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24"/>
  </p:notesMasterIdLst>
  <p:sldIdLst>
    <p:sldId id="695" r:id="rId2"/>
    <p:sldId id="257" r:id="rId3"/>
    <p:sldId id="678" r:id="rId4"/>
    <p:sldId id="475" r:id="rId5"/>
    <p:sldId id="697" r:id="rId6"/>
    <p:sldId id="462" r:id="rId7"/>
    <p:sldId id="699" r:id="rId8"/>
    <p:sldId id="696" r:id="rId9"/>
    <p:sldId id="909" r:id="rId10"/>
    <p:sldId id="904" r:id="rId11"/>
    <p:sldId id="903" r:id="rId12"/>
    <p:sldId id="885" r:id="rId13"/>
    <p:sldId id="713" r:id="rId14"/>
    <p:sldId id="907" r:id="rId15"/>
    <p:sldId id="718" r:id="rId16"/>
    <p:sldId id="900" r:id="rId17"/>
    <p:sldId id="901" r:id="rId18"/>
    <p:sldId id="719" r:id="rId19"/>
    <p:sldId id="886" r:id="rId20"/>
    <p:sldId id="902" r:id="rId21"/>
    <p:sldId id="710" r:id="rId22"/>
    <p:sldId id="906" r:id="rId23"/>
  </p:sldIdLst>
  <p:sldSz cx="12192000" cy="6858000"/>
  <p:notesSz cx="6858000" cy="9144000"/>
  <p:embeddedFontLst>
    <p:embeddedFont>
      <p:font typeface="Gotham Black" pitchFamily="2" charset="0"/>
      <p:bold r:id="rId25"/>
      <p:italic r:id="rId26"/>
      <p:boldItalic r:id="rId27"/>
    </p:embeddedFont>
    <p:embeddedFont>
      <p:font typeface="Gotham Bold" pitchFamily="2" charset="0"/>
      <p:bold r:id="rId28"/>
      <p:italic r:id="rId29"/>
      <p:boldItalic r:id="rId30"/>
    </p:embeddedFont>
    <p:embeddedFont>
      <p:font typeface="Gotham Book" pitchFamily="2" charset="0"/>
      <p:regular r:id="rId31"/>
      <p:italic r:id="rId32"/>
    </p:embeddedFont>
    <p:embeddedFont>
      <p:font typeface="Gotham Light" pitchFamily="2" charset="0"/>
      <p:regular r:id="rId33"/>
      <p:italic r:id="rId34"/>
    </p:embeddedFont>
    <p:embeddedFont>
      <p:font typeface="Gotham Medium" pitchFamily="2" charset="0"/>
      <p:regular r:id="rId35"/>
      <p:italic r:id="rId36"/>
    </p:embeddedFont>
    <p:embeddedFont>
      <p:font typeface="Gotham Rounded Book" pitchFamily="2" charset="0"/>
      <p:regular r:id="rId37"/>
      <p:italic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85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63"/>
    <p:restoredTop sz="95807"/>
  </p:normalViewPr>
  <p:slideViewPr>
    <p:cSldViewPr snapToGrid="0">
      <p:cViewPr varScale="1">
        <p:scale>
          <a:sx n="118" d="100"/>
          <a:sy n="118" d="100"/>
        </p:scale>
        <p:origin x="72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image" Target="../media/image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826C09-1D34-4BA2-A678-3E232F4C5AB6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28CC009-97AD-41DB-9E0A-E1D5F7D5BAB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b="1" i="0" kern="1200" spc="0" baseline="0" dirty="0">
              <a:solidFill>
                <a:schemeClr val="tx1">
                  <a:lumMod val="75000"/>
                  <a:lumOff val="25000"/>
                </a:schemeClr>
              </a:solidFill>
              <a:latin typeface="Gotham Book" pitchFamily="2" charset="0"/>
              <a:ea typeface="+mn-ea"/>
              <a:cs typeface="Gotham Medium" pitchFamily="2" charset="0"/>
            </a:rPr>
            <a:t>Based</a:t>
          </a:r>
          <a:r>
            <a:rPr lang="en-US" sz="2000" b="1" i="0" kern="1200" baseline="0" dirty="0"/>
            <a:t> </a:t>
          </a:r>
          <a:r>
            <a:rPr lang="en-US" sz="2000" b="1" i="0" kern="1200" spc="0" baseline="0" dirty="0">
              <a:solidFill>
                <a:prstClr val="black">
                  <a:lumMod val="75000"/>
                  <a:lumOff val="25000"/>
                </a:prstClr>
              </a:solidFill>
              <a:latin typeface="Gotham Book" pitchFamily="2" charset="0"/>
              <a:ea typeface="+mn-ea"/>
              <a:cs typeface="Gotham Medium" pitchFamily="2" charset="0"/>
            </a:rPr>
            <a:t>on National Curriculum Standards</a:t>
          </a:r>
        </a:p>
      </dgm:t>
    </dgm:pt>
    <dgm:pt modelId="{24656985-C556-4210-887F-3F15B38E4C5E}" type="parTrans" cxnId="{BB66CEB9-0C85-41EB-BFEE-784E680E2AD6}">
      <dgm:prSet/>
      <dgm:spPr/>
      <dgm:t>
        <a:bodyPr/>
        <a:lstStyle/>
        <a:p>
          <a:endParaRPr lang="en-US"/>
        </a:p>
      </dgm:t>
    </dgm:pt>
    <dgm:pt modelId="{5292160D-BC67-4AA1-BD03-38ACF90A0A61}" type="sibTrans" cxnId="{BB66CEB9-0C85-41EB-BFEE-784E680E2AD6}">
      <dgm:prSet/>
      <dgm:spPr/>
      <dgm:t>
        <a:bodyPr/>
        <a:lstStyle/>
        <a:p>
          <a:endParaRPr lang="en-US"/>
        </a:p>
      </dgm:t>
    </dgm:pt>
    <dgm:pt modelId="{935DC733-C254-449D-A281-678C3365BA87}">
      <dgm:prSet custT="1"/>
      <dgm:spPr/>
      <dgm:t>
        <a:bodyPr/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0" kern="1200" spc="0" baseline="0" dirty="0">
              <a:solidFill>
                <a:prstClr val="black">
                  <a:lumMod val="75000"/>
                  <a:lumOff val="25000"/>
                </a:prstClr>
              </a:solidFill>
              <a:latin typeface="Gotham Book" pitchFamily="2" charset="0"/>
              <a:ea typeface="+mn-ea"/>
              <a:cs typeface="Gotham Medium" pitchFamily="2" charset="0"/>
            </a:rPr>
            <a:t>MBA Research holds primary and secondary validation panels to ensure industry-validation</a:t>
          </a:r>
        </a:p>
      </dgm:t>
    </dgm:pt>
    <dgm:pt modelId="{E1283BDC-7233-44E9-AE81-E9669B11AB5F}" type="parTrans" cxnId="{83B81E75-25B1-4FA0-AB4D-717FE667B214}">
      <dgm:prSet/>
      <dgm:spPr/>
      <dgm:t>
        <a:bodyPr/>
        <a:lstStyle/>
        <a:p>
          <a:endParaRPr lang="en-US"/>
        </a:p>
      </dgm:t>
    </dgm:pt>
    <dgm:pt modelId="{723AA688-81FE-421E-B5BD-BB9627E6FD99}" type="sibTrans" cxnId="{83B81E75-25B1-4FA0-AB4D-717FE667B214}">
      <dgm:prSet/>
      <dgm:spPr/>
      <dgm:t>
        <a:bodyPr/>
        <a:lstStyle/>
        <a:p>
          <a:endParaRPr lang="en-US"/>
        </a:p>
      </dgm:t>
    </dgm:pt>
    <dgm:pt modelId="{F7F4E601-5C23-4749-B4F3-3B2E6C18A91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b="1" i="0" kern="1200" spc="0" baseline="0" dirty="0">
              <a:solidFill>
                <a:prstClr val="black">
                  <a:lumMod val="75000"/>
                  <a:lumOff val="25000"/>
                </a:prstClr>
              </a:solidFill>
              <a:latin typeface="Gotham Book" pitchFamily="2" charset="0"/>
              <a:ea typeface="+mn-ea"/>
              <a:cs typeface="Gotham Medium" pitchFamily="2" charset="0"/>
            </a:rPr>
            <a:t>Personal Financial Literacy created by </a:t>
          </a:r>
          <a:r>
            <a:rPr lang="en-US" sz="2000" b="1" i="0" kern="1200" spc="0" baseline="0" dirty="0" err="1">
              <a:solidFill>
                <a:prstClr val="black">
                  <a:lumMod val="75000"/>
                  <a:lumOff val="25000"/>
                </a:prstClr>
              </a:solidFill>
              <a:latin typeface="Gotham Book" pitchFamily="2" charset="0"/>
              <a:ea typeface="+mn-ea"/>
              <a:cs typeface="Gotham Medium" pitchFamily="2" charset="0"/>
            </a:rPr>
            <a:t>Jump$tart</a:t>
          </a:r>
          <a:r>
            <a:rPr lang="en-US" sz="2000" b="1" i="0" kern="1200" spc="0" baseline="0" dirty="0">
              <a:solidFill>
                <a:prstClr val="black">
                  <a:lumMod val="75000"/>
                  <a:lumOff val="25000"/>
                </a:prstClr>
              </a:solidFill>
              <a:latin typeface="Gotham Book" pitchFamily="2" charset="0"/>
              <a:ea typeface="+mn-ea"/>
              <a:cs typeface="Gotham Medium" pitchFamily="2" charset="0"/>
            </a:rPr>
            <a:t> Coalition</a:t>
          </a:r>
        </a:p>
      </dgm:t>
    </dgm:pt>
    <dgm:pt modelId="{757E350B-F17B-46E8-916F-BD3E2EFE2829}" type="parTrans" cxnId="{1EF206B5-174E-499F-9381-AC3705640447}">
      <dgm:prSet/>
      <dgm:spPr/>
      <dgm:t>
        <a:bodyPr/>
        <a:lstStyle/>
        <a:p>
          <a:endParaRPr lang="en-US"/>
        </a:p>
      </dgm:t>
    </dgm:pt>
    <dgm:pt modelId="{47559EE2-AAEC-41FA-A20D-751C6940F500}" type="sibTrans" cxnId="{1EF206B5-174E-499F-9381-AC3705640447}">
      <dgm:prSet/>
      <dgm:spPr/>
      <dgm:t>
        <a:bodyPr/>
        <a:lstStyle/>
        <a:p>
          <a:endParaRPr lang="en-US"/>
        </a:p>
      </dgm:t>
    </dgm:pt>
    <dgm:pt modelId="{124778AA-20FC-45E3-85BA-4DCEA51D7226}" type="pres">
      <dgm:prSet presAssocID="{06826C09-1D34-4BA2-A678-3E232F4C5AB6}" presName="root" presStyleCnt="0">
        <dgm:presLayoutVars>
          <dgm:dir/>
          <dgm:resizeHandles val="exact"/>
        </dgm:presLayoutVars>
      </dgm:prSet>
      <dgm:spPr/>
    </dgm:pt>
    <dgm:pt modelId="{BF2AA665-127E-4FA6-8154-B53993883BD9}" type="pres">
      <dgm:prSet presAssocID="{528CC009-97AD-41DB-9E0A-E1D5F7D5BAB3}" presName="compNode" presStyleCnt="0"/>
      <dgm:spPr/>
    </dgm:pt>
    <dgm:pt modelId="{06C4C388-A63C-4231-B914-37134A845B71}" type="pres">
      <dgm:prSet presAssocID="{528CC009-97AD-41DB-9E0A-E1D5F7D5BAB3}" presName="bgRect" presStyleLbl="bgShp" presStyleIdx="0" presStyleCnt="3" custLinFactNeighborX="0" custLinFactNeighborY="-74345"/>
      <dgm:spPr/>
    </dgm:pt>
    <dgm:pt modelId="{1F7DE2F5-B49E-4C55-A0B9-4595A6391B19}" type="pres">
      <dgm:prSet presAssocID="{528CC009-97AD-41DB-9E0A-E1D5F7D5BAB3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0796548B-1E88-4A49-8A37-44A468666365}" type="pres">
      <dgm:prSet presAssocID="{528CC009-97AD-41DB-9E0A-E1D5F7D5BAB3}" presName="spaceRect" presStyleCnt="0"/>
      <dgm:spPr/>
    </dgm:pt>
    <dgm:pt modelId="{F47DB84F-E3FC-46DD-94C4-02309882B2DA}" type="pres">
      <dgm:prSet presAssocID="{528CC009-97AD-41DB-9E0A-E1D5F7D5BAB3}" presName="parTx" presStyleLbl="revTx" presStyleIdx="0" presStyleCnt="3">
        <dgm:presLayoutVars>
          <dgm:chMax val="0"/>
          <dgm:chPref val="0"/>
        </dgm:presLayoutVars>
      </dgm:prSet>
      <dgm:spPr/>
    </dgm:pt>
    <dgm:pt modelId="{97122841-5F96-4258-B8A3-80D2E4D449FF}" type="pres">
      <dgm:prSet presAssocID="{5292160D-BC67-4AA1-BD03-38ACF90A0A61}" presName="sibTrans" presStyleCnt="0"/>
      <dgm:spPr/>
    </dgm:pt>
    <dgm:pt modelId="{5D73F967-4355-401B-8A36-CA751B085210}" type="pres">
      <dgm:prSet presAssocID="{935DC733-C254-449D-A281-678C3365BA87}" presName="compNode" presStyleCnt="0"/>
      <dgm:spPr/>
    </dgm:pt>
    <dgm:pt modelId="{C7FF9CFE-A023-4CE9-953E-16C894D8F728}" type="pres">
      <dgm:prSet presAssocID="{935DC733-C254-449D-A281-678C3365BA87}" presName="bgRect" presStyleLbl="bgShp" presStyleIdx="1" presStyleCnt="3"/>
      <dgm:spPr/>
    </dgm:pt>
    <dgm:pt modelId="{C1B1A3A1-5766-4237-A21F-847CC80F98C8}" type="pres">
      <dgm:prSet presAssocID="{935DC733-C254-449D-A281-678C3365BA87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aduation Cap"/>
        </a:ext>
      </dgm:extLst>
    </dgm:pt>
    <dgm:pt modelId="{A2D31C17-3F63-410E-B9DD-D5687C729C03}" type="pres">
      <dgm:prSet presAssocID="{935DC733-C254-449D-A281-678C3365BA87}" presName="spaceRect" presStyleCnt="0"/>
      <dgm:spPr/>
    </dgm:pt>
    <dgm:pt modelId="{6F87B2B9-F896-4F32-A636-B5AF7945B2AD}" type="pres">
      <dgm:prSet presAssocID="{935DC733-C254-449D-A281-678C3365BA87}" presName="parTx" presStyleLbl="revTx" presStyleIdx="1" presStyleCnt="3" custLinFactNeighborX="136">
        <dgm:presLayoutVars>
          <dgm:chMax val="0"/>
          <dgm:chPref val="0"/>
        </dgm:presLayoutVars>
      </dgm:prSet>
      <dgm:spPr/>
    </dgm:pt>
    <dgm:pt modelId="{A685E360-2E3E-4C39-ACB9-F4FA05F1BB8E}" type="pres">
      <dgm:prSet presAssocID="{723AA688-81FE-421E-B5BD-BB9627E6FD99}" presName="sibTrans" presStyleCnt="0"/>
      <dgm:spPr/>
    </dgm:pt>
    <dgm:pt modelId="{F4D20025-7C70-4EA9-8E76-B809EFF43E86}" type="pres">
      <dgm:prSet presAssocID="{F7F4E601-5C23-4749-B4F3-3B2E6C18A91B}" presName="compNode" presStyleCnt="0"/>
      <dgm:spPr/>
    </dgm:pt>
    <dgm:pt modelId="{1A865823-D632-4639-A15D-5549A4237976}" type="pres">
      <dgm:prSet presAssocID="{F7F4E601-5C23-4749-B4F3-3B2E6C18A91B}" presName="bgRect" presStyleLbl="bgShp" presStyleIdx="2" presStyleCnt="3" custLinFactNeighborX="117"/>
      <dgm:spPr>
        <a:ln>
          <a:solidFill>
            <a:schemeClr val="lt1">
              <a:hueOff val="0"/>
              <a:satOff val="0"/>
              <a:lumOff val="0"/>
            </a:schemeClr>
          </a:solidFill>
        </a:ln>
      </dgm:spPr>
    </dgm:pt>
    <dgm:pt modelId="{4A5A4932-2CD7-48DF-ADE9-2D82179B0C8B}" type="pres">
      <dgm:prSet presAssocID="{F7F4E601-5C23-4749-B4F3-3B2E6C18A91B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D2BA17A3-830E-4AF5-AF52-81FFE6281060}" type="pres">
      <dgm:prSet presAssocID="{F7F4E601-5C23-4749-B4F3-3B2E6C18A91B}" presName="spaceRect" presStyleCnt="0"/>
      <dgm:spPr/>
    </dgm:pt>
    <dgm:pt modelId="{3406BD6D-D5F6-41B9-BB67-359FC9810727}" type="pres">
      <dgm:prSet presAssocID="{F7F4E601-5C23-4749-B4F3-3B2E6C18A91B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68977E01-8181-42D8-B902-A02CF7A25703}" type="presOf" srcId="{528CC009-97AD-41DB-9E0A-E1D5F7D5BAB3}" destId="{F47DB84F-E3FC-46DD-94C4-02309882B2DA}" srcOrd="0" destOrd="0" presId="urn:microsoft.com/office/officeart/2018/2/layout/IconVerticalSolidList"/>
    <dgm:cxn modelId="{B62B294D-7BC3-4CC4-8E92-6EB08E775560}" type="presOf" srcId="{935DC733-C254-449D-A281-678C3365BA87}" destId="{6F87B2B9-F896-4F32-A636-B5AF7945B2AD}" srcOrd="0" destOrd="0" presId="urn:microsoft.com/office/officeart/2018/2/layout/IconVerticalSolidList"/>
    <dgm:cxn modelId="{83B81E75-25B1-4FA0-AB4D-717FE667B214}" srcId="{06826C09-1D34-4BA2-A678-3E232F4C5AB6}" destId="{935DC733-C254-449D-A281-678C3365BA87}" srcOrd="1" destOrd="0" parTransId="{E1283BDC-7233-44E9-AE81-E9669B11AB5F}" sibTransId="{723AA688-81FE-421E-B5BD-BB9627E6FD99}"/>
    <dgm:cxn modelId="{8D634C85-A84A-4974-A6E6-A0A5662B7427}" type="presOf" srcId="{06826C09-1D34-4BA2-A678-3E232F4C5AB6}" destId="{124778AA-20FC-45E3-85BA-4DCEA51D7226}" srcOrd="0" destOrd="0" presId="urn:microsoft.com/office/officeart/2018/2/layout/IconVerticalSolidList"/>
    <dgm:cxn modelId="{1EF206B5-174E-499F-9381-AC3705640447}" srcId="{06826C09-1D34-4BA2-A678-3E232F4C5AB6}" destId="{F7F4E601-5C23-4749-B4F3-3B2E6C18A91B}" srcOrd="2" destOrd="0" parTransId="{757E350B-F17B-46E8-916F-BD3E2EFE2829}" sibTransId="{47559EE2-AAEC-41FA-A20D-751C6940F500}"/>
    <dgm:cxn modelId="{BB66CEB9-0C85-41EB-BFEE-784E680E2AD6}" srcId="{06826C09-1D34-4BA2-A678-3E232F4C5AB6}" destId="{528CC009-97AD-41DB-9E0A-E1D5F7D5BAB3}" srcOrd="0" destOrd="0" parTransId="{24656985-C556-4210-887F-3F15B38E4C5E}" sibTransId="{5292160D-BC67-4AA1-BD03-38ACF90A0A61}"/>
    <dgm:cxn modelId="{267ED3D6-17EC-4B97-8577-0E4336904E58}" type="presOf" srcId="{F7F4E601-5C23-4749-B4F3-3B2E6C18A91B}" destId="{3406BD6D-D5F6-41B9-BB67-359FC9810727}" srcOrd="0" destOrd="0" presId="urn:microsoft.com/office/officeart/2018/2/layout/IconVerticalSolidList"/>
    <dgm:cxn modelId="{1E34CEB9-CC97-4EFB-AADD-B4BEE013A722}" type="presParOf" srcId="{124778AA-20FC-45E3-85BA-4DCEA51D7226}" destId="{BF2AA665-127E-4FA6-8154-B53993883BD9}" srcOrd="0" destOrd="0" presId="urn:microsoft.com/office/officeart/2018/2/layout/IconVerticalSolidList"/>
    <dgm:cxn modelId="{28FE5472-6346-4A47-9E65-1111DAE93155}" type="presParOf" srcId="{BF2AA665-127E-4FA6-8154-B53993883BD9}" destId="{06C4C388-A63C-4231-B914-37134A845B71}" srcOrd="0" destOrd="0" presId="urn:microsoft.com/office/officeart/2018/2/layout/IconVerticalSolidList"/>
    <dgm:cxn modelId="{68F0A17C-3A36-4D35-ACCF-D805529842FA}" type="presParOf" srcId="{BF2AA665-127E-4FA6-8154-B53993883BD9}" destId="{1F7DE2F5-B49E-4C55-A0B9-4595A6391B19}" srcOrd="1" destOrd="0" presId="urn:microsoft.com/office/officeart/2018/2/layout/IconVerticalSolidList"/>
    <dgm:cxn modelId="{6057D929-FBC3-45C9-B222-0F757D27F8A1}" type="presParOf" srcId="{BF2AA665-127E-4FA6-8154-B53993883BD9}" destId="{0796548B-1E88-4A49-8A37-44A468666365}" srcOrd="2" destOrd="0" presId="urn:microsoft.com/office/officeart/2018/2/layout/IconVerticalSolidList"/>
    <dgm:cxn modelId="{E16B19EC-E68C-4EA2-A376-0485FD728622}" type="presParOf" srcId="{BF2AA665-127E-4FA6-8154-B53993883BD9}" destId="{F47DB84F-E3FC-46DD-94C4-02309882B2DA}" srcOrd="3" destOrd="0" presId="urn:microsoft.com/office/officeart/2018/2/layout/IconVerticalSolidList"/>
    <dgm:cxn modelId="{21B28831-AE01-49D4-AF3B-89D2AB2BE1A4}" type="presParOf" srcId="{124778AA-20FC-45E3-85BA-4DCEA51D7226}" destId="{97122841-5F96-4258-B8A3-80D2E4D449FF}" srcOrd="1" destOrd="0" presId="urn:microsoft.com/office/officeart/2018/2/layout/IconVerticalSolidList"/>
    <dgm:cxn modelId="{5085EC87-B13A-4DBC-8085-D4CCCA29863C}" type="presParOf" srcId="{124778AA-20FC-45E3-85BA-4DCEA51D7226}" destId="{5D73F967-4355-401B-8A36-CA751B085210}" srcOrd="2" destOrd="0" presId="urn:microsoft.com/office/officeart/2018/2/layout/IconVerticalSolidList"/>
    <dgm:cxn modelId="{60D77DB1-F6A1-4895-BA37-79D45D5258C9}" type="presParOf" srcId="{5D73F967-4355-401B-8A36-CA751B085210}" destId="{C7FF9CFE-A023-4CE9-953E-16C894D8F728}" srcOrd="0" destOrd="0" presId="urn:microsoft.com/office/officeart/2018/2/layout/IconVerticalSolidList"/>
    <dgm:cxn modelId="{EF45822F-92E7-4359-8E63-3828B2DB0E63}" type="presParOf" srcId="{5D73F967-4355-401B-8A36-CA751B085210}" destId="{C1B1A3A1-5766-4237-A21F-847CC80F98C8}" srcOrd="1" destOrd="0" presId="urn:microsoft.com/office/officeart/2018/2/layout/IconVerticalSolidList"/>
    <dgm:cxn modelId="{26709E8C-EDA5-4826-A53E-0C7D38B774D9}" type="presParOf" srcId="{5D73F967-4355-401B-8A36-CA751B085210}" destId="{A2D31C17-3F63-410E-B9DD-D5687C729C03}" srcOrd="2" destOrd="0" presId="urn:microsoft.com/office/officeart/2018/2/layout/IconVerticalSolidList"/>
    <dgm:cxn modelId="{D2364275-6348-43CC-A4D1-746DFC93D957}" type="presParOf" srcId="{5D73F967-4355-401B-8A36-CA751B085210}" destId="{6F87B2B9-F896-4F32-A636-B5AF7945B2AD}" srcOrd="3" destOrd="0" presId="urn:microsoft.com/office/officeart/2018/2/layout/IconVerticalSolidList"/>
    <dgm:cxn modelId="{8F56489B-CC73-4779-947D-3766856390E1}" type="presParOf" srcId="{124778AA-20FC-45E3-85BA-4DCEA51D7226}" destId="{A685E360-2E3E-4C39-ACB9-F4FA05F1BB8E}" srcOrd="3" destOrd="0" presId="urn:microsoft.com/office/officeart/2018/2/layout/IconVerticalSolidList"/>
    <dgm:cxn modelId="{84016219-7A3F-4D2B-9905-4325661DB35E}" type="presParOf" srcId="{124778AA-20FC-45E3-85BA-4DCEA51D7226}" destId="{F4D20025-7C70-4EA9-8E76-B809EFF43E86}" srcOrd="4" destOrd="0" presId="urn:microsoft.com/office/officeart/2018/2/layout/IconVerticalSolidList"/>
    <dgm:cxn modelId="{822B4384-CA34-43DC-A7D6-A736FAC53A03}" type="presParOf" srcId="{F4D20025-7C70-4EA9-8E76-B809EFF43E86}" destId="{1A865823-D632-4639-A15D-5549A4237976}" srcOrd="0" destOrd="0" presId="urn:microsoft.com/office/officeart/2018/2/layout/IconVerticalSolidList"/>
    <dgm:cxn modelId="{C6ED3EAE-619E-4290-B8CF-473D5DCE65DC}" type="presParOf" srcId="{F4D20025-7C70-4EA9-8E76-B809EFF43E86}" destId="{4A5A4932-2CD7-48DF-ADE9-2D82179B0C8B}" srcOrd="1" destOrd="0" presId="urn:microsoft.com/office/officeart/2018/2/layout/IconVerticalSolidList"/>
    <dgm:cxn modelId="{2410A054-3266-4285-B19E-AC9AC639CD00}" type="presParOf" srcId="{F4D20025-7C70-4EA9-8E76-B809EFF43E86}" destId="{D2BA17A3-830E-4AF5-AF52-81FFE6281060}" srcOrd="2" destOrd="0" presId="urn:microsoft.com/office/officeart/2018/2/layout/IconVerticalSolidList"/>
    <dgm:cxn modelId="{405A6A8E-B122-45F3-B086-0189FAE2EFB9}" type="presParOf" srcId="{F4D20025-7C70-4EA9-8E76-B809EFF43E86}" destId="{3406BD6D-D5F6-41B9-BB67-359FC981072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C4C388-A63C-4231-B914-37134A845B71}">
      <dsp:nvSpPr>
        <dsp:cNvPr id="0" name=""/>
        <dsp:cNvSpPr/>
      </dsp:nvSpPr>
      <dsp:spPr>
        <a:xfrm>
          <a:off x="0" y="0"/>
          <a:ext cx="9100532" cy="88152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7DE2F5-B49E-4C55-A0B9-4595A6391B19}">
      <dsp:nvSpPr>
        <dsp:cNvPr id="0" name=""/>
        <dsp:cNvSpPr/>
      </dsp:nvSpPr>
      <dsp:spPr>
        <a:xfrm>
          <a:off x="266662" y="198720"/>
          <a:ext cx="484840" cy="48484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7DB84F-E3FC-46DD-94C4-02309882B2DA}">
      <dsp:nvSpPr>
        <dsp:cNvPr id="0" name=""/>
        <dsp:cNvSpPr/>
      </dsp:nvSpPr>
      <dsp:spPr>
        <a:xfrm>
          <a:off x="1018164" y="376"/>
          <a:ext cx="8082367" cy="8815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295" tIns="93295" rIns="93295" bIns="93295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0" kern="1200" spc="0" baseline="0" dirty="0">
              <a:solidFill>
                <a:schemeClr val="tx1">
                  <a:lumMod val="75000"/>
                  <a:lumOff val="25000"/>
                </a:schemeClr>
              </a:solidFill>
              <a:latin typeface="Gotham Book" pitchFamily="2" charset="0"/>
              <a:ea typeface="+mn-ea"/>
              <a:cs typeface="Gotham Medium" pitchFamily="2" charset="0"/>
            </a:rPr>
            <a:t>Based</a:t>
          </a:r>
          <a:r>
            <a:rPr lang="en-US" sz="2000" b="1" i="0" kern="1200" baseline="0" dirty="0"/>
            <a:t> </a:t>
          </a:r>
          <a:r>
            <a:rPr lang="en-US" sz="2000" b="1" i="0" kern="1200" spc="0" baseline="0" dirty="0">
              <a:solidFill>
                <a:prstClr val="black">
                  <a:lumMod val="75000"/>
                  <a:lumOff val="25000"/>
                </a:prstClr>
              </a:solidFill>
              <a:latin typeface="Gotham Book" pitchFamily="2" charset="0"/>
              <a:ea typeface="+mn-ea"/>
              <a:cs typeface="Gotham Medium" pitchFamily="2" charset="0"/>
            </a:rPr>
            <a:t>on National Curriculum Standards</a:t>
          </a:r>
        </a:p>
      </dsp:txBody>
      <dsp:txXfrm>
        <a:off x="1018164" y="376"/>
        <a:ext cx="8082367" cy="881527"/>
      </dsp:txXfrm>
    </dsp:sp>
    <dsp:sp modelId="{C7FF9CFE-A023-4CE9-953E-16C894D8F728}">
      <dsp:nvSpPr>
        <dsp:cNvPr id="0" name=""/>
        <dsp:cNvSpPr/>
      </dsp:nvSpPr>
      <dsp:spPr>
        <a:xfrm>
          <a:off x="0" y="1102286"/>
          <a:ext cx="9100532" cy="88152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B1A3A1-5766-4237-A21F-847CC80F98C8}">
      <dsp:nvSpPr>
        <dsp:cNvPr id="0" name=""/>
        <dsp:cNvSpPr/>
      </dsp:nvSpPr>
      <dsp:spPr>
        <a:xfrm>
          <a:off x="266662" y="1300629"/>
          <a:ext cx="484840" cy="48484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87B2B9-F896-4F32-A636-B5AF7945B2AD}">
      <dsp:nvSpPr>
        <dsp:cNvPr id="0" name=""/>
        <dsp:cNvSpPr/>
      </dsp:nvSpPr>
      <dsp:spPr>
        <a:xfrm>
          <a:off x="1018164" y="1102286"/>
          <a:ext cx="8082367" cy="8815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295" tIns="93295" rIns="93295" bIns="93295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0" kern="1200" spc="0" baseline="0" dirty="0">
              <a:solidFill>
                <a:prstClr val="black">
                  <a:lumMod val="75000"/>
                  <a:lumOff val="25000"/>
                </a:prstClr>
              </a:solidFill>
              <a:latin typeface="Gotham Book" pitchFamily="2" charset="0"/>
              <a:ea typeface="+mn-ea"/>
              <a:cs typeface="Gotham Medium" pitchFamily="2" charset="0"/>
            </a:rPr>
            <a:t>MBA Research holds primary and secondary validation panels to ensure industry-validation</a:t>
          </a:r>
        </a:p>
      </dsp:txBody>
      <dsp:txXfrm>
        <a:off x="1018164" y="1102286"/>
        <a:ext cx="8082367" cy="881527"/>
      </dsp:txXfrm>
    </dsp:sp>
    <dsp:sp modelId="{1A865823-D632-4639-A15D-5549A4237976}">
      <dsp:nvSpPr>
        <dsp:cNvPr id="0" name=""/>
        <dsp:cNvSpPr/>
      </dsp:nvSpPr>
      <dsp:spPr>
        <a:xfrm>
          <a:off x="0" y="2204195"/>
          <a:ext cx="9100532" cy="88152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solidFill>
            <a:schemeClr val="lt1">
              <a:hueOff val="0"/>
              <a:satOff val="0"/>
              <a:lumOff val="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5A4932-2CD7-48DF-ADE9-2D82179B0C8B}">
      <dsp:nvSpPr>
        <dsp:cNvPr id="0" name=""/>
        <dsp:cNvSpPr/>
      </dsp:nvSpPr>
      <dsp:spPr>
        <a:xfrm>
          <a:off x="266662" y="2402539"/>
          <a:ext cx="484840" cy="48484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06BD6D-D5F6-41B9-BB67-359FC9810727}">
      <dsp:nvSpPr>
        <dsp:cNvPr id="0" name=""/>
        <dsp:cNvSpPr/>
      </dsp:nvSpPr>
      <dsp:spPr>
        <a:xfrm>
          <a:off x="1018164" y="2204195"/>
          <a:ext cx="8082367" cy="8815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295" tIns="93295" rIns="93295" bIns="93295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0" kern="1200" spc="0" baseline="0" dirty="0">
              <a:solidFill>
                <a:prstClr val="black">
                  <a:lumMod val="75000"/>
                  <a:lumOff val="25000"/>
                </a:prstClr>
              </a:solidFill>
              <a:latin typeface="Gotham Book" pitchFamily="2" charset="0"/>
              <a:ea typeface="+mn-ea"/>
              <a:cs typeface="Gotham Medium" pitchFamily="2" charset="0"/>
            </a:rPr>
            <a:t>Personal Financial Literacy created by </a:t>
          </a:r>
          <a:r>
            <a:rPr lang="en-US" sz="2000" b="1" i="0" kern="1200" spc="0" baseline="0" dirty="0" err="1">
              <a:solidFill>
                <a:prstClr val="black">
                  <a:lumMod val="75000"/>
                  <a:lumOff val="25000"/>
                </a:prstClr>
              </a:solidFill>
              <a:latin typeface="Gotham Book" pitchFamily="2" charset="0"/>
              <a:ea typeface="+mn-ea"/>
              <a:cs typeface="Gotham Medium" pitchFamily="2" charset="0"/>
            </a:rPr>
            <a:t>Jump$tart</a:t>
          </a:r>
          <a:r>
            <a:rPr lang="en-US" sz="2000" b="1" i="0" kern="1200" spc="0" baseline="0" dirty="0">
              <a:solidFill>
                <a:prstClr val="black">
                  <a:lumMod val="75000"/>
                  <a:lumOff val="25000"/>
                </a:prstClr>
              </a:solidFill>
              <a:latin typeface="Gotham Book" pitchFamily="2" charset="0"/>
              <a:ea typeface="+mn-ea"/>
              <a:cs typeface="Gotham Medium" pitchFamily="2" charset="0"/>
            </a:rPr>
            <a:t> Coalition</a:t>
          </a:r>
        </a:p>
      </dsp:txBody>
      <dsp:txXfrm>
        <a:off x="1018164" y="2204195"/>
        <a:ext cx="8082367" cy="8815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FB6678-068B-E346-89A3-0343F57E2C0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F1E080-4DB1-FC4B-B973-9DF55AC31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379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DECA’s Competitive Events Program is based on content knowledge, 21</a:t>
            </a:r>
            <a:r>
              <a:rPr lang="en-US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Century Skills and Academic Integration. This presentation will define and discuss some important terms and concepts around these pillars.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8588C-85D6-9541-ADCC-929F0F4B01C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596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Each role-play and case study supports a specific career cluster and primary instructional area that is identified at the top of the first page of the event. DECA’s role-plays and case studies are developed through industry research to reflect current issues and trends in business and industry. The role-play and case study scenarios are connected to performance indicators. DECA members are challenged to develop a solution that incorporates the performance indicators relevant to the specific role-play or case study, while demonstrating 21</a:t>
            </a:r>
            <a:r>
              <a:rPr lang="en-US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Century Skills. Individual Series Events are also connected to a specific career pathway.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1A1E71-5127-0D48-80C6-12C6C9E61B1F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336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7F282F-1442-69FB-5FE3-2EFB4E17FC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C934C9-DCC6-FCDC-2B19-383AD968F9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1B8574-C0AD-7EB9-32E6-35D9AEDF0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755F3-D626-CB41-8945-DBAD2B7398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30AF5B-8543-EC30-6491-EF4557EA5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AD4C90-663C-D5CD-2974-0E7947044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84EE1-3D3A-5840-8E31-E2201706D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18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9ABD58-66C5-8AAF-7DA2-4C3BC63AF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35B86-0462-4E20-BE04-45A3A57052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BC0DD7-4B64-2C29-A5B9-5F207D84C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755F3-D626-CB41-8945-DBAD2B7398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1EEDB5-6C6F-A872-A366-0E4EF97AF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075D66-8E4E-5FC0-DDC6-99A5DDB73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84EE1-3D3A-5840-8E31-E2201706D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98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57C85-568C-ED07-71BD-4A1A3C148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7D706C-C6F1-BD64-04EA-40524D6E09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01D46C-0C05-781F-E1C8-90BBE40BC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755F3-D626-CB41-8945-DBAD2B7398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A1A340-2993-07A2-C00A-4988132D6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7EA785-9978-C68D-A228-6F92599C6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84EE1-3D3A-5840-8E31-E2201706D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3601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4FFAC2-2D10-83AE-42DD-F2030B453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6AF41A-4A26-F499-4F88-9570B481EA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F7A3B1-B255-DCC9-4045-8C545C6E42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7D2073-A59D-55DC-F087-EC0DA9469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755F3-D626-CB41-8945-DBAD2B7398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367012-9316-01C6-D7AE-7A30F4AFD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99592B-9819-8774-4A38-C099D8078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84EE1-3D3A-5840-8E31-E2201706D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3391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4C0CA-4BCA-4C2E-9C4B-C212B52C5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40C540-0BFF-8CE8-8448-02649F3DC4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9BF901-81EC-A6FA-0D1F-D4DF72D35B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737586-CEC3-4FC5-B153-8BA0798C84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40C638-864C-DE19-74A1-7F06F183E2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A638CA-E182-9CAA-482D-40C3B2575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755F3-D626-CB41-8945-DBAD2B7398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2A735DF-DC6E-D45A-9D34-53244C67C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C3071C-BAD5-54B5-991B-3853E5ACE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84EE1-3D3A-5840-8E31-E2201706D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5734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25D7E2-7322-9C1E-C057-3B791BBDA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DD1D91-67A5-CC17-B6C8-F6FF5D25B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755F3-D626-CB41-8945-DBAD2B7398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A7DFE6-16E3-EF83-7B42-8786D6994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F4D391-677E-E86C-35A7-3D1B8265A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84EE1-3D3A-5840-8E31-E2201706D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8802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06572E-78DE-D6F9-BEF7-975985DD3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755F3-D626-CB41-8945-DBAD2B7398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31BC61-60B7-0579-CAF3-385203492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72C334-4EB7-09E9-672C-54E073CF5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84EE1-3D3A-5840-8E31-E2201706D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9122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B1617-F179-D0AE-7F0C-EAF991E33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CBEDE6-9111-7F90-CFD3-1CCD79D5D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5D8BB1-452D-C106-7295-755A7513A3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92ED80-8DB3-F593-997A-9E79F43BA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755F3-D626-CB41-8945-DBAD2B7398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80B93D-9D1C-ACF1-C9F7-335945E91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CBAC52-32AB-130C-4C75-0E65870B7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84EE1-3D3A-5840-8E31-E2201706D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9189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52BE7-2381-6D94-EF06-1E79ABB9E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E3C376-D83D-7547-BF83-10DD3BAAA5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92906B-D663-EDF0-7BD3-94340BEB10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E1B9BD-6B46-6B40-C816-AD3210351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755F3-D626-CB41-8945-DBAD2B7398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F55352-50A2-2E6C-305F-CA4236B0F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5F0304-B987-6CA0-96D7-B72976A2E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84EE1-3D3A-5840-8E31-E2201706D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8805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75D13-C275-9AAA-124C-A51299E24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13B5F0-61B3-F0E5-BE20-002A2C456A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8EE19D-E4B1-83AB-7B8A-A2E4DDD10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755F3-D626-CB41-8945-DBAD2B7398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1F1AA0-6E7E-F394-BEDC-4FFFEFD7E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AF80C5-5B65-836D-EE08-8675DFC5B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84EE1-3D3A-5840-8E31-E2201706D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0698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D62C171-4CA8-BECC-E147-1A50D09D34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934CE4-E5A0-01FD-2002-6DEC1E9433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F27A74-021B-C8EC-42F4-FDF936078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755F3-D626-CB41-8945-DBAD2B7398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31AC2F-F037-20FD-8CD9-63D6F229A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35CA8D-9899-A02B-1E0B-10936BA3A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84EE1-3D3A-5840-8E31-E2201706D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115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54E33AC-0C29-0D23-0545-E77E70E3BA29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100000">
                <a:srgbClr val="0068BD"/>
              </a:gs>
              <a:gs pos="0">
                <a:srgbClr val="0087F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2592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B3581A-1044-4C0C-D1C0-0BADCC34C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67641-5F1E-9E41-84A4-0E39CEE28462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1D7408-0A70-0A64-9386-1448B5DF1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AC6562-CDFA-E7F7-96D2-763358ED6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4F7BE-5BE3-D042-B7F3-4A30F3B1F33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25E34D6-263D-264C-4E0E-E3F42AD2BB3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452418"/>
            <a:ext cx="9144000" cy="2306637"/>
          </a:xfrm>
        </p:spPr>
        <p:txBody>
          <a:bodyPr anchor="b">
            <a:normAutofit/>
          </a:bodyPr>
          <a:lstStyle>
            <a:lvl1pPr algn="ctr">
              <a:defRPr sz="7200" b="1" i="0">
                <a:solidFill>
                  <a:schemeClr val="bg1"/>
                </a:solidFill>
                <a:latin typeface="Gotham Black" pitchFamily="2" charset="0"/>
                <a:cs typeface="Gotham Black" pitchFamily="2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FBA14AE5-ADE1-A5CA-F807-ED0C71E7DE2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537297"/>
            <a:ext cx="9144000" cy="655448"/>
          </a:xfrm>
        </p:spPr>
        <p:txBody>
          <a:bodyPr>
            <a:normAutofit/>
          </a:bodyPr>
          <a:lstStyle>
            <a:lvl1pPr marL="0" indent="0" algn="ctr">
              <a:buNone/>
              <a:defRPr sz="4800" b="0" i="0">
                <a:solidFill>
                  <a:schemeClr val="bg1"/>
                </a:solidFill>
                <a:latin typeface="Gotham Medium" pitchFamily="2" charset="0"/>
                <a:cs typeface="Gotham Medium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TITLE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A8ED4C2-5F45-0499-0A0F-78AC0F0D00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0692" y="531870"/>
            <a:ext cx="2234974" cy="46690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F5EA779-1A43-AE10-AE30-CEE412E7DF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20034" y="6227804"/>
            <a:ext cx="940133" cy="322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5211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Divider -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8BC57FD-7638-6542-B3CA-F63605AB964D}"/>
              </a:ext>
            </a:extLst>
          </p:cNvPr>
          <p:cNvSpPr/>
          <p:nvPr userDrawn="1"/>
        </p:nvSpPr>
        <p:spPr>
          <a:xfrm>
            <a:off x="1" y="0"/>
            <a:ext cx="12191999" cy="6096000"/>
          </a:xfrm>
          <a:prstGeom prst="rect">
            <a:avLst/>
          </a:prstGeom>
          <a:gradFill>
            <a:gsLst>
              <a:gs pos="100000">
                <a:srgbClr val="0068BD"/>
              </a:gs>
              <a:gs pos="0">
                <a:srgbClr val="007CE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216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839894B-E517-7142-A017-39A43FCFD4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2535482"/>
            <a:ext cx="10668000" cy="674147"/>
          </a:xfrm>
        </p:spPr>
        <p:txBody>
          <a:bodyPr lIns="0" tIns="0" rIns="0" bIns="228600" anchor="b" anchorCtr="0">
            <a:noAutofit/>
          </a:bodyPr>
          <a:lstStyle>
            <a:lvl1pPr marL="0" indent="0" algn="ctr">
              <a:tabLst/>
              <a:defRPr sz="4000" b="0" i="0" cap="all" spc="-125" baseline="0">
                <a:solidFill>
                  <a:schemeClr val="bg1"/>
                </a:solidFill>
                <a:latin typeface="Gotham Medium" pitchFamily="2" charset="0"/>
                <a:cs typeface="Gotham Medium" pitchFamily="2" charset="0"/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7C68D27F-C9AB-7F4F-AF10-69A2FC5C7E0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62002" y="3209629"/>
            <a:ext cx="10667998" cy="376483"/>
          </a:xfrm>
        </p:spPr>
        <p:txBody>
          <a:bodyPr lIns="0" tIns="228600" rIns="0" bIns="0">
            <a:noAutofit/>
          </a:bodyPr>
          <a:lstStyle>
            <a:lvl1pPr marL="0" indent="0" algn="ctr">
              <a:buNone/>
              <a:defRPr sz="1333" b="0" i="0" spc="83" baseline="0">
                <a:solidFill>
                  <a:schemeClr val="bg1"/>
                </a:solidFill>
                <a:latin typeface="Gotham Book" pitchFamily="2" charset="0"/>
                <a:cs typeface="Gotham Book" pitchFamily="2" charset="0"/>
              </a:defRPr>
            </a:lvl1pPr>
            <a:lvl2pPr marL="457182" indent="0" algn="ctr">
              <a:buNone/>
              <a:defRPr b="0" i="0">
                <a:solidFill>
                  <a:schemeClr val="bg1"/>
                </a:solidFill>
                <a:latin typeface="Gotham Book" pitchFamily="2" charset="0"/>
                <a:cs typeface="Gotham Book" pitchFamily="2" charset="0"/>
              </a:defRPr>
            </a:lvl2pPr>
            <a:lvl3pPr marL="914363" indent="0" algn="ctr">
              <a:buNone/>
              <a:defRPr b="0" i="0">
                <a:solidFill>
                  <a:schemeClr val="bg1"/>
                </a:solidFill>
                <a:latin typeface="Gotham Book" pitchFamily="2" charset="0"/>
                <a:cs typeface="Gotham Book" pitchFamily="2" charset="0"/>
              </a:defRPr>
            </a:lvl3pPr>
            <a:lvl4pPr marL="1371545" indent="0" algn="ctr">
              <a:buNone/>
              <a:defRPr b="0" i="0">
                <a:solidFill>
                  <a:schemeClr val="bg1"/>
                </a:solidFill>
                <a:latin typeface="Gotham Book" pitchFamily="2" charset="0"/>
                <a:cs typeface="Gotham Book" pitchFamily="2" charset="0"/>
              </a:defRPr>
            </a:lvl4pPr>
            <a:lvl5pPr marL="1828727" indent="0" algn="ctr">
              <a:buNone/>
              <a:defRPr b="0" i="0">
                <a:solidFill>
                  <a:schemeClr val="bg1"/>
                </a:solidFill>
                <a:latin typeface="Gotham Book" pitchFamily="2" charset="0"/>
                <a:cs typeface="Gotham Book" pitchFamily="2" charset="0"/>
              </a:defRPr>
            </a:lvl5pPr>
          </a:lstStyle>
          <a:p>
            <a:pPr lvl="0"/>
            <a:r>
              <a:rPr lang="en-US" dirty="0"/>
              <a:t>Click here to add subtitle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02C7AA1-773E-C54B-863E-254F6CD667EF}"/>
              </a:ext>
            </a:extLst>
          </p:cNvPr>
          <p:cNvCxnSpPr>
            <a:cxnSpLocks/>
          </p:cNvCxnSpPr>
          <p:nvPr userDrawn="1"/>
        </p:nvCxnSpPr>
        <p:spPr>
          <a:xfrm>
            <a:off x="5334000" y="3209629"/>
            <a:ext cx="1524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40B3B9D-77E4-EE4A-BE2F-E116A41A35AB}"/>
              </a:ext>
            </a:extLst>
          </p:cNvPr>
          <p:cNvCxnSpPr>
            <a:cxnSpLocks/>
          </p:cNvCxnSpPr>
          <p:nvPr userDrawn="1"/>
        </p:nvCxnSpPr>
        <p:spPr>
          <a:xfrm>
            <a:off x="0" y="6096000"/>
            <a:ext cx="12192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2CB3F147-688E-8C4A-8FA2-73A83A5435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2212" y="6265745"/>
            <a:ext cx="423648" cy="21125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917" b="0" i="0" cap="all" spc="0" baseline="0">
                <a:solidFill>
                  <a:srgbClr val="0072CE"/>
                </a:solidFill>
                <a:latin typeface="Gotham Light" pitchFamily="2" charset="0"/>
                <a:cs typeface="Gotham Light" pitchFamily="2" charset="0"/>
              </a:defRPr>
            </a:lvl1pPr>
          </a:lstStyle>
          <a:p>
            <a:r>
              <a:rPr lang="en-US" dirty="0"/>
              <a:t>| </a:t>
            </a:r>
            <a:fld id="{5449A253-8F1F-784A-901E-5BD1E7C4BEE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B518DE27-0972-F944-BD25-72F61506CC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22215" y="6265745"/>
            <a:ext cx="6118739" cy="21125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lang="en-US" sz="917" b="0" i="0" kern="1200" cap="all" spc="0" baseline="0" dirty="0">
                <a:solidFill>
                  <a:srgbClr val="0072CE"/>
                </a:solidFill>
                <a:latin typeface="Gotham Light" pitchFamily="2" charset="0"/>
                <a:ea typeface="+mn-ea"/>
                <a:cs typeface="Gotham Light" pitchFamily="2" charset="0"/>
              </a:defRPr>
            </a:lvl1pPr>
          </a:lstStyle>
          <a:p>
            <a:r>
              <a:rPr lang="en-US"/>
              <a:t>Communications + Marketing Orientation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5812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- A1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2000" y="762001"/>
            <a:ext cx="10668000" cy="558704"/>
          </a:xfrm>
        </p:spPr>
        <p:txBody>
          <a:bodyPr lIns="0" tIns="0" rIns="0" bIns="0" anchor="t" anchorCtr="0">
            <a:noAutofit/>
          </a:bodyPr>
          <a:lstStyle>
            <a:lvl1pPr>
              <a:defRPr lang="en-US" sz="3667" b="0" i="0" kern="1200" cap="all" spc="-125" baseline="0" dirty="0">
                <a:solidFill>
                  <a:srgbClr val="0072CE"/>
                </a:solidFill>
                <a:latin typeface="Gotham Medium" pitchFamily="2" charset="0"/>
                <a:ea typeface="+mj-ea"/>
                <a:cs typeface="Gotham Medium" pitchFamily="2" charset="0"/>
              </a:defRPr>
            </a:lvl1pPr>
          </a:lstStyle>
          <a:p>
            <a:r>
              <a:rPr lang="en-US" dirty="0"/>
              <a:t>SINGLE LINE TITLE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810B8FB-92D0-B944-9EBB-AD3C8E25E9E1}"/>
              </a:ext>
            </a:extLst>
          </p:cNvPr>
          <p:cNvCxnSpPr>
            <a:cxnSpLocks/>
          </p:cNvCxnSpPr>
          <p:nvPr userDrawn="1"/>
        </p:nvCxnSpPr>
        <p:spPr>
          <a:xfrm>
            <a:off x="762000" y="1320711"/>
            <a:ext cx="1524000" cy="0"/>
          </a:xfrm>
          <a:prstGeom prst="line">
            <a:avLst/>
          </a:prstGeom>
          <a:ln w="3810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CCAC325-2BAB-1B4A-B2CE-CB2F75F36D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2212" y="6265745"/>
            <a:ext cx="423648" cy="21125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917" b="0" i="0" cap="all" spc="0" baseline="0">
                <a:solidFill>
                  <a:srgbClr val="0072CE"/>
                </a:solidFill>
                <a:latin typeface="Gotham Light" pitchFamily="2" charset="0"/>
                <a:cs typeface="Gotham Light" pitchFamily="2" charset="0"/>
              </a:defRPr>
            </a:lvl1pPr>
          </a:lstStyle>
          <a:p>
            <a:r>
              <a:rPr lang="en-US" dirty="0"/>
              <a:t>| </a:t>
            </a:r>
            <a:fld id="{5449A253-8F1F-784A-901E-5BD1E7C4BEE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541BAAB2-4F6D-E548-99C1-0D51F8BAFD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22215" y="6265745"/>
            <a:ext cx="6118739" cy="21125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lang="en-US" sz="917" b="0" i="0" kern="1200" cap="all" spc="0" baseline="0" dirty="0">
                <a:solidFill>
                  <a:srgbClr val="0072CE"/>
                </a:solidFill>
                <a:latin typeface="Gotham Light" pitchFamily="2" charset="0"/>
                <a:ea typeface="+mn-ea"/>
                <a:cs typeface="Gotham Light" pitchFamily="2" charset="0"/>
              </a:defRPr>
            </a:lvl1pPr>
          </a:lstStyle>
          <a:p>
            <a:r>
              <a:rPr lang="en-US"/>
              <a:t>Communications + Marketing Orientation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09E3A89-8D7F-F643-AB26-712268AD4F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62000" y="1320704"/>
            <a:ext cx="10668000" cy="4394288"/>
          </a:xfrm>
        </p:spPr>
        <p:txBody>
          <a:bodyPr lIns="0" tIns="457200" rIns="0" bIns="0">
            <a:noAutofit/>
          </a:bodyPr>
          <a:lstStyle>
            <a:lvl1pPr marL="0" marR="0" indent="0" algn="l" defTabSz="914363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 b="0" i="0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Gotham Book" pitchFamily="2" charset="0"/>
                <a:cs typeface="Gotham Book" pitchFamily="2" charset="0"/>
              </a:defRPr>
            </a:lvl1pPr>
            <a:lvl2pPr marL="457182" indent="0" algn="ctr">
              <a:buNone/>
              <a:defRPr b="0" i="0">
                <a:solidFill>
                  <a:schemeClr val="bg1"/>
                </a:solidFill>
                <a:latin typeface="Gotham Book" pitchFamily="2" charset="0"/>
                <a:cs typeface="Gotham Book" pitchFamily="2" charset="0"/>
              </a:defRPr>
            </a:lvl2pPr>
            <a:lvl3pPr marL="914363" indent="0" algn="ctr">
              <a:buNone/>
              <a:defRPr b="0" i="0">
                <a:solidFill>
                  <a:schemeClr val="bg1"/>
                </a:solidFill>
                <a:latin typeface="Gotham Book" pitchFamily="2" charset="0"/>
                <a:cs typeface="Gotham Book" pitchFamily="2" charset="0"/>
              </a:defRPr>
            </a:lvl3pPr>
            <a:lvl4pPr marL="1371545" indent="0" algn="ctr">
              <a:buNone/>
              <a:defRPr b="0" i="0">
                <a:solidFill>
                  <a:schemeClr val="bg1"/>
                </a:solidFill>
                <a:latin typeface="Gotham Book" pitchFamily="2" charset="0"/>
                <a:cs typeface="Gotham Book" pitchFamily="2" charset="0"/>
              </a:defRPr>
            </a:lvl4pPr>
            <a:lvl5pPr marL="1828727" indent="0" algn="ctr">
              <a:buNone/>
              <a:defRPr b="0" i="0">
                <a:solidFill>
                  <a:schemeClr val="bg1"/>
                </a:solidFill>
                <a:latin typeface="Gotham Book" pitchFamily="2" charset="0"/>
                <a:cs typeface="Gotham Book" pitchFamily="2" charset="0"/>
              </a:defRPr>
            </a:lvl5pPr>
          </a:lstStyle>
          <a:p>
            <a:pPr lvl="0"/>
            <a:r>
              <a:rPr lang="en-US" dirty="0"/>
              <a:t>Click here to insert text.</a:t>
            </a:r>
          </a:p>
        </p:txBody>
      </p:sp>
    </p:spTree>
    <p:extLst>
      <p:ext uri="{BB962C8B-B14F-4D97-AF65-F5344CB8AC3E}">
        <p14:creationId xmlns:p14="http://schemas.microsoft.com/office/powerpoint/2010/main" val="21649601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/2 Content 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C877DA5-FFD1-E74A-B467-1F4FCA9833EE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gradFill>
            <a:gsLst>
              <a:gs pos="100000">
                <a:srgbClr val="0068BD"/>
              </a:gs>
              <a:gs pos="0">
                <a:srgbClr val="007CE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2160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CCAC325-2BAB-1B4A-B2CE-CB2F75F36D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2212" y="6265745"/>
            <a:ext cx="423648" cy="21125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917" b="0" i="0" cap="all" spc="0" baseline="0">
                <a:solidFill>
                  <a:schemeClr val="bg1"/>
                </a:solidFill>
                <a:latin typeface="Gotham Light" pitchFamily="2" charset="0"/>
                <a:cs typeface="Gotham Light" pitchFamily="2" charset="0"/>
              </a:defRPr>
            </a:lvl1pPr>
          </a:lstStyle>
          <a:p>
            <a:r>
              <a:rPr lang="en-US" dirty="0"/>
              <a:t>| </a:t>
            </a:r>
            <a:fld id="{5449A253-8F1F-784A-901E-5BD1E7C4BEE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541BAAB2-4F6D-E548-99C1-0D51F8BAFD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22215" y="6265745"/>
            <a:ext cx="6118739" cy="21125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lang="en-US" sz="917" b="0" i="0" kern="1200" cap="all" spc="0" baseline="0" dirty="0">
                <a:solidFill>
                  <a:schemeClr val="bg1"/>
                </a:solidFill>
                <a:latin typeface="Gotham Light" pitchFamily="2" charset="0"/>
                <a:ea typeface="+mn-ea"/>
                <a:cs typeface="Gotham Light" pitchFamily="2" charset="0"/>
              </a:defRPr>
            </a:lvl1pPr>
          </a:lstStyle>
          <a:p>
            <a:r>
              <a:rPr lang="en-US"/>
              <a:t>Communications + Marketing Orientation</a:t>
            </a: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ECD52F9-2E8B-EE40-BCD6-12BC6CAC09A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62000" y="1715259"/>
            <a:ext cx="5334000" cy="3999733"/>
          </a:xfrm>
        </p:spPr>
        <p:txBody>
          <a:bodyPr lIns="0" tIns="457200" rIns="914400" bIns="0">
            <a:noAutofit/>
          </a:bodyPr>
          <a:lstStyle>
            <a:lvl1pPr marL="0" marR="0" indent="0" algn="l" defTabSz="914363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 b="0" i="0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Gotham Book" pitchFamily="2" charset="0"/>
                <a:cs typeface="Gotham Book" pitchFamily="2" charset="0"/>
              </a:defRPr>
            </a:lvl1pPr>
            <a:lvl2pPr marL="457182" indent="0" algn="ctr">
              <a:buNone/>
              <a:defRPr b="0" i="0">
                <a:solidFill>
                  <a:schemeClr val="bg1"/>
                </a:solidFill>
                <a:latin typeface="Gotham Book" pitchFamily="2" charset="0"/>
                <a:cs typeface="Gotham Book" pitchFamily="2" charset="0"/>
              </a:defRPr>
            </a:lvl2pPr>
            <a:lvl3pPr marL="914363" indent="0" algn="ctr">
              <a:buNone/>
              <a:defRPr b="0" i="0">
                <a:solidFill>
                  <a:schemeClr val="bg1"/>
                </a:solidFill>
                <a:latin typeface="Gotham Book" pitchFamily="2" charset="0"/>
                <a:cs typeface="Gotham Book" pitchFamily="2" charset="0"/>
              </a:defRPr>
            </a:lvl3pPr>
            <a:lvl4pPr marL="1371545" indent="0" algn="ctr">
              <a:buNone/>
              <a:defRPr b="0" i="0">
                <a:solidFill>
                  <a:schemeClr val="bg1"/>
                </a:solidFill>
                <a:latin typeface="Gotham Book" pitchFamily="2" charset="0"/>
                <a:cs typeface="Gotham Book" pitchFamily="2" charset="0"/>
              </a:defRPr>
            </a:lvl4pPr>
            <a:lvl5pPr marL="1828727" indent="0" algn="ctr">
              <a:buNone/>
              <a:defRPr b="0" i="0">
                <a:solidFill>
                  <a:schemeClr val="bg1"/>
                </a:solidFill>
                <a:latin typeface="Gotham Book" pitchFamily="2" charset="0"/>
                <a:cs typeface="Gotham Book" pitchFamily="2" charset="0"/>
              </a:defRPr>
            </a:lvl5pPr>
          </a:lstStyle>
          <a:p>
            <a:pPr lvl="0"/>
            <a:r>
              <a:rPr lang="en-US" dirty="0"/>
              <a:t>Click here to insert text.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D4F4092-18E2-764D-B462-49F28B6FC706}"/>
              </a:ext>
            </a:extLst>
          </p:cNvPr>
          <p:cNvCxnSpPr>
            <a:cxnSpLocks/>
          </p:cNvCxnSpPr>
          <p:nvPr userDrawn="1"/>
        </p:nvCxnSpPr>
        <p:spPr>
          <a:xfrm>
            <a:off x="6096000" y="6096000"/>
            <a:ext cx="5356412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1370618D-566D-3541-B81C-46C28B191A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865912"/>
            <a:ext cx="5356412" cy="849347"/>
          </a:xfrm>
        </p:spPr>
        <p:txBody>
          <a:bodyPr lIns="0" tIns="0" rIns="914400" bIns="0" anchor="t" anchorCtr="0">
            <a:noAutofit/>
          </a:bodyPr>
          <a:lstStyle>
            <a:lvl1pPr algn="l" defTabSz="914363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lang="en-US" sz="3667" b="0" i="0" kern="1200" cap="all" spc="-125" baseline="0" dirty="0">
                <a:solidFill>
                  <a:srgbClr val="0072CE"/>
                </a:solidFill>
                <a:latin typeface="Gotham Medium" pitchFamily="2" charset="0"/>
                <a:ea typeface="+mj-ea"/>
                <a:cs typeface="Gotham Medium" pitchFamily="2" charset="0"/>
              </a:defRPr>
            </a:lvl1pPr>
          </a:lstStyle>
          <a:p>
            <a:r>
              <a:rPr lang="en-US" dirty="0"/>
              <a:t>DOUBLE LINE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6275A37-482C-284F-B1BD-6E9B50A3257D}"/>
              </a:ext>
            </a:extLst>
          </p:cNvPr>
          <p:cNvCxnSpPr>
            <a:cxnSpLocks/>
          </p:cNvCxnSpPr>
          <p:nvPr userDrawn="1"/>
        </p:nvCxnSpPr>
        <p:spPr>
          <a:xfrm>
            <a:off x="762000" y="1715259"/>
            <a:ext cx="1524000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98125ECC-2152-7A4F-A4C6-3E742B5B60B3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6096000" y="762001"/>
            <a:ext cx="5334000" cy="4952984"/>
          </a:xfrm>
        </p:spPr>
        <p:txBody>
          <a:bodyPr lIns="914400" tIns="0" rIns="0" bIns="914400">
            <a:noAutofit/>
          </a:bodyPr>
          <a:lstStyle>
            <a:lvl1pPr marL="0" indent="0">
              <a:lnSpc>
                <a:spcPct val="100000"/>
              </a:lnSpc>
              <a:buNone/>
              <a:tabLst/>
              <a:defRPr sz="1333" b="0" i="0" cap="none" spc="-17" baseline="0">
                <a:solidFill>
                  <a:schemeClr val="bg1"/>
                </a:solidFill>
                <a:latin typeface="Gotham Book" pitchFamily="2" charset="0"/>
                <a:cs typeface="Gotham Book" pitchFamily="2" charset="0"/>
              </a:defRPr>
            </a:lvl1pPr>
            <a:lvl2pPr marL="457182" indent="0">
              <a:buNone/>
              <a:defRPr>
                <a:solidFill>
                  <a:schemeClr val="bg1"/>
                </a:solidFill>
                <a:latin typeface="Gotham Medium" pitchFamily="2" charset="0"/>
                <a:cs typeface="Gotham Medium" pitchFamily="2" charset="0"/>
              </a:defRPr>
            </a:lvl2pPr>
            <a:lvl3pPr marL="914363" indent="0">
              <a:buNone/>
              <a:defRPr>
                <a:solidFill>
                  <a:schemeClr val="bg1"/>
                </a:solidFill>
                <a:latin typeface="Gotham Medium" pitchFamily="2" charset="0"/>
                <a:cs typeface="Gotham Medium" pitchFamily="2" charset="0"/>
              </a:defRPr>
            </a:lvl3pPr>
            <a:lvl4pPr marL="1371545" indent="0">
              <a:buNone/>
              <a:defRPr>
                <a:solidFill>
                  <a:schemeClr val="bg1"/>
                </a:solidFill>
                <a:latin typeface="Gotham Medium" pitchFamily="2" charset="0"/>
                <a:cs typeface="Gotham Medium" pitchFamily="2" charset="0"/>
              </a:defRPr>
            </a:lvl4pPr>
            <a:lvl5pPr marL="1828727" indent="0">
              <a:buNone/>
              <a:defRPr>
                <a:solidFill>
                  <a:schemeClr val="bg1"/>
                </a:solidFill>
                <a:latin typeface="Gotham Medium" pitchFamily="2" charset="0"/>
                <a:cs typeface="Gotham Medium" pitchFamily="2" charset="0"/>
              </a:defRPr>
            </a:lvl5pPr>
          </a:lstStyle>
          <a:p>
            <a:pPr lvl="0"/>
            <a:r>
              <a:rPr lang="en-US" dirty="0" err="1"/>
              <a:t>Ribus</a:t>
            </a:r>
            <a:r>
              <a:rPr lang="en-US" dirty="0"/>
              <a:t> </a:t>
            </a:r>
            <a:r>
              <a:rPr lang="en-US" dirty="0" err="1"/>
              <a:t>velest</a:t>
            </a:r>
            <a:r>
              <a:rPr lang="en-US" dirty="0"/>
              <a:t> </a:t>
            </a:r>
            <a:r>
              <a:rPr lang="en-US" dirty="0" err="1"/>
              <a:t>offic</a:t>
            </a:r>
            <a:r>
              <a:rPr lang="en-US" dirty="0"/>
              <a:t> tempos et </a:t>
            </a:r>
            <a:r>
              <a:rPr lang="en-US" dirty="0" err="1"/>
              <a:t>explitaecte</a:t>
            </a:r>
            <a:r>
              <a:rPr lang="en-US" dirty="0"/>
              <a:t> </a:t>
            </a:r>
            <a:r>
              <a:rPr lang="en-US" dirty="0" err="1"/>
              <a:t>minctem</a:t>
            </a:r>
            <a:r>
              <a:rPr lang="en-US" dirty="0"/>
              <a:t> </a:t>
            </a:r>
            <a:r>
              <a:rPr lang="en-US" dirty="0" err="1"/>
              <a:t>poreper</a:t>
            </a:r>
            <a:r>
              <a:rPr lang="en-US" dirty="0"/>
              <a:t> </a:t>
            </a:r>
            <a:r>
              <a:rPr lang="en-US" dirty="0" err="1"/>
              <a:t>ferest</a:t>
            </a:r>
            <a:r>
              <a:rPr lang="en-US" dirty="0"/>
              <a:t>, </a:t>
            </a:r>
            <a:r>
              <a:rPr lang="en-US" dirty="0" err="1"/>
              <a:t>aliqui</a:t>
            </a:r>
            <a:r>
              <a:rPr lang="en-US" dirty="0"/>
              <a:t> </a:t>
            </a:r>
            <a:r>
              <a:rPr lang="en-US" dirty="0" err="1"/>
              <a:t>dessimporum</a:t>
            </a:r>
            <a:r>
              <a:rPr lang="en-US" dirty="0"/>
              <a:t> sima dolore, </a:t>
            </a:r>
            <a:r>
              <a:rPr lang="en-US" dirty="0" err="1"/>
              <a:t>tendi</a:t>
            </a:r>
            <a:r>
              <a:rPr lang="en-US" dirty="0"/>
              <a:t> ab </a:t>
            </a:r>
            <a:r>
              <a:rPr lang="en-US" dirty="0" err="1"/>
              <a:t>ilitati</a:t>
            </a:r>
            <a:r>
              <a:rPr lang="en-US" dirty="0"/>
              <a:t> </a:t>
            </a:r>
            <a:r>
              <a:rPr lang="en-US" dirty="0" err="1"/>
              <a:t>ossit</a:t>
            </a:r>
            <a:r>
              <a:rPr lang="en-US" dirty="0"/>
              <a:t>, se </a:t>
            </a:r>
            <a:r>
              <a:rPr lang="en-US" dirty="0" err="1"/>
              <a:t>saniet</a:t>
            </a:r>
            <a:r>
              <a:rPr lang="en-US" dirty="0"/>
              <a:t> </a:t>
            </a:r>
            <a:r>
              <a:rPr lang="en-US" dirty="0" err="1"/>
              <a:t>volor</a:t>
            </a:r>
            <a:r>
              <a:rPr lang="en-US" dirty="0"/>
              <a:t> </a:t>
            </a:r>
            <a:r>
              <a:rPr lang="en-US" dirty="0" err="1"/>
              <a:t>alique</a:t>
            </a:r>
            <a:r>
              <a:rPr lang="en-US" dirty="0"/>
              <a:t> sit </a:t>
            </a:r>
            <a:r>
              <a:rPr lang="en-US" dirty="0" err="1"/>
              <a:t>dolut</a:t>
            </a:r>
            <a:r>
              <a:rPr lang="en-US" dirty="0"/>
              <a:t> ex </a:t>
            </a:r>
            <a:r>
              <a:rPr lang="en-US" dirty="0" err="1"/>
              <a:t>etur</a:t>
            </a:r>
            <a:r>
              <a:rPr lang="en-US" dirty="0"/>
              <a:t>? </a:t>
            </a:r>
            <a:r>
              <a:rPr lang="en-US" dirty="0" err="1"/>
              <a:t>Quis</a:t>
            </a:r>
            <a:r>
              <a:rPr lang="en-US" dirty="0"/>
              <a:t> ad min et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simin</a:t>
            </a:r>
            <a:r>
              <a:rPr lang="en-US" dirty="0"/>
              <a:t> </a:t>
            </a:r>
            <a:r>
              <a:rPr lang="en-US" dirty="0" err="1"/>
              <a:t>porro</a:t>
            </a:r>
            <a:r>
              <a:rPr lang="en-US" dirty="0"/>
              <a:t> </a:t>
            </a:r>
            <a:r>
              <a:rPr lang="en-US" dirty="0" err="1"/>
              <a:t>officiam</a:t>
            </a:r>
            <a:r>
              <a:rPr lang="en-US" dirty="0"/>
              <a:t> </a:t>
            </a:r>
            <a:r>
              <a:rPr lang="en-US" dirty="0" err="1"/>
              <a:t>consequidit</a:t>
            </a:r>
            <a:r>
              <a:rPr lang="en-US" dirty="0"/>
              <a:t> </a:t>
            </a:r>
            <a:r>
              <a:rPr lang="en-US" dirty="0" err="1"/>
              <a:t>iuritio</a:t>
            </a:r>
            <a:r>
              <a:rPr lang="en-US" dirty="0"/>
              <a:t> </a:t>
            </a:r>
            <a:r>
              <a:rPr lang="en-US" dirty="0" err="1"/>
              <a:t>earum</a:t>
            </a:r>
            <a:r>
              <a:rPr lang="en-US" dirty="0"/>
              <a:t> quo </a:t>
            </a:r>
            <a:r>
              <a:rPr lang="en-US" dirty="0" err="1"/>
              <a:t>tectia</a:t>
            </a:r>
            <a:r>
              <a:rPr lang="en-US" dirty="0"/>
              <a:t> </a:t>
            </a:r>
            <a:r>
              <a:rPr lang="en-US" dirty="0" err="1"/>
              <a:t>debis</a:t>
            </a:r>
            <a:r>
              <a:rPr lang="en-US" dirty="0"/>
              <a:t> </a:t>
            </a:r>
            <a:r>
              <a:rPr lang="en-US" dirty="0" err="1"/>
              <a:t>doluptius</a:t>
            </a:r>
            <a:r>
              <a:rPr lang="en-US" dirty="0"/>
              <a:t>, cum as </a:t>
            </a:r>
            <a:r>
              <a:rPr lang="en-US" dirty="0" err="1"/>
              <a:t>sequam</a:t>
            </a:r>
            <a:r>
              <a:rPr lang="en-US" dirty="0"/>
              <a:t> </a:t>
            </a:r>
            <a:r>
              <a:rPr lang="en-US" dirty="0" err="1"/>
              <a:t>hil</a:t>
            </a:r>
            <a:r>
              <a:rPr lang="en-US" dirty="0"/>
              <a:t> </a:t>
            </a:r>
            <a:r>
              <a:rPr lang="en-US" dirty="0" err="1"/>
              <a:t>expliquias</a:t>
            </a:r>
            <a:r>
              <a:rPr lang="en-US" dirty="0"/>
              <a:t> </a:t>
            </a:r>
            <a:r>
              <a:rPr lang="en-US" dirty="0" err="1"/>
              <a:t>pligent</a:t>
            </a:r>
            <a:r>
              <a:rPr lang="en-US" dirty="0"/>
              <a:t> </a:t>
            </a:r>
            <a:r>
              <a:rPr lang="en-US" dirty="0" err="1"/>
              <a:t>harundi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odis</a:t>
            </a:r>
            <a:r>
              <a:rPr lang="en-US" dirty="0"/>
              <a:t> que que </a:t>
            </a:r>
            <a:r>
              <a:rPr lang="en-US" dirty="0" err="1"/>
              <a:t>volori</a:t>
            </a:r>
            <a:r>
              <a:rPr lang="en-US" dirty="0"/>
              <a:t> </a:t>
            </a:r>
            <a:r>
              <a:rPr lang="en-US" dirty="0" err="1"/>
              <a:t>doluptur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ullupta</a:t>
            </a:r>
            <a:r>
              <a:rPr lang="en-US" dirty="0"/>
              <a:t> </a:t>
            </a:r>
            <a:r>
              <a:rPr lang="en-US" dirty="0" err="1"/>
              <a:t>temporibus</a:t>
            </a:r>
            <a:r>
              <a:rPr lang="en-US" dirty="0"/>
              <a:t>, </a:t>
            </a:r>
            <a:r>
              <a:rPr lang="en-US" dirty="0" err="1"/>
              <a:t>conse</a:t>
            </a:r>
            <a:r>
              <a:rPr lang="en-US" dirty="0"/>
              <a:t> es maiorum </a:t>
            </a:r>
            <a:r>
              <a:rPr lang="en-US" dirty="0" err="1"/>
              <a:t>inum</a:t>
            </a:r>
            <a:r>
              <a:rPr lang="en-US" dirty="0"/>
              <a:t> sit et </a:t>
            </a:r>
            <a:r>
              <a:rPr lang="en-US" dirty="0" err="1"/>
              <a:t>adipidus</a:t>
            </a:r>
            <a:r>
              <a:rPr lang="en-US" dirty="0"/>
              <a:t> et </a:t>
            </a:r>
            <a:r>
              <a:rPr lang="en-US" dirty="0" err="1"/>
              <a:t>alibus</a:t>
            </a:r>
            <a:r>
              <a:rPr lang="en-US" dirty="0"/>
              <a:t>, quo </a:t>
            </a:r>
            <a:r>
              <a:rPr lang="en-US" dirty="0" err="1"/>
              <a:t>bea</a:t>
            </a:r>
            <a:r>
              <a:rPr lang="en-US" dirty="0"/>
              <a:t> </a:t>
            </a:r>
            <a:r>
              <a:rPr lang="en-US" dirty="0" err="1"/>
              <a:t>volupta</a:t>
            </a:r>
            <a:r>
              <a:rPr lang="en-US" dirty="0"/>
              <a:t> net et, </a:t>
            </a:r>
            <a:r>
              <a:rPr lang="en-US" dirty="0" err="1"/>
              <a:t>nimende</a:t>
            </a:r>
            <a:r>
              <a:rPr lang="en-US" dirty="0"/>
              <a:t> </a:t>
            </a:r>
            <a:r>
              <a:rPr lang="en-US" dirty="0" err="1"/>
              <a:t>mporro</a:t>
            </a:r>
            <a:r>
              <a:rPr lang="en-US" dirty="0"/>
              <a:t> to </a:t>
            </a:r>
            <a:r>
              <a:rPr lang="en-US" dirty="0" err="1"/>
              <a:t>ipissincit</a:t>
            </a:r>
            <a:r>
              <a:rPr lang="en-US" dirty="0"/>
              <a:t> </a:t>
            </a:r>
            <a:r>
              <a:rPr lang="en-US" dirty="0" err="1"/>
              <a:t>optae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651000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-Line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2753" y="680303"/>
            <a:ext cx="9288975" cy="62598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000" b="1" i="0" spc="-200" baseline="0">
                <a:solidFill>
                  <a:srgbClr val="0D7DC3"/>
                </a:solidFill>
                <a:latin typeface="Gotham Bold" pitchFamily="2" charset="0"/>
                <a:cs typeface="Gotham Bold" pitchFamily="2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82753" y="1487510"/>
            <a:ext cx="9288975" cy="419849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defRPr sz="3200"/>
            </a:lvl1pPr>
            <a:lvl2pPr>
              <a:lnSpc>
                <a:spcPct val="100000"/>
              </a:lnSpc>
              <a:defRPr sz="2800"/>
            </a:lvl2pPr>
            <a:lvl3pPr>
              <a:lnSpc>
                <a:spcPct val="100000"/>
              </a:lnSpc>
              <a:defRPr sz="2400"/>
            </a:lvl3pPr>
            <a:lvl4pPr>
              <a:lnSpc>
                <a:spcPct val="100000"/>
              </a:lnSpc>
              <a:defRPr sz="2000"/>
            </a:lvl4pPr>
            <a:lvl5pPr>
              <a:lnSpc>
                <a:spcPct val="100000"/>
              </a:lnSpc>
              <a:defRPr sz="2000"/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447440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mon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76391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82754" y="1816674"/>
            <a:ext cx="4436279" cy="83599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buNone/>
              <a:defRPr lang="en-US" sz="3000" b="1" i="0" kern="1200" cap="all" spc="-100" baseline="0" dirty="0">
                <a:solidFill>
                  <a:srgbClr val="00B0F0"/>
                </a:solidFill>
                <a:latin typeface="Gotham Bold" pitchFamily="2" charset="0"/>
                <a:ea typeface="Gotham Book" charset="0"/>
                <a:cs typeface="Gotham Bold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5555841" y="1816674"/>
            <a:ext cx="4436279" cy="8239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buNone/>
              <a:defRPr lang="en-US" sz="3000" b="1" i="0" kern="1200" cap="all" spc="-100" baseline="0" dirty="0">
                <a:solidFill>
                  <a:srgbClr val="00B0F0"/>
                </a:solidFill>
                <a:latin typeface="Gotham Bold" pitchFamily="2" charset="0"/>
                <a:ea typeface="Gotham Book" charset="0"/>
                <a:cs typeface="Gotham Bold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16B0DC2-4B11-CF40-BF77-64C2F9AA0B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753" y="680302"/>
            <a:ext cx="9288975" cy="113561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5000" b="1" i="0" kern="1200" cap="all" spc="-200" baseline="0" dirty="0">
                <a:solidFill>
                  <a:srgbClr val="0D7DC3"/>
                </a:solidFill>
                <a:latin typeface="Gotham Bold" pitchFamily="2" charset="0"/>
                <a:ea typeface="Gotham Medium" charset="0"/>
                <a:cs typeface="Gotham Bold" pitchFamily="2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77DEC67-6232-9247-A4A9-162B60868E05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82755" y="2642283"/>
            <a:ext cx="4436278" cy="305284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spcBef>
                <a:spcPts val="1200"/>
              </a:spcBef>
              <a:defRPr sz="3200" b="0" i="0">
                <a:latin typeface="Gotham Book" pitchFamily="2" charset="0"/>
                <a:cs typeface="Gotham Book" pitchFamily="2" charset="0"/>
              </a:defRPr>
            </a:lvl1pPr>
            <a:lvl2pPr>
              <a:spcBef>
                <a:spcPts val="1200"/>
              </a:spcBef>
              <a:defRPr sz="2800" b="0" i="0">
                <a:latin typeface="Gotham Book" pitchFamily="2" charset="0"/>
                <a:cs typeface="Gotham Book" pitchFamily="2" charset="0"/>
              </a:defRPr>
            </a:lvl2pPr>
            <a:lvl3pPr>
              <a:spcBef>
                <a:spcPts val="1200"/>
              </a:spcBef>
              <a:defRPr sz="2400" b="0" i="0">
                <a:latin typeface="Gotham Book" pitchFamily="2" charset="0"/>
                <a:cs typeface="Gotham Book" pitchFamily="2" charset="0"/>
              </a:defRPr>
            </a:lvl3pPr>
            <a:lvl4pPr>
              <a:spcBef>
                <a:spcPts val="1200"/>
              </a:spcBef>
              <a:defRPr sz="2000" b="0" i="0">
                <a:latin typeface="Gotham Book" pitchFamily="2" charset="0"/>
                <a:cs typeface="Gotham Book" pitchFamily="2" charset="0"/>
              </a:defRPr>
            </a:lvl4pPr>
            <a:lvl5pPr>
              <a:spcBef>
                <a:spcPts val="1200"/>
              </a:spcBef>
              <a:defRPr sz="2000" b="0" i="0">
                <a:latin typeface="Gotham Book" pitchFamily="2" charset="0"/>
                <a:cs typeface="Gotham Book" pitchFamily="2" charset="0"/>
              </a:defRPr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5EC239-C414-C849-9259-F6D9116DEA15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5555841" y="2640586"/>
            <a:ext cx="4436278" cy="304541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spcBef>
                <a:spcPts val="1200"/>
              </a:spcBef>
              <a:defRPr sz="3200" b="0" i="0">
                <a:latin typeface="Gotham Book" pitchFamily="2" charset="0"/>
                <a:cs typeface="Gotham Book" pitchFamily="2" charset="0"/>
              </a:defRPr>
            </a:lvl1pPr>
            <a:lvl2pPr>
              <a:spcBef>
                <a:spcPts val="1200"/>
              </a:spcBef>
              <a:defRPr sz="2800" b="0" i="0">
                <a:latin typeface="Gotham Book" pitchFamily="2" charset="0"/>
                <a:cs typeface="Gotham Book" pitchFamily="2" charset="0"/>
              </a:defRPr>
            </a:lvl2pPr>
            <a:lvl3pPr>
              <a:spcBef>
                <a:spcPts val="1200"/>
              </a:spcBef>
              <a:defRPr sz="2400" b="0" i="0">
                <a:latin typeface="Gotham Book" pitchFamily="2" charset="0"/>
                <a:cs typeface="Gotham Book" pitchFamily="2" charset="0"/>
              </a:defRPr>
            </a:lvl3pPr>
            <a:lvl4pPr>
              <a:spcBef>
                <a:spcPts val="1200"/>
              </a:spcBef>
              <a:defRPr sz="2000" b="0" i="0">
                <a:latin typeface="Gotham Book" pitchFamily="2" charset="0"/>
                <a:cs typeface="Gotham Book" pitchFamily="2" charset="0"/>
              </a:defRPr>
            </a:lvl4pPr>
            <a:lvl5pPr>
              <a:spcBef>
                <a:spcPts val="1200"/>
              </a:spcBef>
              <a:defRPr sz="2000" b="0" i="0">
                <a:latin typeface="Gotham Book" pitchFamily="2" charset="0"/>
                <a:cs typeface="Gotham Book" pitchFamily="2" charset="0"/>
              </a:defRPr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2849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3AC4F-662E-8454-F0C3-693A38E85B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70000"/>
              </a:lnSpc>
              <a:defRPr b="1" i="0">
                <a:latin typeface="Gotham Bold" pitchFamily="2" charset="0"/>
                <a:cs typeface="Gotham Bold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A90CCD-2A7D-AF82-2853-642258AAD4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Gotham Rounded Book" pitchFamily="2" charset="0"/>
                <a:cs typeface="Gotham Medium" pitchFamily="2" charset="0"/>
              </a:defRPr>
            </a:lvl1pPr>
            <a:lvl2pPr>
              <a:defRPr>
                <a:latin typeface="Gotham Rounded Book" pitchFamily="2" charset="0"/>
                <a:cs typeface="Gotham Medium" pitchFamily="2" charset="0"/>
              </a:defRPr>
            </a:lvl2pPr>
            <a:lvl3pPr>
              <a:defRPr>
                <a:latin typeface="Gotham Rounded Book" pitchFamily="2" charset="0"/>
                <a:cs typeface="Gotham Medium" pitchFamily="2" charset="0"/>
              </a:defRPr>
            </a:lvl3pPr>
            <a:lvl4pPr>
              <a:defRPr>
                <a:latin typeface="Gotham Rounded Book" pitchFamily="2" charset="0"/>
                <a:cs typeface="Gotham Medium" pitchFamily="2" charset="0"/>
              </a:defRPr>
            </a:lvl4pPr>
            <a:lvl5pPr>
              <a:defRPr>
                <a:latin typeface="Gotham Rounded Book" pitchFamily="2" charset="0"/>
                <a:cs typeface="Gotham Medium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7A2615-D4B7-CB7F-4A96-AB11D101F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67641-5F1E-9E41-84A4-0E39CEE28462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5400EC-977F-382E-5A68-2867A8BC2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D8616-C97C-D053-85A1-8FC3E7F60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4F7BE-5BE3-D042-B7F3-4A30F3B1F33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3B7864-4153-6DBE-5E14-C30EDE59CE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68743" y="6489341"/>
            <a:ext cx="838200" cy="175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491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71FE920-61A8-72A2-0D17-43CB1C1CC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613380"/>
            <a:ext cx="5436868" cy="1630045"/>
          </a:xfrm>
        </p:spPr>
        <p:txBody>
          <a:bodyPr>
            <a:normAutofit/>
          </a:bodyPr>
          <a:lstStyle>
            <a:lvl1pPr>
              <a:defRPr b="1" i="0">
                <a:latin typeface="Gotham Bold" pitchFamily="2" charset="0"/>
                <a:cs typeface="Gotham Bold" pitchFamily="2" charset="0"/>
              </a:defRPr>
            </a:lvl1pPr>
          </a:lstStyle>
          <a:p>
            <a:pPr>
              <a:lnSpc>
                <a:spcPct val="70000"/>
              </a:lnSpc>
            </a:pPr>
            <a:r>
              <a:rPr lang="en-US" dirty="0"/>
              <a:t>QUICK INTRODUCTIONS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2BF6619-7B48-8F41-7D2D-A795FD5BD1E7}"/>
              </a:ext>
            </a:extLst>
          </p:cNvPr>
          <p:cNvCxnSpPr/>
          <p:nvPr userDrawn="1"/>
        </p:nvCxnSpPr>
        <p:spPr>
          <a:xfrm>
            <a:off x="6985000" y="2342862"/>
            <a:ext cx="0" cy="7366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A622AC3F-74F0-AA08-E5AB-9E810BC24AC7}"/>
              </a:ext>
            </a:extLst>
          </p:cNvPr>
          <p:cNvSpPr txBox="1"/>
          <p:nvPr userDrawn="1"/>
        </p:nvSpPr>
        <p:spPr>
          <a:xfrm>
            <a:off x="6184900" y="2418774"/>
            <a:ext cx="6984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Gotham Book" pitchFamily="2" charset="0"/>
                <a:cs typeface="Gotham Book" pitchFamily="2" charset="0"/>
              </a:rPr>
              <a:t>01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86863DD-BFD9-852F-5FC1-48701BCE14DF}"/>
              </a:ext>
            </a:extLst>
          </p:cNvPr>
          <p:cNvCxnSpPr/>
          <p:nvPr userDrawn="1"/>
        </p:nvCxnSpPr>
        <p:spPr>
          <a:xfrm>
            <a:off x="6985000" y="3562350"/>
            <a:ext cx="0" cy="7366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5212A4EF-DCE8-293D-DD81-8167FB43610C}"/>
              </a:ext>
            </a:extLst>
          </p:cNvPr>
          <p:cNvSpPr txBox="1"/>
          <p:nvPr userDrawn="1"/>
        </p:nvSpPr>
        <p:spPr>
          <a:xfrm>
            <a:off x="6096000" y="3638262"/>
            <a:ext cx="7873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Gotham Book" pitchFamily="2" charset="0"/>
                <a:cs typeface="Gotham Book" pitchFamily="2" charset="0"/>
              </a:rPr>
              <a:t>02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1DAE317-7959-0D70-AB80-42F8BE8DD894}"/>
              </a:ext>
            </a:extLst>
          </p:cNvPr>
          <p:cNvCxnSpPr/>
          <p:nvPr userDrawn="1"/>
        </p:nvCxnSpPr>
        <p:spPr>
          <a:xfrm>
            <a:off x="6985000" y="4857750"/>
            <a:ext cx="0" cy="7366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D1BC7BC2-C511-EC80-53DB-3CB08B5E06DD}"/>
              </a:ext>
            </a:extLst>
          </p:cNvPr>
          <p:cNvSpPr txBox="1"/>
          <p:nvPr userDrawn="1"/>
        </p:nvSpPr>
        <p:spPr>
          <a:xfrm>
            <a:off x="6096000" y="4933662"/>
            <a:ext cx="7873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Gotham Book" pitchFamily="2" charset="0"/>
                <a:cs typeface="Gotham Book" pitchFamily="2" charset="0"/>
              </a:rPr>
              <a:t>03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0620A63-80EF-0FC4-3D7E-743F993CB5EC}"/>
              </a:ext>
            </a:extLst>
          </p:cNvPr>
          <p:cNvSpPr/>
          <p:nvPr userDrawn="1"/>
        </p:nvSpPr>
        <p:spPr>
          <a:xfrm>
            <a:off x="-1" y="0"/>
            <a:ext cx="5692139" cy="6858000"/>
          </a:xfrm>
          <a:prstGeom prst="rect">
            <a:avLst/>
          </a:prstGeom>
          <a:gradFill>
            <a:gsLst>
              <a:gs pos="100000">
                <a:srgbClr val="0068BD"/>
              </a:gs>
              <a:gs pos="0">
                <a:srgbClr val="0087F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2592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65B0F60-F327-9B67-B79C-2F38BB68C6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281" b="15974"/>
          <a:stretch>
            <a:fillRect/>
          </a:stretch>
        </p:blipFill>
        <p:spPr>
          <a:xfrm>
            <a:off x="0" y="2342863"/>
            <a:ext cx="4252206" cy="451513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9289E7-52F1-1A74-6857-976B82116CB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68743" y="6489341"/>
            <a:ext cx="838200" cy="175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141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239789A-8E20-A784-7365-0189E7054E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68743" y="6489341"/>
            <a:ext cx="838200" cy="17510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C676A1FC-B1AC-33A6-901C-AC3BC5D7CA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78000" y="1416685"/>
            <a:ext cx="5181600" cy="2160905"/>
          </a:xfrm>
        </p:spPr>
        <p:txBody>
          <a:bodyPr/>
          <a:lstStyle>
            <a:lvl1pPr>
              <a:defRPr b="1" i="0">
                <a:latin typeface="Gotham Bold" pitchFamily="2" charset="0"/>
                <a:cs typeface="Gotham Bold" pitchFamily="2" charset="0"/>
              </a:defRPr>
            </a:lvl1pPr>
          </a:lstStyle>
          <a:p>
            <a:pPr>
              <a:lnSpc>
                <a:spcPct val="70000"/>
              </a:lnSpc>
            </a:pPr>
            <a:r>
              <a:rPr lang="en-US" dirty="0"/>
              <a:t>TITLE </a:t>
            </a:r>
            <a:br>
              <a:rPr lang="en-US" dirty="0"/>
            </a:br>
            <a:r>
              <a:rPr lang="en-US" dirty="0"/>
              <a:t>HERE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F1E1745-03F8-C10F-19BA-5A08AF906D7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778000" y="3402965"/>
            <a:ext cx="10515600" cy="3086376"/>
          </a:xfrm>
        </p:spPr>
        <p:txBody>
          <a:bodyPr>
            <a:normAutofit/>
          </a:bodyPr>
          <a:lstStyle>
            <a:lvl1pPr>
              <a:defRPr>
                <a:latin typeface="Gotham Rounded Book" pitchFamily="2" charset="0"/>
              </a:defRPr>
            </a:lvl1pPr>
          </a:lstStyle>
          <a:p>
            <a:r>
              <a:rPr lang="en-US" sz="2000" dirty="0"/>
              <a:t>Text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1BA7C16-6E15-49EF-F4E6-ACA2656287DA}"/>
              </a:ext>
            </a:extLst>
          </p:cNvPr>
          <p:cNvSpPr/>
          <p:nvPr userDrawn="1"/>
        </p:nvSpPr>
        <p:spPr>
          <a:xfrm>
            <a:off x="0" y="0"/>
            <a:ext cx="1485900" cy="6858000"/>
          </a:xfrm>
          <a:prstGeom prst="rect">
            <a:avLst/>
          </a:prstGeom>
          <a:gradFill>
            <a:gsLst>
              <a:gs pos="100000">
                <a:srgbClr val="0068BD"/>
              </a:gs>
              <a:gs pos="0">
                <a:srgbClr val="0087F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2592" dirty="0"/>
          </a:p>
        </p:txBody>
      </p:sp>
    </p:spTree>
    <p:extLst>
      <p:ext uri="{BB962C8B-B14F-4D97-AF65-F5344CB8AC3E}">
        <p14:creationId xmlns:p14="http://schemas.microsoft.com/office/powerpoint/2010/main" val="2247265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86B897F-F1FA-7B08-7A0C-DB269AC3F6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68743" y="6489341"/>
            <a:ext cx="838200" cy="17510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8056760-4D20-E310-C8FA-64E7EB869CD4}"/>
              </a:ext>
            </a:extLst>
          </p:cNvPr>
          <p:cNvSpPr/>
          <p:nvPr userDrawn="1"/>
        </p:nvSpPr>
        <p:spPr>
          <a:xfrm>
            <a:off x="-1" y="0"/>
            <a:ext cx="5692139" cy="6858000"/>
          </a:xfrm>
          <a:prstGeom prst="rect">
            <a:avLst/>
          </a:prstGeom>
          <a:gradFill>
            <a:gsLst>
              <a:gs pos="100000">
                <a:srgbClr val="0068BD"/>
              </a:gs>
              <a:gs pos="0">
                <a:srgbClr val="0087F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2592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20BA658-E486-8404-87FD-B25FC61ADB4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7680" y="3003709"/>
            <a:ext cx="4419601" cy="4351338"/>
          </a:xfrm>
        </p:spPr>
        <p:txBody>
          <a:bodyPr>
            <a:normAutofit/>
          </a:bodyPr>
          <a:lstStyle>
            <a:lvl1pPr>
              <a:defRPr>
                <a:latin typeface="Gotham Rounded Book" pitchFamily="2" charset="0"/>
              </a:defRPr>
            </a:lvl1pPr>
          </a:lstStyle>
          <a:p>
            <a:pPr>
              <a:spcBef>
                <a:spcPts val="2800"/>
              </a:spcBef>
            </a:pPr>
            <a:r>
              <a:rPr lang="en-US" sz="2000" dirty="0">
                <a:solidFill>
                  <a:schemeClr val="bg1"/>
                </a:solidFill>
              </a:rPr>
              <a:t>Text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1A6DA09-E0A2-7058-558B-5E8ED17EA6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538" y="1023719"/>
            <a:ext cx="5181600" cy="216090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Gotham Medium" pitchFamily="2" charset="0"/>
                <a:cs typeface="Gotham Medium" pitchFamily="2" charset="0"/>
              </a:defRPr>
            </a:lvl1pPr>
          </a:lstStyle>
          <a:p>
            <a:pPr>
              <a:lnSpc>
                <a:spcPct val="70000"/>
              </a:lnSpc>
            </a:pPr>
            <a:r>
              <a:rPr lang="en-US" dirty="0"/>
              <a:t>TITLE </a:t>
            </a:r>
            <a:br>
              <a:rPr lang="en-US" dirty="0"/>
            </a:br>
            <a:r>
              <a:rPr lang="en-US" dirty="0"/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3654986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738137-DF56-24BC-672F-F234F0D39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67641-5F1E-9E41-84A4-0E39CEE28462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64E284A-0E53-C913-A94C-AFD392CAC8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02300" y="0"/>
            <a:ext cx="5669279" cy="3251200"/>
          </a:xfrm>
        </p:spPr>
        <p:txBody>
          <a:bodyPr>
            <a:normAutofit/>
          </a:bodyPr>
          <a:lstStyle>
            <a:lvl1pPr>
              <a:lnSpc>
                <a:spcPct val="70000"/>
              </a:lnSpc>
              <a:defRPr b="1" i="0">
                <a:latin typeface="Gotham Bold" pitchFamily="2" charset="0"/>
                <a:cs typeface="Gotham Bold" pitchFamily="2" charset="0"/>
              </a:defRPr>
            </a:lvl1pPr>
          </a:lstStyle>
          <a:p>
            <a:r>
              <a:rPr lang="en-US" dirty="0"/>
              <a:t>TITLE</a:t>
            </a:r>
            <a:br>
              <a:rPr lang="en-US" dirty="0"/>
            </a:br>
            <a:r>
              <a:rPr lang="en-US" dirty="0"/>
              <a:t>HERE</a:t>
            </a:r>
            <a:endParaRPr lang="en-US" b="0" dirty="0">
              <a:latin typeface="Gotham Medium" pitchFamily="2" charset="0"/>
              <a:cs typeface="Gotham Medium" pitchFamily="2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0BE78CB-D917-FB51-3BA2-DE75C61F599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702300" y="2788921"/>
            <a:ext cx="6189979" cy="3321947"/>
          </a:xfrm>
        </p:spPr>
        <p:txBody>
          <a:bodyPr>
            <a:normAutofit/>
          </a:bodyPr>
          <a:lstStyle>
            <a:lvl1pPr>
              <a:defRPr>
                <a:latin typeface="Gotham Rounded Book" pitchFamily="2" charset="0"/>
              </a:defRPr>
            </a:lvl1pPr>
          </a:lstStyle>
          <a:p>
            <a:pPr>
              <a:spcBef>
                <a:spcPts val="2800"/>
              </a:spcBef>
            </a:pPr>
            <a:r>
              <a:rPr lang="en-US" sz="2000" dirty="0"/>
              <a:t>Text</a:t>
            </a:r>
          </a:p>
          <a:p>
            <a:pPr>
              <a:spcBef>
                <a:spcPts val="2800"/>
              </a:spcBef>
            </a:pPr>
            <a:endParaRPr lang="en-US" sz="2000" dirty="0"/>
          </a:p>
          <a:p>
            <a:pPr>
              <a:spcBef>
                <a:spcPts val="2800"/>
              </a:spcBef>
            </a:pPr>
            <a:endParaRPr lang="en-US" sz="20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9D76894-F181-BB06-EE78-076DD8D7E9BF}"/>
              </a:ext>
            </a:extLst>
          </p:cNvPr>
          <p:cNvSpPr/>
          <p:nvPr userDrawn="1"/>
        </p:nvSpPr>
        <p:spPr>
          <a:xfrm>
            <a:off x="-1" y="0"/>
            <a:ext cx="5067301" cy="6858000"/>
          </a:xfrm>
          <a:prstGeom prst="rect">
            <a:avLst/>
          </a:prstGeom>
          <a:gradFill>
            <a:gsLst>
              <a:gs pos="100000">
                <a:srgbClr val="0068BD"/>
              </a:gs>
              <a:gs pos="0">
                <a:srgbClr val="0087F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2592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5BF2EC-72F9-68E2-8FEF-2908D31AAD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68743" y="6489341"/>
            <a:ext cx="838200" cy="175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443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2688C71-DDFA-407E-2BCF-EE4607EB9A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3890" y="365125"/>
            <a:ext cx="5539740" cy="2259647"/>
          </a:xfrm>
        </p:spPr>
        <p:txBody>
          <a:bodyPr/>
          <a:lstStyle>
            <a:lvl1pPr>
              <a:lnSpc>
                <a:spcPct val="70000"/>
              </a:lnSpc>
              <a:defRPr b="1" i="0">
                <a:latin typeface="Gotham Bold" pitchFamily="2" charset="0"/>
                <a:cs typeface="Gotham Bold" pitchFamily="2" charset="0"/>
              </a:defRPr>
            </a:lvl1pPr>
          </a:lstStyle>
          <a:p>
            <a:r>
              <a:rPr lang="en-US" dirty="0"/>
              <a:t>TITLE</a:t>
            </a:r>
            <a:br>
              <a:rPr lang="en-US" dirty="0"/>
            </a:br>
            <a:r>
              <a:rPr lang="en-US" dirty="0"/>
              <a:t>HERE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FFF5FE8-3DED-41B6-5A3D-1ABC2B39AE0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3890" y="2624772"/>
            <a:ext cx="5539740" cy="4233228"/>
          </a:xfrm>
        </p:spPr>
        <p:txBody>
          <a:bodyPr>
            <a:normAutofit/>
          </a:bodyPr>
          <a:lstStyle>
            <a:lvl1pPr>
              <a:defRPr>
                <a:latin typeface="Gotham Rounded Book" pitchFamily="2" charset="0"/>
              </a:defRPr>
            </a:lvl1pPr>
          </a:lstStyle>
          <a:p>
            <a:pPr>
              <a:spcBef>
                <a:spcPts val="2800"/>
              </a:spcBef>
            </a:pPr>
            <a:r>
              <a:rPr lang="en-US" sz="2000" dirty="0"/>
              <a:t>Text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EA3067-53D1-F0D3-43FA-BE3F3392FF4D}"/>
              </a:ext>
            </a:extLst>
          </p:cNvPr>
          <p:cNvSpPr/>
          <p:nvPr userDrawn="1"/>
        </p:nvSpPr>
        <p:spPr>
          <a:xfrm>
            <a:off x="6499861" y="0"/>
            <a:ext cx="5692139" cy="6858000"/>
          </a:xfrm>
          <a:prstGeom prst="rect">
            <a:avLst/>
          </a:prstGeom>
          <a:gradFill>
            <a:gsLst>
              <a:gs pos="100000">
                <a:srgbClr val="0068BD"/>
              </a:gs>
              <a:gs pos="0">
                <a:srgbClr val="0087F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2592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50E505-1B9B-B016-D52F-605EC340EC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75248" y="6490606"/>
            <a:ext cx="822169" cy="17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776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5088BCA-B836-AF43-42FA-8221F73AEE3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957316" y="2757159"/>
            <a:ext cx="9902588" cy="3658736"/>
          </a:xfrm>
        </p:spPr>
        <p:txBody>
          <a:bodyPr>
            <a:normAutofit/>
          </a:bodyPr>
          <a:lstStyle>
            <a:lvl1pPr>
              <a:defRPr>
                <a:latin typeface="Gotham Rounded Book" pitchFamily="2" charset="0"/>
              </a:defRPr>
            </a:lvl1pPr>
            <a:lvl2pPr>
              <a:defRPr>
                <a:latin typeface="Gotham Rounded Book" pitchFamily="2" charset="0"/>
              </a:defRPr>
            </a:lvl2pPr>
          </a:lstStyle>
          <a:p>
            <a:pPr lvl="1"/>
            <a:r>
              <a:rPr lang="en-US" sz="1800" dirty="0"/>
              <a:t>Text</a:t>
            </a:r>
          </a:p>
          <a:p>
            <a:endParaRPr lang="en-US" sz="20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2262350-F262-509D-8886-70A659331187}"/>
              </a:ext>
            </a:extLst>
          </p:cNvPr>
          <p:cNvSpPr/>
          <p:nvPr userDrawn="1"/>
        </p:nvSpPr>
        <p:spPr>
          <a:xfrm>
            <a:off x="0" y="0"/>
            <a:ext cx="1485900" cy="6858000"/>
          </a:xfrm>
          <a:prstGeom prst="rect">
            <a:avLst/>
          </a:prstGeom>
          <a:gradFill>
            <a:gsLst>
              <a:gs pos="100000">
                <a:srgbClr val="0068BD"/>
              </a:gs>
              <a:gs pos="0">
                <a:srgbClr val="0087F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2592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C44ADF4-2497-1B98-0A9F-E5690058C7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57316" y="520492"/>
            <a:ext cx="7800833" cy="1613800"/>
          </a:xfrm>
        </p:spPr>
        <p:txBody>
          <a:bodyPr/>
          <a:lstStyle>
            <a:lvl1pPr>
              <a:lnSpc>
                <a:spcPct val="70000"/>
              </a:lnSpc>
              <a:defRPr b="1" i="0">
                <a:latin typeface="Gotham Bold" pitchFamily="2" charset="0"/>
                <a:cs typeface="Gotham Bold" pitchFamily="2" charset="0"/>
              </a:defRPr>
            </a:lvl1pPr>
          </a:lstStyle>
          <a:p>
            <a:r>
              <a:rPr lang="en-US" dirty="0"/>
              <a:t>TITLE</a:t>
            </a:r>
            <a:br>
              <a:rPr lang="en-US" dirty="0"/>
            </a:br>
            <a:r>
              <a:rPr lang="en-US" dirty="0"/>
              <a:t>HERE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D30DD9E-B7BF-73E3-CBDA-C2BC0CE6E805}"/>
              </a:ext>
            </a:extLst>
          </p:cNvPr>
          <p:cNvCxnSpPr>
            <a:cxnSpLocks/>
          </p:cNvCxnSpPr>
          <p:nvPr userDrawn="1"/>
        </p:nvCxnSpPr>
        <p:spPr>
          <a:xfrm flipH="1">
            <a:off x="2039287" y="2521295"/>
            <a:ext cx="117769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06A0316C-149D-C016-75EA-E2DF044346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68743" y="6489341"/>
            <a:ext cx="838200" cy="175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228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7F3C3B-FA2F-EC0A-6552-752D729B2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1F639C-35B1-A585-C31C-D36E9A0934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40D5FE-240F-3132-7C06-8793C86563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C755F3-D626-CB41-8945-DBAD2B7398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BDAF81-8228-2642-094C-410EBA7FE7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9554C3-A761-1AE0-6CF1-3F54227756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D84EE1-3D3A-5840-8E31-E2201706D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26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50" r:id="rId10"/>
    <p:sldLayoutId id="2147483651" r:id="rId11"/>
    <p:sldLayoutId id="2147483652" r:id="rId12"/>
    <p:sldLayoutId id="2147483653" r:id="rId13"/>
    <p:sldLayoutId id="2147483654" r:id="rId14"/>
    <p:sldLayoutId id="2147483655" r:id="rId15"/>
    <p:sldLayoutId id="2147483656" r:id="rId16"/>
    <p:sldLayoutId id="2147483657" r:id="rId17"/>
    <p:sldLayoutId id="2147483658" r:id="rId18"/>
    <p:sldLayoutId id="2147483659" r:id="rId19"/>
    <p:sldLayoutId id="2147483660" r:id="rId20"/>
    <p:sldLayoutId id="2147483661" r:id="rId21"/>
    <p:sldLayoutId id="2147483662" r:id="rId22"/>
    <p:sldLayoutId id="2147483663" r:id="rId23"/>
    <p:sldLayoutId id="2147483664" r:id="rId24"/>
    <p:sldLayoutId id="2147483665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emf"/><Relationship Id="rId5" Type="http://schemas.openxmlformats.org/officeDocument/2006/relationships/package" Target="../embeddings/Microsoft_Word_Document1.docx"/><Relationship Id="rId4" Type="http://schemas.openxmlformats.org/officeDocument/2006/relationships/image" Target="../media/image1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package" Target="../embeddings/Microsoft_Word_Document1.docx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emf"/><Relationship Id="rId4" Type="http://schemas.openxmlformats.org/officeDocument/2006/relationships/package" Target="../embeddings/Microsoft_Word_Document2.docx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package" Target="../embeddings/Microsoft_Word_Document3.docx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E1113-B866-416E-6C06-CA3D878C01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09617"/>
            <a:ext cx="9144000" cy="2306637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r>
              <a:rPr lang="en-US" sz="5500" b="1" dirty="0"/>
              <a:t>Role Play Deep Dive</a:t>
            </a:r>
            <a:br>
              <a:rPr lang="en-US" sz="5500" b="1" dirty="0"/>
            </a:br>
            <a:endParaRPr lang="en-US" sz="55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213267-B1C3-A7A2-1A7F-C0CF8E6FFD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17010"/>
            <a:ext cx="9144000" cy="1187103"/>
          </a:xfrm>
        </p:spPr>
        <p:txBody>
          <a:bodyPr>
            <a:normAutofit/>
          </a:bodyPr>
          <a:lstStyle/>
          <a:p>
            <a:r>
              <a:rPr lang="en-US" sz="2800" dirty="0"/>
              <a:t>Randi Bibiano – </a:t>
            </a:r>
            <a:r>
              <a:rPr lang="en-US" sz="2800" dirty="0" err="1"/>
              <a:t>randi@deca.org</a:t>
            </a:r>
            <a:endParaRPr lang="en-US" sz="2800" dirty="0"/>
          </a:p>
          <a:p>
            <a:r>
              <a:rPr lang="en-US" sz="2800" dirty="0"/>
              <a:t>Competitive Events Specialist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398415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0A711B-E88F-0519-5C9E-8532F3C25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2956C-19E0-9C3D-8540-24C221DDC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7999" y="368659"/>
            <a:ext cx="9113777" cy="1390693"/>
          </a:xfrm>
        </p:spPr>
        <p:txBody>
          <a:bodyPr>
            <a:normAutofit/>
          </a:bodyPr>
          <a:lstStyle/>
          <a:p>
            <a:r>
              <a:rPr lang="en-US" sz="3600" dirty="0"/>
              <a:t>Team Decision Making Events– IA + PI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1DDFD-7151-F21B-7893-F49D4C6C0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8000" y="1516284"/>
            <a:ext cx="10515600" cy="4973057"/>
          </a:xfrm>
        </p:spPr>
        <p:txBody>
          <a:bodyPr/>
          <a:lstStyle/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en-US" sz="2400" b="1" dirty="0"/>
              <a:t>Travel &amp; Tourism Team Decision Making Event</a:t>
            </a:r>
            <a:endParaRPr lang="en-US" b="1" dirty="0"/>
          </a:p>
          <a:p>
            <a:r>
              <a:rPr lang="en-US" sz="2000" dirty="0"/>
              <a:t>Hospitality and Tourism Career Cluster Performance Indicator List</a:t>
            </a:r>
          </a:p>
          <a:p>
            <a:r>
              <a:rPr lang="en-US" sz="2000" dirty="0"/>
              <a:t>*5 total performance indicators*</a:t>
            </a:r>
          </a:p>
          <a:p>
            <a:r>
              <a:rPr lang="en-US" sz="2000" dirty="0"/>
              <a:t>Must have one dominant Instructional Area (3/5)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000" dirty="0"/>
              <a:t>Participant works for an airline and must decide the best method to communicate new policies to travelers. </a:t>
            </a:r>
          </a:p>
          <a:p>
            <a:pPr marL="0" indent="0">
              <a:buNone/>
            </a:pPr>
            <a:r>
              <a:rPr lang="en-US" sz="2000" dirty="0"/>
              <a:t>Instructional Area: </a:t>
            </a:r>
            <a:r>
              <a:rPr lang="en-US" sz="2000" b="1" dirty="0"/>
              <a:t>Communication Skills</a:t>
            </a:r>
          </a:p>
          <a:p>
            <a:pPr marL="0" indent="0">
              <a:buNone/>
            </a:pPr>
            <a:r>
              <a:rPr lang="en-US" sz="2000" dirty="0"/>
              <a:t>At least 3 PIs are from the </a:t>
            </a:r>
            <a:r>
              <a:rPr lang="en-US" sz="2000" b="1" dirty="0"/>
              <a:t>Communication Skills</a:t>
            </a:r>
            <a:r>
              <a:rPr lang="en-US" sz="2000" dirty="0"/>
              <a:t> Instructional Area</a:t>
            </a:r>
          </a:p>
          <a:p>
            <a:pPr marL="0" indent="0">
              <a:buNone/>
            </a:pPr>
            <a:r>
              <a:rPr lang="en-US" sz="2000" dirty="0"/>
              <a:t>No PIs from any pathway</a:t>
            </a:r>
          </a:p>
        </p:txBody>
      </p:sp>
    </p:spTree>
    <p:extLst>
      <p:ext uri="{BB962C8B-B14F-4D97-AF65-F5344CB8AC3E}">
        <p14:creationId xmlns:p14="http://schemas.microsoft.com/office/powerpoint/2010/main" val="2673822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55C75A-C6B4-B675-3998-83404AE0B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5D2DE8-2F36-32AE-67DD-71A4BCF4B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7999" y="368659"/>
            <a:ext cx="9113777" cy="1390693"/>
          </a:xfrm>
        </p:spPr>
        <p:txBody>
          <a:bodyPr>
            <a:normAutofit/>
          </a:bodyPr>
          <a:lstStyle/>
          <a:p>
            <a:r>
              <a:rPr lang="en-US" sz="4000" dirty="0"/>
              <a:t>Individual Series – IA + PI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ACC89-0725-1304-A8E8-726E885FA6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8000" y="1516284"/>
            <a:ext cx="10515600" cy="4973057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/>
              <a:t>Apparel and Accessories Marketing Series Event</a:t>
            </a:r>
            <a:endParaRPr lang="en-US" b="1" dirty="0"/>
          </a:p>
          <a:p>
            <a:r>
              <a:rPr lang="en-US" sz="2000" dirty="0"/>
              <a:t>Marketing Career Cluster Performance Indicator List</a:t>
            </a:r>
          </a:p>
          <a:p>
            <a:r>
              <a:rPr lang="en-US" sz="2000" dirty="0"/>
              <a:t>5 total performance indicators</a:t>
            </a:r>
          </a:p>
          <a:p>
            <a:r>
              <a:rPr lang="en-US" sz="2000" dirty="0"/>
              <a:t>At least one PI from Merchandising Pathway</a:t>
            </a:r>
          </a:p>
          <a:p>
            <a:r>
              <a:rPr lang="en-US" sz="2000" dirty="0"/>
              <a:t>Must have one dominant Instructional Area (3/5)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000" dirty="0"/>
              <a:t>Clothing store needs to get rid of excess winter inventory, participant must develop a pricing strategy. </a:t>
            </a:r>
          </a:p>
          <a:p>
            <a:pPr marL="0" indent="0">
              <a:buNone/>
            </a:pPr>
            <a:r>
              <a:rPr lang="en-US" sz="2000" dirty="0"/>
              <a:t>Instructional Area: </a:t>
            </a:r>
            <a:r>
              <a:rPr lang="en-US" sz="2000" b="1" dirty="0"/>
              <a:t>Pricing</a:t>
            </a:r>
          </a:p>
          <a:p>
            <a:pPr marL="0" indent="0">
              <a:buNone/>
            </a:pPr>
            <a:r>
              <a:rPr lang="en-US" sz="2000" dirty="0"/>
              <a:t>At least 3 PIs are from the </a:t>
            </a:r>
            <a:r>
              <a:rPr lang="en-US" sz="2000" b="1" dirty="0"/>
              <a:t>Pricing</a:t>
            </a:r>
            <a:r>
              <a:rPr lang="en-US" sz="2000" dirty="0"/>
              <a:t> Instructional Area</a:t>
            </a:r>
          </a:p>
          <a:p>
            <a:pPr marL="0" indent="0">
              <a:buNone/>
            </a:pPr>
            <a:r>
              <a:rPr lang="en-US" sz="2000" dirty="0"/>
              <a:t>At least 1 PI is from the Merchandising Pathway</a:t>
            </a:r>
          </a:p>
        </p:txBody>
      </p:sp>
    </p:spTree>
    <p:extLst>
      <p:ext uri="{BB962C8B-B14F-4D97-AF65-F5344CB8AC3E}">
        <p14:creationId xmlns:p14="http://schemas.microsoft.com/office/powerpoint/2010/main" val="40378050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7C2A94-4CB0-8745-81C7-ABE0BA2068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9034" y="3047776"/>
            <a:ext cx="4419601" cy="4351338"/>
          </a:xfrm>
        </p:spPr>
        <p:txBody>
          <a:bodyPr>
            <a:normAutofit/>
          </a:bodyPr>
          <a:lstStyle/>
          <a:p>
            <a:r>
              <a:rPr lang="en-US" sz="2200" dirty="0">
                <a:solidFill>
                  <a:schemeClr val="bg1"/>
                </a:solidFill>
              </a:rPr>
              <a:t>Career Cluster</a:t>
            </a:r>
          </a:p>
          <a:p>
            <a:r>
              <a:rPr lang="en-US" sz="2200" dirty="0">
                <a:solidFill>
                  <a:schemeClr val="bg1"/>
                </a:solidFill>
              </a:rPr>
              <a:t>Career Pathway</a:t>
            </a:r>
          </a:p>
          <a:p>
            <a:r>
              <a:rPr lang="en-US" sz="2200" dirty="0">
                <a:solidFill>
                  <a:schemeClr val="bg1"/>
                </a:solidFill>
              </a:rPr>
              <a:t>Instructional Area</a:t>
            </a:r>
          </a:p>
          <a:p>
            <a:r>
              <a:rPr lang="en-US" sz="2200" dirty="0">
                <a:solidFill>
                  <a:schemeClr val="bg1"/>
                </a:solidFill>
              </a:rPr>
              <a:t>Solution</a:t>
            </a:r>
          </a:p>
          <a:p>
            <a:r>
              <a:rPr lang="en-US" sz="2200" dirty="0">
                <a:solidFill>
                  <a:schemeClr val="bg1"/>
                </a:solidFill>
              </a:rPr>
              <a:t>Career Competencies</a:t>
            </a:r>
          </a:p>
          <a:p>
            <a:r>
              <a:rPr lang="en-US" sz="2200" dirty="0">
                <a:solidFill>
                  <a:schemeClr val="bg1"/>
                </a:solidFill>
              </a:rPr>
              <a:t>Performance Indicators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F4C3798-623D-8045-87D2-B75C4EE4C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892" y="1067786"/>
            <a:ext cx="5181600" cy="2160905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r>
              <a:rPr lang="en-US" dirty="0"/>
              <a:t>ROLE-PLAY SAMPLE</a:t>
            </a:r>
          </a:p>
        </p:txBody>
      </p:sp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3A89F56F-A026-4513-A31D-B286ABFA775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1593524"/>
              </p:ext>
            </p:extLst>
          </p:nvPr>
        </p:nvGraphicFramePr>
        <p:xfrm>
          <a:off x="1524000" y="3268663"/>
          <a:ext cx="91440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9144000" imgH="317500" progId="Word.Document.12">
                  <p:embed/>
                </p:oleObj>
              </mc:Choice>
              <mc:Fallback>
                <p:oleObj name="Document" r:id="rId3" imgW="9144000" imgH="3175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24000" y="3268663"/>
                        <a:ext cx="9144000" cy="317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17BD43A4-178D-5AAB-A97D-D7EBD9545BA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8045683"/>
              </p:ext>
            </p:extLst>
          </p:nvPr>
        </p:nvGraphicFramePr>
        <p:xfrm>
          <a:off x="6369378" y="567806"/>
          <a:ext cx="4369816" cy="60367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5" imgW="5943600" imgH="7975600" progId="Word.Document.12">
                  <p:embed/>
                </p:oleObj>
              </mc:Choice>
              <mc:Fallback>
                <p:oleObj name="Document" r:id="rId5" imgW="5943600" imgH="79756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369378" y="567806"/>
                        <a:ext cx="4369816" cy="603671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704765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9FF65F-C236-D78C-CEAC-2116CF016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F3E0B-EB3A-F52B-8E2F-EFA93A606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5047" y="227027"/>
            <a:ext cx="8257252" cy="1089155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r>
              <a:rPr lang="en-US" sz="4000" b="1" dirty="0"/>
              <a:t>Components</a:t>
            </a:r>
          </a:p>
        </p:txBody>
      </p:sp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B7B12ACA-0F18-8447-5C29-5E52C210093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1229015"/>
              </p:ext>
            </p:extLst>
          </p:nvPr>
        </p:nvGraphicFramePr>
        <p:xfrm>
          <a:off x="2058987" y="1316182"/>
          <a:ext cx="4037013" cy="53840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943600" imgH="7975600" progId="Word.Document.12">
                  <p:embed/>
                </p:oleObj>
              </mc:Choice>
              <mc:Fallback>
                <p:oleObj name="Document" r:id="rId2" imgW="5943600" imgH="79756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058987" y="1316182"/>
                        <a:ext cx="4037013" cy="53840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5BD5D818-A595-6BA3-6C16-EA7AA606B8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9376983"/>
              </p:ext>
            </p:extLst>
          </p:nvPr>
        </p:nvGraphicFramePr>
        <p:xfrm>
          <a:off x="6814561" y="1212836"/>
          <a:ext cx="3883025" cy="541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4" imgW="5943600" imgH="8293100" progId="Word.Document.12">
                  <p:embed/>
                </p:oleObj>
              </mc:Choice>
              <mc:Fallback>
                <p:oleObj name="Document" r:id="rId4" imgW="5943600" imgH="82931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814561" y="1212836"/>
                        <a:ext cx="3883025" cy="541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20345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3530C9FB-0E8A-E7A6-3505-53BD5E4B46F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8900624"/>
              </p:ext>
            </p:extLst>
          </p:nvPr>
        </p:nvGraphicFramePr>
        <p:xfrm>
          <a:off x="5871458" y="967796"/>
          <a:ext cx="6033994" cy="5044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943600" imgH="4813300" progId="Word.Document.12">
                  <p:embed/>
                </p:oleObj>
              </mc:Choice>
              <mc:Fallback>
                <p:oleObj name="Document" r:id="rId2" imgW="5943600" imgH="4813300" progId="Word.Document.12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3E6FAC6C-F6FA-0690-A00E-E33710CC4CD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871458" y="967796"/>
                        <a:ext cx="6033994" cy="5044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A5668B90-D13E-5B19-F159-D29F0DEC9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056" y="1717003"/>
            <a:ext cx="4805883" cy="2808698"/>
          </a:xfrm>
        </p:spPr>
        <p:txBody>
          <a:bodyPr anchor="t">
            <a:normAutofit/>
          </a:bodyPr>
          <a:lstStyle/>
          <a:p>
            <a:r>
              <a:rPr lang="en-US" b="1" dirty="0"/>
              <a:t>FORMAT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1B1F20-07CC-D8F4-FC1E-6C6EAFCFF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4056" y="2522291"/>
            <a:ext cx="5539740" cy="4233228"/>
          </a:xfrm>
        </p:spPr>
        <p:txBody>
          <a:bodyPr>
            <a:normAutofit/>
          </a:bodyPr>
          <a:lstStyle/>
          <a:p>
            <a:pPr marL="238115" indent="-238115">
              <a:buFont typeface="Arial" panose="020B0604020202020204" pitchFamily="34" charset="0"/>
              <a:buChar char="•"/>
            </a:pPr>
            <a:r>
              <a:rPr lang="en-US" sz="2400" b="1" dirty="0">
                <a:highlight>
                  <a:srgbClr val="00FF00"/>
                </a:highlight>
              </a:rPr>
              <a:t>Student Role</a:t>
            </a:r>
          </a:p>
          <a:p>
            <a:pPr marL="238115" indent="-238115">
              <a:buFont typeface="Arial" panose="020B0604020202020204" pitchFamily="34" charset="0"/>
              <a:buChar char="•"/>
            </a:pPr>
            <a:r>
              <a:rPr lang="en-US" sz="2400" b="1" dirty="0">
                <a:highlight>
                  <a:srgbClr val="FF00FF"/>
                </a:highlight>
              </a:rPr>
              <a:t>Company</a:t>
            </a:r>
          </a:p>
          <a:p>
            <a:pPr marL="238115" indent="-238115">
              <a:buFont typeface="Arial" panose="020B0604020202020204" pitchFamily="34" charset="0"/>
              <a:buChar char="•"/>
            </a:pPr>
            <a:r>
              <a:rPr lang="en-US" sz="2400" b="1" dirty="0">
                <a:highlight>
                  <a:srgbClr val="FFFF00"/>
                </a:highlight>
              </a:rPr>
              <a:t>Judge Role</a:t>
            </a:r>
          </a:p>
          <a:p>
            <a:pPr marL="238115" indent="-238115">
              <a:buFont typeface="Arial" panose="020B0604020202020204" pitchFamily="34" charset="0"/>
              <a:buChar char="•"/>
            </a:pPr>
            <a:r>
              <a:rPr lang="en-US" sz="2400" b="1" dirty="0">
                <a:highlight>
                  <a:srgbClr val="C0C0C0"/>
                </a:highlight>
              </a:rPr>
              <a:t>Deliverable</a:t>
            </a:r>
          </a:p>
        </p:txBody>
      </p:sp>
    </p:spTree>
    <p:extLst>
      <p:ext uri="{BB962C8B-B14F-4D97-AF65-F5344CB8AC3E}">
        <p14:creationId xmlns:p14="http://schemas.microsoft.com/office/powerpoint/2010/main" val="18385418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D2036-6448-C14A-8823-B96400C69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890" y="706648"/>
            <a:ext cx="5539740" cy="1970451"/>
          </a:xfrm>
        </p:spPr>
        <p:txBody>
          <a:bodyPr/>
          <a:lstStyle/>
          <a:p>
            <a:r>
              <a:rPr lang="en-US" sz="5000" b="1" dirty="0"/>
              <a:t>RESOURCES + CONNECTION TO </a:t>
            </a:r>
            <a:r>
              <a:rPr lang="en-US" sz="5400" b="1" dirty="0"/>
              <a:t>CONTENT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C70A81-A7A4-726B-5EF6-22272AEDC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890" y="2966295"/>
            <a:ext cx="5539740" cy="3522640"/>
          </a:xfrm>
        </p:spPr>
        <p:txBody>
          <a:bodyPr>
            <a:normAutofit/>
          </a:bodyPr>
          <a:lstStyle/>
          <a:p>
            <a:pPr marL="285750" lvl="0" indent="-285750">
              <a:spcBef>
                <a:spcPts val="22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Use Case Studies in Your Classroom </a:t>
            </a:r>
            <a:r>
              <a:rPr lang="en-US" sz="2000" dirty="0" err="1"/>
              <a:t>deca.org</a:t>
            </a:r>
            <a:r>
              <a:rPr lang="en-US" sz="2000" dirty="0"/>
              <a:t>/</a:t>
            </a:r>
            <a:r>
              <a:rPr lang="en-US" sz="2000" dirty="0" err="1"/>
              <a:t>ceinclassroom</a:t>
            </a:r>
            <a:endParaRPr lang="en-US" sz="2000" dirty="0"/>
          </a:p>
          <a:p>
            <a:pPr marL="285750" lvl="0" indent="-285750">
              <a:spcBef>
                <a:spcPts val="2200"/>
              </a:spcBef>
              <a:buFont typeface="Arial" panose="020B0604020202020204" pitchFamily="34" charset="0"/>
              <a:buChar char="•"/>
            </a:pPr>
            <a:r>
              <a:rPr lang="en-US" sz="2000" dirty="0" err="1"/>
              <a:t>deca.org</a:t>
            </a:r>
            <a:r>
              <a:rPr lang="en-US" sz="2000" dirty="0"/>
              <a:t>/compete</a:t>
            </a:r>
          </a:p>
          <a:p>
            <a:pPr marL="285750" lvl="0" indent="-285750">
              <a:spcBef>
                <a:spcPts val="2200"/>
              </a:spcBef>
              <a:buFont typeface="Arial" panose="020B0604020202020204" pitchFamily="34" charset="0"/>
              <a:buChar char="•"/>
            </a:pPr>
            <a:r>
              <a:rPr lang="en-US" sz="2000" dirty="0" err="1"/>
              <a:t>deca.org</a:t>
            </a:r>
            <a:r>
              <a:rPr lang="en-US" sz="2000" dirty="0"/>
              <a:t>/resources</a:t>
            </a:r>
          </a:p>
          <a:p>
            <a:pPr marL="285750" lvl="0" indent="-285750">
              <a:spcBef>
                <a:spcPts val="22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DECA+</a:t>
            </a:r>
          </a:p>
          <a:p>
            <a:pPr marL="285750" lvl="0" indent="-285750">
              <a:spcBef>
                <a:spcPts val="22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Case Study of the Week</a:t>
            </a:r>
          </a:p>
          <a:p>
            <a:pPr>
              <a:spcBef>
                <a:spcPts val="2200"/>
              </a:spcBef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6271788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850FB6A3-6B31-2A32-2CDA-6BC9481DCD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11"/>
          <a:stretch/>
        </p:blipFill>
        <p:spPr>
          <a:xfrm>
            <a:off x="-1" y="0"/>
            <a:ext cx="10104455" cy="6314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1308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60DBEFC6-5974-A147-3725-7783EC5B2F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11"/>
          <a:stretch/>
        </p:blipFill>
        <p:spPr>
          <a:xfrm>
            <a:off x="0" y="0"/>
            <a:ext cx="10070724" cy="6293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0431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3BA91E9B-E8AE-EA73-56AB-EF77AD96F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8000" y="368660"/>
            <a:ext cx="9565190" cy="1031878"/>
          </a:xfrm>
        </p:spPr>
        <p:txBody>
          <a:bodyPr/>
          <a:lstStyle/>
          <a:p>
            <a:r>
              <a:rPr lang="en-US" sz="5400" b="1" dirty="0"/>
              <a:t>CLASSROOM STRATEGIES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82018D-C31A-9C7C-EA32-9FBA601381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8000" y="1689903"/>
            <a:ext cx="9206375" cy="4799437"/>
          </a:xfrm>
        </p:spPr>
        <p:txBody>
          <a:bodyPr>
            <a:normAutofit/>
          </a:bodyPr>
          <a:lstStyle/>
          <a:p>
            <a:pPr>
              <a:spcBef>
                <a:spcPts val="2800"/>
              </a:spcBef>
            </a:pPr>
            <a:r>
              <a:rPr lang="en-US" sz="2400" dirty="0"/>
              <a:t>Use </a:t>
            </a:r>
            <a:r>
              <a:rPr lang="en-US" sz="2400" dirty="0" err="1"/>
              <a:t>deca.org</a:t>
            </a:r>
            <a:r>
              <a:rPr lang="en-US" sz="2400" dirty="0"/>
              <a:t>/resources to explore various Instructional Areas as it relates to your curriculum</a:t>
            </a:r>
          </a:p>
          <a:p>
            <a:pPr marL="285750" indent="-285750">
              <a:spcBef>
                <a:spcPts val="280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Use Case Study of the Week for warm-ups</a:t>
            </a:r>
          </a:p>
          <a:p>
            <a:pPr marL="285750" indent="-285750">
              <a:spcBef>
                <a:spcPts val="280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Use case studies for partner practice – both as participant and as judge</a:t>
            </a:r>
          </a:p>
          <a:p>
            <a:pPr marL="285750" indent="-285750">
              <a:spcBef>
                <a:spcPts val="280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Use as a writing exercise</a:t>
            </a:r>
          </a:p>
        </p:txBody>
      </p:sp>
    </p:spTree>
    <p:extLst>
      <p:ext uri="{BB962C8B-B14F-4D97-AF65-F5344CB8AC3E}">
        <p14:creationId xmlns:p14="http://schemas.microsoft.com/office/powerpoint/2010/main" val="42883841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76B34A-1B25-AFB8-AC70-5436043562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6A67E43-D82C-54EB-8D1C-EA50F2F24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8000" y="368660"/>
            <a:ext cx="9565190" cy="1031878"/>
          </a:xfrm>
        </p:spPr>
        <p:txBody>
          <a:bodyPr>
            <a:normAutofit fontScale="90000"/>
          </a:bodyPr>
          <a:lstStyle/>
          <a:p>
            <a:r>
              <a:rPr lang="en-US" sz="5400" b="1" dirty="0"/>
              <a:t>COMPETITION STRATEGIES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2620AA-7C7B-2D78-564C-85270D2EB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8000" y="1689903"/>
            <a:ext cx="9206375" cy="4799437"/>
          </a:xfrm>
        </p:spPr>
        <p:txBody>
          <a:bodyPr>
            <a:normAutofit/>
          </a:bodyPr>
          <a:lstStyle/>
          <a:p>
            <a:pPr>
              <a:spcBef>
                <a:spcPts val="2800"/>
              </a:spcBef>
            </a:pPr>
            <a:r>
              <a:rPr lang="en-US" sz="2400" dirty="0"/>
              <a:t>No repeated Instructional Areas in a school year</a:t>
            </a:r>
          </a:p>
          <a:p>
            <a:pPr>
              <a:spcBef>
                <a:spcPts val="2800"/>
              </a:spcBef>
            </a:pPr>
            <a:r>
              <a:rPr lang="en-US" sz="2400" dirty="0"/>
              <a:t>No repeated Instructional Areas in the same competition level</a:t>
            </a:r>
          </a:p>
          <a:p>
            <a:pPr>
              <a:spcBef>
                <a:spcPts val="2800"/>
              </a:spcBef>
            </a:pPr>
            <a:r>
              <a:rPr lang="en-US" sz="2400" dirty="0"/>
              <a:t>(Entrepreneurship, Human Resources, Finance events, Marketing Communications)</a:t>
            </a:r>
          </a:p>
        </p:txBody>
      </p:sp>
    </p:spTree>
    <p:extLst>
      <p:ext uri="{BB962C8B-B14F-4D97-AF65-F5344CB8AC3E}">
        <p14:creationId xmlns:p14="http://schemas.microsoft.com/office/powerpoint/2010/main" val="1321435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5F0EC9-EC94-1CAB-9458-3C3A5D181E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832" y="2517437"/>
            <a:ext cx="4419601" cy="4351338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sz="1600" b="1" dirty="0">
                <a:solidFill>
                  <a:schemeClr val="bg1"/>
                </a:solidFill>
                <a:latin typeface="Gotham Rounded Book" pitchFamily="2" charset="0"/>
                <a:cs typeface="Gotham Book" pitchFamily="2" charset="0"/>
              </a:rPr>
              <a:t>Content Knowledge</a:t>
            </a:r>
          </a:p>
          <a:p>
            <a:pPr lvl="1">
              <a:spcBef>
                <a:spcPts val="1200"/>
              </a:spcBef>
            </a:pPr>
            <a:r>
              <a:rPr lang="en-US" sz="1600" dirty="0">
                <a:solidFill>
                  <a:schemeClr val="bg1"/>
                </a:solidFill>
                <a:latin typeface="Gotham Rounded Book" pitchFamily="2" charset="0"/>
                <a:cs typeface="Gotham Book" pitchFamily="2" charset="0"/>
              </a:rPr>
              <a:t>National Curriculum Standards</a:t>
            </a:r>
          </a:p>
          <a:p>
            <a:pPr lvl="1">
              <a:spcBef>
                <a:spcPts val="1200"/>
              </a:spcBef>
            </a:pPr>
            <a:r>
              <a:rPr lang="en-US" sz="1600" dirty="0">
                <a:solidFill>
                  <a:schemeClr val="bg1"/>
                </a:solidFill>
                <a:latin typeface="Gotham Rounded Book" pitchFamily="2" charset="0"/>
                <a:cs typeface="Gotham Book" pitchFamily="2" charset="0"/>
              </a:rPr>
              <a:t>Career Clusters® </a:t>
            </a:r>
          </a:p>
          <a:p>
            <a:pPr lvl="1">
              <a:spcBef>
                <a:spcPts val="1200"/>
              </a:spcBef>
            </a:pPr>
            <a:r>
              <a:rPr lang="en-US" sz="1600" dirty="0">
                <a:solidFill>
                  <a:schemeClr val="bg1"/>
                </a:solidFill>
                <a:latin typeface="Gotham Rounded Book" pitchFamily="2" charset="0"/>
                <a:cs typeface="Gotham Book" pitchFamily="2" charset="0"/>
              </a:rPr>
              <a:t>Career Pathways</a:t>
            </a:r>
          </a:p>
          <a:p>
            <a:pPr lvl="1">
              <a:spcBef>
                <a:spcPts val="1200"/>
              </a:spcBef>
            </a:pPr>
            <a:r>
              <a:rPr lang="en-US" sz="1600" dirty="0">
                <a:solidFill>
                  <a:schemeClr val="bg1"/>
                </a:solidFill>
                <a:latin typeface="Gotham Rounded Book" pitchFamily="2" charset="0"/>
                <a:cs typeface="Gotham Book" pitchFamily="2" charset="0"/>
              </a:rPr>
              <a:t>Instructional Areas</a:t>
            </a:r>
          </a:p>
          <a:p>
            <a:pPr lvl="1">
              <a:spcBef>
                <a:spcPts val="1200"/>
              </a:spcBef>
            </a:pPr>
            <a:r>
              <a:rPr lang="en-US" sz="1600" dirty="0">
                <a:solidFill>
                  <a:schemeClr val="bg1"/>
                </a:solidFill>
                <a:latin typeface="Gotham Rounded Book" pitchFamily="2" charset="0"/>
                <a:cs typeface="Gotham Book" pitchFamily="2" charset="0"/>
              </a:rPr>
              <a:t>Performance Indicators</a:t>
            </a:r>
          </a:p>
          <a:p>
            <a:pPr>
              <a:spcBef>
                <a:spcPts val="1200"/>
              </a:spcBef>
            </a:pPr>
            <a:r>
              <a:rPr lang="en-US" sz="1600" b="1" dirty="0">
                <a:solidFill>
                  <a:schemeClr val="bg1"/>
                </a:solidFill>
                <a:cs typeface="Gotham Book" pitchFamily="2" charset="0"/>
              </a:rPr>
              <a:t>Career Competencies</a:t>
            </a:r>
            <a:endParaRPr lang="en-US" sz="1600" b="1" dirty="0">
              <a:solidFill>
                <a:schemeClr val="bg1"/>
              </a:solidFill>
              <a:latin typeface="Gotham Rounded Book" pitchFamily="2" charset="0"/>
              <a:cs typeface="Gotham Book" pitchFamily="2" charset="0"/>
            </a:endParaRPr>
          </a:p>
          <a:p>
            <a:pPr>
              <a:spcBef>
                <a:spcPts val="1200"/>
              </a:spcBef>
            </a:pPr>
            <a:r>
              <a:rPr lang="en-US" sz="1600" b="1" dirty="0">
                <a:solidFill>
                  <a:schemeClr val="bg1"/>
                </a:solidFill>
                <a:latin typeface="Gotham Rounded Book" pitchFamily="2" charset="0"/>
                <a:cs typeface="Gotham Book" pitchFamily="2" charset="0"/>
              </a:rPr>
              <a:t>Academic Integration </a:t>
            </a:r>
          </a:p>
          <a:p>
            <a:pPr marL="0" indent="0">
              <a:spcBef>
                <a:spcPts val="1200"/>
              </a:spcBef>
              <a:buNone/>
            </a:pPr>
            <a:endParaRPr lang="en-US" dirty="0">
              <a:solidFill>
                <a:schemeClr val="bg1"/>
              </a:solidFill>
              <a:latin typeface="Gotham Rounded Book" pitchFamily="2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B73ED5E-45C0-DF77-B0E4-DAA4AA2AD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832" y="1066136"/>
            <a:ext cx="5436868" cy="1630045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r>
              <a:rPr lang="en-US" b="1" dirty="0"/>
              <a:t>DECA</a:t>
            </a:r>
            <a:br>
              <a:rPr lang="en-US" b="1" dirty="0"/>
            </a:br>
            <a:r>
              <a:rPr lang="en-US" b="1" dirty="0"/>
              <a:t>CONNECTS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F60A6A-B4FF-A180-60E0-8DB831D9B1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7627" y="1066136"/>
            <a:ext cx="4789715" cy="4865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4745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8AF0F-FCA0-8394-5962-709F51FB1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7999" y="368659"/>
            <a:ext cx="9113777" cy="1390693"/>
          </a:xfrm>
        </p:spPr>
        <p:txBody>
          <a:bodyPr>
            <a:normAutofit/>
          </a:bodyPr>
          <a:lstStyle/>
          <a:p>
            <a:r>
              <a:rPr lang="en-US" sz="4000" dirty="0"/>
              <a:t>Finding content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075AA0-570B-E903-DAC2-9BB0C22922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8000" y="1516284"/>
            <a:ext cx="10515600" cy="497305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sz="2400" b="1" dirty="0"/>
          </a:p>
          <a:p>
            <a:pPr lvl="2"/>
            <a:r>
              <a:rPr lang="en-US" sz="2400" dirty="0">
                <a:latin typeface="Gotham Rounded Book" pitchFamily="2" charset="0"/>
              </a:rPr>
              <a:t>Smart Brief emails (retail, HR, food marketing, ENT, tech, International, etc.) </a:t>
            </a:r>
          </a:p>
          <a:p>
            <a:pPr lvl="2"/>
            <a:r>
              <a:rPr lang="en-US" sz="2400" dirty="0">
                <a:latin typeface="Gotham Rounded Book" pitchFamily="2" charset="0"/>
              </a:rPr>
              <a:t>Daily briefs from national news sources (USA Today, New York Times, Washington Post, </a:t>
            </a:r>
            <a:r>
              <a:rPr lang="en-US" sz="2400" dirty="0" err="1">
                <a:latin typeface="Gotham Rounded Book" pitchFamily="2" charset="0"/>
              </a:rPr>
              <a:t>AdWeek</a:t>
            </a:r>
            <a:r>
              <a:rPr lang="en-US" sz="2400" dirty="0">
                <a:latin typeface="Gotham Rounded Book" pitchFamily="2" charset="0"/>
              </a:rPr>
              <a:t>, inc., etc.)</a:t>
            </a:r>
          </a:p>
          <a:p>
            <a:pPr lvl="2"/>
            <a:r>
              <a:rPr lang="en-US" sz="2400" dirty="0">
                <a:latin typeface="Gotham Rounded Book" pitchFamily="2" charset="0"/>
              </a:rPr>
              <a:t>Retail Brew, Marketing Brew</a:t>
            </a:r>
          </a:p>
          <a:p>
            <a:pPr lvl="2"/>
            <a:r>
              <a:rPr lang="en-US" sz="2400" dirty="0">
                <a:latin typeface="Gotham Rounded Book" pitchFamily="2" charset="0"/>
              </a:rPr>
              <a:t>Submissions from NAB partners/past judges</a:t>
            </a:r>
          </a:p>
          <a:p>
            <a:pPr lvl="2"/>
            <a:r>
              <a:rPr lang="en-US" sz="2400" dirty="0">
                <a:latin typeface="Gotham Rounded Book" pitchFamily="2" charset="0"/>
              </a:rPr>
              <a:t>Real-life experiences</a:t>
            </a:r>
          </a:p>
          <a:p>
            <a:pPr marL="0" indent="0">
              <a:buNone/>
            </a:pPr>
            <a:endParaRPr lang="en-US" sz="2400" b="1" dirty="0"/>
          </a:p>
          <a:p>
            <a:pPr lvl="2"/>
            <a:r>
              <a:rPr lang="en-US" sz="2400" dirty="0">
                <a:latin typeface="Gotham Rounded Book" pitchFamily="2" charset="0"/>
              </a:rPr>
              <a:t>Decide if an article is simply an interesting story or a legitimate event idea</a:t>
            </a:r>
          </a:p>
          <a:p>
            <a:pPr lvl="3"/>
            <a:r>
              <a:rPr lang="en-US" dirty="0">
                <a:latin typeface="Gotham Rounded Book" pitchFamily="2" charset="0"/>
              </a:rPr>
              <a:t>Is there a task involved that will allow for various solutions?</a:t>
            </a:r>
          </a:p>
          <a:p>
            <a:pPr lvl="3"/>
            <a:r>
              <a:rPr lang="en-US" dirty="0">
                <a:latin typeface="Gotham Rounded Book" pitchFamily="2" charset="0"/>
              </a:rPr>
              <a:t>Will high school students/college students be able to provide legitimate solutions?</a:t>
            </a:r>
          </a:p>
          <a:p>
            <a:pPr lvl="3"/>
            <a:r>
              <a:rPr lang="en-US" dirty="0">
                <a:latin typeface="Gotham Rounded Book" pitchFamily="2" charset="0"/>
              </a:rPr>
              <a:t>Does the event idea match an IA needed for this competitive event year or should it be saved for next year?  Will the idea still be relevant next year? 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A6EA53-B673-CEE9-BAFB-0BA355123645}"/>
              </a:ext>
            </a:extLst>
          </p:cNvPr>
          <p:cNvSpPr txBox="1"/>
          <p:nvPr/>
        </p:nvSpPr>
        <p:spPr>
          <a:xfrm>
            <a:off x="2438400" y="2209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2966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4DC0E5-85E2-8DE2-9374-8402FF452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0362D3-1CE3-44AB-3C51-755F39B85D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470" y="3466418"/>
            <a:ext cx="4419601" cy="1821679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Released mid-September each year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95621D-535F-A488-D173-674EE4415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470" y="1444365"/>
            <a:ext cx="5181600" cy="2160905"/>
          </a:xfrm>
        </p:spPr>
        <p:txBody>
          <a:bodyPr anchor="t">
            <a:normAutofit/>
          </a:bodyPr>
          <a:lstStyle/>
          <a:p>
            <a:pPr>
              <a:lnSpc>
                <a:spcPct val="70000"/>
              </a:lnSpc>
            </a:pPr>
            <a:r>
              <a:rPr lang="en-US" dirty="0">
                <a:latin typeface="Gotham Bold" pitchFamily="2" charset="0"/>
                <a:cs typeface="Gotham Bold" pitchFamily="2" charset="0"/>
              </a:rPr>
              <a:t>DISTRICT</a:t>
            </a:r>
            <a:br>
              <a:rPr lang="en-US" dirty="0">
                <a:latin typeface="Gotham Bold" pitchFamily="2" charset="0"/>
                <a:cs typeface="Gotham Bold" pitchFamily="2" charset="0"/>
              </a:rPr>
            </a:br>
            <a:r>
              <a:rPr lang="en-US" dirty="0">
                <a:latin typeface="Gotham Bold" pitchFamily="2" charset="0"/>
                <a:cs typeface="Gotham Bold" pitchFamily="2" charset="0"/>
              </a:rPr>
              <a:t>INSTRUCTIONAL AREAS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A98443-EAF0-83FE-B1FD-C4EE72D3EC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2154" y="341874"/>
            <a:ext cx="4516916" cy="599798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19879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51333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BA86D9-0A55-4647-B7BE-D1B423BB7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309F1194-1FFA-C4D7-F22E-3A2D40771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8000" y="368660"/>
            <a:ext cx="9565190" cy="1031878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/>
              <a:t>THANK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D49271-E0A3-AFDA-BD88-65FB71BB5B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8000" y="1689903"/>
            <a:ext cx="9206375" cy="4799437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2800"/>
              </a:spcBef>
              <a:buNone/>
            </a:pPr>
            <a:endParaRPr lang="en-US" sz="2400" dirty="0"/>
          </a:p>
          <a:p>
            <a:pPr marL="0" indent="0" algn="ctr">
              <a:spcBef>
                <a:spcPts val="2800"/>
              </a:spcBef>
              <a:buNone/>
            </a:pPr>
            <a:endParaRPr lang="en-US" sz="2400" dirty="0"/>
          </a:p>
          <a:p>
            <a:pPr marL="0" indent="0" algn="ctr">
              <a:spcBef>
                <a:spcPts val="2800"/>
              </a:spcBef>
              <a:buNone/>
            </a:pPr>
            <a:r>
              <a:rPr lang="en-US" sz="3200" dirty="0"/>
              <a:t>Randi Bibiano</a:t>
            </a:r>
          </a:p>
          <a:p>
            <a:pPr marL="0" indent="0" algn="ctr">
              <a:spcBef>
                <a:spcPts val="2800"/>
              </a:spcBef>
              <a:buNone/>
            </a:pPr>
            <a:r>
              <a:rPr lang="en-US" sz="2400" dirty="0" err="1"/>
              <a:t>randi@deca.org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28718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76468-5705-7E4A-87B8-2C79B4745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8829" y="681395"/>
            <a:ext cx="7629951" cy="1326515"/>
          </a:xfrm>
        </p:spPr>
        <p:txBody>
          <a:bodyPr anchor="t">
            <a:normAutofit/>
          </a:bodyPr>
          <a:lstStyle/>
          <a:p>
            <a:pPr>
              <a:lnSpc>
                <a:spcPct val="70000"/>
              </a:lnSpc>
            </a:pPr>
            <a:r>
              <a:rPr lang="en-US" b="1" dirty="0"/>
              <a:t>PERFORMANCE INDICATOR LISTS</a:t>
            </a:r>
          </a:p>
        </p:txBody>
      </p:sp>
      <p:graphicFrame>
        <p:nvGraphicFramePr>
          <p:cNvPr id="13" name="Content Placeholder 10">
            <a:extLst>
              <a:ext uri="{FF2B5EF4-FFF2-40B4-BE49-F238E27FC236}">
                <a16:creationId xmlns:a16="http://schemas.microsoft.com/office/drawing/2014/main" id="{55A15F86-B0E2-C823-887D-4386BBCD4C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5532265"/>
              </p:ext>
            </p:extLst>
          </p:nvPr>
        </p:nvGraphicFramePr>
        <p:xfrm>
          <a:off x="1928829" y="2281811"/>
          <a:ext cx="9100532" cy="3086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0EE975-A068-D442-9F8E-0E4EEF1453C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8138" y="6265863"/>
            <a:ext cx="423862" cy="211137"/>
          </a:xfrm>
        </p:spPr>
        <p:txBody>
          <a:bodyPr anchor="ctr">
            <a:normAutofit fontScale="77500" lnSpcReduction="20000"/>
          </a:bodyPr>
          <a:lstStyle/>
          <a:p>
            <a:pPr>
              <a:spcAft>
                <a:spcPts val="500"/>
              </a:spcAft>
            </a:pPr>
            <a:r>
              <a:rPr lang="en-US"/>
              <a:t>| </a:t>
            </a:r>
            <a:fld id="{5449A253-8F1F-784A-901E-5BD1E7C4BEED}" type="slidenum">
              <a:rPr lang="en-US" smtClean="0"/>
              <a:pPr>
                <a:spcAft>
                  <a:spcPts val="500"/>
                </a:spcAft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358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53D9B-5453-1546-A7EF-9AD96EF49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890" y="365125"/>
            <a:ext cx="5539740" cy="1926383"/>
          </a:xfrm>
        </p:spPr>
        <p:txBody>
          <a:bodyPr>
            <a:normAutofit/>
          </a:bodyPr>
          <a:lstStyle/>
          <a:p>
            <a:r>
              <a:rPr lang="en-US" dirty="0"/>
              <a:t>INDUSTRY-VALIDATED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68D8E1-3C20-4F4A-9B3F-CDF24194E8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890" y="2137272"/>
            <a:ext cx="5539740" cy="4720728"/>
          </a:xfrm>
        </p:spPr>
        <p:txBody>
          <a:bodyPr>
            <a:noAutofit/>
          </a:bodyPr>
          <a:lstStyle/>
          <a:p>
            <a:r>
              <a:rPr lang="en-US" sz="2200" dirty="0"/>
              <a:t>Variety of industry-based primary and secondary sources</a:t>
            </a:r>
          </a:p>
          <a:p>
            <a:pPr lvl="1">
              <a:spcBef>
                <a:spcPts val="800"/>
              </a:spcBef>
            </a:pPr>
            <a:r>
              <a:rPr lang="en-US" sz="1800" dirty="0">
                <a:latin typeface="Gotham Rounded Book" pitchFamily="2" charset="0"/>
                <a:cs typeface="Gotham Light" pitchFamily="2" charset="0"/>
              </a:rPr>
              <a:t>C-level business interviews </a:t>
            </a:r>
          </a:p>
          <a:p>
            <a:pPr lvl="1">
              <a:spcBef>
                <a:spcPts val="800"/>
              </a:spcBef>
            </a:pPr>
            <a:r>
              <a:rPr lang="en-US" sz="1800" dirty="0">
                <a:latin typeface="Gotham Rounded Book" pitchFamily="2" charset="0"/>
                <a:cs typeface="Gotham Light" pitchFamily="2" charset="0"/>
              </a:rPr>
              <a:t>Industry certifications</a:t>
            </a:r>
          </a:p>
          <a:p>
            <a:pPr lvl="1">
              <a:spcBef>
                <a:spcPts val="800"/>
              </a:spcBef>
            </a:pPr>
            <a:r>
              <a:rPr lang="en-US" sz="1800" dirty="0">
                <a:latin typeface="Gotham Rounded Book" pitchFamily="2" charset="0"/>
                <a:cs typeface="Gotham Light" pitchFamily="2" charset="0"/>
              </a:rPr>
              <a:t>Job websites for job descriptions</a:t>
            </a:r>
          </a:p>
          <a:p>
            <a:pPr lvl="1">
              <a:spcBef>
                <a:spcPts val="800"/>
              </a:spcBef>
            </a:pPr>
            <a:r>
              <a:rPr lang="en-US" sz="1800" dirty="0">
                <a:latin typeface="Gotham Rounded Book" pitchFamily="2" charset="0"/>
                <a:cs typeface="Gotham Light" pitchFamily="2" charset="0"/>
              </a:rPr>
              <a:t>Labor statistics</a:t>
            </a:r>
          </a:p>
          <a:p>
            <a:pPr lvl="1">
              <a:spcBef>
                <a:spcPts val="800"/>
              </a:spcBef>
            </a:pPr>
            <a:r>
              <a:rPr lang="en-US" sz="1800" dirty="0">
                <a:latin typeface="Gotham Rounded Book" pitchFamily="2" charset="0"/>
                <a:cs typeface="Gotham Light" pitchFamily="2" charset="0"/>
              </a:rPr>
              <a:t>Professional organizations</a:t>
            </a:r>
          </a:p>
          <a:p>
            <a:pPr lvl="1">
              <a:spcBef>
                <a:spcPts val="800"/>
              </a:spcBef>
            </a:pPr>
            <a:r>
              <a:rPr lang="en-US" sz="1800" dirty="0">
                <a:latin typeface="Gotham Rounded Book" pitchFamily="2" charset="0"/>
                <a:cs typeface="Gotham Light" pitchFamily="2" charset="0"/>
              </a:rPr>
              <a:t>White papers, journals, articles, webinars</a:t>
            </a:r>
          </a:p>
          <a:p>
            <a:pPr lvl="1">
              <a:spcBef>
                <a:spcPts val="800"/>
              </a:spcBef>
            </a:pPr>
            <a:r>
              <a:rPr lang="en-US" sz="1800" dirty="0">
                <a:latin typeface="Gotham Rounded Book" pitchFamily="2" charset="0"/>
                <a:cs typeface="Gotham Light" pitchFamily="2" charset="0"/>
              </a:rPr>
              <a:t>LinkedIn industry groups</a:t>
            </a:r>
          </a:p>
          <a:p>
            <a:r>
              <a:rPr lang="en-US" sz="2200" dirty="0"/>
              <a:t>Validation panels</a:t>
            </a:r>
          </a:p>
        </p:txBody>
      </p:sp>
    </p:spTree>
    <p:extLst>
      <p:ext uri="{BB962C8B-B14F-4D97-AF65-F5344CB8AC3E}">
        <p14:creationId xmlns:p14="http://schemas.microsoft.com/office/powerpoint/2010/main" val="2772907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B8971B-0822-04A3-5D7B-AF367AADB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FA341F1-F4D7-75F6-CE85-1CB85000EF5D}"/>
              </a:ext>
            </a:extLst>
          </p:cNvPr>
          <p:cNvSpPr/>
          <p:nvPr/>
        </p:nvSpPr>
        <p:spPr>
          <a:xfrm>
            <a:off x="7083846" y="771181"/>
            <a:ext cx="4494882" cy="54202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130225" dist="50800" dir="18452100" algn="ctr" rotWithShape="0">
              <a:srgbClr val="000000">
                <a:alpha val="12102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3F0F04-664A-D09B-D98E-F3C6F97D3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260" y="365125"/>
            <a:ext cx="5539740" cy="2259647"/>
          </a:xfrm>
        </p:spPr>
        <p:txBody>
          <a:bodyPr/>
          <a:lstStyle/>
          <a:p>
            <a:pPr>
              <a:lnSpc>
                <a:spcPct val="70000"/>
              </a:lnSpc>
            </a:pPr>
            <a:r>
              <a:rPr lang="en-US" b="1" dirty="0"/>
              <a:t>PERFORMANCE INDICATORS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3B4081-02F9-614E-2A42-E9A36E4276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428" y="938923"/>
            <a:ext cx="4087717" cy="5084814"/>
          </a:xfrm>
          <a:prstGeom prst="rect">
            <a:avLst/>
          </a:prstGeom>
          <a:effectLst>
            <a:outerShdw blurRad="174874" dist="38100" dir="2700000" algn="tl" rotWithShape="0">
              <a:prstClr val="black">
                <a:alpha val="0"/>
              </a:prstClr>
            </a:outerShdw>
          </a:effectLst>
        </p:spPr>
      </p:pic>
      <p:pic>
        <p:nvPicPr>
          <p:cNvPr id="6" name="Picture 5" descr="Graphical user interface, text, application, chat or text message, website&#10;&#10;Description automatically generated">
            <a:extLst>
              <a:ext uri="{FF2B5EF4-FFF2-40B4-BE49-F238E27FC236}">
                <a16:creationId xmlns:a16="http://schemas.microsoft.com/office/drawing/2014/main" id="{DCA7D47D-B21D-9B0A-2A4D-7BBE5EF917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915"/>
          <a:stretch/>
        </p:blipFill>
        <p:spPr>
          <a:xfrm>
            <a:off x="685157" y="2153577"/>
            <a:ext cx="4972858" cy="3860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184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CB947D1-1167-CB45-86E7-A9C19B838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Content Placeholder 7" descr="A screenshot of a computer&#10;&#10;Description automatically generated">
            <a:extLst>
              <a:ext uri="{FF2B5EF4-FFF2-40B4-BE49-F238E27FC236}">
                <a16:creationId xmlns:a16="http://schemas.microsoft.com/office/drawing/2014/main" id="{4A5F8F18-6E0E-0E58-2C0E-131ECC829E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564"/>
          <a:stretch/>
        </p:blipFill>
        <p:spPr>
          <a:xfrm>
            <a:off x="236197" y="333632"/>
            <a:ext cx="9415934" cy="5844066"/>
          </a:xfrm>
        </p:spPr>
      </p:pic>
      <p:sp>
        <p:nvSpPr>
          <p:cNvPr id="7" name="Left Arrow 6"/>
          <p:cNvSpPr/>
          <p:nvPr/>
        </p:nvSpPr>
        <p:spPr>
          <a:xfrm rot="20603735">
            <a:off x="9247072" y="4930617"/>
            <a:ext cx="1449313" cy="717884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1367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AC2A3-1C94-B850-DA1C-EAB99F5AF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0">
            <a:extLst>
              <a:ext uri="{FF2B5EF4-FFF2-40B4-BE49-F238E27FC236}">
                <a16:creationId xmlns:a16="http://schemas.microsoft.com/office/drawing/2014/main" id="{D69B7B52-C8ED-40C0-513E-F041411F85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680" y="2794388"/>
            <a:ext cx="4419601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Specific knowledge and skills students should know and be able to perform as it relates to a career.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2F6A0D-0747-9F26-D979-2CD2A685A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80" y="946600"/>
            <a:ext cx="5181600" cy="2160905"/>
          </a:xfrm>
        </p:spPr>
        <p:txBody>
          <a:bodyPr/>
          <a:lstStyle/>
          <a:p>
            <a:pPr>
              <a:lnSpc>
                <a:spcPct val="70000"/>
              </a:lnSpc>
            </a:pPr>
            <a:r>
              <a:rPr lang="en-US" dirty="0">
                <a:solidFill>
                  <a:schemeClr val="bg1"/>
                </a:solidFill>
                <a:latin typeface="Gotham Bold" pitchFamily="2" charset="0"/>
                <a:cs typeface="Gotham Bold" pitchFamily="2" charset="0"/>
              </a:rPr>
              <a:t>PERFORMANCE INDICATORS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F543C2-4E74-F922-7524-46EA8CD4FC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9011" y="1751681"/>
            <a:ext cx="5946990" cy="3515831"/>
          </a:xfrm>
          <a:prstGeom prst="rect">
            <a:avLst/>
          </a:prstGeom>
          <a:effectLst>
            <a:outerShdw blurRad="138730" dist="38100" dir="2700000" algn="tl" rotWithShape="0">
              <a:prstClr val="black">
                <a:alpha val="3078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48963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E79CB-448C-58A6-C910-30CC45750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66608-4D68-68FC-A440-47AB0D3E1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8000" y="157386"/>
            <a:ext cx="9888863" cy="2160905"/>
          </a:xfrm>
        </p:spPr>
        <p:txBody>
          <a:bodyPr>
            <a:normAutofit/>
          </a:bodyPr>
          <a:lstStyle/>
          <a:p>
            <a:r>
              <a:rPr lang="en-US" b="1" dirty="0"/>
              <a:t>CASE STUDY DESIGN</a:t>
            </a:r>
            <a:br>
              <a:rPr lang="en-US" b="1" dirty="0"/>
            </a:br>
            <a:r>
              <a:rPr lang="en-US" sz="3200" b="0" dirty="0">
                <a:latin typeface="Gotham Medium" pitchFamily="2" charset="0"/>
                <a:cs typeface="Gotham Medium" pitchFamily="2" charset="0"/>
              </a:rPr>
              <a:t>TYPES OF CASE STUDIES/ROLE-PLAYS</a:t>
            </a:r>
            <a:endParaRPr lang="en-US" b="0" dirty="0">
              <a:latin typeface="Gotham Medium" pitchFamily="2" charset="0"/>
              <a:cs typeface="Gotham Medium" pitchFamily="2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A9874F3-7257-C6C2-FD17-92569C5CFB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7381424"/>
              </p:ext>
            </p:extLst>
          </p:nvPr>
        </p:nvGraphicFramePr>
        <p:xfrm>
          <a:off x="1807659" y="2036174"/>
          <a:ext cx="9960479" cy="42286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5768">
                  <a:extLst>
                    <a:ext uri="{9D8B030D-6E8A-4147-A177-3AD203B41FA5}">
                      <a16:colId xmlns:a16="http://schemas.microsoft.com/office/drawing/2014/main" val="3278762959"/>
                    </a:ext>
                  </a:extLst>
                </a:gridCol>
                <a:gridCol w="1762699">
                  <a:extLst>
                    <a:ext uri="{9D8B030D-6E8A-4147-A177-3AD203B41FA5}">
                      <a16:colId xmlns:a16="http://schemas.microsoft.com/office/drawing/2014/main" val="112072469"/>
                    </a:ext>
                  </a:extLst>
                </a:gridCol>
                <a:gridCol w="1983036">
                  <a:extLst>
                    <a:ext uri="{9D8B030D-6E8A-4147-A177-3AD203B41FA5}">
                      <a16:colId xmlns:a16="http://schemas.microsoft.com/office/drawing/2014/main" val="3641152742"/>
                    </a:ext>
                  </a:extLst>
                </a:gridCol>
                <a:gridCol w="2049138">
                  <a:extLst>
                    <a:ext uri="{9D8B030D-6E8A-4147-A177-3AD203B41FA5}">
                      <a16:colId xmlns:a16="http://schemas.microsoft.com/office/drawing/2014/main" val="1188053810"/>
                    </a:ext>
                  </a:extLst>
                </a:gridCol>
                <a:gridCol w="2149838">
                  <a:extLst>
                    <a:ext uri="{9D8B030D-6E8A-4147-A177-3AD203B41FA5}">
                      <a16:colId xmlns:a16="http://schemas.microsoft.com/office/drawing/2014/main" val="1640182663"/>
                    </a:ext>
                  </a:extLst>
                </a:gridCol>
              </a:tblGrid>
              <a:tr h="1032093">
                <a:tc>
                  <a:txBody>
                    <a:bodyPr/>
                    <a:lstStyle/>
                    <a:p>
                      <a:endParaRPr lang="en-US" sz="1500" b="0" i="0" kern="120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Gotham Book" pitchFamily="2" charset="0"/>
                        <a:ea typeface="+mn-ea"/>
                        <a:cs typeface="Gotham Medium" pitchFamily="2" charset="0"/>
                      </a:endParaRPr>
                    </a:p>
                  </a:txBody>
                  <a:tcPr marL="76200" marR="76200" marT="38100" marB="38100">
                    <a:solidFill>
                      <a:srgbClr val="028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i="0" kern="1200" spc="0" baseline="0" dirty="0">
                          <a:solidFill>
                            <a:schemeClr val="bg1"/>
                          </a:solidFill>
                          <a:latin typeface="Gotham Book" pitchFamily="2" charset="0"/>
                          <a:ea typeface="+mn-ea"/>
                          <a:cs typeface="Gotham Medium" pitchFamily="2" charset="0"/>
                        </a:rPr>
                        <a:t>Participant</a:t>
                      </a:r>
                    </a:p>
                  </a:txBody>
                  <a:tcPr marL="76200" marR="76200" marT="38100" marB="38100" anchor="ctr">
                    <a:solidFill>
                      <a:srgbClr val="028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i="0" kern="1200" spc="0" baseline="0" dirty="0">
                          <a:solidFill>
                            <a:schemeClr val="bg1"/>
                          </a:solidFill>
                          <a:latin typeface="Gotham Book" pitchFamily="2" charset="0"/>
                          <a:ea typeface="+mn-ea"/>
                          <a:cs typeface="Gotham Medium" pitchFamily="2" charset="0"/>
                        </a:rPr>
                        <a:t>Prep</a:t>
                      </a:r>
                    </a:p>
                  </a:txBody>
                  <a:tcPr marL="76200" marR="76200" marT="38100" marB="38100" anchor="ctr">
                    <a:solidFill>
                      <a:srgbClr val="028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i="0" kern="1200" spc="0" baseline="0" dirty="0">
                          <a:solidFill>
                            <a:schemeClr val="bg1"/>
                          </a:solidFill>
                          <a:latin typeface="Gotham Book" pitchFamily="2" charset="0"/>
                          <a:ea typeface="+mn-ea"/>
                          <a:cs typeface="Gotham Medium" pitchFamily="2" charset="0"/>
                        </a:rPr>
                        <a:t>Presentation</a:t>
                      </a:r>
                    </a:p>
                  </a:txBody>
                  <a:tcPr marL="76200" marR="76200" marT="38100" marB="38100" anchor="ctr">
                    <a:solidFill>
                      <a:srgbClr val="028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i="0" kern="1200" spc="0" baseline="0" dirty="0">
                          <a:solidFill>
                            <a:schemeClr val="bg1"/>
                          </a:solidFill>
                          <a:latin typeface="Gotham Book" pitchFamily="2" charset="0"/>
                          <a:ea typeface="+mn-ea"/>
                          <a:cs typeface="Gotham Medium" pitchFamily="2" charset="0"/>
                        </a:rPr>
                        <a:t>Performance Indicators</a:t>
                      </a:r>
                    </a:p>
                  </a:txBody>
                  <a:tcPr marL="76200" marR="76200" marT="38100" marB="38100" anchor="ctr">
                    <a:solidFill>
                      <a:srgbClr val="0285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1592018"/>
                  </a:ext>
                </a:extLst>
              </a:tr>
              <a:tr h="799138">
                <a:tc>
                  <a:txBody>
                    <a:bodyPr/>
                    <a:lstStyle/>
                    <a:p>
                      <a:r>
                        <a:rPr lang="en-US" sz="1500" b="0" i="0" kern="12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Gotham Book" pitchFamily="2" charset="0"/>
                          <a:ea typeface="+mn-ea"/>
                          <a:cs typeface="Gotham Medium" pitchFamily="2" charset="0"/>
                        </a:rPr>
                        <a:t>Personal Financial Literacy</a:t>
                      </a: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i="0" kern="12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Gotham Book" pitchFamily="2" charset="0"/>
                          <a:ea typeface="+mn-ea"/>
                          <a:cs typeface="Gotham Medium" pitchFamily="2" charset="0"/>
                        </a:rPr>
                        <a:t>1</a:t>
                      </a: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i="0" kern="12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Gotham Book" pitchFamily="2" charset="0"/>
                          <a:ea typeface="+mn-ea"/>
                          <a:cs typeface="Gotham Medium" pitchFamily="2" charset="0"/>
                        </a:rPr>
                        <a:t>10 minutes</a:t>
                      </a: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i="0" kern="12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Gotham Book" pitchFamily="2" charset="0"/>
                          <a:ea typeface="+mn-ea"/>
                          <a:cs typeface="Gotham Medium" pitchFamily="2" charset="0"/>
                        </a:rPr>
                        <a:t>10 minutes</a:t>
                      </a: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i="0" kern="12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Gotham Book" pitchFamily="2" charset="0"/>
                          <a:ea typeface="+mn-ea"/>
                          <a:cs typeface="Gotham Medium" pitchFamily="2" charset="0"/>
                        </a:rPr>
                        <a:t>3</a:t>
                      </a: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2424090786"/>
                  </a:ext>
                </a:extLst>
              </a:tr>
              <a:tr h="799138">
                <a:tc>
                  <a:txBody>
                    <a:bodyPr/>
                    <a:lstStyle/>
                    <a:p>
                      <a:r>
                        <a:rPr lang="en-US" sz="1500" b="0" i="0" kern="12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Gotham Book" pitchFamily="2" charset="0"/>
                          <a:ea typeface="+mn-ea"/>
                          <a:cs typeface="Gotham Medium" pitchFamily="2" charset="0"/>
                        </a:rPr>
                        <a:t>Principles Events</a:t>
                      </a: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i="0" kern="12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Gotham Book" pitchFamily="2" charset="0"/>
                          <a:ea typeface="+mn-ea"/>
                          <a:cs typeface="Gotham Medium" pitchFamily="2" charset="0"/>
                        </a:rPr>
                        <a:t>1</a:t>
                      </a: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i="0" kern="12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Gotham Book" pitchFamily="2" charset="0"/>
                          <a:ea typeface="+mn-ea"/>
                          <a:cs typeface="Gotham Medium" pitchFamily="2" charset="0"/>
                        </a:rPr>
                        <a:t>10 minutes</a:t>
                      </a: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i="0" kern="12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Gotham Book" pitchFamily="2" charset="0"/>
                          <a:ea typeface="+mn-ea"/>
                          <a:cs typeface="Gotham Medium" pitchFamily="2" charset="0"/>
                        </a:rPr>
                        <a:t>10 minutes</a:t>
                      </a: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i="0" kern="12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Gotham Book" pitchFamily="2" charset="0"/>
                          <a:ea typeface="+mn-ea"/>
                          <a:cs typeface="Gotham Medium" pitchFamily="2" charset="0"/>
                        </a:rPr>
                        <a:t>4</a:t>
                      </a: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4125971279"/>
                  </a:ext>
                </a:extLst>
              </a:tr>
              <a:tr h="799138">
                <a:tc>
                  <a:txBody>
                    <a:bodyPr/>
                    <a:lstStyle/>
                    <a:p>
                      <a:r>
                        <a:rPr lang="en-US" sz="1500" b="0" i="0" kern="12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Gotham Book" pitchFamily="2" charset="0"/>
                          <a:ea typeface="+mn-ea"/>
                          <a:cs typeface="Gotham Medium" pitchFamily="2" charset="0"/>
                        </a:rPr>
                        <a:t>Individual Series Events</a:t>
                      </a: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i="0" kern="12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Gotham Book" pitchFamily="2" charset="0"/>
                          <a:ea typeface="+mn-ea"/>
                          <a:cs typeface="Gotham Medium" pitchFamily="2" charset="0"/>
                        </a:rPr>
                        <a:t>1</a:t>
                      </a: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i="0" kern="12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Gotham Book" pitchFamily="2" charset="0"/>
                          <a:ea typeface="+mn-ea"/>
                          <a:cs typeface="Gotham Medium" pitchFamily="2" charset="0"/>
                        </a:rPr>
                        <a:t>10 minutes</a:t>
                      </a: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i="0" kern="12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Gotham Book" pitchFamily="2" charset="0"/>
                          <a:ea typeface="+mn-ea"/>
                          <a:cs typeface="Gotham Medium" pitchFamily="2" charset="0"/>
                        </a:rPr>
                        <a:t>10 minutes</a:t>
                      </a: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i="0" kern="12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Gotham Book" pitchFamily="2" charset="0"/>
                          <a:ea typeface="+mn-ea"/>
                          <a:cs typeface="Gotham Medium" pitchFamily="2" charset="0"/>
                        </a:rPr>
                        <a:t>5</a:t>
                      </a: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265460526"/>
                  </a:ext>
                </a:extLst>
              </a:tr>
              <a:tr h="799138">
                <a:tc>
                  <a:txBody>
                    <a:bodyPr/>
                    <a:lstStyle/>
                    <a:p>
                      <a:r>
                        <a:rPr lang="en-US" sz="1500" b="0" i="0" kern="12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Gotham Book" pitchFamily="2" charset="0"/>
                          <a:ea typeface="+mn-ea"/>
                          <a:cs typeface="Gotham Medium" pitchFamily="2" charset="0"/>
                        </a:rPr>
                        <a:t>Team Decision Making Events</a:t>
                      </a: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i="0" kern="12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Gotham Book" pitchFamily="2" charset="0"/>
                          <a:ea typeface="+mn-ea"/>
                          <a:cs typeface="Gotham Medium" pitchFamily="2" charset="0"/>
                        </a:rPr>
                        <a:t>2</a:t>
                      </a: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i="0" kern="12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Gotham Book" pitchFamily="2" charset="0"/>
                          <a:ea typeface="+mn-ea"/>
                          <a:cs typeface="Gotham Medium" pitchFamily="2" charset="0"/>
                        </a:rPr>
                        <a:t>30 minutes</a:t>
                      </a: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i="0" kern="12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Gotham Book" pitchFamily="2" charset="0"/>
                          <a:ea typeface="+mn-ea"/>
                          <a:cs typeface="Gotham Medium" pitchFamily="2" charset="0"/>
                        </a:rPr>
                        <a:t>15 minutes</a:t>
                      </a: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i="0" kern="12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Gotham Book" pitchFamily="2" charset="0"/>
                          <a:ea typeface="+mn-ea"/>
                          <a:cs typeface="Gotham Medium" pitchFamily="2" charset="0"/>
                        </a:rPr>
                        <a:t>5*</a:t>
                      </a: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21639758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7585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BBEBA-C567-B57D-2693-0A1E1C559B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E9937-2AF5-9888-3F94-03B9ABD4E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7999" y="368659"/>
            <a:ext cx="9113777" cy="1390693"/>
          </a:xfrm>
        </p:spPr>
        <p:txBody>
          <a:bodyPr>
            <a:normAutofit/>
          </a:bodyPr>
          <a:lstStyle/>
          <a:p>
            <a:r>
              <a:rPr lang="en-US" sz="4000" dirty="0"/>
              <a:t>Principles Events– IA + PI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235504-1592-DBAC-5F63-9E7B578815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8000" y="1516284"/>
            <a:ext cx="10515600" cy="4973057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/>
              <a:t>Principles of Marketing Event</a:t>
            </a:r>
            <a:endParaRPr lang="en-US" b="1" dirty="0"/>
          </a:p>
          <a:p>
            <a:r>
              <a:rPr lang="en-US" sz="2000" dirty="0"/>
              <a:t>Business Administration Core Performance Indicator List</a:t>
            </a:r>
          </a:p>
          <a:p>
            <a:r>
              <a:rPr lang="en-US" sz="2000" dirty="0"/>
              <a:t>4 total performance indicators</a:t>
            </a:r>
          </a:p>
          <a:p>
            <a:r>
              <a:rPr lang="en-US" sz="2000" dirty="0"/>
              <a:t>All 4 performance indicators from the same Instructional Area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000" dirty="0"/>
              <a:t>Participant works at a grocery store and must resolve an issue for an unhappy customer. </a:t>
            </a:r>
          </a:p>
          <a:p>
            <a:pPr marL="0" indent="0">
              <a:buNone/>
            </a:pPr>
            <a:r>
              <a:rPr lang="en-US" sz="2000" dirty="0"/>
              <a:t>Instructional Area: </a:t>
            </a:r>
            <a:r>
              <a:rPr lang="en-US" sz="2000" b="1" dirty="0"/>
              <a:t>Customer Relations</a:t>
            </a:r>
          </a:p>
          <a:p>
            <a:pPr marL="0" indent="0">
              <a:buNone/>
            </a:pPr>
            <a:r>
              <a:rPr lang="en-US" sz="2000" dirty="0"/>
              <a:t>All 4PIs are from the </a:t>
            </a:r>
            <a:r>
              <a:rPr lang="en-US" sz="2000" b="1" dirty="0"/>
              <a:t>Customer Relations</a:t>
            </a:r>
            <a:r>
              <a:rPr lang="en-US" sz="2000" dirty="0"/>
              <a:t> Instructional Area</a:t>
            </a:r>
          </a:p>
        </p:txBody>
      </p:sp>
    </p:spTree>
    <p:extLst>
      <p:ext uri="{BB962C8B-B14F-4D97-AF65-F5344CB8AC3E}">
        <p14:creationId xmlns:p14="http://schemas.microsoft.com/office/powerpoint/2010/main" val="36287590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2722</TotalTime>
  <Words>806</Words>
  <Application>Microsoft Macintosh PowerPoint</Application>
  <PresentationFormat>Widescreen</PresentationFormat>
  <Paragraphs>137</Paragraphs>
  <Slides>22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3" baseType="lpstr">
      <vt:lpstr>Gotham Rounded Book</vt:lpstr>
      <vt:lpstr>Aptos Display</vt:lpstr>
      <vt:lpstr>Gotham Light</vt:lpstr>
      <vt:lpstr>Gotham Black</vt:lpstr>
      <vt:lpstr>Gotham Medium</vt:lpstr>
      <vt:lpstr>Aptos</vt:lpstr>
      <vt:lpstr>Arial</vt:lpstr>
      <vt:lpstr>Gotham Book</vt:lpstr>
      <vt:lpstr>Gotham Bold</vt:lpstr>
      <vt:lpstr>Office Theme</vt:lpstr>
      <vt:lpstr>Document</vt:lpstr>
      <vt:lpstr>Role Play Deep Dive </vt:lpstr>
      <vt:lpstr>DECA CONNECTS</vt:lpstr>
      <vt:lpstr>PERFORMANCE INDICATOR LISTS</vt:lpstr>
      <vt:lpstr>INDUSTRY-VALIDATED</vt:lpstr>
      <vt:lpstr>PERFORMANCE INDICATORS</vt:lpstr>
      <vt:lpstr>PowerPoint Presentation</vt:lpstr>
      <vt:lpstr>PERFORMANCE INDICATORS</vt:lpstr>
      <vt:lpstr>CASE STUDY DESIGN TYPES OF CASE STUDIES/ROLE-PLAYS</vt:lpstr>
      <vt:lpstr>Principles Events– IA + PI example</vt:lpstr>
      <vt:lpstr>Team Decision Making Events– IA + PI example</vt:lpstr>
      <vt:lpstr>Individual Series – IA + PI example</vt:lpstr>
      <vt:lpstr>ROLE-PLAY SAMPLE</vt:lpstr>
      <vt:lpstr>Components</vt:lpstr>
      <vt:lpstr>FORMAT</vt:lpstr>
      <vt:lpstr>RESOURCES + CONNECTION TO CONTENT</vt:lpstr>
      <vt:lpstr>PowerPoint Presentation</vt:lpstr>
      <vt:lpstr>PowerPoint Presentation</vt:lpstr>
      <vt:lpstr>CLASSROOM STRATEGIES</vt:lpstr>
      <vt:lpstr>COMPETITION STRATEGIES</vt:lpstr>
      <vt:lpstr>Finding content</vt:lpstr>
      <vt:lpstr>DISTRICT INSTRUCTIONAL AREAS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DECA Volunteer</dc:creator>
  <cp:lastModifiedBy>Randi Bibiano</cp:lastModifiedBy>
  <cp:revision>25</cp:revision>
  <dcterms:created xsi:type="dcterms:W3CDTF">2025-06-02T13:35:13Z</dcterms:created>
  <dcterms:modified xsi:type="dcterms:W3CDTF">2026-07-16T16:55:40Z</dcterms:modified>
</cp:coreProperties>
</file>