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Roboto Slab"/>
      <p:regular r:id="rId24"/>
      <p:bold r:id="rId25"/>
    </p:embeddedFont>
    <p:embeddedFont>
      <p:font typeface="Roboto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RobotoSlab-regular.fntdata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regular.fntdata"/><Relationship Id="rId25" Type="http://schemas.openxmlformats.org/officeDocument/2006/relationships/font" Target="fonts/RobotoSlab-bold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c6f75fce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c6f75fc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967508c4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967508c4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967508c41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967508c41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967508c41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967508c41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c6f75fceb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c6f75fceb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967508c41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967508c41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f967508c41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f967508c41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967508c41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f967508c41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967508c41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967508c41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f967508c41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f967508c41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c6f75fce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c6f75fce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6f75fce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6f75fce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6f75fceb_0_1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c6f75fceb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c6f75fceb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c6f75fceb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f967508c4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f967508c4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967508c4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967508c4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967508c4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967508c4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967508c4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967508c4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docs.google.com/document/d/1BQrwsV9VgcJ2MJU2brtL5CHteF4l-Ort6Pu107Kvl7s/edit?tab=t.0" TargetMode="External"/><Relationship Id="rId4" Type="http://schemas.openxmlformats.org/officeDocument/2006/relationships/hyperlink" Target="https://docs.google.com/document/d/1y8QX5jt61davu7u-dvzs0p8lnoPMVMgEf1uA4yZM2y0/edit?tab=t.0#heading=h.32ucirv3o5mm" TargetMode="External"/><Relationship Id="rId5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NWEA MAP Data: Math Basics &amp; Small Group Strategies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report by: Rann Elementary 3rd grade team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/>
          <p:nvPr>
            <p:ph idx="2" type="body"/>
          </p:nvPr>
        </p:nvSpPr>
        <p:spPr>
          <a:xfrm>
            <a:off x="4939500" y="1216400"/>
            <a:ext cx="3837000" cy="392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Tier 2: On-Grade-Level Mathematicians (Middle 33–50%)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Characteristics: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RIT scores at or near the grade-level benchmark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Demonstrate grade-level understanding of major math concepts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May have specific gaps, such as fraction equivalence, multi-digit computation, or interpreting word problems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200">
                <a:latin typeface="Arial"/>
                <a:ea typeface="Arial"/>
                <a:cs typeface="Arial"/>
                <a:sym typeface="Arial"/>
              </a:rPr>
              <a:t>Instructional Focus:</a:t>
            </a:r>
            <a:endParaRPr b="1" sz="12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Grade-level tasks with guided support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Explicit problem-solving strategies, including identifying relevant information and representing the problem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Mathematical discourse and explanation of thinking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Practice connecting models, strategies, equations, and answers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Targeted review of prerequisite skills</a:t>
            </a:r>
            <a:endParaRPr b="1" sz="9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2"/>
          <p:cNvSpPr txBox="1"/>
          <p:nvPr>
            <p:ph type="title"/>
          </p:nvPr>
        </p:nvSpPr>
        <p:spPr>
          <a:xfrm>
            <a:off x="265500" y="18186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Tier 2 – On-Grade-Level Mathematicians</a:t>
            </a:r>
            <a:endParaRPr/>
          </a:p>
        </p:txBody>
      </p:sp>
      <p:sp>
        <p:nvSpPr>
          <p:cNvPr id="132" name="Google Shape;132;p22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idx="2" type="body"/>
          </p:nvPr>
        </p:nvSpPr>
        <p:spPr>
          <a:xfrm>
            <a:off x="4939500" y="1216400"/>
            <a:ext cx="3837000" cy="3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Tier 3: Developing Mathematicians (Lower 25–33%)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Characteristics: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RIT scores below the grade-level benchmark, often between the 25th and 49th percentiles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Struggle to apply grade-level concepts independently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May have gaps in number sense, operations, place value, fractions, or mathematical vocabulary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Need concrete models, visual representations, scaffolding, and repeated opportunities to apply strategies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Instructional Focus: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Tasks at an appropriate instructional level connected to grade-level standards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Explicit, systematic instruction in foundational number and operation concepts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Use of manipulatives, drawings, number lines, arrays, and visual models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Pre-teaching mathematical vocabulary and concepts before grade-level tasks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Guided problem-solving with gradual release of responsibility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Confidence-building and positive reinforcement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3"/>
          <p:cNvSpPr txBox="1"/>
          <p:nvPr>
            <p:ph type="title"/>
          </p:nvPr>
        </p:nvSpPr>
        <p:spPr>
          <a:xfrm>
            <a:off x="265500" y="18186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Tier 3 – Developing Mathematicians</a:t>
            </a:r>
            <a:endParaRPr/>
          </a:p>
        </p:txBody>
      </p:sp>
      <p:sp>
        <p:nvSpPr>
          <p:cNvPr id="139" name="Google Shape;139;p23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idx="2" type="body"/>
          </p:nvPr>
        </p:nvSpPr>
        <p:spPr>
          <a:xfrm>
            <a:off x="4939500" y="1216400"/>
            <a:ext cx="3837000" cy="3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Flexible Grouping: Keeping Groups Dynamic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Monitor Constantly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Use formative assessments, exit tickets, computation checks, math interviews, and problem-solving tasks every 2–3 weeks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Movement Criteria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Move students when they consistently demonstrate understanding and can apply strategies independently; regroup students when they need additional support or challenge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Growth Tracking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 student who grows 10+ RIT points may be ready for more advanced work; stagnation signals a need to adjust intervention or instruction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Communication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Inform families about group placement and progress; emphasize that movement is normal and positive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Re-assessment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Formally re-tier after each MAP testing window—fall, winter, and spring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4"/>
          <p:cNvSpPr txBox="1"/>
          <p:nvPr>
            <p:ph type="title"/>
          </p:nvPr>
        </p:nvSpPr>
        <p:spPr>
          <a:xfrm>
            <a:off x="265500" y="18186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Flexible Grouping</a:t>
            </a:r>
            <a:endParaRPr/>
          </a:p>
        </p:txBody>
      </p:sp>
      <p:sp>
        <p:nvSpPr>
          <p:cNvPr id="146" name="Google Shape;146;p24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/>
          <p:nvPr>
            <p:ph type="title"/>
          </p:nvPr>
        </p:nvSpPr>
        <p:spPr>
          <a:xfrm>
            <a:off x="490250" y="738225"/>
            <a:ext cx="5618700" cy="387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Targeted Math Strategies by Tier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Tier 1 (High Performers):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Solve complex and non-routine problems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Compare multiple solution strategies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Generalize patterns and write algebraic rules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Defend solutions with models, equations, and evidence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Tier 2 (On-Grade-Level):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Represent problems with drawings, diagrams, and equations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Estimate before solving and check whether answers are reasonable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Explain mathematical thinking using precise vocabulary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Connect concrete models, visual representations, and symbolic procedures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Tier 3 (Developing):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Build number sense with manipulatives and visual models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Use number lines, ten-frames, arrays, and place-value charts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Practice fact strategies and computation with immediate feedback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Solve one-step problems using structured representations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6"/>
          <p:cNvSpPr txBox="1"/>
          <p:nvPr>
            <p:ph idx="2" type="body"/>
          </p:nvPr>
        </p:nvSpPr>
        <p:spPr>
          <a:xfrm>
            <a:off x="4939500" y="1216400"/>
            <a:ext cx="3837000" cy="3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Monitoring Progress Within Groups</a:t>
            </a:r>
            <a:endParaRPr b="1"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Formative Assessments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 (use weekly or bi-weekly):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Computation checks to assess accuracy and strategy use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Math interviews to reveal student reasoning and misconceptions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Exit tickets tied to the focus standard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Problem-solving tasks requiring models and explanations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○"/>
            </a:pPr>
            <a:r>
              <a:rPr lang="en" sz="1000">
                <a:latin typeface="Arial"/>
                <a:ea typeface="Arial"/>
                <a:cs typeface="Arial"/>
                <a:sym typeface="Arial"/>
              </a:rPr>
              <a:t>Fact fluency and foundational skill checks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Data Tracking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: Keep a simple record, such as a spreadsheet, checklist, or notebook, of each student’s progress by skill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Adjustment Frequency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: Review data every 3–4 weeks; adjust instruction or grouping as needed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Red Flags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: Stagnation, declining performance, persistent misconceptions, or continued errors on taught skills signal the need for an instructional change</a:t>
            </a: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●"/>
            </a:pPr>
            <a:r>
              <a:rPr b="1" lang="en" sz="1000">
                <a:latin typeface="Arial"/>
                <a:ea typeface="Arial"/>
                <a:cs typeface="Arial"/>
                <a:sym typeface="Arial"/>
              </a:rPr>
              <a:t>Celebrate Growth</a:t>
            </a:r>
            <a:r>
              <a:rPr lang="en" sz="1000">
                <a:latin typeface="Arial"/>
                <a:ea typeface="Arial"/>
                <a:cs typeface="Arial"/>
                <a:sym typeface="Arial"/>
              </a:rPr>
              <a:t>: Share progress with students; build motivation, confidence, and productive mathematical habits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6"/>
          <p:cNvSpPr txBox="1"/>
          <p:nvPr>
            <p:ph type="title"/>
          </p:nvPr>
        </p:nvSpPr>
        <p:spPr>
          <a:xfrm>
            <a:off x="265500" y="746625"/>
            <a:ext cx="4045200" cy="25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Monitoring Progress Within Groups</a:t>
            </a:r>
            <a:endParaRPr/>
          </a:p>
        </p:txBody>
      </p:sp>
      <p:sp>
        <p:nvSpPr>
          <p:cNvPr id="158" name="Google Shape;158;p26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9" name="Google Shape;159;p26"/>
          <p:cNvSpPr txBox="1"/>
          <p:nvPr/>
        </p:nvSpPr>
        <p:spPr>
          <a:xfrm>
            <a:off x="713075" y="2959550"/>
            <a:ext cx="3000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You do not need a complicated system. A simple checklist or spreadsheet showing which students have mastered each skill is powerful. Use it to inform daily instruction and regrouping.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/>
          <p:nvPr>
            <p:ph idx="2" type="body"/>
          </p:nvPr>
        </p:nvSpPr>
        <p:spPr>
          <a:xfrm>
            <a:off x="4939500" y="1216400"/>
            <a:ext cx="3837000" cy="3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Common Pitfalls: What NOT to Do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Over-Interpreting Single Scores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Do not move a student based on one test or a 3–5 RIT-point change; use trends and multiple data sources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Static Grouping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Avoid keeping students in the same tier all year; groups should shift as students grow and their needs change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Ignoring Growth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 student in Tier 3 with strong growth may not need to move to Tier 2 immediately, but the progress should be acknowledged and celebrated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Neglecting Tier 1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High performers still need quality instruction and challenge, not simply extra worksheets or independent work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Relying Solely on RIT Scores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Combine MAP with classroom data, observations, student work, and student voice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27"/>
          <p:cNvSpPr txBox="1"/>
          <p:nvPr>
            <p:ph type="title"/>
          </p:nvPr>
        </p:nvSpPr>
        <p:spPr>
          <a:xfrm>
            <a:off x="265500" y="18186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Common Pitfalls to Avoid</a:t>
            </a:r>
            <a:endParaRPr/>
          </a:p>
        </p:txBody>
      </p:sp>
      <p:sp>
        <p:nvSpPr>
          <p:cNvPr id="166" name="Google Shape;166;p27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/>
          <p:nvPr>
            <p:ph idx="2" type="body"/>
          </p:nvPr>
        </p:nvSpPr>
        <p:spPr>
          <a:xfrm>
            <a:off x="4939500" y="1216400"/>
            <a:ext cx="3837000" cy="3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Next Steps: Your Action Plan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First: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Review your class MAP math data; identify RIT ranges, percentiles, and domain strengths and needs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Sketch out initial tiers based on achievement, growth, and specific math skills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Select one priority skill for each group, such as place value, multiplication, fractions, or problem-solving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Plan a short formative assessment to check each group’s priority skill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Prepare models, manipulatives, visual representations, and tasks matched to each group’s needs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Place these in bags with the TEKS on it that the group will be practicing. Have these ready to go so that you’re not working on it throughout the year. 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8"/>
          <p:cNvSpPr txBox="1"/>
          <p:nvPr>
            <p:ph type="title"/>
          </p:nvPr>
        </p:nvSpPr>
        <p:spPr>
          <a:xfrm>
            <a:off x="307450" y="49315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Action Planning</a:t>
            </a:r>
            <a:endParaRPr/>
          </a:p>
        </p:txBody>
      </p:sp>
      <p:sp>
        <p:nvSpPr>
          <p:cNvPr id="173" name="Google Shape;173;p28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74" name="Google Shape;174;p28" title="Screen Shot 2026-07-26 at 2.36.5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812" y="1752965"/>
            <a:ext cx="3109374" cy="2886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"/>
          <p:cNvSpPr txBox="1"/>
          <p:nvPr>
            <p:ph type="title"/>
          </p:nvPr>
        </p:nvSpPr>
        <p:spPr>
          <a:xfrm>
            <a:off x="490250" y="486550"/>
            <a:ext cx="3939000" cy="413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50">
                <a:latin typeface="Arial"/>
                <a:ea typeface="Arial"/>
                <a:cs typeface="Arial"/>
                <a:sym typeface="Arial"/>
              </a:rPr>
              <a:t>Start small. Choose one priority skill for each group, teach it intentionally, monitor progress, and adjust. The goal is not perfect grouping; it is more responsive math instruction that helps every student make meaningful progress.</a:t>
            </a:r>
            <a:endParaRPr sz="145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5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450">
                <a:latin typeface="Arial"/>
                <a:ea typeface="Arial"/>
                <a:cs typeface="Arial"/>
                <a:sym typeface="Arial"/>
              </a:rPr>
              <a:t>If your bags are already made, you can simply grab a new bag when the need arises or shift children to the appropriate group.</a:t>
            </a:r>
            <a:endParaRPr sz="145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0" name="Google Shape;180;p29" title="Screen Shot 2026-07-26 at 2.42.34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7646" y="1777975"/>
            <a:ext cx="2111175" cy="272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9" title="Screen Shot 2026-07-26 at 2.43.10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29901" y="137600"/>
            <a:ext cx="2307100" cy="186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 title="Screen Shot 2026-07-26 at 2.44.03 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81650" y="2157375"/>
            <a:ext cx="1936044" cy="283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/>
          <p:nvPr>
            <p:ph idx="2" type="body"/>
          </p:nvPr>
        </p:nvSpPr>
        <p:spPr>
          <a:xfrm>
            <a:off x="-188675" y="2223075"/>
            <a:ext cx="2259900" cy="148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latin typeface="Arial"/>
                <a:ea typeface="Arial"/>
                <a:cs typeface="Arial"/>
                <a:sym typeface="Arial"/>
              </a:rPr>
              <a:t>Numerical Representations and Relationships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latin typeface="Arial"/>
                <a:ea typeface="Arial"/>
                <a:cs typeface="Arial"/>
                <a:sym typeface="Arial"/>
              </a:rPr>
              <a:t>Computations and Algebraic Relationships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latin typeface="Arial"/>
                <a:ea typeface="Arial"/>
                <a:cs typeface="Arial"/>
                <a:sym typeface="Arial"/>
              </a:rPr>
              <a:t>Geometry and Measurement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●"/>
            </a:pPr>
            <a:r>
              <a:rPr lang="en" sz="1200">
                <a:latin typeface="Arial"/>
                <a:ea typeface="Arial"/>
                <a:cs typeface="Arial"/>
                <a:sym typeface="Arial"/>
              </a:rPr>
              <a:t>Data Analysis and Money</a:t>
            </a:r>
            <a:endParaRPr sz="1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30"/>
          <p:cNvSpPr txBox="1"/>
          <p:nvPr/>
        </p:nvSpPr>
        <p:spPr>
          <a:xfrm>
            <a:off x="265500" y="3498200"/>
            <a:ext cx="1521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RIT template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Sample report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89" name="Google Shape;189;p30" title="Screen Shot 2026-07-26 at 2.52.13 PM.png"/>
          <p:cNvPicPr preferRelativeResize="0"/>
          <p:nvPr/>
        </p:nvPicPr>
        <p:blipFill rotWithShape="1">
          <a:blip r:embed="rId5">
            <a:alphaModFix/>
          </a:blip>
          <a:srcRect b="1170" l="-1700" r="1700" t="-1170"/>
          <a:stretch/>
        </p:blipFill>
        <p:spPr>
          <a:xfrm>
            <a:off x="2071228" y="327162"/>
            <a:ext cx="6757100" cy="4489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Empowering Teachers to Use Assessment Data for Targeted Instruction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A Comprehensive Guide for Teachers New to MAP Data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Clr>
                <a:schemeClr val="dk2"/>
              </a:buClr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" name="Google Shape;70;p14"/>
          <p:cNvSpPr txBox="1"/>
          <p:nvPr>
            <p:ph type="title"/>
          </p:nvPr>
        </p:nvSpPr>
        <p:spPr>
          <a:xfrm>
            <a:off x="265500" y="1921039"/>
            <a:ext cx="4045200" cy="131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NWEA MAP?</a:t>
            </a:r>
            <a:endParaRPr/>
          </a:p>
        </p:txBody>
      </p:sp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What is NWEA MAP?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MAP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 = Measures of Academic Progress – a computer-adaptive assessment measuring student achievement and growth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Purpose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Track math proficiency, identify instructional needs, and monitor progress over time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Assessment Type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Computer-adaptive; questions adjust in difficulty based on student responses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Frequency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Typically administered 2–3 times per year (fall, winter, spring)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Coverage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Assesses number sense, operations, algebraic thinking, geometry, measurement, data analysis, and problem-solving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It’s unique to each student, meant to inform instruction. No two students take the same test.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38875" y="3305575"/>
            <a:ext cx="2076525" cy="1609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/>
          <p:nvPr>
            <p:ph idx="4294967295" type="body"/>
          </p:nvPr>
        </p:nvSpPr>
        <p:spPr>
          <a:xfrm>
            <a:off x="261375" y="381476"/>
            <a:ext cx="3853200" cy="5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Key Terms</a:t>
            </a:r>
            <a:endParaRPr sz="2400">
              <a:solidFill>
                <a:schemeClr val="accent5"/>
              </a:solidFill>
            </a:endParaRPr>
          </a:p>
        </p:txBody>
      </p:sp>
      <p:cxnSp>
        <p:nvCxnSpPr>
          <p:cNvPr id="83" name="Google Shape;83;p16"/>
          <p:cNvCxnSpPr/>
          <p:nvPr/>
        </p:nvCxnSpPr>
        <p:spPr>
          <a:xfrm>
            <a:off x="418675" y="1811883"/>
            <a:ext cx="270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16"/>
          <p:cNvSpPr txBox="1"/>
          <p:nvPr>
            <p:ph idx="4294967295" type="body"/>
          </p:nvPr>
        </p:nvSpPr>
        <p:spPr>
          <a:xfrm>
            <a:off x="303300" y="1136155"/>
            <a:ext cx="3853200" cy="27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Key Terms You Need to Know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RIT Scale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Rasch UnIT scale, from 0–300, measuring student ability; higher scores indicate stronger performance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Growth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The improvement a student makes from one testing period to the next, such as fall to winter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Percentile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Shows where a student ranks compared to peers nationally; for example, the 75th percentile means performing better than about 75% of similar students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Standard Error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 range around a score reflecting measurement uncertainty; use it as a band rather than an exact number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Benchmark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Expected performance level for a grade and season, such as fall, winter, or spring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85" name="Google Shape;85;p16"/>
          <p:cNvSpPr txBox="1"/>
          <p:nvPr>
            <p:ph idx="4294967295" type="body"/>
          </p:nvPr>
        </p:nvSpPr>
        <p:spPr>
          <a:xfrm>
            <a:off x="4830250" y="381469"/>
            <a:ext cx="3853200" cy="52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>
                <a:solidFill>
                  <a:schemeClr val="accent5"/>
                </a:solidFill>
              </a:rPr>
              <a:t>Example</a:t>
            </a:r>
            <a:endParaRPr sz="2400">
              <a:solidFill>
                <a:schemeClr val="accent5"/>
              </a:solidFill>
            </a:endParaRPr>
          </a:p>
        </p:txBody>
      </p:sp>
      <p:cxnSp>
        <p:nvCxnSpPr>
          <p:cNvPr id="86" name="Google Shape;86;p16"/>
          <p:cNvCxnSpPr/>
          <p:nvPr/>
        </p:nvCxnSpPr>
        <p:spPr>
          <a:xfrm>
            <a:off x="5012725" y="1811883"/>
            <a:ext cx="2709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" name="Google Shape;87;p16"/>
          <p:cNvSpPr txBox="1"/>
          <p:nvPr>
            <p:ph idx="4294967295" type="body"/>
          </p:nvPr>
        </p:nvSpPr>
        <p:spPr>
          <a:xfrm>
            <a:off x="4746350" y="1429755"/>
            <a:ext cx="3853200" cy="275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“A student at the 60th percentile is performing better than about 6 out of every 10 students nationally.”</a:t>
            </a:r>
            <a:endParaRPr sz="14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Precision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Identifies areas of strength and need, such as number sense, operations, fractions, geometry, and algebraic thinking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Differentiation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Allows you to group students by actual performance level and mathematical need, not assumptions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Growth Monitoring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Tracks progress toward goals and celebrates growth even when absolute performance is low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Early Intervention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Helps identify unfinished learning early and provides opportunities for targeted support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Data-Driven Decisions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Replaces guesswork with evidence and helps teachers adjust instruction based on student data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7"/>
          <p:cNvSpPr txBox="1"/>
          <p:nvPr>
            <p:ph type="title"/>
          </p:nvPr>
        </p:nvSpPr>
        <p:spPr>
          <a:xfrm>
            <a:off x="265500" y="724200"/>
            <a:ext cx="4045200" cy="260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MAP Matters for Math Instruction</a:t>
            </a:r>
            <a:endParaRPr/>
          </a:p>
        </p:txBody>
      </p:sp>
      <p:sp>
        <p:nvSpPr>
          <p:cNvPr id="94" name="Google Shape;94;p17"/>
          <p:cNvSpPr txBox="1"/>
          <p:nvPr/>
        </p:nvSpPr>
        <p:spPr>
          <a:xfrm>
            <a:off x="989900" y="3791825"/>
            <a:ext cx="30000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This data helps you spend your small-group time on what students actually need, not what you think they need.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Range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0–300; most students fall between approximately 150–250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What It Measures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Overall math ability across number sense, operations, algebraic thinking, geometry, measurement, data analysis, and problem-solving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Higher Scores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Indicate stronger mathematical reasoning, more complex problem-solving, and greater understanding of grade-level concepts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Lower Scores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May indicate unfinished learning in foundational concepts, difficulty applying procedures, and a need for intensive support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Grade Expectations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Each grade has typical RIT ranges; for example, a Grade 3 fall benchmark might be approximately 170–180, while a Grade 5 spring benchmark might be approximately 195–205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 txBox="1"/>
          <p:nvPr>
            <p:ph type="title"/>
          </p:nvPr>
        </p:nvSpPr>
        <p:spPr>
          <a:xfrm>
            <a:off x="265500" y="796964"/>
            <a:ext cx="4045200" cy="253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RIT Scale Explained</a:t>
            </a:r>
            <a:endParaRPr/>
          </a:p>
        </p:txBody>
      </p:sp>
      <p:sp>
        <p:nvSpPr>
          <p:cNvPr id="101" name="Google Shape;101;p18"/>
          <p:cNvSpPr txBox="1"/>
          <p:nvPr/>
        </p:nvSpPr>
        <p:spPr>
          <a:xfrm>
            <a:off x="989900" y="3791825"/>
            <a:ext cx="30000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A Grade 3 student scoring 185 in fall is on track; a score of 165 suggests additional support may be needed in foundational math concepts.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4947875" y="329914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Math Achievement Level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Use the RIT score, learning statements, and district guidelines to understand the student’s current mathematical performance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Growth Trajectory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Compare the current score to the previous testing period; is the student growing, plateauing, or declining?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Benchmark Alignment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Is the student at, above, or below the seasonal benchmark for the grade?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Percentile Context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Where does the student rank nationally? What about within the class or school?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Action Question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“What does this score tell me about what this student needs to learn next?”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9"/>
          <p:cNvSpPr txBox="1"/>
          <p:nvPr>
            <p:ph type="title"/>
          </p:nvPr>
        </p:nvSpPr>
        <p:spPr>
          <a:xfrm>
            <a:off x="265500" y="1071325"/>
            <a:ext cx="3837000" cy="225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Interpreting Individual Student Scores</a:t>
            </a:r>
            <a:endParaRPr/>
          </a:p>
        </p:txBody>
      </p:sp>
      <p:sp>
        <p:nvSpPr>
          <p:cNvPr id="108" name="Google Shape;108;p19"/>
          <p:cNvSpPr txBox="1"/>
          <p:nvPr/>
        </p:nvSpPr>
        <p:spPr>
          <a:xfrm>
            <a:off x="265500" y="3498200"/>
            <a:ext cx="4206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Maria scored 192 RIT, at the 75th percentile, and is above the winter benchmark. She is ready for more complex multi-step problems and algebraic reasoning. James scored 168, at the 25th percentile, and is below benchmark. He needs targeted support with number sense and computation.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09" name="Google Shape;109;p19" title="Screen Shot 2026-07-26 at 3.24.18 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4175" y="3421574"/>
            <a:ext cx="2335073" cy="164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 title="Screen Shot 2026-07-26 at 3.21.20 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800" y="61745"/>
            <a:ext cx="4310699" cy="1009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Achievement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Absolute performance level, represented by the RIT score—“Where is the student now?”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Growth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Improvement from one test to the next—“How much did the student improve?”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Why Both Matter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A student may have low achievement but strong growth and be on the right trajectory. Another may have high achievement but little growth and need additional challenge.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Growth Goals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NWEA provides expected growth targets; compare actual growth with those targets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Instructional Implication</a:t>
            </a:r>
            <a:r>
              <a:rPr lang="en" sz="1100">
                <a:latin typeface="Arial"/>
                <a:ea typeface="Arial"/>
                <a:cs typeface="Arial"/>
                <a:sym typeface="Arial"/>
              </a:rPr>
              <a:t>: Celebrate and reinforce growth while adjusting instruction to maintain momentum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20"/>
          <p:cNvSpPr txBox="1"/>
          <p:nvPr>
            <p:ph type="title"/>
          </p:nvPr>
        </p:nvSpPr>
        <p:spPr>
          <a:xfrm>
            <a:off x="265500" y="1818600"/>
            <a:ext cx="4045200" cy="150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Growth vs. Achievement</a:t>
            </a:r>
            <a:endParaRPr/>
          </a:p>
        </p:txBody>
      </p:sp>
      <p:sp>
        <p:nvSpPr>
          <p:cNvPr id="117" name="Google Shape;117;p20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/>
          <p:nvPr>
            <p:ph idx="2" type="body"/>
          </p:nvPr>
        </p:nvSpPr>
        <p:spPr>
          <a:xfrm>
            <a:off x="4939500" y="1216400"/>
            <a:ext cx="3837000" cy="3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Tier 1: High Performers (Top 25–33%)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Characteristics: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RIT scores at or above the grade-level benchmark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Typically at the 75th percentile or above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Demonstrate strong number sense, computation, reasoning, and problem-solving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Ready for complex, multi-step tasks and advanced mathematical thinking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Instructional Focus: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Complex, non-routine problem-solving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Multiple strategies and efficient methods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Justifying reasoning with models, equations, and precise mathematical language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Algebraic thinking, generalization, and pattern analysis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" sz="1100">
                <a:latin typeface="Arial"/>
                <a:ea typeface="Arial"/>
                <a:cs typeface="Arial"/>
                <a:sym typeface="Arial"/>
              </a:rPr>
              <a:t>Enrichment tasks, mathematical investigations, and student-designed problems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1"/>
          <p:cNvSpPr txBox="1"/>
          <p:nvPr>
            <p:ph type="title"/>
          </p:nvPr>
        </p:nvSpPr>
        <p:spPr>
          <a:xfrm>
            <a:off x="265500" y="427850"/>
            <a:ext cx="4045200" cy="2897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Tier 1 – High Performers</a:t>
            </a:r>
            <a:endParaRPr/>
          </a:p>
        </p:txBody>
      </p:sp>
      <p:sp>
        <p:nvSpPr>
          <p:cNvPr id="124" name="Google Shape;124;p21"/>
          <p:cNvSpPr txBox="1"/>
          <p:nvPr/>
        </p:nvSpPr>
        <p:spPr>
          <a:xfrm>
            <a:off x="265500" y="3498200"/>
            <a:ext cx="4206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729850" y="33249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These students need intellectual challenge and independence. Avoid simply assigning more of the same work. Push their thinking with open-ended tasks, multiple solutions, and opportunities to explain and defend their reasoning.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