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5143500" cx="9144000"/>
  <p:notesSz cx="6858000" cy="9144000"/>
  <p:embeddedFontLst>
    <p:embeddedFont>
      <p:font typeface="Proxima Nova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ProximaNova-bold.fntdata"/><Relationship Id="rId21" Type="http://schemas.openxmlformats.org/officeDocument/2006/relationships/slide" Target="slides/slide15.xml"/><Relationship Id="rId65" Type="http://schemas.openxmlformats.org/officeDocument/2006/relationships/font" Target="fonts/ProximaNova-regular.fntdata"/><Relationship Id="rId24" Type="http://schemas.openxmlformats.org/officeDocument/2006/relationships/slide" Target="slides/slide18.xml"/><Relationship Id="rId68" Type="http://schemas.openxmlformats.org/officeDocument/2006/relationships/font" Target="fonts/ProximaNova-boldItalic.fntdata"/><Relationship Id="rId23" Type="http://schemas.openxmlformats.org/officeDocument/2006/relationships/slide" Target="slides/slide17.xml"/><Relationship Id="rId67" Type="http://schemas.openxmlformats.org/officeDocument/2006/relationships/font" Target="fonts/ProximaNova-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e58ea182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e58ea182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e44178a9da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e44178a9da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44178a9da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e44178a9da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e44178a9da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e44178a9da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e44178a9da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e44178a9da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44178a9da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44178a9da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really thought about this a lot, it kind of consumed me, but ultimately whatever you want to call it, it led me to thinking….we’ve been reading and we’ve been writing. So WHY am I not prioritizing this in my classes? Obviously we spend time doing this, but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44178a9da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e44178a9da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44178a9da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e44178a9da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44178a9da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e44178a9da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44178a9da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e44178a9da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44178a9da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e44178a9da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e44178a9da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e44178a9da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e44178a9da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e44178a9da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e44178a9da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e44178a9da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44178a9da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e44178a9da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e9e6a246b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e9e6a246b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e9e6a246b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e9e6a246b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e9e6a246b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e9e6a246b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eb096e108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eb096e108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e9e6a246b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e9e6a246b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e9e6a246b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e9e6a246b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e9e6a246b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e9e6a246b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eb096e108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eb096e108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eb096e108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eb096e108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eb096e108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eb096e108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e9e6a246b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e9e6a246b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begin with VERY high structure to show students how to set up and organize their notetaking, even to the point of telling them to make a subheading.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turned in to something like this: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e9e6a246b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e9e6a246b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Backing off the directions just a little bit but still giving them the specific subheadings I want them to read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e9e6a246b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e9e6a246b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e9e6a246b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e9e6a246b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e9e6a246b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e9e6a246b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e9e6a246b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e9e6a246b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eb096e108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eb096e108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eb096e108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eb096e108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eb096e108b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eb096e108b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eb096e108b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eb096e108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eb096e108b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eb096e108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eb096e108b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eb096e108b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eb096e108b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eb096e108b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eb096e108b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eb096e108b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eb096e108b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eb096e108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eb096e108b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eb096e108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eb096e108b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eb096e108b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eb096e108b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eb096e108b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eb096e108b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eb096e108b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44178a9da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44178a9da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eb096e108b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eb096e108b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eb096e108b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eb096e108b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eb096e108b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eb096e108b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eb096e108b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eb096e108b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eb096e108b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eb096e108b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eb096e108b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eb096e108b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eb096e108b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eb096e108b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eb096e108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eb096e108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eb096e108b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eb096e108b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44178a9da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e44178a9d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I was listening to a LOT of research about the most effective ways to learn and study. Listening to article reviews on medical school students, reading a lot about the most effective study strategies, and ultimately, I kind of took a step back and wondered, it led me to thinking….we’ve been reading and we’ve been writing. So WHY am I not prioritizing this in my classes? Obviously we spend time doing this, but how could I better integrate this into daily structures.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44178a9da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e44178a9da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eb096e10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eb096e10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e44178a9da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e44178a9da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" name="Google Shape;56;p14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" name="Google Shape;61;p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21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1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Relationship Id="rId4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Relationship Id="rId4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7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jpg"/><Relationship Id="rId4" Type="http://schemas.openxmlformats.org/officeDocument/2006/relationships/image" Target="../media/image3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g"/><Relationship Id="rId4" Type="http://schemas.openxmlformats.org/officeDocument/2006/relationships/image" Target="../media/image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21.jp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Relationship Id="rId4" Type="http://schemas.openxmlformats.org/officeDocument/2006/relationships/image" Target="../media/image4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g"/><Relationship Id="rId4" Type="http://schemas.openxmlformats.org/officeDocument/2006/relationships/image" Target="../media/image4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7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jpg"/><Relationship Id="rId4" Type="http://schemas.openxmlformats.org/officeDocument/2006/relationships/image" Target="../media/image5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jpg"/><Relationship Id="rId4" Type="http://schemas.openxmlformats.org/officeDocument/2006/relationships/image" Target="../media/image6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jpg"/><Relationship Id="rId4" Type="http://schemas.openxmlformats.org/officeDocument/2006/relationships/image" Target="../media/image5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jpg"/><Relationship Id="rId4" Type="http://schemas.openxmlformats.org/officeDocument/2006/relationships/image" Target="../media/image5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5" title="Breakout D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724" y="1288700"/>
            <a:ext cx="6504574" cy="522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4"/>
          <p:cNvSpPr txBox="1"/>
          <p:nvPr>
            <p:ph type="title"/>
          </p:nvPr>
        </p:nvSpPr>
        <p:spPr>
          <a:xfrm>
            <a:off x="311700" y="190475"/>
            <a:ext cx="1000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things like graphic organizers for students to take reading notes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/>
          <p:nvPr>
            <p:ph type="title"/>
          </p:nvPr>
        </p:nvSpPr>
        <p:spPr>
          <a:xfrm>
            <a:off x="311700" y="190475"/>
            <a:ext cx="1000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Using powerpoints/slideshows with embedded questions</a:t>
            </a:r>
            <a:endParaRPr sz="2700"/>
          </a:p>
        </p:txBody>
      </p:sp>
      <p:pic>
        <p:nvPicPr>
          <p:cNvPr id="179" name="Google Shape;1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875" y="763175"/>
            <a:ext cx="5022349" cy="31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2550" y="2056925"/>
            <a:ext cx="4779132" cy="299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put these? </a:t>
            </a:r>
            <a:endParaRPr/>
          </a:p>
        </p:txBody>
      </p:sp>
      <p:sp>
        <p:nvSpPr>
          <p:cNvPr id="186" name="Google Shape;186;p36"/>
          <p:cNvSpPr txBox="1"/>
          <p:nvPr>
            <p:ph idx="1" type="body"/>
          </p:nvPr>
        </p:nvSpPr>
        <p:spPr>
          <a:xfrm>
            <a:off x="311700" y="1152475"/>
            <a:ext cx="571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of these notes and graphic organizers, daily warm ups, everything would go into a binder.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There was specific organizational practices for the binder, but it wasn’t super effective when it came time for students to prepare for tests, quizzes, and laboratories.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3 Ring Binder (Provided by Getty Images)" id="187" name="Google Shape;1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6525" y="1706425"/>
            <a:ext cx="3264625" cy="32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wanted students to do:</a:t>
            </a:r>
            <a:endParaRPr/>
          </a:p>
        </p:txBody>
      </p:sp>
      <p:sp>
        <p:nvSpPr>
          <p:cNvPr id="193" name="Google Shape;193;p37"/>
          <p:cNvSpPr txBox="1"/>
          <p:nvPr>
            <p:ph idx="1" type="subTitle"/>
          </p:nvPr>
        </p:nvSpPr>
        <p:spPr>
          <a:xfrm>
            <a:off x="510450" y="3182335"/>
            <a:ext cx="8123100" cy="1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Slow down. Think. Process. Generate their own notes, ideas, drawings, and summaries for in class work, discussions, and readings.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questions arose:</a:t>
            </a:r>
            <a:endParaRPr/>
          </a:p>
        </p:txBody>
      </p:sp>
      <p:sp>
        <p:nvSpPr>
          <p:cNvPr id="199" name="Google Shape;19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can I help students become better at actively generating their own work?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At hand-writing in order to increase retention and information processing.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Simply to slow down and take their time.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If they don’t know how to take good notes, well, then my job needs to be to teach them how to do this over time.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/>
          <p:nvPr>
            <p:ph type="title"/>
          </p:nvPr>
        </p:nvSpPr>
        <p:spPr>
          <a:xfrm>
            <a:off x="311700" y="445025"/>
            <a:ext cx="8520600" cy="43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had noticed about all the reading guides/graphic organizers: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</a:t>
            </a:r>
            <a:r>
              <a:rPr i="1" lang="en"/>
              <a:t>really really good </a:t>
            </a:r>
            <a:r>
              <a:rPr lang="en"/>
              <a:t>at following the directions.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"/>
              <a:t>So I thought, how can I leverage </a:t>
            </a:r>
            <a:r>
              <a:rPr b="1" lang="en"/>
              <a:t>directions</a:t>
            </a:r>
            <a:r>
              <a:rPr lang="en"/>
              <a:t> to improve their note taking.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So, I just changed the structures and directions. </a:t>
            </a:r>
            <a:endParaRPr/>
          </a:p>
        </p:txBody>
      </p:sp>
      <p:sp>
        <p:nvSpPr>
          <p:cNvPr id="210" name="Google Shape;21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Instead of making a graphic organizer, I thought, why don’t I give them the directions to generate their own graphic organizers?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AND IT WORKED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all about the set up.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 txBox="1"/>
          <p:nvPr>
            <p:ph type="title"/>
          </p:nvPr>
        </p:nvSpPr>
        <p:spPr>
          <a:xfrm>
            <a:off x="311700" y="5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Requirements:</a:t>
            </a:r>
            <a:endParaRPr/>
          </a:p>
        </p:txBody>
      </p:sp>
      <p:sp>
        <p:nvSpPr>
          <p:cNvPr id="221" name="Google Shape;221;p42"/>
          <p:cNvSpPr txBox="1"/>
          <p:nvPr>
            <p:ph idx="1" type="body"/>
          </p:nvPr>
        </p:nvSpPr>
        <p:spPr>
          <a:xfrm>
            <a:off x="311700" y="760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n">
                <a:solidFill>
                  <a:srgbClr val="000000"/>
                </a:solidFill>
              </a:rPr>
              <a:t>I required every student to have a composition notebook OR spiral notebook. I provided notebooks if students couldn’t get one for the second day of class.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arenR"/>
            </a:pPr>
            <a:r>
              <a:rPr lang="en">
                <a:solidFill>
                  <a:srgbClr val="000000"/>
                </a:solidFill>
              </a:rPr>
              <a:t>AP Biology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arenR"/>
            </a:pPr>
            <a:r>
              <a:rPr lang="en">
                <a:solidFill>
                  <a:srgbClr val="000000"/>
                </a:solidFill>
              </a:rPr>
              <a:t>IU Chemistry C101/C121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arenR"/>
            </a:pPr>
            <a:r>
              <a:rPr lang="en">
                <a:solidFill>
                  <a:srgbClr val="000000"/>
                </a:solidFill>
              </a:rPr>
              <a:t>Chemistry</a:t>
            </a:r>
            <a:r>
              <a:rPr lang="en">
                <a:solidFill>
                  <a:srgbClr val="000000"/>
                </a:solidFill>
              </a:rPr>
              <a:t> 1 </a:t>
            </a:r>
            <a:endParaRPr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n">
                <a:solidFill>
                  <a:srgbClr val="000000"/>
                </a:solidFill>
              </a:rPr>
              <a:t>I specifically tell students they will hand-write A LOT. It will be slow, but that’s where learning happens.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n">
                <a:solidFill>
                  <a:srgbClr val="000000"/>
                </a:solidFill>
              </a:rPr>
              <a:t>Day 1, I post an assignment for them to complete on their own that looks like this….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REMEMBER: Students are really good at following directions….</a:t>
            </a:r>
            <a:endParaRPr/>
          </a:p>
        </p:txBody>
      </p:sp>
      <p:pic>
        <p:nvPicPr>
          <p:cNvPr id="227" name="Google Shape;2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975" y="1017725"/>
            <a:ext cx="4570888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3"/>
          <p:cNvSpPr txBox="1"/>
          <p:nvPr/>
        </p:nvSpPr>
        <p:spPr>
          <a:xfrm>
            <a:off x="0" y="4309475"/>
            <a:ext cx="439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Assignment adapted from one of my colleagues Dr. Matthew Williams and his mentor Dr. Kirsten Milks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9" name="Google Shape;229;p43"/>
          <p:cNvSpPr txBox="1"/>
          <p:nvPr/>
        </p:nvSpPr>
        <p:spPr>
          <a:xfrm>
            <a:off x="311700" y="1463000"/>
            <a:ext cx="29523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It’s all about structure!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Day 1: they receive this assignment and it needs to be done before class the next day.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AutoNum type="arabicParenR"/>
            </a:pPr>
            <a:r>
              <a:rPr lang="en">
                <a:solidFill>
                  <a:srgbClr val="000000"/>
                </a:solidFill>
              </a:rPr>
              <a:t>Get a sticky note (hopefully you have one already!)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AutoNum type="arabicParenR"/>
            </a:pPr>
            <a:r>
              <a:rPr lang="en">
                <a:solidFill>
                  <a:srgbClr val="000000"/>
                </a:solidFill>
              </a:rPr>
              <a:t>Write down 1 good thing that happened to you this week.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AutoNum type="arabicParenR"/>
            </a:pPr>
            <a:r>
              <a:rPr lang="en">
                <a:solidFill>
                  <a:srgbClr val="000000"/>
                </a:solidFill>
              </a:rPr>
              <a:t>Write down 1 good thing about students and their note taking.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arenR"/>
            </a:pPr>
            <a:r>
              <a:rPr lang="en">
                <a:solidFill>
                  <a:srgbClr val="000000"/>
                </a:solidFill>
              </a:rPr>
              <a:t>Write down 1 thing students have difficulty with </a:t>
            </a:r>
            <a:r>
              <a:rPr lang="en">
                <a:solidFill>
                  <a:srgbClr val="000000"/>
                </a:solidFill>
              </a:rPr>
              <a:t>while note taking.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question to begin: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633" y="0"/>
            <a:ext cx="83767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24" y="0"/>
            <a:ext cx="820655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46" title="Image_2026-05-23_17-10-01-700.jpg"/>
          <p:cNvPicPr preferRelativeResize="0"/>
          <p:nvPr/>
        </p:nvPicPr>
        <p:blipFill rotWithShape="1">
          <a:blip r:embed="rId3">
            <a:alphaModFix/>
          </a:blip>
          <a:srcRect b="26714" l="23052" r="16268" t="27061"/>
          <a:stretch/>
        </p:blipFill>
        <p:spPr>
          <a:xfrm>
            <a:off x="135475" y="245750"/>
            <a:ext cx="3832924" cy="21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6" title="Image_2026-05-23_17-10-54-904.jpg"/>
          <p:cNvPicPr preferRelativeResize="0"/>
          <p:nvPr/>
        </p:nvPicPr>
        <p:blipFill rotWithShape="1">
          <a:blip r:embed="rId4">
            <a:alphaModFix/>
          </a:blip>
          <a:srcRect b="29927" l="8375" r="8375" t="16842"/>
          <a:stretch/>
        </p:blipFill>
        <p:spPr>
          <a:xfrm>
            <a:off x="3384950" y="2075425"/>
            <a:ext cx="5709000" cy="273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47" title="Image_2026-05-23_17-11-58-75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48" title="Image_2026-05-23_17-12-33-3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/>
          <p:nvPr>
            <p:ph type="title"/>
          </p:nvPr>
        </p:nvSpPr>
        <p:spPr>
          <a:xfrm>
            <a:off x="311700" y="445025"/>
            <a:ext cx="8520600" cy="11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Hold them accountable early and often, and establish their rhythms for the class.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Dual Credit/AP: this is a homework assignment they complete and I grade, simply setting up the notebook.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Chemistry 1: I set this up together with them.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0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notes and AP Daily video notes</a:t>
            </a:r>
            <a:endParaRPr/>
          </a:p>
        </p:txBody>
      </p:sp>
      <p:sp>
        <p:nvSpPr>
          <p:cNvPr id="276" name="Google Shape;276;p50"/>
          <p:cNvSpPr txBox="1"/>
          <p:nvPr>
            <p:ph idx="1" type="subTitle"/>
          </p:nvPr>
        </p:nvSpPr>
        <p:spPr>
          <a:xfrm>
            <a:off x="510450" y="3182335"/>
            <a:ext cx="8123100" cy="1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style notes - either completed outside of class or during class work time.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Setting up reading notes: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give them very specific but vague instructions: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 enough that it guides students into effective note taking.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Vague enough that it forces students to generate for themselves.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39075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53" title="Image_2026-05-23_17-19-29-47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288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3" title="Image_2026-05-23_17-19-53-35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563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Boyd Science and School Autobiography:</a:t>
            </a:r>
            <a:endParaRPr/>
          </a:p>
        </p:txBody>
      </p:sp>
      <p:pic>
        <p:nvPicPr>
          <p:cNvPr id="118" name="Google Shape;1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571" y="572696"/>
            <a:ext cx="4864100" cy="13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5" y="3033713"/>
            <a:ext cx="28384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4625" y="1863850"/>
            <a:ext cx="2877750" cy="17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940150"/>
            <a:ext cx="1144925" cy="125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27"/>
          <p:cNvCxnSpPr>
            <a:stCxn id="121" idx="2"/>
          </p:cNvCxnSpPr>
          <p:nvPr/>
        </p:nvCxnSpPr>
        <p:spPr>
          <a:xfrm>
            <a:off x="572463" y="2193850"/>
            <a:ext cx="6000" cy="71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Google Shape;123;p27"/>
          <p:cNvCxnSpPr>
            <a:stCxn id="119" idx="0"/>
          </p:cNvCxnSpPr>
          <p:nvPr/>
        </p:nvCxnSpPr>
        <p:spPr>
          <a:xfrm flipH="1" rot="10800000">
            <a:off x="1475400" y="2149913"/>
            <a:ext cx="1235400" cy="88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4" name="Google Shape;12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4077" y="3662452"/>
            <a:ext cx="3824500" cy="134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3025" y="2047875"/>
            <a:ext cx="1547525" cy="1737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27"/>
          <p:cNvCxnSpPr/>
          <p:nvPr/>
        </p:nvCxnSpPr>
        <p:spPr>
          <a:xfrm>
            <a:off x="5769525" y="3178750"/>
            <a:ext cx="831000" cy="51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27"/>
          <p:cNvCxnSpPr/>
          <p:nvPr/>
        </p:nvCxnSpPr>
        <p:spPr>
          <a:xfrm rot="10800000">
            <a:off x="3051175" y="4220950"/>
            <a:ext cx="2207400" cy="3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 Bio - AP Daily video notes</a:t>
            </a:r>
            <a:endParaRPr/>
          </a:p>
        </p:txBody>
      </p:sp>
      <p:sp>
        <p:nvSpPr>
          <p:cNvPr id="300" name="Google Shape;300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directions are the same, hand draw diagrams, include essential information and be able to answer the main focus of the AP topic per the course and exam description.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Enough direction to give students a specific focus, but </a:t>
            </a:r>
            <a:r>
              <a:rPr lang="en">
                <a:solidFill>
                  <a:schemeClr val="dk1"/>
                </a:solidFill>
              </a:rPr>
              <a:t>not</a:t>
            </a:r>
            <a:r>
              <a:rPr lang="en">
                <a:solidFill>
                  <a:schemeClr val="dk1"/>
                </a:solidFill>
              </a:rPr>
              <a:t> requiring specific styles. Because this lets students design, generate, and make their own notes.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55" title="20260525_2011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188" y="-2965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5" title="20260525_20121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613" y="-2965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Those are dual credit examples, but I really ran with this in my Chemistry 1. </a:t>
            </a:r>
            <a:endParaRPr/>
          </a:p>
        </p:txBody>
      </p:sp>
      <p:sp>
        <p:nvSpPr>
          <p:cNvPr id="314" name="Google Shape;314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50" y="982150"/>
            <a:ext cx="7289075" cy="416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356" y="0"/>
            <a:ext cx="692328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58" title="20260313_12135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8" title="20260313_12102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6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59" title="20260313_12115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9" title="20260313_12130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91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60" title="20260313_121106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0" title="20260313_12114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1"/>
          <p:cNvSpPr txBox="1"/>
          <p:nvPr>
            <p:ph idx="1" type="body"/>
          </p:nvPr>
        </p:nvSpPr>
        <p:spPr>
          <a:xfrm>
            <a:off x="311700" y="1621200"/>
            <a:ext cx="8520600" cy="29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If they have just enough direction to guide them, I’ve been amazed with what they’ve done in their own notebooks.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At the end of the year/semester, I can just give them the specific pages, tell them what to title their notebook page and they can read and take notes on the text.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I’ve invested a lot into the Chemistry 1 students’ notebooks </a:t>
            </a:r>
            <a:r>
              <a:rPr i="1" lang="en">
                <a:solidFill>
                  <a:schemeClr val="dk1"/>
                </a:solidFill>
              </a:rPr>
              <a:t>because they will go on to take dual credit courses.</a:t>
            </a:r>
            <a:r>
              <a:rPr lang="en">
                <a:solidFill>
                  <a:schemeClr val="dk1"/>
                </a:solidFill>
              </a:rPr>
              <a:t> Then, hopefully at that point, they know how to do it!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2" name="Google Shape;352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thoughts on what I’ve seen: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2"/>
          <p:cNvSpPr txBox="1"/>
          <p:nvPr>
            <p:ph idx="1" type="body"/>
          </p:nvPr>
        </p:nvSpPr>
        <p:spPr>
          <a:xfrm>
            <a:off x="311700" y="1412475"/>
            <a:ext cx="8520600" cy="31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Honestly, I’m not sure, I haven’t come up with a good plan.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 tried giving “reading quizzes” this year but that was a complete flop.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My plan for next year: some type of revision based structure that ensures they’re really taking high quality notes. I’ll have them re-do them if they are insufficient and I’ll regrade. (yes, more work…)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 goal isn’t to trick students into the skill but rather to have students develop and cultivate the skill.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8" name="Google Shape;358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assess reading notes and AP daily style video notes?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up in class notes: Dual Credit Chemistry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8" title="IMG_092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2429400"/>
            <a:ext cx="3899423" cy="25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50" y="416000"/>
            <a:ext cx="2158150" cy="287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9100" y="459823"/>
            <a:ext cx="2018724" cy="26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 title="IMG_097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7172" y="2041125"/>
            <a:ext cx="4369526" cy="29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37747" y="459825"/>
            <a:ext cx="2018724" cy="269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099" y="-222325"/>
            <a:ext cx="2268974" cy="302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4"/>
          <p:cNvSpPr txBox="1"/>
          <p:nvPr>
            <p:ph type="title"/>
          </p:nvPr>
        </p:nvSpPr>
        <p:spPr>
          <a:xfrm>
            <a:off x="158525" y="5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Protocol/Structure</a:t>
            </a:r>
            <a:endParaRPr/>
          </a:p>
        </p:txBody>
      </p:sp>
      <p:pic>
        <p:nvPicPr>
          <p:cNvPr id="369" name="Google Shape;36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7275" y="1122200"/>
            <a:ext cx="4315851" cy="30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825" y="1122200"/>
            <a:ext cx="2695575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Protocol/Structure</a:t>
            </a:r>
            <a:endParaRPr/>
          </a:p>
        </p:txBody>
      </p:sp>
      <p:pic>
        <p:nvPicPr>
          <p:cNvPr id="376" name="Google Shape;37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32700"/>
            <a:ext cx="4315851" cy="30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65"/>
          <p:cNvSpPr txBox="1"/>
          <p:nvPr>
            <p:ph idx="1" type="body"/>
          </p:nvPr>
        </p:nvSpPr>
        <p:spPr>
          <a:xfrm>
            <a:off x="311700" y="11524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Direct instruction with a slideshow because there is so much information.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Stop lecture after one specific topic.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That may be 1 slide, it may be 10 slides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Give students 3 minutes of silence to summarize the slides.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Give them 1 minute to verbalize it to the person next to them.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Yes, this does take time.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It is worth the time.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66" title="20260313_1247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83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6" title="20260313_12492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31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67" title="20260313_1248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7" title="20260313_12465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663" y="2565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 Biology Study Folders - 1 folder per unit</a:t>
            </a:r>
            <a:endParaRPr/>
          </a:p>
        </p:txBody>
      </p:sp>
      <p:sp>
        <p:nvSpPr>
          <p:cNvPr id="399" name="Google Shape;399;p68"/>
          <p:cNvSpPr txBox="1"/>
          <p:nvPr>
            <p:ph idx="1" type="body"/>
          </p:nvPr>
        </p:nvSpPr>
        <p:spPr>
          <a:xfrm>
            <a:off x="311700" y="729725"/>
            <a:ext cx="8520600" cy="38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It’s all about the directions!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Students receive a “guideline” document. They generate the work.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Everything is hand drawn.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Adapted from Dr. Kirsten Milks adapted from Angelia Floyd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21274" y="-829212"/>
            <a:ext cx="5101450" cy="680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31175" y="-793750"/>
            <a:ext cx="5481650" cy="73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71" title="20260525_20454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200" y="0"/>
            <a:ext cx="7643602" cy="501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p72" title="20260525_2048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63" y="-19775"/>
            <a:ext cx="8097475" cy="507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Specific Practices</a:t>
            </a:r>
            <a:endParaRPr/>
          </a:p>
        </p:txBody>
      </p:sp>
      <p:sp>
        <p:nvSpPr>
          <p:cNvPr id="433" name="Google Shape;433;p73"/>
          <p:cNvSpPr txBox="1"/>
          <p:nvPr>
            <p:ph idx="1" type="subTitle"/>
          </p:nvPr>
        </p:nvSpPr>
        <p:spPr>
          <a:xfrm>
            <a:off x="510450" y="3171860"/>
            <a:ext cx="8123100" cy="1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protocols and data analysis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311700" y="0"/>
            <a:ext cx="8520600" cy="6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couple disclosures to begin:</a:t>
            </a:r>
            <a:endParaRPr/>
          </a:p>
        </p:txBody>
      </p:sp>
      <p:sp>
        <p:nvSpPr>
          <p:cNvPr id="143" name="Google Shape;143;p29"/>
          <p:cNvSpPr txBox="1"/>
          <p:nvPr>
            <p:ph idx="1" type="body"/>
          </p:nvPr>
        </p:nvSpPr>
        <p:spPr>
          <a:xfrm>
            <a:off x="311700" y="783794"/>
            <a:ext cx="8520600" cy="3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">
                <a:solidFill>
                  <a:schemeClr val="dk1"/>
                </a:solidFill>
              </a:rPr>
              <a:t>I don’t think there’s necessarily a “right” or “wrong” practice when it comes to how students take notes, but these are structures/protocols I use that I’ve seen really help students.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arenR"/>
            </a:pPr>
            <a:r>
              <a:rPr lang="en">
                <a:solidFill>
                  <a:schemeClr val="dk1"/>
                </a:solidFill>
              </a:rPr>
              <a:t>Certainly it is dependent on the class, but these are things I have found to help students build their note taking skills.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">
                <a:solidFill>
                  <a:schemeClr val="dk1"/>
                </a:solidFill>
              </a:rPr>
              <a:t>I’ve seen improvements in skills, which I think is just as important as performance. Ultimately, if performance stays level and skill </a:t>
            </a:r>
            <a:r>
              <a:rPr lang="en">
                <a:solidFill>
                  <a:schemeClr val="dk1"/>
                </a:solidFill>
              </a:rPr>
              <a:t>acquisition</a:t>
            </a:r>
            <a:r>
              <a:rPr lang="en">
                <a:solidFill>
                  <a:schemeClr val="dk1"/>
                </a:solidFill>
              </a:rPr>
              <a:t> improves, then it’s worth it.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protocols:</a:t>
            </a:r>
            <a:endParaRPr/>
          </a:p>
        </p:txBody>
      </p:sp>
      <p:sp>
        <p:nvSpPr>
          <p:cNvPr id="439" name="Google Shape;439;p74"/>
          <p:cNvSpPr txBox="1"/>
          <p:nvPr>
            <p:ph idx="1" type="body"/>
          </p:nvPr>
        </p:nvSpPr>
        <p:spPr>
          <a:xfrm>
            <a:off x="311700" y="729725"/>
            <a:ext cx="8520600" cy="38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Students are required to handwrite everything.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 post a digital laboratory protocol that includes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Background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Prelab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Data tables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Post lab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They’re required to: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Read the background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Hand-write the protocol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Draw an image for each step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Hand draw data tables, we will print and glue data tables if they’re really involved).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Hand draw graphs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Adapted from Dr. Kirsten Milks adapted from Angelia Floyd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75" title="20260525_20553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9349"/>
            <a:ext cx="3097651" cy="413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75" title="20260525_2056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3272" y="394525"/>
            <a:ext cx="3066424" cy="408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5" title="20260525_20560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0222" y="409338"/>
            <a:ext cx="3044198" cy="4058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5" name="Google Shape;455;p76" title="20260525_20574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00" y="0"/>
            <a:ext cx="3769601" cy="50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76" title="20260525_205800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950" y="-40677"/>
            <a:ext cx="3662527" cy="488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p77" title="20260525_20594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27" y="19162"/>
            <a:ext cx="3828849" cy="510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7" title="20260525_20595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8077" y="0"/>
            <a:ext cx="3828849" cy="510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1" name="Google Shape;471;p78" title="20260525_2100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700" y="28975"/>
            <a:ext cx="3835899" cy="511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78" title="20260525_21001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963" y="-2870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9" name="Google Shape;479;p79" title="20251211_10395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3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79" title="20251211_1158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838" y="-4195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87" name="Google Shape;487;p80" title="20260123_0942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93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0" title="20260123_09444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163" y="-1001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Students want to </a:t>
            </a:r>
            <a:r>
              <a:rPr i="1" lang="en">
                <a:solidFill>
                  <a:schemeClr val="dk1"/>
                </a:solidFill>
              </a:rPr>
              <a:t>passively</a:t>
            </a:r>
            <a:r>
              <a:rPr lang="en">
                <a:solidFill>
                  <a:schemeClr val="dk1"/>
                </a:solidFill>
              </a:rPr>
              <a:t> “study.”  Reading notes that I had given them.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Students need to </a:t>
            </a:r>
            <a:r>
              <a:rPr i="1" lang="en">
                <a:solidFill>
                  <a:schemeClr val="dk1"/>
                </a:solidFill>
              </a:rPr>
              <a:t>actively</a:t>
            </a:r>
            <a:r>
              <a:rPr lang="en">
                <a:solidFill>
                  <a:schemeClr val="dk1"/>
                </a:solidFill>
              </a:rPr>
              <a:t> recall and </a:t>
            </a:r>
            <a:r>
              <a:rPr i="1" lang="en">
                <a:solidFill>
                  <a:schemeClr val="dk1"/>
                </a:solidFill>
              </a:rPr>
              <a:t>generate</a:t>
            </a:r>
            <a:r>
              <a:rPr lang="en">
                <a:solidFill>
                  <a:schemeClr val="dk1"/>
                </a:solidFill>
              </a:rPr>
              <a:t> their work.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Shifting to active recall during </a:t>
            </a:r>
            <a:r>
              <a:rPr i="1" lang="en">
                <a:solidFill>
                  <a:schemeClr val="dk1"/>
                </a:solidFill>
              </a:rPr>
              <a:t>note taking AND </a:t>
            </a:r>
            <a:r>
              <a:rPr lang="en">
                <a:solidFill>
                  <a:schemeClr val="dk1"/>
                </a:solidFill>
              </a:rPr>
              <a:t>self-practice.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The main things the best students do: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Study alone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Minimize distractions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Chunk their study time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Active recall.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They’re half way there just by forcing students to do so much handwriting in class.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They can do it, and they can generate some </a:t>
            </a:r>
            <a:r>
              <a:rPr i="1" lang="en">
                <a:solidFill>
                  <a:schemeClr val="dk1"/>
                </a:solidFill>
              </a:rPr>
              <a:t>really</a:t>
            </a:r>
            <a:r>
              <a:rPr lang="en">
                <a:solidFill>
                  <a:schemeClr val="dk1"/>
                </a:solidFill>
              </a:rPr>
              <a:t> good work!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4" name="Google Shape;494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few conclusions. 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500" name="Google Shape;500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01" name="Google Shape;501;p82" title="Survey Reminder 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this began:</a:t>
            </a:r>
            <a:endParaRPr/>
          </a:p>
        </p:txBody>
      </p:sp>
      <p:sp>
        <p:nvSpPr>
          <p:cNvPr id="149" name="Google Shape;14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 had this question that really bothered me in the winter of 2024-2025: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45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45720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have people been doing to learn for centuries?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heard people consistently saying:</a:t>
            </a:r>
            <a:endParaRPr/>
          </a:p>
        </p:txBody>
      </p:sp>
      <p:sp>
        <p:nvSpPr>
          <p:cNvPr id="155" name="Google Shape;15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“</a:t>
            </a:r>
            <a:r>
              <a:rPr lang="en">
                <a:solidFill>
                  <a:schemeClr val="dk1"/>
                </a:solidFill>
              </a:rPr>
              <a:t>Students don’t know how to take notes.”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heard people consistently saying:</a:t>
            </a:r>
            <a:endParaRPr/>
          </a:p>
        </p:txBody>
      </p:sp>
      <p:sp>
        <p:nvSpPr>
          <p:cNvPr id="161" name="Google Shape;16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Students don’t know how to take notes.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So I thought, well, that’s probably right, and I agree, so how about I teach them?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1: What I was doing…</a:t>
            </a:r>
            <a:endParaRPr/>
          </a:p>
        </p:txBody>
      </p:sp>
      <p:sp>
        <p:nvSpPr>
          <p:cNvPr id="167" name="Google Shape;167;p33"/>
          <p:cNvSpPr txBox="1"/>
          <p:nvPr>
            <p:ph idx="1" type="subTitle"/>
          </p:nvPr>
        </p:nvSpPr>
        <p:spPr>
          <a:xfrm>
            <a:off x="510450" y="3182342"/>
            <a:ext cx="8123100" cy="1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don’t think it was all bad, but I just thought…could this be better? How can I better equip students with note taking skills?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