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255" r:id="rId2"/>
    <p:sldId id="2240" r:id="rId3"/>
    <p:sldId id="266" r:id="rId4"/>
    <p:sldId id="257" r:id="rId5"/>
    <p:sldId id="874" r:id="rId6"/>
    <p:sldId id="260" r:id="rId7"/>
    <p:sldId id="267" r:id="rId8"/>
    <p:sldId id="2250" r:id="rId9"/>
    <p:sldId id="2247" r:id="rId10"/>
    <p:sldId id="2244" r:id="rId11"/>
    <p:sldId id="2245" r:id="rId12"/>
    <p:sldId id="2251" r:id="rId13"/>
    <p:sldId id="2252" r:id="rId14"/>
    <p:sldId id="2253" r:id="rId15"/>
    <p:sldId id="2239" r:id="rId16"/>
    <p:sldId id="2249" r:id="rId17"/>
    <p:sldId id="872" r:id="rId18"/>
    <p:sldId id="288" r:id="rId19"/>
    <p:sldId id="281" r:id="rId20"/>
    <p:sldId id="289" r:id="rId21"/>
    <p:sldId id="278" r:id="rId22"/>
    <p:sldId id="2254" r:id="rId23"/>
    <p:sldId id="2241" r:id="rId24"/>
    <p:sldId id="2256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95640E-A0D1-B56F-58AF-E9D69CEF8DFF}" name="Conrad, McKenzie" initials="CM" userId="S::mconrad@doe.in.gov::469f47ab-6624-4882-b05c-1b19c720a5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15A"/>
    <a:srgbClr val="007CBA"/>
    <a:srgbClr val="E63D50"/>
    <a:srgbClr val="67CDE2"/>
    <a:srgbClr val="006A91"/>
    <a:srgbClr val="EFDB22"/>
    <a:srgbClr val="18AEE3"/>
    <a:srgbClr val="838787"/>
    <a:srgbClr val="F28B00"/>
    <a:srgbClr val="ED7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9" autoAdjust="0"/>
    <p:restoredTop sz="93341" autoAdjust="0"/>
  </p:normalViewPr>
  <p:slideViewPr>
    <p:cSldViewPr snapToGrid="0">
      <p:cViewPr varScale="1">
        <p:scale>
          <a:sx n="103" d="100"/>
          <a:sy n="103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1824E9-0EA0-4B57-AF5C-3E160110F982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98D2B6-9E01-430C-876D-7853BFD2C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6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8D2B6-9E01-430C-876D-7853BFD2C1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3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let’s discuss the financial incentives for a school district to offer dual credit classes, and specifically, the Indiana College Core to its students. 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part of HEA 1001-2025, the language establishing the Academic Performance Grant was amended. </a:t>
            </a:r>
            <a:r>
              <a:rPr lang="en-US" dirty="0"/>
              <a:t>FY26 is the last year the dual credit component ($40 per credit hour completed/$1,200 maximum) is included in the APG and starting in FY27 new grants tied to students earning the Honors Plus Seals will be awarded. </a:t>
            </a:r>
          </a:p>
          <a:p>
            <a:endParaRPr lang="en-US" dirty="0"/>
          </a:p>
          <a:p>
            <a:r>
              <a:rPr lang="en-US" dirty="0"/>
              <a:t>These funds could be used to incentivize teachers to earn their Master’s degree or to complete 18 graduate credit hours to become credentialed to teach dual credit.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8D2B6-9E01-430C-876D-7853BFD2C1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1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8D2B6-9E01-430C-876D-7853BFD2C1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CTL: 1.) Guaranteed to transfer and apply as a course equivalent (in most cases) Examples: Finite &amp; Quantitative Reasoning 2.) Can be applied toward course requirements to earn a degree (in most cases) Example: English Composition (Purdue)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8D2B6-9E01-430C-876D-7853BFD2C1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8D2B6-9E01-430C-876D-7853BFD2C1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the benefit of a block of 30 credit hours that is transferable versus credit earned in individual dual credit classes that may or may not transfer (not a CTL course).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8D2B6-9E01-430C-876D-7853BFD2C1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2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CB464-159F-EA97-5B0C-41E519E2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AC82B1-CF8D-D6E7-190A-F85B6232E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B13CD9-F274-1E5F-6735-B0129CDA5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16 of SEA 204 updates language governing the credit awarded by state educational institutions for satisfactory scores on Advanced Placement and Cambridge International exams. </a:t>
            </a:r>
          </a:p>
          <a:p>
            <a:endParaRPr lang="en-US" dirty="0"/>
          </a:p>
          <a:p>
            <a:r>
              <a:rPr lang="en-US" dirty="0"/>
              <a:t>This legislation will go into effect for the 2026-2027 school year for Fall 2027 student matriculation.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66E61-C337-9979-D79C-7DC965CFE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8D2B6-9E01-430C-876D-7853BFD2C1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4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50A85-CDA2-B2DF-3DC6-614A01B77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0A41A-D3F6-0B45-DBF2-F5D2AF42C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1A5935-BEC9-38B0-F95F-31DFCA074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1EEE5-672A-B088-77A6-D917AD84F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8D2B6-9E01-430C-876D-7853BFD2C1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A157F-7A0B-423B-8B65-E0F459D0E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FE37A1-7B58-25F8-8F26-EC87EAC91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C657D3-D376-134B-BC8B-3A39197B1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EFFA-7574-5A42-4652-10225FDF4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8D2B6-9E01-430C-876D-7853BFD2C1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79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E8EF7-022A-E029-D5CE-00732A209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2D0320-B6F9-2F1B-4249-669D9406D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DC72E-4691-50A0-EEBD-2268DF518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IU admissions requirement: Quantitative Reasoning will not meet Math requirements; IU Political Science major=2 years of World Language; Purdue Engineering/Biomedical Health Sciences majors (W131 or AP Language scores of 4 or 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19A3E-9485-BA90-B5AC-EB00E818B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8D2B6-9E01-430C-876D-7853BFD2C1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5C2B-EA54-2436-A8D0-D257DBDEE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77754-0507-AC2E-36EB-09A9AE62E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6E79-4F34-D174-72C9-0608FAD8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AB9D-6D2F-443D-8E33-7E107349C3A3}" type="datetime1">
              <a:rPr lang="en-US" smtClean="0"/>
              <a:t>5/31/2026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928B1-8F06-A937-9FFD-F5C5ED7D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1F912-310B-7D7E-181E-DAC0DC3C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3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3351-0AAC-4AA3-58E1-3F436D0C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3C95C-A2E9-1493-228A-B480A71B0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7A373-2439-90CE-54C9-48E515B1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64B8-434E-48DC-9AA2-F6A111D05B21}" type="datetime1">
              <a:rPr lang="en-US" smtClean="0"/>
              <a:t>5/31/2026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4E3DB-A4E5-D4CB-9AFB-A9012C46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E8FB9-3F6C-4EB4-14AF-D1F844FA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1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A3FBC-FB0B-3ABD-FA67-724CBA679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DE617-72A0-78C9-9329-2CE30407D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C08E9-14A8-EA9D-2600-FC69B34D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E96-DAE6-4AF0-8ACE-CFA9F0A1C140}" type="datetime1">
              <a:rPr lang="en-US" smtClean="0"/>
              <a:t>5/31/2026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3D17C-FFA4-10B6-470B-0DC43182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50865-EEB9-D45B-0C5D-6A733B0E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B822-F1EE-CFA7-BD91-F502182A8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DB54F-CAA3-2259-FC0B-4F6D17134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44AC0-E64A-F023-24FF-31481C4D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5B95-3BBA-4DEB-B328-D194FBFBF9D1}" type="datetime1">
              <a:rPr lang="en-US" smtClean="0"/>
              <a:t>5/31/2026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76AC7-270A-B119-1C50-7709977A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8DD76-47F3-9E4D-BBA2-25C5D75F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9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B0EB-658B-1DF0-26C1-7FE765A58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26703-1EE3-5016-E5BC-A30BB6F80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1B9C4-C889-8854-2D83-5F52DAEC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4A87-27CA-45D6-B381-96A2164F73B9}" type="datetime1">
              <a:rPr lang="en-US" smtClean="0"/>
              <a:t>5/31/2026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B6D67-4E29-D54A-C1A0-57A1EB1D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5048C-4742-20EB-3D53-C62548B2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24382-E326-BC8C-A918-D1C782DD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D4955-3AA1-C305-037B-DB7165EB2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3D1B7-5346-9E4B-6009-0C78EC514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1531D-5887-9A49-DB9E-127CB1FD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2DB7-BD67-42AF-888F-A239A7CBF8AC}" type="datetime1">
              <a:rPr lang="en-US" smtClean="0"/>
              <a:t>5/31/2026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04B3E-3BD1-3842-BE1B-10159901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0DA98-3A89-9BA9-0167-203812D9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657C-9E1B-E391-6BD0-363A302F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948AB-0235-A68D-E03A-19CBF2B9B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CF07-5F52-47A6-15EC-544C7E0BE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0D758-FAB6-314D-ED30-B1672A951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8455E-22CD-1B88-4C7B-E5154F47E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71AFB0-E209-192B-2EED-448BC872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711D-C75D-46E7-A58C-77D7B7CA37E7}" type="datetime1">
              <a:rPr lang="en-US" smtClean="0"/>
              <a:t>5/31/2026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65E4E-A8BC-DBF6-F7E1-CF6C0A07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5FBE4-EC19-BD1A-A82C-DA40BAD9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1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5AFA-E2BD-2CDC-0243-5656EF50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6DF93-D1FC-6F83-59BD-B2006F16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3747-101E-4954-B291-F9C8733A42EA}" type="datetime1">
              <a:rPr lang="en-US" smtClean="0"/>
              <a:t>5/31/2026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E305D-5668-7543-9102-EE489860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61B4C-EE4E-F36C-6860-181192CE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4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FC17C-4D2B-4879-232C-84354611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AB2-3E12-46AF-AA94-1A9255C0DF6D}" type="datetime1">
              <a:rPr lang="en-US" smtClean="0"/>
              <a:t>5/31/2026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645CC-BE9F-5E53-BBAF-6A4F94B6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D818D-C6BE-27A0-B46C-B64015CD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0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C7DF-1531-F25A-141D-315C7B32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21F65-D835-0692-9883-1BB3CCDA1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85064-9DAD-D87C-AA4A-ACEDD091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F0DE8-AB25-9905-E41E-B9344F92C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4878-B52F-4B80-9223-7BC35878FFDB}" type="datetime1">
              <a:rPr lang="en-US" smtClean="0"/>
              <a:t>5/31/2026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D1DD6-11EA-E43B-B978-9215AB8E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5DBEA-E6E4-6FEF-54FB-63F9227B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4E33-198F-8674-EF43-F041A438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E32305-7FC9-2D0B-6B05-7BAC9B9E1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74B87-7E5D-9ED9-6B1F-3B0F68CAF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18119-B16F-6449-0D8C-9221CED4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22D3-6CBA-4273-9171-F227A0EE1154}" type="datetime1">
              <a:rPr lang="en-US" smtClean="0"/>
              <a:t>5/31/2026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522DC-57AC-DCE3-DBF9-3F1D4165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05C34-70A1-5F1D-6E6C-9A082A2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6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99E62A-74DE-3746-1C5B-3F34A196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B196F-7D98-11F5-E4EF-951043E4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56923-0F8A-9216-BB23-EA526185C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17644-4EFF-4B49-9106-32DFE2DC57EC}" type="datetime1">
              <a:rPr lang="en-US" smtClean="0"/>
              <a:t>5/31/2026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15B97-1973-CC9E-7FA0-9BCB30099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CE8B3-A603-81F8-F03A-8CA9D236B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48B1-BAC8-4042-B896-5AB7E5C84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the-figure-of-the-a-lawyer-1524806/" TargetMode="External"/><Relationship Id="rId5" Type="http://schemas.openxmlformats.org/officeDocument/2006/relationships/image" Target="../media/image56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ycollegecore.org/counselor-sign-up/" TargetMode="External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jpg"/><Relationship Id="rId3" Type="http://schemas.openxmlformats.org/officeDocument/2006/relationships/image" Target="../media/image3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31.jpe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microsoft.com/office/2007/relationships/hdphoto" Target="../media/hdphoto3.wdp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28.png"/><Relationship Id="rId9" Type="http://schemas.openxmlformats.org/officeDocument/2006/relationships/image" Target="../media/image35.jp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207447-A2CB-CB8D-B945-B5368DF3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42928-0710-FC1D-7B6A-472856DD5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43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F728A-B0EE-0550-257A-90A13B412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DF5D-6279-72B6-D89D-1DF7D6EE6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69" y="2586887"/>
            <a:ext cx="7528947" cy="276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E63D50"/>
                </a:solidFill>
                <a:latin typeface="Aptos" panose="020B0004020202020204" pitchFamily="34" charset="0"/>
                <a:cs typeface="Poppins ExtraBold" pitchFamily="2" charset="77"/>
              </a:rPr>
              <a:t>Dual Credit In General</a:t>
            </a:r>
            <a:endParaRPr lang="en-US" sz="3600" dirty="0">
              <a:solidFill>
                <a:srgbClr val="737476"/>
              </a:solidFill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000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Students are better prepared for college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Students get a head start on college at a fraction of the cost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Students will have a competitive advantage in the admissions process; are more likely to earn scholarships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80050D-1662-DA16-8D6C-C89D6714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1028435"/>
            <a:ext cx="7097674" cy="9307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WHAT ARE THE BENEFITS?</a:t>
            </a:r>
            <a:endParaRPr lang="en-US" sz="3100" dirty="0">
              <a:solidFill>
                <a:srgbClr val="737476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C206774-F145-BD1F-C4E9-94A8B12676D0}"/>
              </a:ext>
            </a:extLst>
          </p:cNvPr>
          <p:cNvSpPr txBox="1">
            <a:spLocks/>
          </p:cNvSpPr>
          <p:nvPr/>
        </p:nvSpPr>
        <p:spPr>
          <a:xfrm>
            <a:off x="538369" y="380163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19703D-D5D7-D5AA-55C3-ABDC95520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445" y="6076291"/>
            <a:ext cx="12252960" cy="811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0CD1AE-1972-37DF-BCF8-99D08727D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21045" y="744973"/>
            <a:ext cx="9601200" cy="933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2D9D7-05CE-2957-2FE6-9DB2F8EF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 descr="A picture containing yellow, clipart, circle, design&#10;&#10;Description automatically generated">
            <a:extLst>
              <a:ext uri="{FF2B5EF4-FFF2-40B4-BE49-F238E27FC236}">
                <a16:creationId xmlns:a16="http://schemas.microsoft.com/office/drawing/2014/main" id="{71910AF5-1408-065E-A26F-8058A4CA7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395" y="2546893"/>
            <a:ext cx="2397405" cy="28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7397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114F3-6BA5-A8E0-F55C-E364D1EB4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F6AB61-4CBB-8052-77E3-E66554FD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998621"/>
            <a:ext cx="7322265" cy="930794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WHAT ARE THE BENEFITS?</a:t>
            </a:r>
            <a:endParaRPr lang="en-US" sz="3100" dirty="0">
              <a:solidFill>
                <a:srgbClr val="737476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B9898E66-6624-46DF-835C-CEE948DEB3AF}"/>
              </a:ext>
            </a:extLst>
          </p:cNvPr>
          <p:cNvSpPr txBox="1">
            <a:spLocks/>
          </p:cNvSpPr>
          <p:nvPr/>
        </p:nvSpPr>
        <p:spPr>
          <a:xfrm>
            <a:off x="538369" y="380163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56FDA-DC74-3C0A-56DA-01EA25D01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445" y="6076291"/>
            <a:ext cx="12252960" cy="811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4E48A1-F5B3-FE93-AAD9-8475E7B8B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21045" y="744973"/>
            <a:ext cx="9601200" cy="933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C7728-FC45-0537-20BC-63637CF2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11</a:t>
            </a:fld>
            <a:endParaRPr lang="en-US" dirty="0"/>
          </a:p>
        </p:txBody>
      </p:sp>
      <p:pic>
        <p:nvPicPr>
          <p:cNvPr id="13" name="Content Placeholder 12" descr="A picture containing timeline&#10;&#10;AI-generated content may be incorrect.">
            <a:extLst>
              <a:ext uri="{FF2B5EF4-FFF2-40B4-BE49-F238E27FC236}">
                <a16:creationId xmlns:a16="http://schemas.microsoft.com/office/drawing/2014/main" id="{E32F2E86-8044-C968-B0CA-261218FAB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07" y="1976087"/>
            <a:ext cx="3402148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AF2AC3-5264-1DDE-72D8-352CDC9CF9C2}"/>
              </a:ext>
            </a:extLst>
          </p:cNvPr>
          <p:cNvSpPr txBox="1"/>
          <p:nvPr/>
        </p:nvSpPr>
        <p:spPr>
          <a:xfrm>
            <a:off x="5698158" y="2695973"/>
            <a:ext cx="6028660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25500">
              <a:lnSpc>
                <a:spcPct val="114000"/>
              </a:lnSpc>
              <a:spcBef>
                <a:spcPts val="3900"/>
              </a:spcBef>
              <a:buClr>
                <a:srgbClr val="34A5DA"/>
              </a:buClr>
              <a:buSzPct val="104999"/>
              <a:defRPr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Earning the Indiana College Core is one way for high school students to earn a credential of value, necessary for students to be awarded the </a:t>
            </a:r>
            <a:r>
              <a:rPr lang="en-US" sz="2000" b="1" dirty="0">
                <a:solidFill>
                  <a:srgbClr val="4D515A"/>
                </a:solidFill>
                <a:latin typeface="Aptos" panose="020B0004020202020204" pitchFamily="34" charset="0"/>
              </a:rPr>
              <a:t>Enrollment and/or Employment Honors Plus Seals.</a:t>
            </a:r>
          </a:p>
          <a:p>
            <a:pPr lvl="1" defTabSz="825500">
              <a:spcBef>
                <a:spcPts val="2400"/>
              </a:spcBef>
              <a:buClr>
                <a:srgbClr val="34A5DA"/>
              </a:buClr>
              <a:buSzPct val="104999"/>
              <a:defRPr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Earning the </a:t>
            </a:r>
            <a:r>
              <a:rPr lang="en-US" sz="2000" b="1" dirty="0">
                <a:solidFill>
                  <a:srgbClr val="4D515A"/>
                </a:solidFill>
                <a:latin typeface="Aptos" panose="020B0004020202020204" pitchFamily="34" charset="0"/>
              </a:rPr>
              <a:t>Enrollment Honors Plus Seal </a:t>
            </a: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guarantees students automatic acceptance to all Indiana public higher education institutions and several private/independent institutions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92CEB09F-7B08-CD9C-43C5-D32DEB4727BC}"/>
              </a:ext>
            </a:extLst>
          </p:cNvPr>
          <p:cNvSpPr/>
          <p:nvPr/>
        </p:nvSpPr>
        <p:spPr>
          <a:xfrm>
            <a:off x="5149518" y="2695973"/>
            <a:ext cx="548640" cy="5486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D8EC5CAE-3E46-7BC8-6EB3-145065EE968D}"/>
              </a:ext>
            </a:extLst>
          </p:cNvPr>
          <p:cNvSpPr>
            <a:spLocks noChangeAspect="1"/>
          </p:cNvSpPr>
          <p:nvPr/>
        </p:nvSpPr>
        <p:spPr>
          <a:xfrm>
            <a:off x="5785469" y="4451149"/>
            <a:ext cx="356616" cy="35661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7823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AD01A-DE96-B503-2CF1-85D6A9DA6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385E4AA-2930-7658-35B0-2729D2E205B1}"/>
              </a:ext>
            </a:extLst>
          </p:cNvPr>
          <p:cNvSpPr txBox="1">
            <a:spLocks/>
          </p:cNvSpPr>
          <p:nvPr/>
        </p:nvSpPr>
        <p:spPr>
          <a:xfrm>
            <a:off x="538368" y="1655320"/>
            <a:ext cx="5756105" cy="833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STUDENT OUTCOMES</a:t>
            </a:r>
            <a:endParaRPr lang="en-US" dirty="0">
              <a:solidFill>
                <a:srgbClr val="737476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A81DDB67-B773-1003-811E-40E528761C85}"/>
              </a:ext>
            </a:extLst>
          </p:cNvPr>
          <p:cNvSpPr txBox="1">
            <a:spLocks/>
          </p:cNvSpPr>
          <p:nvPr/>
        </p:nvSpPr>
        <p:spPr>
          <a:xfrm>
            <a:off x="538369" y="931490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6B17394-3E22-1D08-469F-10E352019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5638" y="1301642"/>
            <a:ext cx="9601200" cy="933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31D7E-10F4-E595-B31F-41849F86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DC2BA4-F554-A7EC-62F7-237322423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-47897" y="-28291"/>
            <a:ext cx="12252960" cy="661214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EDE63EB0-475E-78E4-749B-90ADA6A8F1B6}"/>
              </a:ext>
            </a:extLst>
          </p:cNvPr>
          <p:cNvSpPr/>
          <p:nvPr/>
        </p:nvSpPr>
        <p:spPr>
          <a:xfrm>
            <a:off x="264048" y="3286303"/>
            <a:ext cx="548640" cy="5486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87E5B5-6B09-7A5E-5735-9F720CA2A391}"/>
              </a:ext>
            </a:extLst>
          </p:cNvPr>
          <p:cNvSpPr txBox="1"/>
          <p:nvPr/>
        </p:nvSpPr>
        <p:spPr>
          <a:xfrm>
            <a:off x="1156906" y="2898904"/>
            <a:ext cx="2931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63D50"/>
                </a:solidFill>
                <a:latin typeface="Aptos" panose="020B0004020202020204" pitchFamily="34" charset="0"/>
              </a:rPr>
              <a:t>Students who earn the Indiana College Core are more likely to enroll in college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C3596-24F4-3D70-F17C-3C6BFDA1D0FA}"/>
              </a:ext>
            </a:extLst>
          </p:cNvPr>
          <p:cNvSpPr txBox="1"/>
          <p:nvPr/>
        </p:nvSpPr>
        <p:spPr>
          <a:xfrm>
            <a:off x="4082901" y="2282991"/>
            <a:ext cx="7553009" cy="510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48690" lvl="1" algn="l" rtl="0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SzPct val="90000"/>
            </a:pPr>
            <a:r>
              <a:rPr lang="en-US" b="1" dirty="0">
                <a:solidFill>
                  <a:srgbClr val="4D51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91% </a:t>
            </a:r>
            <a:r>
              <a:rPr lang="en-US" dirty="0">
                <a:solidFill>
                  <a:srgbClr val="4D51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of high school students who earned the Indiana College Core in 2023 enrolled in college, a much higher percentage than the statewide college-going rate (52%), as well as a higher percentage than any other group, such as:</a:t>
            </a:r>
          </a:p>
          <a:p>
            <a:pPr marL="2400300" lvl="2" indent="-544068">
              <a:lnSpc>
                <a:spcPct val="125000"/>
              </a:lnSpc>
              <a:spcBef>
                <a:spcPts val="2400"/>
              </a:spcBef>
              <a:buClr>
                <a:srgbClr val="007CBA"/>
              </a:buClr>
              <a:buSzPct val="90000"/>
              <a:buChar char="►"/>
            </a:pPr>
            <a:r>
              <a:rPr lang="en-US" dirty="0">
                <a:solidFill>
                  <a:srgbClr val="4D51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Students who took and passed an AP Exam (86%), </a:t>
            </a:r>
            <a:endParaRPr lang="en-US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2400300" lvl="2" indent="-544068">
              <a:lnSpc>
                <a:spcPct val="125000"/>
              </a:lnSpc>
              <a:spcBef>
                <a:spcPts val="2400"/>
              </a:spcBef>
              <a:buClr>
                <a:srgbClr val="007CBA"/>
              </a:buClr>
              <a:buSzPct val="90000"/>
              <a:buChar char="►"/>
            </a:pPr>
            <a:r>
              <a:rPr lang="en-US" dirty="0">
                <a:solidFill>
                  <a:srgbClr val="4D51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Students who earned an Academic Honors Diploma (84%), and </a:t>
            </a:r>
            <a:endParaRPr lang="en-US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2400300" lvl="2" indent="-544068">
              <a:lnSpc>
                <a:spcPct val="125000"/>
              </a:lnSpc>
              <a:spcBef>
                <a:spcPts val="2400"/>
              </a:spcBef>
              <a:buClr>
                <a:srgbClr val="007CBA"/>
              </a:buClr>
              <a:buSzPct val="90000"/>
              <a:buChar char="►"/>
            </a:pPr>
            <a:r>
              <a:rPr lang="en-US" dirty="0">
                <a:solidFill>
                  <a:srgbClr val="4D51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Students who earned an associate degree while in high school (86%), a trend that has been true every year since 2015.</a:t>
            </a:r>
          </a:p>
          <a:p>
            <a:pPr marL="948690" lvl="1" algn="l" rtl="0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SzPct val="90000"/>
            </a:pPr>
            <a:endParaRPr lang="en-US" dirty="0">
              <a:solidFill>
                <a:srgbClr val="4D515A"/>
              </a:solidFill>
              <a:latin typeface="Aptos" panose="020B0004020202020204" pitchFamily="34" charset="0"/>
            </a:endParaRPr>
          </a:p>
        </p:txBody>
      </p:sp>
      <p:pic>
        <p:nvPicPr>
          <p:cNvPr id="9" name="Google Shape;456;g3d06d12f1d9_0_1967" descr="Logo, company name&#10;&#10;AI-generated content may be incorrect.">
            <a:extLst>
              <a:ext uri="{FF2B5EF4-FFF2-40B4-BE49-F238E27FC236}">
                <a16:creationId xmlns:a16="http://schemas.microsoft.com/office/drawing/2014/main" id="{F11824FD-6E51-9473-7C67-85F6B41E1CF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5791" y="4632265"/>
            <a:ext cx="2326157" cy="1848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7980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B1F6-2A5D-9DF9-B0A7-BAD992DFB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6C34630-C6B9-15B0-8C17-525658606F1F}"/>
              </a:ext>
            </a:extLst>
          </p:cNvPr>
          <p:cNvSpPr txBox="1">
            <a:spLocks/>
          </p:cNvSpPr>
          <p:nvPr/>
        </p:nvSpPr>
        <p:spPr>
          <a:xfrm>
            <a:off x="538368" y="1655320"/>
            <a:ext cx="5756105" cy="833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STUDENT OUTCOMES</a:t>
            </a:r>
            <a:endParaRPr lang="en-US" dirty="0">
              <a:solidFill>
                <a:srgbClr val="737476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411FDAA-E2C0-A5B6-7CD2-847C58DE7526}"/>
              </a:ext>
            </a:extLst>
          </p:cNvPr>
          <p:cNvSpPr txBox="1">
            <a:spLocks/>
          </p:cNvSpPr>
          <p:nvPr/>
        </p:nvSpPr>
        <p:spPr>
          <a:xfrm>
            <a:off x="538369" y="931490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9420CCC-15A2-9174-E423-DC9F5E102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5638" y="1301642"/>
            <a:ext cx="9601200" cy="933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FEA9C-6EF1-121E-7C8E-BCDE4D13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263D1F-C22F-F73D-6D45-76E94B6DC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-47897" y="-28291"/>
            <a:ext cx="12252960" cy="661214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EDA193D0-6DC8-CC88-F97B-48E8EB70B4CF}"/>
              </a:ext>
            </a:extLst>
          </p:cNvPr>
          <p:cNvSpPr/>
          <p:nvPr/>
        </p:nvSpPr>
        <p:spPr>
          <a:xfrm>
            <a:off x="264048" y="3286303"/>
            <a:ext cx="548640" cy="5486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11D2F9-5917-9363-0058-6948B146FCB1}"/>
              </a:ext>
            </a:extLst>
          </p:cNvPr>
          <p:cNvSpPr txBox="1"/>
          <p:nvPr/>
        </p:nvSpPr>
        <p:spPr>
          <a:xfrm>
            <a:off x="1129534" y="2898904"/>
            <a:ext cx="2958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63D50"/>
                </a:solidFill>
                <a:latin typeface="Aptos" panose="020B0004020202020204" pitchFamily="34" charset="0"/>
              </a:rPr>
              <a:t>Students who earn the Indiana College Core demonstrate academic success while in college</a:t>
            </a:r>
          </a:p>
        </p:txBody>
      </p:sp>
      <p:pic>
        <p:nvPicPr>
          <p:cNvPr id="6" name="Google Shape;464;g3d06d12f1d9_0_2166" descr="Logo&#10;&#10;AI-generated content may be incorrect.">
            <a:extLst>
              <a:ext uri="{FF2B5EF4-FFF2-40B4-BE49-F238E27FC236}">
                <a16:creationId xmlns:a16="http://schemas.microsoft.com/office/drawing/2014/main" id="{ED08C31D-EDFF-7F1A-1640-109DF181AEF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9999" y="4940042"/>
            <a:ext cx="2568381" cy="1552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1A57D2-6E59-1DB4-277B-CD14DBEFBF5B}"/>
              </a:ext>
            </a:extLst>
          </p:cNvPr>
          <p:cNvSpPr txBox="1"/>
          <p:nvPr/>
        </p:nvSpPr>
        <p:spPr>
          <a:xfrm>
            <a:off x="4088207" y="2898904"/>
            <a:ext cx="7543890" cy="314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algn="l" rtl="0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SzPts val="3600"/>
            </a:pPr>
            <a:r>
              <a:rPr lang="en-US" b="1" dirty="0">
                <a:solidFill>
                  <a:srgbClr val="4D51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91%</a:t>
            </a:r>
            <a:r>
              <a:rPr lang="en-US" dirty="0">
                <a:solidFill>
                  <a:srgbClr val="4D51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 of Indiana College Core earners from the 2023 high school graduation cohort, who enrolled in an Indiana public college, persisted to the second year of college, compared to 78% of students overall.</a:t>
            </a:r>
            <a:endParaRPr lang="en-US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1600200" lvl="1" indent="-685800" algn="l" rtl="0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Clr>
                <a:srgbClr val="007CBA"/>
              </a:buClr>
              <a:buSzPct val="90000"/>
              <a:buChar char="►"/>
            </a:pPr>
            <a:r>
              <a:rPr lang="en-US" dirty="0">
                <a:solidFill>
                  <a:srgbClr val="4D515A"/>
                </a:solidFill>
                <a:latin typeface="Aptos" panose="020B0004020202020204" pitchFamily="34" charset="0"/>
              </a:rPr>
              <a:t>Those same students earned an average of 27 credit hours and a 3.2 GPA during their freshman year in college, compared with overall statewide averages of 23 credit hours and a 2.8 GPA.</a:t>
            </a:r>
          </a:p>
        </p:txBody>
      </p:sp>
    </p:spTree>
    <p:extLst>
      <p:ext uri="{BB962C8B-B14F-4D97-AF65-F5344CB8AC3E}">
        <p14:creationId xmlns:p14="http://schemas.microsoft.com/office/powerpoint/2010/main" val="22464186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5DF1A-4B6D-5057-208D-A3C99012B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32C5C2-43CA-A6C6-13E2-32218DE78049}"/>
              </a:ext>
            </a:extLst>
          </p:cNvPr>
          <p:cNvSpPr txBox="1">
            <a:spLocks/>
          </p:cNvSpPr>
          <p:nvPr/>
        </p:nvSpPr>
        <p:spPr>
          <a:xfrm>
            <a:off x="538368" y="1655320"/>
            <a:ext cx="5756105" cy="833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STUDENT OUTCOMES</a:t>
            </a:r>
            <a:endParaRPr lang="en-US" dirty="0">
              <a:solidFill>
                <a:srgbClr val="737476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A6418EFD-38C5-77EC-7240-9C8A0709D513}"/>
              </a:ext>
            </a:extLst>
          </p:cNvPr>
          <p:cNvSpPr txBox="1">
            <a:spLocks/>
          </p:cNvSpPr>
          <p:nvPr/>
        </p:nvSpPr>
        <p:spPr>
          <a:xfrm>
            <a:off x="538369" y="931490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928336-566C-5A33-5699-6453BB87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5638" y="1301642"/>
            <a:ext cx="9601200" cy="933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B63D9-3912-107D-7AD6-9178C907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A2AD6F-B286-D87B-5AC9-13ECDFCD5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-47897" y="-28291"/>
            <a:ext cx="12252960" cy="661214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16DE9D8C-F84C-839B-02D2-C55CB59E3046}"/>
              </a:ext>
            </a:extLst>
          </p:cNvPr>
          <p:cNvSpPr/>
          <p:nvPr/>
        </p:nvSpPr>
        <p:spPr>
          <a:xfrm>
            <a:off x="264048" y="3286303"/>
            <a:ext cx="548640" cy="5486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5B18AB-F4E4-015F-1685-D7C958A08F37}"/>
              </a:ext>
            </a:extLst>
          </p:cNvPr>
          <p:cNvSpPr txBox="1"/>
          <p:nvPr/>
        </p:nvSpPr>
        <p:spPr>
          <a:xfrm>
            <a:off x="1129532" y="2898904"/>
            <a:ext cx="2958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63D50"/>
                </a:solidFill>
                <a:latin typeface="Aptos" panose="020B0004020202020204" pitchFamily="34" charset="0"/>
              </a:rPr>
              <a:t>Students who earn the Indiana College Core are more likely to graduate on time from college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57282-B243-7DB9-F793-D7B10FEB19AF}"/>
              </a:ext>
            </a:extLst>
          </p:cNvPr>
          <p:cNvSpPr txBox="1"/>
          <p:nvPr/>
        </p:nvSpPr>
        <p:spPr>
          <a:xfrm>
            <a:off x="4088205" y="3885682"/>
            <a:ext cx="7650714" cy="210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48690" lvl="1">
              <a:lnSpc>
                <a:spcPct val="125000"/>
              </a:lnSpc>
              <a:spcBef>
                <a:spcPts val="2400"/>
              </a:spcBef>
              <a:buSzPct val="90000"/>
            </a:pPr>
            <a:r>
              <a:rPr lang="en-US" b="1" dirty="0">
                <a:solidFill>
                  <a:srgbClr val="4D51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67%</a:t>
            </a:r>
            <a:r>
              <a:rPr lang="en-US" dirty="0">
                <a:solidFill>
                  <a:srgbClr val="4D515A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 of Indiana College Core earners from the 2021 high school graduation cohort, who enrolled in an Indiana public college, graduated on time from college, compared to 42% of students overall. </a:t>
            </a:r>
            <a:endParaRPr lang="en-US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948690" lvl="1" algn="l" rtl="0">
              <a:lnSpc>
                <a:spcPct val="125000"/>
              </a:lnSpc>
              <a:spcBef>
                <a:spcPts val="2400"/>
              </a:spcBef>
              <a:spcAft>
                <a:spcPts val="0"/>
              </a:spcAft>
              <a:buSzPct val="90000"/>
            </a:pPr>
            <a:endParaRPr lang="en-US" dirty="0">
              <a:solidFill>
                <a:srgbClr val="4D515A"/>
              </a:solidFill>
              <a:latin typeface="Aptos" panose="020B0004020202020204" pitchFamily="34" charset="0"/>
            </a:endParaRPr>
          </a:p>
        </p:txBody>
      </p:sp>
      <p:pic>
        <p:nvPicPr>
          <p:cNvPr id="15" name="Google Shape;470;g3d06d12f1d9_0_2365" descr="Logo&#10;&#10;AI-generated content may be incorrect.">
            <a:extLst>
              <a:ext uri="{FF2B5EF4-FFF2-40B4-BE49-F238E27FC236}">
                <a16:creationId xmlns:a16="http://schemas.microsoft.com/office/drawing/2014/main" id="{815E731C-C4D1-7177-9722-721AFF05EFE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6517" y="4940042"/>
            <a:ext cx="2664702" cy="1605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1290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3357B-FE65-78F2-46CD-3FBF667AC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87127-6DB8-E965-6C4E-8E3CDDAC5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66" y="1737259"/>
            <a:ext cx="7172187" cy="4154984"/>
          </a:xfrm>
        </p:spPr>
        <p:txBody>
          <a:bodyPr>
            <a:noAutofit/>
          </a:bodyPr>
          <a:lstStyle/>
          <a:p>
            <a:pPr marL="285750" indent="-285750">
              <a:lnSpc>
                <a:spcPct val="114000"/>
              </a:lnSpc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  <a:cs typeface="Poppins Medium" pitchFamily="2" charset="77"/>
              </a:rPr>
              <a:t>The Indiana College Core provides more intentionality in dual credit course selection.</a:t>
            </a:r>
          </a:p>
          <a:p>
            <a:pPr marL="285750" indent="-285750">
              <a:lnSpc>
                <a:spcPct val="114000"/>
              </a:lnSpc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  <a:cs typeface="Poppins Medium" pitchFamily="2" charset="77"/>
              </a:rPr>
              <a:t>Beyond completing general education requirements, a student should consider the schools they would like to attend and their intended postsecondary pathway.</a:t>
            </a:r>
          </a:p>
          <a:p>
            <a:pPr marL="0" indent="0">
              <a:lnSpc>
                <a:spcPct val="114000"/>
              </a:lnSpc>
              <a:buClr>
                <a:srgbClr val="EFDB22"/>
              </a:buClr>
              <a:buSzPct val="150000"/>
              <a:buNone/>
            </a:pPr>
            <a:endParaRPr lang="en-US" sz="800" dirty="0">
              <a:solidFill>
                <a:srgbClr val="4D515A"/>
              </a:solidFill>
              <a:latin typeface="Aptos" panose="020B0004020202020204" pitchFamily="34" charset="0"/>
              <a:cs typeface="Poppins Medium" pitchFamily="2" charset="77"/>
            </a:endParaRPr>
          </a:p>
          <a:p>
            <a:pPr marL="742950" lvl="1" indent="-285750">
              <a:lnSpc>
                <a:spcPct val="114000"/>
              </a:lnSpc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Colleges/Universities may have additional general education requirements beyond the Indiana College Core to meet their institutional general education core.</a:t>
            </a:r>
            <a:endParaRPr lang="en-US" sz="2000" dirty="0">
              <a:solidFill>
                <a:srgbClr val="4D515A"/>
              </a:solidFill>
              <a:latin typeface="Aptos" panose="020B0004020202020204" pitchFamily="34" charset="0"/>
              <a:cs typeface="Poppins Medium" pitchFamily="2" charset="77"/>
            </a:endParaRPr>
          </a:p>
          <a:p>
            <a:pPr marL="742950" lvl="1" indent="-285750">
              <a:lnSpc>
                <a:spcPct val="114000"/>
              </a:lnSpc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Additionally, there may be major-specific general education courses required to be completed.</a:t>
            </a:r>
            <a:endParaRPr lang="en-US" dirty="0">
              <a:solidFill>
                <a:srgbClr val="4D515A"/>
              </a:solidFill>
              <a:latin typeface="Aptos" panose="020B00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54AF6C-8058-016F-842A-417FF46C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6" y="923697"/>
            <a:ext cx="10445863" cy="89612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INTENTIONAL COURSE SELECTION</a:t>
            </a:r>
            <a:endParaRPr lang="en-US" sz="4000" dirty="0">
              <a:solidFill>
                <a:srgbClr val="737476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9DCD7BE4-E563-1719-9556-3696D3DC0B44}"/>
              </a:ext>
            </a:extLst>
          </p:cNvPr>
          <p:cNvSpPr txBox="1">
            <a:spLocks/>
          </p:cNvSpPr>
          <p:nvPr/>
        </p:nvSpPr>
        <p:spPr>
          <a:xfrm>
            <a:off x="538369" y="380163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4C339-B1AE-ACBD-F295-0E0ED7449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445" y="6076291"/>
            <a:ext cx="12252960" cy="811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F6A06A-FF63-2569-56A8-F5D0F4755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21045" y="744973"/>
            <a:ext cx="9601200" cy="933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CC06C-69E6-45B6-55DF-F9A3BC21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A72583-E3C3-97E1-84DF-57465850886F}"/>
              </a:ext>
            </a:extLst>
          </p:cNvPr>
          <p:cNvGrpSpPr/>
          <p:nvPr/>
        </p:nvGrpSpPr>
        <p:grpSpPr>
          <a:xfrm>
            <a:off x="7933563" y="1931361"/>
            <a:ext cx="4097274" cy="4397404"/>
            <a:chOff x="7556358" y="2273925"/>
            <a:chExt cx="4097274" cy="4397404"/>
          </a:xfrm>
          <a:solidFill>
            <a:srgbClr val="007CBA"/>
          </a:solidFill>
        </p:grpSpPr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D82E299F-B607-49C8-CA44-9DE427ED8F27}"/>
                </a:ext>
              </a:extLst>
            </p:cNvPr>
            <p:cNvSpPr/>
            <p:nvPr/>
          </p:nvSpPr>
          <p:spPr>
            <a:xfrm>
              <a:off x="7556358" y="2273925"/>
              <a:ext cx="4097274" cy="4154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0C650D59-252A-CEFA-DDE1-85A5208079FA}"/>
                </a:ext>
              </a:extLst>
            </p:cNvPr>
            <p:cNvSpPr/>
            <p:nvPr/>
          </p:nvSpPr>
          <p:spPr>
            <a:xfrm>
              <a:off x="10068025" y="6068729"/>
              <a:ext cx="866582" cy="602600"/>
            </a:xfrm>
            <a:custGeom>
              <a:avLst/>
              <a:gdLst>
                <a:gd name="connsiteX0" fmla="*/ 0 w 866274"/>
                <a:gd name="connsiteY0" fmla="*/ 0 h 601579"/>
                <a:gd name="connsiteX1" fmla="*/ 866274 w 866274"/>
                <a:gd name="connsiteY1" fmla="*/ 0 h 601579"/>
                <a:gd name="connsiteX2" fmla="*/ 866274 w 866274"/>
                <a:gd name="connsiteY2" fmla="*/ 601579 h 601579"/>
                <a:gd name="connsiteX3" fmla="*/ 0 w 866274"/>
                <a:gd name="connsiteY3" fmla="*/ 601579 h 601579"/>
                <a:gd name="connsiteX4" fmla="*/ 0 w 866274"/>
                <a:gd name="connsiteY4" fmla="*/ 0 h 601579"/>
                <a:gd name="connsiteX0" fmla="*/ 0 w 866274"/>
                <a:gd name="connsiteY0" fmla="*/ 0 h 630455"/>
                <a:gd name="connsiteX1" fmla="*/ 866274 w 866274"/>
                <a:gd name="connsiteY1" fmla="*/ 0 h 630455"/>
                <a:gd name="connsiteX2" fmla="*/ 866274 w 866274"/>
                <a:gd name="connsiteY2" fmla="*/ 601579 h 630455"/>
                <a:gd name="connsiteX3" fmla="*/ 851836 w 866274"/>
                <a:gd name="connsiteY3" fmla="*/ 630455 h 630455"/>
                <a:gd name="connsiteX4" fmla="*/ 0 w 866274"/>
                <a:gd name="connsiteY4" fmla="*/ 0 h 630455"/>
                <a:gd name="connsiteX0" fmla="*/ 0 w 866274"/>
                <a:gd name="connsiteY0" fmla="*/ 0 h 601579"/>
                <a:gd name="connsiteX1" fmla="*/ 866274 w 866274"/>
                <a:gd name="connsiteY1" fmla="*/ 0 h 601579"/>
                <a:gd name="connsiteX2" fmla="*/ 866274 w 866274"/>
                <a:gd name="connsiteY2" fmla="*/ 601579 h 601579"/>
                <a:gd name="connsiteX3" fmla="*/ 717083 w 866274"/>
                <a:gd name="connsiteY3" fmla="*/ 553452 h 601579"/>
                <a:gd name="connsiteX4" fmla="*/ 0 w 866274"/>
                <a:gd name="connsiteY4" fmla="*/ 0 h 601579"/>
                <a:gd name="connsiteX0" fmla="*/ 0 w 866274"/>
                <a:gd name="connsiteY0" fmla="*/ 0 h 607427"/>
                <a:gd name="connsiteX1" fmla="*/ 866274 w 866274"/>
                <a:gd name="connsiteY1" fmla="*/ 0 h 607427"/>
                <a:gd name="connsiteX2" fmla="*/ 866274 w 866274"/>
                <a:gd name="connsiteY2" fmla="*/ 601579 h 607427"/>
                <a:gd name="connsiteX3" fmla="*/ 739308 w 866274"/>
                <a:gd name="connsiteY3" fmla="*/ 607427 h 607427"/>
                <a:gd name="connsiteX4" fmla="*/ 0 w 866274"/>
                <a:gd name="connsiteY4" fmla="*/ 0 h 607427"/>
                <a:gd name="connsiteX0" fmla="*/ 0 w 866274"/>
                <a:gd name="connsiteY0" fmla="*/ 0 h 607614"/>
                <a:gd name="connsiteX1" fmla="*/ 866274 w 866274"/>
                <a:gd name="connsiteY1" fmla="*/ 0 h 607614"/>
                <a:gd name="connsiteX2" fmla="*/ 866274 w 866274"/>
                <a:gd name="connsiteY2" fmla="*/ 601579 h 607614"/>
                <a:gd name="connsiteX3" fmla="*/ 739308 w 866274"/>
                <a:gd name="connsiteY3" fmla="*/ 607427 h 607614"/>
                <a:gd name="connsiteX4" fmla="*/ 0 w 866274"/>
                <a:gd name="connsiteY4" fmla="*/ 0 h 607614"/>
                <a:gd name="connsiteX0" fmla="*/ 0 w 866582"/>
                <a:gd name="connsiteY0" fmla="*/ 0 h 602600"/>
                <a:gd name="connsiteX1" fmla="*/ 866274 w 866582"/>
                <a:gd name="connsiteY1" fmla="*/ 0 h 602600"/>
                <a:gd name="connsiteX2" fmla="*/ 866274 w 866582"/>
                <a:gd name="connsiteY2" fmla="*/ 601579 h 602600"/>
                <a:gd name="connsiteX3" fmla="*/ 866308 w 866582"/>
                <a:gd name="connsiteY3" fmla="*/ 601077 h 602600"/>
                <a:gd name="connsiteX4" fmla="*/ 0 w 866582"/>
                <a:gd name="connsiteY4" fmla="*/ 0 h 6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582" h="602600">
                  <a:moveTo>
                    <a:pt x="0" y="0"/>
                  </a:moveTo>
                  <a:lnTo>
                    <a:pt x="866274" y="0"/>
                  </a:lnTo>
                  <a:lnTo>
                    <a:pt x="866274" y="601579"/>
                  </a:lnTo>
                  <a:cubicBezTo>
                    <a:pt x="823952" y="603528"/>
                    <a:pt x="870530" y="602303"/>
                    <a:pt x="866308" y="60107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EB4427B-DC5D-7223-A186-11C334BB336F}"/>
              </a:ext>
            </a:extLst>
          </p:cNvPr>
          <p:cNvSpPr txBox="1"/>
          <p:nvPr/>
        </p:nvSpPr>
        <p:spPr>
          <a:xfrm>
            <a:off x="8358165" y="2546914"/>
            <a:ext cx="32206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EFDB22"/>
              </a:buClr>
            </a:pPr>
            <a:r>
              <a:rPr lang="en-US" sz="2000" b="1" dirty="0">
                <a:solidFill>
                  <a:srgbClr val="EFDB22"/>
                </a:solidFill>
                <a:latin typeface="Aptos" panose="020B0004020202020204" pitchFamily="34" charset="0"/>
                <a:cs typeface="Poppins SemiBold" pitchFamily="2" charset="77"/>
              </a:rPr>
              <a:t>Questions to consider:</a:t>
            </a:r>
          </a:p>
          <a:p>
            <a:pPr>
              <a:buClr>
                <a:srgbClr val="EFDB22"/>
              </a:buClr>
            </a:pPr>
            <a:endParaRPr lang="en-US" sz="2000" b="1" dirty="0">
              <a:solidFill>
                <a:schemeClr val="bg1"/>
              </a:solidFill>
              <a:latin typeface="Aptos" panose="020B0004020202020204" pitchFamily="34" charset="0"/>
              <a:cs typeface="Poppins SemiBold" pitchFamily="2" charset="77"/>
            </a:endParaRPr>
          </a:p>
          <a:p>
            <a:pPr>
              <a:buClr>
                <a:srgbClr val="EFDB22"/>
              </a:buClr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Which English course should I take?</a:t>
            </a:r>
          </a:p>
          <a:p>
            <a:pPr>
              <a:buClr>
                <a:srgbClr val="EFDB22"/>
              </a:buClr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>
              <a:buClr>
                <a:srgbClr val="EFDB22"/>
              </a:buClr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How many semesters of world languages do I need to take?</a:t>
            </a:r>
          </a:p>
          <a:p>
            <a:pPr>
              <a:buClr>
                <a:srgbClr val="EFDB22"/>
              </a:buClr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>
              <a:buClr>
                <a:srgbClr val="EFDB22"/>
              </a:buClr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What are the science or math requirements for my major?</a:t>
            </a:r>
          </a:p>
          <a:p>
            <a:pPr>
              <a:buClr>
                <a:srgbClr val="EFDB22"/>
              </a:buClr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>
              <a:buClr>
                <a:srgbClr val="EFDB22"/>
              </a:buClr>
            </a:pPr>
            <a:endParaRPr lang="en-US" sz="1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9216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BEDE7-43B2-3F59-F7FB-C0277B409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09C7BA-C625-5455-8CD1-E2ABB2CC72BD}"/>
              </a:ext>
            </a:extLst>
          </p:cNvPr>
          <p:cNvSpPr txBox="1">
            <a:spLocks/>
          </p:cNvSpPr>
          <p:nvPr/>
        </p:nvSpPr>
        <p:spPr>
          <a:xfrm>
            <a:off x="538369" y="1619447"/>
            <a:ext cx="11477167" cy="14125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TEACHER CREDENTIALING CONSIDERATIONS</a:t>
            </a:r>
            <a:endParaRPr lang="en-US" dirty="0">
              <a:solidFill>
                <a:srgbClr val="737476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5523ECC8-577E-2858-1A3F-D6C15B23BAC9}"/>
              </a:ext>
            </a:extLst>
          </p:cNvPr>
          <p:cNvSpPr txBox="1">
            <a:spLocks/>
          </p:cNvSpPr>
          <p:nvPr/>
        </p:nvSpPr>
        <p:spPr>
          <a:xfrm>
            <a:off x="538369" y="931490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B369FD-E404-4837-2BE9-0655298B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5638" y="1301642"/>
            <a:ext cx="9601200" cy="933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2627A-3198-3CF6-B1C7-A7894C01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16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F21408-F991-FAF1-89E8-B892F1968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-47897" y="-28291"/>
            <a:ext cx="12252960" cy="661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72E31B-750B-A319-F7EE-22E0228A3E55}"/>
              </a:ext>
            </a:extLst>
          </p:cNvPr>
          <p:cNvSpPr txBox="1"/>
          <p:nvPr/>
        </p:nvSpPr>
        <p:spPr>
          <a:xfrm>
            <a:off x="776666" y="3687901"/>
            <a:ext cx="53019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Dual Enrollment</a:t>
            </a:r>
          </a:p>
          <a:p>
            <a:pPr marL="342900" indent="-342900">
              <a:lnSpc>
                <a:spcPct val="200000"/>
              </a:lnSpc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Use of secondary postsecondary providers</a:t>
            </a:r>
          </a:p>
          <a:p>
            <a:pPr marL="342900" indent="-342900">
              <a:lnSpc>
                <a:spcPct val="200000"/>
              </a:lnSpc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Indiana Course Access Portal (</a:t>
            </a:r>
            <a:r>
              <a:rPr lang="en-US" sz="2000" dirty="0" err="1">
                <a:solidFill>
                  <a:srgbClr val="4D515A"/>
                </a:solidFill>
                <a:latin typeface="Aptos" panose="020B0004020202020204" pitchFamily="34" charset="0"/>
              </a:rPr>
              <a:t>iCAP</a:t>
            </a: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)</a:t>
            </a:r>
          </a:p>
          <a:p>
            <a:pPr marL="342900" indent="-342900"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342900" indent="-342900"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342900" indent="-342900"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342900" indent="-342900"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D515A"/>
              </a:solidFill>
              <a:latin typeface="Aptos" panose="020B0004020202020204" pitchFamily="34" charset="0"/>
            </a:endParaRPr>
          </a:p>
        </p:txBody>
      </p:sp>
      <p:pic>
        <p:nvPicPr>
          <p:cNvPr id="12" name="Picture 11" descr="A person wearing a suit and tie&#10;&#10;AI-generated content may be incorrect.">
            <a:extLst>
              <a:ext uri="{FF2B5EF4-FFF2-40B4-BE49-F238E27FC236}">
                <a16:creationId xmlns:a16="http://schemas.microsoft.com/office/drawing/2014/main" id="{87D1D916-8076-ECF4-06EB-E1B3A222C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57931" y="2282108"/>
            <a:ext cx="3192378" cy="398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712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ggy bank with a coin">
            <a:extLst>
              <a:ext uri="{FF2B5EF4-FFF2-40B4-BE49-F238E27FC236}">
                <a16:creationId xmlns:a16="http://schemas.microsoft.com/office/drawing/2014/main" id="{58B0BE36-B90A-1922-7AB9-689698C20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80" t="17190" r="14912" b="6602"/>
          <a:stretch/>
        </p:blipFill>
        <p:spPr>
          <a:xfrm>
            <a:off x="8203997" y="1838789"/>
            <a:ext cx="3556406" cy="38713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66BF49-3505-A9B6-AF92-25EA5DB2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8" y="940231"/>
            <a:ext cx="9199992" cy="101151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ACADEMIC PERFORMANCE GRANT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20E0CE33-0585-44BB-8EC7-0092B9E37C2D}"/>
              </a:ext>
            </a:extLst>
          </p:cNvPr>
          <p:cNvSpPr txBox="1">
            <a:spLocks/>
          </p:cNvSpPr>
          <p:nvPr/>
        </p:nvSpPr>
        <p:spPr>
          <a:xfrm>
            <a:off x="538369" y="380163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78005-378E-92B9-5097-5D61CCD1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91A7C-7383-AFB9-7DF5-56CB039C2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57621" y="778514"/>
            <a:ext cx="9601200" cy="9334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93DB97-5EDA-11BF-0C37-0390563429CD}"/>
              </a:ext>
            </a:extLst>
          </p:cNvPr>
          <p:cNvSpPr txBox="1">
            <a:spLocks/>
          </p:cNvSpPr>
          <p:nvPr/>
        </p:nvSpPr>
        <p:spPr>
          <a:xfrm>
            <a:off x="538368" y="1892900"/>
            <a:ext cx="8072232" cy="4463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600"/>
              </a:spcBef>
              <a:spcAft>
                <a:spcPts val="600"/>
              </a:spcAft>
              <a:buClr>
                <a:srgbClr val="EFDB22"/>
              </a:buClr>
              <a:buSzPct val="154000"/>
              <a:buNone/>
            </a:pPr>
            <a:r>
              <a:rPr lang="en-US" sz="2000" b="1" i="0" dirty="0">
                <a:solidFill>
                  <a:srgbClr val="007CBA"/>
                </a:solidFill>
                <a:effectLst/>
                <a:latin typeface="Aptos" panose="020B0004020202020204" pitchFamily="34" charset="0"/>
              </a:rPr>
              <a:t>Schools will receive: </a:t>
            </a:r>
            <a:endParaRPr lang="en-US" sz="1800" b="1" i="0" dirty="0">
              <a:solidFill>
                <a:srgbClr val="007CBA"/>
              </a:solidFill>
              <a:effectLst/>
              <a:latin typeface="Aptos" panose="020B00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EFDB22"/>
              </a:buClr>
              <a:buSzPct val="150000"/>
            </a:pPr>
            <a:r>
              <a:rPr lang="en-US" sz="1800" b="0" i="0" dirty="0">
                <a:solidFill>
                  <a:srgbClr val="4D515A"/>
                </a:solidFill>
                <a:effectLst/>
                <a:latin typeface="Aptos" panose="020B0004020202020204" pitchFamily="34" charset="0"/>
              </a:rPr>
              <a:t>$1,500 per student that completes the Indiana College Core                                        </a:t>
            </a:r>
            <a:r>
              <a:rPr lang="en-US" sz="1800" b="1" dirty="0">
                <a:solidFill>
                  <a:srgbClr val="4D515A"/>
                </a:solidFill>
                <a:latin typeface="Aptos" panose="020B0004020202020204" pitchFamily="34" charset="0"/>
              </a:rPr>
              <a:t>($1,491 FY26/$1,497 FY27)</a:t>
            </a:r>
            <a:r>
              <a:rPr lang="en-US" sz="1800" b="1" i="0" dirty="0">
                <a:solidFill>
                  <a:srgbClr val="4D515A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1800" b="0" i="0" dirty="0">
              <a:solidFill>
                <a:srgbClr val="4D515A"/>
              </a:solidFill>
              <a:effectLst/>
              <a:latin typeface="Aptos" panose="020B00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EFDB22"/>
              </a:buClr>
              <a:buSzPct val="150000"/>
            </a:pPr>
            <a:r>
              <a:rPr lang="en-US" sz="1800" b="0" i="0" dirty="0">
                <a:solidFill>
                  <a:srgbClr val="4D515A"/>
                </a:solidFill>
                <a:effectLst/>
                <a:latin typeface="Aptos" panose="020B0004020202020204" pitchFamily="34" charset="0"/>
              </a:rPr>
              <a:t>$2,500 </a:t>
            </a:r>
            <a:r>
              <a:rPr lang="en-US" sz="1800" dirty="0">
                <a:solidFill>
                  <a:srgbClr val="4D515A"/>
                </a:solidFill>
                <a:latin typeface="Aptos" panose="020B0004020202020204" pitchFamily="34" charset="0"/>
              </a:rPr>
              <a:t>per</a:t>
            </a:r>
            <a:r>
              <a:rPr lang="en-US" sz="1800" b="0" i="0" dirty="0">
                <a:solidFill>
                  <a:srgbClr val="4D515A"/>
                </a:solidFill>
                <a:effectLst/>
                <a:latin typeface="Aptos" panose="020B0004020202020204" pitchFamily="34" charset="0"/>
              </a:rPr>
              <a:t> student that earns an associate’s degree in high school                            </a:t>
            </a:r>
            <a:r>
              <a:rPr lang="en-US" sz="1800" b="1" i="0" dirty="0">
                <a:solidFill>
                  <a:srgbClr val="4D515A"/>
                </a:solidFill>
                <a:effectLst/>
                <a:latin typeface="Aptos" panose="020B0004020202020204" pitchFamily="34" charset="0"/>
              </a:rPr>
              <a:t>($2,486 FY26/$2,495 FY27)</a:t>
            </a:r>
            <a:endParaRPr lang="en-US" sz="1800" b="0" i="0" dirty="0">
              <a:solidFill>
                <a:srgbClr val="4D515A"/>
              </a:solidFill>
              <a:effectLst/>
              <a:latin typeface="Aptos" panose="020B00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EFDB22"/>
              </a:buClr>
              <a:buSzPct val="150000"/>
            </a:pPr>
            <a:r>
              <a:rPr lang="en-US" sz="1800" dirty="0">
                <a:solidFill>
                  <a:srgbClr val="4D515A"/>
                </a:solidFill>
                <a:latin typeface="Aptos" panose="020B0004020202020204" pitchFamily="34" charset="0"/>
              </a:rPr>
              <a:t>$1,100 per student earning the Academic/Technical Honors Diploma (non STFC) </a:t>
            </a:r>
            <a:r>
              <a:rPr lang="en-US" sz="1800" b="1" dirty="0">
                <a:solidFill>
                  <a:srgbClr val="4D515A"/>
                </a:solidFill>
                <a:latin typeface="Aptos" panose="020B0004020202020204" pitchFamily="34" charset="0"/>
              </a:rPr>
              <a:t>($1,094 FY26/$1,098 FY27)</a:t>
            </a:r>
            <a:r>
              <a:rPr lang="en-US" sz="1800" dirty="0">
                <a:solidFill>
                  <a:srgbClr val="4D515A"/>
                </a:solidFill>
                <a:latin typeface="Aptos" panose="020B0004020202020204" pitchFamily="34" charset="0"/>
              </a:rPr>
              <a:t>; $1,500 per                                                                               student with STFC assistance </a:t>
            </a:r>
            <a:r>
              <a:rPr lang="en-US" sz="1800" b="1" dirty="0">
                <a:solidFill>
                  <a:srgbClr val="4D515A"/>
                </a:solidFill>
                <a:latin typeface="Aptos" panose="020B0004020202020204" pitchFamily="34" charset="0"/>
              </a:rPr>
              <a:t>($1,491 FY26/$1,497 FY27)</a:t>
            </a:r>
            <a:r>
              <a:rPr lang="en-US" sz="1800" b="1" i="0" dirty="0">
                <a:solidFill>
                  <a:srgbClr val="4D515A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EFDB22"/>
              </a:buClr>
              <a:buSzPct val="150000"/>
            </a:pPr>
            <a:r>
              <a:rPr lang="en-US" sz="1800" dirty="0">
                <a:solidFill>
                  <a:srgbClr val="4D515A"/>
                </a:solidFill>
                <a:latin typeface="Aptos" panose="020B0004020202020204" pitchFamily="34" charset="0"/>
              </a:rPr>
              <a:t>$2,500 per student that earns the Enrollment or Employment Honors Plus Seal </a:t>
            </a:r>
            <a:r>
              <a:rPr lang="en-US" sz="1800" b="1" dirty="0">
                <a:solidFill>
                  <a:srgbClr val="4D515A"/>
                </a:solidFill>
                <a:latin typeface="Aptos" panose="020B0004020202020204" pitchFamily="34" charset="0"/>
              </a:rPr>
              <a:t>($2,495 FY27)</a:t>
            </a:r>
            <a:endParaRPr lang="en-US" sz="1800" i="0" dirty="0">
              <a:solidFill>
                <a:srgbClr val="4D515A"/>
              </a:solidFill>
              <a:effectLst/>
              <a:latin typeface="Aptos" panose="020B00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EFDB22"/>
              </a:buClr>
              <a:buSzPct val="150000"/>
            </a:pPr>
            <a:r>
              <a:rPr lang="en-US" sz="1800" dirty="0">
                <a:solidFill>
                  <a:srgbClr val="4D515A"/>
                </a:solidFill>
                <a:latin typeface="Aptos" panose="020B0004020202020204" pitchFamily="34" charset="0"/>
              </a:rPr>
              <a:t> $900 per student that earns the Enlistment Honors Plus Seal </a:t>
            </a:r>
            <a:r>
              <a:rPr lang="en-US" sz="1800" b="1" dirty="0">
                <a:solidFill>
                  <a:srgbClr val="4D515A"/>
                </a:solidFill>
                <a:latin typeface="Aptos" panose="020B0004020202020204" pitchFamily="34" charset="0"/>
              </a:rPr>
              <a:t>($873 FY27)</a:t>
            </a:r>
            <a:endParaRPr lang="en-US" sz="1800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4D515A"/>
                </a:solidFill>
                <a:latin typeface="Aptos" panose="020B0004020202020204" pitchFamily="34" charset="0"/>
              </a:rPr>
              <a:t>The Academic Performance Grant is distributed based on a student’s highest achievement while in high school. </a:t>
            </a:r>
            <a:endParaRPr lang="en-US" sz="1800" b="0" i="0" dirty="0">
              <a:solidFill>
                <a:srgbClr val="4D515A"/>
              </a:solidFill>
              <a:effectLst/>
              <a:latin typeface="Aptos" panose="020B0004020202020204" pitchFamily="34" charset="0"/>
            </a:endParaRPr>
          </a:p>
          <a:p>
            <a:pPr>
              <a:buClr>
                <a:srgbClr val="EFDB22"/>
              </a:buClr>
            </a:pPr>
            <a:endParaRPr lang="en-US" dirty="0">
              <a:solidFill>
                <a:srgbClr val="737477"/>
              </a:solidFill>
              <a:latin typeface="Aptos" panose="020B0004020202020204" pitchFamily="34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4EAD74C5-951D-77D5-0A0E-F0F67395DEF6}"/>
              </a:ext>
            </a:extLst>
          </p:cNvPr>
          <p:cNvSpPr/>
          <p:nvPr/>
        </p:nvSpPr>
        <p:spPr>
          <a:xfrm>
            <a:off x="-63500" y="6186489"/>
            <a:ext cx="12306300" cy="771696"/>
          </a:xfrm>
          <a:custGeom>
            <a:avLst/>
            <a:gdLst>
              <a:gd name="connsiteX0" fmla="*/ 0 w 12306300"/>
              <a:gd name="connsiteY0" fmla="*/ 0 h 769434"/>
              <a:gd name="connsiteX1" fmla="*/ 12306300 w 12306300"/>
              <a:gd name="connsiteY1" fmla="*/ 0 h 769434"/>
              <a:gd name="connsiteX2" fmla="*/ 12306300 w 12306300"/>
              <a:gd name="connsiteY2" fmla="*/ 769434 h 769434"/>
              <a:gd name="connsiteX3" fmla="*/ 0 w 12306300"/>
              <a:gd name="connsiteY3" fmla="*/ 769434 h 769434"/>
              <a:gd name="connsiteX4" fmla="*/ 0 w 12306300"/>
              <a:gd name="connsiteY4" fmla="*/ 0 h 769434"/>
              <a:gd name="connsiteX0" fmla="*/ 14288 w 12306300"/>
              <a:gd name="connsiteY0" fmla="*/ 0 h 1069472"/>
              <a:gd name="connsiteX1" fmla="*/ 12306300 w 12306300"/>
              <a:gd name="connsiteY1" fmla="*/ 300038 h 1069472"/>
              <a:gd name="connsiteX2" fmla="*/ 12306300 w 12306300"/>
              <a:gd name="connsiteY2" fmla="*/ 1069472 h 1069472"/>
              <a:gd name="connsiteX3" fmla="*/ 0 w 12306300"/>
              <a:gd name="connsiteY3" fmla="*/ 1069472 h 1069472"/>
              <a:gd name="connsiteX4" fmla="*/ 14288 w 12306300"/>
              <a:gd name="connsiteY4" fmla="*/ 0 h 1069472"/>
              <a:gd name="connsiteX0" fmla="*/ 14288 w 12306300"/>
              <a:gd name="connsiteY0" fmla="*/ 0 h 1069472"/>
              <a:gd name="connsiteX1" fmla="*/ 12292013 w 12306300"/>
              <a:gd name="connsiteY1" fmla="*/ 685800 h 1069472"/>
              <a:gd name="connsiteX2" fmla="*/ 12306300 w 12306300"/>
              <a:gd name="connsiteY2" fmla="*/ 1069472 h 1069472"/>
              <a:gd name="connsiteX3" fmla="*/ 0 w 12306300"/>
              <a:gd name="connsiteY3" fmla="*/ 1069472 h 1069472"/>
              <a:gd name="connsiteX4" fmla="*/ 14288 w 12306300"/>
              <a:gd name="connsiteY4" fmla="*/ 0 h 1069472"/>
              <a:gd name="connsiteX0" fmla="*/ 14288 w 12306300"/>
              <a:gd name="connsiteY0" fmla="*/ 0 h 1069472"/>
              <a:gd name="connsiteX1" fmla="*/ 12292013 w 12306300"/>
              <a:gd name="connsiteY1" fmla="*/ 871537 h 1069472"/>
              <a:gd name="connsiteX2" fmla="*/ 12306300 w 12306300"/>
              <a:gd name="connsiteY2" fmla="*/ 1069472 h 1069472"/>
              <a:gd name="connsiteX3" fmla="*/ 0 w 12306300"/>
              <a:gd name="connsiteY3" fmla="*/ 1069472 h 1069472"/>
              <a:gd name="connsiteX4" fmla="*/ 14288 w 12306300"/>
              <a:gd name="connsiteY4" fmla="*/ 0 h 1069472"/>
              <a:gd name="connsiteX0" fmla="*/ 14288 w 12306300"/>
              <a:gd name="connsiteY0" fmla="*/ 0 h 1069472"/>
              <a:gd name="connsiteX1" fmla="*/ 12306300 w 12306300"/>
              <a:gd name="connsiteY1" fmla="*/ 585787 h 1069472"/>
              <a:gd name="connsiteX2" fmla="*/ 12306300 w 12306300"/>
              <a:gd name="connsiteY2" fmla="*/ 1069472 h 1069472"/>
              <a:gd name="connsiteX3" fmla="*/ 0 w 12306300"/>
              <a:gd name="connsiteY3" fmla="*/ 1069472 h 1069472"/>
              <a:gd name="connsiteX4" fmla="*/ 14288 w 12306300"/>
              <a:gd name="connsiteY4" fmla="*/ 0 h 1069472"/>
              <a:gd name="connsiteX0" fmla="*/ 14288 w 12306300"/>
              <a:gd name="connsiteY0" fmla="*/ 0 h 1069472"/>
              <a:gd name="connsiteX1" fmla="*/ 12277725 w 12306300"/>
              <a:gd name="connsiteY1" fmla="*/ 371475 h 1069472"/>
              <a:gd name="connsiteX2" fmla="*/ 12306300 w 12306300"/>
              <a:gd name="connsiteY2" fmla="*/ 1069472 h 1069472"/>
              <a:gd name="connsiteX3" fmla="*/ 0 w 12306300"/>
              <a:gd name="connsiteY3" fmla="*/ 1069472 h 1069472"/>
              <a:gd name="connsiteX4" fmla="*/ 14288 w 12306300"/>
              <a:gd name="connsiteY4" fmla="*/ 0 h 106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6300" h="1069472">
                <a:moveTo>
                  <a:pt x="14288" y="0"/>
                </a:moveTo>
                <a:lnTo>
                  <a:pt x="12277725" y="371475"/>
                </a:lnTo>
                <a:lnTo>
                  <a:pt x="12306300" y="1069472"/>
                </a:lnTo>
                <a:lnTo>
                  <a:pt x="0" y="1069472"/>
                </a:lnTo>
                <a:lnTo>
                  <a:pt x="14288" y="0"/>
                </a:lnTo>
                <a:close/>
              </a:path>
            </a:pathLst>
          </a:cu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E25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6403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866718-FC79-D1A7-EBA5-ED343D3F0CC9}"/>
              </a:ext>
            </a:extLst>
          </p:cNvPr>
          <p:cNvSpPr/>
          <p:nvPr/>
        </p:nvSpPr>
        <p:spPr>
          <a:xfrm>
            <a:off x="-12700" y="-32004"/>
            <a:ext cx="12218894" cy="6922008"/>
          </a:xfrm>
          <a:prstGeom prst="rect">
            <a:avLst/>
          </a:prstGeom>
          <a:solidFill>
            <a:srgbClr val="18A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D8EBE9-9291-D973-F13E-749AA1BFF15C}"/>
              </a:ext>
            </a:extLst>
          </p:cNvPr>
          <p:cNvSpPr/>
          <p:nvPr/>
        </p:nvSpPr>
        <p:spPr>
          <a:xfrm>
            <a:off x="-583605" y="457200"/>
            <a:ext cx="5943600" cy="594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455225-4AEE-C590-1298-BA14993EE886}"/>
              </a:ext>
            </a:extLst>
          </p:cNvPr>
          <p:cNvSpPr txBox="1">
            <a:spLocks/>
          </p:cNvSpPr>
          <p:nvPr/>
        </p:nvSpPr>
        <p:spPr>
          <a:xfrm>
            <a:off x="6064351" y="2516191"/>
            <a:ext cx="5943600" cy="2944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bg1"/>
                </a:solidFill>
                <a:latin typeface="Aptos" panose="020B0004020202020204" pitchFamily="34" charset="0"/>
                <a:cs typeface="Poppins ExtraBold" pitchFamily="2" charset="77"/>
              </a:rPr>
              <a:t>MY </a:t>
            </a:r>
          </a:p>
          <a:p>
            <a:r>
              <a:rPr lang="en-US" sz="6000" b="1" dirty="0">
                <a:solidFill>
                  <a:schemeClr val="bg1"/>
                </a:solidFill>
                <a:latin typeface="Aptos" panose="020B0004020202020204" pitchFamily="34" charset="0"/>
                <a:cs typeface="Poppins ExtraBold" pitchFamily="2" charset="77"/>
              </a:rPr>
              <a:t>COLLEGE</a:t>
            </a:r>
          </a:p>
          <a:p>
            <a:r>
              <a:rPr lang="en-US" sz="6000" b="1" dirty="0">
                <a:solidFill>
                  <a:schemeClr val="bg1"/>
                </a:solidFill>
                <a:latin typeface="Aptos" panose="020B0004020202020204" pitchFamily="34" charset="0"/>
                <a:cs typeface="Poppins ExtraBold" pitchFamily="2" charset="77"/>
              </a:rPr>
              <a:t>CORE</a:t>
            </a:r>
            <a:endParaRPr lang="en-US" sz="6000" dirty="0">
              <a:solidFill>
                <a:schemeClr val="bg1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FB358E46-DD14-1258-0D99-FC241F1BEE3E}"/>
              </a:ext>
            </a:extLst>
          </p:cNvPr>
          <p:cNvSpPr txBox="1">
            <a:spLocks/>
          </p:cNvSpPr>
          <p:nvPr/>
        </p:nvSpPr>
        <p:spPr>
          <a:xfrm>
            <a:off x="6064351" y="1811910"/>
            <a:ext cx="3745458" cy="3777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006A91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6" name="Picture 5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0BBD6AB1-E815-7D90-E17F-A7967CD9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33" y="2401145"/>
            <a:ext cx="3915551" cy="222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0266C-FC5A-17B2-9EC3-B65E77FF2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148" y="2264558"/>
            <a:ext cx="7772400" cy="7556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95D162-4035-3480-D9DD-EE250061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5482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62A3-EADF-36AC-7E21-080F4DBF37FE}"/>
              </a:ext>
            </a:extLst>
          </p:cNvPr>
          <p:cNvSpPr txBox="1">
            <a:spLocks/>
          </p:cNvSpPr>
          <p:nvPr/>
        </p:nvSpPr>
        <p:spPr>
          <a:xfrm>
            <a:off x="538368" y="1535087"/>
            <a:ext cx="11346247" cy="16517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MY COLLEGE CORE</a:t>
            </a:r>
          </a:p>
          <a:p>
            <a:r>
              <a:rPr lang="en-US" sz="3600" b="1" dirty="0">
                <a:solidFill>
                  <a:srgbClr val="E63D50"/>
                </a:solidFill>
                <a:latin typeface="Aptos" panose="020B0004020202020204" pitchFamily="34" charset="0"/>
                <a:cs typeface="Poppins ExtraBold" pitchFamily="2" charset="77"/>
              </a:rPr>
              <a:t>PLANNING TOOL</a:t>
            </a:r>
            <a:endParaRPr lang="en-US" sz="3600" dirty="0">
              <a:solidFill>
                <a:srgbClr val="E63D50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16D33FD-E712-1EE3-AA99-1E2C277A915B}"/>
              </a:ext>
            </a:extLst>
          </p:cNvPr>
          <p:cNvSpPr txBox="1">
            <a:spLocks/>
          </p:cNvSpPr>
          <p:nvPr/>
        </p:nvSpPr>
        <p:spPr>
          <a:xfrm>
            <a:off x="538369" y="941866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B1C15-09EA-A463-93F0-BDDF74794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-47897" y="-28291"/>
            <a:ext cx="12252960" cy="661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2766F-663E-8CD1-45BB-E62D5E0FF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79156" y="1318797"/>
            <a:ext cx="9601200" cy="9334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99976C-7A77-E83D-0267-67BE68C1973F}"/>
              </a:ext>
            </a:extLst>
          </p:cNvPr>
          <p:cNvSpPr txBox="1">
            <a:spLocks/>
          </p:cNvSpPr>
          <p:nvPr/>
        </p:nvSpPr>
        <p:spPr>
          <a:xfrm>
            <a:off x="544542" y="2927169"/>
            <a:ext cx="7434648" cy="3794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EFDB22"/>
              </a:buClr>
              <a:buSzPct val="150000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A one-stop resource for all things Indiana College Core. </a:t>
            </a:r>
          </a:p>
          <a:p>
            <a:pPr>
              <a:lnSpc>
                <a:spcPct val="150000"/>
              </a:lnSpc>
              <a:buClr>
                <a:srgbClr val="EFDB22"/>
              </a:buClr>
              <a:buSzPct val="150000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Allows a student to see their high school Indiana College Core course options and to track their progress towards completion.</a:t>
            </a:r>
          </a:p>
          <a:p>
            <a:pPr>
              <a:lnSpc>
                <a:spcPct val="150000"/>
              </a:lnSpc>
              <a:buClr>
                <a:srgbClr val="EFDB22"/>
              </a:buClr>
              <a:buSzPct val="150000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Allows a student to see whether, and how, courses will transfer to a different Indiana public institution, as well as the required courses needed in each TSAP program. </a:t>
            </a:r>
          </a:p>
          <a:p>
            <a:pPr>
              <a:lnSpc>
                <a:spcPct val="150000"/>
              </a:lnSpc>
              <a:buClr>
                <a:srgbClr val="EFDB22"/>
              </a:buClr>
              <a:buSzPct val="150000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Students can share their plan with their parents and counselors.</a:t>
            </a:r>
          </a:p>
        </p:txBody>
      </p:sp>
      <p:pic>
        <p:nvPicPr>
          <p:cNvPr id="8" name="Picture 7" descr="A person sitting on a stack of books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8FF1989E-5831-C617-7924-90F5CEB87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1211" y="2609850"/>
            <a:ext cx="3863405" cy="425225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4C2BD8-9513-0BD1-C62B-C88861E0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62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BC754B-CA8D-6C93-E316-8F10D9898D6F}"/>
              </a:ext>
            </a:extLst>
          </p:cNvPr>
          <p:cNvSpPr/>
          <p:nvPr/>
        </p:nvSpPr>
        <p:spPr>
          <a:xfrm>
            <a:off x="-39956" y="-32004"/>
            <a:ext cx="12218894" cy="6922008"/>
          </a:xfrm>
          <a:prstGeom prst="rect">
            <a:avLst/>
          </a:prstGeom>
          <a:solidFill>
            <a:srgbClr val="18A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9E4EF-8D1A-DCB4-74EF-E15B450ACFC3}"/>
              </a:ext>
            </a:extLst>
          </p:cNvPr>
          <p:cNvSpPr/>
          <p:nvPr/>
        </p:nvSpPr>
        <p:spPr>
          <a:xfrm>
            <a:off x="-39956" y="-32004"/>
            <a:ext cx="12231956" cy="1812191"/>
          </a:xfrm>
          <a:custGeom>
            <a:avLst/>
            <a:gdLst>
              <a:gd name="connsiteX0" fmla="*/ 0 w 12218894"/>
              <a:gd name="connsiteY0" fmla="*/ 0 h 1663256"/>
              <a:gd name="connsiteX1" fmla="*/ 12218894 w 12218894"/>
              <a:gd name="connsiteY1" fmla="*/ 0 h 1663256"/>
              <a:gd name="connsiteX2" fmla="*/ 12218894 w 12218894"/>
              <a:gd name="connsiteY2" fmla="*/ 1663256 h 1663256"/>
              <a:gd name="connsiteX3" fmla="*/ 0 w 12218894"/>
              <a:gd name="connsiteY3" fmla="*/ 1663256 h 1663256"/>
              <a:gd name="connsiteX4" fmla="*/ 0 w 12218894"/>
              <a:gd name="connsiteY4" fmla="*/ 0 h 1663256"/>
              <a:gd name="connsiteX0" fmla="*/ 0 w 12231956"/>
              <a:gd name="connsiteY0" fmla="*/ 0 h 1663256"/>
              <a:gd name="connsiteX1" fmla="*/ 12218894 w 12231956"/>
              <a:gd name="connsiteY1" fmla="*/ 0 h 1663256"/>
              <a:gd name="connsiteX2" fmla="*/ 12231956 w 12231956"/>
              <a:gd name="connsiteY2" fmla="*/ 1375873 h 1663256"/>
              <a:gd name="connsiteX3" fmla="*/ 0 w 12231956"/>
              <a:gd name="connsiteY3" fmla="*/ 1663256 h 1663256"/>
              <a:gd name="connsiteX4" fmla="*/ 0 w 12231956"/>
              <a:gd name="connsiteY4" fmla="*/ 0 h 166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1956" h="1663256">
                <a:moveTo>
                  <a:pt x="0" y="0"/>
                </a:moveTo>
                <a:lnTo>
                  <a:pt x="12218894" y="0"/>
                </a:lnTo>
                <a:lnTo>
                  <a:pt x="12231956" y="1375873"/>
                </a:lnTo>
                <a:lnTo>
                  <a:pt x="0" y="1663256"/>
                </a:lnTo>
                <a:lnTo>
                  <a:pt x="0" y="0"/>
                </a:lnTo>
                <a:close/>
              </a:path>
            </a:pathLst>
          </a:custGeom>
          <a:solidFill>
            <a:srgbClr val="006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58E7F8-9C7E-EC64-AEBE-B45C5F11FCF9}"/>
              </a:ext>
            </a:extLst>
          </p:cNvPr>
          <p:cNvSpPr txBox="1">
            <a:spLocks/>
          </p:cNvSpPr>
          <p:nvPr/>
        </p:nvSpPr>
        <p:spPr>
          <a:xfrm>
            <a:off x="538369" y="911273"/>
            <a:ext cx="5557631" cy="722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cs typeface="Poppins ExtraBold" pitchFamily="2" charset="77"/>
              </a:rPr>
              <a:t>CHE TEAM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A913A837-478A-D30D-6AB5-847972DD9713}"/>
              </a:ext>
            </a:extLst>
          </p:cNvPr>
          <p:cNvSpPr txBox="1">
            <a:spLocks/>
          </p:cNvSpPr>
          <p:nvPr/>
        </p:nvSpPr>
        <p:spPr>
          <a:xfrm>
            <a:off x="538369" y="296755"/>
            <a:ext cx="4229574" cy="3317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18" name="Picture 17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A0F13E59-6BEC-3951-FD93-0330B9B97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714" y="292933"/>
            <a:ext cx="1646827" cy="9378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EFCA5F-C249-0287-7163-BB60E49F0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61944" y="723196"/>
            <a:ext cx="9601200" cy="933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D3E7C-F926-7689-2E45-9DED8D65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7DA6CE-4D63-31C6-3534-EB4FD18411C7}"/>
              </a:ext>
            </a:extLst>
          </p:cNvPr>
          <p:cNvPicPr>
            <a:picLocks/>
          </p:cNvPicPr>
          <p:nvPr/>
        </p:nvPicPr>
        <p:blipFill>
          <a:blip r:embed="rId5"/>
          <a:srcRect l="20" r="20"/>
          <a:stretch/>
        </p:blipFill>
        <p:spPr>
          <a:xfrm>
            <a:off x="4880698" y="2239731"/>
            <a:ext cx="2377585" cy="2378537"/>
          </a:xfrm>
          <a:prstGeom prst="ellipse">
            <a:avLst/>
          </a:prstGeom>
          <a:ln w="92075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CE953E-38F4-D39B-BF4F-9B6F0838A2B5}"/>
              </a:ext>
            </a:extLst>
          </p:cNvPr>
          <p:cNvSpPr txBox="1"/>
          <p:nvPr/>
        </p:nvSpPr>
        <p:spPr>
          <a:xfrm>
            <a:off x="3835426" y="5059259"/>
            <a:ext cx="4521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  <a:cs typeface="Poppins" pitchFamily="2" charset="77"/>
              </a:rPr>
              <a:t>DOUG HARTER</a:t>
            </a:r>
          </a:p>
          <a:p>
            <a:pPr algn="ctr"/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Aptos" panose="020B0004020202020204" pitchFamily="34" charset="0"/>
                <a:cs typeface="Poppins" pitchFamily="2" charset="77"/>
              </a:rPr>
              <a:t>DIRECTOR OF ACADEMIC AFFAIRS AND TRANSFER</a:t>
            </a:r>
          </a:p>
        </p:txBody>
      </p:sp>
    </p:spTree>
    <p:extLst>
      <p:ext uri="{BB962C8B-B14F-4D97-AF65-F5344CB8AC3E}">
        <p14:creationId xmlns:p14="http://schemas.microsoft.com/office/powerpoint/2010/main" val="61872017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46B356-9089-88ED-B109-6AAA9F299F82}"/>
              </a:ext>
            </a:extLst>
          </p:cNvPr>
          <p:cNvSpPr/>
          <p:nvPr/>
        </p:nvSpPr>
        <p:spPr>
          <a:xfrm>
            <a:off x="744046" y="5641975"/>
            <a:ext cx="5980604" cy="389606"/>
          </a:xfrm>
          <a:prstGeom prst="rect">
            <a:avLst/>
          </a:prstGeom>
          <a:solidFill>
            <a:srgbClr val="EFD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8AEE3"/>
              </a:solidFill>
            </a:endParaRPr>
          </a:p>
        </p:txBody>
      </p:sp>
      <p:pic>
        <p:nvPicPr>
          <p:cNvPr id="16" name="Picture 15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593F3428-4F89-A3BD-8AB1-1B04A47C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29" y="5537169"/>
            <a:ext cx="514160" cy="514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662A3-EADF-36AC-7E21-080F4DBF37FE}"/>
              </a:ext>
            </a:extLst>
          </p:cNvPr>
          <p:cNvSpPr txBox="1">
            <a:spLocks/>
          </p:cNvSpPr>
          <p:nvPr/>
        </p:nvSpPr>
        <p:spPr>
          <a:xfrm>
            <a:off x="538369" y="1582712"/>
            <a:ext cx="7599614" cy="9371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COUNSELOR FEATURES</a:t>
            </a:r>
            <a:endParaRPr lang="en-US" b="1" dirty="0">
              <a:solidFill>
                <a:srgbClr val="E63D50"/>
              </a:solidFill>
              <a:latin typeface="Aptos" panose="020B0004020202020204" pitchFamily="34" charset="0"/>
              <a:cs typeface="Poppins ExtraBold" pitchFamily="2" charset="77"/>
            </a:endParaRP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16D33FD-E712-1EE3-AA99-1E2C277A915B}"/>
              </a:ext>
            </a:extLst>
          </p:cNvPr>
          <p:cNvSpPr txBox="1">
            <a:spLocks/>
          </p:cNvSpPr>
          <p:nvPr/>
        </p:nvSpPr>
        <p:spPr>
          <a:xfrm>
            <a:off x="538369" y="941866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B1C15-09EA-A463-93F0-BDDF74794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-47897" y="-28291"/>
            <a:ext cx="12252960" cy="661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2766F-663E-8CD1-45BB-E62D5E0FF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79156" y="1318797"/>
            <a:ext cx="9601200" cy="9334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99976C-7A77-E83D-0267-67BE68C1973F}"/>
              </a:ext>
            </a:extLst>
          </p:cNvPr>
          <p:cNvSpPr txBox="1">
            <a:spLocks/>
          </p:cNvSpPr>
          <p:nvPr/>
        </p:nvSpPr>
        <p:spPr>
          <a:xfrm>
            <a:off x="1083876" y="2442830"/>
            <a:ext cx="7599614" cy="2825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FDB22"/>
              </a:buClr>
              <a:buNone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Access for counselors to view &amp; edit student plans</a:t>
            </a:r>
          </a:p>
          <a:p>
            <a:pPr marL="0" indent="0">
              <a:buClr>
                <a:srgbClr val="EFDB22"/>
              </a:buClr>
              <a:buNone/>
            </a:pPr>
            <a:endParaRPr lang="en-US" sz="2000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0" indent="0">
              <a:buClr>
                <a:srgbClr val="EFDB22"/>
              </a:buClr>
              <a:buNone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Create folders to organize student plans</a:t>
            </a:r>
          </a:p>
          <a:p>
            <a:pPr marL="0" indent="0">
              <a:buClr>
                <a:srgbClr val="EFDB22"/>
              </a:buClr>
              <a:buNone/>
            </a:pPr>
            <a:endParaRPr lang="en-US" sz="2000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0" indent="0">
              <a:buClr>
                <a:srgbClr val="EFDB22"/>
              </a:buClr>
              <a:buNone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Use student plans to track completion of courses</a:t>
            </a:r>
          </a:p>
          <a:p>
            <a:pPr marL="0" indent="0">
              <a:buClr>
                <a:srgbClr val="EFDB22"/>
              </a:buClr>
              <a:buNone/>
            </a:pPr>
            <a:endParaRPr lang="en-US" sz="2000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0" indent="0">
              <a:buClr>
                <a:srgbClr val="EFDB22"/>
              </a:buClr>
              <a:buNone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Resource Guide created by postsecondary partners</a:t>
            </a:r>
          </a:p>
          <a:p>
            <a:pPr marL="0" indent="0">
              <a:buClr>
                <a:srgbClr val="EFDB22"/>
              </a:buClr>
              <a:buNone/>
            </a:pPr>
            <a:endParaRPr lang="en-US" sz="2000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0" indent="0">
              <a:buClr>
                <a:srgbClr val="EFDB22"/>
              </a:buClr>
              <a:buNone/>
            </a:pPr>
            <a:r>
              <a:rPr lang="en-US" sz="2000" b="1" dirty="0">
                <a:solidFill>
                  <a:srgbClr val="4D515A"/>
                </a:solidFill>
                <a:latin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https://mycollegecore.org/counselor-sign-up/</a:t>
            </a:r>
            <a:r>
              <a:rPr lang="en-US" sz="2000" b="1" dirty="0">
                <a:solidFill>
                  <a:srgbClr val="4D515A"/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4C2BD8-9513-0BD1-C62B-C88861E0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20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580C68-EDAD-A687-9D07-55CB55236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6194" y="2842591"/>
            <a:ext cx="4120716" cy="4015409"/>
          </a:xfrm>
          <a:prstGeom prst="rect">
            <a:avLst/>
          </a:prstGeom>
        </p:spPr>
      </p:pic>
      <p:pic>
        <p:nvPicPr>
          <p:cNvPr id="12" name="Picture 11" descr="A green tick in a circle&#10;&#10;Description automatically generated with medium confidence">
            <a:extLst>
              <a:ext uri="{FF2B5EF4-FFF2-40B4-BE49-F238E27FC236}">
                <a16:creationId xmlns:a16="http://schemas.microsoft.com/office/drawing/2014/main" id="{E68F29C3-A0CE-8D69-32AD-81C465B96C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953" y="2401928"/>
            <a:ext cx="449452" cy="490311"/>
          </a:xfrm>
          <a:prstGeom prst="rect">
            <a:avLst/>
          </a:prstGeom>
        </p:spPr>
      </p:pic>
      <p:pic>
        <p:nvPicPr>
          <p:cNvPr id="14" name="Picture 13" descr="A green tick in a circle&#10;&#10;Description automatically generated with medium confidence">
            <a:extLst>
              <a:ext uri="{FF2B5EF4-FFF2-40B4-BE49-F238E27FC236}">
                <a16:creationId xmlns:a16="http://schemas.microsoft.com/office/drawing/2014/main" id="{972E5D49-8AA9-D673-870D-8C2F3DAD5F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558" y="3183844"/>
            <a:ext cx="449452" cy="490311"/>
          </a:xfrm>
          <a:prstGeom prst="rect">
            <a:avLst/>
          </a:prstGeom>
        </p:spPr>
      </p:pic>
      <p:pic>
        <p:nvPicPr>
          <p:cNvPr id="8" name="Picture 7" descr="A green tick in a circle&#10;&#10;Description automatically generated with medium confidence">
            <a:extLst>
              <a:ext uri="{FF2B5EF4-FFF2-40B4-BE49-F238E27FC236}">
                <a16:creationId xmlns:a16="http://schemas.microsoft.com/office/drawing/2014/main" id="{513775FB-FE78-083E-17A9-E6B87A9EB1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558" y="3952592"/>
            <a:ext cx="449452" cy="490311"/>
          </a:xfrm>
          <a:prstGeom prst="rect">
            <a:avLst/>
          </a:prstGeom>
        </p:spPr>
      </p:pic>
      <p:pic>
        <p:nvPicPr>
          <p:cNvPr id="10" name="Picture 9" descr="A green tick in a circle&#10;&#10;Description automatically generated with medium confidence">
            <a:extLst>
              <a:ext uri="{FF2B5EF4-FFF2-40B4-BE49-F238E27FC236}">
                <a16:creationId xmlns:a16="http://schemas.microsoft.com/office/drawing/2014/main" id="{52DF25DE-3AFF-5557-F130-A59F62FA20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558" y="4777681"/>
            <a:ext cx="449452" cy="49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4590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866718-FC79-D1A7-EBA5-ED343D3F0CC9}"/>
              </a:ext>
            </a:extLst>
          </p:cNvPr>
          <p:cNvSpPr/>
          <p:nvPr/>
        </p:nvSpPr>
        <p:spPr>
          <a:xfrm>
            <a:off x="-12700" y="-32004"/>
            <a:ext cx="12218894" cy="6922008"/>
          </a:xfrm>
          <a:prstGeom prst="rect">
            <a:avLst/>
          </a:prstGeom>
          <a:solidFill>
            <a:srgbClr val="18A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D8EBE9-9291-D973-F13E-749AA1BFF15C}"/>
              </a:ext>
            </a:extLst>
          </p:cNvPr>
          <p:cNvSpPr/>
          <p:nvPr/>
        </p:nvSpPr>
        <p:spPr>
          <a:xfrm>
            <a:off x="-583605" y="457200"/>
            <a:ext cx="5943600" cy="594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455225-4AEE-C590-1298-BA14993EE886}"/>
              </a:ext>
            </a:extLst>
          </p:cNvPr>
          <p:cNvSpPr txBox="1">
            <a:spLocks/>
          </p:cNvSpPr>
          <p:nvPr/>
        </p:nvSpPr>
        <p:spPr>
          <a:xfrm>
            <a:off x="6096000" y="2725612"/>
            <a:ext cx="5943600" cy="2944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bg1"/>
                </a:solidFill>
                <a:latin typeface="Aptos" panose="020B0004020202020204" pitchFamily="34" charset="0"/>
                <a:cs typeface="Poppins ExtraBold" pitchFamily="2" charset="77"/>
              </a:rPr>
              <a:t>Q &amp; A</a:t>
            </a:r>
            <a:endParaRPr lang="en-US" sz="6000" dirty="0">
              <a:solidFill>
                <a:schemeClr val="bg1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FB358E46-DD14-1258-0D99-FC241F1BEE3E}"/>
              </a:ext>
            </a:extLst>
          </p:cNvPr>
          <p:cNvSpPr txBox="1">
            <a:spLocks/>
          </p:cNvSpPr>
          <p:nvPr/>
        </p:nvSpPr>
        <p:spPr>
          <a:xfrm>
            <a:off x="6064351" y="1811910"/>
            <a:ext cx="3745458" cy="3777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006A91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6" name="Picture 5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0BBD6AB1-E815-7D90-E17F-A7967CD9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33" y="2401145"/>
            <a:ext cx="3915551" cy="222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0266C-FC5A-17B2-9EC3-B65E77FF2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148" y="2264558"/>
            <a:ext cx="7772400" cy="7556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95D162-4035-3480-D9DD-EE250061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770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1DD95-7B07-A15C-53CB-8B0F20C6A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07D215-5980-2954-486C-17E9A532FBE1}"/>
              </a:ext>
            </a:extLst>
          </p:cNvPr>
          <p:cNvSpPr txBox="1">
            <a:spLocks/>
          </p:cNvSpPr>
          <p:nvPr/>
        </p:nvSpPr>
        <p:spPr>
          <a:xfrm>
            <a:off x="538368" y="1655320"/>
            <a:ext cx="9601200" cy="833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NEW CREDENTIAL OF VALUE OPTION</a:t>
            </a:r>
            <a:endParaRPr lang="en-US" dirty="0">
              <a:solidFill>
                <a:srgbClr val="737476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02703923-7D18-CACC-2D84-C3EA02C91409}"/>
              </a:ext>
            </a:extLst>
          </p:cNvPr>
          <p:cNvSpPr txBox="1">
            <a:spLocks/>
          </p:cNvSpPr>
          <p:nvPr/>
        </p:nvSpPr>
        <p:spPr>
          <a:xfrm>
            <a:off x="538369" y="931490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07F11A-6F0B-CABB-0066-B44C4F041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5638" y="1301642"/>
            <a:ext cx="9601200" cy="933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A3692-ABAF-EBB5-6725-219D4017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22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B7BD15-110A-8DAE-8CBC-7C81A522A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-47897" y="-28291"/>
            <a:ext cx="12252960" cy="661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B89EF1-58C1-9982-425C-F8CE3FA5B046}"/>
              </a:ext>
            </a:extLst>
          </p:cNvPr>
          <p:cNvSpPr txBox="1"/>
          <p:nvPr/>
        </p:nvSpPr>
        <p:spPr>
          <a:xfrm>
            <a:off x="538368" y="2196018"/>
            <a:ext cx="11401995" cy="4661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CTE pathway/ICC combination 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400" kern="100" dirty="0">
              <a:solidFill>
                <a:srgbClr val="4D515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4D515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 credit hours of CTE pathway specific courses aligned to a NLPS pathway. </a:t>
            </a:r>
          </a:p>
          <a:p>
            <a:pPr marL="1600200" marR="0" lvl="1" indent="-5435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BA"/>
              </a:buClr>
              <a:buSzPct val="90286"/>
              <a:buFont typeface="Noto Sans Symbols"/>
              <a:buChar char="►"/>
              <a:tabLst/>
              <a:defRPr/>
            </a:pPr>
            <a:r>
              <a:rPr lang="en-US" kern="100" dirty="0">
                <a:solidFill>
                  <a:srgbClr val="4D515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Pathway options are limited to existing TSAP’s, to ensure transferability of courses by building upon the current framework/articulations in place. </a:t>
            </a:r>
            <a:endParaRPr lang="en-US" kern="100" dirty="0">
              <a:solidFill>
                <a:srgbClr val="4D515A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5664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BA"/>
              </a:buClr>
              <a:buSzPct val="90286"/>
              <a:tabLst/>
              <a:defRPr/>
            </a:pPr>
            <a:endParaRPr lang="en-US" kern="100" dirty="0">
              <a:solidFill>
                <a:srgbClr val="4D515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4D515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 credit hours of general education courses on the Core Transfer Library.</a:t>
            </a:r>
          </a:p>
          <a:p>
            <a:pPr marL="1600200" marR="0" lvl="1" indent="-5435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BA"/>
              </a:buClr>
              <a:buSzPct val="90286"/>
              <a:buFont typeface="Noto Sans Symbols"/>
              <a:buChar char="►"/>
              <a:tabLst/>
              <a:defRPr/>
            </a:pPr>
            <a:r>
              <a:rPr lang="en-US" kern="100" dirty="0">
                <a:solidFill>
                  <a:srgbClr val="4D515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Students are required to take 1 course from each of the 6 competency areas making up the Indiana College Core</a:t>
            </a:r>
            <a:r>
              <a:rPr lang="en-US" kern="100" dirty="0">
                <a:solidFill>
                  <a:srgbClr val="4D515A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solidFill>
                <a:srgbClr val="4D515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15000"/>
              </a:lnSpc>
              <a:buClr>
                <a:srgbClr val="EFDB22"/>
              </a:buClr>
              <a:buSzPct val="150000"/>
            </a:pPr>
            <a:endParaRPr lang="en-US" kern="100" dirty="0">
              <a:solidFill>
                <a:srgbClr val="4D515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4D515A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kern="100" dirty="0">
                <a:solidFill>
                  <a:srgbClr val="4D515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minimum of 15 credit hours need to be earned through one postsecondary institution.</a:t>
            </a:r>
          </a:p>
          <a:p>
            <a:pPr marL="685800" marR="0">
              <a:lnSpc>
                <a:spcPct val="115000"/>
              </a:lnSpc>
              <a:buClr>
                <a:srgbClr val="EFDB22"/>
              </a:buClr>
              <a:buSzPct val="150000"/>
            </a:pPr>
            <a:endParaRPr lang="en-US" kern="100" dirty="0">
              <a:solidFill>
                <a:srgbClr val="4D515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4D515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 courses may substitute for a portion of the courses and satisfactory scores on corresponding AP exams must be earned. </a:t>
            </a:r>
          </a:p>
        </p:txBody>
      </p:sp>
    </p:spTree>
    <p:extLst>
      <p:ext uri="{BB962C8B-B14F-4D97-AF65-F5344CB8AC3E}">
        <p14:creationId xmlns:p14="http://schemas.microsoft.com/office/powerpoint/2010/main" val="158844626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724954-9102-167D-C50E-84105444B771}"/>
              </a:ext>
            </a:extLst>
          </p:cNvPr>
          <p:cNvSpPr/>
          <p:nvPr/>
        </p:nvSpPr>
        <p:spPr>
          <a:xfrm>
            <a:off x="-12700" y="-32004"/>
            <a:ext cx="12218894" cy="6922008"/>
          </a:xfrm>
          <a:prstGeom prst="rect">
            <a:avLst/>
          </a:prstGeom>
          <a:solidFill>
            <a:srgbClr val="18A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044FAB-AEB8-FD91-FDC2-8314D091F8B9}"/>
              </a:ext>
            </a:extLst>
          </p:cNvPr>
          <p:cNvSpPr/>
          <p:nvPr/>
        </p:nvSpPr>
        <p:spPr>
          <a:xfrm>
            <a:off x="-12700" y="-32003"/>
            <a:ext cx="12204700" cy="1719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81C68A99-5D56-FF58-6597-BE15D5E09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75" y="202935"/>
            <a:ext cx="2347951" cy="13371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2956F6-B6F4-632C-EFDA-5FFD1DA6FB07}"/>
              </a:ext>
            </a:extLst>
          </p:cNvPr>
          <p:cNvSpPr txBox="1">
            <a:spLocks/>
          </p:cNvSpPr>
          <p:nvPr/>
        </p:nvSpPr>
        <p:spPr>
          <a:xfrm>
            <a:off x="3782006" y="525974"/>
            <a:ext cx="8431284" cy="13371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CONTACT INFORMATION</a:t>
            </a:r>
            <a:endParaRPr lang="en-US" dirty="0">
              <a:solidFill>
                <a:srgbClr val="737476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96218-C1B2-69D4-DC51-FA80A2A6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75D4604-6569-1B75-7940-5D654073069E}"/>
              </a:ext>
            </a:extLst>
          </p:cNvPr>
          <p:cNvSpPr txBox="1">
            <a:spLocks/>
          </p:cNvSpPr>
          <p:nvPr/>
        </p:nvSpPr>
        <p:spPr>
          <a:xfrm>
            <a:off x="3595420" y="4994887"/>
            <a:ext cx="4988459" cy="11409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inquiries contact: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EFDB22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Indiana College Core Inbox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ICC@che.in.gov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975" dirty="0">
                <a:solidFill>
                  <a:schemeClr val="bg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200" dirty="0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975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975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975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975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975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975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975" dirty="0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975" dirty="0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975" dirty="0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975" u="sng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calendar&#10;&#10;AI-generated content may be incorrect.">
            <a:extLst>
              <a:ext uri="{FF2B5EF4-FFF2-40B4-BE49-F238E27FC236}">
                <a16:creationId xmlns:a16="http://schemas.microsoft.com/office/drawing/2014/main" id="{65453662-EEE2-DA5B-F1ED-6A0489313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68" y="2545526"/>
            <a:ext cx="2236663" cy="17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1305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B4C0FE-14BF-002A-3848-DC26F4F0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BE979-44FD-9C33-E814-9507176DD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4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C59DD3-A979-E2E9-2906-B3343AE3198A}"/>
              </a:ext>
            </a:extLst>
          </p:cNvPr>
          <p:cNvSpPr/>
          <p:nvPr/>
        </p:nvSpPr>
        <p:spPr>
          <a:xfrm>
            <a:off x="-13447" y="-32004"/>
            <a:ext cx="12218894" cy="6922008"/>
          </a:xfrm>
          <a:prstGeom prst="rect">
            <a:avLst/>
          </a:prstGeom>
          <a:solidFill>
            <a:srgbClr val="18A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0E2819-5389-BB85-3852-9C445B515F61}"/>
              </a:ext>
            </a:extLst>
          </p:cNvPr>
          <p:cNvSpPr/>
          <p:nvPr/>
        </p:nvSpPr>
        <p:spPr>
          <a:xfrm>
            <a:off x="-583605" y="457200"/>
            <a:ext cx="5943600" cy="594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B2AE50-86AF-A53B-9669-D6F09F8DFEB2}"/>
              </a:ext>
            </a:extLst>
          </p:cNvPr>
          <p:cNvSpPr txBox="1">
            <a:spLocks/>
          </p:cNvSpPr>
          <p:nvPr/>
        </p:nvSpPr>
        <p:spPr>
          <a:xfrm>
            <a:off x="6050904" y="2401145"/>
            <a:ext cx="5816418" cy="2944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bg1"/>
                </a:solidFill>
                <a:latin typeface="Aptos" panose="020B0004020202020204" pitchFamily="34" charset="0"/>
                <a:cs typeface="Poppins ExtraBold" pitchFamily="2" charset="77"/>
              </a:rPr>
              <a:t>INDIANA TRANSFER SYSTEM</a:t>
            </a:r>
            <a:br>
              <a:rPr lang="en-US" sz="6000" b="1" dirty="0">
                <a:solidFill>
                  <a:schemeClr val="bg1"/>
                </a:solidFill>
                <a:latin typeface="Aptos" panose="020B0004020202020204" pitchFamily="34" charset="0"/>
                <a:cs typeface="Poppins ExtraBold" pitchFamily="2" charset="77"/>
              </a:rPr>
            </a:br>
            <a:endParaRPr lang="en-US" sz="6000" dirty="0">
              <a:solidFill>
                <a:schemeClr val="bg1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0273DB5-A686-9177-93D1-46B4AF122B6E}"/>
              </a:ext>
            </a:extLst>
          </p:cNvPr>
          <p:cNvSpPr txBox="1">
            <a:spLocks/>
          </p:cNvSpPr>
          <p:nvPr/>
        </p:nvSpPr>
        <p:spPr>
          <a:xfrm>
            <a:off x="6050904" y="1696864"/>
            <a:ext cx="3745458" cy="3777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007CB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7" name="Picture 6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11F55AED-8096-2F9F-C7E9-EA6E01C08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33" y="2401145"/>
            <a:ext cx="3915551" cy="222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3AAF2-B3E6-E775-7293-0D7670A46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148" y="2124512"/>
            <a:ext cx="7772400" cy="755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F6252-4DC9-4B84-A2CD-26EE2936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057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09CA-5567-9900-1DA3-51E6CBA1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91" y="1166998"/>
            <a:ext cx="5257800" cy="211057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INDIANA </a:t>
            </a:r>
            <a:b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</a:br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TRANSFER </a:t>
            </a:r>
            <a:b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</a:br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COMPONENTS</a:t>
            </a:r>
            <a:b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</a:br>
            <a:endParaRPr lang="en-US" sz="3900" dirty="0">
              <a:solidFill>
                <a:srgbClr val="737476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69A4AE6E-067A-7A51-6327-D64760B097D3}"/>
              </a:ext>
            </a:extLst>
          </p:cNvPr>
          <p:cNvSpPr txBox="1">
            <a:spLocks/>
          </p:cNvSpPr>
          <p:nvPr/>
        </p:nvSpPr>
        <p:spPr>
          <a:xfrm>
            <a:off x="317091" y="490471"/>
            <a:ext cx="3745458" cy="3777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737476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12" name="Picture 11" descr="A red sign with white text&#10;&#10;Description automatically generated">
            <a:extLst>
              <a:ext uri="{FF2B5EF4-FFF2-40B4-BE49-F238E27FC236}">
                <a16:creationId xmlns:a16="http://schemas.microsoft.com/office/drawing/2014/main" id="{383E1716-54AF-7F66-A735-FE1DB02B6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555" y="694536"/>
            <a:ext cx="4191000" cy="952500"/>
          </a:xfrm>
          <a:prstGeom prst="rect">
            <a:avLst/>
          </a:prstGeom>
        </p:spPr>
      </p:pic>
      <p:pic>
        <p:nvPicPr>
          <p:cNvPr id="36" name="Picture 35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81D8E87E-5B70-9247-F18F-04A385D1C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156" y="3953334"/>
            <a:ext cx="5562600" cy="95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51800-7F20-DA03-CD0F-2700D7367B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9191" y="6137735"/>
            <a:ext cx="12290847" cy="805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7938CB-8181-071B-A24D-2BF4F1D0B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938761" y="868182"/>
            <a:ext cx="9601200" cy="93345"/>
          </a:xfrm>
          <a:prstGeom prst="rect">
            <a:avLst/>
          </a:prstGeom>
        </p:spPr>
      </p:pic>
      <p:pic>
        <p:nvPicPr>
          <p:cNvPr id="4" name="Picture 3" descr="A red rectangular sign with white text&#10;&#10;Description automatically generated">
            <a:extLst>
              <a:ext uri="{FF2B5EF4-FFF2-40B4-BE49-F238E27FC236}">
                <a16:creationId xmlns:a16="http://schemas.microsoft.com/office/drawing/2014/main" id="{E9DFDCA2-0454-ACDD-1E32-E272FF9E35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6068" y="706050"/>
            <a:ext cx="2540000" cy="939800"/>
          </a:xfrm>
          <a:prstGeom prst="rect">
            <a:avLst/>
          </a:prstGeom>
        </p:spPr>
      </p:pic>
      <p:pic>
        <p:nvPicPr>
          <p:cNvPr id="11" name="Picture 10" descr="A yellow rectangular object with a white sign&#10;&#10;Description automatically generated">
            <a:extLst>
              <a:ext uri="{FF2B5EF4-FFF2-40B4-BE49-F238E27FC236}">
                <a16:creationId xmlns:a16="http://schemas.microsoft.com/office/drawing/2014/main" id="{162216EB-D756-B656-B0C4-111CCFF0C4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3614" y="1777049"/>
            <a:ext cx="2540000" cy="939800"/>
          </a:xfrm>
          <a:prstGeom prst="rect">
            <a:avLst/>
          </a:prstGeom>
        </p:spPr>
      </p:pic>
      <p:pic>
        <p:nvPicPr>
          <p:cNvPr id="15" name="Picture 14" descr="A green rectangular sign with white text&#10;&#10;Description automatically generated">
            <a:extLst>
              <a:ext uri="{FF2B5EF4-FFF2-40B4-BE49-F238E27FC236}">
                <a16:creationId xmlns:a16="http://schemas.microsoft.com/office/drawing/2014/main" id="{18A2B148-5684-9D18-AEDF-E728E5DB5E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2000" y="2882666"/>
            <a:ext cx="2540000" cy="952500"/>
          </a:xfrm>
          <a:prstGeom prst="rect">
            <a:avLst/>
          </a:prstGeom>
        </p:spPr>
      </p:pic>
      <p:pic>
        <p:nvPicPr>
          <p:cNvPr id="17" name="Picture 16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7A3F456D-D9CA-931A-FA66-4E7D551938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7932" y="3958387"/>
            <a:ext cx="2540000" cy="939800"/>
          </a:xfrm>
          <a:prstGeom prst="rect">
            <a:avLst/>
          </a:prstGeom>
        </p:spPr>
      </p:pic>
      <p:pic>
        <p:nvPicPr>
          <p:cNvPr id="19" name="Picture 18" descr="A blue sign with white text&#10;&#10;Description automatically generated">
            <a:extLst>
              <a:ext uri="{FF2B5EF4-FFF2-40B4-BE49-F238E27FC236}">
                <a16:creationId xmlns:a16="http://schemas.microsoft.com/office/drawing/2014/main" id="{C8B9959B-A1BE-47B3-0DD5-EDF347DE00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2000" y="5055095"/>
            <a:ext cx="2540000" cy="939800"/>
          </a:xfrm>
          <a:prstGeom prst="rect">
            <a:avLst/>
          </a:prstGeom>
        </p:spPr>
      </p:pic>
      <p:pic>
        <p:nvPicPr>
          <p:cNvPr id="21" name="Picture 20" descr="A blue sign with white text&#10;&#10;Description automatically generated">
            <a:extLst>
              <a:ext uri="{FF2B5EF4-FFF2-40B4-BE49-F238E27FC236}">
                <a16:creationId xmlns:a16="http://schemas.microsoft.com/office/drawing/2014/main" id="{29A77D46-D8C7-CA54-38CE-B3EBB4392F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3234" y="5048674"/>
            <a:ext cx="5994400" cy="952500"/>
          </a:xfrm>
          <a:prstGeom prst="rect">
            <a:avLst/>
          </a:prstGeom>
        </p:spPr>
      </p:pic>
      <p:pic>
        <p:nvPicPr>
          <p:cNvPr id="24" name="Picture 23" descr="A green sign with white text&#10;&#10;Description automatically generated">
            <a:extLst>
              <a:ext uri="{FF2B5EF4-FFF2-40B4-BE49-F238E27FC236}">
                <a16:creationId xmlns:a16="http://schemas.microsoft.com/office/drawing/2014/main" id="{BDFB38B3-C587-8A04-9E95-F43F8070B5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59534" y="2882238"/>
            <a:ext cx="5118100" cy="952500"/>
          </a:xfrm>
          <a:prstGeom prst="rect">
            <a:avLst/>
          </a:prstGeom>
        </p:spPr>
      </p:pic>
      <p:pic>
        <p:nvPicPr>
          <p:cNvPr id="26" name="Picture 25" descr="A orange sign with white text&#10;&#10;Description automatically generated">
            <a:extLst>
              <a:ext uri="{FF2B5EF4-FFF2-40B4-BE49-F238E27FC236}">
                <a16:creationId xmlns:a16="http://schemas.microsoft.com/office/drawing/2014/main" id="{E4A582EA-C27C-0AFD-9310-AE9601EF21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6856" y="1762105"/>
            <a:ext cx="4660900" cy="952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2B547C-2A56-C01B-E1E1-F048CE3C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F097D7-0A0A-F6D0-E32A-099B663126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46050" y="3534006"/>
            <a:ext cx="104771" cy="167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BC00BA-B762-6354-913E-31C7DA4751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18468" y="3438978"/>
            <a:ext cx="114214" cy="1305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CEBAF1-03C2-4D2C-F11B-44E8E18EEED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/>
          <a:stretch/>
        </p:blipFill>
        <p:spPr>
          <a:xfrm>
            <a:off x="10008087" y="3438978"/>
            <a:ext cx="114214" cy="1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159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C59DD3-A979-E2E9-2906-B3343AE3198A}"/>
              </a:ext>
            </a:extLst>
          </p:cNvPr>
          <p:cNvSpPr/>
          <p:nvPr/>
        </p:nvSpPr>
        <p:spPr>
          <a:xfrm>
            <a:off x="-13447" y="-32004"/>
            <a:ext cx="12218894" cy="6922008"/>
          </a:xfrm>
          <a:prstGeom prst="rect">
            <a:avLst/>
          </a:prstGeom>
          <a:solidFill>
            <a:srgbClr val="18A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0E2819-5389-BB85-3852-9C445B515F61}"/>
              </a:ext>
            </a:extLst>
          </p:cNvPr>
          <p:cNvSpPr/>
          <p:nvPr/>
        </p:nvSpPr>
        <p:spPr>
          <a:xfrm>
            <a:off x="-583605" y="457200"/>
            <a:ext cx="5943600" cy="594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B2AE50-86AF-A53B-9669-D6F09F8DFEB2}"/>
              </a:ext>
            </a:extLst>
          </p:cNvPr>
          <p:cNvSpPr txBox="1">
            <a:spLocks/>
          </p:cNvSpPr>
          <p:nvPr/>
        </p:nvSpPr>
        <p:spPr>
          <a:xfrm>
            <a:off x="6050904" y="2401145"/>
            <a:ext cx="3654019" cy="2944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bg1"/>
                </a:solidFill>
                <a:latin typeface="Aptos" panose="020B0004020202020204" pitchFamily="34" charset="0"/>
                <a:cs typeface="Poppins ExtraBold" pitchFamily="2" charset="77"/>
              </a:rPr>
              <a:t>INDIANA </a:t>
            </a:r>
          </a:p>
          <a:p>
            <a:r>
              <a:rPr lang="en-US" sz="6000" b="1" dirty="0">
                <a:solidFill>
                  <a:schemeClr val="bg1"/>
                </a:solidFill>
                <a:latin typeface="Aptos" panose="020B0004020202020204" pitchFamily="34" charset="0"/>
                <a:cs typeface="Poppins ExtraBold" pitchFamily="2" charset="77"/>
              </a:rPr>
              <a:t>COLLEGE </a:t>
            </a:r>
          </a:p>
          <a:p>
            <a:r>
              <a:rPr lang="en-US" sz="6000" b="1" dirty="0">
                <a:solidFill>
                  <a:schemeClr val="bg1"/>
                </a:solidFill>
                <a:latin typeface="Aptos" panose="020B0004020202020204" pitchFamily="34" charset="0"/>
                <a:cs typeface="Poppins ExtraBold" pitchFamily="2" charset="77"/>
              </a:rPr>
              <a:t>CORE 101</a:t>
            </a:r>
            <a:br>
              <a:rPr lang="en-US" sz="6000" b="1" dirty="0">
                <a:solidFill>
                  <a:schemeClr val="bg1"/>
                </a:solidFill>
                <a:latin typeface="Aptos" panose="020B0004020202020204" pitchFamily="34" charset="0"/>
                <a:cs typeface="Poppins ExtraBold" pitchFamily="2" charset="77"/>
              </a:rPr>
            </a:br>
            <a:endParaRPr lang="en-US" sz="6000" dirty="0">
              <a:solidFill>
                <a:schemeClr val="bg1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0273DB5-A686-9177-93D1-46B4AF122B6E}"/>
              </a:ext>
            </a:extLst>
          </p:cNvPr>
          <p:cNvSpPr txBox="1">
            <a:spLocks/>
          </p:cNvSpPr>
          <p:nvPr/>
        </p:nvSpPr>
        <p:spPr>
          <a:xfrm>
            <a:off x="6050904" y="1696864"/>
            <a:ext cx="3745458" cy="3777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006A91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7" name="Picture 6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11F55AED-8096-2F9F-C7E9-EA6E01C08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33" y="2401145"/>
            <a:ext cx="3915551" cy="222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3AAF2-B3E6-E775-7293-0D7670A46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148" y="2124512"/>
            <a:ext cx="7772400" cy="755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F6252-4DC9-4B84-A2CD-26EE2936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475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0AD82-FF46-3195-B557-FE2BB426D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67" y="2017458"/>
            <a:ext cx="7172187" cy="3912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EFDB22"/>
              </a:buClr>
              <a:buSzPct val="150000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  <a:cs typeface="Poppins Medium" pitchFamily="2" charset="77"/>
              </a:rPr>
              <a:t>A </a:t>
            </a:r>
            <a:r>
              <a:rPr lang="en-US" sz="2000" b="1" dirty="0">
                <a:solidFill>
                  <a:srgbClr val="4D515A"/>
                </a:solidFill>
                <a:latin typeface="Aptos" panose="020B0004020202020204" pitchFamily="34" charset="0"/>
                <a:cs typeface="Poppins Medium" pitchFamily="2" charset="77"/>
              </a:rPr>
              <a:t>block</a:t>
            </a: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  <a:cs typeface="Poppins Medium" pitchFamily="2" charset="77"/>
              </a:rPr>
              <a:t> of 30 credit hours of college-level general education coursework that applies and transfers seamlessly to all Indiana public higher education institutions and some private/independent institutions.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EFDB22"/>
              </a:buClr>
              <a:buSzPct val="150000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Courses are in six competency areas:</a:t>
            </a:r>
          </a:p>
          <a:p>
            <a:pPr marL="1600200" marR="0" lvl="1" indent="-5435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BA"/>
              </a:buClr>
              <a:buSzPct val="90286"/>
              <a:buFont typeface="Noto Sans Symbols"/>
              <a:buChar char="►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515A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Quantitative Reasoning</a:t>
            </a:r>
          </a:p>
          <a:p>
            <a:pPr marL="1600200" marR="0" lvl="1" indent="-5435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BA"/>
              </a:buClr>
              <a:buSzPct val="90286"/>
              <a:buFont typeface="Noto Sans Symbols"/>
              <a:buChar char="►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515A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Speaking and Listening</a:t>
            </a:r>
          </a:p>
          <a:p>
            <a:pPr marL="1600200" marR="0" lvl="1" indent="-5435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BA"/>
              </a:buClr>
              <a:buSzPct val="90286"/>
              <a:buFont typeface="Noto Sans Symbols"/>
              <a:buChar char="►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515A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Written Communication</a:t>
            </a:r>
          </a:p>
          <a:p>
            <a:pPr marL="1600200" marR="0" lvl="1" indent="-5435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BA"/>
              </a:buClr>
              <a:buSzPct val="90286"/>
              <a:buFont typeface="Noto Sans Symbols"/>
              <a:buChar char="►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515A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Humanistic and Artistic</a:t>
            </a:r>
          </a:p>
          <a:p>
            <a:pPr marL="1600200" marR="0" lvl="1" indent="-5435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BA"/>
              </a:buClr>
              <a:buSzPct val="90286"/>
              <a:buFont typeface="Noto Sans Symbols"/>
              <a:buChar char="►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515A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Scientific</a:t>
            </a:r>
          </a:p>
          <a:p>
            <a:pPr marL="1600200" marR="0" lvl="1" indent="-5435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CBA"/>
              </a:buClr>
              <a:buSzPct val="90286"/>
              <a:buFont typeface="Noto Sans Symbols"/>
              <a:buChar char="►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515A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Social and Behavioral</a:t>
            </a:r>
          </a:p>
          <a:p>
            <a:endParaRPr lang="en-US" sz="2000" dirty="0">
              <a:solidFill>
                <a:srgbClr val="737476"/>
              </a:solidFill>
              <a:latin typeface="Aptos" panose="020B00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66BF49-3505-A9B6-AF92-25EA5DB2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7" y="1045293"/>
            <a:ext cx="8213746" cy="8961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THE INDIANA COLLEGE CORE</a:t>
            </a:r>
            <a:endParaRPr lang="en-US" sz="3900" dirty="0">
              <a:solidFill>
                <a:srgbClr val="737476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20E0CE33-0585-44BB-8EC7-0092B9E37C2D}"/>
              </a:ext>
            </a:extLst>
          </p:cNvPr>
          <p:cNvSpPr txBox="1">
            <a:spLocks/>
          </p:cNvSpPr>
          <p:nvPr/>
        </p:nvSpPr>
        <p:spPr>
          <a:xfrm>
            <a:off x="538369" y="380163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9A1207-620E-8B2A-C7A5-B604E8961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445" y="6076291"/>
            <a:ext cx="12252960" cy="811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C7A021-3BCD-2B81-19FF-502C17D3F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21045" y="744973"/>
            <a:ext cx="9601200" cy="933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78005-378E-92B9-5097-5D61CCD1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4A98B-6876-AA27-1ED4-581A70F2F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554" y="1838191"/>
            <a:ext cx="4092067" cy="409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35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777BDB-61AB-5A73-2841-562401B0C6E6}"/>
              </a:ext>
            </a:extLst>
          </p:cNvPr>
          <p:cNvSpPr txBox="1">
            <a:spLocks/>
          </p:cNvSpPr>
          <p:nvPr/>
        </p:nvSpPr>
        <p:spPr>
          <a:xfrm>
            <a:off x="538368" y="1619448"/>
            <a:ext cx="10891632" cy="8336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INDIANA COLLEGE CORE GROUND RULES</a:t>
            </a:r>
            <a:endParaRPr lang="en-US" sz="3900" dirty="0">
              <a:solidFill>
                <a:srgbClr val="737476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B98C946-4506-581A-CDE7-1A58820179CC}"/>
              </a:ext>
            </a:extLst>
          </p:cNvPr>
          <p:cNvSpPr txBox="1">
            <a:spLocks/>
          </p:cNvSpPr>
          <p:nvPr/>
        </p:nvSpPr>
        <p:spPr>
          <a:xfrm>
            <a:off x="538369" y="931490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033BA-6491-1F4F-ADDE-D3934044B260}"/>
              </a:ext>
            </a:extLst>
          </p:cNvPr>
          <p:cNvSpPr txBox="1"/>
          <p:nvPr/>
        </p:nvSpPr>
        <p:spPr>
          <a:xfrm>
            <a:off x="1162066" y="2477296"/>
            <a:ext cx="4368514" cy="17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CBA"/>
                </a:solidFill>
                <a:latin typeface="Aptos" panose="020B0004020202020204" pitchFamily="34" charset="0"/>
              </a:rPr>
              <a:t>A minimum of 3 credit hours must be earned in each competency area</a:t>
            </a:r>
            <a:endParaRPr lang="en-US" sz="2000" dirty="0">
              <a:solidFill>
                <a:srgbClr val="007CBA"/>
              </a:solidFill>
              <a:latin typeface="Aptos" panose="020B00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15A"/>
                </a:solidFill>
                <a:latin typeface="Aptos" panose="020B0004020202020204" pitchFamily="34" charset="0"/>
              </a:rPr>
              <a:t>Awarding institution determines the distribution of the remaining 12 hours.</a:t>
            </a:r>
          </a:p>
          <a:p>
            <a:endParaRPr lang="en-US" dirty="0">
              <a:solidFill>
                <a:srgbClr val="737477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891E8-7118-0E68-E105-4B2C8139808F}"/>
              </a:ext>
            </a:extLst>
          </p:cNvPr>
          <p:cNvSpPr txBox="1"/>
          <p:nvPr/>
        </p:nvSpPr>
        <p:spPr>
          <a:xfrm>
            <a:off x="1162066" y="4090565"/>
            <a:ext cx="4376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CBA"/>
                </a:solidFill>
                <a:latin typeface="Aptos" panose="020B0004020202020204" pitchFamily="34" charset="0"/>
              </a:rPr>
              <a:t>At least 15 credit hours must be earned from the primary postsecondary provider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6B179-5194-92AD-92AB-8A800EA9FD02}"/>
              </a:ext>
            </a:extLst>
          </p:cNvPr>
          <p:cNvSpPr txBox="1"/>
          <p:nvPr/>
        </p:nvSpPr>
        <p:spPr>
          <a:xfrm>
            <a:off x="6149788" y="2483077"/>
            <a:ext cx="5609821" cy="13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CBA"/>
                </a:solidFill>
                <a:latin typeface="Aptos" panose="020B0004020202020204" pitchFamily="34" charset="0"/>
              </a:rPr>
              <a:t>AP/IB/Cambridge/CLEP may count toward fulfillment based on the equivalencies determined by the awarding institution</a:t>
            </a:r>
            <a:endParaRPr lang="en-US" sz="2000" u="sng" dirty="0">
              <a:solidFill>
                <a:srgbClr val="007CBA"/>
              </a:solidFill>
              <a:latin typeface="Aptos" panose="020B00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EFDB2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15A"/>
                </a:solidFill>
                <a:latin typeface="Aptos" panose="020B0004020202020204" pitchFamily="34" charset="0"/>
              </a:rPr>
              <a:t>SEA 204-2026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AC59B-4256-27F2-1A9E-375C40F1300B}"/>
              </a:ext>
            </a:extLst>
          </p:cNvPr>
          <p:cNvSpPr txBox="1"/>
          <p:nvPr/>
        </p:nvSpPr>
        <p:spPr>
          <a:xfrm>
            <a:off x="1162066" y="5382154"/>
            <a:ext cx="4376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CBA"/>
                </a:solidFill>
                <a:latin typeface="Aptos" panose="020B0004020202020204" pitchFamily="34" charset="0"/>
              </a:rPr>
              <a:t>A minimum GPA of 2.0 for courses within the Indiana College Core is required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FAC7F-0DC0-BAC0-180B-675017F76BEC}"/>
              </a:ext>
            </a:extLst>
          </p:cNvPr>
          <p:cNvSpPr txBox="1"/>
          <p:nvPr/>
        </p:nvSpPr>
        <p:spPr>
          <a:xfrm>
            <a:off x="6149788" y="4175517"/>
            <a:ext cx="52129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CBA"/>
                </a:solidFill>
                <a:latin typeface="Aptos" panose="020B0004020202020204" pitchFamily="34" charset="0"/>
              </a:rPr>
              <a:t>Successful completion of the Indiana College Core may not entirely fulfill the general education requirements at some postsecondary institutions and does not guarantee admission into a degree program</a:t>
            </a:r>
          </a:p>
        </p:txBody>
      </p:sp>
      <p:pic>
        <p:nvPicPr>
          <p:cNvPr id="12" name="Picture 11" descr="A purple tick in a circle&#10;&#10;Description automatically generated with medium confidence">
            <a:extLst>
              <a:ext uri="{FF2B5EF4-FFF2-40B4-BE49-F238E27FC236}">
                <a16:creationId xmlns:a16="http://schemas.microsoft.com/office/drawing/2014/main" id="{69A613EE-4F2B-0D5A-2489-CDF3512BF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11" y="2574450"/>
            <a:ext cx="576330" cy="628724"/>
          </a:xfrm>
          <a:prstGeom prst="rect">
            <a:avLst/>
          </a:prstGeom>
        </p:spPr>
      </p:pic>
      <p:pic>
        <p:nvPicPr>
          <p:cNvPr id="14" name="Picture 13" descr="A red tick in a circle&#10;&#10;Description automatically generated with medium confidence">
            <a:extLst>
              <a:ext uri="{FF2B5EF4-FFF2-40B4-BE49-F238E27FC236}">
                <a16:creationId xmlns:a16="http://schemas.microsoft.com/office/drawing/2014/main" id="{2B9E387C-2723-935A-EEA4-AF3A08943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11" y="4175517"/>
            <a:ext cx="578358" cy="630936"/>
          </a:xfrm>
          <a:prstGeom prst="rect">
            <a:avLst/>
          </a:prstGeom>
        </p:spPr>
      </p:pic>
      <p:pic>
        <p:nvPicPr>
          <p:cNvPr id="16" name="Picture 15" descr="A check mark in a circle&#10;&#10;Description automatically generated with medium confidence">
            <a:extLst>
              <a:ext uri="{FF2B5EF4-FFF2-40B4-BE49-F238E27FC236}">
                <a16:creationId xmlns:a16="http://schemas.microsoft.com/office/drawing/2014/main" id="{BD636414-AA19-3C3E-28FA-86377CFCE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11" y="5444992"/>
            <a:ext cx="578358" cy="630936"/>
          </a:xfrm>
          <a:prstGeom prst="rect">
            <a:avLst/>
          </a:prstGeom>
        </p:spPr>
      </p:pic>
      <p:pic>
        <p:nvPicPr>
          <p:cNvPr id="18" name="Picture 17" descr="A green tick in a circle&#10;&#10;Description automatically generated with medium confidence">
            <a:extLst>
              <a:ext uri="{FF2B5EF4-FFF2-40B4-BE49-F238E27FC236}">
                <a16:creationId xmlns:a16="http://schemas.microsoft.com/office/drawing/2014/main" id="{9D689627-E0FB-D0EF-B03D-F4551A5AC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677" y="2597110"/>
            <a:ext cx="578358" cy="630936"/>
          </a:xfrm>
          <a:prstGeom prst="rect">
            <a:avLst/>
          </a:prstGeom>
        </p:spPr>
      </p:pic>
      <p:pic>
        <p:nvPicPr>
          <p:cNvPr id="20" name="Picture 19" descr="A blue tick in a circle&#10;&#10;Description automatically generated with medium confidence">
            <a:extLst>
              <a:ext uri="{FF2B5EF4-FFF2-40B4-BE49-F238E27FC236}">
                <a16:creationId xmlns:a16="http://schemas.microsoft.com/office/drawing/2014/main" id="{4810D856-60A1-45F1-A114-4DFBEB6B6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225" y="4175517"/>
            <a:ext cx="578358" cy="6309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1D78EC-E904-2732-EE91-D23535902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045638" y="1301642"/>
            <a:ext cx="9601200" cy="93345"/>
          </a:xfrm>
          <a:prstGeom prst="rect">
            <a:avLst/>
          </a:prstGeom>
        </p:spPr>
      </p:pic>
      <p:pic>
        <p:nvPicPr>
          <p:cNvPr id="15" name="Picture 14" descr="A grey arrow pointing to a black background&#10;&#10;Description automatically generated">
            <a:extLst>
              <a:ext uri="{FF2B5EF4-FFF2-40B4-BE49-F238E27FC236}">
                <a16:creationId xmlns:a16="http://schemas.microsoft.com/office/drawing/2014/main" id="{A42E4919-E2E9-D713-8EE8-C0AAB62B46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2765" y="3460196"/>
            <a:ext cx="227550" cy="3267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E1FB1-313C-E2B5-D390-F7BB3D51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81BA63-D2E5-8C3F-A90C-661DC6A0D0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halkSketch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-47897" y="-28291"/>
            <a:ext cx="12252960" cy="6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1239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58495-A018-9203-4B9C-5A755CB6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F5369-61C3-5456-8C5B-BF8E0241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69" y="1959229"/>
            <a:ext cx="7528947" cy="38271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E63D50"/>
                </a:solidFill>
                <a:latin typeface="Aptos" panose="020B0004020202020204" pitchFamily="34" charset="0"/>
                <a:cs typeface="Poppins ExtraBold" pitchFamily="2" charset="77"/>
              </a:rPr>
              <a:t>AP &amp; Cambridge International Exams Credit</a:t>
            </a:r>
            <a:endParaRPr lang="en-US" sz="2000" dirty="0">
              <a:solidFill>
                <a:srgbClr val="4D515A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CBA"/>
                </a:solidFill>
                <a:latin typeface="Aptos" panose="020B0004020202020204" pitchFamily="34" charset="0"/>
              </a:rPr>
              <a:t>State educational institutions must: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Award course credit, not simply academic or elective credit, for scores of 3, 4, or 5 on Advanced Placement exams and grades of “E” (e) or higher on Cambridge International A or AS Level exams when those examinations correspond to the state educational institution’s course in the Core Transfer Library.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000" dirty="0">
                <a:solidFill>
                  <a:srgbClr val="4D515A"/>
                </a:solidFill>
                <a:latin typeface="Aptos" panose="020B0004020202020204" pitchFamily="34" charset="0"/>
              </a:rPr>
              <a:t>Transfer and apply course credit in alignment with its own corresponding course in the Core Transfer Library.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8F6BE9-F3BB-5733-7FCF-FEF60660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78" y="1028435"/>
            <a:ext cx="7322265" cy="93079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CBA"/>
                </a:solidFill>
                <a:latin typeface="Aptos" panose="020B0004020202020204" pitchFamily="34" charset="0"/>
                <a:cs typeface="Poppins ExtraBold" pitchFamily="2" charset="77"/>
              </a:rPr>
              <a:t>SEA 204-2026</a:t>
            </a:r>
            <a:endParaRPr lang="en-US" dirty="0">
              <a:solidFill>
                <a:srgbClr val="737476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07ABCE0-DDAE-D9A5-B50F-8480C66734E2}"/>
              </a:ext>
            </a:extLst>
          </p:cNvPr>
          <p:cNvSpPr txBox="1">
            <a:spLocks/>
          </p:cNvSpPr>
          <p:nvPr/>
        </p:nvSpPr>
        <p:spPr>
          <a:xfrm>
            <a:off x="538369" y="380163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2FFB9-EFC9-223C-17A9-0EA9A1450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445" y="6076291"/>
            <a:ext cx="12252960" cy="811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C6A77E-BFD4-1AF1-50FB-C106031E1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21045" y="744973"/>
            <a:ext cx="9601200" cy="933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FE242-0328-72FD-AF39-A055581D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8</a:t>
            </a:fld>
            <a:endParaRPr lang="en-US" dirty="0"/>
          </a:p>
        </p:txBody>
      </p:sp>
      <p:pic>
        <p:nvPicPr>
          <p:cNvPr id="1026" name="Picture 2" descr="College Board Assessments - Higher Ed ...">
            <a:extLst>
              <a:ext uri="{FF2B5EF4-FFF2-40B4-BE49-F238E27FC236}">
                <a16:creationId xmlns:a16="http://schemas.microsoft.com/office/drawing/2014/main" id="{03005635-28E6-16EB-0B60-0A9F7A93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086611"/>
            <a:ext cx="2847975" cy="1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mbridge International Education ...">
            <a:extLst>
              <a:ext uri="{FF2B5EF4-FFF2-40B4-BE49-F238E27FC236}">
                <a16:creationId xmlns:a16="http://schemas.microsoft.com/office/drawing/2014/main" id="{2C531AC1-BA37-88C8-4F44-0FFB8E5A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7" y="3872788"/>
            <a:ext cx="1905000" cy="18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8556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94689-6E8F-DF5F-CB1E-B54DFBACC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039A5D-65BC-EFAD-9BA2-DBBC8BBF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388" y="2131675"/>
            <a:ext cx="1455799" cy="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ABF30AB-B679-4785-AB3A-54980BF4F1CF}"/>
              </a:ext>
            </a:extLst>
          </p:cNvPr>
          <p:cNvSpPr txBox="1">
            <a:spLocks/>
          </p:cNvSpPr>
          <p:nvPr/>
        </p:nvSpPr>
        <p:spPr>
          <a:xfrm>
            <a:off x="538369" y="931490"/>
            <a:ext cx="4451642" cy="411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D515A"/>
                </a:solidFill>
                <a:latin typeface="Aptos" panose="020B0004020202020204" pitchFamily="34" charset="0"/>
              </a:rPr>
              <a:t>INDIANA COMMISSION FOR HIGHER EDUCATION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6EAE031-56C1-1956-BFBC-67EB1369A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5638" y="1301642"/>
            <a:ext cx="9601200" cy="933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3DA56-FE2E-E656-804C-A5519173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48B1-BAC8-4042-B896-5AB7E5C8415B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5AF9B4-4CC3-3273-6F1E-C1EB49F9B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-47897" y="-28291"/>
            <a:ext cx="12252960" cy="661214"/>
          </a:xfrm>
          <a:prstGeom prst="rect">
            <a:avLst/>
          </a:prstGeom>
        </p:spPr>
      </p:pic>
      <p:pic>
        <p:nvPicPr>
          <p:cNvPr id="2" name="Google Shape;120;p23" title="ball-state-logo-university-600x204.png">
            <a:extLst>
              <a:ext uri="{FF2B5EF4-FFF2-40B4-BE49-F238E27FC236}">
                <a16:creationId xmlns:a16="http://schemas.microsoft.com/office/drawing/2014/main" id="{E3FCC50D-4F9D-AB1D-E443-07B5A72C8EAF}"/>
              </a:ext>
            </a:extLst>
          </p:cNvPr>
          <p:cNvPicPr preferRelativeResize="0"/>
          <p:nvPr/>
        </p:nvPicPr>
        <p:blipFill>
          <a:blip r:embed="rId6">
            <a:alphaModFix amt="40000"/>
          </a:blip>
          <a:stretch>
            <a:fillRect/>
          </a:stretch>
        </p:blipFill>
        <p:spPr>
          <a:xfrm>
            <a:off x="2059717" y="2155302"/>
            <a:ext cx="2395301" cy="8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21;p23" title="Franklin College Logo.png">
            <a:extLst>
              <a:ext uri="{FF2B5EF4-FFF2-40B4-BE49-F238E27FC236}">
                <a16:creationId xmlns:a16="http://schemas.microsoft.com/office/drawing/2014/main" id="{2D13D10A-D9C5-494A-EAF4-940D6E1EBB79}"/>
              </a:ext>
            </a:extLst>
          </p:cNvPr>
          <p:cNvPicPr preferRelativeResize="0"/>
          <p:nvPr/>
        </p:nvPicPr>
        <p:blipFill>
          <a:blip r:embed="rId7">
            <a:alphaModFix amt="40000"/>
          </a:blip>
          <a:stretch>
            <a:fillRect/>
          </a:stretch>
        </p:blipFill>
        <p:spPr>
          <a:xfrm>
            <a:off x="4813989" y="1622920"/>
            <a:ext cx="1552001" cy="535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22;p23" title="IUB.V.2line_WEB.png">
            <a:extLst>
              <a:ext uri="{FF2B5EF4-FFF2-40B4-BE49-F238E27FC236}">
                <a16:creationId xmlns:a16="http://schemas.microsoft.com/office/drawing/2014/main" id="{053A3C67-E29C-C308-51CF-DBDB5AC60D11}"/>
              </a:ext>
            </a:extLst>
          </p:cNvPr>
          <p:cNvPicPr preferRelativeResize="0"/>
          <p:nvPr/>
        </p:nvPicPr>
        <p:blipFill rotWithShape="1">
          <a:blip r:embed="rId8">
            <a:alphaModFix amt="40000"/>
          </a:blip>
          <a:srcRect b="14368"/>
          <a:stretch/>
        </p:blipFill>
        <p:spPr>
          <a:xfrm>
            <a:off x="6372227" y="2040288"/>
            <a:ext cx="2456706" cy="9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23;p23" title="Trine Logo.jpg">
            <a:extLst>
              <a:ext uri="{FF2B5EF4-FFF2-40B4-BE49-F238E27FC236}">
                <a16:creationId xmlns:a16="http://schemas.microsoft.com/office/drawing/2014/main" id="{1A41F386-15F2-D72D-8B3E-041E47D0F3B3}"/>
              </a:ext>
            </a:extLst>
          </p:cNvPr>
          <p:cNvPicPr preferRelativeResize="0"/>
          <p:nvPr/>
        </p:nvPicPr>
        <p:blipFill>
          <a:blip r:embed="rId9">
            <a:alphaModFix amt="40000"/>
          </a:blip>
          <a:stretch>
            <a:fillRect/>
          </a:stretch>
        </p:blipFill>
        <p:spPr>
          <a:xfrm>
            <a:off x="10267655" y="5257880"/>
            <a:ext cx="1245263" cy="43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4;p23" title="UE Logo.png">
            <a:extLst>
              <a:ext uri="{FF2B5EF4-FFF2-40B4-BE49-F238E27FC236}">
                <a16:creationId xmlns:a16="http://schemas.microsoft.com/office/drawing/2014/main" id="{1A154D96-5FC5-8D8F-C58C-8C21B695AA84}"/>
              </a:ext>
            </a:extLst>
          </p:cNvPr>
          <p:cNvPicPr preferRelativeResize="0"/>
          <p:nvPr/>
        </p:nvPicPr>
        <p:blipFill>
          <a:blip r:embed="rId10">
            <a:alphaModFix amt="40000"/>
          </a:blip>
          <a:stretch>
            <a:fillRect/>
          </a:stretch>
        </p:blipFill>
        <p:spPr>
          <a:xfrm>
            <a:off x="273699" y="5354106"/>
            <a:ext cx="1459000" cy="1189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25;p23" title="USI Logo.png">
            <a:extLst>
              <a:ext uri="{FF2B5EF4-FFF2-40B4-BE49-F238E27FC236}">
                <a16:creationId xmlns:a16="http://schemas.microsoft.com/office/drawing/2014/main" id="{B2F41085-A9FC-9E15-0A16-F899AA901F09}"/>
              </a:ext>
            </a:extLst>
          </p:cNvPr>
          <p:cNvPicPr preferRelativeResize="0"/>
          <p:nvPr/>
        </p:nvPicPr>
        <p:blipFill>
          <a:blip r:embed="rId11">
            <a:alphaModFix amt="40000"/>
          </a:blip>
          <a:stretch>
            <a:fillRect/>
          </a:stretch>
        </p:blipFill>
        <p:spPr>
          <a:xfrm>
            <a:off x="6107590" y="5522992"/>
            <a:ext cx="1717100" cy="84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6;p23" title="Vincennes Logo.png">
            <a:extLst>
              <a:ext uri="{FF2B5EF4-FFF2-40B4-BE49-F238E27FC236}">
                <a16:creationId xmlns:a16="http://schemas.microsoft.com/office/drawing/2014/main" id="{6EFF8795-B1CA-A65E-6943-34C6EA6114EB}"/>
              </a:ext>
            </a:extLst>
          </p:cNvPr>
          <p:cNvPicPr preferRelativeResize="0"/>
          <p:nvPr/>
        </p:nvPicPr>
        <p:blipFill>
          <a:blip r:embed="rId12">
            <a:alphaModFix amt="40000"/>
          </a:blip>
          <a:stretch>
            <a:fillRect/>
          </a:stretch>
        </p:blipFill>
        <p:spPr>
          <a:xfrm>
            <a:off x="8610600" y="5803400"/>
            <a:ext cx="1717091" cy="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7;p23" title="Purdue Logo.png">
            <a:extLst>
              <a:ext uri="{FF2B5EF4-FFF2-40B4-BE49-F238E27FC236}">
                <a16:creationId xmlns:a16="http://schemas.microsoft.com/office/drawing/2014/main" id="{734AEE33-F832-D79F-72C4-29CA58E23749}"/>
              </a:ext>
            </a:extLst>
          </p:cNvPr>
          <p:cNvPicPr preferRelativeResize="0"/>
          <p:nvPr/>
        </p:nvPicPr>
        <p:blipFill>
          <a:blip r:embed="rId13">
            <a:alphaModFix amt="40000"/>
          </a:blip>
          <a:stretch>
            <a:fillRect/>
          </a:stretch>
        </p:blipFill>
        <p:spPr>
          <a:xfrm>
            <a:off x="7824690" y="4146885"/>
            <a:ext cx="1539975" cy="9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28;p23" title="Ivy Tech Logo.png">
            <a:extLst>
              <a:ext uri="{FF2B5EF4-FFF2-40B4-BE49-F238E27FC236}">
                <a16:creationId xmlns:a16="http://schemas.microsoft.com/office/drawing/2014/main" id="{A8DF5C84-64E5-CA6E-BE6A-E1CBA56E5BFA}"/>
              </a:ext>
            </a:extLst>
          </p:cNvPr>
          <p:cNvPicPr preferRelativeResize="0"/>
          <p:nvPr/>
        </p:nvPicPr>
        <p:blipFill>
          <a:blip r:embed="rId14">
            <a:alphaModFix amt="40000"/>
          </a:blip>
          <a:stretch>
            <a:fillRect/>
          </a:stretch>
        </p:blipFill>
        <p:spPr>
          <a:xfrm>
            <a:off x="11154527" y="3330332"/>
            <a:ext cx="799728" cy="12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9;p23" title="IWU Logo.png">
            <a:extLst>
              <a:ext uri="{FF2B5EF4-FFF2-40B4-BE49-F238E27FC236}">
                <a16:creationId xmlns:a16="http://schemas.microsoft.com/office/drawing/2014/main" id="{17438C43-0F18-2303-5F4C-263EA696CD75}"/>
              </a:ext>
            </a:extLst>
          </p:cNvPr>
          <p:cNvPicPr preferRelativeResize="0"/>
          <p:nvPr/>
        </p:nvPicPr>
        <p:blipFill>
          <a:blip r:embed="rId15">
            <a:alphaModFix amt="40000"/>
          </a:blip>
          <a:stretch>
            <a:fillRect/>
          </a:stretch>
        </p:blipFill>
        <p:spPr>
          <a:xfrm>
            <a:off x="8801142" y="3064160"/>
            <a:ext cx="1348800" cy="72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30;p23" title="Screenshot 2025-11-19 at 2.42.40 PM.png">
            <a:extLst>
              <a:ext uri="{FF2B5EF4-FFF2-40B4-BE49-F238E27FC236}">
                <a16:creationId xmlns:a16="http://schemas.microsoft.com/office/drawing/2014/main" id="{050646F4-93FB-EC14-2CA5-A66E564A0569}"/>
              </a:ext>
            </a:extLst>
          </p:cNvPr>
          <p:cNvPicPr preferRelativeResize="0"/>
          <p:nvPr/>
        </p:nvPicPr>
        <p:blipFill>
          <a:blip r:embed="rId16">
            <a:alphaModFix amt="40000"/>
          </a:blip>
          <a:stretch>
            <a:fillRect/>
          </a:stretch>
        </p:blipFill>
        <p:spPr>
          <a:xfrm>
            <a:off x="2337698" y="5803400"/>
            <a:ext cx="1839340" cy="5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32;p23" title="IT_logo_black_orange.png">
            <a:extLst>
              <a:ext uri="{FF2B5EF4-FFF2-40B4-BE49-F238E27FC236}">
                <a16:creationId xmlns:a16="http://schemas.microsoft.com/office/drawing/2014/main" id="{7F10E805-6E8D-BA7A-29B7-4869B502C4DB}"/>
              </a:ext>
            </a:extLst>
          </p:cNvPr>
          <p:cNvPicPr preferRelativeResize="0"/>
          <p:nvPr/>
        </p:nvPicPr>
        <p:blipFill>
          <a:blip r:embed="rId17">
            <a:alphaModFix amt="40000"/>
          </a:blip>
          <a:stretch>
            <a:fillRect/>
          </a:stretch>
        </p:blipFill>
        <p:spPr>
          <a:xfrm>
            <a:off x="1754962" y="3814597"/>
            <a:ext cx="2621701" cy="25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33;p23" title="Oakland City Logo.jpeg">
            <a:extLst>
              <a:ext uri="{FF2B5EF4-FFF2-40B4-BE49-F238E27FC236}">
                <a16:creationId xmlns:a16="http://schemas.microsoft.com/office/drawing/2014/main" id="{7DD9FB0A-1C61-E115-5464-B6C3C9CFD7DC}"/>
              </a:ext>
            </a:extLst>
          </p:cNvPr>
          <p:cNvPicPr preferRelativeResize="0"/>
          <p:nvPr/>
        </p:nvPicPr>
        <p:blipFill>
          <a:blip r:embed="rId18">
            <a:alphaModFix amt="40000"/>
          </a:blip>
          <a:stretch>
            <a:fillRect/>
          </a:stretch>
        </p:blipFill>
        <p:spPr>
          <a:xfrm>
            <a:off x="4450628" y="5046713"/>
            <a:ext cx="1459000" cy="72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4;p23" title="Screenshot 2025-11-19 at 2.41.32 PM.png">
            <a:extLst>
              <a:ext uri="{FF2B5EF4-FFF2-40B4-BE49-F238E27FC236}">
                <a16:creationId xmlns:a16="http://schemas.microsoft.com/office/drawing/2014/main" id="{D308991E-7685-15BE-978D-9F9E587CB3AD}"/>
              </a:ext>
            </a:extLst>
          </p:cNvPr>
          <p:cNvPicPr preferRelativeResize="0"/>
          <p:nvPr/>
        </p:nvPicPr>
        <p:blipFill>
          <a:blip r:embed="rId19">
            <a:alphaModFix amt="40000"/>
          </a:blip>
          <a:stretch>
            <a:fillRect/>
          </a:stretch>
        </p:blipFill>
        <p:spPr>
          <a:xfrm>
            <a:off x="8690265" y="1627677"/>
            <a:ext cx="134880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35;p23" title="Screenshot 2025-11-19 at 2.45.38 PM.png">
            <a:extLst>
              <a:ext uri="{FF2B5EF4-FFF2-40B4-BE49-F238E27FC236}">
                <a16:creationId xmlns:a16="http://schemas.microsoft.com/office/drawing/2014/main" id="{4CB19797-3768-013D-9DA9-1EB3FD7330E7}"/>
              </a:ext>
            </a:extLst>
          </p:cNvPr>
          <p:cNvPicPr preferRelativeResize="0"/>
          <p:nvPr/>
        </p:nvPicPr>
        <p:blipFill>
          <a:blip r:embed="rId20">
            <a:alphaModFix amt="40000"/>
          </a:blip>
          <a:stretch>
            <a:fillRect/>
          </a:stretch>
        </p:blipFill>
        <p:spPr>
          <a:xfrm>
            <a:off x="273699" y="4408254"/>
            <a:ext cx="1552007" cy="47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36;p23" title="ISU Logo.png">
            <a:extLst>
              <a:ext uri="{FF2B5EF4-FFF2-40B4-BE49-F238E27FC236}">
                <a16:creationId xmlns:a16="http://schemas.microsoft.com/office/drawing/2014/main" id="{86B0A0DC-147B-59D6-86E2-CAE8A82ECC45}"/>
              </a:ext>
            </a:extLst>
          </p:cNvPr>
          <p:cNvPicPr preferRelativeResize="0"/>
          <p:nvPr/>
        </p:nvPicPr>
        <p:blipFill>
          <a:blip r:embed="rId21">
            <a:alphaModFix amt="40000"/>
          </a:blip>
          <a:stretch>
            <a:fillRect/>
          </a:stretch>
        </p:blipFill>
        <p:spPr>
          <a:xfrm>
            <a:off x="237745" y="3166276"/>
            <a:ext cx="2034204" cy="3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37;p23" title="Marian University Logo Stacked.png">
            <a:extLst>
              <a:ext uri="{FF2B5EF4-FFF2-40B4-BE49-F238E27FC236}">
                <a16:creationId xmlns:a16="http://schemas.microsoft.com/office/drawing/2014/main" id="{F1090902-8BE7-C8AF-6689-3BD9F008A701}"/>
              </a:ext>
            </a:extLst>
          </p:cNvPr>
          <p:cNvPicPr preferRelativeResize="0"/>
          <p:nvPr/>
        </p:nvPicPr>
        <p:blipFill rotWithShape="1">
          <a:blip r:embed="rId22">
            <a:alphaModFix amt="40000"/>
          </a:blip>
          <a:srcRect l="11273" t="15654" r="10656" b="18844"/>
          <a:stretch/>
        </p:blipFill>
        <p:spPr>
          <a:xfrm>
            <a:off x="2716967" y="4363583"/>
            <a:ext cx="1080800" cy="90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31;p23" title="AU-Logo.png">
            <a:extLst>
              <a:ext uri="{FF2B5EF4-FFF2-40B4-BE49-F238E27FC236}">
                <a16:creationId xmlns:a16="http://schemas.microsoft.com/office/drawing/2014/main" id="{9D89D6E2-8C1A-1046-D65B-ADDD77E666EB}"/>
              </a:ext>
            </a:extLst>
          </p:cNvPr>
          <p:cNvPicPr preferRelativeResize="0"/>
          <p:nvPr/>
        </p:nvPicPr>
        <p:blipFill>
          <a:blip r:embed="rId23">
            <a:alphaModFix amt="40000"/>
          </a:blip>
          <a:stretch>
            <a:fillRect/>
          </a:stretch>
        </p:blipFill>
        <p:spPr>
          <a:xfrm>
            <a:off x="504469" y="1622780"/>
            <a:ext cx="1134025" cy="7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19;p23" title="icc-logo.png">
            <a:extLst>
              <a:ext uri="{FF2B5EF4-FFF2-40B4-BE49-F238E27FC236}">
                <a16:creationId xmlns:a16="http://schemas.microsoft.com/office/drawing/2014/main" id="{C69055BD-3168-9F41-9C63-4EAAA370325F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667250" y="3184104"/>
            <a:ext cx="285750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2076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78067</TotalTime>
  <Words>1571</Words>
  <Application>Microsoft Office PowerPoint</Application>
  <PresentationFormat>Widescreen</PresentationFormat>
  <Paragraphs>190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Noto Sans Symbols</vt:lpstr>
      <vt:lpstr>Office Theme</vt:lpstr>
      <vt:lpstr>PowerPoint Presentation</vt:lpstr>
      <vt:lpstr>PowerPoint Presentation</vt:lpstr>
      <vt:lpstr>PowerPoint Presentation</vt:lpstr>
      <vt:lpstr>INDIANA  TRANSFER  COMPONENTS </vt:lpstr>
      <vt:lpstr>PowerPoint Presentation</vt:lpstr>
      <vt:lpstr>THE INDIANA COLLEGE CORE</vt:lpstr>
      <vt:lpstr>PowerPoint Presentation</vt:lpstr>
      <vt:lpstr>SEA 204-2026</vt:lpstr>
      <vt:lpstr>PowerPoint Presentation</vt:lpstr>
      <vt:lpstr>WHAT ARE THE BENEFITS?</vt:lpstr>
      <vt:lpstr>WHAT ARE THE BENEFITS?</vt:lpstr>
      <vt:lpstr>PowerPoint Presentation</vt:lpstr>
      <vt:lpstr>PowerPoint Presentation</vt:lpstr>
      <vt:lpstr>PowerPoint Presentation</vt:lpstr>
      <vt:lpstr>INTENTIONAL COURSE SELECTION</vt:lpstr>
      <vt:lpstr>PowerPoint Presentation</vt:lpstr>
      <vt:lpstr>ACADEMIC PERFORMANCE GRANT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Indiana Early College Summit:  Closing the Gap Indiana Commission for Higher Education</dc:title>
  <dc:creator>Mandy Freshour</dc:creator>
  <cp:lastModifiedBy>Harter, Douglas (CHE)</cp:lastModifiedBy>
  <cp:revision>259</cp:revision>
  <cp:lastPrinted>2024-05-30T17:37:04Z</cp:lastPrinted>
  <dcterms:created xsi:type="dcterms:W3CDTF">2023-06-22T00:10:55Z</dcterms:created>
  <dcterms:modified xsi:type="dcterms:W3CDTF">2026-06-01T12:55:51Z</dcterms:modified>
</cp:coreProperties>
</file>