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jcGlNteB3T20ixAupHchGsbSe3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eb4bb2e24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3eb4bb2e24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1792288" y="612775"/>
            <a:ext cx="5486400" cy="4114800"/>
          </a:xfrm>
          <a:prstGeom prst="rect">
            <a:avLst/>
          </a:prstGeom>
          <a:noFill/>
          <a:ln>
            <a:noFill/>
          </a:ln>
        </p:spPr>
      </p:sp>
      <p:sp>
        <p:nvSpPr>
          <p:cNvPr id="64" name="Google Shape;64;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3.pn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2.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6.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7.png"/><Relationship Id="rId13" Type="http://schemas.openxmlformats.org/officeDocument/2006/relationships/image" Target="../media/image3.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png"/><Relationship Id="rId15" Type="http://schemas.openxmlformats.org/officeDocument/2006/relationships/image" Target="../media/image14.png"/><Relationship Id="rId1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30.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9.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image" Target="../media/image26.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83"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0" y="0"/>
            <a:ext cx="18287999" cy="10286999"/>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05" name="Shape 205"/>
        <p:cNvGrpSpPr/>
        <p:nvPr/>
      </p:nvGrpSpPr>
      <p:grpSpPr>
        <a:xfrm>
          <a:off x="0" y="0"/>
          <a:ext cx="0" cy="0"/>
          <a:chOff x="0" y="0"/>
          <a:chExt cx="0" cy="0"/>
        </a:xfrm>
      </p:grpSpPr>
      <p:sp>
        <p:nvSpPr>
          <p:cNvPr id="206" name="Google Shape;206;p9"/>
          <p:cNvSpPr/>
          <p:nvPr/>
        </p:nvSpPr>
        <p:spPr>
          <a:xfrm>
            <a:off x="833380" y="707958"/>
            <a:ext cx="16621241" cy="8871084"/>
          </a:xfrm>
          <a:custGeom>
            <a:rect b="b" l="l" r="r" t="t"/>
            <a:pathLst>
              <a:path extrusionOk="0" h="8871084" w="16621241">
                <a:moveTo>
                  <a:pt x="0" y="0"/>
                </a:moveTo>
                <a:lnTo>
                  <a:pt x="16621240" y="0"/>
                </a:lnTo>
                <a:lnTo>
                  <a:pt x="16621240" y="8871084"/>
                </a:lnTo>
                <a:lnTo>
                  <a:pt x="0" y="8871084"/>
                </a:lnTo>
                <a:lnTo>
                  <a:pt x="0" y="0"/>
                </a:lnTo>
                <a:close/>
              </a:path>
            </a:pathLst>
          </a:custGeom>
          <a:blipFill rotWithShape="1">
            <a:blip r:embed="rId3">
              <a:alphaModFix/>
            </a:blip>
            <a:stretch>
              <a:fillRect b="0" l="0" r="0" t="0"/>
            </a:stretch>
          </a:blipFill>
          <a:ln>
            <a:noFill/>
          </a:ln>
        </p:spPr>
      </p:sp>
      <p:sp>
        <p:nvSpPr>
          <p:cNvPr id="207" name="Google Shape;207;p9"/>
          <p:cNvSpPr/>
          <p:nvPr/>
        </p:nvSpPr>
        <p:spPr>
          <a:xfrm>
            <a:off x="129116" y="2813362"/>
            <a:ext cx="4334186" cy="10636039"/>
          </a:xfrm>
          <a:custGeom>
            <a:rect b="b" l="l" r="r" t="t"/>
            <a:pathLst>
              <a:path extrusionOk="0" h="10636039" w="4334186">
                <a:moveTo>
                  <a:pt x="0" y="0"/>
                </a:moveTo>
                <a:lnTo>
                  <a:pt x="4334186" y="0"/>
                </a:lnTo>
                <a:lnTo>
                  <a:pt x="4334186" y="10636039"/>
                </a:lnTo>
                <a:lnTo>
                  <a:pt x="0" y="10636039"/>
                </a:lnTo>
                <a:lnTo>
                  <a:pt x="0" y="0"/>
                </a:lnTo>
                <a:close/>
              </a:path>
            </a:pathLst>
          </a:custGeom>
          <a:blipFill rotWithShape="1">
            <a:blip r:embed="rId4">
              <a:alphaModFix/>
            </a:blip>
            <a:stretch>
              <a:fillRect b="0" l="0" r="0" t="0"/>
            </a:stretch>
          </a:blipFill>
          <a:ln>
            <a:noFill/>
          </a:ln>
        </p:spPr>
      </p:sp>
      <p:sp>
        <p:nvSpPr>
          <p:cNvPr id="208" name="Google Shape;208;p9"/>
          <p:cNvSpPr/>
          <p:nvPr/>
        </p:nvSpPr>
        <p:spPr>
          <a:xfrm>
            <a:off x="1936050" y="1659696"/>
            <a:ext cx="2275688" cy="910275"/>
          </a:xfrm>
          <a:custGeom>
            <a:rect b="b" l="l" r="r" t="t"/>
            <a:pathLst>
              <a:path extrusionOk="0" h="910275" w="2275688">
                <a:moveTo>
                  <a:pt x="0" y="0"/>
                </a:moveTo>
                <a:lnTo>
                  <a:pt x="2275688" y="0"/>
                </a:lnTo>
                <a:lnTo>
                  <a:pt x="2275688" y="910275"/>
                </a:lnTo>
                <a:lnTo>
                  <a:pt x="0" y="910275"/>
                </a:lnTo>
                <a:lnTo>
                  <a:pt x="0" y="0"/>
                </a:lnTo>
                <a:close/>
              </a:path>
            </a:pathLst>
          </a:custGeom>
          <a:blipFill rotWithShape="1">
            <a:blip r:embed="rId5">
              <a:alphaModFix/>
            </a:blip>
            <a:stretch>
              <a:fillRect b="0" l="0" r="0" t="0"/>
            </a:stretch>
          </a:blipFill>
          <a:ln>
            <a:noFill/>
          </a:ln>
        </p:spPr>
      </p:sp>
      <p:sp>
        <p:nvSpPr>
          <p:cNvPr id="209" name="Google Shape;209;p9"/>
          <p:cNvSpPr/>
          <p:nvPr/>
        </p:nvSpPr>
        <p:spPr>
          <a:xfrm>
            <a:off x="3497059" y="2791194"/>
            <a:ext cx="1429359" cy="1674212"/>
          </a:xfrm>
          <a:custGeom>
            <a:rect b="b" l="l" r="r" t="t"/>
            <a:pathLst>
              <a:path extrusionOk="0" h="1674212" w="1429359">
                <a:moveTo>
                  <a:pt x="0" y="0"/>
                </a:moveTo>
                <a:lnTo>
                  <a:pt x="1429359" y="0"/>
                </a:lnTo>
                <a:lnTo>
                  <a:pt x="1429359" y="1674213"/>
                </a:lnTo>
                <a:lnTo>
                  <a:pt x="0" y="1674213"/>
                </a:lnTo>
                <a:lnTo>
                  <a:pt x="0" y="0"/>
                </a:lnTo>
                <a:close/>
              </a:path>
            </a:pathLst>
          </a:custGeom>
          <a:blipFill rotWithShape="1">
            <a:blip r:embed="rId6">
              <a:alphaModFix amt="62000"/>
            </a:blip>
            <a:stretch>
              <a:fillRect b="0" l="0" r="0" t="0"/>
            </a:stretch>
          </a:blipFill>
          <a:ln>
            <a:noFill/>
          </a:ln>
        </p:spPr>
      </p:sp>
      <p:sp>
        <p:nvSpPr>
          <p:cNvPr id="210" name="Google Shape;210;p9"/>
          <p:cNvSpPr/>
          <p:nvPr/>
        </p:nvSpPr>
        <p:spPr>
          <a:xfrm>
            <a:off x="14865657"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7">
              <a:alphaModFix/>
            </a:blip>
            <a:stretch>
              <a:fillRect b="0" l="0" r="0" t="0"/>
            </a:stretch>
          </a:blipFill>
          <a:ln>
            <a:noFill/>
          </a:ln>
        </p:spPr>
      </p:sp>
      <p:sp>
        <p:nvSpPr>
          <p:cNvPr id="211" name="Google Shape;211;p9"/>
          <p:cNvSpPr txBox="1"/>
          <p:nvPr/>
        </p:nvSpPr>
        <p:spPr>
          <a:xfrm>
            <a:off x="5177993" y="2871832"/>
            <a:ext cx="11226900" cy="5449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3859" u="none" cap="none" strike="noStrike">
                <a:solidFill>
                  <a:srgbClr val="FFFFFF"/>
                </a:solidFill>
                <a:latin typeface="Poppins"/>
                <a:ea typeface="Poppins"/>
                <a:cs typeface="Poppins"/>
                <a:sym typeface="Poppins"/>
              </a:rPr>
              <a:t>I met with every EC STaR (homeroom) Grades 9-12 and asked them three questions:</a:t>
            </a:r>
            <a:endParaRPr b="0" i="0" sz="3859" u="none" cap="none" strike="noStrike">
              <a:solidFill>
                <a:srgbClr val="FFFFFF"/>
              </a:solidFill>
              <a:latin typeface="Poppins"/>
              <a:ea typeface="Poppins"/>
              <a:cs typeface="Poppins"/>
              <a:sym typeface="Poppins"/>
            </a:endParaRPr>
          </a:p>
          <a:p>
            <a:pPr indent="0" lvl="0" marL="0" marR="0" rtl="0" algn="just">
              <a:lnSpc>
                <a:spcPct val="100000"/>
              </a:lnSpc>
              <a:spcBef>
                <a:spcPts val="0"/>
              </a:spcBef>
              <a:spcAft>
                <a:spcPts val="0"/>
              </a:spcAft>
              <a:buNone/>
            </a:pPr>
            <a:r>
              <a:t/>
            </a:r>
            <a:endParaRPr sz="4259">
              <a:solidFill>
                <a:srgbClr val="FFFFFF"/>
              </a:solidFill>
              <a:latin typeface="Poppins"/>
              <a:ea typeface="Poppins"/>
              <a:cs typeface="Poppins"/>
              <a:sym typeface="Poppins"/>
            </a:endParaRPr>
          </a:p>
          <a:p>
            <a:pPr indent="-459829" lvl="1" marL="919657" marR="0" rtl="0" algn="l">
              <a:lnSpc>
                <a:spcPct val="150000"/>
              </a:lnSpc>
              <a:spcBef>
                <a:spcPts val="0"/>
              </a:spcBef>
              <a:spcAft>
                <a:spcPts val="0"/>
              </a:spcAft>
              <a:buClr>
                <a:srgbClr val="FFFFFF"/>
              </a:buClr>
              <a:buSzPts val="4259"/>
              <a:buFont typeface="Arial"/>
              <a:buChar char="•"/>
            </a:pPr>
            <a:r>
              <a:rPr b="0" i="0" lang="en-US" sz="4259" u="none" cap="none" strike="noStrike">
                <a:solidFill>
                  <a:srgbClr val="FFFFFF"/>
                </a:solidFill>
                <a:latin typeface="Poppins"/>
                <a:ea typeface="Poppins"/>
                <a:cs typeface="Poppins"/>
                <a:sym typeface="Poppins"/>
              </a:rPr>
              <a:t>What is something you are proud of?</a:t>
            </a:r>
            <a:endParaRPr/>
          </a:p>
          <a:p>
            <a:pPr indent="-459829" lvl="1" marL="919657" marR="0" rtl="0" algn="l">
              <a:lnSpc>
                <a:spcPct val="150000"/>
              </a:lnSpc>
              <a:spcBef>
                <a:spcPts val="0"/>
              </a:spcBef>
              <a:spcAft>
                <a:spcPts val="0"/>
              </a:spcAft>
              <a:buClr>
                <a:srgbClr val="FFFFFF"/>
              </a:buClr>
              <a:buSzPts val="4259"/>
              <a:buFont typeface="Arial"/>
              <a:buChar char="•"/>
            </a:pPr>
            <a:r>
              <a:rPr b="0" i="0" lang="en-US" sz="4259" u="none" cap="none" strike="noStrike">
                <a:solidFill>
                  <a:srgbClr val="FFFFFF"/>
                </a:solidFill>
                <a:latin typeface="Poppins"/>
                <a:ea typeface="Poppins"/>
                <a:cs typeface="Poppins"/>
                <a:sym typeface="Poppins"/>
              </a:rPr>
              <a:t> What is your favorite thing about EC?</a:t>
            </a:r>
            <a:endParaRPr/>
          </a:p>
          <a:p>
            <a:pPr indent="-459829" lvl="1" marL="919657" marR="0" rtl="0" algn="l">
              <a:lnSpc>
                <a:spcPct val="150000"/>
              </a:lnSpc>
              <a:spcBef>
                <a:spcPts val="0"/>
              </a:spcBef>
              <a:spcAft>
                <a:spcPts val="0"/>
              </a:spcAft>
              <a:buClr>
                <a:srgbClr val="FFFFFF"/>
              </a:buClr>
              <a:buSzPts val="4259"/>
              <a:buFont typeface="Arial"/>
              <a:buChar char="•"/>
            </a:pPr>
            <a:r>
              <a:rPr b="0" i="0" lang="en-US" sz="4259" u="none" cap="none" strike="noStrike">
                <a:solidFill>
                  <a:srgbClr val="FFFFFF"/>
                </a:solidFill>
                <a:latin typeface="Poppins"/>
                <a:ea typeface="Poppins"/>
                <a:cs typeface="Poppins"/>
                <a:sym typeface="Poppins"/>
              </a:rPr>
              <a:t>Is there anything missing from EC that would help you as a student?</a:t>
            </a:r>
            <a:endParaRPr/>
          </a:p>
        </p:txBody>
      </p:sp>
      <p:sp>
        <p:nvSpPr>
          <p:cNvPr id="212" name="Google Shape;212;p9"/>
          <p:cNvSpPr/>
          <p:nvPr/>
        </p:nvSpPr>
        <p:spPr>
          <a:xfrm rot="-2060213">
            <a:off x="14972093" y="8479273"/>
            <a:ext cx="1338973" cy="791068"/>
          </a:xfrm>
          <a:custGeom>
            <a:rect b="b" l="l" r="r" t="t"/>
            <a:pathLst>
              <a:path extrusionOk="0" h="791068" w="1338973">
                <a:moveTo>
                  <a:pt x="0" y="0"/>
                </a:moveTo>
                <a:lnTo>
                  <a:pt x="1338973" y="0"/>
                </a:lnTo>
                <a:lnTo>
                  <a:pt x="1338973" y="791067"/>
                </a:lnTo>
                <a:lnTo>
                  <a:pt x="0" y="791067"/>
                </a:lnTo>
                <a:lnTo>
                  <a:pt x="0" y="0"/>
                </a:lnTo>
                <a:close/>
              </a:path>
            </a:pathLst>
          </a:custGeom>
          <a:blipFill rotWithShape="1">
            <a:blip r:embed="rId8">
              <a:alphaModFix/>
            </a:blip>
            <a:stretch>
              <a:fillRect b="0" l="0" r="0" t="0"/>
            </a:stretch>
          </a:blipFill>
          <a:ln>
            <a:noFill/>
          </a:ln>
        </p:spPr>
      </p:sp>
      <p:sp>
        <p:nvSpPr>
          <p:cNvPr id="213" name="Google Shape;213;p9"/>
          <p:cNvSpPr/>
          <p:nvPr/>
        </p:nvSpPr>
        <p:spPr>
          <a:xfrm>
            <a:off x="12814365" y="8511124"/>
            <a:ext cx="1915548" cy="1067918"/>
          </a:xfrm>
          <a:custGeom>
            <a:rect b="b" l="l" r="r" t="t"/>
            <a:pathLst>
              <a:path extrusionOk="0" h="1067918" w="1915548">
                <a:moveTo>
                  <a:pt x="0" y="0"/>
                </a:moveTo>
                <a:lnTo>
                  <a:pt x="1915548" y="0"/>
                </a:lnTo>
                <a:lnTo>
                  <a:pt x="1915548" y="1067918"/>
                </a:lnTo>
                <a:lnTo>
                  <a:pt x="0" y="1067918"/>
                </a:lnTo>
                <a:lnTo>
                  <a:pt x="0" y="0"/>
                </a:lnTo>
                <a:close/>
              </a:path>
            </a:pathLst>
          </a:custGeom>
          <a:blipFill rotWithShape="1">
            <a:blip r:embed="rId9">
              <a:alphaModFix/>
            </a:blip>
            <a:stretch>
              <a:fillRect b="0" l="0" r="0" t="0"/>
            </a:stretch>
          </a:blipFill>
          <a:ln>
            <a:noFill/>
          </a:ln>
        </p:spPr>
      </p:sp>
      <p:sp>
        <p:nvSpPr>
          <p:cNvPr id="214" name="Google Shape;214;p9"/>
          <p:cNvSpPr txBox="1"/>
          <p:nvPr/>
        </p:nvSpPr>
        <p:spPr>
          <a:xfrm>
            <a:off x="5428884" y="1596377"/>
            <a:ext cx="11017800" cy="125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130" u="none" cap="none" strike="noStrike">
                <a:solidFill>
                  <a:srgbClr val="FFFFFF"/>
                </a:solidFill>
                <a:latin typeface="Arial"/>
                <a:ea typeface="Arial"/>
                <a:cs typeface="Arial"/>
                <a:sym typeface="Arial"/>
              </a:rPr>
              <a:t>One Minute Meetings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18" name="Shape 218"/>
        <p:cNvGrpSpPr/>
        <p:nvPr/>
      </p:nvGrpSpPr>
      <p:grpSpPr>
        <a:xfrm>
          <a:off x="0" y="0"/>
          <a:ext cx="0" cy="0"/>
          <a:chOff x="0" y="0"/>
          <a:chExt cx="0" cy="0"/>
        </a:xfrm>
      </p:grpSpPr>
      <p:sp>
        <p:nvSpPr>
          <p:cNvPr id="219" name="Google Shape;219;p10"/>
          <p:cNvSpPr/>
          <p:nvPr/>
        </p:nvSpPr>
        <p:spPr>
          <a:xfrm>
            <a:off x="2404158"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0" l="0" r="0" t="0"/>
            </a:stretch>
          </a:blipFill>
          <a:ln>
            <a:noFill/>
          </a:ln>
        </p:spPr>
      </p:sp>
      <p:sp>
        <p:nvSpPr>
          <p:cNvPr id="220" name="Google Shape;220;p10"/>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221" name="Google Shape;221;p10"/>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222" name="Google Shape;222;p10"/>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223" name="Google Shape;223;p10"/>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224" name="Google Shape;224;p10"/>
          <p:cNvSpPr/>
          <p:nvPr/>
        </p:nvSpPr>
        <p:spPr>
          <a:xfrm>
            <a:off x="14007764" y="7170444"/>
            <a:ext cx="1109107" cy="655262"/>
          </a:xfrm>
          <a:custGeom>
            <a:rect b="b" l="l" r="r" t="t"/>
            <a:pathLst>
              <a:path extrusionOk="0" h="655262" w="1109107">
                <a:moveTo>
                  <a:pt x="0" y="0"/>
                </a:moveTo>
                <a:lnTo>
                  <a:pt x="1109107" y="0"/>
                </a:lnTo>
                <a:lnTo>
                  <a:pt x="1109107" y="655263"/>
                </a:lnTo>
                <a:lnTo>
                  <a:pt x="0" y="655263"/>
                </a:lnTo>
                <a:lnTo>
                  <a:pt x="0" y="0"/>
                </a:lnTo>
                <a:close/>
              </a:path>
            </a:pathLst>
          </a:custGeom>
          <a:blipFill rotWithShape="1">
            <a:blip r:embed="rId8">
              <a:alphaModFix/>
            </a:blip>
            <a:stretch>
              <a:fillRect b="0" l="0" r="0" t="0"/>
            </a:stretch>
          </a:blipFill>
          <a:ln>
            <a:noFill/>
          </a:ln>
        </p:spPr>
      </p:sp>
      <p:sp>
        <p:nvSpPr>
          <p:cNvPr id="225" name="Google Shape;225;p10"/>
          <p:cNvSpPr/>
          <p:nvPr/>
        </p:nvSpPr>
        <p:spPr>
          <a:xfrm rot="-2060213">
            <a:off x="13670830" y="7170444"/>
            <a:ext cx="1109107" cy="655262"/>
          </a:xfrm>
          <a:custGeom>
            <a:rect b="b" l="l" r="r" t="t"/>
            <a:pathLst>
              <a:path extrusionOk="0" h="655262" w="1109107">
                <a:moveTo>
                  <a:pt x="0" y="0"/>
                </a:moveTo>
                <a:lnTo>
                  <a:pt x="1109107" y="0"/>
                </a:lnTo>
                <a:lnTo>
                  <a:pt x="1109107" y="655263"/>
                </a:lnTo>
                <a:lnTo>
                  <a:pt x="0" y="655263"/>
                </a:lnTo>
                <a:lnTo>
                  <a:pt x="0" y="0"/>
                </a:lnTo>
                <a:close/>
              </a:path>
            </a:pathLst>
          </a:custGeom>
          <a:blipFill rotWithShape="1">
            <a:blip r:embed="rId9">
              <a:alphaModFix/>
            </a:blip>
            <a:stretch>
              <a:fillRect b="0" l="0" r="0" t="0"/>
            </a:stretch>
          </a:blipFill>
          <a:ln>
            <a:noFill/>
          </a:ln>
        </p:spPr>
      </p:sp>
      <p:sp>
        <p:nvSpPr>
          <p:cNvPr id="226" name="Google Shape;226;p10"/>
          <p:cNvSpPr/>
          <p:nvPr/>
        </p:nvSpPr>
        <p:spPr>
          <a:xfrm>
            <a:off x="12468121" y="7311572"/>
            <a:ext cx="1238935" cy="690706"/>
          </a:xfrm>
          <a:custGeom>
            <a:rect b="b" l="l" r="r" t="t"/>
            <a:pathLst>
              <a:path extrusionOk="0" h="690706" w="1238935">
                <a:moveTo>
                  <a:pt x="0" y="0"/>
                </a:moveTo>
                <a:lnTo>
                  <a:pt x="1238935" y="0"/>
                </a:lnTo>
                <a:lnTo>
                  <a:pt x="1238935" y="690706"/>
                </a:lnTo>
                <a:lnTo>
                  <a:pt x="0" y="690706"/>
                </a:lnTo>
                <a:lnTo>
                  <a:pt x="0" y="0"/>
                </a:lnTo>
                <a:close/>
              </a:path>
            </a:pathLst>
          </a:custGeom>
          <a:blipFill rotWithShape="1">
            <a:blip r:embed="rId10">
              <a:alphaModFix/>
            </a:blip>
            <a:stretch>
              <a:fillRect b="0" l="0" r="0" t="0"/>
            </a:stretch>
          </a:blipFill>
          <a:ln>
            <a:noFill/>
          </a:ln>
        </p:spPr>
      </p:sp>
      <p:sp>
        <p:nvSpPr>
          <p:cNvPr id="227" name="Google Shape;227;p10"/>
          <p:cNvSpPr/>
          <p:nvPr/>
        </p:nvSpPr>
        <p:spPr>
          <a:xfrm>
            <a:off x="5369339" y="1785060"/>
            <a:ext cx="6793982" cy="5871866"/>
          </a:xfrm>
          <a:custGeom>
            <a:rect b="b" l="l" r="r" t="t"/>
            <a:pathLst>
              <a:path extrusionOk="0" h="5871866" w="6793982">
                <a:moveTo>
                  <a:pt x="0" y="0"/>
                </a:moveTo>
                <a:lnTo>
                  <a:pt x="6793982" y="0"/>
                </a:lnTo>
                <a:lnTo>
                  <a:pt x="6793982" y="5871865"/>
                </a:lnTo>
                <a:lnTo>
                  <a:pt x="0" y="5871865"/>
                </a:lnTo>
                <a:lnTo>
                  <a:pt x="0" y="0"/>
                </a:lnTo>
                <a:close/>
              </a:path>
            </a:pathLst>
          </a:custGeom>
          <a:blipFill rotWithShape="1">
            <a:blip r:embed="rId11">
              <a:alphaModFix/>
            </a:blip>
            <a:stretch>
              <a:fillRect b="0" l="0" r="0" t="0"/>
            </a:stretch>
          </a:blipFill>
          <a:ln>
            <a:noFill/>
          </a:ln>
        </p:spPr>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31" name="Shape 231"/>
        <p:cNvGrpSpPr/>
        <p:nvPr/>
      </p:nvGrpSpPr>
      <p:grpSpPr>
        <a:xfrm>
          <a:off x="0" y="0"/>
          <a:ext cx="0" cy="0"/>
          <a:chOff x="0" y="0"/>
          <a:chExt cx="0" cy="0"/>
        </a:xfrm>
      </p:grpSpPr>
      <p:sp>
        <p:nvSpPr>
          <p:cNvPr id="232" name="Google Shape;232;p11"/>
          <p:cNvSpPr/>
          <p:nvPr/>
        </p:nvSpPr>
        <p:spPr>
          <a:xfrm>
            <a:off x="812133" y="707958"/>
            <a:ext cx="16621241" cy="8871084"/>
          </a:xfrm>
          <a:custGeom>
            <a:rect b="b" l="l" r="r" t="t"/>
            <a:pathLst>
              <a:path extrusionOk="0" h="8871084" w="16621241">
                <a:moveTo>
                  <a:pt x="0" y="0"/>
                </a:moveTo>
                <a:lnTo>
                  <a:pt x="16621241" y="0"/>
                </a:lnTo>
                <a:lnTo>
                  <a:pt x="16621241" y="8871084"/>
                </a:lnTo>
                <a:lnTo>
                  <a:pt x="0" y="8871084"/>
                </a:lnTo>
                <a:lnTo>
                  <a:pt x="0" y="0"/>
                </a:lnTo>
                <a:close/>
              </a:path>
            </a:pathLst>
          </a:custGeom>
          <a:blipFill rotWithShape="1">
            <a:blip r:embed="rId3">
              <a:alphaModFix/>
            </a:blip>
            <a:stretch>
              <a:fillRect b="0" l="0" r="0" t="0"/>
            </a:stretch>
          </a:blipFill>
          <a:ln>
            <a:noFill/>
          </a:ln>
        </p:spPr>
      </p:sp>
      <p:sp>
        <p:nvSpPr>
          <p:cNvPr id="233" name="Google Shape;233;p11"/>
          <p:cNvSpPr/>
          <p:nvPr/>
        </p:nvSpPr>
        <p:spPr>
          <a:xfrm>
            <a:off x="15066379"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4">
              <a:alphaModFix/>
            </a:blip>
            <a:stretch>
              <a:fillRect b="0" l="0" r="0" t="0"/>
            </a:stretch>
          </a:blipFill>
          <a:ln>
            <a:noFill/>
          </a:ln>
        </p:spPr>
      </p:sp>
      <p:sp>
        <p:nvSpPr>
          <p:cNvPr id="234" name="Google Shape;234;p11"/>
          <p:cNvSpPr/>
          <p:nvPr/>
        </p:nvSpPr>
        <p:spPr>
          <a:xfrm rot="-2060213">
            <a:off x="14344714"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5">
              <a:alphaModFix/>
            </a:blip>
            <a:stretch>
              <a:fillRect b="0" l="0" r="0" t="0"/>
            </a:stretch>
          </a:blipFill>
          <a:ln>
            <a:noFill/>
          </a:ln>
        </p:spPr>
      </p:sp>
      <p:sp>
        <p:nvSpPr>
          <p:cNvPr id="235" name="Google Shape;235;p11"/>
          <p:cNvSpPr txBox="1"/>
          <p:nvPr/>
        </p:nvSpPr>
        <p:spPr>
          <a:xfrm>
            <a:off x="4644124" y="2486217"/>
            <a:ext cx="11426400" cy="6300900"/>
          </a:xfrm>
          <a:prstGeom prst="rect">
            <a:avLst/>
          </a:prstGeom>
          <a:noFill/>
          <a:ln>
            <a:noFill/>
          </a:ln>
        </p:spPr>
        <p:txBody>
          <a:bodyPr anchorCtr="0" anchor="t" bIns="0" lIns="0" spcFirstLastPara="1" rIns="0" wrap="square" tIns="0">
            <a:spAutoFit/>
          </a:bodyPr>
          <a:lstStyle/>
          <a:p>
            <a:pPr indent="0" lvl="0" marL="914400" marR="0" rtl="0" algn="l">
              <a:lnSpc>
                <a:spcPct val="110002"/>
              </a:lnSpc>
              <a:spcBef>
                <a:spcPts val="0"/>
              </a:spcBef>
              <a:spcAft>
                <a:spcPts val="0"/>
              </a:spcAft>
              <a:buNone/>
            </a:pPr>
            <a:r>
              <a:t/>
            </a:r>
            <a:endParaRPr/>
          </a:p>
          <a:p>
            <a:pPr indent="-433963" lvl="1" marL="867926"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EC Tutors</a:t>
            </a:r>
            <a:endParaRPr/>
          </a:p>
          <a:p>
            <a:pPr indent="-578617" lvl="2" marL="1735853"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English, Math, and Science</a:t>
            </a:r>
            <a:endParaRPr b="0" i="0" sz="4020" u="none" cap="none" strike="noStrike">
              <a:solidFill>
                <a:srgbClr val="FFFFFF"/>
              </a:solidFill>
              <a:latin typeface="Poppins"/>
              <a:ea typeface="Poppins"/>
              <a:cs typeface="Poppins"/>
              <a:sym typeface="Poppins"/>
            </a:endParaRPr>
          </a:p>
          <a:p>
            <a:pPr indent="-483870" lvl="1" marL="914400" marR="0" rtl="0" algn="l">
              <a:lnSpc>
                <a:spcPct val="110000"/>
              </a:lnSpc>
              <a:spcBef>
                <a:spcPts val="0"/>
              </a:spcBef>
              <a:spcAft>
                <a:spcPts val="0"/>
              </a:spcAft>
              <a:buClr>
                <a:srgbClr val="FFFFFF"/>
              </a:buClr>
              <a:buSzPts val="4020"/>
              <a:buFont typeface="Poppins"/>
              <a:buChar char="•"/>
            </a:pPr>
            <a:r>
              <a:rPr lang="en-US" sz="4020">
                <a:solidFill>
                  <a:srgbClr val="FFFFFF"/>
                </a:solidFill>
                <a:latin typeface="Poppins"/>
                <a:ea typeface="Poppins"/>
                <a:cs typeface="Poppins"/>
                <a:sym typeface="Poppins"/>
              </a:rPr>
              <a:t>AIM</a:t>
            </a:r>
            <a:endParaRPr sz="4020">
              <a:solidFill>
                <a:srgbClr val="FFFFFF"/>
              </a:solidFill>
              <a:latin typeface="Poppins"/>
              <a:ea typeface="Poppins"/>
              <a:cs typeface="Poppins"/>
              <a:sym typeface="Poppins"/>
            </a:endParaRPr>
          </a:p>
          <a:p>
            <a:pPr indent="-433963" lvl="1" marL="867926"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Grade Checks-monthly</a:t>
            </a:r>
            <a:endParaRPr/>
          </a:p>
          <a:p>
            <a:pPr indent="-578618" lvl="2" marL="1735853"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Admin assigned to AIM</a:t>
            </a:r>
            <a:endParaRPr/>
          </a:p>
          <a:p>
            <a:pPr indent="-578618" lvl="2" marL="1735853"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STaR Teacher email</a:t>
            </a:r>
            <a:endParaRPr/>
          </a:p>
          <a:p>
            <a:pPr indent="-433963" lvl="1" marL="867926"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Individual Meetings with Students</a:t>
            </a:r>
            <a:endParaRPr/>
          </a:p>
          <a:p>
            <a:pPr indent="-578618" lvl="2" marL="1735853"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Study Hall</a:t>
            </a:r>
            <a:endParaRPr/>
          </a:p>
          <a:p>
            <a:pPr indent="-433963" lvl="1" marL="867926" marR="0" rtl="0" algn="l">
              <a:lnSpc>
                <a:spcPct val="110000"/>
              </a:lnSpc>
              <a:spcBef>
                <a:spcPts val="0"/>
              </a:spcBef>
              <a:spcAft>
                <a:spcPts val="0"/>
              </a:spcAft>
              <a:buClr>
                <a:srgbClr val="FFFFFF"/>
              </a:buClr>
              <a:buSzPts val="4020"/>
              <a:buFont typeface="Arial"/>
              <a:buChar char="•"/>
            </a:pPr>
            <a:r>
              <a:rPr b="0" i="0" lang="en-US" sz="4020" u="none" cap="none" strike="noStrike">
                <a:solidFill>
                  <a:srgbClr val="FFFFFF"/>
                </a:solidFill>
                <a:latin typeface="Poppins"/>
                <a:ea typeface="Poppins"/>
                <a:cs typeface="Poppins"/>
                <a:sym typeface="Poppins"/>
              </a:rPr>
              <a:t>Parental Involvement/Mental Health</a:t>
            </a:r>
            <a:endParaRPr/>
          </a:p>
        </p:txBody>
      </p:sp>
      <p:sp>
        <p:nvSpPr>
          <p:cNvPr id="236" name="Google Shape;236;p11"/>
          <p:cNvSpPr/>
          <p:nvPr/>
        </p:nvSpPr>
        <p:spPr>
          <a:xfrm>
            <a:off x="1552152" y="5495401"/>
            <a:ext cx="3594578" cy="3238773"/>
          </a:xfrm>
          <a:custGeom>
            <a:rect b="b" l="l" r="r" t="t"/>
            <a:pathLst>
              <a:path extrusionOk="0" h="3712061" w="4343901">
                <a:moveTo>
                  <a:pt x="0" y="0"/>
                </a:moveTo>
                <a:lnTo>
                  <a:pt x="4343901" y="0"/>
                </a:lnTo>
                <a:lnTo>
                  <a:pt x="4343901" y="3712061"/>
                </a:lnTo>
                <a:lnTo>
                  <a:pt x="0" y="3712061"/>
                </a:lnTo>
                <a:lnTo>
                  <a:pt x="0" y="0"/>
                </a:lnTo>
                <a:close/>
              </a:path>
            </a:pathLst>
          </a:custGeom>
          <a:blipFill rotWithShape="1">
            <a:blip r:embed="rId6">
              <a:alphaModFix/>
            </a:blip>
            <a:stretch>
              <a:fillRect b="-32" l="0" r="0" t="-32"/>
            </a:stretch>
          </a:blipFill>
          <a:ln>
            <a:noFill/>
          </a:ln>
        </p:spPr>
      </p:sp>
      <p:sp>
        <p:nvSpPr>
          <p:cNvPr id="237" name="Google Shape;237;p11"/>
          <p:cNvSpPr txBox="1"/>
          <p:nvPr/>
        </p:nvSpPr>
        <p:spPr>
          <a:xfrm>
            <a:off x="1690799" y="1470232"/>
            <a:ext cx="15033824" cy="134428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825" u="none" cap="none" strike="noStrike">
                <a:solidFill>
                  <a:srgbClr val="FFFFFF"/>
                </a:solidFill>
                <a:latin typeface="Arial"/>
                <a:ea typeface="Arial"/>
                <a:cs typeface="Arial"/>
                <a:sym typeface="Arial"/>
              </a:rPr>
              <a:t>When the Rubber Hits the Road</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41" name="Shape 241"/>
        <p:cNvGrpSpPr/>
        <p:nvPr/>
      </p:nvGrpSpPr>
      <p:grpSpPr>
        <a:xfrm>
          <a:off x="0" y="0"/>
          <a:ext cx="0" cy="0"/>
          <a:chOff x="0" y="0"/>
          <a:chExt cx="0" cy="0"/>
        </a:xfrm>
      </p:grpSpPr>
      <p:sp>
        <p:nvSpPr>
          <p:cNvPr id="242" name="Google Shape;242;p12"/>
          <p:cNvSpPr/>
          <p:nvPr/>
        </p:nvSpPr>
        <p:spPr>
          <a:xfrm>
            <a:off x="812133" y="707958"/>
            <a:ext cx="16621241" cy="8871084"/>
          </a:xfrm>
          <a:custGeom>
            <a:rect b="b" l="l" r="r" t="t"/>
            <a:pathLst>
              <a:path extrusionOk="0" h="8871084" w="16621241">
                <a:moveTo>
                  <a:pt x="0" y="0"/>
                </a:moveTo>
                <a:lnTo>
                  <a:pt x="16621241" y="0"/>
                </a:lnTo>
                <a:lnTo>
                  <a:pt x="16621241" y="8871084"/>
                </a:lnTo>
                <a:lnTo>
                  <a:pt x="0" y="8871084"/>
                </a:lnTo>
                <a:lnTo>
                  <a:pt x="0" y="0"/>
                </a:lnTo>
                <a:close/>
              </a:path>
            </a:pathLst>
          </a:custGeom>
          <a:blipFill rotWithShape="1">
            <a:blip r:embed="rId3">
              <a:alphaModFix/>
            </a:blip>
            <a:stretch>
              <a:fillRect b="0" l="0" r="0" t="0"/>
            </a:stretch>
          </a:blipFill>
          <a:ln>
            <a:noFill/>
          </a:ln>
        </p:spPr>
      </p:sp>
      <p:sp>
        <p:nvSpPr>
          <p:cNvPr id="243" name="Google Shape;243;p12"/>
          <p:cNvSpPr/>
          <p:nvPr/>
        </p:nvSpPr>
        <p:spPr>
          <a:xfrm>
            <a:off x="14865657"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4">
              <a:alphaModFix/>
            </a:blip>
            <a:stretch>
              <a:fillRect b="0" l="0" r="0" t="0"/>
            </a:stretch>
          </a:blipFill>
          <a:ln>
            <a:noFill/>
          </a:ln>
        </p:spPr>
      </p:sp>
      <p:sp>
        <p:nvSpPr>
          <p:cNvPr id="244" name="Google Shape;244;p12"/>
          <p:cNvSpPr/>
          <p:nvPr/>
        </p:nvSpPr>
        <p:spPr>
          <a:xfrm rot="-2060213">
            <a:off x="14344714"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5">
              <a:alphaModFix/>
            </a:blip>
            <a:stretch>
              <a:fillRect b="0" l="0" r="0" t="0"/>
            </a:stretch>
          </a:blipFill>
          <a:ln>
            <a:noFill/>
          </a:ln>
        </p:spPr>
      </p:sp>
      <p:sp>
        <p:nvSpPr>
          <p:cNvPr id="245" name="Google Shape;245;p12"/>
          <p:cNvSpPr/>
          <p:nvPr/>
        </p:nvSpPr>
        <p:spPr>
          <a:xfrm>
            <a:off x="12485176" y="8349583"/>
            <a:ext cx="1915548" cy="1067918"/>
          </a:xfrm>
          <a:custGeom>
            <a:rect b="b" l="l" r="r" t="t"/>
            <a:pathLst>
              <a:path extrusionOk="0" h="1067918" w="1915548">
                <a:moveTo>
                  <a:pt x="0" y="0"/>
                </a:moveTo>
                <a:lnTo>
                  <a:pt x="1915548" y="0"/>
                </a:lnTo>
                <a:lnTo>
                  <a:pt x="1915548" y="1067918"/>
                </a:lnTo>
                <a:lnTo>
                  <a:pt x="0" y="1067918"/>
                </a:lnTo>
                <a:lnTo>
                  <a:pt x="0" y="0"/>
                </a:lnTo>
                <a:close/>
              </a:path>
            </a:pathLst>
          </a:custGeom>
          <a:blipFill rotWithShape="1">
            <a:blip r:embed="rId6">
              <a:alphaModFix/>
            </a:blip>
            <a:stretch>
              <a:fillRect b="0" l="0" r="0" t="0"/>
            </a:stretch>
          </a:blipFill>
          <a:ln>
            <a:noFill/>
          </a:ln>
        </p:spPr>
      </p:sp>
      <p:sp>
        <p:nvSpPr>
          <p:cNvPr id="246" name="Google Shape;246;p12"/>
          <p:cNvSpPr txBox="1"/>
          <p:nvPr/>
        </p:nvSpPr>
        <p:spPr>
          <a:xfrm>
            <a:off x="4581674" y="3179175"/>
            <a:ext cx="11302800" cy="5650200"/>
          </a:xfrm>
          <a:prstGeom prst="rect">
            <a:avLst/>
          </a:prstGeom>
          <a:noFill/>
          <a:ln>
            <a:noFill/>
          </a:ln>
        </p:spPr>
        <p:txBody>
          <a:bodyPr anchorCtr="0" anchor="t" bIns="0" lIns="0" spcFirstLastPara="1" rIns="0" wrap="square" tIns="0">
            <a:spAutoFit/>
          </a:bodyPr>
          <a:lstStyle/>
          <a:p>
            <a:pPr indent="-444939" lvl="1" marL="826378" marR="0" rtl="0" algn="l">
              <a:lnSpc>
                <a:spcPct val="110007"/>
              </a:lnSpc>
              <a:spcBef>
                <a:spcPts val="0"/>
              </a:spcBef>
              <a:spcAft>
                <a:spcPts val="0"/>
              </a:spcAft>
              <a:buClr>
                <a:srgbClr val="FFFFFF"/>
              </a:buClr>
              <a:buSzPts val="4327"/>
              <a:buFont typeface="Arial"/>
              <a:buChar char="•"/>
            </a:pPr>
            <a:r>
              <a:rPr b="0" i="0" lang="en-US" sz="4327" u="none" cap="none" strike="noStrike">
                <a:solidFill>
                  <a:srgbClr val="FFFFFF"/>
                </a:solidFill>
                <a:latin typeface="Poppins"/>
                <a:ea typeface="Poppins"/>
                <a:cs typeface="Poppins"/>
                <a:sym typeface="Poppins"/>
              </a:rPr>
              <a:t>Academic Probation</a:t>
            </a:r>
            <a:endParaRPr sz="1900"/>
          </a:p>
          <a:p>
            <a:pPr indent="-582669" lvl="2" marL="1652756" marR="0" rtl="0" algn="l">
              <a:lnSpc>
                <a:spcPct val="110007"/>
              </a:lnSpc>
              <a:spcBef>
                <a:spcPts val="0"/>
              </a:spcBef>
              <a:spcAft>
                <a:spcPts val="0"/>
              </a:spcAft>
              <a:buClr>
                <a:srgbClr val="FFFFFF"/>
              </a:buClr>
              <a:buSzPts val="4327"/>
              <a:buFont typeface="Arial"/>
              <a:buChar char="⚬"/>
            </a:pPr>
            <a:r>
              <a:rPr b="0" i="0" lang="en-US" sz="4327" u="none" cap="none" strike="noStrike">
                <a:solidFill>
                  <a:srgbClr val="FFFFFF"/>
                </a:solidFill>
                <a:latin typeface="Poppins"/>
                <a:ea typeface="Poppins"/>
                <a:cs typeface="Poppins"/>
                <a:sym typeface="Poppins"/>
              </a:rPr>
              <a:t>Level 1: </a:t>
            </a:r>
            <a:endParaRPr sz="1900"/>
          </a:p>
          <a:p>
            <a:pPr indent="-651534" lvl="3" marL="2479134" marR="0" rtl="0" algn="l">
              <a:lnSpc>
                <a:spcPct val="110007"/>
              </a:lnSpc>
              <a:spcBef>
                <a:spcPts val="0"/>
              </a:spcBef>
              <a:spcAft>
                <a:spcPts val="0"/>
              </a:spcAft>
              <a:buClr>
                <a:srgbClr val="FFFFFF"/>
              </a:buClr>
              <a:buSzPts val="4327"/>
              <a:buFont typeface="Arial"/>
              <a:buChar char="￭"/>
            </a:pPr>
            <a:r>
              <a:rPr b="0" i="0" lang="en-US" sz="4327" u="none" cap="none" strike="noStrike">
                <a:solidFill>
                  <a:srgbClr val="FFFFFF"/>
                </a:solidFill>
                <a:latin typeface="Poppins"/>
                <a:ea typeface="Poppins"/>
                <a:cs typeface="Poppins"/>
                <a:sym typeface="Poppins"/>
              </a:rPr>
              <a:t>Utilize Tutors</a:t>
            </a:r>
            <a:endParaRPr sz="1900"/>
          </a:p>
          <a:p>
            <a:pPr indent="-651534" lvl="3" marL="2479134" marR="0" rtl="0" algn="l">
              <a:lnSpc>
                <a:spcPct val="110007"/>
              </a:lnSpc>
              <a:spcBef>
                <a:spcPts val="0"/>
              </a:spcBef>
              <a:spcAft>
                <a:spcPts val="0"/>
              </a:spcAft>
              <a:buClr>
                <a:srgbClr val="FFFFFF"/>
              </a:buClr>
              <a:buSzPts val="4327"/>
              <a:buFont typeface="Arial"/>
              <a:buChar char="￭"/>
            </a:pPr>
            <a:r>
              <a:rPr b="0" i="0" lang="en-US" sz="4327" u="none" cap="none" strike="noStrike">
                <a:solidFill>
                  <a:srgbClr val="FFFFFF"/>
                </a:solidFill>
                <a:latin typeface="Poppins"/>
                <a:ea typeface="Poppins"/>
                <a:cs typeface="Poppins"/>
                <a:sym typeface="Poppins"/>
              </a:rPr>
              <a:t>AIM</a:t>
            </a:r>
            <a:endParaRPr sz="1900"/>
          </a:p>
          <a:p>
            <a:pPr indent="-651534" lvl="3" marL="2479134" marR="0" rtl="0" algn="l">
              <a:lnSpc>
                <a:spcPct val="110007"/>
              </a:lnSpc>
              <a:spcBef>
                <a:spcPts val="0"/>
              </a:spcBef>
              <a:spcAft>
                <a:spcPts val="0"/>
              </a:spcAft>
              <a:buClr>
                <a:srgbClr val="FFFFFF"/>
              </a:buClr>
              <a:buSzPts val="4327"/>
              <a:buFont typeface="Arial"/>
              <a:buChar char="￭"/>
            </a:pPr>
            <a:r>
              <a:rPr b="0" i="0" lang="en-US" sz="4327" u="none" cap="none" strike="noStrike">
                <a:solidFill>
                  <a:srgbClr val="FFFFFF"/>
                </a:solidFill>
                <a:latin typeface="Poppins"/>
                <a:ea typeface="Poppins"/>
                <a:cs typeface="Poppins"/>
                <a:sym typeface="Poppins"/>
              </a:rPr>
              <a:t>CTA Support (AIM/Tutors)</a:t>
            </a:r>
            <a:endParaRPr sz="1900"/>
          </a:p>
          <a:p>
            <a:pPr indent="-651534" lvl="3" marL="2479134" marR="0" rtl="0" algn="l">
              <a:lnSpc>
                <a:spcPct val="110007"/>
              </a:lnSpc>
              <a:spcBef>
                <a:spcPts val="0"/>
              </a:spcBef>
              <a:spcAft>
                <a:spcPts val="0"/>
              </a:spcAft>
              <a:buClr>
                <a:srgbClr val="FFFFFF"/>
              </a:buClr>
              <a:buSzPts val="4327"/>
              <a:buFont typeface="Arial"/>
              <a:buChar char="￭"/>
            </a:pPr>
            <a:r>
              <a:rPr b="0" i="0" lang="en-US" sz="4327" u="none" cap="none" strike="noStrike">
                <a:solidFill>
                  <a:srgbClr val="FFFFFF"/>
                </a:solidFill>
                <a:latin typeface="Poppins"/>
                <a:ea typeface="Poppins"/>
                <a:cs typeface="Poppins"/>
                <a:sym typeface="Poppins"/>
              </a:rPr>
              <a:t>Check-Ins (Admin/Counselor)</a:t>
            </a:r>
            <a:endParaRPr sz="1900"/>
          </a:p>
          <a:p>
            <a:pPr indent="0" lvl="0" marL="0" marR="0" rtl="0" algn="l">
              <a:lnSpc>
                <a:spcPct val="110007"/>
              </a:lnSpc>
              <a:spcBef>
                <a:spcPts val="0"/>
              </a:spcBef>
              <a:spcAft>
                <a:spcPts val="0"/>
              </a:spcAft>
              <a:buNone/>
            </a:pPr>
            <a:r>
              <a:t/>
            </a:r>
            <a:endParaRPr b="0" i="0" sz="3927" u="none" cap="none" strike="noStrike">
              <a:solidFill>
                <a:srgbClr val="FFFFFF"/>
              </a:solidFill>
              <a:latin typeface="Poppins"/>
              <a:ea typeface="Poppins"/>
              <a:cs typeface="Poppins"/>
              <a:sym typeface="Poppins"/>
            </a:endParaRPr>
          </a:p>
          <a:p>
            <a:pPr indent="0" lvl="0" marL="0" marR="0" rtl="0" algn="l">
              <a:lnSpc>
                <a:spcPct val="110007"/>
              </a:lnSpc>
              <a:spcBef>
                <a:spcPts val="0"/>
              </a:spcBef>
              <a:spcAft>
                <a:spcPts val="0"/>
              </a:spcAft>
              <a:buNone/>
            </a:pPr>
            <a:r>
              <a:t/>
            </a:r>
            <a:endParaRPr b="0" i="0" sz="3827" u="none" cap="none" strike="noStrike">
              <a:solidFill>
                <a:srgbClr val="FFFFFF"/>
              </a:solidFill>
              <a:latin typeface="Poppins"/>
              <a:ea typeface="Poppins"/>
              <a:cs typeface="Poppins"/>
              <a:sym typeface="Poppins"/>
            </a:endParaRPr>
          </a:p>
        </p:txBody>
      </p:sp>
      <p:sp>
        <p:nvSpPr>
          <p:cNvPr id="247" name="Google Shape;247;p12"/>
          <p:cNvSpPr/>
          <p:nvPr/>
        </p:nvSpPr>
        <p:spPr>
          <a:xfrm>
            <a:off x="1481876" y="4722175"/>
            <a:ext cx="4466034" cy="4185761"/>
          </a:xfrm>
          <a:custGeom>
            <a:rect b="b" l="l" r="r" t="t"/>
            <a:pathLst>
              <a:path extrusionOk="0" h="4476750" w="5238750">
                <a:moveTo>
                  <a:pt x="0" y="0"/>
                </a:moveTo>
                <a:lnTo>
                  <a:pt x="5238750" y="0"/>
                </a:lnTo>
                <a:lnTo>
                  <a:pt x="5238750" y="4476750"/>
                </a:lnTo>
                <a:lnTo>
                  <a:pt x="0" y="4476750"/>
                </a:lnTo>
                <a:lnTo>
                  <a:pt x="0" y="0"/>
                </a:lnTo>
                <a:close/>
              </a:path>
            </a:pathLst>
          </a:custGeom>
          <a:blipFill rotWithShape="1">
            <a:blip r:embed="rId7">
              <a:alphaModFix/>
            </a:blip>
            <a:stretch>
              <a:fillRect b="-32" l="0" r="0" t="-32"/>
            </a:stretch>
          </a:blipFill>
          <a:ln>
            <a:noFill/>
          </a:ln>
        </p:spPr>
      </p:sp>
      <p:sp>
        <p:nvSpPr>
          <p:cNvPr id="248" name="Google Shape;248;p12"/>
          <p:cNvSpPr txBox="1"/>
          <p:nvPr/>
        </p:nvSpPr>
        <p:spPr>
          <a:xfrm>
            <a:off x="1740979" y="1620773"/>
            <a:ext cx="15033900" cy="1204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825" u="none" cap="none" strike="noStrike">
                <a:solidFill>
                  <a:srgbClr val="FFFFFF"/>
                </a:solidFill>
                <a:latin typeface="Arial"/>
                <a:ea typeface="Arial"/>
                <a:cs typeface="Arial"/>
                <a:sym typeface="Arial"/>
              </a:rPr>
              <a:t>When the Rubber Hits the Road</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52" name="Shape 252"/>
        <p:cNvGrpSpPr/>
        <p:nvPr/>
      </p:nvGrpSpPr>
      <p:grpSpPr>
        <a:xfrm>
          <a:off x="0" y="0"/>
          <a:ext cx="0" cy="0"/>
          <a:chOff x="0" y="0"/>
          <a:chExt cx="0" cy="0"/>
        </a:xfrm>
      </p:grpSpPr>
      <p:sp>
        <p:nvSpPr>
          <p:cNvPr id="253" name="Google Shape;253;p13"/>
          <p:cNvSpPr/>
          <p:nvPr/>
        </p:nvSpPr>
        <p:spPr>
          <a:xfrm>
            <a:off x="812133" y="707958"/>
            <a:ext cx="16621241" cy="8871084"/>
          </a:xfrm>
          <a:custGeom>
            <a:rect b="b" l="l" r="r" t="t"/>
            <a:pathLst>
              <a:path extrusionOk="0" h="8871084" w="16621241">
                <a:moveTo>
                  <a:pt x="0" y="0"/>
                </a:moveTo>
                <a:lnTo>
                  <a:pt x="16621241" y="0"/>
                </a:lnTo>
                <a:lnTo>
                  <a:pt x="16621241" y="8871084"/>
                </a:lnTo>
                <a:lnTo>
                  <a:pt x="0" y="8871084"/>
                </a:lnTo>
                <a:lnTo>
                  <a:pt x="0" y="0"/>
                </a:lnTo>
                <a:close/>
              </a:path>
            </a:pathLst>
          </a:custGeom>
          <a:blipFill rotWithShape="1">
            <a:blip r:embed="rId3">
              <a:alphaModFix/>
            </a:blip>
            <a:stretch>
              <a:fillRect b="0" l="0" r="0" t="0"/>
            </a:stretch>
          </a:blipFill>
          <a:ln>
            <a:noFill/>
          </a:ln>
        </p:spPr>
      </p:sp>
      <p:sp>
        <p:nvSpPr>
          <p:cNvPr id="254" name="Google Shape;254;p13"/>
          <p:cNvSpPr/>
          <p:nvPr/>
        </p:nvSpPr>
        <p:spPr>
          <a:xfrm>
            <a:off x="14865657"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4">
              <a:alphaModFix/>
            </a:blip>
            <a:stretch>
              <a:fillRect b="0" l="0" r="0" t="0"/>
            </a:stretch>
          </a:blipFill>
          <a:ln>
            <a:noFill/>
          </a:ln>
        </p:spPr>
      </p:sp>
      <p:sp>
        <p:nvSpPr>
          <p:cNvPr id="255" name="Google Shape;255;p13"/>
          <p:cNvSpPr/>
          <p:nvPr/>
        </p:nvSpPr>
        <p:spPr>
          <a:xfrm rot="-2060213">
            <a:off x="14344714"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5">
              <a:alphaModFix/>
            </a:blip>
            <a:stretch>
              <a:fillRect b="0" l="0" r="0" t="0"/>
            </a:stretch>
          </a:blipFill>
          <a:ln>
            <a:noFill/>
          </a:ln>
        </p:spPr>
      </p:sp>
      <p:sp>
        <p:nvSpPr>
          <p:cNvPr id="256" name="Google Shape;256;p13"/>
          <p:cNvSpPr/>
          <p:nvPr/>
        </p:nvSpPr>
        <p:spPr>
          <a:xfrm>
            <a:off x="12485176" y="8349583"/>
            <a:ext cx="1915548" cy="1067918"/>
          </a:xfrm>
          <a:custGeom>
            <a:rect b="b" l="l" r="r" t="t"/>
            <a:pathLst>
              <a:path extrusionOk="0" h="1067918" w="1915548">
                <a:moveTo>
                  <a:pt x="0" y="0"/>
                </a:moveTo>
                <a:lnTo>
                  <a:pt x="1915548" y="0"/>
                </a:lnTo>
                <a:lnTo>
                  <a:pt x="1915548" y="1067918"/>
                </a:lnTo>
                <a:lnTo>
                  <a:pt x="0" y="1067918"/>
                </a:lnTo>
                <a:lnTo>
                  <a:pt x="0" y="0"/>
                </a:lnTo>
                <a:close/>
              </a:path>
            </a:pathLst>
          </a:custGeom>
          <a:blipFill rotWithShape="1">
            <a:blip r:embed="rId6">
              <a:alphaModFix/>
            </a:blip>
            <a:stretch>
              <a:fillRect b="0" l="0" r="0" t="0"/>
            </a:stretch>
          </a:blipFill>
          <a:ln>
            <a:noFill/>
          </a:ln>
        </p:spPr>
      </p:sp>
      <p:sp>
        <p:nvSpPr>
          <p:cNvPr id="257" name="Google Shape;257;p13"/>
          <p:cNvSpPr txBox="1"/>
          <p:nvPr/>
        </p:nvSpPr>
        <p:spPr>
          <a:xfrm>
            <a:off x="5227252" y="3436505"/>
            <a:ext cx="10475100" cy="4190100"/>
          </a:xfrm>
          <a:prstGeom prst="rect">
            <a:avLst/>
          </a:prstGeom>
          <a:noFill/>
          <a:ln>
            <a:noFill/>
          </a:ln>
        </p:spPr>
        <p:txBody>
          <a:bodyPr anchorCtr="0" anchor="t" bIns="0" lIns="0" spcFirstLastPara="1" rIns="0" wrap="square" tIns="0">
            <a:spAutoFit/>
          </a:bodyPr>
          <a:lstStyle/>
          <a:p>
            <a:pPr indent="-431944" lvl="1" marL="771686" marR="0" rtl="0" algn="l">
              <a:lnSpc>
                <a:spcPct val="109988"/>
              </a:lnSpc>
              <a:spcBef>
                <a:spcPts val="0"/>
              </a:spcBef>
              <a:spcAft>
                <a:spcPts val="0"/>
              </a:spcAft>
              <a:buClr>
                <a:srgbClr val="FFFFFF"/>
              </a:buClr>
              <a:buSzPts val="4300"/>
              <a:buFont typeface="Arial"/>
              <a:buChar char="•"/>
            </a:pPr>
            <a:r>
              <a:rPr b="0" i="0" lang="en-US" sz="4300" u="none" cap="none" strike="noStrike">
                <a:solidFill>
                  <a:srgbClr val="FFFFFF"/>
                </a:solidFill>
                <a:latin typeface="Poppins"/>
                <a:ea typeface="Poppins"/>
                <a:cs typeface="Poppins"/>
                <a:sym typeface="Poppins"/>
              </a:rPr>
              <a:t>Academic Probation</a:t>
            </a:r>
            <a:endParaRPr sz="4300"/>
          </a:p>
          <a:p>
            <a:pPr indent="-560559" lvl="2" marL="1543373" marR="0" rtl="0" algn="l">
              <a:lnSpc>
                <a:spcPct val="109988"/>
              </a:lnSpc>
              <a:spcBef>
                <a:spcPts val="0"/>
              </a:spcBef>
              <a:spcAft>
                <a:spcPts val="0"/>
              </a:spcAft>
              <a:buClr>
                <a:srgbClr val="FFFFFF"/>
              </a:buClr>
              <a:buSzPts val="4300"/>
              <a:buFont typeface="Arial"/>
              <a:buChar char="⚬"/>
            </a:pPr>
            <a:r>
              <a:rPr b="0" i="0" lang="en-US" sz="4300" u="none" cap="none" strike="noStrike">
                <a:solidFill>
                  <a:srgbClr val="FFFFFF"/>
                </a:solidFill>
                <a:latin typeface="Poppins"/>
                <a:ea typeface="Poppins"/>
                <a:cs typeface="Poppins"/>
                <a:sym typeface="Poppins"/>
              </a:rPr>
              <a:t>Level 2: </a:t>
            </a:r>
            <a:endParaRPr sz="4300"/>
          </a:p>
          <a:p>
            <a:pPr indent="-624866" lvl="3" marL="2315059" marR="0" rtl="0" algn="l">
              <a:lnSpc>
                <a:spcPct val="109988"/>
              </a:lnSpc>
              <a:spcBef>
                <a:spcPts val="0"/>
              </a:spcBef>
              <a:spcAft>
                <a:spcPts val="0"/>
              </a:spcAft>
              <a:buClr>
                <a:srgbClr val="FFFFFF"/>
              </a:buClr>
              <a:buSzPts val="4300"/>
              <a:buFont typeface="Arial"/>
              <a:buChar char="￭"/>
            </a:pPr>
            <a:r>
              <a:rPr b="0" i="0" lang="en-US" sz="4300" u="none" cap="none" strike="noStrike">
                <a:solidFill>
                  <a:srgbClr val="FFFFFF"/>
                </a:solidFill>
                <a:latin typeface="Poppins"/>
                <a:ea typeface="Poppins"/>
                <a:cs typeface="Poppins"/>
                <a:sym typeface="Poppins"/>
              </a:rPr>
              <a:t>All of Level 1 plus remove from dual credit courses until improvement occurs</a:t>
            </a:r>
            <a:endParaRPr sz="4300"/>
          </a:p>
          <a:p>
            <a:pPr indent="0" lvl="0" marL="0" marR="0" rtl="0" algn="l">
              <a:lnSpc>
                <a:spcPct val="109988"/>
              </a:lnSpc>
              <a:spcBef>
                <a:spcPts val="0"/>
              </a:spcBef>
              <a:spcAft>
                <a:spcPts val="0"/>
              </a:spcAft>
              <a:buNone/>
            </a:pPr>
            <a:r>
              <a:t/>
            </a:r>
            <a:endParaRPr b="0" i="0" sz="3574" u="none" cap="none" strike="noStrike">
              <a:solidFill>
                <a:srgbClr val="FFFFFF"/>
              </a:solidFill>
              <a:latin typeface="Poppins"/>
              <a:ea typeface="Poppins"/>
              <a:cs typeface="Poppins"/>
              <a:sym typeface="Poppins"/>
            </a:endParaRPr>
          </a:p>
        </p:txBody>
      </p:sp>
      <p:sp>
        <p:nvSpPr>
          <p:cNvPr id="258" name="Google Shape;258;p13"/>
          <p:cNvSpPr/>
          <p:nvPr/>
        </p:nvSpPr>
        <p:spPr>
          <a:xfrm>
            <a:off x="1456025" y="4722176"/>
            <a:ext cx="4649391" cy="4107418"/>
          </a:xfrm>
          <a:custGeom>
            <a:rect b="b" l="l" r="r" t="t"/>
            <a:pathLst>
              <a:path extrusionOk="0" h="4476750" w="5238750">
                <a:moveTo>
                  <a:pt x="0" y="0"/>
                </a:moveTo>
                <a:lnTo>
                  <a:pt x="5238750" y="0"/>
                </a:lnTo>
                <a:lnTo>
                  <a:pt x="5238750" y="4476750"/>
                </a:lnTo>
                <a:lnTo>
                  <a:pt x="0" y="4476750"/>
                </a:lnTo>
                <a:lnTo>
                  <a:pt x="0" y="0"/>
                </a:lnTo>
                <a:close/>
              </a:path>
            </a:pathLst>
          </a:custGeom>
          <a:blipFill rotWithShape="1">
            <a:blip r:embed="rId7">
              <a:alphaModFix/>
            </a:blip>
            <a:stretch>
              <a:fillRect b="-32" l="0" r="0" t="-32"/>
            </a:stretch>
          </a:blipFill>
          <a:ln>
            <a:noFill/>
          </a:ln>
        </p:spPr>
      </p:sp>
      <p:sp>
        <p:nvSpPr>
          <p:cNvPr id="259" name="Google Shape;259;p13"/>
          <p:cNvSpPr txBox="1"/>
          <p:nvPr/>
        </p:nvSpPr>
        <p:spPr>
          <a:xfrm>
            <a:off x="1565348" y="1796405"/>
            <a:ext cx="15033900" cy="1204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825" u="none" cap="none" strike="noStrike">
                <a:solidFill>
                  <a:srgbClr val="FFFFFF"/>
                </a:solidFill>
                <a:latin typeface="Arial"/>
                <a:ea typeface="Arial"/>
                <a:cs typeface="Arial"/>
                <a:sym typeface="Arial"/>
              </a:rPr>
              <a:t>When the Rubber Hits the Road</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63" name="Shape 263"/>
        <p:cNvGrpSpPr/>
        <p:nvPr/>
      </p:nvGrpSpPr>
      <p:grpSpPr>
        <a:xfrm>
          <a:off x="0" y="0"/>
          <a:ext cx="0" cy="0"/>
          <a:chOff x="0" y="0"/>
          <a:chExt cx="0" cy="0"/>
        </a:xfrm>
      </p:grpSpPr>
      <p:sp>
        <p:nvSpPr>
          <p:cNvPr id="264" name="Google Shape;264;p14"/>
          <p:cNvSpPr/>
          <p:nvPr/>
        </p:nvSpPr>
        <p:spPr>
          <a:xfrm>
            <a:off x="2404158"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0" l="0" r="0" t="0"/>
            </a:stretch>
          </a:blipFill>
          <a:ln>
            <a:noFill/>
          </a:ln>
        </p:spPr>
      </p:sp>
      <p:sp>
        <p:nvSpPr>
          <p:cNvPr id="265" name="Google Shape;265;p14"/>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266" name="Google Shape;266;p14"/>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267" name="Google Shape;267;p14"/>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268" name="Google Shape;268;p14"/>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269" name="Google Shape;269;p14"/>
          <p:cNvSpPr/>
          <p:nvPr/>
        </p:nvSpPr>
        <p:spPr>
          <a:xfrm>
            <a:off x="12844756" y="7410615"/>
            <a:ext cx="3595480" cy="3213460"/>
          </a:xfrm>
          <a:custGeom>
            <a:rect b="b" l="l" r="r" t="t"/>
            <a:pathLst>
              <a:path extrusionOk="0" h="3213460" w="3595480">
                <a:moveTo>
                  <a:pt x="0" y="0"/>
                </a:moveTo>
                <a:lnTo>
                  <a:pt x="3595480" y="0"/>
                </a:lnTo>
                <a:lnTo>
                  <a:pt x="3595480" y="3213460"/>
                </a:lnTo>
                <a:lnTo>
                  <a:pt x="0" y="3213460"/>
                </a:lnTo>
                <a:lnTo>
                  <a:pt x="0" y="0"/>
                </a:lnTo>
                <a:close/>
              </a:path>
            </a:pathLst>
          </a:custGeom>
          <a:blipFill rotWithShape="1">
            <a:blip r:embed="rId8">
              <a:alphaModFix/>
            </a:blip>
            <a:stretch>
              <a:fillRect b="0" l="0" r="0" t="0"/>
            </a:stretch>
          </a:blipFill>
          <a:ln>
            <a:noFill/>
          </a:ln>
        </p:spPr>
      </p:sp>
      <p:sp>
        <p:nvSpPr>
          <p:cNvPr id="270" name="Google Shape;270;p14"/>
          <p:cNvSpPr/>
          <p:nvPr/>
        </p:nvSpPr>
        <p:spPr>
          <a:xfrm>
            <a:off x="11385597" y="3040976"/>
            <a:ext cx="3668214" cy="4472033"/>
          </a:xfrm>
          <a:custGeom>
            <a:rect b="b" l="l" r="r" t="t"/>
            <a:pathLst>
              <a:path extrusionOk="0" h="4472033" w="3668214">
                <a:moveTo>
                  <a:pt x="0" y="0"/>
                </a:moveTo>
                <a:lnTo>
                  <a:pt x="3668214" y="0"/>
                </a:lnTo>
                <a:lnTo>
                  <a:pt x="3668214" y="4472033"/>
                </a:lnTo>
                <a:lnTo>
                  <a:pt x="0" y="4472033"/>
                </a:lnTo>
                <a:lnTo>
                  <a:pt x="0" y="0"/>
                </a:lnTo>
                <a:close/>
              </a:path>
            </a:pathLst>
          </a:custGeom>
          <a:blipFill rotWithShape="1">
            <a:blip r:embed="rId9">
              <a:alphaModFix/>
            </a:blip>
            <a:stretch>
              <a:fillRect b="0" l="0" r="-18387" t="0"/>
            </a:stretch>
          </a:blipFill>
          <a:ln>
            <a:noFill/>
          </a:ln>
        </p:spPr>
      </p:sp>
      <p:sp>
        <p:nvSpPr>
          <p:cNvPr id="271" name="Google Shape;271;p14"/>
          <p:cNvSpPr txBox="1"/>
          <p:nvPr/>
        </p:nvSpPr>
        <p:spPr>
          <a:xfrm>
            <a:off x="2755034" y="1687431"/>
            <a:ext cx="12777933" cy="1353544"/>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7928" u="none" cap="none" strike="noStrike">
                <a:solidFill>
                  <a:srgbClr val="FFFFFF"/>
                </a:solidFill>
                <a:latin typeface="Arial"/>
                <a:ea typeface="Arial"/>
                <a:cs typeface="Arial"/>
                <a:sym typeface="Arial"/>
              </a:rPr>
              <a:t>Teachers and Community</a:t>
            </a:r>
            <a:endParaRPr/>
          </a:p>
        </p:txBody>
      </p:sp>
      <p:sp>
        <p:nvSpPr>
          <p:cNvPr id="272" name="Google Shape;272;p14"/>
          <p:cNvSpPr txBox="1"/>
          <p:nvPr/>
        </p:nvSpPr>
        <p:spPr>
          <a:xfrm>
            <a:off x="3160134" y="2957750"/>
            <a:ext cx="7820100" cy="4632300"/>
          </a:xfrm>
          <a:prstGeom prst="rect">
            <a:avLst/>
          </a:prstGeom>
          <a:noFill/>
          <a:ln>
            <a:noFill/>
          </a:ln>
        </p:spPr>
        <p:txBody>
          <a:bodyPr anchorCtr="0" anchor="t" bIns="0" lIns="0" spcFirstLastPara="1" rIns="0" wrap="square" tIns="0">
            <a:spAutoFit/>
          </a:bodyPr>
          <a:lstStyle/>
          <a:p>
            <a:pPr indent="0" lvl="0" marL="0" marR="0" rtl="0" algn="just">
              <a:lnSpc>
                <a:spcPct val="110002"/>
              </a:lnSpc>
              <a:spcBef>
                <a:spcPts val="0"/>
              </a:spcBef>
              <a:spcAft>
                <a:spcPts val="0"/>
              </a:spcAft>
              <a:buNone/>
            </a:pPr>
            <a:r>
              <a:rPr b="0" i="0" lang="en-US" sz="3459" u="none" cap="none" strike="noStrike">
                <a:solidFill>
                  <a:srgbClr val="FFFFFF"/>
                </a:solidFill>
                <a:latin typeface="Poppins"/>
                <a:ea typeface="Poppins"/>
                <a:cs typeface="Poppins"/>
                <a:sym typeface="Poppins"/>
              </a:rPr>
              <a:t> “I began to realize that the Early College teachers really seemed to care about every single student for who they were. They would ask us questions about our interests, clubs, activities, and anything else we might do outside of school.” </a:t>
            </a:r>
            <a:endParaRPr/>
          </a:p>
          <a:p>
            <a:pPr indent="0" lvl="0" marL="0" marR="0" rtl="0" algn="just">
              <a:lnSpc>
                <a:spcPct val="110002"/>
              </a:lnSpc>
              <a:spcBef>
                <a:spcPts val="0"/>
              </a:spcBef>
              <a:spcAft>
                <a:spcPts val="0"/>
              </a:spcAft>
              <a:buNone/>
            </a:pPr>
            <a:r>
              <a:rPr b="0" i="1" lang="en-US" sz="3459" u="none" cap="none" strike="noStrike">
                <a:solidFill>
                  <a:srgbClr val="FFFFFF"/>
                </a:solidFill>
                <a:latin typeface="Poppins"/>
                <a:ea typeface="Poppins"/>
                <a:cs typeface="Poppins"/>
                <a:sym typeface="Poppins"/>
              </a:rPr>
              <a:t>Deacon Norman~Class of 2026</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76" name="Shape 276"/>
        <p:cNvGrpSpPr/>
        <p:nvPr/>
      </p:nvGrpSpPr>
      <p:grpSpPr>
        <a:xfrm>
          <a:off x="0" y="0"/>
          <a:ext cx="0" cy="0"/>
          <a:chOff x="0" y="0"/>
          <a:chExt cx="0" cy="0"/>
        </a:xfrm>
      </p:grpSpPr>
      <p:sp>
        <p:nvSpPr>
          <p:cNvPr id="277" name="Google Shape;277;p15"/>
          <p:cNvSpPr/>
          <p:nvPr/>
        </p:nvSpPr>
        <p:spPr>
          <a:xfrm>
            <a:off x="2493429"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2" l="0" r="0" t="-2"/>
            </a:stretch>
          </a:blipFill>
          <a:ln>
            <a:noFill/>
          </a:ln>
        </p:spPr>
      </p:sp>
      <p:sp>
        <p:nvSpPr>
          <p:cNvPr id="278" name="Google Shape;278;p15"/>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279" name="Google Shape;279;p15"/>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280" name="Google Shape;280;p15"/>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281" name="Google Shape;281;p15"/>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282" name="Google Shape;282;p15"/>
          <p:cNvSpPr/>
          <p:nvPr/>
        </p:nvSpPr>
        <p:spPr>
          <a:xfrm>
            <a:off x="3689368" y="1849005"/>
            <a:ext cx="3598958" cy="5919621"/>
          </a:xfrm>
          <a:custGeom>
            <a:rect b="b" l="l" r="r" t="t"/>
            <a:pathLst>
              <a:path extrusionOk="0" h="5919621" w="3598958">
                <a:moveTo>
                  <a:pt x="0" y="0"/>
                </a:moveTo>
                <a:lnTo>
                  <a:pt x="3598959" y="0"/>
                </a:lnTo>
                <a:lnTo>
                  <a:pt x="3598959" y="5919622"/>
                </a:lnTo>
                <a:lnTo>
                  <a:pt x="0" y="5919622"/>
                </a:lnTo>
                <a:lnTo>
                  <a:pt x="0" y="0"/>
                </a:lnTo>
                <a:close/>
              </a:path>
            </a:pathLst>
          </a:custGeom>
          <a:blipFill rotWithShape="1">
            <a:blip r:embed="rId8">
              <a:alphaModFix/>
            </a:blip>
            <a:stretch>
              <a:fillRect b="-36682" l="0" r="0" t="-36682"/>
            </a:stretch>
          </a:blipFill>
          <a:ln>
            <a:noFill/>
          </a:ln>
        </p:spPr>
      </p:sp>
      <p:sp>
        <p:nvSpPr>
          <p:cNvPr id="283" name="Google Shape;283;p15"/>
          <p:cNvSpPr txBox="1"/>
          <p:nvPr/>
        </p:nvSpPr>
        <p:spPr>
          <a:xfrm>
            <a:off x="5148690" y="1696605"/>
            <a:ext cx="12110610" cy="13841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130" u="none" cap="none" strike="noStrike">
                <a:solidFill>
                  <a:srgbClr val="FFFFFF"/>
                </a:solidFill>
                <a:latin typeface="Arial"/>
                <a:ea typeface="Arial"/>
                <a:cs typeface="Arial"/>
                <a:sym typeface="Arial"/>
              </a:rPr>
              <a:t>Our Teachers</a:t>
            </a:r>
            <a:endParaRPr/>
          </a:p>
        </p:txBody>
      </p:sp>
      <p:sp>
        <p:nvSpPr>
          <p:cNvPr id="284" name="Google Shape;284;p15"/>
          <p:cNvSpPr txBox="1"/>
          <p:nvPr/>
        </p:nvSpPr>
        <p:spPr>
          <a:xfrm>
            <a:off x="7614558" y="3144761"/>
            <a:ext cx="7756200" cy="5534700"/>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i="0" lang="en-US" sz="2908" u="none" cap="none" strike="noStrike">
                <a:solidFill>
                  <a:srgbClr val="FFFFFF"/>
                </a:solidFill>
                <a:latin typeface="Poppins"/>
                <a:ea typeface="Poppins"/>
                <a:cs typeface="Poppins"/>
                <a:sym typeface="Poppins"/>
              </a:rPr>
              <a:t>“</a:t>
            </a:r>
            <a:r>
              <a:rPr i="0" lang="en-US" sz="3450" u="none" cap="none" strike="noStrike">
                <a:solidFill>
                  <a:srgbClr val="FFFFFF"/>
                </a:solidFill>
                <a:latin typeface="Poppins"/>
                <a:ea typeface="Poppins"/>
                <a:cs typeface="Poppins"/>
                <a:sym typeface="Poppins"/>
              </a:rPr>
              <a:t>That may be the greatest gift we’ll take with us from Early College; the ability to see our own value because we’ve been surrounded by people who have seen it all along.” </a:t>
            </a:r>
            <a:r>
              <a:rPr i="1" lang="en-US" sz="3450" u="none" cap="none" strike="noStrike">
                <a:solidFill>
                  <a:srgbClr val="FFFFFF"/>
                </a:solidFill>
                <a:latin typeface="Poppins"/>
                <a:ea typeface="Poppins"/>
                <a:cs typeface="Poppins"/>
                <a:sym typeface="Poppins"/>
              </a:rPr>
              <a:t>Selia Peters~Class of 2026</a:t>
            </a:r>
            <a:endParaRPr sz="3450">
              <a:latin typeface="Poppins"/>
              <a:ea typeface="Poppins"/>
              <a:cs typeface="Poppins"/>
              <a:sym typeface="Poppins"/>
            </a:endParaRPr>
          </a:p>
          <a:p>
            <a:pPr indent="0" lvl="0" marL="0" marR="0" rtl="0" algn="ctr">
              <a:lnSpc>
                <a:spcPct val="139993"/>
              </a:lnSpc>
              <a:spcBef>
                <a:spcPts val="0"/>
              </a:spcBef>
              <a:spcAft>
                <a:spcPts val="0"/>
              </a:spcAft>
              <a:buNone/>
            </a:pPr>
            <a:r>
              <a:t/>
            </a:r>
            <a:endParaRPr b="1" i="1" sz="2908" u="none" cap="none" strike="noStrike">
              <a:solidFill>
                <a:srgbClr val="FFFFFF"/>
              </a:solidFill>
              <a:latin typeface="Arial"/>
              <a:ea typeface="Arial"/>
              <a:cs typeface="Arial"/>
              <a:sym typeface="Arial"/>
            </a:endParaRPr>
          </a:p>
          <a:p>
            <a:pPr indent="0" lvl="0" marL="0" marR="0" rtl="0" algn="ctr">
              <a:lnSpc>
                <a:spcPct val="234834"/>
              </a:lnSpc>
              <a:spcBef>
                <a:spcPts val="0"/>
              </a:spcBef>
              <a:spcAft>
                <a:spcPts val="0"/>
              </a:spcAft>
              <a:buNone/>
            </a:pPr>
            <a:r>
              <a:t/>
            </a:r>
            <a:endParaRPr b="1" i="1" sz="2908" u="none" cap="none" strike="noStrike">
              <a:solidFill>
                <a:srgbClr val="FFFFFF"/>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88" name="Shape 288"/>
        <p:cNvGrpSpPr/>
        <p:nvPr/>
      </p:nvGrpSpPr>
      <p:grpSpPr>
        <a:xfrm>
          <a:off x="0" y="0"/>
          <a:ext cx="0" cy="0"/>
          <a:chOff x="0" y="0"/>
          <a:chExt cx="0" cy="0"/>
        </a:xfrm>
      </p:grpSpPr>
      <p:sp>
        <p:nvSpPr>
          <p:cNvPr id="289" name="Google Shape;289;p16"/>
          <p:cNvSpPr/>
          <p:nvPr/>
        </p:nvSpPr>
        <p:spPr>
          <a:xfrm>
            <a:off x="2493429"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2" l="0" r="0" t="-2"/>
            </a:stretch>
          </a:blipFill>
          <a:ln>
            <a:noFill/>
          </a:ln>
        </p:spPr>
      </p:sp>
      <p:sp>
        <p:nvSpPr>
          <p:cNvPr id="290" name="Google Shape;290;p16"/>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291" name="Google Shape;291;p16"/>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292" name="Google Shape;292;p16"/>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293" name="Google Shape;293;p16"/>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294" name="Google Shape;294;p16"/>
          <p:cNvSpPr/>
          <p:nvPr/>
        </p:nvSpPr>
        <p:spPr>
          <a:xfrm>
            <a:off x="2775950" y="3388544"/>
            <a:ext cx="12914643" cy="4109531"/>
          </a:xfrm>
          <a:custGeom>
            <a:rect b="b" l="l" r="r" t="t"/>
            <a:pathLst>
              <a:path extrusionOk="0" h="4109531" w="12914643">
                <a:moveTo>
                  <a:pt x="0" y="0"/>
                </a:moveTo>
                <a:lnTo>
                  <a:pt x="12914642" y="0"/>
                </a:lnTo>
                <a:lnTo>
                  <a:pt x="12914642" y="4109532"/>
                </a:lnTo>
                <a:lnTo>
                  <a:pt x="0" y="4109532"/>
                </a:lnTo>
                <a:lnTo>
                  <a:pt x="0" y="0"/>
                </a:lnTo>
                <a:close/>
              </a:path>
            </a:pathLst>
          </a:custGeom>
          <a:blipFill rotWithShape="1">
            <a:blip r:embed="rId8">
              <a:alphaModFix/>
            </a:blip>
            <a:stretch>
              <a:fillRect b="-1029" l="0" r="-1179" t="-1029"/>
            </a:stretch>
          </a:blipFill>
          <a:ln>
            <a:noFill/>
          </a:ln>
        </p:spPr>
      </p:sp>
      <p:sp>
        <p:nvSpPr>
          <p:cNvPr id="295" name="Google Shape;295;p16"/>
          <p:cNvSpPr txBox="1"/>
          <p:nvPr/>
        </p:nvSpPr>
        <p:spPr>
          <a:xfrm>
            <a:off x="3112417" y="1566064"/>
            <a:ext cx="12063166" cy="13111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630" u="none" cap="none" strike="noStrike">
                <a:solidFill>
                  <a:srgbClr val="FFFFFF"/>
                </a:solidFill>
                <a:latin typeface="Arial"/>
                <a:ea typeface="Arial"/>
                <a:cs typeface="Arial"/>
                <a:sym typeface="Arial"/>
              </a:rPr>
              <a:t>Our Counselors &amp; Teachers</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299" name="Shape 299"/>
        <p:cNvGrpSpPr/>
        <p:nvPr/>
      </p:nvGrpSpPr>
      <p:grpSpPr>
        <a:xfrm>
          <a:off x="0" y="0"/>
          <a:ext cx="0" cy="0"/>
          <a:chOff x="0" y="0"/>
          <a:chExt cx="0" cy="0"/>
        </a:xfrm>
      </p:grpSpPr>
      <p:sp>
        <p:nvSpPr>
          <p:cNvPr id="300" name="Google Shape;300;p17"/>
          <p:cNvSpPr/>
          <p:nvPr/>
        </p:nvSpPr>
        <p:spPr>
          <a:xfrm>
            <a:off x="2493429"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2" l="0" r="0" t="-2"/>
            </a:stretch>
          </a:blipFill>
          <a:ln>
            <a:noFill/>
          </a:ln>
        </p:spPr>
      </p:sp>
      <p:sp>
        <p:nvSpPr>
          <p:cNvPr id="301" name="Google Shape;301;p17"/>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302" name="Google Shape;302;p17"/>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303" name="Google Shape;303;p17"/>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304" name="Google Shape;304;p17"/>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305" name="Google Shape;305;p17"/>
          <p:cNvSpPr/>
          <p:nvPr/>
        </p:nvSpPr>
        <p:spPr>
          <a:xfrm>
            <a:off x="4328026" y="2952901"/>
            <a:ext cx="3023716" cy="4600095"/>
          </a:xfrm>
          <a:custGeom>
            <a:rect b="b" l="l" r="r" t="t"/>
            <a:pathLst>
              <a:path extrusionOk="0" h="4339712" w="2872889">
                <a:moveTo>
                  <a:pt x="0" y="0"/>
                </a:moveTo>
                <a:lnTo>
                  <a:pt x="2872889" y="0"/>
                </a:lnTo>
                <a:lnTo>
                  <a:pt x="2872889" y="4339712"/>
                </a:lnTo>
                <a:lnTo>
                  <a:pt x="0" y="4339712"/>
                </a:lnTo>
                <a:lnTo>
                  <a:pt x="0" y="0"/>
                </a:lnTo>
                <a:close/>
              </a:path>
            </a:pathLst>
          </a:custGeom>
          <a:blipFill rotWithShape="1">
            <a:blip r:embed="rId8">
              <a:alphaModFix/>
            </a:blip>
            <a:stretch>
              <a:fillRect b="0" l="0" r="0" t="0"/>
            </a:stretch>
          </a:blipFill>
          <a:ln>
            <a:noFill/>
          </a:ln>
        </p:spPr>
      </p:sp>
      <p:sp>
        <p:nvSpPr>
          <p:cNvPr id="306" name="Google Shape;306;p17"/>
          <p:cNvSpPr/>
          <p:nvPr/>
        </p:nvSpPr>
        <p:spPr>
          <a:xfrm>
            <a:off x="8703753" y="2818328"/>
            <a:ext cx="5150406" cy="4869242"/>
          </a:xfrm>
          <a:custGeom>
            <a:rect b="b" l="l" r="r" t="t"/>
            <a:pathLst>
              <a:path extrusionOk="0" h="4869242" w="5150406">
                <a:moveTo>
                  <a:pt x="0" y="0"/>
                </a:moveTo>
                <a:lnTo>
                  <a:pt x="5150405" y="0"/>
                </a:lnTo>
                <a:lnTo>
                  <a:pt x="5150405" y="4869242"/>
                </a:lnTo>
                <a:lnTo>
                  <a:pt x="0" y="4869242"/>
                </a:lnTo>
                <a:lnTo>
                  <a:pt x="0" y="0"/>
                </a:lnTo>
                <a:close/>
              </a:path>
            </a:pathLst>
          </a:custGeom>
          <a:blipFill rotWithShape="1">
            <a:blip r:embed="rId9">
              <a:alphaModFix/>
            </a:blip>
            <a:stretch>
              <a:fillRect b="0" l="0" r="0" t="0"/>
            </a:stretch>
          </a:blipFill>
          <a:ln>
            <a:noFill/>
          </a:ln>
        </p:spPr>
      </p:sp>
      <p:sp>
        <p:nvSpPr>
          <p:cNvPr id="307" name="Google Shape;307;p17"/>
          <p:cNvSpPr txBox="1"/>
          <p:nvPr/>
        </p:nvSpPr>
        <p:spPr>
          <a:xfrm>
            <a:off x="3112417" y="1716685"/>
            <a:ext cx="12063166" cy="131113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630" u="none" cap="none" strike="noStrike">
                <a:solidFill>
                  <a:srgbClr val="FFFFFF"/>
                </a:solidFill>
                <a:latin typeface="Arial"/>
                <a:ea typeface="Arial"/>
                <a:cs typeface="Arial"/>
                <a:sym typeface="Arial"/>
              </a:rPr>
              <a:t>Our Counselors &amp; Teachers</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311" name="Shape 311"/>
        <p:cNvGrpSpPr/>
        <p:nvPr/>
      </p:nvGrpSpPr>
      <p:grpSpPr>
        <a:xfrm>
          <a:off x="0" y="0"/>
          <a:ext cx="0" cy="0"/>
          <a:chOff x="0" y="0"/>
          <a:chExt cx="0" cy="0"/>
        </a:xfrm>
      </p:grpSpPr>
      <p:sp>
        <p:nvSpPr>
          <p:cNvPr id="312" name="Google Shape;312;p18"/>
          <p:cNvSpPr/>
          <p:nvPr/>
        </p:nvSpPr>
        <p:spPr>
          <a:xfrm>
            <a:off x="2493429"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2" l="0" r="0" t="-2"/>
            </a:stretch>
          </a:blipFill>
          <a:ln>
            <a:noFill/>
          </a:ln>
        </p:spPr>
      </p:sp>
      <p:sp>
        <p:nvSpPr>
          <p:cNvPr id="313" name="Google Shape;313;p18"/>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314" name="Google Shape;314;p18"/>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315" name="Google Shape;315;p18"/>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316" name="Google Shape;316;p18"/>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317" name="Google Shape;317;p18"/>
          <p:cNvSpPr txBox="1"/>
          <p:nvPr/>
        </p:nvSpPr>
        <p:spPr>
          <a:xfrm>
            <a:off x="3112417" y="1716685"/>
            <a:ext cx="12063300" cy="1174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630" u="sng" cap="none" strike="noStrike">
                <a:solidFill>
                  <a:srgbClr val="FFFFFF"/>
                </a:solidFill>
                <a:latin typeface="Arial"/>
                <a:ea typeface="Arial"/>
                <a:cs typeface="Arial"/>
                <a:sym typeface="Arial"/>
              </a:rPr>
              <a:t>Questions for Us:</a:t>
            </a:r>
            <a:endParaRPr u="sng"/>
          </a:p>
        </p:txBody>
      </p:sp>
      <p:sp>
        <p:nvSpPr>
          <p:cNvPr id="318" name="Google Shape;318;p18"/>
          <p:cNvSpPr txBox="1"/>
          <p:nvPr/>
        </p:nvSpPr>
        <p:spPr>
          <a:xfrm>
            <a:off x="3112417" y="2942097"/>
            <a:ext cx="12063300" cy="4368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4300" cap="none" strike="noStrike">
                <a:solidFill>
                  <a:schemeClr val="lt1"/>
                </a:solidFill>
                <a:latin typeface="Poppins"/>
                <a:ea typeface="Poppins"/>
                <a:cs typeface="Poppins"/>
                <a:sym typeface="Poppins"/>
              </a:rPr>
              <a:t>Jenn Perkins</a:t>
            </a:r>
            <a:r>
              <a:rPr lang="en-US" sz="4300">
                <a:solidFill>
                  <a:schemeClr val="lt1"/>
                </a:solidFill>
                <a:latin typeface="Poppins"/>
                <a:ea typeface="Poppins"/>
                <a:cs typeface="Poppins"/>
                <a:sym typeface="Poppins"/>
              </a:rPr>
              <a:t>											Director of EC </a:t>
            </a:r>
            <a:endParaRPr>
              <a:solidFill>
                <a:schemeClr val="lt1"/>
              </a:solidFill>
              <a:latin typeface="Poppins"/>
              <a:ea typeface="Poppins"/>
              <a:cs typeface="Poppins"/>
              <a:sym typeface="Poppins"/>
            </a:endParaRPr>
          </a:p>
          <a:p>
            <a:pPr indent="0" lvl="0" marL="0" marR="0" rtl="0" algn="l">
              <a:lnSpc>
                <a:spcPct val="140000"/>
              </a:lnSpc>
              <a:spcBef>
                <a:spcPts val="0"/>
              </a:spcBef>
              <a:spcAft>
                <a:spcPts val="0"/>
              </a:spcAft>
              <a:buNone/>
            </a:pPr>
            <a:r>
              <a:rPr i="0" lang="en-US" sz="4300" u="none" cap="none" strike="noStrike">
                <a:solidFill>
                  <a:schemeClr val="lt1"/>
                </a:solidFill>
                <a:latin typeface="Poppins"/>
                <a:ea typeface="Poppins"/>
                <a:cs typeface="Poppins"/>
                <a:sym typeface="Poppins"/>
              </a:rPr>
              <a:t>perkinsj@centergrove.k12.in.us</a:t>
            </a:r>
            <a:endParaRPr>
              <a:solidFill>
                <a:schemeClr val="lt1"/>
              </a:solidFill>
              <a:latin typeface="Poppins"/>
              <a:ea typeface="Poppins"/>
              <a:cs typeface="Poppins"/>
              <a:sym typeface="Poppins"/>
            </a:endParaRPr>
          </a:p>
          <a:p>
            <a:pPr indent="0" lvl="0" marL="0" marR="0" rtl="0" algn="l">
              <a:lnSpc>
                <a:spcPct val="140000"/>
              </a:lnSpc>
              <a:spcBef>
                <a:spcPts val="0"/>
              </a:spcBef>
              <a:spcAft>
                <a:spcPts val="0"/>
              </a:spcAft>
              <a:buNone/>
            </a:pPr>
            <a:r>
              <a:t/>
            </a:r>
            <a:endParaRPr i="0" sz="4300" u="none" cap="none" strike="noStrike">
              <a:solidFill>
                <a:schemeClr val="lt1"/>
              </a:solidFill>
              <a:latin typeface="Poppins"/>
              <a:ea typeface="Poppins"/>
              <a:cs typeface="Poppins"/>
              <a:sym typeface="Poppins"/>
            </a:endParaRPr>
          </a:p>
          <a:p>
            <a:pPr indent="0" lvl="0" marL="0" marR="0" rtl="0" algn="l">
              <a:lnSpc>
                <a:spcPct val="140000"/>
              </a:lnSpc>
              <a:spcBef>
                <a:spcPts val="0"/>
              </a:spcBef>
              <a:spcAft>
                <a:spcPts val="0"/>
              </a:spcAft>
              <a:buNone/>
            </a:pPr>
            <a:r>
              <a:rPr i="0" lang="en-US" sz="4300" cap="none" strike="noStrike">
                <a:solidFill>
                  <a:schemeClr val="lt1"/>
                </a:solidFill>
                <a:latin typeface="Poppins"/>
                <a:ea typeface="Poppins"/>
                <a:cs typeface="Poppins"/>
                <a:sym typeface="Poppins"/>
              </a:rPr>
              <a:t>Shannon Fritz</a:t>
            </a:r>
            <a:r>
              <a:rPr lang="en-US" sz="4300">
                <a:solidFill>
                  <a:schemeClr val="lt1"/>
                </a:solidFill>
                <a:latin typeface="Poppins"/>
                <a:ea typeface="Poppins"/>
                <a:cs typeface="Poppins"/>
                <a:sym typeface="Poppins"/>
              </a:rPr>
              <a:t> 						Director of Guidance</a:t>
            </a:r>
            <a:endParaRPr sz="4300">
              <a:solidFill>
                <a:schemeClr val="lt1"/>
              </a:solidFill>
              <a:latin typeface="Poppins"/>
              <a:ea typeface="Poppins"/>
              <a:cs typeface="Poppins"/>
              <a:sym typeface="Poppins"/>
            </a:endParaRPr>
          </a:p>
          <a:p>
            <a:pPr indent="0" lvl="0" marL="0" marR="0" rtl="0" algn="l">
              <a:lnSpc>
                <a:spcPct val="140000"/>
              </a:lnSpc>
              <a:spcBef>
                <a:spcPts val="0"/>
              </a:spcBef>
              <a:spcAft>
                <a:spcPts val="0"/>
              </a:spcAft>
              <a:buNone/>
            </a:pPr>
            <a:r>
              <a:rPr i="0" lang="en-US" sz="4300" u="none" cap="none" strike="noStrike">
                <a:solidFill>
                  <a:schemeClr val="lt1"/>
                </a:solidFill>
                <a:latin typeface="Poppins"/>
                <a:ea typeface="Poppins"/>
                <a:cs typeface="Poppins"/>
                <a:sym typeface="Poppins"/>
              </a:rPr>
              <a:t>wiramfritzs@centergrove.k12.in.us</a:t>
            </a:r>
            <a:endParaRPr>
              <a:solidFill>
                <a:schemeClr val="lt1"/>
              </a:solidFill>
              <a:latin typeface="Poppins"/>
              <a:ea typeface="Poppins"/>
              <a:cs typeface="Poppins"/>
              <a:sym typeface="Poppins"/>
            </a:endParaRPr>
          </a:p>
        </p:txBody>
      </p:sp>
      <p:cxnSp>
        <p:nvCxnSpPr>
          <p:cNvPr id="319" name="Google Shape;319;p18"/>
          <p:cNvCxnSpPr/>
          <p:nvPr/>
        </p:nvCxnSpPr>
        <p:spPr>
          <a:xfrm flipH="1" rot="10800000">
            <a:off x="3113617" y="5076067"/>
            <a:ext cx="12062100" cy="22500"/>
          </a:xfrm>
          <a:prstGeom prst="straightConnector1">
            <a:avLst/>
          </a:prstGeom>
          <a:noFill/>
          <a:ln cap="flat" cmpd="sng" w="28575">
            <a:solidFill>
              <a:schemeClr val="lt1"/>
            </a:solidFill>
            <a:prstDash val="solid"/>
            <a:round/>
            <a:headEnd len="med" w="med" type="none"/>
            <a:tailEnd len="med" w="med" type="none"/>
          </a:ln>
        </p:spPr>
      </p:cxn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88" name="Shape 88"/>
        <p:cNvGrpSpPr/>
        <p:nvPr/>
      </p:nvGrpSpPr>
      <p:grpSpPr>
        <a:xfrm>
          <a:off x="0" y="0"/>
          <a:ext cx="0" cy="0"/>
          <a:chOff x="0" y="0"/>
          <a:chExt cx="0" cy="0"/>
        </a:xfrm>
      </p:grpSpPr>
      <p:sp>
        <p:nvSpPr>
          <p:cNvPr id="89" name="Google Shape;89;p1"/>
          <p:cNvSpPr/>
          <p:nvPr/>
        </p:nvSpPr>
        <p:spPr>
          <a:xfrm>
            <a:off x="2493429"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0" l="0" r="0" t="0"/>
            </a:stretch>
          </a:blipFill>
          <a:ln>
            <a:noFill/>
          </a:ln>
        </p:spPr>
      </p:sp>
      <p:sp>
        <p:nvSpPr>
          <p:cNvPr id="90" name="Google Shape;90;p1"/>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91" name="Google Shape;91;p1"/>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92" name="Google Shape;92;p1"/>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93" name="Google Shape;93;p1"/>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94" name="Google Shape;94;p1"/>
          <p:cNvSpPr/>
          <p:nvPr/>
        </p:nvSpPr>
        <p:spPr>
          <a:xfrm>
            <a:off x="3282102" y="2057400"/>
            <a:ext cx="2275688" cy="910275"/>
          </a:xfrm>
          <a:custGeom>
            <a:rect b="b" l="l" r="r" t="t"/>
            <a:pathLst>
              <a:path extrusionOk="0" h="910275" w="2275688">
                <a:moveTo>
                  <a:pt x="0" y="0"/>
                </a:moveTo>
                <a:lnTo>
                  <a:pt x="2275688" y="0"/>
                </a:lnTo>
                <a:lnTo>
                  <a:pt x="2275688" y="910275"/>
                </a:lnTo>
                <a:lnTo>
                  <a:pt x="0" y="910275"/>
                </a:lnTo>
                <a:lnTo>
                  <a:pt x="0" y="0"/>
                </a:lnTo>
                <a:close/>
              </a:path>
            </a:pathLst>
          </a:custGeom>
          <a:blipFill rotWithShape="1">
            <a:blip r:embed="rId8">
              <a:alphaModFix amt="37000"/>
            </a:blip>
            <a:stretch>
              <a:fillRect b="0" l="0" r="0" t="0"/>
            </a:stretch>
          </a:blipFill>
          <a:ln>
            <a:noFill/>
          </a:ln>
        </p:spPr>
      </p:sp>
      <p:sp>
        <p:nvSpPr>
          <p:cNvPr id="95" name="Google Shape;95;p1"/>
          <p:cNvSpPr/>
          <p:nvPr/>
        </p:nvSpPr>
        <p:spPr>
          <a:xfrm>
            <a:off x="12974879" y="5441435"/>
            <a:ext cx="2237489" cy="2128411"/>
          </a:xfrm>
          <a:custGeom>
            <a:rect b="b" l="l" r="r" t="t"/>
            <a:pathLst>
              <a:path extrusionOk="0" h="2128411" w="2237489">
                <a:moveTo>
                  <a:pt x="0" y="0"/>
                </a:moveTo>
                <a:lnTo>
                  <a:pt x="2237489" y="0"/>
                </a:lnTo>
                <a:lnTo>
                  <a:pt x="2237489" y="2128411"/>
                </a:lnTo>
                <a:lnTo>
                  <a:pt x="0" y="2128411"/>
                </a:lnTo>
                <a:lnTo>
                  <a:pt x="0" y="0"/>
                </a:lnTo>
                <a:close/>
              </a:path>
            </a:pathLst>
          </a:custGeom>
          <a:blipFill rotWithShape="1">
            <a:blip r:embed="rId9">
              <a:alphaModFix amt="46000"/>
            </a:blip>
            <a:stretch>
              <a:fillRect b="0" l="0" r="0" t="0"/>
            </a:stretch>
          </a:blipFill>
          <a:ln>
            <a:noFill/>
          </a:ln>
        </p:spPr>
      </p:sp>
      <p:sp>
        <p:nvSpPr>
          <p:cNvPr id="96" name="Google Shape;96;p1"/>
          <p:cNvSpPr/>
          <p:nvPr/>
        </p:nvSpPr>
        <p:spPr>
          <a:xfrm>
            <a:off x="8783727" y="6730976"/>
            <a:ext cx="4191152" cy="767099"/>
          </a:xfrm>
          <a:custGeom>
            <a:rect b="b" l="l" r="r" t="t"/>
            <a:pathLst>
              <a:path extrusionOk="0" h="767099" w="4191152">
                <a:moveTo>
                  <a:pt x="0" y="0"/>
                </a:moveTo>
                <a:lnTo>
                  <a:pt x="4191152" y="0"/>
                </a:lnTo>
                <a:lnTo>
                  <a:pt x="4191152" y="767100"/>
                </a:lnTo>
                <a:lnTo>
                  <a:pt x="0" y="767100"/>
                </a:lnTo>
                <a:lnTo>
                  <a:pt x="0" y="0"/>
                </a:lnTo>
                <a:close/>
              </a:path>
            </a:pathLst>
          </a:custGeom>
          <a:blipFill rotWithShape="1">
            <a:blip r:embed="rId10">
              <a:alphaModFix amt="43999"/>
            </a:blip>
            <a:stretch>
              <a:fillRect b="0" l="0" r="0" t="0"/>
            </a:stretch>
          </a:blipFill>
          <a:ln>
            <a:noFill/>
          </a:ln>
        </p:spPr>
      </p:sp>
      <p:sp>
        <p:nvSpPr>
          <p:cNvPr id="97" name="Google Shape;97;p1"/>
          <p:cNvSpPr/>
          <p:nvPr/>
        </p:nvSpPr>
        <p:spPr>
          <a:xfrm>
            <a:off x="12708893" y="2057400"/>
            <a:ext cx="1951537" cy="1447390"/>
          </a:xfrm>
          <a:custGeom>
            <a:rect b="b" l="l" r="r" t="t"/>
            <a:pathLst>
              <a:path extrusionOk="0" h="1447390" w="1951537">
                <a:moveTo>
                  <a:pt x="0" y="0"/>
                </a:moveTo>
                <a:lnTo>
                  <a:pt x="1951537" y="0"/>
                </a:lnTo>
                <a:lnTo>
                  <a:pt x="1951537" y="1447390"/>
                </a:lnTo>
                <a:lnTo>
                  <a:pt x="0" y="1447390"/>
                </a:lnTo>
                <a:lnTo>
                  <a:pt x="0" y="0"/>
                </a:lnTo>
                <a:close/>
              </a:path>
            </a:pathLst>
          </a:custGeom>
          <a:blipFill rotWithShape="1">
            <a:blip r:embed="rId11">
              <a:alphaModFix amt="58999"/>
            </a:blip>
            <a:stretch>
              <a:fillRect b="0" l="0" r="0" t="0"/>
            </a:stretch>
          </a:blipFill>
          <a:ln>
            <a:noFill/>
          </a:ln>
        </p:spPr>
      </p:sp>
      <p:sp>
        <p:nvSpPr>
          <p:cNvPr id="98" name="Google Shape;98;p1"/>
          <p:cNvSpPr/>
          <p:nvPr/>
        </p:nvSpPr>
        <p:spPr>
          <a:xfrm>
            <a:off x="3282102" y="5846863"/>
            <a:ext cx="2275688" cy="1584448"/>
          </a:xfrm>
          <a:custGeom>
            <a:rect b="b" l="l" r="r" t="t"/>
            <a:pathLst>
              <a:path extrusionOk="0" h="1584448" w="2275688">
                <a:moveTo>
                  <a:pt x="0" y="0"/>
                </a:moveTo>
                <a:lnTo>
                  <a:pt x="2275688" y="0"/>
                </a:lnTo>
                <a:lnTo>
                  <a:pt x="2275688" y="1584447"/>
                </a:lnTo>
                <a:lnTo>
                  <a:pt x="0" y="1584447"/>
                </a:lnTo>
                <a:lnTo>
                  <a:pt x="0" y="0"/>
                </a:lnTo>
                <a:close/>
              </a:path>
            </a:pathLst>
          </a:custGeom>
          <a:blipFill rotWithShape="1">
            <a:blip r:embed="rId12">
              <a:alphaModFix/>
            </a:blip>
            <a:stretch>
              <a:fillRect b="0" l="0" r="0" t="0"/>
            </a:stretch>
          </a:blipFill>
          <a:ln>
            <a:noFill/>
          </a:ln>
        </p:spPr>
      </p:sp>
      <p:sp>
        <p:nvSpPr>
          <p:cNvPr id="99" name="Google Shape;99;p1"/>
          <p:cNvSpPr txBox="1"/>
          <p:nvPr/>
        </p:nvSpPr>
        <p:spPr>
          <a:xfrm>
            <a:off x="3987875" y="1869403"/>
            <a:ext cx="10485600" cy="16488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0712" u="none" cap="none" strike="noStrike">
                <a:solidFill>
                  <a:srgbClr val="FFFFFF"/>
                </a:solidFill>
                <a:latin typeface="Arial"/>
                <a:ea typeface="Arial"/>
                <a:cs typeface="Arial"/>
                <a:sym typeface="Arial"/>
              </a:rPr>
              <a:t>EC@GC</a:t>
            </a:r>
            <a:endParaRPr/>
          </a:p>
        </p:txBody>
      </p:sp>
      <p:sp>
        <p:nvSpPr>
          <p:cNvPr id="100" name="Google Shape;100;p1"/>
          <p:cNvSpPr/>
          <p:nvPr/>
        </p:nvSpPr>
        <p:spPr>
          <a:xfrm>
            <a:off x="13973306" y="7156141"/>
            <a:ext cx="910841" cy="538126"/>
          </a:xfrm>
          <a:custGeom>
            <a:rect b="b" l="l" r="r" t="t"/>
            <a:pathLst>
              <a:path extrusionOk="0" h="538126" w="910841">
                <a:moveTo>
                  <a:pt x="0" y="0"/>
                </a:moveTo>
                <a:lnTo>
                  <a:pt x="910841" y="0"/>
                </a:lnTo>
                <a:lnTo>
                  <a:pt x="910841" y="538127"/>
                </a:lnTo>
                <a:lnTo>
                  <a:pt x="0" y="538127"/>
                </a:lnTo>
                <a:lnTo>
                  <a:pt x="0" y="0"/>
                </a:lnTo>
                <a:close/>
              </a:path>
            </a:pathLst>
          </a:custGeom>
          <a:blipFill rotWithShape="1">
            <a:blip r:embed="rId13">
              <a:alphaModFix/>
            </a:blip>
            <a:stretch>
              <a:fillRect b="0" l="0" r="0" t="0"/>
            </a:stretch>
          </a:blipFill>
          <a:ln>
            <a:noFill/>
          </a:ln>
        </p:spPr>
      </p:sp>
      <p:sp>
        <p:nvSpPr>
          <p:cNvPr id="101" name="Google Shape;101;p1"/>
          <p:cNvSpPr/>
          <p:nvPr/>
        </p:nvSpPr>
        <p:spPr>
          <a:xfrm rot="-2060213">
            <a:off x="13696603" y="7156141"/>
            <a:ext cx="910841" cy="538126"/>
          </a:xfrm>
          <a:custGeom>
            <a:rect b="b" l="l" r="r" t="t"/>
            <a:pathLst>
              <a:path extrusionOk="0" h="538126" w="910841">
                <a:moveTo>
                  <a:pt x="0" y="0"/>
                </a:moveTo>
                <a:lnTo>
                  <a:pt x="910841" y="0"/>
                </a:lnTo>
                <a:lnTo>
                  <a:pt x="910841" y="538127"/>
                </a:lnTo>
                <a:lnTo>
                  <a:pt x="0" y="538127"/>
                </a:lnTo>
                <a:lnTo>
                  <a:pt x="0" y="0"/>
                </a:lnTo>
                <a:close/>
              </a:path>
            </a:pathLst>
          </a:custGeom>
          <a:blipFill rotWithShape="1">
            <a:blip r:embed="rId14">
              <a:alphaModFix/>
            </a:blip>
            <a:stretch>
              <a:fillRect b="0" l="0" r="0" t="0"/>
            </a:stretch>
          </a:blipFill>
          <a:ln>
            <a:noFill/>
          </a:ln>
        </p:spPr>
      </p:sp>
      <p:sp>
        <p:nvSpPr>
          <p:cNvPr id="102" name="Google Shape;102;p1"/>
          <p:cNvSpPr/>
          <p:nvPr/>
        </p:nvSpPr>
        <p:spPr>
          <a:xfrm>
            <a:off x="12708893" y="7272041"/>
            <a:ext cx="1017460" cy="567234"/>
          </a:xfrm>
          <a:custGeom>
            <a:rect b="b" l="l" r="r" t="t"/>
            <a:pathLst>
              <a:path extrusionOk="0" h="567234" w="1017460">
                <a:moveTo>
                  <a:pt x="0" y="0"/>
                </a:moveTo>
                <a:lnTo>
                  <a:pt x="1017460" y="0"/>
                </a:lnTo>
                <a:lnTo>
                  <a:pt x="1017460" y="567234"/>
                </a:lnTo>
                <a:lnTo>
                  <a:pt x="0" y="567234"/>
                </a:lnTo>
                <a:lnTo>
                  <a:pt x="0" y="0"/>
                </a:lnTo>
                <a:close/>
              </a:path>
            </a:pathLst>
          </a:custGeom>
          <a:blipFill rotWithShape="1">
            <a:blip r:embed="rId15">
              <a:alphaModFix/>
            </a:blip>
            <a:stretch>
              <a:fillRect b="0" l="0" r="0" t="0"/>
            </a:stretch>
          </a:blipFill>
          <a:ln>
            <a:noFill/>
          </a:ln>
        </p:spPr>
      </p:sp>
      <p:sp>
        <p:nvSpPr>
          <p:cNvPr id="103" name="Google Shape;103;p1"/>
          <p:cNvSpPr txBox="1"/>
          <p:nvPr/>
        </p:nvSpPr>
        <p:spPr>
          <a:xfrm>
            <a:off x="3282102" y="3609597"/>
            <a:ext cx="11947200" cy="1895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130" u="none" cap="none" strike="noStrike">
                <a:solidFill>
                  <a:srgbClr val="E69138"/>
                </a:solidFill>
                <a:latin typeface="Poppins"/>
                <a:ea typeface="Poppins"/>
                <a:cs typeface="Poppins"/>
                <a:sym typeface="Poppins"/>
              </a:rPr>
              <a:t>Building Relationships, Rigor and Expectations to Support EC Students</a:t>
            </a:r>
            <a:r>
              <a:rPr b="0" i="0" lang="en-US" sz="5130" u="none" cap="none" strike="noStrike">
                <a:solidFill>
                  <a:srgbClr val="E69138"/>
                </a:solidFill>
                <a:latin typeface="Poppins"/>
                <a:ea typeface="Poppins"/>
                <a:cs typeface="Poppins"/>
                <a:sym typeface="Poppins"/>
              </a:rPr>
              <a:t>  </a:t>
            </a:r>
            <a:endParaRPr>
              <a:solidFill>
                <a:srgbClr val="E6913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323" name="Shape 323"/>
        <p:cNvGrpSpPr/>
        <p:nvPr/>
      </p:nvGrpSpPr>
      <p:grpSpPr>
        <a:xfrm>
          <a:off x="0" y="0"/>
          <a:ext cx="0" cy="0"/>
          <a:chOff x="0" y="0"/>
          <a:chExt cx="0" cy="0"/>
        </a:xfrm>
      </p:grpSpPr>
      <p:pic>
        <p:nvPicPr>
          <p:cNvPr id="324" name="Google Shape;324;g3eb4bb2e24e_0_3"/>
          <p:cNvPicPr preferRelativeResize="0"/>
          <p:nvPr/>
        </p:nvPicPr>
        <p:blipFill>
          <a:blip r:embed="rId3">
            <a:alphaModFix/>
          </a:blip>
          <a:stretch>
            <a:fillRect/>
          </a:stretch>
        </p:blipFill>
        <p:spPr>
          <a:xfrm>
            <a:off x="101250" y="0"/>
            <a:ext cx="18063001" cy="10286999"/>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07" name="Shape 107"/>
        <p:cNvGrpSpPr/>
        <p:nvPr/>
      </p:nvGrpSpPr>
      <p:grpSpPr>
        <a:xfrm>
          <a:off x="0" y="0"/>
          <a:ext cx="0" cy="0"/>
          <a:chOff x="0" y="0"/>
          <a:chExt cx="0" cy="0"/>
        </a:xfrm>
      </p:grpSpPr>
      <p:sp>
        <p:nvSpPr>
          <p:cNvPr id="108" name="Google Shape;108;p2"/>
          <p:cNvSpPr/>
          <p:nvPr/>
        </p:nvSpPr>
        <p:spPr>
          <a:xfrm>
            <a:off x="2404158" y="1028700"/>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0" l="0" r="0" t="0"/>
            </a:stretch>
          </a:blipFill>
          <a:ln>
            <a:noFill/>
          </a:ln>
        </p:spPr>
      </p:sp>
      <p:sp>
        <p:nvSpPr>
          <p:cNvPr id="109" name="Google Shape;109;p2"/>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110" name="Google Shape;110;p2"/>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111" name="Google Shape;111;p2"/>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6">
              <a:alphaModFix/>
            </a:blip>
            <a:stretch>
              <a:fillRect b="0" l="0" r="0" t="0"/>
            </a:stretch>
          </a:blipFill>
          <a:ln>
            <a:noFill/>
          </a:ln>
        </p:spPr>
      </p:sp>
      <p:sp>
        <p:nvSpPr>
          <p:cNvPr id="112" name="Google Shape;112;p2"/>
          <p:cNvSpPr txBox="1"/>
          <p:nvPr/>
        </p:nvSpPr>
        <p:spPr>
          <a:xfrm>
            <a:off x="3269658" y="2063662"/>
            <a:ext cx="12019630" cy="1678146"/>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0" i="0" lang="en-US" sz="9819" u="none" cap="none" strike="noStrike">
                <a:solidFill>
                  <a:srgbClr val="FFFFFF"/>
                </a:solidFill>
                <a:latin typeface="Arial"/>
                <a:ea typeface="Arial"/>
                <a:cs typeface="Arial"/>
                <a:sym typeface="Arial"/>
              </a:rPr>
              <a:t>Who is in the room?</a:t>
            </a:r>
            <a:endParaRPr/>
          </a:p>
        </p:txBody>
      </p:sp>
      <p:sp>
        <p:nvSpPr>
          <p:cNvPr id="113" name="Google Shape;113;p2"/>
          <p:cNvSpPr txBox="1"/>
          <p:nvPr/>
        </p:nvSpPr>
        <p:spPr>
          <a:xfrm>
            <a:off x="3575100" y="3741800"/>
            <a:ext cx="11137800" cy="2208000"/>
          </a:xfrm>
          <a:prstGeom prst="rect">
            <a:avLst/>
          </a:prstGeom>
          <a:noFill/>
          <a:ln>
            <a:noFill/>
          </a:ln>
        </p:spPr>
        <p:txBody>
          <a:bodyPr anchorCtr="0" anchor="t" bIns="0" lIns="0" spcFirstLastPara="1" rIns="0" wrap="square" tIns="0">
            <a:spAutoFit/>
          </a:bodyPr>
          <a:lstStyle/>
          <a:p>
            <a:pPr indent="-277154" lvl="1" marL="541608" marR="0" rtl="0" algn="l">
              <a:lnSpc>
                <a:spcPct val="150000"/>
              </a:lnSpc>
              <a:spcBef>
                <a:spcPts val="0"/>
              </a:spcBef>
              <a:spcAft>
                <a:spcPts val="0"/>
              </a:spcAft>
              <a:buClr>
                <a:srgbClr val="FFFFFF"/>
              </a:buClr>
              <a:buSzPts val="2608"/>
              <a:buFont typeface="Arial"/>
              <a:buChar char="•"/>
            </a:pPr>
            <a:r>
              <a:rPr b="0" i="0" lang="en-US" sz="2608" u="none" cap="none" strike="noStrike">
                <a:solidFill>
                  <a:srgbClr val="FFFFFF"/>
                </a:solidFill>
                <a:latin typeface="Poppins"/>
                <a:ea typeface="Poppins"/>
                <a:cs typeface="Poppins"/>
                <a:sym typeface="Poppins"/>
              </a:rPr>
              <a:t>What is the size of your school?</a:t>
            </a:r>
            <a:endParaRPr sz="1500"/>
          </a:p>
          <a:p>
            <a:pPr indent="-277154" lvl="1" marL="541608" marR="0" rtl="0" algn="l">
              <a:lnSpc>
                <a:spcPct val="150000"/>
              </a:lnSpc>
              <a:spcBef>
                <a:spcPts val="0"/>
              </a:spcBef>
              <a:spcAft>
                <a:spcPts val="0"/>
              </a:spcAft>
              <a:buClr>
                <a:srgbClr val="FFFFFF"/>
              </a:buClr>
              <a:buSzPts val="2608"/>
              <a:buFont typeface="Arial"/>
              <a:buChar char="•"/>
            </a:pPr>
            <a:r>
              <a:rPr b="0" i="0" lang="en-US" sz="2608" u="none" cap="none" strike="noStrike">
                <a:solidFill>
                  <a:srgbClr val="FFFFFF"/>
                </a:solidFill>
                <a:latin typeface="Poppins"/>
                <a:ea typeface="Poppins"/>
                <a:cs typeface="Poppins"/>
                <a:sym typeface="Poppins"/>
              </a:rPr>
              <a:t>What is something that you are proud of about your program?</a:t>
            </a:r>
            <a:endParaRPr sz="1500"/>
          </a:p>
          <a:p>
            <a:pPr indent="-277154" lvl="1" marL="541608" marR="0" rtl="0" algn="l">
              <a:lnSpc>
                <a:spcPct val="150000"/>
              </a:lnSpc>
              <a:spcBef>
                <a:spcPts val="0"/>
              </a:spcBef>
              <a:spcAft>
                <a:spcPts val="0"/>
              </a:spcAft>
              <a:buClr>
                <a:srgbClr val="FFFFFF"/>
              </a:buClr>
              <a:buSzPts val="2608"/>
              <a:buFont typeface="Arial"/>
              <a:buChar char="•"/>
            </a:pPr>
            <a:r>
              <a:rPr b="0" i="0" lang="en-US" sz="2608" u="none" cap="none" strike="noStrike">
                <a:solidFill>
                  <a:srgbClr val="FFFFFF"/>
                </a:solidFill>
                <a:latin typeface="Poppins"/>
                <a:ea typeface="Poppins"/>
                <a:cs typeface="Poppins"/>
                <a:sym typeface="Poppins"/>
              </a:rPr>
              <a:t>What is your favorite thing about your program?</a:t>
            </a:r>
            <a:endParaRPr sz="1500"/>
          </a:p>
          <a:p>
            <a:pPr indent="-277154" lvl="1" marL="541608" marR="0" rtl="0" algn="l">
              <a:lnSpc>
                <a:spcPct val="150000"/>
              </a:lnSpc>
              <a:spcBef>
                <a:spcPts val="0"/>
              </a:spcBef>
              <a:spcAft>
                <a:spcPts val="0"/>
              </a:spcAft>
              <a:buClr>
                <a:srgbClr val="FFFFFF"/>
              </a:buClr>
              <a:buSzPts val="2608"/>
              <a:buFont typeface="Arial"/>
              <a:buChar char="•"/>
            </a:pPr>
            <a:r>
              <a:rPr b="0" i="0" lang="en-US" sz="2608" u="none" cap="none" strike="noStrike">
                <a:solidFill>
                  <a:srgbClr val="FFFFFF"/>
                </a:solidFill>
                <a:latin typeface="Poppins"/>
                <a:ea typeface="Poppins"/>
                <a:cs typeface="Poppins"/>
                <a:sym typeface="Poppins"/>
              </a:rPr>
              <a:t>Is there an area you would like to improve for next year?</a:t>
            </a:r>
            <a:endParaRPr sz="1500"/>
          </a:p>
        </p:txBody>
      </p:sp>
      <p:sp>
        <p:nvSpPr>
          <p:cNvPr id="114" name="Google Shape;114;p2"/>
          <p:cNvSpPr/>
          <p:nvPr/>
        </p:nvSpPr>
        <p:spPr>
          <a:xfrm>
            <a:off x="14007764" y="7170444"/>
            <a:ext cx="1109107" cy="655262"/>
          </a:xfrm>
          <a:custGeom>
            <a:rect b="b" l="l" r="r" t="t"/>
            <a:pathLst>
              <a:path extrusionOk="0" h="655262" w="1109107">
                <a:moveTo>
                  <a:pt x="0" y="0"/>
                </a:moveTo>
                <a:lnTo>
                  <a:pt x="1109107" y="0"/>
                </a:lnTo>
                <a:lnTo>
                  <a:pt x="1109107" y="655263"/>
                </a:lnTo>
                <a:lnTo>
                  <a:pt x="0" y="655263"/>
                </a:lnTo>
                <a:lnTo>
                  <a:pt x="0" y="0"/>
                </a:lnTo>
                <a:close/>
              </a:path>
            </a:pathLst>
          </a:custGeom>
          <a:blipFill rotWithShape="1">
            <a:blip r:embed="rId7">
              <a:alphaModFix/>
            </a:blip>
            <a:stretch>
              <a:fillRect b="0" l="0" r="0" t="0"/>
            </a:stretch>
          </a:blipFill>
          <a:ln>
            <a:noFill/>
          </a:ln>
        </p:spPr>
      </p:sp>
      <p:sp>
        <p:nvSpPr>
          <p:cNvPr id="115" name="Google Shape;115;p2"/>
          <p:cNvSpPr/>
          <p:nvPr/>
        </p:nvSpPr>
        <p:spPr>
          <a:xfrm rot="-2060213">
            <a:off x="13670830" y="7170444"/>
            <a:ext cx="1109107" cy="655262"/>
          </a:xfrm>
          <a:custGeom>
            <a:rect b="b" l="l" r="r" t="t"/>
            <a:pathLst>
              <a:path extrusionOk="0" h="655262" w="1109107">
                <a:moveTo>
                  <a:pt x="0" y="0"/>
                </a:moveTo>
                <a:lnTo>
                  <a:pt x="1109107" y="0"/>
                </a:lnTo>
                <a:lnTo>
                  <a:pt x="1109107" y="655263"/>
                </a:lnTo>
                <a:lnTo>
                  <a:pt x="0" y="655263"/>
                </a:lnTo>
                <a:lnTo>
                  <a:pt x="0" y="0"/>
                </a:lnTo>
                <a:close/>
              </a:path>
            </a:pathLst>
          </a:custGeom>
          <a:blipFill rotWithShape="1">
            <a:blip r:embed="rId8">
              <a:alphaModFix/>
            </a:blip>
            <a:stretch>
              <a:fillRect b="0" l="0" r="0" t="0"/>
            </a:stretch>
          </a:blipFill>
          <a:ln>
            <a:noFill/>
          </a:ln>
        </p:spPr>
      </p:sp>
      <p:sp>
        <p:nvSpPr>
          <p:cNvPr id="116" name="Google Shape;116;p2"/>
          <p:cNvSpPr/>
          <p:nvPr/>
        </p:nvSpPr>
        <p:spPr>
          <a:xfrm>
            <a:off x="12468121" y="7311572"/>
            <a:ext cx="1238935" cy="690706"/>
          </a:xfrm>
          <a:custGeom>
            <a:rect b="b" l="l" r="r" t="t"/>
            <a:pathLst>
              <a:path extrusionOk="0" h="690706" w="1238935">
                <a:moveTo>
                  <a:pt x="0" y="0"/>
                </a:moveTo>
                <a:lnTo>
                  <a:pt x="1238935" y="0"/>
                </a:lnTo>
                <a:lnTo>
                  <a:pt x="1238935" y="690706"/>
                </a:lnTo>
                <a:lnTo>
                  <a:pt x="0" y="690706"/>
                </a:lnTo>
                <a:lnTo>
                  <a:pt x="0" y="0"/>
                </a:lnTo>
                <a:close/>
              </a:path>
            </a:pathLst>
          </a:custGeom>
          <a:blipFill rotWithShape="1">
            <a:blip r:embed="rId9">
              <a:alphaModFix/>
            </a:blip>
            <a:stretch>
              <a:fillRect b="0" l="0" r="0" t="0"/>
            </a:stretch>
          </a:blipFill>
          <a:ln>
            <a:noFill/>
          </a:ln>
        </p:spPr>
      </p:sp>
      <p:sp>
        <p:nvSpPr>
          <p:cNvPr id="117" name="Google Shape;117;p2"/>
          <p:cNvSpPr/>
          <p:nvPr/>
        </p:nvSpPr>
        <p:spPr>
          <a:xfrm>
            <a:off x="7406196" y="6549916"/>
            <a:ext cx="4204675" cy="886804"/>
          </a:xfrm>
          <a:custGeom>
            <a:rect b="b" l="l" r="r" t="t"/>
            <a:pathLst>
              <a:path extrusionOk="0" h="886804" w="4204675">
                <a:moveTo>
                  <a:pt x="0" y="0"/>
                </a:moveTo>
                <a:lnTo>
                  <a:pt x="4204675" y="0"/>
                </a:lnTo>
                <a:lnTo>
                  <a:pt x="4204675" y="886804"/>
                </a:lnTo>
                <a:lnTo>
                  <a:pt x="0" y="886804"/>
                </a:lnTo>
                <a:lnTo>
                  <a:pt x="0" y="0"/>
                </a:lnTo>
                <a:close/>
              </a:path>
            </a:pathLst>
          </a:custGeom>
          <a:blipFill rotWithShape="1">
            <a:blip r:embed="rId10">
              <a:alphaModFix amt="35000"/>
            </a:blip>
            <a:stretch>
              <a:fillRect b="0" l="0" r="0" t="0"/>
            </a:stretch>
          </a:blipFill>
          <a:ln>
            <a:noFill/>
          </a:ln>
        </p:spPr>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21" name="Shape 121"/>
        <p:cNvGrpSpPr/>
        <p:nvPr/>
      </p:nvGrpSpPr>
      <p:grpSpPr>
        <a:xfrm>
          <a:off x="0" y="0"/>
          <a:ext cx="0" cy="0"/>
          <a:chOff x="0" y="0"/>
          <a:chExt cx="0" cy="0"/>
        </a:xfrm>
      </p:grpSpPr>
      <p:sp>
        <p:nvSpPr>
          <p:cNvPr id="122" name="Google Shape;122;p3"/>
          <p:cNvSpPr/>
          <p:nvPr/>
        </p:nvSpPr>
        <p:spPr>
          <a:xfrm>
            <a:off x="833380" y="707958"/>
            <a:ext cx="16621241" cy="8871084"/>
          </a:xfrm>
          <a:custGeom>
            <a:rect b="b" l="l" r="r" t="t"/>
            <a:pathLst>
              <a:path extrusionOk="0" h="8871084" w="16621241">
                <a:moveTo>
                  <a:pt x="0" y="0"/>
                </a:moveTo>
                <a:lnTo>
                  <a:pt x="16621240" y="0"/>
                </a:lnTo>
                <a:lnTo>
                  <a:pt x="16621240" y="8871084"/>
                </a:lnTo>
                <a:lnTo>
                  <a:pt x="0" y="8871084"/>
                </a:lnTo>
                <a:lnTo>
                  <a:pt x="0" y="0"/>
                </a:lnTo>
                <a:close/>
              </a:path>
            </a:pathLst>
          </a:custGeom>
          <a:blipFill rotWithShape="1">
            <a:blip r:embed="rId3">
              <a:alphaModFix/>
            </a:blip>
            <a:stretch>
              <a:fillRect b="0" l="0" r="0" t="0"/>
            </a:stretch>
          </a:blipFill>
          <a:ln>
            <a:noFill/>
          </a:ln>
        </p:spPr>
      </p:sp>
      <p:sp>
        <p:nvSpPr>
          <p:cNvPr id="123" name="Google Shape;123;p3"/>
          <p:cNvSpPr/>
          <p:nvPr/>
        </p:nvSpPr>
        <p:spPr>
          <a:xfrm>
            <a:off x="14865657"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4">
              <a:alphaModFix/>
            </a:blip>
            <a:stretch>
              <a:fillRect b="0" l="0" r="0" t="0"/>
            </a:stretch>
          </a:blipFill>
          <a:ln>
            <a:noFill/>
          </a:ln>
        </p:spPr>
      </p:sp>
      <p:sp>
        <p:nvSpPr>
          <p:cNvPr id="124" name="Google Shape;124;p3"/>
          <p:cNvSpPr/>
          <p:nvPr/>
        </p:nvSpPr>
        <p:spPr>
          <a:xfrm rot="-2060213">
            <a:off x="14344714"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5">
              <a:alphaModFix/>
            </a:blip>
            <a:stretch>
              <a:fillRect b="0" l="0" r="0" t="0"/>
            </a:stretch>
          </a:blipFill>
          <a:ln>
            <a:noFill/>
          </a:ln>
        </p:spPr>
      </p:sp>
      <p:sp>
        <p:nvSpPr>
          <p:cNvPr id="125" name="Google Shape;125;p3"/>
          <p:cNvSpPr/>
          <p:nvPr/>
        </p:nvSpPr>
        <p:spPr>
          <a:xfrm>
            <a:off x="12485176" y="8349583"/>
            <a:ext cx="1915548" cy="1067918"/>
          </a:xfrm>
          <a:custGeom>
            <a:rect b="b" l="l" r="r" t="t"/>
            <a:pathLst>
              <a:path extrusionOk="0" h="1067918" w="1915548">
                <a:moveTo>
                  <a:pt x="0" y="0"/>
                </a:moveTo>
                <a:lnTo>
                  <a:pt x="1915548" y="0"/>
                </a:lnTo>
                <a:lnTo>
                  <a:pt x="1915548" y="1067918"/>
                </a:lnTo>
                <a:lnTo>
                  <a:pt x="0" y="1067918"/>
                </a:lnTo>
                <a:lnTo>
                  <a:pt x="0" y="0"/>
                </a:lnTo>
                <a:close/>
              </a:path>
            </a:pathLst>
          </a:custGeom>
          <a:blipFill rotWithShape="1">
            <a:blip r:embed="rId6">
              <a:alphaModFix/>
            </a:blip>
            <a:stretch>
              <a:fillRect b="0" l="0" r="0" t="0"/>
            </a:stretch>
          </a:blipFill>
          <a:ln>
            <a:noFill/>
          </a:ln>
        </p:spPr>
      </p:sp>
      <p:sp>
        <p:nvSpPr>
          <p:cNvPr id="126" name="Google Shape;126;p3"/>
          <p:cNvSpPr txBox="1"/>
          <p:nvPr/>
        </p:nvSpPr>
        <p:spPr>
          <a:xfrm>
            <a:off x="2326602" y="3713853"/>
            <a:ext cx="10626300" cy="3941400"/>
          </a:xfrm>
          <a:prstGeom prst="rect">
            <a:avLst/>
          </a:prstGeom>
          <a:noFill/>
          <a:ln>
            <a:noFill/>
          </a:ln>
        </p:spPr>
        <p:txBody>
          <a:bodyPr anchorCtr="0" anchor="t" bIns="0" lIns="0" spcFirstLastPara="1" rIns="0" wrap="square" tIns="0">
            <a:spAutoFit/>
          </a:bodyPr>
          <a:lstStyle/>
          <a:p>
            <a:pPr indent="-394905" lvl="1" marL="789810" marR="0" rtl="0" algn="l">
              <a:lnSpc>
                <a:spcPct val="150000"/>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Greenwood, IN</a:t>
            </a:r>
            <a:endParaRPr/>
          </a:p>
          <a:p>
            <a:pPr indent="-394905" lvl="1" marL="789810" marR="0" rtl="0" algn="l">
              <a:lnSpc>
                <a:spcPct val="150000"/>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CGHS enrollment ~3,100</a:t>
            </a:r>
            <a:endParaRPr/>
          </a:p>
          <a:p>
            <a:pPr indent="-394905" lvl="1" marL="789810" marR="0" rtl="0" algn="l">
              <a:lnSpc>
                <a:spcPct val="150000"/>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Small learning community within a school</a:t>
            </a:r>
            <a:endParaRPr/>
          </a:p>
          <a:p>
            <a:pPr indent="-394905" lvl="1" marL="789810" marR="0" rtl="0" algn="l">
              <a:lnSpc>
                <a:spcPct val="150000"/>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First cohort was 2009-2010</a:t>
            </a:r>
            <a:endParaRPr/>
          </a:p>
          <a:p>
            <a:pPr indent="-394905" lvl="1" marL="789810" marR="0" rtl="0" algn="l">
              <a:lnSpc>
                <a:spcPct val="150000"/>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Approximately 620 students</a:t>
            </a:r>
            <a:endParaRPr/>
          </a:p>
        </p:txBody>
      </p:sp>
      <p:sp>
        <p:nvSpPr>
          <p:cNvPr id="127" name="Google Shape;127;p3"/>
          <p:cNvSpPr txBox="1"/>
          <p:nvPr/>
        </p:nvSpPr>
        <p:spPr>
          <a:xfrm>
            <a:off x="3383716" y="1830827"/>
            <a:ext cx="11520569" cy="1474159"/>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8661" u="none" cap="none" strike="noStrike">
                <a:solidFill>
                  <a:srgbClr val="FFFFFF"/>
                </a:solidFill>
                <a:latin typeface="Arial"/>
                <a:ea typeface="Arial"/>
                <a:cs typeface="Arial"/>
                <a:sym typeface="Arial"/>
              </a:rPr>
              <a:t>EC @ CG</a:t>
            </a:r>
            <a:endParaRPr/>
          </a:p>
        </p:txBody>
      </p:sp>
      <p:sp>
        <p:nvSpPr>
          <p:cNvPr id="128" name="Google Shape;128;p3"/>
          <p:cNvSpPr/>
          <p:nvPr/>
        </p:nvSpPr>
        <p:spPr>
          <a:xfrm>
            <a:off x="12485175" y="3845788"/>
            <a:ext cx="4205969" cy="3802335"/>
          </a:xfrm>
          <a:custGeom>
            <a:rect b="b" l="l" r="r" t="t"/>
            <a:pathLst>
              <a:path extrusionOk="0" h="3821442" w="4765971">
                <a:moveTo>
                  <a:pt x="0" y="0"/>
                </a:moveTo>
                <a:lnTo>
                  <a:pt x="4765971" y="0"/>
                </a:lnTo>
                <a:lnTo>
                  <a:pt x="4765971" y="3821442"/>
                </a:lnTo>
                <a:lnTo>
                  <a:pt x="0" y="3821442"/>
                </a:lnTo>
                <a:lnTo>
                  <a:pt x="0" y="0"/>
                </a:lnTo>
                <a:close/>
              </a:path>
            </a:pathLst>
          </a:custGeom>
          <a:blipFill rotWithShape="1">
            <a:blip r:embed="rId7">
              <a:alphaModFix/>
            </a:blip>
            <a:stretch>
              <a:fillRect b="-35" l="0" r="0" t="-35"/>
            </a:stretch>
          </a:blipFill>
          <a:ln>
            <a:noFill/>
          </a:ln>
        </p:spPr>
      </p:sp>
      <p:sp>
        <p:nvSpPr>
          <p:cNvPr id="129" name="Google Shape;129;p3"/>
          <p:cNvSpPr/>
          <p:nvPr/>
        </p:nvSpPr>
        <p:spPr>
          <a:xfrm rot="-2700000">
            <a:off x="2022043" y="1745756"/>
            <a:ext cx="1486790" cy="1741482"/>
          </a:xfrm>
          <a:custGeom>
            <a:rect b="b" l="l" r="r" t="t"/>
            <a:pathLst>
              <a:path extrusionOk="0" h="1741482" w="1486790">
                <a:moveTo>
                  <a:pt x="0" y="0"/>
                </a:moveTo>
                <a:lnTo>
                  <a:pt x="1486790" y="0"/>
                </a:lnTo>
                <a:lnTo>
                  <a:pt x="1486790" y="1741481"/>
                </a:lnTo>
                <a:lnTo>
                  <a:pt x="0" y="1741481"/>
                </a:lnTo>
                <a:lnTo>
                  <a:pt x="0" y="0"/>
                </a:lnTo>
                <a:close/>
              </a:path>
            </a:pathLst>
          </a:custGeom>
          <a:blipFill rotWithShape="1">
            <a:blip r:embed="rId8">
              <a:alphaModFix amt="62000"/>
            </a:blip>
            <a:stretch>
              <a:fillRect b="0" l="0" r="0" t="0"/>
            </a:stretch>
          </a:blipFill>
          <a:ln>
            <a:noFill/>
          </a:ln>
        </p:spPr>
      </p:sp>
      <p:sp>
        <p:nvSpPr>
          <p:cNvPr id="130" name="Google Shape;130;p3"/>
          <p:cNvSpPr/>
          <p:nvPr/>
        </p:nvSpPr>
        <p:spPr>
          <a:xfrm>
            <a:off x="6424928" y="7804986"/>
            <a:ext cx="4204675" cy="886804"/>
          </a:xfrm>
          <a:custGeom>
            <a:rect b="b" l="l" r="r" t="t"/>
            <a:pathLst>
              <a:path extrusionOk="0" h="886804" w="4204675">
                <a:moveTo>
                  <a:pt x="0" y="0"/>
                </a:moveTo>
                <a:lnTo>
                  <a:pt x="4204675" y="0"/>
                </a:lnTo>
                <a:lnTo>
                  <a:pt x="4204675" y="886804"/>
                </a:lnTo>
                <a:lnTo>
                  <a:pt x="0" y="886804"/>
                </a:lnTo>
                <a:lnTo>
                  <a:pt x="0" y="0"/>
                </a:lnTo>
                <a:close/>
              </a:path>
            </a:pathLst>
          </a:custGeom>
          <a:blipFill rotWithShape="1">
            <a:blip r:embed="rId9">
              <a:alphaModFix amt="35000"/>
            </a:blip>
            <a:stretch>
              <a:fillRect b="0" l="0" r="0" t="0"/>
            </a:stretch>
          </a:blipFill>
          <a:ln>
            <a:noFill/>
          </a:ln>
        </p:spPr>
      </p:sp>
      <p:sp>
        <p:nvSpPr>
          <p:cNvPr id="131" name="Google Shape;131;p3"/>
          <p:cNvSpPr/>
          <p:nvPr/>
        </p:nvSpPr>
        <p:spPr>
          <a:xfrm>
            <a:off x="14865657" y="2445955"/>
            <a:ext cx="1884248" cy="1311908"/>
          </a:xfrm>
          <a:custGeom>
            <a:rect b="b" l="l" r="r" t="t"/>
            <a:pathLst>
              <a:path extrusionOk="0" h="1311908" w="1884248">
                <a:moveTo>
                  <a:pt x="0" y="0"/>
                </a:moveTo>
                <a:lnTo>
                  <a:pt x="1884248" y="0"/>
                </a:lnTo>
                <a:lnTo>
                  <a:pt x="1884248" y="1311908"/>
                </a:lnTo>
                <a:lnTo>
                  <a:pt x="0" y="1311908"/>
                </a:lnTo>
                <a:lnTo>
                  <a:pt x="0" y="0"/>
                </a:lnTo>
                <a:close/>
              </a:path>
            </a:pathLst>
          </a:custGeom>
          <a:blipFill rotWithShape="1">
            <a:blip r:embed="rId10">
              <a:alphaModFix/>
            </a:blip>
            <a:stretch>
              <a:fillRect b="0" l="0" r="0" t="0"/>
            </a:stretch>
          </a:blipFill>
          <a:ln>
            <a:noFill/>
          </a:ln>
        </p:spPr>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35" name="Shape 135"/>
        <p:cNvGrpSpPr/>
        <p:nvPr/>
      </p:nvGrpSpPr>
      <p:grpSpPr>
        <a:xfrm>
          <a:off x="0" y="0"/>
          <a:ext cx="0" cy="0"/>
          <a:chOff x="0" y="0"/>
          <a:chExt cx="0" cy="0"/>
        </a:xfrm>
      </p:grpSpPr>
      <p:sp>
        <p:nvSpPr>
          <p:cNvPr id="136" name="Google Shape;136;p4"/>
          <p:cNvSpPr/>
          <p:nvPr/>
        </p:nvSpPr>
        <p:spPr>
          <a:xfrm>
            <a:off x="833380" y="707958"/>
            <a:ext cx="16621241" cy="8871084"/>
          </a:xfrm>
          <a:custGeom>
            <a:rect b="b" l="l" r="r" t="t"/>
            <a:pathLst>
              <a:path extrusionOk="0" h="8871084" w="16621241">
                <a:moveTo>
                  <a:pt x="0" y="0"/>
                </a:moveTo>
                <a:lnTo>
                  <a:pt x="16621240" y="0"/>
                </a:lnTo>
                <a:lnTo>
                  <a:pt x="16621240" y="8871084"/>
                </a:lnTo>
                <a:lnTo>
                  <a:pt x="0" y="8871084"/>
                </a:lnTo>
                <a:lnTo>
                  <a:pt x="0" y="0"/>
                </a:lnTo>
                <a:close/>
              </a:path>
            </a:pathLst>
          </a:custGeom>
          <a:blipFill rotWithShape="1">
            <a:blip r:embed="rId3">
              <a:alphaModFix/>
            </a:blip>
            <a:stretch>
              <a:fillRect b="0" l="0" r="0" t="0"/>
            </a:stretch>
          </a:blipFill>
          <a:ln>
            <a:noFill/>
          </a:ln>
        </p:spPr>
      </p:sp>
      <p:sp>
        <p:nvSpPr>
          <p:cNvPr id="137" name="Google Shape;137;p4"/>
          <p:cNvSpPr/>
          <p:nvPr/>
        </p:nvSpPr>
        <p:spPr>
          <a:xfrm>
            <a:off x="14865657"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4">
              <a:alphaModFix/>
            </a:blip>
            <a:stretch>
              <a:fillRect b="0" l="0" r="0" t="0"/>
            </a:stretch>
          </a:blipFill>
          <a:ln>
            <a:noFill/>
          </a:ln>
        </p:spPr>
      </p:sp>
      <p:sp>
        <p:nvSpPr>
          <p:cNvPr id="138" name="Google Shape;138;p4"/>
          <p:cNvSpPr/>
          <p:nvPr/>
        </p:nvSpPr>
        <p:spPr>
          <a:xfrm rot="-2060213">
            <a:off x="14344714"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5">
              <a:alphaModFix/>
            </a:blip>
            <a:stretch>
              <a:fillRect b="0" l="0" r="0" t="0"/>
            </a:stretch>
          </a:blipFill>
          <a:ln>
            <a:noFill/>
          </a:ln>
        </p:spPr>
      </p:sp>
      <p:sp>
        <p:nvSpPr>
          <p:cNvPr id="139" name="Google Shape;139;p4"/>
          <p:cNvSpPr/>
          <p:nvPr/>
        </p:nvSpPr>
        <p:spPr>
          <a:xfrm>
            <a:off x="12485176" y="8349583"/>
            <a:ext cx="1915548" cy="1067918"/>
          </a:xfrm>
          <a:custGeom>
            <a:rect b="b" l="l" r="r" t="t"/>
            <a:pathLst>
              <a:path extrusionOk="0" h="1067918" w="1915548">
                <a:moveTo>
                  <a:pt x="0" y="0"/>
                </a:moveTo>
                <a:lnTo>
                  <a:pt x="1915548" y="0"/>
                </a:lnTo>
                <a:lnTo>
                  <a:pt x="1915548" y="1067918"/>
                </a:lnTo>
                <a:lnTo>
                  <a:pt x="0" y="1067918"/>
                </a:lnTo>
                <a:lnTo>
                  <a:pt x="0" y="0"/>
                </a:lnTo>
                <a:close/>
              </a:path>
            </a:pathLst>
          </a:custGeom>
          <a:blipFill rotWithShape="1">
            <a:blip r:embed="rId6">
              <a:alphaModFix/>
            </a:blip>
            <a:stretch>
              <a:fillRect b="0" l="0" r="0" t="0"/>
            </a:stretch>
          </a:blipFill>
          <a:ln>
            <a:noFill/>
          </a:ln>
        </p:spPr>
      </p:sp>
      <p:sp>
        <p:nvSpPr>
          <p:cNvPr id="140" name="Google Shape;140;p4"/>
          <p:cNvSpPr txBox="1"/>
          <p:nvPr/>
        </p:nvSpPr>
        <p:spPr>
          <a:xfrm>
            <a:off x="2596166" y="4261166"/>
            <a:ext cx="8966100" cy="3040500"/>
          </a:xfrm>
          <a:prstGeom prst="rect">
            <a:avLst/>
          </a:prstGeom>
          <a:noFill/>
          <a:ln>
            <a:noFill/>
          </a:ln>
        </p:spPr>
        <p:txBody>
          <a:bodyPr anchorCtr="0" anchor="t" bIns="0" lIns="0" spcFirstLastPara="1" rIns="0" wrap="square" tIns="0">
            <a:spAutoFit/>
          </a:bodyPr>
          <a:lstStyle/>
          <a:p>
            <a:pPr indent="-394905" lvl="1" marL="789810" marR="0" rtl="0" algn="l">
              <a:lnSpc>
                <a:spcPct val="110005"/>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2nd year of 100% completion of associate’s degree or ICC</a:t>
            </a:r>
            <a:endParaRPr/>
          </a:p>
          <a:p>
            <a:pPr indent="-526540" lvl="2" marL="1579620" marR="0" rtl="0" algn="l">
              <a:lnSpc>
                <a:spcPct val="110005"/>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124 associate’s degrees</a:t>
            </a:r>
            <a:endParaRPr/>
          </a:p>
          <a:p>
            <a:pPr indent="-526540" lvl="2" marL="1579620" marR="0" rtl="0" algn="l">
              <a:lnSpc>
                <a:spcPct val="110005"/>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25 ICC</a:t>
            </a:r>
            <a:endParaRPr/>
          </a:p>
          <a:p>
            <a:pPr indent="-526540" lvl="2" marL="1579620" marR="0" rtl="0" algn="l">
              <a:lnSpc>
                <a:spcPct val="110005"/>
              </a:lnSpc>
              <a:spcBef>
                <a:spcPts val="0"/>
              </a:spcBef>
              <a:spcAft>
                <a:spcPts val="0"/>
              </a:spcAft>
              <a:buClr>
                <a:srgbClr val="FFFFFF"/>
              </a:buClr>
              <a:buSzPts val="3658"/>
              <a:buFont typeface="Arial"/>
              <a:buChar char="⚬"/>
            </a:pPr>
            <a:r>
              <a:rPr b="0" i="0" lang="en-US" sz="3658" u="none" cap="none" strike="noStrike">
                <a:solidFill>
                  <a:srgbClr val="FFFFFF"/>
                </a:solidFill>
                <a:latin typeface="Poppins"/>
                <a:ea typeface="Poppins"/>
                <a:cs typeface="Poppins"/>
                <a:sym typeface="Poppins"/>
              </a:rPr>
              <a:t>9,286 dual credits</a:t>
            </a:r>
            <a:endParaRPr/>
          </a:p>
        </p:txBody>
      </p:sp>
      <p:sp>
        <p:nvSpPr>
          <p:cNvPr id="141" name="Google Shape;141;p4"/>
          <p:cNvSpPr txBox="1"/>
          <p:nvPr/>
        </p:nvSpPr>
        <p:spPr>
          <a:xfrm>
            <a:off x="3120750" y="1475136"/>
            <a:ext cx="11520600" cy="399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661" u="none" cap="none" strike="noStrike">
                <a:solidFill>
                  <a:srgbClr val="FFFFFF"/>
                </a:solidFill>
                <a:latin typeface="Arial"/>
                <a:ea typeface="Arial"/>
                <a:cs typeface="Arial"/>
                <a:sym typeface="Arial"/>
              </a:rPr>
              <a:t>EC @ CG:</a:t>
            </a:r>
            <a:endParaRPr/>
          </a:p>
          <a:p>
            <a:pPr indent="0" lvl="0" marL="0" marR="0" rtl="0" algn="ctr">
              <a:lnSpc>
                <a:spcPct val="100000"/>
              </a:lnSpc>
              <a:spcBef>
                <a:spcPts val="0"/>
              </a:spcBef>
              <a:spcAft>
                <a:spcPts val="0"/>
              </a:spcAft>
              <a:buNone/>
            </a:pPr>
            <a:r>
              <a:rPr b="0" i="0" lang="en-US" sz="8661" u="none" cap="none" strike="noStrike">
                <a:solidFill>
                  <a:srgbClr val="F9CB9C"/>
                </a:solidFill>
                <a:latin typeface="Arial"/>
                <a:ea typeface="Arial"/>
                <a:cs typeface="Arial"/>
                <a:sym typeface="Arial"/>
              </a:rPr>
              <a:t>Class of 2026</a:t>
            </a:r>
            <a:endParaRPr>
              <a:solidFill>
                <a:srgbClr val="F9CB9C"/>
              </a:solidFill>
            </a:endParaRPr>
          </a:p>
          <a:p>
            <a:pPr indent="0" lvl="0" marL="0" marR="0" rtl="0" algn="ctr">
              <a:lnSpc>
                <a:spcPct val="140006"/>
              </a:lnSpc>
              <a:spcBef>
                <a:spcPts val="0"/>
              </a:spcBef>
              <a:spcAft>
                <a:spcPts val="0"/>
              </a:spcAft>
              <a:buNone/>
            </a:pPr>
            <a:r>
              <a:t/>
            </a:r>
            <a:endParaRPr b="0" i="0" sz="8661" u="none" cap="none" strike="noStrike">
              <a:solidFill>
                <a:srgbClr val="FFFFFF"/>
              </a:solidFill>
              <a:latin typeface="Arial"/>
              <a:ea typeface="Arial"/>
              <a:cs typeface="Arial"/>
              <a:sym typeface="Arial"/>
            </a:endParaRPr>
          </a:p>
        </p:txBody>
      </p:sp>
      <p:sp>
        <p:nvSpPr>
          <p:cNvPr id="142" name="Google Shape;142;p4"/>
          <p:cNvSpPr/>
          <p:nvPr/>
        </p:nvSpPr>
        <p:spPr>
          <a:xfrm>
            <a:off x="11814504" y="3914587"/>
            <a:ext cx="4765971" cy="3821442"/>
          </a:xfrm>
          <a:custGeom>
            <a:rect b="b" l="l" r="r" t="t"/>
            <a:pathLst>
              <a:path extrusionOk="0" h="3821442" w="4765971">
                <a:moveTo>
                  <a:pt x="0" y="0"/>
                </a:moveTo>
                <a:lnTo>
                  <a:pt x="4765971" y="0"/>
                </a:lnTo>
                <a:lnTo>
                  <a:pt x="4765971" y="3821442"/>
                </a:lnTo>
                <a:lnTo>
                  <a:pt x="0" y="3821442"/>
                </a:lnTo>
                <a:lnTo>
                  <a:pt x="0" y="0"/>
                </a:lnTo>
                <a:close/>
              </a:path>
            </a:pathLst>
          </a:custGeom>
          <a:blipFill rotWithShape="1">
            <a:blip r:embed="rId7">
              <a:alphaModFix/>
            </a:blip>
            <a:stretch>
              <a:fillRect b="-35" l="0" r="0" t="-35"/>
            </a:stretch>
          </a:blipFill>
          <a:ln>
            <a:noFill/>
          </a:ln>
        </p:spPr>
      </p:sp>
      <p:sp>
        <p:nvSpPr>
          <p:cNvPr id="143" name="Google Shape;143;p4"/>
          <p:cNvSpPr/>
          <p:nvPr/>
        </p:nvSpPr>
        <p:spPr>
          <a:xfrm rot="-2700000">
            <a:off x="2022043" y="1745756"/>
            <a:ext cx="1486790" cy="1741482"/>
          </a:xfrm>
          <a:custGeom>
            <a:rect b="b" l="l" r="r" t="t"/>
            <a:pathLst>
              <a:path extrusionOk="0" h="1741482" w="1486790">
                <a:moveTo>
                  <a:pt x="0" y="0"/>
                </a:moveTo>
                <a:lnTo>
                  <a:pt x="1486790" y="0"/>
                </a:lnTo>
                <a:lnTo>
                  <a:pt x="1486790" y="1741481"/>
                </a:lnTo>
                <a:lnTo>
                  <a:pt x="0" y="1741481"/>
                </a:lnTo>
                <a:lnTo>
                  <a:pt x="0" y="0"/>
                </a:lnTo>
                <a:close/>
              </a:path>
            </a:pathLst>
          </a:custGeom>
          <a:blipFill rotWithShape="1">
            <a:blip r:embed="rId8">
              <a:alphaModFix amt="62000"/>
            </a:blip>
            <a:stretch>
              <a:fillRect b="0" l="0" r="0" t="0"/>
            </a:stretch>
          </a:blipFill>
          <a:ln>
            <a:noFill/>
          </a:ln>
        </p:spPr>
      </p:sp>
      <p:sp>
        <p:nvSpPr>
          <p:cNvPr id="144" name="Google Shape;144;p4"/>
          <p:cNvSpPr/>
          <p:nvPr/>
        </p:nvSpPr>
        <p:spPr>
          <a:xfrm>
            <a:off x="6424928" y="7804986"/>
            <a:ext cx="4204675" cy="886804"/>
          </a:xfrm>
          <a:custGeom>
            <a:rect b="b" l="l" r="r" t="t"/>
            <a:pathLst>
              <a:path extrusionOk="0" h="886804" w="4204675">
                <a:moveTo>
                  <a:pt x="0" y="0"/>
                </a:moveTo>
                <a:lnTo>
                  <a:pt x="4204675" y="0"/>
                </a:lnTo>
                <a:lnTo>
                  <a:pt x="4204675" y="886804"/>
                </a:lnTo>
                <a:lnTo>
                  <a:pt x="0" y="886804"/>
                </a:lnTo>
                <a:lnTo>
                  <a:pt x="0" y="0"/>
                </a:lnTo>
                <a:close/>
              </a:path>
            </a:pathLst>
          </a:custGeom>
          <a:blipFill rotWithShape="1">
            <a:blip r:embed="rId9">
              <a:alphaModFix amt="35000"/>
            </a:blip>
            <a:stretch>
              <a:fillRect b="0" l="0" r="0" t="0"/>
            </a:stretch>
          </a:blipFill>
          <a:ln>
            <a:noFill/>
          </a:ln>
        </p:spPr>
      </p:sp>
      <p:sp>
        <p:nvSpPr>
          <p:cNvPr id="145" name="Google Shape;145;p4"/>
          <p:cNvSpPr/>
          <p:nvPr/>
        </p:nvSpPr>
        <p:spPr>
          <a:xfrm>
            <a:off x="14865657" y="2445955"/>
            <a:ext cx="1884248" cy="1311908"/>
          </a:xfrm>
          <a:custGeom>
            <a:rect b="b" l="l" r="r" t="t"/>
            <a:pathLst>
              <a:path extrusionOk="0" h="1311908" w="1884248">
                <a:moveTo>
                  <a:pt x="0" y="0"/>
                </a:moveTo>
                <a:lnTo>
                  <a:pt x="1884248" y="0"/>
                </a:lnTo>
                <a:lnTo>
                  <a:pt x="1884248" y="1311908"/>
                </a:lnTo>
                <a:lnTo>
                  <a:pt x="0" y="1311908"/>
                </a:lnTo>
                <a:lnTo>
                  <a:pt x="0" y="0"/>
                </a:lnTo>
                <a:close/>
              </a:path>
            </a:pathLst>
          </a:custGeom>
          <a:blipFill rotWithShape="1">
            <a:blip r:embed="rId10">
              <a:alphaModFix/>
            </a:blip>
            <a:stretch>
              <a:fillRect b="0" l="0" r="0" t="0"/>
            </a:stretch>
          </a:blipFill>
          <a:ln>
            <a:noFill/>
          </a:ln>
        </p:spPr>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49" name="Shape 149"/>
        <p:cNvGrpSpPr/>
        <p:nvPr/>
      </p:nvGrpSpPr>
      <p:grpSpPr>
        <a:xfrm>
          <a:off x="0" y="0"/>
          <a:ext cx="0" cy="0"/>
          <a:chOff x="0" y="0"/>
          <a:chExt cx="0" cy="0"/>
        </a:xfrm>
      </p:grpSpPr>
      <p:sp>
        <p:nvSpPr>
          <p:cNvPr id="150" name="Google Shape;150;p5"/>
          <p:cNvSpPr/>
          <p:nvPr/>
        </p:nvSpPr>
        <p:spPr>
          <a:xfrm>
            <a:off x="2493429" y="860829"/>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0" l="0" r="0" t="0"/>
            </a:stretch>
          </a:blipFill>
          <a:ln>
            <a:noFill/>
          </a:ln>
        </p:spPr>
      </p:sp>
      <p:sp>
        <p:nvSpPr>
          <p:cNvPr id="151" name="Google Shape;151;p5"/>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152" name="Google Shape;152;p5"/>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153" name="Google Shape;153;p5"/>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154" name="Google Shape;154;p5"/>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155" name="Google Shape;155;p5"/>
          <p:cNvSpPr/>
          <p:nvPr/>
        </p:nvSpPr>
        <p:spPr>
          <a:xfrm flipH="1">
            <a:off x="2922500" y="7234030"/>
            <a:ext cx="1321545" cy="736761"/>
          </a:xfrm>
          <a:custGeom>
            <a:rect b="b" l="l" r="r" t="t"/>
            <a:pathLst>
              <a:path extrusionOk="0" h="736761" w="1321545">
                <a:moveTo>
                  <a:pt x="1321545" y="0"/>
                </a:moveTo>
                <a:lnTo>
                  <a:pt x="0" y="0"/>
                </a:lnTo>
                <a:lnTo>
                  <a:pt x="0" y="736761"/>
                </a:lnTo>
                <a:lnTo>
                  <a:pt x="1321545" y="736761"/>
                </a:lnTo>
                <a:lnTo>
                  <a:pt x="1321545" y="0"/>
                </a:lnTo>
                <a:close/>
              </a:path>
            </a:pathLst>
          </a:custGeom>
          <a:blipFill rotWithShape="1">
            <a:blip r:embed="rId8">
              <a:alphaModFix/>
            </a:blip>
            <a:stretch>
              <a:fillRect b="0" l="0" r="0" t="0"/>
            </a:stretch>
          </a:blipFill>
          <a:ln>
            <a:noFill/>
          </a:ln>
        </p:spPr>
      </p:sp>
      <p:sp>
        <p:nvSpPr>
          <p:cNvPr id="156" name="Google Shape;156;p5"/>
          <p:cNvSpPr/>
          <p:nvPr/>
        </p:nvSpPr>
        <p:spPr>
          <a:xfrm>
            <a:off x="13432936" y="2618671"/>
            <a:ext cx="1966055" cy="5049657"/>
          </a:xfrm>
          <a:custGeom>
            <a:rect b="b" l="l" r="r" t="t"/>
            <a:pathLst>
              <a:path extrusionOk="0" h="5049657" w="1966055">
                <a:moveTo>
                  <a:pt x="0" y="0"/>
                </a:moveTo>
                <a:lnTo>
                  <a:pt x="1966056" y="0"/>
                </a:lnTo>
                <a:lnTo>
                  <a:pt x="1966056" y="5049658"/>
                </a:lnTo>
                <a:lnTo>
                  <a:pt x="0" y="5049658"/>
                </a:lnTo>
                <a:lnTo>
                  <a:pt x="0" y="0"/>
                </a:lnTo>
                <a:close/>
              </a:path>
            </a:pathLst>
          </a:custGeom>
          <a:blipFill rotWithShape="1">
            <a:blip r:embed="rId9">
              <a:alphaModFix/>
            </a:blip>
            <a:stretch>
              <a:fillRect b="0" l="0" r="0" t="0"/>
            </a:stretch>
          </a:blipFill>
          <a:ln>
            <a:noFill/>
          </a:ln>
        </p:spPr>
      </p:sp>
      <p:sp>
        <p:nvSpPr>
          <p:cNvPr id="157" name="Google Shape;157;p5"/>
          <p:cNvSpPr/>
          <p:nvPr/>
        </p:nvSpPr>
        <p:spPr>
          <a:xfrm>
            <a:off x="8967480" y="3979731"/>
            <a:ext cx="4233737" cy="2276728"/>
          </a:xfrm>
          <a:custGeom>
            <a:rect b="b" l="l" r="r" t="t"/>
            <a:pathLst>
              <a:path extrusionOk="0" h="2409236" w="4421657">
                <a:moveTo>
                  <a:pt x="0" y="0"/>
                </a:moveTo>
                <a:lnTo>
                  <a:pt x="4421657" y="0"/>
                </a:lnTo>
                <a:lnTo>
                  <a:pt x="4421657" y="2409236"/>
                </a:lnTo>
                <a:lnTo>
                  <a:pt x="0" y="2409236"/>
                </a:lnTo>
                <a:lnTo>
                  <a:pt x="0" y="0"/>
                </a:lnTo>
                <a:close/>
              </a:path>
            </a:pathLst>
          </a:custGeom>
          <a:blipFill rotWithShape="1">
            <a:blip r:embed="rId10">
              <a:alphaModFix/>
            </a:blip>
            <a:stretch>
              <a:fillRect b="0" l="0" r="0" t="0"/>
            </a:stretch>
          </a:blipFill>
          <a:ln>
            <a:noFill/>
          </a:ln>
        </p:spPr>
      </p:sp>
      <p:sp>
        <p:nvSpPr>
          <p:cNvPr id="158" name="Google Shape;158;p5"/>
          <p:cNvSpPr/>
          <p:nvPr/>
        </p:nvSpPr>
        <p:spPr>
          <a:xfrm>
            <a:off x="11950050" y="6449160"/>
            <a:ext cx="1200965" cy="929238"/>
          </a:xfrm>
          <a:custGeom>
            <a:rect b="b" l="l" r="r" t="t"/>
            <a:pathLst>
              <a:path extrusionOk="0" h="1341860" w="1341860">
                <a:moveTo>
                  <a:pt x="0" y="0"/>
                </a:moveTo>
                <a:lnTo>
                  <a:pt x="1341860" y="0"/>
                </a:lnTo>
                <a:lnTo>
                  <a:pt x="1341860" y="1341860"/>
                </a:lnTo>
                <a:lnTo>
                  <a:pt x="0" y="1341860"/>
                </a:lnTo>
                <a:lnTo>
                  <a:pt x="0" y="0"/>
                </a:lnTo>
                <a:close/>
              </a:path>
            </a:pathLst>
          </a:custGeom>
          <a:blipFill rotWithShape="1">
            <a:blip r:embed="rId11">
              <a:alphaModFix/>
            </a:blip>
            <a:stretch>
              <a:fillRect b="0" l="0" r="0" t="0"/>
            </a:stretch>
          </a:blipFill>
          <a:ln>
            <a:noFill/>
          </a:ln>
        </p:spPr>
      </p:sp>
      <p:sp>
        <p:nvSpPr>
          <p:cNvPr id="159" name="Google Shape;159;p5"/>
          <p:cNvSpPr txBox="1"/>
          <p:nvPr/>
        </p:nvSpPr>
        <p:spPr>
          <a:xfrm>
            <a:off x="3048731" y="1698706"/>
            <a:ext cx="10384200" cy="1220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930" u="none" cap="none" strike="noStrike">
                <a:solidFill>
                  <a:srgbClr val="FFFFFF"/>
                </a:solidFill>
                <a:latin typeface="Arial"/>
                <a:ea typeface="Arial"/>
                <a:cs typeface="Arial"/>
                <a:sym typeface="Arial"/>
              </a:rPr>
              <a:t>Building Relationships</a:t>
            </a:r>
            <a:endParaRPr/>
          </a:p>
        </p:txBody>
      </p:sp>
      <p:sp>
        <p:nvSpPr>
          <p:cNvPr id="160" name="Google Shape;160;p5"/>
          <p:cNvSpPr txBox="1"/>
          <p:nvPr/>
        </p:nvSpPr>
        <p:spPr>
          <a:xfrm>
            <a:off x="3271743" y="3349124"/>
            <a:ext cx="8992500" cy="2670300"/>
          </a:xfrm>
          <a:prstGeom prst="rect">
            <a:avLst/>
          </a:prstGeom>
          <a:noFill/>
          <a:ln>
            <a:noFill/>
          </a:ln>
        </p:spPr>
        <p:txBody>
          <a:bodyPr anchorCtr="0" anchor="t" bIns="0" lIns="0" spcFirstLastPara="1" rIns="0" wrap="square" tIns="0">
            <a:spAutoFit/>
          </a:bodyPr>
          <a:lstStyle/>
          <a:p>
            <a:pPr indent="-346909" lvl="1" marL="693818" marR="0" rtl="0" algn="l">
              <a:lnSpc>
                <a:spcPct val="109990"/>
              </a:lnSpc>
              <a:spcBef>
                <a:spcPts val="0"/>
              </a:spcBef>
              <a:spcAft>
                <a:spcPts val="0"/>
              </a:spcAft>
              <a:buClr>
                <a:srgbClr val="FFFFFF"/>
              </a:buClr>
              <a:buSzPts val="3213"/>
              <a:buFont typeface="Arial"/>
              <a:buChar char="•"/>
            </a:pPr>
            <a:r>
              <a:rPr b="0" i="0" lang="en-US" sz="3213" u="none" cap="none" strike="noStrike">
                <a:solidFill>
                  <a:srgbClr val="FFFFFF"/>
                </a:solidFill>
                <a:latin typeface="Poppins"/>
                <a:ea typeface="Poppins"/>
                <a:cs typeface="Poppins"/>
                <a:sym typeface="Poppins"/>
              </a:rPr>
              <a:t>Re-Introduced program to 8th grade teachers</a:t>
            </a:r>
            <a:endParaRPr/>
          </a:p>
          <a:p>
            <a:pPr indent="-346909" lvl="1" marL="693818" marR="0" rtl="0" algn="l">
              <a:lnSpc>
                <a:spcPct val="109990"/>
              </a:lnSpc>
              <a:spcBef>
                <a:spcPts val="0"/>
              </a:spcBef>
              <a:spcAft>
                <a:spcPts val="0"/>
              </a:spcAft>
              <a:buClr>
                <a:srgbClr val="FFFFFF"/>
              </a:buClr>
              <a:buSzPts val="3213"/>
              <a:buFont typeface="Arial"/>
              <a:buChar char="•"/>
            </a:pPr>
            <a:r>
              <a:rPr b="0" i="0" lang="en-US" sz="3213" u="none" cap="none" strike="noStrike">
                <a:solidFill>
                  <a:srgbClr val="FFFFFF"/>
                </a:solidFill>
                <a:latin typeface="Poppins"/>
                <a:ea typeface="Poppins"/>
                <a:cs typeface="Poppins"/>
                <a:sym typeface="Poppins"/>
              </a:rPr>
              <a:t>8th grade Parent Night</a:t>
            </a:r>
            <a:endParaRPr/>
          </a:p>
          <a:p>
            <a:pPr indent="-346909" lvl="1" marL="693818" marR="0" rtl="0" algn="l">
              <a:lnSpc>
                <a:spcPct val="109990"/>
              </a:lnSpc>
              <a:spcBef>
                <a:spcPts val="0"/>
              </a:spcBef>
              <a:spcAft>
                <a:spcPts val="0"/>
              </a:spcAft>
              <a:buClr>
                <a:srgbClr val="FFFFFF"/>
              </a:buClr>
              <a:buSzPts val="3213"/>
              <a:buFont typeface="Arial"/>
              <a:buChar char="•"/>
            </a:pPr>
            <a:r>
              <a:rPr b="0" i="0" lang="en-US" sz="3213" u="none" cap="none" strike="noStrike">
                <a:solidFill>
                  <a:srgbClr val="FFFFFF"/>
                </a:solidFill>
                <a:latin typeface="Poppins"/>
                <a:ea typeface="Poppins"/>
                <a:cs typeface="Poppins"/>
                <a:sym typeface="Poppins"/>
              </a:rPr>
              <a:t>New promotional video</a:t>
            </a:r>
            <a:endParaRPr/>
          </a:p>
          <a:p>
            <a:pPr indent="-346909" lvl="1" marL="693818" marR="0" rtl="0" algn="l">
              <a:lnSpc>
                <a:spcPct val="109990"/>
              </a:lnSpc>
              <a:spcBef>
                <a:spcPts val="0"/>
              </a:spcBef>
              <a:spcAft>
                <a:spcPts val="0"/>
              </a:spcAft>
              <a:buClr>
                <a:srgbClr val="FFFFFF"/>
              </a:buClr>
              <a:buSzPts val="3213"/>
              <a:buFont typeface="Arial"/>
              <a:buChar char="•"/>
            </a:pPr>
            <a:r>
              <a:rPr b="0" i="0" lang="en-US" sz="3213" u="none" cap="none" strike="noStrike">
                <a:solidFill>
                  <a:srgbClr val="FFFFFF"/>
                </a:solidFill>
                <a:latin typeface="Poppins"/>
                <a:ea typeface="Poppins"/>
                <a:cs typeface="Poppins"/>
                <a:sym typeface="Poppins"/>
              </a:rPr>
              <a:t>EC Social</a:t>
            </a:r>
            <a:endParaRPr/>
          </a:p>
        </p:txBody>
      </p:sp>
      <p:sp>
        <p:nvSpPr>
          <p:cNvPr id="161" name="Google Shape;161;p5"/>
          <p:cNvSpPr txBox="1"/>
          <p:nvPr/>
        </p:nvSpPr>
        <p:spPr>
          <a:xfrm>
            <a:off x="9201250" y="6449161"/>
            <a:ext cx="2612100" cy="6438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4182" u="none" cap="none" strike="noStrike">
                <a:solidFill>
                  <a:srgbClr val="FFFFFF"/>
                </a:solidFill>
                <a:latin typeface="Arial"/>
                <a:ea typeface="Arial"/>
                <a:cs typeface="Arial"/>
                <a:sym typeface="Arial"/>
              </a:rPr>
              <a:t>EC Video</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65" name="Shape 165"/>
        <p:cNvGrpSpPr/>
        <p:nvPr/>
      </p:nvGrpSpPr>
      <p:grpSpPr>
        <a:xfrm>
          <a:off x="0" y="0"/>
          <a:ext cx="0" cy="0"/>
          <a:chOff x="0" y="0"/>
          <a:chExt cx="0" cy="0"/>
        </a:xfrm>
      </p:grpSpPr>
      <p:sp>
        <p:nvSpPr>
          <p:cNvPr id="166" name="Google Shape;166;p6"/>
          <p:cNvSpPr/>
          <p:nvPr/>
        </p:nvSpPr>
        <p:spPr>
          <a:xfrm>
            <a:off x="2493429" y="860829"/>
            <a:ext cx="13479684" cy="7194373"/>
          </a:xfrm>
          <a:custGeom>
            <a:rect b="b" l="l" r="r" t="t"/>
            <a:pathLst>
              <a:path extrusionOk="0" h="7194373" w="13479684">
                <a:moveTo>
                  <a:pt x="0" y="0"/>
                </a:moveTo>
                <a:lnTo>
                  <a:pt x="13479684" y="0"/>
                </a:lnTo>
                <a:lnTo>
                  <a:pt x="13479684" y="7194373"/>
                </a:lnTo>
                <a:lnTo>
                  <a:pt x="0" y="7194373"/>
                </a:lnTo>
                <a:lnTo>
                  <a:pt x="0" y="0"/>
                </a:lnTo>
                <a:close/>
              </a:path>
            </a:pathLst>
          </a:custGeom>
          <a:blipFill rotWithShape="1">
            <a:blip r:embed="rId3">
              <a:alphaModFix/>
            </a:blip>
            <a:stretch>
              <a:fillRect b="0" l="0" r="0" t="0"/>
            </a:stretch>
          </a:blipFill>
          <a:ln>
            <a:noFill/>
          </a:ln>
        </p:spPr>
      </p:sp>
      <p:sp>
        <p:nvSpPr>
          <p:cNvPr id="167" name="Google Shape;167;p6"/>
          <p:cNvSpPr/>
          <p:nvPr/>
        </p:nvSpPr>
        <p:spPr>
          <a:xfrm>
            <a:off x="-3944717" y="8783068"/>
            <a:ext cx="26177435" cy="3763006"/>
          </a:xfrm>
          <a:custGeom>
            <a:rect b="b" l="l" r="r" t="t"/>
            <a:pathLst>
              <a:path extrusionOk="0" h="3763006" w="26177435">
                <a:moveTo>
                  <a:pt x="0" y="0"/>
                </a:moveTo>
                <a:lnTo>
                  <a:pt x="26177434" y="0"/>
                </a:lnTo>
                <a:lnTo>
                  <a:pt x="26177434" y="3763007"/>
                </a:lnTo>
                <a:lnTo>
                  <a:pt x="0" y="3763007"/>
                </a:lnTo>
                <a:lnTo>
                  <a:pt x="0" y="0"/>
                </a:lnTo>
                <a:close/>
              </a:path>
            </a:pathLst>
          </a:custGeom>
          <a:blipFill rotWithShape="1">
            <a:blip r:embed="rId4">
              <a:alphaModFix/>
            </a:blip>
            <a:stretch>
              <a:fillRect b="0" l="0" r="0" t="0"/>
            </a:stretch>
          </a:blipFill>
          <a:ln>
            <a:noFill/>
          </a:ln>
        </p:spPr>
      </p:sp>
      <p:sp>
        <p:nvSpPr>
          <p:cNvPr id="168" name="Google Shape;168;p6"/>
          <p:cNvSpPr/>
          <p:nvPr/>
        </p:nvSpPr>
        <p:spPr>
          <a:xfrm>
            <a:off x="-616330" y="5846863"/>
            <a:ext cx="3020488" cy="4114800"/>
          </a:xfrm>
          <a:custGeom>
            <a:rect b="b" l="l" r="r" t="t"/>
            <a:pathLst>
              <a:path extrusionOk="0" h="4114800" w="3020488">
                <a:moveTo>
                  <a:pt x="0" y="0"/>
                </a:moveTo>
                <a:lnTo>
                  <a:pt x="3020488" y="0"/>
                </a:lnTo>
                <a:lnTo>
                  <a:pt x="3020488" y="4114800"/>
                </a:lnTo>
                <a:lnTo>
                  <a:pt x="0" y="4114800"/>
                </a:lnTo>
                <a:lnTo>
                  <a:pt x="0" y="0"/>
                </a:lnTo>
                <a:close/>
              </a:path>
            </a:pathLst>
          </a:custGeom>
          <a:blipFill rotWithShape="1">
            <a:blip r:embed="rId5">
              <a:alphaModFix/>
            </a:blip>
            <a:stretch>
              <a:fillRect b="0" l="0" r="0" t="0"/>
            </a:stretch>
          </a:blipFill>
          <a:ln>
            <a:noFill/>
          </a:ln>
        </p:spPr>
      </p:sp>
      <p:sp>
        <p:nvSpPr>
          <p:cNvPr id="169" name="Google Shape;169;p6"/>
          <p:cNvSpPr/>
          <p:nvPr/>
        </p:nvSpPr>
        <p:spPr>
          <a:xfrm>
            <a:off x="15973113" y="5143500"/>
            <a:ext cx="2572374" cy="4709151"/>
          </a:xfrm>
          <a:custGeom>
            <a:rect b="b" l="l" r="r" t="t"/>
            <a:pathLst>
              <a:path extrusionOk="0" h="4709151" w="2572374">
                <a:moveTo>
                  <a:pt x="0" y="0"/>
                </a:moveTo>
                <a:lnTo>
                  <a:pt x="2572374" y="0"/>
                </a:lnTo>
                <a:lnTo>
                  <a:pt x="2572374" y="4709151"/>
                </a:lnTo>
                <a:lnTo>
                  <a:pt x="0" y="4709151"/>
                </a:lnTo>
                <a:lnTo>
                  <a:pt x="0" y="0"/>
                </a:lnTo>
                <a:close/>
              </a:path>
            </a:pathLst>
          </a:custGeom>
          <a:blipFill rotWithShape="1">
            <a:blip r:embed="rId6">
              <a:alphaModFix/>
            </a:blip>
            <a:stretch>
              <a:fillRect b="0" l="0" r="0" t="0"/>
            </a:stretch>
          </a:blipFill>
          <a:ln>
            <a:noFill/>
          </a:ln>
        </p:spPr>
      </p:sp>
      <p:sp>
        <p:nvSpPr>
          <p:cNvPr id="170" name="Google Shape;170;p6"/>
          <p:cNvSpPr/>
          <p:nvPr/>
        </p:nvSpPr>
        <p:spPr>
          <a:xfrm>
            <a:off x="118158" y="0"/>
            <a:ext cx="2057400" cy="2057400"/>
          </a:xfrm>
          <a:custGeom>
            <a:rect b="b" l="l" r="r" t="t"/>
            <a:pathLst>
              <a:path extrusionOk="0" h="2057400" w="2057400">
                <a:moveTo>
                  <a:pt x="0" y="0"/>
                </a:moveTo>
                <a:lnTo>
                  <a:pt x="2057400" y="0"/>
                </a:lnTo>
                <a:lnTo>
                  <a:pt x="2057400" y="2057400"/>
                </a:lnTo>
                <a:lnTo>
                  <a:pt x="0" y="2057400"/>
                </a:lnTo>
                <a:lnTo>
                  <a:pt x="0" y="0"/>
                </a:lnTo>
                <a:close/>
              </a:path>
            </a:pathLst>
          </a:custGeom>
          <a:blipFill rotWithShape="1">
            <a:blip r:embed="rId7">
              <a:alphaModFix/>
            </a:blip>
            <a:stretch>
              <a:fillRect b="0" l="0" r="0" t="0"/>
            </a:stretch>
          </a:blipFill>
          <a:ln>
            <a:noFill/>
          </a:ln>
        </p:spPr>
      </p:sp>
      <p:sp>
        <p:nvSpPr>
          <p:cNvPr id="171" name="Google Shape;171;p6"/>
          <p:cNvSpPr/>
          <p:nvPr/>
        </p:nvSpPr>
        <p:spPr>
          <a:xfrm flipH="1">
            <a:off x="2922500" y="7234030"/>
            <a:ext cx="1321545" cy="736761"/>
          </a:xfrm>
          <a:custGeom>
            <a:rect b="b" l="l" r="r" t="t"/>
            <a:pathLst>
              <a:path extrusionOk="0" h="736761" w="1321545">
                <a:moveTo>
                  <a:pt x="1321545" y="0"/>
                </a:moveTo>
                <a:lnTo>
                  <a:pt x="0" y="0"/>
                </a:lnTo>
                <a:lnTo>
                  <a:pt x="0" y="736761"/>
                </a:lnTo>
                <a:lnTo>
                  <a:pt x="1321545" y="736761"/>
                </a:lnTo>
                <a:lnTo>
                  <a:pt x="1321545" y="0"/>
                </a:lnTo>
                <a:close/>
              </a:path>
            </a:pathLst>
          </a:custGeom>
          <a:blipFill rotWithShape="1">
            <a:blip r:embed="rId8">
              <a:alphaModFix/>
            </a:blip>
            <a:stretch>
              <a:fillRect b="0" l="0" r="0" t="0"/>
            </a:stretch>
          </a:blipFill>
          <a:ln>
            <a:noFill/>
          </a:ln>
        </p:spPr>
      </p:sp>
      <p:sp>
        <p:nvSpPr>
          <p:cNvPr id="172" name="Google Shape;172;p6"/>
          <p:cNvSpPr txBox="1"/>
          <p:nvPr/>
        </p:nvSpPr>
        <p:spPr>
          <a:xfrm>
            <a:off x="3149189" y="1469354"/>
            <a:ext cx="12174000" cy="244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930" u="none" cap="none" strike="noStrike">
                <a:solidFill>
                  <a:srgbClr val="FFFFFF"/>
                </a:solidFill>
                <a:latin typeface="Arial"/>
                <a:ea typeface="Arial"/>
                <a:cs typeface="Arial"/>
                <a:sym typeface="Arial"/>
              </a:rPr>
              <a:t>Counseling Lessons </a:t>
            </a:r>
            <a:endParaRPr b="0" i="0" sz="793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None/>
            </a:pPr>
            <a:r>
              <a:rPr b="0" i="0" lang="en-US" sz="7930" u="none" cap="none" strike="noStrike">
                <a:solidFill>
                  <a:srgbClr val="FFFFFF"/>
                </a:solidFill>
                <a:latin typeface="Arial"/>
                <a:ea typeface="Arial"/>
                <a:cs typeface="Arial"/>
                <a:sym typeface="Arial"/>
              </a:rPr>
              <a:t>in the Classroom</a:t>
            </a:r>
            <a:endParaRPr/>
          </a:p>
        </p:txBody>
      </p:sp>
      <p:sp>
        <p:nvSpPr>
          <p:cNvPr id="173" name="Google Shape;173;p6"/>
          <p:cNvSpPr txBox="1"/>
          <p:nvPr/>
        </p:nvSpPr>
        <p:spPr>
          <a:xfrm>
            <a:off x="3174689" y="3778065"/>
            <a:ext cx="11922300" cy="2578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65959" lvl="1" marL="693818" marR="0" rtl="0" algn="l">
              <a:lnSpc>
                <a:spcPct val="150000"/>
              </a:lnSpc>
              <a:spcBef>
                <a:spcPts val="0"/>
              </a:spcBef>
              <a:spcAft>
                <a:spcPts val="0"/>
              </a:spcAft>
              <a:buClr>
                <a:srgbClr val="FFFFFF"/>
              </a:buClr>
              <a:buSzPts val="3513"/>
              <a:buFont typeface="Arial"/>
              <a:buChar char="•"/>
            </a:pPr>
            <a:r>
              <a:rPr b="0" i="0" lang="en-US" sz="3513" u="none" cap="none" strike="noStrike">
                <a:solidFill>
                  <a:srgbClr val="FFFFFF"/>
                </a:solidFill>
                <a:latin typeface="Poppins"/>
                <a:ea typeface="Poppins"/>
                <a:cs typeface="Poppins"/>
                <a:sym typeface="Poppins"/>
              </a:rPr>
              <a:t>Understanding graduation requirements and ICC</a:t>
            </a:r>
            <a:endParaRPr sz="1700"/>
          </a:p>
          <a:p>
            <a:pPr indent="-365959" lvl="1" marL="693818" marR="0" rtl="0" algn="l">
              <a:lnSpc>
                <a:spcPct val="150000"/>
              </a:lnSpc>
              <a:spcBef>
                <a:spcPts val="0"/>
              </a:spcBef>
              <a:spcAft>
                <a:spcPts val="0"/>
              </a:spcAft>
              <a:buClr>
                <a:srgbClr val="FFFFFF"/>
              </a:buClr>
              <a:buSzPts val="3513"/>
              <a:buFont typeface="Arial"/>
              <a:buChar char="•"/>
            </a:pPr>
            <a:r>
              <a:rPr b="0" i="0" lang="en-US" sz="3513" u="none" cap="none" strike="noStrike">
                <a:solidFill>
                  <a:srgbClr val="FFFFFF"/>
                </a:solidFill>
                <a:latin typeface="Poppins"/>
                <a:ea typeface="Poppins"/>
                <a:cs typeface="Poppins"/>
                <a:sym typeface="Poppins"/>
              </a:rPr>
              <a:t>Use of My College Core to create online ICC plan</a:t>
            </a:r>
            <a:endParaRPr sz="1700"/>
          </a:p>
          <a:p>
            <a:pPr indent="-365959" lvl="1" marL="693818" marR="0" rtl="0" algn="l">
              <a:lnSpc>
                <a:spcPct val="150000"/>
              </a:lnSpc>
              <a:spcBef>
                <a:spcPts val="0"/>
              </a:spcBef>
              <a:spcAft>
                <a:spcPts val="0"/>
              </a:spcAft>
              <a:buClr>
                <a:srgbClr val="FFFFFF"/>
              </a:buClr>
              <a:buSzPts val="3513"/>
              <a:buFont typeface="Arial"/>
              <a:buChar char="•"/>
            </a:pPr>
            <a:r>
              <a:rPr b="0" i="0" lang="en-US" sz="3513" u="none" cap="none" strike="noStrike">
                <a:solidFill>
                  <a:srgbClr val="FFFFFF"/>
                </a:solidFill>
                <a:latin typeface="Poppins"/>
                <a:ea typeface="Poppins"/>
                <a:cs typeface="Poppins"/>
                <a:sym typeface="Poppins"/>
              </a:rPr>
              <a:t>Three year course plan </a:t>
            </a:r>
            <a:endParaRPr sz="1700"/>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77" name="Shape 177"/>
        <p:cNvGrpSpPr/>
        <p:nvPr/>
      </p:nvGrpSpPr>
      <p:grpSpPr>
        <a:xfrm>
          <a:off x="0" y="0"/>
          <a:ext cx="0" cy="0"/>
          <a:chOff x="0" y="0"/>
          <a:chExt cx="0" cy="0"/>
        </a:xfrm>
      </p:grpSpPr>
      <p:sp>
        <p:nvSpPr>
          <p:cNvPr id="178" name="Google Shape;178;p7"/>
          <p:cNvSpPr/>
          <p:nvPr/>
        </p:nvSpPr>
        <p:spPr>
          <a:xfrm>
            <a:off x="833380" y="707958"/>
            <a:ext cx="16621241" cy="8871084"/>
          </a:xfrm>
          <a:custGeom>
            <a:rect b="b" l="l" r="r" t="t"/>
            <a:pathLst>
              <a:path extrusionOk="0" h="8871084" w="16621241">
                <a:moveTo>
                  <a:pt x="0" y="0"/>
                </a:moveTo>
                <a:lnTo>
                  <a:pt x="16621240" y="0"/>
                </a:lnTo>
                <a:lnTo>
                  <a:pt x="16621240" y="8871084"/>
                </a:lnTo>
                <a:lnTo>
                  <a:pt x="0" y="8871084"/>
                </a:lnTo>
                <a:lnTo>
                  <a:pt x="0" y="0"/>
                </a:lnTo>
                <a:close/>
              </a:path>
            </a:pathLst>
          </a:custGeom>
          <a:blipFill rotWithShape="1">
            <a:blip r:embed="rId3">
              <a:alphaModFix/>
            </a:blip>
            <a:stretch>
              <a:fillRect b="0" l="0" r="0" t="0"/>
            </a:stretch>
          </a:blipFill>
          <a:ln>
            <a:noFill/>
          </a:ln>
        </p:spPr>
      </p:sp>
      <p:sp>
        <p:nvSpPr>
          <p:cNvPr id="179" name="Google Shape;179;p7"/>
          <p:cNvSpPr/>
          <p:nvPr/>
        </p:nvSpPr>
        <p:spPr>
          <a:xfrm rot="-3198698">
            <a:off x="1607969" y="1662938"/>
            <a:ext cx="1134813" cy="1329211"/>
          </a:xfrm>
          <a:custGeom>
            <a:rect b="b" l="l" r="r" t="t"/>
            <a:pathLst>
              <a:path extrusionOk="0" h="1329211" w="1134813">
                <a:moveTo>
                  <a:pt x="0" y="0"/>
                </a:moveTo>
                <a:lnTo>
                  <a:pt x="1134814" y="0"/>
                </a:lnTo>
                <a:lnTo>
                  <a:pt x="1134814" y="1329210"/>
                </a:lnTo>
                <a:lnTo>
                  <a:pt x="0" y="1329210"/>
                </a:lnTo>
                <a:lnTo>
                  <a:pt x="0" y="0"/>
                </a:lnTo>
                <a:close/>
              </a:path>
            </a:pathLst>
          </a:custGeom>
          <a:blipFill rotWithShape="1">
            <a:blip r:embed="rId4">
              <a:alphaModFix amt="62000"/>
            </a:blip>
            <a:stretch>
              <a:fillRect b="0" l="0" r="0" t="0"/>
            </a:stretch>
          </a:blipFill>
          <a:ln>
            <a:noFill/>
          </a:ln>
        </p:spPr>
      </p:sp>
      <p:sp>
        <p:nvSpPr>
          <p:cNvPr id="180" name="Google Shape;180;p7"/>
          <p:cNvSpPr/>
          <p:nvPr/>
        </p:nvSpPr>
        <p:spPr>
          <a:xfrm>
            <a:off x="14865657"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5">
              <a:alphaModFix/>
            </a:blip>
            <a:stretch>
              <a:fillRect b="0" l="0" r="0" t="0"/>
            </a:stretch>
          </a:blipFill>
          <a:ln>
            <a:noFill/>
          </a:ln>
        </p:spPr>
      </p:sp>
      <p:sp>
        <p:nvSpPr>
          <p:cNvPr id="181" name="Google Shape;181;p7"/>
          <p:cNvSpPr/>
          <p:nvPr/>
        </p:nvSpPr>
        <p:spPr>
          <a:xfrm rot="-2060213">
            <a:off x="14344714" y="8131382"/>
            <a:ext cx="1714818" cy="1013118"/>
          </a:xfrm>
          <a:custGeom>
            <a:rect b="b" l="l" r="r" t="t"/>
            <a:pathLst>
              <a:path extrusionOk="0" h="1013118" w="1714818">
                <a:moveTo>
                  <a:pt x="0" y="0"/>
                </a:moveTo>
                <a:lnTo>
                  <a:pt x="1714818" y="0"/>
                </a:lnTo>
                <a:lnTo>
                  <a:pt x="1714818" y="1013117"/>
                </a:lnTo>
                <a:lnTo>
                  <a:pt x="0" y="1013117"/>
                </a:lnTo>
                <a:lnTo>
                  <a:pt x="0" y="0"/>
                </a:lnTo>
                <a:close/>
              </a:path>
            </a:pathLst>
          </a:custGeom>
          <a:blipFill rotWithShape="1">
            <a:blip r:embed="rId6">
              <a:alphaModFix/>
            </a:blip>
            <a:stretch>
              <a:fillRect b="0" l="0" r="0" t="0"/>
            </a:stretch>
          </a:blipFill>
          <a:ln>
            <a:noFill/>
          </a:ln>
        </p:spPr>
      </p:sp>
      <p:sp>
        <p:nvSpPr>
          <p:cNvPr id="182" name="Google Shape;182;p7"/>
          <p:cNvSpPr/>
          <p:nvPr/>
        </p:nvSpPr>
        <p:spPr>
          <a:xfrm>
            <a:off x="12485176" y="8349583"/>
            <a:ext cx="1915548" cy="1067918"/>
          </a:xfrm>
          <a:custGeom>
            <a:rect b="b" l="l" r="r" t="t"/>
            <a:pathLst>
              <a:path extrusionOk="0" h="1067918" w="1915548">
                <a:moveTo>
                  <a:pt x="0" y="0"/>
                </a:moveTo>
                <a:lnTo>
                  <a:pt x="1915548" y="0"/>
                </a:lnTo>
                <a:lnTo>
                  <a:pt x="1915548" y="1067918"/>
                </a:lnTo>
                <a:lnTo>
                  <a:pt x="0" y="1067918"/>
                </a:lnTo>
                <a:lnTo>
                  <a:pt x="0" y="0"/>
                </a:lnTo>
                <a:close/>
              </a:path>
            </a:pathLst>
          </a:custGeom>
          <a:blipFill rotWithShape="1">
            <a:blip r:embed="rId7">
              <a:alphaModFix/>
            </a:blip>
            <a:stretch>
              <a:fillRect b="0" l="0" r="0" t="0"/>
            </a:stretch>
          </a:blipFill>
          <a:ln>
            <a:noFill/>
          </a:ln>
        </p:spPr>
      </p:sp>
      <p:sp>
        <p:nvSpPr>
          <p:cNvPr id="183" name="Google Shape;183;p7"/>
          <p:cNvSpPr/>
          <p:nvPr/>
        </p:nvSpPr>
        <p:spPr>
          <a:xfrm rot="1590043">
            <a:off x="15436349" y="1555687"/>
            <a:ext cx="1094649" cy="1908912"/>
          </a:xfrm>
          <a:custGeom>
            <a:rect b="b" l="l" r="r" t="t"/>
            <a:pathLst>
              <a:path extrusionOk="0" h="1908912" w="1094649">
                <a:moveTo>
                  <a:pt x="0" y="0"/>
                </a:moveTo>
                <a:lnTo>
                  <a:pt x="1094649" y="0"/>
                </a:lnTo>
                <a:lnTo>
                  <a:pt x="1094649" y="1908912"/>
                </a:lnTo>
                <a:lnTo>
                  <a:pt x="0" y="1908912"/>
                </a:lnTo>
                <a:lnTo>
                  <a:pt x="0" y="0"/>
                </a:lnTo>
                <a:close/>
              </a:path>
            </a:pathLst>
          </a:custGeom>
          <a:blipFill rotWithShape="1">
            <a:blip r:embed="rId8">
              <a:alphaModFix/>
            </a:blip>
            <a:stretch>
              <a:fillRect b="-2" l="0" r="0" t="-2"/>
            </a:stretch>
          </a:blipFill>
          <a:ln>
            <a:noFill/>
          </a:ln>
        </p:spPr>
      </p:sp>
      <p:sp>
        <p:nvSpPr>
          <p:cNvPr id="184" name="Google Shape;184;p7"/>
          <p:cNvSpPr txBox="1"/>
          <p:nvPr/>
        </p:nvSpPr>
        <p:spPr>
          <a:xfrm>
            <a:off x="2920357" y="1491138"/>
            <a:ext cx="12833700" cy="1447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9406" u="none" cap="none" strike="noStrike">
                <a:solidFill>
                  <a:srgbClr val="FFFFFF"/>
                </a:solidFill>
                <a:latin typeface="Arial"/>
                <a:ea typeface="Arial"/>
                <a:cs typeface="Arial"/>
                <a:sym typeface="Arial"/>
              </a:rPr>
              <a:t>EC Ambassadors</a:t>
            </a:r>
            <a:endParaRPr/>
          </a:p>
        </p:txBody>
      </p:sp>
      <p:sp>
        <p:nvSpPr>
          <p:cNvPr id="185" name="Google Shape;185;p7"/>
          <p:cNvSpPr txBox="1"/>
          <p:nvPr/>
        </p:nvSpPr>
        <p:spPr>
          <a:xfrm>
            <a:off x="3064200" y="2934700"/>
            <a:ext cx="12003900" cy="5232300"/>
          </a:xfrm>
          <a:prstGeom prst="rect">
            <a:avLst/>
          </a:prstGeom>
          <a:noFill/>
          <a:ln>
            <a:noFill/>
          </a:ln>
        </p:spPr>
        <p:txBody>
          <a:bodyPr anchorCtr="0" anchor="t" bIns="0" lIns="0" spcFirstLastPara="1" rIns="0" wrap="square" tIns="0">
            <a:spAutoFit/>
          </a:bodyPr>
          <a:lstStyle/>
          <a:p>
            <a:pPr indent="0" lvl="0" marL="0" marR="0" rtl="0" algn="just">
              <a:lnSpc>
                <a:spcPct val="110007"/>
              </a:lnSpc>
              <a:spcBef>
                <a:spcPts val="0"/>
              </a:spcBef>
              <a:spcAft>
                <a:spcPts val="0"/>
              </a:spcAft>
              <a:buNone/>
            </a:pPr>
            <a:r>
              <a:rPr b="0" i="0" lang="en-US" sz="3907" u="none" cap="none" strike="noStrike">
                <a:solidFill>
                  <a:srgbClr val="FFFFFF"/>
                </a:solidFill>
                <a:latin typeface="Poppins"/>
                <a:ea typeface="Poppins"/>
                <a:cs typeface="Poppins"/>
                <a:sym typeface="Poppins"/>
              </a:rPr>
              <a:t>Juniors and Seniors that apply to lead initiatives and activities throughout the year.</a:t>
            </a:r>
            <a:endParaRPr/>
          </a:p>
          <a:p>
            <a:pPr indent="-421798" lvl="1" marL="843595" marR="0" rtl="0" algn="l">
              <a:lnSpc>
                <a:spcPct val="110007"/>
              </a:lnSpc>
              <a:spcBef>
                <a:spcPts val="0"/>
              </a:spcBef>
              <a:spcAft>
                <a:spcPts val="0"/>
              </a:spcAft>
              <a:buClr>
                <a:srgbClr val="FFFFFF"/>
              </a:buClr>
              <a:buSzPts val="3907"/>
              <a:buFont typeface="Arial"/>
              <a:buChar char="•"/>
            </a:pPr>
            <a:r>
              <a:rPr b="0" i="0" lang="en-US" sz="3907" u="none" cap="none" strike="noStrike">
                <a:solidFill>
                  <a:srgbClr val="FFFFFF"/>
                </a:solidFill>
                <a:latin typeface="Poppins"/>
                <a:ea typeface="Poppins"/>
                <a:cs typeface="Poppins"/>
                <a:sym typeface="Poppins"/>
              </a:rPr>
              <a:t>Freshman orientation</a:t>
            </a:r>
            <a:endParaRPr/>
          </a:p>
          <a:p>
            <a:pPr indent="-421798" lvl="1" marL="843595" marR="0" rtl="0" algn="l">
              <a:lnSpc>
                <a:spcPct val="110007"/>
              </a:lnSpc>
              <a:spcBef>
                <a:spcPts val="0"/>
              </a:spcBef>
              <a:spcAft>
                <a:spcPts val="0"/>
              </a:spcAft>
              <a:buClr>
                <a:srgbClr val="FFFFFF"/>
              </a:buClr>
              <a:buSzPts val="3907"/>
              <a:buFont typeface="Arial"/>
              <a:buChar char="•"/>
            </a:pPr>
            <a:r>
              <a:rPr b="0" i="0" lang="en-US" sz="3907" u="none" cap="none" strike="noStrike">
                <a:solidFill>
                  <a:srgbClr val="FFFFFF"/>
                </a:solidFill>
                <a:latin typeface="Poppins"/>
                <a:ea typeface="Poppins"/>
                <a:cs typeface="Poppins"/>
                <a:sym typeface="Poppins"/>
              </a:rPr>
              <a:t>Ambassador bulletin board</a:t>
            </a:r>
            <a:endParaRPr/>
          </a:p>
          <a:p>
            <a:pPr indent="-421798" lvl="1" marL="843595" marR="0" rtl="0" algn="l">
              <a:lnSpc>
                <a:spcPct val="110007"/>
              </a:lnSpc>
              <a:spcBef>
                <a:spcPts val="0"/>
              </a:spcBef>
              <a:spcAft>
                <a:spcPts val="0"/>
              </a:spcAft>
              <a:buClr>
                <a:srgbClr val="FFFFFF"/>
              </a:buClr>
              <a:buSzPts val="3907"/>
              <a:buFont typeface="Arial"/>
              <a:buChar char="•"/>
            </a:pPr>
            <a:r>
              <a:rPr b="0" i="0" lang="en-US" sz="3907" u="none" cap="none" strike="noStrike">
                <a:solidFill>
                  <a:srgbClr val="FFFFFF"/>
                </a:solidFill>
                <a:latin typeface="Poppins"/>
                <a:ea typeface="Poppins"/>
                <a:cs typeface="Poppins"/>
                <a:sym typeface="Poppins"/>
              </a:rPr>
              <a:t>Thankful cards (teachers)</a:t>
            </a:r>
            <a:endParaRPr/>
          </a:p>
          <a:p>
            <a:pPr indent="-421798" lvl="1" marL="843595" marR="0" rtl="0" algn="l">
              <a:lnSpc>
                <a:spcPct val="110007"/>
              </a:lnSpc>
              <a:spcBef>
                <a:spcPts val="0"/>
              </a:spcBef>
              <a:spcAft>
                <a:spcPts val="0"/>
              </a:spcAft>
              <a:buClr>
                <a:srgbClr val="FFFFFF"/>
              </a:buClr>
              <a:buSzPts val="3907"/>
              <a:buFont typeface="Arial"/>
              <a:buChar char="•"/>
            </a:pPr>
            <a:r>
              <a:rPr b="0" i="0" lang="en-US" sz="3907" u="none" cap="none" strike="noStrike">
                <a:solidFill>
                  <a:srgbClr val="FFFFFF"/>
                </a:solidFill>
                <a:latin typeface="Poppins"/>
                <a:ea typeface="Poppins"/>
                <a:cs typeface="Poppins"/>
                <a:sym typeface="Poppins"/>
              </a:rPr>
              <a:t>Holiday Helpers</a:t>
            </a:r>
            <a:endParaRPr/>
          </a:p>
          <a:p>
            <a:pPr indent="-421798" lvl="1" marL="843595" marR="0" rtl="0" algn="l">
              <a:lnSpc>
                <a:spcPct val="110007"/>
              </a:lnSpc>
              <a:spcBef>
                <a:spcPts val="0"/>
              </a:spcBef>
              <a:spcAft>
                <a:spcPts val="0"/>
              </a:spcAft>
              <a:buClr>
                <a:srgbClr val="FFFFFF"/>
              </a:buClr>
              <a:buSzPts val="3907"/>
              <a:buFont typeface="Arial"/>
              <a:buChar char="•"/>
            </a:pPr>
            <a:r>
              <a:rPr b="0" i="0" lang="en-US" sz="3907" u="none" cap="none" strike="noStrike">
                <a:solidFill>
                  <a:srgbClr val="FFFFFF"/>
                </a:solidFill>
                <a:latin typeface="Poppins"/>
                <a:ea typeface="Poppins"/>
                <a:cs typeface="Poppins"/>
                <a:sym typeface="Poppins"/>
              </a:rPr>
              <a:t>Valentine’s Day/Acts of Kindness</a:t>
            </a:r>
            <a:endParaRPr/>
          </a:p>
          <a:p>
            <a:pPr indent="-421798" lvl="1" marL="843595" marR="0" rtl="0" algn="l">
              <a:lnSpc>
                <a:spcPct val="110007"/>
              </a:lnSpc>
              <a:spcBef>
                <a:spcPts val="0"/>
              </a:spcBef>
              <a:spcAft>
                <a:spcPts val="0"/>
              </a:spcAft>
              <a:buClr>
                <a:srgbClr val="FFFFFF"/>
              </a:buClr>
              <a:buSzPts val="3907"/>
              <a:buFont typeface="Arial"/>
              <a:buChar char="•"/>
            </a:pPr>
            <a:r>
              <a:rPr b="0" i="0" lang="en-US" sz="3907" u="none" cap="none" strike="noStrike">
                <a:solidFill>
                  <a:srgbClr val="FFFFFF"/>
                </a:solidFill>
                <a:latin typeface="Poppins"/>
                <a:ea typeface="Poppins"/>
                <a:cs typeface="Poppins"/>
                <a:sym typeface="Poppins"/>
              </a:rPr>
              <a:t>Teacher Appreciation Week</a:t>
            </a:r>
            <a:endParaRPr/>
          </a:p>
        </p:txBody>
      </p:sp>
      <p:sp>
        <p:nvSpPr>
          <p:cNvPr id="186" name="Google Shape;186;p7"/>
          <p:cNvSpPr/>
          <p:nvPr/>
        </p:nvSpPr>
        <p:spPr>
          <a:xfrm rot="-1308097">
            <a:off x="1407794" y="7435102"/>
            <a:ext cx="1387664" cy="1623576"/>
          </a:xfrm>
          <a:custGeom>
            <a:rect b="b" l="l" r="r" t="t"/>
            <a:pathLst>
              <a:path extrusionOk="0" h="1623576" w="1387664">
                <a:moveTo>
                  <a:pt x="0" y="0"/>
                </a:moveTo>
                <a:lnTo>
                  <a:pt x="1387664" y="0"/>
                </a:lnTo>
                <a:lnTo>
                  <a:pt x="1387664" y="1623576"/>
                </a:lnTo>
                <a:lnTo>
                  <a:pt x="0" y="1623576"/>
                </a:lnTo>
                <a:lnTo>
                  <a:pt x="0" y="0"/>
                </a:lnTo>
                <a:close/>
              </a:path>
            </a:pathLst>
          </a:custGeom>
          <a:blipFill rotWithShape="1">
            <a:blip r:embed="rId9">
              <a:alphaModFix/>
            </a:blip>
            <a:stretch>
              <a:fillRect b="-6" l="0" r="0" t="-6"/>
            </a:stretch>
          </a:blipFill>
          <a:ln>
            <a:noFill/>
          </a:ln>
        </p:spPr>
      </p:sp>
      <p:sp>
        <p:nvSpPr>
          <p:cNvPr id="187" name="Google Shape;187;p7"/>
          <p:cNvSpPr/>
          <p:nvPr/>
        </p:nvSpPr>
        <p:spPr>
          <a:xfrm>
            <a:off x="12485175" y="3775300"/>
            <a:ext cx="3625965" cy="3124362"/>
          </a:xfrm>
          <a:custGeom>
            <a:rect b="b" l="l" r="r" t="t"/>
            <a:pathLst>
              <a:path extrusionOk="0" h="2827477" w="3412673">
                <a:moveTo>
                  <a:pt x="0" y="0"/>
                </a:moveTo>
                <a:lnTo>
                  <a:pt x="3412672" y="0"/>
                </a:lnTo>
                <a:lnTo>
                  <a:pt x="3412672" y="2827477"/>
                </a:lnTo>
                <a:lnTo>
                  <a:pt x="0" y="2827477"/>
                </a:lnTo>
                <a:lnTo>
                  <a:pt x="0" y="0"/>
                </a:lnTo>
                <a:close/>
              </a:path>
            </a:pathLst>
          </a:custGeom>
          <a:blipFill rotWithShape="1">
            <a:blip r:embed="rId10">
              <a:alphaModFix/>
            </a:blip>
            <a:stretch>
              <a:fillRect b="0" l="0" r="0" t="0"/>
            </a:stretch>
          </a:blipFill>
          <a:ln>
            <a:noFill/>
          </a:ln>
        </p:spPr>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F6"/>
        </a:solidFill>
      </p:bgPr>
    </p:bg>
    <p:spTree>
      <p:nvGrpSpPr>
        <p:cNvPr id="191" name="Shape 191"/>
        <p:cNvGrpSpPr/>
        <p:nvPr/>
      </p:nvGrpSpPr>
      <p:grpSpPr>
        <a:xfrm>
          <a:off x="0" y="0"/>
          <a:ext cx="0" cy="0"/>
          <a:chOff x="0" y="0"/>
          <a:chExt cx="0" cy="0"/>
        </a:xfrm>
      </p:grpSpPr>
      <p:sp>
        <p:nvSpPr>
          <p:cNvPr id="192" name="Google Shape;192;p8"/>
          <p:cNvSpPr/>
          <p:nvPr/>
        </p:nvSpPr>
        <p:spPr>
          <a:xfrm>
            <a:off x="242161" y="707958"/>
            <a:ext cx="16621241" cy="8871084"/>
          </a:xfrm>
          <a:custGeom>
            <a:rect b="b" l="l" r="r" t="t"/>
            <a:pathLst>
              <a:path extrusionOk="0" h="8871084" w="16621241">
                <a:moveTo>
                  <a:pt x="0" y="0"/>
                </a:moveTo>
                <a:lnTo>
                  <a:pt x="16621241" y="0"/>
                </a:lnTo>
                <a:lnTo>
                  <a:pt x="16621241" y="8871084"/>
                </a:lnTo>
                <a:lnTo>
                  <a:pt x="0" y="8871084"/>
                </a:lnTo>
                <a:lnTo>
                  <a:pt x="0" y="0"/>
                </a:lnTo>
                <a:close/>
              </a:path>
            </a:pathLst>
          </a:custGeom>
          <a:blipFill rotWithShape="1">
            <a:blip r:embed="rId3">
              <a:alphaModFix/>
            </a:blip>
            <a:stretch>
              <a:fillRect b="-2" l="0" r="0" t="-2"/>
            </a:stretch>
          </a:blipFill>
          <a:ln>
            <a:noFill/>
          </a:ln>
        </p:spPr>
      </p:sp>
      <p:sp>
        <p:nvSpPr>
          <p:cNvPr id="193" name="Google Shape;193;p8"/>
          <p:cNvSpPr/>
          <p:nvPr/>
        </p:nvSpPr>
        <p:spPr>
          <a:xfrm>
            <a:off x="1999273" y="1646774"/>
            <a:ext cx="2842845" cy="3698107"/>
          </a:xfrm>
          <a:custGeom>
            <a:rect b="b" l="l" r="r" t="t"/>
            <a:pathLst>
              <a:path extrusionOk="0" h="3698107" w="2842845">
                <a:moveTo>
                  <a:pt x="0" y="0"/>
                </a:moveTo>
                <a:lnTo>
                  <a:pt x="2842845" y="0"/>
                </a:lnTo>
                <a:lnTo>
                  <a:pt x="2842845" y="3698107"/>
                </a:lnTo>
                <a:lnTo>
                  <a:pt x="0" y="3698107"/>
                </a:lnTo>
                <a:lnTo>
                  <a:pt x="0" y="0"/>
                </a:lnTo>
                <a:close/>
              </a:path>
            </a:pathLst>
          </a:custGeom>
          <a:blipFill rotWithShape="1">
            <a:blip r:embed="rId4">
              <a:alphaModFix/>
            </a:blip>
            <a:stretch>
              <a:fillRect b="0" l="0" r="0" t="0"/>
            </a:stretch>
          </a:blipFill>
          <a:ln>
            <a:noFill/>
          </a:ln>
        </p:spPr>
      </p:sp>
      <p:sp>
        <p:nvSpPr>
          <p:cNvPr id="194" name="Google Shape;194;p8"/>
          <p:cNvSpPr/>
          <p:nvPr/>
        </p:nvSpPr>
        <p:spPr>
          <a:xfrm>
            <a:off x="7177747" y="1646774"/>
            <a:ext cx="2717459" cy="3698107"/>
          </a:xfrm>
          <a:custGeom>
            <a:rect b="b" l="l" r="r" t="t"/>
            <a:pathLst>
              <a:path extrusionOk="0" h="3698107" w="2717459">
                <a:moveTo>
                  <a:pt x="0" y="0"/>
                </a:moveTo>
                <a:lnTo>
                  <a:pt x="2717459" y="0"/>
                </a:lnTo>
                <a:lnTo>
                  <a:pt x="2717459" y="3698107"/>
                </a:lnTo>
                <a:lnTo>
                  <a:pt x="0" y="3698107"/>
                </a:lnTo>
                <a:lnTo>
                  <a:pt x="0" y="0"/>
                </a:lnTo>
                <a:close/>
              </a:path>
            </a:pathLst>
          </a:custGeom>
          <a:blipFill rotWithShape="1">
            <a:blip r:embed="rId5">
              <a:alphaModFix/>
            </a:blip>
            <a:stretch>
              <a:fillRect b="0" l="0" r="0" t="0"/>
            </a:stretch>
          </a:blipFill>
          <a:ln>
            <a:noFill/>
          </a:ln>
        </p:spPr>
      </p:sp>
      <p:sp>
        <p:nvSpPr>
          <p:cNvPr id="195" name="Google Shape;195;p8"/>
          <p:cNvSpPr/>
          <p:nvPr/>
        </p:nvSpPr>
        <p:spPr>
          <a:xfrm>
            <a:off x="12451061" y="1696954"/>
            <a:ext cx="2868169" cy="3698107"/>
          </a:xfrm>
          <a:custGeom>
            <a:rect b="b" l="l" r="r" t="t"/>
            <a:pathLst>
              <a:path extrusionOk="0" h="3698107" w="2868169">
                <a:moveTo>
                  <a:pt x="0" y="0"/>
                </a:moveTo>
                <a:lnTo>
                  <a:pt x="2868169" y="0"/>
                </a:lnTo>
                <a:lnTo>
                  <a:pt x="2868169" y="3698107"/>
                </a:lnTo>
                <a:lnTo>
                  <a:pt x="0" y="3698107"/>
                </a:lnTo>
                <a:lnTo>
                  <a:pt x="0" y="0"/>
                </a:lnTo>
                <a:close/>
              </a:path>
            </a:pathLst>
          </a:custGeom>
          <a:blipFill rotWithShape="1">
            <a:blip r:embed="rId6">
              <a:alphaModFix/>
            </a:blip>
            <a:stretch>
              <a:fillRect b="0" l="0" r="0" t="0"/>
            </a:stretch>
          </a:blipFill>
          <a:ln>
            <a:noFill/>
          </a:ln>
        </p:spPr>
      </p:sp>
      <p:sp>
        <p:nvSpPr>
          <p:cNvPr id="196" name="Google Shape;196;p8"/>
          <p:cNvSpPr/>
          <p:nvPr/>
        </p:nvSpPr>
        <p:spPr>
          <a:xfrm>
            <a:off x="2539262" y="5506823"/>
            <a:ext cx="1762868" cy="1762868"/>
          </a:xfrm>
          <a:custGeom>
            <a:rect b="b" l="l" r="r" t="t"/>
            <a:pathLst>
              <a:path extrusionOk="0" h="1762868" w="1762868">
                <a:moveTo>
                  <a:pt x="0" y="0"/>
                </a:moveTo>
                <a:lnTo>
                  <a:pt x="1762867" y="0"/>
                </a:lnTo>
                <a:lnTo>
                  <a:pt x="1762867" y="1762868"/>
                </a:lnTo>
                <a:lnTo>
                  <a:pt x="0" y="1762868"/>
                </a:lnTo>
                <a:lnTo>
                  <a:pt x="0" y="0"/>
                </a:lnTo>
                <a:close/>
              </a:path>
            </a:pathLst>
          </a:custGeom>
          <a:blipFill rotWithShape="1">
            <a:blip r:embed="rId7">
              <a:alphaModFix/>
            </a:blip>
            <a:stretch>
              <a:fillRect b="0" l="0" r="0" t="0"/>
            </a:stretch>
          </a:blipFill>
          <a:ln>
            <a:noFill/>
          </a:ln>
        </p:spPr>
      </p:sp>
      <p:sp>
        <p:nvSpPr>
          <p:cNvPr id="197" name="Google Shape;197;p8"/>
          <p:cNvSpPr/>
          <p:nvPr/>
        </p:nvSpPr>
        <p:spPr>
          <a:xfrm>
            <a:off x="7570930" y="5588498"/>
            <a:ext cx="1780547" cy="1777309"/>
          </a:xfrm>
          <a:custGeom>
            <a:rect b="b" l="l" r="r" t="t"/>
            <a:pathLst>
              <a:path extrusionOk="0" h="1777309" w="1780547">
                <a:moveTo>
                  <a:pt x="0" y="0"/>
                </a:moveTo>
                <a:lnTo>
                  <a:pt x="1780546" y="0"/>
                </a:lnTo>
                <a:lnTo>
                  <a:pt x="1780546" y="1777309"/>
                </a:lnTo>
                <a:lnTo>
                  <a:pt x="0" y="1777309"/>
                </a:lnTo>
                <a:lnTo>
                  <a:pt x="0" y="0"/>
                </a:lnTo>
                <a:close/>
              </a:path>
            </a:pathLst>
          </a:custGeom>
          <a:blipFill rotWithShape="1">
            <a:blip r:embed="rId8">
              <a:alphaModFix/>
            </a:blip>
            <a:stretch>
              <a:fillRect b="0" l="0" r="0" t="0"/>
            </a:stretch>
          </a:blipFill>
          <a:ln>
            <a:noFill/>
          </a:ln>
        </p:spPr>
      </p:sp>
      <p:sp>
        <p:nvSpPr>
          <p:cNvPr id="198" name="Google Shape;198;p8"/>
          <p:cNvSpPr/>
          <p:nvPr/>
        </p:nvSpPr>
        <p:spPr>
          <a:xfrm>
            <a:off x="12987140" y="5528225"/>
            <a:ext cx="1930667" cy="1930667"/>
          </a:xfrm>
          <a:custGeom>
            <a:rect b="b" l="l" r="r" t="t"/>
            <a:pathLst>
              <a:path extrusionOk="0" h="1930667" w="1930667">
                <a:moveTo>
                  <a:pt x="0" y="0"/>
                </a:moveTo>
                <a:lnTo>
                  <a:pt x="1930667" y="0"/>
                </a:lnTo>
                <a:lnTo>
                  <a:pt x="1930667" y="1930666"/>
                </a:lnTo>
                <a:lnTo>
                  <a:pt x="0" y="1930666"/>
                </a:lnTo>
                <a:lnTo>
                  <a:pt x="0" y="0"/>
                </a:lnTo>
                <a:close/>
              </a:path>
            </a:pathLst>
          </a:custGeom>
          <a:blipFill rotWithShape="1">
            <a:blip r:embed="rId9">
              <a:alphaModFix/>
            </a:blip>
            <a:stretch>
              <a:fillRect b="0" l="0" r="0" t="0"/>
            </a:stretch>
          </a:blipFill>
          <a:ln>
            <a:noFill/>
          </a:ln>
        </p:spPr>
      </p:sp>
      <p:sp>
        <p:nvSpPr>
          <p:cNvPr id="199" name="Google Shape;199;p8"/>
          <p:cNvSpPr txBox="1"/>
          <p:nvPr/>
        </p:nvSpPr>
        <p:spPr>
          <a:xfrm>
            <a:off x="1320090" y="7374466"/>
            <a:ext cx="42036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900" u="none" cap="none" strike="noStrike">
                <a:solidFill>
                  <a:srgbClr val="FFFFFF"/>
                </a:solidFill>
                <a:latin typeface="Arial"/>
                <a:ea typeface="Arial"/>
                <a:cs typeface="Arial"/>
                <a:sym typeface="Arial"/>
              </a:rPr>
              <a:t>EC Counselor Appreciation Week Video</a:t>
            </a:r>
            <a:endParaRPr/>
          </a:p>
        </p:txBody>
      </p:sp>
      <p:sp>
        <p:nvSpPr>
          <p:cNvPr id="200" name="Google Shape;200;p8"/>
          <p:cNvSpPr txBox="1"/>
          <p:nvPr/>
        </p:nvSpPr>
        <p:spPr>
          <a:xfrm>
            <a:off x="6289491" y="7609425"/>
            <a:ext cx="46893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399" u="none" cap="none" strike="noStrike">
                <a:solidFill>
                  <a:srgbClr val="FFFFFF"/>
                </a:solidFill>
                <a:latin typeface="Arial"/>
                <a:ea typeface="Arial"/>
                <a:cs typeface="Arial"/>
                <a:sym typeface="Arial"/>
              </a:rPr>
              <a:t>Early College @CGHS</a:t>
            </a:r>
            <a:endParaRPr/>
          </a:p>
        </p:txBody>
      </p:sp>
      <p:sp>
        <p:nvSpPr>
          <p:cNvPr id="201" name="Google Shape;201;p8"/>
          <p:cNvSpPr txBox="1"/>
          <p:nvPr/>
        </p:nvSpPr>
        <p:spPr>
          <a:xfrm>
            <a:off x="11468673" y="7570009"/>
            <a:ext cx="4689300" cy="523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US" sz="3399" u="none" cap="none" strike="noStrike">
                <a:solidFill>
                  <a:srgbClr val="FFFFFF"/>
                </a:solidFill>
                <a:latin typeface="Arial"/>
                <a:ea typeface="Arial"/>
                <a:cs typeface="Arial"/>
                <a:sym typeface="Arial"/>
              </a:rPr>
              <a:t> @CGHS Early College</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