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5" r:id="rId1"/>
  </p:sldMasterIdLst>
  <p:notesMasterIdLst>
    <p:notesMasterId r:id="rId15"/>
  </p:notesMasterIdLst>
  <p:sldIdLst>
    <p:sldId id="26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79"/>
    <p:restoredTop sz="94663"/>
  </p:normalViewPr>
  <p:slideViewPr>
    <p:cSldViewPr snapToGrid="0">
      <p:cViewPr varScale="1">
        <p:scale>
          <a:sx n="87" d="100"/>
          <a:sy n="87" d="100"/>
        </p:scale>
        <p:origin x="200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06C2D7-BC9F-4A5B-BC0C-A1590AA6836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10EE0A-1053-4FB8-B8C6-BF7E433037F3}">
      <dgm:prSet/>
      <dgm:spPr/>
      <dgm:t>
        <a:bodyPr/>
        <a:lstStyle/>
        <a:p>
          <a:r>
            <a:rPr lang="en-US"/>
            <a:t>Martin County Population (2025): 9,856</a:t>
          </a:r>
        </a:p>
      </dgm:t>
    </dgm:pt>
    <dgm:pt modelId="{C89A5222-2417-4CDB-AC2C-BFB3E096DAE0}" type="parTrans" cxnId="{A614BBFB-7716-497A-87B5-D7D8C9F7DA2F}">
      <dgm:prSet/>
      <dgm:spPr/>
      <dgm:t>
        <a:bodyPr/>
        <a:lstStyle/>
        <a:p>
          <a:endParaRPr lang="en-US"/>
        </a:p>
      </dgm:t>
    </dgm:pt>
    <dgm:pt modelId="{D5D00F29-5698-4C0B-B3DA-3D867CE99921}" type="sibTrans" cxnId="{A614BBFB-7716-497A-87B5-D7D8C9F7DA2F}">
      <dgm:prSet/>
      <dgm:spPr/>
      <dgm:t>
        <a:bodyPr/>
        <a:lstStyle/>
        <a:p>
          <a:endParaRPr lang="en-US"/>
        </a:p>
      </dgm:t>
    </dgm:pt>
    <dgm:pt modelId="{5F0DBE12-7A8E-4ADF-A32C-05996C7B353F}">
      <dgm:prSet/>
      <dgm:spPr/>
      <dgm:t>
        <a:bodyPr/>
        <a:lstStyle/>
        <a:p>
          <a:r>
            <a:rPr lang="en-US" dirty="0"/>
            <a:t>Corporation Enrollment: 564</a:t>
          </a:r>
        </a:p>
      </dgm:t>
    </dgm:pt>
    <dgm:pt modelId="{E9EC8E3F-0310-4044-9B7A-41E94D8EEB53}" type="parTrans" cxnId="{2339AAC2-76A3-4134-B972-F4C108F91064}">
      <dgm:prSet/>
      <dgm:spPr/>
      <dgm:t>
        <a:bodyPr/>
        <a:lstStyle/>
        <a:p>
          <a:endParaRPr lang="en-US"/>
        </a:p>
      </dgm:t>
    </dgm:pt>
    <dgm:pt modelId="{EF5A0194-31DA-460A-A24B-D2D48944C1DB}" type="sibTrans" cxnId="{2339AAC2-76A3-4134-B972-F4C108F91064}">
      <dgm:prSet/>
      <dgm:spPr/>
      <dgm:t>
        <a:bodyPr/>
        <a:lstStyle/>
        <a:p>
          <a:endParaRPr lang="en-US"/>
        </a:p>
      </dgm:t>
    </dgm:pt>
    <dgm:pt modelId="{712D8AEE-1448-4D76-A7B4-3A50B4F1C73D}">
      <dgm:prSet/>
      <dgm:spPr/>
      <dgm:t>
        <a:bodyPr/>
        <a:lstStyle/>
        <a:p>
          <a:r>
            <a:rPr lang="en-US" dirty="0"/>
            <a:t>Shoals High School Enrollment: 182</a:t>
          </a:r>
        </a:p>
      </dgm:t>
    </dgm:pt>
    <dgm:pt modelId="{C229900B-2C2C-4001-91A9-4EB780A5C8D6}" type="parTrans" cxnId="{EDD30EFE-CC8F-4298-9B72-DFCA498A0B79}">
      <dgm:prSet/>
      <dgm:spPr/>
      <dgm:t>
        <a:bodyPr/>
        <a:lstStyle/>
        <a:p>
          <a:endParaRPr lang="en-US"/>
        </a:p>
      </dgm:t>
    </dgm:pt>
    <dgm:pt modelId="{A2ECDD2C-D996-4A6A-88F6-58D4A396086E}" type="sibTrans" cxnId="{EDD30EFE-CC8F-4298-9B72-DFCA498A0B79}">
      <dgm:prSet/>
      <dgm:spPr/>
      <dgm:t>
        <a:bodyPr/>
        <a:lstStyle/>
        <a:p>
          <a:endParaRPr lang="en-US"/>
        </a:p>
      </dgm:t>
    </dgm:pt>
    <dgm:pt modelId="{4E9C5DC8-25AC-4F82-AACB-B8847D586138}">
      <dgm:prSet/>
      <dgm:spPr/>
      <dgm:t>
        <a:bodyPr/>
        <a:lstStyle/>
        <a:p>
          <a:r>
            <a:rPr lang="en-US" dirty="0"/>
            <a:t>High School Diploma: 89%</a:t>
          </a:r>
        </a:p>
      </dgm:t>
    </dgm:pt>
    <dgm:pt modelId="{173B7F4A-4BEF-4212-A3C7-F956103C9353}" type="parTrans" cxnId="{CBB01B62-9263-4976-A30F-9FDA3FF76236}">
      <dgm:prSet/>
      <dgm:spPr/>
      <dgm:t>
        <a:bodyPr/>
        <a:lstStyle/>
        <a:p>
          <a:endParaRPr lang="en-US"/>
        </a:p>
      </dgm:t>
    </dgm:pt>
    <dgm:pt modelId="{6A2B925A-5454-4C23-868F-BD6619863854}" type="sibTrans" cxnId="{CBB01B62-9263-4976-A30F-9FDA3FF76236}">
      <dgm:prSet/>
      <dgm:spPr/>
      <dgm:t>
        <a:bodyPr/>
        <a:lstStyle/>
        <a:p>
          <a:endParaRPr lang="en-US"/>
        </a:p>
      </dgm:t>
    </dgm:pt>
    <dgm:pt modelId="{3E027E1E-0672-44B3-B2F3-335D5A6CD0DB}">
      <dgm:prSet/>
      <dgm:spPr/>
      <dgm:t>
        <a:bodyPr/>
        <a:lstStyle/>
        <a:p>
          <a:r>
            <a:rPr lang="en-US" dirty="0"/>
            <a:t>Bachelor’s Degree or Higher: 13%</a:t>
          </a:r>
        </a:p>
      </dgm:t>
    </dgm:pt>
    <dgm:pt modelId="{19DDE94D-69CD-453B-9457-6F599E851B3D}" type="parTrans" cxnId="{4F090EBB-198A-4E2F-8FC3-EBF7A65A8D0D}">
      <dgm:prSet/>
      <dgm:spPr/>
      <dgm:t>
        <a:bodyPr/>
        <a:lstStyle/>
        <a:p>
          <a:endParaRPr lang="en-US"/>
        </a:p>
      </dgm:t>
    </dgm:pt>
    <dgm:pt modelId="{FA0A8E0C-AFB0-490C-B8D4-BD379C576D11}" type="sibTrans" cxnId="{4F090EBB-198A-4E2F-8FC3-EBF7A65A8D0D}">
      <dgm:prSet/>
      <dgm:spPr/>
      <dgm:t>
        <a:bodyPr/>
        <a:lstStyle/>
        <a:p>
          <a:endParaRPr lang="en-US"/>
        </a:p>
      </dgm:t>
    </dgm:pt>
    <dgm:pt modelId="{00163F33-E0D5-4D1C-B0D2-34E61535AD7C}">
      <dgm:prSet/>
      <dgm:spPr/>
      <dgm:t>
        <a:bodyPr/>
        <a:lstStyle/>
        <a:p>
          <a:r>
            <a:rPr lang="en-US"/>
            <a:t>Free &amp; Reduced Lunch: 60.91%</a:t>
          </a:r>
        </a:p>
      </dgm:t>
    </dgm:pt>
    <dgm:pt modelId="{269D89FB-B525-4543-B074-18C65CBAC8ED}" type="parTrans" cxnId="{D393CE96-D015-4D91-A153-184B5B7E3E36}">
      <dgm:prSet/>
      <dgm:spPr/>
      <dgm:t>
        <a:bodyPr/>
        <a:lstStyle/>
        <a:p>
          <a:endParaRPr lang="en-US"/>
        </a:p>
      </dgm:t>
    </dgm:pt>
    <dgm:pt modelId="{2F9EA63B-D7A2-4593-996C-F63824F1FEA7}" type="sibTrans" cxnId="{D393CE96-D015-4D91-A153-184B5B7E3E36}">
      <dgm:prSet/>
      <dgm:spPr/>
      <dgm:t>
        <a:bodyPr/>
        <a:lstStyle/>
        <a:p>
          <a:endParaRPr lang="en-US"/>
        </a:p>
      </dgm:t>
    </dgm:pt>
    <dgm:pt modelId="{4FCCA095-2E13-2742-B52F-6625398517B6}" type="pres">
      <dgm:prSet presAssocID="{B906C2D7-BC9F-4A5B-BC0C-A1590AA68361}" presName="linear" presStyleCnt="0">
        <dgm:presLayoutVars>
          <dgm:animLvl val="lvl"/>
          <dgm:resizeHandles val="exact"/>
        </dgm:presLayoutVars>
      </dgm:prSet>
      <dgm:spPr/>
    </dgm:pt>
    <dgm:pt modelId="{4EB13400-4A15-3949-9479-871F741811F3}" type="pres">
      <dgm:prSet presAssocID="{8210EE0A-1053-4FB8-B8C6-BF7E433037F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973065B-793F-6245-84BF-048B5AFE823E}" type="pres">
      <dgm:prSet presAssocID="{D5D00F29-5698-4C0B-B3DA-3D867CE99921}" presName="spacer" presStyleCnt="0"/>
      <dgm:spPr/>
    </dgm:pt>
    <dgm:pt modelId="{E01743CE-EB7D-E847-BF26-CBD9A49906F7}" type="pres">
      <dgm:prSet presAssocID="{4E9C5DC8-25AC-4F82-AACB-B8847D58613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E22CC45-B070-F847-A87B-2D38AF2BA777}" type="pres">
      <dgm:prSet presAssocID="{6A2B925A-5454-4C23-868F-BD6619863854}" presName="spacer" presStyleCnt="0"/>
      <dgm:spPr/>
    </dgm:pt>
    <dgm:pt modelId="{938DEC76-9289-054B-B9BB-C0D8E81EA5C2}" type="pres">
      <dgm:prSet presAssocID="{3E027E1E-0672-44B3-B2F3-335D5A6CD0D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CB93390-2180-0743-9F39-E09D8FCED75C}" type="pres">
      <dgm:prSet presAssocID="{FA0A8E0C-AFB0-490C-B8D4-BD379C576D11}" presName="spacer" presStyleCnt="0"/>
      <dgm:spPr/>
    </dgm:pt>
    <dgm:pt modelId="{A30773FC-611A-B94C-90CE-41271A217FF1}" type="pres">
      <dgm:prSet presAssocID="{5F0DBE12-7A8E-4ADF-A32C-05996C7B353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EA775C6-8A53-D448-8EFB-CF526D9017DC}" type="pres">
      <dgm:prSet presAssocID="{EF5A0194-31DA-460A-A24B-D2D48944C1DB}" presName="spacer" presStyleCnt="0"/>
      <dgm:spPr/>
    </dgm:pt>
    <dgm:pt modelId="{D5AF19A0-464B-7447-AA0C-841E23D55A58}" type="pres">
      <dgm:prSet presAssocID="{712D8AEE-1448-4D76-A7B4-3A50B4F1C73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CCED012-32CE-034B-A7F5-DCFD2AD21C6C}" type="pres">
      <dgm:prSet presAssocID="{A2ECDD2C-D996-4A6A-88F6-58D4A396086E}" presName="spacer" presStyleCnt="0"/>
      <dgm:spPr/>
    </dgm:pt>
    <dgm:pt modelId="{DECB89B7-48D6-2848-97F9-F08228F19856}" type="pres">
      <dgm:prSet presAssocID="{00163F33-E0D5-4D1C-B0D2-34E61535AD7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7B32634-EC17-3646-9D6B-638EE5F52D00}" type="presOf" srcId="{4E9C5DC8-25AC-4F82-AACB-B8847D586138}" destId="{E01743CE-EB7D-E847-BF26-CBD9A49906F7}" srcOrd="0" destOrd="0" presId="urn:microsoft.com/office/officeart/2005/8/layout/vList2"/>
    <dgm:cxn modelId="{B39E8452-C321-BD41-981D-0054A4B095CD}" type="presOf" srcId="{8210EE0A-1053-4FB8-B8C6-BF7E433037F3}" destId="{4EB13400-4A15-3949-9479-871F741811F3}" srcOrd="0" destOrd="0" presId="urn:microsoft.com/office/officeart/2005/8/layout/vList2"/>
    <dgm:cxn modelId="{12FBDD53-8CA0-BC4A-B1A5-C9968E54EDB0}" type="presOf" srcId="{3E027E1E-0672-44B3-B2F3-335D5A6CD0DB}" destId="{938DEC76-9289-054B-B9BB-C0D8E81EA5C2}" srcOrd="0" destOrd="0" presId="urn:microsoft.com/office/officeart/2005/8/layout/vList2"/>
    <dgm:cxn modelId="{8909625B-333B-4040-B9D1-6E51412A6E3F}" type="presOf" srcId="{00163F33-E0D5-4D1C-B0D2-34E61535AD7C}" destId="{DECB89B7-48D6-2848-97F9-F08228F19856}" srcOrd="0" destOrd="0" presId="urn:microsoft.com/office/officeart/2005/8/layout/vList2"/>
    <dgm:cxn modelId="{CBB01B62-9263-4976-A30F-9FDA3FF76236}" srcId="{B906C2D7-BC9F-4A5B-BC0C-A1590AA68361}" destId="{4E9C5DC8-25AC-4F82-AACB-B8847D586138}" srcOrd="1" destOrd="0" parTransId="{173B7F4A-4BEF-4212-A3C7-F956103C9353}" sibTransId="{6A2B925A-5454-4C23-868F-BD6619863854}"/>
    <dgm:cxn modelId="{6D143775-8E5B-2941-9329-2DA3D3FC0DDD}" type="presOf" srcId="{5F0DBE12-7A8E-4ADF-A32C-05996C7B353F}" destId="{A30773FC-611A-B94C-90CE-41271A217FF1}" srcOrd="0" destOrd="0" presId="urn:microsoft.com/office/officeart/2005/8/layout/vList2"/>
    <dgm:cxn modelId="{D393CE96-D015-4D91-A153-184B5B7E3E36}" srcId="{B906C2D7-BC9F-4A5B-BC0C-A1590AA68361}" destId="{00163F33-E0D5-4D1C-B0D2-34E61535AD7C}" srcOrd="5" destOrd="0" parTransId="{269D89FB-B525-4543-B074-18C65CBAC8ED}" sibTransId="{2F9EA63B-D7A2-4593-996C-F63824F1FEA7}"/>
    <dgm:cxn modelId="{DE23DFA8-E59B-3248-A2E3-060D4E28B96B}" type="presOf" srcId="{712D8AEE-1448-4D76-A7B4-3A50B4F1C73D}" destId="{D5AF19A0-464B-7447-AA0C-841E23D55A58}" srcOrd="0" destOrd="0" presId="urn:microsoft.com/office/officeart/2005/8/layout/vList2"/>
    <dgm:cxn modelId="{4F090EBB-198A-4E2F-8FC3-EBF7A65A8D0D}" srcId="{B906C2D7-BC9F-4A5B-BC0C-A1590AA68361}" destId="{3E027E1E-0672-44B3-B2F3-335D5A6CD0DB}" srcOrd="2" destOrd="0" parTransId="{19DDE94D-69CD-453B-9457-6F599E851B3D}" sibTransId="{FA0A8E0C-AFB0-490C-B8D4-BD379C576D11}"/>
    <dgm:cxn modelId="{2339AAC2-76A3-4134-B972-F4C108F91064}" srcId="{B906C2D7-BC9F-4A5B-BC0C-A1590AA68361}" destId="{5F0DBE12-7A8E-4ADF-A32C-05996C7B353F}" srcOrd="3" destOrd="0" parTransId="{E9EC8E3F-0310-4044-9B7A-41E94D8EEB53}" sibTransId="{EF5A0194-31DA-460A-A24B-D2D48944C1DB}"/>
    <dgm:cxn modelId="{7D36ECC4-4451-EE4B-A9C9-32C44B1488C2}" type="presOf" srcId="{B906C2D7-BC9F-4A5B-BC0C-A1590AA68361}" destId="{4FCCA095-2E13-2742-B52F-6625398517B6}" srcOrd="0" destOrd="0" presId="urn:microsoft.com/office/officeart/2005/8/layout/vList2"/>
    <dgm:cxn modelId="{A614BBFB-7716-497A-87B5-D7D8C9F7DA2F}" srcId="{B906C2D7-BC9F-4A5B-BC0C-A1590AA68361}" destId="{8210EE0A-1053-4FB8-B8C6-BF7E433037F3}" srcOrd="0" destOrd="0" parTransId="{C89A5222-2417-4CDB-AC2C-BFB3E096DAE0}" sibTransId="{D5D00F29-5698-4C0B-B3DA-3D867CE99921}"/>
    <dgm:cxn modelId="{EDD30EFE-CC8F-4298-9B72-DFCA498A0B79}" srcId="{B906C2D7-BC9F-4A5B-BC0C-A1590AA68361}" destId="{712D8AEE-1448-4D76-A7B4-3A50B4F1C73D}" srcOrd="4" destOrd="0" parTransId="{C229900B-2C2C-4001-91A9-4EB780A5C8D6}" sibTransId="{A2ECDD2C-D996-4A6A-88F6-58D4A396086E}"/>
    <dgm:cxn modelId="{7F58D229-D7CF-B641-8330-5F33A8FAA780}" type="presParOf" srcId="{4FCCA095-2E13-2742-B52F-6625398517B6}" destId="{4EB13400-4A15-3949-9479-871F741811F3}" srcOrd="0" destOrd="0" presId="urn:microsoft.com/office/officeart/2005/8/layout/vList2"/>
    <dgm:cxn modelId="{336D7F0F-7851-A047-BB69-38F7566B7947}" type="presParOf" srcId="{4FCCA095-2E13-2742-B52F-6625398517B6}" destId="{9973065B-793F-6245-84BF-048B5AFE823E}" srcOrd="1" destOrd="0" presId="urn:microsoft.com/office/officeart/2005/8/layout/vList2"/>
    <dgm:cxn modelId="{2F5DD4EA-51E0-EF45-BC73-C027E15799E2}" type="presParOf" srcId="{4FCCA095-2E13-2742-B52F-6625398517B6}" destId="{E01743CE-EB7D-E847-BF26-CBD9A49906F7}" srcOrd="2" destOrd="0" presId="urn:microsoft.com/office/officeart/2005/8/layout/vList2"/>
    <dgm:cxn modelId="{C5E2ED1D-47DD-F247-AFE8-966009BFF073}" type="presParOf" srcId="{4FCCA095-2E13-2742-B52F-6625398517B6}" destId="{7E22CC45-B070-F847-A87B-2D38AF2BA777}" srcOrd="3" destOrd="0" presId="urn:microsoft.com/office/officeart/2005/8/layout/vList2"/>
    <dgm:cxn modelId="{D4806DFC-437E-8647-B21D-85F6183541DD}" type="presParOf" srcId="{4FCCA095-2E13-2742-B52F-6625398517B6}" destId="{938DEC76-9289-054B-B9BB-C0D8E81EA5C2}" srcOrd="4" destOrd="0" presId="urn:microsoft.com/office/officeart/2005/8/layout/vList2"/>
    <dgm:cxn modelId="{6F65C5B8-1E83-4A4C-998D-D76C684BFE98}" type="presParOf" srcId="{4FCCA095-2E13-2742-B52F-6625398517B6}" destId="{9CB93390-2180-0743-9F39-E09D8FCED75C}" srcOrd="5" destOrd="0" presId="urn:microsoft.com/office/officeart/2005/8/layout/vList2"/>
    <dgm:cxn modelId="{1721AED9-0741-D14C-A33B-F7D5222EB7C8}" type="presParOf" srcId="{4FCCA095-2E13-2742-B52F-6625398517B6}" destId="{A30773FC-611A-B94C-90CE-41271A217FF1}" srcOrd="6" destOrd="0" presId="urn:microsoft.com/office/officeart/2005/8/layout/vList2"/>
    <dgm:cxn modelId="{B32736B9-8311-584F-A19C-CA14AFA9C70F}" type="presParOf" srcId="{4FCCA095-2E13-2742-B52F-6625398517B6}" destId="{4EA775C6-8A53-D448-8EFB-CF526D9017DC}" srcOrd="7" destOrd="0" presId="urn:microsoft.com/office/officeart/2005/8/layout/vList2"/>
    <dgm:cxn modelId="{64F72EA9-89C7-864A-A9D1-5E1521667A6F}" type="presParOf" srcId="{4FCCA095-2E13-2742-B52F-6625398517B6}" destId="{D5AF19A0-464B-7447-AA0C-841E23D55A58}" srcOrd="8" destOrd="0" presId="urn:microsoft.com/office/officeart/2005/8/layout/vList2"/>
    <dgm:cxn modelId="{4F1927C1-6B1B-0040-98BF-A35C3426ABD6}" type="presParOf" srcId="{4FCCA095-2E13-2742-B52F-6625398517B6}" destId="{7CCED012-32CE-034B-A7F5-DCFD2AD21C6C}" srcOrd="9" destOrd="0" presId="urn:microsoft.com/office/officeart/2005/8/layout/vList2"/>
    <dgm:cxn modelId="{49298224-546E-014F-B4A4-9BBC012EDB9E}" type="presParOf" srcId="{4FCCA095-2E13-2742-B52F-6625398517B6}" destId="{DECB89B7-48D6-2848-97F9-F08228F1985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9E6054-5715-4561-ABE9-A6684893F4E4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274F24-5987-43BC-BFE4-5507885B9E7C}">
      <dgm:prSet/>
      <dgm:spPr/>
      <dgm:t>
        <a:bodyPr/>
        <a:lstStyle/>
        <a:p>
          <a:r>
            <a:rPr lang="en-US"/>
            <a:t>Study Hour</a:t>
          </a:r>
        </a:p>
      </dgm:t>
    </dgm:pt>
    <dgm:pt modelId="{9C2F3709-00F4-4784-8702-043F3D1394F5}" type="parTrans" cxnId="{86211E79-E7AA-41EA-81B7-FAC934C289FA}">
      <dgm:prSet/>
      <dgm:spPr/>
      <dgm:t>
        <a:bodyPr/>
        <a:lstStyle/>
        <a:p>
          <a:endParaRPr lang="en-US"/>
        </a:p>
      </dgm:t>
    </dgm:pt>
    <dgm:pt modelId="{B282D686-EE96-45A3-8C62-DA5BE76B3FE2}" type="sibTrans" cxnId="{86211E79-E7AA-41EA-81B7-FAC934C289FA}">
      <dgm:prSet/>
      <dgm:spPr/>
      <dgm:t>
        <a:bodyPr/>
        <a:lstStyle/>
        <a:p>
          <a:endParaRPr lang="en-US"/>
        </a:p>
      </dgm:t>
    </dgm:pt>
    <dgm:pt modelId="{E28C2776-4D8E-4B4B-8FAA-CEEBC2264A0A}">
      <dgm:prSet/>
      <dgm:spPr/>
      <dgm:t>
        <a:bodyPr/>
        <a:lstStyle/>
        <a:p>
          <a:r>
            <a:rPr lang="en-US" dirty="0"/>
            <a:t>FAFSA &amp; </a:t>
          </a:r>
          <a:r>
            <a:rPr lang="en-US" dirty="0" err="1"/>
            <a:t>INvested</a:t>
          </a:r>
          <a:r>
            <a:rPr lang="en-US" dirty="0"/>
            <a:t> Support</a:t>
          </a:r>
        </a:p>
      </dgm:t>
    </dgm:pt>
    <dgm:pt modelId="{C30B23B9-8322-41C2-8D0C-2CC72004B59F}" type="parTrans" cxnId="{D2B10973-3FF0-489E-897C-295B31ECF8FB}">
      <dgm:prSet/>
      <dgm:spPr/>
      <dgm:t>
        <a:bodyPr/>
        <a:lstStyle/>
        <a:p>
          <a:endParaRPr lang="en-US"/>
        </a:p>
      </dgm:t>
    </dgm:pt>
    <dgm:pt modelId="{310ECFD6-B19E-43FC-9471-C8DD9883F2D9}" type="sibTrans" cxnId="{D2B10973-3FF0-489E-897C-295B31ECF8FB}">
      <dgm:prSet/>
      <dgm:spPr/>
      <dgm:t>
        <a:bodyPr/>
        <a:lstStyle/>
        <a:p>
          <a:endParaRPr lang="en-US"/>
        </a:p>
      </dgm:t>
    </dgm:pt>
    <dgm:pt modelId="{72D3ABA0-E796-4A86-974C-D7B678D4C7BE}">
      <dgm:prSet/>
      <dgm:spPr/>
      <dgm:t>
        <a:bodyPr/>
        <a:lstStyle/>
        <a:p>
          <a:r>
            <a:rPr lang="en-US"/>
            <a:t>Early College Parent Night</a:t>
          </a:r>
        </a:p>
      </dgm:t>
    </dgm:pt>
    <dgm:pt modelId="{D10D46FF-57E0-433C-B254-AB08068CB664}" type="parTrans" cxnId="{B911BBA9-1621-4E57-81A1-6A421EA15C65}">
      <dgm:prSet/>
      <dgm:spPr/>
      <dgm:t>
        <a:bodyPr/>
        <a:lstStyle/>
        <a:p>
          <a:endParaRPr lang="en-US"/>
        </a:p>
      </dgm:t>
    </dgm:pt>
    <dgm:pt modelId="{75047A1A-BED7-4018-8EB7-77CF5CA0DB8B}" type="sibTrans" cxnId="{B911BBA9-1621-4E57-81A1-6A421EA15C65}">
      <dgm:prSet/>
      <dgm:spPr/>
      <dgm:t>
        <a:bodyPr/>
        <a:lstStyle/>
        <a:p>
          <a:endParaRPr lang="en-US"/>
        </a:p>
      </dgm:t>
    </dgm:pt>
    <dgm:pt modelId="{409AC712-14A2-4E7B-9D80-280060E98C30}">
      <dgm:prSet/>
      <dgm:spPr/>
      <dgm:t>
        <a:bodyPr/>
        <a:lstStyle/>
        <a:p>
          <a:r>
            <a:rPr lang="en-US"/>
            <a:t>College &amp; Career Fair </a:t>
          </a:r>
        </a:p>
      </dgm:t>
    </dgm:pt>
    <dgm:pt modelId="{1DC7BDDB-C99C-4F37-8053-B670933DF08A}" type="parTrans" cxnId="{D0FD01E7-CD78-4178-A9A0-D4AC73633580}">
      <dgm:prSet/>
      <dgm:spPr/>
      <dgm:t>
        <a:bodyPr/>
        <a:lstStyle/>
        <a:p>
          <a:endParaRPr lang="en-US"/>
        </a:p>
      </dgm:t>
    </dgm:pt>
    <dgm:pt modelId="{DF6693CB-8B4F-4C51-871E-8A346DEBEE09}" type="sibTrans" cxnId="{D0FD01E7-CD78-4178-A9A0-D4AC73633580}">
      <dgm:prSet/>
      <dgm:spPr/>
      <dgm:t>
        <a:bodyPr/>
        <a:lstStyle/>
        <a:p>
          <a:endParaRPr lang="en-US"/>
        </a:p>
      </dgm:t>
    </dgm:pt>
    <dgm:pt modelId="{1242E41B-C0AD-4316-A8C9-6603BC7C1214}">
      <dgm:prSet/>
      <dgm:spPr/>
      <dgm:t>
        <a:bodyPr/>
        <a:lstStyle/>
        <a:p>
          <a:r>
            <a:rPr lang="en-US"/>
            <a:t>Alumni Mentorship </a:t>
          </a:r>
        </a:p>
      </dgm:t>
    </dgm:pt>
    <dgm:pt modelId="{A23E76B5-702B-4032-BC04-1923E8A02A95}" type="parTrans" cxnId="{9262C962-F04A-49CE-A859-6E356FDD1CE2}">
      <dgm:prSet/>
      <dgm:spPr/>
      <dgm:t>
        <a:bodyPr/>
        <a:lstStyle/>
        <a:p>
          <a:endParaRPr lang="en-US"/>
        </a:p>
      </dgm:t>
    </dgm:pt>
    <dgm:pt modelId="{E0CB9BF6-83C0-4C10-866F-ED6F38780ADB}" type="sibTrans" cxnId="{9262C962-F04A-49CE-A859-6E356FDD1CE2}">
      <dgm:prSet/>
      <dgm:spPr/>
      <dgm:t>
        <a:bodyPr/>
        <a:lstStyle/>
        <a:p>
          <a:endParaRPr lang="en-US"/>
        </a:p>
      </dgm:t>
    </dgm:pt>
    <dgm:pt modelId="{D6362680-64DC-45F6-AA3C-77A2ADE6A5CE}">
      <dgm:prSet/>
      <dgm:spPr/>
      <dgm:t>
        <a:bodyPr/>
        <a:lstStyle/>
        <a:p>
          <a:r>
            <a:rPr lang="en-US"/>
            <a:t>Vincennes University Dean of Instruction (Weekly Visits)</a:t>
          </a:r>
        </a:p>
      </dgm:t>
    </dgm:pt>
    <dgm:pt modelId="{8D2784A9-10BC-4D94-A4E6-0FC3D34308BF}" type="parTrans" cxnId="{CBF50548-7489-4EF6-84FD-D2A6487D281F}">
      <dgm:prSet/>
      <dgm:spPr/>
      <dgm:t>
        <a:bodyPr/>
        <a:lstStyle/>
        <a:p>
          <a:endParaRPr lang="en-US"/>
        </a:p>
      </dgm:t>
    </dgm:pt>
    <dgm:pt modelId="{5DF36CFB-9DD9-4003-8ED3-4F9C215C39F0}" type="sibTrans" cxnId="{CBF50548-7489-4EF6-84FD-D2A6487D281F}">
      <dgm:prSet/>
      <dgm:spPr/>
      <dgm:t>
        <a:bodyPr/>
        <a:lstStyle/>
        <a:p>
          <a:endParaRPr lang="en-US"/>
        </a:p>
      </dgm:t>
    </dgm:pt>
    <dgm:pt modelId="{D6478D59-B779-467D-8380-010CF2E11A23}">
      <dgm:prSet/>
      <dgm:spPr/>
      <dgm:t>
        <a:bodyPr/>
        <a:lstStyle/>
        <a:p>
          <a:r>
            <a:rPr lang="en-US" dirty="0"/>
            <a:t>IU College Advising Corps Advisor (Twice a week &amp; FREE) </a:t>
          </a:r>
        </a:p>
      </dgm:t>
    </dgm:pt>
    <dgm:pt modelId="{4D420058-661A-49C1-B0A3-FDADA3AB1245}" type="parTrans" cxnId="{AE44BF0F-7E9C-4770-914E-649FBB154E59}">
      <dgm:prSet/>
      <dgm:spPr/>
      <dgm:t>
        <a:bodyPr/>
        <a:lstStyle/>
        <a:p>
          <a:endParaRPr lang="en-US"/>
        </a:p>
      </dgm:t>
    </dgm:pt>
    <dgm:pt modelId="{EF566E59-A1BC-45B3-980C-069159DCCC61}" type="sibTrans" cxnId="{AE44BF0F-7E9C-4770-914E-649FBB154E59}">
      <dgm:prSet/>
      <dgm:spPr/>
      <dgm:t>
        <a:bodyPr/>
        <a:lstStyle/>
        <a:p>
          <a:endParaRPr lang="en-US"/>
        </a:p>
      </dgm:t>
    </dgm:pt>
    <dgm:pt modelId="{1FE9842B-9A06-2449-8080-1B37FC82BF65}" type="pres">
      <dgm:prSet presAssocID="{B09E6054-5715-4561-ABE9-A6684893F4E4}" presName="compositeShape" presStyleCnt="0">
        <dgm:presLayoutVars>
          <dgm:chMax val="7"/>
          <dgm:dir/>
          <dgm:resizeHandles val="exact"/>
        </dgm:presLayoutVars>
      </dgm:prSet>
      <dgm:spPr/>
    </dgm:pt>
    <dgm:pt modelId="{F3BED7A8-EFD2-414A-8B5F-F37665CA2EB6}" type="pres">
      <dgm:prSet presAssocID="{B09E6054-5715-4561-ABE9-A6684893F4E4}" presName="wedge1" presStyleLbl="node1" presStyleIdx="0" presStyleCnt="7"/>
      <dgm:spPr/>
    </dgm:pt>
    <dgm:pt modelId="{4CF1DAF0-0F58-2440-8488-13C2D9A42CCA}" type="pres">
      <dgm:prSet presAssocID="{B09E6054-5715-4561-ABE9-A6684893F4E4}" presName="dummy1a" presStyleCnt="0"/>
      <dgm:spPr/>
    </dgm:pt>
    <dgm:pt modelId="{CC55B866-B0C4-8C4B-8EA9-974729543499}" type="pres">
      <dgm:prSet presAssocID="{B09E6054-5715-4561-ABE9-A6684893F4E4}" presName="dummy1b" presStyleCnt="0"/>
      <dgm:spPr/>
    </dgm:pt>
    <dgm:pt modelId="{60722A5D-4398-864B-BC47-F0EE597E2BAD}" type="pres">
      <dgm:prSet presAssocID="{B09E6054-5715-4561-ABE9-A6684893F4E4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249040AE-43E5-2049-B1A2-28418ECFF102}" type="pres">
      <dgm:prSet presAssocID="{B09E6054-5715-4561-ABE9-A6684893F4E4}" presName="wedge2" presStyleLbl="node1" presStyleIdx="1" presStyleCnt="7"/>
      <dgm:spPr/>
    </dgm:pt>
    <dgm:pt modelId="{EEE21373-C60B-BB4A-9F75-9808C141B8F2}" type="pres">
      <dgm:prSet presAssocID="{B09E6054-5715-4561-ABE9-A6684893F4E4}" presName="dummy2a" presStyleCnt="0"/>
      <dgm:spPr/>
    </dgm:pt>
    <dgm:pt modelId="{0524ADB7-EC7A-D94E-AFE9-587D4FCFB6DF}" type="pres">
      <dgm:prSet presAssocID="{B09E6054-5715-4561-ABE9-A6684893F4E4}" presName="dummy2b" presStyleCnt="0"/>
      <dgm:spPr/>
    </dgm:pt>
    <dgm:pt modelId="{5C6EDC58-5463-6241-B544-BB240F8DF13C}" type="pres">
      <dgm:prSet presAssocID="{B09E6054-5715-4561-ABE9-A6684893F4E4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C080ECB7-C2D6-0448-BF7A-E215852FE863}" type="pres">
      <dgm:prSet presAssocID="{B09E6054-5715-4561-ABE9-A6684893F4E4}" presName="wedge3" presStyleLbl="node1" presStyleIdx="2" presStyleCnt="7"/>
      <dgm:spPr/>
    </dgm:pt>
    <dgm:pt modelId="{558D0F23-E132-EF48-89A4-5CB6F9F1D751}" type="pres">
      <dgm:prSet presAssocID="{B09E6054-5715-4561-ABE9-A6684893F4E4}" presName="dummy3a" presStyleCnt="0"/>
      <dgm:spPr/>
    </dgm:pt>
    <dgm:pt modelId="{2045B419-FAF8-6249-BC0A-0DA390F2D550}" type="pres">
      <dgm:prSet presAssocID="{B09E6054-5715-4561-ABE9-A6684893F4E4}" presName="dummy3b" presStyleCnt="0"/>
      <dgm:spPr/>
    </dgm:pt>
    <dgm:pt modelId="{97412A1D-E798-6A4A-953C-8BDCCCC8086B}" type="pres">
      <dgm:prSet presAssocID="{B09E6054-5715-4561-ABE9-A6684893F4E4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06E0CF62-37B8-8743-913C-6D00D0402DCF}" type="pres">
      <dgm:prSet presAssocID="{B09E6054-5715-4561-ABE9-A6684893F4E4}" presName="wedge4" presStyleLbl="node1" presStyleIdx="3" presStyleCnt="7"/>
      <dgm:spPr/>
    </dgm:pt>
    <dgm:pt modelId="{2251D3BE-4B24-4949-9DA6-8777DEE889E0}" type="pres">
      <dgm:prSet presAssocID="{B09E6054-5715-4561-ABE9-A6684893F4E4}" presName="dummy4a" presStyleCnt="0"/>
      <dgm:spPr/>
    </dgm:pt>
    <dgm:pt modelId="{D1A1942F-2CB0-FD4C-B5BA-9862D58EFA2A}" type="pres">
      <dgm:prSet presAssocID="{B09E6054-5715-4561-ABE9-A6684893F4E4}" presName="dummy4b" presStyleCnt="0"/>
      <dgm:spPr/>
    </dgm:pt>
    <dgm:pt modelId="{1926AE65-211A-6D42-AA0C-B56CC6CE8008}" type="pres">
      <dgm:prSet presAssocID="{B09E6054-5715-4561-ABE9-A6684893F4E4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0314859B-5662-624B-A0EB-330AB4C2EB03}" type="pres">
      <dgm:prSet presAssocID="{B09E6054-5715-4561-ABE9-A6684893F4E4}" presName="wedge5" presStyleLbl="node1" presStyleIdx="4" presStyleCnt="7"/>
      <dgm:spPr/>
    </dgm:pt>
    <dgm:pt modelId="{EFD47275-9045-6142-B420-60C755B80EE9}" type="pres">
      <dgm:prSet presAssocID="{B09E6054-5715-4561-ABE9-A6684893F4E4}" presName="dummy5a" presStyleCnt="0"/>
      <dgm:spPr/>
    </dgm:pt>
    <dgm:pt modelId="{ADC26C79-50DD-EB4F-B5E1-3885A224346D}" type="pres">
      <dgm:prSet presAssocID="{B09E6054-5715-4561-ABE9-A6684893F4E4}" presName="dummy5b" presStyleCnt="0"/>
      <dgm:spPr/>
    </dgm:pt>
    <dgm:pt modelId="{BFF3083C-8F59-CE49-9546-2699568132FD}" type="pres">
      <dgm:prSet presAssocID="{B09E6054-5715-4561-ABE9-A6684893F4E4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F0C2473B-713A-BA4B-BCDD-79223F2FC83B}" type="pres">
      <dgm:prSet presAssocID="{B09E6054-5715-4561-ABE9-A6684893F4E4}" presName="wedge6" presStyleLbl="node1" presStyleIdx="5" presStyleCnt="7"/>
      <dgm:spPr/>
    </dgm:pt>
    <dgm:pt modelId="{5FC05C16-7E2E-1D46-A01F-31BE358CA1B7}" type="pres">
      <dgm:prSet presAssocID="{B09E6054-5715-4561-ABE9-A6684893F4E4}" presName="dummy6a" presStyleCnt="0"/>
      <dgm:spPr/>
    </dgm:pt>
    <dgm:pt modelId="{46BF684D-F87B-3542-BA4E-336D58593515}" type="pres">
      <dgm:prSet presAssocID="{B09E6054-5715-4561-ABE9-A6684893F4E4}" presName="dummy6b" presStyleCnt="0"/>
      <dgm:spPr/>
    </dgm:pt>
    <dgm:pt modelId="{326E0865-36B1-0E4E-B25F-7BE4C6E5AC79}" type="pres">
      <dgm:prSet presAssocID="{B09E6054-5715-4561-ABE9-A6684893F4E4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401278F2-68AE-2C4D-B7A2-6F05D065B7C0}" type="pres">
      <dgm:prSet presAssocID="{B09E6054-5715-4561-ABE9-A6684893F4E4}" presName="wedge7" presStyleLbl="node1" presStyleIdx="6" presStyleCnt="7"/>
      <dgm:spPr/>
    </dgm:pt>
    <dgm:pt modelId="{7893F488-36F7-384F-AA04-3EE246D744FD}" type="pres">
      <dgm:prSet presAssocID="{B09E6054-5715-4561-ABE9-A6684893F4E4}" presName="dummy7a" presStyleCnt="0"/>
      <dgm:spPr/>
    </dgm:pt>
    <dgm:pt modelId="{1C97C024-65B8-4B44-BCE6-BD6EE46821E6}" type="pres">
      <dgm:prSet presAssocID="{B09E6054-5715-4561-ABE9-A6684893F4E4}" presName="dummy7b" presStyleCnt="0"/>
      <dgm:spPr/>
    </dgm:pt>
    <dgm:pt modelId="{7E5790FF-1265-1447-8A3A-653DC01F6F4B}" type="pres">
      <dgm:prSet presAssocID="{B09E6054-5715-4561-ABE9-A6684893F4E4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  <dgm:pt modelId="{F4536E63-AB3E-B049-B829-D40F8BDD165B}" type="pres">
      <dgm:prSet presAssocID="{B282D686-EE96-45A3-8C62-DA5BE76B3FE2}" presName="arrowWedge1" presStyleLbl="fgSibTrans2D1" presStyleIdx="0" presStyleCnt="7"/>
      <dgm:spPr/>
    </dgm:pt>
    <dgm:pt modelId="{F2AA54B7-24A5-6C4F-A153-5CF491DF51D9}" type="pres">
      <dgm:prSet presAssocID="{310ECFD6-B19E-43FC-9471-C8DD9883F2D9}" presName="arrowWedge2" presStyleLbl="fgSibTrans2D1" presStyleIdx="1" presStyleCnt="7"/>
      <dgm:spPr/>
    </dgm:pt>
    <dgm:pt modelId="{410C3233-7CFC-D043-B12E-40A221D86209}" type="pres">
      <dgm:prSet presAssocID="{75047A1A-BED7-4018-8EB7-77CF5CA0DB8B}" presName="arrowWedge3" presStyleLbl="fgSibTrans2D1" presStyleIdx="2" presStyleCnt="7"/>
      <dgm:spPr/>
    </dgm:pt>
    <dgm:pt modelId="{5A70E8E8-9B70-E445-A0D0-7E0A3FD275B5}" type="pres">
      <dgm:prSet presAssocID="{DF6693CB-8B4F-4C51-871E-8A346DEBEE09}" presName="arrowWedge4" presStyleLbl="fgSibTrans2D1" presStyleIdx="3" presStyleCnt="7"/>
      <dgm:spPr/>
    </dgm:pt>
    <dgm:pt modelId="{F4E2B20F-EBF7-534C-B173-EA42AD90DA07}" type="pres">
      <dgm:prSet presAssocID="{E0CB9BF6-83C0-4C10-866F-ED6F38780ADB}" presName="arrowWedge5" presStyleLbl="fgSibTrans2D1" presStyleIdx="4" presStyleCnt="7"/>
      <dgm:spPr/>
    </dgm:pt>
    <dgm:pt modelId="{8BCE58EC-D419-AC40-A79D-F6258FEB6D77}" type="pres">
      <dgm:prSet presAssocID="{5DF36CFB-9DD9-4003-8ED3-4F9C215C39F0}" presName="arrowWedge6" presStyleLbl="fgSibTrans2D1" presStyleIdx="5" presStyleCnt="7"/>
      <dgm:spPr/>
    </dgm:pt>
    <dgm:pt modelId="{E6FEAD29-3614-D14C-8F07-57049B80FBA5}" type="pres">
      <dgm:prSet presAssocID="{EF566E59-A1BC-45B3-980C-069159DCCC61}" presName="arrowWedge7" presStyleLbl="fgSibTrans2D1" presStyleIdx="6" presStyleCnt="7"/>
      <dgm:spPr/>
    </dgm:pt>
  </dgm:ptLst>
  <dgm:cxnLst>
    <dgm:cxn modelId="{AE44BF0F-7E9C-4770-914E-649FBB154E59}" srcId="{B09E6054-5715-4561-ABE9-A6684893F4E4}" destId="{D6478D59-B779-467D-8380-010CF2E11A23}" srcOrd="6" destOrd="0" parTransId="{4D420058-661A-49C1-B0A3-FDADA3AB1245}" sibTransId="{EF566E59-A1BC-45B3-980C-069159DCCC61}"/>
    <dgm:cxn modelId="{7AB0D215-7496-4D46-AE80-54B1DDCC0D44}" type="presOf" srcId="{D6362680-64DC-45F6-AA3C-77A2ADE6A5CE}" destId="{326E0865-36B1-0E4E-B25F-7BE4C6E5AC79}" srcOrd="1" destOrd="0" presId="urn:microsoft.com/office/officeart/2005/8/layout/cycle8"/>
    <dgm:cxn modelId="{78270222-173E-AB40-BE91-2B6F2C0FA7C7}" type="presOf" srcId="{72D3ABA0-E796-4A86-974C-D7B678D4C7BE}" destId="{97412A1D-E798-6A4A-953C-8BDCCCC8086B}" srcOrd="1" destOrd="0" presId="urn:microsoft.com/office/officeart/2005/8/layout/cycle8"/>
    <dgm:cxn modelId="{5E53D92F-6C39-E548-915E-258804C93413}" type="presOf" srcId="{1242E41B-C0AD-4316-A8C9-6603BC7C1214}" destId="{0314859B-5662-624B-A0EB-330AB4C2EB03}" srcOrd="0" destOrd="0" presId="urn:microsoft.com/office/officeart/2005/8/layout/cycle8"/>
    <dgm:cxn modelId="{CBF50548-7489-4EF6-84FD-D2A6487D281F}" srcId="{B09E6054-5715-4561-ABE9-A6684893F4E4}" destId="{D6362680-64DC-45F6-AA3C-77A2ADE6A5CE}" srcOrd="5" destOrd="0" parTransId="{8D2784A9-10BC-4D94-A4E6-0FC3D34308BF}" sibTransId="{5DF36CFB-9DD9-4003-8ED3-4F9C215C39F0}"/>
    <dgm:cxn modelId="{D838194D-D219-7344-B12F-6E9C42E2A35E}" type="presOf" srcId="{00274F24-5987-43BC-BFE4-5507885B9E7C}" destId="{60722A5D-4398-864B-BC47-F0EE597E2BAD}" srcOrd="1" destOrd="0" presId="urn:microsoft.com/office/officeart/2005/8/layout/cycle8"/>
    <dgm:cxn modelId="{9262C962-F04A-49CE-A859-6E356FDD1CE2}" srcId="{B09E6054-5715-4561-ABE9-A6684893F4E4}" destId="{1242E41B-C0AD-4316-A8C9-6603BC7C1214}" srcOrd="4" destOrd="0" parTransId="{A23E76B5-702B-4032-BC04-1923E8A02A95}" sibTransId="{E0CB9BF6-83C0-4C10-866F-ED6F38780ADB}"/>
    <dgm:cxn modelId="{D2B10973-3FF0-489E-897C-295B31ECF8FB}" srcId="{B09E6054-5715-4561-ABE9-A6684893F4E4}" destId="{E28C2776-4D8E-4B4B-8FAA-CEEBC2264A0A}" srcOrd="1" destOrd="0" parTransId="{C30B23B9-8322-41C2-8D0C-2CC72004B59F}" sibTransId="{310ECFD6-B19E-43FC-9471-C8DD9883F2D9}"/>
    <dgm:cxn modelId="{33A40078-4180-B047-AE65-B2D8B89BAE47}" type="presOf" srcId="{B09E6054-5715-4561-ABE9-A6684893F4E4}" destId="{1FE9842B-9A06-2449-8080-1B37FC82BF65}" srcOrd="0" destOrd="0" presId="urn:microsoft.com/office/officeart/2005/8/layout/cycle8"/>
    <dgm:cxn modelId="{CD6DB378-CD2F-154F-99ED-5CB9F43ACB8C}" type="presOf" srcId="{1242E41B-C0AD-4316-A8C9-6603BC7C1214}" destId="{BFF3083C-8F59-CE49-9546-2699568132FD}" srcOrd="1" destOrd="0" presId="urn:microsoft.com/office/officeart/2005/8/layout/cycle8"/>
    <dgm:cxn modelId="{86211E79-E7AA-41EA-81B7-FAC934C289FA}" srcId="{B09E6054-5715-4561-ABE9-A6684893F4E4}" destId="{00274F24-5987-43BC-BFE4-5507885B9E7C}" srcOrd="0" destOrd="0" parTransId="{9C2F3709-00F4-4784-8702-043F3D1394F5}" sibTransId="{B282D686-EE96-45A3-8C62-DA5BE76B3FE2}"/>
    <dgm:cxn modelId="{39217189-7C2E-7144-BA03-D218EDD55BE3}" type="presOf" srcId="{D6478D59-B779-467D-8380-010CF2E11A23}" destId="{7E5790FF-1265-1447-8A3A-653DC01F6F4B}" srcOrd="1" destOrd="0" presId="urn:microsoft.com/office/officeart/2005/8/layout/cycle8"/>
    <dgm:cxn modelId="{5FA2D197-1A0B-994A-ABEB-2EEB9368F2C7}" type="presOf" srcId="{D6478D59-B779-467D-8380-010CF2E11A23}" destId="{401278F2-68AE-2C4D-B7A2-6F05D065B7C0}" srcOrd="0" destOrd="0" presId="urn:microsoft.com/office/officeart/2005/8/layout/cycle8"/>
    <dgm:cxn modelId="{B911BBA9-1621-4E57-81A1-6A421EA15C65}" srcId="{B09E6054-5715-4561-ABE9-A6684893F4E4}" destId="{72D3ABA0-E796-4A86-974C-D7B678D4C7BE}" srcOrd="2" destOrd="0" parTransId="{D10D46FF-57E0-433C-B254-AB08068CB664}" sibTransId="{75047A1A-BED7-4018-8EB7-77CF5CA0DB8B}"/>
    <dgm:cxn modelId="{9DB07CAB-74B3-744D-B761-B950BD4CFBD5}" type="presOf" srcId="{72D3ABA0-E796-4A86-974C-D7B678D4C7BE}" destId="{C080ECB7-C2D6-0448-BF7A-E215852FE863}" srcOrd="0" destOrd="0" presId="urn:microsoft.com/office/officeart/2005/8/layout/cycle8"/>
    <dgm:cxn modelId="{8D0752AD-48DA-A54B-9DB4-72B4CF65208B}" type="presOf" srcId="{409AC712-14A2-4E7B-9D80-280060E98C30}" destId="{06E0CF62-37B8-8743-913C-6D00D0402DCF}" srcOrd="0" destOrd="0" presId="urn:microsoft.com/office/officeart/2005/8/layout/cycle8"/>
    <dgm:cxn modelId="{5CBD83C5-D174-9A4A-8924-AEB5A0392F99}" type="presOf" srcId="{E28C2776-4D8E-4B4B-8FAA-CEEBC2264A0A}" destId="{5C6EDC58-5463-6241-B544-BB240F8DF13C}" srcOrd="1" destOrd="0" presId="urn:microsoft.com/office/officeart/2005/8/layout/cycle8"/>
    <dgm:cxn modelId="{B7C115D0-4FF6-E44B-BBCD-F48947653F0D}" type="presOf" srcId="{00274F24-5987-43BC-BFE4-5507885B9E7C}" destId="{F3BED7A8-EFD2-414A-8B5F-F37665CA2EB6}" srcOrd="0" destOrd="0" presId="urn:microsoft.com/office/officeart/2005/8/layout/cycle8"/>
    <dgm:cxn modelId="{49D5DADE-9E24-8F48-8B25-7E873BBB1B77}" type="presOf" srcId="{409AC712-14A2-4E7B-9D80-280060E98C30}" destId="{1926AE65-211A-6D42-AA0C-B56CC6CE8008}" srcOrd="1" destOrd="0" presId="urn:microsoft.com/office/officeart/2005/8/layout/cycle8"/>
    <dgm:cxn modelId="{D0FD01E7-CD78-4178-A9A0-D4AC73633580}" srcId="{B09E6054-5715-4561-ABE9-A6684893F4E4}" destId="{409AC712-14A2-4E7B-9D80-280060E98C30}" srcOrd="3" destOrd="0" parTransId="{1DC7BDDB-C99C-4F37-8053-B670933DF08A}" sibTransId="{DF6693CB-8B4F-4C51-871E-8A346DEBEE09}"/>
    <dgm:cxn modelId="{47DFE2E7-6CAF-8C4D-BA90-CA825E4C51DF}" type="presOf" srcId="{D6362680-64DC-45F6-AA3C-77A2ADE6A5CE}" destId="{F0C2473B-713A-BA4B-BCDD-79223F2FC83B}" srcOrd="0" destOrd="0" presId="urn:microsoft.com/office/officeart/2005/8/layout/cycle8"/>
    <dgm:cxn modelId="{5050C0FF-7146-4C49-AC5D-2879DA4FF13B}" type="presOf" srcId="{E28C2776-4D8E-4B4B-8FAA-CEEBC2264A0A}" destId="{249040AE-43E5-2049-B1A2-28418ECFF102}" srcOrd="0" destOrd="0" presId="urn:microsoft.com/office/officeart/2005/8/layout/cycle8"/>
    <dgm:cxn modelId="{16869F30-07FB-EC40-B5A0-9B8E1F9EE2E3}" type="presParOf" srcId="{1FE9842B-9A06-2449-8080-1B37FC82BF65}" destId="{F3BED7A8-EFD2-414A-8B5F-F37665CA2EB6}" srcOrd="0" destOrd="0" presId="urn:microsoft.com/office/officeart/2005/8/layout/cycle8"/>
    <dgm:cxn modelId="{EA3B6566-EF8C-774B-A0A2-51FA4B42E024}" type="presParOf" srcId="{1FE9842B-9A06-2449-8080-1B37FC82BF65}" destId="{4CF1DAF0-0F58-2440-8488-13C2D9A42CCA}" srcOrd="1" destOrd="0" presId="urn:microsoft.com/office/officeart/2005/8/layout/cycle8"/>
    <dgm:cxn modelId="{D01EE60D-C26A-E74E-AAE7-1AC551EB08B7}" type="presParOf" srcId="{1FE9842B-9A06-2449-8080-1B37FC82BF65}" destId="{CC55B866-B0C4-8C4B-8EA9-974729543499}" srcOrd="2" destOrd="0" presId="urn:microsoft.com/office/officeart/2005/8/layout/cycle8"/>
    <dgm:cxn modelId="{EADD5DF6-BD1F-DC47-9103-F62B99633FE0}" type="presParOf" srcId="{1FE9842B-9A06-2449-8080-1B37FC82BF65}" destId="{60722A5D-4398-864B-BC47-F0EE597E2BAD}" srcOrd="3" destOrd="0" presId="urn:microsoft.com/office/officeart/2005/8/layout/cycle8"/>
    <dgm:cxn modelId="{C0C0A542-4C84-FF49-8394-B8DD93477471}" type="presParOf" srcId="{1FE9842B-9A06-2449-8080-1B37FC82BF65}" destId="{249040AE-43E5-2049-B1A2-28418ECFF102}" srcOrd="4" destOrd="0" presId="urn:microsoft.com/office/officeart/2005/8/layout/cycle8"/>
    <dgm:cxn modelId="{151AC2B0-63EE-3D42-9482-661A19F35CBF}" type="presParOf" srcId="{1FE9842B-9A06-2449-8080-1B37FC82BF65}" destId="{EEE21373-C60B-BB4A-9F75-9808C141B8F2}" srcOrd="5" destOrd="0" presId="urn:microsoft.com/office/officeart/2005/8/layout/cycle8"/>
    <dgm:cxn modelId="{E936CBCA-FC89-4B43-B95B-15F35380401F}" type="presParOf" srcId="{1FE9842B-9A06-2449-8080-1B37FC82BF65}" destId="{0524ADB7-EC7A-D94E-AFE9-587D4FCFB6DF}" srcOrd="6" destOrd="0" presId="urn:microsoft.com/office/officeart/2005/8/layout/cycle8"/>
    <dgm:cxn modelId="{45312846-93BF-B54E-81AB-35E175B82D27}" type="presParOf" srcId="{1FE9842B-9A06-2449-8080-1B37FC82BF65}" destId="{5C6EDC58-5463-6241-B544-BB240F8DF13C}" srcOrd="7" destOrd="0" presId="urn:microsoft.com/office/officeart/2005/8/layout/cycle8"/>
    <dgm:cxn modelId="{BF432DF3-FD5C-3147-ACAA-FEB300EE5BE4}" type="presParOf" srcId="{1FE9842B-9A06-2449-8080-1B37FC82BF65}" destId="{C080ECB7-C2D6-0448-BF7A-E215852FE863}" srcOrd="8" destOrd="0" presId="urn:microsoft.com/office/officeart/2005/8/layout/cycle8"/>
    <dgm:cxn modelId="{AB628D0B-D854-5146-B827-62A29C27D143}" type="presParOf" srcId="{1FE9842B-9A06-2449-8080-1B37FC82BF65}" destId="{558D0F23-E132-EF48-89A4-5CB6F9F1D751}" srcOrd="9" destOrd="0" presId="urn:microsoft.com/office/officeart/2005/8/layout/cycle8"/>
    <dgm:cxn modelId="{298B47AB-DA9B-DD4E-B1E5-13D7AE977E39}" type="presParOf" srcId="{1FE9842B-9A06-2449-8080-1B37FC82BF65}" destId="{2045B419-FAF8-6249-BC0A-0DA390F2D550}" srcOrd="10" destOrd="0" presId="urn:microsoft.com/office/officeart/2005/8/layout/cycle8"/>
    <dgm:cxn modelId="{6352613D-526D-F046-B361-191ECE219737}" type="presParOf" srcId="{1FE9842B-9A06-2449-8080-1B37FC82BF65}" destId="{97412A1D-E798-6A4A-953C-8BDCCCC8086B}" srcOrd="11" destOrd="0" presId="urn:microsoft.com/office/officeart/2005/8/layout/cycle8"/>
    <dgm:cxn modelId="{80B848AA-F9A3-2543-B108-9F122CA85496}" type="presParOf" srcId="{1FE9842B-9A06-2449-8080-1B37FC82BF65}" destId="{06E0CF62-37B8-8743-913C-6D00D0402DCF}" srcOrd="12" destOrd="0" presId="urn:microsoft.com/office/officeart/2005/8/layout/cycle8"/>
    <dgm:cxn modelId="{C21D20F0-2603-144D-A297-2FCE5E180F7D}" type="presParOf" srcId="{1FE9842B-9A06-2449-8080-1B37FC82BF65}" destId="{2251D3BE-4B24-4949-9DA6-8777DEE889E0}" srcOrd="13" destOrd="0" presId="urn:microsoft.com/office/officeart/2005/8/layout/cycle8"/>
    <dgm:cxn modelId="{DFBB8CE8-403F-5649-9188-6B65D6BF2682}" type="presParOf" srcId="{1FE9842B-9A06-2449-8080-1B37FC82BF65}" destId="{D1A1942F-2CB0-FD4C-B5BA-9862D58EFA2A}" srcOrd="14" destOrd="0" presId="urn:microsoft.com/office/officeart/2005/8/layout/cycle8"/>
    <dgm:cxn modelId="{26C10490-08A1-F04B-AA6E-9ABE6C94E304}" type="presParOf" srcId="{1FE9842B-9A06-2449-8080-1B37FC82BF65}" destId="{1926AE65-211A-6D42-AA0C-B56CC6CE8008}" srcOrd="15" destOrd="0" presId="urn:microsoft.com/office/officeart/2005/8/layout/cycle8"/>
    <dgm:cxn modelId="{9AC72EE3-321B-E344-BCBD-292C22F7942F}" type="presParOf" srcId="{1FE9842B-9A06-2449-8080-1B37FC82BF65}" destId="{0314859B-5662-624B-A0EB-330AB4C2EB03}" srcOrd="16" destOrd="0" presId="urn:microsoft.com/office/officeart/2005/8/layout/cycle8"/>
    <dgm:cxn modelId="{2E31523C-22EA-7A45-AFD9-5EBBF207F411}" type="presParOf" srcId="{1FE9842B-9A06-2449-8080-1B37FC82BF65}" destId="{EFD47275-9045-6142-B420-60C755B80EE9}" srcOrd="17" destOrd="0" presId="urn:microsoft.com/office/officeart/2005/8/layout/cycle8"/>
    <dgm:cxn modelId="{CEFD4ADE-76CD-3E45-B1B7-1B5082F38390}" type="presParOf" srcId="{1FE9842B-9A06-2449-8080-1B37FC82BF65}" destId="{ADC26C79-50DD-EB4F-B5E1-3885A224346D}" srcOrd="18" destOrd="0" presId="urn:microsoft.com/office/officeart/2005/8/layout/cycle8"/>
    <dgm:cxn modelId="{81762D2C-800E-424E-8065-E95A8C388ACF}" type="presParOf" srcId="{1FE9842B-9A06-2449-8080-1B37FC82BF65}" destId="{BFF3083C-8F59-CE49-9546-2699568132FD}" srcOrd="19" destOrd="0" presId="urn:microsoft.com/office/officeart/2005/8/layout/cycle8"/>
    <dgm:cxn modelId="{20950D40-A606-5B44-9CD4-4BC7A5CDFDB8}" type="presParOf" srcId="{1FE9842B-9A06-2449-8080-1B37FC82BF65}" destId="{F0C2473B-713A-BA4B-BCDD-79223F2FC83B}" srcOrd="20" destOrd="0" presId="urn:microsoft.com/office/officeart/2005/8/layout/cycle8"/>
    <dgm:cxn modelId="{60C930D8-8361-5140-89B2-C41D2510F6AA}" type="presParOf" srcId="{1FE9842B-9A06-2449-8080-1B37FC82BF65}" destId="{5FC05C16-7E2E-1D46-A01F-31BE358CA1B7}" srcOrd="21" destOrd="0" presId="urn:microsoft.com/office/officeart/2005/8/layout/cycle8"/>
    <dgm:cxn modelId="{B45234C7-9CD5-6747-9F54-E5D9DCD300F7}" type="presParOf" srcId="{1FE9842B-9A06-2449-8080-1B37FC82BF65}" destId="{46BF684D-F87B-3542-BA4E-336D58593515}" srcOrd="22" destOrd="0" presId="urn:microsoft.com/office/officeart/2005/8/layout/cycle8"/>
    <dgm:cxn modelId="{2DFB6016-D6A2-4C43-9901-14AA5C03DC12}" type="presParOf" srcId="{1FE9842B-9A06-2449-8080-1B37FC82BF65}" destId="{326E0865-36B1-0E4E-B25F-7BE4C6E5AC79}" srcOrd="23" destOrd="0" presId="urn:microsoft.com/office/officeart/2005/8/layout/cycle8"/>
    <dgm:cxn modelId="{5BC3C238-048E-C744-8CD6-34E7CA2C27F4}" type="presParOf" srcId="{1FE9842B-9A06-2449-8080-1B37FC82BF65}" destId="{401278F2-68AE-2C4D-B7A2-6F05D065B7C0}" srcOrd="24" destOrd="0" presId="urn:microsoft.com/office/officeart/2005/8/layout/cycle8"/>
    <dgm:cxn modelId="{DC309FD1-2E25-AB44-BC86-DF921048BB62}" type="presParOf" srcId="{1FE9842B-9A06-2449-8080-1B37FC82BF65}" destId="{7893F488-36F7-384F-AA04-3EE246D744FD}" srcOrd="25" destOrd="0" presId="urn:microsoft.com/office/officeart/2005/8/layout/cycle8"/>
    <dgm:cxn modelId="{38F4F077-C2CA-8349-A732-088BE4D6D1EA}" type="presParOf" srcId="{1FE9842B-9A06-2449-8080-1B37FC82BF65}" destId="{1C97C024-65B8-4B44-BCE6-BD6EE46821E6}" srcOrd="26" destOrd="0" presId="urn:microsoft.com/office/officeart/2005/8/layout/cycle8"/>
    <dgm:cxn modelId="{B069B096-4A3D-824C-B02A-7288B608C5D0}" type="presParOf" srcId="{1FE9842B-9A06-2449-8080-1B37FC82BF65}" destId="{7E5790FF-1265-1447-8A3A-653DC01F6F4B}" srcOrd="27" destOrd="0" presId="urn:microsoft.com/office/officeart/2005/8/layout/cycle8"/>
    <dgm:cxn modelId="{2557D274-912F-F448-B368-305AEE11961C}" type="presParOf" srcId="{1FE9842B-9A06-2449-8080-1B37FC82BF65}" destId="{F4536E63-AB3E-B049-B829-D40F8BDD165B}" srcOrd="28" destOrd="0" presId="urn:microsoft.com/office/officeart/2005/8/layout/cycle8"/>
    <dgm:cxn modelId="{F18F3A07-70BC-3042-98E3-0F46F1774E04}" type="presParOf" srcId="{1FE9842B-9A06-2449-8080-1B37FC82BF65}" destId="{F2AA54B7-24A5-6C4F-A153-5CF491DF51D9}" srcOrd="29" destOrd="0" presId="urn:microsoft.com/office/officeart/2005/8/layout/cycle8"/>
    <dgm:cxn modelId="{A31BCD9D-38FB-D44D-BA7B-52E95E98B290}" type="presParOf" srcId="{1FE9842B-9A06-2449-8080-1B37FC82BF65}" destId="{410C3233-7CFC-D043-B12E-40A221D86209}" srcOrd="30" destOrd="0" presId="urn:microsoft.com/office/officeart/2005/8/layout/cycle8"/>
    <dgm:cxn modelId="{407EFFD4-8F31-974F-9000-1F13EE862E19}" type="presParOf" srcId="{1FE9842B-9A06-2449-8080-1B37FC82BF65}" destId="{5A70E8E8-9B70-E445-A0D0-7E0A3FD275B5}" srcOrd="31" destOrd="0" presId="urn:microsoft.com/office/officeart/2005/8/layout/cycle8"/>
    <dgm:cxn modelId="{538FC114-3EF2-FB4C-8E78-DBC78A4BF1E8}" type="presParOf" srcId="{1FE9842B-9A06-2449-8080-1B37FC82BF65}" destId="{F4E2B20F-EBF7-534C-B173-EA42AD90DA07}" srcOrd="32" destOrd="0" presId="urn:microsoft.com/office/officeart/2005/8/layout/cycle8"/>
    <dgm:cxn modelId="{2735246C-F5BA-2445-8834-63A0874387F5}" type="presParOf" srcId="{1FE9842B-9A06-2449-8080-1B37FC82BF65}" destId="{8BCE58EC-D419-AC40-A79D-F6258FEB6D77}" srcOrd="33" destOrd="0" presId="urn:microsoft.com/office/officeart/2005/8/layout/cycle8"/>
    <dgm:cxn modelId="{3BA94BA2-0BD1-7046-BEF3-21922B9B1221}" type="presParOf" srcId="{1FE9842B-9A06-2449-8080-1B37FC82BF65}" destId="{E6FEAD29-3614-D14C-8F07-57049B80FBA5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13400-4A15-3949-9479-871F741811F3}">
      <dsp:nvSpPr>
        <dsp:cNvPr id="0" name=""/>
        <dsp:cNvSpPr/>
      </dsp:nvSpPr>
      <dsp:spPr>
        <a:xfrm>
          <a:off x="0" y="38484"/>
          <a:ext cx="1065911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Martin County Population (2025): 9,856</a:t>
          </a:r>
        </a:p>
      </dsp:txBody>
      <dsp:txXfrm>
        <a:off x="31613" y="70097"/>
        <a:ext cx="10595884" cy="584369"/>
      </dsp:txXfrm>
    </dsp:sp>
    <dsp:sp modelId="{E01743CE-EB7D-E847-BF26-CBD9A49906F7}">
      <dsp:nvSpPr>
        <dsp:cNvPr id="0" name=""/>
        <dsp:cNvSpPr/>
      </dsp:nvSpPr>
      <dsp:spPr>
        <a:xfrm>
          <a:off x="0" y="763839"/>
          <a:ext cx="1065911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High School Diploma: 89%</a:t>
          </a:r>
        </a:p>
      </dsp:txBody>
      <dsp:txXfrm>
        <a:off x="31613" y="795452"/>
        <a:ext cx="10595884" cy="584369"/>
      </dsp:txXfrm>
    </dsp:sp>
    <dsp:sp modelId="{938DEC76-9289-054B-B9BB-C0D8E81EA5C2}">
      <dsp:nvSpPr>
        <dsp:cNvPr id="0" name=""/>
        <dsp:cNvSpPr/>
      </dsp:nvSpPr>
      <dsp:spPr>
        <a:xfrm>
          <a:off x="0" y="1489194"/>
          <a:ext cx="1065911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Bachelor’s Degree or Higher: 13%</a:t>
          </a:r>
        </a:p>
      </dsp:txBody>
      <dsp:txXfrm>
        <a:off x="31613" y="1520807"/>
        <a:ext cx="10595884" cy="584369"/>
      </dsp:txXfrm>
    </dsp:sp>
    <dsp:sp modelId="{A30773FC-611A-B94C-90CE-41271A217FF1}">
      <dsp:nvSpPr>
        <dsp:cNvPr id="0" name=""/>
        <dsp:cNvSpPr/>
      </dsp:nvSpPr>
      <dsp:spPr>
        <a:xfrm>
          <a:off x="0" y="2214549"/>
          <a:ext cx="1065911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Corporation Enrollment: 564</a:t>
          </a:r>
        </a:p>
      </dsp:txBody>
      <dsp:txXfrm>
        <a:off x="31613" y="2246162"/>
        <a:ext cx="10595884" cy="584369"/>
      </dsp:txXfrm>
    </dsp:sp>
    <dsp:sp modelId="{D5AF19A0-464B-7447-AA0C-841E23D55A58}">
      <dsp:nvSpPr>
        <dsp:cNvPr id="0" name=""/>
        <dsp:cNvSpPr/>
      </dsp:nvSpPr>
      <dsp:spPr>
        <a:xfrm>
          <a:off x="0" y="2939904"/>
          <a:ext cx="1065911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Shoals High School Enrollment: 182</a:t>
          </a:r>
        </a:p>
      </dsp:txBody>
      <dsp:txXfrm>
        <a:off x="31613" y="2971517"/>
        <a:ext cx="10595884" cy="584369"/>
      </dsp:txXfrm>
    </dsp:sp>
    <dsp:sp modelId="{DECB89B7-48D6-2848-97F9-F08228F19856}">
      <dsp:nvSpPr>
        <dsp:cNvPr id="0" name=""/>
        <dsp:cNvSpPr/>
      </dsp:nvSpPr>
      <dsp:spPr>
        <a:xfrm>
          <a:off x="0" y="3665259"/>
          <a:ext cx="1065911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Free &amp; Reduced Lunch: 60.91%</a:t>
          </a:r>
        </a:p>
      </dsp:txBody>
      <dsp:txXfrm>
        <a:off x="31613" y="3696872"/>
        <a:ext cx="10595884" cy="5843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BED7A8-EFD2-414A-8B5F-F37665CA2EB6}">
      <dsp:nvSpPr>
        <dsp:cNvPr id="0" name=""/>
        <dsp:cNvSpPr/>
      </dsp:nvSpPr>
      <dsp:spPr>
        <a:xfrm>
          <a:off x="824641" y="314579"/>
          <a:ext cx="4331921" cy="4331921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Study Hour</a:t>
          </a:r>
        </a:p>
      </dsp:txBody>
      <dsp:txXfrm>
        <a:off x="3100446" y="716829"/>
        <a:ext cx="1031409" cy="825127"/>
      </dsp:txXfrm>
    </dsp:sp>
    <dsp:sp modelId="{249040AE-43E5-2049-B1A2-28418ECFF102}">
      <dsp:nvSpPr>
        <dsp:cNvPr id="0" name=""/>
        <dsp:cNvSpPr/>
      </dsp:nvSpPr>
      <dsp:spPr>
        <a:xfrm>
          <a:off x="880337" y="384200"/>
          <a:ext cx="4331921" cy="4331921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FAFSA &amp; </a:t>
          </a:r>
          <a:r>
            <a:rPr lang="en-US" sz="1200" kern="1200" dirty="0" err="1"/>
            <a:t>INvested</a:t>
          </a:r>
          <a:r>
            <a:rPr lang="en-US" sz="1200" kern="1200" dirty="0"/>
            <a:t> Support</a:t>
          </a:r>
        </a:p>
      </dsp:txBody>
      <dsp:txXfrm>
        <a:off x="3822433" y="1954521"/>
        <a:ext cx="1186121" cy="721986"/>
      </dsp:txXfrm>
    </dsp:sp>
    <dsp:sp modelId="{C080ECB7-C2D6-0448-BF7A-E215852FE863}">
      <dsp:nvSpPr>
        <dsp:cNvPr id="0" name=""/>
        <dsp:cNvSpPr/>
      </dsp:nvSpPr>
      <dsp:spPr>
        <a:xfrm>
          <a:off x="860224" y="471869"/>
          <a:ext cx="4331921" cy="4331921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Early College Parent Night</a:t>
          </a:r>
        </a:p>
      </dsp:txBody>
      <dsp:txXfrm>
        <a:off x="3641937" y="3037501"/>
        <a:ext cx="1031409" cy="799342"/>
      </dsp:txXfrm>
    </dsp:sp>
    <dsp:sp modelId="{06E0CF62-37B8-8743-913C-6D00D0402DCF}">
      <dsp:nvSpPr>
        <dsp:cNvPr id="0" name=""/>
        <dsp:cNvSpPr/>
      </dsp:nvSpPr>
      <dsp:spPr>
        <a:xfrm>
          <a:off x="779774" y="510547"/>
          <a:ext cx="4331921" cy="4331921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College &amp; Career Fair </a:t>
          </a:r>
        </a:p>
      </dsp:txBody>
      <dsp:txXfrm>
        <a:off x="2442923" y="3914200"/>
        <a:ext cx="1005624" cy="721986"/>
      </dsp:txXfrm>
    </dsp:sp>
    <dsp:sp modelId="{0314859B-5662-624B-A0EB-330AB4C2EB03}">
      <dsp:nvSpPr>
        <dsp:cNvPr id="0" name=""/>
        <dsp:cNvSpPr/>
      </dsp:nvSpPr>
      <dsp:spPr>
        <a:xfrm>
          <a:off x="699324" y="471869"/>
          <a:ext cx="4331921" cy="4331921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Alumni Mentorship </a:t>
          </a:r>
        </a:p>
      </dsp:txBody>
      <dsp:txXfrm>
        <a:off x="1218124" y="3037501"/>
        <a:ext cx="1031409" cy="799342"/>
      </dsp:txXfrm>
    </dsp:sp>
    <dsp:sp modelId="{F0C2473B-713A-BA4B-BCDD-79223F2FC83B}">
      <dsp:nvSpPr>
        <dsp:cNvPr id="0" name=""/>
        <dsp:cNvSpPr/>
      </dsp:nvSpPr>
      <dsp:spPr>
        <a:xfrm>
          <a:off x="679212" y="384200"/>
          <a:ext cx="4331921" cy="4331921"/>
        </a:xfrm>
        <a:prstGeom prst="pie">
          <a:avLst>
            <a:gd name="adj1" fmla="val 10028574"/>
            <a:gd name="adj2" fmla="val 131142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Vincennes University Dean of Instruction (Weekly Visits)</a:t>
          </a:r>
        </a:p>
      </dsp:txBody>
      <dsp:txXfrm>
        <a:off x="882915" y="1954521"/>
        <a:ext cx="1186121" cy="721986"/>
      </dsp:txXfrm>
    </dsp:sp>
    <dsp:sp modelId="{401278F2-68AE-2C4D-B7A2-6F05D065B7C0}">
      <dsp:nvSpPr>
        <dsp:cNvPr id="0" name=""/>
        <dsp:cNvSpPr/>
      </dsp:nvSpPr>
      <dsp:spPr>
        <a:xfrm>
          <a:off x="734908" y="314579"/>
          <a:ext cx="4331921" cy="4331921"/>
        </a:xfrm>
        <a:prstGeom prst="pie">
          <a:avLst>
            <a:gd name="adj1" fmla="val 13114284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IU College Advising Corps Advisor (Twice a week &amp; FREE) </a:t>
          </a:r>
        </a:p>
      </dsp:txBody>
      <dsp:txXfrm>
        <a:off x="1759614" y="716829"/>
        <a:ext cx="1031409" cy="825127"/>
      </dsp:txXfrm>
    </dsp:sp>
    <dsp:sp modelId="{F4536E63-AB3E-B049-B829-D40F8BDD165B}">
      <dsp:nvSpPr>
        <dsp:cNvPr id="0" name=""/>
        <dsp:cNvSpPr/>
      </dsp:nvSpPr>
      <dsp:spPr>
        <a:xfrm>
          <a:off x="556258" y="46413"/>
          <a:ext cx="4868254" cy="4868254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AA54B7-24A5-6C4F-A153-5CF491DF51D9}">
      <dsp:nvSpPr>
        <dsp:cNvPr id="0" name=""/>
        <dsp:cNvSpPr/>
      </dsp:nvSpPr>
      <dsp:spPr>
        <a:xfrm>
          <a:off x="612305" y="116341"/>
          <a:ext cx="4868254" cy="4868254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C3233-7CFC-D043-B12E-40A221D86209}">
      <dsp:nvSpPr>
        <dsp:cNvPr id="0" name=""/>
        <dsp:cNvSpPr/>
      </dsp:nvSpPr>
      <dsp:spPr>
        <a:xfrm>
          <a:off x="592121" y="203808"/>
          <a:ext cx="4868254" cy="4868254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70E8E8-9B70-E445-A0D0-7E0A3FD275B5}">
      <dsp:nvSpPr>
        <dsp:cNvPr id="0" name=""/>
        <dsp:cNvSpPr/>
      </dsp:nvSpPr>
      <dsp:spPr>
        <a:xfrm>
          <a:off x="511608" y="242268"/>
          <a:ext cx="4868254" cy="4868254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E2B20F-EBF7-534C-B173-EA42AD90DA07}">
      <dsp:nvSpPr>
        <dsp:cNvPr id="0" name=""/>
        <dsp:cNvSpPr/>
      </dsp:nvSpPr>
      <dsp:spPr>
        <a:xfrm>
          <a:off x="431095" y="203808"/>
          <a:ext cx="4868254" cy="4868254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CE58EC-D419-AC40-A79D-F6258FEB6D77}">
      <dsp:nvSpPr>
        <dsp:cNvPr id="0" name=""/>
        <dsp:cNvSpPr/>
      </dsp:nvSpPr>
      <dsp:spPr>
        <a:xfrm>
          <a:off x="410911" y="116341"/>
          <a:ext cx="4868254" cy="4868254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EAD29-3614-D14C-8F07-57049B80FBA5}">
      <dsp:nvSpPr>
        <dsp:cNvPr id="0" name=""/>
        <dsp:cNvSpPr/>
      </dsp:nvSpPr>
      <dsp:spPr>
        <a:xfrm>
          <a:off x="466958" y="46413"/>
          <a:ext cx="4868254" cy="4868254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5FB08-A77B-354C-A400-C18800654FFE}" type="datetimeFigureOut">
              <a:rPr lang="en-US" smtClean="0"/>
              <a:t>6/1/26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E82CC-DEFD-1E40-BCCF-D864B89FC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90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– Introduce ourselves &amp; our bios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E82CC-DEFD-1E40-BCCF-D864B89FC7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9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Kindra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E82CC-DEFD-1E40-BCCF-D864B89FC7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28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E82CC-DEFD-1E40-BCCF-D864B89FC7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24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Kindra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E82CC-DEFD-1E40-BCCF-D864B89FC7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29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E82CC-DEFD-1E40-BCCF-D864B89FC7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21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E82CC-DEFD-1E40-BCCF-D864B89FC7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52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Kindra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E82CC-DEFD-1E40-BCCF-D864B89FC7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6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E82CC-DEFD-1E40-BCCF-D864B89FC7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54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Kindra or Tina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E82CC-DEFD-1E40-BCCF-D864B89FC7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53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Kindra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E82CC-DEFD-1E40-BCCF-D864B89FC7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62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Kindra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E82CC-DEFD-1E40-BCCF-D864B89FC7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50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6/1/26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851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98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38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07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8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  <a:t>6/1/26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53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1812"/>
            <a:ext cx="5220335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825749"/>
            <a:ext cx="5220335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1812"/>
            <a:ext cx="5183188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25749"/>
            <a:ext cx="5183188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  <a:t>6/1/26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34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  <a:t>6/1/26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87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6/1/26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7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19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92450"/>
            <a:ext cx="3994785" cy="27765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  <a:t>6/1/26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87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545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81275"/>
            <a:ext cx="3994785" cy="277977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  <a:t>6/1/26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6/1/26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34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54" r:id="rId7"/>
    <p:sldLayoutId id="2147483755" r:id="rId8"/>
    <p:sldLayoutId id="2147483756" r:id="rId9"/>
    <p:sldLayoutId id="2147483757" r:id="rId10"/>
    <p:sldLayoutId id="214748376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ruet@shoals.k12.in.u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mailto:hovisk@shoals.k12.in.us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7818AA9-82F7-46F6-8A83-1A6258163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person in a graduation cap&#10;&#10;Description automatically generated">
            <a:extLst>
              <a:ext uri="{FF2B5EF4-FFF2-40B4-BE49-F238E27FC236}">
                <a16:creationId xmlns:a16="http://schemas.microsoft.com/office/drawing/2014/main" id="{87D40973-0DB9-AFC6-ED5F-B4E166F3F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35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925B9-5101-1EC2-37AA-A6CF6063E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Outside of the Box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34F4263-E89C-C9D9-05AA-8FFB38EE67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59" y="1687703"/>
            <a:ext cx="2277243" cy="303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FBD2017-E3D7-5131-88BF-367ABC93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912" y="1687703"/>
            <a:ext cx="2277243" cy="303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344EBDD2-3FE8-5F6C-210B-DE539D893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765" y="1638839"/>
            <a:ext cx="2311652" cy="30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FA8BE4F0-2269-FD08-8483-2D3B94FD8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007" y="499597"/>
            <a:ext cx="1586753" cy="136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FDC542-8E3A-38D8-6B44-F4EFD6C067F7}"/>
              </a:ext>
            </a:extLst>
          </p:cNvPr>
          <p:cNvSpPr txBox="1"/>
          <p:nvPr/>
        </p:nvSpPr>
        <p:spPr>
          <a:xfrm>
            <a:off x="201376" y="4985631"/>
            <a:ext cx="2334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Theresa Holt - Nursing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34B65A-3DC2-44D2-62A5-9F8FBD08ADB4}"/>
              </a:ext>
            </a:extLst>
          </p:cNvPr>
          <p:cNvSpPr txBox="1"/>
          <p:nvPr/>
        </p:nvSpPr>
        <p:spPr>
          <a:xfrm>
            <a:off x="3680086" y="4985631"/>
            <a:ext cx="278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Myrna Greene - Psychology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3C6903-AA83-E148-612B-4752C71F31D0}"/>
              </a:ext>
            </a:extLst>
          </p:cNvPr>
          <p:cNvSpPr txBox="1"/>
          <p:nvPr/>
        </p:nvSpPr>
        <p:spPr>
          <a:xfrm>
            <a:off x="7472290" y="4895995"/>
            <a:ext cx="233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Kelley Wellman-Covey – Human Services</a:t>
            </a:r>
          </a:p>
        </p:txBody>
      </p:sp>
    </p:spTree>
    <p:extLst>
      <p:ext uri="{BB962C8B-B14F-4D97-AF65-F5344CB8AC3E}">
        <p14:creationId xmlns:p14="http://schemas.microsoft.com/office/powerpoint/2010/main" val="4054237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51CA9-8670-CC34-BCC6-6B19A9F66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596" y="443916"/>
            <a:ext cx="10659110" cy="1325563"/>
          </a:xfrm>
        </p:spPr>
        <p:txBody>
          <a:bodyPr/>
          <a:lstStyle/>
          <a:p>
            <a:r>
              <a:rPr lang="en-US" dirty="0"/>
              <a:t>Early College by the Number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7D906-F130-D404-F387-F3770ABDF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198" y="1831087"/>
            <a:ext cx="11564508" cy="4351338"/>
          </a:xfrm>
        </p:spPr>
        <p:txBody>
          <a:bodyPr/>
          <a:lstStyle/>
          <a:p>
            <a:pPr algn="ctr" rtl="0">
              <a:spcBef>
                <a:spcPts val="30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D4F9257-DD5A-AFB6-CE5A-1402BAC2A7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21047"/>
              </p:ext>
            </p:extLst>
          </p:nvPr>
        </p:nvGraphicFramePr>
        <p:xfrm>
          <a:off x="2424161" y="1933854"/>
          <a:ext cx="8736897" cy="4248571"/>
        </p:xfrm>
        <a:graphic>
          <a:graphicData uri="http://schemas.openxmlformats.org/drawingml/2006/table">
            <a:tbl>
              <a:tblPr/>
              <a:tblGrid>
                <a:gridCol w="1719065">
                  <a:extLst>
                    <a:ext uri="{9D8B030D-6E8A-4147-A177-3AD203B41FA5}">
                      <a16:colId xmlns:a16="http://schemas.microsoft.com/office/drawing/2014/main" val="608816698"/>
                    </a:ext>
                  </a:extLst>
                </a:gridCol>
                <a:gridCol w="1173009">
                  <a:extLst>
                    <a:ext uri="{9D8B030D-6E8A-4147-A177-3AD203B41FA5}">
                      <a16:colId xmlns:a16="http://schemas.microsoft.com/office/drawing/2014/main" val="3587452217"/>
                    </a:ext>
                  </a:extLst>
                </a:gridCol>
                <a:gridCol w="1193233">
                  <a:extLst>
                    <a:ext uri="{9D8B030D-6E8A-4147-A177-3AD203B41FA5}">
                      <a16:colId xmlns:a16="http://schemas.microsoft.com/office/drawing/2014/main" val="1153638503"/>
                    </a:ext>
                  </a:extLst>
                </a:gridCol>
                <a:gridCol w="1173009">
                  <a:extLst>
                    <a:ext uri="{9D8B030D-6E8A-4147-A177-3AD203B41FA5}">
                      <a16:colId xmlns:a16="http://schemas.microsoft.com/office/drawing/2014/main" val="37556016"/>
                    </a:ext>
                  </a:extLst>
                </a:gridCol>
                <a:gridCol w="1173009">
                  <a:extLst>
                    <a:ext uri="{9D8B030D-6E8A-4147-A177-3AD203B41FA5}">
                      <a16:colId xmlns:a16="http://schemas.microsoft.com/office/drawing/2014/main" val="2792257865"/>
                    </a:ext>
                  </a:extLst>
                </a:gridCol>
                <a:gridCol w="1152786">
                  <a:extLst>
                    <a:ext uri="{9D8B030D-6E8A-4147-A177-3AD203B41FA5}">
                      <a16:colId xmlns:a16="http://schemas.microsoft.com/office/drawing/2014/main" val="1309398961"/>
                    </a:ext>
                  </a:extLst>
                </a:gridCol>
                <a:gridCol w="1152786">
                  <a:extLst>
                    <a:ext uri="{9D8B030D-6E8A-4147-A177-3AD203B41FA5}">
                      <a16:colId xmlns:a16="http://schemas.microsoft.com/office/drawing/2014/main" val="437959024"/>
                    </a:ext>
                  </a:extLst>
                </a:gridCol>
              </a:tblGrid>
              <a:tr h="991889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effectLst/>
                        </a:rPr>
                        <a:t> </a:t>
                      </a:r>
                    </a:p>
                  </a:txBody>
                  <a:tcPr marL="85253" marR="85253" marT="110830" marB="11083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600">
                          <a:effectLst/>
                        </a:rPr>
                      </a:b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2020-</a:t>
                      </a:r>
                      <a:endParaRPr lang="en-US" sz="160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600">
                          <a:effectLst/>
                        </a:rPr>
                      </a:b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2021-</a:t>
                      </a:r>
                      <a:endParaRPr lang="en-US" sz="160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600">
                          <a:effectLst/>
                        </a:rPr>
                      </a:b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2022-</a:t>
                      </a:r>
                      <a:endParaRPr lang="en-US" sz="160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600">
                          <a:effectLst/>
                        </a:rPr>
                      </a:b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2023-</a:t>
                      </a:r>
                      <a:endParaRPr lang="en-US" sz="160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600">
                          <a:effectLst/>
                        </a:rPr>
                      </a:b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2024-</a:t>
                      </a:r>
                      <a:endParaRPr lang="en-US" sz="160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 TOTAL</a:t>
                      </a:r>
                      <a:endParaRPr lang="en-US" sz="160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(Since </a:t>
                      </a:r>
                      <a:endParaRPr lang="en-US" sz="160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Fall 2020)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9726899"/>
                  </a:ext>
                </a:extLst>
              </a:tr>
              <a:tr h="125834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 Dual Credits Earned by Students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711 credits earned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683.5 credits earned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701 credits earned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807 credits earned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Estimated: </a:t>
                      </a:r>
                      <a:endParaRPr lang="en-US" sz="1600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840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3,742.50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262080"/>
                  </a:ext>
                </a:extLst>
              </a:tr>
              <a:tr h="7400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# ICCs awarded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24671"/>
                  </a:ext>
                </a:extLst>
              </a:tr>
              <a:tr h="125834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Estimated Tuition Dollars saved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$203,993.01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$196,102.99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$201,123.91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$231,536.37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Estimated: $241,004.40</a:t>
                      </a:r>
                      <a:endParaRPr lang="en-US" sz="1600">
                        <a:effectLst/>
                      </a:endParaRPr>
                    </a:p>
                  </a:txBody>
                  <a:tcPr marL="85253" marR="85253" marT="110830" marB="11083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$1,073,760.68</a:t>
                      </a:r>
                      <a:endParaRPr lang="en-US" sz="1600" dirty="0">
                        <a:effectLst/>
                      </a:endParaRPr>
                    </a:p>
                  </a:txBody>
                  <a:tcPr marL="85253" marR="85253" marT="110830" marB="11083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86169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FC51E6F-E8D7-EC9D-E346-2B21A7E1B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8208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7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4D47D7CD-06A5-4710-B816-F23F56C52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5" name="Rectangle 9224">
            <a:extLst>
              <a:ext uri="{FF2B5EF4-FFF2-40B4-BE49-F238E27FC236}">
                <a16:creationId xmlns:a16="http://schemas.microsoft.com/office/drawing/2014/main" id="{8058D9C7-7C50-4582-9A60-0569A536A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40207F-3CB8-50EC-B3E9-B15ED6A51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anchor="b">
            <a:normAutofit/>
          </a:bodyPr>
          <a:lstStyle/>
          <a:p>
            <a:r>
              <a:rPr lang="en-US" sz="4400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BD872-AB15-823E-498C-B026C5CC5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040" y="3428999"/>
            <a:ext cx="4840208" cy="2827544"/>
          </a:xfrm>
        </p:spPr>
        <p:txBody>
          <a:bodyPr anchor="t">
            <a:normAutofit fontScale="92500" lnSpcReduction="2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600" b="0" i="0" u="none" strike="noStrike" dirty="0">
                <a:effectLst/>
                <a:latin typeface="Calibri" panose="020F0502020204030204" pitchFamily="34" charset="0"/>
              </a:rPr>
              <a:t>Contact:</a:t>
            </a:r>
            <a:endParaRPr lang="en-US" sz="2600" i="0" u="none" strike="noStrike" dirty="0">
              <a:latin typeface="Calibri" panose="020F0502020204030204" pitchFamily="34" charset="0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600" b="0" dirty="0">
                <a:effectLst/>
              </a:rPr>
            </a:br>
            <a:r>
              <a:rPr lang="en-US" sz="2600" b="0" i="0" u="none" strike="noStrike" dirty="0">
                <a:effectLst/>
                <a:latin typeface="Calibri" panose="020F0502020204030204" pitchFamily="34" charset="0"/>
              </a:rPr>
              <a:t>Tina Rue - Early College Teacher</a:t>
            </a:r>
            <a:endParaRPr lang="en-US" sz="2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600" b="0" i="0" u="sng" strike="noStrike" dirty="0">
                <a:effectLst/>
                <a:latin typeface="Calibri" panose="020F0502020204030204" pitchFamily="34" charset="0"/>
                <a:hlinkClick r:id="rId3"/>
              </a:rPr>
              <a:t>ruet@shoals.k12.in.us</a:t>
            </a:r>
            <a:endParaRPr lang="en-US" sz="2600" b="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600" b="0" dirty="0">
                <a:effectLst/>
              </a:rPr>
            </a:br>
            <a:r>
              <a:rPr lang="en-US" sz="2600" b="0" i="0" u="none" strike="noStrike" dirty="0">
                <a:effectLst/>
                <a:latin typeface="Calibri" panose="020F0502020204030204" pitchFamily="34" charset="0"/>
              </a:rPr>
              <a:t>Kindra </a:t>
            </a:r>
            <a:r>
              <a:rPr lang="en-US" sz="2600" b="0" i="0" u="none" strike="noStrike" dirty="0" err="1">
                <a:effectLst/>
                <a:latin typeface="Calibri" panose="020F0502020204030204" pitchFamily="34" charset="0"/>
              </a:rPr>
              <a:t>Hovis</a:t>
            </a:r>
            <a:r>
              <a:rPr lang="en-US" sz="2600" b="0" i="0" u="none" strike="noStrike" dirty="0">
                <a:effectLst/>
                <a:latin typeface="Calibri" panose="020F0502020204030204" pitchFamily="34" charset="0"/>
              </a:rPr>
              <a:t> - Principal</a:t>
            </a:r>
            <a:endParaRPr lang="en-US" sz="26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600" b="0" i="0" u="sng" strike="noStrike" dirty="0">
                <a:effectLst/>
                <a:latin typeface="Calibri" panose="020F0502020204030204" pitchFamily="34" charset="0"/>
                <a:hlinkClick r:id="rId4"/>
              </a:rPr>
              <a:t>hovisk@shoals.k12.in.us</a:t>
            </a:r>
            <a:endParaRPr lang="en-US" sz="2600" b="0" dirty="0">
              <a:effectLst/>
            </a:endParaRPr>
          </a:p>
          <a:p>
            <a:pPr marL="0" indent="0">
              <a:buNone/>
            </a:pPr>
            <a:endParaRPr lang="en-US" sz="1500" b="0" dirty="0">
              <a:effectLst/>
            </a:endParaRPr>
          </a:p>
          <a:p>
            <a:pPr marL="0" indent="0">
              <a:buNone/>
            </a:pPr>
            <a:br>
              <a:rPr lang="en-US" sz="1500" b="0" dirty="0">
                <a:effectLst/>
              </a:rPr>
            </a:br>
            <a:br>
              <a:rPr lang="en-US" sz="1500" b="0" dirty="0">
                <a:effectLst/>
              </a:rPr>
            </a:br>
            <a:endParaRPr lang="en-US" sz="1500" dirty="0"/>
          </a:p>
          <a:p>
            <a:pPr marL="457200" lvl="1" indent="0">
              <a:buNone/>
            </a:pPr>
            <a:endParaRPr lang="en-US" sz="1500" dirty="0"/>
          </a:p>
        </p:txBody>
      </p:sp>
      <p:grpSp>
        <p:nvGrpSpPr>
          <p:cNvPr id="9227" name="decorative circles">
            <a:extLst>
              <a:ext uri="{FF2B5EF4-FFF2-40B4-BE49-F238E27FC236}">
                <a16:creationId xmlns:a16="http://schemas.microsoft.com/office/drawing/2014/main" id="{A5A42520-81F5-4CA6-A7DA-9CD71733A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8627" y="289695"/>
            <a:ext cx="5228154" cy="5966848"/>
            <a:chOff x="6008627" y="289695"/>
            <a:chExt cx="5228154" cy="5966848"/>
          </a:xfrm>
        </p:grpSpPr>
        <p:sp>
          <p:nvSpPr>
            <p:cNvPr id="9228" name="Oval 9227">
              <a:extLst>
                <a:ext uri="{FF2B5EF4-FFF2-40B4-BE49-F238E27FC236}">
                  <a16:creationId xmlns:a16="http://schemas.microsoft.com/office/drawing/2014/main" id="{BDB3C8F9-1E7D-4D3B-A4BF-F97576E5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9" name="Oval 9228">
              <a:extLst>
                <a:ext uri="{FF2B5EF4-FFF2-40B4-BE49-F238E27FC236}">
                  <a16:creationId xmlns:a16="http://schemas.microsoft.com/office/drawing/2014/main" id="{EB80C13D-6AE8-4D68-9A8B-49B796A67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0" name="Oval 9229">
              <a:extLst>
                <a:ext uri="{FF2B5EF4-FFF2-40B4-BE49-F238E27FC236}">
                  <a16:creationId xmlns:a16="http://schemas.microsoft.com/office/drawing/2014/main" id="{B340680A-5931-4B24-ADEB-7656B70FB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790102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1" name="Oval 9230">
              <a:extLst>
                <a:ext uri="{FF2B5EF4-FFF2-40B4-BE49-F238E27FC236}">
                  <a16:creationId xmlns:a16="http://schemas.microsoft.com/office/drawing/2014/main" id="{7EAF5EEB-C2D5-4D5F-8BF0-0E7961A22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70340" y="674287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2" name="Oval 9231">
              <a:extLst>
                <a:ext uri="{FF2B5EF4-FFF2-40B4-BE49-F238E27FC236}">
                  <a16:creationId xmlns:a16="http://schemas.microsoft.com/office/drawing/2014/main" id="{5C482DF8-0B0D-4F32-8416-496960050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08627" y="5407667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218" name="Picture 2">
            <a:extLst>
              <a:ext uri="{FF2B5EF4-FFF2-40B4-BE49-F238E27FC236}">
                <a16:creationId xmlns:a16="http://schemas.microsoft.com/office/drawing/2014/main" id="{9499E67D-B01C-3ECD-B8C9-B7F9F2864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r="16864"/>
          <a:stretch>
            <a:fillRect/>
          </a:stretch>
        </p:blipFill>
        <p:spPr bwMode="auto">
          <a:xfrm>
            <a:off x="6475068" y="1214970"/>
            <a:ext cx="5577588" cy="5505487"/>
          </a:xfrm>
          <a:custGeom>
            <a:avLst/>
            <a:gdLst/>
            <a:ahLst/>
            <a:cxnLst/>
            <a:rect l="l" t="t" r="r" b="b"/>
            <a:pathLst>
              <a:path w="5716932" h="5643030">
                <a:moveTo>
                  <a:pt x="3371933" y="0"/>
                </a:moveTo>
                <a:cubicBezTo>
                  <a:pt x="4186675" y="0"/>
                  <a:pt x="4933927" y="288960"/>
                  <a:pt x="5516795" y="769986"/>
                </a:cubicBezTo>
                <a:lnTo>
                  <a:pt x="5716932" y="951882"/>
                </a:lnTo>
                <a:lnTo>
                  <a:pt x="5716932" y="5643030"/>
                </a:lnTo>
                <a:lnTo>
                  <a:pt x="884716" y="5643030"/>
                </a:lnTo>
                <a:lnTo>
                  <a:pt x="769986" y="5516796"/>
                </a:lnTo>
                <a:cubicBezTo>
                  <a:pt x="288960" y="4933927"/>
                  <a:pt x="0" y="4186675"/>
                  <a:pt x="0" y="3371933"/>
                </a:cubicBezTo>
                <a:cubicBezTo>
                  <a:pt x="0" y="1509666"/>
                  <a:pt x="1509666" y="0"/>
                  <a:pt x="337193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078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7818AA9-82F7-46F6-8A83-1A6258163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cellphone with a survey button&#10;&#10;Description automatically generated">
            <a:extLst>
              <a:ext uri="{FF2B5EF4-FFF2-40B4-BE49-F238E27FC236}">
                <a16:creationId xmlns:a16="http://schemas.microsoft.com/office/drawing/2014/main" id="{60928661-FB92-60D6-03A8-3CA988131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97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9544DE-D5D2-419F-97F9-C3CB8C317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898C9B-7323-4559-9424-018A10D79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6E718-1428-AF13-EB61-504B08996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238" y="1122363"/>
            <a:ext cx="6614161" cy="2387600"/>
          </a:xfrm>
        </p:spPr>
        <p:txBody>
          <a:bodyPr>
            <a:normAutofit/>
          </a:bodyPr>
          <a:lstStyle/>
          <a:p>
            <a:pPr algn="l"/>
            <a:r>
              <a:rPr lang="en-US" b="1" i="0" u="none" strike="noStrike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Rural School, Big Impact: Thinking Outside of the Box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07ADE-F411-5DD8-E350-79E537FC7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7238" y="3602038"/>
            <a:ext cx="6614161" cy="165576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Presented By: Kindra </a:t>
            </a:r>
            <a:r>
              <a:rPr lang="en-US" dirty="0" err="1"/>
              <a:t>Hovis</a:t>
            </a:r>
            <a:r>
              <a:rPr lang="en-US" dirty="0"/>
              <a:t> &amp; Tina Rue </a:t>
            </a:r>
          </a:p>
        </p:txBody>
      </p:sp>
      <p:grpSp>
        <p:nvGrpSpPr>
          <p:cNvPr id="20" name="decorative circles">
            <a:extLst>
              <a:ext uri="{FF2B5EF4-FFF2-40B4-BE49-F238E27FC236}">
                <a16:creationId xmlns:a16="http://schemas.microsoft.com/office/drawing/2014/main" id="{CD3F8757-46C7-43B2-B5EF-9B85B5C83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37008" y="433142"/>
            <a:ext cx="1122760" cy="6178301"/>
            <a:chOff x="8437008" y="433142"/>
            <a:chExt cx="1122760" cy="61783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C558EDF-DA7F-481C-8D08-2A7156D3F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75160" y="825175"/>
              <a:ext cx="466441" cy="46644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DCDAD58-A043-493E-A51B-5A32AB1C53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28229" y="433142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56CBC24-7B7A-405B-8EB6-1A5FD7BE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37008" y="5719481"/>
              <a:ext cx="226735" cy="22673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1EFB3FA-A08C-47F2-B71D-3556F253C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93327" y="6145002"/>
              <a:ext cx="466441" cy="4664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36554C6-9AC1-4C2E-AE7F-040BCB6CE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96963" y="5817067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colorful background with dots and lines&#10;&#10;Description automatically generated">
            <a:extLst>
              <a:ext uri="{FF2B5EF4-FFF2-40B4-BE49-F238E27FC236}">
                <a16:creationId xmlns:a16="http://schemas.microsoft.com/office/drawing/2014/main" id="{363C1276-9BCE-045A-2BE4-80273B3577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34" r="43815" b="1"/>
          <a:stretch>
            <a:fillRect/>
          </a:stretch>
        </p:blipFill>
        <p:spPr>
          <a:xfrm>
            <a:off x="8608738" y="357441"/>
            <a:ext cx="3580214" cy="5994304"/>
          </a:xfrm>
          <a:custGeom>
            <a:avLst/>
            <a:gdLst/>
            <a:ahLst/>
            <a:cxnLst/>
            <a:rect l="l" t="t" r="r" b="b"/>
            <a:pathLst>
              <a:path w="3735324" h="6254002">
                <a:moveTo>
                  <a:pt x="3127001" y="0"/>
                </a:moveTo>
                <a:cubicBezTo>
                  <a:pt x="3288907" y="0"/>
                  <a:pt x="3447939" y="12305"/>
                  <a:pt x="3603212" y="36030"/>
                </a:cubicBezTo>
                <a:lnTo>
                  <a:pt x="3735324" y="59623"/>
                </a:lnTo>
                <a:lnTo>
                  <a:pt x="3735324" y="6194380"/>
                </a:lnTo>
                <a:lnTo>
                  <a:pt x="3603212" y="6217972"/>
                </a:lnTo>
                <a:cubicBezTo>
                  <a:pt x="3447939" y="6241698"/>
                  <a:pt x="3288907" y="6254002"/>
                  <a:pt x="3127001" y="6254002"/>
                </a:cubicBezTo>
                <a:cubicBezTo>
                  <a:pt x="1400006" y="6254002"/>
                  <a:pt x="0" y="4853996"/>
                  <a:pt x="0" y="3127001"/>
                </a:cubicBezTo>
                <a:cubicBezTo>
                  <a:pt x="0" y="1400006"/>
                  <a:pt x="1400006" y="0"/>
                  <a:pt x="312700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2105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EBD6C-9624-E821-BCC3-0AD599759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Shoals Demographics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9733241-D8EA-9122-04E2-AE9B61912A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8436559"/>
              </p:ext>
            </p:extLst>
          </p:nvPr>
        </p:nvGraphicFramePr>
        <p:xfrm>
          <a:off x="777240" y="1825625"/>
          <a:ext cx="1065911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7054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9FCB4AC3-F4ED-4887-A5EB-97FE59F25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D7698A5C-64E1-42B4-BBEA-95A9F4CB9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69B5B-09EB-BC24-A6AE-368750129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39" y="777240"/>
            <a:ext cx="555031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College Going Culture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2BA5F-D17C-90D6-7854-955208C8D11C}"/>
              </a:ext>
            </a:extLst>
          </p:cNvPr>
          <p:cNvSpPr txBox="1"/>
          <p:nvPr/>
        </p:nvSpPr>
        <p:spPr>
          <a:xfrm>
            <a:off x="777239" y="3428999"/>
            <a:ext cx="5040553" cy="274796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chemeClr val="tx2"/>
                </a:solidFill>
                <a:effectLst/>
              </a:rPr>
              <a:t>Spirit Days</a:t>
            </a:r>
          </a:p>
          <a:p>
            <a:pPr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</a:rPr>
              <a:t>Daily activities &amp; prize drawings </a:t>
            </a:r>
          </a:p>
          <a:p>
            <a:pPr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chemeClr val="tx2"/>
                </a:solidFill>
                <a:effectLst/>
              </a:rPr>
              <a:t>Campus-wide college visit day </a:t>
            </a:r>
          </a:p>
          <a:p>
            <a:pPr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</a:rPr>
              <a:t>2024 School of Excellence Award</a:t>
            </a:r>
            <a:endParaRPr lang="en-US" sz="2600" b="0" dirty="0">
              <a:solidFill>
                <a:schemeClr val="tx2"/>
              </a:solidFill>
              <a:effectLst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/>
                </a:solidFill>
              </a:rPr>
              <a:t>CELL 25</a:t>
            </a:r>
            <a:r>
              <a:rPr lang="en-US" sz="2600" baseline="30000" dirty="0">
                <a:solidFill>
                  <a:schemeClr val="tx2"/>
                </a:solidFill>
              </a:rPr>
              <a:t>th</a:t>
            </a:r>
            <a:r>
              <a:rPr lang="en-US" sz="2600" dirty="0">
                <a:solidFill>
                  <a:schemeClr val="tx2"/>
                </a:solidFill>
              </a:rPr>
              <a:t> Anniversary School Award (Top 10) </a:t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2061" name="Decorative Circles">
            <a:extLst>
              <a:ext uri="{FF2B5EF4-FFF2-40B4-BE49-F238E27FC236}">
                <a16:creationId xmlns:a16="http://schemas.microsoft.com/office/drawing/2014/main" id="{0ABDF36B-F32E-4661-ADB9-24EB6C10E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90986" y="299808"/>
            <a:ext cx="4206670" cy="5057725"/>
            <a:chOff x="7890986" y="299808"/>
            <a:chExt cx="4206670" cy="5057725"/>
          </a:xfrm>
        </p:grpSpPr>
        <p:sp>
          <p:nvSpPr>
            <p:cNvPr id="2062" name="Oval 2061">
              <a:extLst>
                <a:ext uri="{FF2B5EF4-FFF2-40B4-BE49-F238E27FC236}">
                  <a16:creationId xmlns:a16="http://schemas.microsoft.com/office/drawing/2014/main" id="{1FB7F98B-496A-4359-9C07-6A89CFA64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51990" y="1033647"/>
              <a:ext cx="226735" cy="226735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3" name="Oval 2062">
              <a:extLst>
                <a:ext uri="{FF2B5EF4-FFF2-40B4-BE49-F238E27FC236}">
                  <a16:creationId xmlns:a16="http://schemas.microsoft.com/office/drawing/2014/main" id="{62676932-CFF8-4E3B-94E0-5D337A9AB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1215" y="584917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4" name="Oval 2063">
              <a:extLst>
                <a:ext uri="{FF2B5EF4-FFF2-40B4-BE49-F238E27FC236}">
                  <a16:creationId xmlns:a16="http://schemas.microsoft.com/office/drawing/2014/main" id="{F981C706-7C13-4B56-BD5B-1A7CDAB0F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4134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5" name="Oval 2064">
              <a:extLst>
                <a:ext uri="{FF2B5EF4-FFF2-40B4-BE49-F238E27FC236}">
                  <a16:creationId xmlns:a16="http://schemas.microsoft.com/office/drawing/2014/main" id="{E826215C-7B8C-4893-8F9F-361336086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90986" y="3432229"/>
              <a:ext cx="262912" cy="262912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6" name="Oval 2065">
              <a:extLst>
                <a:ext uri="{FF2B5EF4-FFF2-40B4-BE49-F238E27FC236}">
                  <a16:creationId xmlns:a16="http://schemas.microsoft.com/office/drawing/2014/main" id="{6E594FF5-AC0F-4AB2-BEE6-3516508B1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74974" y="340287"/>
              <a:ext cx="466441" cy="4664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7" name="Oval 2066">
              <a:extLst>
                <a:ext uri="{FF2B5EF4-FFF2-40B4-BE49-F238E27FC236}">
                  <a16:creationId xmlns:a16="http://schemas.microsoft.com/office/drawing/2014/main" id="{9A39F5B7-5BA5-4332-AEA6-9742AAB3B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8623" y="5244166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8" name="Oval 2067">
              <a:extLst>
                <a:ext uri="{FF2B5EF4-FFF2-40B4-BE49-F238E27FC236}">
                  <a16:creationId xmlns:a16="http://schemas.microsoft.com/office/drawing/2014/main" id="{6CB2F6C6-258D-48E4-85F2-46D2A6395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80039" y="3115364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B473E6B8-E544-9557-C708-7530BA436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r="13547" b="-4"/>
          <a:stretch>
            <a:fillRect/>
          </a:stretch>
        </p:blipFill>
        <p:spPr bwMode="auto">
          <a:xfrm>
            <a:off x="6046591" y="3334439"/>
            <a:ext cx="2747497" cy="2747497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blue and white flyer with text&#10;&#10;Description automatically generated">
            <a:extLst>
              <a:ext uri="{FF2B5EF4-FFF2-40B4-BE49-F238E27FC236}">
                <a16:creationId xmlns:a16="http://schemas.microsoft.com/office/drawing/2014/main" id="{A04BDD85-FE2C-6E5E-A164-18F52F0E9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1124" r="2" b="9933"/>
          <a:stretch>
            <a:fillRect/>
          </a:stretch>
        </p:blipFill>
        <p:spPr>
          <a:xfrm>
            <a:off x="8726338" y="1295304"/>
            <a:ext cx="3462614" cy="3973992"/>
          </a:xfrm>
          <a:custGeom>
            <a:avLst/>
            <a:gdLst/>
            <a:ahLst/>
            <a:cxnLst/>
            <a:rect l="l" t="t" r="r" b="b"/>
            <a:pathLst>
              <a:path w="3462614" h="3973992">
                <a:moveTo>
                  <a:pt x="1986996" y="0"/>
                </a:moveTo>
                <a:cubicBezTo>
                  <a:pt x="2535690" y="0"/>
                  <a:pt x="3032439" y="222402"/>
                  <a:pt x="3392015" y="581978"/>
                </a:cubicBezTo>
                <a:lnTo>
                  <a:pt x="3462614" y="659657"/>
                </a:lnTo>
                <a:lnTo>
                  <a:pt x="3462614" y="3314336"/>
                </a:lnTo>
                <a:lnTo>
                  <a:pt x="3392015" y="3392015"/>
                </a:lnTo>
                <a:cubicBezTo>
                  <a:pt x="3032439" y="3751590"/>
                  <a:pt x="2535690" y="3973992"/>
                  <a:pt x="1986996" y="3973992"/>
                </a:cubicBezTo>
                <a:cubicBezTo>
                  <a:pt x="889608" y="3973992"/>
                  <a:pt x="0" y="3084384"/>
                  <a:pt x="0" y="1986996"/>
                </a:cubicBezTo>
                <a:cubicBezTo>
                  <a:pt x="0" y="889608"/>
                  <a:pt x="889608" y="0"/>
                  <a:pt x="1986996" y="0"/>
                </a:cubicBezTo>
                <a:close/>
              </a:path>
            </a:pathLst>
          </a:cu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F1E1C28-5DFE-D9A0-ED3A-6808B8C71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8" b="4"/>
          <a:stretch>
            <a:fillRect/>
          </a:stretch>
        </p:blipFill>
        <p:spPr bwMode="auto">
          <a:xfrm>
            <a:off x="6046592" y="3"/>
            <a:ext cx="3047060" cy="2463497"/>
          </a:xfrm>
          <a:custGeom>
            <a:avLst/>
            <a:gdLst/>
            <a:ahLst/>
            <a:cxnLst/>
            <a:rect l="l" t="t" r="r" b="b"/>
            <a:pathLst>
              <a:path w="3047060" h="2463497">
                <a:moveTo>
                  <a:pt x="326110" y="0"/>
                </a:moveTo>
                <a:lnTo>
                  <a:pt x="2720950" y="0"/>
                </a:lnTo>
                <a:lnTo>
                  <a:pt x="2786865" y="88147"/>
                </a:lnTo>
                <a:cubicBezTo>
                  <a:pt x="2951138" y="331304"/>
                  <a:pt x="3047060" y="624434"/>
                  <a:pt x="3047060" y="939967"/>
                </a:cubicBezTo>
                <a:cubicBezTo>
                  <a:pt x="3047060" y="1781389"/>
                  <a:pt x="2364952" y="2463497"/>
                  <a:pt x="1523530" y="2463497"/>
                </a:cubicBezTo>
                <a:cubicBezTo>
                  <a:pt x="682108" y="2463497"/>
                  <a:pt x="0" y="1781389"/>
                  <a:pt x="0" y="939967"/>
                </a:cubicBezTo>
                <a:cubicBezTo>
                  <a:pt x="0" y="624434"/>
                  <a:pt x="95922" y="331304"/>
                  <a:pt x="260195" y="8814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763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7" name="Rectangle 3086">
            <a:extLst>
              <a:ext uri="{FF2B5EF4-FFF2-40B4-BE49-F238E27FC236}">
                <a16:creationId xmlns:a16="http://schemas.microsoft.com/office/drawing/2014/main" id="{C87D32CD-86A6-411F-B3FB-3C4B5371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F1A2B122-4DED-412F-A125-8305B0916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091" name="Decorative Circles">
            <a:extLst>
              <a:ext uri="{FF2B5EF4-FFF2-40B4-BE49-F238E27FC236}">
                <a16:creationId xmlns:a16="http://schemas.microsoft.com/office/drawing/2014/main" id="{C0DBDFD8-DA43-4C1A-9001-327F0A16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68271" y="1901154"/>
            <a:ext cx="9049452" cy="1997000"/>
            <a:chOff x="2768271" y="1901154"/>
            <a:chExt cx="9049452" cy="1997000"/>
          </a:xfrm>
        </p:grpSpPr>
        <p:sp>
          <p:nvSpPr>
            <p:cNvPr id="3092" name="Oval 3091">
              <a:extLst>
                <a:ext uri="{FF2B5EF4-FFF2-40B4-BE49-F238E27FC236}">
                  <a16:creationId xmlns:a16="http://schemas.microsoft.com/office/drawing/2014/main" id="{54D2C49A-33C3-4048-8267-6907CA622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859169" y="1977248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3" name="Oval 3092">
              <a:extLst>
                <a:ext uri="{FF2B5EF4-FFF2-40B4-BE49-F238E27FC236}">
                  <a16:creationId xmlns:a16="http://schemas.microsoft.com/office/drawing/2014/main" id="{F65CBEB7-29CF-4F21-ABB7-012581304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44441" y="2142765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4" name="Oval 3093">
              <a:extLst>
                <a:ext uri="{FF2B5EF4-FFF2-40B4-BE49-F238E27FC236}">
                  <a16:creationId xmlns:a16="http://schemas.microsoft.com/office/drawing/2014/main" id="{73902316-BF90-4159-9FD2-6CFCCF7BE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7392" y="38039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5" name="Oval 3094">
              <a:extLst>
                <a:ext uri="{FF2B5EF4-FFF2-40B4-BE49-F238E27FC236}">
                  <a16:creationId xmlns:a16="http://schemas.microsoft.com/office/drawing/2014/main" id="{7F04BF80-E9DB-4641-8EA2-51698324F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68271" y="235440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6" name="Oval 3095">
              <a:extLst>
                <a:ext uri="{FF2B5EF4-FFF2-40B4-BE49-F238E27FC236}">
                  <a16:creationId xmlns:a16="http://schemas.microsoft.com/office/drawing/2014/main" id="{5D0C15F1-C4DA-4474-BABE-54A44BFAA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90988" y="1901154"/>
              <a:ext cx="226735" cy="22673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7" name="Oval 3096">
              <a:extLst>
                <a:ext uri="{FF2B5EF4-FFF2-40B4-BE49-F238E27FC236}">
                  <a16:creationId xmlns:a16="http://schemas.microsoft.com/office/drawing/2014/main" id="{B3FE1E78-2349-4C51-B895-51BDDD61E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24547" y="2281790"/>
              <a:ext cx="466441" cy="4664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8" name="Oval 3097">
              <a:extLst>
                <a:ext uri="{FF2B5EF4-FFF2-40B4-BE49-F238E27FC236}">
                  <a16:creationId xmlns:a16="http://schemas.microsoft.com/office/drawing/2014/main" id="{1B865D08-DD8A-4D3B-A0FD-73EDE11D2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44401" y="1998740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D65228-8C74-852F-11FA-EB9EEBAF7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24" y="3429000"/>
            <a:ext cx="7323152" cy="949050"/>
          </a:xfrm>
        </p:spPr>
        <p:txBody>
          <a:bodyPr anchor="b">
            <a:normAutofit/>
          </a:bodyPr>
          <a:lstStyle/>
          <a:p>
            <a:r>
              <a:rPr lang="en-US" sz="4400"/>
              <a:t>College-Campus Visit Day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89391D0-89D1-F8F4-C2B4-7BD18B53A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" r="1" b="14253"/>
          <a:stretch>
            <a:fillRect/>
          </a:stretch>
        </p:blipFill>
        <p:spPr bwMode="auto">
          <a:xfrm>
            <a:off x="3048" y="5"/>
            <a:ext cx="2861965" cy="3133761"/>
          </a:xfrm>
          <a:custGeom>
            <a:avLst/>
            <a:gdLst/>
            <a:ahLst/>
            <a:cxnLst/>
            <a:rect l="l" t="t" r="r" b="b"/>
            <a:pathLst>
              <a:path w="2861965" h="3133761">
                <a:moveTo>
                  <a:pt x="0" y="0"/>
                </a:moveTo>
                <a:lnTo>
                  <a:pt x="2715616" y="0"/>
                </a:lnTo>
                <a:lnTo>
                  <a:pt x="2757318" y="113938"/>
                </a:lnTo>
                <a:cubicBezTo>
                  <a:pt x="2825328" y="332595"/>
                  <a:pt x="2861965" y="565074"/>
                  <a:pt x="2861965" y="806110"/>
                </a:cubicBezTo>
                <a:cubicBezTo>
                  <a:pt x="2861965" y="2091636"/>
                  <a:pt x="1819840" y="3133761"/>
                  <a:pt x="534314" y="3133761"/>
                </a:cubicBezTo>
                <a:cubicBezTo>
                  <a:pt x="373623" y="3133761"/>
                  <a:pt x="216735" y="3117478"/>
                  <a:pt x="65211" y="3086472"/>
                </a:cubicBezTo>
                <a:lnTo>
                  <a:pt x="0" y="30697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BFF70A55-1180-92D6-992B-099E67AF9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2" r="14836" b="-3"/>
          <a:stretch>
            <a:fillRect/>
          </a:stretch>
        </p:blipFill>
        <p:spPr bwMode="auto">
          <a:xfrm>
            <a:off x="3478928" y="38002"/>
            <a:ext cx="3203501" cy="3203501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B8967637-6768-E069-E02A-C86142451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1" r="-2" b="-2"/>
          <a:stretch>
            <a:fillRect/>
          </a:stretch>
        </p:blipFill>
        <p:spPr bwMode="auto">
          <a:xfrm>
            <a:off x="7118077" y="-6256"/>
            <a:ext cx="4408870" cy="2474031"/>
          </a:xfrm>
          <a:custGeom>
            <a:avLst/>
            <a:gdLst/>
            <a:ahLst/>
            <a:cxnLst/>
            <a:rect l="l" t="t" r="r" b="b"/>
            <a:pathLst>
              <a:path w="4408870" h="2474031">
                <a:moveTo>
                  <a:pt x="18128" y="0"/>
                </a:moveTo>
                <a:lnTo>
                  <a:pt x="4390742" y="0"/>
                </a:lnTo>
                <a:lnTo>
                  <a:pt x="4397489" y="44205"/>
                </a:lnTo>
                <a:cubicBezTo>
                  <a:pt x="4405015" y="118312"/>
                  <a:pt x="4408870" y="193504"/>
                  <a:pt x="4408870" y="269596"/>
                </a:cubicBezTo>
                <a:cubicBezTo>
                  <a:pt x="4408870" y="1487072"/>
                  <a:pt x="3421911" y="2474031"/>
                  <a:pt x="2204435" y="2474031"/>
                </a:cubicBezTo>
                <a:cubicBezTo>
                  <a:pt x="986959" y="2474031"/>
                  <a:pt x="0" y="1487072"/>
                  <a:pt x="0" y="269596"/>
                </a:cubicBezTo>
                <a:cubicBezTo>
                  <a:pt x="0" y="193504"/>
                  <a:pt x="3855" y="118312"/>
                  <a:pt x="11381" y="442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5897597-3088-87A0-189A-A4988F2F2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r="3767" b="2"/>
          <a:stretch>
            <a:fillRect/>
          </a:stretch>
        </p:blipFill>
        <p:spPr bwMode="auto">
          <a:xfrm>
            <a:off x="9009073" y="3224679"/>
            <a:ext cx="3182927" cy="3638922"/>
          </a:xfrm>
          <a:custGeom>
            <a:avLst/>
            <a:gdLst/>
            <a:ahLst/>
            <a:cxnLst/>
            <a:rect l="l" t="t" r="r" b="b"/>
            <a:pathLst>
              <a:path w="3182927" h="3638922">
                <a:moveTo>
                  <a:pt x="2030698" y="0"/>
                </a:moveTo>
                <a:cubicBezTo>
                  <a:pt x="2451269" y="0"/>
                  <a:pt x="2841979" y="127853"/>
                  <a:pt x="3166081" y="346811"/>
                </a:cubicBezTo>
                <a:lnTo>
                  <a:pt x="3182927" y="359409"/>
                </a:lnTo>
                <a:lnTo>
                  <a:pt x="3182927" y="3638922"/>
                </a:lnTo>
                <a:lnTo>
                  <a:pt x="794132" y="3638922"/>
                </a:lnTo>
                <a:lnTo>
                  <a:pt x="738985" y="3597684"/>
                </a:lnTo>
                <a:cubicBezTo>
                  <a:pt x="287668" y="3225224"/>
                  <a:pt x="0" y="2661556"/>
                  <a:pt x="0" y="2030698"/>
                </a:cubicBezTo>
                <a:cubicBezTo>
                  <a:pt x="0" y="909174"/>
                  <a:pt x="909174" y="0"/>
                  <a:pt x="203069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86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ECE202AB-DBF7-4185-877A-75BAFACAD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24D129EA-644C-4C6C-ABFD-943C1C842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9183AE-E8CD-8C37-2C09-BEFD16CF8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77240"/>
            <a:ext cx="4606280" cy="2493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Senior Decision Day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9B35DB-BCBC-795F-49A0-87649BA91707}"/>
              </a:ext>
            </a:extLst>
          </p:cNvPr>
          <p:cNvSpPr txBox="1"/>
          <p:nvPr/>
        </p:nvSpPr>
        <p:spPr>
          <a:xfrm>
            <a:off x="777240" y="3428999"/>
            <a:ext cx="4606280" cy="2747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Future plan declaration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Mock Interviews 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Fun Afternoon </a:t>
            </a:r>
          </a:p>
        </p:txBody>
      </p:sp>
      <p:grpSp>
        <p:nvGrpSpPr>
          <p:cNvPr id="4109" name="Decorative Circles">
            <a:extLst>
              <a:ext uri="{FF2B5EF4-FFF2-40B4-BE49-F238E27FC236}">
                <a16:creationId xmlns:a16="http://schemas.microsoft.com/office/drawing/2014/main" id="{7BACFA5E-6910-4462-9B6D-B6C23CC28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8662" y="1139113"/>
            <a:ext cx="3216262" cy="5187547"/>
            <a:chOff x="7098662" y="1139113"/>
            <a:chExt cx="3216262" cy="5187547"/>
          </a:xfrm>
        </p:grpSpPr>
        <p:sp>
          <p:nvSpPr>
            <p:cNvPr id="4110" name="Oval 4109">
              <a:extLst>
                <a:ext uri="{FF2B5EF4-FFF2-40B4-BE49-F238E27FC236}">
                  <a16:creationId xmlns:a16="http://schemas.microsoft.com/office/drawing/2014/main" id="{54D2C49A-33C3-4048-8267-6907CA622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62890" y="1139113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1" name="Oval 4110">
              <a:extLst>
                <a:ext uri="{FF2B5EF4-FFF2-40B4-BE49-F238E27FC236}">
                  <a16:creationId xmlns:a16="http://schemas.microsoft.com/office/drawing/2014/main" id="{F65CBEB7-29CF-4F21-ABB7-012581304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8483" y="316327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2" name="Oval 4111">
              <a:extLst>
                <a:ext uri="{FF2B5EF4-FFF2-40B4-BE49-F238E27FC236}">
                  <a16:creationId xmlns:a16="http://schemas.microsoft.com/office/drawing/2014/main" id="{9C900504-84D3-4813-B737-775C16F8F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02014" y="1873296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3" name="Oval 4112">
              <a:extLst>
                <a:ext uri="{FF2B5EF4-FFF2-40B4-BE49-F238E27FC236}">
                  <a16:creationId xmlns:a16="http://schemas.microsoft.com/office/drawing/2014/main" id="{73902316-BF90-4159-9FD2-6CFCCF7BE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70112" y="2771408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4" name="Oval 4113">
              <a:extLst>
                <a:ext uri="{FF2B5EF4-FFF2-40B4-BE49-F238E27FC236}">
                  <a16:creationId xmlns:a16="http://schemas.microsoft.com/office/drawing/2014/main" id="{7F04BF80-E9DB-4641-8EA2-51698324F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35116" y="3778325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5" name="Oval 4114">
              <a:extLst>
                <a:ext uri="{FF2B5EF4-FFF2-40B4-BE49-F238E27FC236}">
                  <a16:creationId xmlns:a16="http://schemas.microsoft.com/office/drawing/2014/main" id="{234395B9-3F83-49A4-9275-0A315D88F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08370" y="6020880"/>
              <a:ext cx="305780" cy="3057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6" name="Oval 4115">
              <a:extLst>
                <a:ext uri="{FF2B5EF4-FFF2-40B4-BE49-F238E27FC236}">
                  <a16:creationId xmlns:a16="http://schemas.microsoft.com/office/drawing/2014/main" id="{0E7ABD02-CD92-4D6C-B4BA-984D6688F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98662" y="5787004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A group of people in a gym&#10;&#10;Description automatically generated">
            <a:extLst>
              <a:ext uri="{FF2B5EF4-FFF2-40B4-BE49-F238E27FC236}">
                <a16:creationId xmlns:a16="http://schemas.microsoft.com/office/drawing/2014/main" id="{DAC1A7BA-059A-A119-7B87-9FA1F32AE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" r="6" b="6"/>
          <a:stretch>
            <a:fillRect/>
          </a:stretch>
        </p:blipFill>
        <p:spPr bwMode="auto">
          <a:xfrm>
            <a:off x="5755981" y="-5608"/>
            <a:ext cx="2908231" cy="2025148"/>
          </a:xfrm>
          <a:custGeom>
            <a:avLst/>
            <a:gdLst/>
            <a:ahLst/>
            <a:cxnLst/>
            <a:rect l="l" t="t" r="r" b="b"/>
            <a:pathLst>
              <a:path w="2908231" h="2025148">
                <a:moveTo>
                  <a:pt x="116693" y="0"/>
                </a:moveTo>
                <a:lnTo>
                  <a:pt x="2791539" y="0"/>
                </a:lnTo>
                <a:lnTo>
                  <a:pt x="2793960" y="5026"/>
                </a:lnTo>
                <a:cubicBezTo>
                  <a:pt x="2867542" y="178993"/>
                  <a:pt x="2908231" y="370262"/>
                  <a:pt x="2908231" y="571033"/>
                </a:cubicBezTo>
                <a:cubicBezTo>
                  <a:pt x="2908231" y="1374118"/>
                  <a:pt x="2257201" y="2025148"/>
                  <a:pt x="1454116" y="2025148"/>
                </a:cubicBezTo>
                <a:cubicBezTo>
                  <a:pt x="651030" y="2025148"/>
                  <a:pt x="0" y="1374118"/>
                  <a:pt x="0" y="571033"/>
                </a:cubicBezTo>
                <a:cubicBezTo>
                  <a:pt x="0" y="370262"/>
                  <a:pt x="40690" y="178993"/>
                  <a:pt x="114272" y="502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 person on a water slide&#10;&#10;Description automatically generated">
            <a:extLst>
              <a:ext uri="{FF2B5EF4-FFF2-40B4-BE49-F238E27FC236}">
                <a16:creationId xmlns:a16="http://schemas.microsoft.com/office/drawing/2014/main" id="{C3907E7D-503B-A78C-2A0D-C1D549D92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9" r="-4" b="3449"/>
          <a:stretch>
            <a:fillRect/>
          </a:stretch>
        </p:blipFill>
        <p:spPr bwMode="auto">
          <a:xfrm>
            <a:off x="9291479" y="-11242"/>
            <a:ext cx="2900520" cy="3001390"/>
          </a:xfrm>
          <a:custGeom>
            <a:avLst/>
            <a:gdLst/>
            <a:ahLst/>
            <a:cxnLst/>
            <a:rect l="l" t="t" r="r" b="b"/>
            <a:pathLst>
              <a:path w="2851120" h="2950272">
                <a:moveTo>
                  <a:pt x="261947" y="0"/>
                </a:moveTo>
                <a:lnTo>
                  <a:pt x="2851120" y="0"/>
                </a:lnTo>
                <a:lnTo>
                  <a:pt x="2851120" y="2741068"/>
                </a:lnTo>
                <a:lnTo>
                  <a:pt x="2738394" y="2795370"/>
                </a:lnTo>
                <a:cubicBezTo>
                  <a:pt x="2502571" y="2895116"/>
                  <a:pt x="2243296" y="2950272"/>
                  <a:pt x="1971138" y="2950272"/>
                </a:cubicBezTo>
                <a:cubicBezTo>
                  <a:pt x="882509" y="2950272"/>
                  <a:pt x="0" y="2067763"/>
                  <a:pt x="0" y="979134"/>
                </a:cubicBezTo>
                <a:cubicBezTo>
                  <a:pt x="0" y="638938"/>
                  <a:pt x="86183" y="318870"/>
                  <a:pt x="237906" y="3957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9BDC971-4995-93BD-A803-AB42EBF554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58" r="18144" b="2"/>
          <a:stretch>
            <a:fillRect/>
          </a:stretch>
        </p:blipFill>
        <p:spPr>
          <a:xfrm>
            <a:off x="6348633" y="2256098"/>
            <a:ext cx="3022127" cy="3022127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pic>
        <p:nvPicPr>
          <p:cNvPr id="5" name="Content Placeholder 4" descr="A blue and white flyer&#10;&#10;Description automatically generated">
            <a:extLst>
              <a:ext uri="{FF2B5EF4-FFF2-40B4-BE49-F238E27FC236}">
                <a16:creationId xmlns:a16="http://schemas.microsoft.com/office/drawing/2014/main" id="{E7292AC2-4E3E-AC66-292A-BCA21C9A7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 l="4617" r="5363" b="-4"/>
          <a:stretch>
            <a:fillRect/>
          </a:stretch>
        </p:blipFill>
        <p:spPr>
          <a:xfrm>
            <a:off x="9340880" y="3690671"/>
            <a:ext cx="2851120" cy="3167329"/>
          </a:xfrm>
          <a:custGeom>
            <a:avLst/>
            <a:gdLst/>
            <a:ahLst/>
            <a:cxnLst/>
            <a:rect l="l" t="t" r="r" b="b"/>
            <a:pathLst>
              <a:path w="2851120" h="3167329">
                <a:moveTo>
                  <a:pt x="1971138" y="0"/>
                </a:moveTo>
                <a:cubicBezTo>
                  <a:pt x="2243296" y="0"/>
                  <a:pt x="2502571" y="55157"/>
                  <a:pt x="2738394" y="154902"/>
                </a:cubicBezTo>
                <a:lnTo>
                  <a:pt x="2851120" y="209205"/>
                </a:lnTo>
                <a:lnTo>
                  <a:pt x="2851120" y="3167329"/>
                </a:lnTo>
                <a:lnTo>
                  <a:pt x="407013" y="3167329"/>
                </a:lnTo>
                <a:lnTo>
                  <a:pt x="336639" y="3073220"/>
                </a:lnTo>
                <a:cubicBezTo>
                  <a:pt x="124103" y="2758625"/>
                  <a:pt x="0" y="2379375"/>
                  <a:pt x="0" y="1971138"/>
                </a:cubicBezTo>
                <a:cubicBezTo>
                  <a:pt x="0" y="882509"/>
                  <a:pt x="882509" y="0"/>
                  <a:pt x="19711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20343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8183E0-58D3-4C7F-97F0-2494113B3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3D7220-9A41-4B89-8A05-2E854925E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3FD40E-BE70-F841-C73F-90CA2490C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878" y="952022"/>
            <a:ext cx="4606280" cy="5157049"/>
          </a:xfrm>
        </p:spPr>
        <p:txBody>
          <a:bodyPr anchor="ctr">
            <a:normAutofit/>
          </a:bodyPr>
          <a:lstStyle/>
          <a:p>
            <a:r>
              <a:rPr lang="en-US" sz="4400"/>
              <a:t>Supports for Student Success </a:t>
            </a:r>
          </a:p>
        </p:txBody>
      </p:sp>
      <p:grpSp>
        <p:nvGrpSpPr>
          <p:cNvPr id="13" name="Decorative Circles">
            <a:extLst>
              <a:ext uri="{FF2B5EF4-FFF2-40B4-BE49-F238E27FC236}">
                <a16:creationId xmlns:a16="http://schemas.microsoft.com/office/drawing/2014/main" id="{9215E110-AB5D-437B-9906-4A431F695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51383" y="253192"/>
            <a:ext cx="2260285" cy="6604807"/>
            <a:chOff x="9951383" y="253192"/>
            <a:chExt cx="2260285" cy="660480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4D2C49A-33C3-4048-8267-6907CA622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51383" y="253192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65CBEB7-29CF-4F21-ABB7-012581304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53890" y="55441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C900504-84D3-4813-B737-775C16F8F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4134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54A3D21-5E60-4B25-890E-FA22F16436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627694" y="749878"/>
              <a:ext cx="202144" cy="202144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F04BF80-E9DB-4641-8EA2-51698324F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236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34395B9-3F83-49A4-9275-0A315D88F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16802" y="6415697"/>
              <a:ext cx="305780" cy="3057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E7ABD02-CD92-4D6C-B4BA-984D6688F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51383" y="6204350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B336017-F12B-485C-B5E1-B6971DA0CD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61912" y="6317717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7EE0023-28C5-7042-5A08-395D2C9507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0115210"/>
              </p:ext>
            </p:extLst>
          </p:nvPr>
        </p:nvGraphicFramePr>
        <p:xfrm>
          <a:off x="5544878" y="952022"/>
          <a:ext cx="5891471" cy="5157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2387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EE53D-9016-07D5-56E3-A9F45DF54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Supports for Student Success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18F8AEF-6AA4-7695-677F-9C5601967F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436" y="1744475"/>
            <a:ext cx="4379128" cy="24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AE5DD46-E5C8-A1F5-9461-454CB30BF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057" y="4265798"/>
            <a:ext cx="3290047" cy="246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B92EDEC2-9508-147E-16BF-96F983D45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002" y="1589694"/>
            <a:ext cx="3394388" cy="442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0F27071E-FBF6-D85A-B965-5F5F9AB57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8" y="1704134"/>
            <a:ext cx="3290048" cy="24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28E35B99-91A3-9225-38D6-F567964A0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84" y="4376735"/>
            <a:ext cx="2994212" cy="224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714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A917B-0581-6169-16DE-375965284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Early College Teachers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2E102-0A1F-6C84-9C53-E5609C7D5E0A}"/>
              </a:ext>
            </a:extLst>
          </p:cNvPr>
          <p:cNvSpPr txBox="1"/>
          <p:nvPr/>
        </p:nvSpPr>
        <p:spPr>
          <a:xfrm>
            <a:off x="2403662" y="291491"/>
            <a:ext cx="1458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0EC9146-7E40-2669-1D7E-854212AAC9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17" y="1589225"/>
            <a:ext cx="1284404" cy="171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6B7AABB1-2BB1-2FE9-F636-0BBEA3B48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445" y="1589224"/>
            <a:ext cx="1284404" cy="171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47230D3A-3CAF-AD35-2CC5-5BB0A49E7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74" y="1589224"/>
            <a:ext cx="1284404" cy="171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568E01F1-7C71-EB6A-2C68-FED06CB6B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667" y="1583764"/>
            <a:ext cx="1284404" cy="171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43E40CE2-C282-763E-9DA1-7D01ACE05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60" y="1583764"/>
            <a:ext cx="1284404" cy="171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87BF1F-F213-3EB0-5AE0-A5B1B2911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017" y="4412505"/>
            <a:ext cx="1284404" cy="171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704B9D0C-6847-B777-BB68-F094951EF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919" y="4395936"/>
            <a:ext cx="1284404" cy="171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>
            <a:extLst>
              <a:ext uri="{FF2B5EF4-FFF2-40B4-BE49-F238E27FC236}">
                <a16:creationId xmlns:a16="http://schemas.microsoft.com/office/drawing/2014/main" id="{CB17CA0B-C035-BFDA-C4B8-2C53711D3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9" y="4337807"/>
            <a:ext cx="1284404" cy="171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>
            <a:extLst>
              <a:ext uri="{FF2B5EF4-FFF2-40B4-BE49-F238E27FC236}">
                <a16:creationId xmlns:a16="http://schemas.microsoft.com/office/drawing/2014/main" id="{52A24D82-E203-9EAC-C2A8-AB842990E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874" y="4337807"/>
            <a:ext cx="1371599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BF7385-4AF3-2BF2-6D18-A5F64B7C94B3}"/>
              </a:ext>
            </a:extLst>
          </p:cNvPr>
          <p:cNvSpPr txBox="1"/>
          <p:nvPr/>
        </p:nvSpPr>
        <p:spPr>
          <a:xfrm>
            <a:off x="402479" y="3323197"/>
            <a:ext cx="17514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Ms. Terra Boyd</a:t>
            </a:r>
            <a:endParaRPr lang="en-U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Biology</a:t>
            </a:r>
            <a:endParaRPr lang="en-US" b="0" dirty="0">
              <a:effectLst/>
            </a:endParaRPr>
          </a:p>
          <a:p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6B5D33-A43D-3E38-A335-3989EAB74538}"/>
              </a:ext>
            </a:extLst>
          </p:cNvPr>
          <p:cNvSpPr txBox="1"/>
          <p:nvPr/>
        </p:nvSpPr>
        <p:spPr>
          <a:xfrm>
            <a:off x="2381239" y="3323197"/>
            <a:ext cx="2235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Miss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Erin Cage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Spanish</a:t>
            </a:r>
            <a:endParaRPr lang="en-US" b="0" dirty="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2222E5-AEBC-E08C-2E4F-90207AF4AACE}"/>
              </a:ext>
            </a:extLst>
          </p:cNvPr>
          <p:cNvSpPr txBox="1"/>
          <p:nvPr/>
        </p:nvSpPr>
        <p:spPr>
          <a:xfrm>
            <a:off x="4541289" y="3344631"/>
            <a:ext cx="2235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Mr. Dennis Dahlen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English &amp; Speech</a:t>
            </a:r>
            <a:endParaRPr lang="en-US" b="0" dirty="0"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ADE8B9-2EBC-930F-1FC4-9E39528DEF16}"/>
              </a:ext>
            </a:extLst>
          </p:cNvPr>
          <p:cNvSpPr txBox="1"/>
          <p:nvPr/>
        </p:nvSpPr>
        <p:spPr>
          <a:xfrm>
            <a:off x="5957018" y="3323196"/>
            <a:ext cx="3616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Ms. Myrna Greene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Psychology </a:t>
            </a:r>
            <a:endParaRPr lang="en-US" b="0" dirty="0">
              <a:effectLst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937D68-CA73-4155-2931-969D611B396C}"/>
              </a:ext>
            </a:extLst>
          </p:cNvPr>
          <p:cNvSpPr txBox="1"/>
          <p:nvPr/>
        </p:nvSpPr>
        <p:spPr>
          <a:xfrm>
            <a:off x="6840823" y="3333913"/>
            <a:ext cx="609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Mr. Jonathan Holt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Mathematics</a:t>
            </a:r>
            <a:endParaRPr lang="en-US" b="0" dirty="0">
              <a:effectLst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B1C925-1BD3-39AB-E135-E7E767C00400}"/>
              </a:ext>
            </a:extLst>
          </p:cNvPr>
          <p:cNvSpPr txBox="1"/>
          <p:nvPr/>
        </p:nvSpPr>
        <p:spPr>
          <a:xfrm>
            <a:off x="154572" y="6169709"/>
            <a:ext cx="1956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Mrs. Theresa Holt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Health Science</a:t>
            </a:r>
            <a:endParaRPr lang="en-US" b="0" dirty="0">
              <a:effectLst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53D343-8DAB-9781-E52A-D1FB3F9AB524}"/>
              </a:ext>
            </a:extLst>
          </p:cNvPr>
          <p:cNvSpPr txBox="1"/>
          <p:nvPr/>
        </p:nvSpPr>
        <p:spPr>
          <a:xfrm>
            <a:off x="154572" y="6169708"/>
            <a:ext cx="6468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Mrs. Tina Rue</a:t>
            </a:r>
            <a:endParaRPr lang="en-US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</a:rPr>
              <a:t>Social Studies</a:t>
            </a:r>
            <a:endParaRPr lang="en-US" b="0" dirty="0"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0D7241-60EC-082C-BD0A-24E6C8156FDB}"/>
              </a:ext>
            </a:extLst>
          </p:cNvPr>
          <p:cNvSpPr txBox="1"/>
          <p:nvPr/>
        </p:nvSpPr>
        <p:spPr>
          <a:xfrm>
            <a:off x="2719239" y="6148272"/>
            <a:ext cx="6468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Mr. Wes Stephenson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Chemistry</a:t>
            </a:r>
            <a:endParaRPr lang="en-US" b="0" dirty="0"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9F8728-FB72-8E28-A541-D6CE0382F0E3}"/>
              </a:ext>
            </a:extLst>
          </p:cNvPr>
          <p:cNvSpPr txBox="1"/>
          <p:nvPr/>
        </p:nvSpPr>
        <p:spPr>
          <a:xfrm>
            <a:off x="5283905" y="6169707"/>
            <a:ext cx="6468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Mrs.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Kelley Wellman-Covey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Human Services</a:t>
            </a: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62381162"/>
      </p:ext>
    </p:extLst>
  </p:cSld>
  <p:clrMapOvr>
    <a:masterClrMapping/>
  </p:clrMapOvr>
</p:sld>
</file>

<file path=ppt/theme/theme1.xml><?xml version="1.0" encoding="utf-8"?>
<a:theme xmlns:a="http://schemas.openxmlformats.org/drawingml/2006/main" name="ConfettiVTI">
  <a:themeElements>
    <a:clrScheme name="Custom 30">
      <a:dk1>
        <a:sysClr val="windowText" lastClr="000000"/>
      </a:dk1>
      <a:lt1>
        <a:sysClr val="window" lastClr="FFFFFF"/>
      </a:lt1>
      <a:dk2>
        <a:srgbClr val="420023"/>
      </a:dk2>
      <a:lt2>
        <a:srgbClr val="FDFBF9"/>
      </a:lt2>
      <a:accent1>
        <a:srgbClr val="97446E"/>
      </a:accent1>
      <a:accent2>
        <a:srgbClr val="A40056"/>
      </a:accent2>
      <a:accent3>
        <a:srgbClr val="24BEEE"/>
      </a:accent3>
      <a:accent4>
        <a:srgbClr val="91274F"/>
      </a:accent4>
      <a:accent5>
        <a:srgbClr val="F39E29"/>
      </a:accent5>
      <a:accent6>
        <a:srgbClr val="E87450"/>
      </a:accent6>
      <a:hlink>
        <a:srgbClr val="F55D5D"/>
      </a:hlink>
      <a:folHlink>
        <a:srgbClr val="EA3A60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308</TotalTime>
  <Words>363</Words>
  <Application>Microsoft Macintosh PowerPoint</Application>
  <PresentationFormat>Widescreen</PresentationFormat>
  <Paragraphs>122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Arial</vt:lpstr>
      <vt:lpstr>Calibri</vt:lpstr>
      <vt:lpstr>Gill Sans Nova</vt:lpstr>
      <vt:lpstr>ConfettiVTI</vt:lpstr>
      <vt:lpstr>PowerPoint Presentation</vt:lpstr>
      <vt:lpstr>Rural School, Big Impact: Thinking Outside of the Box</vt:lpstr>
      <vt:lpstr>Shoals Demographics </vt:lpstr>
      <vt:lpstr>College Going Culture</vt:lpstr>
      <vt:lpstr>College-Campus Visit Day</vt:lpstr>
      <vt:lpstr>Senior Decision Day </vt:lpstr>
      <vt:lpstr>Supports for Student Success </vt:lpstr>
      <vt:lpstr>Supports for Student Success </vt:lpstr>
      <vt:lpstr>Our Early College Teachers</vt:lpstr>
      <vt:lpstr>Thinking Outside of the Box </vt:lpstr>
      <vt:lpstr>Early College by the Number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Kindra Hembree</dc:creator>
  <cp:lastModifiedBy>Kindra Hembree</cp:lastModifiedBy>
  <cp:revision>3</cp:revision>
  <dcterms:created xsi:type="dcterms:W3CDTF">2026-05-31T19:19:23Z</dcterms:created>
  <dcterms:modified xsi:type="dcterms:W3CDTF">2026-06-01T15:29:27Z</dcterms:modified>
</cp:coreProperties>
</file>