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7315200" cy="9601200"/>
  <p:embeddedFontLst>
    <p:embeddedFont>
      <p:font typeface="Amatic SC" panose="00000500000000000000" pitchFamily="2" charset="-79"/>
      <p:regular r:id="rId15"/>
      <p:bold r:id="rId16"/>
    </p:embeddedFont>
    <p:embeddedFont>
      <p:font typeface="Source Code Pro" panose="020B0509030403020204" pitchFamily="49"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b9GfdPZI3xLJdA6BbhxVCv6ca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ibetanmalashop.com/tibetan-mala-bead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url?sa=i&amp;url=https%3A%2F%2Ftatfoundation.org%2Ftat-forum-archives%2Fforum2001-04.htm&amp;psig=AOvVaw2xCcMmplWCRxTH7cP2pRKu&amp;ust=1748465413476000&amp;source=images&amp;cd=vfe&amp;opi=89978449&amp;ved=0CBQQjRxqFwoTCIiAjrPDxI0DFQAAAAAdAAAAABA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0: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1: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2: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r>
              <a:rPr lang="fr-FR" dirty="0">
                <a:hlinkClick r:id="rId3"/>
              </a:rPr>
              <a:t>Tibetan Mala </a:t>
            </a:r>
            <a:r>
              <a:rPr lang="fr-FR" dirty="0" err="1">
                <a:hlinkClick r:id="rId3"/>
              </a:rPr>
              <a:t>Beads</a:t>
            </a:r>
            <a:r>
              <a:rPr lang="fr-FR" dirty="0">
                <a:hlinkClick r:id="rId3"/>
              </a:rPr>
              <a:t> - </a:t>
            </a:r>
            <a:r>
              <a:rPr lang="fr-FR" dirty="0" err="1">
                <a:hlinkClick r:id="rId3"/>
              </a:rPr>
              <a:t>prayer</a:t>
            </a:r>
            <a:r>
              <a:rPr lang="fr-FR" dirty="0">
                <a:hlinkClick r:id="rId3"/>
              </a:rPr>
              <a:t> </a:t>
            </a:r>
            <a:r>
              <a:rPr lang="fr-FR" dirty="0" err="1">
                <a:hlinkClick r:id="rId3"/>
              </a:rPr>
              <a:t>beads</a:t>
            </a:r>
            <a:r>
              <a:rPr lang="fr-FR" dirty="0">
                <a:hlinkClick r:id="rId3"/>
              </a:rPr>
              <a:t>, 108 </a:t>
            </a:r>
            <a:r>
              <a:rPr lang="fr-FR" dirty="0" err="1">
                <a:hlinkClick r:id="rId3"/>
              </a:rPr>
              <a:t>mala</a:t>
            </a:r>
            <a:r>
              <a:rPr lang="fr-FR" dirty="0">
                <a:hlinkClick r:id="rId3"/>
              </a:rPr>
              <a:t>, </a:t>
            </a:r>
            <a:r>
              <a:rPr lang="fr-FR" dirty="0" err="1">
                <a:hlinkClick r:id="rId3"/>
              </a:rPr>
              <a:t>mala</a:t>
            </a:r>
            <a:r>
              <a:rPr lang="fr-FR" dirty="0">
                <a:hlinkClick r:id="rId3"/>
              </a:rPr>
              <a:t> bracelet</a:t>
            </a:r>
            <a:endParaRPr lang="fr-FR" dirty="0"/>
          </a:p>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r>
              <a:rPr lang="en" u="sng">
                <a:solidFill>
                  <a:schemeClr val="hlink"/>
                </a:solidFill>
                <a:hlinkClick r:id="rId3"/>
              </a:rPr>
              <a:t>https://www.google.com/url?sa=i&amp;url=https%3A%2F%2Ftatfoundation.org%2Ftat-forum-archives%2Fforum2001-04.htm&amp;psig=AOvVaw2xCcMmplWCRxTH7cP2pRKu&amp;ust=1748465413476000&amp;source=images&amp;cd=vfe&amp;opi=89978449&amp;ved=0CBQQjRxqFwoTCIiAjrPDxI0DFQAAAAAdAAAAABAE</a:t>
            </a:r>
            <a:endParaRPr/>
          </a:p>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14"/>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4"/>
          <p:cNvSpPr txBox="1">
            <a:spLocks noGrp="1"/>
          </p:cNvSpPr>
          <p:nvPr>
            <p:ph type="ctrTitle"/>
          </p:nvPr>
        </p:nvSpPr>
        <p:spPr>
          <a:xfrm>
            <a:off x="311700" y="392150"/>
            <a:ext cx="8520600" cy="2690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2" name="Google Shape;12;p14"/>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23"/>
          <p:cNvSpPr txBox="1">
            <a:spLocks noGrp="1"/>
          </p:cNvSpPr>
          <p:nvPr>
            <p:ph type="title" hasCustomPrompt="1"/>
          </p:nvPr>
        </p:nvSpPr>
        <p:spPr>
          <a:xfrm>
            <a:off x="311700" y="1240275"/>
            <a:ext cx="8520600" cy="1981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23"/>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
        <p:cNvGrpSpPr/>
        <p:nvPr/>
      </p:nvGrpSpPr>
      <p:grpSpPr>
        <a:xfrm>
          <a:off x="0" y="0"/>
          <a:ext cx="0" cy="0"/>
          <a:chOff x="0" y="0"/>
          <a:chExt cx="0" cy="0"/>
        </a:xfrm>
      </p:grpSpPr>
      <p:sp>
        <p:nvSpPr>
          <p:cNvPr id="15" name="Google Shape;15;p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16" name="Google Shape;16;p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
        <p:cNvGrpSpPr/>
        <p:nvPr/>
      </p:nvGrpSpPr>
      <p:grpSpPr>
        <a:xfrm>
          <a:off x="0" y="0"/>
          <a:ext cx="0" cy="0"/>
          <a:chOff x="0" y="0"/>
          <a:chExt cx="0" cy="0"/>
        </a:xfrm>
      </p:grpSpPr>
      <p:sp>
        <p:nvSpPr>
          <p:cNvPr id="19" name="Google Shape;19;p16"/>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 name="Google Shape;20;p16"/>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21" name="Google Shape;21;p16"/>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22" name="Google Shape;22;p16"/>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3" name="Google Shape;23;p1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24" name="Google Shape;2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7" name="Google Shape;27;p17"/>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17"/>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32" name="Google Shape;3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5" name="Google Shape;3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8" name="Google Shape;38;p20"/>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9" name="Google Shape;3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304800" y="309350"/>
            <a:ext cx="8537700" cy="748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42" name="Google Shape;4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22"/>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7" name="Google Shape;7;p1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search?q=Ho%27oponopono&amp;sca_esv=22f559b5d064249e&amp;biw=1272&amp;bih=554&amp;sxsrf=ANbL-n7hZoiVVcj1VmlsbH_s3ERWHCunlA%3A1777306902432&amp;ei=Fo3vaYiBGpam5NoPxPPcqQU&amp;oq=thank+you%2C+please+forg&amp;gs_lp=Egxnd3Mtd2l6LXNlcnAiFnRoYW5rIHlvdSwgcGxlYXNlIGZvcmcqAggBMgUQLhiABDIGEAAYFhgeMgYQABgWGB4yBhAAGBYYHjIGEAAYFhgeMggQABgWGB4YCjILEAAYgAQYigUYhgMyCxAAGIAEGIoFGIYDMgsQABiABBiKBRiGAzIIEAAYgAQYogRIhNQBUOURWNq6AXANeAGQAQCYAbsBoAGqFqoBBDI3LjW4AQHIAQD4AQGYAi6gAowrwgIKEAAYRxjWBBiwA8ICDhAAGOQCGNYEGLAD2AEBwgIXEC4Y3AYYuAYY2gYY2AIYyAMYsAPYAQHCAgQQIxgnwgILEC4YgAQYigUYkQLCAgsQABiABBiKBRiRAsICChAAGIAEGIoFGEPCAhAQABiABBiKBRhDGLEDGIMBwgIKECMYgAQYigUYJ8ICEBAjGPAFGMkCGIAEGIoFGCfCAgoQLhiABBiKBRhDwgILEC4YrwEYxwEYgATCAgsQABiABBixAxiDAcICBRAAGIAEwgINEC4YgAQYigUYQxixA8ICDRAAGIAEGIoFGEMYsQPCAggQABiABBixA8ICCxAuGIAEGLEDGIMBwgIQEC4YQxiDARixAxiABBiKBcICBxAuGIAEGArCAgcQABiABBgKwgILEC4YgAQYxwEYrwHCAhQQLhiABBiXBRjcBBjeBBjgBNgBAcICBxAuGIAEGA3CAgcQLhgNGIAEwgIHEAAYgAQYDcICFhAuGIAEGA0YlwUY3AQY3gQY4ATYAQGYAwCIBgGQBg-6BgYIARABGAmSBwkzMS4xNC44LTGgB9HDArIHBTE4LjE0uAe5GcIHCzItMjYuMTkuMC4xyAe6A4AIAQ&amp;sclient=gws-wiz-serp&amp;ved=2ahUKEwixnYW5uI6UAxV2FFkFHTVRCwkQgK4QegYIAQgAEA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
          <p:cNvPicPr preferRelativeResize="0"/>
          <p:nvPr/>
        </p:nvPicPr>
        <p:blipFill rotWithShape="1">
          <a:blip r:embed="rId3">
            <a:alphaModFix/>
          </a:blip>
          <a:srcRect b="62291"/>
          <a:stretch/>
        </p:blipFill>
        <p:spPr>
          <a:xfrm>
            <a:off x="0" y="0"/>
            <a:ext cx="9144000" cy="3448051"/>
          </a:xfrm>
          <a:prstGeom prst="rect">
            <a:avLst/>
          </a:prstGeom>
          <a:noFill/>
          <a:ln>
            <a:noFill/>
          </a:ln>
        </p:spPr>
      </p:pic>
      <p:sp>
        <p:nvSpPr>
          <p:cNvPr id="57" name="Google Shape;57;p1"/>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2100"/>
              <a:buNone/>
            </a:pPr>
            <a:r>
              <a:rPr lang="en" sz="3200">
                <a:solidFill>
                  <a:srgbClr val="666666"/>
                </a:solidFill>
                <a:latin typeface="Amatic SC"/>
                <a:ea typeface="Amatic SC"/>
                <a:cs typeface="Amatic SC"/>
                <a:sym typeface="Amatic SC"/>
              </a:rPr>
              <a:t>Crystal Monteleone</a:t>
            </a:r>
            <a:endParaRPr sz="3200">
              <a:solidFill>
                <a:srgbClr val="666666"/>
              </a:solidFill>
              <a:latin typeface="Amatic SC"/>
              <a:ea typeface="Amatic SC"/>
              <a:cs typeface="Amatic SC"/>
              <a:sym typeface="Amatic SC"/>
            </a:endParaRPr>
          </a:p>
          <a:p>
            <a:pPr marL="0" lvl="0" indent="0" algn="ctr" rtl="0">
              <a:lnSpc>
                <a:spcPct val="80000"/>
              </a:lnSpc>
              <a:spcBef>
                <a:spcPts val="0"/>
              </a:spcBef>
              <a:spcAft>
                <a:spcPts val="0"/>
              </a:spcAft>
              <a:buSzPts val="2100"/>
              <a:buNone/>
            </a:pPr>
            <a:endParaRPr b="0">
              <a:latin typeface="Arial"/>
              <a:ea typeface="Arial"/>
              <a:cs typeface="Arial"/>
              <a:sym typeface="Arial"/>
            </a:endParaRPr>
          </a:p>
        </p:txBody>
      </p:sp>
      <p:sp>
        <p:nvSpPr>
          <p:cNvPr id="58" name="Google Shape;58;p1"/>
          <p:cNvSpPr txBox="1">
            <a:spLocks noGrp="1"/>
          </p:cNvSpPr>
          <p:nvPr>
            <p:ph type="ctrTitle"/>
          </p:nvPr>
        </p:nvSpPr>
        <p:spPr>
          <a:xfrm>
            <a:off x="311700" y="392150"/>
            <a:ext cx="8520600" cy="26904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8000"/>
              <a:buNone/>
            </a:pPr>
            <a:r>
              <a:rPr lang="en">
                <a:solidFill>
                  <a:schemeClr val="lt1"/>
                </a:solidFill>
              </a:rPr>
              <a:t>Meditative Mala Making</a:t>
            </a:r>
            <a:br>
              <a:rPr lang="en">
                <a:solidFill>
                  <a:schemeClr val="lt1"/>
                </a:solidFill>
              </a:rPr>
            </a:br>
            <a:r>
              <a:rPr lang="en" sz="5000">
                <a:solidFill>
                  <a:schemeClr val="lt1"/>
                </a:solidFill>
              </a:rPr>
              <a:t>Workshop</a:t>
            </a:r>
            <a:endParaRPr sz="50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a:t>How to use your mala</a:t>
            </a:r>
            <a:endParaRPr/>
          </a:p>
        </p:txBody>
      </p:sp>
      <p:sp>
        <p:nvSpPr>
          <p:cNvPr id="141" name="Google Shape;141;p10"/>
          <p:cNvSpPr txBox="1">
            <a:spLocks noGrp="1"/>
          </p:cNvSpPr>
          <p:nvPr>
            <p:ph type="body" idx="1"/>
          </p:nvPr>
        </p:nvSpPr>
        <p:spPr>
          <a:xfrm>
            <a:off x="311700" y="1389600"/>
            <a:ext cx="4326900" cy="3677700"/>
          </a:xfrm>
          <a:prstGeom prst="rect">
            <a:avLst/>
          </a:prstGeom>
          <a:noFill/>
          <a:ln>
            <a:noFill/>
          </a:ln>
        </p:spPr>
        <p:txBody>
          <a:bodyPr spcFirstLastPara="1" wrap="square" lIns="91425" tIns="91425" rIns="91425" bIns="91425" anchor="t" anchorCtr="0">
            <a:normAutofit fontScale="92500" lnSpcReduction="10000"/>
          </a:bodyPr>
          <a:lstStyle/>
          <a:p>
            <a:pPr marL="457200" lvl="0" indent="-304800" algn="l" rtl="0">
              <a:lnSpc>
                <a:spcPct val="115000"/>
              </a:lnSpc>
              <a:spcBef>
                <a:spcPts val="0"/>
              </a:spcBef>
              <a:spcAft>
                <a:spcPts val="0"/>
              </a:spcAft>
              <a:buSzPts val="1200"/>
              <a:buChar char="●"/>
            </a:pPr>
            <a:r>
              <a:rPr lang="en"/>
              <a:t>Hold your mala in your dominant hand.</a:t>
            </a:r>
            <a:endParaRPr/>
          </a:p>
          <a:p>
            <a:pPr marL="457200" lvl="0" indent="-304800" algn="l" rtl="0">
              <a:lnSpc>
                <a:spcPct val="115000"/>
              </a:lnSpc>
              <a:spcBef>
                <a:spcPts val="0"/>
              </a:spcBef>
              <a:spcAft>
                <a:spcPts val="0"/>
              </a:spcAft>
              <a:buSzPts val="1200"/>
              <a:buChar char="●"/>
            </a:pPr>
            <a:r>
              <a:rPr lang="en"/>
              <a:t>Rest the mala on your middle or your ring finger (whichever feels most comfortable to you).</a:t>
            </a:r>
            <a:endParaRPr/>
          </a:p>
          <a:p>
            <a:pPr marL="457200" lvl="0" indent="-304800" algn="l" rtl="0">
              <a:lnSpc>
                <a:spcPct val="115000"/>
              </a:lnSpc>
              <a:spcBef>
                <a:spcPts val="0"/>
              </a:spcBef>
              <a:spcAft>
                <a:spcPts val="0"/>
              </a:spcAft>
              <a:buSzPts val="1200"/>
              <a:buChar char="●"/>
            </a:pPr>
            <a:r>
              <a:rPr lang="en"/>
              <a:t>Start at the first bead next to the guru and use your thumb to count your mantra.</a:t>
            </a:r>
            <a:endParaRPr/>
          </a:p>
          <a:p>
            <a:pPr marL="457200" lvl="0" indent="-304800" algn="l" rtl="0">
              <a:lnSpc>
                <a:spcPct val="115000"/>
              </a:lnSpc>
              <a:spcBef>
                <a:spcPts val="0"/>
              </a:spcBef>
              <a:spcAft>
                <a:spcPts val="0"/>
              </a:spcAft>
              <a:buSzPts val="1200"/>
              <a:buChar char="●"/>
            </a:pPr>
            <a:r>
              <a:rPr lang="en"/>
              <a:t>As you count, slowly draw each bead inward and leave the middle finger pointed somewhat outward so that it does not touch the mala. This finger represents the ego.</a:t>
            </a:r>
            <a:endParaRPr/>
          </a:p>
          <a:p>
            <a:pPr marL="457200" lvl="0" indent="-304800" algn="l" rtl="0">
              <a:lnSpc>
                <a:spcPct val="115000"/>
              </a:lnSpc>
              <a:spcBef>
                <a:spcPts val="0"/>
              </a:spcBef>
              <a:spcAft>
                <a:spcPts val="0"/>
              </a:spcAft>
              <a:buSzPts val="1200"/>
              <a:buChar char="●"/>
            </a:pPr>
            <a:r>
              <a:rPr lang="en"/>
              <a:t>One mantra for each bead. Try chanting out loud at first, then whisper, then silently in the mind. See what feels best for you and notice the difference in your awareness.</a:t>
            </a:r>
            <a:endParaRPr/>
          </a:p>
          <a:p>
            <a:pPr marL="457200" lvl="0" indent="-304800" algn="l" rtl="0">
              <a:lnSpc>
                <a:spcPct val="115000"/>
              </a:lnSpc>
              <a:spcBef>
                <a:spcPts val="0"/>
              </a:spcBef>
              <a:spcAft>
                <a:spcPts val="0"/>
              </a:spcAft>
              <a:buSzPts val="1200"/>
              <a:buChar char="●"/>
            </a:pPr>
            <a:r>
              <a:rPr lang="en"/>
              <a:t>When you reach the guru take a moment to pause and thank those who have come before you and your teachers who have helped you along your path.</a:t>
            </a:r>
            <a:endParaRPr/>
          </a:p>
        </p:txBody>
      </p:sp>
      <p:sp>
        <p:nvSpPr>
          <p:cNvPr id="142" name="Google Shape;142;p10"/>
          <p:cNvSpPr txBox="1">
            <a:spLocks noGrp="1"/>
          </p:cNvSpPr>
          <p:nvPr>
            <p:ph type="title"/>
          </p:nvPr>
        </p:nvSpPr>
        <p:spPr>
          <a:xfrm>
            <a:off x="5026575" y="555600"/>
            <a:ext cx="2808000" cy="755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a:t>Other tips</a:t>
            </a:r>
            <a:endParaRPr/>
          </a:p>
        </p:txBody>
      </p:sp>
      <p:sp>
        <p:nvSpPr>
          <p:cNvPr id="143" name="Google Shape;143;p10"/>
          <p:cNvSpPr txBox="1">
            <a:spLocks noGrp="1"/>
          </p:cNvSpPr>
          <p:nvPr>
            <p:ph type="body" idx="1"/>
          </p:nvPr>
        </p:nvSpPr>
        <p:spPr>
          <a:xfrm>
            <a:off x="4817100" y="1465800"/>
            <a:ext cx="4326900" cy="3677700"/>
          </a:xfrm>
          <a:prstGeom prst="rect">
            <a:avLst/>
          </a:prstGeom>
          <a:noFill/>
          <a:ln>
            <a:noFill/>
          </a:ln>
        </p:spPr>
        <p:txBody>
          <a:bodyPr spcFirstLastPara="1" wrap="square" lIns="91425" tIns="91425" rIns="91425" bIns="91425" anchor="t" anchorCtr="0">
            <a:normAutofit/>
          </a:bodyPr>
          <a:lstStyle/>
          <a:p>
            <a:pPr marL="457200" lvl="0" indent="-304800" algn="l" rtl="0">
              <a:lnSpc>
                <a:spcPct val="115000"/>
              </a:lnSpc>
              <a:spcBef>
                <a:spcPts val="0"/>
              </a:spcBef>
              <a:spcAft>
                <a:spcPts val="0"/>
              </a:spcAft>
              <a:buSzPts val="1200"/>
              <a:buChar char="●"/>
            </a:pPr>
            <a:r>
              <a:rPr lang="en"/>
              <a:t>Do not worry how fast or slow you are. You will naturally find a rhythm that is best for you.</a:t>
            </a:r>
            <a:endParaRPr/>
          </a:p>
          <a:p>
            <a:pPr marL="457200" lvl="0" indent="-304800" algn="l" rtl="0">
              <a:lnSpc>
                <a:spcPct val="115000"/>
              </a:lnSpc>
              <a:spcBef>
                <a:spcPts val="0"/>
              </a:spcBef>
              <a:spcAft>
                <a:spcPts val="0"/>
              </a:spcAft>
              <a:buSzPts val="1200"/>
              <a:buChar char="●"/>
            </a:pPr>
            <a:r>
              <a:rPr lang="en"/>
              <a:t>You may find that you are naturally syncing your breath with your mantra. This is a great sign! Breathe naturally without force and let the rhythm come to you.</a:t>
            </a:r>
            <a:endParaRPr/>
          </a:p>
          <a:p>
            <a:pPr marL="457200" lvl="0" indent="-298450" algn="l" rtl="0">
              <a:lnSpc>
                <a:spcPct val="115000"/>
              </a:lnSpc>
              <a:spcBef>
                <a:spcPts val="0"/>
              </a:spcBef>
              <a:spcAft>
                <a:spcPts val="0"/>
              </a:spcAft>
              <a:buClr>
                <a:srgbClr val="000000"/>
              </a:buClr>
              <a:buSzPts val="1100"/>
              <a:buChar char="●"/>
            </a:pPr>
            <a:r>
              <a:rPr lang="en"/>
              <a:t>NO EFFORT</a:t>
            </a:r>
            <a:endParaRPr/>
          </a:p>
          <a:p>
            <a:pPr marL="457200" lvl="0" indent="-298450" algn="l" rtl="0">
              <a:lnSpc>
                <a:spcPct val="115000"/>
              </a:lnSpc>
              <a:spcBef>
                <a:spcPts val="0"/>
              </a:spcBef>
              <a:spcAft>
                <a:spcPts val="0"/>
              </a:spcAft>
              <a:buClr>
                <a:srgbClr val="000000"/>
              </a:buClr>
              <a:buSzPts val="1100"/>
              <a:buChar char="●"/>
            </a:pPr>
            <a:r>
              <a:rPr lang="en"/>
              <a:t>NO CONCENTRATION</a:t>
            </a:r>
            <a:endParaRPr/>
          </a:p>
          <a:p>
            <a:pPr marL="457200" lvl="0" indent="-298450" algn="l" rtl="0">
              <a:lnSpc>
                <a:spcPct val="115000"/>
              </a:lnSpc>
              <a:spcBef>
                <a:spcPts val="0"/>
              </a:spcBef>
              <a:spcAft>
                <a:spcPts val="0"/>
              </a:spcAft>
              <a:buClr>
                <a:srgbClr val="000000"/>
              </a:buClr>
              <a:buSzPts val="1100"/>
              <a:buChar char="●"/>
            </a:pPr>
            <a:r>
              <a:rPr lang="en"/>
              <a:t>NO EXPECTATIONS</a:t>
            </a:r>
            <a:endParaRPr/>
          </a:p>
          <a:p>
            <a:pPr marL="457200" lvl="0" indent="-298450" algn="l" rtl="0">
              <a:lnSpc>
                <a:spcPct val="115000"/>
              </a:lnSpc>
              <a:spcBef>
                <a:spcPts val="0"/>
              </a:spcBef>
              <a:spcAft>
                <a:spcPts val="0"/>
              </a:spcAft>
              <a:buClr>
                <a:srgbClr val="000000"/>
              </a:buClr>
              <a:buSzPts val="1100"/>
              <a:buChar char="●"/>
            </a:pPr>
            <a:r>
              <a:rPr lang="en"/>
              <a:t>NO RESISTANCE OR JUDGEMENT TO ANYTHING THAT COMES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1"/>
          <p:cNvSpPr txBox="1">
            <a:spLocks noGrp="1"/>
          </p:cNvSpPr>
          <p:nvPr>
            <p:ph type="title"/>
          </p:nvPr>
        </p:nvSpPr>
        <p:spPr>
          <a:xfrm>
            <a:off x="311700" y="-15902"/>
            <a:ext cx="2808000" cy="755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dirty="0"/>
              <a:t>Other Mantras</a:t>
            </a:r>
            <a:endParaRPr dirty="0"/>
          </a:p>
        </p:txBody>
      </p:sp>
      <p:sp>
        <p:nvSpPr>
          <p:cNvPr id="149" name="Google Shape;149;p11"/>
          <p:cNvSpPr txBox="1">
            <a:spLocks noGrp="1"/>
          </p:cNvSpPr>
          <p:nvPr>
            <p:ph type="body" idx="1"/>
          </p:nvPr>
        </p:nvSpPr>
        <p:spPr>
          <a:xfrm>
            <a:off x="311700" y="661307"/>
            <a:ext cx="8556000" cy="4405993"/>
          </a:xfrm>
          <a:prstGeom prst="rect">
            <a:avLst/>
          </a:prstGeom>
          <a:noFill/>
          <a:ln>
            <a:noFill/>
          </a:ln>
        </p:spPr>
        <p:txBody>
          <a:bodyPr spcFirstLastPara="1" wrap="square" lIns="91425" tIns="91425" rIns="91425" bIns="91425" anchor="t" anchorCtr="0">
            <a:normAutofit/>
          </a:bodyPr>
          <a:lstStyle/>
          <a:p>
            <a:pPr marL="457200" lvl="0" indent="-287655" algn="l" rtl="0">
              <a:lnSpc>
                <a:spcPct val="115000"/>
              </a:lnSpc>
              <a:spcBef>
                <a:spcPts val="0"/>
              </a:spcBef>
              <a:spcAft>
                <a:spcPts val="0"/>
              </a:spcAft>
              <a:buSzPct val="100000"/>
              <a:buChar char="●"/>
            </a:pPr>
            <a:r>
              <a:rPr lang="en" b="1" dirty="0"/>
              <a:t>Om (aum, ohm) </a:t>
            </a:r>
            <a:r>
              <a:rPr lang="en" dirty="0"/>
              <a:t>- This is the primordial sound, the sound of the Universe itself. It is the vibration of everything within and around you.</a:t>
            </a:r>
            <a:endParaRPr dirty="0"/>
          </a:p>
          <a:p>
            <a:pPr marL="457200" lvl="0" indent="-287655" algn="l" rtl="0">
              <a:lnSpc>
                <a:spcPct val="115000"/>
              </a:lnSpc>
              <a:spcBef>
                <a:spcPts val="0"/>
              </a:spcBef>
              <a:spcAft>
                <a:spcPts val="0"/>
              </a:spcAft>
              <a:buSzPct val="100000"/>
              <a:buChar char="●"/>
            </a:pPr>
            <a:r>
              <a:rPr lang="en" b="1" dirty="0"/>
              <a:t>I am Love</a:t>
            </a:r>
            <a:r>
              <a:rPr lang="en" dirty="0"/>
              <a:t> - Plain and simple a wonderful mantra for self-love, compassion, and all dimensions of love. This is a powerful mantra in English that can have a profound effect on how we treat ourselves and others.</a:t>
            </a:r>
            <a:endParaRPr dirty="0"/>
          </a:p>
          <a:p>
            <a:pPr marL="457200" lvl="0" indent="-287655" algn="l" rtl="0">
              <a:lnSpc>
                <a:spcPct val="115000"/>
              </a:lnSpc>
              <a:spcBef>
                <a:spcPts val="0"/>
              </a:spcBef>
              <a:spcAft>
                <a:spcPts val="0"/>
              </a:spcAft>
              <a:buSzPct val="100000"/>
              <a:buChar char="●"/>
            </a:pPr>
            <a:r>
              <a:rPr lang="en" b="1" dirty="0"/>
              <a:t>Om Shanti (Om shan-tee)</a:t>
            </a:r>
            <a:r>
              <a:rPr lang="en" dirty="0"/>
              <a:t> - This mantra is perfect for those who may not have an affinity to gods/goddess and want to focus on fostering more peace spiritually for oneself, in one’s physical life as well as for others in the world.</a:t>
            </a:r>
            <a:endParaRPr dirty="0"/>
          </a:p>
          <a:p>
            <a:pPr marL="457200" lvl="0" indent="-287655" algn="l" rtl="0">
              <a:lnSpc>
                <a:spcPct val="115000"/>
              </a:lnSpc>
              <a:spcBef>
                <a:spcPts val="0"/>
              </a:spcBef>
              <a:spcAft>
                <a:spcPts val="0"/>
              </a:spcAft>
              <a:buSzPct val="100000"/>
              <a:buChar char="●"/>
            </a:pPr>
            <a:r>
              <a:rPr lang="en" b="1" dirty="0"/>
              <a:t>So Ham</a:t>
            </a:r>
            <a:r>
              <a:rPr lang="en" dirty="0"/>
              <a:t> - This mantra is wonderful as it can directly correlate with the breath. Translated as “I am That. “That” can mean the Divine, She, He, Eternal, the Universe. “So” is the sound of the inhalation and “Ham” is the sound of the exhalation. It reminds us that we are all One.</a:t>
            </a:r>
            <a:endParaRPr dirty="0"/>
          </a:p>
          <a:p>
            <a:pPr marL="457200" lvl="0" indent="-287655" algn="l" rtl="0">
              <a:lnSpc>
                <a:spcPct val="115000"/>
              </a:lnSpc>
              <a:spcBef>
                <a:spcPts val="0"/>
              </a:spcBef>
              <a:spcAft>
                <a:spcPts val="0"/>
              </a:spcAft>
              <a:buSzPct val="100000"/>
              <a:buChar char="●"/>
            </a:pPr>
            <a:r>
              <a:rPr lang="en" b="1" dirty="0"/>
              <a:t>Peace </a:t>
            </a:r>
            <a:r>
              <a:rPr lang="en" dirty="0"/>
              <a:t>- Easy to remember and perfect for attracting greater peace in every facet of your life. Concentrating on this energy can create a sense of safety, calm, and loving energy towards yourself and others</a:t>
            </a:r>
          </a:p>
          <a:p>
            <a:pPr lvl="0" indent="-287655">
              <a:buSzPct val="100000"/>
            </a:pPr>
            <a:r>
              <a:rPr lang="en-US" dirty="0"/>
              <a:t>May all beings everywhere be happy and free, and may the thoughts, words, and actions of my own life contribute in some way to that happiness and to that freedom for all</a:t>
            </a:r>
          </a:p>
          <a:p>
            <a:pPr lvl="0" indent="-287655">
              <a:buSzPct val="100000"/>
            </a:pPr>
            <a:r>
              <a:rPr lang="en-US" b="1" dirty="0" err="1">
                <a:hlinkClick r:id="rId3">
                  <a:extLst>
                    <a:ext uri="{A12FA001-AC4F-418D-AE19-62706E023703}">
                      <ahyp:hlinkClr xmlns:ahyp="http://schemas.microsoft.com/office/drawing/2018/hyperlinkcolor" val="tx"/>
                    </a:ext>
                  </a:extLst>
                </a:hlinkClick>
              </a:rPr>
              <a:t>Ho'oponopono</a:t>
            </a:r>
            <a:r>
              <a:rPr lang="en-US" b="1" dirty="0"/>
              <a:t> Prayer: </a:t>
            </a:r>
            <a:r>
              <a:rPr lang="en-US" dirty="0"/>
              <a:t>I’m sorry, please forgive me, Thank You, I love you.</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a:t>Activating our Mala</a:t>
            </a:r>
            <a:endParaRPr/>
          </a:p>
        </p:txBody>
      </p:sp>
      <p:sp>
        <p:nvSpPr>
          <p:cNvPr id="155" name="Google Shape;155;p12"/>
          <p:cNvSpPr txBox="1">
            <a:spLocks noGrp="1"/>
          </p:cNvSpPr>
          <p:nvPr>
            <p:ph type="body" idx="1"/>
          </p:nvPr>
        </p:nvSpPr>
        <p:spPr>
          <a:xfrm>
            <a:off x="311700" y="1389600"/>
            <a:ext cx="4393800" cy="3525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200"/>
              <a:buNone/>
            </a:pPr>
            <a:r>
              <a:rPr lang="en" b="1"/>
              <a:t>Use Light</a:t>
            </a:r>
            <a:r>
              <a:rPr lang="en"/>
              <a:t> of the sun or moon, bathing the mala in its light for a few hours.</a:t>
            </a:r>
            <a:endParaRPr/>
          </a:p>
          <a:p>
            <a:pPr marL="0" lvl="0" indent="0" algn="l" rtl="0">
              <a:lnSpc>
                <a:spcPct val="115000"/>
              </a:lnSpc>
              <a:spcBef>
                <a:spcPts val="1200"/>
              </a:spcBef>
              <a:spcAft>
                <a:spcPts val="0"/>
              </a:spcAft>
              <a:buSzPts val="1200"/>
              <a:buNone/>
            </a:pPr>
            <a:r>
              <a:rPr lang="en" b="1"/>
              <a:t>Essential Oils:</a:t>
            </a:r>
            <a:r>
              <a:rPr lang="en"/>
              <a:t> with a few drops, massage the oil into the mala.</a:t>
            </a:r>
            <a:endParaRPr/>
          </a:p>
          <a:p>
            <a:pPr marL="0" lvl="0" indent="0" algn="l" rtl="0">
              <a:lnSpc>
                <a:spcPct val="115000"/>
              </a:lnSpc>
              <a:spcBef>
                <a:spcPts val="1200"/>
              </a:spcBef>
              <a:spcAft>
                <a:spcPts val="0"/>
              </a:spcAft>
              <a:buSzPts val="1200"/>
              <a:buNone/>
            </a:pPr>
            <a:r>
              <a:rPr lang="en" b="1"/>
              <a:t>Sound: </a:t>
            </a:r>
            <a:r>
              <a:rPr lang="en"/>
              <a:t>with a sound bowl or other instrument that you like you can transfer the frequency and vibration to the mala.</a:t>
            </a:r>
            <a:endParaRPr/>
          </a:p>
          <a:p>
            <a:pPr marL="0" lvl="0" indent="0" algn="l" rtl="0">
              <a:lnSpc>
                <a:spcPct val="115000"/>
              </a:lnSpc>
              <a:spcBef>
                <a:spcPts val="1200"/>
              </a:spcBef>
              <a:spcAft>
                <a:spcPts val="1200"/>
              </a:spcAft>
              <a:buSzPts val="1200"/>
              <a:buNone/>
            </a:pPr>
            <a:r>
              <a:rPr lang="en"/>
              <a:t>Burn </a:t>
            </a:r>
            <a:r>
              <a:rPr lang="en" b="1"/>
              <a:t>Sage or incense</a:t>
            </a:r>
            <a:r>
              <a:rPr lang="en"/>
              <a:t> and infuse the mala with the smoke.</a:t>
            </a:r>
            <a:endParaRPr/>
          </a:p>
        </p:txBody>
      </p:sp>
      <p:pic>
        <p:nvPicPr>
          <p:cNvPr id="156" name="Google Shape;156;p12"/>
          <p:cNvPicPr preferRelativeResize="0"/>
          <p:nvPr/>
        </p:nvPicPr>
        <p:blipFill rotWithShape="1">
          <a:blip r:embed="rId3">
            <a:alphaModFix/>
          </a:blip>
          <a:srcRect r="46584"/>
          <a:stretch/>
        </p:blipFill>
        <p:spPr>
          <a:xfrm>
            <a:off x="4885678" y="355575"/>
            <a:ext cx="4258326" cy="448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a:t>Intention setting</a:t>
            </a:r>
            <a:endParaRPr/>
          </a:p>
        </p:txBody>
      </p:sp>
      <p:sp>
        <p:nvSpPr>
          <p:cNvPr id="64" name="Google Shape;64;p2"/>
          <p:cNvSpPr txBox="1">
            <a:spLocks noGrp="1"/>
          </p:cNvSpPr>
          <p:nvPr>
            <p:ph type="body" idx="1"/>
          </p:nvPr>
        </p:nvSpPr>
        <p:spPr>
          <a:xfrm>
            <a:off x="311700" y="1389600"/>
            <a:ext cx="4358100" cy="31794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1100">
                <a:latin typeface="Arial"/>
                <a:ea typeface="Arial"/>
                <a:cs typeface="Arial"/>
                <a:sym typeface="Arial"/>
              </a:rPr>
              <a:t>Let’s set the intention or affirmation for the mala we are going to make.</a:t>
            </a:r>
            <a:endParaRPr sz="1100">
              <a:latin typeface="Arial"/>
              <a:ea typeface="Arial"/>
              <a:cs typeface="Arial"/>
              <a:sym typeface="Arial"/>
            </a:endParaRPr>
          </a:p>
          <a:p>
            <a:pPr marL="0" lvl="0" indent="0" algn="l" rtl="0">
              <a:lnSpc>
                <a:spcPct val="95000"/>
              </a:lnSpc>
              <a:spcBef>
                <a:spcPts val="1200"/>
              </a:spcBef>
              <a:spcAft>
                <a:spcPts val="0"/>
              </a:spcAft>
              <a:buSzPts val="275"/>
              <a:buNone/>
            </a:pPr>
            <a:r>
              <a:rPr lang="en" sz="1100">
                <a:latin typeface="Arial"/>
                <a:ea typeface="Arial"/>
                <a:cs typeface="Arial"/>
                <a:sym typeface="Arial"/>
              </a:rPr>
              <a:t>Take moment to listen to your heart and clarify what you want. </a:t>
            </a:r>
            <a:endParaRPr sz="1100">
              <a:latin typeface="Arial"/>
              <a:ea typeface="Arial"/>
              <a:cs typeface="Arial"/>
              <a:sym typeface="Arial"/>
            </a:endParaRPr>
          </a:p>
          <a:p>
            <a:pPr marL="0" lvl="0" indent="0" algn="l" rtl="0">
              <a:lnSpc>
                <a:spcPct val="95000"/>
              </a:lnSpc>
              <a:spcBef>
                <a:spcPts val="1200"/>
              </a:spcBef>
              <a:spcAft>
                <a:spcPts val="0"/>
              </a:spcAft>
              <a:buSzPts val="275"/>
              <a:buNone/>
            </a:pPr>
            <a:r>
              <a:rPr lang="en" sz="1100">
                <a:latin typeface="Arial"/>
                <a:ea typeface="Arial"/>
                <a:cs typeface="Arial"/>
                <a:sym typeface="Arial"/>
              </a:rPr>
              <a:t>Write it down and be as creative as you want!</a:t>
            </a:r>
            <a:endParaRPr sz="1100">
              <a:latin typeface="Arial"/>
              <a:ea typeface="Arial"/>
              <a:cs typeface="Arial"/>
              <a:sym typeface="Arial"/>
            </a:endParaRPr>
          </a:p>
          <a:p>
            <a:pPr marL="0" lvl="0" indent="0" algn="l" rtl="0">
              <a:lnSpc>
                <a:spcPct val="95000"/>
              </a:lnSpc>
              <a:spcBef>
                <a:spcPts val="1200"/>
              </a:spcBef>
              <a:spcAft>
                <a:spcPts val="0"/>
              </a:spcAft>
              <a:buSzPts val="275"/>
              <a:buNone/>
            </a:pPr>
            <a:r>
              <a:rPr lang="en" sz="1100">
                <a:latin typeface="Arial"/>
                <a:ea typeface="Arial"/>
                <a:cs typeface="Arial"/>
                <a:sym typeface="Arial"/>
              </a:rPr>
              <a:t>Examples: </a:t>
            </a:r>
            <a:endParaRPr sz="1100">
              <a:latin typeface="Arial"/>
              <a:ea typeface="Arial"/>
              <a:cs typeface="Arial"/>
              <a:sym typeface="Arial"/>
            </a:endParaRPr>
          </a:p>
          <a:p>
            <a:pPr marL="457200" lvl="0" indent="-298450" algn="l" rtl="0">
              <a:lnSpc>
                <a:spcPct val="95000"/>
              </a:lnSpc>
              <a:spcBef>
                <a:spcPts val="1200"/>
              </a:spcBef>
              <a:spcAft>
                <a:spcPts val="0"/>
              </a:spcAft>
              <a:buSzPts val="1100"/>
              <a:buFont typeface="Arial"/>
              <a:buChar char="●"/>
            </a:pPr>
            <a:r>
              <a:rPr lang="en" sz="1100">
                <a:latin typeface="Arial"/>
                <a:ea typeface="Arial"/>
                <a:cs typeface="Arial"/>
                <a:sym typeface="Arial"/>
              </a:rPr>
              <a:t>I am love</a:t>
            </a:r>
            <a:endParaRPr sz="1100">
              <a:latin typeface="Arial"/>
              <a:ea typeface="Arial"/>
              <a:cs typeface="Arial"/>
              <a:sym typeface="Arial"/>
            </a:endParaRPr>
          </a:p>
          <a:p>
            <a:pPr marL="457200" lvl="0" indent="-298450" algn="l" rtl="0">
              <a:lnSpc>
                <a:spcPct val="95000"/>
              </a:lnSpc>
              <a:spcBef>
                <a:spcPts val="0"/>
              </a:spcBef>
              <a:spcAft>
                <a:spcPts val="0"/>
              </a:spcAft>
              <a:buSzPts val="1100"/>
              <a:buFont typeface="Arial"/>
              <a:buChar char="●"/>
            </a:pPr>
            <a:r>
              <a:rPr lang="en" sz="1100">
                <a:latin typeface="Arial"/>
                <a:ea typeface="Arial"/>
                <a:cs typeface="Arial"/>
                <a:sym typeface="Arial"/>
              </a:rPr>
              <a:t>All that I seek is already within me</a:t>
            </a:r>
            <a:endParaRPr sz="1100">
              <a:latin typeface="Arial"/>
              <a:ea typeface="Arial"/>
              <a:cs typeface="Arial"/>
              <a:sym typeface="Arial"/>
            </a:endParaRPr>
          </a:p>
          <a:p>
            <a:pPr marL="457200" lvl="0" indent="-298450" algn="l" rtl="0">
              <a:lnSpc>
                <a:spcPct val="95000"/>
              </a:lnSpc>
              <a:spcBef>
                <a:spcPts val="0"/>
              </a:spcBef>
              <a:spcAft>
                <a:spcPts val="0"/>
              </a:spcAft>
              <a:buSzPts val="1100"/>
              <a:buFont typeface="Arial"/>
              <a:buChar char="●"/>
            </a:pPr>
            <a:r>
              <a:rPr lang="en" sz="1100">
                <a:latin typeface="Arial"/>
                <a:ea typeface="Arial"/>
                <a:cs typeface="Arial"/>
                <a:sym typeface="Arial"/>
              </a:rPr>
              <a:t>I am abundance</a:t>
            </a:r>
            <a:endParaRPr sz="1100">
              <a:latin typeface="Arial"/>
              <a:ea typeface="Arial"/>
              <a:cs typeface="Arial"/>
              <a:sym typeface="Arial"/>
            </a:endParaRPr>
          </a:p>
          <a:p>
            <a:pPr marL="457200" lvl="0" indent="-298450" algn="l" rtl="0">
              <a:lnSpc>
                <a:spcPct val="95000"/>
              </a:lnSpc>
              <a:spcBef>
                <a:spcPts val="0"/>
              </a:spcBef>
              <a:spcAft>
                <a:spcPts val="0"/>
              </a:spcAft>
              <a:buSzPts val="1100"/>
              <a:buFont typeface="Arial"/>
              <a:buChar char="●"/>
            </a:pPr>
            <a:r>
              <a:rPr lang="en" sz="1100">
                <a:latin typeface="Arial"/>
                <a:ea typeface="Arial"/>
                <a:cs typeface="Arial"/>
                <a:sym typeface="Arial"/>
              </a:rPr>
              <a:t>May all be happy &amp; healthy</a:t>
            </a:r>
            <a:endParaRPr sz="1100">
              <a:latin typeface="Arial"/>
              <a:ea typeface="Arial"/>
              <a:cs typeface="Arial"/>
              <a:sym typeface="Arial"/>
            </a:endParaRPr>
          </a:p>
          <a:p>
            <a:pPr marL="457200" lvl="0" indent="-298450" algn="l" rtl="0">
              <a:lnSpc>
                <a:spcPct val="95000"/>
              </a:lnSpc>
              <a:spcBef>
                <a:spcPts val="0"/>
              </a:spcBef>
              <a:spcAft>
                <a:spcPts val="0"/>
              </a:spcAft>
              <a:buSzPts val="1100"/>
              <a:buFont typeface="Arial"/>
              <a:buChar char="●"/>
            </a:pPr>
            <a:r>
              <a:rPr lang="en" sz="1100">
                <a:latin typeface="Arial"/>
                <a:ea typeface="Arial"/>
                <a:cs typeface="Arial"/>
                <a:sym typeface="Arial"/>
              </a:rPr>
              <a:t>I focus my energy on…</a:t>
            </a:r>
            <a:endParaRPr sz="1100">
              <a:latin typeface="Arial"/>
              <a:ea typeface="Arial"/>
              <a:cs typeface="Arial"/>
              <a:sym typeface="Arial"/>
            </a:endParaRPr>
          </a:p>
          <a:p>
            <a:pPr marL="457200" lvl="0" indent="-298450" algn="l" rtl="0">
              <a:lnSpc>
                <a:spcPct val="95000"/>
              </a:lnSpc>
              <a:spcBef>
                <a:spcPts val="0"/>
              </a:spcBef>
              <a:spcAft>
                <a:spcPts val="0"/>
              </a:spcAft>
              <a:buSzPts val="1100"/>
              <a:buFont typeface="Arial"/>
              <a:buChar char="●"/>
            </a:pPr>
            <a:r>
              <a:rPr lang="en" sz="1100">
                <a:latin typeface="Arial"/>
                <a:ea typeface="Arial"/>
                <a:cs typeface="Arial"/>
                <a:sym typeface="Arial"/>
              </a:rPr>
              <a:t>I dedicate this mala for…</a:t>
            </a:r>
            <a:endParaRPr sz="1100">
              <a:latin typeface="Arial"/>
              <a:ea typeface="Arial"/>
              <a:cs typeface="Arial"/>
              <a:sym typeface="Arial"/>
            </a:endParaRPr>
          </a:p>
          <a:p>
            <a:pPr marL="457200" lvl="0" indent="-298450" algn="l" rtl="0">
              <a:lnSpc>
                <a:spcPct val="95000"/>
              </a:lnSpc>
              <a:spcBef>
                <a:spcPts val="0"/>
              </a:spcBef>
              <a:spcAft>
                <a:spcPts val="0"/>
              </a:spcAft>
              <a:buSzPts val="1100"/>
              <a:buFont typeface="Arial"/>
              <a:buChar char="●"/>
            </a:pPr>
            <a:r>
              <a:rPr lang="en" sz="1100">
                <a:latin typeface="Arial"/>
                <a:ea typeface="Arial"/>
                <a:cs typeface="Arial"/>
                <a:sym typeface="Arial"/>
              </a:rPr>
              <a:t>May the person who wears this will be healthy</a:t>
            </a:r>
            <a:endParaRPr sz="1100">
              <a:latin typeface="Arial"/>
              <a:ea typeface="Arial"/>
              <a:cs typeface="Arial"/>
              <a:sym typeface="Arial"/>
            </a:endParaRPr>
          </a:p>
          <a:p>
            <a:pPr marL="0" lvl="0" indent="0" algn="l" rtl="0">
              <a:lnSpc>
                <a:spcPct val="95000"/>
              </a:lnSpc>
              <a:spcBef>
                <a:spcPts val="1200"/>
              </a:spcBef>
              <a:spcAft>
                <a:spcPts val="0"/>
              </a:spcAft>
              <a:buSzPts val="275"/>
              <a:buNone/>
            </a:pPr>
            <a:r>
              <a:rPr lang="en" sz="1100">
                <a:latin typeface="Arial"/>
                <a:ea typeface="Arial"/>
                <a:cs typeface="Arial"/>
                <a:sym typeface="Arial"/>
              </a:rPr>
              <a:t>When focusing your energy to your intention while making the mala, your mala will become a powerful focal to manifest it. </a:t>
            </a:r>
            <a:endParaRPr sz="1100">
              <a:latin typeface="Arial"/>
              <a:ea typeface="Arial"/>
              <a:cs typeface="Arial"/>
              <a:sym typeface="Arial"/>
            </a:endParaRPr>
          </a:p>
          <a:p>
            <a:pPr marL="0" lvl="0" indent="0" algn="l" rtl="0">
              <a:lnSpc>
                <a:spcPct val="95000"/>
              </a:lnSpc>
              <a:spcBef>
                <a:spcPts val="1200"/>
              </a:spcBef>
              <a:spcAft>
                <a:spcPts val="0"/>
              </a:spcAft>
              <a:buSzPts val="275"/>
              <a:buNone/>
            </a:pPr>
            <a:r>
              <a:rPr lang="en" sz="1100">
                <a:latin typeface="Arial"/>
                <a:ea typeface="Arial"/>
                <a:cs typeface="Arial"/>
                <a:sym typeface="Arial"/>
              </a:rPr>
              <a:t>“Energy flows where attention goes.” ~Tony Robbins</a:t>
            </a:r>
            <a:endParaRPr sz="1100">
              <a:latin typeface="Arial"/>
              <a:ea typeface="Arial"/>
              <a:cs typeface="Arial"/>
              <a:sym typeface="Arial"/>
            </a:endParaRPr>
          </a:p>
          <a:p>
            <a:pPr marL="0" lvl="0" indent="0" algn="l" rtl="0">
              <a:lnSpc>
                <a:spcPct val="95000"/>
              </a:lnSpc>
              <a:spcBef>
                <a:spcPts val="1200"/>
              </a:spcBef>
              <a:spcAft>
                <a:spcPts val="1200"/>
              </a:spcAft>
              <a:buSzPts val="275"/>
              <a:buNone/>
            </a:pPr>
            <a:endParaRPr sz="300"/>
          </a:p>
        </p:txBody>
      </p:sp>
      <p:pic>
        <p:nvPicPr>
          <p:cNvPr id="65" name="Google Shape;65;p2"/>
          <p:cNvPicPr preferRelativeResize="0"/>
          <p:nvPr/>
        </p:nvPicPr>
        <p:blipFill rotWithShape="1">
          <a:blip r:embed="rId3">
            <a:alphaModFix/>
          </a:blip>
          <a:srcRect/>
          <a:stretch/>
        </p:blipFill>
        <p:spPr>
          <a:xfrm>
            <a:off x="4822200" y="152400"/>
            <a:ext cx="4032252" cy="4838702"/>
          </a:xfrm>
          <a:prstGeom prst="rect">
            <a:avLst/>
          </a:prstGeom>
          <a:noFill/>
          <a:ln w="76200" cap="flat" cmpd="sng">
            <a:solidFill>
              <a:srgbClr val="00FDC8"/>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r>
              <a:rPr lang="en"/>
              <a:t>Time to mala! </a:t>
            </a:r>
            <a:endParaRPr/>
          </a:p>
        </p:txBody>
      </p:sp>
      <p:sp>
        <p:nvSpPr>
          <p:cNvPr id="71" name="Google Shape;71;p3"/>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117647"/>
              <a:buNone/>
            </a:pPr>
            <a:r>
              <a:rPr lang="en" dirty="0"/>
              <a:t>108 beads</a:t>
            </a:r>
            <a:endParaRPr dirty="0"/>
          </a:p>
          <a:p>
            <a:pPr marL="0" lvl="0" indent="0" algn="ctr" rtl="0">
              <a:lnSpc>
                <a:spcPct val="100000"/>
              </a:lnSpc>
              <a:spcBef>
                <a:spcPts val="0"/>
              </a:spcBef>
              <a:spcAft>
                <a:spcPts val="0"/>
              </a:spcAft>
              <a:buSzPct val="117647"/>
              <a:buNone/>
            </a:pPr>
            <a:r>
              <a:rPr lang="en" dirty="0"/>
              <a:t>1 Guru bead</a:t>
            </a:r>
          </a:p>
          <a:p>
            <a:pPr marL="0" lvl="0" indent="0" algn="ctr" rtl="0">
              <a:lnSpc>
                <a:spcPct val="100000"/>
              </a:lnSpc>
              <a:spcBef>
                <a:spcPts val="0"/>
              </a:spcBef>
              <a:spcAft>
                <a:spcPts val="0"/>
              </a:spcAft>
              <a:buSzPct val="117647"/>
              <a:buNone/>
            </a:pPr>
            <a:r>
              <a:rPr lang="en-US" dirty="0"/>
              <a:t>1 Tassel</a:t>
            </a:r>
            <a:endParaRPr dirty="0"/>
          </a:p>
          <a:p>
            <a:pPr marL="0" lvl="0" indent="0" algn="ctr" rtl="0">
              <a:lnSpc>
                <a:spcPct val="100000"/>
              </a:lnSpc>
              <a:spcBef>
                <a:spcPts val="0"/>
              </a:spcBef>
              <a:spcAft>
                <a:spcPts val="0"/>
              </a:spcAft>
              <a:buSzPct val="117647"/>
              <a:buNone/>
            </a:pPr>
            <a:r>
              <a:rPr lang="en" dirty="0"/>
              <a:t>Thread</a:t>
            </a:r>
            <a:endParaRPr dirty="0"/>
          </a:p>
        </p:txBody>
      </p:sp>
      <p:pic>
        <p:nvPicPr>
          <p:cNvPr id="72" name="Google Shape;72;p3"/>
          <p:cNvPicPr preferRelativeResize="0"/>
          <p:nvPr/>
        </p:nvPicPr>
        <p:blipFill rotWithShape="1">
          <a:blip r:embed="rId3">
            <a:alphaModFix/>
          </a:blip>
          <a:srcRect/>
          <a:stretch/>
        </p:blipFill>
        <p:spPr>
          <a:xfrm>
            <a:off x="5177825" y="94027"/>
            <a:ext cx="3485400" cy="4908825"/>
          </a:xfrm>
          <a:prstGeom prst="rect">
            <a:avLst/>
          </a:prstGeom>
          <a:noFill/>
          <a:ln>
            <a:noFill/>
          </a:ln>
        </p:spPr>
      </p:pic>
      <p:sp>
        <p:nvSpPr>
          <p:cNvPr id="73" name="Google Shape;73;p3"/>
          <p:cNvSpPr txBox="1"/>
          <p:nvPr/>
        </p:nvSpPr>
        <p:spPr>
          <a:xfrm>
            <a:off x="6505225" y="2864075"/>
            <a:ext cx="7623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IS A MALA</a:t>
            </a:r>
            <a:endParaRPr/>
          </a:p>
        </p:txBody>
      </p:sp>
      <p:sp>
        <p:nvSpPr>
          <p:cNvPr id="79" name="Google Shape;79;p4"/>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r>
              <a:rPr lang="en"/>
              <a:t>Mala beads are a set of beads that have traditionally been used in prayer and meditation to keep count of mantras during prayer or meditation. They have been used since roughly the 8th Century B.C. </a:t>
            </a:r>
            <a:endParaRPr/>
          </a:p>
          <a:p>
            <a:pPr marL="0" lvl="0" indent="0" algn="l" rtl="0">
              <a:lnSpc>
                <a:spcPct val="115000"/>
              </a:lnSpc>
              <a:spcBef>
                <a:spcPts val="1200"/>
              </a:spcBef>
              <a:spcAft>
                <a:spcPts val="0"/>
              </a:spcAft>
              <a:buSzPct val="108108"/>
              <a:buNone/>
            </a:pPr>
            <a:r>
              <a:rPr lang="en"/>
              <a:t>In Sanskrit, Mala means a garland of beads and the process of repeating a mantra or phrase is called “japa”</a:t>
            </a:r>
            <a:endParaRPr/>
          </a:p>
          <a:p>
            <a:pPr marL="0" lvl="0" indent="0" algn="l" rtl="0">
              <a:lnSpc>
                <a:spcPct val="115000"/>
              </a:lnSpc>
              <a:spcBef>
                <a:spcPts val="1200"/>
              </a:spcBef>
              <a:spcAft>
                <a:spcPts val="1200"/>
              </a:spcAft>
              <a:buSzPct val="108108"/>
              <a:buNone/>
            </a:pPr>
            <a:r>
              <a:rPr lang="en"/>
              <a:t>However, this does not require formal religious or spiritual practice. Simply wear them as a reminder of an affirmation or intention you’ve set.</a:t>
            </a:r>
            <a:endParaRPr/>
          </a:p>
        </p:txBody>
      </p:sp>
      <p:sp>
        <p:nvSpPr>
          <p:cNvPr id="80" name="Google Shape;80;p4"/>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400"/>
              <a:buNone/>
            </a:pPr>
            <a:endParaRPr/>
          </a:p>
        </p:txBody>
      </p:sp>
      <p:pic>
        <p:nvPicPr>
          <p:cNvPr id="81" name="Google Shape;81;p4"/>
          <p:cNvPicPr preferRelativeResize="0"/>
          <p:nvPr/>
        </p:nvPicPr>
        <p:blipFill rotWithShape="1">
          <a:blip r:embed="rId3">
            <a:alphaModFix/>
          </a:blip>
          <a:srcRect/>
          <a:stretch/>
        </p:blipFill>
        <p:spPr>
          <a:xfrm>
            <a:off x="4984796" y="9525"/>
            <a:ext cx="4181708"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WHY 108 Beads</a:t>
            </a:r>
            <a:endParaRPr/>
          </a:p>
        </p:txBody>
      </p:sp>
      <p:sp>
        <p:nvSpPr>
          <p:cNvPr id="87" name="Google Shape;87;p5"/>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a:t>There are many reasons or stories to why 108 beads. Some believe there are 108 stages on the journey of the human soul. The number 108 is considered to be sacred in many Eastern religions, representing the universe and oneness (1), nothing (0), and everything or infinity (8). It is also a Harshad number (“Great Joy”)- divisible by the sum of its parts. 1 + 0 + 8= 9 The number 108 can be divided by 9</a:t>
            </a:r>
            <a:endParaRPr/>
          </a:p>
          <a:p>
            <a:pPr marL="0" lvl="0" indent="0" algn="l" rtl="0">
              <a:lnSpc>
                <a:spcPct val="115000"/>
              </a:lnSpc>
              <a:spcBef>
                <a:spcPts val="1200"/>
              </a:spcBef>
              <a:spcAft>
                <a:spcPts val="1200"/>
              </a:spcAft>
              <a:buSzPts val="1400"/>
              <a:buNone/>
            </a:pPr>
            <a:endParaRPr/>
          </a:p>
        </p:txBody>
      </p:sp>
      <p:sp>
        <p:nvSpPr>
          <p:cNvPr id="88" name="Google Shape;88;p5"/>
          <p:cNvSpPr txBox="1">
            <a:spLocks noGrp="1"/>
          </p:cNvSpPr>
          <p:nvPr>
            <p:ph type="body" idx="2"/>
          </p:nvPr>
        </p:nvSpPr>
        <p:spPr>
          <a:xfrm>
            <a:off x="4638675" y="152350"/>
            <a:ext cx="4267200" cy="3340200"/>
          </a:xfrm>
          <a:prstGeom prst="rect">
            <a:avLst/>
          </a:prstGeom>
          <a:noFill/>
          <a:ln>
            <a:noFill/>
          </a:ln>
        </p:spPr>
        <p:txBody>
          <a:bodyPr spcFirstLastPara="1" wrap="square" lIns="91425" tIns="91425" rIns="91425" bIns="91425" anchor="t" anchorCtr="0">
            <a:noAutofit/>
          </a:bodyPr>
          <a:lstStyle/>
          <a:p>
            <a:pPr marL="457200" lvl="0" indent="-310515" algn="l" rtl="0">
              <a:lnSpc>
                <a:spcPct val="105000"/>
              </a:lnSpc>
              <a:spcBef>
                <a:spcPts val="0"/>
              </a:spcBef>
              <a:spcAft>
                <a:spcPts val="0"/>
              </a:spcAft>
              <a:buClr>
                <a:srgbClr val="000000"/>
              </a:buClr>
              <a:buSzPts val="1290"/>
              <a:buChar char="●"/>
            </a:pPr>
            <a:r>
              <a:rPr lang="en" sz="1035" u="sng">
                <a:solidFill>
                  <a:srgbClr val="000000"/>
                </a:solidFill>
              </a:rPr>
              <a:t>Astrology:</a:t>
            </a:r>
            <a:r>
              <a:rPr lang="en" sz="1035">
                <a:solidFill>
                  <a:srgbClr val="000000"/>
                </a:solidFill>
              </a:rPr>
              <a:t> there are 12 houses and 9 planets, 12 x 9 = 108</a:t>
            </a:r>
            <a:endParaRPr sz="1035">
              <a:solidFill>
                <a:srgbClr val="000000"/>
              </a:solidFill>
            </a:endParaRPr>
          </a:p>
          <a:p>
            <a:pPr marL="457200" lvl="0" indent="-310515" algn="l" rtl="0">
              <a:lnSpc>
                <a:spcPct val="105000"/>
              </a:lnSpc>
              <a:spcBef>
                <a:spcPts val="0"/>
              </a:spcBef>
              <a:spcAft>
                <a:spcPts val="0"/>
              </a:spcAft>
              <a:buClr>
                <a:srgbClr val="000000"/>
              </a:buClr>
              <a:buSzPts val="1290"/>
              <a:buChar char="●"/>
            </a:pPr>
            <a:r>
              <a:rPr lang="en" sz="1035" u="sng">
                <a:solidFill>
                  <a:srgbClr val="000000"/>
                </a:solidFill>
              </a:rPr>
              <a:t>Heart Chakra:</a:t>
            </a:r>
            <a:r>
              <a:rPr lang="en" sz="1035">
                <a:solidFill>
                  <a:srgbClr val="000000"/>
                </a:solidFill>
              </a:rPr>
              <a:t> there are 108 energy lines connecting to the heart, with one of them believed to be the path to self realisation which lead to the crown chakra</a:t>
            </a:r>
            <a:endParaRPr sz="1035">
              <a:solidFill>
                <a:srgbClr val="000000"/>
              </a:solidFill>
            </a:endParaRPr>
          </a:p>
          <a:p>
            <a:pPr marL="457200" lvl="0" indent="-310515" algn="l" rtl="0">
              <a:lnSpc>
                <a:spcPct val="105000"/>
              </a:lnSpc>
              <a:spcBef>
                <a:spcPts val="0"/>
              </a:spcBef>
              <a:spcAft>
                <a:spcPts val="0"/>
              </a:spcAft>
              <a:buClr>
                <a:srgbClr val="000000"/>
              </a:buClr>
              <a:buSzPts val="1290"/>
              <a:buChar char="●"/>
            </a:pPr>
            <a:r>
              <a:rPr lang="en" sz="1035" u="sng">
                <a:solidFill>
                  <a:srgbClr val="000000"/>
                </a:solidFill>
              </a:rPr>
              <a:t>Sun &amp; Earth:</a:t>
            </a:r>
            <a:r>
              <a:rPr lang="en" sz="1035">
                <a:solidFill>
                  <a:srgbClr val="000000"/>
                </a:solidFill>
              </a:rPr>
              <a:t> the diameter of the sun is 108 times the diameter of earth. The distance from the sun to the earth is 108 times the diameter of the sun.</a:t>
            </a:r>
            <a:endParaRPr sz="1035">
              <a:solidFill>
                <a:srgbClr val="000000"/>
              </a:solidFill>
            </a:endParaRPr>
          </a:p>
          <a:p>
            <a:pPr marL="457200" lvl="0" indent="-310515" algn="l" rtl="0">
              <a:lnSpc>
                <a:spcPct val="105000"/>
              </a:lnSpc>
              <a:spcBef>
                <a:spcPts val="0"/>
              </a:spcBef>
              <a:spcAft>
                <a:spcPts val="0"/>
              </a:spcAft>
              <a:buClr>
                <a:srgbClr val="000000"/>
              </a:buClr>
              <a:buSzPts val="1290"/>
              <a:buChar char="●"/>
            </a:pPr>
            <a:r>
              <a:rPr lang="en" sz="1035" u="sng">
                <a:solidFill>
                  <a:srgbClr val="000000"/>
                </a:solidFill>
              </a:rPr>
              <a:t>Desires:</a:t>
            </a:r>
            <a:r>
              <a:rPr lang="en" sz="1035">
                <a:solidFill>
                  <a:srgbClr val="000000"/>
                </a:solidFill>
              </a:rPr>
              <a:t> there are said have 108 earthly desires</a:t>
            </a:r>
            <a:endParaRPr sz="1035">
              <a:solidFill>
                <a:srgbClr val="000000"/>
              </a:solidFill>
            </a:endParaRPr>
          </a:p>
          <a:p>
            <a:pPr marL="457200" lvl="0" indent="-310515" algn="l" rtl="0">
              <a:lnSpc>
                <a:spcPct val="105000"/>
              </a:lnSpc>
              <a:spcBef>
                <a:spcPts val="0"/>
              </a:spcBef>
              <a:spcAft>
                <a:spcPts val="0"/>
              </a:spcAft>
              <a:buClr>
                <a:srgbClr val="000000"/>
              </a:buClr>
              <a:buSzPts val="1290"/>
              <a:buChar char="●"/>
            </a:pPr>
            <a:r>
              <a:rPr lang="en" sz="1035" u="sng">
                <a:solidFill>
                  <a:srgbClr val="000000"/>
                </a:solidFill>
              </a:rPr>
              <a:t>Goddess Names:</a:t>
            </a:r>
            <a:r>
              <a:rPr lang="en" sz="1035">
                <a:solidFill>
                  <a:srgbClr val="000000"/>
                </a:solidFill>
              </a:rPr>
              <a:t> there are said to be 108 Indian goddess names</a:t>
            </a:r>
            <a:endParaRPr sz="1035">
              <a:solidFill>
                <a:srgbClr val="000000"/>
              </a:solidFill>
            </a:endParaRPr>
          </a:p>
          <a:p>
            <a:pPr marL="457200" lvl="0" indent="-310515" algn="l" rtl="0">
              <a:lnSpc>
                <a:spcPct val="105000"/>
              </a:lnSpc>
              <a:spcBef>
                <a:spcPts val="0"/>
              </a:spcBef>
              <a:spcAft>
                <a:spcPts val="0"/>
              </a:spcAft>
              <a:buClr>
                <a:srgbClr val="000000"/>
              </a:buClr>
              <a:buSzPts val="1290"/>
              <a:buChar char="●"/>
            </a:pPr>
            <a:r>
              <a:rPr lang="en" sz="1035" u="sng">
                <a:solidFill>
                  <a:srgbClr val="000000"/>
                </a:solidFill>
              </a:rPr>
              <a:t>Enlightenment:</a:t>
            </a:r>
            <a:r>
              <a:rPr lang="en" sz="1035">
                <a:solidFill>
                  <a:srgbClr val="000000"/>
                </a:solidFill>
              </a:rPr>
              <a:t> there is a possibility of enlightenment with taking 108 breaths a day, while in deep meditation</a:t>
            </a:r>
            <a:endParaRPr sz="1035">
              <a:solidFill>
                <a:srgbClr val="000000"/>
              </a:solidFill>
            </a:endParaRPr>
          </a:p>
          <a:p>
            <a:pPr marL="457200" lvl="0" indent="-310515" algn="l" rtl="0">
              <a:lnSpc>
                <a:spcPct val="105000"/>
              </a:lnSpc>
              <a:spcBef>
                <a:spcPts val="0"/>
              </a:spcBef>
              <a:spcAft>
                <a:spcPts val="0"/>
              </a:spcAft>
              <a:buClr>
                <a:srgbClr val="000000"/>
              </a:buClr>
              <a:buSzPts val="1290"/>
              <a:buChar char="●"/>
            </a:pPr>
            <a:r>
              <a:rPr lang="en" sz="1035" u="sng">
                <a:solidFill>
                  <a:srgbClr val="000000"/>
                </a:solidFill>
              </a:rPr>
              <a:t>Letters:</a:t>
            </a:r>
            <a:r>
              <a:rPr lang="en" sz="1035">
                <a:solidFill>
                  <a:srgbClr val="000000"/>
                </a:solidFill>
              </a:rPr>
              <a:t> while reciting the mantra in Sanskrit, the ancient script of India, within the Sanskrit alphabet there are 54 letters. Each letter has a feminine and masculine - totalling 108 letters.</a:t>
            </a:r>
            <a:endParaRPr sz="1035">
              <a:solidFill>
                <a:srgbClr val="000000"/>
              </a:solidFill>
            </a:endParaRPr>
          </a:p>
          <a:p>
            <a:pPr marL="457200" lvl="0" indent="-310515" algn="l" rtl="0">
              <a:lnSpc>
                <a:spcPct val="105000"/>
              </a:lnSpc>
              <a:spcBef>
                <a:spcPts val="0"/>
              </a:spcBef>
              <a:spcAft>
                <a:spcPts val="0"/>
              </a:spcAft>
              <a:buClr>
                <a:srgbClr val="000000"/>
              </a:buClr>
              <a:buSzPts val="1290"/>
              <a:buChar char="●"/>
            </a:pPr>
            <a:r>
              <a:rPr lang="en" sz="1035" u="sng">
                <a:solidFill>
                  <a:srgbClr val="000000"/>
                </a:solidFill>
              </a:rPr>
              <a:t>Time:</a:t>
            </a:r>
            <a:r>
              <a:rPr lang="en" sz="1035">
                <a:solidFill>
                  <a:srgbClr val="000000"/>
                </a:solidFill>
              </a:rPr>
              <a:t> Some say there are 108 feelings, 36 related to the past, 36 related to the present, and last 36 related to the future.</a:t>
            </a:r>
            <a:endParaRPr sz="129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WHY a GuRU Bead &amp; Tassel</a:t>
            </a:r>
            <a:endParaRPr/>
          </a:p>
        </p:txBody>
      </p:sp>
      <p:sp>
        <p:nvSpPr>
          <p:cNvPr id="94" name="Google Shape;94;p6"/>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SzPct val="117647"/>
              <a:buNone/>
            </a:pPr>
            <a:r>
              <a:rPr lang="en"/>
              <a:t>The guru bead symbolises gratitude and connection to the divine - it is a way to say thank you to all the teachers who have helped on your path.</a:t>
            </a:r>
            <a:endParaRPr/>
          </a:p>
          <a:p>
            <a:pPr marL="0" lvl="0" indent="0" algn="l" rtl="0">
              <a:lnSpc>
                <a:spcPct val="115000"/>
              </a:lnSpc>
              <a:spcBef>
                <a:spcPts val="1200"/>
              </a:spcBef>
              <a:spcAft>
                <a:spcPts val="0"/>
              </a:spcAft>
              <a:buSzPct val="117647"/>
              <a:buNone/>
            </a:pPr>
            <a:r>
              <a:rPr lang="en"/>
              <a:t>The tassel after the guru bead is symbolic of the transcendental state beyond the basic three states of waking, dreaming and deep sleep.  It can also represent the wearer’s wish to cultivate prana (life force energy), and one’s yearning towards moksha (liberation). </a:t>
            </a:r>
            <a:endParaRPr/>
          </a:p>
          <a:p>
            <a:pPr marL="0" lvl="0" indent="0" algn="l" rtl="0">
              <a:lnSpc>
                <a:spcPct val="115000"/>
              </a:lnSpc>
              <a:spcBef>
                <a:spcPts val="1200"/>
              </a:spcBef>
              <a:spcAft>
                <a:spcPts val="1200"/>
              </a:spcAft>
              <a:buSzPct val="117647"/>
              <a:buNone/>
            </a:pPr>
            <a:r>
              <a:rPr lang="en"/>
              <a:t>In Buddhism, the tassel represents the roots of the lotus plant to remind the wearer of the analogy of “no mud, no lotus.”</a:t>
            </a:r>
            <a:endParaRPr/>
          </a:p>
        </p:txBody>
      </p:sp>
      <p:pic>
        <p:nvPicPr>
          <p:cNvPr id="95" name="Google Shape;95;p6"/>
          <p:cNvPicPr preferRelativeResize="0"/>
          <p:nvPr/>
        </p:nvPicPr>
        <p:blipFill rotWithShape="1">
          <a:blip r:embed="rId3">
            <a:alphaModFix/>
          </a:blip>
          <a:srcRect/>
          <a:stretch/>
        </p:blipFill>
        <p:spPr>
          <a:xfrm>
            <a:off x="5117585" y="-1"/>
            <a:ext cx="4026416"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000"/>
              <a:buNone/>
            </a:pPr>
            <a:r>
              <a:rPr lang="en" sz="3000"/>
              <a:t>Einstein said, “Everything is energy and that’s all there is to it. Match the frequency of the reality you want and you cannot help but get that reality. It can be no other way. This is not philosophy. This is physics.”</a:t>
            </a:r>
            <a:endParaRPr sz="3000"/>
          </a:p>
        </p:txBody>
      </p:sp>
      <p:pic>
        <p:nvPicPr>
          <p:cNvPr id="101" name="Google Shape;101;p7"/>
          <p:cNvPicPr preferRelativeResize="0"/>
          <p:nvPr/>
        </p:nvPicPr>
        <p:blipFill rotWithShape="1">
          <a:blip r:embed="rId3">
            <a:alphaModFix/>
          </a:blip>
          <a:srcRect/>
          <a:stretch/>
        </p:blipFill>
        <p:spPr>
          <a:xfrm>
            <a:off x="6232775" y="841913"/>
            <a:ext cx="2730251" cy="34596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r>
              <a:rPr lang="en"/>
              <a:t>Meditation Practice</a:t>
            </a:r>
            <a:endParaRPr/>
          </a:p>
        </p:txBody>
      </p:sp>
      <p:sp>
        <p:nvSpPr>
          <p:cNvPr id="107" name="Google Shape;107;p8"/>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1800"/>
              <a:buNone/>
            </a:pPr>
            <a:r>
              <a:rPr lang="en"/>
              <a:t>The Basics</a:t>
            </a:r>
            <a:endParaRPr/>
          </a:p>
        </p:txBody>
      </p:sp>
      <p:sp>
        <p:nvSpPr>
          <p:cNvPr id="108" name="Google Shape;108;p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1200"/>
              </a:spcAft>
              <a:buSzPts val="1800"/>
              <a:buNone/>
            </a:pPr>
            <a:endParaRPr/>
          </a:p>
        </p:txBody>
      </p:sp>
      <p:sp>
        <p:nvSpPr>
          <p:cNvPr id="109" name="Google Shape;109;p8"/>
          <p:cNvSpPr/>
          <p:nvPr/>
        </p:nvSpPr>
        <p:spPr>
          <a:xfrm>
            <a:off x="4857456" y="582087"/>
            <a:ext cx="3948000" cy="3948000"/>
          </a:xfrm>
          <a:prstGeom prst="ellipse">
            <a:avLst/>
          </a:prstGeom>
          <a:solidFill>
            <a:srgbClr val="D686E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0" name="Google Shape;110;p8"/>
          <p:cNvGrpSpPr/>
          <p:nvPr/>
        </p:nvGrpSpPr>
        <p:grpSpPr>
          <a:xfrm>
            <a:off x="5753461" y="407378"/>
            <a:ext cx="2166000" cy="2166000"/>
            <a:chOff x="3619861" y="407378"/>
            <a:chExt cx="2166000" cy="2166000"/>
          </a:xfrm>
        </p:grpSpPr>
        <p:sp>
          <p:nvSpPr>
            <p:cNvPr id="111" name="Google Shape;111;p8"/>
            <p:cNvSpPr/>
            <p:nvPr/>
          </p:nvSpPr>
          <p:spPr>
            <a:xfrm>
              <a:off x="3619861" y="407378"/>
              <a:ext cx="2166000" cy="2166000"/>
            </a:xfrm>
            <a:prstGeom prst="ellipse">
              <a:avLst/>
            </a:prstGeom>
            <a:solidFill>
              <a:srgbClr val="7F2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8"/>
            <p:cNvSpPr txBox="1"/>
            <p:nvPr/>
          </p:nvSpPr>
          <p:spPr>
            <a:xfrm>
              <a:off x="4024522" y="707737"/>
              <a:ext cx="1328400" cy="66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Source Code Pro"/>
                  <a:ea typeface="Source Code Pro"/>
                  <a:cs typeface="Source Code Pro"/>
                  <a:sym typeface="Source Code Pro"/>
                </a:rPr>
                <a:t>Thoughts Ease</a:t>
              </a:r>
              <a:endParaRPr sz="1000" b="0" i="0" u="none" strike="noStrike" cap="none">
                <a:solidFill>
                  <a:srgbClr val="FFFFFF"/>
                </a:solidFill>
                <a:latin typeface="Source Code Pro"/>
                <a:ea typeface="Source Code Pro"/>
                <a:cs typeface="Source Code Pro"/>
                <a:sym typeface="Source Code Pro"/>
              </a:endParaRPr>
            </a:p>
          </p:txBody>
        </p:sp>
      </p:grpSp>
      <p:grpSp>
        <p:nvGrpSpPr>
          <p:cNvPr id="113" name="Google Shape;113;p8"/>
          <p:cNvGrpSpPr/>
          <p:nvPr/>
        </p:nvGrpSpPr>
        <p:grpSpPr>
          <a:xfrm>
            <a:off x="6781711" y="1143043"/>
            <a:ext cx="2166000" cy="2166000"/>
            <a:chOff x="4648111" y="1143043"/>
            <a:chExt cx="2166000" cy="2166000"/>
          </a:xfrm>
        </p:grpSpPr>
        <p:sp>
          <p:nvSpPr>
            <p:cNvPr id="114" name="Google Shape;114;p8"/>
            <p:cNvSpPr/>
            <p:nvPr/>
          </p:nvSpPr>
          <p:spPr>
            <a:xfrm>
              <a:off x="4648111" y="1143043"/>
              <a:ext cx="2166000" cy="2166000"/>
            </a:xfrm>
            <a:prstGeom prst="ellipse">
              <a:avLst/>
            </a:prstGeom>
            <a:solidFill>
              <a:srgbClr val="9225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8"/>
            <p:cNvSpPr txBox="1"/>
            <p:nvPr/>
          </p:nvSpPr>
          <p:spPr>
            <a:xfrm>
              <a:off x="5431956" y="1669515"/>
              <a:ext cx="1328400" cy="66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Source Code Pro"/>
                  <a:ea typeface="Source Code Pro"/>
                  <a:cs typeface="Source Code Pro"/>
                  <a:sym typeface="Source Code Pro"/>
                </a:rPr>
                <a:t>We remember…Oh!</a:t>
              </a:r>
              <a:endParaRPr sz="1000" b="0" i="0" u="none" strike="noStrike" cap="none">
                <a:solidFill>
                  <a:srgbClr val="FFFFFF"/>
                </a:solidFill>
                <a:latin typeface="Source Code Pro"/>
                <a:ea typeface="Source Code Pro"/>
                <a:cs typeface="Source Code Pro"/>
                <a:sym typeface="Source Code Pro"/>
              </a:endParaRPr>
            </a:p>
          </p:txBody>
        </p:sp>
      </p:grpSp>
      <p:grpSp>
        <p:nvGrpSpPr>
          <p:cNvPr id="116" name="Google Shape;116;p8"/>
          <p:cNvGrpSpPr/>
          <p:nvPr/>
        </p:nvGrpSpPr>
        <p:grpSpPr>
          <a:xfrm>
            <a:off x="6372412" y="2357689"/>
            <a:ext cx="2166000" cy="2166000"/>
            <a:chOff x="4238812" y="2357689"/>
            <a:chExt cx="2166000" cy="2166000"/>
          </a:xfrm>
        </p:grpSpPr>
        <p:sp>
          <p:nvSpPr>
            <p:cNvPr id="117" name="Google Shape;117;p8"/>
            <p:cNvSpPr/>
            <p:nvPr/>
          </p:nvSpPr>
          <p:spPr>
            <a:xfrm>
              <a:off x="4238812" y="2357689"/>
              <a:ext cx="2166000" cy="2166000"/>
            </a:xfrm>
            <a:prstGeom prst="ellipse">
              <a:avLst/>
            </a:prstGeom>
            <a:solidFill>
              <a:srgbClr val="5515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8"/>
            <p:cNvSpPr txBox="1"/>
            <p:nvPr/>
          </p:nvSpPr>
          <p:spPr>
            <a:xfrm>
              <a:off x="5047891" y="3185187"/>
              <a:ext cx="1328400" cy="66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Source Code Pro"/>
                  <a:ea typeface="Source Code Pro"/>
                  <a:cs typeface="Source Code Pro"/>
                  <a:sym typeface="Source Code Pro"/>
                </a:rPr>
                <a:t>Relax &amp; Forget</a:t>
              </a:r>
              <a:endParaRPr sz="1000" b="0" i="0" u="none" strike="noStrike" cap="none">
                <a:solidFill>
                  <a:srgbClr val="FFFFFF"/>
                </a:solidFill>
                <a:latin typeface="Source Code Pro"/>
                <a:ea typeface="Source Code Pro"/>
                <a:cs typeface="Source Code Pro"/>
                <a:sym typeface="Source Code Pro"/>
              </a:endParaRPr>
            </a:p>
          </p:txBody>
        </p:sp>
      </p:grpSp>
      <p:grpSp>
        <p:nvGrpSpPr>
          <p:cNvPr id="119" name="Google Shape;119;p8"/>
          <p:cNvGrpSpPr/>
          <p:nvPr/>
        </p:nvGrpSpPr>
        <p:grpSpPr>
          <a:xfrm>
            <a:off x="5116801" y="2357790"/>
            <a:ext cx="2166000" cy="2166000"/>
            <a:chOff x="2983201" y="2357790"/>
            <a:chExt cx="2166000" cy="2166000"/>
          </a:xfrm>
        </p:grpSpPr>
        <p:sp>
          <p:nvSpPr>
            <p:cNvPr id="120" name="Google Shape;120;p8"/>
            <p:cNvSpPr/>
            <p:nvPr/>
          </p:nvSpPr>
          <p:spPr>
            <a:xfrm>
              <a:off x="2983201" y="2357790"/>
              <a:ext cx="2166000" cy="2166000"/>
            </a:xfrm>
            <a:prstGeom prst="ellipse">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8"/>
            <p:cNvSpPr txBox="1"/>
            <p:nvPr/>
          </p:nvSpPr>
          <p:spPr>
            <a:xfrm>
              <a:off x="3059406" y="3168962"/>
              <a:ext cx="1328400" cy="66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Source Code Pro"/>
                  <a:ea typeface="Source Code Pro"/>
                  <a:cs typeface="Source Code Pro"/>
                  <a:sym typeface="Source Code Pro"/>
                </a:rPr>
                <a:t>Thoughts Increase</a:t>
              </a:r>
              <a:endParaRPr sz="1000" b="0" i="0" u="none" strike="noStrike" cap="none">
                <a:solidFill>
                  <a:srgbClr val="FFFFFF"/>
                </a:solidFill>
                <a:latin typeface="Source Code Pro"/>
                <a:ea typeface="Source Code Pro"/>
                <a:cs typeface="Source Code Pro"/>
                <a:sym typeface="Source Code Pro"/>
              </a:endParaRPr>
            </a:p>
          </p:txBody>
        </p:sp>
      </p:grpSp>
      <p:grpSp>
        <p:nvGrpSpPr>
          <p:cNvPr id="122" name="Google Shape;122;p8"/>
          <p:cNvGrpSpPr/>
          <p:nvPr/>
        </p:nvGrpSpPr>
        <p:grpSpPr>
          <a:xfrm>
            <a:off x="4725328" y="1143012"/>
            <a:ext cx="2166000" cy="2166000"/>
            <a:chOff x="2591728" y="1143012"/>
            <a:chExt cx="2166000" cy="2166000"/>
          </a:xfrm>
        </p:grpSpPr>
        <p:sp>
          <p:nvSpPr>
            <p:cNvPr id="123" name="Google Shape;123;p8"/>
            <p:cNvSpPr/>
            <p:nvPr/>
          </p:nvSpPr>
          <p:spPr>
            <a:xfrm>
              <a:off x="2591728" y="1143012"/>
              <a:ext cx="2166000" cy="2166000"/>
            </a:xfrm>
            <a:prstGeom prst="ellipse">
              <a:avLst/>
            </a:prstGeom>
            <a:solidFill>
              <a:srgbClr val="761E8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8"/>
            <p:cNvSpPr txBox="1"/>
            <p:nvPr/>
          </p:nvSpPr>
          <p:spPr>
            <a:xfrm>
              <a:off x="2830556" y="1666262"/>
              <a:ext cx="1328400" cy="66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Source Code Pro"/>
                  <a:ea typeface="Source Code Pro"/>
                  <a:cs typeface="Source Code Pro"/>
                  <a:sym typeface="Source Code Pro"/>
                </a:rPr>
                <a:t>Absorbed in thought</a:t>
              </a:r>
              <a:endParaRPr sz="1000" b="0" i="0" u="none" strike="noStrike" cap="none">
                <a:solidFill>
                  <a:srgbClr val="FFFFFF"/>
                </a:solidFill>
                <a:latin typeface="Source Code Pro"/>
                <a:ea typeface="Source Code Pro"/>
                <a:cs typeface="Source Code Pro"/>
                <a:sym typeface="Source Code Pro"/>
              </a:endParaRPr>
            </a:p>
          </p:txBody>
        </p:sp>
      </p:grpSp>
      <p:sp>
        <p:nvSpPr>
          <p:cNvPr id="125" name="Google Shape;125;p8"/>
          <p:cNvSpPr/>
          <p:nvPr/>
        </p:nvSpPr>
        <p:spPr>
          <a:xfrm>
            <a:off x="6218542" y="1943171"/>
            <a:ext cx="1225800" cy="1225800"/>
          </a:xfrm>
          <a:prstGeom prst="ellipse">
            <a:avLst/>
          </a:prstGeom>
          <a:solidFill>
            <a:srgbClr val="D686E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Arial"/>
                <a:ea typeface="Arial"/>
                <a:cs typeface="Arial"/>
                <a:sym typeface="Arial"/>
              </a:rPr>
              <a:t>Meditation</a:t>
            </a:r>
            <a:endParaRPr sz="1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000000"/>
                </a:solidFill>
                <a:latin typeface="Arial"/>
                <a:ea typeface="Arial"/>
                <a:cs typeface="Arial"/>
                <a:sym typeface="Arial"/>
              </a:rPr>
              <a:t>Cycle</a:t>
            </a:r>
            <a:endParaRPr sz="1000" b="1" i="0" u="none" strike="noStrike" cap="none">
              <a:solidFill>
                <a:srgbClr val="000000"/>
              </a:solidFill>
              <a:latin typeface="Arial"/>
              <a:ea typeface="Arial"/>
              <a:cs typeface="Arial"/>
              <a:sym typeface="Arial"/>
            </a:endParaRPr>
          </a:p>
        </p:txBody>
      </p:sp>
      <p:sp>
        <p:nvSpPr>
          <p:cNvPr id="126" name="Google Shape;126;p8"/>
          <p:cNvSpPr/>
          <p:nvPr/>
        </p:nvSpPr>
        <p:spPr>
          <a:xfrm>
            <a:off x="6686550" y="4324350"/>
            <a:ext cx="342900" cy="4857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8"/>
          <p:cNvSpPr txBox="1"/>
          <p:nvPr/>
        </p:nvSpPr>
        <p:spPr>
          <a:xfrm>
            <a:off x="6218550" y="4743300"/>
            <a:ext cx="264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Source Code Pro"/>
                <a:ea typeface="Source Code Pro"/>
                <a:cs typeface="Source Code Pro"/>
                <a:sym typeface="Source Code Pro"/>
              </a:rPr>
              <a:t>Bliss State</a:t>
            </a:r>
            <a:endParaRPr sz="1400" b="0" i="0" u="none" strike="noStrike" cap="none">
              <a:solidFill>
                <a:srgbClr val="000000"/>
              </a:solidFill>
              <a:latin typeface="Source Code Pro"/>
              <a:ea typeface="Source Code Pro"/>
              <a:cs typeface="Source Code Pro"/>
              <a:sym typeface="Source Code Pro"/>
            </a:endParaRPr>
          </a:p>
        </p:txBody>
      </p:sp>
      <p:sp>
        <p:nvSpPr>
          <p:cNvPr id="128" name="Google Shape;128;p8"/>
          <p:cNvSpPr txBox="1"/>
          <p:nvPr/>
        </p:nvSpPr>
        <p:spPr>
          <a:xfrm>
            <a:off x="8086800" y="4810050"/>
            <a:ext cx="1057200" cy="292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400"/>
              </a:spcBef>
              <a:spcAft>
                <a:spcPts val="400"/>
              </a:spcAft>
              <a:buClr>
                <a:srgbClr val="000000"/>
              </a:buClr>
              <a:buSzPts val="700"/>
              <a:buFont typeface="Arial"/>
              <a:buNone/>
            </a:pPr>
            <a:r>
              <a:rPr lang="en" sz="700" b="1" i="0" u="none" strike="noStrike" cap="none">
                <a:solidFill>
                  <a:srgbClr val="005555"/>
                </a:solidFill>
                <a:latin typeface="Arial"/>
                <a:ea typeface="Arial"/>
                <a:cs typeface="Arial"/>
                <a:sym typeface="Arial"/>
              </a:rPr>
              <a:t>by Michael Conners</a:t>
            </a:r>
            <a:endParaRPr sz="700" b="1" i="0" u="none" strike="noStrike" cap="none">
              <a:solidFill>
                <a:srgbClr val="005555"/>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a:t>How to get started</a:t>
            </a:r>
            <a:endParaRPr/>
          </a:p>
        </p:txBody>
      </p:sp>
      <p:sp>
        <p:nvSpPr>
          <p:cNvPr id="134" name="Google Shape;134;p9"/>
          <p:cNvSpPr txBox="1">
            <a:spLocks noGrp="1"/>
          </p:cNvSpPr>
          <p:nvPr>
            <p:ph type="body" idx="1"/>
          </p:nvPr>
        </p:nvSpPr>
        <p:spPr>
          <a:xfrm>
            <a:off x="311700" y="1389600"/>
            <a:ext cx="4393800" cy="3525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200"/>
              <a:buNone/>
            </a:pPr>
            <a:r>
              <a:rPr lang="en" b="1"/>
              <a:t>Choose a time</a:t>
            </a:r>
            <a:r>
              <a:rPr lang="en"/>
              <a:t> of day to meditate that works for you and your lifestyle.</a:t>
            </a:r>
            <a:endParaRPr/>
          </a:p>
          <a:p>
            <a:pPr marL="0" lvl="0" indent="0" algn="l" rtl="0">
              <a:lnSpc>
                <a:spcPct val="115000"/>
              </a:lnSpc>
              <a:spcBef>
                <a:spcPts val="1200"/>
              </a:spcBef>
              <a:spcAft>
                <a:spcPts val="0"/>
              </a:spcAft>
              <a:buSzPts val="1200"/>
              <a:buNone/>
            </a:pPr>
            <a:r>
              <a:rPr lang="en" b="1"/>
              <a:t>Prepare</a:t>
            </a:r>
            <a:r>
              <a:rPr lang="en"/>
              <a:t> you and your space for meditation by using incense, music, moving with intention, changing clothing or lighting a candle.</a:t>
            </a:r>
            <a:endParaRPr/>
          </a:p>
          <a:p>
            <a:pPr marL="0" lvl="0" indent="0" algn="l" rtl="0">
              <a:lnSpc>
                <a:spcPct val="115000"/>
              </a:lnSpc>
              <a:spcBef>
                <a:spcPts val="1200"/>
              </a:spcBef>
              <a:spcAft>
                <a:spcPts val="0"/>
              </a:spcAft>
              <a:buSzPts val="1200"/>
              <a:buNone/>
            </a:pPr>
            <a:r>
              <a:rPr lang="en"/>
              <a:t>Choose an </a:t>
            </a:r>
            <a:r>
              <a:rPr lang="en" b="1"/>
              <a:t>intention </a:t>
            </a:r>
            <a:r>
              <a:rPr lang="en"/>
              <a:t>or mantra</a:t>
            </a:r>
            <a:endParaRPr/>
          </a:p>
          <a:p>
            <a:pPr marL="0" lvl="0" indent="0" algn="l" rtl="0">
              <a:lnSpc>
                <a:spcPct val="115000"/>
              </a:lnSpc>
              <a:spcBef>
                <a:spcPts val="1200"/>
              </a:spcBef>
              <a:spcAft>
                <a:spcPts val="0"/>
              </a:spcAft>
              <a:buSzPts val="1200"/>
              <a:buNone/>
            </a:pPr>
            <a:r>
              <a:rPr lang="en" b="1"/>
              <a:t>Sit </a:t>
            </a:r>
            <a:r>
              <a:rPr lang="en"/>
              <a:t>in a comfortable spot and settle in just focusing on the breath first.</a:t>
            </a:r>
            <a:endParaRPr/>
          </a:p>
          <a:p>
            <a:pPr marL="0" lvl="0" indent="0" algn="l" rtl="0">
              <a:lnSpc>
                <a:spcPct val="115000"/>
              </a:lnSpc>
              <a:spcBef>
                <a:spcPts val="1200"/>
              </a:spcBef>
              <a:spcAft>
                <a:spcPts val="1200"/>
              </a:spcAft>
              <a:buSzPts val="1200"/>
              <a:buNone/>
            </a:pPr>
            <a:r>
              <a:rPr lang="en"/>
              <a:t>When ready, </a:t>
            </a:r>
            <a:r>
              <a:rPr lang="en" b="1"/>
              <a:t>start small</a:t>
            </a:r>
            <a:r>
              <a:rPr lang="en"/>
              <a:t> with 3-5 minutes. Using your mantra, your breath, and your beads to ease into japa/mala meditation.</a:t>
            </a:r>
            <a:endParaRPr/>
          </a:p>
        </p:txBody>
      </p:sp>
      <p:pic>
        <p:nvPicPr>
          <p:cNvPr id="135" name="Google Shape;135;p9"/>
          <p:cNvPicPr preferRelativeResize="0"/>
          <p:nvPr/>
        </p:nvPicPr>
        <p:blipFill rotWithShape="1">
          <a:blip r:embed="rId3">
            <a:alphaModFix/>
          </a:blip>
          <a:srcRect r="46584"/>
          <a:stretch/>
        </p:blipFill>
        <p:spPr>
          <a:xfrm>
            <a:off x="4885678" y="355575"/>
            <a:ext cx="4258326" cy="448312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1418</Words>
  <Application>Microsoft Office PowerPoint</Application>
  <PresentationFormat>On-screen Show (16:9)</PresentationFormat>
  <Paragraphs>86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Amatic SC</vt:lpstr>
      <vt:lpstr>Source Code Pro</vt:lpstr>
      <vt:lpstr>Arial</vt:lpstr>
      <vt:lpstr>Beach Day</vt:lpstr>
      <vt:lpstr>Meditative Mala Making Workshop</vt:lpstr>
      <vt:lpstr>Intention setting</vt:lpstr>
      <vt:lpstr>Time to mala! </vt:lpstr>
      <vt:lpstr>WHAT IS A MALA</vt:lpstr>
      <vt:lpstr>WHY 108 Beads</vt:lpstr>
      <vt:lpstr>WHY a GuRU Bead &amp; Tassel</vt:lpstr>
      <vt:lpstr>Einstein said, “Everything is energy and that’s all there is to it. Match the frequency of the reality you want and you cannot help but get that reality. It can be no other way. This is not philosophy. This is physics.”</vt:lpstr>
      <vt:lpstr>Meditation Practice</vt:lpstr>
      <vt:lpstr>How to get started</vt:lpstr>
      <vt:lpstr>How to use your mala</vt:lpstr>
      <vt:lpstr>Other Mantras</vt:lpstr>
      <vt:lpstr>Activating our Mala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Crystal Monteleone</cp:lastModifiedBy>
  <cp:revision>2</cp:revision>
  <cp:lastPrinted>2026-04-27T17:02:09Z</cp:lastPrinted>
  <dcterms:modified xsi:type="dcterms:W3CDTF">2026-04-27T20:00:52Z</dcterms:modified>
</cp:coreProperties>
</file>