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86" r:id="rId2"/>
    <p:sldId id="257" r:id="rId3"/>
    <p:sldId id="285" r:id="rId4"/>
    <p:sldId id="284" r:id="rId5"/>
    <p:sldId id="301" r:id="rId6"/>
    <p:sldId id="258" r:id="rId7"/>
    <p:sldId id="290" r:id="rId8"/>
    <p:sldId id="291" r:id="rId9"/>
    <p:sldId id="292" r:id="rId10"/>
    <p:sldId id="299" r:id="rId11"/>
    <p:sldId id="295" r:id="rId12"/>
    <p:sldId id="302" r:id="rId13"/>
    <p:sldId id="297" r:id="rId14"/>
    <p:sldId id="2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952BB2C-B914-0C49-D06D-FBE71F9393CB}" name="Leslie Loy" initials="LL" userId="S::lloy@chartercenter.org::77a8f7d5-d6d6-4590-a133-a379ef8d764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98C234-F6E7-1C5C-62F6-BE4120D6144E}" v="15" dt="2026-07-02T20:46:23.8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675A7-1706-4132-B6A8-EBB260A0F445}" type="datetimeFigureOut"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B0160-8A63-4B0E-8437-56BF773E062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48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A01B7-39B5-3A45-B348-2ACBA0C8D6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4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412BD-54B8-BBAC-58E3-CFB3DC709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F2D794-A744-D73E-24F5-628C2B8C45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90CC31-08D5-723B-A8D6-01D3ECDD68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2:50</a:t>
            </a: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9A089-70D5-9FFD-ACE1-AD0DE50313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A01B7-39B5-3A45-B348-2ACBA0C8D6F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54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7056A-7971-F12A-15A4-782732B6C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D7DB85-3173-1F33-39E2-576083707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55E326-2BF6-31D6-6F39-EF65A63861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3:20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7769F9-E701-D16D-45FF-8AE5328BC6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A01B7-39B5-3A45-B348-2ACBA0C8D6F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2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1932E-57EC-7B65-6428-AECD5AE08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971C2A-B778-DFA5-F01E-FA1FBB70CF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8D0327-A00F-5E5E-7018-D7FFE90EB2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EE7E69-02D7-188F-2671-0048814EA6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A01B7-39B5-3A45-B348-2ACBA0C8D6F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748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A01B7-39B5-3A45-B348-2ACBA0C8D6F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83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A01B7-39B5-3A45-B348-2ACBA0C8D6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371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C18BA-2785-D9CC-9CF4-CC9AC21CA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A72DD2-F94A-D83B-45B7-FBD553DD4C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5E1518-9EE0-AD1B-8B77-1655CFC3A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AFB3BE-FF79-5341-8597-0925193AC3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A01B7-39B5-3A45-B348-2ACBA0C8D6F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70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A01B7-39B5-3A45-B348-2ACBA0C8D6F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31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4A92F-CAEC-7788-AA71-3BD174704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C698AB-740B-DF2E-52DD-3FE3CE84C7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1AAAA0-9EB7-1DA1-FDBC-778377FFCB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1:40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197504-DBC5-E94F-489A-1AF23E308E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A01B7-39B5-3A45-B348-2ACBA0C8D6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886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9E317-4BCA-5D20-DBDE-0B1FF16F9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05A4DF-64B7-31EC-E3A8-8BBD7D2916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23E33D-B62F-AE84-01CA-A487970E16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2:10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D048DE-F5BE-833D-EB32-834D645E57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A01B7-39B5-3A45-B348-2ACBA0C8D6F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275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3C28A-E07B-2EDC-8A2F-07B526181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F3AA30-8863-905F-898F-D964B59C52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FF4CDC-418B-FA5E-9BED-6BE83AEE05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p. 2</a:t>
            </a:r>
            <a:endParaRPr lang="en-US"/>
          </a:p>
          <a:p>
            <a:pPr>
              <a:lnSpc>
                <a:spcPts val="1575"/>
              </a:lnSpc>
            </a:pPr>
            <a:r>
              <a:rPr lang="en-US"/>
              <a:t>Create ways to remove barriers.</a:t>
            </a:r>
          </a:p>
          <a:p>
            <a:pPr>
              <a:lnSpc>
                <a:spcPts val="1575"/>
              </a:lnSpc>
            </a:pPr>
            <a:r>
              <a:rPr lang="en-US"/>
              <a:t>The goal is rewritten to highlight an authentic application of the mathematical content to the real world.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>
              <a:lnSpc>
                <a:spcPts val="1575"/>
              </a:lnSpc>
            </a:pPr>
            <a:r>
              <a:rPr lang="en-US"/>
              <a:t>All students are given the option to write, dictate, or demonstrate their learning of the chemistry content.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>
              <a:lnSpc>
                <a:spcPts val="1575"/>
              </a:lnSpc>
            </a:pPr>
            <a:r>
              <a:rPr lang="en-US"/>
              <a:t>Students are taught to use group roles (e.g., leader, recorder, timekeeper, presenter) to structure their collaborative work and complete an assignment.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>
              <a:lnSpc>
                <a:spcPts val="1575"/>
              </a:lnSpc>
            </a:pPr>
            <a:r>
              <a:rPr lang="en-US"/>
              <a:t>All students are provided access to multiple formats of the history text (e.g., print, audiobook, e-book).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B1F1AB-70FC-A9AA-D6FD-DD8D5CE074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A01B7-39B5-3A45-B348-2ACBA0C8D6F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230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A2D06-E769-102F-B45C-EFC0D8EE8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CC60DF-B1E6-66A8-0345-D1DC826723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FD404F-31AA-A30D-F3A0-CE6874AF48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2:40</a:t>
            </a:r>
          </a:p>
          <a:p>
            <a:r>
              <a:rPr lang="en-US"/>
              <a:t>Create ways to remove barriers to these assessments.</a:t>
            </a:r>
            <a:endParaRPr lang="en-US">
              <a:ea typeface="Calibri"/>
              <a:cs typeface="Calibri"/>
            </a:endParaRPr>
          </a:p>
          <a:p>
            <a:r>
              <a:rPr lang="en-US"/>
              <a:t>The educator provides all students various options to demonstrate their learning (e.g., give an oral presentation, record a video, write a paper).</a:t>
            </a:r>
            <a:endParaRPr lang="en-US">
              <a:ea typeface="Calibri"/>
              <a:cs typeface="Calibri"/>
            </a:endParaRPr>
          </a:p>
          <a:p>
            <a:r>
              <a:rPr lang="en-US"/>
              <a:t>The educator provides all students the option of having the word problems read aloud.</a:t>
            </a:r>
            <a:endParaRPr lang="en-US">
              <a:ea typeface="Calibri"/>
              <a:cs typeface="Calibri"/>
            </a:endParaRPr>
          </a:p>
          <a:p>
            <a:r>
              <a:rPr lang="en-US"/>
              <a:t>The educator provides three options of prompts from which all students may choose.</a:t>
            </a:r>
            <a:endParaRPr lang="en-US">
              <a:ea typeface="Calibri"/>
              <a:cs typeface="Calibri"/>
            </a:endParaRPr>
          </a:p>
          <a:p>
            <a:r>
              <a:rPr lang="en-US"/>
              <a:t>The educator provides all students options for completing the exit ticket (e.g., writing, drawing, typing, oral response).</a:t>
            </a:r>
            <a:endParaRPr lang="en-US">
              <a:ea typeface="Calibri"/>
              <a:cs typeface="Calibri"/>
            </a:endParaRPr>
          </a:p>
          <a:p>
            <a:r>
              <a:rPr lang="en-US"/>
              <a:t>The educator provides options of practice assessments and study guides to all students in advance of the exam.</a:t>
            </a:r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p. 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2BD2A7-881A-BEFE-6816-89DF99ACE4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A01B7-39B5-3A45-B348-2ACBA0C8D6F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872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D5AE218-6953-5079-57E1-9196F7557527}"/>
              </a:ext>
            </a:extLst>
          </p:cNvPr>
          <p:cNvSpPr txBox="1"/>
          <p:nvPr userDrawn="1"/>
        </p:nvSpPr>
        <p:spPr>
          <a:xfrm>
            <a:off x="858849" y="719286"/>
            <a:ext cx="61091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Assessments - Services - Staffing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CD4239-62F7-513B-AB0C-8B173487F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1" b="13651"/>
          <a:stretch/>
        </p:blipFill>
        <p:spPr>
          <a:xfrm>
            <a:off x="-19175" y="0"/>
            <a:ext cx="12211175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ECC4795-836A-62F4-5686-75FB70E3A118}"/>
              </a:ext>
            </a:extLst>
          </p:cNvPr>
          <p:cNvGrpSpPr/>
          <p:nvPr userDrawn="1"/>
        </p:nvGrpSpPr>
        <p:grpSpPr>
          <a:xfrm>
            <a:off x="3034789" y="1724033"/>
            <a:ext cx="5665222" cy="2638493"/>
            <a:chOff x="3032101" y="1582143"/>
            <a:chExt cx="5989431" cy="306843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2B662C-FBE5-6F0F-6C42-16F80AFA4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32101" y="1582143"/>
              <a:ext cx="5989431" cy="254345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D261E99-B03E-D4CA-16BF-C0FC6DE7A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24399" y="4361343"/>
              <a:ext cx="4370692" cy="289237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0EFA27FC-16DD-A892-50CA-E0B9377E6F9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33900" y="5960497"/>
            <a:ext cx="1092200" cy="304800"/>
          </a:xfrm>
          <a:prstGeom prst="rect">
            <a:avLst/>
          </a:prstGeom>
        </p:spPr>
      </p:pic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1DC32B63-E81A-E60B-ABE6-4FC4BB03E7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40896" y="5661960"/>
            <a:ext cx="4670418" cy="298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Presentation Title 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2F1040DE-A652-0AC2-0650-395BFAA64B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0895" y="6041522"/>
            <a:ext cx="4670417" cy="304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Author Name</a:t>
            </a:r>
          </a:p>
        </p:txBody>
      </p:sp>
    </p:spTree>
    <p:extLst>
      <p:ext uri="{BB962C8B-B14F-4D97-AF65-F5344CB8AC3E}">
        <p14:creationId xmlns:p14="http://schemas.microsoft.com/office/powerpoint/2010/main" val="279942741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248">
          <p15:clr>
            <a:srgbClr val="FBAE40"/>
          </p15:clr>
        </p15:guide>
        <p15:guide id="4" pos="88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5100AB-6F58-2222-4295-16A1DCB54B2E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0226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Picture 2" descr="A yellow curved arrow on a black background&#10;&#10;Description automatically generated">
            <a:extLst>
              <a:ext uri="{FF2B5EF4-FFF2-40B4-BE49-F238E27FC236}">
                <a16:creationId xmlns:a16="http://schemas.microsoft.com/office/drawing/2014/main" id="{23D017BB-69F7-3FCF-D53B-CD3E12FAAA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9" y="242711"/>
            <a:ext cx="890683" cy="89068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A2671F9-8A99-D3F8-165B-D0569B946C92}"/>
              </a:ext>
            </a:extLst>
          </p:cNvPr>
          <p:cNvCxnSpPr>
            <a:cxnSpLocks/>
          </p:cNvCxnSpPr>
          <p:nvPr userDrawn="1"/>
        </p:nvCxnSpPr>
        <p:spPr>
          <a:xfrm>
            <a:off x="1516463" y="3423243"/>
            <a:ext cx="404821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25478F2-D101-5DEE-389E-AA7D25B5BD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33900" y="604879"/>
            <a:ext cx="1092200" cy="30480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D467C13B-363C-3BDF-164A-6C7C1774CD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16463" y="1981200"/>
            <a:ext cx="9030093" cy="12715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Edit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10775747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title with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79D73A-5A6C-23F7-78AE-B06FEAABC1CF}"/>
              </a:ext>
            </a:extLst>
          </p:cNvPr>
          <p:cNvSpPr/>
          <p:nvPr userDrawn="1"/>
        </p:nvSpPr>
        <p:spPr>
          <a:xfrm>
            <a:off x="195385" y="242711"/>
            <a:ext cx="11770837" cy="6400366"/>
          </a:xfrm>
          <a:prstGeom prst="rect">
            <a:avLst/>
          </a:prstGeom>
          <a:solidFill>
            <a:srgbClr val="FCFA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670E584-EAFC-9640-C7E1-5A9D7DA176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1" r="156" b="71768"/>
          <a:stretch/>
        </p:blipFill>
        <p:spPr>
          <a:xfrm flipH="1">
            <a:off x="-15198" y="0"/>
            <a:ext cx="12207197" cy="137550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DFCFA85-0ADD-DF8A-510C-020EB5E5D1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08212" y="242711"/>
            <a:ext cx="9008742" cy="102913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200"/>
              </a:lnSpc>
              <a:buNone/>
              <a:defRPr sz="36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Edit Headline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2CA6369-01FB-3331-BFBC-8954D27938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8212" y="1841039"/>
            <a:ext cx="8634301" cy="43072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02267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Picture 13" descr="A yellow curved arrow on a black background&#10;&#10;Description automatically generated">
            <a:extLst>
              <a:ext uri="{FF2B5EF4-FFF2-40B4-BE49-F238E27FC236}">
                <a16:creationId xmlns:a16="http://schemas.microsoft.com/office/drawing/2014/main" id="{CD73C63F-7C73-709B-CDE0-402766807D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9" y="242711"/>
            <a:ext cx="890683" cy="8906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560850-867B-45CF-6FCA-2B3B624DBE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63714" t="-31471" r="-3225" b="-21359"/>
          <a:stretch/>
        </p:blipFill>
        <p:spPr>
          <a:xfrm>
            <a:off x="11429781" y="508958"/>
            <a:ext cx="431539" cy="465827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D2AFDDB-8F18-BB1D-1F26-94C9FC86614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030233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rgbClr val="02267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341C14E-F1C3-9143-B45F-706145748F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79318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248">
          <p15:clr>
            <a:srgbClr val="FBAE40"/>
          </p15:clr>
        </p15:guide>
        <p15:guide id="4" pos="88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itle with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727D835-4E2E-F6F7-ADD3-BA07F46C1513}"/>
              </a:ext>
            </a:extLst>
          </p:cNvPr>
          <p:cNvSpPr/>
          <p:nvPr userDrawn="1"/>
        </p:nvSpPr>
        <p:spPr>
          <a:xfrm>
            <a:off x="195385" y="242711"/>
            <a:ext cx="11770837" cy="6400366"/>
          </a:xfrm>
          <a:prstGeom prst="rect">
            <a:avLst/>
          </a:prstGeom>
          <a:solidFill>
            <a:srgbClr val="FCFA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F70FB94-9471-E557-2B05-2AA0F5150012}"/>
              </a:ext>
            </a:extLst>
          </p:cNvPr>
          <p:cNvCxnSpPr>
            <a:cxnSpLocks/>
          </p:cNvCxnSpPr>
          <p:nvPr userDrawn="1"/>
        </p:nvCxnSpPr>
        <p:spPr>
          <a:xfrm>
            <a:off x="1747043" y="2617114"/>
            <a:ext cx="8800123" cy="0"/>
          </a:xfrm>
          <a:prstGeom prst="line">
            <a:avLst/>
          </a:prstGeom>
          <a:ln w="19050">
            <a:solidFill>
              <a:srgbClr val="0226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095DC2E-315A-725E-CBB4-D8FDDA3A1A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8456" y="1981200"/>
            <a:ext cx="8928100" cy="56650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00" b="1">
                <a:solidFill>
                  <a:srgbClr val="02267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C06F9FD-894D-26FC-FD2E-AA1CF83BAF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45443" y="2819576"/>
            <a:ext cx="8901113" cy="33191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>
                <a:solidFill>
                  <a:srgbClr val="02267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063B7B-B641-4E3C-CE41-4368D03380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1" r="156" b="71768"/>
          <a:stretch/>
        </p:blipFill>
        <p:spPr>
          <a:xfrm flipH="1">
            <a:off x="-19176" y="0"/>
            <a:ext cx="12211175" cy="1375508"/>
          </a:xfrm>
          <a:prstGeom prst="rect">
            <a:avLst/>
          </a:prstGeom>
        </p:spPr>
      </p:pic>
      <p:pic>
        <p:nvPicPr>
          <p:cNvPr id="4" name="Picture 3" descr="A yellow curved arrow on a black background&#10;&#10;Description automatically generated">
            <a:extLst>
              <a:ext uri="{FF2B5EF4-FFF2-40B4-BE49-F238E27FC236}">
                <a16:creationId xmlns:a16="http://schemas.microsoft.com/office/drawing/2014/main" id="{2B049B21-645D-F303-759F-990858FB94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9" y="242711"/>
            <a:ext cx="890683" cy="8906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37173D-6FBC-D557-46A0-4CE43441C0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65753" t="-32952" r="-2" b="-1"/>
          <a:stretch/>
        </p:blipFill>
        <p:spPr>
          <a:xfrm>
            <a:off x="11404120" y="457200"/>
            <a:ext cx="421979" cy="452479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815E164-A63C-EA85-2371-2BEF81C8484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030233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rgbClr val="02267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341C14E-F1C3-9143-B45F-706145748F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46519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1248" userDrawn="1">
          <p15:clr>
            <a:srgbClr val="FBAE40"/>
          </p15:clr>
        </p15:guide>
        <p15:guide id="4" pos="88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chemeClr val="bg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7"/>
          <p:cNvSpPr txBox="1">
            <a:spLocks noGrp="1"/>
          </p:cNvSpPr>
          <p:nvPr>
            <p:ph type="ctrTitle"/>
          </p:nvPr>
        </p:nvSpPr>
        <p:spPr>
          <a:xfrm>
            <a:off x="760610" y="1523683"/>
            <a:ext cx="10746999" cy="64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DM Sans"/>
              <a:buNone/>
              <a:defRPr sz="4199" b="0" cap="none">
                <a:solidFill>
                  <a:srgbClr val="25351C"/>
                </a:solidFill>
                <a:latin typeface="Inter Black" panose="020B0A02050000000004" pitchFamily="34" charset="0"/>
                <a:ea typeface="Inter Black" panose="020B0A02050000000004" pitchFamily="34" charset="0"/>
                <a:cs typeface="Inter Black" panose="020B0A02050000000004" pitchFamily="34" charset="0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Google Shape;16;p17"/>
          <p:cNvSpPr txBox="1">
            <a:spLocks noGrp="1"/>
          </p:cNvSpPr>
          <p:nvPr>
            <p:ph type="subTitle" idx="1" hasCustomPrompt="1"/>
          </p:nvPr>
        </p:nvSpPr>
        <p:spPr>
          <a:xfrm>
            <a:off x="760610" y="2263962"/>
            <a:ext cx="723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99"/>
              <a:buNone/>
              <a:defRPr sz="1999" b="0" cap="none">
                <a:solidFill>
                  <a:schemeClr val="dk1"/>
                </a:solidFill>
                <a:latin typeface="+mn-lt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99"/>
              <a:buNone/>
              <a:defRPr sz="1999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9"/>
              <a:buNone/>
              <a:defRPr sz="1799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7" name="Google Shape;17;p17"/>
          <p:cNvSpPr/>
          <p:nvPr/>
        </p:nvSpPr>
        <p:spPr>
          <a:xfrm>
            <a:off x="1" y="5715000"/>
            <a:ext cx="12192000" cy="1143000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4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F8E197DE-C40E-F002-CE11-C6840E5EA6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570"/>
          <a:stretch/>
        </p:blipFill>
        <p:spPr>
          <a:xfrm>
            <a:off x="-3313" y="5867400"/>
            <a:ext cx="3657298" cy="905647"/>
          </a:xfrm>
          <a:prstGeom prst="rect">
            <a:avLst/>
          </a:prstGeom>
        </p:spPr>
      </p:pic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7AEBB99B-E9C1-1282-5AAF-6BE6B2590D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0570"/>
          <a:stretch/>
        </p:blipFill>
        <p:spPr>
          <a:xfrm>
            <a:off x="-3313" y="5867400"/>
            <a:ext cx="3657298" cy="90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6170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ndard Presentation Slide">
  <p:cSld name="1_Standard Presentation Slide">
    <p:bg>
      <p:bgPr>
        <a:solidFill>
          <a:schemeClr val="bg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363417" y="246187"/>
            <a:ext cx="11465168" cy="756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DM Sans"/>
              <a:buNone/>
              <a:defRPr sz="3599" b="1" cap="none">
                <a:solidFill>
                  <a:schemeClr val="accent4"/>
                </a:solidFill>
                <a:latin typeface="Inter Black" panose="020B0A02050000000004" pitchFamily="34" charset="0"/>
                <a:ea typeface="Inter Black" panose="020B0A02050000000004" pitchFamily="34" charset="0"/>
                <a:cs typeface="Inter Black" panose="020B0A02050000000004" pitchFamily="34" charset="0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sldNum" idx="12"/>
          </p:nvPr>
        </p:nvSpPr>
        <p:spPr>
          <a:xfrm>
            <a:off x="9085384" y="6463209"/>
            <a:ext cx="2743200" cy="249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accent4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0" name="Google Shape;30;p19"/>
          <p:cNvCxnSpPr/>
          <p:nvPr/>
        </p:nvCxnSpPr>
        <p:spPr>
          <a:xfrm>
            <a:off x="-21786" y="1228572"/>
            <a:ext cx="1717831" cy="0"/>
          </a:xfrm>
          <a:prstGeom prst="straightConnector1">
            <a:avLst/>
          </a:prstGeom>
          <a:noFill/>
          <a:ln w="5715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1" name="Google Shape;31;p19"/>
          <p:cNvCxnSpPr/>
          <p:nvPr/>
        </p:nvCxnSpPr>
        <p:spPr>
          <a:xfrm>
            <a:off x="1804745" y="1234582"/>
            <a:ext cx="545734" cy="0"/>
          </a:xfrm>
          <a:prstGeom prst="straightConnector1">
            <a:avLst/>
          </a:prstGeom>
          <a:noFill/>
          <a:ln w="5715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" name="Google Shape;32;p19"/>
          <p:cNvCxnSpPr/>
          <p:nvPr/>
        </p:nvCxnSpPr>
        <p:spPr>
          <a:xfrm rot="10800000" flipH="1">
            <a:off x="2454442" y="1219201"/>
            <a:ext cx="9737558" cy="15383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" name="Google Shape;33;p19"/>
          <p:cNvSpPr txBox="1">
            <a:spLocks noGrp="1"/>
          </p:cNvSpPr>
          <p:nvPr>
            <p:ph type="body" idx="1"/>
          </p:nvPr>
        </p:nvSpPr>
        <p:spPr>
          <a:xfrm>
            <a:off x="361828" y="1463184"/>
            <a:ext cx="11465168" cy="4226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23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B3C7D"/>
              </a:buClr>
              <a:buSzPts val="2199"/>
              <a:buFont typeface="Arial"/>
              <a:buChar char="•"/>
              <a:defRPr>
                <a:latin typeface="+mn-lt"/>
                <a:ea typeface="Manrope"/>
                <a:cs typeface="Manrope"/>
                <a:sym typeface="Manrope"/>
              </a:defRPr>
            </a:lvl1pPr>
            <a:lvl2pPr marL="914400" lvl="1" indent="-36823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B3C7D"/>
              </a:buClr>
              <a:buSzPts val="2199"/>
              <a:buFont typeface="Arial"/>
              <a:buChar char="•"/>
              <a:defRPr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6823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B3C7D"/>
              </a:buClr>
              <a:buSzPts val="2199"/>
              <a:buFont typeface="Arial"/>
              <a:buChar char="•"/>
              <a:defRPr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6823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B3C7D"/>
              </a:buClr>
              <a:buSzPts val="2199"/>
              <a:buFont typeface="Arial"/>
              <a:buChar char="•"/>
              <a:defRPr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6823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B3C7D"/>
              </a:buClr>
              <a:buSzPts val="2199"/>
              <a:buFont typeface="Arial"/>
              <a:buChar char="•"/>
              <a:defRPr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9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0545D43B-45B0-B06C-6D8F-99E42F59D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55" y="5891735"/>
            <a:ext cx="2734862" cy="82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518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bg>
      <p:bgPr>
        <a:solidFill>
          <a:schemeClr val="bg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/>
          <p:nvPr/>
        </p:nvSpPr>
        <p:spPr>
          <a:xfrm>
            <a:off x="483084" y="-76200"/>
            <a:ext cx="5210176" cy="6324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99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cxnSp>
        <p:nvCxnSpPr>
          <p:cNvPr id="56" name="Google Shape;56;p23"/>
          <p:cNvCxnSpPr/>
          <p:nvPr/>
        </p:nvCxnSpPr>
        <p:spPr>
          <a:xfrm>
            <a:off x="1001747" y="1848989"/>
            <a:ext cx="1488621" cy="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7" name="Google Shape;57;p23"/>
          <p:cNvSpPr txBox="1">
            <a:spLocks noGrp="1"/>
          </p:cNvSpPr>
          <p:nvPr>
            <p:ph type="title"/>
          </p:nvPr>
        </p:nvSpPr>
        <p:spPr>
          <a:xfrm>
            <a:off x="915468" y="2425529"/>
            <a:ext cx="4097778" cy="1255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99"/>
              <a:buFont typeface="DM Sans"/>
              <a:buNone/>
              <a:defRPr sz="4199" b="0" cap="none">
                <a:solidFill>
                  <a:schemeClr val="lt1"/>
                </a:solidFill>
                <a:latin typeface="Inter Black" panose="020B0A02050000000004" pitchFamily="34" charset="0"/>
                <a:ea typeface="Inter Black" panose="020B0A02050000000004" pitchFamily="34" charset="0"/>
                <a:cs typeface="Inter Black" panose="020B0A02050000000004" pitchFamily="34" charset="0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body" idx="1"/>
          </p:nvPr>
        </p:nvSpPr>
        <p:spPr>
          <a:xfrm>
            <a:off x="915468" y="4159272"/>
            <a:ext cx="4097778" cy="1933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88964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Pts val="2199"/>
              <a:buNone/>
              <a:defRPr b="0" cap="none">
                <a:solidFill>
                  <a:schemeClr val="lt1"/>
                </a:solidFill>
                <a:latin typeface="+mn-lt"/>
                <a:ea typeface="Manrope"/>
                <a:cs typeface="Manrope"/>
                <a:sym typeface="Manrop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9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8928506C-FB83-B01A-372B-E6E481625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621" y="5768958"/>
            <a:ext cx="2734862" cy="82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78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HKSeB72ygVFzfAulW1us6zSadPnCbYQW/view?usp=sharin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www.flickr.com/photos/danmoyle/11715566974/" TargetMode="Externa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highleveragepractices.org/2017-first-edition-materials/hlp-20-provide-intensive-instructio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drive.google.com/file/d/1_N6asjTEFv6G9LY9ymyJiu-iGCtPlbtL/view?usp=shari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ris.peabody.vanderbilt.edu/module/udl/cresource/q1/p03/#conten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BF75671-CC81-6668-3C43-98B84F130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3900" y="5960497"/>
            <a:ext cx="10922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96763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6A6F9-3838-50BF-2C4B-1A285D359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9743D1-1434-A254-B44E-E174D46D4E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Segoe UI"/>
                <a:cs typeface="Segoe UI"/>
              </a:rPr>
              <a:t>Assessment Barriers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2F9276-3BE6-9402-BC86-92EB701AA9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0796" y="1618789"/>
            <a:ext cx="9957217" cy="4730545"/>
          </a:xfrm>
        </p:spPr>
        <p:txBody>
          <a:bodyPr lIns="91440" tIns="45720" rIns="91440" bIns="45720" anchor="t">
            <a:normAutofit/>
          </a:bodyPr>
          <a:lstStyle/>
          <a:p>
            <a:endParaRPr lang="en-US" sz="3200">
              <a:latin typeface="Segoe UI"/>
              <a:cs typeface="Segoe UI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E71C9AF-B6CB-270E-3928-AF2A6F1E81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657748"/>
              </p:ext>
            </p:extLst>
          </p:nvPr>
        </p:nvGraphicFramePr>
        <p:xfrm>
          <a:off x="614946" y="1711157"/>
          <a:ext cx="10956011" cy="428807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956011">
                  <a:extLst>
                    <a:ext uri="{9D8B030D-6E8A-4147-A177-3AD203B41FA5}">
                      <a16:colId xmlns:a16="http://schemas.microsoft.com/office/drawing/2014/main" val="3364431577"/>
                    </a:ext>
                  </a:extLst>
                </a:gridCol>
              </a:tblGrid>
              <a:tr h="583936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Assessment Barriers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710861"/>
                  </a:ext>
                </a:extLst>
              </a:tr>
              <a:tr h="65131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>
                          <a:effectLst/>
                        </a:rPr>
                        <a:t>An assessment requires all students to use a single mode of response (i.e., give an oral presentation).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171673"/>
                  </a:ext>
                </a:extLst>
              </a:tr>
              <a:tr h="67377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>
                          <a:effectLst/>
                        </a:rPr>
                        <a:t>A mathematics quiz requires all students to read word problems.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138097"/>
                  </a:ext>
                </a:extLst>
              </a:tr>
              <a:tr h="96574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>
                          <a:effectLst/>
                        </a:rPr>
                        <a:t>A writing assessment requires all students to respond to the same prompt.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127824"/>
                  </a:ext>
                </a:extLst>
              </a:tr>
              <a:tr h="65131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>
                          <a:effectLst/>
                        </a:rPr>
                        <a:t>An exit ticket requires all students to write their responses using paper and pencil.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60002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>
                          <a:effectLst/>
                        </a:rPr>
                        <a:t>An end-of-unit exam requires all students to prepare and study independently.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294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012445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BF762-282D-FDFF-93D2-90A8685A2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224EDB-D856-C7E0-6C17-428D7AD299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Segoe UI"/>
                <a:cs typeface="Segoe UI"/>
              </a:rPr>
              <a:t>Case Studies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AC3642-1AD6-C557-FB13-85F218C3B8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375" y="1471737"/>
            <a:ext cx="11374269" cy="4877597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sz="3200">
                <a:latin typeface="Segoe UI"/>
                <a:cs typeface="Segoe UI"/>
              </a:rPr>
              <a:t>Choose your own adventure!</a:t>
            </a:r>
          </a:p>
          <a:p>
            <a:endParaRPr lang="en-US" sz="3200">
              <a:latin typeface="Segoe UI"/>
              <a:cs typeface="Segoe UI"/>
            </a:endParaRPr>
          </a:p>
          <a:p>
            <a:r>
              <a:rPr lang="en-US" sz="3200">
                <a:latin typeface="Segoe UI"/>
                <a:cs typeface="Segoe UI"/>
                <a:hlinkClick r:id="rId3"/>
              </a:rPr>
              <a:t>Let's take a look at your handout.</a:t>
            </a:r>
            <a:endParaRPr lang="en-US" sz="3200"/>
          </a:p>
          <a:p>
            <a:endParaRPr lang="en-US" sz="3200"/>
          </a:p>
          <a:p>
            <a:endParaRPr lang="en-US" sz="3200"/>
          </a:p>
        </p:txBody>
      </p:sp>
      <p:pic>
        <p:nvPicPr>
          <p:cNvPr id="4" name="Picture 3" descr="A red green and orange arrows&#10;&#10;AI-generated content may be incorrect.">
            <a:extLst>
              <a:ext uri="{FF2B5EF4-FFF2-40B4-BE49-F238E27FC236}">
                <a16:creationId xmlns:a16="http://schemas.microsoft.com/office/drawing/2014/main" id="{1C7D53E5-8F7D-EC0C-B1A6-5BD9AC511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451230" y="3263220"/>
            <a:ext cx="5969000" cy="29399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76F2E4-CFAE-2768-AE4D-7644FC8343DD}"/>
              </a:ext>
            </a:extLst>
          </p:cNvPr>
          <p:cNvSpPr txBox="1"/>
          <p:nvPr/>
        </p:nvSpPr>
        <p:spPr>
          <a:xfrm>
            <a:off x="5929923" y="6329851"/>
            <a:ext cx="4826000" cy="190500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r>
              <a:rPr lang="en-US"/>
              <a:t>ThePhoto by PhotoAuthor is licensed under CCYYSA.</a:t>
            </a:r>
          </a:p>
        </p:txBody>
      </p:sp>
    </p:spTree>
    <p:extLst>
      <p:ext uri="{BB962C8B-B14F-4D97-AF65-F5344CB8AC3E}">
        <p14:creationId xmlns:p14="http://schemas.microsoft.com/office/powerpoint/2010/main" val="2442900001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AFD77-0752-4B80-63CF-3C76A9536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22413-6729-7838-16DB-BEC0A90766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Segoe UI"/>
                <a:cs typeface="Segoe UI"/>
              </a:rPr>
              <a:t>Closure and Next Steps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E404C-DADA-ABD5-4231-453A24FBC8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029" y="1447080"/>
            <a:ext cx="11449035" cy="5170812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US" sz="2800">
              <a:latin typeface="Segoe UI"/>
              <a:ea typeface="Calibri"/>
              <a:cs typeface="Calibri"/>
            </a:endParaRPr>
          </a:p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4C4E75-7C1B-1FEB-685C-C32389ACFBA8}"/>
              </a:ext>
            </a:extLst>
          </p:cNvPr>
          <p:cNvSpPr txBox="1"/>
          <p:nvPr/>
        </p:nvSpPr>
        <p:spPr>
          <a:xfrm>
            <a:off x="714724" y="1733204"/>
            <a:ext cx="11078218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chemeClr val="tx2"/>
                </a:solidFill>
                <a:latin typeface="Segoe UI"/>
                <a:cs typeface="Segoe UI"/>
              </a:rPr>
              <a:t>Turn to a partner and share at least one thing you learned or heard today that you will take into your work tomorrow.</a:t>
            </a:r>
          </a:p>
        </p:txBody>
      </p:sp>
      <p:pic>
        <p:nvPicPr>
          <p:cNvPr id="5" name="Picture 4" descr="The Next Steps Free Stock Photo - Public Domain Pictures">
            <a:extLst>
              <a:ext uri="{FF2B5EF4-FFF2-40B4-BE49-F238E27FC236}">
                <a16:creationId xmlns:a16="http://schemas.microsoft.com/office/drawing/2014/main" id="{4917769C-CC9D-D597-9D0E-009992547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4797" y="3433533"/>
            <a:ext cx="6141329" cy="311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99905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45F5-2A89-83D4-E5E9-5971A40E0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45A72E-E693-DB62-A198-2B9F171352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Segoe UI"/>
                <a:cs typeface="Segoe UI"/>
              </a:rPr>
              <a:t>Questions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579D8-85F7-5142-8722-C0D0393F37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0796" y="1618789"/>
            <a:ext cx="9957217" cy="4730545"/>
          </a:xfrm>
        </p:spPr>
        <p:txBody>
          <a:bodyPr lIns="91440" tIns="45720" rIns="91440" bIns="45720" anchor="t">
            <a:normAutofit/>
          </a:bodyPr>
          <a:lstStyle/>
          <a:p>
            <a:endParaRPr lang="en-US" sz="3200">
              <a:latin typeface="Segoe UI"/>
              <a:cs typeface="Segoe UI"/>
            </a:endParaRPr>
          </a:p>
        </p:txBody>
      </p:sp>
      <p:pic>
        <p:nvPicPr>
          <p:cNvPr id="4" name="Picture 3" descr="A group of colorful question marks&#10;&#10;AI-generated content may be incorrect.">
            <a:extLst>
              <a:ext uri="{FF2B5EF4-FFF2-40B4-BE49-F238E27FC236}">
                <a16:creationId xmlns:a16="http://schemas.microsoft.com/office/drawing/2014/main" id="{1FB589E9-184F-B323-B082-E8F5F3527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7060"/>
            <a:ext cx="12192000" cy="558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82920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95A2F8-258E-DD6A-130B-55ABDF7DC0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b"/>
          <a:lstStyle/>
          <a:p>
            <a:r>
              <a:rPr lang="en-US">
                <a:latin typeface="Segoe UI"/>
                <a:cs typeface="Segoe UI"/>
              </a:rPr>
              <a:t>Thank you for attending!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1D23C-B1EA-CED0-3E04-4C0E60F237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endParaRPr lang="en-US"/>
          </a:p>
          <a:p>
            <a:r>
              <a:rPr lang="en-US">
                <a:latin typeface="Segoe UI"/>
                <a:cs typeface="Segoe UI"/>
              </a:rPr>
              <a:t>Jennifer Reiter-Cook, Ed.D.</a:t>
            </a:r>
          </a:p>
          <a:p>
            <a:r>
              <a:rPr lang="en-US" sz="2400">
                <a:latin typeface="Segoe UI"/>
                <a:cs typeface="Segoe UI"/>
              </a:rPr>
              <a:t>jcook@comp-therapy.org</a:t>
            </a:r>
          </a:p>
          <a:p>
            <a:r>
              <a:rPr lang="en-US" sz="2400">
                <a:latin typeface="Segoe UI"/>
                <a:cs typeface="Segoe UI"/>
              </a:rPr>
              <a:t>https://comp-therapy.org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77344109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332B6B-870B-5307-5297-70E41793B4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09117" y="1141245"/>
            <a:ext cx="10051276" cy="4567997"/>
          </a:xfrm>
        </p:spPr>
        <p:txBody>
          <a:bodyPr lIns="91440" tIns="45720" rIns="91440" bIns="45720" anchor="b">
            <a:normAutofit lnSpcReduction="10000"/>
          </a:bodyPr>
          <a:lstStyle/>
          <a:p>
            <a:pPr algn="ctr"/>
            <a:r>
              <a:rPr lang="en-US">
                <a:latin typeface="Segoe UI"/>
                <a:cs typeface="Segoe UI"/>
              </a:rPr>
              <a:t>Maximizing Inclusion: </a:t>
            </a:r>
            <a:endParaRPr lang="en-US"/>
          </a:p>
          <a:p>
            <a:pPr algn="ctr"/>
            <a:r>
              <a:rPr lang="en-US">
                <a:latin typeface="Segoe UI"/>
                <a:cs typeface="Segoe UI"/>
              </a:rPr>
              <a:t>Strategies for Supporting Diverse Learners </a:t>
            </a:r>
          </a:p>
          <a:p>
            <a:pPr algn="ctr"/>
            <a:endParaRPr lang="en-US" sz="2400">
              <a:latin typeface="Segoe UI"/>
              <a:cs typeface="Segoe UI"/>
            </a:endParaRPr>
          </a:p>
          <a:p>
            <a:pPr algn="ctr"/>
            <a:r>
              <a:rPr lang="en-US" sz="2800">
                <a:latin typeface="Segoe UI"/>
                <a:cs typeface="Segoe UI"/>
              </a:rPr>
              <a:t>Universal Design for Learning for ESI Teachers</a:t>
            </a:r>
          </a:p>
          <a:p>
            <a:pPr algn="ctr"/>
            <a:endParaRPr lang="en-US" sz="2400">
              <a:latin typeface="Segoe UI"/>
              <a:cs typeface="Segoe UI"/>
            </a:endParaRPr>
          </a:p>
          <a:p>
            <a:pPr algn="ctr"/>
            <a:r>
              <a:rPr lang="en-US" sz="2000">
                <a:latin typeface="Segoe UI"/>
                <a:cs typeface="Segoe UI"/>
              </a:rPr>
              <a:t>Facilitated by: Jennifer Reiter-Cook, Ed.D. </a:t>
            </a:r>
            <a:endParaRPr lang="en-US" sz="2000"/>
          </a:p>
          <a:p>
            <a:pPr algn="ctr"/>
            <a:r>
              <a:rPr lang="en-US" sz="2000">
                <a:latin typeface="Segoe UI"/>
                <a:cs typeface="Segoe UI"/>
              </a:rPr>
              <a:t>Director of Education and School Development, Comp Therapy</a:t>
            </a:r>
            <a:endParaRPr lang="en-US" sz="2000"/>
          </a:p>
          <a:p>
            <a:pPr algn="ctr"/>
            <a:r>
              <a:rPr lang="en-US" sz="2000" dirty="0">
                <a:latin typeface="Segoe UI"/>
                <a:cs typeface="Segoe UI"/>
              </a:rPr>
              <a:t>Summer Sympos</a:t>
            </a:r>
            <a:r>
              <a:rPr lang="en-US" sz="2000">
                <a:latin typeface="Segoe UI"/>
                <a:cs typeface="Segoe UI"/>
              </a:rPr>
              <a:t>ium 2026</a:t>
            </a:r>
            <a:endParaRPr lang="en-US" sz="2000" dirty="0">
              <a:latin typeface="Segoe UI"/>
              <a:cs typeface="Segoe UI"/>
            </a:endParaRPr>
          </a:p>
          <a:p>
            <a:pPr algn="ctr"/>
            <a:endParaRPr lang="en-US" sz="2000" dirty="0">
              <a:latin typeface="Segoe UI"/>
              <a:cs typeface="Segoe UI"/>
            </a:endParaRPr>
          </a:p>
          <a:p>
            <a:pPr algn="ctr"/>
            <a:endParaRPr lang="en-US" sz="2400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54099804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0E53E9-49A5-B8E0-9CC5-B52DF18352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Segoe UI"/>
                <a:cs typeface="Segoe UI"/>
              </a:rPr>
              <a:t>Purpose and Intended Outcome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ABA3B-80E8-2603-1319-F88179AD81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28294" y="1618141"/>
            <a:ext cx="10137566" cy="4307212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sz="3200" b="1" u="sng">
                <a:latin typeface="Segoe UI"/>
                <a:cs typeface="Segoe UI"/>
              </a:rPr>
              <a:t>Purpose:</a:t>
            </a:r>
            <a:r>
              <a:rPr lang="en-US" sz="3200">
                <a:latin typeface="Segoe UI"/>
                <a:ea typeface="Calibri"/>
                <a:cs typeface="Segoe UI"/>
              </a:rPr>
              <a:t> Promote the fostering of effective instruction and strategies in the LRE through shared language, analysis, &amp; collaboration to ensure all students' growth in knowledge, skills, &amp; abilities. </a:t>
            </a:r>
            <a:endParaRPr lang="en-US">
              <a:ea typeface="Calibri"/>
            </a:endParaRPr>
          </a:p>
          <a:p>
            <a:endParaRPr lang="en-US" sz="3200">
              <a:latin typeface="Segoe UI"/>
              <a:ea typeface="Calibri"/>
              <a:cs typeface="Segoe UI"/>
            </a:endParaRPr>
          </a:p>
          <a:p>
            <a:r>
              <a:rPr lang="en-US" sz="3200" b="1" u="sng">
                <a:latin typeface="Segoe UI"/>
                <a:ea typeface="Calibri"/>
                <a:cs typeface="Segoe UI"/>
              </a:rPr>
              <a:t>Intended</a:t>
            </a:r>
            <a:r>
              <a:rPr lang="en-US" sz="3200" b="1" u="sng">
                <a:latin typeface="Segoe UI"/>
                <a:cs typeface="Segoe UI"/>
              </a:rPr>
              <a:t> Outcome</a:t>
            </a:r>
            <a:r>
              <a:rPr lang="en-US" sz="3200">
                <a:latin typeface="Segoe UI"/>
                <a:cs typeface="Segoe UI"/>
              </a:rPr>
              <a:t>: Attendees will gain strategies for implementing an inclusive learning environment—as instructional design experts-- that support students with exceptional needs.</a:t>
            </a:r>
            <a:endParaRPr lang="en-US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298859802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0E53E9-49A5-B8E0-9CC5-B52DF18352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Segoe UI"/>
                <a:cs typeface="Segoe UI"/>
              </a:rPr>
              <a:t>Agenda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ABA3B-80E8-2603-1319-F88179AD81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4722" y="1638012"/>
            <a:ext cx="11384453" cy="4751711"/>
          </a:xfrm>
        </p:spPr>
        <p:txBody>
          <a:bodyPr lIns="91440" tIns="45720" rIns="91440" bIns="45720" anchor="t">
            <a:normAutofit/>
          </a:bodyPr>
          <a:lstStyle/>
          <a:p>
            <a:pPr marL="342900" indent="-342900">
              <a:buChar char="•"/>
            </a:pPr>
            <a:r>
              <a:rPr lang="en-US" sz="3200">
                <a:latin typeface="Segoe UI"/>
                <a:cs typeface="Segoe UI"/>
              </a:rPr>
              <a:t>Re-introductions &amp; Norm Setting  </a:t>
            </a:r>
            <a:endParaRPr lang="en-US"/>
          </a:p>
          <a:p>
            <a:pPr marL="342900" indent="-342900">
              <a:buChar char="•"/>
            </a:pPr>
            <a:r>
              <a:rPr lang="en-US" sz="3200">
                <a:latin typeface="Segoe UI"/>
                <a:cs typeface="Segoe UI"/>
              </a:rPr>
              <a:t>Effective Learning Environment video  </a:t>
            </a:r>
          </a:p>
          <a:p>
            <a:pPr marL="342900" indent="-342900">
              <a:buChar char="•"/>
            </a:pPr>
            <a:r>
              <a:rPr lang="en-US" sz="3200">
                <a:latin typeface="Segoe UI"/>
                <a:cs typeface="Segoe UI"/>
              </a:rPr>
              <a:t>UDL: Barriers and Strategies</a:t>
            </a:r>
          </a:p>
          <a:p>
            <a:pPr marL="342900" indent="-342900">
              <a:buChar char="•"/>
            </a:pPr>
            <a:r>
              <a:rPr lang="en-US" sz="3200">
                <a:latin typeface="Segoe UI"/>
                <a:cs typeface="Segoe UI"/>
              </a:rPr>
              <a:t>Break</a:t>
            </a:r>
          </a:p>
          <a:p>
            <a:pPr marL="342900" indent="-342900">
              <a:buChar char="•"/>
            </a:pPr>
            <a:r>
              <a:rPr lang="en-US" sz="3200">
                <a:latin typeface="Segoe UI"/>
                <a:cs typeface="Segoe UI"/>
              </a:rPr>
              <a:t>UDL continued</a:t>
            </a:r>
          </a:p>
          <a:p>
            <a:pPr marL="342900" indent="-342900">
              <a:buChar char="•"/>
            </a:pPr>
            <a:r>
              <a:rPr lang="en-US" sz="3200">
                <a:latin typeface="Segoe UI"/>
                <a:cs typeface="Segoe UI"/>
              </a:rPr>
              <a:t>Lesson Plan Analysis</a:t>
            </a:r>
          </a:p>
          <a:p>
            <a:pPr marL="342900" indent="-342900">
              <a:buChar char="•"/>
            </a:pPr>
            <a:r>
              <a:rPr lang="en-US" sz="3200">
                <a:latin typeface="Segoe UI"/>
                <a:cs typeface="Segoe UI"/>
              </a:rPr>
              <a:t>Closure &amp; Next Steps</a:t>
            </a:r>
          </a:p>
          <a:p>
            <a:endParaRPr lang="en-US" sz="3200">
              <a:latin typeface="Segoe UI"/>
              <a:cs typeface="Segoe UI"/>
            </a:endParaRPr>
          </a:p>
        </p:txBody>
      </p:sp>
      <p:pic>
        <p:nvPicPr>
          <p:cNvPr id="4" name="Picture 3" descr="A chalkboard with a pair of glasses and a book&#10;&#10;AI-generated content may be incorrect.">
            <a:extLst>
              <a:ext uri="{FF2B5EF4-FFF2-40B4-BE49-F238E27FC236}">
                <a16:creationId xmlns:a16="http://schemas.microsoft.com/office/drawing/2014/main" id="{131119F1-4A4A-0756-EE55-459BE7DA7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656" y="1715755"/>
            <a:ext cx="4210050" cy="372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02983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05A32-492B-37DE-5DA6-4E4446ED4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DF950A-D39B-479D-9F14-5AD80A54F1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Segoe UI"/>
                <a:cs typeface="Segoe UI"/>
              </a:rPr>
              <a:t>Norms and Agreements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DF8F5F-BA30-CCBC-CCB5-98705D6C1C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4722" y="1638012"/>
            <a:ext cx="11384453" cy="4751711"/>
          </a:xfrm>
        </p:spPr>
        <p:txBody>
          <a:bodyPr lIns="91440" tIns="45720" rIns="91440" bIns="45720" anchor="t"/>
          <a:lstStyle/>
          <a:p>
            <a:pPr marL="457200" indent="-457200">
              <a:lnSpc>
                <a:spcPts val="2325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3200">
                <a:latin typeface="Segoe UI"/>
                <a:cs typeface="Segoe UI"/>
              </a:rPr>
              <a:t>Active participation—this is NOT sit and get!</a:t>
            </a:r>
            <a:endParaRPr lang="en-US" sz="3200">
              <a:solidFill>
                <a:srgbClr val="000000"/>
              </a:solidFill>
              <a:latin typeface="Segoe UI"/>
              <a:cs typeface="Segoe UI"/>
            </a:endParaRPr>
          </a:p>
          <a:p>
            <a:pPr marL="457200" indent="-457200">
              <a:lnSpc>
                <a:spcPts val="2325"/>
              </a:lnSpc>
              <a:spcBef>
                <a:spcPts val="0"/>
              </a:spcBef>
              <a:buFont typeface="Arial,Sans-Serif"/>
              <a:buChar char="•"/>
            </a:pPr>
            <a:endParaRPr lang="en-US" sz="3200">
              <a:solidFill>
                <a:srgbClr val="000000"/>
              </a:solidFill>
              <a:latin typeface="Segoe UI"/>
              <a:cs typeface="Segoe UI"/>
            </a:endParaRPr>
          </a:p>
          <a:p>
            <a:pPr marL="457200" indent="-457200">
              <a:lnSpc>
                <a:spcPts val="2325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3200">
                <a:latin typeface="Segoe UI"/>
                <a:cs typeface="Segoe UI"/>
              </a:rPr>
              <a:t>Open mindedness</a:t>
            </a:r>
            <a:endParaRPr lang="en-US" sz="3200">
              <a:solidFill>
                <a:srgbClr val="000000"/>
              </a:solidFill>
              <a:latin typeface="Segoe UI"/>
              <a:cs typeface="Segoe UI"/>
            </a:endParaRPr>
          </a:p>
          <a:p>
            <a:pPr marL="457200" indent="-457200">
              <a:lnSpc>
                <a:spcPts val="2325"/>
              </a:lnSpc>
              <a:spcBef>
                <a:spcPts val="0"/>
              </a:spcBef>
              <a:buFont typeface="Arial,Sans-Serif"/>
              <a:buChar char="•"/>
            </a:pPr>
            <a:endParaRPr lang="en-US" sz="3200">
              <a:solidFill>
                <a:srgbClr val="000000"/>
              </a:solidFill>
              <a:latin typeface="Segoe UI"/>
              <a:cs typeface="Segoe UI"/>
            </a:endParaRPr>
          </a:p>
          <a:p>
            <a:pPr marL="457200" indent="-457200">
              <a:lnSpc>
                <a:spcPts val="2325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3200">
                <a:latin typeface="Segoe UI"/>
                <a:cs typeface="Segoe UI"/>
              </a:rPr>
              <a:t>Student centeredness</a:t>
            </a:r>
            <a:endParaRPr lang="en-US" sz="3200">
              <a:solidFill>
                <a:srgbClr val="000000"/>
              </a:solidFill>
              <a:latin typeface="Segoe UI"/>
              <a:cs typeface="Segoe UI"/>
            </a:endParaRPr>
          </a:p>
          <a:p>
            <a:pPr marL="457200" indent="-457200">
              <a:lnSpc>
                <a:spcPts val="2325"/>
              </a:lnSpc>
              <a:spcBef>
                <a:spcPts val="0"/>
              </a:spcBef>
              <a:buFont typeface="Arial,Sans-Serif"/>
              <a:buChar char="•"/>
            </a:pPr>
            <a:endParaRPr lang="en-US" sz="3200">
              <a:solidFill>
                <a:srgbClr val="000000"/>
              </a:solidFill>
              <a:latin typeface="Segoe UI"/>
              <a:cs typeface="Segoe UI"/>
            </a:endParaRPr>
          </a:p>
          <a:p>
            <a:pPr marL="457200" indent="-457200">
              <a:lnSpc>
                <a:spcPts val="2325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3200">
                <a:latin typeface="Segoe UI"/>
                <a:cs typeface="Segoe UI"/>
              </a:rPr>
              <a:t>Risk taking</a:t>
            </a:r>
            <a:r>
              <a:rPr lang="en-US" sz="3200">
                <a:solidFill>
                  <a:srgbClr val="000000"/>
                </a:solidFill>
                <a:latin typeface="Segoe UI"/>
                <a:cs typeface="Segoe UI"/>
              </a:rPr>
              <a:t> </a:t>
            </a:r>
            <a:r>
              <a:rPr lang="en-US" sz="3200">
                <a:latin typeface="Segoe UI"/>
                <a:cs typeface="Segoe UI"/>
              </a:rPr>
              <a:t>        </a:t>
            </a:r>
          </a:p>
          <a:p>
            <a:pPr marL="457200" indent="-457200">
              <a:lnSpc>
                <a:spcPts val="2325"/>
              </a:lnSpc>
              <a:spcBef>
                <a:spcPts val="0"/>
              </a:spcBef>
              <a:buFont typeface="Arial,Sans-Serif"/>
              <a:buChar char="•"/>
            </a:pPr>
            <a:endParaRPr lang="en-US" sz="3200">
              <a:solidFill>
                <a:srgbClr val="000000"/>
              </a:solidFill>
              <a:latin typeface="Segoe UI"/>
              <a:cs typeface="Segoe UI"/>
            </a:endParaRPr>
          </a:p>
          <a:p>
            <a:pPr marL="457200" indent="-457200">
              <a:lnSpc>
                <a:spcPts val="2325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3200">
                <a:latin typeface="Segoe UI"/>
                <a:cs typeface="Segoe UI"/>
              </a:rPr>
              <a:t>Be curious</a:t>
            </a:r>
            <a:endParaRPr lang="en-US" sz="3200">
              <a:solidFill>
                <a:srgbClr val="000000"/>
              </a:solidFill>
              <a:latin typeface="Segoe UI"/>
              <a:cs typeface="Segoe UI"/>
            </a:endParaRPr>
          </a:p>
          <a:p>
            <a:pPr marL="457200" indent="-457200">
              <a:lnSpc>
                <a:spcPts val="2325"/>
              </a:lnSpc>
              <a:spcBef>
                <a:spcPts val="0"/>
              </a:spcBef>
              <a:buFont typeface="Arial,Sans-Serif"/>
              <a:buChar char="•"/>
            </a:pPr>
            <a:endParaRPr lang="en-US" sz="3200">
              <a:solidFill>
                <a:srgbClr val="000000"/>
              </a:solidFill>
              <a:latin typeface="Segoe UI"/>
              <a:cs typeface="Segoe UI"/>
            </a:endParaRPr>
          </a:p>
          <a:p>
            <a:endParaRPr lang="en-US" sz="3200">
              <a:latin typeface="Segoe UI"/>
              <a:cs typeface="Segoe UI"/>
            </a:endParaRPr>
          </a:p>
        </p:txBody>
      </p:sp>
      <p:pic>
        <p:nvPicPr>
          <p:cNvPr id="4" name="Picture 3" descr="A group of hands holding thumbs up&#10;&#10;AI-generated content may be incorrect.">
            <a:extLst>
              <a:ext uri="{FF2B5EF4-FFF2-40B4-BE49-F238E27FC236}">
                <a16:creationId xmlns:a16="http://schemas.microsoft.com/office/drawing/2014/main" id="{4B1B73F9-83FE-0EB2-7475-3F5907FCF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093" y="2652128"/>
            <a:ext cx="516255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06616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0E53E9-49A5-B8E0-9CC5-B52DF18352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Segoe UI"/>
                <a:cs typeface="Segoe UI"/>
              </a:rPr>
              <a:t>Re-Introductions 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ABA3B-80E8-2603-1319-F88179AD81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3192" y="1815120"/>
            <a:ext cx="10137566" cy="4307212"/>
          </a:xfrm>
        </p:spPr>
        <p:txBody>
          <a:bodyPr lIns="91440" tIns="45720" rIns="91440" bIns="45720" anchor="t"/>
          <a:lstStyle/>
          <a:p>
            <a:endParaRPr lang="en-US" sz="4000">
              <a:latin typeface="Segoe UI"/>
              <a:cs typeface="Segoe UI"/>
            </a:endParaRPr>
          </a:p>
          <a:p>
            <a:r>
              <a:rPr lang="en-US" sz="4000">
                <a:latin typeface="Segoe UI"/>
                <a:cs typeface="Segoe UI"/>
              </a:rPr>
              <a:t>Who is in the room today?</a:t>
            </a:r>
            <a:endParaRPr lang="en-US"/>
          </a:p>
          <a:p>
            <a:pPr marL="742950" indent="-742950">
              <a:buAutoNum type="arabicPeriod"/>
            </a:pPr>
            <a:r>
              <a:rPr lang="en-US" sz="4000">
                <a:latin typeface="Segoe UI"/>
                <a:cs typeface="Segoe UI"/>
              </a:rPr>
              <a:t>Name </a:t>
            </a:r>
            <a:endParaRPr lang="en-US" sz="4000">
              <a:solidFill>
                <a:srgbClr val="000000"/>
              </a:solidFill>
              <a:latin typeface="Segoe UI"/>
              <a:cs typeface="Segoe UI"/>
            </a:endParaRPr>
          </a:p>
          <a:p>
            <a:pPr marL="742950" indent="-742950">
              <a:buAutoNum type="arabicPeriod"/>
            </a:pPr>
            <a:r>
              <a:rPr lang="en-US" sz="4000">
                <a:latin typeface="Segoe UI"/>
                <a:cs typeface="Segoe UI"/>
              </a:rPr>
              <a:t>One highlight from your summer OR one thing you are looking forward to this school year.</a:t>
            </a:r>
            <a:endParaRPr lang="en-US"/>
          </a:p>
        </p:txBody>
      </p:sp>
      <p:pic>
        <p:nvPicPr>
          <p:cNvPr id="4" name="Picture 3" descr="Smiling young man in focus seated with three other people out of focus">
            <a:extLst>
              <a:ext uri="{FF2B5EF4-FFF2-40B4-BE49-F238E27FC236}">
                <a16:creationId xmlns:a16="http://schemas.microsoft.com/office/drawing/2014/main" id="{215B9CCA-0FD0-C4E2-058B-65C136A43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1094" y="1719798"/>
            <a:ext cx="2477525" cy="169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7727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4E3CB-3DAD-7BBA-2980-B9BA3304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01E49D-5038-133E-4665-8EDF037904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Segoe UI"/>
                <a:cs typeface="Segoe UI"/>
              </a:rPr>
              <a:t>Provide Intensive Instruction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20DCBD-A68B-CEAF-586C-E16015F9CC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0796" y="1551320"/>
            <a:ext cx="10957341" cy="5061783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sz="3200" dirty="0">
                <a:latin typeface="Segoe UI"/>
                <a:cs typeface="Segoe UI"/>
                <a:hlinkClick r:id="rId3"/>
              </a:rPr>
              <a:t>Video: High Leverage Practice from the Council for Exceptional Children</a:t>
            </a:r>
          </a:p>
          <a:p>
            <a:endParaRPr lang="en-US" sz="3200"/>
          </a:p>
          <a:p>
            <a:r>
              <a:rPr lang="en-US" sz="3200" dirty="0">
                <a:latin typeface="Segoe UI"/>
                <a:cs typeface="Segoe UI"/>
              </a:rPr>
              <a:t>While watching the video, please take notes on your </a:t>
            </a:r>
            <a:r>
              <a:rPr lang="en-US" sz="3200" dirty="0">
                <a:latin typeface="Segoe UI"/>
                <a:cs typeface="Segoe UI"/>
                <a:hlinkClick r:id="rId4"/>
              </a:rPr>
              <a:t>handout</a:t>
            </a:r>
            <a:r>
              <a:rPr lang="en-US" sz="3200" dirty="0">
                <a:latin typeface="Segoe UI"/>
                <a:cs typeface="Segoe UI"/>
              </a:rPr>
              <a:t>, and be prepared to share your responses with a partner.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239795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AEB20-3FD7-808A-F9FE-E52EA68E7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D74CF5-B8B0-DA46-782D-40485E6263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Segoe UI"/>
                <a:cs typeface="Segoe UI"/>
              </a:rPr>
              <a:t>What is UDL?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4B3334-4825-966C-5CE3-5921AB883C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0796" y="1618789"/>
            <a:ext cx="9957217" cy="4730545"/>
          </a:xfrm>
        </p:spPr>
        <p:txBody>
          <a:bodyPr lIns="91440" tIns="45720" rIns="91440" bIns="45720" anchor="t">
            <a:normAutofit lnSpcReduction="10000"/>
          </a:bodyPr>
          <a:lstStyle/>
          <a:p>
            <a:r>
              <a:rPr lang="en-US" sz="3200">
                <a:latin typeface="Segoe UI"/>
                <a:cs typeface="Segoe UI"/>
                <a:hlinkClick r:id="rId3"/>
              </a:rPr>
              <a:t>Principles of UDL</a:t>
            </a:r>
            <a:r>
              <a:rPr lang="en-US" sz="3200">
                <a:latin typeface="Segoe UI"/>
                <a:cs typeface="Segoe UI"/>
              </a:rPr>
              <a:t>:</a:t>
            </a:r>
            <a:endParaRPr lang="en-US"/>
          </a:p>
          <a:p>
            <a:endParaRPr lang="en-US" sz="3200">
              <a:latin typeface="Segoe UI"/>
              <a:cs typeface="Segoe UI"/>
            </a:endParaRPr>
          </a:p>
          <a:p>
            <a:pPr marL="514350" indent="-514350">
              <a:buAutoNum type="arabicPeriod"/>
            </a:pPr>
            <a:r>
              <a:rPr lang="en-US" sz="3200">
                <a:latin typeface="Segoe UI"/>
                <a:cs typeface="Segoe UI"/>
              </a:rPr>
              <a:t>Engagement</a:t>
            </a:r>
            <a:endParaRPr lang="en-US"/>
          </a:p>
          <a:p>
            <a:pPr marL="514350" indent="-514350">
              <a:buAutoNum type="arabicPeriod"/>
            </a:pPr>
            <a:r>
              <a:rPr lang="en-US" sz="3200">
                <a:latin typeface="Segoe UI"/>
                <a:cs typeface="Segoe UI"/>
              </a:rPr>
              <a:t>Representation</a:t>
            </a:r>
            <a:endParaRPr lang="en-US"/>
          </a:p>
          <a:p>
            <a:pPr marL="514350" indent="-514350">
              <a:buAutoNum type="arabicPeriod"/>
            </a:pPr>
            <a:r>
              <a:rPr lang="en-US" sz="3200">
                <a:latin typeface="Segoe UI"/>
                <a:cs typeface="Segoe UI"/>
              </a:rPr>
              <a:t>Action / Expression</a:t>
            </a:r>
          </a:p>
          <a:p>
            <a:pPr marL="514350" indent="-514350">
              <a:buAutoNum type="arabicPeriod"/>
            </a:pPr>
            <a:endParaRPr lang="en-US" sz="3200"/>
          </a:p>
          <a:p>
            <a:r>
              <a:rPr lang="en-US" sz="3200">
                <a:latin typeface="Segoe UI"/>
                <a:cs typeface="Segoe UI"/>
              </a:rPr>
              <a:t>UDL removes barriers to</a:t>
            </a:r>
          </a:p>
          <a:p>
            <a:r>
              <a:rPr lang="en-US" sz="3200">
                <a:latin typeface="Segoe UI"/>
                <a:cs typeface="Segoe UI"/>
              </a:rPr>
              <a:t>learning and engages </a:t>
            </a:r>
          </a:p>
          <a:p>
            <a:r>
              <a:rPr lang="en-US" sz="3200">
                <a:latin typeface="Segoe UI"/>
                <a:cs typeface="Segoe UI"/>
              </a:rPr>
              <a:t>students in a variety of ways.</a:t>
            </a:r>
          </a:p>
        </p:txBody>
      </p:sp>
      <p:pic>
        <p:nvPicPr>
          <p:cNvPr id="4" name="Picture 3" descr="A group of children clapping&#10;&#10;AI-generated content may be incorrect.">
            <a:extLst>
              <a:ext uri="{FF2B5EF4-FFF2-40B4-BE49-F238E27FC236}">
                <a16:creationId xmlns:a16="http://schemas.microsoft.com/office/drawing/2014/main" id="{FF3E6197-78B9-681A-036A-7727ACA52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5099" y="1619250"/>
            <a:ext cx="5848176" cy="395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87380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0B389-EF05-BFA1-6A91-BD2D51DBD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56FEC6-CAFB-1170-62C1-32446C4F55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/>
              <a:t>Barriers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47CCAE-3A89-8D86-0C3B-1A58F837BF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0796" y="1618789"/>
            <a:ext cx="9957217" cy="4730545"/>
          </a:xfrm>
        </p:spPr>
        <p:txBody>
          <a:bodyPr lIns="91440" tIns="45720" rIns="91440" bIns="45720" anchor="t">
            <a:normAutofit/>
          </a:bodyPr>
          <a:lstStyle/>
          <a:p>
            <a:endParaRPr lang="en-US" sz="3200">
              <a:latin typeface="Segoe UI"/>
              <a:cs typeface="Segoe UI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5B800FB-9FD2-529C-FF4D-54202F6F4E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187308"/>
              </p:ext>
            </p:extLst>
          </p:nvPr>
        </p:nvGraphicFramePr>
        <p:xfrm>
          <a:off x="815473" y="1430421"/>
          <a:ext cx="10433318" cy="514798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216659">
                  <a:extLst>
                    <a:ext uri="{9D8B030D-6E8A-4147-A177-3AD203B41FA5}">
                      <a16:colId xmlns:a16="http://schemas.microsoft.com/office/drawing/2014/main" val="3315230731"/>
                    </a:ext>
                  </a:extLst>
                </a:gridCol>
                <a:gridCol w="5216659">
                  <a:extLst>
                    <a:ext uri="{9D8B030D-6E8A-4147-A177-3AD203B41FA5}">
                      <a16:colId xmlns:a16="http://schemas.microsoft.com/office/drawing/2014/main" val="2186073748"/>
                    </a:ext>
                  </a:extLst>
                </a:gridCol>
              </a:tblGrid>
              <a:tr h="429627">
                <a:tc>
                  <a:txBody>
                    <a:bodyPr/>
                    <a:lstStyle/>
                    <a:p>
                      <a:pPr algn="ctr" fontAlgn="t">
                        <a:lnSpc>
                          <a:spcPts val="1575"/>
                        </a:lnSpc>
                        <a:buNone/>
                      </a:pPr>
                      <a:r>
                        <a:rPr lang="en-US">
                          <a:effectLst/>
                        </a:rPr>
                        <a:t>Viewing Barriers</a:t>
                      </a:r>
                      <a:br>
                        <a:rPr lang="en-US">
                          <a:effectLst/>
                        </a:rPr>
                      </a:br>
                      <a:r>
                        <a:rPr lang="en-US">
                          <a:effectLst/>
                        </a:rPr>
                        <a:t>in Students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575"/>
                        </a:lnSpc>
                        <a:buNone/>
                      </a:pPr>
                      <a:r>
                        <a:rPr lang="en-US">
                          <a:effectLst/>
                        </a:rPr>
                        <a:t>Viewing Barriers</a:t>
                      </a:r>
                      <a:br>
                        <a:rPr lang="en-US">
                          <a:effectLst/>
                        </a:rPr>
                      </a:br>
                      <a:r>
                        <a:rPr lang="en-US">
                          <a:effectLst/>
                        </a:rPr>
                        <a:t>in Designs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419185"/>
                  </a:ext>
                </a:extLst>
              </a:tr>
              <a:tr h="874068">
                <a:tc>
                  <a:txBody>
                    <a:bodyPr/>
                    <a:lstStyle/>
                    <a:p>
                      <a:pPr algn="ctr" fontAlgn="t">
                        <a:lnSpc>
                          <a:spcPts val="1575"/>
                        </a:lnSpc>
                        <a:spcAft>
                          <a:spcPts val="1875"/>
                        </a:spcAft>
                        <a:buNone/>
                      </a:pPr>
                      <a:r>
                        <a:rPr lang="en-US">
                          <a:effectLst/>
                        </a:rPr>
                        <a:t>The student lacks motivation in math class.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575"/>
                        </a:lnSpc>
                        <a:spcAft>
                          <a:spcPts val="1875"/>
                        </a:spcAft>
                        <a:buNone/>
                      </a:pPr>
                      <a:r>
                        <a:rPr lang="en-US">
                          <a:effectLst/>
                        </a:rPr>
                        <a:t>The </a:t>
                      </a:r>
                      <a:r>
                        <a:rPr lang="en-US" i="1">
                          <a:effectLst/>
                        </a:rPr>
                        <a:t>goals</a:t>
                      </a:r>
                      <a:r>
                        <a:rPr lang="en-US">
                          <a:effectLst/>
                        </a:rPr>
                        <a:t> are disconnected from the student’s interests and experiences.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593231"/>
                  </a:ext>
                </a:extLst>
              </a:tr>
              <a:tr h="1022214">
                <a:tc>
                  <a:txBody>
                    <a:bodyPr/>
                    <a:lstStyle/>
                    <a:p>
                      <a:pPr algn="ctr" fontAlgn="t">
                        <a:lnSpc>
                          <a:spcPts val="1575"/>
                        </a:lnSpc>
                        <a:buNone/>
                      </a:pPr>
                      <a:r>
                        <a:rPr lang="en-US">
                          <a:effectLst/>
                        </a:rPr>
                        <a:t>The student’s command of the English language is not strong enough to pass a chemistry test.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575"/>
                        </a:lnSpc>
                        <a:spcAft>
                          <a:spcPts val="1875"/>
                        </a:spcAft>
                        <a:buNone/>
                      </a:pPr>
                      <a:r>
                        <a:rPr lang="en-US">
                          <a:effectLst/>
                        </a:rPr>
                        <a:t>The </a:t>
                      </a:r>
                      <a:r>
                        <a:rPr lang="en-US" i="1">
                          <a:effectLst/>
                        </a:rPr>
                        <a:t>assessment</a:t>
                      </a:r>
                      <a:r>
                        <a:rPr lang="en-US">
                          <a:effectLst/>
                        </a:rPr>
                        <a:t> is only offered as a written exam.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840577"/>
                  </a:ext>
                </a:extLst>
              </a:tr>
              <a:tr h="1318510">
                <a:tc>
                  <a:txBody>
                    <a:bodyPr/>
                    <a:lstStyle/>
                    <a:p>
                      <a:pPr algn="ctr" fontAlgn="t">
                        <a:lnSpc>
                          <a:spcPts val="1575"/>
                        </a:lnSpc>
                        <a:buNone/>
                      </a:pPr>
                      <a:r>
                        <a:rPr lang="en-US">
                          <a:effectLst/>
                        </a:rPr>
                        <a:t>The student lacks the social skills needed to work with a small group on an assignment.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575"/>
                        </a:lnSpc>
                        <a:spcAft>
                          <a:spcPts val="1875"/>
                        </a:spcAft>
                        <a:buNone/>
                      </a:pPr>
                      <a:r>
                        <a:rPr lang="en-US">
                          <a:effectLst/>
                        </a:rPr>
                        <a:t>The </a:t>
                      </a:r>
                      <a:r>
                        <a:rPr lang="en-US" i="1">
                          <a:effectLst/>
                        </a:rPr>
                        <a:t>methods</a:t>
                      </a:r>
                      <a:r>
                        <a:rPr lang="en-US">
                          <a:effectLst/>
                        </a:rPr>
                        <a:t> do not include instruction or structures to facilitate collaboration.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711206"/>
                  </a:ext>
                </a:extLst>
              </a:tr>
              <a:tr h="1318510">
                <a:tc>
                  <a:txBody>
                    <a:bodyPr/>
                    <a:lstStyle/>
                    <a:p>
                      <a:pPr algn="ctr" fontAlgn="t">
                        <a:lnSpc>
                          <a:spcPts val="1575"/>
                        </a:lnSpc>
                        <a:buNone/>
                      </a:pPr>
                      <a:r>
                        <a:rPr lang="en-US">
                          <a:effectLst/>
                        </a:rPr>
                        <a:t>The student cannot participate in a history project because her reading skills are inadequate to read the textbook.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575"/>
                        </a:lnSpc>
                        <a:spcAft>
                          <a:spcPts val="1875"/>
                        </a:spcAft>
                        <a:buNone/>
                      </a:pPr>
                      <a:r>
                        <a:rPr lang="en-US">
                          <a:effectLst/>
                        </a:rPr>
                        <a:t>The </a:t>
                      </a:r>
                      <a:r>
                        <a:rPr lang="en-US" i="1">
                          <a:effectLst/>
                        </a:rPr>
                        <a:t>materials</a:t>
                      </a:r>
                      <a:r>
                        <a:rPr lang="en-US">
                          <a:effectLst/>
                        </a:rPr>
                        <a:t> are only provided as paper copies.</a:t>
                      </a: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86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349958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733</Words>
  <Application>Microsoft Office PowerPoint</Application>
  <PresentationFormat>Widescreen</PresentationFormat>
  <Paragraphs>111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Aptos</vt:lpstr>
      <vt:lpstr>Aptos Display</vt:lpstr>
      <vt:lpstr>Arial</vt:lpstr>
      <vt:lpstr>Arial,Sans-Serif</vt:lpstr>
      <vt:lpstr>Calibri</vt:lpstr>
      <vt:lpstr>DM Sans</vt:lpstr>
      <vt:lpstr>Inter Black</vt:lpstr>
      <vt:lpstr>Manrope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User1</dc:creator>
  <cp:lastModifiedBy>Jennifer Reiter-Cook</cp:lastModifiedBy>
  <cp:revision>20</cp:revision>
  <dcterms:created xsi:type="dcterms:W3CDTF">2013-07-15T20:26:40Z</dcterms:created>
  <dcterms:modified xsi:type="dcterms:W3CDTF">2026-07-24T23:48:54Z</dcterms:modified>
</cp:coreProperties>
</file>