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10287000" cx="18288000"/>
  <p:notesSz cx="6858000" cy="9144000"/>
  <p:embeddedFontLst>
    <p:embeddedFont>
      <p:font typeface="Andika"/>
      <p:regular r:id="rId26"/>
      <p:bold r:id="rId27"/>
      <p:italic r:id="rId28"/>
      <p:boldItalic r:id="rId29"/>
    </p:embeddedFont>
    <p:embeddedFont>
      <p:font typeface="Google Sans"/>
      <p:regular r:id="rId30"/>
      <p:bold r:id="rId31"/>
      <p:italic r:id="rId32"/>
      <p:boldItalic r:id="rId33"/>
    </p:embeddedFont>
    <p:embeddedFont>
      <p:font typeface="Lora"/>
      <p:regular r:id="rId34"/>
      <p:bold r:id="rId35"/>
      <p:italic r:id="rId36"/>
      <p:boldItalic r:id="rId37"/>
    </p:embeddedFont>
    <p:embeddedFont>
      <p:font typeface="Roboto Condensed"/>
      <p:regular r:id="rId38"/>
      <p:bold r:id="rId39"/>
      <p:italic r:id="rId40"/>
      <p:boldItalic r:id="rId41"/>
    </p:embeddedFont>
    <p:embeddedFont>
      <p:font typeface="Oswald"/>
      <p:regular r:id="rId42"/>
      <p:bold r:id="rId43"/>
    </p:embeddedFont>
    <p:embeddedFont>
      <p:font typeface="Playwrite US Modern"/>
      <p:regular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5" roundtripDataSignature="AMtx7mhtU//LHbZocO8HHap1DVgQ93DK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Condensed-italic.fntdata"/><Relationship Id="rId20" Type="http://schemas.openxmlformats.org/officeDocument/2006/relationships/slide" Target="slides/slide14.xml"/><Relationship Id="rId42" Type="http://schemas.openxmlformats.org/officeDocument/2006/relationships/font" Target="fonts/Oswald-regular.fntdata"/><Relationship Id="rId41" Type="http://schemas.openxmlformats.org/officeDocument/2006/relationships/font" Target="fonts/RobotoCondensed-boldItalic.fntdata"/><Relationship Id="rId22" Type="http://schemas.openxmlformats.org/officeDocument/2006/relationships/slide" Target="slides/slide16.xml"/><Relationship Id="rId44" Type="http://schemas.openxmlformats.org/officeDocument/2006/relationships/font" Target="fonts/PlaywriteUSModern-regular.fntdata"/><Relationship Id="rId21" Type="http://schemas.openxmlformats.org/officeDocument/2006/relationships/slide" Target="slides/slide15.xml"/><Relationship Id="rId43" Type="http://schemas.openxmlformats.org/officeDocument/2006/relationships/font" Target="fonts/Oswald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Andika-regular.fntdata"/><Relationship Id="rId25" Type="http://schemas.openxmlformats.org/officeDocument/2006/relationships/slide" Target="slides/slide19.xml"/><Relationship Id="rId28" Type="http://schemas.openxmlformats.org/officeDocument/2006/relationships/font" Target="fonts/Andika-italic.fntdata"/><Relationship Id="rId27" Type="http://schemas.openxmlformats.org/officeDocument/2006/relationships/font" Target="fonts/Andika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Andika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GoogleSans-bold.fntdata"/><Relationship Id="rId30" Type="http://schemas.openxmlformats.org/officeDocument/2006/relationships/font" Target="fonts/GoogleSans-regular.fntdata"/><Relationship Id="rId11" Type="http://schemas.openxmlformats.org/officeDocument/2006/relationships/slide" Target="slides/slide5.xml"/><Relationship Id="rId33" Type="http://schemas.openxmlformats.org/officeDocument/2006/relationships/font" Target="fonts/GoogleSans-boldItalic.fntdata"/><Relationship Id="rId10" Type="http://schemas.openxmlformats.org/officeDocument/2006/relationships/slide" Target="slides/slide4.xml"/><Relationship Id="rId32" Type="http://schemas.openxmlformats.org/officeDocument/2006/relationships/font" Target="fonts/GoogleSans-italic.fntdata"/><Relationship Id="rId13" Type="http://schemas.openxmlformats.org/officeDocument/2006/relationships/slide" Target="slides/slide7.xml"/><Relationship Id="rId35" Type="http://schemas.openxmlformats.org/officeDocument/2006/relationships/font" Target="fonts/Lora-bold.fntdata"/><Relationship Id="rId12" Type="http://schemas.openxmlformats.org/officeDocument/2006/relationships/slide" Target="slides/slide6.xml"/><Relationship Id="rId34" Type="http://schemas.openxmlformats.org/officeDocument/2006/relationships/font" Target="fonts/Lora-regular.fntdata"/><Relationship Id="rId15" Type="http://schemas.openxmlformats.org/officeDocument/2006/relationships/slide" Target="slides/slide9.xml"/><Relationship Id="rId37" Type="http://schemas.openxmlformats.org/officeDocument/2006/relationships/font" Target="fonts/Lora-boldItalic.fntdata"/><Relationship Id="rId14" Type="http://schemas.openxmlformats.org/officeDocument/2006/relationships/slide" Target="slides/slide8.xml"/><Relationship Id="rId36" Type="http://schemas.openxmlformats.org/officeDocument/2006/relationships/font" Target="fonts/Lora-italic.fntdata"/><Relationship Id="rId17" Type="http://schemas.openxmlformats.org/officeDocument/2006/relationships/slide" Target="slides/slide11.xml"/><Relationship Id="rId39" Type="http://schemas.openxmlformats.org/officeDocument/2006/relationships/font" Target="fonts/RobotoCondensed-bold.fntdata"/><Relationship Id="rId16" Type="http://schemas.openxmlformats.org/officeDocument/2006/relationships/slide" Target="slides/slide10.xml"/><Relationship Id="rId38" Type="http://schemas.openxmlformats.org/officeDocument/2006/relationships/font" Target="fonts/RobotoCondensed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ed87d846bb_3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ed87d846bb_3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313C"/>
                </a:solidFill>
                <a:latin typeface="Google Sans"/>
                <a:ea typeface="Google Sans"/>
                <a:cs typeface="Google Sans"/>
                <a:sym typeface="Google Sans"/>
              </a:rPr>
              <a:t>Find a MC that fits your session and recommend it to the your attendees. </a:t>
            </a:r>
            <a:endParaRPr sz="1200">
              <a:solidFill>
                <a:srgbClr val="00313C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313C"/>
                </a:solidFill>
                <a:latin typeface="Google Sans"/>
                <a:ea typeface="Google Sans"/>
                <a:cs typeface="Google Sans"/>
                <a:sym typeface="Google Sans"/>
              </a:rPr>
              <a:t>___________</a:t>
            </a:r>
            <a:endParaRPr sz="1200">
              <a:solidFill>
                <a:srgbClr val="00313C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00313C"/>
                </a:solidFill>
                <a:latin typeface="Google Sans"/>
                <a:ea typeface="Google Sans"/>
                <a:cs typeface="Google Sans"/>
                <a:sym typeface="Google Sans"/>
              </a:rPr>
              <a:t>On the last slide of your session, include a link to a micro-credential so they can explore your topic further if they are interested.  Some sites where you might find an MC that fits your topic: </a:t>
            </a:r>
            <a:endParaRPr sz="1200">
              <a:solidFill>
                <a:srgbClr val="00313C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Google Sans"/>
              <a:buChar char="-"/>
            </a:pPr>
            <a:r>
              <a:rPr lang="en-US" sz="1200">
                <a:solidFill>
                  <a:srgbClr val="00313C"/>
                </a:solidFill>
                <a:latin typeface="Google Sans"/>
                <a:ea typeface="Google Sans"/>
                <a:cs typeface="Google Sans"/>
                <a:sym typeface="Google Sans"/>
              </a:rPr>
              <a:t>NC - https://www.canva.com/design/DAG-VDHtts4/8FNNsfcH8CmhwArRphsaWQ/view</a:t>
            </a:r>
            <a:endParaRPr sz="1200">
              <a:solidFill>
                <a:srgbClr val="00313C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Google Sans"/>
              <a:buChar char="-"/>
            </a:pPr>
            <a:r>
              <a:rPr lang="en-US" sz="1200">
                <a:solidFill>
                  <a:srgbClr val="00313C"/>
                </a:solidFill>
                <a:latin typeface="Google Sans"/>
                <a:ea typeface="Google Sans"/>
                <a:cs typeface="Google Sans"/>
                <a:sym typeface="Google Sans"/>
              </a:rPr>
              <a:t>Digital Promise - https://digitalpromise.org/initiative/micro-credentials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ed87d846bb_3_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g3ed87d846bb_3_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g3ed87d846bb_3_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ed87d846bb_3_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g3ed87d846bb_3_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0" name="Google Shape;90;g3ed87d846bb_3_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g3ed87d846bb_3_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3ed87d846bb_3_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ed87d846bb_3_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3ed87d846bb_3_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g3ed87d846bb_3_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g3ed87d846bb_3_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3ed87d846bb_3_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ed87d846bb_3_1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3ed87d846bb_3_1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2" name="Google Shape;102;g3ed87d846bb_3_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g3ed87d846bb_3_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3ed87d846bb_3_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ed87d846bb_3_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3ed87d846bb_3_2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08" name="Google Shape;108;g3ed87d846bb_3_2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09" name="Google Shape;109;g3ed87d846bb_3_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3ed87d846bb_3_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g3ed87d846bb_3_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ed87d846bb_3_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3ed87d846bb_3_3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5" name="Google Shape;115;g3ed87d846bb_3_3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6" name="Google Shape;116;g3ed87d846bb_3_3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7" name="Google Shape;117;g3ed87d846bb_3_3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8" name="Google Shape;118;g3ed87d846bb_3_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g3ed87d846bb_3_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g3ed87d846bb_3_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ed87d846bb_3_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3ed87d846bb_3_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g3ed87d846bb_3_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g3ed87d846bb_3_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ed87d846bb_3_4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3ed87d846bb_3_4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29" name="Google Shape;129;g3ed87d846bb_3_4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0" name="Google Shape;130;g3ed87d846bb_3_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3ed87d846bb_3_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3ed87d846bb_3_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ed87d846bb_3_5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3ed87d846bb_3_5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g3ed87d846bb_3_5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7" name="Google Shape;137;g3ed87d846bb_3_5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3ed87d846bb_3_5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3ed87d846bb_3_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ed87d846bb_3_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3ed87d846bb_3_60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g3ed87d846bb_3_6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g3ed87d846bb_3_6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3ed87d846bb_3_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ed87d846bb_3_66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3ed87d846bb_3_66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g3ed87d846bb_3_6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g3ed87d846bb_3_6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3ed87d846bb_3_6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C Summit">
  <p:cSld name="BLANK_1">
    <p:bg>
      <p:bgPr>
        <a:solidFill>
          <a:schemeClr val="l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ed87d846bb_3_7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g3ed87d846bb_3_72"/>
          <p:cNvSpPr txBox="1"/>
          <p:nvPr>
            <p:ph type="title"/>
          </p:nvPr>
        </p:nvSpPr>
        <p:spPr>
          <a:xfrm>
            <a:off x="457200" y="457200"/>
            <a:ext cx="17476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35317"/>
              </a:buClr>
              <a:buSzPts val="9600"/>
              <a:buNone/>
              <a:defRPr b="1" sz="9600">
                <a:solidFill>
                  <a:srgbClr val="63531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3ed87d846bb_3_72"/>
          <p:cNvSpPr txBox="1"/>
          <p:nvPr>
            <p:ph idx="1" type="body"/>
          </p:nvPr>
        </p:nvSpPr>
        <p:spPr>
          <a:xfrm>
            <a:off x="931100" y="2195375"/>
            <a:ext cx="16425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d87d846bb_3_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ogle Sans"/>
              <a:buNone/>
              <a:defRPr i="0" sz="4400" u="none" cap="none" strike="noStrike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g3ed87d846bb_3_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ra"/>
              <a:buChar char="•"/>
              <a:defRPr i="0" sz="32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Char char="–"/>
              <a:defRPr i="0" sz="28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•"/>
              <a:defRPr i="0" sz="24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Char char="–"/>
              <a:defRPr i="0" sz="20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Char char="»"/>
              <a:defRPr i="0" sz="20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Char char="•"/>
              <a:defRPr i="0" sz="20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Char char="•"/>
              <a:defRPr i="0" sz="20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Char char="•"/>
              <a:defRPr i="0" sz="20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Char char="•"/>
              <a:defRPr i="0" sz="20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hyperlink" Target="https://go.ncdpi.gov/BackpackBooks" TargetMode="External"/><Relationship Id="rId10" Type="http://schemas.openxmlformats.org/officeDocument/2006/relationships/image" Target="../media/image14.png"/><Relationship Id="rId13" Type="http://schemas.openxmlformats.org/officeDocument/2006/relationships/hyperlink" Target="https://go.ncdpi.gov/BackPackBookDoc" TargetMode="External"/><Relationship Id="rId12" Type="http://schemas.openxmlformats.org/officeDocument/2006/relationships/hyperlink" Target="https://go.ncdpi.gov/BackPackBookDoc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9" Type="http://schemas.openxmlformats.org/officeDocument/2006/relationships/image" Target="../media/image22.png"/><Relationship Id="rId15" Type="http://schemas.openxmlformats.org/officeDocument/2006/relationships/image" Target="../media/image4.png"/><Relationship Id="rId14" Type="http://schemas.openxmlformats.org/officeDocument/2006/relationships/hyperlink" Target="https://gemini.google.com/gem/storybook/681d6f5e4c84c16e?android-min-version=301356232&amp;ios-min-version=322.0&amp;is_sa=1&amp;campaign_id=gemini_overview_page&amp;utm_source=gemini&amp;utm_medium=web&amp;utm_campaign=microsite_gemini_storybook_page&amp;pt=9008&amp;mt=8&amp;ct=gemini_overview_page&amp;hl=en-US&amp;icid=microsite_gemini_storybook_page&amp;_gl=1*1rmabvc*_gcl_au*NTYyMjQ2MDYxLjE3ODA0MjU3MzA.*_ga*MTQ2OTQzNDc2NS4xNzcyMjI2MDIw*_ga_WC57KJ50ZZ*czE3ODA0Mjc4MzMkbzEzJGcwJHQxNzgwNDI3ODMzJGo2MCRsMCRoMA" TargetMode="External"/><Relationship Id="rId5" Type="http://schemas.openxmlformats.org/officeDocument/2006/relationships/image" Target="../media/image29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15.png"/><Relationship Id="rId9" Type="http://schemas.openxmlformats.org/officeDocument/2006/relationships/hyperlink" Target="https://go.ncdpi.gov/BackPackBookDoc" TargetMode="External"/><Relationship Id="rId5" Type="http://schemas.openxmlformats.org/officeDocument/2006/relationships/hyperlink" Target="https://go.ncdpi.gov/BackPackBookDoc" TargetMode="External"/><Relationship Id="rId6" Type="http://schemas.openxmlformats.org/officeDocument/2006/relationships/hyperlink" Target="https://go.ncdpi.gov/OnceUponaWorksheet" TargetMode="External"/><Relationship Id="rId7" Type="http://schemas.openxmlformats.org/officeDocument/2006/relationships/hyperlink" Target="https://go.ncdpi.gov/BackpackBooks" TargetMode="External"/><Relationship Id="rId8" Type="http://schemas.openxmlformats.org/officeDocument/2006/relationships/hyperlink" Target="https://go.ncdpi.gov/BackPackBookDoc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hyperlink" Target="http://go.ncdpi.gov/OnceUponTaskCards" TargetMode="External"/><Relationship Id="rId6" Type="http://schemas.openxmlformats.org/officeDocument/2006/relationships/hyperlink" Target="https://go.ncdpi.gov/BackpackBooks" TargetMode="External"/><Relationship Id="rId7" Type="http://schemas.openxmlformats.org/officeDocument/2006/relationships/hyperlink" Target="https://go.ncdpi.gov/BackPackBookDoc" TargetMode="External"/><Relationship Id="rId8" Type="http://schemas.openxmlformats.org/officeDocument/2006/relationships/hyperlink" Target="https://go.ncdpi.gov/BackPackBookDoc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12.png"/><Relationship Id="rId9" Type="http://schemas.openxmlformats.org/officeDocument/2006/relationships/hyperlink" Target="https://go.ncdpi.gov/BackPackBookDoc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://gemini.google.com/gem/storybook" TargetMode="External"/><Relationship Id="rId7" Type="http://schemas.openxmlformats.org/officeDocument/2006/relationships/hyperlink" Target="https://go.ncdpi.gov/BackpackBooks" TargetMode="External"/><Relationship Id="rId8" Type="http://schemas.openxmlformats.org/officeDocument/2006/relationships/hyperlink" Target="https://go.ncdpi.gov/BackPackBookDoc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9.png"/><Relationship Id="rId5" Type="http://schemas.openxmlformats.org/officeDocument/2006/relationships/image" Target="../media/image31.png"/><Relationship Id="rId6" Type="http://schemas.openxmlformats.org/officeDocument/2006/relationships/hyperlink" Target="https://go.ncdpi.gov/BackpackBooks" TargetMode="External"/><Relationship Id="rId7" Type="http://schemas.openxmlformats.org/officeDocument/2006/relationships/hyperlink" Target="https://go.ncdpi.gov/BackPackBookDoc" TargetMode="External"/><Relationship Id="rId8" Type="http://schemas.openxmlformats.org/officeDocument/2006/relationships/hyperlink" Target="https://go.ncdpi.gov/BackPackBookDoc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21.png"/><Relationship Id="rId5" Type="http://schemas.openxmlformats.org/officeDocument/2006/relationships/hyperlink" Target="https://go.ncdpi.gov/BackpackBooks" TargetMode="External"/><Relationship Id="rId6" Type="http://schemas.openxmlformats.org/officeDocument/2006/relationships/hyperlink" Target="https://go.ncdpi.gov/BackPackBookDoc" TargetMode="External"/><Relationship Id="rId7" Type="http://schemas.openxmlformats.org/officeDocument/2006/relationships/hyperlink" Target="https://go.ncdpi.gov/BackPackBookDoc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27.png"/><Relationship Id="rId5" Type="http://schemas.openxmlformats.org/officeDocument/2006/relationships/hyperlink" Target="https://go.ncdpi.gov/BackbackPrint" TargetMode="External"/><Relationship Id="rId6" Type="http://schemas.openxmlformats.org/officeDocument/2006/relationships/hyperlink" Target="https://go.ncdpi.gov/BackpackBooks" TargetMode="External"/><Relationship Id="rId7" Type="http://schemas.openxmlformats.org/officeDocument/2006/relationships/hyperlink" Target="https://go.ncdpi.gov/BackPackBookDoc" TargetMode="External"/><Relationship Id="rId8" Type="http://schemas.openxmlformats.org/officeDocument/2006/relationships/hyperlink" Target="https://go.ncdpi.gov/BackPackBookDoc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image" Target="../media/image19.png"/><Relationship Id="rId5" Type="http://schemas.openxmlformats.org/officeDocument/2006/relationships/hyperlink" Target="https://docs.google.com/document/d/14ErkZaeIdPGJK1Oneg8xvhrwULyBQygLnD4D5FdsoMA/edit?usp=sharing" TargetMode="External"/><Relationship Id="rId6" Type="http://schemas.openxmlformats.org/officeDocument/2006/relationships/hyperlink" Target="https://go.ncdpi.gov/BackpackBooks" TargetMode="External"/><Relationship Id="rId7" Type="http://schemas.openxmlformats.org/officeDocument/2006/relationships/hyperlink" Target="https://go.ncdpi.gov/BackPackBookDoc" TargetMode="External"/><Relationship Id="rId8" Type="http://schemas.openxmlformats.org/officeDocument/2006/relationships/hyperlink" Target="https://go.ncdpi.gov/BackPackBookDoc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Relationship Id="rId4" Type="http://schemas.openxmlformats.org/officeDocument/2006/relationships/image" Target="../media/image30.png"/><Relationship Id="rId5" Type="http://schemas.openxmlformats.org/officeDocument/2006/relationships/image" Target="../media/image20.png"/><Relationship Id="rId6" Type="http://schemas.openxmlformats.org/officeDocument/2006/relationships/image" Target="../media/image16.png"/><Relationship Id="rId7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Relationship Id="rId4" Type="http://schemas.openxmlformats.org/officeDocument/2006/relationships/image" Target="../media/image26.png"/><Relationship Id="rId5" Type="http://schemas.openxmlformats.org/officeDocument/2006/relationships/hyperlink" Target="https://go.ncdpi.gov/BackpackBooks" TargetMode="External"/><Relationship Id="rId6" Type="http://schemas.openxmlformats.org/officeDocument/2006/relationships/hyperlink" Target="https://go.ncdpi.gov/BackPackBookDoc" TargetMode="External"/><Relationship Id="rId7" Type="http://schemas.openxmlformats.org/officeDocument/2006/relationships/hyperlink" Target="https://www.canva.com/design/DAG7DT_vQtk/Vjfjma3bIRx_R06hWbwBYg/view" TargetMode="External"/><Relationship Id="rId8" Type="http://schemas.openxmlformats.org/officeDocument/2006/relationships/hyperlink" Target="https://www.canva.com/design/DAG7DT_vQtk/Vjfjma3bIRx_R06hWbwBYg/view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32.png"/><Relationship Id="rId5" Type="http://schemas.openxmlformats.org/officeDocument/2006/relationships/image" Target="../media/image6.png"/><Relationship Id="rId6" Type="http://schemas.openxmlformats.org/officeDocument/2006/relationships/hyperlink" Target="https://go.ncdpi.gov/BackpackBooks" TargetMode="External"/><Relationship Id="rId7" Type="http://schemas.openxmlformats.org/officeDocument/2006/relationships/hyperlink" Target="https://go.ncdpi.gov/BackPackBookDoc" TargetMode="External"/><Relationship Id="rId8" Type="http://schemas.openxmlformats.org/officeDocument/2006/relationships/hyperlink" Target="https://go.ncdpi.gov/BackPackBookDoc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5" Type="http://schemas.openxmlformats.org/officeDocument/2006/relationships/hyperlink" Target="https://go.ncdpi.gov/BackpackBooks" TargetMode="External"/><Relationship Id="rId6" Type="http://schemas.openxmlformats.org/officeDocument/2006/relationships/hyperlink" Target="https://go.ncdpi.gov/BackPackBookDoc" TargetMode="External"/><Relationship Id="rId7" Type="http://schemas.openxmlformats.org/officeDocument/2006/relationships/hyperlink" Target="https://go.ncdpi.gov/BackPackBookDoc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hyperlink" Target="https://go.ncdpi.gov/BackpackBooks" TargetMode="External"/><Relationship Id="rId5" Type="http://schemas.openxmlformats.org/officeDocument/2006/relationships/hyperlink" Target="https://go.ncdpi.gov/BackPackBookDoc" TargetMode="External"/><Relationship Id="rId6" Type="http://schemas.openxmlformats.org/officeDocument/2006/relationships/hyperlink" Target="https://go.ncdpi.gov/BackPackBookDoc" TargetMode="External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hyperlink" Target="https://go.ncdpi.gov/BackPackBookDoc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1.png"/><Relationship Id="rId9" Type="http://schemas.openxmlformats.org/officeDocument/2006/relationships/hyperlink" Target="https://go.ncdpi.gov/BackPackBookDoc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22.png"/><Relationship Id="rId7" Type="http://schemas.openxmlformats.org/officeDocument/2006/relationships/hyperlink" Target="http://gemini.google.com/gem/storybook" TargetMode="External"/><Relationship Id="rId8" Type="http://schemas.openxmlformats.org/officeDocument/2006/relationships/hyperlink" Target="https://go.ncdpi.gov/BackpackBooks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hyperlink" Target="https://gemini.google/overview/storybook/" TargetMode="External"/><Relationship Id="rId9" Type="http://schemas.openxmlformats.org/officeDocument/2006/relationships/hyperlink" Target="https://go.ncdpi.gov/BackPackBookDoc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5.png"/><Relationship Id="rId7" Type="http://schemas.openxmlformats.org/officeDocument/2006/relationships/hyperlink" Target="https://go.ncdpi.gov/BackpackBooks" TargetMode="External"/><Relationship Id="rId8" Type="http://schemas.openxmlformats.org/officeDocument/2006/relationships/hyperlink" Target="https://go.ncdpi.gov/BackPackBookDoc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31.png"/><Relationship Id="rId5" Type="http://schemas.openxmlformats.org/officeDocument/2006/relationships/hyperlink" Target="https://go.ncdpi.gov/BackpackBooks" TargetMode="External"/><Relationship Id="rId6" Type="http://schemas.openxmlformats.org/officeDocument/2006/relationships/hyperlink" Target="https://go.ncdpi.gov/BackPackBookDoc" TargetMode="External"/><Relationship Id="rId7" Type="http://schemas.openxmlformats.org/officeDocument/2006/relationships/hyperlink" Target="https://go.ncdpi.gov/BackPackBookDoc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13.png"/><Relationship Id="rId5" Type="http://schemas.openxmlformats.org/officeDocument/2006/relationships/hyperlink" Target="https://go.ncdpi.gov/BackpackBooks" TargetMode="External"/><Relationship Id="rId6" Type="http://schemas.openxmlformats.org/officeDocument/2006/relationships/hyperlink" Target="https://go.ncdpi.gov/BackPackBookDoc" TargetMode="External"/><Relationship Id="rId7" Type="http://schemas.openxmlformats.org/officeDocument/2006/relationships/hyperlink" Target="https://go.ncdpi.gov/BackPackBookDoc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descr="A watercolor illustration of a clump of green grass with brown accents." id="161" name="Google Shape;161;p1"/>
          <p:cNvSpPr/>
          <p:nvPr/>
        </p:nvSpPr>
        <p:spPr>
          <a:xfrm>
            <a:off x="6606223" y="6828647"/>
            <a:ext cx="1674589" cy="1634818"/>
          </a:xfrm>
          <a:custGeom>
            <a:rect b="b" l="l" r="r" t="t"/>
            <a:pathLst>
              <a:path extrusionOk="0" h="1634818" w="1674589">
                <a:moveTo>
                  <a:pt x="0" y="0"/>
                </a:moveTo>
                <a:lnTo>
                  <a:pt x="1674590" y="0"/>
                </a:lnTo>
                <a:lnTo>
                  <a:pt x="1674590" y="1634818"/>
                </a:lnTo>
                <a:lnTo>
                  <a:pt x="0" y="1634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descr="A watercolor painting of a green grassy field with a jagged white border at the top." id="162" name="Google Shape;162;p1"/>
          <p:cNvSpPr/>
          <p:nvPr/>
        </p:nvSpPr>
        <p:spPr>
          <a:xfrm>
            <a:off x="-475028" y="7933656"/>
            <a:ext cx="18763028" cy="2445165"/>
          </a:xfrm>
          <a:custGeom>
            <a:rect b="b" l="l" r="r" t="t"/>
            <a:pathLst>
              <a:path extrusionOk="0" h="2445165" w="18763028">
                <a:moveTo>
                  <a:pt x="0" y="0"/>
                </a:moveTo>
                <a:lnTo>
                  <a:pt x="18763028" y="0"/>
                </a:lnTo>
                <a:lnTo>
                  <a:pt x="18763028" y="2445164"/>
                </a:lnTo>
                <a:lnTo>
                  <a:pt x="0" y="2445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35129" l="0" r="0" t="-7290"/>
            </a:stretch>
          </a:blipFill>
          <a:ln>
            <a:noFill/>
          </a:ln>
        </p:spPr>
      </p:sp>
      <p:sp>
        <p:nvSpPr>
          <p:cNvPr descr="A horizontal watercolor brushstroke with varying shades of green and olive green, with a textured, blended appearance." id="163" name="Google Shape;163;p1"/>
          <p:cNvSpPr/>
          <p:nvPr/>
        </p:nvSpPr>
        <p:spPr>
          <a:xfrm>
            <a:off x="7817039" y="5463041"/>
            <a:ext cx="16230600" cy="3550444"/>
          </a:xfrm>
          <a:custGeom>
            <a:rect b="b" l="l" r="r" t="t"/>
            <a:pathLst>
              <a:path extrusionOk="0" h="3550444" w="16230600">
                <a:moveTo>
                  <a:pt x="0" y="0"/>
                </a:moveTo>
                <a:lnTo>
                  <a:pt x="16230600" y="0"/>
                </a:lnTo>
                <a:lnTo>
                  <a:pt x="16230600" y="3550444"/>
                </a:lnTo>
                <a:lnTo>
                  <a:pt x="0" y="35504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1"/>
          <p:cNvSpPr/>
          <p:nvPr/>
        </p:nvSpPr>
        <p:spPr>
          <a:xfrm>
            <a:off x="4268251" y="6478923"/>
            <a:ext cx="14019749" cy="3550444"/>
          </a:xfrm>
          <a:custGeom>
            <a:rect b="b" l="l" r="r" t="t"/>
            <a:pathLst>
              <a:path extrusionOk="0" h="3550444" w="14019749">
                <a:moveTo>
                  <a:pt x="0" y="0"/>
                </a:moveTo>
                <a:lnTo>
                  <a:pt x="14019749" y="0"/>
                </a:lnTo>
                <a:lnTo>
                  <a:pt x="14019749" y="3550443"/>
                </a:lnTo>
                <a:lnTo>
                  <a:pt x="0" y="35504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-15769" t="0"/>
            </a:stretch>
          </a:blipFill>
          <a:ln>
            <a:noFill/>
          </a:ln>
        </p:spPr>
      </p:sp>
      <p:sp>
        <p:nvSpPr>
          <p:cNvPr descr="A watercolor painting of a light-colored cloud with subtle gray and brown shading." id="165" name="Google Shape;165;p1"/>
          <p:cNvSpPr/>
          <p:nvPr/>
        </p:nvSpPr>
        <p:spPr>
          <a:xfrm flipH="1">
            <a:off x="15817970" y="2523409"/>
            <a:ext cx="2882659" cy="1599876"/>
          </a:xfrm>
          <a:custGeom>
            <a:rect b="b" l="l" r="r" t="t"/>
            <a:pathLst>
              <a:path extrusionOk="0" h="1599876" w="2882659">
                <a:moveTo>
                  <a:pt x="2882660" y="0"/>
                </a:moveTo>
                <a:lnTo>
                  <a:pt x="0" y="0"/>
                </a:lnTo>
                <a:lnTo>
                  <a:pt x="0" y="1599876"/>
                </a:lnTo>
                <a:lnTo>
                  <a:pt x="2882660" y="1599876"/>
                </a:lnTo>
                <a:lnTo>
                  <a:pt x="288266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1"/>
          <p:cNvSpPr/>
          <p:nvPr/>
        </p:nvSpPr>
        <p:spPr>
          <a:xfrm>
            <a:off x="1028700" y="8789352"/>
            <a:ext cx="3413553" cy="1839051"/>
          </a:xfrm>
          <a:custGeom>
            <a:rect b="b" l="l" r="r" t="t"/>
            <a:pathLst>
              <a:path extrusionOk="0" h="1839051" w="3413553">
                <a:moveTo>
                  <a:pt x="0" y="0"/>
                </a:moveTo>
                <a:lnTo>
                  <a:pt x="3413553" y="0"/>
                </a:lnTo>
                <a:lnTo>
                  <a:pt x="3413553" y="1839051"/>
                </a:lnTo>
                <a:lnTo>
                  <a:pt x="0" y="1839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p1"/>
          <p:cNvSpPr/>
          <p:nvPr/>
        </p:nvSpPr>
        <p:spPr>
          <a:xfrm>
            <a:off x="1028700" y="7102280"/>
            <a:ext cx="2865835" cy="2213858"/>
          </a:xfrm>
          <a:custGeom>
            <a:rect b="b" l="l" r="r" t="t"/>
            <a:pathLst>
              <a:path extrusionOk="0" h="2213858" w="2865835">
                <a:moveTo>
                  <a:pt x="0" y="0"/>
                </a:moveTo>
                <a:lnTo>
                  <a:pt x="2865835" y="0"/>
                </a:lnTo>
                <a:lnTo>
                  <a:pt x="2865835" y="2213858"/>
                </a:lnTo>
                <a:lnTo>
                  <a:pt x="0" y="2213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descr="A whimsical, vine-covered cottage with an open bookshelf displaying colorful books. Butterflies flutter around the charming structure, which is surrounded by lush greenery and blooming flowers. With a sign saying free little library. " id="168" name="Google Shape;168;p1"/>
          <p:cNvSpPr/>
          <p:nvPr/>
        </p:nvSpPr>
        <p:spPr>
          <a:xfrm>
            <a:off x="8937880" y="21659"/>
            <a:ext cx="9350120" cy="9350120"/>
          </a:xfrm>
          <a:custGeom>
            <a:rect b="b" l="l" r="r" t="t"/>
            <a:pathLst>
              <a:path extrusionOk="0" h="9350120" w="9350120">
                <a:moveTo>
                  <a:pt x="0" y="0"/>
                </a:moveTo>
                <a:lnTo>
                  <a:pt x="9350120" y="0"/>
                </a:lnTo>
                <a:lnTo>
                  <a:pt x="9350120" y="9350120"/>
                </a:lnTo>
                <a:lnTo>
                  <a:pt x="0" y="9350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1"/>
          <p:cNvSpPr txBox="1"/>
          <p:nvPr/>
        </p:nvSpPr>
        <p:spPr>
          <a:xfrm>
            <a:off x="38434" y="2724111"/>
            <a:ext cx="10014900" cy="3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900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BACKPACK BOOKS</a:t>
            </a:r>
            <a:endParaRPr sz="29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0" name="Google Shape;170;p1"/>
          <p:cNvSpPr txBox="1"/>
          <p:nvPr/>
        </p:nvSpPr>
        <p:spPr>
          <a:xfrm>
            <a:off x="38421" y="69275"/>
            <a:ext cx="18084600" cy="21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8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57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Presentation Link: </a:t>
            </a:r>
            <a:r>
              <a:rPr b="0" i="0" lang="en-US" sz="4357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go.ncdpi.gov/BackpackBooks</a:t>
            </a:r>
            <a:endParaRPr sz="800"/>
          </a:p>
          <a:p>
            <a:pPr indent="0" lvl="0" marL="0" marR="0" rtl="0" algn="just">
              <a:lnSpc>
                <a:spcPct val="108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57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Companion Document: </a:t>
            </a:r>
            <a:r>
              <a:rPr b="0" i="0" lang="en-US" sz="4357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 sz="800"/>
          </a:p>
          <a:p>
            <a:pPr indent="0" lvl="0" marL="0" marR="0" rtl="0" algn="ctr">
              <a:lnSpc>
                <a:spcPct val="949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957" u="sng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  <a:hlinkClick r:id="rId1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descr="A young person wearing a crown and a blue dress sits cross-legged, reading an open book titled &quot;Weaver of Infinite Pages.&quot;" id="171" name="Google Shape;171;p1">
            <a:hlinkClick r:id="rId14"/>
          </p:cNvPr>
          <p:cNvSpPr/>
          <p:nvPr/>
        </p:nvSpPr>
        <p:spPr>
          <a:xfrm>
            <a:off x="6492776" y="4568569"/>
            <a:ext cx="5057890" cy="5057890"/>
          </a:xfrm>
          <a:custGeom>
            <a:rect b="b" l="l" r="r" t="t"/>
            <a:pathLst>
              <a:path extrusionOk="0" h="5057890" w="5057890">
                <a:moveTo>
                  <a:pt x="0" y="0"/>
                </a:moveTo>
                <a:lnTo>
                  <a:pt x="5057889" y="0"/>
                </a:lnTo>
                <a:lnTo>
                  <a:pt x="5057889" y="5057890"/>
                </a:lnTo>
                <a:lnTo>
                  <a:pt x="0" y="5057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/>
          <p:nvPr/>
        </p:nvSpPr>
        <p:spPr>
          <a:xfrm flipH="1"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id="252" name="Google Shape;252;p10"/>
          <p:cNvSpPr/>
          <p:nvPr/>
        </p:nvSpPr>
        <p:spPr>
          <a:xfrm>
            <a:off x="186612" y="2442823"/>
            <a:ext cx="7997975" cy="7348140"/>
          </a:xfrm>
          <a:custGeom>
            <a:rect b="b" l="l" r="r" t="t"/>
            <a:pathLst>
              <a:path extrusionOk="0" h="7348140" w="7997975">
                <a:moveTo>
                  <a:pt x="0" y="0"/>
                </a:moveTo>
                <a:lnTo>
                  <a:pt x="7997976" y="0"/>
                </a:lnTo>
                <a:lnTo>
                  <a:pt x="7997976" y="7348140"/>
                </a:lnTo>
                <a:lnTo>
                  <a:pt x="0" y="73481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421" l="0" r="0" t="-4421"/>
            </a:stretch>
          </a:blipFill>
          <a:ln>
            <a:noFill/>
          </a:ln>
        </p:spPr>
      </p:sp>
      <p:sp>
        <p:nvSpPr>
          <p:cNvPr id="253" name="Google Shape;253;p10"/>
          <p:cNvSpPr txBox="1"/>
          <p:nvPr/>
        </p:nvSpPr>
        <p:spPr>
          <a:xfrm>
            <a:off x="1490697" y="515087"/>
            <a:ext cx="153066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STORYBOOK SET UP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4" name="Google Shape;254;p10"/>
          <p:cNvSpPr txBox="1"/>
          <p:nvPr/>
        </p:nvSpPr>
        <p:spPr>
          <a:xfrm>
            <a:off x="7367850" y="2130707"/>
            <a:ext cx="9891600" cy="66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Take Two: Let’s rebuild bigger and better. </a:t>
            </a:r>
            <a:endParaRPr sz="4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631B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800" u="none" cap="none" strike="noStrike">
                <a:solidFill>
                  <a:srgbClr val="631B26"/>
                </a:solidFill>
              </a:rPr>
              <a:t>Join me at: </a:t>
            </a:r>
            <a:r>
              <a:rPr lang="en-US" sz="4800" u="sng">
                <a:solidFill>
                  <a:srgbClr val="631B2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 sz="4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sng" cap="none" strike="noStrike">
              <a:solidFill>
                <a:srgbClr val="631B26"/>
              </a:solidFill>
              <a:latin typeface="Arial"/>
              <a:ea typeface="Arial"/>
              <a:cs typeface="Arial"/>
              <a:sym typeface="Arial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 A Google document that will help us organize our thoughts for our story.</a:t>
            </a:r>
            <a:endParaRPr sz="4800"/>
          </a:p>
        </p:txBody>
      </p:sp>
      <p:sp>
        <p:nvSpPr>
          <p:cNvPr id="255" name="Google Shape;255;p10"/>
          <p:cNvSpPr txBox="1"/>
          <p:nvPr/>
        </p:nvSpPr>
        <p:spPr>
          <a:xfrm>
            <a:off x="7068451" y="9162775"/>
            <a:ext cx="111039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Presentation Link: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go.ncdpi.gov/BackpackBooks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Companion Document: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99" u="sng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  <a:hlinkClick r:id="rId9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"/>
          <p:cNvSpPr/>
          <p:nvPr/>
        </p:nvSpPr>
        <p:spPr>
          <a:xfrm flipH="1"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id="261" name="Google Shape;261;p11"/>
          <p:cNvSpPr/>
          <p:nvPr/>
        </p:nvSpPr>
        <p:spPr>
          <a:xfrm>
            <a:off x="-648225" y="1767487"/>
            <a:ext cx="8804885" cy="8804885"/>
          </a:xfrm>
          <a:custGeom>
            <a:rect b="b" l="l" r="r" t="t"/>
            <a:pathLst>
              <a:path extrusionOk="0" h="8804885" w="8804885">
                <a:moveTo>
                  <a:pt x="0" y="0"/>
                </a:moveTo>
                <a:lnTo>
                  <a:pt x="8804885" y="0"/>
                </a:lnTo>
                <a:lnTo>
                  <a:pt x="8804885" y="8804885"/>
                </a:lnTo>
                <a:lnTo>
                  <a:pt x="0" y="8804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11"/>
          <p:cNvSpPr txBox="1"/>
          <p:nvPr/>
        </p:nvSpPr>
        <p:spPr>
          <a:xfrm>
            <a:off x="7397249" y="2491937"/>
            <a:ext cx="10304100" cy="66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Stories become stronger when they’re woven with purpose.</a:t>
            </a:r>
            <a:endParaRPr sz="4200"/>
          </a:p>
          <a:p>
            <a:pPr indent="-469784" lvl="1" marL="98617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200"/>
              <a:buFont typeface="Arial"/>
              <a:buChar char="•"/>
            </a:pPr>
            <a:r>
              <a:rPr b="0" i="0" lang="en-US" sz="42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Select one card for the virtual deck:</a:t>
            </a:r>
            <a:endParaRPr sz="4200"/>
          </a:p>
          <a:p>
            <a:pPr indent="-634147" lvl="2" marL="19723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200"/>
              <a:buFont typeface="Arial"/>
              <a:buChar char="⚬"/>
            </a:pPr>
            <a:r>
              <a:rPr b="0" i="0" lang="en-US" sz="4200" u="sng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go.ncdpi.gov/OnceUponTaskCards</a:t>
            </a:r>
            <a:endParaRPr sz="4200"/>
          </a:p>
          <a:p>
            <a:pPr indent="-469784" lvl="1" marL="98617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200"/>
              <a:buFont typeface="Arial"/>
              <a:buChar char="•"/>
            </a:pPr>
            <a:r>
              <a:rPr b="0" i="0" lang="en-US" sz="42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Add that component to your story</a:t>
            </a:r>
            <a:endParaRPr sz="4200"/>
          </a:p>
          <a:p>
            <a:pPr indent="-469784" lvl="1" marL="98617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200"/>
              <a:buFont typeface="Arial"/>
              <a:buChar char="•"/>
            </a:pPr>
            <a:r>
              <a:rPr b="0" i="0" lang="en-US" sz="42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What detail are you adding? What impact will in make?  </a:t>
            </a:r>
            <a:endParaRPr sz="4200"/>
          </a:p>
          <a:p>
            <a:pPr indent="-493088" lvl="1" marL="98617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567"/>
              <a:buFont typeface="Arial"/>
              <a:buChar char="•"/>
            </a:pPr>
            <a:r>
              <a:rPr b="0" i="0" lang="en-US" sz="42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Add that to this detail to your Storybook Set Up</a:t>
            </a:r>
            <a:r>
              <a:rPr b="0" i="0" lang="en-US" sz="45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567" u="none" cap="none" strike="noStrike">
              <a:solidFill>
                <a:srgbClr val="631B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1"/>
          <p:cNvSpPr txBox="1"/>
          <p:nvPr/>
        </p:nvSpPr>
        <p:spPr>
          <a:xfrm>
            <a:off x="0" y="209550"/>
            <a:ext cx="182880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WEAVING PURPOSE INTO PAGES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4" name="Google Shape;264;p11"/>
          <p:cNvSpPr txBox="1"/>
          <p:nvPr/>
        </p:nvSpPr>
        <p:spPr>
          <a:xfrm>
            <a:off x="7068451" y="9162775"/>
            <a:ext cx="111039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Presentation Link: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go.ncdpi.gov/BackpackBooks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Companion Document: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99" u="sng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  <a:hlinkClick r:id="rId8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"/>
          <p:cNvSpPr/>
          <p:nvPr/>
        </p:nvSpPr>
        <p:spPr>
          <a:xfrm flipH="1"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descr="The Storybook interface with suggested prompts and recent storybook games. A screenshot of Google Gem Storybook before text is added. " id="270" name="Google Shape;270;p12"/>
          <p:cNvSpPr/>
          <p:nvPr/>
        </p:nvSpPr>
        <p:spPr>
          <a:xfrm>
            <a:off x="2022853" y="1946500"/>
            <a:ext cx="5930384" cy="5370958"/>
          </a:xfrm>
          <a:custGeom>
            <a:rect b="b" l="l" r="r" t="t"/>
            <a:pathLst>
              <a:path extrusionOk="0" h="6393998" w="7726885">
                <a:moveTo>
                  <a:pt x="0" y="0"/>
                </a:moveTo>
                <a:lnTo>
                  <a:pt x="7726885" y="0"/>
                </a:lnTo>
                <a:lnTo>
                  <a:pt x="7726885" y="6393998"/>
                </a:lnTo>
                <a:lnTo>
                  <a:pt x="0" y="6393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12"/>
          <p:cNvSpPr/>
          <p:nvPr/>
        </p:nvSpPr>
        <p:spPr>
          <a:xfrm>
            <a:off x="0" y="6096045"/>
            <a:ext cx="2566960" cy="4190955"/>
          </a:xfrm>
          <a:custGeom>
            <a:rect b="b" l="l" r="r" t="t"/>
            <a:pathLst>
              <a:path extrusionOk="0" h="4190955" w="2566960">
                <a:moveTo>
                  <a:pt x="0" y="0"/>
                </a:moveTo>
                <a:lnTo>
                  <a:pt x="2566960" y="0"/>
                </a:lnTo>
                <a:lnTo>
                  <a:pt x="2566960" y="4190955"/>
                </a:lnTo>
                <a:lnTo>
                  <a:pt x="0" y="41909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12"/>
          <p:cNvSpPr txBox="1"/>
          <p:nvPr/>
        </p:nvSpPr>
        <p:spPr>
          <a:xfrm>
            <a:off x="0" y="190500"/>
            <a:ext cx="18288000" cy="10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1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GETTING TO KNOW THE STORYBOOK KINGDOM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3" name="Google Shape;273;p12"/>
          <p:cNvSpPr txBox="1"/>
          <p:nvPr/>
        </p:nvSpPr>
        <p:spPr>
          <a:xfrm>
            <a:off x="8667900" y="1706400"/>
            <a:ext cx="9620100" cy="6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Take a look, let’s make it into a storybook: </a:t>
            </a:r>
            <a:endParaRPr sz="4800"/>
          </a:p>
          <a:p>
            <a:pPr indent="0" lvl="0" marL="0" marR="0" rtl="0" algn="ctr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631B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Copy and paste your Prompt and let the generation begin! </a:t>
            </a:r>
            <a:endParaRPr sz="4800"/>
          </a:p>
          <a:p>
            <a:pPr indent="0" lvl="0" marL="0" marR="0" rtl="0" algn="ctr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631B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Start your second story at:  </a:t>
            </a:r>
            <a:r>
              <a:rPr b="0" i="0" lang="en-US" sz="4800" u="sng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gemini.google.com/gem/storybook</a:t>
            </a:r>
            <a:r>
              <a:rPr b="0" i="0" lang="en-US" sz="48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800"/>
          </a:p>
        </p:txBody>
      </p:sp>
      <p:sp>
        <p:nvSpPr>
          <p:cNvPr id="274" name="Google Shape;274;p12"/>
          <p:cNvSpPr txBox="1"/>
          <p:nvPr/>
        </p:nvSpPr>
        <p:spPr>
          <a:xfrm>
            <a:off x="7068451" y="9162775"/>
            <a:ext cx="111039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Presentation Link: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go.ncdpi.gov/BackpackBooks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Companion Document: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99" u="sng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  <a:hlinkClick r:id="rId9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"/>
          <p:cNvSpPr/>
          <p:nvPr/>
        </p:nvSpPr>
        <p:spPr>
          <a:xfrm flipH="1"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descr="A horizontal watercolor brushstroke in various shades of green and olive green." id="280" name="Google Shape;280;p13"/>
          <p:cNvSpPr/>
          <p:nvPr/>
        </p:nvSpPr>
        <p:spPr>
          <a:xfrm>
            <a:off x="-6425599" y="7483078"/>
            <a:ext cx="16230600" cy="3550444"/>
          </a:xfrm>
          <a:custGeom>
            <a:rect b="b" l="l" r="r" t="t"/>
            <a:pathLst>
              <a:path extrusionOk="0" h="3550444" w="16230600">
                <a:moveTo>
                  <a:pt x="0" y="0"/>
                </a:moveTo>
                <a:lnTo>
                  <a:pt x="16230600" y="0"/>
                </a:lnTo>
                <a:lnTo>
                  <a:pt x="16230600" y="3550444"/>
                </a:lnTo>
                <a:lnTo>
                  <a:pt x="0" y="35504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1" name="Google Shape;281;p13"/>
          <p:cNvSpPr/>
          <p:nvPr/>
        </p:nvSpPr>
        <p:spPr>
          <a:xfrm>
            <a:off x="0" y="3969125"/>
            <a:ext cx="8357618" cy="6868184"/>
          </a:xfrm>
          <a:custGeom>
            <a:rect b="b" l="l" r="r" t="t"/>
            <a:pathLst>
              <a:path extrusionOk="0" h="6868184" w="8357618">
                <a:moveTo>
                  <a:pt x="0" y="0"/>
                </a:moveTo>
                <a:lnTo>
                  <a:pt x="8357618" y="0"/>
                </a:lnTo>
                <a:lnTo>
                  <a:pt x="8357618" y="6868184"/>
                </a:lnTo>
                <a:lnTo>
                  <a:pt x="0" y="6868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8173" l="0" r="0" t="-44813"/>
            </a:stretch>
          </a:blipFill>
          <a:ln>
            <a:noFill/>
          </a:ln>
        </p:spPr>
      </p:sp>
      <p:sp>
        <p:nvSpPr>
          <p:cNvPr id="282" name="Google Shape;282;p13"/>
          <p:cNvSpPr txBox="1"/>
          <p:nvPr/>
        </p:nvSpPr>
        <p:spPr>
          <a:xfrm>
            <a:off x="0" y="209550"/>
            <a:ext cx="182880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STORIES OF THE KINGDOM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3" name="Google Shape;283;p13"/>
          <p:cNvSpPr txBox="1"/>
          <p:nvPr/>
        </p:nvSpPr>
        <p:spPr>
          <a:xfrm>
            <a:off x="8461143" y="2274183"/>
            <a:ext cx="9560954" cy="51290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8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93088" lvl="1" marL="986177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567"/>
              <a:buFont typeface="Arial"/>
              <a:buChar char="•"/>
            </a:pPr>
            <a:r>
              <a:rPr b="0" i="0" lang="en-US" sz="45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How did your stories differ? </a:t>
            </a:r>
            <a:endParaRPr/>
          </a:p>
          <a:p>
            <a:pPr indent="-493088" lvl="1" marL="986177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567"/>
              <a:buFont typeface="Arial"/>
              <a:buChar char="•"/>
            </a:pPr>
            <a:r>
              <a:rPr b="0" i="0" lang="en-US" sz="45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How did the details you added change and modify your story? </a:t>
            </a:r>
            <a:endParaRPr/>
          </a:p>
          <a:p>
            <a:pPr indent="-493088" lvl="1" marL="986177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567"/>
              <a:buFont typeface="Arial"/>
              <a:buChar char="•"/>
            </a:pPr>
            <a:r>
              <a:rPr b="0" i="0" lang="en-US" sz="45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What did you learn about connecting standards and personalization? </a:t>
            </a:r>
            <a:endParaRPr/>
          </a:p>
          <a:p>
            <a:pPr indent="0" lvl="0" marL="0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567" u="none" cap="none" strike="noStrike">
              <a:solidFill>
                <a:srgbClr val="631B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3"/>
          <p:cNvSpPr txBox="1"/>
          <p:nvPr/>
        </p:nvSpPr>
        <p:spPr>
          <a:xfrm>
            <a:off x="7068451" y="9162775"/>
            <a:ext cx="111039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Presentation Link: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go.ncdpi.gov/BackpackBooks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Companion Document: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99" u="sng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  <a:hlinkClick r:id="rId8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4"/>
          <p:cNvSpPr/>
          <p:nvPr/>
        </p:nvSpPr>
        <p:spPr>
          <a:xfrm flipH="1"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id="290" name="Google Shape;290;p14"/>
          <p:cNvSpPr/>
          <p:nvPr/>
        </p:nvSpPr>
        <p:spPr>
          <a:xfrm>
            <a:off x="273647" y="1872461"/>
            <a:ext cx="6477809" cy="8699911"/>
          </a:xfrm>
          <a:custGeom>
            <a:rect b="b" l="l" r="r" t="t"/>
            <a:pathLst>
              <a:path extrusionOk="0" h="8699911" w="6477809">
                <a:moveTo>
                  <a:pt x="0" y="0"/>
                </a:moveTo>
                <a:lnTo>
                  <a:pt x="6477808" y="0"/>
                </a:lnTo>
                <a:lnTo>
                  <a:pt x="6477808" y="8699911"/>
                </a:lnTo>
                <a:lnTo>
                  <a:pt x="0" y="8699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984" l="0" r="0" t="-5984"/>
            </a:stretch>
          </a:blipFill>
          <a:ln>
            <a:noFill/>
          </a:ln>
        </p:spPr>
      </p:sp>
      <p:sp>
        <p:nvSpPr>
          <p:cNvPr id="291" name="Google Shape;291;p14"/>
          <p:cNvSpPr txBox="1"/>
          <p:nvPr/>
        </p:nvSpPr>
        <p:spPr>
          <a:xfrm>
            <a:off x="0" y="209550"/>
            <a:ext cx="182880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SHARING THE MAGIC WITH STUDENTS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2" name="Google Shape;292;p14"/>
          <p:cNvSpPr txBox="1"/>
          <p:nvPr/>
        </p:nvSpPr>
        <p:spPr>
          <a:xfrm>
            <a:off x="1028700" y="1712558"/>
            <a:ext cx="16938699" cy="6618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There’s more than one way to bring the story to your students</a:t>
            </a:r>
            <a:endParaRPr/>
          </a:p>
        </p:txBody>
      </p:sp>
      <p:sp>
        <p:nvSpPr>
          <p:cNvPr id="293" name="Google Shape;293;p14"/>
          <p:cNvSpPr txBox="1"/>
          <p:nvPr/>
        </p:nvSpPr>
        <p:spPr>
          <a:xfrm>
            <a:off x="7953834" y="2779689"/>
            <a:ext cx="10013700" cy="60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Ideas for Sharing: </a:t>
            </a:r>
            <a:endParaRPr sz="4400"/>
          </a:p>
          <a:p>
            <a:pPr indent="-482484" lvl="1" marL="98617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Large group (you pull up the Storybook Gem) </a:t>
            </a:r>
            <a:endParaRPr sz="4400"/>
          </a:p>
          <a:p>
            <a:pPr indent="-482484" lvl="1" marL="98617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Record your screen (and Storybook) </a:t>
            </a:r>
            <a:endParaRPr sz="4400"/>
          </a:p>
          <a:p>
            <a:pPr indent="-646847" lvl="2" marL="197235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400"/>
              <a:buFont typeface="Arial"/>
              <a:buChar char="⚬"/>
            </a:pPr>
            <a:r>
              <a:rPr b="0" i="0" lang="en-US" sz="44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Optional: Your voice (or use the Listen feature) for read-alouds</a:t>
            </a:r>
            <a:endParaRPr sz="4400"/>
          </a:p>
          <a:p>
            <a:pPr indent="-482484" lvl="1" marL="98617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PDF printable  </a:t>
            </a:r>
            <a:endParaRPr sz="4400"/>
          </a:p>
          <a:p>
            <a:pPr indent="-482484" lvl="1" marL="98617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Share with students via Google Drive and make available offline! </a:t>
            </a:r>
            <a:endParaRPr sz="4400"/>
          </a:p>
        </p:txBody>
      </p:sp>
      <p:sp>
        <p:nvSpPr>
          <p:cNvPr id="294" name="Google Shape;294;p14"/>
          <p:cNvSpPr txBox="1"/>
          <p:nvPr/>
        </p:nvSpPr>
        <p:spPr>
          <a:xfrm>
            <a:off x="7068451" y="9162775"/>
            <a:ext cx="111039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Presentation Link: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go.ncdpi.gov/BackpackBooks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Companion Document: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99" u="sng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  <a:hlinkClick r:id="rId7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5"/>
          <p:cNvSpPr/>
          <p:nvPr/>
        </p:nvSpPr>
        <p:spPr>
          <a:xfrm flipH="1"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descr="A friendly dragon reads a book to a group of children sitting in front of a printer." id="300" name="Google Shape;300;p15"/>
          <p:cNvSpPr/>
          <p:nvPr/>
        </p:nvSpPr>
        <p:spPr>
          <a:xfrm>
            <a:off x="0" y="2266543"/>
            <a:ext cx="5971898" cy="8020457"/>
          </a:xfrm>
          <a:custGeom>
            <a:rect b="b" l="l" r="r" t="t"/>
            <a:pathLst>
              <a:path extrusionOk="0" h="8020457" w="5971898">
                <a:moveTo>
                  <a:pt x="0" y="0"/>
                </a:moveTo>
                <a:lnTo>
                  <a:pt x="5971898" y="0"/>
                </a:lnTo>
                <a:lnTo>
                  <a:pt x="5971898" y="8020457"/>
                </a:lnTo>
                <a:lnTo>
                  <a:pt x="0" y="80204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9764" r="-9764" t="0"/>
            </a:stretch>
          </a:blipFill>
          <a:ln>
            <a:noFill/>
          </a:ln>
        </p:spPr>
      </p:sp>
      <p:sp>
        <p:nvSpPr>
          <p:cNvPr id="301" name="Google Shape;301;p15"/>
          <p:cNvSpPr txBox="1"/>
          <p:nvPr/>
        </p:nvSpPr>
        <p:spPr>
          <a:xfrm>
            <a:off x="0" y="209550"/>
            <a:ext cx="182880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SHARING THE MAGIC WITH STUDENTS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2" name="Google Shape;302;p15"/>
          <p:cNvSpPr txBox="1"/>
          <p:nvPr/>
        </p:nvSpPr>
        <p:spPr>
          <a:xfrm>
            <a:off x="1028700" y="1712558"/>
            <a:ext cx="16938699" cy="6618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There’s more than one way to bring the story to your students</a:t>
            </a:r>
            <a:endParaRPr/>
          </a:p>
        </p:txBody>
      </p:sp>
      <p:sp>
        <p:nvSpPr>
          <p:cNvPr id="303" name="Google Shape;303;p15"/>
          <p:cNvSpPr txBox="1"/>
          <p:nvPr/>
        </p:nvSpPr>
        <p:spPr>
          <a:xfrm>
            <a:off x="7132914" y="3087833"/>
            <a:ext cx="10443683" cy="44908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Print it Out: </a:t>
            </a:r>
            <a:endParaRPr/>
          </a:p>
          <a:p>
            <a:pPr indent="-493088" lvl="1" marL="986177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567"/>
              <a:buFont typeface="Arial"/>
              <a:buChar char="•"/>
            </a:pPr>
            <a:r>
              <a:rPr b="0" i="0" lang="en-US" sz="45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Use this Claude Artifact to reconfigure the printing so you can print one page or in booklet style</a:t>
            </a:r>
            <a:endParaRPr/>
          </a:p>
          <a:p>
            <a:pPr indent="-493088" lvl="1" marL="986177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567"/>
              <a:buFont typeface="Arial"/>
              <a:buChar char="•"/>
            </a:pPr>
            <a:r>
              <a:rPr b="0" i="0" lang="en-US" sz="4567" u="sng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go.ncdpi.gov/BackbackPrint</a:t>
            </a:r>
            <a:endParaRPr/>
          </a:p>
          <a:p>
            <a:pPr indent="-493088" lvl="1" marL="986177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567"/>
              <a:buFont typeface="Arial"/>
              <a:buChar char="•"/>
            </a:pPr>
            <a:r>
              <a:rPr b="0" i="0" lang="en-US" sz="45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Follow the directions on Claude to download print </a:t>
            </a:r>
            <a:endParaRPr/>
          </a:p>
        </p:txBody>
      </p:sp>
      <p:sp>
        <p:nvSpPr>
          <p:cNvPr id="304" name="Google Shape;304;p15"/>
          <p:cNvSpPr txBox="1"/>
          <p:nvPr/>
        </p:nvSpPr>
        <p:spPr>
          <a:xfrm>
            <a:off x="7068451" y="9162775"/>
            <a:ext cx="111039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Presentation Link: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go.ncdpi.gov/BackpackBooks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Companion Document: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99" u="sng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  <a:hlinkClick r:id="rId8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/>
          <p:nvPr/>
        </p:nvSpPr>
        <p:spPr>
          <a:xfrm flipH="1"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id="310" name="Google Shape;310;p16"/>
          <p:cNvSpPr/>
          <p:nvPr/>
        </p:nvSpPr>
        <p:spPr>
          <a:xfrm>
            <a:off x="12965020" y="2900143"/>
            <a:ext cx="5396006" cy="7754740"/>
          </a:xfrm>
          <a:custGeom>
            <a:rect b="b" l="l" r="r" t="t"/>
            <a:pathLst>
              <a:path extrusionOk="0" h="7754740" w="5396006">
                <a:moveTo>
                  <a:pt x="0" y="0"/>
                </a:moveTo>
                <a:lnTo>
                  <a:pt x="5396006" y="0"/>
                </a:lnTo>
                <a:lnTo>
                  <a:pt x="5396006" y="7754740"/>
                </a:lnTo>
                <a:lnTo>
                  <a:pt x="0" y="7754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318" l="0" r="0" t="-2318"/>
            </a:stretch>
          </a:blipFill>
          <a:ln>
            <a:noFill/>
          </a:ln>
        </p:spPr>
      </p:sp>
      <p:sp>
        <p:nvSpPr>
          <p:cNvPr id="311" name="Google Shape;311;p16"/>
          <p:cNvSpPr txBox="1"/>
          <p:nvPr/>
        </p:nvSpPr>
        <p:spPr>
          <a:xfrm>
            <a:off x="0" y="209550"/>
            <a:ext cx="18288000" cy="11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2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PASSING THE PEN:</a:t>
            </a:r>
            <a:r>
              <a:rPr lang="en-US" sz="7228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i="0" lang="en-US" sz="72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STUDENTS BECOME STORYTELLERS</a:t>
            </a:r>
            <a:endParaRPr sz="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2" name="Google Shape;312;p16"/>
          <p:cNvSpPr txBox="1"/>
          <p:nvPr/>
        </p:nvSpPr>
        <p:spPr>
          <a:xfrm>
            <a:off x="900750" y="1343699"/>
            <a:ext cx="16975800" cy="30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When we guide students through the storytelling process, they discover their voice, their purpose, and their place in the story</a:t>
            </a:r>
            <a:endParaRPr/>
          </a:p>
          <a:p>
            <a:pPr indent="0" lvl="0" marL="0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567" u="none" cap="none" strike="noStrike">
              <a:solidFill>
                <a:srgbClr val="631B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567" u="none" cap="none" strike="noStrike">
              <a:solidFill>
                <a:srgbClr val="631B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6"/>
          <p:cNvSpPr txBox="1"/>
          <p:nvPr/>
        </p:nvSpPr>
        <p:spPr>
          <a:xfrm>
            <a:off x="617766" y="2900154"/>
            <a:ext cx="13341000" cy="61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93088" lvl="1" marL="986177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567"/>
              <a:buFont typeface="Arial"/>
              <a:buChar char="•"/>
            </a:pPr>
            <a:r>
              <a:rPr b="0" i="0" lang="en-US" sz="45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Model Together: Build a prompt as a class—students make suggestions</a:t>
            </a:r>
            <a:endParaRPr/>
          </a:p>
          <a:p>
            <a:pPr indent="-493088" lvl="1" marL="986177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567"/>
              <a:buFont typeface="Arial"/>
              <a:buChar char="•"/>
            </a:pPr>
            <a:r>
              <a:rPr b="0" i="0" lang="en-US" sz="4567" u="sng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Guided Writing Frames:</a:t>
            </a:r>
            <a:r>
              <a:rPr b="0" i="0" lang="en-US" sz="45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 Provide structured “Once upon a time…” </a:t>
            </a:r>
            <a:endParaRPr/>
          </a:p>
          <a:p>
            <a:pPr indent="-493088" lvl="1" marL="986177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567"/>
              <a:buFont typeface="Arial"/>
              <a:buChar char="•"/>
            </a:pPr>
            <a:r>
              <a:rPr b="0" i="0" lang="en-US" sz="45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Prompt Builders: Students craft their own story prompts in Docs or Slides. Choose some to generate in Gems.</a:t>
            </a:r>
            <a:endParaRPr/>
          </a:p>
          <a:p>
            <a:pPr indent="0" lvl="0" marL="0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567" u="none" cap="none" strike="noStrike">
              <a:solidFill>
                <a:srgbClr val="631B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6"/>
          <p:cNvSpPr txBox="1"/>
          <p:nvPr/>
        </p:nvSpPr>
        <p:spPr>
          <a:xfrm>
            <a:off x="0" y="8922250"/>
            <a:ext cx="122247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Presentation Link: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go.ncdpi.gov/BackpackBooks</a:t>
            </a:r>
            <a:endParaRPr/>
          </a:p>
          <a:p>
            <a:pPr indent="0" lvl="0" marL="0" marR="0" rtl="0" algn="l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Companion Document: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/>
          </a:p>
          <a:p>
            <a:pPr indent="0" lvl="0" marL="0" marR="0" rtl="0" algn="l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99" u="sng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  <a:hlinkClick r:id="rId8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7"/>
          <p:cNvSpPr/>
          <p:nvPr/>
        </p:nvSpPr>
        <p:spPr>
          <a:xfrm flipH="1"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descr="A micro-credential for educators on evaluating and refining AI-generated content, focusing on quality, accuracy, and classroom relevance." id="320" name="Google Shape;320;p17"/>
          <p:cNvSpPr/>
          <p:nvPr/>
        </p:nvSpPr>
        <p:spPr>
          <a:xfrm>
            <a:off x="10536252" y="4384177"/>
            <a:ext cx="7771359" cy="2750848"/>
          </a:xfrm>
          <a:custGeom>
            <a:rect b="b" l="l" r="r" t="t"/>
            <a:pathLst>
              <a:path extrusionOk="0" h="2750848" w="7771359">
                <a:moveTo>
                  <a:pt x="0" y="0"/>
                </a:moveTo>
                <a:lnTo>
                  <a:pt x="7771359" y="0"/>
                </a:lnTo>
                <a:lnTo>
                  <a:pt x="7771359" y="2750848"/>
                </a:lnTo>
                <a:lnTo>
                  <a:pt x="0" y="2750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933" r="0" t="0"/>
            </a:stretch>
          </a:blipFill>
          <a:ln>
            <a:noFill/>
          </a:ln>
        </p:spPr>
      </p:sp>
      <p:sp>
        <p:nvSpPr>
          <p:cNvPr descr="The title 'Benefits of Generative Artificial The description states that earning this micro-credential shows an educator understands and can explain the instructional benefits of generative AI in PK-12 education." id="321" name="Google Shape;321;p17"/>
          <p:cNvSpPr/>
          <p:nvPr/>
        </p:nvSpPr>
        <p:spPr>
          <a:xfrm>
            <a:off x="10658901" y="7481050"/>
            <a:ext cx="7654147" cy="2752147"/>
          </a:xfrm>
          <a:custGeom>
            <a:rect b="b" l="l" r="r" t="t"/>
            <a:pathLst>
              <a:path extrusionOk="0" h="2602503" w="7070806">
                <a:moveTo>
                  <a:pt x="0" y="0"/>
                </a:moveTo>
                <a:lnTo>
                  <a:pt x="7070806" y="0"/>
                </a:lnTo>
                <a:lnTo>
                  <a:pt x="7070806" y="2602503"/>
                </a:lnTo>
                <a:lnTo>
                  <a:pt x="0" y="2602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015" r="0" t="0"/>
            </a:stretch>
          </a:blipFill>
          <a:ln>
            <a:noFill/>
          </a:ln>
        </p:spPr>
      </p:sp>
      <p:sp>
        <p:nvSpPr>
          <p:cNvPr descr="A circular logo with the text &quot;BASIC AI LITERACY EDUCATORS&quot; and &quot;Effective Prompting&quot; next to the title &quot;Effective Prompting&quot; and a description of the micro-credential." id="322" name="Google Shape;322;p17"/>
          <p:cNvSpPr/>
          <p:nvPr/>
        </p:nvSpPr>
        <p:spPr>
          <a:xfrm>
            <a:off x="10594963" y="1780153"/>
            <a:ext cx="7653912" cy="2376260"/>
          </a:xfrm>
          <a:custGeom>
            <a:rect b="b" l="l" r="r" t="t"/>
            <a:pathLst>
              <a:path extrusionOk="0" h="2376260" w="7653912">
                <a:moveTo>
                  <a:pt x="0" y="0"/>
                </a:moveTo>
                <a:lnTo>
                  <a:pt x="7653912" y="0"/>
                </a:lnTo>
                <a:lnTo>
                  <a:pt x="7653912" y="2376260"/>
                </a:lnTo>
                <a:lnTo>
                  <a:pt x="0" y="237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512" r="0" t="-3569"/>
            </a:stretch>
          </a:blipFill>
          <a:ln>
            <a:noFill/>
          </a:ln>
        </p:spPr>
      </p:sp>
      <p:grpSp>
        <p:nvGrpSpPr>
          <p:cNvPr id="323" name="Google Shape;323;p17"/>
          <p:cNvGrpSpPr/>
          <p:nvPr/>
        </p:nvGrpSpPr>
        <p:grpSpPr>
          <a:xfrm>
            <a:off x="11970825" y="1683545"/>
            <a:ext cx="3086120" cy="500777"/>
            <a:chOff x="0" y="-38100"/>
            <a:chExt cx="812800" cy="194092"/>
          </a:xfrm>
        </p:grpSpPr>
        <p:sp>
          <p:nvSpPr>
            <p:cNvPr id="324" name="Google Shape;324;p17"/>
            <p:cNvSpPr/>
            <p:nvPr/>
          </p:nvSpPr>
          <p:spPr>
            <a:xfrm>
              <a:off x="0" y="0"/>
              <a:ext cx="812800" cy="155992"/>
            </a:xfrm>
            <a:custGeom>
              <a:rect b="b" l="l" r="r" t="t"/>
              <a:pathLst>
                <a:path extrusionOk="0" h="15599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55992"/>
                  </a:lnTo>
                  <a:lnTo>
                    <a:pt x="0" y="1559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5" name="Google Shape;325;p17"/>
            <p:cNvSpPr txBox="1"/>
            <p:nvPr/>
          </p:nvSpPr>
          <p:spPr>
            <a:xfrm>
              <a:off x="0" y="-38100"/>
              <a:ext cx="812800" cy="194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p17"/>
          <p:cNvSpPr txBox="1"/>
          <p:nvPr/>
        </p:nvSpPr>
        <p:spPr>
          <a:xfrm>
            <a:off x="0" y="372949"/>
            <a:ext cx="182880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4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DPI MICROCREDENTIALS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7" name="Google Shape;327;p17"/>
          <p:cNvSpPr/>
          <p:nvPr/>
        </p:nvSpPr>
        <p:spPr>
          <a:xfrm>
            <a:off x="186612" y="2442823"/>
            <a:ext cx="7997975" cy="7348140"/>
          </a:xfrm>
          <a:custGeom>
            <a:rect b="b" l="l" r="r" t="t"/>
            <a:pathLst>
              <a:path extrusionOk="0" h="7348140" w="7997975">
                <a:moveTo>
                  <a:pt x="0" y="0"/>
                </a:moveTo>
                <a:lnTo>
                  <a:pt x="7997976" y="0"/>
                </a:lnTo>
                <a:lnTo>
                  <a:pt x="7997976" y="7348140"/>
                </a:lnTo>
                <a:lnTo>
                  <a:pt x="0" y="73481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4420" l="0" r="0" t="-4420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ed87d846bb_3_76"/>
          <p:cNvSpPr/>
          <p:nvPr/>
        </p:nvSpPr>
        <p:spPr>
          <a:xfrm>
            <a:off x="-228900" y="3946800"/>
            <a:ext cx="18783300" cy="4274100"/>
          </a:xfrm>
          <a:prstGeom prst="rect">
            <a:avLst/>
          </a:prstGeom>
          <a:solidFill>
            <a:schemeClr val="lt1"/>
          </a:solidFill>
          <a:ln cap="flat" cmpd="sng" w="1143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33" name="Google Shape;333;g3ed87d846bb_3_76"/>
          <p:cNvSpPr txBox="1"/>
          <p:nvPr/>
        </p:nvSpPr>
        <p:spPr>
          <a:xfrm>
            <a:off x="3810500" y="8746425"/>
            <a:ext cx="8132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4"/>
                </a:solidFill>
                <a:latin typeface="Lora"/>
                <a:ea typeface="Lora"/>
                <a:cs typeface="Lora"/>
                <a:sym typeface="Lora"/>
              </a:rPr>
              <a:t>Explore your topic further … </a:t>
            </a:r>
            <a:endParaRPr b="1" sz="3600">
              <a:solidFill>
                <a:schemeClr val="accent4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34" name="Google Shape;334;g3ed87d846bb_3_76"/>
          <p:cNvSpPr txBox="1"/>
          <p:nvPr/>
        </p:nvSpPr>
        <p:spPr>
          <a:xfrm>
            <a:off x="618625" y="823650"/>
            <a:ext cx="9079800" cy="18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FIND AN</a:t>
            </a:r>
            <a:r>
              <a:rPr b="1" lang="en-US" sz="48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 </a:t>
            </a:r>
            <a:r>
              <a:rPr b="1" lang="en-US" sz="4800">
                <a:solidFill>
                  <a:schemeClr val="accent3"/>
                </a:solidFill>
                <a:latin typeface="Google Sans"/>
                <a:ea typeface="Google Sans"/>
                <a:cs typeface="Google Sans"/>
                <a:sym typeface="Google Sans"/>
              </a:rPr>
              <a:t>MICRO-CREDENTIAL</a:t>
            </a:r>
            <a:r>
              <a:rPr b="1" lang="en-US" sz="48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 </a:t>
            </a:r>
            <a:endParaRPr b="1" sz="48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THAT WORKS FOR YOU!</a:t>
            </a:r>
            <a:endParaRPr sz="48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335" name="Google Shape;335;g3ed87d846bb_3_76"/>
          <p:cNvGrpSpPr/>
          <p:nvPr/>
        </p:nvGrpSpPr>
        <p:grpSpPr>
          <a:xfrm>
            <a:off x="115" y="237095"/>
            <a:ext cx="10007764" cy="3064614"/>
            <a:chOff x="7346594" y="1364586"/>
            <a:chExt cx="8979600" cy="3064614"/>
          </a:xfrm>
        </p:grpSpPr>
        <p:cxnSp>
          <p:nvCxnSpPr>
            <p:cNvPr id="336" name="Google Shape;336;g3ed87d846bb_3_76"/>
            <p:cNvCxnSpPr/>
            <p:nvPr/>
          </p:nvCxnSpPr>
          <p:spPr>
            <a:xfrm>
              <a:off x="7346594" y="1364586"/>
              <a:ext cx="8979600" cy="0"/>
            </a:xfrm>
            <a:prstGeom prst="straightConnector1">
              <a:avLst/>
            </a:prstGeom>
            <a:noFill/>
            <a:ln cap="flat" cmpd="sng" w="1027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7" name="Google Shape;337;g3ed87d846bb_3_76"/>
            <p:cNvCxnSpPr/>
            <p:nvPr/>
          </p:nvCxnSpPr>
          <p:spPr>
            <a:xfrm rot="10800000">
              <a:off x="16287787" y="1364700"/>
              <a:ext cx="0" cy="3064500"/>
            </a:xfrm>
            <a:prstGeom prst="straightConnector1">
              <a:avLst/>
            </a:prstGeom>
            <a:noFill/>
            <a:ln cap="flat" cmpd="sng" w="1027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8" name="Google Shape;338;g3ed87d846bb_3_76"/>
            <p:cNvCxnSpPr/>
            <p:nvPr/>
          </p:nvCxnSpPr>
          <p:spPr>
            <a:xfrm>
              <a:off x="7346594" y="4429200"/>
              <a:ext cx="8979600" cy="0"/>
            </a:xfrm>
            <a:prstGeom prst="straightConnector1">
              <a:avLst/>
            </a:prstGeom>
            <a:noFill/>
            <a:ln cap="flat" cmpd="sng" w="1027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39" name="Google Shape;339;g3ed87d846bb_3_76"/>
          <p:cNvSpPr/>
          <p:nvPr/>
        </p:nvSpPr>
        <p:spPr>
          <a:xfrm rot="-2755622">
            <a:off x="602538" y="7017393"/>
            <a:ext cx="2031594" cy="2308629"/>
          </a:xfrm>
          <a:custGeom>
            <a:rect b="b" l="l" r="r" t="t"/>
            <a:pathLst>
              <a:path extrusionOk="0" h="2112924" w="1859373">
                <a:moveTo>
                  <a:pt x="0" y="0"/>
                </a:moveTo>
                <a:lnTo>
                  <a:pt x="1859373" y="0"/>
                </a:lnTo>
                <a:lnTo>
                  <a:pt x="1859373" y="2112924"/>
                </a:lnTo>
                <a:lnTo>
                  <a:pt x="0" y="21129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g3ed87d846bb_3_76"/>
          <p:cNvSpPr/>
          <p:nvPr/>
        </p:nvSpPr>
        <p:spPr>
          <a:xfrm rot="-3385753">
            <a:off x="11320315" y="7375850"/>
            <a:ext cx="2524510" cy="3587806"/>
          </a:xfrm>
          <a:custGeom>
            <a:rect b="b" l="l" r="r" t="t"/>
            <a:pathLst>
              <a:path extrusionOk="0" h="3590837" w="2526643">
                <a:moveTo>
                  <a:pt x="0" y="0"/>
                </a:moveTo>
                <a:lnTo>
                  <a:pt x="2526644" y="0"/>
                </a:lnTo>
                <a:lnTo>
                  <a:pt x="2526644" y="3590836"/>
                </a:lnTo>
                <a:lnTo>
                  <a:pt x="0" y="3590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41" name="Google Shape;341;g3ed87d846bb_3_76" title="Screenshot 2026-05-18 at 5.44.23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7448" y="4236565"/>
            <a:ext cx="2813340" cy="364231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42" name="Google Shape;342;g3ed87d846bb_3_76" title="Screenshot 2026-05-18 at 5.45.3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5836" y="4234147"/>
            <a:ext cx="2813342" cy="36471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43" name="Google Shape;343;g3ed87d846bb_3_76" title="Screenshot 2026-05-18 at 5.45.17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54225" y="4230475"/>
            <a:ext cx="2813340" cy="36544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344" name="Google Shape;344;g3ed87d846bb_3_76"/>
          <p:cNvGrpSpPr/>
          <p:nvPr/>
        </p:nvGrpSpPr>
        <p:grpSpPr>
          <a:xfrm>
            <a:off x="12308562" y="4250340"/>
            <a:ext cx="4591874" cy="3654338"/>
            <a:chOff x="11733808" y="4236562"/>
            <a:chExt cx="4576770" cy="3642318"/>
          </a:xfrm>
        </p:grpSpPr>
        <p:pic>
          <p:nvPicPr>
            <p:cNvPr id="345" name="Google Shape;345;g3ed87d846bb_3_76" title="Screenshot 2026-05-18 at 5.47.12 PM.png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1733808" y="4236562"/>
              <a:ext cx="4576770" cy="3642318"/>
            </a:xfrm>
            <a:prstGeom prst="rect">
              <a:avLst/>
            </a:prstGeom>
            <a:noFill/>
            <a:ln>
              <a:noFill/>
            </a:ln>
            <a:effectLst>
              <a:outerShdw blurRad="57341" rotWithShape="0" algn="bl" dir="5400000" dist="19114">
                <a:srgbClr val="000000">
                  <a:alpha val="50000"/>
                </a:srgbClr>
              </a:outerShdw>
            </a:effectLst>
          </p:spPr>
        </p:pic>
        <p:pic>
          <p:nvPicPr>
            <p:cNvPr id="346" name="Google Shape;346;g3ed87d846bb_3_76" title="Qq5j0r2wgUFnJmp_Untitled 2026-05-18.png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1819001" y="6239637"/>
              <a:ext cx="1556225" cy="15562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7" name="Google Shape;347;g3ed87d846bb_3_76" title="Qq5j0rNp8CrOiRH_Untitled 2026-05-18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59751" y="4230475"/>
            <a:ext cx="1556225" cy="15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3ed87d846bb_3_76"/>
          <p:cNvSpPr txBox="1"/>
          <p:nvPr/>
        </p:nvSpPr>
        <p:spPr>
          <a:xfrm>
            <a:off x="10204425" y="661200"/>
            <a:ext cx="77154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NC DPI - </a:t>
            </a:r>
            <a:r>
              <a:rPr lang="en-US" sz="2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https://www.canva.com/design/DAG-VDHtts4/8FNNsfcH8CmhwArRphsaWQ/view</a:t>
            </a:r>
            <a:endParaRPr sz="2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Digital Promise - </a:t>
            </a:r>
            <a:r>
              <a:rPr lang="en-US" sz="2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https://digitalpromise.org/initiative/micro-credentials</a:t>
            </a:r>
            <a:endParaRPr sz="2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8"/>
          <p:cNvSpPr/>
          <p:nvPr/>
        </p:nvSpPr>
        <p:spPr>
          <a:xfrm flipH="1"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id="354" name="Google Shape;354;p18"/>
          <p:cNvSpPr/>
          <p:nvPr/>
        </p:nvSpPr>
        <p:spPr>
          <a:xfrm>
            <a:off x="281500" y="3338299"/>
            <a:ext cx="3714744" cy="4982987"/>
          </a:xfrm>
          <a:custGeom>
            <a:rect b="b" l="l" r="r" t="t"/>
            <a:pathLst>
              <a:path extrusionOk="0" h="4689870" w="3038645">
                <a:moveTo>
                  <a:pt x="0" y="0"/>
                </a:moveTo>
                <a:lnTo>
                  <a:pt x="3038645" y="0"/>
                </a:lnTo>
                <a:lnTo>
                  <a:pt x="3038645" y="4689870"/>
                </a:lnTo>
                <a:lnTo>
                  <a:pt x="0" y="4689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5" name="Google Shape;355;p18"/>
          <p:cNvSpPr txBox="1"/>
          <p:nvPr/>
        </p:nvSpPr>
        <p:spPr>
          <a:xfrm>
            <a:off x="0" y="372949"/>
            <a:ext cx="18288000" cy="3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4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AND SO, ACROSS THE LANDS OF NORTH CAROLINA, TEACHERS BECAME STORYTELLERS AND LEARN</a:t>
            </a:r>
            <a:r>
              <a:rPr lang="en-US" sz="7428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ERS</a:t>
            </a:r>
            <a:r>
              <a:rPr i="0" lang="en-US" sz="74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 LIVED HAPPILY EVER AFTER.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56" name="Google Shape;356;p18"/>
          <p:cNvSpPr txBox="1"/>
          <p:nvPr/>
        </p:nvSpPr>
        <p:spPr>
          <a:xfrm>
            <a:off x="12225312" y="9699639"/>
            <a:ext cx="5830610" cy="4347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399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"Once Upon A Standard " by Lindsey Sipe is licensed under CC BY-NC-SA 4.0</a:t>
            </a:r>
            <a:endParaRPr/>
          </a:p>
        </p:txBody>
      </p:sp>
      <p:sp>
        <p:nvSpPr>
          <p:cNvPr id="357" name="Google Shape;357;p18"/>
          <p:cNvSpPr txBox="1"/>
          <p:nvPr/>
        </p:nvSpPr>
        <p:spPr>
          <a:xfrm>
            <a:off x="1289812" y="7070688"/>
            <a:ext cx="7756200" cy="32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9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Thank You! </a:t>
            </a:r>
            <a:endParaRPr sz="600"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07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9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Lindsey Sipe</a:t>
            </a:r>
            <a:endParaRPr i="0" sz="3928" u="none" cap="none" strike="noStrike">
              <a:solidFill>
                <a:srgbClr val="631B26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07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9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Southwest Regional Consultant </a:t>
            </a:r>
            <a:endParaRPr sz="600"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07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9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NC Department of Instruction </a:t>
            </a:r>
            <a:endParaRPr sz="600"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07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9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Lindsey.Sipe@dpi.nc.gov</a:t>
            </a:r>
            <a:endParaRPr sz="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58" name="Google Shape;358;p18"/>
          <p:cNvSpPr txBox="1"/>
          <p:nvPr/>
        </p:nvSpPr>
        <p:spPr>
          <a:xfrm>
            <a:off x="4381500" y="4357349"/>
            <a:ext cx="13906500" cy="28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Presentation Link: </a:t>
            </a:r>
            <a:r>
              <a:rPr b="0" i="0" lang="en-US" sz="43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go.ncdpi.gov/BackpackBooks</a:t>
            </a:r>
            <a:endParaRPr/>
          </a:p>
          <a:p>
            <a:pPr indent="0" lvl="0" marL="0" marR="0" rtl="0" algn="ctr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Companion Document: </a:t>
            </a:r>
            <a:r>
              <a:rPr b="0" i="0" lang="en-US" sz="43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/>
          </a:p>
          <a:p>
            <a:pPr indent="0" lvl="0" marL="0" marR="0" rtl="0" algn="ctr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Task Cards:  </a:t>
            </a:r>
            <a:r>
              <a:rPr b="0" i="0" lang="en-US" sz="43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go.ncdpi.gov/OnceUponTaskCards</a:t>
            </a:r>
            <a:endParaRPr/>
          </a:p>
          <a:p>
            <a:pPr indent="0" lvl="0" marL="0" marR="0" rtl="0" algn="ctr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399" u="sng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  <a:hlinkClick r:id="rId8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"/>
          <p:cNvSpPr/>
          <p:nvPr/>
        </p:nvSpPr>
        <p:spPr>
          <a:xfrm flipH="1"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descr="An open book with blank, aged pages." id="177" name="Google Shape;177;p2"/>
          <p:cNvSpPr/>
          <p:nvPr/>
        </p:nvSpPr>
        <p:spPr>
          <a:xfrm>
            <a:off x="111696" y="-455384"/>
            <a:ext cx="20290899" cy="13518812"/>
          </a:xfrm>
          <a:custGeom>
            <a:rect b="b" l="l" r="r" t="t"/>
            <a:pathLst>
              <a:path extrusionOk="0" h="13518812" w="20290899">
                <a:moveTo>
                  <a:pt x="0" y="0"/>
                </a:moveTo>
                <a:lnTo>
                  <a:pt x="20290900" y="0"/>
                </a:lnTo>
                <a:lnTo>
                  <a:pt x="20290900" y="13518811"/>
                </a:lnTo>
                <a:lnTo>
                  <a:pt x="0" y="13518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2"/>
          <p:cNvSpPr/>
          <p:nvPr/>
        </p:nvSpPr>
        <p:spPr>
          <a:xfrm rot="-920293">
            <a:off x="4460772" y="5059054"/>
            <a:ext cx="4957593" cy="4512311"/>
          </a:xfrm>
          <a:custGeom>
            <a:rect b="b" l="l" r="r" t="t"/>
            <a:pathLst>
              <a:path extrusionOk="0" h="4512311" w="4957593">
                <a:moveTo>
                  <a:pt x="0" y="0"/>
                </a:moveTo>
                <a:lnTo>
                  <a:pt x="4957594" y="0"/>
                </a:lnTo>
                <a:lnTo>
                  <a:pt x="4957594" y="4512311"/>
                </a:lnTo>
                <a:lnTo>
                  <a:pt x="0" y="45123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9868" l="0" r="0" t="0"/>
            </a:stretch>
          </a:blipFill>
          <a:ln>
            <a:noFill/>
          </a:ln>
        </p:spPr>
      </p:sp>
      <p:sp>
        <p:nvSpPr>
          <p:cNvPr id="179" name="Google Shape;179;p2"/>
          <p:cNvSpPr txBox="1"/>
          <p:nvPr/>
        </p:nvSpPr>
        <p:spPr>
          <a:xfrm rot="-1165007">
            <a:off x="8936979" y="536688"/>
            <a:ext cx="6902005" cy="68329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4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54" u="none" cap="none" strike="noStrike">
                <a:solidFill>
                  <a:srgbClr val="333333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Southwest Regional Consultant</a:t>
            </a:r>
            <a:endParaRPr/>
          </a:p>
          <a:p>
            <a:pPr indent="0" lvl="0" marL="0" marR="0" rtl="0" algn="ctr">
              <a:lnSpc>
                <a:spcPct val="154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54" u="none" cap="none" strike="noStrike">
              <a:solidFill>
                <a:srgbClr val="333333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indent="0" lvl="0" marL="0" marR="0" rtl="0" algn="ctr">
              <a:lnSpc>
                <a:spcPct val="154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54" u="none" cap="none" strike="noStrike">
                <a:solidFill>
                  <a:srgbClr val="333333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Digital Teaching &amp; School Connectivity </a:t>
            </a:r>
            <a:endParaRPr/>
          </a:p>
          <a:p>
            <a:pPr indent="0" lvl="0" marL="0" marR="0" rtl="0" algn="ctr">
              <a:lnSpc>
                <a:spcPct val="154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54" u="none" cap="none" strike="noStrike">
              <a:solidFill>
                <a:srgbClr val="333333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indent="0" lvl="0" marL="0" marR="0" rtl="0" algn="ctr">
              <a:lnSpc>
                <a:spcPct val="154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54" u="none" cap="none" strike="noStrike">
                <a:solidFill>
                  <a:srgbClr val="333333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North Carolina  Department of Instruction</a:t>
            </a:r>
            <a:endParaRPr/>
          </a:p>
          <a:p>
            <a:pPr indent="0" lvl="0" marL="0" marR="0" rtl="0" algn="ctr">
              <a:lnSpc>
                <a:spcPct val="1348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54" u="none" cap="none" strike="noStrike">
              <a:solidFill>
                <a:srgbClr val="333333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  <a:p>
            <a:pPr indent="0" lvl="0" marL="0" marR="0" rtl="0" algn="ctr">
              <a:lnSpc>
                <a:spcPct val="1348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54" u="none" cap="none" strike="noStrike">
              <a:solidFill>
                <a:srgbClr val="333333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</p:txBody>
      </p:sp>
      <p:sp>
        <p:nvSpPr>
          <p:cNvPr id="180" name="Google Shape;180;p2"/>
          <p:cNvSpPr txBox="1"/>
          <p:nvPr/>
        </p:nvSpPr>
        <p:spPr>
          <a:xfrm rot="-1102206">
            <a:off x="2149798" y="3854369"/>
            <a:ext cx="6621529" cy="5936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57" u="none" cap="none" strike="noStrike">
                <a:solidFill>
                  <a:srgbClr val="333333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Lindsey.Sipe@dpi.nc.gov</a:t>
            </a:r>
            <a:endParaRPr sz="1100"/>
          </a:p>
        </p:txBody>
      </p:sp>
      <p:sp>
        <p:nvSpPr>
          <p:cNvPr id="181" name="Google Shape;181;p2"/>
          <p:cNvSpPr txBox="1"/>
          <p:nvPr/>
        </p:nvSpPr>
        <p:spPr>
          <a:xfrm rot="-1028481">
            <a:off x="2247816" y="2616358"/>
            <a:ext cx="5824313" cy="10320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705" u="none" cap="none" strike="noStrike">
                <a:solidFill>
                  <a:srgbClr val="631B26"/>
                </a:solidFill>
                <a:latin typeface="Andika"/>
                <a:ea typeface="Andika"/>
                <a:cs typeface="Andika"/>
                <a:sym typeface="Andika"/>
              </a:rPr>
              <a:t>LINDSEY SIPE</a:t>
            </a:r>
            <a:endParaRPr sz="6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82" name="Google Shape;182;p2"/>
          <p:cNvSpPr txBox="1"/>
          <p:nvPr/>
        </p:nvSpPr>
        <p:spPr>
          <a:xfrm>
            <a:off x="0" y="28575"/>
            <a:ext cx="129969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8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57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Presentation Link: </a:t>
            </a:r>
            <a:r>
              <a:rPr b="0" i="0" lang="en-US" sz="3357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go.ncdpi.gov/BackpackBooks</a:t>
            </a:r>
            <a:endParaRPr/>
          </a:p>
          <a:p>
            <a:pPr indent="0" lvl="0" marL="0" marR="0" rtl="0" algn="just">
              <a:lnSpc>
                <a:spcPct val="108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57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Companion Document: </a:t>
            </a:r>
            <a:r>
              <a:rPr b="0" i="0" lang="en-US" sz="3357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/>
          </a:p>
          <a:p>
            <a:pPr indent="0" lvl="0" marL="0" marR="0" rtl="0" algn="ctr">
              <a:lnSpc>
                <a:spcPct val="887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57" u="sng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  <a:hlinkClick r:id="rId8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descr="An illustration depicting the power of personalization and mirrors, windows, and the home library. It features a castle, children reading, and various symbols representing learning and empathy." id="188" name="Google Shape;188;p3"/>
          <p:cNvSpPr/>
          <p:nvPr/>
        </p:nvSpPr>
        <p:spPr>
          <a:xfrm>
            <a:off x="0" y="0"/>
            <a:ext cx="18410738" cy="10287000"/>
          </a:xfrm>
          <a:custGeom>
            <a:rect b="b" l="l" r="r" t="t"/>
            <a:pathLst>
              <a:path extrusionOk="0" h="10287000" w="18410738">
                <a:moveTo>
                  <a:pt x="0" y="0"/>
                </a:moveTo>
                <a:lnTo>
                  <a:pt x="18410738" y="0"/>
                </a:lnTo>
                <a:lnTo>
                  <a:pt x="18410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id="194" name="Google Shape;194;p4"/>
          <p:cNvSpPr/>
          <p:nvPr/>
        </p:nvSpPr>
        <p:spPr>
          <a:xfrm>
            <a:off x="0" y="3427596"/>
            <a:ext cx="6144166" cy="6433681"/>
          </a:xfrm>
          <a:custGeom>
            <a:rect b="b" l="l" r="r" t="t"/>
            <a:pathLst>
              <a:path extrusionOk="0" h="6433681" w="6144166">
                <a:moveTo>
                  <a:pt x="0" y="0"/>
                </a:moveTo>
                <a:lnTo>
                  <a:pt x="6144166" y="0"/>
                </a:lnTo>
                <a:lnTo>
                  <a:pt x="6144166" y="6433682"/>
                </a:lnTo>
                <a:lnTo>
                  <a:pt x="0" y="6433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4"/>
          <p:cNvSpPr txBox="1"/>
          <p:nvPr/>
        </p:nvSpPr>
        <p:spPr>
          <a:xfrm>
            <a:off x="0" y="200113"/>
            <a:ext cx="18288000" cy="13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631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THE MAGIC OF PERSONALIZATION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6" name="Google Shape;196;p4"/>
          <p:cNvSpPr txBox="1"/>
          <p:nvPr/>
        </p:nvSpPr>
        <p:spPr>
          <a:xfrm>
            <a:off x="6487319" y="1528524"/>
            <a:ext cx="11800800" cy="74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33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When learning feels personal, students don’t just read the story- they live it! </a:t>
            </a:r>
            <a:endParaRPr/>
          </a:p>
          <a:p>
            <a:pPr indent="-402988" lvl="1" marL="805975" marR="0" rtl="0" algn="l">
              <a:lnSpc>
                <a:spcPct val="118992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733"/>
              <a:buFont typeface="Arial"/>
              <a:buChar char="•"/>
            </a:pPr>
            <a:r>
              <a:rPr b="0" i="0" lang="en-US" sz="3733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Connects learning standards to students’ real interests and experiences</a:t>
            </a:r>
            <a:endParaRPr/>
          </a:p>
          <a:p>
            <a:pPr indent="-402988" lvl="1" marL="805975" marR="0" rtl="0" algn="l">
              <a:lnSpc>
                <a:spcPct val="118992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733"/>
              <a:buFont typeface="Arial"/>
              <a:buChar char="•"/>
            </a:pPr>
            <a:r>
              <a:rPr b="0" i="0" lang="en-US" sz="3733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Builds confidence by giving students a role in the learning story</a:t>
            </a:r>
            <a:endParaRPr/>
          </a:p>
          <a:p>
            <a:pPr indent="-402988" lvl="1" marL="805975" marR="0" rtl="0" algn="l">
              <a:lnSpc>
                <a:spcPct val="118992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733"/>
              <a:buFont typeface="Arial"/>
              <a:buChar char="•"/>
            </a:pPr>
            <a:r>
              <a:rPr b="0" i="0" lang="en-US" sz="3733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Deepens understanding through relevant vocabulary and context</a:t>
            </a:r>
            <a:endParaRPr/>
          </a:p>
          <a:p>
            <a:pPr indent="-402988" lvl="1" marL="805975" marR="0" rtl="0" algn="l">
              <a:lnSpc>
                <a:spcPct val="118992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733"/>
              <a:buFont typeface="Arial"/>
              <a:buChar char="•"/>
            </a:pPr>
            <a:r>
              <a:rPr b="0" i="0" lang="en-US" sz="3733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Encourages empathy, curiosity, and voice</a:t>
            </a:r>
            <a:endParaRPr/>
          </a:p>
          <a:p>
            <a:pPr indent="-402988" lvl="1" marL="805975" marR="0" rtl="0" algn="l">
              <a:lnSpc>
                <a:spcPct val="118992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733"/>
              <a:buFont typeface="Arial"/>
              <a:buChar char="•"/>
            </a:pPr>
            <a:r>
              <a:rPr b="0" i="0" lang="en-US" sz="3733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Turns required content into meaningful, memorable moments</a:t>
            </a:r>
            <a:endParaRPr/>
          </a:p>
        </p:txBody>
      </p:sp>
      <p:sp>
        <p:nvSpPr>
          <p:cNvPr id="197" name="Google Shape;197;p4"/>
          <p:cNvSpPr txBox="1"/>
          <p:nvPr/>
        </p:nvSpPr>
        <p:spPr>
          <a:xfrm>
            <a:off x="7068451" y="9162775"/>
            <a:ext cx="111039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Presentation Link: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go.ncdpi.gov/BackpackBooks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Companion Document: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99" u="sng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  <a:hlinkClick r:id="rId7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id="203" name="Google Shape;203;p5"/>
          <p:cNvSpPr txBox="1"/>
          <p:nvPr/>
        </p:nvSpPr>
        <p:spPr>
          <a:xfrm>
            <a:off x="0" y="200113"/>
            <a:ext cx="18288000" cy="13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631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THE MAGIC OF BOOKS AT HOME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4" name="Google Shape;204;p5"/>
          <p:cNvSpPr txBox="1"/>
          <p:nvPr/>
        </p:nvSpPr>
        <p:spPr>
          <a:xfrm>
            <a:off x="242463" y="2331254"/>
            <a:ext cx="17803075" cy="56244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33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The Power of the Home Library: </a:t>
            </a:r>
            <a:endParaRPr/>
          </a:p>
          <a:p>
            <a:pPr indent="-402988" lvl="1" marL="805975" marR="0" rtl="0" algn="l">
              <a:lnSpc>
                <a:spcPct val="118992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733"/>
              <a:buFont typeface="Arial"/>
              <a:buChar char="•"/>
            </a:pPr>
            <a:r>
              <a:rPr b="0" i="0" lang="en-US" sz="3733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Access to a home library of 500 books propels a child an average of 3.2 years further in their education.</a:t>
            </a:r>
            <a:endParaRPr/>
          </a:p>
          <a:p>
            <a:pPr indent="-402988" lvl="1" marL="805975" marR="0" rtl="0" algn="l">
              <a:lnSpc>
                <a:spcPct val="118992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733"/>
              <a:buFont typeface="Arial"/>
              <a:buChar char="•"/>
            </a:pPr>
            <a:r>
              <a:rPr b="0" i="0" lang="en-US" sz="3733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Closing the Achievement Gap: Having books in the home is as powerful a predictor of success as a parent’s own level of education.</a:t>
            </a:r>
            <a:endParaRPr/>
          </a:p>
          <a:p>
            <a:pPr indent="-402988" lvl="1" marL="805975" marR="0" rtl="0" algn="l">
              <a:lnSpc>
                <a:spcPct val="118992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733"/>
              <a:buFont typeface="Arial"/>
              <a:buChar char="•"/>
            </a:pPr>
            <a:r>
              <a:rPr b="0" i="0" lang="en-US" sz="3733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Having as few as 20 books at home significantly impacts a child's educational attainment.</a:t>
            </a:r>
            <a:endParaRPr/>
          </a:p>
          <a:p>
            <a:pPr indent="-402988" lvl="1" marL="805975" marR="0" rtl="0" algn="l">
              <a:lnSpc>
                <a:spcPct val="118992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733"/>
              <a:buFont typeface="Arial"/>
              <a:buChar char="•"/>
            </a:pPr>
            <a:r>
              <a:rPr b="0" i="0" lang="en-US" sz="3733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Fostering Brain Health and Focus: Early reading for pleasure is linked to improved brain structure, higher cognitive performance, and better mental wellbeing in adolescence.</a:t>
            </a:r>
            <a:endParaRPr/>
          </a:p>
        </p:txBody>
      </p:sp>
      <p:sp>
        <p:nvSpPr>
          <p:cNvPr id="205" name="Google Shape;205;p5"/>
          <p:cNvSpPr txBox="1"/>
          <p:nvPr/>
        </p:nvSpPr>
        <p:spPr>
          <a:xfrm>
            <a:off x="7042851" y="9162775"/>
            <a:ext cx="111294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Presentation Link: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go.ncdpi.gov/BackpackBooks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Companion Document: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99" u="sng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"/>
          <p:cNvSpPr/>
          <p:nvPr/>
        </p:nvSpPr>
        <p:spPr>
          <a:xfrm flipH="1"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id="211" name="Google Shape;211;p6"/>
          <p:cNvSpPr/>
          <p:nvPr/>
        </p:nvSpPr>
        <p:spPr>
          <a:xfrm>
            <a:off x="496977" y="4033144"/>
            <a:ext cx="6367266" cy="3656358"/>
          </a:xfrm>
          <a:custGeom>
            <a:rect b="b" l="l" r="r" t="t"/>
            <a:pathLst>
              <a:path extrusionOk="0" h="3656358" w="6367266">
                <a:moveTo>
                  <a:pt x="0" y="0"/>
                </a:moveTo>
                <a:lnTo>
                  <a:pt x="6367266" y="0"/>
                </a:lnTo>
                <a:lnTo>
                  <a:pt x="6367266" y="3656358"/>
                </a:lnTo>
                <a:lnTo>
                  <a:pt x="0" y="3656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52809"/>
            </a:stretch>
          </a:blipFill>
          <a:ln>
            <a:noFill/>
          </a:ln>
        </p:spPr>
      </p:sp>
      <p:sp>
        <p:nvSpPr>
          <p:cNvPr id="212" name="Google Shape;212;p6"/>
          <p:cNvSpPr/>
          <p:nvPr/>
        </p:nvSpPr>
        <p:spPr>
          <a:xfrm>
            <a:off x="4763327" y="4260748"/>
            <a:ext cx="1867990" cy="2240049"/>
          </a:xfrm>
          <a:custGeom>
            <a:rect b="b" l="l" r="r" t="t"/>
            <a:pathLst>
              <a:path extrusionOk="0" h="2240049" w="1867990">
                <a:moveTo>
                  <a:pt x="0" y="0"/>
                </a:moveTo>
                <a:lnTo>
                  <a:pt x="1867990" y="0"/>
                </a:lnTo>
                <a:lnTo>
                  <a:pt x="1867990" y="2240049"/>
                </a:lnTo>
                <a:lnTo>
                  <a:pt x="0" y="2240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6"/>
          <p:cNvSpPr/>
          <p:nvPr/>
        </p:nvSpPr>
        <p:spPr>
          <a:xfrm>
            <a:off x="780503" y="4260748"/>
            <a:ext cx="1867990" cy="2240049"/>
          </a:xfrm>
          <a:custGeom>
            <a:rect b="b" l="l" r="r" t="t"/>
            <a:pathLst>
              <a:path extrusionOk="0" h="2240049" w="1867990">
                <a:moveTo>
                  <a:pt x="0" y="0"/>
                </a:moveTo>
                <a:lnTo>
                  <a:pt x="1867991" y="0"/>
                </a:lnTo>
                <a:lnTo>
                  <a:pt x="1867991" y="2240049"/>
                </a:lnTo>
                <a:lnTo>
                  <a:pt x="0" y="2240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6"/>
          <p:cNvSpPr/>
          <p:nvPr/>
        </p:nvSpPr>
        <p:spPr>
          <a:xfrm>
            <a:off x="1817342" y="1568153"/>
            <a:ext cx="3619048" cy="2795715"/>
          </a:xfrm>
          <a:custGeom>
            <a:rect b="b" l="l" r="r" t="t"/>
            <a:pathLst>
              <a:path extrusionOk="0" h="2795715" w="3619048">
                <a:moveTo>
                  <a:pt x="0" y="0"/>
                </a:moveTo>
                <a:lnTo>
                  <a:pt x="3619048" y="0"/>
                </a:lnTo>
                <a:lnTo>
                  <a:pt x="3619048" y="2795714"/>
                </a:lnTo>
                <a:lnTo>
                  <a:pt x="0" y="27957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6"/>
          <p:cNvSpPr txBox="1"/>
          <p:nvPr/>
        </p:nvSpPr>
        <p:spPr>
          <a:xfrm>
            <a:off x="1490697" y="95250"/>
            <a:ext cx="153066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EVERY STORY STARTS SOMEWHERE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6" name="Google Shape;216;p6"/>
          <p:cNvSpPr txBox="1"/>
          <p:nvPr/>
        </p:nvSpPr>
        <p:spPr>
          <a:xfrm>
            <a:off x="6631317" y="1396851"/>
            <a:ext cx="11575500" cy="100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71499" lvl="1" marL="942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367"/>
              <a:buFont typeface="Arial"/>
              <a:buChar char="•"/>
            </a:pPr>
            <a:r>
              <a:rPr b="0" i="0" lang="en-US" sz="43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Round One: Just Begin</a:t>
            </a:r>
            <a:endParaRPr/>
          </a:p>
          <a:p>
            <a:pPr indent="-471499" lvl="1" marL="942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367"/>
              <a:buFont typeface="Arial"/>
              <a:buChar char="•"/>
            </a:pPr>
            <a:r>
              <a:rPr b="0" i="0" lang="en-US" sz="43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Think about your story, what are you inspired by? </a:t>
            </a:r>
            <a:endParaRPr/>
          </a:p>
          <a:p>
            <a:pPr indent="-628665" lvl="2" marL="18859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367"/>
              <a:buFont typeface="Arial"/>
              <a:buChar char="⚬"/>
            </a:pPr>
            <a:r>
              <a:rPr b="0" i="0" lang="en-US" sz="43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A standard</a:t>
            </a:r>
            <a:endParaRPr/>
          </a:p>
          <a:p>
            <a:pPr indent="-628665" lvl="2" marL="18859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367"/>
              <a:buFont typeface="Arial"/>
              <a:buChar char="⚬"/>
            </a:pPr>
            <a:r>
              <a:rPr b="0" i="0" lang="en-US" sz="43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An upcoming unit</a:t>
            </a:r>
            <a:endParaRPr/>
          </a:p>
          <a:p>
            <a:pPr indent="-628665" lvl="2" marL="18859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367"/>
              <a:buFont typeface="Arial"/>
              <a:buChar char="⚬"/>
            </a:pPr>
            <a:r>
              <a:rPr b="0" i="0" lang="en-US" sz="43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 A funny story</a:t>
            </a:r>
            <a:endParaRPr/>
          </a:p>
          <a:p>
            <a:pPr indent="-628665" lvl="2" marL="18859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367"/>
              <a:buFont typeface="Arial"/>
              <a:buChar char="⚬"/>
            </a:pPr>
            <a:r>
              <a:rPr b="0" i="0" lang="en-US" sz="43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 Your children </a:t>
            </a:r>
            <a:endParaRPr/>
          </a:p>
          <a:p>
            <a:pPr indent="-628665" lvl="2" marL="18859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367"/>
              <a:buFont typeface="Arial"/>
              <a:buChar char="⚬"/>
            </a:pPr>
            <a:r>
              <a:rPr b="0" i="0" lang="en-US" sz="43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Students</a:t>
            </a:r>
            <a:endParaRPr/>
          </a:p>
          <a:p>
            <a:pPr indent="-471499" lvl="1" marL="942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367"/>
              <a:buFont typeface="Arial"/>
              <a:buChar char="•"/>
            </a:pPr>
            <a:r>
              <a:rPr b="0" i="0" lang="en-US" sz="43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Close your eyes and take a moment to imagine what you would like to include in your story. </a:t>
            </a:r>
            <a:endParaRPr/>
          </a:p>
          <a:p>
            <a:pPr indent="-471499" lvl="1" marL="942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367"/>
              <a:buFont typeface="Arial"/>
              <a:buChar char="•"/>
            </a:pPr>
            <a:r>
              <a:rPr b="0" i="0" lang="en-US" sz="43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Begin Now at: </a:t>
            </a:r>
            <a:r>
              <a:rPr b="0" i="0" lang="en-US" sz="4367" u="sng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gemini.google.com/gem/storybook</a:t>
            </a:r>
            <a:r>
              <a:rPr b="0" i="0" lang="en-US" sz="43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367" u="none" cap="none" strike="noStrike">
              <a:solidFill>
                <a:srgbClr val="631B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1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367" u="none" cap="none" strike="noStrike">
              <a:solidFill>
                <a:srgbClr val="631B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6"/>
          <p:cNvSpPr txBox="1"/>
          <p:nvPr/>
        </p:nvSpPr>
        <p:spPr>
          <a:xfrm>
            <a:off x="3" y="7799125"/>
            <a:ext cx="8384400" cy="27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Presentation Link: </a:t>
            </a:r>
            <a:endParaRPr b="0" i="0" sz="3299" u="none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go.ncdpi.gov/BackpackBooks</a:t>
            </a:r>
            <a:endParaRPr/>
          </a:p>
          <a:p>
            <a:pPr indent="0" lvl="0" marL="0" marR="0" rtl="0" algn="l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Companion Document: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/>
          </a:p>
          <a:p>
            <a:pPr indent="0" lvl="0" marL="0" marR="0" rtl="0" algn="l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99" u="sng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  <a:hlinkClick r:id="rId10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"/>
          <p:cNvSpPr/>
          <p:nvPr/>
        </p:nvSpPr>
        <p:spPr>
          <a:xfrm flipH="1"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descr="The Storybook interface with suggested prompts and recent storybook games. A screenshot of Google Gem Storybook before text is added. " id="223" name="Google Shape;223;p7">
            <a:hlinkClick r:id="rId4"/>
          </p:cNvPr>
          <p:cNvSpPr/>
          <p:nvPr/>
        </p:nvSpPr>
        <p:spPr>
          <a:xfrm>
            <a:off x="2022861" y="2407101"/>
            <a:ext cx="7726885" cy="6393998"/>
          </a:xfrm>
          <a:custGeom>
            <a:rect b="b" l="l" r="r" t="t"/>
            <a:pathLst>
              <a:path extrusionOk="0" h="6393998" w="7726885">
                <a:moveTo>
                  <a:pt x="0" y="0"/>
                </a:moveTo>
                <a:lnTo>
                  <a:pt x="7726885" y="0"/>
                </a:lnTo>
                <a:lnTo>
                  <a:pt x="7726885" y="6393998"/>
                </a:lnTo>
                <a:lnTo>
                  <a:pt x="0" y="6393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7"/>
          <p:cNvSpPr/>
          <p:nvPr/>
        </p:nvSpPr>
        <p:spPr>
          <a:xfrm>
            <a:off x="0" y="6096045"/>
            <a:ext cx="2566960" cy="4190955"/>
          </a:xfrm>
          <a:custGeom>
            <a:rect b="b" l="l" r="r" t="t"/>
            <a:pathLst>
              <a:path extrusionOk="0" h="4190955" w="2566960">
                <a:moveTo>
                  <a:pt x="0" y="0"/>
                </a:moveTo>
                <a:lnTo>
                  <a:pt x="2566960" y="0"/>
                </a:lnTo>
                <a:lnTo>
                  <a:pt x="2566960" y="4190955"/>
                </a:lnTo>
                <a:lnTo>
                  <a:pt x="0" y="41909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7"/>
          <p:cNvSpPr txBox="1"/>
          <p:nvPr/>
        </p:nvSpPr>
        <p:spPr>
          <a:xfrm>
            <a:off x="0" y="190500"/>
            <a:ext cx="18288000" cy="10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1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GETTING TO KNOW THE STORYBOOK KINGDOM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6" name="Google Shape;226;p7"/>
          <p:cNvSpPr txBox="1"/>
          <p:nvPr/>
        </p:nvSpPr>
        <p:spPr>
          <a:xfrm>
            <a:off x="9749746" y="1730122"/>
            <a:ext cx="8298900" cy="74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Gather round and take a look,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 We’re learning how to use Storybook.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Tap Create to start your quest,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 Choose the tool that fits you best.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Add a presentation full of slides,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 Or write a doc where ideas glide.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You Made a doc to track your plan,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 copy and paste when you can.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Add a word or standard to the flow,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 A vocab term or sentence to show.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With every tap the magic grows,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 And Storybook helps your learning glow.</a:t>
            </a:r>
            <a:endParaRPr sz="900"/>
          </a:p>
        </p:txBody>
      </p:sp>
      <p:sp>
        <p:nvSpPr>
          <p:cNvPr id="227" name="Google Shape;227;p7"/>
          <p:cNvSpPr txBox="1"/>
          <p:nvPr/>
        </p:nvSpPr>
        <p:spPr>
          <a:xfrm>
            <a:off x="5008492" y="9155373"/>
            <a:ext cx="131601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Presentation Link: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go.ncdpi.gov/BackpackBooks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Companion Document: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99" u="sng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  <a:hlinkClick r:id="rId9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"/>
          <p:cNvSpPr/>
          <p:nvPr/>
        </p:nvSpPr>
        <p:spPr>
          <a:xfrm flipH="1"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descr="A gnome, a fairy, a knight, and a princess sitting around a campfire." id="233" name="Google Shape;233;p8"/>
          <p:cNvSpPr/>
          <p:nvPr/>
        </p:nvSpPr>
        <p:spPr>
          <a:xfrm>
            <a:off x="0" y="4103046"/>
            <a:ext cx="7157054" cy="6183954"/>
          </a:xfrm>
          <a:custGeom>
            <a:rect b="b" l="l" r="r" t="t"/>
            <a:pathLst>
              <a:path extrusionOk="0" h="6183954" w="7157054">
                <a:moveTo>
                  <a:pt x="0" y="0"/>
                </a:moveTo>
                <a:lnTo>
                  <a:pt x="7157054" y="0"/>
                </a:lnTo>
                <a:lnTo>
                  <a:pt x="7157054" y="6183954"/>
                </a:lnTo>
                <a:lnTo>
                  <a:pt x="0" y="6183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9080" l="-4724" r="0" t="-43179"/>
            </a:stretch>
          </a:blipFill>
          <a:ln>
            <a:noFill/>
          </a:ln>
        </p:spPr>
      </p:sp>
      <p:sp>
        <p:nvSpPr>
          <p:cNvPr id="234" name="Google Shape;234;p8"/>
          <p:cNvSpPr txBox="1"/>
          <p:nvPr/>
        </p:nvSpPr>
        <p:spPr>
          <a:xfrm>
            <a:off x="0" y="209550"/>
            <a:ext cx="182880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GATHER AROUND THE CAMPFIRE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5" name="Google Shape;235;p8"/>
          <p:cNvSpPr txBox="1"/>
          <p:nvPr/>
        </p:nvSpPr>
        <p:spPr>
          <a:xfrm>
            <a:off x="6936550" y="1502719"/>
            <a:ext cx="11002800" cy="75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Where every storyteller’s spark lights the next...</a:t>
            </a:r>
            <a:endParaRPr sz="1300"/>
          </a:p>
          <a:p>
            <a:pPr indent="-486738" lvl="1" marL="98617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467"/>
              <a:buFont typeface="Arial"/>
              <a:buChar char="•"/>
            </a:pPr>
            <a:r>
              <a:rPr b="0" i="0" lang="en-US" sz="44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How might your students connect to a story like yours?</a:t>
            </a:r>
            <a:endParaRPr sz="1300"/>
          </a:p>
          <a:p>
            <a:pPr indent="-486738" lvl="1" marL="98617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467"/>
              <a:buFont typeface="Arial"/>
              <a:buChar char="•"/>
            </a:pPr>
            <a:r>
              <a:rPr b="0" i="0" lang="en-US" sz="44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Take a moment to share what you are creating with a neighbor </a:t>
            </a:r>
            <a:endParaRPr sz="1300"/>
          </a:p>
          <a:p>
            <a:pPr indent="-486738" lvl="1" marL="98617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467"/>
              <a:buFont typeface="Arial"/>
              <a:buChar char="•"/>
            </a:pPr>
            <a:r>
              <a:rPr b="0" i="0" lang="en-US" sz="44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What modifications would you make based on the details they shared with you</a:t>
            </a:r>
            <a:endParaRPr sz="1300"/>
          </a:p>
          <a:p>
            <a:pPr indent="-486738" lvl="1" marL="98617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4467"/>
              <a:buFont typeface="Arial"/>
              <a:buChar char="•"/>
            </a:pPr>
            <a:r>
              <a:rPr b="0" i="0" lang="en-US" sz="4467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Any ah-ha moments? </a:t>
            </a:r>
            <a:endParaRPr sz="1300"/>
          </a:p>
          <a:p>
            <a:pPr indent="0" lvl="0" marL="0" marR="0" rtl="0" algn="l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567" u="none" cap="none" strike="noStrike">
              <a:solidFill>
                <a:srgbClr val="631B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8"/>
          <p:cNvSpPr txBox="1"/>
          <p:nvPr/>
        </p:nvSpPr>
        <p:spPr>
          <a:xfrm>
            <a:off x="7068451" y="9162775"/>
            <a:ext cx="111039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Presentation Link: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go.ncdpi.gov/BackpackBooks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Companion Document: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99" u="sng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  <a:hlinkClick r:id="rId7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"/>
          <p:cNvSpPr/>
          <p:nvPr/>
        </p:nvSpPr>
        <p:spPr>
          <a:xfrm flipH="1"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51" r="-6251" t="0"/>
            </a:stretch>
          </a:blipFill>
          <a:ln>
            <a:noFill/>
          </a:ln>
        </p:spPr>
      </p:sp>
      <p:sp>
        <p:nvSpPr>
          <p:cNvPr id="242" name="Google Shape;242;p9"/>
          <p:cNvSpPr/>
          <p:nvPr/>
        </p:nvSpPr>
        <p:spPr>
          <a:xfrm>
            <a:off x="14721489" y="3977394"/>
            <a:ext cx="3566511" cy="5085933"/>
          </a:xfrm>
          <a:custGeom>
            <a:rect b="b" l="l" r="r" t="t"/>
            <a:pathLst>
              <a:path extrusionOk="0" h="5085933" w="3566511">
                <a:moveTo>
                  <a:pt x="0" y="0"/>
                </a:moveTo>
                <a:lnTo>
                  <a:pt x="3566511" y="0"/>
                </a:lnTo>
                <a:lnTo>
                  <a:pt x="3566511" y="5085934"/>
                </a:lnTo>
                <a:lnTo>
                  <a:pt x="0" y="5085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9"/>
          <p:cNvSpPr txBox="1"/>
          <p:nvPr/>
        </p:nvSpPr>
        <p:spPr>
          <a:xfrm>
            <a:off x="262245" y="3062745"/>
            <a:ext cx="14112900" cy="6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30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1491" lvl="1" marL="8029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3718"/>
              <a:buFont typeface="Arial"/>
              <a:buChar char="•"/>
            </a:pPr>
            <a:r>
              <a:rPr b="0" i="0" lang="en-US" sz="371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The grade level and/or reading levels</a:t>
            </a:r>
            <a:endParaRPr/>
          </a:p>
          <a:p>
            <a:pPr indent="-401491" lvl="1" marL="8029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3718"/>
              <a:buFont typeface="Arial"/>
              <a:buChar char="•"/>
            </a:pPr>
            <a:r>
              <a:rPr b="1" i="0" lang="en-US" sz="371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Details:</a:t>
            </a:r>
            <a:r>
              <a:rPr b="0" i="0" lang="en-US" sz="371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 The story includes students with the following names or aliases, interests or class dynamics. </a:t>
            </a:r>
            <a:endParaRPr/>
          </a:p>
          <a:p>
            <a:pPr indent="-401491" lvl="1" marL="8029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3718"/>
              <a:buFont typeface="Arial"/>
              <a:buChar char="•"/>
            </a:pPr>
            <a:r>
              <a:rPr b="1" i="0" lang="en-US" sz="371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Story illustration techniques: </a:t>
            </a:r>
            <a:r>
              <a:rPr b="0" i="0" lang="en-US" sz="371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Close your eyes what what would you like your story to look like </a:t>
            </a:r>
            <a:endParaRPr/>
          </a:p>
          <a:p>
            <a:pPr indent="-401491" lvl="1" marL="8029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3718"/>
              <a:buFont typeface="Arial"/>
              <a:buChar char="•"/>
            </a:pPr>
            <a:r>
              <a:rPr b="1" i="0" lang="en-US" sz="371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Emotion &amp; Tone:</a:t>
            </a:r>
            <a:r>
              <a:rPr b="0" i="0" lang="en-US" sz="371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 Let the story reflect the warmth, humor, or perseverance you see in your classroom.</a:t>
            </a:r>
            <a:endParaRPr/>
          </a:p>
          <a:p>
            <a:pPr indent="-401491" lvl="1" marL="80298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1B26"/>
              </a:buClr>
              <a:buSzPts val="3718"/>
              <a:buFont typeface="Arial"/>
              <a:buChar char="•"/>
            </a:pPr>
            <a:r>
              <a:rPr b="1" i="0" lang="en-US" sz="371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Learning Dynamics:</a:t>
            </a:r>
            <a:r>
              <a:rPr b="0" i="0" lang="en-US" sz="371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 Root your story in familiar learning experiences, projects, experiments, or shared challenges.</a:t>
            </a:r>
            <a:endParaRPr/>
          </a:p>
          <a:p>
            <a:pPr indent="0" lvl="0" marL="0" marR="0" rtl="0" algn="l">
              <a:lnSpc>
                <a:spcPct val="1468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719" u="none" cap="none" strike="noStrike">
              <a:solidFill>
                <a:srgbClr val="631B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9"/>
          <p:cNvSpPr txBox="1"/>
          <p:nvPr/>
        </p:nvSpPr>
        <p:spPr>
          <a:xfrm>
            <a:off x="0" y="209550"/>
            <a:ext cx="182880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28" u="none" cap="none" strike="noStrike">
                <a:solidFill>
                  <a:srgbClr val="631B26"/>
                </a:solidFill>
                <a:latin typeface="Oswald"/>
                <a:ea typeface="Oswald"/>
                <a:cs typeface="Oswald"/>
                <a:sym typeface="Oswald"/>
              </a:rPr>
              <a:t>THE STORY COMES TO LIFE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5" name="Google Shape;245;p9"/>
          <p:cNvSpPr txBox="1"/>
          <p:nvPr/>
        </p:nvSpPr>
        <p:spPr>
          <a:xfrm>
            <a:off x="0" y="1606347"/>
            <a:ext cx="18288000" cy="22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1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When stories reflect real classrooms, they help students see that learning is about them...their voices, their world, their possibilities. </a:t>
            </a:r>
            <a:endParaRPr b="0" i="0" sz="4919" u="none" cap="none" strike="noStrike">
              <a:solidFill>
                <a:srgbClr val="631B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19" u="none" cap="none" strike="noStrike">
                <a:solidFill>
                  <a:srgbClr val="631B26"/>
                </a:solidFill>
                <a:latin typeface="Arial"/>
                <a:ea typeface="Arial"/>
                <a:cs typeface="Arial"/>
                <a:sym typeface="Arial"/>
              </a:rPr>
              <a:t>Let’s add the following details to our Storybook Set Up. </a:t>
            </a:r>
            <a:endParaRPr/>
          </a:p>
        </p:txBody>
      </p:sp>
      <p:sp>
        <p:nvSpPr>
          <p:cNvPr id="246" name="Google Shape;246;p9"/>
          <p:cNvSpPr txBox="1"/>
          <p:nvPr/>
        </p:nvSpPr>
        <p:spPr>
          <a:xfrm>
            <a:off x="7068451" y="9162775"/>
            <a:ext cx="111039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Presentation Link: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go.ncdpi.gov/BackpackBooks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Companion Document: </a:t>
            </a:r>
            <a:r>
              <a:rPr b="0" i="0" lang="en-US" sz="3299" u="sng" cap="none" strike="noStrike">
                <a:solidFill>
                  <a:srgbClr val="631B26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go.ncdpi.gov/BackPackBookDoc</a:t>
            </a:r>
            <a:endParaRPr/>
          </a:p>
          <a:p>
            <a:pPr indent="0" lvl="0" marL="0" marR="0" rtl="0" algn="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99" u="sng" cap="none" strike="noStrike">
              <a:solidFill>
                <a:srgbClr val="631B26"/>
              </a:solidFill>
              <a:latin typeface="Roboto Condensed"/>
              <a:ea typeface="Roboto Condensed"/>
              <a:cs typeface="Roboto Condensed"/>
              <a:sym typeface="Roboto Condensed"/>
              <a:hlinkClick r:id="rId7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EMPOWER EDU SUMMIT 2026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FDF6DE"/>
      </a:lt2>
      <a:accent1>
        <a:srgbClr val="4F81BD"/>
      </a:accent1>
      <a:accent2>
        <a:srgbClr val="C26924"/>
      </a:accent2>
      <a:accent3>
        <a:srgbClr val="69AA61"/>
      </a:accent3>
      <a:accent4>
        <a:srgbClr val="635316"/>
      </a:accent4>
      <a:accent5>
        <a:srgbClr val="0397A7"/>
      </a:accent5>
      <a:accent6>
        <a:srgbClr val="FFCC01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