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3"/>
  </p:notesMasterIdLst>
  <p:sldIdLst>
    <p:sldId id="256" r:id="rId5"/>
    <p:sldId id="272" r:id="rId6"/>
    <p:sldId id="277" r:id="rId7"/>
    <p:sldId id="294" r:id="rId8"/>
    <p:sldId id="295" r:id="rId9"/>
    <p:sldId id="296" r:id="rId10"/>
    <p:sldId id="297" r:id="rId11"/>
    <p:sldId id="298" r:id="rId12"/>
    <p:sldId id="278" r:id="rId13"/>
    <p:sldId id="747" r:id="rId14"/>
    <p:sldId id="748" r:id="rId15"/>
    <p:sldId id="406" r:id="rId16"/>
    <p:sldId id="280" r:id="rId17"/>
    <p:sldId id="281" r:id="rId18"/>
    <p:sldId id="749" r:id="rId19"/>
    <p:sldId id="282" r:id="rId20"/>
    <p:sldId id="283" r:id="rId21"/>
    <p:sldId id="284" r:id="rId22"/>
    <p:sldId id="739" r:id="rId23"/>
    <p:sldId id="717" r:id="rId24"/>
    <p:sldId id="724" r:id="rId25"/>
    <p:sldId id="726" r:id="rId26"/>
    <p:sldId id="740" r:id="rId27"/>
    <p:sldId id="744" r:id="rId28"/>
    <p:sldId id="752" r:id="rId29"/>
    <p:sldId id="392" r:id="rId30"/>
    <p:sldId id="285" r:id="rId31"/>
    <p:sldId id="310" r:id="rId32"/>
    <p:sldId id="311" r:id="rId33"/>
    <p:sldId id="312" r:id="rId34"/>
    <p:sldId id="314" r:id="rId35"/>
    <p:sldId id="728" r:id="rId36"/>
    <p:sldId id="309" r:id="rId37"/>
    <p:sldId id="316" r:id="rId38"/>
    <p:sldId id="317" r:id="rId39"/>
    <p:sldId id="318" r:id="rId40"/>
    <p:sldId id="319" r:id="rId41"/>
    <p:sldId id="286" r:id="rId42"/>
    <p:sldId id="393" r:id="rId43"/>
    <p:sldId id="299" r:id="rId44"/>
    <p:sldId id="287" r:id="rId45"/>
    <p:sldId id="735" r:id="rId46"/>
    <p:sldId id="736" r:id="rId47"/>
    <p:sldId id="731" r:id="rId48"/>
    <p:sldId id="733" r:id="rId49"/>
    <p:sldId id="732" r:id="rId50"/>
    <p:sldId id="737" r:id="rId51"/>
    <p:sldId id="404" r:id="rId52"/>
    <p:sldId id="290" r:id="rId53"/>
    <p:sldId id="745" r:id="rId54"/>
    <p:sldId id="300" r:id="rId55"/>
    <p:sldId id="291" r:id="rId56"/>
    <p:sldId id="746" r:id="rId57"/>
    <p:sldId id="738" r:id="rId58"/>
    <p:sldId id="292" r:id="rId59"/>
    <p:sldId id="293" r:id="rId60"/>
    <p:sldId id="751" r:id="rId61"/>
    <p:sldId id="275"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E8D7"/>
    <a:srgbClr val="FDD21F"/>
    <a:srgbClr val="D71D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7566"/>
    <p:restoredTop sz="97698"/>
  </p:normalViewPr>
  <p:slideViewPr>
    <p:cSldViewPr snapToGrid="0" snapToObjects="1">
      <p:cViewPr>
        <p:scale>
          <a:sx n="88" d="100"/>
          <a:sy n="88" d="100"/>
        </p:scale>
        <p:origin x="144" y="704"/>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_rels/data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svg"/><Relationship Id="rId1" Type="http://schemas.openxmlformats.org/officeDocument/2006/relationships/image" Target="../media/image19.svg"/></Relationships>
</file>

<file path=ppt/diagrams/_rels/data3.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svg"/><Relationship Id="rId1" Type="http://schemas.openxmlformats.org/officeDocument/2006/relationships/image" Target="../media/image22.svg"/><Relationship Id="rId6" Type="http://schemas.openxmlformats.org/officeDocument/2006/relationships/image" Target="../media/image27.svg"/><Relationship Id="rId5" Type="http://schemas.openxmlformats.org/officeDocument/2006/relationships/image" Target="../media/image26.svg"/><Relationship Id="rId4" Type="http://schemas.openxmlformats.org/officeDocument/2006/relationships/image" Target="../media/image2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svg"/><Relationship Id="rId1" Type="http://schemas.openxmlformats.org/officeDocument/2006/relationships/image" Target="../media/image19.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svg"/><Relationship Id="rId1" Type="http://schemas.openxmlformats.org/officeDocument/2006/relationships/image" Target="../media/image22.svg"/><Relationship Id="rId6" Type="http://schemas.openxmlformats.org/officeDocument/2006/relationships/image" Target="../media/image27.svg"/><Relationship Id="rId5" Type="http://schemas.openxmlformats.org/officeDocument/2006/relationships/image" Target="../media/image26.svg"/><Relationship Id="rId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4A27AC-CAC2-8740-A19F-7A6851BAB7E3}"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en-US"/>
        </a:p>
      </dgm:t>
    </dgm:pt>
    <dgm:pt modelId="{71F6419D-028D-B148-BF94-6746B87BA01C}">
      <dgm:prSet phldrT="[Text]"/>
      <dgm:spPr/>
      <dgm:t>
        <a:bodyPr/>
        <a:lstStyle/>
        <a:p>
          <a:r>
            <a:rPr lang="en-US" dirty="0" err="1"/>
            <a:t>Parte</a:t>
          </a:r>
          <a:r>
            <a:rPr lang="en-US" dirty="0"/>
            <a:t> 1</a:t>
          </a:r>
        </a:p>
      </dgm:t>
    </dgm:pt>
    <dgm:pt modelId="{930A51A7-3264-1A41-B5A2-7572C8EBD115}" type="parTrans" cxnId="{2A571613-E3D9-7944-AC2A-B554D111C4CD}">
      <dgm:prSet/>
      <dgm:spPr/>
      <dgm:t>
        <a:bodyPr/>
        <a:lstStyle/>
        <a:p>
          <a:endParaRPr lang="en-US"/>
        </a:p>
      </dgm:t>
    </dgm:pt>
    <dgm:pt modelId="{A10FCB64-E3CB-C44E-AAB4-965EE3903222}" type="sibTrans" cxnId="{2A571613-E3D9-7944-AC2A-B554D111C4CD}">
      <dgm:prSet/>
      <dgm:spPr/>
      <dgm:t>
        <a:bodyPr/>
        <a:lstStyle/>
        <a:p>
          <a:endParaRPr lang="en-US"/>
        </a:p>
      </dgm:t>
    </dgm:pt>
    <dgm:pt modelId="{BE9A6FF2-2E3B-B841-BF98-D27590D7737B}">
      <dgm:prSet phldrT="[Text]"/>
      <dgm:spPr/>
      <dgm:t>
        <a:bodyPr/>
        <a:lstStyle/>
        <a:p>
          <a:r>
            <a:rPr lang="en-CA" dirty="0" err="1"/>
            <a:t>Introducción</a:t>
          </a:r>
          <a:r>
            <a:rPr lang="en-CA" dirty="0"/>
            <a:t> y </a:t>
          </a:r>
          <a:r>
            <a:rPr lang="en-CA" dirty="0" err="1"/>
            <a:t>contexto</a:t>
          </a:r>
          <a:endParaRPr lang="en-US" dirty="0"/>
        </a:p>
      </dgm:t>
    </dgm:pt>
    <dgm:pt modelId="{22C023EF-00AA-5747-B897-E5CEFE3C386E}" type="parTrans" cxnId="{CBBF4157-4773-5640-AD16-47E4BAE78AFA}">
      <dgm:prSet/>
      <dgm:spPr/>
      <dgm:t>
        <a:bodyPr/>
        <a:lstStyle/>
        <a:p>
          <a:endParaRPr lang="en-US"/>
        </a:p>
      </dgm:t>
    </dgm:pt>
    <dgm:pt modelId="{386D4021-ED81-3B45-9831-99A55C5B7F2A}" type="sibTrans" cxnId="{CBBF4157-4773-5640-AD16-47E4BAE78AFA}">
      <dgm:prSet/>
      <dgm:spPr/>
      <dgm:t>
        <a:bodyPr/>
        <a:lstStyle/>
        <a:p>
          <a:endParaRPr lang="en-US"/>
        </a:p>
      </dgm:t>
    </dgm:pt>
    <dgm:pt modelId="{3610236C-C5A8-B341-BFDC-E64737230DD1}">
      <dgm:prSet phldrT="[Text]"/>
      <dgm:spPr/>
      <dgm:t>
        <a:bodyPr/>
        <a:lstStyle/>
        <a:p>
          <a:r>
            <a:rPr lang="en-US" dirty="0" err="1"/>
            <a:t>Parte</a:t>
          </a:r>
          <a:r>
            <a:rPr lang="en-US" dirty="0"/>
            <a:t> 2</a:t>
          </a:r>
        </a:p>
      </dgm:t>
    </dgm:pt>
    <dgm:pt modelId="{0F87C065-97CE-234E-A4C9-400A1504ED17}" type="parTrans" cxnId="{00493EF2-D315-8B41-9129-D8DD240967CC}">
      <dgm:prSet/>
      <dgm:spPr/>
      <dgm:t>
        <a:bodyPr/>
        <a:lstStyle/>
        <a:p>
          <a:endParaRPr lang="en-US"/>
        </a:p>
      </dgm:t>
    </dgm:pt>
    <dgm:pt modelId="{B3D6652A-8FBC-3E4C-B3B1-BF4BC3EF50C2}" type="sibTrans" cxnId="{00493EF2-D315-8B41-9129-D8DD240967CC}">
      <dgm:prSet/>
      <dgm:spPr/>
      <dgm:t>
        <a:bodyPr/>
        <a:lstStyle/>
        <a:p>
          <a:endParaRPr lang="en-US"/>
        </a:p>
      </dgm:t>
    </dgm:pt>
    <dgm:pt modelId="{652903F7-3338-E648-8F28-AADB9BF75398}">
      <dgm:prSet phldrT="[Text]"/>
      <dgm:spPr/>
      <dgm:t>
        <a:bodyPr/>
        <a:lstStyle/>
        <a:p>
          <a:r>
            <a:rPr lang="en-CA" dirty="0" err="1"/>
            <a:t>Resultados</a:t>
          </a:r>
          <a:r>
            <a:rPr lang="en-CA" dirty="0"/>
            <a:t> de la </a:t>
          </a:r>
          <a:r>
            <a:rPr lang="en-CA" dirty="0" err="1"/>
            <a:t>investigación</a:t>
          </a:r>
          <a:r>
            <a:rPr lang="en-CA" dirty="0"/>
            <a:t>: ¿</a:t>
          </a:r>
          <a:r>
            <a:rPr lang="en-CA" dirty="0" err="1"/>
            <a:t>Cómo</a:t>
          </a:r>
          <a:r>
            <a:rPr lang="en-CA" dirty="0"/>
            <a:t> </a:t>
          </a:r>
          <a:r>
            <a:rPr lang="en-CA" dirty="0" err="1"/>
            <a:t>funcionó</a:t>
          </a:r>
          <a:r>
            <a:rPr lang="en-CA" dirty="0"/>
            <a:t> </a:t>
          </a:r>
          <a:r>
            <a:rPr lang="en-CA" dirty="0" err="1"/>
            <a:t>el</a:t>
          </a:r>
          <a:r>
            <a:rPr lang="en-CA" dirty="0"/>
            <a:t> </a:t>
          </a:r>
          <a:r>
            <a:rPr lang="en-CA" dirty="0" err="1"/>
            <a:t>portafolio</a:t>
          </a:r>
          <a:r>
            <a:rPr lang="en-CA" dirty="0"/>
            <a:t> cultural para </a:t>
          </a:r>
          <a:r>
            <a:rPr lang="en-CA" dirty="0" err="1"/>
            <a:t>nuestro</a:t>
          </a:r>
          <a:r>
            <a:rPr lang="en-CA" dirty="0"/>
            <a:t> </a:t>
          </a:r>
          <a:r>
            <a:rPr lang="en-CA" dirty="0" err="1"/>
            <a:t>estudiantado</a:t>
          </a:r>
          <a:r>
            <a:rPr lang="en-CA" dirty="0"/>
            <a:t>?</a:t>
          </a:r>
          <a:endParaRPr lang="en-US" dirty="0"/>
        </a:p>
      </dgm:t>
    </dgm:pt>
    <dgm:pt modelId="{E1CFC3A0-D845-8747-B132-7054F8C36473}" type="parTrans" cxnId="{F519D5AA-5E67-7941-8894-E89D4EF905CC}">
      <dgm:prSet/>
      <dgm:spPr/>
      <dgm:t>
        <a:bodyPr/>
        <a:lstStyle/>
        <a:p>
          <a:endParaRPr lang="en-US"/>
        </a:p>
      </dgm:t>
    </dgm:pt>
    <dgm:pt modelId="{69171639-9E8B-8D4B-8CF2-32D6B542B8EC}" type="sibTrans" cxnId="{F519D5AA-5E67-7941-8894-E89D4EF905CC}">
      <dgm:prSet/>
      <dgm:spPr/>
      <dgm:t>
        <a:bodyPr/>
        <a:lstStyle/>
        <a:p>
          <a:endParaRPr lang="en-US"/>
        </a:p>
      </dgm:t>
    </dgm:pt>
    <dgm:pt modelId="{D1916BCD-E4E5-AF4A-B153-3DC20B929E42}">
      <dgm:prSet phldrT="[Text]"/>
      <dgm:spPr/>
      <dgm:t>
        <a:bodyPr/>
        <a:lstStyle/>
        <a:p>
          <a:r>
            <a:rPr lang="en-US" dirty="0" err="1"/>
            <a:t>Parte</a:t>
          </a:r>
          <a:r>
            <a:rPr lang="en-US" dirty="0"/>
            <a:t> 3</a:t>
          </a:r>
        </a:p>
      </dgm:t>
    </dgm:pt>
    <dgm:pt modelId="{BFCF1FCD-6B77-9944-9AAB-8754752B6400}" type="parTrans" cxnId="{F2AD1013-3331-1E40-B53B-54A2C8E85809}">
      <dgm:prSet/>
      <dgm:spPr/>
      <dgm:t>
        <a:bodyPr/>
        <a:lstStyle/>
        <a:p>
          <a:endParaRPr lang="en-US"/>
        </a:p>
      </dgm:t>
    </dgm:pt>
    <dgm:pt modelId="{14515342-6507-ED41-BE92-7EC120EC8AC4}" type="sibTrans" cxnId="{F2AD1013-3331-1E40-B53B-54A2C8E85809}">
      <dgm:prSet/>
      <dgm:spPr/>
      <dgm:t>
        <a:bodyPr/>
        <a:lstStyle/>
        <a:p>
          <a:endParaRPr lang="en-US"/>
        </a:p>
      </dgm:t>
    </dgm:pt>
    <dgm:pt modelId="{5DBF4AE1-3DEE-F946-8DDC-BC28B88055B4}">
      <dgm:prSet phldrT="[Text]"/>
      <dgm:spPr/>
      <dgm:t>
        <a:bodyPr/>
        <a:lstStyle/>
        <a:p>
          <a:r>
            <a:rPr lang="en-CA" dirty="0" err="1"/>
            <a:t>Adaptación</a:t>
          </a:r>
          <a:r>
            <a:rPr lang="en-CA" dirty="0"/>
            <a:t> del </a:t>
          </a:r>
          <a:r>
            <a:rPr lang="en-CA" dirty="0" err="1"/>
            <a:t>proyecto</a:t>
          </a:r>
          <a:r>
            <a:rPr lang="en-CA" dirty="0"/>
            <a:t> de </a:t>
          </a:r>
          <a:r>
            <a:rPr lang="en-CA" dirty="0" err="1"/>
            <a:t>portafolio</a:t>
          </a:r>
          <a:r>
            <a:rPr lang="en-CA" dirty="0"/>
            <a:t> cultural a </a:t>
          </a:r>
          <a:r>
            <a:rPr lang="en-CA" dirty="0" err="1"/>
            <a:t>tu</a:t>
          </a:r>
          <a:r>
            <a:rPr lang="en-CA" dirty="0"/>
            <a:t> </a:t>
          </a:r>
          <a:r>
            <a:rPr lang="en-CA" dirty="0" err="1"/>
            <a:t>propio</a:t>
          </a:r>
          <a:r>
            <a:rPr lang="en-CA" dirty="0"/>
            <a:t> </a:t>
          </a:r>
          <a:r>
            <a:rPr lang="en-CA" dirty="0" err="1"/>
            <a:t>contexto</a:t>
          </a:r>
          <a:r>
            <a:rPr lang="en-CA" dirty="0"/>
            <a:t> de </a:t>
          </a:r>
          <a:r>
            <a:rPr lang="en-CA" dirty="0" err="1"/>
            <a:t>enseñanza</a:t>
          </a:r>
          <a:endParaRPr lang="en-US" dirty="0"/>
        </a:p>
      </dgm:t>
    </dgm:pt>
    <dgm:pt modelId="{B0CD5C12-1BD0-3D43-A29E-438913901804}" type="parTrans" cxnId="{96953B36-296B-9445-95F3-EEF63C382961}">
      <dgm:prSet/>
      <dgm:spPr/>
      <dgm:t>
        <a:bodyPr/>
        <a:lstStyle/>
        <a:p>
          <a:endParaRPr lang="en-US"/>
        </a:p>
      </dgm:t>
    </dgm:pt>
    <dgm:pt modelId="{A6F51F29-F7FA-7947-A07D-487FD93A661B}" type="sibTrans" cxnId="{96953B36-296B-9445-95F3-EEF63C382961}">
      <dgm:prSet/>
      <dgm:spPr/>
      <dgm:t>
        <a:bodyPr/>
        <a:lstStyle/>
        <a:p>
          <a:endParaRPr lang="en-US"/>
        </a:p>
      </dgm:t>
    </dgm:pt>
    <dgm:pt modelId="{37067432-EAB2-844A-8269-B71CF5E179A1}">
      <dgm:prSet/>
      <dgm:spPr/>
      <dgm:t>
        <a:bodyPr/>
        <a:lstStyle/>
        <a:p>
          <a:r>
            <a:rPr lang="en-CA" dirty="0"/>
            <a:t>¿</a:t>
          </a:r>
          <a:r>
            <a:rPr lang="en-CA" dirty="0" err="1"/>
            <a:t>Qué</a:t>
          </a:r>
          <a:r>
            <a:rPr lang="en-CA" dirty="0"/>
            <a:t> es </a:t>
          </a:r>
          <a:r>
            <a:rPr lang="en-CA" dirty="0" err="1"/>
            <a:t>el</a:t>
          </a:r>
          <a:r>
            <a:rPr lang="en-CA" dirty="0"/>
            <a:t> </a:t>
          </a:r>
          <a:r>
            <a:rPr lang="en-CA" dirty="0" err="1"/>
            <a:t>proyecto</a:t>
          </a:r>
          <a:r>
            <a:rPr lang="en-CA" dirty="0"/>
            <a:t> de </a:t>
          </a:r>
          <a:r>
            <a:rPr lang="en-CA" dirty="0" err="1"/>
            <a:t>portafolio</a:t>
          </a:r>
          <a:r>
            <a:rPr lang="en-CA" dirty="0"/>
            <a:t> cultural?: </a:t>
          </a:r>
          <a:r>
            <a:rPr lang="en-CA" dirty="0" err="1"/>
            <a:t>pautas</a:t>
          </a:r>
          <a:r>
            <a:rPr lang="en-CA" dirty="0"/>
            <a:t>, </a:t>
          </a:r>
          <a:r>
            <a:rPr lang="en-CA" dirty="0" err="1"/>
            <a:t>rúbrica</a:t>
          </a:r>
          <a:r>
            <a:rPr lang="en-CA" dirty="0"/>
            <a:t> y </a:t>
          </a:r>
          <a:r>
            <a:rPr lang="en-CA" dirty="0" err="1"/>
            <a:t>ejemplos</a:t>
          </a:r>
          <a:endParaRPr lang="en-CA" dirty="0"/>
        </a:p>
      </dgm:t>
    </dgm:pt>
    <dgm:pt modelId="{DFA9C366-DDD2-0744-8424-3184A82EBD54}" type="parTrans" cxnId="{EF9CB9A0-688A-744A-9487-E0AEEF5EFC91}">
      <dgm:prSet/>
      <dgm:spPr/>
      <dgm:t>
        <a:bodyPr/>
        <a:lstStyle/>
        <a:p>
          <a:endParaRPr lang="en-US"/>
        </a:p>
      </dgm:t>
    </dgm:pt>
    <dgm:pt modelId="{DA89C41F-E3DF-5546-9117-92DA32FC5271}" type="sibTrans" cxnId="{EF9CB9A0-688A-744A-9487-E0AEEF5EFC91}">
      <dgm:prSet/>
      <dgm:spPr/>
      <dgm:t>
        <a:bodyPr/>
        <a:lstStyle/>
        <a:p>
          <a:endParaRPr lang="en-US"/>
        </a:p>
      </dgm:t>
    </dgm:pt>
    <dgm:pt modelId="{29928746-03EF-8241-AFCC-E8B8A1D260BB}">
      <dgm:prSet/>
      <dgm:spPr/>
      <dgm:t>
        <a:bodyPr/>
        <a:lstStyle/>
        <a:p>
          <a:r>
            <a:rPr lang="en-CA" dirty="0"/>
            <a:t>Beneficios y </a:t>
          </a:r>
          <a:r>
            <a:rPr lang="en-CA" dirty="0" err="1"/>
            <a:t>desafíos</a:t>
          </a:r>
          <a:r>
            <a:rPr lang="en-CA" dirty="0"/>
            <a:t> de </a:t>
          </a:r>
          <a:r>
            <a:rPr lang="en-CA" dirty="0" err="1"/>
            <a:t>los</a:t>
          </a:r>
          <a:r>
            <a:rPr lang="en-CA" dirty="0"/>
            <a:t> </a:t>
          </a:r>
          <a:r>
            <a:rPr lang="en-CA" dirty="0" err="1"/>
            <a:t>proyectos</a:t>
          </a:r>
          <a:r>
            <a:rPr lang="en-CA" dirty="0"/>
            <a:t> de </a:t>
          </a:r>
          <a:r>
            <a:rPr lang="en-CA" dirty="0" err="1"/>
            <a:t>portafolio</a:t>
          </a:r>
          <a:r>
            <a:rPr lang="en-CA" dirty="0"/>
            <a:t> cultural</a:t>
          </a:r>
        </a:p>
      </dgm:t>
    </dgm:pt>
    <dgm:pt modelId="{54D02DF1-6587-6943-9756-357BCCAEA22A}" type="parTrans" cxnId="{55C00176-900C-9541-98F5-59D93B5972AE}">
      <dgm:prSet/>
      <dgm:spPr/>
      <dgm:t>
        <a:bodyPr/>
        <a:lstStyle/>
        <a:p>
          <a:endParaRPr lang="en-US"/>
        </a:p>
      </dgm:t>
    </dgm:pt>
    <dgm:pt modelId="{8AC95F2A-1375-F648-8AEE-E5C897CBA25C}" type="sibTrans" cxnId="{55C00176-900C-9541-98F5-59D93B5972AE}">
      <dgm:prSet/>
      <dgm:spPr/>
      <dgm:t>
        <a:bodyPr/>
        <a:lstStyle/>
        <a:p>
          <a:endParaRPr lang="en-US"/>
        </a:p>
      </dgm:t>
    </dgm:pt>
    <dgm:pt modelId="{2CD93ED8-0902-C940-98AC-B280F5CC7648}">
      <dgm:prSet/>
      <dgm:spPr/>
      <dgm:t>
        <a:bodyPr/>
        <a:lstStyle/>
        <a:p>
          <a:r>
            <a:rPr lang="en-CA" dirty="0" err="1"/>
            <a:t>Conclusiones</a:t>
          </a:r>
          <a:endParaRPr lang="en-CA" dirty="0"/>
        </a:p>
      </dgm:t>
    </dgm:pt>
    <dgm:pt modelId="{1BA14C35-398C-744C-AF39-AB826D9CF267}" type="parTrans" cxnId="{6E219AEB-BCB3-7040-AC06-A00E9B8527A7}">
      <dgm:prSet/>
      <dgm:spPr/>
      <dgm:t>
        <a:bodyPr/>
        <a:lstStyle/>
        <a:p>
          <a:endParaRPr lang="en-US"/>
        </a:p>
      </dgm:t>
    </dgm:pt>
    <dgm:pt modelId="{F0FA5A1B-E856-DA42-9EE6-29C52BA1DC5F}" type="sibTrans" cxnId="{6E219AEB-BCB3-7040-AC06-A00E9B8527A7}">
      <dgm:prSet/>
      <dgm:spPr/>
      <dgm:t>
        <a:bodyPr/>
        <a:lstStyle/>
        <a:p>
          <a:endParaRPr lang="en-US"/>
        </a:p>
      </dgm:t>
    </dgm:pt>
    <dgm:pt modelId="{004A3368-B154-0E40-B90A-93A6D0D5E8F7}" type="pres">
      <dgm:prSet presAssocID="{7C4A27AC-CAC2-8740-A19F-7A6851BAB7E3}" presName="linearFlow" presStyleCnt="0">
        <dgm:presLayoutVars>
          <dgm:dir/>
          <dgm:animLvl val="lvl"/>
          <dgm:resizeHandles val="exact"/>
        </dgm:presLayoutVars>
      </dgm:prSet>
      <dgm:spPr/>
    </dgm:pt>
    <dgm:pt modelId="{C39C5C45-FAD1-F448-8566-187111243711}" type="pres">
      <dgm:prSet presAssocID="{71F6419D-028D-B148-BF94-6746B87BA01C}" presName="composite" presStyleCnt="0"/>
      <dgm:spPr/>
    </dgm:pt>
    <dgm:pt modelId="{4B64A0FF-8A39-864F-9D5A-FCD7893C3A73}" type="pres">
      <dgm:prSet presAssocID="{71F6419D-028D-B148-BF94-6746B87BA01C}" presName="parentText" presStyleLbl="alignNode1" presStyleIdx="0" presStyleCnt="3">
        <dgm:presLayoutVars>
          <dgm:chMax val="1"/>
          <dgm:bulletEnabled val="1"/>
        </dgm:presLayoutVars>
      </dgm:prSet>
      <dgm:spPr/>
    </dgm:pt>
    <dgm:pt modelId="{61A72C56-3934-0E48-80CF-AECBEFAA168D}" type="pres">
      <dgm:prSet presAssocID="{71F6419D-028D-B148-BF94-6746B87BA01C}" presName="descendantText" presStyleLbl="alignAcc1" presStyleIdx="0" presStyleCnt="3">
        <dgm:presLayoutVars>
          <dgm:bulletEnabled val="1"/>
        </dgm:presLayoutVars>
      </dgm:prSet>
      <dgm:spPr/>
    </dgm:pt>
    <dgm:pt modelId="{49AE4D5E-E5C8-AA4E-8FF6-A8101AF42FD9}" type="pres">
      <dgm:prSet presAssocID="{A10FCB64-E3CB-C44E-AAB4-965EE3903222}" presName="sp" presStyleCnt="0"/>
      <dgm:spPr/>
    </dgm:pt>
    <dgm:pt modelId="{CC4D7BB0-AB43-8F42-B583-5987A132C8EE}" type="pres">
      <dgm:prSet presAssocID="{3610236C-C5A8-B341-BFDC-E64737230DD1}" presName="composite" presStyleCnt="0"/>
      <dgm:spPr/>
    </dgm:pt>
    <dgm:pt modelId="{616B9160-5210-AE41-890B-5BAC7C2DCB1F}" type="pres">
      <dgm:prSet presAssocID="{3610236C-C5A8-B341-BFDC-E64737230DD1}" presName="parentText" presStyleLbl="alignNode1" presStyleIdx="1" presStyleCnt="3">
        <dgm:presLayoutVars>
          <dgm:chMax val="1"/>
          <dgm:bulletEnabled val="1"/>
        </dgm:presLayoutVars>
      </dgm:prSet>
      <dgm:spPr/>
    </dgm:pt>
    <dgm:pt modelId="{05E7A35C-31BF-364D-9DA4-BFCFC1B5C4DA}" type="pres">
      <dgm:prSet presAssocID="{3610236C-C5A8-B341-BFDC-E64737230DD1}" presName="descendantText" presStyleLbl="alignAcc1" presStyleIdx="1" presStyleCnt="3">
        <dgm:presLayoutVars>
          <dgm:bulletEnabled val="1"/>
        </dgm:presLayoutVars>
      </dgm:prSet>
      <dgm:spPr/>
    </dgm:pt>
    <dgm:pt modelId="{20909FF3-9A66-BC47-81B8-64DFF193A670}" type="pres">
      <dgm:prSet presAssocID="{B3D6652A-8FBC-3E4C-B3B1-BF4BC3EF50C2}" presName="sp" presStyleCnt="0"/>
      <dgm:spPr/>
    </dgm:pt>
    <dgm:pt modelId="{1F115CAB-BE9B-AC48-94EC-87F7C5B7D918}" type="pres">
      <dgm:prSet presAssocID="{D1916BCD-E4E5-AF4A-B153-3DC20B929E42}" presName="composite" presStyleCnt="0"/>
      <dgm:spPr/>
    </dgm:pt>
    <dgm:pt modelId="{0B05D1EE-3C57-CB4F-B517-42D3ED640129}" type="pres">
      <dgm:prSet presAssocID="{D1916BCD-E4E5-AF4A-B153-3DC20B929E42}" presName="parentText" presStyleLbl="alignNode1" presStyleIdx="2" presStyleCnt="3">
        <dgm:presLayoutVars>
          <dgm:chMax val="1"/>
          <dgm:bulletEnabled val="1"/>
        </dgm:presLayoutVars>
      </dgm:prSet>
      <dgm:spPr/>
    </dgm:pt>
    <dgm:pt modelId="{6362E0AD-A58F-3849-825B-320A1E294B58}" type="pres">
      <dgm:prSet presAssocID="{D1916BCD-E4E5-AF4A-B153-3DC20B929E42}" presName="descendantText" presStyleLbl="alignAcc1" presStyleIdx="2" presStyleCnt="3">
        <dgm:presLayoutVars>
          <dgm:bulletEnabled val="1"/>
        </dgm:presLayoutVars>
      </dgm:prSet>
      <dgm:spPr/>
    </dgm:pt>
  </dgm:ptLst>
  <dgm:cxnLst>
    <dgm:cxn modelId="{F2AD1013-3331-1E40-B53B-54A2C8E85809}" srcId="{7C4A27AC-CAC2-8740-A19F-7A6851BAB7E3}" destId="{D1916BCD-E4E5-AF4A-B153-3DC20B929E42}" srcOrd="2" destOrd="0" parTransId="{BFCF1FCD-6B77-9944-9AAB-8754752B6400}" sibTransId="{14515342-6507-ED41-BE92-7EC120EC8AC4}"/>
    <dgm:cxn modelId="{2A571613-E3D9-7944-AC2A-B554D111C4CD}" srcId="{7C4A27AC-CAC2-8740-A19F-7A6851BAB7E3}" destId="{71F6419D-028D-B148-BF94-6746B87BA01C}" srcOrd="0" destOrd="0" parTransId="{930A51A7-3264-1A41-B5A2-7572C8EBD115}" sibTransId="{A10FCB64-E3CB-C44E-AAB4-965EE3903222}"/>
    <dgm:cxn modelId="{DFC6891D-D39F-984A-AA82-7E1CAAC7A84A}" type="presOf" srcId="{3610236C-C5A8-B341-BFDC-E64737230DD1}" destId="{616B9160-5210-AE41-890B-5BAC7C2DCB1F}" srcOrd="0" destOrd="0" presId="urn:microsoft.com/office/officeart/2005/8/layout/chevron2"/>
    <dgm:cxn modelId="{CBB6F32E-2011-AE4C-A9DC-DEEE109F19D5}" type="presOf" srcId="{29928746-03EF-8241-AFCC-E8B8A1D260BB}" destId="{05E7A35C-31BF-364D-9DA4-BFCFC1B5C4DA}" srcOrd="0" destOrd="1" presId="urn:microsoft.com/office/officeart/2005/8/layout/chevron2"/>
    <dgm:cxn modelId="{96953B36-296B-9445-95F3-EEF63C382961}" srcId="{D1916BCD-E4E5-AF4A-B153-3DC20B929E42}" destId="{5DBF4AE1-3DEE-F946-8DDC-BC28B88055B4}" srcOrd="0" destOrd="0" parTransId="{B0CD5C12-1BD0-3D43-A29E-438913901804}" sibTransId="{A6F51F29-F7FA-7947-A07D-487FD93A661B}"/>
    <dgm:cxn modelId="{A6148E47-D8DC-F548-B524-1A30715CDDA8}" type="presOf" srcId="{2CD93ED8-0902-C940-98AC-B280F5CC7648}" destId="{6362E0AD-A58F-3849-825B-320A1E294B58}" srcOrd="0" destOrd="1" presId="urn:microsoft.com/office/officeart/2005/8/layout/chevron2"/>
    <dgm:cxn modelId="{CBBF4157-4773-5640-AD16-47E4BAE78AFA}" srcId="{71F6419D-028D-B148-BF94-6746B87BA01C}" destId="{BE9A6FF2-2E3B-B841-BF98-D27590D7737B}" srcOrd="0" destOrd="0" parTransId="{22C023EF-00AA-5747-B897-E5CEFE3C386E}" sibTransId="{386D4021-ED81-3B45-9831-99A55C5B7F2A}"/>
    <dgm:cxn modelId="{6F23315A-129B-1A42-8F58-434BF149AE0C}" type="presOf" srcId="{7C4A27AC-CAC2-8740-A19F-7A6851BAB7E3}" destId="{004A3368-B154-0E40-B90A-93A6D0D5E8F7}" srcOrd="0" destOrd="0" presId="urn:microsoft.com/office/officeart/2005/8/layout/chevron2"/>
    <dgm:cxn modelId="{BC67AF69-E54A-D14B-8B1A-EEBE0E022C43}" type="presOf" srcId="{5DBF4AE1-3DEE-F946-8DDC-BC28B88055B4}" destId="{6362E0AD-A58F-3849-825B-320A1E294B58}" srcOrd="0" destOrd="0" presId="urn:microsoft.com/office/officeart/2005/8/layout/chevron2"/>
    <dgm:cxn modelId="{55C00176-900C-9541-98F5-59D93B5972AE}" srcId="{3610236C-C5A8-B341-BFDC-E64737230DD1}" destId="{29928746-03EF-8241-AFCC-E8B8A1D260BB}" srcOrd="1" destOrd="0" parTransId="{54D02DF1-6587-6943-9756-357BCCAEA22A}" sibTransId="{8AC95F2A-1375-F648-8AEE-E5C897CBA25C}"/>
    <dgm:cxn modelId="{E12EAB99-7FB1-9848-8BDA-3272692BE777}" type="presOf" srcId="{37067432-EAB2-844A-8269-B71CF5E179A1}" destId="{61A72C56-3934-0E48-80CF-AECBEFAA168D}" srcOrd="0" destOrd="1" presId="urn:microsoft.com/office/officeart/2005/8/layout/chevron2"/>
    <dgm:cxn modelId="{EF9CB9A0-688A-744A-9487-E0AEEF5EFC91}" srcId="{71F6419D-028D-B148-BF94-6746B87BA01C}" destId="{37067432-EAB2-844A-8269-B71CF5E179A1}" srcOrd="1" destOrd="0" parTransId="{DFA9C366-DDD2-0744-8424-3184A82EBD54}" sibTransId="{DA89C41F-E3DF-5546-9117-92DA32FC5271}"/>
    <dgm:cxn modelId="{37CC56A6-CB18-C747-BD00-DC00C1C2911D}" type="presOf" srcId="{D1916BCD-E4E5-AF4A-B153-3DC20B929E42}" destId="{0B05D1EE-3C57-CB4F-B517-42D3ED640129}" srcOrd="0" destOrd="0" presId="urn:microsoft.com/office/officeart/2005/8/layout/chevron2"/>
    <dgm:cxn modelId="{F519D5AA-5E67-7941-8894-E89D4EF905CC}" srcId="{3610236C-C5A8-B341-BFDC-E64737230DD1}" destId="{652903F7-3338-E648-8F28-AADB9BF75398}" srcOrd="0" destOrd="0" parTransId="{E1CFC3A0-D845-8747-B132-7054F8C36473}" sibTransId="{69171639-9E8B-8D4B-8CF2-32D6B542B8EC}"/>
    <dgm:cxn modelId="{F6385DAD-76C6-AB4D-8A4F-B9E7F526C2B2}" type="presOf" srcId="{652903F7-3338-E648-8F28-AADB9BF75398}" destId="{05E7A35C-31BF-364D-9DA4-BFCFC1B5C4DA}" srcOrd="0" destOrd="0" presId="urn:microsoft.com/office/officeart/2005/8/layout/chevron2"/>
    <dgm:cxn modelId="{F07982E3-0E37-D849-AB30-786EC4A606BE}" type="presOf" srcId="{71F6419D-028D-B148-BF94-6746B87BA01C}" destId="{4B64A0FF-8A39-864F-9D5A-FCD7893C3A73}" srcOrd="0" destOrd="0" presId="urn:microsoft.com/office/officeart/2005/8/layout/chevron2"/>
    <dgm:cxn modelId="{6E219AEB-BCB3-7040-AC06-A00E9B8527A7}" srcId="{D1916BCD-E4E5-AF4A-B153-3DC20B929E42}" destId="{2CD93ED8-0902-C940-98AC-B280F5CC7648}" srcOrd="1" destOrd="0" parTransId="{1BA14C35-398C-744C-AF39-AB826D9CF267}" sibTransId="{F0FA5A1B-E856-DA42-9EE6-29C52BA1DC5F}"/>
    <dgm:cxn modelId="{603258EF-D642-2144-89E9-A83B838C2099}" type="presOf" srcId="{BE9A6FF2-2E3B-B841-BF98-D27590D7737B}" destId="{61A72C56-3934-0E48-80CF-AECBEFAA168D}" srcOrd="0" destOrd="0" presId="urn:microsoft.com/office/officeart/2005/8/layout/chevron2"/>
    <dgm:cxn modelId="{00493EF2-D315-8B41-9129-D8DD240967CC}" srcId="{7C4A27AC-CAC2-8740-A19F-7A6851BAB7E3}" destId="{3610236C-C5A8-B341-BFDC-E64737230DD1}" srcOrd="1" destOrd="0" parTransId="{0F87C065-97CE-234E-A4C9-400A1504ED17}" sibTransId="{B3D6652A-8FBC-3E4C-B3B1-BF4BC3EF50C2}"/>
    <dgm:cxn modelId="{F5D1D661-504A-8A4D-9F2A-6E749131B5AF}" type="presParOf" srcId="{004A3368-B154-0E40-B90A-93A6D0D5E8F7}" destId="{C39C5C45-FAD1-F448-8566-187111243711}" srcOrd="0" destOrd="0" presId="urn:microsoft.com/office/officeart/2005/8/layout/chevron2"/>
    <dgm:cxn modelId="{87E98169-7312-B243-92DC-1FE337677511}" type="presParOf" srcId="{C39C5C45-FAD1-F448-8566-187111243711}" destId="{4B64A0FF-8A39-864F-9D5A-FCD7893C3A73}" srcOrd="0" destOrd="0" presId="urn:microsoft.com/office/officeart/2005/8/layout/chevron2"/>
    <dgm:cxn modelId="{62D0A945-19A2-0B47-B05D-898CD2BFC924}" type="presParOf" srcId="{C39C5C45-FAD1-F448-8566-187111243711}" destId="{61A72C56-3934-0E48-80CF-AECBEFAA168D}" srcOrd="1" destOrd="0" presId="urn:microsoft.com/office/officeart/2005/8/layout/chevron2"/>
    <dgm:cxn modelId="{CB946F28-E566-A648-B743-7A0FD2349E19}" type="presParOf" srcId="{004A3368-B154-0E40-B90A-93A6D0D5E8F7}" destId="{49AE4D5E-E5C8-AA4E-8FF6-A8101AF42FD9}" srcOrd="1" destOrd="0" presId="urn:microsoft.com/office/officeart/2005/8/layout/chevron2"/>
    <dgm:cxn modelId="{AF9918FA-2FFB-114B-A283-B0E9BD3DF80F}" type="presParOf" srcId="{004A3368-B154-0E40-B90A-93A6D0D5E8F7}" destId="{CC4D7BB0-AB43-8F42-B583-5987A132C8EE}" srcOrd="2" destOrd="0" presId="urn:microsoft.com/office/officeart/2005/8/layout/chevron2"/>
    <dgm:cxn modelId="{C2360FD7-FF81-9841-BAC4-6A18100B0B50}" type="presParOf" srcId="{CC4D7BB0-AB43-8F42-B583-5987A132C8EE}" destId="{616B9160-5210-AE41-890B-5BAC7C2DCB1F}" srcOrd="0" destOrd="0" presId="urn:microsoft.com/office/officeart/2005/8/layout/chevron2"/>
    <dgm:cxn modelId="{C2EAB266-9DDB-FC43-86E9-EE0B2628E7D6}" type="presParOf" srcId="{CC4D7BB0-AB43-8F42-B583-5987A132C8EE}" destId="{05E7A35C-31BF-364D-9DA4-BFCFC1B5C4DA}" srcOrd="1" destOrd="0" presId="urn:microsoft.com/office/officeart/2005/8/layout/chevron2"/>
    <dgm:cxn modelId="{2E5EB6A5-676D-344A-9D72-12D9BC032E57}" type="presParOf" srcId="{004A3368-B154-0E40-B90A-93A6D0D5E8F7}" destId="{20909FF3-9A66-BC47-81B8-64DFF193A670}" srcOrd="3" destOrd="0" presId="urn:microsoft.com/office/officeart/2005/8/layout/chevron2"/>
    <dgm:cxn modelId="{41E930B5-0F17-C34A-80E6-E2D4C0BBA152}" type="presParOf" srcId="{004A3368-B154-0E40-B90A-93A6D0D5E8F7}" destId="{1F115CAB-BE9B-AC48-94EC-87F7C5B7D918}" srcOrd="4" destOrd="0" presId="urn:microsoft.com/office/officeart/2005/8/layout/chevron2"/>
    <dgm:cxn modelId="{C5C85A78-C01F-A44F-AC6A-F74B6C9414DE}" type="presParOf" srcId="{1F115CAB-BE9B-AC48-94EC-87F7C5B7D918}" destId="{0B05D1EE-3C57-CB4F-B517-42D3ED640129}" srcOrd="0" destOrd="0" presId="urn:microsoft.com/office/officeart/2005/8/layout/chevron2"/>
    <dgm:cxn modelId="{93652D5E-8925-F04B-B9BA-C22625BF4E87}" type="presParOf" srcId="{1F115CAB-BE9B-AC48-94EC-87F7C5B7D918}" destId="{6362E0AD-A58F-3849-825B-320A1E294B58}"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05C79C-E8E3-4C78-92D3-FFAC7EDED0CF}"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ABE8C7D-6CF0-4F92-8601-7E6864717DF0}">
      <dgm:prSet/>
      <dgm:spPr/>
      <dgm:t>
        <a:bodyPr/>
        <a:lstStyle/>
        <a:p>
          <a:pPr>
            <a:lnSpc>
              <a:spcPct val="100000"/>
            </a:lnSpc>
          </a:pPr>
          <a:r>
            <a:rPr lang="en-CA" dirty="0" err="1"/>
            <a:t>Explica</a:t>
          </a:r>
          <a:r>
            <a:rPr lang="en-CA" dirty="0"/>
            <a:t> la </a:t>
          </a:r>
          <a:r>
            <a:rPr lang="en-CA" dirty="0" err="1"/>
            <a:t>actividad</a:t>
          </a:r>
          <a:r>
            <a:rPr lang="en-CA" dirty="0"/>
            <a:t> </a:t>
          </a:r>
          <a:r>
            <a:rPr lang="en-CA" dirty="0" err="1"/>
            <a:t>que</a:t>
          </a:r>
          <a:r>
            <a:rPr lang="en-CA" dirty="0"/>
            <a:t> </a:t>
          </a:r>
          <a:r>
            <a:rPr lang="en-CA" dirty="0" err="1"/>
            <a:t>elegiste</a:t>
          </a:r>
          <a:r>
            <a:rPr lang="en-CA" dirty="0"/>
            <a:t> para </a:t>
          </a:r>
          <a:r>
            <a:rPr lang="en-CA" dirty="0" err="1"/>
            <a:t>tu</a:t>
          </a:r>
          <a:r>
            <a:rPr lang="en-CA" dirty="0"/>
            <a:t> </a:t>
          </a:r>
          <a:r>
            <a:rPr lang="en-CA" dirty="0" err="1"/>
            <a:t>portafolio</a:t>
          </a:r>
          <a:r>
            <a:rPr lang="en-CA" dirty="0"/>
            <a:t> cultural (</a:t>
          </a:r>
          <a:r>
            <a:rPr lang="en-CA" dirty="0" err="1"/>
            <a:t>por</a:t>
          </a:r>
          <a:r>
            <a:rPr lang="en-CA" dirty="0"/>
            <a:t> </a:t>
          </a:r>
          <a:r>
            <a:rPr lang="en-CA" dirty="0" err="1"/>
            <a:t>ejemplo</a:t>
          </a:r>
          <a:r>
            <a:rPr lang="en-CA" dirty="0"/>
            <a:t>, podcast, </a:t>
          </a:r>
          <a:r>
            <a:rPr lang="en-CA" dirty="0" err="1"/>
            <a:t>película</a:t>
          </a:r>
          <a:r>
            <a:rPr lang="en-CA" dirty="0"/>
            <a:t>, </a:t>
          </a:r>
          <a:r>
            <a:rPr lang="en-CA" dirty="0" err="1"/>
            <a:t>evento</a:t>
          </a:r>
          <a:r>
            <a:rPr lang="en-CA" dirty="0"/>
            <a:t> cultural, etc.).</a:t>
          </a:r>
          <a:endParaRPr lang="en-US" dirty="0"/>
        </a:p>
      </dgm:t>
    </dgm:pt>
    <dgm:pt modelId="{2807DD23-A35E-40B8-90EA-63CF5EB87FF9}" type="parTrans" cxnId="{7416D285-37C8-4CFA-8F4F-3A045664E959}">
      <dgm:prSet/>
      <dgm:spPr/>
      <dgm:t>
        <a:bodyPr/>
        <a:lstStyle/>
        <a:p>
          <a:endParaRPr lang="en-US"/>
        </a:p>
      </dgm:t>
    </dgm:pt>
    <dgm:pt modelId="{D11B8CCF-049B-47AE-AA33-1790E155FA74}" type="sibTrans" cxnId="{7416D285-37C8-4CFA-8F4F-3A045664E959}">
      <dgm:prSet/>
      <dgm:spPr/>
      <dgm:t>
        <a:bodyPr/>
        <a:lstStyle/>
        <a:p>
          <a:endParaRPr lang="en-US"/>
        </a:p>
      </dgm:t>
    </dgm:pt>
    <dgm:pt modelId="{A70F0179-CFFF-4EF1-8BE5-D5EA49C358BA}">
      <dgm:prSet/>
      <dgm:spPr/>
      <dgm:t>
        <a:bodyPr/>
        <a:lstStyle/>
        <a:p>
          <a:pPr>
            <a:lnSpc>
              <a:spcPct val="100000"/>
            </a:lnSpc>
          </a:pPr>
          <a:r>
            <a:rPr lang="en-CA" dirty="0"/>
            <a:t>Describe </a:t>
          </a:r>
          <a:r>
            <a:rPr lang="en-CA" b="1" dirty="0" err="1"/>
            <a:t>qué</a:t>
          </a:r>
          <a:r>
            <a:rPr lang="en-CA" b="1" dirty="0"/>
            <a:t> </a:t>
          </a:r>
          <a:r>
            <a:rPr lang="en-CA" b="1" dirty="0" err="1"/>
            <a:t>observaste</a:t>
          </a:r>
          <a:r>
            <a:rPr lang="en-CA" dirty="0"/>
            <a:t> y </a:t>
          </a:r>
          <a:r>
            <a:rPr lang="en-CA" b="1" dirty="0" err="1"/>
            <a:t>qué</a:t>
          </a:r>
          <a:r>
            <a:rPr lang="en-CA" b="1" dirty="0"/>
            <a:t> </a:t>
          </a:r>
          <a:r>
            <a:rPr lang="en-CA" b="1" dirty="0" err="1"/>
            <a:t>aprendiste</a:t>
          </a:r>
          <a:r>
            <a:rPr lang="en-CA" dirty="0"/>
            <a:t> </a:t>
          </a:r>
          <a:r>
            <a:rPr lang="en-CA" dirty="0" err="1"/>
            <a:t>sobre</a:t>
          </a:r>
          <a:r>
            <a:rPr lang="en-CA" dirty="0"/>
            <a:t> la </a:t>
          </a:r>
          <a:r>
            <a:rPr lang="en-CA" dirty="0" err="1"/>
            <a:t>cultura</a:t>
          </a:r>
          <a:r>
            <a:rPr lang="en-CA" dirty="0"/>
            <a:t> </a:t>
          </a:r>
          <a:r>
            <a:rPr lang="en-CA" dirty="0" err="1"/>
            <a:t>hispana</a:t>
          </a:r>
          <a:r>
            <a:rPr lang="en-CA" dirty="0"/>
            <a:t> </a:t>
          </a:r>
          <a:r>
            <a:rPr lang="en-CA" dirty="0" err="1"/>
            <a:t>durante</a:t>
          </a:r>
          <a:r>
            <a:rPr lang="en-CA" dirty="0"/>
            <a:t> la </a:t>
          </a:r>
          <a:r>
            <a:rPr lang="en-CA" dirty="0" err="1"/>
            <a:t>actividad</a:t>
          </a:r>
          <a:r>
            <a:rPr lang="en-CA" dirty="0"/>
            <a:t>.</a:t>
          </a:r>
          <a:endParaRPr lang="en-US" dirty="0"/>
        </a:p>
      </dgm:t>
    </dgm:pt>
    <dgm:pt modelId="{8E4FF86B-0E1F-480E-A94C-179EC63D6832}" type="parTrans" cxnId="{9BB1C5E7-5BA1-4B46-B18C-A0CDC6DD23A7}">
      <dgm:prSet/>
      <dgm:spPr/>
      <dgm:t>
        <a:bodyPr/>
        <a:lstStyle/>
        <a:p>
          <a:endParaRPr lang="en-US"/>
        </a:p>
      </dgm:t>
    </dgm:pt>
    <dgm:pt modelId="{897B7411-E0B2-452A-B446-56E13FD42675}" type="sibTrans" cxnId="{9BB1C5E7-5BA1-4B46-B18C-A0CDC6DD23A7}">
      <dgm:prSet/>
      <dgm:spPr/>
      <dgm:t>
        <a:bodyPr/>
        <a:lstStyle/>
        <a:p>
          <a:endParaRPr lang="en-US"/>
        </a:p>
      </dgm:t>
    </dgm:pt>
    <dgm:pt modelId="{59D1471E-A7CD-4A3A-BA65-B5C9F2292455}">
      <dgm:prSet/>
      <dgm:spPr/>
      <dgm:t>
        <a:bodyPr/>
        <a:lstStyle/>
        <a:p>
          <a:pPr>
            <a:lnSpc>
              <a:spcPct val="100000"/>
            </a:lnSpc>
          </a:pPr>
          <a:r>
            <a:rPr lang="en-CA"/>
            <a:t>Debes usar </a:t>
          </a:r>
          <a:r>
            <a:rPr lang="en-CA" b="1"/>
            <a:t>imágenes</a:t>
          </a:r>
          <a:r>
            <a:rPr lang="en-CA"/>
            <a:t> o visuales para ilustrar tus puntos. Asegúrate de que sean relevantes y apoyen tu presentación.</a:t>
          </a:r>
          <a:endParaRPr lang="en-US"/>
        </a:p>
      </dgm:t>
    </dgm:pt>
    <dgm:pt modelId="{CFCFD562-E713-4844-82E4-306BE565DC3D}" type="parTrans" cxnId="{3CD0F708-9A4E-474F-B535-1D1E75B0A861}">
      <dgm:prSet/>
      <dgm:spPr/>
      <dgm:t>
        <a:bodyPr/>
        <a:lstStyle/>
        <a:p>
          <a:endParaRPr lang="en-US"/>
        </a:p>
      </dgm:t>
    </dgm:pt>
    <dgm:pt modelId="{67862D26-0B0A-45FE-A21D-FAA91A5D8E6C}" type="sibTrans" cxnId="{3CD0F708-9A4E-474F-B535-1D1E75B0A861}">
      <dgm:prSet/>
      <dgm:spPr/>
      <dgm:t>
        <a:bodyPr/>
        <a:lstStyle/>
        <a:p>
          <a:endParaRPr lang="en-US"/>
        </a:p>
      </dgm:t>
    </dgm:pt>
    <dgm:pt modelId="{F67EE7A4-0E62-43DB-9BFE-982673481AA5}" type="pres">
      <dgm:prSet presAssocID="{DF05C79C-E8E3-4C78-92D3-FFAC7EDED0CF}" presName="root" presStyleCnt="0">
        <dgm:presLayoutVars>
          <dgm:dir/>
          <dgm:resizeHandles val="exact"/>
        </dgm:presLayoutVars>
      </dgm:prSet>
      <dgm:spPr/>
    </dgm:pt>
    <dgm:pt modelId="{42FDA651-BE09-4DA3-8DF5-1EEC61B766B3}" type="pres">
      <dgm:prSet presAssocID="{6ABE8C7D-6CF0-4F92-8601-7E6864717DF0}" presName="compNode" presStyleCnt="0"/>
      <dgm:spPr/>
    </dgm:pt>
    <dgm:pt modelId="{0A8CF73B-90F0-4CD9-9DE5-FC58AE5597BF}" type="pres">
      <dgm:prSet presAssocID="{6ABE8C7D-6CF0-4F92-8601-7E6864717DF0}" presName="bgRect" presStyleLbl="bgShp" presStyleIdx="0" presStyleCnt="3"/>
      <dgm:spPr/>
    </dgm:pt>
    <dgm:pt modelId="{C3A217B3-3CD1-46BC-80AD-012331D62E46}" type="pres">
      <dgm:prSet presAssocID="{6ABE8C7D-6CF0-4F92-8601-7E6864717DF0}"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Podcast"/>
        </a:ext>
      </dgm:extLst>
    </dgm:pt>
    <dgm:pt modelId="{C440C5FF-AEF1-49F5-8E4D-94AEC6D142EC}" type="pres">
      <dgm:prSet presAssocID="{6ABE8C7D-6CF0-4F92-8601-7E6864717DF0}" presName="spaceRect" presStyleCnt="0"/>
      <dgm:spPr/>
    </dgm:pt>
    <dgm:pt modelId="{803321B9-E743-46AC-96F8-567019693C29}" type="pres">
      <dgm:prSet presAssocID="{6ABE8C7D-6CF0-4F92-8601-7E6864717DF0}" presName="parTx" presStyleLbl="revTx" presStyleIdx="0" presStyleCnt="3">
        <dgm:presLayoutVars>
          <dgm:chMax val="0"/>
          <dgm:chPref val="0"/>
        </dgm:presLayoutVars>
      </dgm:prSet>
      <dgm:spPr/>
    </dgm:pt>
    <dgm:pt modelId="{F2644BFF-32CF-4BC9-8899-B7D0F7D5FD0A}" type="pres">
      <dgm:prSet presAssocID="{D11B8CCF-049B-47AE-AA33-1790E155FA74}" presName="sibTrans" presStyleCnt="0"/>
      <dgm:spPr/>
    </dgm:pt>
    <dgm:pt modelId="{75E67B71-8FAF-4986-B011-ABC3F312886B}" type="pres">
      <dgm:prSet presAssocID="{A70F0179-CFFF-4EF1-8BE5-D5EA49C358BA}" presName="compNode" presStyleCnt="0"/>
      <dgm:spPr/>
    </dgm:pt>
    <dgm:pt modelId="{B313D313-57ED-4969-81B3-A5EFB2EC16F7}" type="pres">
      <dgm:prSet presAssocID="{A70F0179-CFFF-4EF1-8BE5-D5EA49C358BA}" presName="bgRect" presStyleLbl="bgShp" presStyleIdx="1" presStyleCnt="3"/>
      <dgm:spPr/>
    </dgm:pt>
    <dgm:pt modelId="{986F7262-13E6-4634-90B0-B1A37D930F98}" type="pres">
      <dgm:prSet presAssocID="{A70F0179-CFFF-4EF1-8BE5-D5EA49C358BA}"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at"/>
        </a:ext>
      </dgm:extLst>
    </dgm:pt>
    <dgm:pt modelId="{151647FD-7B10-4D3D-88A3-96D60CDD6936}" type="pres">
      <dgm:prSet presAssocID="{A70F0179-CFFF-4EF1-8BE5-D5EA49C358BA}" presName="spaceRect" presStyleCnt="0"/>
      <dgm:spPr/>
    </dgm:pt>
    <dgm:pt modelId="{EFAD3022-8121-44FB-8A55-E44DF045EA9C}" type="pres">
      <dgm:prSet presAssocID="{A70F0179-CFFF-4EF1-8BE5-D5EA49C358BA}" presName="parTx" presStyleLbl="revTx" presStyleIdx="1" presStyleCnt="3">
        <dgm:presLayoutVars>
          <dgm:chMax val="0"/>
          <dgm:chPref val="0"/>
        </dgm:presLayoutVars>
      </dgm:prSet>
      <dgm:spPr/>
    </dgm:pt>
    <dgm:pt modelId="{0839F9AD-F3CD-4719-AED5-CDE540FE59EF}" type="pres">
      <dgm:prSet presAssocID="{897B7411-E0B2-452A-B446-56E13FD42675}" presName="sibTrans" presStyleCnt="0"/>
      <dgm:spPr/>
    </dgm:pt>
    <dgm:pt modelId="{A5FC9C65-2229-42DB-983F-B638E4F5EDDD}" type="pres">
      <dgm:prSet presAssocID="{59D1471E-A7CD-4A3A-BA65-B5C9F2292455}" presName="compNode" presStyleCnt="0"/>
      <dgm:spPr/>
    </dgm:pt>
    <dgm:pt modelId="{299F0466-2107-45FF-814D-36B76B1C5A71}" type="pres">
      <dgm:prSet presAssocID="{59D1471E-A7CD-4A3A-BA65-B5C9F2292455}" presName="bgRect" presStyleLbl="bgShp" presStyleIdx="2" presStyleCnt="3"/>
      <dgm:spPr/>
    </dgm:pt>
    <dgm:pt modelId="{32CF57A0-6107-4C6C-B35C-F8894C8B323E}" type="pres">
      <dgm:prSet presAssocID="{59D1471E-A7CD-4A3A-BA65-B5C9F2292455}"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Questions"/>
        </a:ext>
      </dgm:extLst>
    </dgm:pt>
    <dgm:pt modelId="{F1FCF303-5F3E-42AF-88BB-2774DAA29326}" type="pres">
      <dgm:prSet presAssocID="{59D1471E-A7CD-4A3A-BA65-B5C9F2292455}" presName="spaceRect" presStyleCnt="0"/>
      <dgm:spPr/>
    </dgm:pt>
    <dgm:pt modelId="{F4084E56-495B-46B2-8CE8-F950768F3637}" type="pres">
      <dgm:prSet presAssocID="{59D1471E-A7CD-4A3A-BA65-B5C9F2292455}" presName="parTx" presStyleLbl="revTx" presStyleIdx="2" presStyleCnt="3">
        <dgm:presLayoutVars>
          <dgm:chMax val="0"/>
          <dgm:chPref val="0"/>
        </dgm:presLayoutVars>
      </dgm:prSet>
      <dgm:spPr/>
    </dgm:pt>
  </dgm:ptLst>
  <dgm:cxnLst>
    <dgm:cxn modelId="{2127B505-A24E-40F0-888E-641E07246D53}" type="presOf" srcId="{DF05C79C-E8E3-4C78-92D3-FFAC7EDED0CF}" destId="{F67EE7A4-0E62-43DB-9BFE-982673481AA5}" srcOrd="0" destOrd="0" presId="urn:microsoft.com/office/officeart/2018/2/layout/IconVerticalSolidList"/>
    <dgm:cxn modelId="{3CD0F708-9A4E-474F-B535-1D1E75B0A861}" srcId="{DF05C79C-E8E3-4C78-92D3-FFAC7EDED0CF}" destId="{59D1471E-A7CD-4A3A-BA65-B5C9F2292455}" srcOrd="2" destOrd="0" parTransId="{CFCFD562-E713-4844-82E4-306BE565DC3D}" sibTransId="{67862D26-0B0A-45FE-A21D-FAA91A5D8E6C}"/>
    <dgm:cxn modelId="{595C9A2D-FDE8-410A-ABBB-03DBAD2D0F9C}" type="presOf" srcId="{A70F0179-CFFF-4EF1-8BE5-D5EA49C358BA}" destId="{EFAD3022-8121-44FB-8A55-E44DF045EA9C}" srcOrd="0" destOrd="0" presId="urn:microsoft.com/office/officeart/2018/2/layout/IconVerticalSolidList"/>
    <dgm:cxn modelId="{C9153A34-8347-41C6-944F-770AF952735F}" type="presOf" srcId="{59D1471E-A7CD-4A3A-BA65-B5C9F2292455}" destId="{F4084E56-495B-46B2-8CE8-F950768F3637}" srcOrd="0" destOrd="0" presId="urn:microsoft.com/office/officeart/2018/2/layout/IconVerticalSolidList"/>
    <dgm:cxn modelId="{7416D285-37C8-4CFA-8F4F-3A045664E959}" srcId="{DF05C79C-E8E3-4C78-92D3-FFAC7EDED0CF}" destId="{6ABE8C7D-6CF0-4F92-8601-7E6864717DF0}" srcOrd="0" destOrd="0" parTransId="{2807DD23-A35E-40B8-90EA-63CF5EB87FF9}" sibTransId="{D11B8CCF-049B-47AE-AA33-1790E155FA74}"/>
    <dgm:cxn modelId="{D53A9E87-1AB5-4F78-A6CD-6262FE723FFF}" type="presOf" srcId="{6ABE8C7D-6CF0-4F92-8601-7E6864717DF0}" destId="{803321B9-E743-46AC-96F8-567019693C29}" srcOrd="0" destOrd="0" presId="urn:microsoft.com/office/officeart/2018/2/layout/IconVerticalSolidList"/>
    <dgm:cxn modelId="{9BB1C5E7-5BA1-4B46-B18C-A0CDC6DD23A7}" srcId="{DF05C79C-E8E3-4C78-92D3-FFAC7EDED0CF}" destId="{A70F0179-CFFF-4EF1-8BE5-D5EA49C358BA}" srcOrd="1" destOrd="0" parTransId="{8E4FF86B-0E1F-480E-A94C-179EC63D6832}" sibTransId="{897B7411-E0B2-452A-B446-56E13FD42675}"/>
    <dgm:cxn modelId="{27CEE06D-1B92-4D7E-81AC-1596EA8C7BBC}" type="presParOf" srcId="{F67EE7A4-0E62-43DB-9BFE-982673481AA5}" destId="{42FDA651-BE09-4DA3-8DF5-1EEC61B766B3}" srcOrd="0" destOrd="0" presId="urn:microsoft.com/office/officeart/2018/2/layout/IconVerticalSolidList"/>
    <dgm:cxn modelId="{CAA4B4E4-F40D-4A99-9561-F095CF745479}" type="presParOf" srcId="{42FDA651-BE09-4DA3-8DF5-1EEC61B766B3}" destId="{0A8CF73B-90F0-4CD9-9DE5-FC58AE5597BF}" srcOrd="0" destOrd="0" presId="urn:microsoft.com/office/officeart/2018/2/layout/IconVerticalSolidList"/>
    <dgm:cxn modelId="{8C93B814-C54D-4EDD-A5A3-60794F8CD57D}" type="presParOf" srcId="{42FDA651-BE09-4DA3-8DF5-1EEC61B766B3}" destId="{C3A217B3-3CD1-46BC-80AD-012331D62E46}" srcOrd="1" destOrd="0" presId="urn:microsoft.com/office/officeart/2018/2/layout/IconVerticalSolidList"/>
    <dgm:cxn modelId="{5FED6BE9-73BD-4618-80CD-8FA7DC8590DA}" type="presParOf" srcId="{42FDA651-BE09-4DA3-8DF5-1EEC61B766B3}" destId="{C440C5FF-AEF1-49F5-8E4D-94AEC6D142EC}" srcOrd="2" destOrd="0" presId="urn:microsoft.com/office/officeart/2018/2/layout/IconVerticalSolidList"/>
    <dgm:cxn modelId="{044B82D8-9DD9-4A72-B3C4-80608CB0ECB7}" type="presParOf" srcId="{42FDA651-BE09-4DA3-8DF5-1EEC61B766B3}" destId="{803321B9-E743-46AC-96F8-567019693C29}" srcOrd="3" destOrd="0" presId="urn:microsoft.com/office/officeart/2018/2/layout/IconVerticalSolidList"/>
    <dgm:cxn modelId="{F42ED69D-FB2D-4766-AD73-7B607A17A15C}" type="presParOf" srcId="{F67EE7A4-0E62-43DB-9BFE-982673481AA5}" destId="{F2644BFF-32CF-4BC9-8899-B7D0F7D5FD0A}" srcOrd="1" destOrd="0" presId="urn:microsoft.com/office/officeart/2018/2/layout/IconVerticalSolidList"/>
    <dgm:cxn modelId="{420976AC-A992-44C3-A88A-78A3C46F468F}" type="presParOf" srcId="{F67EE7A4-0E62-43DB-9BFE-982673481AA5}" destId="{75E67B71-8FAF-4986-B011-ABC3F312886B}" srcOrd="2" destOrd="0" presId="urn:microsoft.com/office/officeart/2018/2/layout/IconVerticalSolidList"/>
    <dgm:cxn modelId="{0D1F0DD1-25C0-4EC1-A115-54503B7DBC63}" type="presParOf" srcId="{75E67B71-8FAF-4986-B011-ABC3F312886B}" destId="{B313D313-57ED-4969-81B3-A5EFB2EC16F7}" srcOrd="0" destOrd="0" presId="urn:microsoft.com/office/officeart/2018/2/layout/IconVerticalSolidList"/>
    <dgm:cxn modelId="{1854BEC8-EE9B-458A-9B30-B17ABAEDE869}" type="presParOf" srcId="{75E67B71-8FAF-4986-B011-ABC3F312886B}" destId="{986F7262-13E6-4634-90B0-B1A37D930F98}" srcOrd="1" destOrd="0" presId="urn:microsoft.com/office/officeart/2018/2/layout/IconVerticalSolidList"/>
    <dgm:cxn modelId="{4E085C28-0A36-45A5-B22D-76A4598A12EC}" type="presParOf" srcId="{75E67B71-8FAF-4986-B011-ABC3F312886B}" destId="{151647FD-7B10-4D3D-88A3-96D60CDD6936}" srcOrd="2" destOrd="0" presId="urn:microsoft.com/office/officeart/2018/2/layout/IconVerticalSolidList"/>
    <dgm:cxn modelId="{290C1FCB-DF54-4E46-8D75-C2DDD8792832}" type="presParOf" srcId="{75E67B71-8FAF-4986-B011-ABC3F312886B}" destId="{EFAD3022-8121-44FB-8A55-E44DF045EA9C}" srcOrd="3" destOrd="0" presId="urn:microsoft.com/office/officeart/2018/2/layout/IconVerticalSolidList"/>
    <dgm:cxn modelId="{FD086943-0A48-47F8-ADD6-E1A6206E05D5}" type="presParOf" srcId="{F67EE7A4-0E62-43DB-9BFE-982673481AA5}" destId="{0839F9AD-F3CD-4719-AED5-CDE540FE59EF}" srcOrd="3" destOrd="0" presId="urn:microsoft.com/office/officeart/2018/2/layout/IconVerticalSolidList"/>
    <dgm:cxn modelId="{8F8A2051-381C-401F-B005-D9EA03C89702}" type="presParOf" srcId="{F67EE7A4-0E62-43DB-9BFE-982673481AA5}" destId="{A5FC9C65-2229-42DB-983F-B638E4F5EDDD}" srcOrd="4" destOrd="0" presId="urn:microsoft.com/office/officeart/2018/2/layout/IconVerticalSolidList"/>
    <dgm:cxn modelId="{D260CCA2-115C-4092-BEA8-E673BAE8BBB9}" type="presParOf" srcId="{A5FC9C65-2229-42DB-983F-B638E4F5EDDD}" destId="{299F0466-2107-45FF-814D-36B76B1C5A71}" srcOrd="0" destOrd="0" presId="urn:microsoft.com/office/officeart/2018/2/layout/IconVerticalSolidList"/>
    <dgm:cxn modelId="{36487A3F-4169-4945-A862-2A42A48016E8}" type="presParOf" srcId="{A5FC9C65-2229-42DB-983F-B638E4F5EDDD}" destId="{32CF57A0-6107-4C6C-B35C-F8894C8B323E}" srcOrd="1" destOrd="0" presId="urn:microsoft.com/office/officeart/2018/2/layout/IconVerticalSolidList"/>
    <dgm:cxn modelId="{FC2FE5D2-34BC-4D1C-B7B6-DFA6E1271E77}" type="presParOf" srcId="{A5FC9C65-2229-42DB-983F-B638E4F5EDDD}" destId="{F1FCF303-5F3E-42AF-88BB-2774DAA29326}" srcOrd="2" destOrd="0" presId="urn:microsoft.com/office/officeart/2018/2/layout/IconVerticalSolidList"/>
    <dgm:cxn modelId="{C3F39697-561C-4FD0-997B-1AE777A25314}" type="presParOf" srcId="{A5FC9C65-2229-42DB-983F-B638E4F5EDDD}" destId="{F4084E56-495B-46B2-8CE8-F950768F363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4831ED0-0809-4426-A314-FC8AAC8C18AB}"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9DBC8131-32B8-48CF-A413-5D305A3E36EF}">
      <dgm:prSet custT="1"/>
      <dgm:spPr/>
      <dgm:t>
        <a:bodyPr/>
        <a:lstStyle/>
        <a:p>
          <a:pPr>
            <a:lnSpc>
              <a:spcPct val="100000"/>
            </a:lnSpc>
          </a:pPr>
          <a:r>
            <a:rPr lang="en-CA" sz="1600" dirty="0" err="1"/>
            <a:t>Interacción</a:t>
          </a:r>
          <a:r>
            <a:rPr lang="en-CA" sz="1600" dirty="0"/>
            <a:t> con </a:t>
          </a:r>
          <a:r>
            <a:rPr lang="en-CA" sz="1600" dirty="0" err="1"/>
            <a:t>hablantes</a:t>
          </a:r>
          <a:r>
            <a:rPr lang="en-CA" sz="1600" dirty="0"/>
            <a:t> de la lengua meta</a:t>
          </a:r>
          <a:br>
            <a:rPr lang="en-CA" sz="1600" dirty="0"/>
          </a:br>
          <a:r>
            <a:rPr lang="en-CA" sz="1600" dirty="0"/>
            <a:t>(</a:t>
          </a:r>
          <a:r>
            <a:rPr lang="en-CA" sz="1600" dirty="0" err="1"/>
            <a:t>entrevistas</a:t>
          </a:r>
          <a:r>
            <a:rPr lang="en-CA" sz="1600" dirty="0"/>
            <a:t>, </a:t>
          </a:r>
          <a:r>
            <a:rPr lang="en-CA" sz="1600" dirty="0" err="1"/>
            <a:t>eventos</a:t>
          </a:r>
          <a:r>
            <a:rPr lang="en-CA" sz="1600" dirty="0"/>
            <a:t>, mercados/tiendas)</a:t>
          </a:r>
          <a:endParaRPr lang="en-US" sz="1600" dirty="0"/>
        </a:p>
      </dgm:t>
    </dgm:pt>
    <dgm:pt modelId="{D0A47432-DE87-4C20-B036-B61AEBDEB22B}" type="parTrans" cxnId="{B027F293-931E-4B11-9625-195A46078A2C}">
      <dgm:prSet/>
      <dgm:spPr/>
      <dgm:t>
        <a:bodyPr/>
        <a:lstStyle/>
        <a:p>
          <a:endParaRPr lang="en-US"/>
        </a:p>
      </dgm:t>
    </dgm:pt>
    <dgm:pt modelId="{8444A6F9-3EDA-449D-AC76-5FA006EB35EE}" type="sibTrans" cxnId="{B027F293-931E-4B11-9625-195A46078A2C}">
      <dgm:prSet/>
      <dgm:spPr/>
      <dgm:t>
        <a:bodyPr/>
        <a:lstStyle/>
        <a:p>
          <a:endParaRPr lang="en-US"/>
        </a:p>
      </dgm:t>
    </dgm:pt>
    <dgm:pt modelId="{DA0634E5-C220-474B-9BDC-AB932959ED4E}">
      <dgm:prSet custT="1"/>
      <dgm:spPr/>
      <dgm:t>
        <a:bodyPr/>
        <a:lstStyle/>
        <a:p>
          <a:pPr>
            <a:lnSpc>
              <a:spcPct val="100000"/>
            </a:lnSpc>
          </a:pPr>
          <a:r>
            <a:rPr lang="en-CA" sz="1600" dirty="0"/>
            <a:t>Asistencia a </a:t>
          </a:r>
          <a:r>
            <a:rPr lang="en-CA" sz="1600" dirty="0" err="1"/>
            <a:t>una</a:t>
          </a:r>
          <a:r>
            <a:rPr lang="en-CA" sz="1600" dirty="0"/>
            <a:t> </a:t>
          </a:r>
          <a:r>
            <a:rPr lang="en-CA" sz="1600" dirty="0" err="1"/>
            <a:t>charla</a:t>
          </a:r>
          <a:r>
            <a:rPr lang="en-CA" sz="1600" dirty="0"/>
            <a:t> o </a:t>
          </a:r>
          <a:r>
            <a:rPr lang="en-CA" sz="1600" dirty="0" err="1"/>
            <a:t>evento</a:t>
          </a:r>
          <a:r>
            <a:rPr lang="en-CA" sz="1600" dirty="0"/>
            <a:t> </a:t>
          </a:r>
          <a:r>
            <a:rPr lang="en-CA" sz="1600" dirty="0" err="1"/>
            <a:t>comunitario</a:t>
          </a:r>
          <a:endParaRPr lang="en-US" sz="1600" dirty="0"/>
        </a:p>
      </dgm:t>
    </dgm:pt>
    <dgm:pt modelId="{4A05C261-E548-4090-BA43-4CF699AAC167}" type="parTrans" cxnId="{2EE74912-FFA4-4002-970F-BC0DCFCE7DC2}">
      <dgm:prSet/>
      <dgm:spPr/>
      <dgm:t>
        <a:bodyPr/>
        <a:lstStyle/>
        <a:p>
          <a:endParaRPr lang="en-US"/>
        </a:p>
      </dgm:t>
    </dgm:pt>
    <dgm:pt modelId="{F1DFE322-73EF-4D93-9D54-3033365DB7BE}" type="sibTrans" cxnId="{2EE74912-FFA4-4002-970F-BC0DCFCE7DC2}">
      <dgm:prSet/>
      <dgm:spPr/>
      <dgm:t>
        <a:bodyPr/>
        <a:lstStyle/>
        <a:p>
          <a:endParaRPr lang="en-US"/>
        </a:p>
      </dgm:t>
    </dgm:pt>
    <dgm:pt modelId="{1BCD2AF2-02EB-435E-BA25-E424AD14BC09}">
      <dgm:prSet custT="1"/>
      <dgm:spPr/>
      <dgm:t>
        <a:bodyPr/>
        <a:lstStyle/>
        <a:p>
          <a:pPr>
            <a:lnSpc>
              <a:spcPct val="100000"/>
            </a:lnSpc>
          </a:pPr>
          <a:r>
            <a:rPr lang="en-CA" sz="1600" dirty="0" err="1"/>
            <a:t>Escuchar</a:t>
          </a:r>
          <a:r>
            <a:rPr lang="en-CA" sz="1600" dirty="0"/>
            <a:t> </a:t>
          </a:r>
          <a:r>
            <a:rPr lang="en-CA" sz="1600" dirty="0" err="1"/>
            <a:t>música</a:t>
          </a:r>
          <a:r>
            <a:rPr lang="en-CA" sz="1600" dirty="0"/>
            <a:t> o un </a:t>
          </a:r>
          <a:r>
            <a:rPr lang="en-CA" sz="1600" dirty="0" err="1"/>
            <a:t>pódcast</a:t>
          </a:r>
          <a:endParaRPr lang="en-US" sz="1600" dirty="0"/>
        </a:p>
      </dgm:t>
    </dgm:pt>
    <dgm:pt modelId="{1AFF33A7-F1A6-438F-B05B-1346DE642B8A}" type="parTrans" cxnId="{7E6C41C4-4070-43DD-9960-EF2D653F7605}">
      <dgm:prSet/>
      <dgm:spPr/>
      <dgm:t>
        <a:bodyPr/>
        <a:lstStyle/>
        <a:p>
          <a:endParaRPr lang="en-US"/>
        </a:p>
      </dgm:t>
    </dgm:pt>
    <dgm:pt modelId="{DD12776E-5853-43E5-AA35-BE3C364B36EC}" type="sibTrans" cxnId="{7E6C41C4-4070-43DD-9960-EF2D653F7605}">
      <dgm:prSet/>
      <dgm:spPr/>
      <dgm:t>
        <a:bodyPr/>
        <a:lstStyle/>
        <a:p>
          <a:endParaRPr lang="en-US"/>
        </a:p>
      </dgm:t>
    </dgm:pt>
    <dgm:pt modelId="{B7AED2D9-6321-4CAD-838D-81D20D9AC1E7}">
      <dgm:prSet custT="1"/>
      <dgm:spPr/>
      <dgm:t>
        <a:bodyPr/>
        <a:lstStyle/>
        <a:p>
          <a:pPr>
            <a:lnSpc>
              <a:spcPct val="100000"/>
            </a:lnSpc>
          </a:pPr>
          <a:r>
            <a:rPr lang="en-CA" sz="1600" dirty="0" err="1"/>
            <a:t>Análisis</a:t>
          </a:r>
          <a:r>
            <a:rPr lang="en-CA" sz="1600" dirty="0"/>
            <a:t> de </a:t>
          </a:r>
          <a:r>
            <a:rPr lang="en-CA" sz="1600" dirty="0" err="1"/>
            <a:t>poesía</a:t>
          </a:r>
          <a:endParaRPr lang="en-US" sz="1600" dirty="0"/>
        </a:p>
      </dgm:t>
    </dgm:pt>
    <dgm:pt modelId="{D9076DA4-40EE-44CD-9DC3-7DB27A9EDF5B}" type="parTrans" cxnId="{A1CDAF2C-9A56-4C94-8295-A031D8E1C5B8}">
      <dgm:prSet/>
      <dgm:spPr/>
      <dgm:t>
        <a:bodyPr/>
        <a:lstStyle/>
        <a:p>
          <a:endParaRPr lang="en-US"/>
        </a:p>
      </dgm:t>
    </dgm:pt>
    <dgm:pt modelId="{2B554B2B-E70E-42BE-B1C1-009DD7836807}" type="sibTrans" cxnId="{A1CDAF2C-9A56-4C94-8295-A031D8E1C5B8}">
      <dgm:prSet/>
      <dgm:spPr/>
      <dgm:t>
        <a:bodyPr/>
        <a:lstStyle/>
        <a:p>
          <a:endParaRPr lang="en-US"/>
        </a:p>
      </dgm:t>
    </dgm:pt>
    <dgm:pt modelId="{0E235828-9C2A-4972-B6B8-CF2E10B3B65D}">
      <dgm:prSet custT="1"/>
      <dgm:spPr/>
      <dgm:t>
        <a:bodyPr/>
        <a:lstStyle/>
        <a:p>
          <a:pPr>
            <a:lnSpc>
              <a:spcPct val="100000"/>
            </a:lnSpc>
          </a:pPr>
          <a:r>
            <a:rPr lang="en-CA" sz="1600" dirty="0"/>
            <a:t>Ver </a:t>
          </a:r>
          <a:r>
            <a:rPr lang="en-CA" sz="1600" dirty="0" err="1"/>
            <a:t>una</a:t>
          </a:r>
          <a:r>
            <a:rPr lang="en-CA" sz="1600" dirty="0"/>
            <a:t> </a:t>
          </a:r>
          <a:r>
            <a:rPr lang="en-CA" sz="1600" dirty="0" err="1"/>
            <a:t>película</a:t>
          </a:r>
          <a:r>
            <a:rPr lang="en-CA" sz="1600" dirty="0"/>
            <a:t> o </a:t>
          </a:r>
          <a:r>
            <a:rPr lang="en-CA" sz="1600" dirty="0" err="1"/>
            <a:t>una</a:t>
          </a:r>
          <a:r>
            <a:rPr lang="en-CA" sz="1600" dirty="0"/>
            <a:t> </a:t>
          </a:r>
          <a:r>
            <a:rPr lang="en-CA" sz="1600" dirty="0" err="1"/>
            <a:t>serie</a:t>
          </a:r>
          <a:endParaRPr lang="en-US" sz="1600" dirty="0"/>
        </a:p>
      </dgm:t>
    </dgm:pt>
    <dgm:pt modelId="{1B41FBFC-4F81-4224-B928-F679302F9A00}" type="parTrans" cxnId="{238A2810-C1BF-4B57-84A8-BD3260224C56}">
      <dgm:prSet/>
      <dgm:spPr/>
      <dgm:t>
        <a:bodyPr/>
        <a:lstStyle/>
        <a:p>
          <a:endParaRPr lang="en-US"/>
        </a:p>
      </dgm:t>
    </dgm:pt>
    <dgm:pt modelId="{D0DE369B-1319-4D24-BFA8-41557E05A822}" type="sibTrans" cxnId="{238A2810-C1BF-4B57-84A8-BD3260224C56}">
      <dgm:prSet/>
      <dgm:spPr/>
      <dgm:t>
        <a:bodyPr/>
        <a:lstStyle/>
        <a:p>
          <a:endParaRPr lang="en-US"/>
        </a:p>
      </dgm:t>
    </dgm:pt>
    <dgm:pt modelId="{85D5A60D-D448-4013-B0EA-210E89704848}">
      <dgm:prSet custT="1"/>
      <dgm:spPr/>
      <dgm:t>
        <a:bodyPr/>
        <a:lstStyle/>
        <a:p>
          <a:pPr>
            <a:lnSpc>
              <a:spcPct val="100000"/>
            </a:lnSpc>
          </a:pPr>
          <a:r>
            <a:rPr lang="en-CA" sz="1600" dirty="0" err="1"/>
            <a:t>Preparar</a:t>
          </a:r>
          <a:r>
            <a:rPr lang="en-CA" sz="1600" dirty="0"/>
            <a:t> </a:t>
          </a:r>
          <a:r>
            <a:rPr lang="en-CA" sz="1600" dirty="0" err="1"/>
            <a:t>una</a:t>
          </a:r>
          <a:r>
            <a:rPr lang="en-CA" sz="1600" dirty="0"/>
            <a:t> </a:t>
          </a:r>
          <a:r>
            <a:rPr lang="en-CA" sz="1600" dirty="0" err="1"/>
            <a:t>receta</a:t>
          </a:r>
          <a:endParaRPr lang="en-US" sz="1600" dirty="0"/>
        </a:p>
      </dgm:t>
    </dgm:pt>
    <dgm:pt modelId="{D44C9460-93A7-4511-A573-BE62320CE7FD}" type="parTrans" cxnId="{6C093018-2A47-4F6D-A0DD-1CC059C3ED96}">
      <dgm:prSet/>
      <dgm:spPr/>
      <dgm:t>
        <a:bodyPr/>
        <a:lstStyle/>
        <a:p>
          <a:endParaRPr lang="en-US"/>
        </a:p>
      </dgm:t>
    </dgm:pt>
    <dgm:pt modelId="{D0DA28F2-4A0E-49AA-8BDF-F15D6B21C169}" type="sibTrans" cxnId="{6C093018-2A47-4F6D-A0DD-1CC059C3ED96}">
      <dgm:prSet/>
      <dgm:spPr/>
      <dgm:t>
        <a:bodyPr/>
        <a:lstStyle/>
        <a:p>
          <a:endParaRPr lang="en-US"/>
        </a:p>
      </dgm:t>
    </dgm:pt>
    <dgm:pt modelId="{DFA1C4B8-A53A-42A6-A351-158268094943}">
      <dgm:prSet custT="1"/>
      <dgm:spPr/>
      <dgm:t>
        <a:bodyPr/>
        <a:lstStyle/>
        <a:p>
          <a:pPr>
            <a:lnSpc>
              <a:spcPct val="100000"/>
            </a:lnSpc>
          </a:pPr>
          <a:r>
            <a:rPr lang="en-CA" sz="1600" dirty="0" err="1"/>
            <a:t>Investigar</a:t>
          </a:r>
          <a:r>
            <a:rPr lang="en-CA" sz="1600" dirty="0"/>
            <a:t> un </a:t>
          </a:r>
          <a:r>
            <a:rPr lang="en-CA" sz="1600" dirty="0" err="1"/>
            <a:t>tema</a:t>
          </a:r>
          <a:r>
            <a:rPr lang="en-CA" sz="1600" dirty="0"/>
            <a:t> </a:t>
          </a:r>
          <a:r>
            <a:rPr lang="en-CA" sz="1600" dirty="0" err="1"/>
            <a:t>culturalmente</a:t>
          </a:r>
          <a:r>
            <a:rPr lang="en-CA" sz="1600" dirty="0"/>
            <a:t> </a:t>
          </a:r>
          <a:r>
            <a:rPr lang="en-CA" sz="1600" dirty="0" err="1"/>
            <a:t>relevante</a:t>
          </a:r>
          <a:endParaRPr lang="en-US" sz="1600" dirty="0"/>
        </a:p>
      </dgm:t>
    </dgm:pt>
    <dgm:pt modelId="{91799906-93A2-4CF7-A792-69C52930B9A7}" type="parTrans" cxnId="{EAB6C307-4DA9-4FD2-A584-4FF12C1CD5F6}">
      <dgm:prSet/>
      <dgm:spPr/>
      <dgm:t>
        <a:bodyPr/>
        <a:lstStyle/>
        <a:p>
          <a:endParaRPr lang="en-US"/>
        </a:p>
      </dgm:t>
    </dgm:pt>
    <dgm:pt modelId="{AD4FC9C2-16DE-4D9A-8826-11658588AEB9}" type="sibTrans" cxnId="{EAB6C307-4DA9-4FD2-A584-4FF12C1CD5F6}">
      <dgm:prSet/>
      <dgm:spPr/>
      <dgm:t>
        <a:bodyPr/>
        <a:lstStyle/>
        <a:p>
          <a:endParaRPr lang="en-US"/>
        </a:p>
      </dgm:t>
    </dgm:pt>
    <dgm:pt modelId="{5FDD8A56-F88E-4CCE-BB98-59A270773B36}">
      <dgm:prSet custT="1"/>
      <dgm:spPr/>
      <dgm:t>
        <a:bodyPr/>
        <a:lstStyle/>
        <a:p>
          <a:pPr>
            <a:lnSpc>
              <a:spcPct val="100000"/>
            </a:lnSpc>
          </a:pPr>
          <a:r>
            <a:rPr lang="en-CA" sz="1600" dirty="0" err="1"/>
            <a:t>Realizar</a:t>
          </a:r>
          <a:r>
            <a:rPr lang="en-CA" sz="1600" dirty="0"/>
            <a:t> un </a:t>
          </a:r>
          <a:r>
            <a:rPr lang="en-CA" sz="1600" dirty="0" err="1"/>
            <a:t>recorrido</a:t>
          </a:r>
          <a:r>
            <a:rPr lang="en-CA" sz="1600" dirty="0"/>
            <a:t> virtual </a:t>
          </a:r>
          <a:r>
            <a:rPr lang="en-CA" sz="1600" dirty="0" err="1"/>
            <a:t>por</a:t>
          </a:r>
          <a:r>
            <a:rPr lang="en-CA" sz="1600" dirty="0"/>
            <a:t> un </a:t>
          </a:r>
          <a:r>
            <a:rPr lang="en-CA" sz="1600" dirty="0" err="1"/>
            <a:t>lugar</a:t>
          </a:r>
          <a:r>
            <a:rPr lang="en-CA" sz="1600" dirty="0"/>
            <a:t> </a:t>
          </a:r>
          <a:r>
            <a:rPr lang="en-CA" sz="1600" dirty="0" err="1"/>
            <a:t>culturalmente</a:t>
          </a:r>
          <a:r>
            <a:rPr lang="en-CA" sz="1600" dirty="0"/>
            <a:t> </a:t>
          </a:r>
          <a:r>
            <a:rPr lang="en-CA" sz="1600" dirty="0" err="1"/>
            <a:t>significativo</a:t>
          </a:r>
          <a:br>
            <a:rPr lang="en-CA" sz="1600" dirty="0"/>
          </a:br>
          <a:r>
            <a:rPr lang="en-CA" sz="1400" dirty="0"/>
            <a:t>(mercado, </a:t>
          </a:r>
          <a:r>
            <a:rPr lang="en-CA" sz="1400" dirty="0" err="1"/>
            <a:t>museo</a:t>
          </a:r>
          <a:r>
            <a:rPr lang="en-CA" sz="1400" dirty="0"/>
            <a:t>, sitio histórico)</a:t>
          </a:r>
          <a:endParaRPr lang="en-US" sz="1600" dirty="0"/>
        </a:p>
      </dgm:t>
    </dgm:pt>
    <dgm:pt modelId="{DCB8FDF6-01FD-4986-8259-6BEEF7922326}" type="parTrans" cxnId="{AB5BB187-EFC0-4E29-9870-9A9EBF22FD79}">
      <dgm:prSet/>
      <dgm:spPr/>
      <dgm:t>
        <a:bodyPr/>
        <a:lstStyle/>
        <a:p>
          <a:endParaRPr lang="en-US"/>
        </a:p>
      </dgm:t>
    </dgm:pt>
    <dgm:pt modelId="{4C0243D2-C182-478E-9DE0-5C35ED618E95}" type="sibTrans" cxnId="{AB5BB187-EFC0-4E29-9870-9A9EBF22FD79}">
      <dgm:prSet/>
      <dgm:spPr/>
      <dgm:t>
        <a:bodyPr/>
        <a:lstStyle/>
        <a:p>
          <a:endParaRPr lang="en-US"/>
        </a:p>
      </dgm:t>
    </dgm:pt>
    <dgm:pt modelId="{2A160CA9-BCFF-4713-887A-3082AF0158A5}" type="pres">
      <dgm:prSet presAssocID="{94831ED0-0809-4426-A314-FC8AAC8C18AB}" presName="root" presStyleCnt="0">
        <dgm:presLayoutVars>
          <dgm:dir/>
          <dgm:resizeHandles val="exact"/>
        </dgm:presLayoutVars>
      </dgm:prSet>
      <dgm:spPr/>
    </dgm:pt>
    <dgm:pt modelId="{9125C4B4-B807-4F4E-AC43-FD8C8D2743CB}" type="pres">
      <dgm:prSet presAssocID="{9DBC8131-32B8-48CF-A413-5D305A3E36EF}" presName="compNode" presStyleCnt="0"/>
      <dgm:spPr/>
    </dgm:pt>
    <dgm:pt modelId="{6FA819CC-CD00-49EC-BAE9-B892F5747B78}" type="pres">
      <dgm:prSet presAssocID="{9DBC8131-32B8-48CF-A413-5D305A3E36EF}" presName="iconRect" presStyleLbl="node1" presStyleIdx="0" presStyleCnt="8"/>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Marketing"/>
        </a:ext>
      </dgm:extLst>
    </dgm:pt>
    <dgm:pt modelId="{F20625FB-9A99-40E4-A433-2BEA06813B71}" type="pres">
      <dgm:prSet presAssocID="{9DBC8131-32B8-48CF-A413-5D305A3E36EF}" presName="spaceRect" presStyleCnt="0"/>
      <dgm:spPr/>
    </dgm:pt>
    <dgm:pt modelId="{6C8FD3C8-A4DC-41E9-A933-5B7549FDDA93}" type="pres">
      <dgm:prSet presAssocID="{9DBC8131-32B8-48CF-A413-5D305A3E36EF}" presName="textRect" presStyleLbl="revTx" presStyleIdx="0" presStyleCnt="8">
        <dgm:presLayoutVars>
          <dgm:chMax val="1"/>
          <dgm:chPref val="1"/>
        </dgm:presLayoutVars>
      </dgm:prSet>
      <dgm:spPr/>
    </dgm:pt>
    <dgm:pt modelId="{E1AE2836-400A-44B7-BC2A-F66FACD2DF38}" type="pres">
      <dgm:prSet presAssocID="{8444A6F9-3EDA-449D-AC76-5FA006EB35EE}" presName="sibTrans" presStyleCnt="0"/>
      <dgm:spPr/>
    </dgm:pt>
    <dgm:pt modelId="{9B144BC0-2C5E-4918-A917-B5780904DBD0}" type="pres">
      <dgm:prSet presAssocID="{DA0634E5-C220-474B-9BDC-AB932959ED4E}" presName="compNode" presStyleCnt="0"/>
      <dgm:spPr/>
    </dgm:pt>
    <dgm:pt modelId="{E85C87D1-C431-42A9-BF62-D58F17B9F6CB}" type="pres">
      <dgm:prSet presAssocID="{DA0634E5-C220-474B-9BDC-AB932959ED4E}" presName="iconRect" presStyleLbl="node1" presStyleIdx="1" presStyleCnt="8"/>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roup"/>
        </a:ext>
      </dgm:extLst>
    </dgm:pt>
    <dgm:pt modelId="{F6672A0E-94FD-4E26-9206-0D2F21377B6A}" type="pres">
      <dgm:prSet presAssocID="{DA0634E5-C220-474B-9BDC-AB932959ED4E}" presName="spaceRect" presStyleCnt="0"/>
      <dgm:spPr/>
    </dgm:pt>
    <dgm:pt modelId="{1BC345CE-8308-4C3A-ABA3-A06E6560E4A2}" type="pres">
      <dgm:prSet presAssocID="{DA0634E5-C220-474B-9BDC-AB932959ED4E}" presName="textRect" presStyleLbl="revTx" presStyleIdx="1" presStyleCnt="8">
        <dgm:presLayoutVars>
          <dgm:chMax val="1"/>
          <dgm:chPref val="1"/>
        </dgm:presLayoutVars>
      </dgm:prSet>
      <dgm:spPr/>
    </dgm:pt>
    <dgm:pt modelId="{19EF194B-C175-4C6E-AAA9-71A8091ADECA}" type="pres">
      <dgm:prSet presAssocID="{F1DFE322-73EF-4D93-9D54-3033365DB7BE}" presName="sibTrans" presStyleCnt="0"/>
      <dgm:spPr/>
    </dgm:pt>
    <dgm:pt modelId="{81850492-B496-4143-B032-C5EA0F17263D}" type="pres">
      <dgm:prSet presAssocID="{1BCD2AF2-02EB-435E-BA25-E424AD14BC09}" presName="compNode" presStyleCnt="0"/>
      <dgm:spPr/>
    </dgm:pt>
    <dgm:pt modelId="{80DF4DD4-ADE6-4BFA-AC8D-D01AAB601F9F}" type="pres">
      <dgm:prSet presAssocID="{1BCD2AF2-02EB-435E-BA25-E424AD14BC09}" presName="iconRect" presStyleLbl="node1" presStyleIdx="2" presStyleCnt="8"/>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Headphones"/>
        </a:ext>
      </dgm:extLst>
    </dgm:pt>
    <dgm:pt modelId="{011FDE11-F445-491B-A740-2BBC716EF38A}" type="pres">
      <dgm:prSet presAssocID="{1BCD2AF2-02EB-435E-BA25-E424AD14BC09}" presName="spaceRect" presStyleCnt="0"/>
      <dgm:spPr/>
    </dgm:pt>
    <dgm:pt modelId="{FD97580B-BD68-4AEF-9463-6E2CD49FD61D}" type="pres">
      <dgm:prSet presAssocID="{1BCD2AF2-02EB-435E-BA25-E424AD14BC09}" presName="textRect" presStyleLbl="revTx" presStyleIdx="2" presStyleCnt="8">
        <dgm:presLayoutVars>
          <dgm:chMax val="1"/>
          <dgm:chPref val="1"/>
        </dgm:presLayoutVars>
      </dgm:prSet>
      <dgm:spPr/>
    </dgm:pt>
    <dgm:pt modelId="{E03887B0-8420-4465-933D-1F389DB68861}" type="pres">
      <dgm:prSet presAssocID="{DD12776E-5853-43E5-AA35-BE3C364B36EC}" presName="sibTrans" presStyleCnt="0"/>
      <dgm:spPr/>
    </dgm:pt>
    <dgm:pt modelId="{9095E3E1-52A3-4A9B-B56F-370A2251008D}" type="pres">
      <dgm:prSet presAssocID="{B7AED2D9-6321-4CAD-838D-81D20D9AC1E7}" presName="compNode" presStyleCnt="0"/>
      <dgm:spPr/>
    </dgm:pt>
    <dgm:pt modelId="{0E65CBB5-B2BF-43D2-A0B5-670A053EF895}" type="pres">
      <dgm:prSet presAssocID="{B7AED2D9-6321-4CAD-838D-81D20D9AC1E7}" presName="iconRect" presStyleLbl="node1" presStyleIdx="3" presStyleCnt="8"/>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encil"/>
        </a:ext>
      </dgm:extLst>
    </dgm:pt>
    <dgm:pt modelId="{2949DEC9-E166-4241-8DDC-31EB268CD821}" type="pres">
      <dgm:prSet presAssocID="{B7AED2D9-6321-4CAD-838D-81D20D9AC1E7}" presName="spaceRect" presStyleCnt="0"/>
      <dgm:spPr/>
    </dgm:pt>
    <dgm:pt modelId="{9A41A3BE-2909-471E-ABA5-908BBB61F0A7}" type="pres">
      <dgm:prSet presAssocID="{B7AED2D9-6321-4CAD-838D-81D20D9AC1E7}" presName="textRect" presStyleLbl="revTx" presStyleIdx="3" presStyleCnt="8">
        <dgm:presLayoutVars>
          <dgm:chMax val="1"/>
          <dgm:chPref val="1"/>
        </dgm:presLayoutVars>
      </dgm:prSet>
      <dgm:spPr/>
    </dgm:pt>
    <dgm:pt modelId="{7CCD97CD-C667-4A32-8E2C-356FA18DF07B}" type="pres">
      <dgm:prSet presAssocID="{2B554B2B-E70E-42BE-B1C1-009DD7836807}" presName="sibTrans" presStyleCnt="0"/>
      <dgm:spPr/>
    </dgm:pt>
    <dgm:pt modelId="{7BC0657C-F802-4587-AFA1-0202E3A622A1}" type="pres">
      <dgm:prSet presAssocID="{0E235828-9C2A-4972-B6B8-CF2E10B3B65D}" presName="compNode" presStyleCnt="0"/>
      <dgm:spPr/>
    </dgm:pt>
    <dgm:pt modelId="{6545D846-496A-4E7A-B4B3-8D48FE74F107}" type="pres">
      <dgm:prSet presAssocID="{0E235828-9C2A-4972-B6B8-CF2E10B3B65D}" presName="iconRect" presStyleLbl="node1" presStyleIdx="4" presStyleCnt="8"/>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Video camera"/>
        </a:ext>
      </dgm:extLst>
    </dgm:pt>
    <dgm:pt modelId="{C4AA3A5E-E13C-4A3D-A1A4-92F44C84C778}" type="pres">
      <dgm:prSet presAssocID="{0E235828-9C2A-4972-B6B8-CF2E10B3B65D}" presName="spaceRect" presStyleCnt="0"/>
      <dgm:spPr/>
    </dgm:pt>
    <dgm:pt modelId="{520AFFB7-B710-4BB7-91DE-A5BA8DC603C8}" type="pres">
      <dgm:prSet presAssocID="{0E235828-9C2A-4972-B6B8-CF2E10B3B65D}" presName="textRect" presStyleLbl="revTx" presStyleIdx="4" presStyleCnt="8">
        <dgm:presLayoutVars>
          <dgm:chMax val="1"/>
          <dgm:chPref val="1"/>
        </dgm:presLayoutVars>
      </dgm:prSet>
      <dgm:spPr/>
    </dgm:pt>
    <dgm:pt modelId="{EFFEA269-11EC-48DE-AB2A-CA2BEBD1C554}" type="pres">
      <dgm:prSet presAssocID="{D0DE369B-1319-4D24-BFA8-41557E05A822}" presName="sibTrans" presStyleCnt="0"/>
      <dgm:spPr/>
    </dgm:pt>
    <dgm:pt modelId="{ED3A0E0C-65EE-4D6C-99C9-C4CFE5391766}" type="pres">
      <dgm:prSet presAssocID="{85D5A60D-D448-4013-B0EA-210E89704848}" presName="compNode" presStyleCnt="0"/>
      <dgm:spPr/>
    </dgm:pt>
    <dgm:pt modelId="{3E2BEF39-5FC5-4852-807F-28E223B3338B}" type="pres">
      <dgm:prSet presAssocID="{85D5A60D-D448-4013-B0EA-210E89704848}" presName="iconRect" presStyleLbl="node1" presStyleIdx="5" presStyleCnt="8"/>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Fork and knife"/>
        </a:ext>
      </dgm:extLst>
    </dgm:pt>
    <dgm:pt modelId="{E488A4A5-8139-43F2-ABB3-94D29A3ED1AC}" type="pres">
      <dgm:prSet presAssocID="{85D5A60D-D448-4013-B0EA-210E89704848}" presName="spaceRect" presStyleCnt="0"/>
      <dgm:spPr/>
    </dgm:pt>
    <dgm:pt modelId="{ECEBEBB7-8967-4D73-97E2-E6332AD71D3F}" type="pres">
      <dgm:prSet presAssocID="{85D5A60D-D448-4013-B0EA-210E89704848}" presName="textRect" presStyleLbl="revTx" presStyleIdx="5" presStyleCnt="8">
        <dgm:presLayoutVars>
          <dgm:chMax val="1"/>
          <dgm:chPref val="1"/>
        </dgm:presLayoutVars>
      </dgm:prSet>
      <dgm:spPr/>
    </dgm:pt>
    <dgm:pt modelId="{99BFF710-432C-4DC0-9ECB-4557CDB2793D}" type="pres">
      <dgm:prSet presAssocID="{D0DA28F2-4A0E-49AA-8BDF-F15D6B21C169}" presName="sibTrans" presStyleCnt="0"/>
      <dgm:spPr/>
    </dgm:pt>
    <dgm:pt modelId="{2D7C1BCF-C4A7-48C2-B779-880CD6A1A15B}" type="pres">
      <dgm:prSet presAssocID="{DFA1C4B8-A53A-42A6-A351-158268094943}" presName="compNode" presStyleCnt="0"/>
      <dgm:spPr/>
    </dgm:pt>
    <dgm:pt modelId="{0E5C77DC-343F-4889-AF29-934EEB58294E}" type="pres">
      <dgm:prSet presAssocID="{DFA1C4B8-A53A-42A6-A351-158268094943}" presName="iconRect" presStyleLbl="node1" presStyleIdx="6" presStyleCnt="8"/>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Magnifying glass"/>
        </a:ext>
      </dgm:extLst>
    </dgm:pt>
    <dgm:pt modelId="{F16F2EA1-7C12-42C5-B644-3E8FF836A9DC}" type="pres">
      <dgm:prSet presAssocID="{DFA1C4B8-A53A-42A6-A351-158268094943}" presName="spaceRect" presStyleCnt="0"/>
      <dgm:spPr/>
    </dgm:pt>
    <dgm:pt modelId="{75390A5F-12A1-402C-9A96-6A4F03C4F2BD}" type="pres">
      <dgm:prSet presAssocID="{DFA1C4B8-A53A-42A6-A351-158268094943}" presName="textRect" presStyleLbl="revTx" presStyleIdx="6" presStyleCnt="8">
        <dgm:presLayoutVars>
          <dgm:chMax val="1"/>
          <dgm:chPref val="1"/>
        </dgm:presLayoutVars>
      </dgm:prSet>
      <dgm:spPr/>
    </dgm:pt>
    <dgm:pt modelId="{91BB3D5D-A2E1-4FEB-A305-EE4A4569C1A3}" type="pres">
      <dgm:prSet presAssocID="{AD4FC9C2-16DE-4D9A-8826-11658588AEB9}" presName="sibTrans" presStyleCnt="0"/>
      <dgm:spPr/>
    </dgm:pt>
    <dgm:pt modelId="{F7001BDB-995A-4F20-8EF6-BC3AF878846A}" type="pres">
      <dgm:prSet presAssocID="{5FDD8A56-F88E-4CCE-BB98-59A270773B36}" presName="compNode" presStyleCnt="0"/>
      <dgm:spPr/>
    </dgm:pt>
    <dgm:pt modelId="{CD7E3C57-A190-47CF-9C7F-092094B6F44B}" type="pres">
      <dgm:prSet presAssocID="{5FDD8A56-F88E-4CCE-BB98-59A270773B36}" presName="iconRect" presStyleLbl="node1" presStyleIdx="7" presStyleCnt="8"/>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Artist"/>
        </a:ext>
      </dgm:extLst>
    </dgm:pt>
    <dgm:pt modelId="{78501195-CEBB-4ED0-8313-AD8A3D92FE4E}" type="pres">
      <dgm:prSet presAssocID="{5FDD8A56-F88E-4CCE-BB98-59A270773B36}" presName="spaceRect" presStyleCnt="0"/>
      <dgm:spPr/>
    </dgm:pt>
    <dgm:pt modelId="{8DCD46D4-4296-4091-BC8A-6E6682F902E5}" type="pres">
      <dgm:prSet presAssocID="{5FDD8A56-F88E-4CCE-BB98-59A270773B36}" presName="textRect" presStyleLbl="revTx" presStyleIdx="7" presStyleCnt="8">
        <dgm:presLayoutVars>
          <dgm:chMax val="1"/>
          <dgm:chPref val="1"/>
        </dgm:presLayoutVars>
      </dgm:prSet>
      <dgm:spPr/>
    </dgm:pt>
  </dgm:ptLst>
  <dgm:cxnLst>
    <dgm:cxn modelId="{EAB6C307-4DA9-4FD2-A584-4FF12C1CD5F6}" srcId="{94831ED0-0809-4426-A314-FC8AAC8C18AB}" destId="{DFA1C4B8-A53A-42A6-A351-158268094943}" srcOrd="6" destOrd="0" parTransId="{91799906-93A2-4CF7-A792-69C52930B9A7}" sibTransId="{AD4FC9C2-16DE-4D9A-8826-11658588AEB9}"/>
    <dgm:cxn modelId="{238A2810-C1BF-4B57-84A8-BD3260224C56}" srcId="{94831ED0-0809-4426-A314-FC8AAC8C18AB}" destId="{0E235828-9C2A-4972-B6B8-CF2E10B3B65D}" srcOrd="4" destOrd="0" parTransId="{1B41FBFC-4F81-4224-B928-F679302F9A00}" sibTransId="{D0DE369B-1319-4D24-BFA8-41557E05A822}"/>
    <dgm:cxn modelId="{2EE74912-FFA4-4002-970F-BC0DCFCE7DC2}" srcId="{94831ED0-0809-4426-A314-FC8AAC8C18AB}" destId="{DA0634E5-C220-474B-9BDC-AB932959ED4E}" srcOrd="1" destOrd="0" parTransId="{4A05C261-E548-4090-BA43-4CF699AAC167}" sibTransId="{F1DFE322-73EF-4D93-9D54-3033365DB7BE}"/>
    <dgm:cxn modelId="{6C093018-2A47-4F6D-A0DD-1CC059C3ED96}" srcId="{94831ED0-0809-4426-A314-FC8AAC8C18AB}" destId="{85D5A60D-D448-4013-B0EA-210E89704848}" srcOrd="5" destOrd="0" parTransId="{D44C9460-93A7-4511-A573-BE62320CE7FD}" sibTransId="{D0DA28F2-4A0E-49AA-8BDF-F15D6B21C169}"/>
    <dgm:cxn modelId="{A1CDAF2C-9A56-4C94-8295-A031D8E1C5B8}" srcId="{94831ED0-0809-4426-A314-FC8AAC8C18AB}" destId="{B7AED2D9-6321-4CAD-838D-81D20D9AC1E7}" srcOrd="3" destOrd="0" parTransId="{D9076DA4-40EE-44CD-9DC3-7DB27A9EDF5B}" sibTransId="{2B554B2B-E70E-42BE-B1C1-009DD7836807}"/>
    <dgm:cxn modelId="{65067B39-A0AA-482E-AB46-684226517196}" type="presOf" srcId="{DFA1C4B8-A53A-42A6-A351-158268094943}" destId="{75390A5F-12A1-402C-9A96-6A4F03C4F2BD}" srcOrd="0" destOrd="0" presId="urn:microsoft.com/office/officeart/2018/2/layout/IconLabelList"/>
    <dgm:cxn modelId="{8F3C533B-B4CB-4AA7-B6A0-8D2E9B01FCF7}" type="presOf" srcId="{B7AED2D9-6321-4CAD-838D-81D20D9AC1E7}" destId="{9A41A3BE-2909-471E-ABA5-908BBB61F0A7}" srcOrd="0" destOrd="0" presId="urn:microsoft.com/office/officeart/2018/2/layout/IconLabelList"/>
    <dgm:cxn modelId="{60E7E569-09CD-433E-9F25-3FD7467678EC}" type="presOf" srcId="{1BCD2AF2-02EB-435E-BA25-E424AD14BC09}" destId="{FD97580B-BD68-4AEF-9463-6E2CD49FD61D}" srcOrd="0" destOrd="0" presId="urn:microsoft.com/office/officeart/2018/2/layout/IconLabelList"/>
    <dgm:cxn modelId="{B378C776-1236-417C-8C96-AF26FA92535A}" type="presOf" srcId="{94831ED0-0809-4426-A314-FC8AAC8C18AB}" destId="{2A160CA9-BCFF-4713-887A-3082AF0158A5}" srcOrd="0" destOrd="0" presId="urn:microsoft.com/office/officeart/2018/2/layout/IconLabelList"/>
    <dgm:cxn modelId="{4236FC82-472D-4BE1-BCC9-5195AD9CCCCD}" type="presOf" srcId="{85D5A60D-D448-4013-B0EA-210E89704848}" destId="{ECEBEBB7-8967-4D73-97E2-E6332AD71D3F}" srcOrd="0" destOrd="0" presId="urn:microsoft.com/office/officeart/2018/2/layout/IconLabelList"/>
    <dgm:cxn modelId="{AB5BB187-EFC0-4E29-9870-9A9EBF22FD79}" srcId="{94831ED0-0809-4426-A314-FC8AAC8C18AB}" destId="{5FDD8A56-F88E-4CCE-BB98-59A270773B36}" srcOrd="7" destOrd="0" parTransId="{DCB8FDF6-01FD-4986-8259-6BEEF7922326}" sibTransId="{4C0243D2-C182-478E-9DE0-5C35ED618E95}"/>
    <dgm:cxn modelId="{6852258D-19B8-4F60-8956-E9D82BA38D6D}" type="presOf" srcId="{0E235828-9C2A-4972-B6B8-CF2E10B3B65D}" destId="{520AFFB7-B710-4BB7-91DE-A5BA8DC603C8}" srcOrd="0" destOrd="0" presId="urn:microsoft.com/office/officeart/2018/2/layout/IconLabelList"/>
    <dgm:cxn modelId="{7992E98F-2D79-498D-AB05-2BA7CA3B8088}" type="presOf" srcId="{5FDD8A56-F88E-4CCE-BB98-59A270773B36}" destId="{8DCD46D4-4296-4091-BC8A-6E6682F902E5}" srcOrd="0" destOrd="0" presId="urn:microsoft.com/office/officeart/2018/2/layout/IconLabelList"/>
    <dgm:cxn modelId="{B027F293-931E-4B11-9625-195A46078A2C}" srcId="{94831ED0-0809-4426-A314-FC8AAC8C18AB}" destId="{9DBC8131-32B8-48CF-A413-5D305A3E36EF}" srcOrd="0" destOrd="0" parTransId="{D0A47432-DE87-4C20-B036-B61AEBDEB22B}" sibTransId="{8444A6F9-3EDA-449D-AC76-5FA006EB35EE}"/>
    <dgm:cxn modelId="{7E6C41C4-4070-43DD-9960-EF2D653F7605}" srcId="{94831ED0-0809-4426-A314-FC8AAC8C18AB}" destId="{1BCD2AF2-02EB-435E-BA25-E424AD14BC09}" srcOrd="2" destOrd="0" parTransId="{1AFF33A7-F1A6-438F-B05B-1346DE642B8A}" sibTransId="{DD12776E-5853-43E5-AA35-BE3C364B36EC}"/>
    <dgm:cxn modelId="{077144C6-F351-4CEC-8F5D-7BF2D4DCF86A}" type="presOf" srcId="{DA0634E5-C220-474B-9BDC-AB932959ED4E}" destId="{1BC345CE-8308-4C3A-ABA3-A06E6560E4A2}" srcOrd="0" destOrd="0" presId="urn:microsoft.com/office/officeart/2018/2/layout/IconLabelList"/>
    <dgm:cxn modelId="{118AC1F3-588A-448F-9788-C3EE7E94534B}" type="presOf" srcId="{9DBC8131-32B8-48CF-A413-5D305A3E36EF}" destId="{6C8FD3C8-A4DC-41E9-A933-5B7549FDDA93}" srcOrd="0" destOrd="0" presId="urn:microsoft.com/office/officeart/2018/2/layout/IconLabelList"/>
    <dgm:cxn modelId="{AAAE7458-A701-4CD1-AAF6-CC2E7459D759}" type="presParOf" srcId="{2A160CA9-BCFF-4713-887A-3082AF0158A5}" destId="{9125C4B4-B807-4F4E-AC43-FD8C8D2743CB}" srcOrd="0" destOrd="0" presId="urn:microsoft.com/office/officeart/2018/2/layout/IconLabelList"/>
    <dgm:cxn modelId="{5C47E90F-2DAF-4C60-BF4A-0D92D8D21EF5}" type="presParOf" srcId="{9125C4B4-B807-4F4E-AC43-FD8C8D2743CB}" destId="{6FA819CC-CD00-49EC-BAE9-B892F5747B78}" srcOrd="0" destOrd="0" presId="urn:microsoft.com/office/officeart/2018/2/layout/IconLabelList"/>
    <dgm:cxn modelId="{0E8D08A3-EA80-46E0-B680-7A7488C2A0EA}" type="presParOf" srcId="{9125C4B4-B807-4F4E-AC43-FD8C8D2743CB}" destId="{F20625FB-9A99-40E4-A433-2BEA06813B71}" srcOrd="1" destOrd="0" presId="urn:microsoft.com/office/officeart/2018/2/layout/IconLabelList"/>
    <dgm:cxn modelId="{D1063A99-40B0-42DA-AF3F-52CDB4F68ABF}" type="presParOf" srcId="{9125C4B4-B807-4F4E-AC43-FD8C8D2743CB}" destId="{6C8FD3C8-A4DC-41E9-A933-5B7549FDDA93}" srcOrd="2" destOrd="0" presId="urn:microsoft.com/office/officeart/2018/2/layout/IconLabelList"/>
    <dgm:cxn modelId="{2E8DF702-9677-4AEB-99A3-CA1A99E67982}" type="presParOf" srcId="{2A160CA9-BCFF-4713-887A-3082AF0158A5}" destId="{E1AE2836-400A-44B7-BC2A-F66FACD2DF38}" srcOrd="1" destOrd="0" presId="urn:microsoft.com/office/officeart/2018/2/layout/IconLabelList"/>
    <dgm:cxn modelId="{F86CE0BE-964B-461F-B7DB-963E53194294}" type="presParOf" srcId="{2A160CA9-BCFF-4713-887A-3082AF0158A5}" destId="{9B144BC0-2C5E-4918-A917-B5780904DBD0}" srcOrd="2" destOrd="0" presId="urn:microsoft.com/office/officeart/2018/2/layout/IconLabelList"/>
    <dgm:cxn modelId="{5CC39A77-EE55-4561-B297-317F3BCC2F92}" type="presParOf" srcId="{9B144BC0-2C5E-4918-A917-B5780904DBD0}" destId="{E85C87D1-C431-42A9-BF62-D58F17B9F6CB}" srcOrd="0" destOrd="0" presId="urn:microsoft.com/office/officeart/2018/2/layout/IconLabelList"/>
    <dgm:cxn modelId="{D35AF095-8F3B-491E-A3A0-A2B2A1DE7798}" type="presParOf" srcId="{9B144BC0-2C5E-4918-A917-B5780904DBD0}" destId="{F6672A0E-94FD-4E26-9206-0D2F21377B6A}" srcOrd="1" destOrd="0" presId="urn:microsoft.com/office/officeart/2018/2/layout/IconLabelList"/>
    <dgm:cxn modelId="{A33D8D5A-AA98-45B9-BF40-747EF7144B36}" type="presParOf" srcId="{9B144BC0-2C5E-4918-A917-B5780904DBD0}" destId="{1BC345CE-8308-4C3A-ABA3-A06E6560E4A2}" srcOrd="2" destOrd="0" presId="urn:microsoft.com/office/officeart/2018/2/layout/IconLabelList"/>
    <dgm:cxn modelId="{E6E4DE45-5531-4979-ADCB-6AADF2912455}" type="presParOf" srcId="{2A160CA9-BCFF-4713-887A-3082AF0158A5}" destId="{19EF194B-C175-4C6E-AAA9-71A8091ADECA}" srcOrd="3" destOrd="0" presId="urn:microsoft.com/office/officeart/2018/2/layout/IconLabelList"/>
    <dgm:cxn modelId="{2F8D5CAC-0F02-4643-8DD1-E54705DD5DB2}" type="presParOf" srcId="{2A160CA9-BCFF-4713-887A-3082AF0158A5}" destId="{81850492-B496-4143-B032-C5EA0F17263D}" srcOrd="4" destOrd="0" presId="urn:microsoft.com/office/officeart/2018/2/layout/IconLabelList"/>
    <dgm:cxn modelId="{AB86F1D8-7243-44DA-B7B7-CE81463E50F0}" type="presParOf" srcId="{81850492-B496-4143-B032-C5EA0F17263D}" destId="{80DF4DD4-ADE6-4BFA-AC8D-D01AAB601F9F}" srcOrd="0" destOrd="0" presId="urn:microsoft.com/office/officeart/2018/2/layout/IconLabelList"/>
    <dgm:cxn modelId="{760B2E35-AF68-4B80-B39D-5BE98F25C93A}" type="presParOf" srcId="{81850492-B496-4143-B032-C5EA0F17263D}" destId="{011FDE11-F445-491B-A740-2BBC716EF38A}" srcOrd="1" destOrd="0" presId="urn:microsoft.com/office/officeart/2018/2/layout/IconLabelList"/>
    <dgm:cxn modelId="{6BCC6C18-A9F0-4D0B-85C0-4BA1C05EC385}" type="presParOf" srcId="{81850492-B496-4143-B032-C5EA0F17263D}" destId="{FD97580B-BD68-4AEF-9463-6E2CD49FD61D}" srcOrd="2" destOrd="0" presId="urn:microsoft.com/office/officeart/2018/2/layout/IconLabelList"/>
    <dgm:cxn modelId="{640A53AA-DC8E-43DE-98BF-234F99D6B706}" type="presParOf" srcId="{2A160CA9-BCFF-4713-887A-3082AF0158A5}" destId="{E03887B0-8420-4465-933D-1F389DB68861}" srcOrd="5" destOrd="0" presId="urn:microsoft.com/office/officeart/2018/2/layout/IconLabelList"/>
    <dgm:cxn modelId="{0B2594FB-286A-4F3E-BF11-7EA00368AEAD}" type="presParOf" srcId="{2A160CA9-BCFF-4713-887A-3082AF0158A5}" destId="{9095E3E1-52A3-4A9B-B56F-370A2251008D}" srcOrd="6" destOrd="0" presId="urn:microsoft.com/office/officeart/2018/2/layout/IconLabelList"/>
    <dgm:cxn modelId="{588495B4-5041-4A7F-B04A-0C4C2C5F131C}" type="presParOf" srcId="{9095E3E1-52A3-4A9B-B56F-370A2251008D}" destId="{0E65CBB5-B2BF-43D2-A0B5-670A053EF895}" srcOrd="0" destOrd="0" presId="urn:microsoft.com/office/officeart/2018/2/layout/IconLabelList"/>
    <dgm:cxn modelId="{6B124C3C-4C36-4C85-A006-C419BF425EDA}" type="presParOf" srcId="{9095E3E1-52A3-4A9B-B56F-370A2251008D}" destId="{2949DEC9-E166-4241-8DDC-31EB268CD821}" srcOrd="1" destOrd="0" presId="urn:microsoft.com/office/officeart/2018/2/layout/IconLabelList"/>
    <dgm:cxn modelId="{E86959CA-62EF-4E84-BF93-CC7C758E9D76}" type="presParOf" srcId="{9095E3E1-52A3-4A9B-B56F-370A2251008D}" destId="{9A41A3BE-2909-471E-ABA5-908BBB61F0A7}" srcOrd="2" destOrd="0" presId="urn:microsoft.com/office/officeart/2018/2/layout/IconLabelList"/>
    <dgm:cxn modelId="{EF485AD0-FAED-4CDC-94AA-EC7975872205}" type="presParOf" srcId="{2A160CA9-BCFF-4713-887A-3082AF0158A5}" destId="{7CCD97CD-C667-4A32-8E2C-356FA18DF07B}" srcOrd="7" destOrd="0" presId="urn:microsoft.com/office/officeart/2018/2/layout/IconLabelList"/>
    <dgm:cxn modelId="{9F073E28-7982-4D49-8904-A9FC61BB76A0}" type="presParOf" srcId="{2A160CA9-BCFF-4713-887A-3082AF0158A5}" destId="{7BC0657C-F802-4587-AFA1-0202E3A622A1}" srcOrd="8" destOrd="0" presId="urn:microsoft.com/office/officeart/2018/2/layout/IconLabelList"/>
    <dgm:cxn modelId="{F9E55C45-F390-4BE8-A4E8-FAC71901BE96}" type="presParOf" srcId="{7BC0657C-F802-4587-AFA1-0202E3A622A1}" destId="{6545D846-496A-4E7A-B4B3-8D48FE74F107}" srcOrd="0" destOrd="0" presId="urn:microsoft.com/office/officeart/2018/2/layout/IconLabelList"/>
    <dgm:cxn modelId="{FDF8198C-AE28-4CC2-931A-E71586766FD8}" type="presParOf" srcId="{7BC0657C-F802-4587-AFA1-0202E3A622A1}" destId="{C4AA3A5E-E13C-4A3D-A1A4-92F44C84C778}" srcOrd="1" destOrd="0" presId="urn:microsoft.com/office/officeart/2018/2/layout/IconLabelList"/>
    <dgm:cxn modelId="{2D7943A1-3B31-463A-89FD-A97EB92E5010}" type="presParOf" srcId="{7BC0657C-F802-4587-AFA1-0202E3A622A1}" destId="{520AFFB7-B710-4BB7-91DE-A5BA8DC603C8}" srcOrd="2" destOrd="0" presId="urn:microsoft.com/office/officeart/2018/2/layout/IconLabelList"/>
    <dgm:cxn modelId="{DBF7F351-5B7E-480F-9B39-497DBC130882}" type="presParOf" srcId="{2A160CA9-BCFF-4713-887A-3082AF0158A5}" destId="{EFFEA269-11EC-48DE-AB2A-CA2BEBD1C554}" srcOrd="9" destOrd="0" presId="urn:microsoft.com/office/officeart/2018/2/layout/IconLabelList"/>
    <dgm:cxn modelId="{1BBCB3EA-EBE0-452C-B8FC-336A4B1B3766}" type="presParOf" srcId="{2A160CA9-BCFF-4713-887A-3082AF0158A5}" destId="{ED3A0E0C-65EE-4D6C-99C9-C4CFE5391766}" srcOrd="10" destOrd="0" presId="urn:microsoft.com/office/officeart/2018/2/layout/IconLabelList"/>
    <dgm:cxn modelId="{8F6DAD6B-35A9-4ACF-9E0C-BA3F8EBE0EAD}" type="presParOf" srcId="{ED3A0E0C-65EE-4D6C-99C9-C4CFE5391766}" destId="{3E2BEF39-5FC5-4852-807F-28E223B3338B}" srcOrd="0" destOrd="0" presId="urn:microsoft.com/office/officeart/2018/2/layout/IconLabelList"/>
    <dgm:cxn modelId="{DFEA145F-84C3-439D-BE89-3784BA7C83D2}" type="presParOf" srcId="{ED3A0E0C-65EE-4D6C-99C9-C4CFE5391766}" destId="{E488A4A5-8139-43F2-ABB3-94D29A3ED1AC}" srcOrd="1" destOrd="0" presId="urn:microsoft.com/office/officeart/2018/2/layout/IconLabelList"/>
    <dgm:cxn modelId="{2897C1D2-E9B9-4832-9FF1-52A5BA3732BB}" type="presParOf" srcId="{ED3A0E0C-65EE-4D6C-99C9-C4CFE5391766}" destId="{ECEBEBB7-8967-4D73-97E2-E6332AD71D3F}" srcOrd="2" destOrd="0" presId="urn:microsoft.com/office/officeart/2018/2/layout/IconLabelList"/>
    <dgm:cxn modelId="{C7D35B73-D847-4AF5-B704-0BA59CAD37F9}" type="presParOf" srcId="{2A160CA9-BCFF-4713-887A-3082AF0158A5}" destId="{99BFF710-432C-4DC0-9ECB-4557CDB2793D}" srcOrd="11" destOrd="0" presId="urn:microsoft.com/office/officeart/2018/2/layout/IconLabelList"/>
    <dgm:cxn modelId="{AAE12F25-B944-421F-9605-8E1C14477E86}" type="presParOf" srcId="{2A160CA9-BCFF-4713-887A-3082AF0158A5}" destId="{2D7C1BCF-C4A7-48C2-B779-880CD6A1A15B}" srcOrd="12" destOrd="0" presId="urn:microsoft.com/office/officeart/2018/2/layout/IconLabelList"/>
    <dgm:cxn modelId="{8C1B285F-6A54-4DB8-AD44-7075094688BB}" type="presParOf" srcId="{2D7C1BCF-C4A7-48C2-B779-880CD6A1A15B}" destId="{0E5C77DC-343F-4889-AF29-934EEB58294E}" srcOrd="0" destOrd="0" presId="urn:microsoft.com/office/officeart/2018/2/layout/IconLabelList"/>
    <dgm:cxn modelId="{76AF32C1-C289-44E2-AF0C-6F885C7C5F5A}" type="presParOf" srcId="{2D7C1BCF-C4A7-48C2-B779-880CD6A1A15B}" destId="{F16F2EA1-7C12-42C5-B644-3E8FF836A9DC}" srcOrd="1" destOrd="0" presId="urn:microsoft.com/office/officeart/2018/2/layout/IconLabelList"/>
    <dgm:cxn modelId="{579952F6-2B4F-4EE5-82B7-1B452D1DD4B1}" type="presParOf" srcId="{2D7C1BCF-C4A7-48C2-B779-880CD6A1A15B}" destId="{75390A5F-12A1-402C-9A96-6A4F03C4F2BD}" srcOrd="2" destOrd="0" presId="urn:microsoft.com/office/officeart/2018/2/layout/IconLabelList"/>
    <dgm:cxn modelId="{A59FDA3E-4307-44F7-94A5-712BF77B6258}" type="presParOf" srcId="{2A160CA9-BCFF-4713-887A-3082AF0158A5}" destId="{91BB3D5D-A2E1-4FEB-A305-EE4A4569C1A3}" srcOrd="13" destOrd="0" presId="urn:microsoft.com/office/officeart/2018/2/layout/IconLabelList"/>
    <dgm:cxn modelId="{7A874911-5D93-4623-8318-0DD432724C74}" type="presParOf" srcId="{2A160CA9-BCFF-4713-887A-3082AF0158A5}" destId="{F7001BDB-995A-4F20-8EF6-BC3AF878846A}" srcOrd="14" destOrd="0" presId="urn:microsoft.com/office/officeart/2018/2/layout/IconLabelList"/>
    <dgm:cxn modelId="{57A3E620-1477-4878-8A6F-F55390AE998B}" type="presParOf" srcId="{F7001BDB-995A-4F20-8EF6-BC3AF878846A}" destId="{CD7E3C57-A190-47CF-9C7F-092094B6F44B}" srcOrd="0" destOrd="0" presId="urn:microsoft.com/office/officeart/2018/2/layout/IconLabelList"/>
    <dgm:cxn modelId="{508EBA25-5486-4C95-97B7-D3490E867B98}" type="presParOf" srcId="{F7001BDB-995A-4F20-8EF6-BC3AF878846A}" destId="{78501195-CEBB-4ED0-8313-AD8A3D92FE4E}" srcOrd="1" destOrd="0" presId="urn:microsoft.com/office/officeart/2018/2/layout/IconLabelList"/>
    <dgm:cxn modelId="{C257F7F8-8F94-4FCE-BD8C-A9F781F6B784}" type="presParOf" srcId="{F7001BDB-995A-4F20-8EF6-BC3AF878846A}" destId="{8DCD46D4-4296-4091-BC8A-6E6682F902E5}"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64A0FF-8A39-864F-9D5A-FCD7893C3A73}">
      <dsp:nvSpPr>
        <dsp:cNvPr id="0" name=""/>
        <dsp:cNvSpPr/>
      </dsp:nvSpPr>
      <dsp:spPr>
        <a:xfrm rot="5400000">
          <a:off x="-289718" y="292805"/>
          <a:ext cx="1931458" cy="135202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US" sz="3500" kern="1200" dirty="0" err="1"/>
            <a:t>Parte</a:t>
          </a:r>
          <a:r>
            <a:rPr lang="en-US" sz="3500" kern="1200" dirty="0"/>
            <a:t> 1</a:t>
          </a:r>
        </a:p>
      </dsp:txBody>
      <dsp:txXfrm rot="-5400000">
        <a:off x="1" y="679096"/>
        <a:ext cx="1352020" cy="579438"/>
      </dsp:txXfrm>
    </dsp:sp>
    <dsp:sp modelId="{61A72C56-3934-0E48-80CF-AECBEFAA168D}">
      <dsp:nvSpPr>
        <dsp:cNvPr id="0" name=""/>
        <dsp:cNvSpPr/>
      </dsp:nvSpPr>
      <dsp:spPr>
        <a:xfrm rot="5400000">
          <a:off x="4112286" y="-2757179"/>
          <a:ext cx="1255447" cy="677597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CA" sz="2000" kern="1200" dirty="0" err="1"/>
            <a:t>Introducción</a:t>
          </a:r>
          <a:r>
            <a:rPr lang="en-CA" sz="2000" kern="1200" dirty="0"/>
            <a:t> y </a:t>
          </a:r>
          <a:r>
            <a:rPr lang="en-CA" sz="2000" kern="1200" dirty="0" err="1"/>
            <a:t>contexto</a:t>
          </a:r>
          <a:endParaRPr lang="en-US" sz="2000" kern="1200" dirty="0"/>
        </a:p>
        <a:p>
          <a:pPr marL="228600" lvl="1" indent="-228600" algn="l" defTabSz="889000">
            <a:lnSpc>
              <a:spcPct val="90000"/>
            </a:lnSpc>
            <a:spcBef>
              <a:spcPct val="0"/>
            </a:spcBef>
            <a:spcAft>
              <a:spcPct val="15000"/>
            </a:spcAft>
            <a:buChar char="•"/>
          </a:pPr>
          <a:r>
            <a:rPr lang="en-CA" sz="2000" kern="1200" dirty="0"/>
            <a:t>¿</a:t>
          </a:r>
          <a:r>
            <a:rPr lang="en-CA" sz="2000" kern="1200" dirty="0" err="1"/>
            <a:t>Qué</a:t>
          </a:r>
          <a:r>
            <a:rPr lang="en-CA" sz="2000" kern="1200" dirty="0"/>
            <a:t> es </a:t>
          </a:r>
          <a:r>
            <a:rPr lang="en-CA" sz="2000" kern="1200" dirty="0" err="1"/>
            <a:t>el</a:t>
          </a:r>
          <a:r>
            <a:rPr lang="en-CA" sz="2000" kern="1200" dirty="0"/>
            <a:t> </a:t>
          </a:r>
          <a:r>
            <a:rPr lang="en-CA" sz="2000" kern="1200" dirty="0" err="1"/>
            <a:t>proyecto</a:t>
          </a:r>
          <a:r>
            <a:rPr lang="en-CA" sz="2000" kern="1200" dirty="0"/>
            <a:t> de </a:t>
          </a:r>
          <a:r>
            <a:rPr lang="en-CA" sz="2000" kern="1200" dirty="0" err="1"/>
            <a:t>portafolio</a:t>
          </a:r>
          <a:r>
            <a:rPr lang="en-CA" sz="2000" kern="1200" dirty="0"/>
            <a:t> cultural?: </a:t>
          </a:r>
          <a:r>
            <a:rPr lang="en-CA" sz="2000" kern="1200" dirty="0" err="1"/>
            <a:t>pautas</a:t>
          </a:r>
          <a:r>
            <a:rPr lang="en-CA" sz="2000" kern="1200" dirty="0"/>
            <a:t>, </a:t>
          </a:r>
          <a:r>
            <a:rPr lang="en-CA" sz="2000" kern="1200" dirty="0" err="1"/>
            <a:t>rúbrica</a:t>
          </a:r>
          <a:r>
            <a:rPr lang="en-CA" sz="2000" kern="1200" dirty="0"/>
            <a:t> y </a:t>
          </a:r>
          <a:r>
            <a:rPr lang="en-CA" sz="2000" kern="1200" dirty="0" err="1"/>
            <a:t>ejemplos</a:t>
          </a:r>
          <a:endParaRPr lang="en-CA" sz="2000" kern="1200" dirty="0"/>
        </a:p>
      </dsp:txBody>
      <dsp:txXfrm rot="-5400000">
        <a:off x="1352020" y="64373"/>
        <a:ext cx="6714693" cy="1132875"/>
      </dsp:txXfrm>
    </dsp:sp>
    <dsp:sp modelId="{616B9160-5210-AE41-890B-5BAC7C2DCB1F}">
      <dsp:nvSpPr>
        <dsp:cNvPr id="0" name=""/>
        <dsp:cNvSpPr/>
      </dsp:nvSpPr>
      <dsp:spPr>
        <a:xfrm rot="5400000">
          <a:off x="-289718" y="2033323"/>
          <a:ext cx="1931458" cy="135202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US" sz="3500" kern="1200" dirty="0" err="1"/>
            <a:t>Parte</a:t>
          </a:r>
          <a:r>
            <a:rPr lang="en-US" sz="3500" kern="1200" dirty="0"/>
            <a:t> 2</a:t>
          </a:r>
        </a:p>
      </dsp:txBody>
      <dsp:txXfrm rot="-5400000">
        <a:off x="1" y="2419614"/>
        <a:ext cx="1352020" cy="579438"/>
      </dsp:txXfrm>
    </dsp:sp>
    <dsp:sp modelId="{05E7A35C-31BF-364D-9DA4-BFCFC1B5C4DA}">
      <dsp:nvSpPr>
        <dsp:cNvPr id="0" name=""/>
        <dsp:cNvSpPr/>
      </dsp:nvSpPr>
      <dsp:spPr>
        <a:xfrm rot="5400000">
          <a:off x="4112286" y="-1016661"/>
          <a:ext cx="1255447" cy="677597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CA" sz="2000" kern="1200" dirty="0" err="1"/>
            <a:t>Resultados</a:t>
          </a:r>
          <a:r>
            <a:rPr lang="en-CA" sz="2000" kern="1200" dirty="0"/>
            <a:t> de la </a:t>
          </a:r>
          <a:r>
            <a:rPr lang="en-CA" sz="2000" kern="1200" dirty="0" err="1"/>
            <a:t>investigación</a:t>
          </a:r>
          <a:r>
            <a:rPr lang="en-CA" sz="2000" kern="1200" dirty="0"/>
            <a:t>: ¿</a:t>
          </a:r>
          <a:r>
            <a:rPr lang="en-CA" sz="2000" kern="1200" dirty="0" err="1"/>
            <a:t>Cómo</a:t>
          </a:r>
          <a:r>
            <a:rPr lang="en-CA" sz="2000" kern="1200" dirty="0"/>
            <a:t> </a:t>
          </a:r>
          <a:r>
            <a:rPr lang="en-CA" sz="2000" kern="1200" dirty="0" err="1"/>
            <a:t>funcionó</a:t>
          </a:r>
          <a:r>
            <a:rPr lang="en-CA" sz="2000" kern="1200" dirty="0"/>
            <a:t> </a:t>
          </a:r>
          <a:r>
            <a:rPr lang="en-CA" sz="2000" kern="1200" dirty="0" err="1"/>
            <a:t>el</a:t>
          </a:r>
          <a:r>
            <a:rPr lang="en-CA" sz="2000" kern="1200" dirty="0"/>
            <a:t> </a:t>
          </a:r>
          <a:r>
            <a:rPr lang="en-CA" sz="2000" kern="1200" dirty="0" err="1"/>
            <a:t>portafolio</a:t>
          </a:r>
          <a:r>
            <a:rPr lang="en-CA" sz="2000" kern="1200" dirty="0"/>
            <a:t> cultural para </a:t>
          </a:r>
          <a:r>
            <a:rPr lang="en-CA" sz="2000" kern="1200" dirty="0" err="1"/>
            <a:t>nuestro</a:t>
          </a:r>
          <a:r>
            <a:rPr lang="en-CA" sz="2000" kern="1200" dirty="0"/>
            <a:t> </a:t>
          </a:r>
          <a:r>
            <a:rPr lang="en-CA" sz="2000" kern="1200" dirty="0" err="1"/>
            <a:t>estudiantado</a:t>
          </a:r>
          <a:r>
            <a:rPr lang="en-CA" sz="2000" kern="1200" dirty="0"/>
            <a:t>?</a:t>
          </a:r>
          <a:endParaRPr lang="en-US" sz="2000" kern="1200" dirty="0"/>
        </a:p>
        <a:p>
          <a:pPr marL="228600" lvl="1" indent="-228600" algn="l" defTabSz="889000">
            <a:lnSpc>
              <a:spcPct val="90000"/>
            </a:lnSpc>
            <a:spcBef>
              <a:spcPct val="0"/>
            </a:spcBef>
            <a:spcAft>
              <a:spcPct val="15000"/>
            </a:spcAft>
            <a:buChar char="•"/>
          </a:pPr>
          <a:r>
            <a:rPr lang="en-CA" sz="2000" kern="1200" dirty="0"/>
            <a:t>Beneficios y </a:t>
          </a:r>
          <a:r>
            <a:rPr lang="en-CA" sz="2000" kern="1200" dirty="0" err="1"/>
            <a:t>desafíos</a:t>
          </a:r>
          <a:r>
            <a:rPr lang="en-CA" sz="2000" kern="1200" dirty="0"/>
            <a:t> de </a:t>
          </a:r>
          <a:r>
            <a:rPr lang="en-CA" sz="2000" kern="1200" dirty="0" err="1"/>
            <a:t>los</a:t>
          </a:r>
          <a:r>
            <a:rPr lang="en-CA" sz="2000" kern="1200" dirty="0"/>
            <a:t> </a:t>
          </a:r>
          <a:r>
            <a:rPr lang="en-CA" sz="2000" kern="1200" dirty="0" err="1"/>
            <a:t>proyectos</a:t>
          </a:r>
          <a:r>
            <a:rPr lang="en-CA" sz="2000" kern="1200" dirty="0"/>
            <a:t> de </a:t>
          </a:r>
          <a:r>
            <a:rPr lang="en-CA" sz="2000" kern="1200" dirty="0" err="1"/>
            <a:t>portafolio</a:t>
          </a:r>
          <a:r>
            <a:rPr lang="en-CA" sz="2000" kern="1200" dirty="0"/>
            <a:t> cultural</a:t>
          </a:r>
        </a:p>
      </dsp:txBody>
      <dsp:txXfrm rot="-5400000">
        <a:off x="1352020" y="1804891"/>
        <a:ext cx="6714693" cy="1132875"/>
      </dsp:txXfrm>
    </dsp:sp>
    <dsp:sp modelId="{0B05D1EE-3C57-CB4F-B517-42D3ED640129}">
      <dsp:nvSpPr>
        <dsp:cNvPr id="0" name=""/>
        <dsp:cNvSpPr/>
      </dsp:nvSpPr>
      <dsp:spPr>
        <a:xfrm rot="5400000">
          <a:off x="-289718" y="3773840"/>
          <a:ext cx="1931458" cy="135202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US" sz="3500" kern="1200" dirty="0" err="1"/>
            <a:t>Parte</a:t>
          </a:r>
          <a:r>
            <a:rPr lang="en-US" sz="3500" kern="1200" dirty="0"/>
            <a:t> 3</a:t>
          </a:r>
        </a:p>
      </dsp:txBody>
      <dsp:txXfrm rot="-5400000">
        <a:off x="1" y="4160131"/>
        <a:ext cx="1352020" cy="579438"/>
      </dsp:txXfrm>
    </dsp:sp>
    <dsp:sp modelId="{6362E0AD-A58F-3849-825B-320A1E294B58}">
      <dsp:nvSpPr>
        <dsp:cNvPr id="0" name=""/>
        <dsp:cNvSpPr/>
      </dsp:nvSpPr>
      <dsp:spPr>
        <a:xfrm rot="5400000">
          <a:off x="4112286" y="723856"/>
          <a:ext cx="1255447" cy="677597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CA" sz="2000" kern="1200" dirty="0" err="1"/>
            <a:t>Adaptación</a:t>
          </a:r>
          <a:r>
            <a:rPr lang="en-CA" sz="2000" kern="1200" dirty="0"/>
            <a:t> del </a:t>
          </a:r>
          <a:r>
            <a:rPr lang="en-CA" sz="2000" kern="1200" dirty="0" err="1"/>
            <a:t>proyecto</a:t>
          </a:r>
          <a:r>
            <a:rPr lang="en-CA" sz="2000" kern="1200" dirty="0"/>
            <a:t> de </a:t>
          </a:r>
          <a:r>
            <a:rPr lang="en-CA" sz="2000" kern="1200" dirty="0" err="1"/>
            <a:t>portafolio</a:t>
          </a:r>
          <a:r>
            <a:rPr lang="en-CA" sz="2000" kern="1200" dirty="0"/>
            <a:t> cultural a </a:t>
          </a:r>
          <a:r>
            <a:rPr lang="en-CA" sz="2000" kern="1200" dirty="0" err="1"/>
            <a:t>tu</a:t>
          </a:r>
          <a:r>
            <a:rPr lang="en-CA" sz="2000" kern="1200" dirty="0"/>
            <a:t> </a:t>
          </a:r>
          <a:r>
            <a:rPr lang="en-CA" sz="2000" kern="1200" dirty="0" err="1"/>
            <a:t>propio</a:t>
          </a:r>
          <a:r>
            <a:rPr lang="en-CA" sz="2000" kern="1200" dirty="0"/>
            <a:t> </a:t>
          </a:r>
          <a:r>
            <a:rPr lang="en-CA" sz="2000" kern="1200" dirty="0" err="1"/>
            <a:t>contexto</a:t>
          </a:r>
          <a:r>
            <a:rPr lang="en-CA" sz="2000" kern="1200" dirty="0"/>
            <a:t> de </a:t>
          </a:r>
          <a:r>
            <a:rPr lang="en-CA" sz="2000" kern="1200" dirty="0" err="1"/>
            <a:t>enseñanza</a:t>
          </a:r>
          <a:endParaRPr lang="en-US" sz="2000" kern="1200" dirty="0"/>
        </a:p>
        <a:p>
          <a:pPr marL="228600" lvl="1" indent="-228600" algn="l" defTabSz="889000">
            <a:lnSpc>
              <a:spcPct val="90000"/>
            </a:lnSpc>
            <a:spcBef>
              <a:spcPct val="0"/>
            </a:spcBef>
            <a:spcAft>
              <a:spcPct val="15000"/>
            </a:spcAft>
            <a:buChar char="•"/>
          </a:pPr>
          <a:r>
            <a:rPr lang="en-CA" sz="2000" kern="1200" dirty="0" err="1"/>
            <a:t>Conclusiones</a:t>
          </a:r>
          <a:endParaRPr lang="en-CA" sz="2000" kern="1200" dirty="0"/>
        </a:p>
      </dsp:txBody>
      <dsp:txXfrm rot="-5400000">
        <a:off x="1352020" y="3545408"/>
        <a:ext cx="6714693" cy="11328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8CF73B-90F0-4CD9-9DE5-FC58AE5597BF}">
      <dsp:nvSpPr>
        <dsp:cNvPr id="0" name=""/>
        <dsp:cNvSpPr/>
      </dsp:nvSpPr>
      <dsp:spPr>
        <a:xfrm>
          <a:off x="0" y="502"/>
          <a:ext cx="9724371" cy="117561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A217B3-3CD1-46BC-80AD-012331D62E46}">
      <dsp:nvSpPr>
        <dsp:cNvPr id="0" name=""/>
        <dsp:cNvSpPr/>
      </dsp:nvSpPr>
      <dsp:spPr>
        <a:xfrm>
          <a:off x="355624" y="265016"/>
          <a:ext cx="646590" cy="64659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3321B9-E743-46AC-96F8-567019693C29}">
      <dsp:nvSpPr>
        <dsp:cNvPr id="0" name=""/>
        <dsp:cNvSpPr/>
      </dsp:nvSpPr>
      <dsp:spPr>
        <a:xfrm>
          <a:off x="1357839" y="502"/>
          <a:ext cx="8366532" cy="1175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20" tIns="124420" rIns="124420" bIns="124420" numCol="1" spcCol="1270" anchor="ctr" anchorCtr="0">
          <a:noAutofit/>
        </a:bodyPr>
        <a:lstStyle/>
        <a:p>
          <a:pPr marL="0" lvl="0" indent="0" algn="l" defTabSz="1111250">
            <a:lnSpc>
              <a:spcPct val="100000"/>
            </a:lnSpc>
            <a:spcBef>
              <a:spcPct val="0"/>
            </a:spcBef>
            <a:spcAft>
              <a:spcPct val="35000"/>
            </a:spcAft>
            <a:buNone/>
          </a:pPr>
          <a:r>
            <a:rPr lang="en-CA" sz="2500" kern="1200" dirty="0" err="1"/>
            <a:t>Explica</a:t>
          </a:r>
          <a:r>
            <a:rPr lang="en-CA" sz="2500" kern="1200" dirty="0"/>
            <a:t> la </a:t>
          </a:r>
          <a:r>
            <a:rPr lang="en-CA" sz="2500" kern="1200" dirty="0" err="1"/>
            <a:t>actividad</a:t>
          </a:r>
          <a:r>
            <a:rPr lang="en-CA" sz="2500" kern="1200" dirty="0"/>
            <a:t> </a:t>
          </a:r>
          <a:r>
            <a:rPr lang="en-CA" sz="2500" kern="1200" dirty="0" err="1"/>
            <a:t>que</a:t>
          </a:r>
          <a:r>
            <a:rPr lang="en-CA" sz="2500" kern="1200" dirty="0"/>
            <a:t> </a:t>
          </a:r>
          <a:r>
            <a:rPr lang="en-CA" sz="2500" kern="1200" dirty="0" err="1"/>
            <a:t>elegiste</a:t>
          </a:r>
          <a:r>
            <a:rPr lang="en-CA" sz="2500" kern="1200" dirty="0"/>
            <a:t> para </a:t>
          </a:r>
          <a:r>
            <a:rPr lang="en-CA" sz="2500" kern="1200" dirty="0" err="1"/>
            <a:t>tu</a:t>
          </a:r>
          <a:r>
            <a:rPr lang="en-CA" sz="2500" kern="1200" dirty="0"/>
            <a:t> </a:t>
          </a:r>
          <a:r>
            <a:rPr lang="en-CA" sz="2500" kern="1200" dirty="0" err="1"/>
            <a:t>portafolio</a:t>
          </a:r>
          <a:r>
            <a:rPr lang="en-CA" sz="2500" kern="1200" dirty="0"/>
            <a:t> cultural (</a:t>
          </a:r>
          <a:r>
            <a:rPr lang="en-CA" sz="2500" kern="1200" dirty="0" err="1"/>
            <a:t>por</a:t>
          </a:r>
          <a:r>
            <a:rPr lang="en-CA" sz="2500" kern="1200" dirty="0"/>
            <a:t> </a:t>
          </a:r>
          <a:r>
            <a:rPr lang="en-CA" sz="2500" kern="1200" dirty="0" err="1"/>
            <a:t>ejemplo</a:t>
          </a:r>
          <a:r>
            <a:rPr lang="en-CA" sz="2500" kern="1200" dirty="0"/>
            <a:t>, podcast, </a:t>
          </a:r>
          <a:r>
            <a:rPr lang="en-CA" sz="2500" kern="1200" dirty="0" err="1"/>
            <a:t>película</a:t>
          </a:r>
          <a:r>
            <a:rPr lang="en-CA" sz="2500" kern="1200" dirty="0"/>
            <a:t>, </a:t>
          </a:r>
          <a:r>
            <a:rPr lang="en-CA" sz="2500" kern="1200" dirty="0" err="1"/>
            <a:t>evento</a:t>
          </a:r>
          <a:r>
            <a:rPr lang="en-CA" sz="2500" kern="1200" dirty="0"/>
            <a:t> cultural, etc.).</a:t>
          </a:r>
          <a:endParaRPr lang="en-US" sz="2500" kern="1200" dirty="0"/>
        </a:p>
      </dsp:txBody>
      <dsp:txXfrm>
        <a:off x="1357839" y="502"/>
        <a:ext cx="8366532" cy="1175618"/>
      </dsp:txXfrm>
    </dsp:sp>
    <dsp:sp modelId="{B313D313-57ED-4969-81B3-A5EFB2EC16F7}">
      <dsp:nvSpPr>
        <dsp:cNvPr id="0" name=""/>
        <dsp:cNvSpPr/>
      </dsp:nvSpPr>
      <dsp:spPr>
        <a:xfrm>
          <a:off x="0" y="1470025"/>
          <a:ext cx="9724371" cy="117561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6F7262-13E6-4634-90B0-B1A37D930F98}">
      <dsp:nvSpPr>
        <dsp:cNvPr id="0" name=""/>
        <dsp:cNvSpPr/>
      </dsp:nvSpPr>
      <dsp:spPr>
        <a:xfrm>
          <a:off x="355624" y="1734539"/>
          <a:ext cx="646590" cy="64659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AD3022-8121-44FB-8A55-E44DF045EA9C}">
      <dsp:nvSpPr>
        <dsp:cNvPr id="0" name=""/>
        <dsp:cNvSpPr/>
      </dsp:nvSpPr>
      <dsp:spPr>
        <a:xfrm>
          <a:off x="1357839" y="1470025"/>
          <a:ext cx="8366532" cy="1175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20" tIns="124420" rIns="124420" bIns="124420" numCol="1" spcCol="1270" anchor="ctr" anchorCtr="0">
          <a:noAutofit/>
        </a:bodyPr>
        <a:lstStyle/>
        <a:p>
          <a:pPr marL="0" lvl="0" indent="0" algn="l" defTabSz="1111250">
            <a:lnSpc>
              <a:spcPct val="100000"/>
            </a:lnSpc>
            <a:spcBef>
              <a:spcPct val="0"/>
            </a:spcBef>
            <a:spcAft>
              <a:spcPct val="35000"/>
            </a:spcAft>
            <a:buNone/>
          </a:pPr>
          <a:r>
            <a:rPr lang="en-CA" sz="2500" kern="1200" dirty="0"/>
            <a:t>Describe </a:t>
          </a:r>
          <a:r>
            <a:rPr lang="en-CA" sz="2500" b="1" kern="1200" dirty="0" err="1"/>
            <a:t>qué</a:t>
          </a:r>
          <a:r>
            <a:rPr lang="en-CA" sz="2500" b="1" kern="1200" dirty="0"/>
            <a:t> </a:t>
          </a:r>
          <a:r>
            <a:rPr lang="en-CA" sz="2500" b="1" kern="1200" dirty="0" err="1"/>
            <a:t>observaste</a:t>
          </a:r>
          <a:r>
            <a:rPr lang="en-CA" sz="2500" kern="1200" dirty="0"/>
            <a:t> y </a:t>
          </a:r>
          <a:r>
            <a:rPr lang="en-CA" sz="2500" b="1" kern="1200" dirty="0" err="1"/>
            <a:t>qué</a:t>
          </a:r>
          <a:r>
            <a:rPr lang="en-CA" sz="2500" b="1" kern="1200" dirty="0"/>
            <a:t> </a:t>
          </a:r>
          <a:r>
            <a:rPr lang="en-CA" sz="2500" b="1" kern="1200" dirty="0" err="1"/>
            <a:t>aprendiste</a:t>
          </a:r>
          <a:r>
            <a:rPr lang="en-CA" sz="2500" kern="1200" dirty="0"/>
            <a:t> </a:t>
          </a:r>
          <a:r>
            <a:rPr lang="en-CA" sz="2500" kern="1200" dirty="0" err="1"/>
            <a:t>sobre</a:t>
          </a:r>
          <a:r>
            <a:rPr lang="en-CA" sz="2500" kern="1200" dirty="0"/>
            <a:t> la </a:t>
          </a:r>
          <a:r>
            <a:rPr lang="en-CA" sz="2500" kern="1200" dirty="0" err="1"/>
            <a:t>cultura</a:t>
          </a:r>
          <a:r>
            <a:rPr lang="en-CA" sz="2500" kern="1200" dirty="0"/>
            <a:t> </a:t>
          </a:r>
          <a:r>
            <a:rPr lang="en-CA" sz="2500" kern="1200" dirty="0" err="1"/>
            <a:t>hispana</a:t>
          </a:r>
          <a:r>
            <a:rPr lang="en-CA" sz="2500" kern="1200" dirty="0"/>
            <a:t> </a:t>
          </a:r>
          <a:r>
            <a:rPr lang="en-CA" sz="2500" kern="1200" dirty="0" err="1"/>
            <a:t>durante</a:t>
          </a:r>
          <a:r>
            <a:rPr lang="en-CA" sz="2500" kern="1200" dirty="0"/>
            <a:t> la </a:t>
          </a:r>
          <a:r>
            <a:rPr lang="en-CA" sz="2500" kern="1200" dirty="0" err="1"/>
            <a:t>actividad</a:t>
          </a:r>
          <a:r>
            <a:rPr lang="en-CA" sz="2500" kern="1200" dirty="0"/>
            <a:t>.</a:t>
          </a:r>
          <a:endParaRPr lang="en-US" sz="2500" kern="1200" dirty="0"/>
        </a:p>
      </dsp:txBody>
      <dsp:txXfrm>
        <a:off x="1357839" y="1470025"/>
        <a:ext cx="8366532" cy="1175618"/>
      </dsp:txXfrm>
    </dsp:sp>
    <dsp:sp modelId="{299F0466-2107-45FF-814D-36B76B1C5A71}">
      <dsp:nvSpPr>
        <dsp:cNvPr id="0" name=""/>
        <dsp:cNvSpPr/>
      </dsp:nvSpPr>
      <dsp:spPr>
        <a:xfrm>
          <a:off x="0" y="2939548"/>
          <a:ext cx="9724371" cy="117561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CF57A0-6107-4C6C-B35C-F8894C8B323E}">
      <dsp:nvSpPr>
        <dsp:cNvPr id="0" name=""/>
        <dsp:cNvSpPr/>
      </dsp:nvSpPr>
      <dsp:spPr>
        <a:xfrm>
          <a:off x="355624" y="3204062"/>
          <a:ext cx="646590" cy="64659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084E56-495B-46B2-8CE8-F950768F3637}">
      <dsp:nvSpPr>
        <dsp:cNvPr id="0" name=""/>
        <dsp:cNvSpPr/>
      </dsp:nvSpPr>
      <dsp:spPr>
        <a:xfrm>
          <a:off x="1357839" y="2939548"/>
          <a:ext cx="8366532" cy="1175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20" tIns="124420" rIns="124420" bIns="124420" numCol="1" spcCol="1270" anchor="ctr" anchorCtr="0">
          <a:noAutofit/>
        </a:bodyPr>
        <a:lstStyle/>
        <a:p>
          <a:pPr marL="0" lvl="0" indent="0" algn="l" defTabSz="1111250">
            <a:lnSpc>
              <a:spcPct val="100000"/>
            </a:lnSpc>
            <a:spcBef>
              <a:spcPct val="0"/>
            </a:spcBef>
            <a:spcAft>
              <a:spcPct val="35000"/>
            </a:spcAft>
            <a:buNone/>
          </a:pPr>
          <a:r>
            <a:rPr lang="en-CA" sz="2500" kern="1200"/>
            <a:t>Debes usar </a:t>
          </a:r>
          <a:r>
            <a:rPr lang="en-CA" sz="2500" b="1" kern="1200"/>
            <a:t>imágenes</a:t>
          </a:r>
          <a:r>
            <a:rPr lang="en-CA" sz="2500" kern="1200"/>
            <a:t> o visuales para ilustrar tus puntos. Asegúrate de que sean relevantes y apoyen tu presentación.</a:t>
          </a:r>
          <a:endParaRPr lang="en-US" sz="2500" kern="1200"/>
        </a:p>
      </dsp:txBody>
      <dsp:txXfrm>
        <a:off x="1357839" y="2939548"/>
        <a:ext cx="8366532" cy="11756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A819CC-CD00-49EC-BAE9-B892F5747B78}">
      <dsp:nvSpPr>
        <dsp:cNvPr id="0" name=""/>
        <dsp:cNvSpPr/>
      </dsp:nvSpPr>
      <dsp:spPr>
        <a:xfrm>
          <a:off x="812034" y="313180"/>
          <a:ext cx="546591" cy="54659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8FD3C8-A4DC-41E9-A933-5B7549FDDA93}">
      <dsp:nvSpPr>
        <dsp:cNvPr id="0" name=""/>
        <dsp:cNvSpPr/>
      </dsp:nvSpPr>
      <dsp:spPr>
        <a:xfrm>
          <a:off x="478006" y="1131777"/>
          <a:ext cx="1214648" cy="983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CA" sz="1600" kern="1200" dirty="0" err="1"/>
            <a:t>Interacción</a:t>
          </a:r>
          <a:r>
            <a:rPr lang="en-CA" sz="1600" kern="1200" dirty="0"/>
            <a:t> con </a:t>
          </a:r>
          <a:r>
            <a:rPr lang="en-CA" sz="1600" kern="1200" dirty="0" err="1"/>
            <a:t>hablantes</a:t>
          </a:r>
          <a:r>
            <a:rPr lang="en-CA" sz="1600" kern="1200" dirty="0"/>
            <a:t> de la lengua meta</a:t>
          </a:r>
          <a:br>
            <a:rPr lang="en-CA" sz="1600" kern="1200" dirty="0"/>
          </a:br>
          <a:r>
            <a:rPr lang="en-CA" sz="1600" kern="1200" dirty="0"/>
            <a:t>(</a:t>
          </a:r>
          <a:r>
            <a:rPr lang="en-CA" sz="1600" kern="1200" dirty="0" err="1"/>
            <a:t>entrevistas</a:t>
          </a:r>
          <a:r>
            <a:rPr lang="en-CA" sz="1600" kern="1200" dirty="0"/>
            <a:t>, </a:t>
          </a:r>
          <a:r>
            <a:rPr lang="en-CA" sz="1600" kern="1200" dirty="0" err="1"/>
            <a:t>eventos</a:t>
          </a:r>
          <a:r>
            <a:rPr lang="en-CA" sz="1600" kern="1200" dirty="0"/>
            <a:t>, mercados/tiendas)</a:t>
          </a:r>
          <a:endParaRPr lang="en-US" sz="1600" kern="1200" dirty="0"/>
        </a:p>
      </dsp:txBody>
      <dsp:txXfrm>
        <a:off x="478006" y="1131777"/>
        <a:ext cx="1214648" cy="983106"/>
      </dsp:txXfrm>
    </dsp:sp>
    <dsp:sp modelId="{E85C87D1-C431-42A9-BF62-D58F17B9F6CB}">
      <dsp:nvSpPr>
        <dsp:cNvPr id="0" name=""/>
        <dsp:cNvSpPr/>
      </dsp:nvSpPr>
      <dsp:spPr>
        <a:xfrm>
          <a:off x="2239246" y="313180"/>
          <a:ext cx="546591" cy="54659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C345CE-8308-4C3A-ABA3-A06E6560E4A2}">
      <dsp:nvSpPr>
        <dsp:cNvPr id="0" name=""/>
        <dsp:cNvSpPr/>
      </dsp:nvSpPr>
      <dsp:spPr>
        <a:xfrm>
          <a:off x="1905218" y="1131777"/>
          <a:ext cx="1214648" cy="983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CA" sz="1600" kern="1200" dirty="0"/>
            <a:t>Asistencia a </a:t>
          </a:r>
          <a:r>
            <a:rPr lang="en-CA" sz="1600" kern="1200" dirty="0" err="1"/>
            <a:t>una</a:t>
          </a:r>
          <a:r>
            <a:rPr lang="en-CA" sz="1600" kern="1200" dirty="0"/>
            <a:t> </a:t>
          </a:r>
          <a:r>
            <a:rPr lang="en-CA" sz="1600" kern="1200" dirty="0" err="1"/>
            <a:t>charla</a:t>
          </a:r>
          <a:r>
            <a:rPr lang="en-CA" sz="1600" kern="1200" dirty="0"/>
            <a:t> o </a:t>
          </a:r>
          <a:r>
            <a:rPr lang="en-CA" sz="1600" kern="1200" dirty="0" err="1"/>
            <a:t>evento</a:t>
          </a:r>
          <a:r>
            <a:rPr lang="en-CA" sz="1600" kern="1200" dirty="0"/>
            <a:t> </a:t>
          </a:r>
          <a:r>
            <a:rPr lang="en-CA" sz="1600" kern="1200" dirty="0" err="1"/>
            <a:t>comunitario</a:t>
          </a:r>
          <a:endParaRPr lang="en-US" sz="1600" kern="1200" dirty="0"/>
        </a:p>
      </dsp:txBody>
      <dsp:txXfrm>
        <a:off x="1905218" y="1131777"/>
        <a:ext cx="1214648" cy="983106"/>
      </dsp:txXfrm>
    </dsp:sp>
    <dsp:sp modelId="{80DF4DD4-ADE6-4BFA-AC8D-D01AAB601F9F}">
      <dsp:nvSpPr>
        <dsp:cNvPr id="0" name=""/>
        <dsp:cNvSpPr/>
      </dsp:nvSpPr>
      <dsp:spPr>
        <a:xfrm>
          <a:off x="3666458" y="313180"/>
          <a:ext cx="546591" cy="54659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97580B-BD68-4AEF-9463-6E2CD49FD61D}">
      <dsp:nvSpPr>
        <dsp:cNvPr id="0" name=""/>
        <dsp:cNvSpPr/>
      </dsp:nvSpPr>
      <dsp:spPr>
        <a:xfrm>
          <a:off x="3332430" y="1131777"/>
          <a:ext cx="1214648" cy="983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CA" sz="1600" kern="1200" dirty="0" err="1"/>
            <a:t>Escuchar</a:t>
          </a:r>
          <a:r>
            <a:rPr lang="en-CA" sz="1600" kern="1200" dirty="0"/>
            <a:t> </a:t>
          </a:r>
          <a:r>
            <a:rPr lang="en-CA" sz="1600" kern="1200" dirty="0" err="1"/>
            <a:t>música</a:t>
          </a:r>
          <a:r>
            <a:rPr lang="en-CA" sz="1600" kern="1200" dirty="0"/>
            <a:t> o un </a:t>
          </a:r>
          <a:r>
            <a:rPr lang="en-CA" sz="1600" kern="1200" dirty="0" err="1"/>
            <a:t>pódcast</a:t>
          </a:r>
          <a:endParaRPr lang="en-US" sz="1600" kern="1200" dirty="0"/>
        </a:p>
      </dsp:txBody>
      <dsp:txXfrm>
        <a:off x="3332430" y="1131777"/>
        <a:ext cx="1214648" cy="983106"/>
      </dsp:txXfrm>
    </dsp:sp>
    <dsp:sp modelId="{0E65CBB5-B2BF-43D2-A0B5-670A053EF895}">
      <dsp:nvSpPr>
        <dsp:cNvPr id="0" name=""/>
        <dsp:cNvSpPr/>
      </dsp:nvSpPr>
      <dsp:spPr>
        <a:xfrm>
          <a:off x="5093670" y="313180"/>
          <a:ext cx="546591" cy="54659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41A3BE-2909-471E-ABA5-908BBB61F0A7}">
      <dsp:nvSpPr>
        <dsp:cNvPr id="0" name=""/>
        <dsp:cNvSpPr/>
      </dsp:nvSpPr>
      <dsp:spPr>
        <a:xfrm>
          <a:off x="4759642" y="1131777"/>
          <a:ext cx="1214648" cy="983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CA" sz="1600" kern="1200" dirty="0" err="1"/>
            <a:t>Análisis</a:t>
          </a:r>
          <a:r>
            <a:rPr lang="en-CA" sz="1600" kern="1200" dirty="0"/>
            <a:t> de </a:t>
          </a:r>
          <a:r>
            <a:rPr lang="en-CA" sz="1600" kern="1200" dirty="0" err="1"/>
            <a:t>poesía</a:t>
          </a:r>
          <a:endParaRPr lang="en-US" sz="1600" kern="1200" dirty="0"/>
        </a:p>
      </dsp:txBody>
      <dsp:txXfrm>
        <a:off x="4759642" y="1131777"/>
        <a:ext cx="1214648" cy="983106"/>
      </dsp:txXfrm>
    </dsp:sp>
    <dsp:sp modelId="{6545D846-496A-4E7A-B4B3-8D48FE74F107}">
      <dsp:nvSpPr>
        <dsp:cNvPr id="0" name=""/>
        <dsp:cNvSpPr/>
      </dsp:nvSpPr>
      <dsp:spPr>
        <a:xfrm>
          <a:off x="6520882" y="313180"/>
          <a:ext cx="546591" cy="54659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0AFFB7-B710-4BB7-91DE-A5BA8DC603C8}">
      <dsp:nvSpPr>
        <dsp:cNvPr id="0" name=""/>
        <dsp:cNvSpPr/>
      </dsp:nvSpPr>
      <dsp:spPr>
        <a:xfrm>
          <a:off x="6186854" y="1131777"/>
          <a:ext cx="1214648" cy="983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CA" sz="1600" kern="1200" dirty="0"/>
            <a:t>Ver </a:t>
          </a:r>
          <a:r>
            <a:rPr lang="en-CA" sz="1600" kern="1200" dirty="0" err="1"/>
            <a:t>una</a:t>
          </a:r>
          <a:r>
            <a:rPr lang="en-CA" sz="1600" kern="1200" dirty="0"/>
            <a:t> </a:t>
          </a:r>
          <a:r>
            <a:rPr lang="en-CA" sz="1600" kern="1200" dirty="0" err="1"/>
            <a:t>película</a:t>
          </a:r>
          <a:r>
            <a:rPr lang="en-CA" sz="1600" kern="1200" dirty="0"/>
            <a:t> o </a:t>
          </a:r>
          <a:r>
            <a:rPr lang="en-CA" sz="1600" kern="1200" dirty="0" err="1"/>
            <a:t>una</a:t>
          </a:r>
          <a:r>
            <a:rPr lang="en-CA" sz="1600" kern="1200" dirty="0"/>
            <a:t> </a:t>
          </a:r>
          <a:r>
            <a:rPr lang="en-CA" sz="1600" kern="1200" dirty="0" err="1"/>
            <a:t>serie</a:t>
          </a:r>
          <a:endParaRPr lang="en-US" sz="1600" kern="1200" dirty="0"/>
        </a:p>
      </dsp:txBody>
      <dsp:txXfrm>
        <a:off x="6186854" y="1131777"/>
        <a:ext cx="1214648" cy="983106"/>
      </dsp:txXfrm>
    </dsp:sp>
    <dsp:sp modelId="{3E2BEF39-5FC5-4852-807F-28E223B3338B}">
      <dsp:nvSpPr>
        <dsp:cNvPr id="0" name=""/>
        <dsp:cNvSpPr/>
      </dsp:nvSpPr>
      <dsp:spPr>
        <a:xfrm>
          <a:off x="7948094" y="313180"/>
          <a:ext cx="546591" cy="54659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EBEBB7-8967-4D73-97E2-E6332AD71D3F}">
      <dsp:nvSpPr>
        <dsp:cNvPr id="0" name=""/>
        <dsp:cNvSpPr/>
      </dsp:nvSpPr>
      <dsp:spPr>
        <a:xfrm>
          <a:off x="7614066" y="1131777"/>
          <a:ext cx="1214648" cy="983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CA" sz="1600" kern="1200" dirty="0" err="1"/>
            <a:t>Preparar</a:t>
          </a:r>
          <a:r>
            <a:rPr lang="en-CA" sz="1600" kern="1200" dirty="0"/>
            <a:t> </a:t>
          </a:r>
          <a:r>
            <a:rPr lang="en-CA" sz="1600" kern="1200" dirty="0" err="1"/>
            <a:t>una</a:t>
          </a:r>
          <a:r>
            <a:rPr lang="en-CA" sz="1600" kern="1200" dirty="0"/>
            <a:t> </a:t>
          </a:r>
          <a:r>
            <a:rPr lang="en-CA" sz="1600" kern="1200" dirty="0" err="1"/>
            <a:t>receta</a:t>
          </a:r>
          <a:endParaRPr lang="en-US" sz="1600" kern="1200" dirty="0"/>
        </a:p>
      </dsp:txBody>
      <dsp:txXfrm>
        <a:off x="7614066" y="1131777"/>
        <a:ext cx="1214648" cy="983106"/>
      </dsp:txXfrm>
    </dsp:sp>
    <dsp:sp modelId="{0E5C77DC-343F-4889-AF29-934EEB58294E}">
      <dsp:nvSpPr>
        <dsp:cNvPr id="0" name=""/>
        <dsp:cNvSpPr/>
      </dsp:nvSpPr>
      <dsp:spPr>
        <a:xfrm>
          <a:off x="3666458" y="2418546"/>
          <a:ext cx="546591" cy="54659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390A5F-12A1-402C-9A96-6A4F03C4F2BD}">
      <dsp:nvSpPr>
        <dsp:cNvPr id="0" name=""/>
        <dsp:cNvSpPr/>
      </dsp:nvSpPr>
      <dsp:spPr>
        <a:xfrm>
          <a:off x="3332430" y="3237143"/>
          <a:ext cx="1214648" cy="983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CA" sz="1600" kern="1200" dirty="0" err="1"/>
            <a:t>Investigar</a:t>
          </a:r>
          <a:r>
            <a:rPr lang="en-CA" sz="1600" kern="1200" dirty="0"/>
            <a:t> un </a:t>
          </a:r>
          <a:r>
            <a:rPr lang="en-CA" sz="1600" kern="1200" dirty="0" err="1"/>
            <a:t>tema</a:t>
          </a:r>
          <a:r>
            <a:rPr lang="en-CA" sz="1600" kern="1200" dirty="0"/>
            <a:t> </a:t>
          </a:r>
          <a:r>
            <a:rPr lang="en-CA" sz="1600" kern="1200" dirty="0" err="1"/>
            <a:t>culturalmente</a:t>
          </a:r>
          <a:r>
            <a:rPr lang="en-CA" sz="1600" kern="1200" dirty="0"/>
            <a:t> </a:t>
          </a:r>
          <a:r>
            <a:rPr lang="en-CA" sz="1600" kern="1200" dirty="0" err="1"/>
            <a:t>relevante</a:t>
          </a:r>
          <a:endParaRPr lang="en-US" sz="1600" kern="1200" dirty="0"/>
        </a:p>
      </dsp:txBody>
      <dsp:txXfrm>
        <a:off x="3332430" y="3237143"/>
        <a:ext cx="1214648" cy="983106"/>
      </dsp:txXfrm>
    </dsp:sp>
    <dsp:sp modelId="{CD7E3C57-A190-47CF-9C7F-092094B6F44B}">
      <dsp:nvSpPr>
        <dsp:cNvPr id="0" name=""/>
        <dsp:cNvSpPr/>
      </dsp:nvSpPr>
      <dsp:spPr>
        <a:xfrm>
          <a:off x="5093670" y="2418546"/>
          <a:ext cx="546591" cy="54659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CD46D4-4296-4091-BC8A-6E6682F902E5}">
      <dsp:nvSpPr>
        <dsp:cNvPr id="0" name=""/>
        <dsp:cNvSpPr/>
      </dsp:nvSpPr>
      <dsp:spPr>
        <a:xfrm>
          <a:off x="4759642" y="3237143"/>
          <a:ext cx="1214648" cy="983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CA" sz="1600" kern="1200" dirty="0" err="1"/>
            <a:t>Realizar</a:t>
          </a:r>
          <a:r>
            <a:rPr lang="en-CA" sz="1600" kern="1200" dirty="0"/>
            <a:t> un </a:t>
          </a:r>
          <a:r>
            <a:rPr lang="en-CA" sz="1600" kern="1200" dirty="0" err="1"/>
            <a:t>recorrido</a:t>
          </a:r>
          <a:r>
            <a:rPr lang="en-CA" sz="1600" kern="1200" dirty="0"/>
            <a:t> virtual </a:t>
          </a:r>
          <a:r>
            <a:rPr lang="en-CA" sz="1600" kern="1200" dirty="0" err="1"/>
            <a:t>por</a:t>
          </a:r>
          <a:r>
            <a:rPr lang="en-CA" sz="1600" kern="1200" dirty="0"/>
            <a:t> un </a:t>
          </a:r>
          <a:r>
            <a:rPr lang="en-CA" sz="1600" kern="1200" dirty="0" err="1"/>
            <a:t>lugar</a:t>
          </a:r>
          <a:r>
            <a:rPr lang="en-CA" sz="1600" kern="1200" dirty="0"/>
            <a:t> </a:t>
          </a:r>
          <a:r>
            <a:rPr lang="en-CA" sz="1600" kern="1200" dirty="0" err="1"/>
            <a:t>culturalmente</a:t>
          </a:r>
          <a:r>
            <a:rPr lang="en-CA" sz="1600" kern="1200" dirty="0"/>
            <a:t> </a:t>
          </a:r>
          <a:r>
            <a:rPr lang="en-CA" sz="1600" kern="1200" dirty="0" err="1"/>
            <a:t>significativo</a:t>
          </a:r>
          <a:br>
            <a:rPr lang="en-CA" sz="1600" kern="1200" dirty="0"/>
          </a:br>
          <a:r>
            <a:rPr lang="en-CA" sz="1400" kern="1200" dirty="0"/>
            <a:t>(mercado, </a:t>
          </a:r>
          <a:r>
            <a:rPr lang="en-CA" sz="1400" kern="1200" dirty="0" err="1"/>
            <a:t>museo</a:t>
          </a:r>
          <a:r>
            <a:rPr lang="en-CA" sz="1400" kern="1200" dirty="0"/>
            <a:t>, sitio histórico)</a:t>
          </a:r>
          <a:endParaRPr lang="en-US" sz="1600" kern="1200" dirty="0"/>
        </a:p>
      </dsp:txBody>
      <dsp:txXfrm>
        <a:off x="4759642" y="3237143"/>
        <a:ext cx="1214648" cy="983106"/>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8F0138-CA3E-C240-A6FF-81A98CCBD51D}" type="datetimeFigureOut">
              <a:rPr lang="en-US" smtClean="0"/>
              <a:t>5/1/26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2634A5-5FAE-F441-AE6F-05E57ABFB98B}" type="slidenum">
              <a:rPr lang="en-US" smtClean="0"/>
              <a:t>‹#›</a:t>
            </a:fld>
            <a:endParaRPr lang="en-US"/>
          </a:p>
        </p:txBody>
      </p:sp>
    </p:spTree>
    <p:extLst>
      <p:ext uri="{BB962C8B-B14F-4D97-AF65-F5344CB8AC3E}">
        <p14:creationId xmlns:p14="http://schemas.microsoft.com/office/powerpoint/2010/main" val="2071420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2634A5-5FAE-F441-AE6F-05E57ABFB98B}" type="slidenum">
              <a:rPr lang="en-US" smtClean="0"/>
              <a:t>14</a:t>
            </a:fld>
            <a:endParaRPr lang="en-US"/>
          </a:p>
        </p:txBody>
      </p:sp>
    </p:spTree>
    <p:extLst>
      <p:ext uri="{BB962C8B-B14F-4D97-AF65-F5344CB8AC3E}">
        <p14:creationId xmlns:p14="http://schemas.microsoft.com/office/powerpoint/2010/main" val="3624973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B6864-120D-83F0-9557-AD9937E215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C279CA-D81B-25BE-4BE6-3BAC7CC3BD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8345C9-B7A7-009B-F772-73355CFBB6D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46A1FF0-8BB7-7B8F-75AD-A727C56382C8}"/>
              </a:ext>
            </a:extLst>
          </p:cNvPr>
          <p:cNvSpPr>
            <a:spLocks noGrp="1"/>
          </p:cNvSpPr>
          <p:nvPr>
            <p:ph type="sldNum" sz="quarter" idx="5"/>
          </p:nvPr>
        </p:nvSpPr>
        <p:spPr/>
        <p:txBody>
          <a:bodyPr/>
          <a:lstStyle/>
          <a:p>
            <a:fld id="{6F2634A5-5FAE-F441-AE6F-05E57ABFB98B}" type="slidenum">
              <a:rPr lang="en-US" smtClean="0"/>
              <a:t>15</a:t>
            </a:fld>
            <a:endParaRPr lang="en-US"/>
          </a:p>
        </p:txBody>
      </p:sp>
    </p:spTree>
    <p:extLst>
      <p:ext uri="{BB962C8B-B14F-4D97-AF65-F5344CB8AC3E}">
        <p14:creationId xmlns:p14="http://schemas.microsoft.com/office/powerpoint/2010/main" val="1773156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4F028-38F8-727F-3236-41D2B4F6AE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C52174-5EF2-8C47-DB71-36893AFA21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1C2B51-6B24-07EF-4075-93727E02189B}"/>
              </a:ext>
            </a:extLst>
          </p:cNvPr>
          <p:cNvSpPr>
            <a:spLocks noGrp="1"/>
          </p:cNvSpPr>
          <p:nvPr>
            <p:ph type="body" idx="1"/>
          </p:nvPr>
        </p:nvSpPr>
        <p:spPr/>
        <p:txBody>
          <a:bodyPr/>
          <a:lstStyle/>
          <a:p>
            <a:r>
              <a:rPr lang="en-US" dirty="0"/>
              <a:t>https://</a:t>
            </a:r>
            <a:r>
              <a:rPr lang="en-US" dirty="0" err="1"/>
              <a:t>culturalportfolio.ucalgaryblogs.ca</a:t>
            </a:r>
            <a:r>
              <a:rPr lang="en-US" dirty="0"/>
              <a:t>/samples-of-previous-cultural-portfolio-assignments/25/</a:t>
            </a:r>
          </a:p>
        </p:txBody>
      </p:sp>
      <p:sp>
        <p:nvSpPr>
          <p:cNvPr id="4" name="Slide Number Placeholder 3">
            <a:extLst>
              <a:ext uri="{FF2B5EF4-FFF2-40B4-BE49-F238E27FC236}">
                <a16:creationId xmlns:a16="http://schemas.microsoft.com/office/drawing/2014/main" id="{22AF3180-9BF5-21F7-9F4B-D41D26F2C84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ABAFA-9E8D-1847-ADBB-AA4AA95BB7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9490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D7377-4FFA-7663-D55F-0A77F0CDAB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76804C-D475-4C00-9771-BAF8A633B2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DAD305-9822-0E4B-37C9-A319304406D4}"/>
              </a:ext>
            </a:extLst>
          </p:cNvPr>
          <p:cNvSpPr>
            <a:spLocks noGrp="1"/>
          </p:cNvSpPr>
          <p:nvPr>
            <p:ph type="body" idx="1"/>
          </p:nvPr>
        </p:nvSpPr>
        <p:spPr/>
        <p:txBody>
          <a:bodyPr/>
          <a:lstStyle/>
          <a:p>
            <a:r>
              <a:rPr lang="en-US" dirty="0"/>
              <a:t>https://</a:t>
            </a:r>
            <a:r>
              <a:rPr lang="en-US" dirty="0" err="1"/>
              <a:t>culturalportfolio.ucalgaryblogs.ca</a:t>
            </a:r>
            <a:r>
              <a:rPr lang="en-US" dirty="0"/>
              <a:t>/samples-of-previous-cultural-portfolio-assignments/28/</a:t>
            </a:r>
          </a:p>
          <a:p>
            <a:endParaRPr lang="en-US" dirty="0"/>
          </a:p>
        </p:txBody>
      </p:sp>
      <p:sp>
        <p:nvSpPr>
          <p:cNvPr id="4" name="Slide Number Placeholder 3">
            <a:extLst>
              <a:ext uri="{FF2B5EF4-FFF2-40B4-BE49-F238E27FC236}">
                <a16:creationId xmlns:a16="http://schemas.microsoft.com/office/drawing/2014/main" id="{67CF3526-114A-1E2A-15E2-6E27D58A8EA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ABAFA-9E8D-1847-ADBB-AA4AA95BB7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3194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A20F0-D7CB-D76F-9180-A19ABEECD0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C68230-6C54-5EF0-CD17-84F39C3F58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C3C6B3-4030-4F7F-3154-9996FD82B601}"/>
              </a:ext>
            </a:extLst>
          </p:cNvPr>
          <p:cNvSpPr>
            <a:spLocks noGrp="1"/>
          </p:cNvSpPr>
          <p:nvPr>
            <p:ph type="body" idx="1"/>
          </p:nvPr>
        </p:nvSpPr>
        <p:spPr/>
        <p:txBody>
          <a:bodyPr/>
          <a:lstStyle/>
          <a:p>
            <a:r>
              <a:rPr lang="en-US" dirty="0"/>
              <a:t>https://</a:t>
            </a:r>
            <a:r>
              <a:rPr lang="en-US" dirty="0" err="1"/>
              <a:t>culturalportfolio.ucalgaryblogs.ca</a:t>
            </a:r>
            <a:r>
              <a:rPr lang="en-US" dirty="0"/>
              <a:t>/samples-of-previous-cultural-portfolio-assignments/28/</a:t>
            </a:r>
          </a:p>
          <a:p>
            <a:endParaRPr lang="en-US" dirty="0"/>
          </a:p>
        </p:txBody>
      </p:sp>
      <p:sp>
        <p:nvSpPr>
          <p:cNvPr id="4" name="Slide Number Placeholder 3">
            <a:extLst>
              <a:ext uri="{FF2B5EF4-FFF2-40B4-BE49-F238E27FC236}">
                <a16:creationId xmlns:a16="http://schemas.microsoft.com/office/drawing/2014/main" id="{4C311539-FC79-7BFA-C43A-0FD101F1F28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ABAFA-9E8D-1847-ADBB-AA4AA95BB7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5377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6E5D2-5FB3-C855-EE6A-B6822B41B7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A20318-DE86-B776-091A-37FA49E211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B4FCEB-0812-EF4B-E3DE-A83A5092A9CF}"/>
              </a:ext>
            </a:extLst>
          </p:cNvPr>
          <p:cNvSpPr>
            <a:spLocks noGrp="1"/>
          </p:cNvSpPr>
          <p:nvPr>
            <p:ph type="body" idx="1"/>
          </p:nvPr>
        </p:nvSpPr>
        <p:spPr/>
        <p:txBody>
          <a:bodyPr/>
          <a:lstStyle/>
          <a:p>
            <a:r>
              <a:rPr lang="en-US" dirty="0"/>
              <a:t>https://</a:t>
            </a:r>
            <a:r>
              <a:rPr lang="en-US" dirty="0" err="1"/>
              <a:t>culturalportfolio.ucalgaryblogs.ca</a:t>
            </a:r>
            <a:r>
              <a:rPr lang="en-US" dirty="0"/>
              <a:t>/samples-of-previous-cultural-portfolio-assignments/28/</a:t>
            </a:r>
          </a:p>
          <a:p>
            <a:endParaRPr lang="en-US" dirty="0"/>
          </a:p>
        </p:txBody>
      </p:sp>
      <p:sp>
        <p:nvSpPr>
          <p:cNvPr id="4" name="Slide Number Placeholder 3">
            <a:extLst>
              <a:ext uri="{FF2B5EF4-FFF2-40B4-BE49-F238E27FC236}">
                <a16:creationId xmlns:a16="http://schemas.microsoft.com/office/drawing/2014/main" id="{996F2AB2-BDA9-2087-CEC5-1EBF0261200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ABAFA-9E8D-1847-ADBB-AA4AA95BB7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1996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E0E53-90EE-2094-B869-0EDCD606C9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A7B0A1-037D-382F-0F54-4F4480D4B6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B16D2A-D916-6D68-591B-0007F12AA226}"/>
              </a:ext>
            </a:extLst>
          </p:cNvPr>
          <p:cNvSpPr>
            <a:spLocks noGrp="1"/>
          </p:cNvSpPr>
          <p:nvPr>
            <p:ph type="body" idx="1"/>
          </p:nvPr>
        </p:nvSpPr>
        <p:spPr/>
        <p:txBody>
          <a:bodyPr/>
          <a:lstStyle/>
          <a:p>
            <a:r>
              <a:rPr lang="en-US" dirty="0"/>
              <a:t>https://</a:t>
            </a:r>
            <a:r>
              <a:rPr lang="en-US" dirty="0" err="1"/>
              <a:t>culturalportfolio.ucalgaryblogs.ca</a:t>
            </a:r>
            <a:r>
              <a:rPr lang="en-US" dirty="0"/>
              <a:t>/samples-of-previous-cultural-portfolio-assignments/28/</a:t>
            </a:r>
          </a:p>
          <a:p>
            <a:endParaRPr lang="en-US" dirty="0"/>
          </a:p>
        </p:txBody>
      </p:sp>
      <p:sp>
        <p:nvSpPr>
          <p:cNvPr id="4" name="Slide Number Placeholder 3">
            <a:extLst>
              <a:ext uri="{FF2B5EF4-FFF2-40B4-BE49-F238E27FC236}">
                <a16:creationId xmlns:a16="http://schemas.microsoft.com/office/drawing/2014/main" id="{185DD819-1AD3-EBB4-6F70-4A888129858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ABAFA-9E8D-1847-ADBB-AA4AA95BB7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62384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0E8D7"/>
        </a:solidFill>
        <a:effectLst/>
      </p:bgPr>
    </p:bg>
    <p:spTree>
      <p:nvGrpSpPr>
        <p:cNvPr id="1" name=""/>
        <p:cNvGrpSpPr/>
        <p:nvPr/>
      </p:nvGrpSpPr>
      <p:grpSpPr>
        <a:xfrm>
          <a:off x="0" y="0"/>
          <a:ext cx="0" cy="0"/>
          <a:chOff x="0" y="0"/>
          <a:chExt cx="0" cy="0"/>
        </a:xfrm>
      </p:grpSpPr>
      <p:pic>
        <p:nvPicPr>
          <p:cNvPr id="7" name="Picture 6" descr="A colorful lines on a black background&#10;&#10;AI-generated content may be incorrect.">
            <a:extLst>
              <a:ext uri="{FF2B5EF4-FFF2-40B4-BE49-F238E27FC236}">
                <a16:creationId xmlns:a16="http://schemas.microsoft.com/office/drawing/2014/main" id="{CD1EE775-BAE0-F2FE-DEC0-518C642303D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FE65FBD-2BCB-E24A-99E0-A23270E2A09C}"/>
              </a:ext>
            </a:extLst>
          </p:cNvPr>
          <p:cNvSpPr>
            <a:spLocks noGrp="1"/>
          </p:cNvSpPr>
          <p:nvPr>
            <p:ph type="ctrTitle" hasCustomPrompt="1"/>
          </p:nvPr>
        </p:nvSpPr>
        <p:spPr>
          <a:xfrm>
            <a:off x="591705" y="1832588"/>
            <a:ext cx="9144000" cy="1711858"/>
          </a:xfrm>
          <a:prstGeom prst="rect">
            <a:avLst/>
          </a:prstGeom>
        </p:spPr>
        <p:txBody>
          <a:bodyPr anchor="b"/>
          <a:lstStyle>
            <a:lvl1pPr algn="l">
              <a:defRPr sz="6000" b="0">
                <a:solidFill>
                  <a:schemeClr val="accent1"/>
                </a:solidFill>
                <a:latin typeface="Calibri" panose="020F0502020204030204" pitchFamily="34" charset="0"/>
                <a:cs typeface="Calibri" panose="020F0502020204030204" pitchFamily="34" charset="0"/>
              </a:defRPr>
            </a:lvl1pPr>
          </a:lstStyle>
          <a:p>
            <a:r>
              <a:rPr lang="en-US" dirty="0"/>
              <a:t>Click to add title</a:t>
            </a:r>
          </a:p>
        </p:txBody>
      </p:sp>
      <p:sp>
        <p:nvSpPr>
          <p:cNvPr id="3" name="Subtitle 2">
            <a:extLst>
              <a:ext uri="{FF2B5EF4-FFF2-40B4-BE49-F238E27FC236}">
                <a16:creationId xmlns:a16="http://schemas.microsoft.com/office/drawing/2014/main" id="{01ACE0E4-CB84-1E49-908B-89B9EBE4DC5A}"/>
              </a:ext>
            </a:extLst>
          </p:cNvPr>
          <p:cNvSpPr>
            <a:spLocks noGrp="1"/>
          </p:cNvSpPr>
          <p:nvPr>
            <p:ph type="subTitle" idx="1" hasCustomPrompt="1"/>
          </p:nvPr>
        </p:nvSpPr>
        <p:spPr>
          <a:xfrm>
            <a:off x="628041" y="3596641"/>
            <a:ext cx="9144000" cy="805380"/>
          </a:xfrm>
          <a:prstGeom prst="rect">
            <a:avLst/>
          </a:prstGeom>
        </p:spPr>
        <p:txBody>
          <a:bodyPr/>
          <a:lstStyle>
            <a:lvl1pPr marL="0" indent="0" algn="l">
              <a:spcBef>
                <a:spcPts val="0"/>
              </a:spcBef>
              <a:buNone/>
              <a:defRPr sz="24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3" name="Subtitle 2">
            <a:extLst>
              <a:ext uri="{FF2B5EF4-FFF2-40B4-BE49-F238E27FC236}">
                <a16:creationId xmlns:a16="http://schemas.microsoft.com/office/drawing/2014/main" id="{E1A6CEAC-4C3F-3D40-836D-D41100A4F7A3}"/>
              </a:ext>
            </a:extLst>
          </p:cNvPr>
          <p:cNvSpPr txBox="1">
            <a:spLocks/>
          </p:cNvSpPr>
          <p:nvPr userDrawn="1"/>
        </p:nvSpPr>
        <p:spPr>
          <a:xfrm>
            <a:off x="846188" y="6507335"/>
            <a:ext cx="9144000" cy="350665"/>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FDD21F"/>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endParaRPr lang="en-US" sz="1200" b="1" dirty="0">
              <a:solidFill>
                <a:srgbClr val="FDD21F"/>
              </a:solidFill>
            </a:endParaRPr>
          </a:p>
        </p:txBody>
      </p:sp>
      <p:sp>
        <p:nvSpPr>
          <p:cNvPr id="21" name="Text Placeholder 20">
            <a:extLst>
              <a:ext uri="{FF2B5EF4-FFF2-40B4-BE49-F238E27FC236}">
                <a16:creationId xmlns:a16="http://schemas.microsoft.com/office/drawing/2014/main" id="{128C7DED-32B5-024C-8A81-830604829061}"/>
              </a:ext>
            </a:extLst>
          </p:cNvPr>
          <p:cNvSpPr>
            <a:spLocks noGrp="1"/>
          </p:cNvSpPr>
          <p:nvPr>
            <p:ph type="body" sz="quarter" idx="10" hasCustomPrompt="1"/>
          </p:nvPr>
        </p:nvSpPr>
        <p:spPr>
          <a:xfrm>
            <a:off x="591705" y="5009337"/>
            <a:ext cx="7443788" cy="950724"/>
          </a:xfrm>
          <a:prstGeom prst="rect">
            <a:avLst/>
          </a:prstGeom>
        </p:spPr>
        <p:txBody>
          <a:bodyPr anchor="b"/>
          <a:lstStyle>
            <a:lvl1pPr marL="0" indent="0">
              <a:spcBef>
                <a:spcPts val="0"/>
              </a:spcBef>
              <a:buNone/>
              <a:defRPr sz="1400">
                <a:solidFill>
                  <a:schemeClr val="tx1"/>
                </a:solidFill>
              </a:defRPr>
            </a:lvl1pPr>
          </a:lstStyle>
          <a:p>
            <a:pPr lvl="0"/>
            <a:r>
              <a:rPr lang="en-US" sz="1400" dirty="0"/>
              <a:t>Presenter’s Name</a:t>
            </a:r>
            <a:br>
              <a:rPr lang="en-US" sz="1400" dirty="0"/>
            </a:br>
            <a:r>
              <a:rPr lang="en-US" sz="1400" dirty="0"/>
              <a:t>Presenter’s title / additional designations</a:t>
            </a:r>
            <a:br>
              <a:rPr lang="en-US" sz="1400" dirty="0"/>
            </a:br>
            <a:r>
              <a:rPr lang="en-US" sz="1400" dirty="0"/>
              <a:t>Faculty of / Department of / additional designations</a:t>
            </a:r>
            <a:endParaRPr lang="en-US" dirty="0"/>
          </a:p>
        </p:txBody>
      </p:sp>
      <p:sp>
        <p:nvSpPr>
          <p:cNvPr id="23" name="Text Placeholder 22">
            <a:extLst>
              <a:ext uri="{FF2B5EF4-FFF2-40B4-BE49-F238E27FC236}">
                <a16:creationId xmlns:a16="http://schemas.microsoft.com/office/drawing/2014/main" id="{71AC9967-0DF9-3E43-8459-62AB752645E0}"/>
              </a:ext>
            </a:extLst>
          </p:cNvPr>
          <p:cNvSpPr>
            <a:spLocks noGrp="1"/>
          </p:cNvSpPr>
          <p:nvPr>
            <p:ph type="body" sz="quarter" idx="11" hasCustomPrompt="1"/>
          </p:nvPr>
        </p:nvSpPr>
        <p:spPr>
          <a:xfrm>
            <a:off x="591705" y="6064976"/>
            <a:ext cx="7443788" cy="266184"/>
          </a:xfrm>
          <a:prstGeom prst="rect">
            <a:avLst/>
          </a:prstGeom>
        </p:spPr>
        <p:txBody>
          <a:bodyPr/>
          <a:lstStyle>
            <a:lvl1pPr marL="0" indent="0">
              <a:buNone/>
              <a:defRPr sz="1200" b="1">
                <a:solidFill>
                  <a:schemeClr val="accent3"/>
                </a:solidFill>
              </a:defRPr>
            </a:lvl1pPr>
          </a:lstStyle>
          <a:p>
            <a:pPr lvl="0"/>
            <a:r>
              <a:rPr lang="en-US" dirty="0"/>
              <a:t>Click to add date</a:t>
            </a:r>
          </a:p>
        </p:txBody>
      </p:sp>
      <p:pic>
        <p:nvPicPr>
          <p:cNvPr id="4" name="Picture 3" descr="A logo with a bull head and a black background&#10;&#10;AI-generated content may be incorrect.">
            <a:extLst>
              <a:ext uri="{FF2B5EF4-FFF2-40B4-BE49-F238E27FC236}">
                <a16:creationId xmlns:a16="http://schemas.microsoft.com/office/drawing/2014/main" id="{61257DA3-3044-5B66-3D9B-02986B5A733C}"/>
              </a:ext>
            </a:extLst>
          </p:cNvPr>
          <p:cNvPicPr>
            <a:picLocks noChangeAspect="1"/>
          </p:cNvPicPr>
          <p:nvPr userDrawn="1"/>
        </p:nvPicPr>
        <p:blipFill>
          <a:blip r:embed="rId3"/>
          <a:stretch>
            <a:fillRect/>
          </a:stretch>
        </p:blipFill>
        <p:spPr>
          <a:xfrm>
            <a:off x="9403773" y="5025413"/>
            <a:ext cx="2573939" cy="1108577"/>
          </a:xfrm>
          <a:prstGeom prst="rect">
            <a:avLst/>
          </a:prstGeom>
        </p:spPr>
      </p:pic>
    </p:spTree>
    <p:extLst>
      <p:ext uri="{BB962C8B-B14F-4D97-AF65-F5344CB8AC3E}">
        <p14:creationId xmlns:p14="http://schemas.microsoft.com/office/powerpoint/2010/main" val="3752495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slide">
    <p:bg>
      <p:bgPr>
        <a:solidFill>
          <a:srgbClr val="F0E8D7"/>
        </a:solidFill>
        <a:effectLst/>
      </p:bgPr>
    </p:bg>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60D39ADC-CB6E-C71E-EF1D-6B072142D37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60C9623-35C9-4842-9D43-217A878295A7}"/>
              </a:ext>
            </a:extLst>
          </p:cNvPr>
          <p:cNvSpPr>
            <a:spLocks noGrp="1"/>
          </p:cNvSpPr>
          <p:nvPr>
            <p:ph type="title" hasCustomPrompt="1"/>
          </p:nvPr>
        </p:nvSpPr>
        <p:spPr>
          <a:xfrm>
            <a:off x="535547" y="437610"/>
            <a:ext cx="9612306" cy="984730"/>
          </a:xfrm>
          <a:prstGeom prst="rect">
            <a:avLst/>
          </a:prstGeom>
        </p:spPr>
        <p:txBody>
          <a:bodyPr anchor="ctr"/>
          <a:lstStyle>
            <a:lvl1pPr>
              <a:defRPr sz="4000" b="0">
                <a:solidFill>
                  <a:schemeClr val="accent1"/>
                </a:solidFill>
                <a:latin typeface="Calibri" panose="020F0502020204030204" pitchFamily="34" charset="0"/>
                <a:cs typeface="Calibri" panose="020F0502020204030204" pitchFamily="34" charset="0"/>
              </a:defRPr>
            </a:lvl1pPr>
          </a:lstStyle>
          <a:p>
            <a:r>
              <a:rPr lang="en-US" dirty="0"/>
              <a:t>Click to add title</a:t>
            </a:r>
          </a:p>
        </p:txBody>
      </p:sp>
      <p:sp>
        <p:nvSpPr>
          <p:cNvPr id="3" name="Content Placeholder 2">
            <a:extLst>
              <a:ext uri="{FF2B5EF4-FFF2-40B4-BE49-F238E27FC236}">
                <a16:creationId xmlns:a16="http://schemas.microsoft.com/office/drawing/2014/main" id="{2FEC70E2-8956-C345-AEB7-70259E74A0EA}"/>
              </a:ext>
            </a:extLst>
          </p:cNvPr>
          <p:cNvSpPr>
            <a:spLocks noGrp="1"/>
          </p:cNvSpPr>
          <p:nvPr>
            <p:ph idx="1" hasCustomPrompt="1"/>
          </p:nvPr>
        </p:nvSpPr>
        <p:spPr>
          <a:xfrm>
            <a:off x="555003" y="1696196"/>
            <a:ext cx="9612306" cy="4585333"/>
          </a:xfrm>
          <a:prstGeom prst="rect">
            <a:avLst/>
          </a:prstGeom>
        </p:spPr>
        <p:txBody>
          <a:bodyPr/>
          <a:lstStyle>
            <a:lvl1pPr>
              <a:buClr>
                <a:schemeClr val="accent1"/>
              </a:buClr>
              <a:defRPr sz="2400"/>
            </a:lvl1pPr>
            <a:lvl2pPr>
              <a:buClr>
                <a:schemeClr val="accent1"/>
              </a:buClr>
              <a:defRPr sz="2000"/>
            </a:lvl2pPr>
            <a:lvl3pPr>
              <a:buClr>
                <a:schemeClr val="accent1"/>
              </a:buClr>
              <a:defRPr sz="1800"/>
            </a:lvl3pPr>
            <a:lvl4pPr>
              <a:buClr>
                <a:schemeClr val="accent1"/>
              </a:buClr>
              <a:defRPr sz="1600"/>
            </a:lvl4pPr>
            <a:lvl5pPr>
              <a:buClr>
                <a:schemeClr val="accent1"/>
              </a:buClr>
              <a:defRPr sz="16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a:extLst>
              <a:ext uri="{FF2B5EF4-FFF2-40B4-BE49-F238E27FC236}">
                <a16:creationId xmlns:a16="http://schemas.microsoft.com/office/drawing/2014/main" id="{77FF6EDF-A82D-594D-B5C2-0A52064F685D}"/>
              </a:ext>
            </a:extLst>
          </p:cNvPr>
          <p:cNvSpPr txBox="1"/>
          <p:nvPr userDrawn="1"/>
        </p:nvSpPr>
        <p:spPr>
          <a:xfrm>
            <a:off x="232006" y="6381482"/>
            <a:ext cx="1042815" cy="246221"/>
          </a:xfrm>
          <a:prstGeom prst="rect">
            <a:avLst/>
          </a:prstGeom>
          <a:noFill/>
        </p:spPr>
        <p:txBody>
          <a:bodyPr wrap="square" rtlCol="0">
            <a:spAutoFit/>
          </a:bodyPr>
          <a:lstStyle/>
          <a:p>
            <a:pPr algn="l"/>
            <a:fld id="{B4A347A0-7E29-B04F-83B3-F9F3372CC777}" type="slidenum">
              <a:rPr lang="en-US" sz="1000" b="1" i="0" u="none" smtClean="0">
                <a:solidFill>
                  <a:schemeClr val="tx1"/>
                </a:solidFill>
              </a:rPr>
              <a:pPr algn="l"/>
              <a:t>‹#›</a:t>
            </a:fld>
            <a:endParaRPr lang="en-US" sz="1000" b="1" i="0" u="none" dirty="0">
              <a:solidFill>
                <a:schemeClr val="tx1"/>
              </a:solidFill>
            </a:endParaRPr>
          </a:p>
        </p:txBody>
      </p:sp>
      <p:pic>
        <p:nvPicPr>
          <p:cNvPr id="5" name="Picture 4" descr="A logo with a bull head and a black background&#10;&#10;AI-generated content may be incorrect.">
            <a:extLst>
              <a:ext uri="{FF2B5EF4-FFF2-40B4-BE49-F238E27FC236}">
                <a16:creationId xmlns:a16="http://schemas.microsoft.com/office/drawing/2014/main" id="{A4F4BD30-D326-6260-CCAB-1C2AB35FD6C7}"/>
              </a:ext>
            </a:extLst>
          </p:cNvPr>
          <p:cNvPicPr>
            <a:picLocks noChangeAspect="1"/>
          </p:cNvPicPr>
          <p:nvPr userDrawn="1"/>
        </p:nvPicPr>
        <p:blipFill>
          <a:blip r:embed="rId3"/>
          <a:stretch>
            <a:fillRect/>
          </a:stretch>
        </p:blipFill>
        <p:spPr>
          <a:xfrm>
            <a:off x="10513801" y="5261677"/>
            <a:ext cx="1494632" cy="643727"/>
          </a:xfrm>
          <a:prstGeom prst="rect">
            <a:avLst/>
          </a:prstGeom>
        </p:spPr>
      </p:pic>
    </p:spTree>
    <p:extLst>
      <p:ext uri="{BB962C8B-B14F-4D97-AF65-F5344CB8AC3E}">
        <p14:creationId xmlns:p14="http://schemas.microsoft.com/office/powerpoint/2010/main" val="3990936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title">
    <p:bg>
      <p:bgPr>
        <a:solidFill>
          <a:srgbClr val="D71D2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806EB6-0765-34ED-0354-AA9C6D51EFBF}"/>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86B07C5-BAC5-1547-924B-5C7C6591F380}"/>
              </a:ext>
            </a:extLst>
          </p:cNvPr>
          <p:cNvSpPr>
            <a:spLocks noGrp="1"/>
          </p:cNvSpPr>
          <p:nvPr>
            <p:ph type="title" hasCustomPrompt="1"/>
          </p:nvPr>
        </p:nvSpPr>
        <p:spPr>
          <a:xfrm>
            <a:off x="583371" y="1627083"/>
            <a:ext cx="9395516" cy="1503743"/>
          </a:xfrm>
          <a:prstGeom prst="rect">
            <a:avLst/>
          </a:prstGeom>
        </p:spPr>
        <p:txBody>
          <a:bodyPr anchor="b"/>
          <a:lstStyle>
            <a:lvl1pPr algn="l">
              <a:defRPr sz="5400" b="0">
                <a:solidFill>
                  <a:schemeClr val="bg1"/>
                </a:solidFill>
                <a:latin typeface="Calibri" panose="020F0502020204030204" pitchFamily="34" charset="0"/>
                <a:cs typeface="Calibri" panose="020F0502020204030204" pitchFamily="34" charset="0"/>
              </a:defRPr>
            </a:lvl1pPr>
          </a:lstStyle>
          <a:p>
            <a:r>
              <a:rPr lang="en-US" dirty="0"/>
              <a:t>Click to add a section title</a:t>
            </a:r>
          </a:p>
        </p:txBody>
      </p:sp>
      <p:sp>
        <p:nvSpPr>
          <p:cNvPr id="3" name="Text Placeholder 2">
            <a:extLst>
              <a:ext uri="{FF2B5EF4-FFF2-40B4-BE49-F238E27FC236}">
                <a16:creationId xmlns:a16="http://schemas.microsoft.com/office/drawing/2014/main" id="{7EF89F6E-8F8B-BF46-B902-6793548AE60E}"/>
              </a:ext>
            </a:extLst>
          </p:cNvPr>
          <p:cNvSpPr>
            <a:spLocks noGrp="1"/>
          </p:cNvSpPr>
          <p:nvPr>
            <p:ph type="body" idx="1" hasCustomPrompt="1"/>
          </p:nvPr>
        </p:nvSpPr>
        <p:spPr>
          <a:xfrm>
            <a:off x="583371" y="3378156"/>
            <a:ext cx="9395516" cy="768148"/>
          </a:xfrm>
          <a:prstGeom prst="rect">
            <a:avLst/>
          </a:prstGeom>
        </p:spPr>
        <p:txBody>
          <a:bodyPr/>
          <a:lstStyle>
            <a:lvl1pPr marL="0" indent="0" algn="l">
              <a:spcBef>
                <a:spcPts val="0"/>
              </a:spcBef>
              <a:buNone/>
              <a:defRPr sz="2400" b="0">
                <a:solidFill>
                  <a:srgbClr val="FDD21F"/>
                </a:solidFill>
                <a:latin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a section subtitle</a:t>
            </a:r>
          </a:p>
        </p:txBody>
      </p:sp>
      <p:sp>
        <p:nvSpPr>
          <p:cNvPr id="11" name="TextBox 10">
            <a:extLst>
              <a:ext uri="{FF2B5EF4-FFF2-40B4-BE49-F238E27FC236}">
                <a16:creationId xmlns:a16="http://schemas.microsoft.com/office/drawing/2014/main" id="{1DE6A666-7EB5-4546-B449-CC4B00B6946C}"/>
              </a:ext>
            </a:extLst>
          </p:cNvPr>
          <p:cNvSpPr txBox="1"/>
          <p:nvPr userDrawn="1"/>
        </p:nvSpPr>
        <p:spPr>
          <a:xfrm>
            <a:off x="232006" y="6381482"/>
            <a:ext cx="1042815" cy="246221"/>
          </a:xfrm>
          <a:prstGeom prst="rect">
            <a:avLst/>
          </a:prstGeom>
          <a:noFill/>
        </p:spPr>
        <p:txBody>
          <a:bodyPr wrap="square" rtlCol="0">
            <a:spAutoFit/>
          </a:bodyPr>
          <a:lstStyle/>
          <a:p>
            <a:pPr algn="l"/>
            <a:fld id="{B4A347A0-7E29-B04F-83B3-F9F3372CC777}" type="slidenum">
              <a:rPr lang="en-US" sz="1000" b="1" i="0" u="none" smtClean="0">
                <a:solidFill>
                  <a:schemeClr val="bg1"/>
                </a:solidFill>
              </a:rPr>
              <a:pPr algn="l"/>
              <a:t>‹#›</a:t>
            </a:fld>
            <a:endParaRPr lang="en-US" sz="1000" b="1" i="0" u="none" dirty="0">
              <a:solidFill>
                <a:schemeClr val="bg1"/>
              </a:solidFill>
            </a:endParaRPr>
          </a:p>
        </p:txBody>
      </p:sp>
      <p:pic>
        <p:nvPicPr>
          <p:cNvPr id="5" name="Picture 4">
            <a:extLst>
              <a:ext uri="{FF2B5EF4-FFF2-40B4-BE49-F238E27FC236}">
                <a16:creationId xmlns:a16="http://schemas.microsoft.com/office/drawing/2014/main" id="{ED2B59E0-3E80-CA66-5D39-8E91C48541C7}"/>
              </a:ext>
            </a:extLst>
          </p:cNvPr>
          <p:cNvPicPr>
            <a:picLocks noChangeAspect="1"/>
          </p:cNvPicPr>
          <p:nvPr userDrawn="1"/>
        </p:nvPicPr>
        <p:blipFill>
          <a:blip r:embed="rId3"/>
          <a:srcRect/>
          <a:stretch/>
        </p:blipFill>
        <p:spPr>
          <a:xfrm>
            <a:off x="10513802" y="709555"/>
            <a:ext cx="1494630" cy="643727"/>
          </a:xfrm>
          <a:prstGeom prst="rect">
            <a:avLst/>
          </a:prstGeom>
        </p:spPr>
      </p:pic>
    </p:spTree>
    <p:extLst>
      <p:ext uri="{BB962C8B-B14F-4D97-AF65-F5344CB8AC3E}">
        <p14:creationId xmlns:p14="http://schemas.microsoft.com/office/powerpoint/2010/main" val="1280491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D71D24"/>
        </a:solidFill>
        <a:effectLst/>
      </p:bgPr>
    </p:bg>
    <p:spTree>
      <p:nvGrpSpPr>
        <p:cNvPr id="1" name=""/>
        <p:cNvGrpSpPr/>
        <p:nvPr/>
      </p:nvGrpSpPr>
      <p:grpSpPr>
        <a:xfrm>
          <a:off x="0" y="0"/>
          <a:ext cx="0" cy="0"/>
          <a:chOff x="0" y="0"/>
          <a:chExt cx="0" cy="0"/>
        </a:xfrm>
      </p:grpSpPr>
      <p:pic>
        <p:nvPicPr>
          <p:cNvPr id="3" name="Picture 2" descr="A colorful lines on a black background&#10;&#10;AI-generated content may be incorrect.">
            <a:extLst>
              <a:ext uri="{FF2B5EF4-FFF2-40B4-BE49-F238E27FC236}">
                <a16:creationId xmlns:a16="http://schemas.microsoft.com/office/drawing/2014/main" id="{8A5FF29D-D934-FB74-7CA7-66E896465BC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F2DD51B-1006-3D43-8BBF-271E9F19F6AC}"/>
              </a:ext>
            </a:extLst>
          </p:cNvPr>
          <p:cNvSpPr txBox="1"/>
          <p:nvPr userDrawn="1"/>
        </p:nvSpPr>
        <p:spPr>
          <a:xfrm>
            <a:off x="232006" y="6381482"/>
            <a:ext cx="1042815" cy="246221"/>
          </a:xfrm>
          <a:prstGeom prst="rect">
            <a:avLst/>
          </a:prstGeom>
          <a:noFill/>
        </p:spPr>
        <p:txBody>
          <a:bodyPr wrap="square" rtlCol="0">
            <a:spAutoFit/>
          </a:bodyPr>
          <a:lstStyle/>
          <a:p>
            <a:pPr algn="l"/>
            <a:fld id="{B4A347A0-7E29-B04F-83B3-F9F3372CC777}" type="slidenum">
              <a:rPr lang="en-US" sz="1000" b="1" i="0" u="none" smtClean="0">
                <a:solidFill>
                  <a:schemeClr val="bg1"/>
                </a:solidFill>
              </a:rPr>
              <a:pPr algn="l"/>
              <a:t>‹#›</a:t>
            </a:fld>
            <a:endParaRPr lang="en-US" sz="1000" b="1" i="0" u="none" dirty="0">
              <a:solidFill>
                <a:schemeClr val="bg1"/>
              </a:solidFill>
            </a:endParaRPr>
          </a:p>
        </p:txBody>
      </p:sp>
      <p:sp>
        <p:nvSpPr>
          <p:cNvPr id="4" name="Text Placeholder 3">
            <a:extLst>
              <a:ext uri="{FF2B5EF4-FFF2-40B4-BE49-F238E27FC236}">
                <a16:creationId xmlns:a16="http://schemas.microsoft.com/office/drawing/2014/main" id="{C1073D5C-7DE2-8B43-9E03-9E533500C556}"/>
              </a:ext>
            </a:extLst>
          </p:cNvPr>
          <p:cNvSpPr>
            <a:spLocks noGrp="1"/>
          </p:cNvSpPr>
          <p:nvPr>
            <p:ph type="body" sz="quarter" idx="10" hasCustomPrompt="1"/>
          </p:nvPr>
        </p:nvSpPr>
        <p:spPr>
          <a:xfrm>
            <a:off x="745436" y="312944"/>
            <a:ext cx="10684564" cy="3116056"/>
          </a:xfrm>
          <a:prstGeom prst="rect">
            <a:avLst/>
          </a:prstGeom>
          <a:ln w="12700">
            <a:noFill/>
          </a:ln>
        </p:spPr>
        <p:txBody>
          <a:bodyPr wrap="square" lIns="720000" tIns="720000" rIns="720000" bIns="720000" anchor="ctr" anchorCtr="0">
            <a:spAutoFit/>
          </a:bodyPr>
          <a:lstStyle>
            <a:lvl1pPr marL="0" indent="0" algn="ctr">
              <a:buNone/>
              <a:defRPr sz="6000" b="0">
                <a:solidFill>
                  <a:schemeClr val="bg1"/>
                </a:solidFill>
              </a:defRPr>
            </a:lvl1pPr>
            <a:lvl2pPr marL="457200" indent="0" algn="ctr">
              <a:buNone/>
              <a:defRPr b="1">
                <a:solidFill>
                  <a:schemeClr val="bg1"/>
                </a:solidFill>
              </a:defRPr>
            </a:lvl2pPr>
            <a:lvl3pPr marL="914400" indent="0" algn="ctr">
              <a:buNone/>
              <a:defRPr b="1">
                <a:solidFill>
                  <a:schemeClr val="bg1"/>
                </a:solidFill>
              </a:defRPr>
            </a:lvl3pPr>
            <a:lvl4pPr marL="1371600" indent="0" algn="ctr">
              <a:buNone/>
              <a:defRPr b="1">
                <a:solidFill>
                  <a:schemeClr val="bg1"/>
                </a:solidFill>
              </a:defRPr>
            </a:lvl4pPr>
            <a:lvl5pPr marL="1828800" indent="0" algn="ctr">
              <a:buNone/>
              <a:defRPr b="1">
                <a:solidFill>
                  <a:schemeClr val="bg1"/>
                </a:solidFill>
              </a:defRPr>
            </a:lvl5pPr>
          </a:lstStyle>
          <a:p>
            <a:pPr lvl="0"/>
            <a:r>
              <a:rPr lang="en-US" dirty="0"/>
              <a:t>Click to add one </a:t>
            </a:r>
            <a:br>
              <a:rPr lang="en-US" dirty="0"/>
            </a:br>
            <a:r>
              <a:rPr lang="en-US" dirty="0"/>
              <a:t>big bold statement.</a:t>
            </a:r>
          </a:p>
        </p:txBody>
      </p:sp>
    </p:spTree>
    <p:extLst>
      <p:ext uri="{BB962C8B-B14F-4D97-AF65-F5344CB8AC3E}">
        <p14:creationId xmlns:p14="http://schemas.microsoft.com/office/powerpoint/2010/main" val="2453230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Slide">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A9D3A21A-5F37-B243-B2B4-ECED95B9C8FA}"/>
              </a:ext>
            </a:extLst>
          </p:cNvPr>
          <p:cNvSpPr>
            <a:spLocks noGrp="1"/>
          </p:cNvSpPr>
          <p:nvPr>
            <p:ph type="pic" sz="quarter" idx="12" hasCustomPrompt="1"/>
          </p:nvPr>
        </p:nvSpPr>
        <p:spPr>
          <a:xfrm>
            <a:off x="0" y="0"/>
            <a:ext cx="12192000" cy="6858000"/>
          </a:xfrm>
          <a:prstGeom prst="rect">
            <a:avLst/>
          </a:prstGeom>
        </p:spPr>
        <p:txBody>
          <a:bodyPr/>
          <a:lstStyle>
            <a:lvl1pPr>
              <a:defRPr>
                <a:solidFill>
                  <a:schemeClr val="tx2"/>
                </a:solidFill>
              </a:defRPr>
            </a:lvl1pPr>
          </a:lstStyle>
          <a:p>
            <a:r>
              <a:rPr lang="en-US" dirty="0"/>
              <a:t>Click icon to add full-slide photo</a:t>
            </a:r>
          </a:p>
        </p:txBody>
      </p:sp>
      <p:sp>
        <p:nvSpPr>
          <p:cNvPr id="4" name="TextBox 3">
            <a:extLst>
              <a:ext uri="{FF2B5EF4-FFF2-40B4-BE49-F238E27FC236}">
                <a16:creationId xmlns:a16="http://schemas.microsoft.com/office/drawing/2014/main" id="{E0AB9CF4-46FB-2F4B-ADCF-18BDD6B1A39E}"/>
              </a:ext>
            </a:extLst>
          </p:cNvPr>
          <p:cNvSpPr txBox="1"/>
          <p:nvPr userDrawn="1"/>
        </p:nvSpPr>
        <p:spPr>
          <a:xfrm>
            <a:off x="232006" y="6381482"/>
            <a:ext cx="1042815" cy="246221"/>
          </a:xfrm>
          <a:prstGeom prst="rect">
            <a:avLst/>
          </a:prstGeom>
          <a:noFill/>
        </p:spPr>
        <p:txBody>
          <a:bodyPr wrap="square" rtlCol="0">
            <a:spAutoFit/>
          </a:bodyPr>
          <a:lstStyle/>
          <a:p>
            <a:pPr algn="l"/>
            <a:fld id="{B4A347A0-7E29-B04F-83B3-F9F3372CC777}" type="slidenum">
              <a:rPr lang="en-US" sz="1000" b="1" i="0" u="none" smtClean="0">
                <a:solidFill>
                  <a:schemeClr val="bg1"/>
                </a:solidFill>
              </a:rPr>
              <a:pPr algn="l"/>
              <a:t>‹#›</a:t>
            </a:fld>
            <a:endParaRPr lang="en-US" sz="1000" b="1" i="0" u="none" dirty="0">
              <a:solidFill>
                <a:schemeClr val="bg1"/>
              </a:solidFill>
            </a:endParaRPr>
          </a:p>
        </p:txBody>
      </p:sp>
    </p:spTree>
    <p:extLst>
      <p:ext uri="{BB962C8B-B14F-4D97-AF65-F5344CB8AC3E}">
        <p14:creationId xmlns:p14="http://schemas.microsoft.com/office/powerpoint/2010/main" val="761020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losing">
    <p:bg>
      <p:bgPr>
        <a:solidFill>
          <a:srgbClr val="F0E8D7"/>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36B78A-853C-4C24-B695-8017F9409C3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FE65FBD-2BCB-E24A-99E0-A23270E2A09C}"/>
              </a:ext>
            </a:extLst>
          </p:cNvPr>
          <p:cNvSpPr>
            <a:spLocks noGrp="1"/>
          </p:cNvSpPr>
          <p:nvPr>
            <p:ph type="ctrTitle" hasCustomPrompt="1"/>
          </p:nvPr>
        </p:nvSpPr>
        <p:spPr>
          <a:xfrm>
            <a:off x="3419060" y="1433008"/>
            <a:ext cx="7643192" cy="3015816"/>
          </a:xfrm>
          <a:prstGeom prst="rect">
            <a:avLst/>
          </a:prstGeom>
        </p:spPr>
        <p:txBody>
          <a:bodyPr anchor="t"/>
          <a:lstStyle>
            <a:lvl1pPr algn="l">
              <a:defRPr sz="5400" b="0">
                <a:solidFill>
                  <a:schemeClr val="accent1"/>
                </a:solidFill>
                <a:latin typeface="Calibri" panose="020F0502020204030204" pitchFamily="34" charset="0"/>
                <a:cs typeface="Calibri" panose="020F0502020204030204" pitchFamily="34" charset="0"/>
              </a:defRPr>
            </a:lvl1pPr>
          </a:lstStyle>
          <a:p>
            <a:r>
              <a:rPr lang="en-US" dirty="0"/>
              <a:t>Click to add closing note</a:t>
            </a:r>
          </a:p>
        </p:txBody>
      </p:sp>
      <p:sp>
        <p:nvSpPr>
          <p:cNvPr id="13" name="Subtitle 2">
            <a:extLst>
              <a:ext uri="{FF2B5EF4-FFF2-40B4-BE49-F238E27FC236}">
                <a16:creationId xmlns:a16="http://schemas.microsoft.com/office/drawing/2014/main" id="{E1A6CEAC-4C3F-3D40-836D-D41100A4F7A3}"/>
              </a:ext>
            </a:extLst>
          </p:cNvPr>
          <p:cNvSpPr txBox="1">
            <a:spLocks/>
          </p:cNvSpPr>
          <p:nvPr userDrawn="1"/>
        </p:nvSpPr>
        <p:spPr>
          <a:xfrm>
            <a:off x="846188" y="6507335"/>
            <a:ext cx="9144000" cy="350665"/>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FDD21F"/>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endParaRPr lang="en-US" sz="1200" b="1" dirty="0">
              <a:solidFill>
                <a:srgbClr val="FDD21F"/>
              </a:solidFill>
            </a:endParaRPr>
          </a:p>
        </p:txBody>
      </p:sp>
      <p:sp>
        <p:nvSpPr>
          <p:cNvPr id="21" name="Text Placeholder 20">
            <a:extLst>
              <a:ext uri="{FF2B5EF4-FFF2-40B4-BE49-F238E27FC236}">
                <a16:creationId xmlns:a16="http://schemas.microsoft.com/office/drawing/2014/main" id="{128C7DED-32B5-024C-8A81-830604829061}"/>
              </a:ext>
            </a:extLst>
          </p:cNvPr>
          <p:cNvSpPr>
            <a:spLocks noGrp="1"/>
          </p:cNvSpPr>
          <p:nvPr>
            <p:ph type="body" sz="quarter" idx="10" hasCustomPrompt="1"/>
          </p:nvPr>
        </p:nvSpPr>
        <p:spPr>
          <a:xfrm>
            <a:off x="3419060" y="5623771"/>
            <a:ext cx="4075044" cy="813292"/>
          </a:xfrm>
          <a:prstGeom prst="rect">
            <a:avLst/>
          </a:prstGeom>
        </p:spPr>
        <p:txBody>
          <a:bodyPr anchor="b"/>
          <a:lstStyle>
            <a:lvl1pPr marL="0" indent="0">
              <a:spcBef>
                <a:spcPts val="0"/>
              </a:spcBef>
              <a:buNone/>
              <a:defRPr sz="1800" b="0">
                <a:solidFill>
                  <a:schemeClr val="tx1"/>
                </a:solidFill>
              </a:defRPr>
            </a:lvl1pPr>
          </a:lstStyle>
          <a:p>
            <a:pPr lvl="0"/>
            <a:r>
              <a:rPr lang="en-US" sz="1400" dirty="0"/>
              <a:t>Presenter’s Name</a:t>
            </a:r>
            <a:br>
              <a:rPr lang="en-US" sz="1400" dirty="0"/>
            </a:br>
            <a:r>
              <a:rPr lang="en-US" sz="1400" dirty="0" err="1"/>
              <a:t>presentersemail@ucalgary.ca</a:t>
            </a:r>
            <a:br>
              <a:rPr lang="en-US" sz="1400" dirty="0"/>
            </a:br>
            <a:r>
              <a:rPr lang="en-US" sz="1400" dirty="0"/>
              <a:t>Social media / additional contact info</a:t>
            </a:r>
            <a:endParaRPr lang="en-US" dirty="0"/>
          </a:p>
        </p:txBody>
      </p:sp>
      <p:pic>
        <p:nvPicPr>
          <p:cNvPr id="5" name="Picture 4" descr="A black background with white text&#10;&#10;AI-generated content may be incorrect.">
            <a:extLst>
              <a:ext uri="{FF2B5EF4-FFF2-40B4-BE49-F238E27FC236}">
                <a16:creationId xmlns:a16="http://schemas.microsoft.com/office/drawing/2014/main" id="{1DD0CFB4-9C8B-BC9E-042F-D60FB2184586}"/>
              </a:ext>
            </a:extLst>
          </p:cNvPr>
          <p:cNvPicPr>
            <a:picLocks noChangeAspect="1"/>
          </p:cNvPicPr>
          <p:nvPr userDrawn="1"/>
        </p:nvPicPr>
        <p:blipFill>
          <a:blip r:embed="rId3"/>
          <a:stretch>
            <a:fillRect/>
          </a:stretch>
        </p:blipFill>
        <p:spPr>
          <a:xfrm>
            <a:off x="7931425" y="5553499"/>
            <a:ext cx="3894304" cy="1101206"/>
          </a:xfrm>
          <a:prstGeom prst="rect">
            <a:avLst/>
          </a:prstGeom>
        </p:spPr>
      </p:pic>
    </p:spTree>
    <p:extLst>
      <p:ext uri="{BB962C8B-B14F-4D97-AF65-F5344CB8AC3E}">
        <p14:creationId xmlns:p14="http://schemas.microsoft.com/office/powerpoint/2010/main" val="4711828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51227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4" r:id="rId4"/>
    <p:sldLayoutId id="2147483672" r:id="rId5"/>
    <p:sldLayoutId id="214748367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events.ucalgary.ca/arts/political-science/event/444188-the-dictatorship-in-film"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hyperlink" Target="https://en.wikipedia.org/wiki/Military_dictatorship_of_Chile%22" TargetMode="External"/><Relationship Id="rId4" Type="http://schemas.openxmlformats.org/officeDocument/2006/relationships/hyperlink" Target="https://en.wikipedia.org/wiki/1976_(film)"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laphil.com/musicdb/artists/2973/natalia-lafourcade"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https://www.youtube.com/watch?=_vVo6HhNOsA&amp;ab_channel=NLaFourcadeVEVO"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3" Type="http://schemas.openxmlformats.org/officeDocument/2006/relationships/hyperlink" Target="https://elhilo.audio/episodios/" TargetMode="External"/><Relationship Id="rId7" Type="http://schemas.openxmlformats.org/officeDocument/2006/relationships/image" Target="../media/image30.png"/><Relationship Id="rId2" Type="http://schemas.openxmlformats.org/officeDocument/2006/relationships/hyperlink" Target="https://radioambulante.org/" TargetMode="External"/><Relationship Id="rId1" Type="http://schemas.openxmlformats.org/officeDocument/2006/relationships/slideLayout" Target="../slideLayouts/slideLayout2.xml"/><Relationship Id="rId6" Type="http://schemas.openxmlformats.org/officeDocument/2006/relationships/hyperlink" Target="https://cronicasalborde.com/" TargetMode="External"/><Relationship Id="rId5" Type="http://schemas.openxmlformats.org/officeDocument/2006/relationships/hyperlink" Target="https://lasraraspodcast.com/" TargetMode="External"/><Relationship Id="rId4" Type="http://schemas.openxmlformats.org/officeDocument/2006/relationships/hyperlink" Target="https://deesonosehabla.com/en/"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inah.gob.mx/interactivos/recorridos-virtuales" TargetMode="External"/><Relationship Id="rId3" Type="http://schemas.openxmlformats.org/officeDocument/2006/relationships/hyperlink" Target="https://www.museofridakahlo.org.mx/virtual/?lang=en" TargetMode="External"/><Relationship Id="rId7" Type="http://schemas.openxmlformats.org/officeDocument/2006/relationships/hyperlink" Target="https://www.cultura.gob.es/cultura/areas/museos/mc/museos-estatales/visitas-virtuales.html" TargetMode="External"/><Relationship Id="rId2" Type="http://schemas.openxmlformats.org/officeDocument/2006/relationships/hyperlink" Target="https://chlavm.ca/" TargetMode="External"/><Relationship Id="rId1" Type="http://schemas.openxmlformats.org/officeDocument/2006/relationships/slideLayout" Target="../slideLayouts/slideLayout2.xml"/><Relationship Id="rId6" Type="http://schemas.openxmlformats.org/officeDocument/2006/relationships/hyperlink" Target="https://www.museodelprado.es/en/the-collection" TargetMode="External"/><Relationship Id="rId11" Type="http://schemas.openxmlformats.org/officeDocument/2006/relationships/image" Target="../media/image31.png"/><Relationship Id="rId5" Type="http://schemas.openxmlformats.org/officeDocument/2006/relationships/hyperlink" Target="https://joseluisrocha.com/blog/2020/3/29/top-Mexican-museums-to-tour-virtually" TargetMode="External"/><Relationship Id="rId10" Type="http://schemas.openxmlformats.org/officeDocument/2006/relationships/hyperlink" Target="https://biblioteca.uniandes.edu.co/es/cultura/museos-virtuales" TargetMode="External"/><Relationship Id="rId4" Type="http://schemas.openxmlformats.org/officeDocument/2006/relationships/hyperlink" Target="https://molaa.org/virtual-tour-360" TargetMode="External"/><Relationship Id="rId9" Type="http://schemas.openxmlformats.org/officeDocument/2006/relationships/hyperlink" Target="https://www.emigracionaguinea.museum/es/"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spanicarts.com/" TargetMode="External"/><Relationship Id="rId2" Type="http://schemas.openxmlformats.org/officeDocument/2006/relationships/hyperlink" Target="https://www.casamexico.ca/"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s://www.youtube.com/@DreamingSpanish"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latinofoodmarket.ca/" TargetMode="External"/><Relationship Id="rId2" Type="http://schemas.openxmlformats.org/officeDocument/2006/relationships/hyperlink" Target="https://unimarket.ca/" TargetMode="External"/><Relationship Id="rId1" Type="http://schemas.openxmlformats.org/officeDocument/2006/relationships/slideLayout" Target="../slideLayouts/slideLayout2.xml"/><Relationship Id="rId4" Type="http://schemas.openxmlformats.org/officeDocument/2006/relationships/hyperlink" Target="https://fiestamarket.ca/"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mailto:angela.george@ucalgary.ca" TargetMode="Externa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EF6ED-5AC5-4E43-8069-ECF11021C7C6}"/>
              </a:ext>
            </a:extLst>
          </p:cNvPr>
          <p:cNvSpPr>
            <a:spLocks noGrp="1"/>
          </p:cNvSpPr>
          <p:nvPr>
            <p:ph type="ctrTitle"/>
          </p:nvPr>
        </p:nvSpPr>
        <p:spPr>
          <a:xfrm>
            <a:off x="591704" y="1832588"/>
            <a:ext cx="10813357" cy="1711858"/>
          </a:xfrm>
        </p:spPr>
        <p:txBody>
          <a:bodyPr/>
          <a:lstStyle/>
          <a:p>
            <a:r>
              <a:rPr lang="es-ES" dirty="0"/>
              <a:t>Portafolio Cultural y aprendizaje cultural personalizado</a:t>
            </a:r>
            <a:endParaRPr lang="en-US" dirty="0"/>
          </a:p>
        </p:txBody>
      </p:sp>
      <p:sp>
        <p:nvSpPr>
          <p:cNvPr id="4" name="Text Placeholder 3">
            <a:extLst>
              <a:ext uri="{FF2B5EF4-FFF2-40B4-BE49-F238E27FC236}">
                <a16:creationId xmlns:a16="http://schemas.microsoft.com/office/drawing/2014/main" id="{6AC4C0D7-003C-CA48-8405-44EF48FAB85B}"/>
              </a:ext>
            </a:extLst>
          </p:cNvPr>
          <p:cNvSpPr>
            <a:spLocks noGrp="1"/>
          </p:cNvSpPr>
          <p:nvPr>
            <p:ph type="body" sz="quarter" idx="10"/>
          </p:nvPr>
        </p:nvSpPr>
        <p:spPr>
          <a:xfrm>
            <a:off x="591704" y="5009337"/>
            <a:ext cx="7843635" cy="950724"/>
          </a:xfrm>
        </p:spPr>
        <p:txBody>
          <a:bodyPr/>
          <a:lstStyle/>
          <a:p>
            <a:r>
              <a:rPr lang="en-US" sz="2800" b="1" dirty="0"/>
              <a:t>Angela George</a:t>
            </a:r>
          </a:p>
          <a:p>
            <a:r>
              <a:rPr lang="en-US" sz="2400" dirty="0"/>
              <a:t>Professor of Spanish </a:t>
            </a:r>
          </a:p>
          <a:p>
            <a:r>
              <a:rPr lang="en-US" sz="2400" dirty="0"/>
              <a:t>Director of Language Research Centre</a:t>
            </a:r>
          </a:p>
          <a:p>
            <a:r>
              <a:rPr lang="en-CA" sz="2000" dirty="0"/>
              <a:t>2026 Encuentro de </a:t>
            </a:r>
            <a:r>
              <a:rPr lang="en-CA" sz="2000" dirty="0" err="1"/>
              <a:t>Profesorado</a:t>
            </a:r>
            <a:r>
              <a:rPr lang="en-CA" sz="2000" dirty="0"/>
              <a:t> de Español de Alberta</a:t>
            </a:r>
            <a:endParaRPr lang="en-US" sz="2000" dirty="0"/>
          </a:p>
        </p:txBody>
      </p:sp>
      <p:sp>
        <p:nvSpPr>
          <p:cNvPr id="5" name="Text Placeholder 4">
            <a:extLst>
              <a:ext uri="{FF2B5EF4-FFF2-40B4-BE49-F238E27FC236}">
                <a16:creationId xmlns:a16="http://schemas.microsoft.com/office/drawing/2014/main" id="{3C60EEBA-A79C-0F4C-9377-12B2BF071122}"/>
              </a:ext>
            </a:extLst>
          </p:cNvPr>
          <p:cNvSpPr>
            <a:spLocks noGrp="1"/>
          </p:cNvSpPr>
          <p:nvPr>
            <p:ph type="body" sz="quarter" idx="11"/>
          </p:nvPr>
        </p:nvSpPr>
        <p:spPr/>
        <p:txBody>
          <a:bodyPr/>
          <a:lstStyle/>
          <a:p>
            <a:r>
              <a:rPr lang="en-US" sz="1600" dirty="0"/>
              <a:t>2 de mayo de 2026</a:t>
            </a:r>
          </a:p>
        </p:txBody>
      </p:sp>
      <p:sp>
        <p:nvSpPr>
          <p:cNvPr id="7" name="TextBox 6">
            <a:extLst>
              <a:ext uri="{FF2B5EF4-FFF2-40B4-BE49-F238E27FC236}">
                <a16:creationId xmlns:a16="http://schemas.microsoft.com/office/drawing/2014/main" id="{38F02178-382F-0182-8E07-BC286F785118}"/>
              </a:ext>
            </a:extLst>
          </p:cNvPr>
          <p:cNvSpPr txBox="1"/>
          <p:nvPr/>
        </p:nvSpPr>
        <p:spPr>
          <a:xfrm>
            <a:off x="4513521" y="6332420"/>
            <a:ext cx="6331322" cy="369332"/>
          </a:xfrm>
          <a:prstGeom prst="rect">
            <a:avLst/>
          </a:prstGeom>
          <a:noFill/>
        </p:spPr>
        <p:txBody>
          <a:bodyPr wrap="square">
            <a:spAutoFit/>
          </a:bodyPr>
          <a:lstStyle/>
          <a:p>
            <a:r>
              <a:rPr lang="en-CA" dirty="0"/>
              <a:t>https://</a:t>
            </a:r>
            <a:r>
              <a:rPr lang="en-CA" dirty="0" err="1"/>
              <a:t>survey.ucalgary.ca</a:t>
            </a:r>
            <a:r>
              <a:rPr lang="en-CA" dirty="0"/>
              <a:t>/</a:t>
            </a:r>
            <a:r>
              <a:rPr lang="en-CA" dirty="0" err="1"/>
              <a:t>jfe</a:t>
            </a:r>
            <a:r>
              <a:rPr lang="en-CA" dirty="0"/>
              <a:t>/form/SV_86N2ILTAXGH50PQ</a:t>
            </a:r>
            <a:endParaRPr lang="en-CA" dirty="0">
              <a:effectLst/>
              <a:latin typeface="Helvetica Neue" panose="02000503000000020004" pitchFamily="2" charset="0"/>
            </a:endParaRPr>
          </a:p>
        </p:txBody>
      </p:sp>
      <p:pic>
        <p:nvPicPr>
          <p:cNvPr id="3" name="Picture 2">
            <a:extLst>
              <a:ext uri="{FF2B5EF4-FFF2-40B4-BE49-F238E27FC236}">
                <a16:creationId xmlns:a16="http://schemas.microsoft.com/office/drawing/2014/main" id="{5C1EC61D-EABA-6D75-379A-0A5BA87F6884}"/>
              </a:ext>
            </a:extLst>
          </p:cNvPr>
          <p:cNvPicPr>
            <a:picLocks noChangeAspect="1"/>
          </p:cNvPicPr>
          <p:nvPr/>
        </p:nvPicPr>
        <p:blipFill>
          <a:blip r:embed="rId2"/>
          <a:stretch>
            <a:fillRect/>
          </a:stretch>
        </p:blipFill>
        <p:spPr>
          <a:xfrm>
            <a:off x="7034075" y="4735772"/>
            <a:ext cx="1484173" cy="1437375"/>
          </a:xfrm>
          <a:prstGeom prst="rect">
            <a:avLst/>
          </a:prstGeom>
        </p:spPr>
      </p:pic>
    </p:spTree>
    <p:extLst>
      <p:ext uri="{BB962C8B-B14F-4D97-AF65-F5344CB8AC3E}">
        <p14:creationId xmlns:p14="http://schemas.microsoft.com/office/powerpoint/2010/main" val="1814768217"/>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F65C9-A01F-C5E1-9FF5-26619B5FE11F}"/>
              </a:ext>
            </a:extLst>
          </p:cNvPr>
          <p:cNvSpPr>
            <a:spLocks noGrp="1"/>
          </p:cNvSpPr>
          <p:nvPr>
            <p:ph type="title"/>
          </p:nvPr>
        </p:nvSpPr>
        <p:spPr/>
        <p:txBody>
          <a:bodyPr/>
          <a:lstStyle/>
          <a:p>
            <a:r>
              <a:rPr lang="en-US" dirty="0"/>
              <a:t>El </a:t>
            </a:r>
            <a:r>
              <a:rPr lang="en-US" dirty="0" err="1"/>
              <a:t>contexto</a:t>
            </a:r>
            <a:endParaRPr lang="en-US" dirty="0"/>
          </a:p>
        </p:txBody>
      </p:sp>
      <p:sp>
        <p:nvSpPr>
          <p:cNvPr id="3" name="Content Placeholder 2">
            <a:extLst>
              <a:ext uri="{FF2B5EF4-FFF2-40B4-BE49-F238E27FC236}">
                <a16:creationId xmlns:a16="http://schemas.microsoft.com/office/drawing/2014/main" id="{C8BB7257-D458-DA3A-818F-B39B3F8983CD}"/>
              </a:ext>
            </a:extLst>
          </p:cNvPr>
          <p:cNvSpPr>
            <a:spLocks noGrp="1"/>
          </p:cNvSpPr>
          <p:nvPr>
            <p:ph idx="1"/>
          </p:nvPr>
        </p:nvSpPr>
        <p:spPr/>
        <p:txBody>
          <a:bodyPr/>
          <a:lstStyle/>
          <a:p>
            <a:r>
              <a:rPr lang="en-CA" b="1" dirty="0" err="1"/>
              <a:t>Enseñar</a:t>
            </a:r>
            <a:r>
              <a:rPr lang="en-CA" b="1" dirty="0"/>
              <a:t> </a:t>
            </a:r>
            <a:r>
              <a:rPr lang="en-CA" b="1" dirty="0" err="1"/>
              <a:t>cultura</a:t>
            </a:r>
            <a:r>
              <a:rPr lang="en-CA" b="1" dirty="0"/>
              <a:t> no es </a:t>
            </a:r>
            <a:r>
              <a:rPr lang="en-CA" b="1" dirty="0" err="1"/>
              <a:t>fácil</a:t>
            </a:r>
            <a:r>
              <a:rPr lang="en-CA" b="1" dirty="0"/>
              <a:t>...</a:t>
            </a:r>
          </a:p>
          <a:p>
            <a:pPr lvl="1"/>
            <a:r>
              <a:rPr lang="en-CA" dirty="0" err="1"/>
              <a:t>falta</a:t>
            </a:r>
            <a:r>
              <a:rPr lang="en-CA" dirty="0"/>
              <a:t> de </a:t>
            </a:r>
            <a:r>
              <a:rPr lang="en-CA" dirty="0" err="1"/>
              <a:t>tiempo</a:t>
            </a:r>
            <a:endParaRPr lang="en-CA" dirty="0"/>
          </a:p>
          <a:p>
            <a:pPr lvl="1"/>
            <a:r>
              <a:rPr lang="en-CA" dirty="0" err="1"/>
              <a:t>tratamiento</a:t>
            </a:r>
            <a:r>
              <a:rPr lang="en-CA" dirty="0"/>
              <a:t> superficial </a:t>
            </a:r>
            <a:r>
              <a:rPr lang="en-CA" dirty="0" err="1"/>
              <a:t>en</a:t>
            </a:r>
            <a:r>
              <a:rPr lang="en-CA" dirty="0"/>
              <a:t> </a:t>
            </a:r>
            <a:r>
              <a:rPr lang="en-CA" dirty="0" err="1"/>
              <a:t>los</a:t>
            </a:r>
            <a:r>
              <a:rPr lang="en-CA" dirty="0"/>
              <a:t> </a:t>
            </a:r>
            <a:r>
              <a:rPr lang="en-CA" dirty="0" err="1"/>
              <a:t>materiales</a:t>
            </a:r>
            <a:endParaRPr lang="en-CA" dirty="0"/>
          </a:p>
          <a:p>
            <a:pPr lvl="1"/>
            <a:r>
              <a:rPr lang="en-CA" dirty="0" err="1"/>
              <a:t>diversidad</a:t>
            </a:r>
            <a:r>
              <a:rPr lang="en-CA" dirty="0"/>
              <a:t> del </a:t>
            </a:r>
            <a:r>
              <a:rPr lang="en-CA" dirty="0" err="1"/>
              <a:t>estudiantado</a:t>
            </a:r>
            <a:endParaRPr lang="en-CA" dirty="0"/>
          </a:p>
          <a:p>
            <a:pPr lvl="1"/>
            <a:r>
              <a:rPr lang="en-CA" dirty="0" err="1"/>
              <a:t>distintos</a:t>
            </a:r>
            <a:r>
              <a:rPr lang="en-CA" dirty="0"/>
              <a:t> </a:t>
            </a:r>
            <a:r>
              <a:rPr lang="en-CA" dirty="0" err="1"/>
              <a:t>niveles</a:t>
            </a:r>
            <a:r>
              <a:rPr lang="en-CA" dirty="0"/>
              <a:t> de </a:t>
            </a:r>
            <a:r>
              <a:rPr lang="en-CA" dirty="0" err="1"/>
              <a:t>conocimiento</a:t>
            </a:r>
            <a:r>
              <a:rPr lang="en-CA" dirty="0"/>
              <a:t> </a:t>
            </a:r>
            <a:r>
              <a:rPr lang="en-CA" dirty="0" err="1"/>
              <a:t>previo</a:t>
            </a:r>
            <a:r>
              <a:rPr lang="en-CA" dirty="0"/>
              <a:t> y </a:t>
            </a:r>
            <a:r>
              <a:rPr lang="en-CA" dirty="0" err="1"/>
              <a:t>vínculos</a:t>
            </a:r>
            <a:r>
              <a:rPr lang="en-CA" dirty="0"/>
              <a:t> con la </a:t>
            </a:r>
            <a:r>
              <a:rPr lang="en-CA" dirty="0" err="1"/>
              <a:t>cultura</a:t>
            </a:r>
            <a:r>
              <a:rPr lang="en-CA" dirty="0"/>
              <a:t> meta</a:t>
            </a:r>
          </a:p>
          <a:p>
            <a:pPr lvl="1"/>
            <a:r>
              <a:rPr lang="en-CA" b="1" dirty="0" err="1">
                <a:solidFill>
                  <a:srgbClr val="FF0000"/>
                </a:solidFill>
              </a:rPr>
              <a:t>Pregunta</a:t>
            </a:r>
            <a:r>
              <a:rPr lang="en-CA" b="1" dirty="0">
                <a:solidFill>
                  <a:srgbClr val="FF0000"/>
                </a:solidFill>
              </a:rPr>
              <a:t> para </a:t>
            </a:r>
            <a:r>
              <a:rPr lang="en-CA" b="1" dirty="0" err="1">
                <a:solidFill>
                  <a:srgbClr val="FF0000"/>
                </a:solidFill>
              </a:rPr>
              <a:t>el</a:t>
            </a:r>
            <a:r>
              <a:rPr lang="en-CA" b="1" dirty="0">
                <a:solidFill>
                  <a:srgbClr val="FF0000"/>
                </a:solidFill>
              </a:rPr>
              <a:t> </a:t>
            </a:r>
            <a:r>
              <a:rPr lang="en-CA" b="1" dirty="0" err="1">
                <a:solidFill>
                  <a:srgbClr val="FF0000"/>
                </a:solidFill>
              </a:rPr>
              <a:t>grupo</a:t>
            </a:r>
            <a:r>
              <a:rPr lang="en-CA" b="1" dirty="0">
                <a:solidFill>
                  <a:srgbClr val="FF0000"/>
                </a:solidFill>
              </a:rPr>
              <a:t>: </a:t>
            </a:r>
            <a:r>
              <a:rPr lang="en-CA" dirty="0">
                <a:solidFill>
                  <a:srgbClr val="FF0000"/>
                </a:solidFill>
              </a:rPr>
              <a:t>¿</a:t>
            </a:r>
            <a:r>
              <a:rPr lang="en-CA" dirty="0" err="1">
                <a:solidFill>
                  <a:srgbClr val="FF0000"/>
                </a:solidFill>
              </a:rPr>
              <a:t>Cuáles</a:t>
            </a:r>
            <a:r>
              <a:rPr lang="en-CA" dirty="0">
                <a:solidFill>
                  <a:srgbClr val="FF0000"/>
                </a:solidFill>
              </a:rPr>
              <a:t> de </a:t>
            </a:r>
            <a:r>
              <a:rPr lang="en-CA" dirty="0" err="1">
                <a:solidFill>
                  <a:srgbClr val="FF0000"/>
                </a:solidFill>
              </a:rPr>
              <a:t>estos</a:t>
            </a:r>
            <a:r>
              <a:rPr lang="en-CA" dirty="0">
                <a:solidFill>
                  <a:srgbClr val="FF0000"/>
                </a:solidFill>
              </a:rPr>
              <a:t> </a:t>
            </a:r>
            <a:r>
              <a:rPr lang="en-CA" dirty="0" err="1">
                <a:solidFill>
                  <a:srgbClr val="FF0000"/>
                </a:solidFill>
              </a:rPr>
              <a:t>desafíos</a:t>
            </a:r>
            <a:r>
              <a:rPr lang="en-CA" dirty="0">
                <a:solidFill>
                  <a:srgbClr val="FF0000"/>
                </a:solidFill>
              </a:rPr>
              <a:t> </a:t>
            </a:r>
            <a:r>
              <a:rPr lang="en-CA" dirty="0" err="1">
                <a:solidFill>
                  <a:srgbClr val="FF0000"/>
                </a:solidFill>
              </a:rPr>
              <a:t>reconoces</a:t>
            </a:r>
            <a:r>
              <a:rPr lang="en-CA" dirty="0">
                <a:solidFill>
                  <a:srgbClr val="FF0000"/>
                </a:solidFill>
              </a:rPr>
              <a:t> </a:t>
            </a:r>
            <a:r>
              <a:rPr lang="en-CA" dirty="0" err="1">
                <a:solidFill>
                  <a:srgbClr val="FF0000"/>
                </a:solidFill>
              </a:rPr>
              <a:t>en</a:t>
            </a:r>
            <a:r>
              <a:rPr lang="en-CA" dirty="0">
                <a:solidFill>
                  <a:srgbClr val="FF0000"/>
                </a:solidFill>
              </a:rPr>
              <a:t> </a:t>
            </a:r>
            <a:r>
              <a:rPr lang="en-CA" dirty="0" err="1">
                <a:solidFill>
                  <a:srgbClr val="FF0000"/>
                </a:solidFill>
              </a:rPr>
              <a:t>tu</a:t>
            </a:r>
            <a:r>
              <a:rPr lang="en-CA" dirty="0">
                <a:solidFill>
                  <a:srgbClr val="FF0000"/>
                </a:solidFill>
              </a:rPr>
              <a:t> </a:t>
            </a:r>
            <a:r>
              <a:rPr lang="en-CA" dirty="0" err="1">
                <a:solidFill>
                  <a:srgbClr val="FF0000"/>
                </a:solidFill>
              </a:rPr>
              <a:t>propio</a:t>
            </a:r>
            <a:r>
              <a:rPr lang="en-CA" dirty="0">
                <a:solidFill>
                  <a:srgbClr val="FF0000"/>
                </a:solidFill>
              </a:rPr>
              <a:t> </a:t>
            </a:r>
            <a:r>
              <a:rPr lang="en-CA" dirty="0" err="1">
                <a:solidFill>
                  <a:srgbClr val="FF0000"/>
                </a:solidFill>
              </a:rPr>
              <a:t>contexto</a:t>
            </a:r>
            <a:r>
              <a:rPr lang="en-CA" dirty="0">
                <a:solidFill>
                  <a:srgbClr val="FF0000"/>
                </a:solidFill>
              </a:rPr>
              <a:t>?</a:t>
            </a:r>
          </a:p>
          <a:p>
            <a:endParaRPr lang="en-US" dirty="0"/>
          </a:p>
        </p:txBody>
      </p:sp>
    </p:spTree>
    <p:extLst>
      <p:ext uri="{BB962C8B-B14F-4D97-AF65-F5344CB8AC3E}">
        <p14:creationId xmlns:p14="http://schemas.microsoft.com/office/powerpoint/2010/main" val="3917983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70550-18F4-C5AB-4BBB-851C7F8083B9}"/>
              </a:ext>
            </a:extLst>
          </p:cNvPr>
          <p:cNvSpPr>
            <a:spLocks noGrp="1"/>
          </p:cNvSpPr>
          <p:nvPr>
            <p:ph type="title"/>
          </p:nvPr>
        </p:nvSpPr>
        <p:spPr/>
        <p:txBody>
          <a:bodyPr/>
          <a:lstStyle/>
          <a:p>
            <a:r>
              <a:rPr lang="en-US" dirty="0"/>
              <a:t>El </a:t>
            </a:r>
            <a:r>
              <a:rPr lang="en-US" dirty="0" err="1"/>
              <a:t>contexto</a:t>
            </a:r>
            <a:endParaRPr lang="en-US" dirty="0"/>
          </a:p>
        </p:txBody>
      </p:sp>
      <p:sp>
        <p:nvSpPr>
          <p:cNvPr id="3" name="Content Placeholder 2">
            <a:extLst>
              <a:ext uri="{FF2B5EF4-FFF2-40B4-BE49-F238E27FC236}">
                <a16:creationId xmlns:a16="http://schemas.microsoft.com/office/drawing/2014/main" id="{206320B6-35D7-BCDC-7591-E05C32377E0E}"/>
              </a:ext>
            </a:extLst>
          </p:cNvPr>
          <p:cNvSpPr>
            <a:spLocks noGrp="1"/>
          </p:cNvSpPr>
          <p:nvPr>
            <p:ph idx="1"/>
          </p:nvPr>
        </p:nvSpPr>
        <p:spPr>
          <a:xfrm>
            <a:off x="535547" y="1422340"/>
            <a:ext cx="9612306" cy="4585333"/>
          </a:xfrm>
        </p:spPr>
        <p:txBody>
          <a:bodyPr/>
          <a:lstStyle/>
          <a:p>
            <a:r>
              <a:rPr lang="en-CA" sz="2800" b="1" dirty="0" err="1"/>
              <a:t>Enseñar</a:t>
            </a:r>
            <a:r>
              <a:rPr lang="en-CA" sz="2800" b="1" dirty="0"/>
              <a:t> </a:t>
            </a:r>
            <a:r>
              <a:rPr lang="en-CA" sz="2800" b="1" dirty="0" err="1"/>
              <a:t>cultura</a:t>
            </a:r>
            <a:r>
              <a:rPr lang="en-CA" sz="2800" b="1" dirty="0"/>
              <a:t> no es </a:t>
            </a:r>
            <a:r>
              <a:rPr lang="en-CA" sz="2800" b="1" dirty="0" err="1"/>
              <a:t>fácil</a:t>
            </a:r>
            <a:r>
              <a:rPr lang="en-CA" sz="2800" b="1" dirty="0"/>
              <a:t>...</a:t>
            </a:r>
          </a:p>
          <a:p>
            <a:pPr lvl="1"/>
            <a:r>
              <a:rPr lang="en-CA" sz="2400" dirty="0" err="1"/>
              <a:t>falta</a:t>
            </a:r>
            <a:r>
              <a:rPr lang="en-CA" sz="2400" dirty="0"/>
              <a:t> de </a:t>
            </a:r>
            <a:r>
              <a:rPr lang="en-CA" sz="2400" dirty="0" err="1"/>
              <a:t>tiempo</a:t>
            </a:r>
            <a:endParaRPr lang="en-CA" sz="2400" dirty="0"/>
          </a:p>
          <a:p>
            <a:pPr lvl="1"/>
            <a:r>
              <a:rPr lang="en-CA" sz="2400" dirty="0" err="1"/>
              <a:t>tratamiento</a:t>
            </a:r>
            <a:r>
              <a:rPr lang="en-CA" sz="2400" dirty="0"/>
              <a:t> superficial </a:t>
            </a:r>
            <a:r>
              <a:rPr lang="en-CA" sz="2400" dirty="0" err="1"/>
              <a:t>en</a:t>
            </a:r>
            <a:r>
              <a:rPr lang="en-CA" sz="2400" dirty="0"/>
              <a:t> </a:t>
            </a:r>
            <a:r>
              <a:rPr lang="en-CA" sz="2400" dirty="0" err="1"/>
              <a:t>los</a:t>
            </a:r>
            <a:r>
              <a:rPr lang="en-CA" sz="2400" dirty="0"/>
              <a:t> </a:t>
            </a:r>
            <a:r>
              <a:rPr lang="en-CA" sz="2400" dirty="0" err="1"/>
              <a:t>manuales</a:t>
            </a:r>
            <a:endParaRPr lang="en-CA" sz="2400" dirty="0"/>
          </a:p>
          <a:p>
            <a:pPr lvl="1"/>
            <a:r>
              <a:rPr lang="en-CA" sz="2400" dirty="0" err="1"/>
              <a:t>diversidad</a:t>
            </a:r>
            <a:r>
              <a:rPr lang="en-CA" sz="2400" dirty="0"/>
              <a:t> del </a:t>
            </a:r>
            <a:r>
              <a:rPr lang="en-CA" sz="2400" dirty="0" err="1"/>
              <a:t>estudiantado</a:t>
            </a:r>
            <a:endParaRPr lang="en-CA" sz="2400" dirty="0"/>
          </a:p>
          <a:p>
            <a:pPr lvl="1"/>
            <a:r>
              <a:rPr lang="en-CA" sz="2400" dirty="0" err="1"/>
              <a:t>distintos</a:t>
            </a:r>
            <a:r>
              <a:rPr lang="en-CA" sz="2400" dirty="0"/>
              <a:t> </a:t>
            </a:r>
            <a:r>
              <a:rPr lang="en-CA" sz="2400" dirty="0" err="1"/>
              <a:t>niveles</a:t>
            </a:r>
            <a:r>
              <a:rPr lang="en-CA" sz="2400" dirty="0"/>
              <a:t> de </a:t>
            </a:r>
            <a:r>
              <a:rPr lang="en-CA" sz="2400" dirty="0" err="1"/>
              <a:t>conocimiento</a:t>
            </a:r>
            <a:r>
              <a:rPr lang="en-CA" sz="2400" dirty="0"/>
              <a:t> </a:t>
            </a:r>
            <a:r>
              <a:rPr lang="en-CA" sz="2400" dirty="0" err="1"/>
              <a:t>previo</a:t>
            </a:r>
            <a:r>
              <a:rPr lang="en-CA" sz="2400" dirty="0"/>
              <a:t> y </a:t>
            </a:r>
            <a:r>
              <a:rPr lang="en-CA" sz="2400" dirty="0" err="1"/>
              <a:t>vínculos</a:t>
            </a:r>
            <a:r>
              <a:rPr lang="en-CA" sz="2400" dirty="0"/>
              <a:t> con la </a:t>
            </a:r>
            <a:r>
              <a:rPr lang="en-CA" sz="2400" dirty="0" err="1"/>
              <a:t>cultura</a:t>
            </a:r>
            <a:r>
              <a:rPr lang="en-CA" sz="2400" dirty="0"/>
              <a:t> meta</a:t>
            </a:r>
          </a:p>
          <a:p>
            <a:pPr lvl="1"/>
            <a:r>
              <a:rPr lang="en-CA" sz="2400" b="1" dirty="0" err="1">
                <a:solidFill>
                  <a:srgbClr val="FF0000"/>
                </a:solidFill>
              </a:rPr>
              <a:t>Pregunta</a:t>
            </a:r>
            <a:r>
              <a:rPr lang="en-CA" sz="2400" b="1" dirty="0">
                <a:solidFill>
                  <a:srgbClr val="FF0000"/>
                </a:solidFill>
              </a:rPr>
              <a:t> para </a:t>
            </a:r>
            <a:r>
              <a:rPr lang="en-CA" sz="2400" b="1" dirty="0" err="1">
                <a:solidFill>
                  <a:srgbClr val="FF0000"/>
                </a:solidFill>
              </a:rPr>
              <a:t>el</a:t>
            </a:r>
            <a:r>
              <a:rPr lang="en-CA" sz="2400" b="1" dirty="0">
                <a:solidFill>
                  <a:srgbClr val="FF0000"/>
                </a:solidFill>
              </a:rPr>
              <a:t> </a:t>
            </a:r>
            <a:r>
              <a:rPr lang="en-CA" sz="2400" b="1" dirty="0" err="1">
                <a:solidFill>
                  <a:srgbClr val="FF0000"/>
                </a:solidFill>
              </a:rPr>
              <a:t>grupo</a:t>
            </a:r>
            <a:r>
              <a:rPr lang="en-CA" sz="2400" b="1" dirty="0">
                <a:solidFill>
                  <a:srgbClr val="FF0000"/>
                </a:solidFill>
              </a:rPr>
              <a:t>: </a:t>
            </a:r>
            <a:r>
              <a:rPr lang="en-CA" sz="2400" dirty="0">
                <a:solidFill>
                  <a:srgbClr val="FF0000"/>
                </a:solidFill>
              </a:rPr>
              <a:t>¿</a:t>
            </a:r>
            <a:r>
              <a:rPr lang="en-CA" sz="2400" dirty="0" err="1">
                <a:solidFill>
                  <a:srgbClr val="FF0000"/>
                </a:solidFill>
              </a:rPr>
              <a:t>Cuáles</a:t>
            </a:r>
            <a:r>
              <a:rPr lang="en-CA" sz="2400" dirty="0">
                <a:solidFill>
                  <a:srgbClr val="FF0000"/>
                </a:solidFill>
              </a:rPr>
              <a:t> de </a:t>
            </a:r>
            <a:r>
              <a:rPr lang="en-CA" sz="2400" dirty="0" err="1">
                <a:solidFill>
                  <a:srgbClr val="FF0000"/>
                </a:solidFill>
              </a:rPr>
              <a:t>estos</a:t>
            </a:r>
            <a:r>
              <a:rPr lang="en-CA" sz="2400" dirty="0">
                <a:solidFill>
                  <a:srgbClr val="FF0000"/>
                </a:solidFill>
              </a:rPr>
              <a:t> </a:t>
            </a:r>
            <a:r>
              <a:rPr lang="en-CA" sz="2400" dirty="0" err="1">
                <a:solidFill>
                  <a:srgbClr val="FF0000"/>
                </a:solidFill>
              </a:rPr>
              <a:t>desafíos</a:t>
            </a:r>
            <a:r>
              <a:rPr lang="en-CA" sz="2400" dirty="0">
                <a:solidFill>
                  <a:srgbClr val="FF0000"/>
                </a:solidFill>
              </a:rPr>
              <a:t> </a:t>
            </a:r>
            <a:r>
              <a:rPr lang="en-CA" sz="2400" dirty="0" err="1">
                <a:solidFill>
                  <a:srgbClr val="FF0000"/>
                </a:solidFill>
              </a:rPr>
              <a:t>reconoces</a:t>
            </a:r>
            <a:r>
              <a:rPr lang="en-CA" sz="2400" dirty="0">
                <a:solidFill>
                  <a:srgbClr val="FF0000"/>
                </a:solidFill>
              </a:rPr>
              <a:t> </a:t>
            </a:r>
            <a:r>
              <a:rPr lang="en-CA" sz="2400" dirty="0" err="1">
                <a:solidFill>
                  <a:srgbClr val="FF0000"/>
                </a:solidFill>
              </a:rPr>
              <a:t>en</a:t>
            </a:r>
            <a:r>
              <a:rPr lang="en-CA" sz="2400" dirty="0">
                <a:solidFill>
                  <a:srgbClr val="FF0000"/>
                </a:solidFill>
              </a:rPr>
              <a:t> </a:t>
            </a:r>
            <a:r>
              <a:rPr lang="en-CA" sz="2400" dirty="0" err="1">
                <a:solidFill>
                  <a:srgbClr val="FF0000"/>
                </a:solidFill>
              </a:rPr>
              <a:t>tu</a:t>
            </a:r>
            <a:r>
              <a:rPr lang="en-CA" sz="2400" dirty="0">
                <a:solidFill>
                  <a:srgbClr val="FF0000"/>
                </a:solidFill>
              </a:rPr>
              <a:t> </a:t>
            </a:r>
            <a:r>
              <a:rPr lang="en-CA" sz="2400" dirty="0" err="1">
                <a:solidFill>
                  <a:srgbClr val="FF0000"/>
                </a:solidFill>
              </a:rPr>
              <a:t>propio</a:t>
            </a:r>
            <a:r>
              <a:rPr lang="en-CA" sz="2400" dirty="0">
                <a:solidFill>
                  <a:srgbClr val="FF0000"/>
                </a:solidFill>
              </a:rPr>
              <a:t> </a:t>
            </a:r>
            <a:r>
              <a:rPr lang="en-CA" sz="2400" dirty="0" err="1">
                <a:solidFill>
                  <a:srgbClr val="FF0000"/>
                </a:solidFill>
              </a:rPr>
              <a:t>contexto</a:t>
            </a:r>
            <a:r>
              <a:rPr lang="en-CA" sz="2400" dirty="0">
                <a:solidFill>
                  <a:srgbClr val="FF0000"/>
                </a:solidFill>
              </a:rPr>
              <a:t>?</a:t>
            </a:r>
          </a:p>
          <a:p>
            <a:r>
              <a:rPr lang="en-CA" sz="2800" b="1" dirty="0"/>
              <a:t>Sin embargo, </a:t>
            </a:r>
            <a:r>
              <a:rPr lang="en-CA" sz="2800" b="1" dirty="0" err="1"/>
              <a:t>desarrollar</a:t>
            </a:r>
            <a:r>
              <a:rPr lang="en-CA" sz="2800" b="1" dirty="0"/>
              <a:t> la </a:t>
            </a:r>
            <a:r>
              <a:rPr lang="en-CA" sz="2800" b="1" dirty="0" err="1"/>
              <a:t>competencia</a:t>
            </a:r>
            <a:r>
              <a:rPr lang="en-CA" sz="2800" b="1" dirty="0"/>
              <a:t> intercultural </a:t>
            </a:r>
            <a:r>
              <a:rPr lang="en-CA" sz="2800" b="1" dirty="0" err="1"/>
              <a:t>tiene</a:t>
            </a:r>
            <a:r>
              <a:rPr lang="en-CA" sz="2800" b="1" dirty="0"/>
              <a:t> </a:t>
            </a:r>
            <a:r>
              <a:rPr lang="en-CA" sz="2800" b="1" dirty="0" err="1"/>
              <a:t>grandes</a:t>
            </a:r>
            <a:r>
              <a:rPr lang="en-CA" sz="2800" b="1" dirty="0"/>
              <a:t> </a:t>
            </a:r>
            <a:r>
              <a:rPr lang="en-CA" sz="2800" b="1" dirty="0" err="1"/>
              <a:t>beneficios</a:t>
            </a:r>
            <a:r>
              <a:rPr lang="en-CA" sz="2800" b="1" dirty="0"/>
              <a:t>:</a:t>
            </a:r>
            <a:endParaRPr lang="en-CA" sz="2800" dirty="0"/>
          </a:p>
          <a:p>
            <a:pPr lvl="1"/>
            <a:r>
              <a:rPr lang="en-CA" sz="2400" dirty="0"/>
              <a:t>mayor </a:t>
            </a:r>
            <a:r>
              <a:rPr lang="en-CA" sz="2400" dirty="0" err="1"/>
              <a:t>interés</a:t>
            </a:r>
            <a:r>
              <a:rPr lang="en-CA" sz="2400" dirty="0"/>
              <a:t> y </a:t>
            </a:r>
            <a:r>
              <a:rPr lang="en-CA" sz="2400" dirty="0" err="1"/>
              <a:t>motivación</a:t>
            </a:r>
            <a:r>
              <a:rPr lang="en-CA" sz="2400" dirty="0"/>
              <a:t> del </a:t>
            </a:r>
            <a:r>
              <a:rPr lang="en-CA" sz="2400" dirty="0" err="1"/>
              <a:t>estudiantado</a:t>
            </a:r>
            <a:endParaRPr lang="en-CA" sz="2400" dirty="0"/>
          </a:p>
          <a:p>
            <a:pPr lvl="1"/>
            <a:r>
              <a:rPr lang="en-CA" sz="2400" dirty="0" err="1"/>
              <a:t>uso</a:t>
            </a:r>
            <a:r>
              <a:rPr lang="en-CA" sz="2400" dirty="0"/>
              <a:t> </a:t>
            </a:r>
            <a:r>
              <a:rPr lang="en-CA" sz="2400" dirty="0" err="1"/>
              <a:t>más</a:t>
            </a:r>
            <a:r>
              <a:rPr lang="en-CA" sz="2400" dirty="0"/>
              <a:t> </a:t>
            </a:r>
            <a:r>
              <a:rPr lang="en-CA" sz="2400" dirty="0" err="1"/>
              <a:t>competente</a:t>
            </a:r>
            <a:r>
              <a:rPr lang="en-CA" sz="2400" dirty="0"/>
              <a:t> de la lengua</a:t>
            </a:r>
          </a:p>
          <a:p>
            <a:pPr lvl="1"/>
            <a:r>
              <a:rPr lang="en-CA" sz="2400" dirty="0" err="1"/>
              <a:t>participación</a:t>
            </a:r>
            <a:r>
              <a:rPr lang="en-CA" sz="2400" dirty="0"/>
              <a:t> </a:t>
            </a:r>
            <a:r>
              <a:rPr lang="en-CA" sz="2400" dirty="0" err="1"/>
              <a:t>en</a:t>
            </a:r>
            <a:r>
              <a:rPr lang="en-CA" sz="2400" dirty="0"/>
              <a:t> comunidades y </a:t>
            </a:r>
            <a:r>
              <a:rPr lang="en-CA" sz="2400" dirty="0" err="1"/>
              <a:t>formación</a:t>
            </a:r>
            <a:r>
              <a:rPr lang="en-CA" sz="2400" dirty="0"/>
              <a:t> </a:t>
            </a:r>
            <a:r>
              <a:rPr lang="en-CA" sz="2400" dirty="0" err="1"/>
              <a:t>como</a:t>
            </a:r>
            <a:r>
              <a:rPr lang="en-CA" sz="2400" dirty="0"/>
              <a:t> </a:t>
            </a:r>
            <a:r>
              <a:rPr lang="en-CA" sz="2400" dirty="0" err="1"/>
              <a:t>ciudadanía</a:t>
            </a:r>
            <a:r>
              <a:rPr lang="en-CA" sz="2400" dirty="0"/>
              <a:t> global</a:t>
            </a:r>
          </a:p>
          <a:p>
            <a:pPr lvl="1"/>
            <a:r>
              <a:rPr lang="en-CA" sz="2400" b="1" dirty="0">
                <a:solidFill>
                  <a:srgbClr val="FF0000"/>
                </a:solidFill>
              </a:rPr>
              <a:t>Reflexión: </a:t>
            </a:r>
            <a:r>
              <a:rPr lang="en-CA" sz="2400" dirty="0">
                <a:solidFill>
                  <a:srgbClr val="FF0000"/>
                </a:solidFill>
              </a:rPr>
              <a:t>¿Has </a:t>
            </a:r>
            <a:r>
              <a:rPr lang="en-CA" sz="2400" dirty="0" err="1">
                <a:solidFill>
                  <a:srgbClr val="FF0000"/>
                </a:solidFill>
              </a:rPr>
              <a:t>observado</a:t>
            </a:r>
            <a:r>
              <a:rPr lang="en-CA" sz="2400" dirty="0">
                <a:solidFill>
                  <a:srgbClr val="FF0000"/>
                </a:solidFill>
              </a:rPr>
              <a:t> </a:t>
            </a:r>
            <a:r>
              <a:rPr lang="en-CA" sz="2400" dirty="0" err="1">
                <a:solidFill>
                  <a:srgbClr val="FF0000"/>
                </a:solidFill>
              </a:rPr>
              <a:t>alguno</a:t>
            </a:r>
            <a:r>
              <a:rPr lang="en-CA" sz="2400" dirty="0">
                <a:solidFill>
                  <a:srgbClr val="FF0000"/>
                </a:solidFill>
              </a:rPr>
              <a:t> de </a:t>
            </a:r>
            <a:r>
              <a:rPr lang="en-CA" sz="2400" dirty="0" err="1">
                <a:solidFill>
                  <a:srgbClr val="FF0000"/>
                </a:solidFill>
              </a:rPr>
              <a:t>estos</a:t>
            </a:r>
            <a:r>
              <a:rPr lang="en-CA" sz="2400" dirty="0">
                <a:solidFill>
                  <a:srgbClr val="FF0000"/>
                </a:solidFill>
              </a:rPr>
              <a:t> </a:t>
            </a:r>
            <a:r>
              <a:rPr lang="en-CA" sz="2400" dirty="0" err="1">
                <a:solidFill>
                  <a:srgbClr val="FF0000"/>
                </a:solidFill>
              </a:rPr>
              <a:t>beneficios</a:t>
            </a:r>
            <a:r>
              <a:rPr lang="en-CA" sz="2400" dirty="0">
                <a:solidFill>
                  <a:srgbClr val="FF0000"/>
                </a:solidFill>
              </a:rPr>
              <a:t> </a:t>
            </a:r>
            <a:r>
              <a:rPr lang="en-CA" sz="2400" dirty="0" err="1">
                <a:solidFill>
                  <a:srgbClr val="FF0000"/>
                </a:solidFill>
              </a:rPr>
              <a:t>en</a:t>
            </a:r>
            <a:r>
              <a:rPr lang="en-CA" sz="2400" dirty="0">
                <a:solidFill>
                  <a:srgbClr val="FF0000"/>
                </a:solidFill>
              </a:rPr>
              <a:t> </a:t>
            </a:r>
            <a:r>
              <a:rPr lang="en-CA" sz="2400" dirty="0" err="1">
                <a:solidFill>
                  <a:srgbClr val="FF0000"/>
                </a:solidFill>
              </a:rPr>
              <a:t>tus</a:t>
            </a:r>
            <a:r>
              <a:rPr lang="en-CA" sz="2400" dirty="0">
                <a:solidFill>
                  <a:srgbClr val="FF0000"/>
                </a:solidFill>
              </a:rPr>
              <a:t> </a:t>
            </a:r>
            <a:r>
              <a:rPr lang="en-CA" sz="2400" dirty="0" err="1">
                <a:solidFill>
                  <a:srgbClr val="FF0000"/>
                </a:solidFill>
              </a:rPr>
              <a:t>cursos</a:t>
            </a:r>
            <a:r>
              <a:rPr lang="en-CA" sz="2400" dirty="0">
                <a:solidFill>
                  <a:srgbClr val="FF0000"/>
                </a:solidFill>
              </a:rPr>
              <a:t>?</a:t>
            </a:r>
          </a:p>
          <a:p>
            <a:endParaRPr lang="en-US" dirty="0"/>
          </a:p>
        </p:txBody>
      </p:sp>
    </p:spTree>
    <p:extLst>
      <p:ext uri="{BB962C8B-B14F-4D97-AF65-F5344CB8AC3E}">
        <p14:creationId xmlns:p14="http://schemas.microsoft.com/office/powerpoint/2010/main" val="2866741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71162-D124-1B48-810A-3E5E01389C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E7EE03-0894-BDF6-B637-734EBA999EFE}"/>
              </a:ext>
            </a:extLst>
          </p:cNvPr>
          <p:cNvSpPr>
            <a:spLocks noGrp="1"/>
          </p:cNvSpPr>
          <p:nvPr>
            <p:ph type="title"/>
          </p:nvPr>
        </p:nvSpPr>
        <p:spPr>
          <a:xfrm>
            <a:off x="640479" y="-134403"/>
            <a:ext cx="9612306" cy="984730"/>
          </a:xfrm>
        </p:spPr>
        <p:txBody>
          <a:bodyPr/>
          <a:lstStyle/>
          <a:p>
            <a:r>
              <a:rPr lang="en-US" dirty="0"/>
              <a:t>El </a:t>
            </a:r>
            <a:r>
              <a:rPr lang="en-US" dirty="0" err="1"/>
              <a:t>contexto</a:t>
            </a:r>
            <a:endParaRPr lang="en-US" dirty="0"/>
          </a:p>
        </p:txBody>
      </p:sp>
      <p:sp>
        <p:nvSpPr>
          <p:cNvPr id="3" name="Content Placeholder 2">
            <a:extLst>
              <a:ext uri="{FF2B5EF4-FFF2-40B4-BE49-F238E27FC236}">
                <a16:creationId xmlns:a16="http://schemas.microsoft.com/office/drawing/2014/main" id="{74C39093-D860-70C1-A894-52A635A45BCD}"/>
              </a:ext>
            </a:extLst>
          </p:cNvPr>
          <p:cNvSpPr>
            <a:spLocks noGrp="1"/>
          </p:cNvSpPr>
          <p:nvPr>
            <p:ph idx="1"/>
          </p:nvPr>
        </p:nvSpPr>
        <p:spPr>
          <a:xfrm>
            <a:off x="505567" y="771264"/>
            <a:ext cx="9612306" cy="6086736"/>
          </a:xfrm>
        </p:spPr>
        <p:txBody>
          <a:bodyPr/>
          <a:lstStyle/>
          <a:p>
            <a:r>
              <a:rPr lang="en-CA" b="1" dirty="0" err="1"/>
              <a:t>Enseñar</a:t>
            </a:r>
            <a:r>
              <a:rPr lang="en-CA" b="1" dirty="0"/>
              <a:t> </a:t>
            </a:r>
            <a:r>
              <a:rPr lang="en-CA" b="1" dirty="0" err="1"/>
              <a:t>cultura</a:t>
            </a:r>
            <a:r>
              <a:rPr lang="en-CA" b="1" dirty="0"/>
              <a:t> no es </a:t>
            </a:r>
            <a:r>
              <a:rPr lang="en-CA" b="1" dirty="0" err="1"/>
              <a:t>fácil</a:t>
            </a:r>
            <a:r>
              <a:rPr lang="en-CA" b="1" dirty="0"/>
              <a:t>...</a:t>
            </a:r>
          </a:p>
          <a:p>
            <a:pPr lvl="1"/>
            <a:r>
              <a:rPr lang="en-CA" dirty="0" err="1"/>
              <a:t>falta</a:t>
            </a:r>
            <a:r>
              <a:rPr lang="en-CA" dirty="0"/>
              <a:t> de </a:t>
            </a:r>
            <a:r>
              <a:rPr lang="en-CA" dirty="0" err="1"/>
              <a:t>tiempo</a:t>
            </a:r>
            <a:endParaRPr lang="en-CA" dirty="0"/>
          </a:p>
          <a:p>
            <a:pPr lvl="1"/>
            <a:r>
              <a:rPr lang="en-CA" dirty="0" err="1"/>
              <a:t>tratamiento</a:t>
            </a:r>
            <a:r>
              <a:rPr lang="en-CA" dirty="0"/>
              <a:t> superficial </a:t>
            </a:r>
            <a:r>
              <a:rPr lang="en-CA" dirty="0" err="1"/>
              <a:t>en</a:t>
            </a:r>
            <a:r>
              <a:rPr lang="en-CA" dirty="0"/>
              <a:t> </a:t>
            </a:r>
            <a:r>
              <a:rPr lang="en-CA" dirty="0" err="1"/>
              <a:t>los</a:t>
            </a:r>
            <a:r>
              <a:rPr lang="en-CA" dirty="0"/>
              <a:t> </a:t>
            </a:r>
            <a:r>
              <a:rPr lang="en-CA" dirty="0" err="1"/>
              <a:t>manuales</a:t>
            </a:r>
            <a:endParaRPr lang="en-CA" dirty="0"/>
          </a:p>
          <a:p>
            <a:pPr lvl="1"/>
            <a:r>
              <a:rPr lang="en-CA" dirty="0" err="1"/>
              <a:t>diversidad</a:t>
            </a:r>
            <a:r>
              <a:rPr lang="en-CA" dirty="0"/>
              <a:t> del </a:t>
            </a:r>
            <a:r>
              <a:rPr lang="en-CA" dirty="0" err="1"/>
              <a:t>estudiantado</a:t>
            </a:r>
            <a:endParaRPr lang="en-CA" dirty="0"/>
          </a:p>
          <a:p>
            <a:pPr lvl="1"/>
            <a:r>
              <a:rPr lang="en-CA" dirty="0" err="1"/>
              <a:t>distintos</a:t>
            </a:r>
            <a:r>
              <a:rPr lang="en-CA" dirty="0"/>
              <a:t> </a:t>
            </a:r>
            <a:r>
              <a:rPr lang="en-CA" dirty="0" err="1"/>
              <a:t>niveles</a:t>
            </a:r>
            <a:r>
              <a:rPr lang="en-CA" dirty="0"/>
              <a:t> de </a:t>
            </a:r>
            <a:r>
              <a:rPr lang="en-CA" dirty="0" err="1"/>
              <a:t>conocimiento</a:t>
            </a:r>
            <a:r>
              <a:rPr lang="en-CA" dirty="0"/>
              <a:t> </a:t>
            </a:r>
            <a:r>
              <a:rPr lang="en-CA" dirty="0" err="1"/>
              <a:t>previo</a:t>
            </a:r>
            <a:r>
              <a:rPr lang="en-CA" dirty="0"/>
              <a:t> y </a:t>
            </a:r>
            <a:r>
              <a:rPr lang="en-CA" dirty="0" err="1"/>
              <a:t>vínculos</a:t>
            </a:r>
            <a:r>
              <a:rPr lang="en-CA" dirty="0"/>
              <a:t> con la </a:t>
            </a:r>
            <a:r>
              <a:rPr lang="en-CA" dirty="0" err="1"/>
              <a:t>cultura</a:t>
            </a:r>
            <a:r>
              <a:rPr lang="en-CA" dirty="0"/>
              <a:t> meta</a:t>
            </a:r>
          </a:p>
          <a:p>
            <a:pPr lvl="1"/>
            <a:r>
              <a:rPr lang="en-CA" b="1" dirty="0" err="1">
                <a:solidFill>
                  <a:srgbClr val="FF0000"/>
                </a:solidFill>
              </a:rPr>
              <a:t>Pregunta</a:t>
            </a:r>
            <a:r>
              <a:rPr lang="en-CA" b="1" dirty="0">
                <a:solidFill>
                  <a:srgbClr val="FF0000"/>
                </a:solidFill>
              </a:rPr>
              <a:t> para </a:t>
            </a:r>
            <a:r>
              <a:rPr lang="en-CA" b="1" dirty="0" err="1">
                <a:solidFill>
                  <a:srgbClr val="FF0000"/>
                </a:solidFill>
              </a:rPr>
              <a:t>el</a:t>
            </a:r>
            <a:r>
              <a:rPr lang="en-CA" b="1" dirty="0">
                <a:solidFill>
                  <a:srgbClr val="FF0000"/>
                </a:solidFill>
              </a:rPr>
              <a:t> </a:t>
            </a:r>
            <a:r>
              <a:rPr lang="en-CA" b="1" dirty="0" err="1">
                <a:solidFill>
                  <a:srgbClr val="FF0000"/>
                </a:solidFill>
              </a:rPr>
              <a:t>grupo</a:t>
            </a:r>
            <a:r>
              <a:rPr lang="en-CA" b="1" dirty="0">
                <a:solidFill>
                  <a:srgbClr val="FF0000"/>
                </a:solidFill>
              </a:rPr>
              <a:t>: </a:t>
            </a:r>
            <a:r>
              <a:rPr lang="en-CA" dirty="0">
                <a:solidFill>
                  <a:srgbClr val="FF0000"/>
                </a:solidFill>
              </a:rPr>
              <a:t>¿</a:t>
            </a:r>
            <a:r>
              <a:rPr lang="en-CA" dirty="0" err="1">
                <a:solidFill>
                  <a:srgbClr val="FF0000"/>
                </a:solidFill>
              </a:rPr>
              <a:t>Cuáles</a:t>
            </a:r>
            <a:r>
              <a:rPr lang="en-CA" dirty="0">
                <a:solidFill>
                  <a:srgbClr val="FF0000"/>
                </a:solidFill>
              </a:rPr>
              <a:t> de </a:t>
            </a:r>
            <a:r>
              <a:rPr lang="en-CA" dirty="0" err="1">
                <a:solidFill>
                  <a:srgbClr val="FF0000"/>
                </a:solidFill>
              </a:rPr>
              <a:t>estos</a:t>
            </a:r>
            <a:r>
              <a:rPr lang="en-CA" dirty="0">
                <a:solidFill>
                  <a:srgbClr val="FF0000"/>
                </a:solidFill>
              </a:rPr>
              <a:t> </a:t>
            </a:r>
            <a:r>
              <a:rPr lang="en-CA" dirty="0" err="1">
                <a:solidFill>
                  <a:srgbClr val="FF0000"/>
                </a:solidFill>
              </a:rPr>
              <a:t>desafíos</a:t>
            </a:r>
            <a:r>
              <a:rPr lang="en-CA" dirty="0">
                <a:solidFill>
                  <a:srgbClr val="FF0000"/>
                </a:solidFill>
              </a:rPr>
              <a:t> </a:t>
            </a:r>
            <a:r>
              <a:rPr lang="en-CA" dirty="0" err="1">
                <a:solidFill>
                  <a:srgbClr val="FF0000"/>
                </a:solidFill>
              </a:rPr>
              <a:t>reconoces</a:t>
            </a:r>
            <a:r>
              <a:rPr lang="en-CA" dirty="0">
                <a:solidFill>
                  <a:srgbClr val="FF0000"/>
                </a:solidFill>
              </a:rPr>
              <a:t> </a:t>
            </a:r>
            <a:r>
              <a:rPr lang="en-CA" dirty="0" err="1">
                <a:solidFill>
                  <a:srgbClr val="FF0000"/>
                </a:solidFill>
              </a:rPr>
              <a:t>en</a:t>
            </a:r>
            <a:r>
              <a:rPr lang="en-CA" dirty="0">
                <a:solidFill>
                  <a:srgbClr val="FF0000"/>
                </a:solidFill>
              </a:rPr>
              <a:t> </a:t>
            </a:r>
            <a:r>
              <a:rPr lang="en-CA" dirty="0" err="1">
                <a:solidFill>
                  <a:srgbClr val="FF0000"/>
                </a:solidFill>
              </a:rPr>
              <a:t>tu</a:t>
            </a:r>
            <a:r>
              <a:rPr lang="en-CA" dirty="0">
                <a:solidFill>
                  <a:srgbClr val="FF0000"/>
                </a:solidFill>
              </a:rPr>
              <a:t> </a:t>
            </a:r>
            <a:r>
              <a:rPr lang="en-CA" dirty="0" err="1">
                <a:solidFill>
                  <a:srgbClr val="FF0000"/>
                </a:solidFill>
              </a:rPr>
              <a:t>propio</a:t>
            </a:r>
            <a:r>
              <a:rPr lang="en-CA" dirty="0">
                <a:solidFill>
                  <a:srgbClr val="FF0000"/>
                </a:solidFill>
              </a:rPr>
              <a:t> </a:t>
            </a:r>
            <a:r>
              <a:rPr lang="en-CA" dirty="0" err="1">
                <a:solidFill>
                  <a:srgbClr val="FF0000"/>
                </a:solidFill>
              </a:rPr>
              <a:t>contexto</a:t>
            </a:r>
            <a:r>
              <a:rPr lang="en-CA" dirty="0">
                <a:solidFill>
                  <a:srgbClr val="FF0000"/>
                </a:solidFill>
              </a:rPr>
              <a:t>?</a:t>
            </a:r>
          </a:p>
          <a:p>
            <a:r>
              <a:rPr lang="en-CA" b="1" dirty="0"/>
              <a:t>Sin embargo, </a:t>
            </a:r>
            <a:r>
              <a:rPr lang="en-CA" b="1" dirty="0" err="1"/>
              <a:t>desarrollar</a:t>
            </a:r>
            <a:r>
              <a:rPr lang="en-CA" b="1" dirty="0"/>
              <a:t> la </a:t>
            </a:r>
            <a:r>
              <a:rPr lang="en-CA" b="1" dirty="0" err="1"/>
              <a:t>competencia</a:t>
            </a:r>
            <a:r>
              <a:rPr lang="en-CA" b="1" dirty="0"/>
              <a:t> intercultural </a:t>
            </a:r>
            <a:r>
              <a:rPr lang="en-CA" b="1" dirty="0" err="1"/>
              <a:t>tiene</a:t>
            </a:r>
            <a:r>
              <a:rPr lang="en-CA" b="1" dirty="0"/>
              <a:t> </a:t>
            </a:r>
            <a:r>
              <a:rPr lang="en-CA" b="1" dirty="0" err="1"/>
              <a:t>grandes</a:t>
            </a:r>
            <a:r>
              <a:rPr lang="en-CA" b="1" dirty="0"/>
              <a:t> </a:t>
            </a:r>
            <a:r>
              <a:rPr lang="en-CA" b="1" dirty="0" err="1"/>
              <a:t>beneficios</a:t>
            </a:r>
            <a:r>
              <a:rPr lang="en-CA" b="1" dirty="0"/>
              <a:t>:</a:t>
            </a:r>
            <a:endParaRPr lang="en-CA" dirty="0"/>
          </a:p>
          <a:p>
            <a:pPr lvl="1"/>
            <a:r>
              <a:rPr lang="en-CA" dirty="0"/>
              <a:t>mayor </a:t>
            </a:r>
            <a:r>
              <a:rPr lang="en-CA" dirty="0" err="1"/>
              <a:t>interés</a:t>
            </a:r>
            <a:r>
              <a:rPr lang="en-CA" dirty="0"/>
              <a:t> y </a:t>
            </a:r>
            <a:r>
              <a:rPr lang="en-CA" dirty="0" err="1"/>
              <a:t>motivación</a:t>
            </a:r>
            <a:r>
              <a:rPr lang="en-CA" dirty="0"/>
              <a:t> del </a:t>
            </a:r>
            <a:r>
              <a:rPr lang="en-CA" dirty="0" err="1"/>
              <a:t>estudiantado</a:t>
            </a:r>
            <a:endParaRPr lang="en-CA" dirty="0"/>
          </a:p>
          <a:p>
            <a:pPr lvl="1"/>
            <a:r>
              <a:rPr lang="en-CA" dirty="0" err="1"/>
              <a:t>uso</a:t>
            </a:r>
            <a:r>
              <a:rPr lang="en-CA" dirty="0"/>
              <a:t> </a:t>
            </a:r>
            <a:r>
              <a:rPr lang="en-CA" dirty="0" err="1"/>
              <a:t>más</a:t>
            </a:r>
            <a:r>
              <a:rPr lang="en-CA" dirty="0"/>
              <a:t> </a:t>
            </a:r>
            <a:r>
              <a:rPr lang="en-CA" dirty="0" err="1"/>
              <a:t>competente</a:t>
            </a:r>
            <a:r>
              <a:rPr lang="en-CA" dirty="0"/>
              <a:t> de la lengua</a:t>
            </a:r>
          </a:p>
          <a:p>
            <a:pPr lvl="1"/>
            <a:r>
              <a:rPr lang="en-CA" dirty="0" err="1"/>
              <a:t>participación</a:t>
            </a:r>
            <a:r>
              <a:rPr lang="en-CA" dirty="0"/>
              <a:t> </a:t>
            </a:r>
            <a:r>
              <a:rPr lang="en-CA" dirty="0" err="1"/>
              <a:t>en</a:t>
            </a:r>
            <a:r>
              <a:rPr lang="en-CA" dirty="0"/>
              <a:t> comunidades y </a:t>
            </a:r>
            <a:r>
              <a:rPr lang="en-CA" dirty="0" err="1"/>
              <a:t>formación</a:t>
            </a:r>
            <a:r>
              <a:rPr lang="en-CA" dirty="0"/>
              <a:t> </a:t>
            </a:r>
            <a:r>
              <a:rPr lang="en-CA" dirty="0" err="1"/>
              <a:t>como</a:t>
            </a:r>
            <a:r>
              <a:rPr lang="en-CA" dirty="0"/>
              <a:t> </a:t>
            </a:r>
            <a:r>
              <a:rPr lang="en-CA" dirty="0" err="1"/>
              <a:t>ciudadanía</a:t>
            </a:r>
            <a:r>
              <a:rPr lang="en-CA" dirty="0"/>
              <a:t> global</a:t>
            </a:r>
          </a:p>
          <a:p>
            <a:pPr lvl="1"/>
            <a:r>
              <a:rPr lang="en-CA" b="1" dirty="0">
                <a:solidFill>
                  <a:srgbClr val="FF0000"/>
                </a:solidFill>
              </a:rPr>
              <a:t>Reflexión: </a:t>
            </a:r>
            <a:r>
              <a:rPr lang="en-CA" dirty="0">
                <a:solidFill>
                  <a:srgbClr val="FF0000"/>
                </a:solidFill>
              </a:rPr>
              <a:t>¿Has </a:t>
            </a:r>
            <a:r>
              <a:rPr lang="en-CA" dirty="0" err="1">
                <a:solidFill>
                  <a:srgbClr val="FF0000"/>
                </a:solidFill>
              </a:rPr>
              <a:t>observado</a:t>
            </a:r>
            <a:r>
              <a:rPr lang="en-CA" dirty="0">
                <a:solidFill>
                  <a:srgbClr val="FF0000"/>
                </a:solidFill>
              </a:rPr>
              <a:t> </a:t>
            </a:r>
            <a:r>
              <a:rPr lang="en-CA" dirty="0" err="1">
                <a:solidFill>
                  <a:srgbClr val="FF0000"/>
                </a:solidFill>
              </a:rPr>
              <a:t>alguno</a:t>
            </a:r>
            <a:r>
              <a:rPr lang="en-CA" dirty="0">
                <a:solidFill>
                  <a:srgbClr val="FF0000"/>
                </a:solidFill>
              </a:rPr>
              <a:t> de </a:t>
            </a:r>
            <a:r>
              <a:rPr lang="en-CA" dirty="0" err="1">
                <a:solidFill>
                  <a:srgbClr val="FF0000"/>
                </a:solidFill>
              </a:rPr>
              <a:t>estos</a:t>
            </a:r>
            <a:r>
              <a:rPr lang="en-CA" dirty="0">
                <a:solidFill>
                  <a:srgbClr val="FF0000"/>
                </a:solidFill>
              </a:rPr>
              <a:t> </a:t>
            </a:r>
            <a:r>
              <a:rPr lang="en-CA" dirty="0" err="1">
                <a:solidFill>
                  <a:srgbClr val="FF0000"/>
                </a:solidFill>
              </a:rPr>
              <a:t>beneficios</a:t>
            </a:r>
            <a:r>
              <a:rPr lang="en-CA" dirty="0">
                <a:solidFill>
                  <a:srgbClr val="FF0000"/>
                </a:solidFill>
              </a:rPr>
              <a:t> </a:t>
            </a:r>
            <a:r>
              <a:rPr lang="en-CA" dirty="0" err="1">
                <a:solidFill>
                  <a:srgbClr val="FF0000"/>
                </a:solidFill>
              </a:rPr>
              <a:t>en</a:t>
            </a:r>
            <a:r>
              <a:rPr lang="en-CA" dirty="0">
                <a:solidFill>
                  <a:srgbClr val="FF0000"/>
                </a:solidFill>
              </a:rPr>
              <a:t> </a:t>
            </a:r>
            <a:r>
              <a:rPr lang="en-CA" dirty="0" err="1">
                <a:solidFill>
                  <a:srgbClr val="FF0000"/>
                </a:solidFill>
              </a:rPr>
              <a:t>tus</a:t>
            </a:r>
            <a:r>
              <a:rPr lang="en-CA" dirty="0">
                <a:solidFill>
                  <a:srgbClr val="FF0000"/>
                </a:solidFill>
              </a:rPr>
              <a:t> </a:t>
            </a:r>
            <a:r>
              <a:rPr lang="en-CA" dirty="0" err="1">
                <a:solidFill>
                  <a:srgbClr val="FF0000"/>
                </a:solidFill>
              </a:rPr>
              <a:t>cursos</a:t>
            </a:r>
            <a:r>
              <a:rPr lang="en-CA" dirty="0">
                <a:solidFill>
                  <a:srgbClr val="FF0000"/>
                </a:solidFill>
              </a:rPr>
              <a:t>?</a:t>
            </a:r>
          </a:p>
          <a:p>
            <a:r>
              <a:rPr lang="en-CA" sz="1200" b="1" dirty="0"/>
              <a:t>Fuentes</a:t>
            </a:r>
            <a:r>
              <a:rPr lang="en-CA" sz="1200" dirty="0"/>
              <a:t>: </a:t>
            </a:r>
            <a:r>
              <a:rPr lang="en-CA" sz="1200" dirty="0" err="1"/>
              <a:t>Kramsch</a:t>
            </a:r>
            <a:r>
              <a:rPr lang="en-CA" sz="1200" dirty="0"/>
              <a:t> (2013); Nugent y Catalano (2015); Ryding (2013); Byram y Guilherme (2010); </a:t>
            </a:r>
            <a:r>
              <a:rPr lang="en-CA" sz="1200" dirty="0" err="1"/>
              <a:t>Feryok</a:t>
            </a:r>
            <a:r>
              <a:rPr lang="en-CA" sz="1200" dirty="0"/>
              <a:t> y </a:t>
            </a:r>
            <a:r>
              <a:rPr lang="en-CA" sz="1200" dirty="0" err="1"/>
              <a:t>Oranje</a:t>
            </a:r>
            <a:r>
              <a:rPr lang="en-CA" sz="1200" dirty="0"/>
              <a:t> (2015); Huhn y Lentz (2016)</a:t>
            </a:r>
          </a:p>
          <a:p>
            <a:endParaRPr lang="en-CA" dirty="0"/>
          </a:p>
          <a:p>
            <a:endParaRPr lang="en-US" dirty="0"/>
          </a:p>
        </p:txBody>
      </p:sp>
    </p:spTree>
    <p:extLst>
      <p:ext uri="{BB962C8B-B14F-4D97-AF65-F5344CB8AC3E}">
        <p14:creationId xmlns:p14="http://schemas.microsoft.com/office/powerpoint/2010/main" val="5997441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BD452-D29D-A72A-84D0-F63FCCD29750}"/>
              </a:ext>
            </a:extLst>
          </p:cNvPr>
          <p:cNvSpPr>
            <a:spLocks noGrp="1"/>
          </p:cNvSpPr>
          <p:nvPr>
            <p:ph type="title"/>
          </p:nvPr>
        </p:nvSpPr>
        <p:spPr/>
        <p:txBody>
          <a:bodyPr/>
          <a:lstStyle/>
          <a:p>
            <a:r>
              <a:rPr lang="en-CA" dirty="0"/>
              <a:t>¿</a:t>
            </a:r>
            <a:r>
              <a:rPr lang="en-CA" dirty="0" err="1"/>
              <a:t>Qué</a:t>
            </a:r>
            <a:r>
              <a:rPr lang="en-CA" dirty="0"/>
              <a:t> es </a:t>
            </a:r>
            <a:r>
              <a:rPr lang="en-CA" dirty="0" err="1"/>
              <a:t>el</a:t>
            </a:r>
            <a:r>
              <a:rPr lang="en-CA" dirty="0"/>
              <a:t> </a:t>
            </a:r>
            <a:r>
              <a:rPr lang="en-CA" dirty="0" err="1"/>
              <a:t>proyecto</a:t>
            </a:r>
            <a:r>
              <a:rPr lang="en-CA" dirty="0"/>
              <a:t> de </a:t>
            </a:r>
            <a:r>
              <a:rPr lang="en-CA" dirty="0" err="1"/>
              <a:t>portafolio</a:t>
            </a:r>
            <a:r>
              <a:rPr lang="en-CA" dirty="0"/>
              <a:t> cultural?</a:t>
            </a:r>
            <a:endParaRPr lang="en-US" dirty="0"/>
          </a:p>
        </p:txBody>
      </p:sp>
      <p:sp>
        <p:nvSpPr>
          <p:cNvPr id="3" name="Content Placeholder 2">
            <a:extLst>
              <a:ext uri="{FF2B5EF4-FFF2-40B4-BE49-F238E27FC236}">
                <a16:creationId xmlns:a16="http://schemas.microsoft.com/office/drawing/2014/main" id="{806F77D7-9486-4D03-4B31-7B52CFA61980}"/>
              </a:ext>
            </a:extLst>
          </p:cNvPr>
          <p:cNvSpPr>
            <a:spLocks noGrp="1"/>
          </p:cNvSpPr>
          <p:nvPr>
            <p:ph idx="1"/>
          </p:nvPr>
        </p:nvSpPr>
        <p:spPr>
          <a:xfrm>
            <a:off x="535547" y="1422340"/>
            <a:ext cx="9612306" cy="4585333"/>
          </a:xfrm>
        </p:spPr>
        <p:txBody>
          <a:bodyPr/>
          <a:lstStyle/>
          <a:p>
            <a:r>
              <a:rPr lang="en-CA" sz="3200" dirty="0"/>
              <a:t>Un </a:t>
            </a:r>
            <a:r>
              <a:rPr lang="en-CA" sz="3200" dirty="0" err="1"/>
              <a:t>proyecto</a:t>
            </a:r>
            <a:r>
              <a:rPr lang="en-CA" sz="3200" dirty="0"/>
              <a:t> </a:t>
            </a:r>
            <a:r>
              <a:rPr lang="en-CA" sz="3200" dirty="0" err="1"/>
              <a:t>en</a:t>
            </a:r>
            <a:r>
              <a:rPr lang="en-CA" sz="3200" dirty="0"/>
              <a:t> </a:t>
            </a:r>
            <a:r>
              <a:rPr lang="en-CA" sz="3200" dirty="0" err="1"/>
              <a:t>el</a:t>
            </a:r>
            <a:r>
              <a:rPr lang="en-CA" sz="3200" dirty="0"/>
              <a:t> </a:t>
            </a:r>
            <a:r>
              <a:rPr lang="en-CA" sz="3200" dirty="0" err="1"/>
              <a:t>que</a:t>
            </a:r>
            <a:r>
              <a:rPr lang="en-CA" sz="3200" dirty="0"/>
              <a:t> </a:t>
            </a:r>
            <a:r>
              <a:rPr lang="en-CA" sz="3200" dirty="0" err="1"/>
              <a:t>el</a:t>
            </a:r>
            <a:r>
              <a:rPr lang="en-CA" sz="3200" dirty="0"/>
              <a:t> </a:t>
            </a:r>
            <a:r>
              <a:rPr lang="en-CA" sz="3200" dirty="0" err="1"/>
              <a:t>estudiantado</a:t>
            </a:r>
            <a:r>
              <a:rPr lang="en-CA" sz="3200" dirty="0"/>
              <a:t> </a:t>
            </a:r>
            <a:r>
              <a:rPr lang="en-CA" sz="3200" dirty="0" err="1"/>
              <a:t>explora</a:t>
            </a:r>
            <a:r>
              <a:rPr lang="en-CA" sz="3200" dirty="0"/>
              <a:t> la(s) </a:t>
            </a:r>
            <a:r>
              <a:rPr lang="en-CA" sz="3200" dirty="0" err="1"/>
              <a:t>cultura</a:t>
            </a:r>
            <a:r>
              <a:rPr lang="en-CA" sz="3200" dirty="0"/>
              <a:t>(s) meta a </a:t>
            </a:r>
            <a:r>
              <a:rPr lang="en-CA" sz="3200" dirty="0" err="1"/>
              <a:t>través</a:t>
            </a:r>
            <a:r>
              <a:rPr lang="en-CA" sz="3200" dirty="0"/>
              <a:t> de:</a:t>
            </a:r>
          </a:p>
          <a:p>
            <a:pPr lvl="1"/>
            <a:r>
              <a:rPr lang="en-CA" sz="2800" dirty="0" err="1"/>
              <a:t>Realización</a:t>
            </a:r>
            <a:r>
              <a:rPr lang="en-CA" sz="2800" dirty="0"/>
              <a:t> de </a:t>
            </a:r>
            <a:r>
              <a:rPr lang="en-CA" sz="2800" dirty="0" err="1"/>
              <a:t>actividades</a:t>
            </a:r>
            <a:endParaRPr lang="en-CA" sz="2800" dirty="0"/>
          </a:p>
          <a:p>
            <a:pPr lvl="1"/>
            <a:r>
              <a:rPr lang="en-CA" sz="2800" dirty="0"/>
              <a:t>Reflexión </a:t>
            </a:r>
            <a:r>
              <a:rPr lang="en-CA" sz="2800" dirty="0" err="1"/>
              <a:t>sobre</a:t>
            </a:r>
            <a:r>
              <a:rPr lang="en-CA" sz="2800" dirty="0"/>
              <a:t> las </a:t>
            </a:r>
            <a:r>
              <a:rPr lang="en-CA" sz="2800" dirty="0" err="1"/>
              <a:t>experiencias</a:t>
            </a:r>
            <a:endParaRPr lang="en-CA" sz="2800" dirty="0"/>
          </a:p>
          <a:p>
            <a:pPr lvl="1"/>
            <a:r>
              <a:rPr lang="en-CA" sz="2800" dirty="0" err="1"/>
              <a:t>Redacción</a:t>
            </a:r>
            <a:r>
              <a:rPr lang="en-CA" sz="2800" dirty="0"/>
              <a:t> de entradas </a:t>
            </a:r>
            <a:r>
              <a:rPr lang="en-CA" sz="2800" dirty="0" err="1"/>
              <a:t>en</a:t>
            </a:r>
            <a:r>
              <a:rPr lang="en-CA" sz="2800" dirty="0"/>
              <a:t> </a:t>
            </a:r>
            <a:r>
              <a:rPr lang="en-CA" sz="2800" dirty="0" err="1"/>
              <a:t>el</a:t>
            </a:r>
            <a:r>
              <a:rPr lang="en-CA" sz="2800" dirty="0"/>
              <a:t> </a:t>
            </a:r>
            <a:r>
              <a:rPr lang="en-CA" sz="2800" dirty="0" err="1"/>
              <a:t>portafolio</a:t>
            </a:r>
            <a:endParaRPr lang="en-CA" sz="2800" dirty="0"/>
          </a:p>
          <a:p>
            <a:pPr lvl="1"/>
            <a:r>
              <a:rPr lang="en-CA" sz="2800" dirty="0" err="1"/>
              <a:t>Análisis</a:t>
            </a:r>
            <a:r>
              <a:rPr lang="en-CA" sz="2800" dirty="0"/>
              <a:t> y </a:t>
            </a:r>
            <a:r>
              <a:rPr lang="en-CA" sz="2800" dirty="0" err="1"/>
              <a:t>reflexión</a:t>
            </a:r>
            <a:r>
              <a:rPr lang="en-CA" sz="2800" dirty="0"/>
              <a:t> </a:t>
            </a:r>
            <a:r>
              <a:rPr lang="en-CA" sz="2800" dirty="0" err="1"/>
              <a:t>sobre</a:t>
            </a:r>
            <a:r>
              <a:rPr lang="en-CA" sz="2800" dirty="0"/>
              <a:t> lo </a:t>
            </a:r>
            <a:r>
              <a:rPr lang="en-CA" sz="2800" dirty="0" err="1"/>
              <a:t>observado</a:t>
            </a:r>
            <a:r>
              <a:rPr lang="en-CA" sz="2800" dirty="0"/>
              <a:t> y lo </a:t>
            </a:r>
            <a:r>
              <a:rPr lang="en-CA" sz="2800" dirty="0" err="1"/>
              <a:t>aprendido</a:t>
            </a:r>
            <a:endParaRPr lang="en-CA" sz="2800" dirty="0"/>
          </a:p>
          <a:p>
            <a:r>
              <a:rPr lang="en-CA" b="1" dirty="0"/>
              <a:t>¿Por </a:t>
            </a:r>
            <a:r>
              <a:rPr lang="en-CA" b="1" dirty="0" err="1"/>
              <a:t>qué</a:t>
            </a:r>
            <a:r>
              <a:rPr lang="en-CA" b="1" dirty="0"/>
              <a:t> un </a:t>
            </a:r>
            <a:r>
              <a:rPr lang="en-CA" b="1" dirty="0" err="1"/>
              <a:t>portafolio</a:t>
            </a:r>
            <a:r>
              <a:rPr lang="en-CA" b="1" dirty="0"/>
              <a:t> cultural?: </a:t>
            </a:r>
            <a:r>
              <a:rPr lang="en-CA" dirty="0"/>
              <a:t>El </a:t>
            </a:r>
            <a:r>
              <a:rPr lang="en-CA" dirty="0" err="1"/>
              <a:t>portafolio</a:t>
            </a:r>
            <a:r>
              <a:rPr lang="en-CA" dirty="0"/>
              <a:t> cultural es </a:t>
            </a:r>
            <a:r>
              <a:rPr lang="en-CA" dirty="0" err="1"/>
              <a:t>una</a:t>
            </a:r>
            <a:r>
              <a:rPr lang="en-CA" dirty="0"/>
              <a:t> </a:t>
            </a:r>
            <a:r>
              <a:rPr lang="en-CA" dirty="0" err="1"/>
              <a:t>estrategia</a:t>
            </a:r>
            <a:r>
              <a:rPr lang="en-CA" dirty="0"/>
              <a:t> con </a:t>
            </a:r>
            <a:r>
              <a:rPr lang="en-CA" dirty="0" err="1"/>
              <a:t>respaldo</a:t>
            </a:r>
            <a:r>
              <a:rPr lang="en-CA" dirty="0"/>
              <a:t> </a:t>
            </a:r>
            <a:r>
              <a:rPr lang="en-CA" dirty="0" err="1"/>
              <a:t>investigativo</a:t>
            </a:r>
            <a:r>
              <a:rPr lang="en-CA" dirty="0"/>
              <a:t> </a:t>
            </a:r>
            <a:r>
              <a:rPr lang="en-CA" dirty="0" err="1"/>
              <a:t>que</a:t>
            </a:r>
            <a:r>
              <a:rPr lang="en-CA" dirty="0"/>
              <a:t> </a:t>
            </a:r>
            <a:r>
              <a:rPr lang="en-CA" dirty="0" err="1"/>
              <a:t>permite</a:t>
            </a:r>
            <a:r>
              <a:rPr lang="en-CA" dirty="0"/>
              <a:t> al </a:t>
            </a:r>
            <a:r>
              <a:rPr lang="en-CA" dirty="0" err="1"/>
              <a:t>estudiantado</a:t>
            </a:r>
            <a:r>
              <a:rPr lang="en-CA" dirty="0"/>
              <a:t> </a:t>
            </a:r>
            <a:r>
              <a:rPr lang="en-CA" b="1" dirty="0" err="1"/>
              <a:t>explorar</a:t>
            </a:r>
            <a:r>
              <a:rPr lang="en-CA" b="1" dirty="0"/>
              <a:t>, </a:t>
            </a:r>
            <a:r>
              <a:rPr lang="en-CA" b="1" dirty="0" err="1"/>
              <a:t>aprender</a:t>
            </a:r>
            <a:r>
              <a:rPr lang="en-CA" b="1" dirty="0"/>
              <a:t> y </a:t>
            </a:r>
            <a:r>
              <a:rPr lang="en-CA" b="1" dirty="0" err="1"/>
              <a:t>reflexionar</a:t>
            </a:r>
            <a:r>
              <a:rPr lang="en-CA" dirty="0"/>
              <a:t> </a:t>
            </a:r>
            <a:r>
              <a:rPr lang="en-CA" dirty="0" err="1"/>
              <a:t>sobre</a:t>
            </a:r>
            <a:r>
              <a:rPr lang="en-CA" dirty="0"/>
              <a:t> la(s) </a:t>
            </a:r>
            <a:r>
              <a:rPr lang="en-CA" dirty="0" err="1"/>
              <a:t>cultura</a:t>
            </a:r>
            <a:r>
              <a:rPr lang="en-CA" dirty="0"/>
              <a:t>(s) meta de </a:t>
            </a:r>
            <a:r>
              <a:rPr lang="en-CA" dirty="0" err="1"/>
              <a:t>manera</a:t>
            </a:r>
            <a:r>
              <a:rPr lang="en-CA" dirty="0"/>
              <a:t> </a:t>
            </a:r>
            <a:r>
              <a:rPr lang="en-CA" dirty="0" err="1"/>
              <a:t>sostenida</a:t>
            </a:r>
            <a:r>
              <a:rPr lang="en-CA" dirty="0"/>
              <a:t> y </a:t>
            </a:r>
            <a:r>
              <a:rPr lang="en-CA" dirty="0" err="1"/>
              <a:t>significativa</a:t>
            </a:r>
            <a:r>
              <a:rPr lang="en-CA" dirty="0"/>
              <a:t>.</a:t>
            </a:r>
          </a:p>
          <a:p>
            <a:pPr marL="0" indent="0">
              <a:buNone/>
            </a:pPr>
            <a:r>
              <a:rPr lang="en-CA" sz="1200" b="1" dirty="0"/>
              <a:t>       Fuentes</a:t>
            </a:r>
            <a:r>
              <a:rPr lang="en-CA" sz="1200" dirty="0"/>
              <a:t>: </a:t>
            </a:r>
            <a:r>
              <a:rPr lang="en-CA" sz="1200" dirty="0" err="1"/>
              <a:t>Kramsch</a:t>
            </a:r>
            <a:r>
              <a:rPr lang="en-CA" sz="1200" dirty="0"/>
              <a:t> (2013); Nugent y Catalano (2015); Ryding (2013); Byram y Guilherme (2010); </a:t>
            </a:r>
            <a:r>
              <a:rPr lang="en-CA" sz="1200" dirty="0" err="1"/>
              <a:t>Feryok</a:t>
            </a:r>
            <a:r>
              <a:rPr lang="en-CA" sz="1200" dirty="0"/>
              <a:t> y </a:t>
            </a:r>
            <a:r>
              <a:rPr lang="en-CA" sz="1200" dirty="0" err="1"/>
              <a:t>Oranje</a:t>
            </a:r>
            <a:r>
              <a:rPr lang="en-CA" sz="1200" dirty="0"/>
              <a:t> (2015); Huhn y Lentz (2016)</a:t>
            </a:r>
          </a:p>
          <a:p>
            <a:endParaRPr lang="en-CA" sz="1200" dirty="0"/>
          </a:p>
          <a:p>
            <a:endParaRPr lang="en-US" dirty="0"/>
          </a:p>
        </p:txBody>
      </p:sp>
    </p:spTree>
    <p:extLst>
      <p:ext uri="{BB962C8B-B14F-4D97-AF65-F5344CB8AC3E}">
        <p14:creationId xmlns:p14="http://schemas.microsoft.com/office/powerpoint/2010/main" val="127882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60328-9CA2-EF77-F3C7-314E5A3714F8}"/>
              </a:ext>
            </a:extLst>
          </p:cNvPr>
          <p:cNvSpPr>
            <a:spLocks noGrp="1"/>
          </p:cNvSpPr>
          <p:nvPr>
            <p:ph type="title"/>
          </p:nvPr>
        </p:nvSpPr>
        <p:spPr>
          <a:xfrm>
            <a:off x="555003" y="711466"/>
            <a:ext cx="9612306" cy="984730"/>
          </a:xfrm>
        </p:spPr>
        <p:txBody>
          <a:bodyPr/>
          <a:lstStyle/>
          <a:p>
            <a:r>
              <a:rPr lang="en-CA" dirty="0" err="1"/>
              <a:t>Contexto</a:t>
            </a:r>
            <a:r>
              <a:rPr lang="en-CA" dirty="0"/>
              <a:t>: </a:t>
            </a:r>
            <a:r>
              <a:rPr lang="en-CA" dirty="0" err="1"/>
              <a:t>Portafolios</a:t>
            </a:r>
            <a:r>
              <a:rPr lang="en-CA" dirty="0"/>
              <a:t> </a:t>
            </a:r>
            <a:r>
              <a:rPr lang="en-CA" dirty="0" err="1"/>
              <a:t>culturales</a:t>
            </a:r>
            <a:r>
              <a:rPr lang="en-CA" dirty="0"/>
              <a:t> </a:t>
            </a:r>
            <a:r>
              <a:rPr lang="en-CA" dirty="0" err="1"/>
              <a:t>en</a:t>
            </a:r>
            <a:r>
              <a:rPr lang="en-CA" dirty="0"/>
              <a:t> </a:t>
            </a:r>
            <a:r>
              <a:rPr lang="en-CA" dirty="0" err="1"/>
              <a:t>cursos</a:t>
            </a:r>
            <a:r>
              <a:rPr lang="en-CA" dirty="0"/>
              <a:t> de </a:t>
            </a:r>
            <a:r>
              <a:rPr lang="en-CA" dirty="0" err="1"/>
              <a:t>español</a:t>
            </a:r>
            <a:r>
              <a:rPr lang="en-CA" dirty="0"/>
              <a:t> </a:t>
            </a:r>
            <a:r>
              <a:rPr lang="en-CA" dirty="0" err="1"/>
              <a:t>como</a:t>
            </a:r>
            <a:r>
              <a:rPr lang="en-CA" dirty="0"/>
              <a:t> L2</a:t>
            </a:r>
          </a:p>
        </p:txBody>
      </p:sp>
      <p:sp>
        <p:nvSpPr>
          <p:cNvPr id="3" name="Content Placeholder 2">
            <a:extLst>
              <a:ext uri="{FF2B5EF4-FFF2-40B4-BE49-F238E27FC236}">
                <a16:creationId xmlns:a16="http://schemas.microsoft.com/office/drawing/2014/main" id="{E2BF1C92-EFF9-2CE1-3AD9-CB02D6805776}"/>
              </a:ext>
            </a:extLst>
          </p:cNvPr>
          <p:cNvSpPr>
            <a:spLocks noGrp="1"/>
          </p:cNvSpPr>
          <p:nvPr>
            <p:ph idx="1"/>
          </p:nvPr>
        </p:nvSpPr>
        <p:spPr>
          <a:xfrm>
            <a:off x="555003" y="1941208"/>
            <a:ext cx="9612306" cy="4904109"/>
          </a:xfrm>
        </p:spPr>
        <p:txBody>
          <a:bodyPr/>
          <a:lstStyle/>
          <a:p>
            <a:r>
              <a:rPr lang="en-CA" dirty="0"/>
              <a:t>Las </a:t>
            </a:r>
            <a:r>
              <a:rPr lang="en-CA" dirty="0" err="1"/>
              <a:t>investigaciones</a:t>
            </a:r>
            <a:r>
              <a:rPr lang="en-CA" dirty="0"/>
              <a:t> </a:t>
            </a:r>
            <a:r>
              <a:rPr lang="en-CA" dirty="0" err="1"/>
              <a:t>sobre</a:t>
            </a:r>
            <a:r>
              <a:rPr lang="en-CA" dirty="0"/>
              <a:t> </a:t>
            </a:r>
            <a:r>
              <a:rPr lang="en-CA" dirty="0" err="1"/>
              <a:t>el</a:t>
            </a:r>
            <a:r>
              <a:rPr lang="en-CA" dirty="0"/>
              <a:t> </a:t>
            </a:r>
            <a:r>
              <a:rPr lang="en-CA" dirty="0" err="1"/>
              <a:t>uso</a:t>
            </a:r>
            <a:r>
              <a:rPr lang="en-CA" dirty="0"/>
              <a:t> de </a:t>
            </a:r>
            <a:r>
              <a:rPr lang="en-CA" dirty="0" err="1"/>
              <a:t>portafolios</a:t>
            </a:r>
            <a:r>
              <a:rPr lang="en-CA" dirty="0"/>
              <a:t> </a:t>
            </a:r>
            <a:r>
              <a:rPr lang="en-CA" dirty="0" err="1"/>
              <a:t>culturales</a:t>
            </a:r>
            <a:r>
              <a:rPr lang="en-CA" dirty="0"/>
              <a:t> </a:t>
            </a:r>
            <a:r>
              <a:rPr lang="en-CA" dirty="0" err="1"/>
              <a:t>en</a:t>
            </a:r>
            <a:r>
              <a:rPr lang="en-CA" dirty="0"/>
              <a:t> </a:t>
            </a:r>
            <a:r>
              <a:rPr lang="en-CA" dirty="0" err="1"/>
              <a:t>cursos</a:t>
            </a:r>
            <a:r>
              <a:rPr lang="en-CA" dirty="0"/>
              <a:t> de </a:t>
            </a:r>
            <a:r>
              <a:rPr lang="en-CA" dirty="0" err="1"/>
              <a:t>español</a:t>
            </a:r>
            <a:r>
              <a:rPr lang="en-CA" dirty="0"/>
              <a:t> </a:t>
            </a:r>
            <a:r>
              <a:rPr lang="en-CA" dirty="0" err="1"/>
              <a:t>como</a:t>
            </a:r>
            <a:r>
              <a:rPr lang="en-CA" dirty="0"/>
              <a:t> </a:t>
            </a:r>
            <a:r>
              <a:rPr lang="en-CA" dirty="0" err="1"/>
              <a:t>segunda</a:t>
            </a:r>
            <a:r>
              <a:rPr lang="en-CA" dirty="0"/>
              <a:t> lengua </a:t>
            </a:r>
            <a:r>
              <a:rPr lang="en-CA" dirty="0" err="1"/>
              <a:t>muestran</a:t>
            </a:r>
            <a:r>
              <a:rPr lang="en-CA" dirty="0"/>
              <a:t> </a:t>
            </a:r>
            <a:r>
              <a:rPr lang="en-CA" dirty="0" err="1"/>
              <a:t>resultados</a:t>
            </a:r>
            <a:r>
              <a:rPr lang="en-CA" dirty="0"/>
              <a:t> </a:t>
            </a:r>
            <a:r>
              <a:rPr lang="en-CA" dirty="0" err="1"/>
              <a:t>consistentes</a:t>
            </a:r>
            <a:r>
              <a:rPr lang="en-CA" dirty="0"/>
              <a:t>:</a:t>
            </a:r>
          </a:p>
          <a:p>
            <a:r>
              <a:rPr lang="en-CA" dirty="0"/>
              <a:t>1. Mayor </a:t>
            </a:r>
            <a:r>
              <a:rPr lang="en-CA" dirty="0" err="1"/>
              <a:t>conciencia</a:t>
            </a:r>
            <a:r>
              <a:rPr lang="en-CA" dirty="0"/>
              <a:t> cultural y </a:t>
            </a:r>
            <a:r>
              <a:rPr lang="en-CA" dirty="0" err="1"/>
              <a:t>conexión</a:t>
            </a:r>
            <a:r>
              <a:rPr lang="en-CA" dirty="0"/>
              <a:t> con la </a:t>
            </a:r>
            <a:r>
              <a:rPr lang="en-CA" dirty="0" err="1"/>
              <a:t>vida</a:t>
            </a:r>
            <a:r>
              <a:rPr lang="en-CA" dirty="0"/>
              <a:t> real</a:t>
            </a:r>
            <a:br>
              <a:rPr lang="en-CA" dirty="0"/>
            </a:br>
            <a:r>
              <a:rPr lang="en-CA" dirty="0"/>
              <a:t>(Zapata, 2019)</a:t>
            </a:r>
          </a:p>
          <a:p>
            <a:pPr lvl="1"/>
            <a:r>
              <a:rPr lang="en-CA" dirty="0"/>
              <a:t>El 74 % del </a:t>
            </a:r>
            <a:r>
              <a:rPr lang="en-CA" dirty="0" err="1"/>
              <a:t>estudiantado</a:t>
            </a:r>
            <a:r>
              <a:rPr lang="en-CA" dirty="0"/>
              <a:t> de </a:t>
            </a:r>
            <a:r>
              <a:rPr lang="en-CA" dirty="0" err="1"/>
              <a:t>nivel</a:t>
            </a:r>
            <a:r>
              <a:rPr lang="en-CA" dirty="0"/>
              <a:t> </a:t>
            </a:r>
            <a:r>
              <a:rPr lang="en-CA" dirty="0" err="1"/>
              <a:t>intermedio</a:t>
            </a:r>
            <a:r>
              <a:rPr lang="en-CA" dirty="0"/>
              <a:t> </a:t>
            </a:r>
            <a:r>
              <a:rPr lang="en-CA" dirty="0" err="1"/>
              <a:t>muestra</a:t>
            </a:r>
            <a:r>
              <a:rPr lang="en-CA" dirty="0"/>
              <a:t> </a:t>
            </a:r>
            <a:r>
              <a:rPr lang="en-CA" dirty="0" err="1"/>
              <a:t>una</a:t>
            </a:r>
            <a:r>
              <a:rPr lang="en-CA" dirty="0"/>
              <a:t> </a:t>
            </a:r>
            <a:r>
              <a:rPr lang="en-CA" dirty="0" err="1"/>
              <a:t>mejor</a:t>
            </a:r>
            <a:r>
              <a:rPr lang="en-CA" dirty="0"/>
              <a:t> </a:t>
            </a:r>
            <a:r>
              <a:rPr lang="en-CA" dirty="0" err="1"/>
              <a:t>comprensión</a:t>
            </a:r>
            <a:r>
              <a:rPr lang="en-CA" dirty="0"/>
              <a:t> cultural.</a:t>
            </a:r>
          </a:p>
          <a:p>
            <a:pPr lvl="1"/>
            <a:r>
              <a:rPr lang="en-CA" dirty="0"/>
              <a:t>El </a:t>
            </a:r>
            <a:r>
              <a:rPr lang="en-CA" dirty="0" err="1"/>
              <a:t>estudiantado</a:t>
            </a:r>
            <a:r>
              <a:rPr lang="en-CA" dirty="0"/>
              <a:t> </a:t>
            </a:r>
            <a:r>
              <a:rPr lang="en-CA" dirty="0" err="1"/>
              <a:t>establece</a:t>
            </a:r>
            <a:r>
              <a:rPr lang="en-CA" dirty="0"/>
              <a:t> </a:t>
            </a:r>
            <a:r>
              <a:rPr lang="en-CA" dirty="0" err="1"/>
              <a:t>conexiones</a:t>
            </a:r>
            <a:r>
              <a:rPr lang="en-CA" dirty="0"/>
              <a:t> </a:t>
            </a:r>
            <a:r>
              <a:rPr lang="en-CA" dirty="0" err="1"/>
              <a:t>claras</a:t>
            </a:r>
            <a:r>
              <a:rPr lang="en-CA" dirty="0"/>
              <a:t> entre lo </a:t>
            </a:r>
            <a:r>
              <a:rPr lang="en-CA" dirty="0" err="1"/>
              <a:t>que</a:t>
            </a:r>
            <a:r>
              <a:rPr lang="en-CA" dirty="0"/>
              <a:t> </a:t>
            </a:r>
            <a:r>
              <a:rPr lang="en-CA" dirty="0" err="1"/>
              <a:t>ocurre</a:t>
            </a:r>
            <a:r>
              <a:rPr lang="en-CA" dirty="0"/>
              <a:t> </a:t>
            </a:r>
            <a:r>
              <a:rPr lang="en-CA" dirty="0" err="1"/>
              <a:t>en</a:t>
            </a:r>
            <a:r>
              <a:rPr lang="en-CA" dirty="0"/>
              <a:t> </a:t>
            </a:r>
            <a:r>
              <a:rPr lang="en-CA" dirty="0" err="1"/>
              <a:t>clase</a:t>
            </a:r>
            <a:r>
              <a:rPr lang="en-CA" dirty="0"/>
              <a:t> y </a:t>
            </a:r>
            <a:r>
              <a:rPr lang="en-CA" dirty="0" err="1"/>
              <a:t>el</a:t>
            </a:r>
            <a:r>
              <a:rPr lang="en-CA" dirty="0"/>
              <a:t> </a:t>
            </a:r>
            <a:r>
              <a:rPr lang="en-CA" dirty="0" err="1"/>
              <a:t>mundo</a:t>
            </a:r>
            <a:r>
              <a:rPr lang="en-CA" dirty="0"/>
              <a:t> real.</a:t>
            </a:r>
          </a:p>
          <a:p>
            <a:pPr lvl="1"/>
            <a:r>
              <a:rPr lang="en-CA" dirty="0"/>
              <a:t>Se </a:t>
            </a:r>
            <a:r>
              <a:rPr lang="en-CA" dirty="0" err="1"/>
              <a:t>promueve</a:t>
            </a:r>
            <a:r>
              <a:rPr lang="en-CA" dirty="0"/>
              <a:t> </a:t>
            </a:r>
            <a:r>
              <a:rPr lang="en-CA" dirty="0" err="1"/>
              <a:t>el</a:t>
            </a:r>
            <a:r>
              <a:rPr lang="en-CA" dirty="0"/>
              <a:t> </a:t>
            </a:r>
            <a:r>
              <a:rPr lang="en-CA" dirty="0" err="1"/>
              <a:t>uso</a:t>
            </a:r>
            <a:r>
              <a:rPr lang="en-CA" dirty="0"/>
              <a:t> del </a:t>
            </a:r>
            <a:r>
              <a:rPr lang="en-CA" dirty="0" err="1"/>
              <a:t>español</a:t>
            </a:r>
            <a:r>
              <a:rPr lang="en-CA" dirty="0"/>
              <a:t> </a:t>
            </a:r>
            <a:r>
              <a:rPr lang="en-CA" dirty="0" err="1"/>
              <a:t>en</a:t>
            </a:r>
            <a:r>
              <a:rPr lang="en-CA" dirty="0"/>
              <a:t> </a:t>
            </a:r>
            <a:r>
              <a:rPr lang="en-CA" dirty="0" err="1"/>
              <a:t>contextos</a:t>
            </a:r>
            <a:r>
              <a:rPr lang="en-CA" dirty="0"/>
              <a:t> </a:t>
            </a:r>
            <a:r>
              <a:rPr lang="en-CA" dirty="0" err="1"/>
              <a:t>auténticos</a:t>
            </a:r>
            <a:r>
              <a:rPr lang="en-CA" dirty="0"/>
              <a:t>, </a:t>
            </a:r>
            <a:r>
              <a:rPr lang="en-CA" dirty="0" err="1"/>
              <a:t>como</a:t>
            </a:r>
            <a:r>
              <a:rPr lang="en-CA" dirty="0"/>
              <a:t> </a:t>
            </a:r>
            <a:r>
              <a:rPr lang="en-CA" dirty="0" err="1"/>
              <a:t>museos</a:t>
            </a:r>
            <a:r>
              <a:rPr lang="en-CA" dirty="0"/>
              <a:t>, </a:t>
            </a:r>
            <a:r>
              <a:rPr lang="en-CA" dirty="0" err="1"/>
              <a:t>entrevistas</a:t>
            </a:r>
            <a:r>
              <a:rPr lang="en-CA" dirty="0"/>
              <a:t> y </a:t>
            </a:r>
            <a:r>
              <a:rPr lang="en-CA" dirty="0" err="1"/>
              <a:t>actividades</a:t>
            </a:r>
            <a:r>
              <a:rPr lang="en-CA" dirty="0"/>
              <a:t> </a:t>
            </a:r>
            <a:r>
              <a:rPr lang="en-CA" dirty="0" err="1"/>
              <a:t>comunitarias</a:t>
            </a:r>
            <a:r>
              <a:rPr lang="en-CA" dirty="0"/>
              <a:t>.</a:t>
            </a:r>
          </a:p>
          <a:p>
            <a:pPr lvl="1"/>
            <a:r>
              <a:rPr lang="en-CA" dirty="0"/>
              <a:t>En </a:t>
            </a:r>
            <a:r>
              <a:rPr lang="en-CA" dirty="0" err="1"/>
              <a:t>niveles</a:t>
            </a:r>
            <a:r>
              <a:rPr lang="en-CA" dirty="0"/>
              <a:t> </a:t>
            </a:r>
            <a:r>
              <a:rPr lang="en-CA" dirty="0" err="1"/>
              <a:t>principiantes</a:t>
            </a:r>
            <a:r>
              <a:rPr lang="en-CA" dirty="0"/>
              <a:t>, </a:t>
            </a:r>
            <a:r>
              <a:rPr lang="en-CA" dirty="0" err="1"/>
              <a:t>los</a:t>
            </a:r>
            <a:r>
              <a:rPr lang="en-CA" dirty="0"/>
              <a:t> </a:t>
            </a:r>
            <a:r>
              <a:rPr lang="en-CA" dirty="0" err="1"/>
              <a:t>resultados</a:t>
            </a:r>
            <a:r>
              <a:rPr lang="en-CA" dirty="0"/>
              <a:t> son </a:t>
            </a:r>
            <a:r>
              <a:rPr lang="en-CA" dirty="0" err="1"/>
              <a:t>positivos</a:t>
            </a:r>
            <a:r>
              <a:rPr lang="en-CA" dirty="0"/>
              <a:t>, </a:t>
            </a:r>
            <a:r>
              <a:rPr lang="en-CA" dirty="0" err="1"/>
              <a:t>pero</a:t>
            </a:r>
            <a:r>
              <a:rPr lang="en-CA" dirty="0"/>
              <a:t> </a:t>
            </a:r>
            <a:r>
              <a:rPr lang="en-CA" dirty="0" err="1"/>
              <a:t>requieren</a:t>
            </a:r>
            <a:r>
              <a:rPr lang="en-CA" dirty="0"/>
              <a:t> mayor </a:t>
            </a:r>
            <a:r>
              <a:rPr lang="en-CA" dirty="0" err="1"/>
              <a:t>andamiaje</a:t>
            </a:r>
            <a:r>
              <a:rPr lang="en-CA" dirty="0"/>
              <a:t> y </a:t>
            </a:r>
            <a:r>
              <a:rPr lang="en-CA" dirty="0" err="1"/>
              <a:t>preparación</a:t>
            </a:r>
            <a:r>
              <a:rPr lang="en-CA" dirty="0"/>
              <a:t> </a:t>
            </a:r>
            <a:r>
              <a:rPr lang="en-CA" dirty="0" err="1"/>
              <a:t>docente</a:t>
            </a:r>
            <a:r>
              <a:rPr lang="en-CA" dirty="0"/>
              <a:t>.</a:t>
            </a:r>
          </a:p>
          <a:p>
            <a:endParaRPr lang="en-CA" dirty="0"/>
          </a:p>
          <a:p>
            <a:endParaRPr lang="en-US" dirty="0"/>
          </a:p>
        </p:txBody>
      </p:sp>
    </p:spTree>
    <p:extLst>
      <p:ext uri="{BB962C8B-B14F-4D97-AF65-F5344CB8AC3E}">
        <p14:creationId xmlns:p14="http://schemas.microsoft.com/office/powerpoint/2010/main" val="185811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504C5-44AC-5AB3-677C-819D3EF7D3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B35013-0FA2-5A18-BB5C-80FB9ED5BA18}"/>
              </a:ext>
            </a:extLst>
          </p:cNvPr>
          <p:cNvSpPr>
            <a:spLocks noGrp="1"/>
          </p:cNvSpPr>
          <p:nvPr>
            <p:ph type="title"/>
          </p:nvPr>
        </p:nvSpPr>
        <p:spPr>
          <a:xfrm>
            <a:off x="555003" y="261761"/>
            <a:ext cx="9612306" cy="984730"/>
          </a:xfrm>
        </p:spPr>
        <p:txBody>
          <a:bodyPr/>
          <a:lstStyle/>
          <a:p>
            <a:r>
              <a:rPr lang="en-CA" dirty="0" err="1"/>
              <a:t>Contexto</a:t>
            </a:r>
            <a:r>
              <a:rPr lang="en-CA" dirty="0"/>
              <a:t>: </a:t>
            </a:r>
            <a:r>
              <a:rPr lang="en-CA" dirty="0" err="1"/>
              <a:t>Portafolios</a:t>
            </a:r>
            <a:r>
              <a:rPr lang="en-CA" dirty="0"/>
              <a:t> </a:t>
            </a:r>
            <a:r>
              <a:rPr lang="en-CA" dirty="0" err="1"/>
              <a:t>culturales</a:t>
            </a:r>
            <a:r>
              <a:rPr lang="en-CA" dirty="0"/>
              <a:t> </a:t>
            </a:r>
            <a:r>
              <a:rPr lang="en-CA" dirty="0" err="1"/>
              <a:t>en</a:t>
            </a:r>
            <a:r>
              <a:rPr lang="en-CA" dirty="0"/>
              <a:t> </a:t>
            </a:r>
            <a:r>
              <a:rPr lang="en-CA" dirty="0" err="1"/>
              <a:t>cursos</a:t>
            </a:r>
            <a:r>
              <a:rPr lang="en-CA" dirty="0"/>
              <a:t> de </a:t>
            </a:r>
            <a:r>
              <a:rPr lang="en-CA" dirty="0" err="1"/>
              <a:t>español</a:t>
            </a:r>
            <a:r>
              <a:rPr lang="en-CA" dirty="0"/>
              <a:t> </a:t>
            </a:r>
            <a:r>
              <a:rPr lang="en-CA" dirty="0" err="1"/>
              <a:t>como</a:t>
            </a:r>
            <a:r>
              <a:rPr lang="en-CA" dirty="0"/>
              <a:t> L2</a:t>
            </a:r>
          </a:p>
        </p:txBody>
      </p:sp>
      <p:sp>
        <p:nvSpPr>
          <p:cNvPr id="3" name="Content Placeholder 2">
            <a:extLst>
              <a:ext uri="{FF2B5EF4-FFF2-40B4-BE49-F238E27FC236}">
                <a16:creationId xmlns:a16="http://schemas.microsoft.com/office/drawing/2014/main" id="{25DE5820-32F1-C27F-7BD8-F35BE184C484}"/>
              </a:ext>
            </a:extLst>
          </p:cNvPr>
          <p:cNvSpPr>
            <a:spLocks noGrp="1"/>
          </p:cNvSpPr>
          <p:nvPr>
            <p:ph idx="1"/>
          </p:nvPr>
        </p:nvSpPr>
        <p:spPr>
          <a:xfrm>
            <a:off x="555003" y="1491503"/>
            <a:ext cx="9612306" cy="4904109"/>
          </a:xfrm>
        </p:spPr>
        <p:txBody>
          <a:bodyPr/>
          <a:lstStyle/>
          <a:p>
            <a:r>
              <a:rPr lang="en-CA" sz="2800" dirty="0"/>
              <a:t>2. Desarrollo de la </a:t>
            </a:r>
            <a:r>
              <a:rPr lang="en-CA" sz="2800" dirty="0" err="1"/>
              <a:t>competencia</a:t>
            </a:r>
            <a:r>
              <a:rPr lang="en-CA" sz="2800" dirty="0"/>
              <a:t> intercultural</a:t>
            </a:r>
            <a:br>
              <a:rPr lang="en-CA" sz="2800" dirty="0"/>
            </a:br>
            <a:r>
              <a:rPr lang="en-CA" sz="2800" dirty="0"/>
              <a:t>(Bryant, 2023)</a:t>
            </a:r>
          </a:p>
          <a:p>
            <a:pPr lvl="1"/>
            <a:r>
              <a:rPr lang="en-CA" sz="2400" dirty="0"/>
              <a:t>El </a:t>
            </a:r>
            <a:r>
              <a:rPr lang="en-CA" sz="2400" dirty="0" err="1"/>
              <a:t>grupo</a:t>
            </a:r>
            <a:r>
              <a:rPr lang="en-CA" sz="2400" dirty="0"/>
              <a:t> </a:t>
            </a:r>
            <a:r>
              <a:rPr lang="en-CA" sz="2400" dirty="0" err="1"/>
              <a:t>que</a:t>
            </a:r>
            <a:r>
              <a:rPr lang="en-CA" sz="2400" dirty="0"/>
              <a:t> </a:t>
            </a:r>
            <a:r>
              <a:rPr lang="en-CA" sz="2400" dirty="0" err="1"/>
              <a:t>trabaja</a:t>
            </a:r>
            <a:r>
              <a:rPr lang="en-CA" sz="2400" dirty="0"/>
              <a:t> con </a:t>
            </a:r>
            <a:r>
              <a:rPr lang="en-CA" sz="2400" dirty="0" err="1"/>
              <a:t>portafolios</a:t>
            </a:r>
            <a:r>
              <a:rPr lang="en-CA" sz="2400" dirty="0"/>
              <a:t> </a:t>
            </a:r>
            <a:r>
              <a:rPr lang="en-CA" sz="2400" dirty="0" err="1"/>
              <a:t>obtiene</a:t>
            </a:r>
            <a:r>
              <a:rPr lang="en-CA" sz="2400" dirty="0"/>
              <a:t> </a:t>
            </a:r>
            <a:r>
              <a:rPr lang="en-CA" sz="2400" dirty="0" err="1"/>
              <a:t>mejores</a:t>
            </a:r>
            <a:r>
              <a:rPr lang="en-CA" sz="2400" dirty="0"/>
              <a:t> </a:t>
            </a:r>
            <a:r>
              <a:rPr lang="en-CA" sz="2400" dirty="0" err="1"/>
              <a:t>resultados</a:t>
            </a:r>
            <a:r>
              <a:rPr lang="en-CA" sz="2400" dirty="0"/>
              <a:t> </a:t>
            </a:r>
            <a:r>
              <a:rPr lang="en-CA" sz="2400" dirty="0" err="1"/>
              <a:t>que</a:t>
            </a:r>
            <a:r>
              <a:rPr lang="en-CA" sz="2400" dirty="0"/>
              <a:t> </a:t>
            </a:r>
            <a:r>
              <a:rPr lang="en-CA" sz="2400" dirty="0" err="1"/>
              <a:t>el</a:t>
            </a:r>
            <a:r>
              <a:rPr lang="en-CA" sz="2400" dirty="0"/>
              <a:t> </a:t>
            </a:r>
            <a:r>
              <a:rPr lang="en-CA" sz="2400" dirty="0" err="1"/>
              <a:t>grupo</a:t>
            </a:r>
            <a:r>
              <a:rPr lang="en-CA" sz="2400" dirty="0"/>
              <a:t> de control, </a:t>
            </a:r>
            <a:r>
              <a:rPr lang="en-CA" sz="2400" dirty="0" err="1"/>
              <a:t>especialmente</a:t>
            </a:r>
            <a:r>
              <a:rPr lang="en-CA" sz="2400" dirty="0"/>
              <a:t> </a:t>
            </a:r>
            <a:r>
              <a:rPr lang="en-CA" sz="2400" dirty="0" err="1"/>
              <a:t>en</a:t>
            </a:r>
            <a:r>
              <a:rPr lang="en-CA" sz="2400" dirty="0"/>
              <a:t> </a:t>
            </a:r>
            <a:r>
              <a:rPr lang="en-CA" sz="2400" dirty="0" err="1"/>
              <a:t>adaptabilidad</a:t>
            </a:r>
            <a:r>
              <a:rPr lang="en-CA" sz="2400" dirty="0"/>
              <a:t> intercultural.</a:t>
            </a:r>
          </a:p>
          <a:p>
            <a:pPr lvl="1"/>
            <a:r>
              <a:rPr lang="en-CA" sz="2400" dirty="0"/>
              <a:t>Se </a:t>
            </a:r>
            <a:r>
              <a:rPr lang="en-CA" sz="2400" dirty="0" err="1"/>
              <a:t>observan</a:t>
            </a:r>
            <a:r>
              <a:rPr lang="en-CA" sz="2400" dirty="0"/>
              <a:t> </a:t>
            </a:r>
            <a:r>
              <a:rPr lang="en-CA" sz="2400" dirty="0" err="1"/>
              <a:t>mayores</a:t>
            </a:r>
            <a:r>
              <a:rPr lang="en-CA" sz="2400" dirty="0"/>
              <a:t> </a:t>
            </a:r>
            <a:r>
              <a:rPr lang="en-CA" sz="2400" dirty="0" err="1"/>
              <a:t>avances</a:t>
            </a:r>
            <a:r>
              <a:rPr lang="en-CA" sz="2400" dirty="0"/>
              <a:t> </a:t>
            </a:r>
            <a:r>
              <a:rPr lang="en-CA" sz="2400" dirty="0" err="1"/>
              <a:t>en</a:t>
            </a:r>
            <a:r>
              <a:rPr lang="en-CA" sz="2400" dirty="0"/>
              <a:t>:</a:t>
            </a:r>
          </a:p>
          <a:p>
            <a:pPr lvl="2"/>
            <a:r>
              <a:rPr lang="en-CA" sz="2000" dirty="0"/>
              <a:t>apertura</a:t>
            </a:r>
          </a:p>
          <a:p>
            <a:pPr lvl="2"/>
            <a:r>
              <a:rPr lang="en-CA" sz="2000" dirty="0" err="1"/>
              <a:t>flexibilidad</a:t>
            </a:r>
            <a:endParaRPr lang="en-CA" sz="2000" dirty="0"/>
          </a:p>
          <a:p>
            <a:pPr lvl="2"/>
            <a:r>
              <a:rPr lang="en-CA" sz="2000" dirty="0" err="1"/>
              <a:t>percepción</a:t>
            </a:r>
            <a:r>
              <a:rPr lang="en-CA" sz="2000" dirty="0"/>
              <a:t> de </a:t>
            </a:r>
            <a:r>
              <a:rPr lang="en-CA" sz="2000" dirty="0" err="1"/>
              <a:t>otras</a:t>
            </a:r>
            <a:r>
              <a:rPr lang="en-CA" sz="2000" dirty="0"/>
              <a:t> </a:t>
            </a:r>
            <a:r>
              <a:rPr lang="en-CA" sz="2000" dirty="0" err="1"/>
              <a:t>perspectivas</a:t>
            </a:r>
            <a:endParaRPr lang="en-CA" sz="2000" dirty="0"/>
          </a:p>
          <a:p>
            <a:pPr lvl="1"/>
            <a:r>
              <a:rPr lang="en-CA" sz="2400" dirty="0"/>
              <a:t>Las </a:t>
            </a:r>
            <a:r>
              <a:rPr lang="en-CA" sz="2400" dirty="0" err="1"/>
              <a:t>actividades</a:t>
            </a:r>
            <a:r>
              <a:rPr lang="en-CA" sz="2400" dirty="0"/>
              <a:t> </a:t>
            </a:r>
            <a:r>
              <a:rPr lang="en-CA" sz="2400" dirty="0" err="1"/>
              <a:t>más</a:t>
            </a:r>
            <a:r>
              <a:rPr lang="en-CA" sz="2400" dirty="0"/>
              <a:t> </a:t>
            </a:r>
            <a:r>
              <a:rPr lang="en-CA" sz="2400" dirty="0" err="1"/>
              <a:t>eficaces</a:t>
            </a:r>
            <a:r>
              <a:rPr lang="en-CA" sz="2400" dirty="0"/>
              <a:t> </a:t>
            </a:r>
            <a:r>
              <a:rPr lang="en-CA" sz="2400" dirty="0" err="1"/>
              <a:t>incluyen</a:t>
            </a:r>
            <a:r>
              <a:rPr lang="en-CA" sz="2400" dirty="0"/>
              <a:t>:</a:t>
            </a:r>
          </a:p>
          <a:p>
            <a:pPr lvl="2"/>
            <a:r>
              <a:rPr lang="en-CA" sz="2000" dirty="0" err="1"/>
              <a:t>entrevistas</a:t>
            </a:r>
            <a:endParaRPr lang="en-CA" sz="2000" dirty="0"/>
          </a:p>
          <a:p>
            <a:pPr lvl="2"/>
            <a:r>
              <a:rPr lang="en-CA" sz="2000" dirty="0" err="1"/>
              <a:t>proyectos</a:t>
            </a:r>
            <a:r>
              <a:rPr lang="en-CA" sz="2000" dirty="0"/>
              <a:t> </a:t>
            </a:r>
            <a:r>
              <a:rPr lang="en-CA" sz="2000" dirty="0" err="1"/>
              <a:t>comunitarios</a:t>
            </a:r>
            <a:endParaRPr lang="en-CA" sz="2000" dirty="0"/>
          </a:p>
          <a:p>
            <a:pPr lvl="2"/>
            <a:r>
              <a:rPr lang="en-CA" sz="2000" dirty="0" err="1"/>
              <a:t>reflexión</a:t>
            </a:r>
            <a:r>
              <a:rPr lang="en-CA" sz="2000" dirty="0"/>
              <a:t> </a:t>
            </a:r>
            <a:r>
              <a:rPr lang="en-CA" sz="2000" dirty="0" err="1"/>
              <a:t>guiada</a:t>
            </a:r>
            <a:endParaRPr lang="en-CA" sz="2000" dirty="0"/>
          </a:p>
          <a:p>
            <a:pPr lvl="1"/>
            <a:r>
              <a:rPr lang="en-CA" sz="2400" dirty="0"/>
              <a:t>El </a:t>
            </a:r>
            <a:r>
              <a:rPr lang="en-CA" sz="2400" dirty="0" err="1"/>
              <a:t>aprendizaje</a:t>
            </a:r>
            <a:r>
              <a:rPr lang="en-CA" sz="2400" dirty="0"/>
              <a:t> </a:t>
            </a:r>
            <a:r>
              <a:rPr lang="en-CA" sz="2400" dirty="0" err="1"/>
              <a:t>tiende</a:t>
            </a:r>
            <a:r>
              <a:rPr lang="en-CA" sz="2400" dirty="0"/>
              <a:t> a ser </a:t>
            </a:r>
            <a:r>
              <a:rPr lang="en-CA" sz="2400" dirty="0" err="1"/>
              <a:t>más</a:t>
            </a:r>
            <a:r>
              <a:rPr lang="en-CA" sz="2400" dirty="0"/>
              <a:t> </a:t>
            </a:r>
            <a:r>
              <a:rPr lang="en-CA" sz="2400" dirty="0" err="1"/>
              <a:t>transformador</a:t>
            </a:r>
            <a:r>
              <a:rPr lang="en-CA" sz="2400" dirty="0"/>
              <a:t> y a </a:t>
            </a:r>
            <a:r>
              <a:rPr lang="en-CA" sz="2400" dirty="0" err="1"/>
              <a:t>generar</a:t>
            </a:r>
            <a:r>
              <a:rPr lang="en-CA" sz="2400" dirty="0"/>
              <a:t> mayor </a:t>
            </a:r>
            <a:r>
              <a:rPr lang="en-CA" sz="2400" dirty="0" err="1"/>
              <a:t>conciencia</a:t>
            </a:r>
            <a:r>
              <a:rPr lang="en-CA" sz="2400" dirty="0"/>
              <a:t> cultural.</a:t>
            </a:r>
          </a:p>
          <a:p>
            <a:endParaRPr lang="en-CA" sz="2800" dirty="0"/>
          </a:p>
          <a:p>
            <a:endParaRPr lang="en-US" sz="2800" dirty="0"/>
          </a:p>
        </p:txBody>
      </p:sp>
    </p:spTree>
    <p:extLst>
      <p:ext uri="{BB962C8B-B14F-4D97-AF65-F5344CB8AC3E}">
        <p14:creationId xmlns:p14="http://schemas.microsoft.com/office/powerpoint/2010/main" val="330233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B3164-837C-70BE-EF3A-6D3C85F16409}"/>
              </a:ext>
            </a:extLst>
          </p:cNvPr>
          <p:cNvSpPr>
            <a:spLocks noGrp="1"/>
          </p:cNvSpPr>
          <p:nvPr>
            <p:ph type="title"/>
          </p:nvPr>
        </p:nvSpPr>
        <p:spPr>
          <a:xfrm>
            <a:off x="535546" y="72436"/>
            <a:ext cx="9955115" cy="984730"/>
          </a:xfrm>
        </p:spPr>
        <p:txBody>
          <a:bodyPr/>
          <a:lstStyle/>
          <a:p>
            <a:r>
              <a:rPr lang="en-US" dirty="0"/>
              <a:t>¿Por </a:t>
            </a:r>
            <a:r>
              <a:rPr lang="en-US" dirty="0" err="1"/>
              <a:t>qué</a:t>
            </a:r>
            <a:r>
              <a:rPr lang="en-US" dirty="0"/>
              <a:t> </a:t>
            </a:r>
            <a:r>
              <a:rPr lang="en-US" dirty="0" err="1"/>
              <a:t>portafolios</a:t>
            </a:r>
            <a:r>
              <a:rPr lang="en-US" dirty="0"/>
              <a:t>? </a:t>
            </a:r>
            <a:r>
              <a:rPr lang="en-US" dirty="0" err="1"/>
              <a:t>Justificación</a:t>
            </a:r>
            <a:r>
              <a:rPr lang="en-US" dirty="0"/>
              <a:t> </a:t>
            </a:r>
            <a:r>
              <a:rPr lang="en-US" dirty="0" err="1"/>
              <a:t>pedagógica</a:t>
            </a:r>
            <a:endParaRPr lang="en-US" dirty="0"/>
          </a:p>
        </p:txBody>
      </p:sp>
      <p:sp>
        <p:nvSpPr>
          <p:cNvPr id="3" name="Content Placeholder 2">
            <a:extLst>
              <a:ext uri="{FF2B5EF4-FFF2-40B4-BE49-F238E27FC236}">
                <a16:creationId xmlns:a16="http://schemas.microsoft.com/office/drawing/2014/main" id="{E2B1B6D7-8576-E4C2-0612-CFA7F6365F60}"/>
              </a:ext>
            </a:extLst>
          </p:cNvPr>
          <p:cNvSpPr>
            <a:spLocks noGrp="1"/>
          </p:cNvSpPr>
          <p:nvPr>
            <p:ph idx="1"/>
          </p:nvPr>
        </p:nvSpPr>
        <p:spPr>
          <a:xfrm>
            <a:off x="535546" y="1057166"/>
            <a:ext cx="9612306" cy="5728398"/>
          </a:xfrm>
        </p:spPr>
        <p:txBody>
          <a:bodyPr/>
          <a:lstStyle/>
          <a:p>
            <a:r>
              <a:rPr lang="en-CA" b="1" dirty="0"/>
              <a:t>Desarrollo metacognitivo</a:t>
            </a:r>
            <a:r>
              <a:rPr lang="en-CA" b="1" baseline="30000" dirty="0"/>
              <a:t>1</a:t>
            </a:r>
            <a:r>
              <a:rPr lang="en-CA" b="1" dirty="0"/>
              <a:t> </a:t>
            </a:r>
            <a:r>
              <a:rPr lang="en-CA" i="1" dirty="0"/>
              <a:t>(Ziegler, 2014; Amaya et al., 2013)</a:t>
            </a:r>
            <a:endParaRPr lang="en-CA" b="1" dirty="0"/>
          </a:p>
          <a:p>
            <a:pPr lvl="1"/>
            <a:r>
              <a:rPr lang="en-CA" dirty="0" err="1"/>
              <a:t>Fomentan</a:t>
            </a:r>
            <a:r>
              <a:rPr lang="en-CA" dirty="0"/>
              <a:t> la </a:t>
            </a:r>
            <a:r>
              <a:rPr lang="en-CA" b="1" dirty="0" err="1"/>
              <a:t>reflexión</a:t>
            </a:r>
            <a:r>
              <a:rPr lang="en-CA" b="1" dirty="0"/>
              <a:t> </a:t>
            </a:r>
            <a:r>
              <a:rPr lang="en-CA" b="1" dirty="0" err="1"/>
              <a:t>crítica</a:t>
            </a:r>
            <a:r>
              <a:rPr lang="en-CA" dirty="0"/>
              <a:t> </a:t>
            </a:r>
            <a:r>
              <a:rPr lang="en-CA" dirty="0" err="1"/>
              <a:t>sobre</a:t>
            </a:r>
            <a:r>
              <a:rPr lang="en-CA" dirty="0"/>
              <a:t> </a:t>
            </a:r>
            <a:r>
              <a:rPr lang="en-CA" dirty="0" err="1"/>
              <a:t>el</a:t>
            </a:r>
            <a:r>
              <a:rPr lang="en-CA" dirty="0"/>
              <a:t> </a:t>
            </a:r>
            <a:r>
              <a:rPr lang="en-CA" dirty="0" err="1"/>
              <a:t>propio</a:t>
            </a:r>
            <a:r>
              <a:rPr lang="en-CA" dirty="0"/>
              <a:t> </a:t>
            </a:r>
            <a:r>
              <a:rPr lang="en-CA" dirty="0" err="1"/>
              <a:t>aprendizaje</a:t>
            </a:r>
            <a:r>
              <a:rPr lang="en-CA" dirty="0"/>
              <a:t>.</a:t>
            </a:r>
          </a:p>
          <a:p>
            <a:pPr lvl="1"/>
            <a:r>
              <a:rPr lang="en-CA" dirty="0" err="1"/>
              <a:t>Aumentan</a:t>
            </a:r>
            <a:r>
              <a:rPr lang="en-CA" dirty="0"/>
              <a:t> la </a:t>
            </a:r>
            <a:r>
              <a:rPr lang="en-CA" b="1" dirty="0"/>
              <a:t>autoeficacia</a:t>
            </a:r>
            <a:r>
              <a:rPr lang="en-CA" b="1" baseline="30000" dirty="0"/>
              <a:t>2</a:t>
            </a:r>
            <a:r>
              <a:rPr lang="en-CA" dirty="0"/>
              <a:t> y la </a:t>
            </a:r>
            <a:r>
              <a:rPr lang="en-CA" dirty="0" err="1"/>
              <a:t>conciencia</a:t>
            </a:r>
            <a:r>
              <a:rPr lang="en-CA" dirty="0"/>
              <a:t> de </a:t>
            </a:r>
            <a:r>
              <a:rPr lang="en-CA" dirty="0" err="1"/>
              <a:t>progreso</a:t>
            </a:r>
            <a:r>
              <a:rPr lang="en-CA" dirty="0"/>
              <a:t> del </a:t>
            </a:r>
            <a:r>
              <a:rPr lang="en-CA" dirty="0" err="1"/>
              <a:t>estudiantado</a:t>
            </a:r>
            <a:r>
              <a:rPr lang="en-CA" dirty="0"/>
              <a:t>.</a:t>
            </a:r>
          </a:p>
          <a:p>
            <a:r>
              <a:rPr lang="en-CA" b="1" dirty="0" err="1"/>
              <a:t>Mejora</a:t>
            </a:r>
            <a:r>
              <a:rPr lang="en-CA" b="1" dirty="0"/>
              <a:t> del </a:t>
            </a:r>
            <a:r>
              <a:rPr lang="en-CA" b="1" dirty="0" err="1"/>
              <a:t>rendimiento</a:t>
            </a:r>
            <a:r>
              <a:rPr lang="en-CA" b="1" dirty="0"/>
              <a:t> y del </a:t>
            </a:r>
            <a:r>
              <a:rPr lang="en-CA" b="1" dirty="0" err="1"/>
              <a:t>compromiso</a:t>
            </a:r>
            <a:r>
              <a:rPr lang="en-CA" b="1" dirty="0"/>
              <a:t> </a:t>
            </a:r>
            <a:r>
              <a:rPr lang="en-CA" i="1" dirty="0"/>
              <a:t>(López‑Crespo et al., 2022)</a:t>
            </a:r>
          </a:p>
          <a:p>
            <a:pPr lvl="1"/>
            <a:r>
              <a:rPr lang="en-CA" dirty="0"/>
              <a:t>Hay </a:t>
            </a:r>
            <a:r>
              <a:rPr lang="en-CA" dirty="0" err="1"/>
              <a:t>evidencia</a:t>
            </a:r>
            <a:r>
              <a:rPr lang="en-CA" dirty="0"/>
              <a:t> de </a:t>
            </a:r>
            <a:r>
              <a:rPr lang="en-CA" b="1" dirty="0" err="1"/>
              <a:t>avances</a:t>
            </a:r>
            <a:r>
              <a:rPr lang="en-CA" b="1" dirty="0"/>
              <a:t> </a:t>
            </a:r>
            <a:r>
              <a:rPr lang="en-CA" b="1" dirty="0" err="1"/>
              <a:t>académicos</a:t>
            </a:r>
            <a:r>
              <a:rPr lang="en-CA" dirty="0"/>
              <a:t>.</a:t>
            </a:r>
          </a:p>
          <a:p>
            <a:pPr lvl="1"/>
            <a:r>
              <a:rPr lang="en-CA" dirty="0"/>
              <a:t>El </a:t>
            </a:r>
            <a:r>
              <a:rPr lang="en-CA" dirty="0" err="1"/>
              <a:t>estudiantado</a:t>
            </a:r>
            <a:r>
              <a:rPr lang="en-CA" dirty="0"/>
              <a:t> </a:t>
            </a:r>
            <a:r>
              <a:rPr lang="en-CA" dirty="0" err="1"/>
              <a:t>participa</a:t>
            </a:r>
            <a:r>
              <a:rPr lang="en-CA" dirty="0"/>
              <a:t> de </a:t>
            </a:r>
            <a:r>
              <a:rPr lang="en-CA" dirty="0" err="1"/>
              <a:t>manera</a:t>
            </a:r>
            <a:r>
              <a:rPr lang="en-CA" dirty="0"/>
              <a:t> </a:t>
            </a:r>
            <a:r>
              <a:rPr lang="en-CA" b="1" dirty="0" err="1"/>
              <a:t>más</a:t>
            </a:r>
            <a:r>
              <a:rPr lang="en-CA" b="1" dirty="0"/>
              <a:t> </a:t>
            </a:r>
            <a:r>
              <a:rPr lang="en-CA" b="1" dirty="0" err="1"/>
              <a:t>activa</a:t>
            </a:r>
            <a:r>
              <a:rPr lang="en-CA" b="1" dirty="0"/>
              <a:t> y </a:t>
            </a:r>
            <a:r>
              <a:rPr lang="en-CA" b="1" dirty="0" err="1"/>
              <a:t>sostenida</a:t>
            </a:r>
            <a:r>
              <a:rPr lang="en-CA" dirty="0"/>
              <a:t> </a:t>
            </a:r>
            <a:r>
              <a:rPr lang="en-CA" dirty="0" err="1"/>
              <a:t>en</a:t>
            </a:r>
            <a:r>
              <a:rPr lang="en-CA" dirty="0"/>
              <a:t> las </a:t>
            </a:r>
            <a:r>
              <a:rPr lang="en-CA" dirty="0" err="1"/>
              <a:t>tareas</a:t>
            </a:r>
            <a:r>
              <a:rPr lang="en-CA" dirty="0"/>
              <a:t> del </a:t>
            </a:r>
            <a:r>
              <a:rPr lang="en-CA" dirty="0" err="1"/>
              <a:t>curso</a:t>
            </a:r>
            <a:r>
              <a:rPr lang="en-CA" dirty="0"/>
              <a:t>.</a:t>
            </a:r>
          </a:p>
          <a:p>
            <a:r>
              <a:rPr lang="en-CA" b="1" dirty="0" err="1"/>
              <a:t>Validación</a:t>
            </a:r>
            <a:r>
              <a:rPr lang="en-CA" b="1" dirty="0"/>
              <a:t> de </a:t>
            </a:r>
            <a:r>
              <a:rPr lang="en-CA" b="1" dirty="0" err="1"/>
              <a:t>identidades</a:t>
            </a:r>
            <a:r>
              <a:rPr lang="en-CA" b="1" dirty="0"/>
              <a:t> </a:t>
            </a:r>
            <a:r>
              <a:rPr lang="en-CA" b="1" dirty="0" err="1"/>
              <a:t>diversas</a:t>
            </a:r>
            <a:r>
              <a:rPr lang="en-CA" b="1" dirty="0"/>
              <a:t> </a:t>
            </a:r>
            <a:r>
              <a:rPr lang="en-CA" i="1" dirty="0"/>
              <a:t>(Su, 2011)</a:t>
            </a:r>
            <a:endParaRPr lang="en-CA" dirty="0"/>
          </a:p>
          <a:p>
            <a:pPr lvl="1"/>
            <a:r>
              <a:rPr lang="en-CA" dirty="0" err="1"/>
              <a:t>Permiten</a:t>
            </a:r>
            <a:r>
              <a:rPr lang="en-CA" dirty="0"/>
              <a:t> </a:t>
            </a:r>
            <a:r>
              <a:rPr lang="en-CA" dirty="0" err="1"/>
              <a:t>reconocer</a:t>
            </a:r>
            <a:r>
              <a:rPr lang="en-CA" dirty="0"/>
              <a:t> y </a:t>
            </a:r>
            <a:r>
              <a:rPr lang="en-CA" dirty="0" err="1"/>
              <a:t>valorar</a:t>
            </a:r>
            <a:r>
              <a:rPr lang="en-CA" dirty="0"/>
              <a:t> las </a:t>
            </a:r>
            <a:r>
              <a:rPr lang="en-CA" b="1" dirty="0" err="1"/>
              <a:t>trayectorias</a:t>
            </a:r>
            <a:r>
              <a:rPr lang="en-CA" b="1" dirty="0"/>
              <a:t>, voces y </a:t>
            </a:r>
            <a:r>
              <a:rPr lang="en-CA" b="1" dirty="0" err="1"/>
              <a:t>experiencias</a:t>
            </a:r>
            <a:r>
              <a:rPr lang="en-CA" dirty="0"/>
              <a:t> del </a:t>
            </a:r>
            <a:r>
              <a:rPr lang="en-CA" dirty="0" err="1"/>
              <a:t>estudiantado</a:t>
            </a:r>
            <a:r>
              <a:rPr lang="en-CA" dirty="0"/>
              <a:t>.</a:t>
            </a:r>
          </a:p>
          <a:p>
            <a:pPr lvl="1"/>
            <a:r>
              <a:rPr lang="en-CA" dirty="0" err="1"/>
              <a:t>Favorecen</a:t>
            </a:r>
            <a:r>
              <a:rPr lang="en-CA" dirty="0"/>
              <a:t> un </a:t>
            </a:r>
            <a:r>
              <a:rPr lang="en-CA" dirty="0" err="1"/>
              <a:t>enfoque</a:t>
            </a:r>
            <a:r>
              <a:rPr lang="en-CA" dirty="0"/>
              <a:t> </a:t>
            </a:r>
            <a:r>
              <a:rPr lang="en-CA" b="1" dirty="0" err="1"/>
              <a:t>más</a:t>
            </a:r>
            <a:r>
              <a:rPr lang="en-CA" b="1" dirty="0"/>
              <a:t> </a:t>
            </a:r>
            <a:r>
              <a:rPr lang="en-CA" b="1" dirty="0" err="1"/>
              <a:t>inclusivo</a:t>
            </a:r>
            <a:r>
              <a:rPr lang="en-CA" b="1" dirty="0"/>
              <a:t> </a:t>
            </a:r>
            <a:r>
              <a:rPr lang="en-CA" dirty="0"/>
              <a:t>de la </a:t>
            </a:r>
            <a:r>
              <a:rPr lang="en-CA" dirty="0" err="1"/>
              <a:t>cultura</a:t>
            </a:r>
            <a:r>
              <a:rPr lang="en-CA" dirty="0"/>
              <a:t> y del </a:t>
            </a:r>
            <a:r>
              <a:rPr lang="en-CA" dirty="0" err="1"/>
              <a:t>aprendizaje</a:t>
            </a:r>
            <a:r>
              <a:rPr lang="en-CA" dirty="0"/>
              <a:t>.</a:t>
            </a:r>
          </a:p>
          <a:p>
            <a:r>
              <a:rPr lang="en-CA" b="1" dirty="0"/>
              <a:t>Cambio de </a:t>
            </a:r>
            <a:r>
              <a:rPr lang="en-CA" b="1" dirty="0" err="1"/>
              <a:t>enfoque</a:t>
            </a:r>
            <a:r>
              <a:rPr lang="en-CA" b="1" dirty="0"/>
              <a:t> </a:t>
            </a:r>
            <a:r>
              <a:rPr lang="en-CA" b="1" dirty="0" err="1"/>
              <a:t>pedagógico</a:t>
            </a:r>
            <a:r>
              <a:rPr lang="en-CA" b="1" dirty="0"/>
              <a:t> </a:t>
            </a:r>
            <a:r>
              <a:rPr lang="en-CA" i="1" dirty="0"/>
              <a:t>(Gachago et al., 2022)</a:t>
            </a:r>
            <a:endParaRPr lang="en-CA" dirty="0"/>
          </a:p>
          <a:p>
            <a:pPr lvl="1"/>
            <a:r>
              <a:rPr lang="en-CA" dirty="0"/>
              <a:t>Se </a:t>
            </a:r>
            <a:r>
              <a:rPr lang="en-CA" dirty="0" err="1"/>
              <a:t>pasa</a:t>
            </a:r>
            <a:r>
              <a:rPr lang="en-CA" dirty="0"/>
              <a:t> de </a:t>
            </a:r>
            <a:r>
              <a:rPr lang="en-CA" dirty="0" err="1"/>
              <a:t>una</a:t>
            </a:r>
            <a:r>
              <a:rPr lang="en-CA" dirty="0"/>
              <a:t> </a:t>
            </a:r>
            <a:r>
              <a:rPr lang="en-CA" dirty="0" err="1"/>
              <a:t>enseñanza</a:t>
            </a:r>
            <a:r>
              <a:rPr lang="en-CA" dirty="0"/>
              <a:t> </a:t>
            </a:r>
            <a:r>
              <a:rPr lang="en-CA" b="1" dirty="0"/>
              <a:t>para</a:t>
            </a:r>
            <a:r>
              <a:rPr lang="en-CA" dirty="0"/>
              <a:t> </a:t>
            </a:r>
            <a:r>
              <a:rPr lang="en-CA" dirty="0" err="1"/>
              <a:t>el</a:t>
            </a:r>
            <a:r>
              <a:rPr lang="en-CA" dirty="0"/>
              <a:t> </a:t>
            </a:r>
            <a:r>
              <a:rPr lang="en-CA" dirty="0" err="1"/>
              <a:t>estudiantado</a:t>
            </a:r>
            <a:br>
              <a:rPr lang="en-CA" dirty="0"/>
            </a:br>
            <a:r>
              <a:rPr lang="en-CA" dirty="0"/>
              <a:t>a </a:t>
            </a:r>
            <a:r>
              <a:rPr lang="en-CA" dirty="0" err="1"/>
              <a:t>una</a:t>
            </a:r>
            <a:r>
              <a:rPr lang="en-CA" dirty="0"/>
              <a:t> </a:t>
            </a:r>
            <a:r>
              <a:rPr lang="en-CA" dirty="0" err="1"/>
              <a:t>enseñanza</a:t>
            </a:r>
            <a:r>
              <a:rPr lang="en-CA" dirty="0"/>
              <a:t> </a:t>
            </a:r>
            <a:r>
              <a:rPr lang="en-CA" b="1" dirty="0"/>
              <a:t>con y </a:t>
            </a:r>
            <a:r>
              <a:rPr lang="en-CA" b="1" dirty="0" err="1"/>
              <a:t>desde</a:t>
            </a:r>
            <a:r>
              <a:rPr lang="en-CA" dirty="0"/>
              <a:t> </a:t>
            </a:r>
            <a:r>
              <a:rPr lang="en-CA" dirty="0" err="1"/>
              <a:t>el</a:t>
            </a:r>
            <a:r>
              <a:rPr lang="en-CA" dirty="0"/>
              <a:t> </a:t>
            </a:r>
            <a:r>
              <a:rPr lang="en-CA" dirty="0" err="1"/>
              <a:t>estudiantado</a:t>
            </a:r>
            <a:r>
              <a:rPr lang="en-CA" dirty="0"/>
              <a:t>.</a:t>
            </a:r>
          </a:p>
          <a:p>
            <a:pPr lvl="1"/>
            <a:r>
              <a:rPr lang="en-CA" dirty="0"/>
              <a:t>El </a:t>
            </a:r>
            <a:r>
              <a:rPr lang="en-CA" dirty="0" err="1"/>
              <a:t>estudiantado</a:t>
            </a:r>
            <a:r>
              <a:rPr lang="en-CA" dirty="0"/>
              <a:t> se </a:t>
            </a:r>
            <a:r>
              <a:rPr lang="en-CA" dirty="0" err="1"/>
              <a:t>convierte</a:t>
            </a:r>
            <a:r>
              <a:rPr lang="en-CA" dirty="0"/>
              <a:t> </a:t>
            </a:r>
            <a:r>
              <a:rPr lang="en-CA" dirty="0" err="1"/>
              <a:t>en</a:t>
            </a:r>
            <a:r>
              <a:rPr lang="en-CA" dirty="0"/>
              <a:t> </a:t>
            </a:r>
            <a:r>
              <a:rPr lang="en-CA" b="1" dirty="0" err="1"/>
              <a:t>agente</a:t>
            </a:r>
            <a:r>
              <a:rPr lang="en-CA" b="1" dirty="0"/>
              <a:t> </a:t>
            </a:r>
            <a:r>
              <a:rPr lang="en-CA" b="1" dirty="0" err="1"/>
              <a:t>activo</a:t>
            </a:r>
            <a:r>
              <a:rPr lang="en-CA" b="1" dirty="0"/>
              <a:t> </a:t>
            </a:r>
            <a:r>
              <a:rPr lang="en-CA" dirty="0" err="1"/>
              <a:t>en</a:t>
            </a:r>
            <a:r>
              <a:rPr lang="en-CA" dirty="0"/>
              <a:t> la </a:t>
            </a:r>
            <a:r>
              <a:rPr lang="en-CA" dirty="0" err="1"/>
              <a:t>construcción</a:t>
            </a:r>
            <a:r>
              <a:rPr lang="en-CA" dirty="0"/>
              <a:t> del </a:t>
            </a:r>
            <a:r>
              <a:rPr lang="en-CA" dirty="0" err="1"/>
              <a:t>conocimiento</a:t>
            </a:r>
            <a:r>
              <a:rPr lang="en-CA" dirty="0"/>
              <a:t> cultural.</a:t>
            </a:r>
          </a:p>
        </p:txBody>
      </p:sp>
      <p:sp>
        <p:nvSpPr>
          <p:cNvPr id="5" name="TextBox 4">
            <a:extLst>
              <a:ext uri="{FF2B5EF4-FFF2-40B4-BE49-F238E27FC236}">
                <a16:creationId xmlns:a16="http://schemas.microsoft.com/office/drawing/2014/main" id="{2EFE550D-23BF-73D0-35CA-70D418A56EA2}"/>
              </a:ext>
            </a:extLst>
          </p:cNvPr>
          <p:cNvSpPr txBox="1"/>
          <p:nvPr/>
        </p:nvSpPr>
        <p:spPr>
          <a:xfrm>
            <a:off x="4407108" y="6266424"/>
            <a:ext cx="8319541" cy="646331"/>
          </a:xfrm>
          <a:prstGeom prst="rect">
            <a:avLst/>
          </a:prstGeom>
          <a:noFill/>
        </p:spPr>
        <p:txBody>
          <a:bodyPr wrap="square">
            <a:spAutoFit/>
          </a:bodyPr>
          <a:lstStyle/>
          <a:p>
            <a:pPr marL="228600" indent="-228600">
              <a:buFont typeface="+mj-lt"/>
              <a:buAutoNum type="arabicPeriod"/>
            </a:pPr>
            <a:r>
              <a:rPr lang="en-CA" sz="1200" b="1" dirty="0" err="1"/>
              <a:t>Metacognición</a:t>
            </a:r>
            <a:r>
              <a:rPr lang="en-CA" sz="1200" dirty="0"/>
              <a:t>: </a:t>
            </a:r>
            <a:r>
              <a:rPr lang="en-CA" sz="1200" dirty="0" err="1"/>
              <a:t>pensar</a:t>
            </a:r>
            <a:r>
              <a:rPr lang="en-CA" sz="1200" dirty="0"/>
              <a:t> </a:t>
            </a:r>
            <a:r>
              <a:rPr lang="en-CA" sz="1200" dirty="0" err="1"/>
              <a:t>sobre</a:t>
            </a:r>
            <a:r>
              <a:rPr lang="en-CA" sz="1200" dirty="0"/>
              <a:t> </a:t>
            </a:r>
            <a:r>
              <a:rPr lang="en-CA" sz="1200" dirty="0" err="1"/>
              <a:t>cómo</a:t>
            </a:r>
            <a:r>
              <a:rPr lang="en-CA" sz="1200" dirty="0"/>
              <a:t> </a:t>
            </a:r>
            <a:r>
              <a:rPr lang="en-CA" sz="1200" dirty="0" err="1"/>
              <a:t>aprendo</a:t>
            </a:r>
            <a:r>
              <a:rPr lang="en-CA" sz="1200" dirty="0"/>
              <a:t> y </a:t>
            </a:r>
            <a:r>
              <a:rPr lang="en-CA" sz="1200" dirty="0" err="1"/>
              <a:t>cómo</a:t>
            </a:r>
            <a:r>
              <a:rPr lang="en-CA" sz="1200" dirty="0"/>
              <a:t> cambia mi </a:t>
            </a:r>
            <a:r>
              <a:rPr lang="en-CA" sz="1200" dirty="0" err="1"/>
              <a:t>comprensión</a:t>
            </a:r>
            <a:r>
              <a:rPr lang="en-CA" sz="1200" dirty="0"/>
              <a:t>.</a:t>
            </a:r>
          </a:p>
          <a:p>
            <a:pPr marL="228600" indent="-228600">
              <a:buFont typeface="+mj-lt"/>
              <a:buAutoNum type="arabicPeriod"/>
            </a:pPr>
            <a:r>
              <a:rPr lang="en-CA" sz="1200" b="1" dirty="0" err="1"/>
              <a:t>Autoeficacia</a:t>
            </a:r>
            <a:r>
              <a:rPr lang="en-CA" sz="1200" dirty="0"/>
              <a:t>: </a:t>
            </a:r>
            <a:r>
              <a:rPr lang="en-CA" sz="1200" dirty="0" err="1"/>
              <a:t>creer</a:t>
            </a:r>
            <a:r>
              <a:rPr lang="en-CA" sz="1200" dirty="0"/>
              <a:t> </a:t>
            </a:r>
            <a:r>
              <a:rPr lang="en-CA" sz="1200" dirty="0" err="1"/>
              <a:t>que</a:t>
            </a:r>
            <a:r>
              <a:rPr lang="en-CA" sz="1200" dirty="0"/>
              <a:t> soy </a:t>
            </a:r>
            <a:r>
              <a:rPr lang="en-CA" sz="1200" dirty="0" err="1"/>
              <a:t>capaz</a:t>
            </a:r>
            <a:r>
              <a:rPr lang="en-CA" sz="1200" dirty="0"/>
              <a:t> de </a:t>
            </a:r>
            <a:r>
              <a:rPr lang="en-CA" sz="1200" dirty="0" err="1"/>
              <a:t>aprender</a:t>
            </a:r>
            <a:r>
              <a:rPr lang="en-CA" sz="1200" dirty="0"/>
              <a:t> y usar la lengua </a:t>
            </a:r>
            <a:r>
              <a:rPr lang="en-CA" sz="1200" dirty="0" err="1"/>
              <a:t>porque</a:t>
            </a:r>
            <a:r>
              <a:rPr lang="en-CA" sz="1200" dirty="0"/>
              <a:t> </a:t>
            </a:r>
            <a:r>
              <a:rPr lang="en-CA" sz="1200" dirty="0" err="1"/>
              <a:t>veo</a:t>
            </a:r>
            <a:r>
              <a:rPr lang="en-CA" sz="1200" dirty="0"/>
              <a:t> </a:t>
            </a:r>
            <a:r>
              <a:rPr lang="en-CA" sz="1200" dirty="0" err="1"/>
              <a:t>evidencia</a:t>
            </a:r>
            <a:r>
              <a:rPr lang="en-CA" sz="1200" dirty="0"/>
              <a:t> de </a:t>
            </a:r>
            <a:r>
              <a:rPr lang="en-CA" sz="1200" dirty="0" err="1"/>
              <a:t>ello</a:t>
            </a:r>
            <a:r>
              <a:rPr lang="en-CA" sz="1200" dirty="0"/>
              <a:t>.</a:t>
            </a:r>
          </a:p>
          <a:p>
            <a:pPr marL="228600" indent="-228600">
              <a:buFont typeface="+mj-lt"/>
              <a:buAutoNum type="arabicPeriod"/>
            </a:pPr>
            <a:endParaRPr lang="en-CA" sz="1200" dirty="0">
              <a:effectLst/>
              <a:latin typeface="Helvetica Neue" panose="02000503000000020004" pitchFamily="2" charset="0"/>
            </a:endParaRPr>
          </a:p>
        </p:txBody>
      </p:sp>
    </p:spTree>
    <p:extLst>
      <p:ext uri="{BB962C8B-B14F-4D97-AF65-F5344CB8AC3E}">
        <p14:creationId xmlns:p14="http://schemas.microsoft.com/office/powerpoint/2010/main" val="34562439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3ADDB-FAC7-6817-7E9A-FF5D8C736359}"/>
              </a:ext>
            </a:extLst>
          </p:cNvPr>
          <p:cNvSpPr>
            <a:spLocks noGrp="1"/>
          </p:cNvSpPr>
          <p:nvPr>
            <p:ph type="title"/>
          </p:nvPr>
        </p:nvSpPr>
        <p:spPr/>
        <p:txBody>
          <a:bodyPr/>
          <a:lstStyle/>
          <a:p>
            <a:r>
              <a:rPr lang="en-US" dirty="0" err="1"/>
              <a:t>Orientaciones</a:t>
            </a:r>
            <a:r>
              <a:rPr lang="en-US" dirty="0"/>
              <a:t> del </a:t>
            </a:r>
            <a:r>
              <a:rPr lang="en-US" dirty="0" err="1"/>
              <a:t>proyecto</a:t>
            </a:r>
            <a:r>
              <a:rPr lang="en-US" dirty="0"/>
              <a:t>: </a:t>
            </a:r>
            <a:r>
              <a:rPr lang="en-US" dirty="0" err="1"/>
              <a:t>Objetivos</a:t>
            </a:r>
            <a:endParaRPr lang="en-US" dirty="0"/>
          </a:p>
        </p:txBody>
      </p:sp>
      <p:sp>
        <p:nvSpPr>
          <p:cNvPr id="3" name="Content Placeholder 2">
            <a:extLst>
              <a:ext uri="{FF2B5EF4-FFF2-40B4-BE49-F238E27FC236}">
                <a16:creationId xmlns:a16="http://schemas.microsoft.com/office/drawing/2014/main" id="{285B1C47-A6C5-4A0E-4957-AEAAF26ECD94}"/>
              </a:ext>
            </a:extLst>
          </p:cNvPr>
          <p:cNvSpPr>
            <a:spLocks noGrp="1"/>
          </p:cNvSpPr>
          <p:nvPr>
            <p:ph idx="1"/>
          </p:nvPr>
        </p:nvSpPr>
        <p:spPr/>
        <p:txBody>
          <a:bodyPr/>
          <a:lstStyle/>
          <a:p>
            <a:r>
              <a:rPr lang="en-CA" sz="3200" dirty="0"/>
              <a:t>Tres </a:t>
            </a:r>
            <a:r>
              <a:rPr lang="en-CA" sz="3200" dirty="0" err="1"/>
              <a:t>propósitos</a:t>
            </a:r>
            <a:r>
              <a:rPr lang="en-CA" sz="3200" dirty="0"/>
              <a:t> </a:t>
            </a:r>
            <a:r>
              <a:rPr lang="en-CA" sz="3200" dirty="0" err="1"/>
              <a:t>principales</a:t>
            </a:r>
            <a:r>
              <a:rPr lang="en-CA" sz="3200" dirty="0"/>
              <a:t>:</a:t>
            </a:r>
          </a:p>
          <a:p>
            <a:pPr lvl="1"/>
            <a:r>
              <a:rPr lang="en-CA" sz="2800" dirty="0"/>
              <a:t>1. </a:t>
            </a:r>
            <a:r>
              <a:rPr lang="en-CA" sz="2800" b="1" dirty="0" err="1"/>
              <a:t>Explorar</a:t>
            </a:r>
            <a:r>
              <a:rPr lang="en-CA" sz="2800" b="1" dirty="0"/>
              <a:t> la </a:t>
            </a:r>
            <a:r>
              <a:rPr lang="en-CA" sz="2800" b="1" dirty="0" err="1"/>
              <a:t>cultura</a:t>
            </a:r>
            <a:r>
              <a:rPr lang="en-CA" sz="2800" b="1" dirty="0"/>
              <a:t> meta fuera del aula </a:t>
            </a:r>
            <a:r>
              <a:rPr lang="en-CA" sz="2800" dirty="0"/>
              <a:t>para </a:t>
            </a:r>
            <a:r>
              <a:rPr lang="en-CA" sz="2800" dirty="0" err="1"/>
              <a:t>ampliar</a:t>
            </a:r>
            <a:r>
              <a:rPr lang="en-CA" sz="2800" dirty="0"/>
              <a:t> la </a:t>
            </a:r>
            <a:r>
              <a:rPr lang="en-CA" sz="2800" dirty="0" err="1"/>
              <a:t>comprensión</a:t>
            </a:r>
            <a:r>
              <a:rPr lang="en-CA" sz="2800" dirty="0"/>
              <a:t> de </a:t>
            </a:r>
            <a:r>
              <a:rPr lang="en-CA" sz="2800" dirty="0" err="1"/>
              <a:t>los</a:t>
            </a:r>
            <a:r>
              <a:rPr lang="en-CA" sz="2800" dirty="0"/>
              <a:t> </a:t>
            </a:r>
            <a:r>
              <a:rPr lang="en-CA" sz="2800" dirty="0" err="1"/>
              <a:t>contextos</a:t>
            </a:r>
            <a:r>
              <a:rPr lang="en-CA" sz="2800" dirty="0"/>
              <a:t> </a:t>
            </a:r>
            <a:r>
              <a:rPr lang="en-CA" sz="2800" dirty="0" err="1"/>
              <a:t>sociales</a:t>
            </a:r>
            <a:r>
              <a:rPr lang="en-CA" sz="2800" dirty="0"/>
              <a:t> y </a:t>
            </a:r>
            <a:r>
              <a:rPr lang="en-CA" sz="2800" dirty="0" err="1"/>
              <a:t>culturales</a:t>
            </a:r>
            <a:r>
              <a:rPr lang="en-CA" sz="2800" dirty="0"/>
              <a:t> de la lengua.</a:t>
            </a:r>
          </a:p>
          <a:p>
            <a:pPr lvl="1"/>
            <a:r>
              <a:rPr lang="en-CA" sz="2800" dirty="0"/>
              <a:t>2. </a:t>
            </a:r>
            <a:r>
              <a:rPr lang="en-CA" sz="2800" b="1" dirty="0" err="1"/>
              <a:t>Interactuar</a:t>
            </a:r>
            <a:r>
              <a:rPr lang="en-CA" sz="2800" dirty="0"/>
              <a:t> con la lengua y la(s) </a:t>
            </a:r>
            <a:r>
              <a:rPr lang="en-CA" sz="2800" dirty="0" err="1"/>
              <a:t>cultura</a:t>
            </a:r>
            <a:r>
              <a:rPr lang="en-CA" sz="2800" dirty="0"/>
              <a:t>(s) meta</a:t>
            </a:r>
            <a:br>
              <a:rPr lang="en-CA" sz="2800" dirty="0"/>
            </a:br>
            <a:r>
              <a:rPr lang="en-CA" sz="2800" dirty="0"/>
              <a:t>a </a:t>
            </a:r>
            <a:r>
              <a:rPr lang="en-CA" sz="2800" dirty="0" err="1"/>
              <a:t>través</a:t>
            </a:r>
            <a:r>
              <a:rPr lang="en-CA" sz="2800" dirty="0"/>
              <a:t> de </a:t>
            </a:r>
            <a:r>
              <a:rPr lang="en-CA" sz="2800" dirty="0" err="1"/>
              <a:t>actividades</a:t>
            </a:r>
            <a:r>
              <a:rPr lang="en-CA" sz="2800" dirty="0"/>
              <a:t> </a:t>
            </a:r>
            <a:r>
              <a:rPr lang="en-CA" sz="2800" dirty="0" err="1"/>
              <a:t>que</a:t>
            </a:r>
            <a:r>
              <a:rPr lang="en-CA" sz="2800" dirty="0"/>
              <a:t> </a:t>
            </a:r>
            <a:r>
              <a:rPr lang="en-CA" sz="2800" dirty="0" err="1"/>
              <a:t>te</a:t>
            </a:r>
            <a:r>
              <a:rPr lang="en-CA" sz="2800" dirty="0"/>
              <a:t> </a:t>
            </a:r>
            <a:r>
              <a:rPr lang="en-CA" sz="2800" dirty="0" err="1"/>
              <a:t>resulten</a:t>
            </a:r>
            <a:r>
              <a:rPr lang="en-CA" sz="2800" dirty="0"/>
              <a:t> </a:t>
            </a:r>
            <a:r>
              <a:rPr lang="en-CA" sz="2800" dirty="0" err="1"/>
              <a:t>significativas</a:t>
            </a:r>
            <a:r>
              <a:rPr lang="en-CA" sz="2800" dirty="0"/>
              <a:t> e </a:t>
            </a:r>
            <a:r>
              <a:rPr lang="en-CA" sz="2800" dirty="0" err="1"/>
              <a:t>interesantes</a:t>
            </a:r>
            <a:r>
              <a:rPr lang="en-CA" sz="2800" dirty="0"/>
              <a:t>.</a:t>
            </a:r>
          </a:p>
          <a:p>
            <a:pPr lvl="1"/>
            <a:r>
              <a:rPr lang="en-CA" sz="2800" dirty="0"/>
              <a:t>3. </a:t>
            </a:r>
            <a:r>
              <a:rPr lang="en-CA" sz="2800" b="1" dirty="0" err="1"/>
              <a:t>Escuchar</a:t>
            </a:r>
            <a:r>
              <a:rPr lang="en-CA" sz="2800" b="1" dirty="0"/>
              <a:t> y leer </a:t>
            </a:r>
            <a:r>
              <a:rPr lang="en-CA" sz="2800" dirty="0"/>
              <a:t>la lengua meta </a:t>
            </a:r>
            <a:r>
              <a:rPr lang="en-CA" sz="2800" dirty="0" err="1"/>
              <a:t>en</a:t>
            </a:r>
            <a:r>
              <a:rPr lang="en-CA" sz="2800" dirty="0"/>
              <a:t> sus </a:t>
            </a:r>
            <a:r>
              <a:rPr lang="en-CA" sz="2800" dirty="0" err="1"/>
              <a:t>diversas</a:t>
            </a:r>
            <a:r>
              <a:rPr lang="en-CA" sz="2800" dirty="0"/>
              <a:t> </a:t>
            </a:r>
            <a:r>
              <a:rPr lang="en-CA" sz="2800" dirty="0" err="1"/>
              <a:t>variedades</a:t>
            </a:r>
            <a:br>
              <a:rPr lang="en-CA" sz="2800" dirty="0"/>
            </a:br>
            <a:r>
              <a:rPr lang="en-CA" sz="2800" dirty="0"/>
              <a:t>y </a:t>
            </a:r>
            <a:r>
              <a:rPr lang="en-CA" sz="2800" dirty="0" err="1"/>
              <a:t>profundizar</a:t>
            </a:r>
            <a:r>
              <a:rPr lang="en-CA" sz="2800" dirty="0"/>
              <a:t> la </a:t>
            </a:r>
            <a:r>
              <a:rPr lang="en-CA" sz="2800" dirty="0" err="1"/>
              <a:t>experiencia</a:t>
            </a:r>
            <a:r>
              <a:rPr lang="en-CA" sz="2800" dirty="0"/>
              <a:t> y la </a:t>
            </a:r>
            <a:r>
              <a:rPr lang="en-CA" sz="2800" dirty="0" err="1"/>
              <a:t>reflexión</a:t>
            </a:r>
            <a:r>
              <a:rPr lang="en-CA" sz="2800" dirty="0"/>
              <a:t> </a:t>
            </a:r>
            <a:r>
              <a:rPr lang="en-CA" sz="2800" dirty="0" err="1"/>
              <a:t>sobre</a:t>
            </a:r>
            <a:r>
              <a:rPr lang="en-CA" sz="2800" dirty="0"/>
              <a:t> </a:t>
            </a:r>
            <a:r>
              <a:rPr lang="en-CA" sz="2800" dirty="0" err="1"/>
              <a:t>su</a:t>
            </a:r>
            <a:r>
              <a:rPr lang="en-CA" sz="2800" dirty="0"/>
              <a:t> </a:t>
            </a:r>
            <a:r>
              <a:rPr lang="en-CA" sz="2800" dirty="0" err="1"/>
              <a:t>uso</a:t>
            </a:r>
            <a:r>
              <a:rPr lang="en-CA" sz="2800" dirty="0"/>
              <a:t>.</a:t>
            </a:r>
          </a:p>
          <a:p>
            <a:endParaRPr lang="en-US" dirty="0"/>
          </a:p>
        </p:txBody>
      </p:sp>
    </p:spTree>
    <p:extLst>
      <p:ext uri="{BB962C8B-B14F-4D97-AF65-F5344CB8AC3E}">
        <p14:creationId xmlns:p14="http://schemas.microsoft.com/office/powerpoint/2010/main" val="57038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7E134-54B5-B0D6-AF46-E1AD2E03524C}"/>
              </a:ext>
            </a:extLst>
          </p:cNvPr>
          <p:cNvSpPr>
            <a:spLocks noGrp="1"/>
          </p:cNvSpPr>
          <p:nvPr>
            <p:ph type="title"/>
          </p:nvPr>
        </p:nvSpPr>
        <p:spPr/>
        <p:txBody>
          <a:bodyPr/>
          <a:lstStyle/>
          <a:p>
            <a:r>
              <a:rPr lang="en-US" dirty="0" err="1"/>
              <a:t>Orientaciones</a:t>
            </a:r>
            <a:r>
              <a:rPr lang="en-US" dirty="0"/>
              <a:t> del </a:t>
            </a:r>
            <a:r>
              <a:rPr lang="en-US" dirty="0" err="1"/>
              <a:t>proyecto</a:t>
            </a:r>
            <a:r>
              <a:rPr lang="en-US" dirty="0"/>
              <a:t>: </a:t>
            </a:r>
            <a:r>
              <a:rPr lang="en-US" dirty="0" err="1"/>
              <a:t>Requisitos</a:t>
            </a:r>
            <a:endParaRPr lang="en-US" dirty="0"/>
          </a:p>
        </p:txBody>
      </p:sp>
      <p:sp>
        <p:nvSpPr>
          <p:cNvPr id="3" name="Content Placeholder 2">
            <a:extLst>
              <a:ext uri="{FF2B5EF4-FFF2-40B4-BE49-F238E27FC236}">
                <a16:creationId xmlns:a16="http://schemas.microsoft.com/office/drawing/2014/main" id="{FD780C1F-8CAE-A67A-F272-FF0C0569D5BD}"/>
              </a:ext>
            </a:extLst>
          </p:cNvPr>
          <p:cNvSpPr>
            <a:spLocks noGrp="1"/>
          </p:cNvSpPr>
          <p:nvPr>
            <p:ph idx="1"/>
          </p:nvPr>
        </p:nvSpPr>
        <p:spPr/>
        <p:txBody>
          <a:bodyPr/>
          <a:lstStyle/>
          <a:p>
            <a:r>
              <a:rPr lang="en-CA" sz="2800" b="1" dirty="0"/>
              <a:t>Entradas del </a:t>
            </a:r>
            <a:r>
              <a:rPr lang="en-CA" sz="2800" b="1" dirty="0" err="1"/>
              <a:t>portafolio</a:t>
            </a:r>
            <a:r>
              <a:rPr lang="en-CA" sz="2800" b="1" dirty="0"/>
              <a:t> cultural</a:t>
            </a:r>
          </a:p>
          <a:p>
            <a:pPr lvl="1"/>
            <a:r>
              <a:rPr lang="en-CA" sz="2400" dirty="0" err="1"/>
              <a:t>Elegir</a:t>
            </a:r>
            <a:r>
              <a:rPr lang="en-CA" sz="2400" dirty="0"/>
              <a:t> </a:t>
            </a:r>
            <a:r>
              <a:rPr lang="en-CA" sz="2400" b="1" dirty="0" err="1"/>
              <a:t>tres</a:t>
            </a:r>
            <a:r>
              <a:rPr lang="en-CA" sz="2400" b="1" dirty="0"/>
              <a:t> </a:t>
            </a:r>
            <a:r>
              <a:rPr lang="en-CA" sz="2400" b="1" dirty="0" err="1"/>
              <a:t>actividades</a:t>
            </a:r>
            <a:r>
              <a:rPr lang="en-CA" sz="2400" b="1" dirty="0"/>
              <a:t> </a:t>
            </a:r>
            <a:r>
              <a:rPr lang="en-CA" sz="2400" dirty="0" err="1"/>
              <a:t>relacionadas</a:t>
            </a:r>
            <a:r>
              <a:rPr lang="en-CA" sz="2400" dirty="0"/>
              <a:t> con la </a:t>
            </a:r>
            <a:r>
              <a:rPr lang="en-CA" sz="2400" dirty="0" err="1"/>
              <a:t>cultura</a:t>
            </a:r>
            <a:r>
              <a:rPr lang="en-CA" sz="2400" dirty="0"/>
              <a:t> meta y </a:t>
            </a:r>
            <a:r>
              <a:rPr lang="en-CA" sz="2400" dirty="0" err="1"/>
              <a:t>escribir</a:t>
            </a:r>
            <a:r>
              <a:rPr lang="en-CA" sz="2400" dirty="0"/>
              <a:t> </a:t>
            </a:r>
            <a:r>
              <a:rPr lang="en-CA" sz="2400" b="1" dirty="0" err="1"/>
              <a:t>tres</a:t>
            </a:r>
            <a:r>
              <a:rPr lang="en-CA" sz="2400" b="1" dirty="0"/>
              <a:t> entradas </a:t>
            </a:r>
            <a:r>
              <a:rPr lang="en-CA" sz="2400" dirty="0" err="1"/>
              <a:t>sobre</a:t>
            </a:r>
            <a:r>
              <a:rPr lang="en-CA" sz="2400" dirty="0"/>
              <a:t> la </a:t>
            </a:r>
            <a:r>
              <a:rPr lang="en-CA" sz="2400" dirty="0" err="1"/>
              <a:t>experiencia</a:t>
            </a:r>
            <a:r>
              <a:rPr lang="en-CA" sz="2400" dirty="0"/>
              <a:t> (</a:t>
            </a:r>
            <a:r>
              <a:rPr lang="en-CA" sz="2400" dirty="0" err="1">
                <a:solidFill>
                  <a:srgbClr val="FF0000"/>
                </a:solidFill>
              </a:rPr>
              <a:t>ajustable</a:t>
            </a:r>
            <a:r>
              <a:rPr lang="en-CA" sz="2400" dirty="0"/>
              <a:t>)</a:t>
            </a:r>
          </a:p>
          <a:p>
            <a:r>
              <a:rPr lang="en-CA" sz="2800" b="1" dirty="0" err="1"/>
              <a:t>Requisitos</a:t>
            </a:r>
            <a:r>
              <a:rPr lang="en-CA" sz="2800" b="1" dirty="0"/>
              <a:t> de </a:t>
            </a:r>
            <a:r>
              <a:rPr lang="en-CA" sz="2800" b="1" dirty="0" err="1"/>
              <a:t>escritura</a:t>
            </a:r>
            <a:endParaRPr lang="en-CA" sz="2800" b="1" dirty="0"/>
          </a:p>
          <a:p>
            <a:pPr lvl="1"/>
            <a:r>
              <a:rPr lang="en-CA" sz="2400" dirty="0" err="1"/>
              <a:t>Mínimo</a:t>
            </a:r>
            <a:r>
              <a:rPr lang="en-CA" sz="2400" dirty="0"/>
              <a:t> 300 palabras </a:t>
            </a:r>
            <a:r>
              <a:rPr lang="en-CA" sz="2400" dirty="0" err="1"/>
              <a:t>por</a:t>
            </a:r>
            <a:r>
              <a:rPr lang="en-CA" sz="2400" dirty="0"/>
              <a:t> entrada (</a:t>
            </a:r>
            <a:r>
              <a:rPr lang="en-CA" sz="2400" dirty="0" err="1">
                <a:solidFill>
                  <a:srgbClr val="FF0000"/>
                </a:solidFill>
              </a:rPr>
              <a:t>ajustable</a:t>
            </a:r>
            <a:r>
              <a:rPr lang="en-CA" sz="2400" dirty="0"/>
              <a:t>)</a:t>
            </a:r>
          </a:p>
          <a:p>
            <a:pPr lvl="1"/>
            <a:r>
              <a:rPr lang="en-CA" sz="2400" dirty="0"/>
              <a:t>Se </a:t>
            </a:r>
            <a:r>
              <a:rPr lang="en-CA" sz="2400" dirty="0" err="1"/>
              <a:t>puede</a:t>
            </a:r>
            <a:r>
              <a:rPr lang="en-CA" sz="2400" dirty="0"/>
              <a:t> </a:t>
            </a:r>
            <a:r>
              <a:rPr lang="en-CA" sz="2400" dirty="0" err="1"/>
              <a:t>escribir</a:t>
            </a:r>
            <a:r>
              <a:rPr lang="en-CA" sz="2400" dirty="0"/>
              <a:t> </a:t>
            </a:r>
            <a:r>
              <a:rPr lang="en-CA" sz="2400" dirty="0" err="1"/>
              <a:t>en</a:t>
            </a:r>
            <a:r>
              <a:rPr lang="en-CA" sz="2400" dirty="0"/>
              <a:t> </a:t>
            </a:r>
            <a:r>
              <a:rPr lang="en-CA" sz="2400" dirty="0" err="1"/>
              <a:t>inglés</a:t>
            </a:r>
            <a:r>
              <a:rPr lang="en-CA" sz="2400" dirty="0"/>
              <a:t>, </a:t>
            </a:r>
            <a:r>
              <a:rPr lang="en-CA" sz="2400" dirty="0" err="1"/>
              <a:t>en</a:t>
            </a:r>
            <a:r>
              <a:rPr lang="en-CA" sz="2400" dirty="0"/>
              <a:t> la lengua meta o </a:t>
            </a:r>
            <a:r>
              <a:rPr lang="en-CA" sz="2400" dirty="0" err="1"/>
              <a:t>una</a:t>
            </a:r>
            <a:r>
              <a:rPr lang="en-CA" sz="2400" dirty="0"/>
              <a:t> </a:t>
            </a:r>
            <a:r>
              <a:rPr lang="en-CA" sz="2400" dirty="0" err="1"/>
              <a:t>combinación</a:t>
            </a:r>
            <a:r>
              <a:rPr lang="en-CA" sz="2400" dirty="0"/>
              <a:t> de ambos (</a:t>
            </a:r>
            <a:r>
              <a:rPr lang="en-CA" sz="2400" dirty="0" err="1">
                <a:solidFill>
                  <a:srgbClr val="FF0000"/>
                </a:solidFill>
              </a:rPr>
              <a:t>según</a:t>
            </a:r>
            <a:r>
              <a:rPr lang="en-CA" sz="2400" dirty="0">
                <a:solidFill>
                  <a:srgbClr val="FF0000"/>
                </a:solidFill>
              </a:rPr>
              <a:t> </a:t>
            </a:r>
            <a:r>
              <a:rPr lang="en-CA" sz="2400" dirty="0" err="1">
                <a:solidFill>
                  <a:srgbClr val="FF0000"/>
                </a:solidFill>
              </a:rPr>
              <a:t>el</a:t>
            </a:r>
            <a:r>
              <a:rPr lang="en-CA" sz="2400" dirty="0">
                <a:solidFill>
                  <a:srgbClr val="FF0000"/>
                </a:solidFill>
              </a:rPr>
              <a:t> </a:t>
            </a:r>
            <a:r>
              <a:rPr lang="en-CA" sz="2400" dirty="0" err="1">
                <a:solidFill>
                  <a:srgbClr val="FF0000"/>
                </a:solidFill>
              </a:rPr>
              <a:t>curso</a:t>
            </a:r>
            <a:r>
              <a:rPr lang="en-CA" sz="2400" dirty="0"/>
              <a:t>)</a:t>
            </a:r>
          </a:p>
          <a:p>
            <a:pPr lvl="1"/>
            <a:r>
              <a:rPr lang="en-CA" sz="2400" dirty="0" err="1"/>
              <a:t>Oraciones</a:t>
            </a:r>
            <a:r>
              <a:rPr lang="en-CA" sz="2400" dirty="0"/>
              <a:t> </a:t>
            </a:r>
            <a:r>
              <a:rPr lang="en-CA" sz="2400" dirty="0" err="1"/>
              <a:t>completas</a:t>
            </a:r>
            <a:r>
              <a:rPr lang="en-CA" sz="2400" dirty="0"/>
              <a:t> y </a:t>
            </a:r>
            <a:r>
              <a:rPr lang="en-CA" sz="2400" dirty="0" err="1"/>
              <a:t>organizadas</a:t>
            </a:r>
            <a:r>
              <a:rPr lang="en-CA" sz="2400" dirty="0"/>
              <a:t> </a:t>
            </a:r>
            <a:r>
              <a:rPr lang="en-CA" sz="2400" dirty="0" err="1"/>
              <a:t>en</a:t>
            </a:r>
            <a:r>
              <a:rPr lang="en-CA" sz="2400" dirty="0"/>
              <a:t> </a:t>
            </a:r>
            <a:r>
              <a:rPr lang="en-CA" sz="2400" dirty="0" err="1"/>
              <a:t>párrafos</a:t>
            </a:r>
            <a:endParaRPr lang="en-CA" sz="2400" dirty="0"/>
          </a:p>
          <a:p>
            <a:pPr lvl="1"/>
            <a:r>
              <a:rPr lang="en-CA" sz="2400" dirty="0" err="1"/>
              <a:t>Revisión</a:t>
            </a:r>
            <a:r>
              <a:rPr lang="en-CA" sz="2400" dirty="0"/>
              <a:t> final: </a:t>
            </a:r>
            <a:r>
              <a:rPr lang="en-CA" sz="2400" dirty="0" err="1"/>
              <a:t>claridad</a:t>
            </a:r>
            <a:r>
              <a:rPr lang="en-CA" sz="2400" dirty="0"/>
              <a:t>, </a:t>
            </a:r>
            <a:r>
              <a:rPr lang="en-CA" sz="2400" dirty="0" err="1"/>
              <a:t>ortografía</a:t>
            </a:r>
            <a:r>
              <a:rPr lang="en-CA" sz="2400" dirty="0"/>
              <a:t> y </a:t>
            </a:r>
            <a:r>
              <a:rPr lang="en-CA" sz="2400" dirty="0" err="1"/>
              <a:t>gramática</a:t>
            </a:r>
            <a:r>
              <a:rPr lang="en-CA" sz="2400" dirty="0"/>
              <a:t> antes de </a:t>
            </a:r>
            <a:r>
              <a:rPr lang="en-CA" sz="2400" dirty="0" err="1"/>
              <a:t>entregar</a:t>
            </a:r>
            <a:endParaRPr lang="en-CA" sz="2400" dirty="0"/>
          </a:p>
          <a:p>
            <a:endParaRPr lang="en-US" dirty="0"/>
          </a:p>
        </p:txBody>
      </p:sp>
    </p:spTree>
    <p:extLst>
      <p:ext uri="{BB962C8B-B14F-4D97-AF65-F5344CB8AC3E}">
        <p14:creationId xmlns:p14="http://schemas.microsoft.com/office/powerpoint/2010/main" val="28403472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9C14F-0F30-61BB-A6E1-D26AF8D4446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E5E7769-4437-80E7-4355-8E40AED29CE9}"/>
              </a:ext>
            </a:extLst>
          </p:cNvPr>
          <p:cNvPicPr>
            <a:picLocks noGrp="1" noChangeAspect="1"/>
          </p:cNvPicPr>
          <p:nvPr>
            <p:ph idx="1"/>
          </p:nvPr>
        </p:nvPicPr>
        <p:blipFill>
          <a:blip r:embed="rId2"/>
          <a:stretch>
            <a:fillRect/>
          </a:stretch>
        </p:blipFill>
        <p:spPr>
          <a:xfrm>
            <a:off x="186820" y="17200"/>
            <a:ext cx="10204089" cy="6288066"/>
          </a:xfrm>
          <a:prstGeom prst="rect">
            <a:avLst/>
          </a:prstGeom>
        </p:spPr>
      </p:pic>
    </p:spTree>
    <p:extLst>
      <p:ext uri="{BB962C8B-B14F-4D97-AF65-F5344CB8AC3E}">
        <p14:creationId xmlns:p14="http://schemas.microsoft.com/office/powerpoint/2010/main" val="32566168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CEE5F-821C-4544-B050-7C424B927B35}"/>
              </a:ext>
            </a:extLst>
          </p:cNvPr>
          <p:cNvSpPr>
            <a:spLocks noGrp="1"/>
          </p:cNvSpPr>
          <p:nvPr>
            <p:ph type="title"/>
          </p:nvPr>
        </p:nvSpPr>
        <p:spPr>
          <a:xfrm>
            <a:off x="555003" y="569022"/>
            <a:ext cx="9612306" cy="984730"/>
          </a:xfrm>
        </p:spPr>
        <p:txBody>
          <a:bodyPr/>
          <a:lstStyle/>
          <a:p>
            <a:r>
              <a:rPr lang="en-CA" dirty="0"/>
              <a:t>A </a:t>
            </a:r>
            <a:r>
              <a:rPr lang="en-CA" dirty="0" err="1"/>
              <a:t>discutir</a:t>
            </a:r>
            <a:endParaRPr lang="en-CA" dirty="0"/>
          </a:p>
        </p:txBody>
      </p:sp>
      <p:sp>
        <p:nvSpPr>
          <p:cNvPr id="7" name="Content Placeholder 6">
            <a:extLst>
              <a:ext uri="{FF2B5EF4-FFF2-40B4-BE49-F238E27FC236}">
                <a16:creationId xmlns:a16="http://schemas.microsoft.com/office/drawing/2014/main" id="{280AD1A5-F305-898D-D9A2-88A99A484100}"/>
              </a:ext>
            </a:extLst>
          </p:cNvPr>
          <p:cNvSpPr>
            <a:spLocks noGrp="1"/>
          </p:cNvSpPr>
          <p:nvPr>
            <p:ph idx="1"/>
          </p:nvPr>
        </p:nvSpPr>
        <p:spPr>
          <a:xfrm>
            <a:off x="555003" y="1696196"/>
            <a:ext cx="9612306" cy="4585333"/>
          </a:xfrm>
        </p:spPr>
        <p:txBody>
          <a:bodyPr/>
          <a:lstStyle/>
          <a:p>
            <a:pPr marL="457200" indent="-457200">
              <a:buFont typeface="+mj-lt"/>
              <a:buAutoNum type="arabicPeriod"/>
            </a:pPr>
            <a:r>
              <a:rPr lang="en-CA" sz="2800" dirty="0"/>
              <a:t>¿</a:t>
            </a:r>
            <a:r>
              <a:rPr lang="en-CA" sz="2800" dirty="0" err="1"/>
              <a:t>Cómo</a:t>
            </a:r>
            <a:r>
              <a:rPr lang="en-CA" sz="2800" dirty="0"/>
              <a:t> </a:t>
            </a:r>
            <a:r>
              <a:rPr lang="en-CA" sz="2800" dirty="0" err="1"/>
              <a:t>enseñas</a:t>
            </a:r>
            <a:r>
              <a:rPr lang="en-CA" sz="2800" dirty="0"/>
              <a:t> la </a:t>
            </a:r>
            <a:r>
              <a:rPr lang="en-CA" sz="2800" dirty="0" err="1"/>
              <a:t>cultura</a:t>
            </a:r>
            <a:r>
              <a:rPr lang="en-CA" sz="2800" dirty="0"/>
              <a:t> </a:t>
            </a:r>
            <a:r>
              <a:rPr lang="en-CA" sz="2800" dirty="0" err="1"/>
              <a:t>en</a:t>
            </a:r>
            <a:r>
              <a:rPr lang="en-CA" sz="2800" dirty="0"/>
              <a:t> </a:t>
            </a:r>
            <a:r>
              <a:rPr lang="en-CA" sz="2800" dirty="0" err="1"/>
              <a:t>el</a:t>
            </a:r>
            <a:r>
              <a:rPr lang="en-CA" sz="2800" dirty="0"/>
              <a:t> aula de lengua?</a:t>
            </a:r>
          </a:p>
          <a:p>
            <a:pPr marL="457200" indent="-457200">
              <a:buFont typeface="+mj-lt"/>
              <a:buAutoNum type="arabicPeriod"/>
            </a:pPr>
            <a:r>
              <a:rPr lang="en-CA" sz="2800" dirty="0"/>
              <a:t>¿</a:t>
            </a:r>
            <a:r>
              <a:rPr lang="en-CA" sz="2800" dirty="0" err="1"/>
              <a:t>Cómo</a:t>
            </a:r>
            <a:r>
              <a:rPr lang="en-CA" sz="2800" dirty="0"/>
              <a:t> </a:t>
            </a:r>
            <a:r>
              <a:rPr lang="en-CA" sz="2800" dirty="0" err="1"/>
              <a:t>incorporas</a:t>
            </a:r>
            <a:r>
              <a:rPr lang="en-CA" sz="2800" dirty="0"/>
              <a:t> la </a:t>
            </a:r>
            <a:r>
              <a:rPr lang="en-CA" sz="2800" dirty="0" err="1"/>
              <a:t>cultura</a:t>
            </a:r>
            <a:r>
              <a:rPr lang="en-CA" sz="2800" dirty="0"/>
              <a:t> </a:t>
            </a:r>
            <a:r>
              <a:rPr lang="en-CA" sz="2800" dirty="0" err="1"/>
              <a:t>en</a:t>
            </a:r>
            <a:r>
              <a:rPr lang="en-CA" sz="2800" dirty="0"/>
              <a:t> </a:t>
            </a:r>
            <a:r>
              <a:rPr lang="en-CA" sz="2800" dirty="0" err="1"/>
              <a:t>tus</a:t>
            </a:r>
            <a:r>
              <a:rPr lang="en-CA" sz="2800" dirty="0"/>
              <a:t> </a:t>
            </a:r>
            <a:r>
              <a:rPr lang="en-CA" sz="2800" dirty="0" err="1"/>
              <a:t>tareas</a:t>
            </a:r>
            <a:r>
              <a:rPr lang="en-CA" sz="2800" dirty="0"/>
              <a:t> o </a:t>
            </a:r>
            <a:r>
              <a:rPr lang="en-CA" sz="2800" dirty="0" err="1"/>
              <a:t>en</a:t>
            </a:r>
            <a:r>
              <a:rPr lang="en-CA" sz="2800" dirty="0"/>
              <a:t> </a:t>
            </a:r>
            <a:r>
              <a:rPr lang="en-CA" sz="2800" dirty="0" err="1"/>
              <a:t>el</a:t>
            </a:r>
            <a:r>
              <a:rPr lang="en-CA" sz="2800" dirty="0"/>
              <a:t> plan de </a:t>
            </a:r>
            <a:r>
              <a:rPr lang="en-CA" sz="2800" dirty="0" err="1"/>
              <a:t>estudios</a:t>
            </a:r>
            <a:r>
              <a:rPr lang="en-CA" sz="2800" dirty="0"/>
              <a:t>?</a:t>
            </a:r>
          </a:p>
          <a:p>
            <a:pPr marL="457200" indent="-457200">
              <a:buFont typeface="+mj-lt"/>
              <a:buAutoNum type="arabicPeriod"/>
            </a:pPr>
            <a:r>
              <a:rPr lang="en-CA" sz="2800" dirty="0"/>
              <a:t>¿</a:t>
            </a:r>
            <a:r>
              <a:rPr lang="en-CA" sz="2800" dirty="0" err="1"/>
              <a:t>Qué</a:t>
            </a:r>
            <a:r>
              <a:rPr lang="en-CA" sz="2800" dirty="0"/>
              <a:t> </a:t>
            </a:r>
            <a:r>
              <a:rPr lang="en-CA" sz="2800" dirty="0" err="1"/>
              <a:t>dificultades</a:t>
            </a:r>
            <a:r>
              <a:rPr lang="en-CA" sz="2800" dirty="0"/>
              <a:t> </a:t>
            </a:r>
            <a:r>
              <a:rPr lang="en-CA" sz="2800" dirty="0" err="1"/>
              <a:t>tienes</a:t>
            </a:r>
            <a:r>
              <a:rPr lang="en-CA" sz="2800" dirty="0"/>
              <a:t> al </a:t>
            </a:r>
            <a:r>
              <a:rPr lang="en-CA" sz="2800" dirty="0" err="1"/>
              <a:t>enseñar</a:t>
            </a:r>
            <a:r>
              <a:rPr lang="en-CA" sz="2800" dirty="0"/>
              <a:t> la </a:t>
            </a:r>
            <a:r>
              <a:rPr lang="en-CA" sz="2800" dirty="0" err="1"/>
              <a:t>cultura</a:t>
            </a:r>
            <a:r>
              <a:rPr lang="en-CA" sz="2800" dirty="0"/>
              <a:t>?</a:t>
            </a:r>
          </a:p>
          <a:p>
            <a:pPr marL="457200" indent="-457200">
              <a:buFont typeface="+mj-lt"/>
              <a:buAutoNum type="arabicPeriod"/>
            </a:pPr>
            <a:r>
              <a:rPr lang="en-CA" sz="2800" dirty="0"/>
              <a:t>¿</a:t>
            </a:r>
            <a:r>
              <a:rPr lang="en-CA" sz="2800" dirty="0" err="1"/>
              <a:t>Cómo</a:t>
            </a:r>
            <a:r>
              <a:rPr lang="en-CA" sz="2800" dirty="0"/>
              <a:t> </a:t>
            </a:r>
            <a:r>
              <a:rPr lang="en-CA" sz="2800" dirty="0" err="1"/>
              <a:t>evalúas</a:t>
            </a:r>
            <a:r>
              <a:rPr lang="en-CA" sz="2800" dirty="0"/>
              <a:t> </a:t>
            </a:r>
            <a:r>
              <a:rPr lang="en-CA" sz="2800" dirty="0" err="1"/>
              <a:t>el</a:t>
            </a:r>
            <a:r>
              <a:rPr lang="en-CA" sz="2800" dirty="0"/>
              <a:t> </a:t>
            </a:r>
            <a:r>
              <a:rPr lang="en-CA" sz="2800" dirty="0" err="1"/>
              <a:t>aprendizaje</a:t>
            </a:r>
            <a:r>
              <a:rPr lang="en-CA" sz="2800" dirty="0"/>
              <a:t> del </a:t>
            </a:r>
            <a:r>
              <a:rPr lang="en-CA" sz="2800" dirty="0" err="1"/>
              <a:t>estudiantado</a:t>
            </a:r>
            <a:r>
              <a:rPr lang="en-CA" sz="2800" dirty="0"/>
              <a:t> </a:t>
            </a:r>
            <a:r>
              <a:rPr lang="en-CA" sz="2800" dirty="0" err="1"/>
              <a:t>sobre</a:t>
            </a:r>
            <a:r>
              <a:rPr lang="en-CA" sz="2800" dirty="0"/>
              <a:t> la </a:t>
            </a:r>
            <a:r>
              <a:rPr lang="en-CA" sz="2800" dirty="0" err="1"/>
              <a:t>cultura</a:t>
            </a:r>
            <a:r>
              <a:rPr lang="en-CA" sz="2800" dirty="0"/>
              <a:t>?</a:t>
            </a:r>
          </a:p>
        </p:txBody>
      </p:sp>
      <p:sp>
        <p:nvSpPr>
          <p:cNvPr id="4" name="TextBox 3">
            <a:extLst>
              <a:ext uri="{FF2B5EF4-FFF2-40B4-BE49-F238E27FC236}">
                <a16:creationId xmlns:a16="http://schemas.microsoft.com/office/drawing/2014/main" id="{BFDA27F5-9741-5A2D-B8D6-9B2AA31A3B18}"/>
              </a:ext>
            </a:extLst>
          </p:cNvPr>
          <p:cNvSpPr txBox="1"/>
          <p:nvPr/>
        </p:nvSpPr>
        <p:spPr>
          <a:xfrm>
            <a:off x="4513521" y="6332420"/>
            <a:ext cx="6331322" cy="369332"/>
          </a:xfrm>
          <a:prstGeom prst="rect">
            <a:avLst/>
          </a:prstGeom>
          <a:noFill/>
        </p:spPr>
        <p:txBody>
          <a:bodyPr wrap="square">
            <a:spAutoFit/>
          </a:bodyPr>
          <a:lstStyle/>
          <a:p>
            <a:r>
              <a:rPr lang="en-CA" dirty="0"/>
              <a:t>https://</a:t>
            </a:r>
            <a:r>
              <a:rPr lang="en-CA" dirty="0" err="1"/>
              <a:t>survey.ucalgary.ca</a:t>
            </a:r>
            <a:r>
              <a:rPr lang="en-CA" dirty="0"/>
              <a:t>/</a:t>
            </a:r>
            <a:r>
              <a:rPr lang="en-CA" dirty="0" err="1"/>
              <a:t>jfe</a:t>
            </a:r>
            <a:r>
              <a:rPr lang="en-CA" dirty="0"/>
              <a:t>/form/SV_86N2ILTAXGH50PQ</a:t>
            </a:r>
            <a:endParaRPr lang="en-CA" dirty="0">
              <a:effectLst/>
              <a:latin typeface="Helvetica Neue" panose="02000503000000020004" pitchFamily="2" charset="0"/>
            </a:endParaRPr>
          </a:p>
        </p:txBody>
      </p:sp>
      <p:pic>
        <p:nvPicPr>
          <p:cNvPr id="6" name="Picture 5">
            <a:extLst>
              <a:ext uri="{FF2B5EF4-FFF2-40B4-BE49-F238E27FC236}">
                <a16:creationId xmlns:a16="http://schemas.microsoft.com/office/drawing/2014/main" id="{48FDA436-3EF3-75A2-826D-AB6AB4A431C4}"/>
              </a:ext>
            </a:extLst>
          </p:cNvPr>
          <p:cNvPicPr>
            <a:picLocks noChangeAspect="1"/>
          </p:cNvPicPr>
          <p:nvPr/>
        </p:nvPicPr>
        <p:blipFill>
          <a:blip r:embed="rId2"/>
          <a:stretch>
            <a:fillRect/>
          </a:stretch>
        </p:blipFill>
        <p:spPr>
          <a:xfrm>
            <a:off x="7034075" y="4735772"/>
            <a:ext cx="1484173" cy="1437375"/>
          </a:xfrm>
          <a:prstGeom prst="rect">
            <a:avLst/>
          </a:prstGeom>
        </p:spPr>
      </p:pic>
    </p:spTree>
    <p:extLst>
      <p:ext uri="{BB962C8B-B14F-4D97-AF65-F5344CB8AC3E}">
        <p14:creationId xmlns:p14="http://schemas.microsoft.com/office/powerpoint/2010/main" val="3302235598"/>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09998-31AB-26D0-F6D6-117837DDA9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E3B441-C86C-BE4C-8EAC-433BECD9E6AD}"/>
              </a:ext>
            </a:extLst>
          </p:cNvPr>
          <p:cNvSpPr>
            <a:spLocks noGrp="1"/>
          </p:cNvSpPr>
          <p:nvPr>
            <p:ph type="title"/>
          </p:nvPr>
        </p:nvSpPr>
        <p:spPr>
          <a:xfrm>
            <a:off x="210847" y="-195280"/>
            <a:ext cx="3358342" cy="5504688"/>
          </a:xfrm>
        </p:spPr>
        <p:txBody>
          <a:bodyPr>
            <a:normAutofit/>
          </a:bodyPr>
          <a:lstStyle/>
          <a:p>
            <a:r>
              <a:rPr lang="en-CA" sz="3200" dirty="0" err="1">
                <a:solidFill>
                  <a:schemeClr val="tx1"/>
                </a:solidFill>
              </a:rPr>
              <a:t>Ejemplo</a:t>
            </a:r>
            <a:r>
              <a:rPr lang="en-CA" sz="3200" dirty="0">
                <a:solidFill>
                  <a:schemeClr val="tx1"/>
                </a:solidFill>
              </a:rPr>
              <a:t> 1 </a:t>
            </a:r>
            <a:br>
              <a:rPr lang="en-CA" sz="3200" dirty="0">
                <a:solidFill>
                  <a:schemeClr val="tx1"/>
                </a:solidFill>
              </a:rPr>
            </a:br>
            <a:br>
              <a:rPr lang="en-CA" sz="3200" dirty="0">
                <a:solidFill>
                  <a:schemeClr val="tx1"/>
                </a:solidFill>
              </a:rPr>
            </a:br>
            <a:r>
              <a:rPr lang="en-CA" sz="3200" dirty="0">
                <a:solidFill>
                  <a:schemeClr val="tx1"/>
                </a:solidFill>
              </a:rPr>
              <a:t>En </a:t>
            </a:r>
            <a:r>
              <a:rPr lang="en-CA" sz="3200" dirty="0" err="1">
                <a:solidFill>
                  <a:schemeClr val="tx1"/>
                </a:solidFill>
              </a:rPr>
              <a:t>grupos</a:t>
            </a:r>
            <a:r>
              <a:rPr lang="en-CA" sz="3200" dirty="0">
                <a:solidFill>
                  <a:schemeClr val="tx1"/>
                </a:solidFill>
              </a:rPr>
              <a:t>:</a:t>
            </a:r>
            <a:br>
              <a:rPr lang="en-CA" sz="3200" dirty="0">
                <a:solidFill>
                  <a:schemeClr val="tx1"/>
                </a:solidFill>
              </a:rPr>
            </a:br>
            <a:r>
              <a:rPr lang="en-CA" sz="2400" dirty="0">
                <a:solidFill>
                  <a:schemeClr val="tx1"/>
                </a:solidFill>
              </a:rPr>
              <a:t>1. ¿</a:t>
            </a:r>
            <a:r>
              <a:rPr lang="en-CA" sz="2400" dirty="0" err="1">
                <a:solidFill>
                  <a:schemeClr val="tx1"/>
                </a:solidFill>
              </a:rPr>
              <a:t>Qué</a:t>
            </a:r>
            <a:r>
              <a:rPr lang="en-CA" sz="2400" dirty="0">
                <a:solidFill>
                  <a:schemeClr val="tx1"/>
                </a:solidFill>
              </a:rPr>
              <a:t> </a:t>
            </a:r>
            <a:r>
              <a:rPr lang="en-CA" sz="2400" dirty="0" err="1">
                <a:solidFill>
                  <a:schemeClr val="tx1"/>
                </a:solidFill>
              </a:rPr>
              <a:t>evidencia</a:t>
            </a:r>
            <a:r>
              <a:rPr lang="en-CA" sz="2400" dirty="0">
                <a:solidFill>
                  <a:schemeClr val="tx1"/>
                </a:solidFill>
              </a:rPr>
              <a:t> de </a:t>
            </a:r>
            <a:r>
              <a:rPr lang="en-CA" sz="2400" dirty="0" err="1">
                <a:solidFill>
                  <a:schemeClr val="tx1"/>
                </a:solidFill>
              </a:rPr>
              <a:t>cultura</a:t>
            </a:r>
            <a:r>
              <a:rPr lang="en-CA" sz="2400" dirty="0">
                <a:solidFill>
                  <a:schemeClr val="tx1"/>
                </a:solidFill>
              </a:rPr>
              <a:t> profunda </a:t>
            </a:r>
            <a:r>
              <a:rPr lang="en-CA" sz="2400" dirty="0" err="1">
                <a:solidFill>
                  <a:schemeClr val="tx1"/>
                </a:solidFill>
              </a:rPr>
              <a:t>ves</a:t>
            </a:r>
            <a:r>
              <a:rPr lang="en-CA" sz="2400" dirty="0">
                <a:solidFill>
                  <a:schemeClr val="tx1"/>
                </a:solidFill>
              </a:rPr>
              <a:t>?</a:t>
            </a:r>
            <a:br>
              <a:rPr lang="en-CA" sz="2400" dirty="0">
                <a:solidFill>
                  <a:schemeClr val="tx1"/>
                </a:solidFill>
              </a:rPr>
            </a:br>
            <a:r>
              <a:rPr lang="en-CA" sz="2400" dirty="0">
                <a:solidFill>
                  <a:schemeClr val="tx1"/>
                </a:solidFill>
              </a:rPr>
              <a:t>2. ¿</a:t>
            </a:r>
            <a:r>
              <a:rPr lang="en-CA" sz="2400" dirty="0" err="1">
                <a:solidFill>
                  <a:schemeClr val="tx1"/>
                </a:solidFill>
              </a:rPr>
              <a:t>Dónde</a:t>
            </a:r>
            <a:r>
              <a:rPr lang="en-CA" sz="2400" dirty="0">
                <a:solidFill>
                  <a:schemeClr val="tx1"/>
                </a:solidFill>
              </a:rPr>
              <a:t> </a:t>
            </a:r>
            <a:r>
              <a:rPr lang="en-CA" sz="2400" dirty="0" err="1">
                <a:solidFill>
                  <a:schemeClr val="tx1"/>
                </a:solidFill>
              </a:rPr>
              <a:t>aparece</a:t>
            </a:r>
            <a:r>
              <a:rPr lang="en-CA" sz="2400" dirty="0">
                <a:solidFill>
                  <a:schemeClr val="tx1"/>
                </a:solidFill>
              </a:rPr>
              <a:t> la </a:t>
            </a:r>
            <a:r>
              <a:rPr lang="en-CA" sz="2400" dirty="0" err="1">
                <a:solidFill>
                  <a:schemeClr val="tx1"/>
                </a:solidFill>
              </a:rPr>
              <a:t>reflexión</a:t>
            </a:r>
            <a:r>
              <a:rPr lang="en-CA" sz="2400" dirty="0">
                <a:solidFill>
                  <a:schemeClr val="tx1"/>
                </a:solidFill>
              </a:rPr>
              <a:t>?</a:t>
            </a:r>
            <a:br>
              <a:rPr lang="en-CA" sz="2400" dirty="0">
                <a:solidFill>
                  <a:schemeClr val="tx1"/>
                </a:solidFill>
              </a:rPr>
            </a:br>
            <a:r>
              <a:rPr lang="en-CA" sz="2400" dirty="0">
                <a:solidFill>
                  <a:schemeClr val="tx1"/>
                </a:solidFill>
              </a:rPr>
              <a:t>3. ¿</a:t>
            </a:r>
            <a:r>
              <a:rPr lang="en-CA" sz="2400" dirty="0" err="1">
                <a:solidFill>
                  <a:schemeClr val="tx1"/>
                </a:solidFill>
              </a:rPr>
              <a:t>Qué</a:t>
            </a:r>
            <a:r>
              <a:rPr lang="en-CA" sz="2400" dirty="0">
                <a:solidFill>
                  <a:schemeClr val="tx1"/>
                </a:solidFill>
              </a:rPr>
              <a:t> </a:t>
            </a:r>
            <a:r>
              <a:rPr lang="en-CA" sz="2400" dirty="0" err="1">
                <a:solidFill>
                  <a:schemeClr val="tx1"/>
                </a:solidFill>
              </a:rPr>
              <a:t>mejorarías</a:t>
            </a:r>
            <a:r>
              <a:rPr lang="en-CA" sz="2400" dirty="0">
                <a:solidFill>
                  <a:schemeClr val="tx1"/>
                </a:solidFill>
              </a:rPr>
              <a:t> </a:t>
            </a:r>
            <a:r>
              <a:rPr lang="en-CA" sz="2400" dirty="0" err="1">
                <a:solidFill>
                  <a:schemeClr val="tx1"/>
                </a:solidFill>
              </a:rPr>
              <a:t>si</a:t>
            </a:r>
            <a:r>
              <a:rPr lang="en-CA" sz="2400" dirty="0">
                <a:solidFill>
                  <a:schemeClr val="tx1"/>
                </a:solidFill>
              </a:rPr>
              <a:t> fuera </a:t>
            </a:r>
            <a:r>
              <a:rPr lang="en-CA" sz="2400" dirty="0" err="1">
                <a:solidFill>
                  <a:schemeClr val="tx1"/>
                </a:solidFill>
              </a:rPr>
              <a:t>tu</a:t>
            </a:r>
            <a:r>
              <a:rPr lang="en-CA" sz="2400" dirty="0">
                <a:solidFill>
                  <a:schemeClr val="tx1"/>
                </a:solidFill>
              </a:rPr>
              <a:t> </a:t>
            </a:r>
            <a:r>
              <a:rPr lang="en-CA" sz="2400" dirty="0" err="1">
                <a:solidFill>
                  <a:schemeClr val="tx1"/>
                </a:solidFill>
              </a:rPr>
              <a:t>curso</a:t>
            </a:r>
            <a:r>
              <a:rPr lang="en-CA" sz="2400" dirty="0">
                <a:solidFill>
                  <a:schemeClr val="tx1"/>
                </a:solidFill>
              </a:rPr>
              <a:t>?</a:t>
            </a:r>
            <a:br>
              <a:rPr lang="en-CA" dirty="0"/>
            </a:br>
            <a:r>
              <a:rPr lang="en-CA" sz="4400" dirty="0">
                <a:solidFill>
                  <a:schemeClr val="tx1"/>
                </a:solidFill>
              </a:rPr>
              <a:t> </a:t>
            </a:r>
            <a:endParaRPr lang="en-US" sz="4400" dirty="0">
              <a:solidFill>
                <a:schemeClr val="tx1"/>
              </a:solidFill>
            </a:endParaRPr>
          </a:p>
        </p:txBody>
      </p:sp>
      <p:sp>
        <p:nvSpPr>
          <p:cNvPr id="4" name="Content Placeholder 3">
            <a:extLst>
              <a:ext uri="{FF2B5EF4-FFF2-40B4-BE49-F238E27FC236}">
                <a16:creationId xmlns:a16="http://schemas.microsoft.com/office/drawing/2014/main" id="{5726293F-7409-B027-D59C-D3E0F8F1C9B0}"/>
              </a:ext>
            </a:extLst>
          </p:cNvPr>
          <p:cNvSpPr>
            <a:spLocks noGrp="1"/>
          </p:cNvSpPr>
          <p:nvPr>
            <p:ph idx="1"/>
          </p:nvPr>
        </p:nvSpPr>
        <p:spPr>
          <a:xfrm>
            <a:off x="3604518" y="249382"/>
            <a:ext cx="6805788" cy="6359236"/>
          </a:xfrm>
          <a:solidFill>
            <a:schemeClr val="accent1">
              <a:lumMod val="20000"/>
              <a:lumOff val="80000"/>
            </a:schemeClr>
          </a:solidFill>
        </p:spPr>
        <p:txBody>
          <a:bodyPr>
            <a:normAutofit fontScale="85000" lnSpcReduction="20000"/>
          </a:bodyPr>
          <a:lstStyle/>
          <a:p>
            <a:r>
              <a:rPr lang="es-ES_tradnl" noProof="0" dirty="0"/>
              <a:t>En la película “Coco,” se presenta una historia conmovedora que se desarrolla durante el Día de los Muertos en México. La película sigue a Miguel, un niño mexicano que sueña con ser músico a pesar de la prohibición de la música en su familia. En su búsqueda por descubrir sus raíces y seguir su pasión musical, Miguel se adentra en el mundo de los muertos. Durante su recorrido, Miguel conoce a Héctor, un espíritu del Día de los Muertos, y juntos comienzan una aventura para descubrir por qué su familia no le permite tocar música.</a:t>
            </a:r>
          </a:p>
          <a:p>
            <a:r>
              <a:rPr lang="es-ES_tradnl" noProof="0" dirty="0"/>
              <a:t>Aunque mi familia mexicana no sigue ninguna costumbre mexicana específica, la película “Coco” me mostró la belleza de mi cultura de una manera profunda. A lo largo de la película, pude apreciar la rica cultura mexicana y la celebración del Día de los Muertos. Los colores vibrantes, la música y las ofrendas que aparecieron en la película capturaron la esencia de esta festividad de una manera hermosa. A pesar de que no pude relacionarme directamente con las tradiciones que se presentaron, la película me recordó cuán especial es la herencia cultural que llevo en mi sangre.</a:t>
            </a:r>
          </a:p>
          <a:p>
            <a:r>
              <a:rPr lang="es-ES_tradnl" noProof="0" dirty="0"/>
              <a:t>Esta experiencia me hizo reflexionar sobre la importancia de preservar y celebrar la cultura. En clase, aprendimos sobre la influencia de la cultura en el lenguaje y cómo la identidad cultural es un aspecto crucial para comprender una lengua. “Coco” refuerza la idea de que la cultura y las tradiciones son una parte fundamental de la vida de las personas y que la música y el recuerdo de los seres queridos son poderosos lazos que unen a las generaciones.</a:t>
            </a:r>
          </a:p>
        </p:txBody>
      </p:sp>
      <p:pic>
        <p:nvPicPr>
          <p:cNvPr id="5" name="Picture 4">
            <a:extLst>
              <a:ext uri="{FF2B5EF4-FFF2-40B4-BE49-F238E27FC236}">
                <a16:creationId xmlns:a16="http://schemas.microsoft.com/office/drawing/2014/main" id="{B423BB46-2629-9613-62E4-DB5DA7AB5549}"/>
              </a:ext>
            </a:extLst>
          </p:cNvPr>
          <p:cNvPicPr>
            <a:picLocks noChangeAspect="1"/>
          </p:cNvPicPr>
          <p:nvPr/>
        </p:nvPicPr>
        <p:blipFill>
          <a:blip r:embed="rId3"/>
          <a:stretch>
            <a:fillRect/>
          </a:stretch>
        </p:blipFill>
        <p:spPr>
          <a:xfrm>
            <a:off x="1890018" y="4475018"/>
            <a:ext cx="1714500" cy="2133600"/>
          </a:xfrm>
          <a:prstGeom prst="rect">
            <a:avLst/>
          </a:prstGeom>
        </p:spPr>
      </p:pic>
    </p:spTree>
    <p:extLst>
      <p:ext uri="{BB962C8B-B14F-4D97-AF65-F5344CB8AC3E}">
        <p14:creationId xmlns:p14="http://schemas.microsoft.com/office/powerpoint/2010/main" val="4390912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BE117-F040-F097-2B88-F2711307A5E4}"/>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0A35FED-76FB-CEDA-D192-9FE18A796927}"/>
              </a:ext>
            </a:extLst>
          </p:cNvPr>
          <p:cNvSpPr>
            <a:spLocks noGrp="1"/>
          </p:cNvSpPr>
          <p:nvPr>
            <p:ph idx="1"/>
          </p:nvPr>
        </p:nvSpPr>
        <p:spPr>
          <a:xfrm>
            <a:off x="2796239" y="83127"/>
            <a:ext cx="7716982" cy="6774873"/>
          </a:xfrm>
          <a:solidFill>
            <a:schemeClr val="accent1">
              <a:lumMod val="20000"/>
              <a:lumOff val="80000"/>
            </a:schemeClr>
          </a:solidFill>
        </p:spPr>
        <p:txBody>
          <a:bodyPr>
            <a:normAutofit fontScale="62500" lnSpcReduction="20000"/>
          </a:bodyPr>
          <a:lstStyle/>
          <a:p>
            <a:r>
              <a:rPr lang="en-CA" dirty="0"/>
              <a:t>“On September 13, I participated in the event[1] presented by the Political Science and School of Culture departments. In commemoration of the 50th anniversary of the military coup in Chile, they presented three movies with discussion after each one of them. When I arrived I felt right away very welcome by all the people in the room, most part of them greeted me with “¡</a:t>
            </a:r>
            <a:r>
              <a:rPr lang="en-CA" dirty="0" err="1"/>
              <a:t>buenas</a:t>
            </a:r>
            <a:r>
              <a:rPr lang="en-CA" dirty="0"/>
              <a:t> </a:t>
            </a:r>
            <a:r>
              <a:rPr lang="en-CA" dirty="0" err="1"/>
              <a:t>noches</a:t>
            </a:r>
            <a:r>
              <a:rPr lang="en-CA" dirty="0"/>
              <a:t>!”, and also asked me “¿</a:t>
            </a:r>
            <a:r>
              <a:rPr lang="en-CA" dirty="0" err="1"/>
              <a:t>cómo</a:t>
            </a:r>
            <a:r>
              <a:rPr lang="en-CA" dirty="0"/>
              <a:t> </a:t>
            </a:r>
            <a:r>
              <a:rPr lang="en-CA" dirty="0" err="1"/>
              <a:t>estás</a:t>
            </a:r>
            <a:r>
              <a:rPr lang="en-CA" dirty="0"/>
              <a:t>?”, showing what la </a:t>
            </a:r>
            <a:r>
              <a:rPr lang="en-CA" dirty="0" err="1"/>
              <a:t>profesora</a:t>
            </a:r>
            <a:r>
              <a:rPr lang="en-CA" dirty="0"/>
              <a:t> told us that people always greet each other when they meet.</a:t>
            </a:r>
          </a:p>
          <a:p>
            <a:r>
              <a:rPr lang="en-CA" dirty="0"/>
              <a:t>We watched the movie Chile ‘76[2] which takes place in 1976, one of the darkest years of dictatorship[3], was a time when the repression was being put into action in a more targeted way, with techniques of disappearance. The movie was very interesting, it’s a thriller and full of hidden messages and </a:t>
            </a:r>
            <a:r>
              <a:rPr lang="en-CA" dirty="0" err="1"/>
              <a:t>symbologies</a:t>
            </a:r>
            <a:r>
              <a:rPr lang="en-CA" dirty="0"/>
              <a:t>. I could understand some good phrases during the movie, I was trying to not read the subtitles when I could, only sometimes when the talking was faster or with more slang, it was harder for me to understand. Some interesting things I observed is that the main character Carmen always said “</a:t>
            </a:r>
            <a:r>
              <a:rPr lang="en-CA" dirty="0" err="1"/>
              <a:t>gracia</a:t>
            </a:r>
            <a:r>
              <a:rPr lang="en-CA" dirty="0"/>
              <a:t>” instead of “gracias”, also “</a:t>
            </a:r>
            <a:r>
              <a:rPr lang="en-CA" dirty="0" err="1"/>
              <a:t>te</a:t>
            </a:r>
            <a:r>
              <a:rPr lang="en-CA" dirty="0"/>
              <a:t> luego” instead of “hasta luego”. It’s nice to see this more “informal” way of speaking, that is maybe what is actually used in the day-to-day of Spanish speakers. Moreover, I also observed them saying a lot of “¿</a:t>
            </a:r>
            <a:r>
              <a:rPr lang="en-CA" dirty="0" err="1"/>
              <a:t>qué</a:t>
            </a:r>
            <a:r>
              <a:rPr lang="en-CA" dirty="0"/>
              <a:t> </a:t>
            </a:r>
            <a:r>
              <a:rPr lang="en-CA" dirty="0" err="1"/>
              <a:t>pasó</a:t>
            </a:r>
            <a:r>
              <a:rPr lang="en-CA" dirty="0"/>
              <a:t>?” and “¡</a:t>
            </a:r>
            <a:r>
              <a:rPr lang="en-CA" dirty="0" err="1"/>
              <a:t>cómo</a:t>
            </a:r>
            <a:r>
              <a:rPr lang="en-CA" dirty="0"/>
              <a:t> no!”. The second one I realized has the meaning of saying “of course” although it doesn’t literally translate to that, very interesting. I could also understand most part of the initial conversations using “¿</a:t>
            </a:r>
            <a:r>
              <a:rPr lang="en-CA" dirty="0" err="1"/>
              <a:t>cómo</a:t>
            </a:r>
            <a:r>
              <a:rPr lang="en-CA" dirty="0"/>
              <a:t> </a:t>
            </a:r>
            <a:r>
              <a:rPr lang="en-CA" dirty="0" err="1"/>
              <a:t>te</a:t>
            </a:r>
            <a:r>
              <a:rPr lang="en-CA" dirty="0"/>
              <a:t> llamas?”, “¿</a:t>
            </a:r>
            <a:r>
              <a:rPr lang="en-CA" dirty="0" err="1"/>
              <a:t>cómo</a:t>
            </a:r>
            <a:r>
              <a:rPr lang="en-CA" dirty="0"/>
              <a:t> </a:t>
            </a:r>
            <a:r>
              <a:rPr lang="en-CA" dirty="0" err="1"/>
              <a:t>estás</a:t>
            </a:r>
            <a:r>
              <a:rPr lang="en-CA" dirty="0"/>
              <a:t>?”, “</a:t>
            </a:r>
            <a:r>
              <a:rPr lang="en-CA" dirty="0" err="1"/>
              <a:t>mucho</a:t>
            </a:r>
            <a:r>
              <a:rPr lang="en-CA" dirty="0"/>
              <a:t> gusto”, etc.</a:t>
            </a:r>
          </a:p>
          <a:p>
            <a:r>
              <a:rPr lang="en-CA" dirty="0"/>
              <a:t>After the movie during the discussion, a lot of people were sharing their insights about the movie and also the hidden signals and opinions about what we saw. The movie always shows the sea, and we commented how at that time the sea symbolized death because people used to be killed and thrown into the sea during those years. There’s also another scene where Carmen is making a cake, and she uses a red colorant while mixing the buttercream, symbolizing the blood that was in her hands in some way. An important detail to mention is that a lot of people who were there were kids and lived in Chile during that time, so they were actually sharing experiences from their lives. One lady shared something that anybody else realized, in the movie there’s a dog, and she said that the dog in Chile is a symbol of the poor protection, a symbol that was protecting them from the police, and from repression.</a:t>
            </a:r>
          </a:p>
          <a:p>
            <a:r>
              <a:rPr lang="en-CA" dirty="0"/>
              <a:t>In conclusion, I can affirm that it was for sure an amazing event, being able to discuss the movie, understand the Spanish in it, and listen to people’s real-life experiences afterward was awesome. Everybody was very polite, and respectful, and I felt like I left there a different person. Wish I could do that again soon.</a:t>
            </a:r>
          </a:p>
          <a:p>
            <a:r>
              <a:rPr lang="en-CA" sz="1900" b="1" dirty="0"/>
              <a:t>References</a:t>
            </a:r>
            <a:r>
              <a:rPr lang="en-CA" sz="1900" dirty="0"/>
              <a:t>:</a:t>
            </a:r>
          </a:p>
          <a:p>
            <a:pPr lvl="1"/>
            <a:r>
              <a:rPr lang="en-CA" sz="1800" u="sng" dirty="0">
                <a:hlinkClick r:id="rId3"/>
              </a:rPr>
              <a:t>https://events.ucalgary.ca/arts/political-science/event/444188-the-dictatorship-in-film</a:t>
            </a:r>
            <a:endParaRPr lang="en-CA" sz="1800" dirty="0"/>
          </a:p>
          <a:p>
            <a:pPr lvl="1"/>
            <a:r>
              <a:rPr lang="en-CA" sz="1800" u="sng" dirty="0">
                <a:hlinkClick r:id="rId4"/>
              </a:rPr>
              <a:t>https://en.wikipedia.org/wiki/1976_(film)</a:t>
            </a:r>
            <a:endParaRPr lang="en-CA" sz="1800" dirty="0"/>
          </a:p>
          <a:p>
            <a:pPr lvl="1"/>
            <a:r>
              <a:rPr lang="en-CA" sz="1800" u="sng" dirty="0">
                <a:hlinkClick r:id="rId5"/>
              </a:rPr>
              <a:t>https://en.wikipedia.org/wiki/Military_dictatorship_of_Chile”</a:t>
            </a:r>
            <a:endParaRPr lang="en-CA" sz="1800" dirty="0"/>
          </a:p>
        </p:txBody>
      </p:sp>
      <p:sp>
        <p:nvSpPr>
          <p:cNvPr id="6" name="Title 1">
            <a:extLst>
              <a:ext uri="{FF2B5EF4-FFF2-40B4-BE49-F238E27FC236}">
                <a16:creationId xmlns:a16="http://schemas.microsoft.com/office/drawing/2014/main" id="{CDE3E0CE-2206-671D-85D0-38750ED77419}"/>
              </a:ext>
            </a:extLst>
          </p:cNvPr>
          <p:cNvSpPr txBox="1">
            <a:spLocks/>
          </p:cNvSpPr>
          <p:nvPr/>
        </p:nvSpPr>
        <p:spPr>
          <a:xfrm>
            <a:off x="0" y="-832104"/>
            <a:ext cx="2793469" cy="5504688"/>
          </a:xfrm>
          <a:prstGeom prst="rect">
            <a:avLst/>
          </a:prstGeom>
        </p:spPr>
        <p:txBody>
          <a:bodyPr anchor="ctr">
            <a:normAutofit/>
          </a:bodyPr>
          <a:lstStyle>
            <a:lvl1pPr algn="l" defTabSz="914400" rtl="0" eaLnBrk="1" latinLnBrk="0" hangingPunct="1">
              <a:lnSpc>
                <a:spcPct val="90000"/>
              </a:lnSpc>
              <a:spcBef>
                <a:spcPct val="0"/>
              </a:spcBef>
              <a:buNone/>
              <a:defRPr sz="4000" b="0" kern="1200">
                <a:solidFill>
                  <a:schemeClr val="accent1"/>
                </a:solidFill>
                <a:latin typeface="Calibri" panose="020F0502020204030204" pitchFamily="34" charset="0"/>
                <a:ea typeface="+mj-ea"/>
                <a:cs typeface="Calibri" panose="020F0502020204030204" pitchFamily="34" charset="0"/>
              </a:defRPr>
            </a:lvl1pPr>
          </a:lstStyle>
          <a:p>
            <a:br>
              <a:rPr lang="en-US" dirty="0">
                <a:solidFill>
                  <a:schemeClr val="tx1"/>
                </a:solidFill>
              </a:rPr>
            </a:br>
            <a:r>
              <a:rPr lang="en-US" dirty="0" err="1">
                <a:solidFill>
                  <a:schemeClr val="tx1"/>
                </a:solidFill>
              </a:rPr>
              <a:t>Ejemplo</a:t>
            </a:r>
            <a:r>
              <a:rPr lang="en-US" dirty="0">
                <a:solidFill>
                  <a:schemeClr val="tx1"/>
                </a:solidFill>
              </a:rPr>
              <a:t> 2</a:t>
            </a:r>
          </a:p>
          <a:p>
            <a:endParaRPr lang="en-US" dirty="0">
              <a:solidFill>
                <a:schemeClr val="tx1"/>
              </a:solidFill>
            </a:endParaRPr>
          </a:p>
          <a:p>
            <a:r>
              <a:rPr lang="en-CA" dirty="0">
                <a:solidFill>
                  <a:schemeClr val="tx1"/>
                </a:solidFill>
              </a:rPr>
              <a:t>En </a:t>
            </a:r>
            <a:r>
              <a:rPr lang="en-CA" dirty="0" err="1">
                <a:solidFill>
                  <a:schemeClr val="tx1"/>
                </a:solidFill>
              </a:rPr>
              <a:t>grupos</a:t>
            </a:r>
            <a:r>
              <a:rPr lang="en-CA" dirty="0">
                <a:solidFill>
                  <a:schemeClr val="tx1"/>
                </a:solidFill>
              </a:rPr>
              <a:t>:</a:t>
            </a:r>
            <a:br>
              <a:rPr lang="en-CA" sz="4800" dirty="0">
                <a:solidFill>
                  <a:schemeClr val="tx1"/>
                </a:solidFill>
              </a:rPr>
            </a:br>
            <a:r>
              <a:rPr lang="en-CA" sz="2400" dirty="0">
                <a:solidFill>
                  <a:schemeClr val="tx1"/>
                </a:solidFill>
              </a:rPr>
              <a:t>1. ¿</a:t>
            </a:r>
            <a:r>
              <a:rPr lang="en-CA" sz="2400" dirty="0" err="1">
                <a:solidFill>
                  <a:schemeClr val="tx1"/>
                </a:solidFill>
              </a:rPr>
              <a:t>Qué</a:t>
            </a:r>
            <a:r>
              <a:rPr lang="en-CA" sz="2400" dirty="0">
                <a:solidFill>
                  <a:schemeClr val="tx1"/>
                </a:solidFill>
              </a:rPr>
              <a:t> </a:t>
            </a:r>
            <a:r>
              <a:rPr lang="en-CA" sz="2400" dirty="0" err="1">
                <a:solidFill>
                  <a:schemeClr val="tx1"/>
                </a:solidFill>
              </a:rPr>
              <a:t>evidencia</a:t>
            </a:r>
            <a:r>
              <a:rPr lang="en-CA" sz="2400" dirty="0">
                <a:solidFill>
                  <a:schemeClr val="tx1"/>
                </a:solidFill>
              </a:rPr>
              <a:t> de </a:t>
            </a:r>
            <a:r>
              <a:rPr lang="en-CA" sz="2400" dirty="0" err="1">
                <a:solidFill>
                  <a:schemeClr val="tx1"/>
                </a:solidFill>
              </a:rPr>
              <a:t>cultura</a:t>
            </a:r>
            <a:r>
              <a:rPr lang="en-CA" sz="2400" dirty="0">
                <a:solidFill>
                  <a:schemeClr val="tx1"/>
                </a:solidFill>
              </a:rPr>
              <a:t> profunda </a:t>
            </a:r>
            <a:r>
              <a:rPr lang="en-CA" sz="2400" dirty="0" err="1">
                <a:solidFill>
                  <a:schemeClr val="tx1"/>
                </a:solidFill>
              </a:rPr>
              <a:t>ven</a:t>
            </a:r>
            <a:r>
              <a:rPr lang="en-CA" sz="2400" dirty="0">
                <a:solidFill>
                  <a:schemeClr val="tx1"/>
                </a:solidFill>
              </a:rPr>
              <a:t>?</a:t>
            </a:r>
            <a:br>
              <a:rPr lang="en-CA" sz="2400" dirty="0">
                <a:solidFill>
                  <a:schemeClr val="tx1"/>
                </a:solidFill>
              </a:rPr>
            </a:br>
            <a:r>
              <a:rPr lang="en-CA" sz="2400" dirty="0">
                <a:solidFill>
                  <a:schemeClr val="tx1"/>
                </a:solidFill>
              </a:rPr>
              <a:t>2. ¿</a:t>
            </a:r>
            <a:r>
              <a:rPr lang="en-CA" sz="2400" dirty="0" err="1">
                <a:solidFill>
                  <a:schemeClr val="tx1"/>
                </a:solidFill>
              </a:rPr>
              <a:t>Dónde</a:t>
            </a:r>
            <a:r>
              <a:rPr lang="en-CA" sz="2400" dirty="0">
                <a:solidFill>
                  <a:schemeClr val="tx1"/>
                </a:solidFill>
              </a:rPr>
              <a:t> </a:t>
            </a:r>
            <a:r>
              <a:rPr lang="en-CA" sz="2400" dirty="0" err="1">
                <a:solidFill>
                  <a:schemeClr val="tx1"/>
                </a:solidFill>
              </a:rPr>
              <a:t>aparece</a:t>
            </a:r>
            <a:r>
              <a:rPr lang="en-CA" sz="2400" dirty="0">
                <a:solidFill>
                  <a:schemeClr val="tx1"/>
                </a:solidFill>
              </a:rPr>
              <a:t> la </a:t>
            </a:r>
            <a:r>
              <a:rPr lang="en-CA" sz="2400" dirty="0" err="1">
                <a:solidFill>
                  <a:schemeClr val="tx1"/>
                </a:solidFill>
              </a:rPr>
              <a:t>reflexión</a:t>
            </a:r>
            <a:r>
              <a:rPr lang="en-CA" sz="2400" dirty="0">
                <a:solidFill>
                  <a:schemeClr val="tx1"/>
                </a:solidFill>
              </a:rPr>
              <a:t>?</a:t>
            </a:r>
            <a:br>
              <a:rPr lang="en-CA" sz="2400" dirty="0">
                <a:solidFill>
                  <a:schemeClr val="tx1"/>
                </a:solidFill>
              </a:rPr>
            </a:br>
            <a:r>
              <a:rPr lang="en-CA" sz="2400" dirty="0">
                <a:solidFill>
                  <a:schemeClr val="tx1"/>
                </a:solidFill>
              </a:rPr>
              <a:t>3. ¿</a:t>
            </a:r>
            <a:r>
              <a:rPr lang="en-CA" sz="2400" dirty="0" err="1">
                <a:solidFill>
                  <a:schemeClr val="tx1"/>
                </a:solidFill>
              </a:rPr>
              <a:t>Qué</a:t>
            </a:r>
            <a:r>
              <a:rPr lang="en-CA" sz="2400" dirty="0">
                <a:solidFill>
                  <a:schemeClr val="tx1"/>
                </a:solidFill>
              </a:rPr>
              <a:t> </a:t>
            </a:r>
            <a:r>
              <a:rPr lang="en-CA" sz="2400" dirty="0" err="1">
                <a:solidFill>
                  <a:schemeClr val="tx1"/>
                </a:solidFill>
              </a:rPr>
              <a:t>mejorarías</a:t>
            </a:r>
            <a:r>
              <a:rPr lang="en-CA" sz="2400" dirty="0">
                <a:solidFill>
                  <a:schemeClr val="tx1"/>
                </a:solidFill>
              </a:rPr>
              <a:t> </a:t>
            </a:r>
            <a:r>
              <a:rPr lang="en-CA" sz="2400" dirty="0" err="1">
                <a:solidFill>
                  <a:schemeClr val="tx1"/>
                </a:solidFill>
              </a:rPr>
              <a:t>si</a:t>
            </a:r>
            <a:r>
              <a:rPr lang="en-CA" sz="2400" dirty="0">
                <a:solidFill>
                  <a:schemeClr val="tx1"/>
                </a:solidFill>
              </a:rPr>
              <a:t> fuera </a:t>
            </a:r>
            <a:r>
              <a:rPr lang="en-CA" sz="2400" dirty="0" err="1">
                <a:solidFill>
                  <a:schemeClr val="tx1"/>
                </a:solidFill>
              </a:rPr>
              <a:t>su</a:t>
            </a:r>
            <a:r>
              <a:rPr lang="en-CA" sz="2400" dirty="0">
                <a:solidFill>
                  <a:schemeClr val="tx1"/>
                </a:solidFill>
              </a:rPr>
              <a:t> </a:t>
            </a:r>
            <a:r>
              <a:rPr lang="en-CA" sz="2400" dirty="0" err="1">
                <a:solidFill>
                  <a:schemeClr val="tx1"/>
                </a:solidFill>
              </a:rPr>
              <a:t>curso</a:t>
            </a:r>
            <a:r>
              <a:rPr lang="en-CA" sz="2400" dirty="0">
                <a:solidFill>
                  <a:schemeClr val="tx1"/>
                </a:solidFill>
              </a:rPr>
              <a:t>?</a:t>
            </a:r>
            <a:endParaRPr lang="en-US" dirty="0">
              <a:solidFill>
                <a:schemeClr val="tx1"/>
              </a:solidFill>
            </a:endParaRPr>
          </a:p>
        </p:txBody>
      </p:sp>
      <p:pic>
        <p:nvPicPr>
          <p:cNvPr id="3" name="Picture 2">
            <a:extLst>
              <a:ext uri="{FF2B5EF4-FFF2-40B4-BE49-F238E27FC236}">
                <a16:creationId xmlns:a16="http://schemas.microsoft.com/office/drawing/2014/main" id="{A4830550-48B9-ADA8-8AB0-89306C7133FA}"/>
              </a:ext>
            </a:extLst>
          </p:cNvPr>
          <p:cNvPicPr>
            <a:picLocks noChangeAspect="1"/>
          </p:cNvPicPr>
          <p:nvPr/>
        </p:nvPicPr>
        <p:blipFill>
          <a:blip r:embed="rId6"/>
          <a:stretch>
            <a:fillRect/>
          </a:stretch>
        </p:blipFill>
        <p:spPr>
          <a:xfrm>
            <a:off x="1011774" y="4436407"/>
            <a:ext cx="1783080" cy="2338466"/>
          </a:xfrm>
          <a:prstGeom prst="rect">
            <a:avLst/>
          </a:prstGeom>
        </p:spPr>
      </p:pic>
    </p:spTree>
    <p:extLst>
      <p:ext uri="{BB962C8B-B14F-4D97-AF65-F5344CB8AC3E}">
        <p14:creationId xmlns:p14="http://schemas.microsoft.com/office/powerpoint/2010/main" val="14238134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906B6-102E-360E-CE73-B4664FC83CE4}"/>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3BF839-4EBA-328E-BAE9-BE3A5C1D48CB}"/>
              </a:ext>
            </a:extLst>
          </p:cNvPr>
          <p:cNvSpPr>
            <a:spLocks noGrp="1"/>
          </p:cNvSpPr>
          <p:nvPr>
            <p:ph idx="1"/>
          </p:nvPr>
        </p:nvSpPr>
        <p:spPr>
          <a:xfrm>
            <a:off x="2796239" y="135467"/>
            <a:ext cx="7716982" cy="6469395"/>
          </a:xfrm>
          <a:solidFill>
            <a:schemeClr val="accent1">
              <a:lumMod val="20000"/>
              <a:lumOff val="80000"/>
            </a:schemeClr>
          </a:solidFill>
        </p:spPr>
        <p:txBody>
          <a:bodyPr>
            <a:normAutofit fontScale="25000" lnSpcReduction="20000"/>
          </a:bodyPr>
          <a:lstStyle/>
          <a:p>
            <a:r>
              <a:rPr lang="en-CA" sz="6400" dirty="0"/>
              <a:t>“For this assignment, I chose to listen to the album De </a:t>
            </a:r>
            <a:r>
              <a:rPr lang="en-CA" sz="6400" dirty="0" err="1"/>
              <a:t>Todas</a:t>
            </a:r>
            <a:r>
              <a:rPr lang="en-CA" sz="6400" dirty="0"/>
              <a:t> las Flores by singer-songwriter Natalia Lafourcade. Lafourcade is a world-renowned Mexican artist whose style consists of influences from jazz, pop, and Mexican folk. De </a:t>
            </a:r>
            <a:r>
              <a:rPr lang="en-CA" sz="6400" dirty="0" err="1"/>
              <a:t>Todas</a:t>
            </a:r>
            <a:r>
              <a:rPr lang="en-CA" sz="6400" dirty="0"/>
              <a:t> las Flores first debuted in 2022 with a performance in New York at Carnegie Hall. Lafourcade then toured the album internationally in 2023 (Dudamel).</a:t>
            </a:r>
            <a:br>
              <a:rPr lang="en-CA" sz="6400" dirty="0"/>
            </a:br>
            <a:r>
              <a:rPr lang="en-CA" sz="6400" dirty="0"/>
              <a:t>While I don’t listen to much Mexican folk or pop, I’m still somewhat familiar with the style. Songs like Vine Solita, María la Curandera, and Caminar Bonito seemed to be very strongly influenced by these styles. Other songs, like </a:t>
            </a:r>
            <a:r>
              <a:rPr lang="en-CA" sz="6400" dirty="0" err="1"/>
              <a:t>Llévame</a:t>
            </a:r>
            <a:r>
              <a:rPr lang="en-CA" sz="6400" dirty="0"/>
              <a:t> Viento and El Lugar </a:t>
            </a:r>
            <a:r>
              <a:rPr lang="en-CA" sz="6400" dirty="0" err="1"/>
              <a:t>Correcto</a:t>
            </a:r>
            <a:r>
              <a:rPr lang="en-CA" sz="6400" dirty="0"/>
              <a:t>, had stronger jazz influences. Of course, many of these songs, especially ones like Mi Manera de </a:t>
            </a:r>
            <a:r>
              <a:rPr lang="en-CA" sz="6400" dirty="0" err="1"/>
              <a:t>Querer</a:t>
            </a:r>
            <a:r>
              <a:rPr lang="en-CA" sz="6400" dirty="0"/>
              <a:t>, blended influences from both styles, resulting in a Latin Jazz sound. It reminded me a bit of Brazil’s Bossa Nova, which was a genre that blended jazz and samba. Of course, Brazilian and Mexican music are very different, but it’s interesting seeing the differences and similarities in their jazz-influenced styles. It was interesting hearing Spanish in a musical context after having studied it more. Many of the subjects we’ve studied in class (</a:t>
            </a:r>
            <a:r>
              <a:rPr lang="en-CA" sz="6400" dirty="0" err="1"/>
              <a:t>preterite</a:t>
            </a:r>
            <a:r>
              <a:rPr lang="en-CA" sz="6400" dirty="0"/>
              <a:t>, gerund, etc.) helped me to better understand more of the lyrics. For example: “En </a:t>
            </a:r>
            <a:r>
              <a:rPr lang="en-CA" sz="6400" dirty="0" err="1"/>
              <a:t>cada</a:t>
            </a:r>
            <a:r>
              <a:rPr lang="en-CA" sz="6400" dirty="0"/>
              <a:t> día </a:t>
            </a:r>
            <a:r>
              <a:rPr lang="en-CA" sz="6400" dirty="0" err="1"/>
              <a:t>estoy</a:t>
            </a:r>
            <a:r>
              <a:rPr lang="en-CA" sz="6400" dirty="0"/>
              <a:t> </a:t>
            </a:r>
            <a:r>
              <a:rPr lang="en-CA" sz="6400" dirty="0" err="1"/>
              <a:t>naciendo</a:t>
            </a:r>
            <a:r>
              <a:rPr lang="en-CA" sz="6400" dirty="0"/>
              <a:t>” from Vine Solita. The way Lafourcade sings is quite clear, so I didn’t have too much difficulty understanding many of the words. As a matter of fact, there were times where certain words were rhythmically stretched out to be slower, making it easier to understand them. Some of the phrases I read, though, were harder to understand thanks to their poetic nature. Lyrics are impossible to translate perfectly, since each language has its own poetic phrases that make sense within that cultural context, but that context is lost in other languages. Poetry also makes use of the different language tools found in its own language (grammar, structure, etc.), but no two languages have the exact same tools. For example, the line “Viento, hoy </a:t>
            </a:r>
            <a:r>
              <a:rPr lang="en-CA" sz="6400" dirty="0" err="1"/>
              <a:t>necesito</a:t>
            </a:r>
            <a:r>
              <a:rPr lang="en-CA" sz="6400" dirty="0"/>
              <a:t> un abrazo </a:t>
            </a:r>
            <a:r>
              <a:rPr lang="en-CA" sz="6400" dirty="0" err="1"/>
              <a:t>que</a:t>
            </a:r>
            <a:r>
              <a:rPr lang="en-CA" sz="6400" dirty="0"/>
              <a:t> </a:t>
            </a:r>
            <a:r>
              <a:rPr lang="en-CA" sz="6400" dirty="0" err="1"/>
              <a:t>rompa</a:t>
            </a:r>
            <a:r>
              <a:rPr lang="en-CA" sz="6400" dirty="0"/>
              <a:t> </a:t>
            </a:r>
            <a:r>
              <a:rPr lang="en-CA" sz="6400" dirty="0" err="1"/>
              <a:t>el</a:t>
            </a:r>
            <a:r>
              <a:rPr lang="en-CA" sz="6400" dirty="0"/>
              <a:t> </a:t>
            </a:r>
            <a:r>
              <a:rPr lang="en-CA" sz="6400" dirty="0" err="1"/>
              <a:t>hielo</a:t>
            </a:r>
            <a:r>
              <a:rPr lang="en-CA" sz="6400" dirty="0"/>
              <a:t>” from </a:t>
            </a:r>
            <a:r>
              <a:rPr lang="en-CA" sz="6400" dirty="0" err="1"/>
              <a:t>Llévame</a:t>
            </a:r>
            <a:r>
              <a:rPr lang="en-CA" sz="6400" dirty="0"/>
              <a:t> Viento is beautiful in Spanish, translates directly as “Wind, now I need a hug that breaks the sky” in English, which isn’t as nice. I could fully understand some of these phrases in Spanish, but there were others that I didn’t fully understand thanks to their poetic nature and my lack of</a:t>
            </a:r>
            <a:br>
              <a:rPr lang="en-CA" sz="6400" dirty="0"/>
            </a:br>
            <a:r>
              <a:rPr lang="en-CA" sz="6400" dirty="0"/>
              <a:t>cultural context. One such line, “</a:t>
            </a:r>
            <a:r>
              <a:rPr lang="en-CA" sz="6400" dirty="0" err="1"/>
              <a:t>Cúrante</a:t>
            </a:r>
            <a:r>
              <a:rPr lang="en-CA" sz="6400" dirty="0"/>
              <a:t>, </a:t>
            </a:r>
            <a:r>
              <a:rPr lang="en-CA" sz="6400" dirty="0" err="1"/>
              <a:t>mijita</a:t>
            </a:r>
            <a:r>
              <a:rPr lang="en-CA" sz="6400" dirty="0"/>
              <a:t>, </a:t>
            </a:r>
            <a:r>
              <a:rPr lang="en-CA" sz="6400" dirty="0" err="1"/>
              <a:t>el</a:t>
            </a:r>
            <a:r>
              <a:rPr lang="en-CA" sz="6400" dirty="0"/>
              <a:t> dolor con </a:t>
            </a:r>
            <a:r>
              <a:rPr lang="en-CA" sz="6400" dirty="0" err="1"/>
              <a:t>nuestra</a:t>
            </a:r>
            <a:r>
              <a:rPr lang="en-CA" sz="6400" dirty="0"/>
              <a:t> luz del sol” from María la Curandera, was a bit confusing to me until I looked up what a curandera is. With that knowledge, the line makes a bit more sense to me. There have been times in class where certain sentences we read didn’t make much sense to me at first, until I learned the cultural context of a phrase or word.</a:t>
            </a:r>
          </a:p>
          <a:p>
            <a:r>
              <a:rPr lang="en-CA" b="1" dirty="0"/>
              <a:t>Works Cited</a:t>
            </a:r>
            <a:br>
              <a:rPr lang="en-CA" dirty="0"/>
            </a:br>
            <a:r>
              <a:rPr lang="en-CA" dirty="0"/>
              <a:t>Dudamel, Gustavo. “Natalia Lafourcade.” LA Phil, </a:t>
            </a:r>
            <a:r>
              <a:rPr lang="en-CA" u="sng" dirty="0">
                <a:hlinkClick r:id="rId3"/>
              </a:rPr>
              <a:t>https://www.laphil.com/musicdb/artists/2973/natalia-lafourcade</a:t>
            </a:r>
            <a:r>
              <a:rPr lang="en-CA" dirty="0"/>
              <a:t>. Accessed 14 February, 2024.</a:t>
            </a:r>
          </a:p>
          <a:p>
            <a:br>
              <a:rPr lang="en-CA" dirty="0"/>
            </a:br>
            <a:r>
              <a:rPr lang="en-CA" dirty="0"/>
              <a:t>De </a:t>
            </a:r>
            <a:r>
              <a:rPr lang="en-CA" dirty="0" err="1"/>
              <a:t>Todas</a:t>
            </a:r>
            <a:r>
              <a:rPr lang="en-CA" dirty="0"/>
              <a:t> las Flores:</a:t>
            </a:r>
            <a:br>
              <a:rPr lang="en-CA" dirty="0"/>
            </a:br>
            <a:r>
              <a:rPr lang="en-CA" u="sng" dirty="0">
                <a:hlinkClick r:id="rId4"/>
              </a:rPr>
              <a:t>https://www.youtube.com/watch?=_vVo6HhNOsA&amp;ab_channel=NLaFourcadeVEVO</a:t>
            </a:r>
            <a:r>
              <a:rPr lang="en-CA" dirty="0"/>
              <a:t> (I listened to it on Spotify, so I didn’t have the English lyrics)”</a:t>
            </a:r>
            <a:endParaRPr lang="en-CA" sz="1800" dirty="0"/>
          </a:p>
        </p:txBody>
      </p:sp>
      <p:sp>
        <p:nvSpPr>
          <p:cNvPr id="6" name="Title 1">
            <a:extLst>
              <a:ext uri="{FF2B5EF4-FFF2-40B4-BE49-F238E27FC236}">
                <a16:creationId xmlns:a16="http://schemas.microsoft.com/office/drawing/2014/main" id="{6291E6B3-518E-34A3-ACEA-C2F6B24E55CE}"/>
              </a:ext>
            </a:extLst>
          </p:cNvPr>
          <p:cNvSpPr txBox="1">
            <a:spLocks/>
          </p:cNvSpPr>
          <p:nvPr/>
        </p:nvSpPr>
        <p:spPr>
          <a:xfrm>
            <a:off x="99164" y="-329184"/>
            <a:ext cx="2793469" cy="5504688"/>
          </a:xfrm>
          <a:prstGeom prst="rect">
            <a:avLst/>
          </a:prstGeom>
        </p:spPr>
        <p:txBody>
          <a:bodyPr anchor="ctr">
            <a:normAutofit/>
          </a:bodyPr>
          <a:lstStyle>
            <a:lvl1pPr algn="l" defTabSz="914400" rtl="0" eaLnBrk="1" latinLnBrk="0" hangingPunct="1">
              <a:lnSpc>
                <a:spcPct val="90000"/>
              </a:lnSpc>
              <a:spcBef>
                <a:spcPct val="0"/>
              </a:spcBef>
              <a:buNone/>
              <a:defRPr sz="4000" b="0" kern="1200">
                <a:solidFill>
                  <a:schemeClr val="accent1"/>
                </a:solidFill>
                <a:latin typeface="Calibri" panose="020F0502020204030204" pitchFamily="34" charset="0"/>
                <a:ea typeface="+mj-ea"/>
                <a:cs typeface="Calibri" panose="020F0502020204030204" pitchFamily="34" charset="0"/>
              </a:defRPr>
            </a:lvl1pPr>
          </a:lstStyle>
          <a:p>
            <a:endParaRPr lang="en-US" dirty="0">
              <a:solidFill>
                <a:schemeClr val="tx1"/>
              </a:solidFill>
            </a:endParaRPr>
          </a:p>
        </p:txBody>
      </p:sp>
      <p:pic>
        <p:nvPicPr>
          <p:cNvPr id="8" name="Picture 7">
            <a:extLst>
              <a:ext uri="{FF2B5EF4-FFF2-40B4-BE49-F238E27FC236}">
                <a16:creationId xmlns:a16="http://schemas.microsoft.com/office/drawing/2014/main" id="{188B8455-3E02-42DF-A5FE-3B19F7559917}"/>
              </a:ext>
            </a:extLst>
          </p:cNvPr>
          <p:cNvPicPr>
            <a:picLocks noChangeAspect="1"/>
          </p:cNvPicPr>
          <p:nvPr/>
        </p:nvPicPr>
        <p:blipFill>
          <a:blip r:embed="rId5"/>
          <a:stretch>
            <a:fillRect/>
          </a:stretch>
        </p:blipFill>
        <p:spPr>
          <a:xfrm>
            <a:off x="1059180" y="4290174"/>
            <a:ext cx="1737059" cy="2567826"/>
          </a:xfrm>
          <a:prstGeom prst="rect">
            <a:avLst/>
          </a:prstGeom>
        </p:spPr>
      </p:pic>
      <p:sp>
        <p:nvSpPr>
          <p:cNvPr id="9" name="Title 1">
            <a:extLst>
              <a:ext uri="{FF2B5EF4-FFF2-40B4-BE49-F238E27FC236}">
                <a16:creationId xmlns:a16="http://schemas.microsoft.com/office/drawing/2014/main" id="{6F34B935-68E7-10FF-E984-4434ABBD53C0}"/>
              </a:ext>
            </a:extLst>
          </p:cNvPr>
          <p:cNvSpPr txBox="1">
            <a:spLocks/>
          </p:cNvSpPr>
          <p:nvPr/>
        </p:nvSpPr>
        <p:spPr>
          <a:xfrm>
            <a:off x="85257" y="-771849"/>
            <a:ext cx="2793469" cy="5504688"/>
          </a:xfrm>
          <a:prstGeom prst="rect">
            <a:avLst/>
          </a:prstGeom>
        </p:spPr>
        <p:txBody>
          <a:bodyPr anchor="ctr">
            <a:normAutofit/>
          </a:bodyPr>
          <a:lstStyle>
            <a:lvl1pPr algn="l" defTabSz="914400" rtl="0" eaLnBrk="1" latinLnBrk="0" hangingPunct="1">
              <a:lnSpc>
                <a:spcPct val="90000"/>
              </a:lnSpc>
              <a:spcBef>
                <a:spcPct val="0"/>
              </a:spcBef>
              <a:buNone/>
              <a:defRPr sz="4000" b="0" kern="1200">
                <a:solidFill>
                  <a:schemeClr val="accent1"/>
                </a:solidFill>
                <a:latin typeface="Calibri" panose="020F0502020204030204" pitchFamily="34" charset="0"/>
                <a:ea typeface="+mj-ea"/>
                <a:cs typeface="Calibri" panose="020F0502020204030204" pitchFamily="34" charset="0"/>
              </a:defRPr>
            </a:lvl1pPr>
          </a:lstStyle>
          <a:p>
            <a:br>
              <a:rPr lang="en-US" dirty="0">
                <a:solidFill>
                  <a:schemeClr val="tx1"/>
                </a:solidFill>
              </a:rPr>
            </a:br>
            <a:r>
              <a:rPr lang="en-US" dirty="0" err="1">
                <a:solidFill>
                  <a:schemeClr val="tx1"/>
                </a:solidFill>
              </a:rPr>
              <a:t>Ejemplo</a:t>
            </a:r>
            <a:r>
              <a:rPr lang="en-US" dirty="0">
                <a:solidFill>
                  <a:schemeClr val="tx1"/>
                </a:solidFill>
              </a:rPr>
              <a:t> 3</a:t>
            </a:r>
          </a:p>
          <a:p>
            <a:endParaRPr lang="en-US" dirty="0">
              <a:solidFill>
                <a:schemeClr val="tx1"/>
              </a:solidFill>
            </a:endParaRPr>
          </a:p>
          <a:p>
            <a:r>
              <a:rPr lang="en-CA" dirty="0">
                <a:solidFill>
                  <a:schemeClr val="tx1"/>
                </a:solidFill>
              </a:rPr>
              <a:t>En </a:t>
            </a:r>
            <a:r>
              <a:rPr lang="en-CA" dirty="0" err="1">
                <a:solidFill>
                  <a:schemeClr val="tx1"/>
                </a:solidFill>
              </a:rPr>
              <a:t>grupos</a:t>
            </a:r>
            <a:r>
              <a:rPr lang="en-CA" dirty="0">
                <a:solidFill>
                  <a:schemeClr val="tx1"/>
                </a:solidFill>
              </a:rPr>
              <a:t>:</a:t>
            </a:r>
            <a:br>
              <a:rPr lang="en-CA" sz="4800" dirty="0">
                <a:solidFill>
                  <a:schemeClr val="tx1"/>
                </a:solidFill>
              </a:rPr>
            </a:br>
            <a:r>
              <a:rPr lang="en-CA" sz="2400" dirty="0">
                <a:solidFill>
                  <a:schemeClr val="tx1"/>
                </a:solidFill>
              </a:rPr>
              <a:t>1. ¿</a:t>
            </a:r>
            <a:r>
              <a:rPr lang="en-CA" sz="2400" dirty="0" err="1">
                <a:solidFill>
                  <a:schemeClr val="tx1"/>
                </a:solidFill>
              </a:rPr>
              <a:t>Qué</a:t>
            </a:r>
            <a:r>
              <a:rPr lang="en-CA" sz="2400" dirty="0">
                <a:solidFill>
                  <a:schemeClr val="tx1"/>
                </a:solidFill>
              </a:rPr>
              <a:t> </a:t>
            </a:r>
            <a:r>
              <a:rPr lang="en-CA" sz="2400" dirty="0" err="1">
                <a:solidFill>
                  <a:schemeClr val="tx1"/>
                </a:solidFill>
              </a:rPr>
              <a:t>evidencia</a:t>
            </a:r>
            <a:r>
              <a:rPr lang="en-CA" sz="2400" dirty="0">
                <a:solidFill>
                  <a:schemeClr val="tx1"/>
                </a:solidFill>
              </a:rPr>
              <a:t> de </a:t>
            </a:r>
            <a:r>
              <a:rPr lang="en-CA" sz="2400" dirty="0" err="1">
                <a:solidFill>
                  <a:schemeClr val="tx1"/>
                </a:solidFill>
              </a:rPr>
              <a:t>cultura</a:t>
            </a:r>
            <a:r>
              <a:rPr lang="en-CA" sz="2400" dirty="0">
                <a:solidFill>
                  <a:schemeClr val="tx1"/>
                </a:solidFill>
              </a:rPr>
              <a:t> profunda </a:t>
            </a:r>
            <a:r>
              <a:rPr lang="en-CA" sz="2400" dirty="0" err="1">
                <a:solidFill>
                  <a:schemeClr val="tx1"/>
                </a:solidFill>
              </a:rPr>
              <a:t>ven</a:t>
            </a:r>
            <a:r>
              <a:rPr lang="en-CA" sz="2400" dirty="0">
                <a:solidFill>
                  <a:schemeClr val="tx1"/>
                </a:solidFill>
              </a:rPr>
              <a:t>?</a:t>
            </a:r>
            <a:br>
              <a:rPr lang="en-CA" sz="2400" dirty="0">
                <a:solidFill>
                  <a:schemeClr val="tx1"/>
                </a:solidFill>
              </a:rPr>
            </a:br>
            <a:r>
              <a:rPr lang="en-CA" sz="2400" dirty="0">
                <a:solidFill>
                  <a:schemeClr val="tx1"/>
                </a:solidFill>
              </a:rPr>
              <a:t>2. ¿</a:t>
            </a:r>
            <a:r>
              <a:rPr lang="en-CA" sz="2400" dirty="0" err="1">
                <a:solidFill>
                  <a:schemeClr val="tx1"/>
                </a:solidFill>
              </a:rPr>
              <a:t>Dónde</a:t>
            </a:r>
            <a:r>
              <a:rPr lang="en-CA" sz="2400" dirty="0">
                <a:solidFill>
                  <a:schemeClr val="tx1"/>
                </a:solidFill>
              </a:rPr>
              <a:t> </a:t>
            </a:r>
            <a:r>
              <a:rPr lang="en-CA" sz="2400" dirty="0" err="1">
                <a:solidFill>
                  <a:schemeClr val="tx1"/>
                </a:solidFill>
              </a:rPr>
              <a:t>aparece</a:t>
            </a:r>
            <a:r>
              <a:rPr lang="en-CA" sz="2400" dirty="0">
                <a:solidFill>
                  <a:schemeClr val="tx1"/>
                </a:solidFill>
              </a:rPr>
              <a:t> la </a:t>
            </a:r>
            <a:r>
              <a:rPr lang="en-CA" sz="2400" dirty="0" err="1">
                <a:solidFill>
                  <a:schemeClr val="tx1"/>
                </a:solidFill>
              </a:rPr>
              <a:t>reflexión</a:t>
            </a:r>
            <a:r>
              <a:rPr lang="en-CA" sz="2400" dirty="0">
                <a:solidFill>
                  <a:schemeClr val="tx1"/>
                </a:solidFill>
              </a:rPr>
              <a:t>?</a:t>
            </a:r>
            <a:br>
              <a:rPr lang="en-CA" sz="2400" dirty="0">
                <a:solidFill>
                  <a:schemeClr val="tx1"/>
                </a:solidFill>
              </a:rPr>
            </a:br>
            <a:r>
              <a:rPr lang="en-CA" sz="2400" dirty="0">
                <a:solidFill>
                  <a:schemeClr val="tx1"/>
                </a:solidFill>
              </a:rPr>
              <a:t>3. ¿</a:t>
            </a:r>
            <a:r>
              <a:rPr lang="en-CA" sz="2400" dirty="0" err="1">
                <a:solidFill>
                  <a:schemeClr val="tx1"/>
                </a:solidFill>
              </a:rPr>
              <a:t>Qué</a:t>
            </a:r>
            <a:r>
              <a:rPr lang="en-CA" sz="2400" dirty="0">
                <a:solidFill>
                  <a:schemeClr val="tx1"/>
                </a:solidFill>
              </a:rPr>
              <a:t> </a:t>
            </a:r>
            <a:r>
              <a:rPr lang="en-CA" sz="2400" dirty="0" err="1">
                <a:solidFill>
                  <a:schemeClr val="tx1"/>
                </a:solidFill>
              </a:rPr>
              <a:t>mejorarías</a:t>
            </a:r>
            <a:r>
              <a:rPr lang="en-CA" sz="2400" dirty="0">
                <a:solidFill>
                  <a:schemeClr val="tx1"/>
                </a:solidFill>
              </a:rPr>
              <a:t> </a:t>
            </a:r>
            <a:r>
              <a:rPr lang="en-CA" sz="2400" dirty="0" err="1">
                <a:solidFill>
                  <a:schemeClr val="tx1"/>
                </a:solidFill>
              </a:rPr>
              <a:t>si</a:t>
            </a:r>
            <a:r>
              <a:rPr lang="en-CA" sz="2400" dirty="0">
                <a:solidFill>
                  <a:schemeClr val="tx1"/>
                </a:solidFill>
              </a:rPr>
              <a:t> fuera </a:t>
            </a:r>
            <a:r>
              <a:rPr lang="en-CA" sz="2400" dirty="0" err="1">
                <a:solidFill>
                  <a:schemeClr val="tx1"/>
                </a:solidFill>
              </a:rPr>
              <a:t>su</a:t>
            </a:r>
            <a:r>
              <a:rPr lang="en-CA" sz="2400" dirty="0">
                <a:solidFill>
                  <a:schemeClr val="tx1"/>
                </a:solidFill>
              </a:rPr>
              <a:t> </a:t>
            </a:r>
            <a:r>
              <a:rPr lang="en-CA" sz="2400" dirty="0" err="1">
                <a:solidFill>
                  <a:schemeClr val="tx1"/>
                </a:solidFill>
              </a:rPr>
              <a:t>curso</a:t>
            </a:r>
            <a:r>
              <a:rPr lang="en-CA" sz="2400" dirty="0">
                <a:solidFill>
                  <a:schemeClr val="tx1"/>
                </a:solidFill>
              </a:rPr>
              <a:t>?</a:t>
            </a:r>
            <a:endParaRPr lang="en-US" dirty="0">
              <a:solidFill>
                <a:schemeClr val="tx1"/>
              </a:solidFill>
            </a:endParaRPr>
          </a:p>
        </p:txBody>
      </p:sp>
    </p:spTree>
    <p:extLst>
      <p:ext uri="{BB962C8B-B14F-4D97-AF65-F5344CB8AC3E}">
        <p14:creationId xmlns:p14="http://schemas.microsoft.com/office/powerpoint/2010/main" val="13825385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208DA-C27E-54AF-80A7-6EEEE78AB12B}"/>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ACE9602-E862-D971-3181-D461F9F03E13}"/>
              </a:ext>
            </a:extLst>
          </p:cNvPr>
          <p:cNvSpPr>
            <a:spLocks noGrp="1"/>
          </p:cNvSpPr>
          <p:nvPr>
            <p:ph idx="1"/>
          </p:nvPr>
        </p:nvSpPr>
        <p:spPr>
          <a:xfrm>
            <a:off x="2796239" y="135467"/>
            <a:ext cx="7716982" cy="6722533"/>
          </a:xfrm>
          <a:solidFill>
            <a:schemeClr val="accent1">
              <a:lumMod val="20000"/>
              <a:lumOff val="80000"/>
            </a:schemeClr>
          </a:solidFill>
        </p:spPr>
        <p:txBody>
          <a:bodyPr>
            <a:normAutofit fontScale="62500" lnSpcReduction="20000"/>
          </a:bodyPr>
          <a:lstStyle/>
          <a:p>
            <a:r>
              <a:rPr lang="en-CA" dirty="0"/>
              <a:t>For this culture portfolio, I interviewed one of my Chilean friends in Spanish. He is currently studying engineering at the University of Calgary. In this interview, I asked him basic questions in Spanish such as his background and reasons for coming to Canada. This allowed me to practice the conversational Spanish skills we’ve been learning in SPAN 201. He purposefully used simple sentence structures and slowed down his speech so I could understand what he was saying.</a:t>
            </a:r>
          </a:p>
          <a:p>
            <a:r>
              <a:rPr lang="en-CA" dirty="0"/>
              <a:t>During the interview, I found it interesting to observe the fluency and natural flow of Avi’s responses in Spanish. The interview connects directly with the material we’ve covered in SPAN 201. The questions asked in the interview reflect the types of basic vocabulary and grammar structures we practised in class, such as greetings, asking for personal information, (</a:t>
            </a:r>
            <a:r>
              <a:rPr lang="en-CA" i="1" dirty="0"/>
              <a:t>e.g., ¿</a:t>
            </a:r>
            <a:r>
              <a:rPr lang="en-CA" i="1" dirty="0" err="1"/>
              <a:t>Còmo</a:t>
            </a:r>
            <a:r>
              <a:rPr lang="en-CA" i="1" dirty="0"/>
              <a:t> </a:t>
            </a:r>
            <a:r>
              <a:rPr lang="en-CA" i="1" dirty="0" err="1"/>
              <a:t>te</a:t>
            </a:r>
            <a:r>
              <a:rPr lang="en-CA" i="1" dirty="0"/>
              <a:t> llamas?</a:t>
            </a:r>
            <a:r>
              <a:rPr lang="en-CA" dirty="0"/>
              <a:t>), talking about likes and dislikes (</a:t>
            </a:r>
            <a:r>
              <a:rPr lang="en-CA" i="1" dirty="0"/>
              <a:t>e.g., ¿</a:t>
            </a:r>
            <a:r>
              <a:rPr lang="en-CA" i="1" dirty="0" err="1"/>
              <a:t>Qué</a:t>
            </a:r>
            <a:r>
              <a:rPr lang="en-CA" i="1" dirty="0"/>
              <a:t> </a:t>
            </a:r>
            <a:r>
              <a:rPr lang="en-CA" i="1" dirty="0" err="1"/>
              <a:t>te</a:t>
            </a:r>
            <a:r>
              <a:rPr lang="en-CA" i="1" dirty="0"/>
              <a:t> </a:t>
            </a:r>
            <a:r>
              <a:rPr lang="en-CA" i="1" dirty="0" err="1"/>
              <a:t>gusta</a:t>
            </a:r>
            <a:r>
              <a:rPr lang="en-CA" i="1" dirty="0"/>
              <a:t> </a:t>
            </a:r>
            <a:r>
              <a:rPr lang="en-CA" i="1" dirty="0" err="1"/>
              <a:t>hacer</a:t>
            </a:r>
            <a:r>
              <a:rPr lang="en-CA" i="1" dirty="0"/>
              <a:t>?</a:t>
            </a:r>
            <a:r>
              <a:rPr lang="en-CA" dirty="0"/>
              <a:t>), and discussing where you are from (</a:t>
            </a:r>
            <a:r>
              <a:rPr lang="en-CA" i="1" dirty="0"/>
              <a:t>e.g., ¿De </a:t>
            </a:r>
            <a:r>
              <a:rPr lang="en-CA" i="1" dirty="0" err="1"/>
              <a:t>dónde</a:t>
            </a:r>
            <a:r>
              <a:rPr lang="en-CA" i="1" dirty="0"/>
              <a:t> </a:t>
            </a:r>
            <a:r>
              <a:rPr lang="en-CA" i="1" dirty="0" err="1"/>
              <a:t>eres</a:t>
            </a:r>
            <a:r>
              <a:rPr lang="en-CA" i="1" dirty="0"/>
              <a:t>?</a:t>
            </a:r>
            <a:r>
              <a:rPr lang="en-CA" dirty="0"/>
              <a:t>). For example, when he said, “Me </a:t>
            </a:r>
            <a:r>
              <a:rPr lang="en-CA" dirty="0" err="1"/>
              <a:t>gusta</a:t>
            </a:r>
            <a:r>
              <a:rPr lang="en-CA" dirty="0"/>
              <a:t> </a:t>
            </a:r>
            <a:r>
              <a:rPr lang="en-CA" dirty="0" err="1"/>
              <a:t>hablar</a:t>
            </a:r>
            <a:r>
              <a:rPr lang="en-CA" dirty="0"/>
              <a:t> </a:t>
            </a:r>
            <a:r>
              <a:rPr lang="en-CA" dirty="0" err="1"/>
              <a:t>mucho</a:t>
            </a:r>
            <a:r>
              <a:rPr lang="en-CA" dirty="0"/>
              <a:t>. Tengo </a:t>
            </a:r>
            <a:r>
              <a:rPr lang="en-CA" dirty="0" err="1"/>
              <a:t>muchos</a:t>
            </a:r>
            <a:r>
              <a:rPr lang="en-CA" dirty="0"/>
              <a:t> amigos y me </a:t>
            </a:r>
            <a:r>
              <a:rPr lang="en-CA" dirty="0" err="1"/>
              <a:t>gusta</a:t>
            </a:r>
            <a:r>
              <a:rPr lang="en-CA" dirty="0"/>
              <a:t> </a:t>
            </a:r>
            <a:r>
              <a:rPr lang="en-CA" dirty="0" err="1"/>
              <a:t>hacer</a:t>
            </a:r>
            <a:r>
              <a:rPr lang="en-CA" dirty="0"/>
              <a:t> </a:t>
            </a:r>
            <a:r>
              <a:rPr lang="en-CA" dirty="0" err="1"/>
              <a:t>presentaciones</a:t>
            </a:r>
            <a:r>
              <a:rPr lang="en-CA" dirty="0"/>
              <a:t> </a:t>
            </a:r>
            <a:r>
              <a:rPr lang="en-CA" dirty="0" err="1"/>
              <a:t>en</a:t>
            </a:r>
            <a:r>
              <a:rPr lang="en-CA" dirty="0"/>
              <a:t> </a:t>
            </a:r>
            <a:r>
              <a:rPr lang="en-CA" dirty="0" err="1"/>
              <a:t>clases</a:t>
            </a:r>
            <a:r>
              <a:rPr lang="en-CA" dirty="0"/>
              <a:t>,” I could understand basic verbs like </a:t>
            </a:r>
            <a:r>
              <a:rPr lang="en-CA" i="1" dirty="0" err="1"/>
              <a:t>gustar</a:t>
            </a:r>
            <a:r>
              <a:rPr lang="en-CA" dirty="0"/>
              <a:t> (to like) and </a:t>
            </a:r>
            <a:r>
              <a:rPr lang="en-CA" i="1" dirty="0" err="1"/>
              <a:t>hacer</a:t>
            </a:r>
            <a:r>
              <a:rPr lang="en-CA" dirty="0"/>
              <a:t> (to do). This was very similar to sentences we would be expected to comprehend and write in class.</a:t>
            </a:r>
          </a:p>
          <a:p>
            <a:r>
              <a:rPr lang="en-CA" dirty="0"/>
              <a:t>I found it hard to speak Spanish for nearly three minutes straight. I had the questions prepared, but it was challenging to remember how to enunciate every word. There were a few times during the interview when I was unsure of what was said, but since I recorded it, I was able to go back and relisten to the sentence. In particular, when Avi mentioned, “</a:t>
            </a:r>
            <a:r>
              <a:rPr lang="en-CA" i="1" dirty="0"/>
              <a:t>Mi </a:t>
            </a:r>
            <a:r>
              <a:rPr lang="en-CA" i="1" dirty="0" err="1"/>
              <a:t>lugar</a:t>
            </a:r>
            <a:r>
              <a:rPr lang="en-CA" i="1" dirty="0"/>
              <a:t> </a:t>
            </a:r>
            <a:r>
              <a:rPr lang="en-CA" i="1" dirty="0" err="1"/>
              <a:t>favorito</a:t>
            </a:r>
            <a:r>
              <a:rPr lang="en-CA" i="1" dirty="0"/>
              <a:t> </a:t>
            </a:r>
            <a:r>
              <a:rPr lang="en-CA" i="1" dirty="0" err="1"/>
              <a:t>en</a:t>
            </a:r>
            <a:r>
              <a:rPr lang="en-CA" i="1" dirty="0"/>
              <a:t> Chile es </a:t>
            </a:r>
            <a:r>
              <a:rPr lang="en-CA" i="1" dirty="0" err="1"/>
              <a:t>el</a:t>
            </a:r>
            <a:r>
              <a:rPr lang="en-CA" i="1" dirty="0"/>
              <a:t> </a:t>
            </a:r>
            <a:r>
              <a:rPr lang="en-CA" i="1" dirty="0" err="1"/>
              <a:t>decierto</a:t>
            </a:r>
            <a:r>
              <a:rPr lang="en-CA" i="1" dirty="0"/>
              <a:t> Atacama. </a:t>
            </a:r>
            <a:r>
              <a:rPr lang="en-CA" i="1" dirty="0" err="1"/>
              <a:t>Específicamente</a:t>
            </a:r>
            <a:r>
              <a:rPr lang="en-CA" i="1" dirty="0"/>
              <a:t>, la ciudad de San Pedro de Atacama,</a:t>
            </a:r>
            <a:r>
              <a:rPr lang="en-CA" dirty="0"/>
              <a:t>” I head “Atacama,” but struggled to understand the other words as they were spoken quickly. Additionally, Avi’s pronunciation of certain words was a bit faster in some parts, making it harder to catch everything. For example, when he said “</a:t>
            </a:r>
            <a:r>
              <a:rPr lang="en-CA" i="1" dirty="0" err="1"/>
              <a:t>Yo</a:t>
            </a:r>
            <a:r>
              <a:rPr lang="en-CA" i="1" dirty="0"/>
              <a:t> vivo solo</a:t>
            </a:r>
            <a:r>
              <a:rPr lang="en-CA" dirty="0"/>
              <a:t>,” I heard “</a:t>
            </a:r>
            <a:r>
              <a:rPr lang="en-CA" dirty="0" err="1"/>
              <a:t>yo</a:t>
            </a:r>
            <a:r>
              <a:rPr lang="en-CA" dirty="0"/>
              <a:t> v” and had to rewind to catch the full phrase. This might have been due to his natural speaking pace, which was faster than what we practise in class. I found Avi’s Spanish very fluid, while mine was broken since I was enunciating every vowel. This is to be expected for beginner Spanish, but it was interesting to hear my accent alongside a fluent speaker. As I was transcribing the interview, I found that I had to rewind several sentences because I couldn’t keep up with the pace. Avi also helped me with enunciation and learning more </a:t>
            </a:r>
            <a:r>
              <a:rPr lang="en-CA" dirty="0" err="1"/>
              <a:t>spanish</a:t>
            </a:r>
            <a:r>
              <a:rPr lang="en-CA" dirty="0"/>
              <a:t>. To begin the interview, he suggested saying “Vamos a </a:t>
            </a:r>
            <a:r>
              <a:rPr lang="en-CA" dirty="0" err="1"/>
              <a:t>empezar</a:t>
            </a:r>
            <a:r>
              <a:rPr lang="en-CA" dirty="0"/>
              <a:t> la </a:t>
            </a:r>
            <a:r>
              <a:rPr lang="en-CA" dirty="0" err="1"/>
              <a:t>entrevista</a:t>
            </a:r>
            <a:r>
              <a:rPr lang="en-CA" dirty="0"/>
              <a:t>”, which further helped me with my </a:t>
            </a:r>
            <a:r>
              <a:rPr lang="en-CA" dirty="0" err="1"/>
              <a:t>spanish</a:t>
            </a:r>
            <a:r>
              <a:rPr lang="en-CA" dirty="0"/>
              <a:t> vocabulary.</a:t>
            </a:r>
          </a:p>
          <a:p>
            <a:r>
              <a:rPr lang="en-CA" dirty="0"/>
              <a:t>One thing I noticed was the mix of cultural references in Avi’s answers. He talked about Chilean foods like seafood and locations such as the Atacama Desert, which gave me a glimpse into Chilean culture. This was a great opportunity to connect the language to its cultural context, something that is often emphasized in SPAN 201.</a:t>
            </a:r>
          </a:p>
          <a:p>
            <a:endParaRPr lang="en-CA" sz="1800" dirty="0"/>
          </a:p>
        </p:txBody>
      </p:sp>
      <p:sp>
        <p:nvSpPr>
          <p:cNvPr id="6" name="Title 1">
            <a:extLst>
              <a:ext uri="{FF2B5EF4-FFF2-40B4-BE49-F238E27FC236}">
                <a16:creationId xmlns:a16="http://schemas.microsoft.com/office/drawing/2014/main" id="{D18E5AB5-24FA-4BC3-D2DA-681B06878C2C}"/>
              </a:ext>
            </a:extLst>
          </p:cNvPr>
          <p:cNvSpPr txBox="1">
            <a:spLocks/>
          </p:cNvSpPr>
          <p:nvPr/>
        </p:nvSpPr>
        <p:spPr>
          <a:xfrm>
            <a:off x="99164" y="-329184"/>
            <a:ext cx="2793469" cy="5504688"/>
          </a:xfrm>
          <a:prstGeom prst="rect">
            <a:avLst/>
          </a:prstGeom>
        </p:spPr>
        <p:txBody>
          <a:bodyPr anchor="ctr">
            <a:normAutofit/>
          </a:bodyPr>
          <a:lstStyle>
            <a:lvl1pPr algn="l" defTabSz="914400" rtl="0" eaLnBrk="1" latinLnBrk="0" hangingPunct="1">
              <a:lnSpc>
                <a:spcPct val="90000"/>
              </a:lnSpc>
              <a:spcBef>
                <a:spcPct val="0"/>
              </a:spcBef>
              <a:buNone/>
              <a:defRPr sz="4000" b="0" kern="1200">
                <a:solidFill>
                  <a:schemeClr val="accent1"/>
                </a:solidFill>
                <a:latin typeface="Calibri" panose="020F0502020204030204" pitchFamily="34" charset="0"/>
                <a:ea typeface="+mj-ea"/>
                <a:cs typeface="Calibri" panose="020F0502020204030204" pitchFamily="34" charset="0"/>
              </a:defRPr>
            </a:lvl1pPr>
          </a:lstStyle>
          <a:p>
            <a:endParaRPr lang="en-US" dirty="0">
              <a:solidFill>
                <a:schemeClr val="tx1"/>
              </a:solidFill>
            </a:endParaRPr>
          </a:p>
        </p:txBody>
      </p:sp>
      <p:sp>
        <p:nvSpPr>
          <p:cNvPr id="9" name="Title 1">
            <a:extLst>
              <a:ext uri="{FF2B5EF4-FFF2-40B4-BE49-F238E27FC236}">
                <a16:creationId xmlns:a16="http://schemas.microsoft.com/office/drawing/2014/main" id="{44BC8625-9A23-D9E2-50BD-C883E59DA1F9}"/>
              </a:ext>
            </a:extLst>
          </p:cNvPr>
          <p:cNvSpPr txBox="1">
            <a:spLocks/>
          </p:cNvSpPr>
          <p:nvPr/>
        </p:nvSpPr>
        <p:spPr>
          <a:xfrm>
            <a:off x="50967" y="-1604362"/>
            <a:ext cx="2793469" cy="5504688"/>
          </a:xfrm>
          <a:prstGeom prst="rect">
            <a:avLst/>
          </a:prstGeom>
        </p:spPr>
        <p:txBody>
          <a:bodyPr anchor="ctr">
            <a:normAutofit/>
          </a:bodyPr>
          <a:lstStyle>
            <a:lvl1pPr algn="l" defTabSz="914400" rtl="0" eaLnBrk="1" latinLnBrk="0" hangingPunct="1">
              <a:lnSpc>
                <a:spcPct val="90000"/>
              </a:lnSpc>
              <a:spcBef>
                <a:spcPct val="0"/>
              </a:spcBef>
              <a:buNone/>
              <a:defRPr sz="4000" b="0" kern="1200">
                <a:solidFill>
                  <a:schemeClr val="accent1"/>
                </a:solidFill>
                <a:latin typeface="Calibri" panose="020F0502020204030204" pitchFamily="34" charset="0"/>
                <a:ea typeface="+mj-ea"/>
                <a:cs typeface="Calibri" panose="020F0502020204030204" pitchFamily="34" charset="0"/>
              </a:defRPr>
            </a:lvl1pPr>
          </a:lstStyle>
          <a:p>
            <a:br>
              <a:rPr lang="en-US" dirty="0">
                <a:solidFill>
                  <a:schemeClr val="tx1"/>
                </a:solidFill>
              </a:rPr>
            </a:br>
            <a:r>
              <a:rPr lang="en-US" dirty="0" err="1">
                <a:solidFill>
                  <a:schemeClr val="tx1"/>
                </a:solidFill>
              </a:rPr>
              <a:t>Ejemplo</a:t>
            </a:r>
            <a:r>
              <a:rPr lang="en-US" dirty="0">
                <a:solidFill>
                  <a:schemeClr val="tx1"/>
                </a:solidFill>
              </a:rPr>
              <a:t> 4</a:t>
            </a:r>
          </a:p>
          <a:p>
            <a:r>
              <a:rPr lang="en-CA" sz="3200" dirty="0">
                <a:solidFill>
                  <a:schemeClr val="tx1"/>
                </a:solidFill>
              </a:rPr>
              <a:t>En </a:t>
            </a:r>
            <a:r>
              <a:rPr lang="en-CA" sz="3200" dirty="0" err="1">
                <a:solidFill>
                  <a:schemeClr val="tx1"/>
                </a:solidFill>
              </a:rPr>
              <a:t>grupos</a:t>
            </a:r>
            <a:r>
              <a:rPr lang="en-CA" sz="3200" dirty="0">
                <a:solidFill>
                  <a:schemeClr val="tx1"/>
                </a:solidFill>
              </a:rPr>
              <a:t>:</a:t>
            </a:r>
            <a:br>
              <a:rPr lang="en-CA" dirty="0">
                <a:solidFill>
                  <a:schemeClr val="tx1"/>
                </a:solidFill>
              </a:rPr>
            </a:br>
            <a:r>
              <a:rPr lang="en-CA" sz="1800" dirty="0">
                <a:solidFill>
                  <a:schemeClr val="tx1"/>
                </a:solidFill>
              </a:rPr>
              <a:t>1. ¿</a:t>
            </a:r>
            <a:r>
              <a:rPr lang="en-CA" sz="1800" dirty="0" err="1">
                <a:solidFill>
                  <a:schemeClr val="tx1"/>
                </a:solidFill>
              </a:rPr>
              <a:t>Qué</a:t>
            </a:r>
            <a:r>
              <a:rPr lang="en-CA" sz="1800" dirty="0">
                <a:solidFill>
                  <a:schemeClr val="tx1"/>
                </a:solidFill>
              </a:rPr>
              <a:t> </a:t>
            </a:r>
            <a:r>
              <a:rPr lang="en-CA" sz="1800" dirty="0" err="1">
                <a:solidFill>
                  <a:schemeClr val="tx1"/>
                </a:solidFill>
              </a:rPr>
              <a:t>evidencia</a:t>
            </a:r>
            <a:r>
              <a:rPr lang="en-CA" sz="1800" dirty="0">
                <a:solidFill>
                  <a:schemeClr val="tx1"/>
                </a:solidFill>
              </a:rPr>
              <a:t> de </a:t>
            </a:r>
            <a:r>
              <a:rPr lang="en-CA" sz="1800" dirty="0" err="1">
                <a:solidFill>
                  <a:schemeClr val="tx1"/>
                </a:solidFill>
              </a:rPr>
              <a:t>cultura</a:t>
            </a:r>
            <a:r>
              <a:rPr lang="en-CA" sz="1800" dirty="0">
                <a:solidFill>
                  <a:schemeClr val="tx1"/>
                </a:solidFill>
              </a:rPr>
              <a:t> profunda </a:t>
            </a:r>
            <a:r>
              <a:rPr lang="en-CA" sz="1800" dirty="0" err="1">
                <a:solidFill>
                  <a:schemeClr val="tx1"/>
                </a:solidFill>
              </a:rPr>
              <a:t>ven</a:t>
            </a:r>
            <a:r>
              <a:rPr lang="en-CA" sz="1800" dirty="0">
                <a:solidFill>
                  <a:schemeClr val="tx1"/>
                </a:solidFill>
              </a:rPr>
              <a:t>?</a:t>
            </a:r>
            <a:br>
              <a:rPr lang="en-CA" sz="1800" dirty="0">
                <a:solidFill>
                  <a:schemeClr val="tx1"/>
                </a:solidFill>
              </a:rPr>
            </a:br>
            <a:r>
              <a:rPr lang="en-CA" sz="1800" dirty="0">
                <a:solidFill>
                  <a:schemeClr val="tx1"/>
                </a:solidFill>
              </a:rPr>
              <a:t>2. ¿</a:t>
            </a:r>
            <a:r>
              <a:rPr lang="en-CA" sz="1800" dirty="0" err="1">
                <a:solidFill>
                  <a:schemeClr val="tx1"/>
                </a:solidFill>
              </a:rPr>
              <a:t>Dónde</a:t>
            </a:r>
            <a:r>
              <a:rPr lang="en-CA" sz="1800" dirty="0">
                <a:solidFill>
                  <a:schemeClr val="tx1"/>
                </a:solidFill>
              </a:rPr>
              <a:t> </a:t>
            </a:r>
            <a:r>
              <a:rPr lang="en-CA" sz="1800" dirty="0" err="1">
                <a:solidFill>
                  <a:schemeClr val="tx1"/>
                </a:solidFill>
              </a:rPr>
              <a:t>aparece</a:t>
            </a:r>
            <a:r>
              <a:rPr lang="en-CA" sz="1800" dirty="0">
                <a:solidFill>
                  <a:schemeClr val="tx1"/>
                </a:solidFill>
              </a:rPr>
              <a:t> la </a:t>
            </a:r>
            <a:r>
              <a:rPr lang="en-CA" sz="1800" dirty="0" err="1">
                <a:solidFill>
                  <a:schemeClr val="tx1"/>
                </a:solidFill>
              </a:rPr>
              <a:t>reflexión</a:t>
            </a:r>
            <a:r>
              <a:rPr lang="en-CA" sz="1800" dirty="0">
                <a:solidFill>
                  <a:schemeClr val="tx1"/>
                </a:solidFill>
              </a:rPr>
              <a:t>?</a:t>
            </a:r>
            <a:br>
              <a:rPr lang="en-CA" sz="1800" dirty="0">
                <a:solidFill>
                  <a:schemeClr val="tx1"/>
                </a:solidFill>
              </a:rPr>
            </a:br>
            <a:r>
              <a:rPr lang="en-CA" sz="1800" dirty="0">
                <a:solidFill>
                  <a:schemeClr val="tx1"/>
                </a:solidFill>
              </a:rPr>
              <a:t>3. ¿</a:t>
            </a:r>
            <a:r>
              <a:rPr lang="en-CA" sz="1800" dirty="0" err="1">
                <a:solidFill>
                  <a:schemeClr val="tx1"/>
                </a:solidFill>
              </a:rPr>
              <a:t>Qué</a:t>
            </a:r>
            <a:r>
              <a:rPr lang="en-CA" sz="1800" dirty="0">
                <a:solidFill>
                  <a:schemeClr val="tx1"/>
                </a:solidFill>
              </a:rPr>
              <a:t> </a:t>
            </a:r>
            <a:r>
              <a:rPr lang="en-CA" sz="1800" dirty="0" err="1">
                <a:solidFill>
                  <a:schemeClr val="tx1"/>
                </a:solidFill>
              </a:rPr>
              <a:t>mejorarías</a:t>
            </a:r>
            <a:r>
              <a:rPr lang="en-CA" sz="1800" dirty="0">
                <a:solidFill>
                  <a:schemeClr val="tx1"/>
                </a:solidFill>
              </a:rPr>
              <a:t> </a:t>
            </a:r>
            <a:r>
              <a:rPr lang="en-CA" sz="1800" dirty="0" err="1">
                <a:solidFill>
                  <a:schemeClr val="tx1"/>
                </a:solidFill>
              </a:rPr>
              <a:t>si</a:t>
            </a:r>
            <a:r>
              <a:rPr lang="en-CA" sz="1800" dirty="0">
                <a:solidFill>
                  <a:schemeClr val="tx1"/>
                </a:solidFill>
              </a:rPr>
              <a:t> fuera </a:t>
            </a:r>
            <a:r>
              <a:rPr lang="en-CA" sz="1800" dirty="0" err="1">
                <a:solidFill>
                  <a:schemeClr val="tx1"/>
                </a:solidFill>
              </a:rPr>
              <a:t>su</a:t>
            </a:r>
            <a:r>
              <a:rPr lang="en-CA" sz="1800" dirty="0">
                <a:solidFill>
                  <a:schemeClr val="tx1"/>
                </a:solidFill>
              </a:rPr>
              <a:t> </a:t>
            </a:r>
            <a:r>
              <a:rPr lang="en-CA" sz="1800" dirty="0" err="1">
                <a:solidFill>
                  <a:schemeClr val="tx1"/>
                </a:solidFill>
              </a:rPr>
              <a:t>curso</a:t>
            </a:r>
            <a:r>
              <a:rPr lang="en-CA" sz="1800" dirty="0">
                <a:solidFill>
                  <a:schemeClr val="tx1"/>
                </a:solidFill>
              </a:rPr>
              <a:t>?</a:t>
            </a:r>
            <a:endParaRPr lang="en-US" sz="3200" dirty="0">
              <a:solidFill>
                <a:schemeClr val="tx1"/>
              </a:solidFill>
            </a:endParaRPr>
          </a:p>
        </p:txBody>
      </p:sp>
      <p:pic>
        <p:nvPicPr>
          <p:cNvPr id="7" name="Picture 6">
            <a:extLst>
              <a:ext uri="{FF2B5EF4-FFF2-40B4-BE49-F238E27FC236}">
                <a16:creationId xmlns:a16="http://schemas.microsoft.com/office/drawing/2014/main" id="{67DCBED6-304F-52B4-EE8B-95940FA66E3D}"/>
              </a:ext>
            </a:extLst>
          </p:cNvPr>
          <p:cNvPicPr>
            <a:picLocks noChangeAspect="1"/>
          </p:cNvPicPr>
          <p:nvPr/>
        </p:nvPicPr>
        <p:blipFill>
          <a:blip r:embed="rId3"/>
          <a:stretch>
            <a:fillRect/>
          </a:stretch>
        </p:blipFill>
        <p:spPr>
          <a:xfrm>
            <a:off x="99164" y="2650607"/>
            <a:ext cx="2974511" cy="3774617"/>
          </a:xfrm>
          <a:prstGeom prst="rect">
            <a:avLst/>
          </a:prstGeom>
        </p:spPr>
      </p:pic>
      <p:sp>
        <p:nvSpPr>
          <p:cNvPr id="11" name="TextBox 10">
            <a:extLst>
              <a:ext uri="{FF2B5EF4-FFF2-40B4-BE49-F238E27FC236}">
                <a16:creationId xmlns:a16="http://schemas.microsoft.com/office/drawing/2014/main" id="{4025DBAC-0594-F570-5767-9D27081E513A}"/>
              </a:ext>
            </a:extLst>
          </p:cNvPr>
          <p:cNvSpPr txBox="1"/>
          <p:nvPr/>
        </p:nvSpPr>
        <p:spPr>
          <a:xfrm>
            <a:off x="3277443" y="6163614"/>
            <a:ext cx="7032009" cy="523220"/>
          </a:xfrm>
          <a:prstGeom prst="rect">
            <a:avLst/>
          </a:prstGeom>
          <a:noFill/>
        </p:spPr>
        <p:txBody>
          <a:bodyPr wrap="square">
            <a:spAutoFit/>
          </a:bodyPr>
          <a:lstStyle/>
          <a:p>
            <a:r>
              <a:rPr lang="en-US" sz="1400" dirty="0"/>
              <a:t>https://</a:t>
            </a:r>
            <a:r>
              <a:rPr lang="en-US" sz="1400" dirty="0" err="1"/>
              <a:t>culturalportfolio.ucalgaryblogs.ca</a:t>
            </a:r>
            <a:r>
              <a:rPr lang="en-US" sz="1400" dirty="0"/>
              <a:t>/samples-of-previous-cultural-portfolio-assignments/6/</a:t>
            </a:r>
          </a:p>
        </p:txBody>
      </p:sp>
    </p:spTree>
    <p:extLst>
      <p:ext uri="{BB962C8B-B14F-4D97-AF65-F5344CB8AC3E}">
        <p14:creationId xmlns:p14="http://schemas.microsoft.com/office/powerpoint/2010/main" val="36246774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B7E51-3B54-D912-C2CF-BB3CD6F40A78}"/>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95E7C9B-BFF5-B007-5760-47291995BAB0}"/>
              </a:ext>
            </a:extLst>
          </p:cNvPr>
          <p:cNvSpPr>
            <a:spLocks noGrp="1"/>
          </p:cNvSpPr>
          <p:nvPr>
            <p:ph idx="1"/>
          </p:nvPr>
        </p:nvSpPr>
        <p:spPr>
          <a:xfrm>
            <a:off x="2388358" y="67733"/>
            <a:ext cx="8124863" cy="6722533"/>
          </a:xfrm>
          <a:solidFill>
            <a:schemeClr val="accent1">
              <a:lumMod val="20000"/>
              <a:lumOff val="80000"/>
            </a:schemeClr>
          </a:solidFill>
        </p:spPr>
        <p:txBody>
          <a:bodyPr>
            <a:noAutofit/>
          </a:bodyPr>
          <a:lstStyle/>
          <a:p>
            <a:r>
              <a:rPr lang="en-CA" sz="1350" b="1" dirty="0" err="1"/>
              <a:t>Actividad</a:t>
            </a:r>
            <a:r>
              <a:rPr lang="en-CA" sz="1350" b="1" dirty="0"/>
              <a:t> </a:t>
            </a:r>
            <a:r>
              <a:rPr lang="en-CA" sz="1350" b="1" dirty="0" err="1"/>
              <a:t>realizada</a:t>
            </a:r>
            <a:r>
              <a:rPr lang="en-CA" sz="1350" dirty="0"/>
              <a:t>: Para </a:t>
            </a:r>
            <a:r>
              <a:rPr lang="en-CA" sz="1350" dirty="0" err="1"/>
              <a:t>esta</a:t>
            </a:r>
            <a:r>
              <a:rPr lang="en-CA" sz="1350" dirty="0"/>
              <a:t> </a:t>
            </a:r>
            <a:r>
              <a:rPr lang="en-CA" sz="1350" dirty="0" err="1"/>
              <a:t>segunda</a:t>
            </a:r>
            <a:r>
              <a:rPr lang="en-CA" sz="1350" dirty="0"/>
              <a:t> entrada del </a:t>
            </a:r>
            <a:r>
              <a:rPr lang="en-CA" sz="1350" dirty="0" err="1"/>
              <a:t>portafolio</a:t>
            </a:r>
            <a:r>
              <a:rPr lang="en-CA" sz="1350" dirty="0"/>
              <a:t> cultural, </a:t>
            </a:r>
            <a:r>
              <a:rPr lang="en-CA" sz="1350" dirty="0" err="1"/>
              <a:t>visité</a:t>
            </a:r>
            <a:r>
              <a:rPr lang="en-CA" sz="1350" dirty="0"/>
              <a:t> </a:t>
            </a:r>
            <a:r>
              <a:rPr lang="en-CA" sz="1350" dirty="0" err="1"/>
              <a:t>UniMarket</a:t>
            </a:r>
            <a:r>
              <a:rPr lang="en-CA" sz="1350" dirty="0"/>
              <a:t>, un mercado </a:t>
            </a:r>
            <a:r>
              <a:rPr lang="en-CA" sz="1350" dirty="0" err="1"/>
              <a:t>latino</a:t>
            </a:r>
            <a:r>
              <a:rPr lang="en-CA" sz="1350" dirty="0"/>
              <a:t> </a:t>
            </a:r>
            <a:r>
              <a:rPr lang="en-CA" sz="1350" dirty="0" err="1"/>
              <a:t>ubicado</a:t>
            </a:r>
            <a:r>
              <a:rPr lang="en-CA" sz="1350" dirty="0"/>
              <a:t> </a:t>
            </a:r>
            <a:r>
              <a:rPr lang="en-CA" sz="1350" dirty="0" err="1"/>
              <a:t>en</a:t>
            </a:r>
            <a:r>
              <a:rPr lang="en-CA" sz="1350" dirty="0"/>
              <a:t> </a:t>
            </a:r>
            <a:r>
              <a:rPr lang="en-CA" sz="1350" dirty="0" err="1"/>
              <a:t>el</a:t>
            </a:r>
            <a:r>
              <a:rPr lang="en-CA" sz="1350" dirty="0"/>
              <a:t> sur de Calgary. Fui con </a:t>
            </a:r>
            <a:r>
              <a:rPr lang="en-CA" sz="1350" dirty="0" err="1"/>
              <a:t>una</a:t>
            </a:r>
            <a:r>
              <a:rPr lang="en-CA" sz="1350" dirty="0"/>
              <a:t> amiga y, </a:t>
            </a:r>
            <a:r>
              <a:rPr lang="en-CA" sz="1350" dirty="0" err="1"/>
              <a:t>aunque</a:t>
            </a:r>
            <a:r>
              <a:rPr lang="en-CA" sz="1350" dirty="0"/>
              <a:t> </a:t>
            </a:r>
            <a:r>
              <a:rPr lang="en-CA" sz="1350" dirty="0" err="1"/>
              <a:t>llegar</a:t>
            </a:r>
            <a:r>
              <a:rPr lang="en-CA" sz="1350" dirty="0"/>
              <a:t> hasta </a:t>
            </a:r>
            <a:r>
              <a:rPr lang="en-CA" sz="1350" dirty="0" err="1"/>
              <a:t>allí</a:t>
            </a:r>
            <a:r>
              <a:rPr lang="en-CA" sz="1350" dirty="0"/>
              <a:t> </a:t>
            </a:r>
            <a:r>
              <a:rPr lang="en-CA" sz="1350" dirty="0" err="1"/>
              <a:t>en</a:t>
            </a:r>
            <a:r>
              <a:rPr lang="en-CA" sz="1350" dirty="0"/>
              <a:t> </a:t>
            </a:r>
            <a:r>
              <a:rPr lang="en-CA" sz="1350" dirty="0" err="1"/>
              <a:t>transporte</a:t>
            </a:r>
            <a:r>
              <a:rPr lang="en-CA" sz="1350" dirty="0"/>
              <a:t> </a:t>
            </a:r>
            <a:r>
              <a:rPr lang="en-CA" sz="1350" dirty="0" err="1"/>
              <a:t>público</a:t>
            </a:r>
            <a:r>
              <a:rPr lang="en-CA" sz="1350" dirty="0"/>
              <a:t> </a:t>
            </a:r>
            <a:r>
              <a:rPr lang="en-CA" sz="1350" dirty="0" err="1"/>
              <a:t>fue</a:t>
            </a:r>
            <a:r>
              <a:rPr lang="en-CA" sz="1350" dirty="0"/>
              <a:t> un poco </a:t>
            </a:r>
            <a:r>
              <a:rPr lang="en-CA" sz="1350" dirty="0" err="1"/>
              <a:t>complicado</a:t>
            </a:r>
            <a:r>
              <a:rPr lang="en-CA" sz="1350" dirty="0"/>
              <a:t> </a:t>
            </a:r>
            <a:r>
              <a:rPr lang="en-CA" sz="1350" dirty="0" err="1"/>
              <a:t>debido</a:t>
            </a:r>
            <a:r>
              <a:rPr lang="en-CA" sz="1350" dirty="0"/>
              <a:t> a la </a:t>
            </a:r>
            <a:r>
              <a:rPr lang="en-CA" sz="1350" dirty="0" err="1"/>
              <a:t>larga</a:t>
            </a:r>
            <a:r>
              <a:rPr lang="en-CA" sz="1350" dirty="0"/>
              <a:t> </a:t>
            </a:r>
            <a:r>
              <a:rPr lang="en-CA" sz="1350" dirty="0" err="1"/>
              <a:t>distancia</a:t>
            </a:r>
            <a:r>
              <a:rPr lang="en-CA" sz="1350" dirty="0"/>
              <a:t> y </a:t>
            </a:r>
            <a:r>
              <a:rPr lang="en-CA" sz="1350" dirty="0" err="1"/>
              <a:t>el</a:t>
            </a:r>
            <a:r>
              <a:rPr lang="en-CA" sz="1350" dirty="0"/>
              <a:t> </a:t>
            </a:r>
            <a:r>
              <a:rPr lang="en-CA" sz="1350" dirty="0" err="1"/>
              <a:t>clima</a:t>
            </a:r>
            <a:r>
              <a:rPr lang="en-CA" sz="1350" dirty="0"/>
              <a:t> </a:t>
            </a:r>
            <a:r>
              <a:rPr lang="en-CA" sz="1350" dirty="0" err="1"/>
              <a:t>frío</a:t>
            </a:r>
            <a:r>
              <a:rPr lang="en-CA" sz="1350" dirty="0"/>
              <a:t>, la visita </a:t>
            </a:r>
            <a:r>
              <a:rPr lang="en-CA" sz="1350" dirty="0" err="1"/>
              <a:t>valió</a:t>
            </a:r>
            <a:r>
              <a:rPr lang="en-CA" sz="1350" dirty="0"/>
              <a:t>  </a:t>
            </a:r>
            <a:r>
              <a:rPr lang="en-CA" sz="1350" dirty="0" err="1"/>
              <a:t>totalmente</a:t>
            </a:r>
            <a:r>
              <a:rPr lang="en-CA" sz="1350" dirty="0"/>
              <a:t> la </a:t>
            </a:r>
            <a:r>
              <a:rPr lang="en-CA" sz="1350" dirty="0" err="1"/>
              <a:t>pena</a:t>
            </a:r>
            <a:r>
              <a:rPr lang="en-CA" sz="1350" dirty="0"/>
              <a:t>. </a:t>
            </a:r>
            <a:r>
              <a:rPr lang="en-CA" sz="1350" dirty="0" err="1"/>
              <a:t>Desde</a:t>
            </a:r>
            <a:r>
              <a:rPr lang="en-CA" sz="1350" dirty="0"/>
              <a:t> </a:t>
            </a:r>
            <a:r>
              <a:rPr lang="en-CA" sz="1350" dirty="0" err="1"/>
              <a:t>el</a:t>
            </a:r>
            <a:r>
              <a:rPr lang="en-CA" sz="1350" dirty="0"/>
              <a:t> </a:t>
            </a:r>
            <a:r>
              <a:rPr lang="en-CA" sz="1350" dirty="0" err="1"/>
              <a:t>momento</a:t>
            </a:r>
            <a:r>
              <a:rPr lang="en-CA" sz="1350" dirty="0"/>
              <a:t> </a:t>
            </a:r>
            <a:r>
              <a:rPr lang="en-CA" sz="1350" dirty="0" err="1"/>
              <a:t>en</a:t>
            </a:r>
            <a:r>
              <a:rPr lang="en-CA" sz="1350" dirty="0"/>
              <a:t> </a:t>
            </a:r>
            <a:r>
              <a:rPr lang="en-CA" sz="1350" dirty="0" err="1"/>
              <a:t>que</a:t>
            </a:r>
            <a:r>
              <a:rPr lang="en-CA" sz="1350" dirty="0"/>
              <a:t> </a:t>
            </a:r>
            <a:r>
              <a:rPr lang="en-CA" sz="1350" dirty="0" err="1"/>
              <a:t>entramos</a:t>
            </a:r>
            <a:r>
              <a:rPr lang="en-CA" sz="1350" dirty="0"/>
              <a:t>, </a:t>
            </a:r>
            <a:r>
              <a:rPr lang="en-CA" sz="1350" dirty="0" err="1"/>
              <a:t>el</a:t>
            </a:r>
            <a:r>
              <a:rPr lang="en-CA" sz="1350" dirty="0"/>
              <a:t> </a:t>
            </a:r>
            <a:r>
              <a:rPr lang="en-CA" sz="1350" dirty="0" err="1"/>
              <a:t>olor</a:t>
            </a:r>
            <a:r>
              <a:rPr lang="en-CA" sz="1350" dirty="0"/>
              <a:t> del </a:t>
            </a:r>
            <a:r>
              <a:rPr lang="en-CA" sz="1350" dirty="0" err="1"/>
              <a:t>lugar</a:t>
            </a:r>
            <a:r>
              <a:rPr lang="en-CA" sz="1350" dirty="0"/>
              <a:t>, la </a:t>
            </a:r>
            <a:r>
              <a:rPr lang="en-CA" sz="1350" dirty="0" err="1"/>
              <a:t>música</a:t>
            </a:r>
            <a:r>
              <a:rPr lang="en-CA" sz="1350" dirty="0"/>
              <a:t>, </a:t>
            </a:r>
            <a:r>
              <a:rPr lang="en-CA" sz="1350" dirty="0" err="1"/>
              <a:t>el</a:t>
            </a:r>
            <a:r>
              <a:rPr lang="en-CA" sz="1350" dirty="0"/>
              <a:t> </a:t>
            </a:r>
            <a:r>
              <a:rPr lang="en-CA" sz="1350" dirty="0" err="1"/>
              <a:t>escuchar</a:t>
            </a:r>
            <a:r>
              <a:rPr lang="en-CA" sz="1350" dirty="0"/>
              <a:t> </a:t>
            </a:r>
            <a:r>
              <a:rPr lang="en-CA" sz="1350" dirty="0" err="1"/>
              <a:t>hablar</a:t>
            </a:r>
            <a:r>
              <a:rPr lang="en-CA" sz="1350" dirty="0"/>
              <a:t> </a:t>
            </a:r>
            <a:r>
              <a:rPr lang="en-CA" sz="1350" dirty="0" err="1"/>
              <a:t>español</a:t>
            </a:r>
            <a:r>
              <a:rPr lang="en-CA" sz="1350" dirty="0"/>
              <a:t> me </a:t>
            </a:r>
            <a:r>
              <a:rPr lang="en-CA" sz="1350" dirty="0" err="1"/>
              <a:t>transportó</a:t>
            </a:r>
            <a:r>
              <a:rPr lang="en-CA" sz="1350" dirty="0"/>
              <a:t> </a:t>
            </a:r>
            <a:r>
              <a:rPr lang="en-CA" sz="1350" dirty="0" err="1"/>
              <a:t>inmediatamente</a:t>
            </a:r>
            <a:r>
              <a:rPr lang="en-CA" sz="1350" dirty="0"/>
              <a:t> a Colombia. </a:t>
            </a:r>
            <a:r>
              <a:rPr lang="en-CA" sz="1350" dirty="0" err="1"/>
              <a:t>UniMarket</a:t>
            </a:r>
            <a:r>
              <a:rPr lang="en-CA" sz="1350" dirty="0"/>
              <a:t> se ha </a:t>
            </a:r>
            <a:r>
              <a:rPr lang="en-CA" sz="1350" dirty="0" err="1"/>
              <a:t>consolidado</a:t>
            </a:r>
            <a:r>
              <a:rPr lang="en-CA" sz="1350" dirty="0"/>
              <a:t> </a:t>
            </a:r>
            <a:r>
              <a:rPr lang="en-CA" sz="1350" dirty="0" err="1"/>
              <a:t>como</a:t>
            </a:r>
            <a:r>
              <a:rPr lang="en-CA" sz="1350" dirty="0"/>
              <a:t> un </a:t>
            </a:r>
            <a:r>
              <a:rPr lang="en-CA" sz="1350" dirty="0" err="1"/>
              <a:t>espacio</a:t>
            </a:r>
            <a:r>
              <a:rPr lang="en-CA" sz="1350" dirty="0"/>
              <a:t> cultural </a:t>
            </a:r>
            <a:r>
              <a:rPr lang="en-CA" sz="1350" dirty="0" err="1"/>
              <a:t>importante</a:t>
            </a:r>
            <a:r>
              <a:rPr lang="en-CA" sz="1350" dirty="0"/>
              <a:t> para la comunidad </a:t>
            </a:r>
            <a:r>
              <a:rPr lang="en-CA" sz="1350" dirty="0" err="1"/>
              <a:t>latina</a:t>
            </a:r>
            <a:r>
              <a:rPr lang="en-CA" sz="1350" dirty="0"/>
              <a:t> </a:t>
            </a:r>
            <a:r>
              <a:rPr lang="en-CA" sz="1350" dirty="0" err="1"/>
              <a:t>en</a:t>
            </a:r>
            <a:r>
              <a:rPr lang="en-CA" sz="1350" dirty="0"/>
              <a:t> Calgary al </a:t>
            </a:r>
            <a:r>
              <a:rPr lang="en-CA" sz="1350" dirty="0" err="1"/>
              <a:t>combinar</a:t>
            </a:r>
            <a:r>
              <a:rPr lang="en-CA" sz="1350" dirty="0"/>
              <a:t> </a:t>
            </a:r>
            <a:r>
              <a:rPr lang="en-CA" sz="1350" dirty="0" err="1"/>
              <a:t>supermercado</a:t>
            </a:r>
            <a:r>
              <a:rPr lang="en-CA" sz="1350" dirty="0"/>
              <a:t>, </a:t>
            </a:r>
            <a:r>
              <a:rPr lang="en-CA" sz="1350" dirty="0" err="1"/>
              <a:t>restaurante</a:t>
            </a:r>
            <a:r>
              <a:rPr lang="en-CA" sz="1350" dirty="0"/>
              <a:t> y </a:t>
            </a:r>
            <a:r>
              <a:rPr lang="en-CA" sz="1350" dirty="0" err="1"/>
              <a:t>cafetería</a:t>
            </a:r>
            <a:r>
              <a:rPr lang="en-CA" sz="1350" dirty="0"/>
              <a:t> </a:t>
            </a:r>
            <a:r>
              <a:rPr lang="en-CA" sz="1350" dirty="0" err="1"/>
              <a:t>latina</a:t>
            </a:r>
            <a:r>
              <a:rPr lang="en-CA" sz="1350" dirty="0"/>
              <a:t> </a:t>
            </a:r>
            <a:r>
              <a:rPr lang="en-CA" sz="1350" dirty="0" err="1"/>
              <a:t>en</a:t>
            </a:r>
            <a:r>
              <a:rPr lang="en-CA" sz="1350" dirty="0"/>
              <a:t> un solo </a:t>
            </a:r>
            <a:r>
              <a:rPr lang="en-CA" sz="1350" dirty="0" err="1"/>
              <a:t>lugar</a:t>
            </a:r>
            <a:r>
              <a:rPr lang="en-CA" sz="1350" dirty="0"/>
              <a:t>. La  tienda </a:t>
            </a:r>
            <a:r>
              <a:rPr lang="en-CA" sz="1350" dirty="0" err="1"/>
              <a:t>está</a:t>
            </a:r>
            <a:r>
              <a:rPr lang="en-CA" sz="1350" dirty="0"/>
              <a:t> </a:t>
            </a:r>
            <a:r>
              <a:rPr lang="en-CA" sz="1350" dirty="0" err="1"/>
              <a:t>dividida</a:t>
            </a:r>
            <a:r>
              <a:rPr lang="en-CA" sz="1350" dirty="0"/>
              <a:t> </a:t>
            </a:r>
            <a:r>
              <a:rPr lang="en-CA" sz="1350" dirty="0" err="1"/>
              <a:t>en</a:t>
            </a:r>
            <a:r>
              <a:rPr lang="en-CA" sz="1350" dirty="0"/>
              <a:t> dos </a:t>
            </a:r>
            <a:r>
              <a:rPr lang="en-CA" sz="1350" dirty="0" err="1"/>
              <a:t>áreas</a:t>
            </a:r>
            <a:r>
              <a:rPr lang="en-CA" sz="1350" dirty="0"/>
              <a:t> </a:t>
            </a:r>
            <a:r>
              <a:rPr lang="en-CA" sz="1350" dirty="0" err="1"/>
              <a:t>principales</a:t>
            </a:r>
            <a:r>
              <a:rPr lang="en-CA" sz="1350" dirty="0"/>
              <a:t>. Por un </a:t>
            </a:r>
            <a:r>
              <a:rPr lang="en-CA" sz="1350" dirty="0" err="1"/>
              <a:t>lado</a:t>
            </a:r>
            <a:r>
              <a:rPr lang="en-CA" sz="1350" dirty="0"/>
              <a:t>, la </a:t>
            </a:r>
            <a:r>
              <a:rPr lang="en-CA" sz="1350" dirty="0" err="1"/>
              <a:t>sección</a:t>
            </a:r>
            <a:r>
              <a:rPr lang="en-CA" sz="1350" dirty="0"/>
              <a:t> de </a:t>
            </a:r>
            <a:r>
              <a:rPr lang="en-CA" sz="1350" dirty="0" err="1"/>
              <a:t>supermercado</a:t>
            </a:r>
            <a:r>
              <a:rPr lang="en-CA" sz="1350" dirty="0"/>
              <a:t> </a:t>
            </a:r>
            <a:r>
              <a:rPr lang="en-CA" sz="1350" dirty="0" err="1"/>
              <a:t>ofrece</a:t>
            </a:r>
            <a:r>
              <a:rPr lang="en-CA" sz="1350" dirty="0"/>
              <a:t> </a:t>
            </a:r>
            <a:r>
              <a:rPr lang="en-CA" sz="1350" dirty="0" err="1"/>
              <a:t>una</a:t>
            </a:r>
            <a:r>
              <a:rPr lang="en-CA" sz="1350" dirty="0"/>
              <a:t> gran </a:t>
            </a:r>
            <a:r>
              <a:rPr lang="en-CA" sz="1350" dirty="0" err="1"/>
              <a:t>variedad</a:t>
            </a:r>
            <a:r>
              <a:rPr lang="en-CA" sz="1350" dirty="0"/>
              <a:t> de </a:t>
            </a:r>
            <a:r>
              <a:rPr lang="en-CA" sz="1350" dirty="0" err="1"/>
              <a:t>productos</a:t>
            </a:r>
            <a:r>
              <a:rPr lang="en-CA" sz="1350" dirty="0"/>
              <a:t> </a:t>
            </a:r>
            <a:r>
              <a:rPr lang="en-CA" sz="1350" dirty="0" err="1"/>
              <a:t>importados</a:t>
            </a:r>
            <a:r>
              <a:rPr lang="en-CA" sz="1350" dirty="0"/>
              <a:t> de </a:t>
            </a:r>
            <a:r>
              <a:rPr lang="en-CA" sz="1350" dirty="0" err="1"/>
              <a:t>distintos</a:t>
            </a:r>
            <a:r>
              <a:rPr lang="en-CA" sz="1350" dirty="0"/>
              <a:t> </a:t>
            </a:r>
            <a:r>
              <a:rPr lang="en-CA" sz="1350" dirty="0" err="1"/>
              <a:t>países</a:t>
            </a:r>
            <a:r>
              <a:rPr lang="en-CA" sz="1350" dirty="0"/>
              <a:t> </a:t>
            </a:r>
            <a:r>
              <a:rPr lang="en-CA" sz="1350" dirty="0" err="1"/>
              <a:t>latinoamericanos</a:t>
            </a:r>
            <a:r>
              <a:rPr lang="en-CA" sz="1350" dirty="0"/>
              <a:t>, </a:t>
            </a:r>
            <a:r>
              <a:rPr lang="en-CA" sz="1350" dirty="0" err="1"/>
              <a:t>como</a:t>
            </a:r>
            <a:r>
              <a:rPr lang="en-CA" sz="1350" dirty="0"/>
              <a:t> Colombia y México. </a:t>
            </a:r>
            <a:r>
              <a:rPr lang="en-CA" sz="1350" dirty="0" err="1"/>
              <a:t>Allí</a:t>
            </a:r>
            <a:r>
              <a:rPr lang="en-CA" sz="1350" dirty="0"/>
              <a:t> se </a:t>
            </a:r>
            <a:r>
              <a:rPr lang="en-CA" sz="1350" dirty="0" err="1"/>
              <a:t>pueden</a:t>
            </a:r>
            <a:r>
              <a:rPr lang="en-CA" sz="1350" dirty="0"/>
              <a:t> </a:t>
            </a:r>
            <a:r>
              <a:rPr lang="en-CA" sz="1350" dirty="0" err="1"/>
              <a:t>encontrar</a:t>
            </a:r>
            <a:r>
              <a:rPr lang="en-CA" sz="1350" dirty="0"/>
              <a:t> </a:t>
            </a:r>
            <a:r>
              <a:rPr lang="en-CA" sz="1350" dirty="0" err="1"/>
              <a:t>ingredientes</a:t>
            </a:r>
            <a:r>
              <a:rPr lang="en-CA" sz="1350" dirty="0"/>
              <a:t> </a:t>
            </a:r>
            <a:r>
              <a:rPr lang="en-CA" sz="1350" dirty="0" err="1"/>
              <a:t>tradicionales</a:t>
            </a:r>
            <a:r>
              <a:rPr lang="en-CA" sz="1350" dirty="0"/>
              <a:t>, </a:t>
            </a:r>
            <a:r>
              <a:rPr lang="en-CA" sz="1350" dirty="0" err="1"/>
              <a:t>como</a:t>
            </a:r>
            <a:r>
              <a:rPr lang="en-CA" sz="1350" dirty="0"/>
              <a:t> harina PAN, </a:t>
            </a:r>
            <a:r>
              <a:rPr lang="en-CA" sz="1350" dirty="0" err="1"/>
              <a:t>fríjoles</a:t>
            </a:r>
            <a:r>
              <a:rPr lang="en-CA" sz="1350" dirty="0"/>
              <a:t>, salsas, </a:t>
            </a:r>
            <a:r>
              <a:rPr lang="en-CA" sz="1350" dirty="0" err="1"/>
              <a:t>dulces</a:t>
            </a:r>
            <a:r>
              <a:rPr lang="en-CA" sz="1350" dirty="0"/>
              <a:t> </a:t>
            </a:r>
            <a:r>
              <a:rPr lang="en-CA" sz="1350" dirty="0" err="1"/>
              <a:t>típicos</a:t>
            </a:r>
            <a:r>
              <a:rPr lang="en-CA" sz="1350" dirty="0"/>
              <a:t>, </a:t>
            </a:r>
            <a:r>
              <a:rPr lang="en-CA" sz="1350" dirty="0" err="1"/>
              <a:t>bebidas</a:t>
            </a:r>
            <a:r>
              <a:rPr lang="en-CA" sz="1350" dirty="0"/>
              <a:t> y </a:t>
            </a:r>
            <a:r>
              <a:rPr lang="en-CA" sz="1350" dirty="0" err="1"/>
              <a:t>productos</a:t>
            </a:r>
            <a:r>
              <a:rPr lang="en-CA" sz="1350" dirty="0"/>
              <a:t> </a:t>
            </a:r>
            <a:r>
              <a:rPr lang="en-CA" sz="1350" dirty="0" err="1"/>
              <a:t>congelados</a:t>
            </a:r>
            <a:r>
              <a:rPr lang="en-CA" sz="1350" dirty="0"/>
              <a:t>, </a:t>
            </a:r>
            <a:r>
              <a:rPr lang="en-CA" sz="1350" dirty="0" err="1"/>
              <a:t>que</a:t>
            </a:r>
            <a:r>
              <a:rPr lang="en-CA" sz="1350" dirty="0"/>
              <a:t> no </a:t>
            </a:r>
            <a:r>
              <a:rPr lang="en-CA" sz="1350" dirty="0" err="1"/>
              <a:t>suelen</a:t>
            </a:r>
            <a:r>
              <a:rPr lang="en-CA" sz="1350" dirty="0"/>
              <a:t> </a:t>
            </a:r>
            <a:r>
              <a:rPr lang="en-CA" sz="1350" dirty="0" err="1"/>
              <a:t>estar</a:t>
            </a:r>
            <a:r>
              <a:rPr lang="en-CA" sz="1350" dirty="0"/>
              <a:t> </a:t>
            </a:r>
            <a:r>
              <a:rPr lang="en-CA" sz="1350" dirty="0" err="1"/>
              <a:t>disponibles</a:t>
            </a:r>
            <a:r>
              <a:rPr lang="en-CA" sz="1350" dirty="0"/>
              <a:t> </a:t>
            </a:r>
            <a:r>
              <a:rPr lang="en-CA" sz="1350" dirty="0" err="1"/>
              <a:t>en</a:t>
            </a:r>
            <a:r>
              <a:rPr lang="en-CA" sz="1350" dirty="0"/>
              <a:t> </a:t>
            </a:r>
            <a:r>
              <a:rPr lang="en-CA" sz="1350" dirty="0" err="1"/>
              <a:t>los</a:t>
            </a:r>
            <a:r>
              <a:rPr lang="en-CA" sz="1350" dirty="0"/>
              <a:t> </a:t>
            </a:r>
            <a:r>
              <a:rPr lang="en-CA" sz="1350" dirty="0" err="1"/>
              <a:t>supermercados</a:t>
            </a:r>
            <a:r>
              <a:rPr lang="en-CA" sz="1350" dirty="0"/>
              <a:t> </a:t>
            </a:r>
            <a:r>
              <a:rPr lang="en-CA" sz="1350" dirty="0" err="1"/>
              <a:t>convencionales</a:t>
            </a:r>
            <a:r>
              <a:rPr lang="en-CA" sz="1350" dirty="0"/>
              <a:t> de </a:t>
            </a:r>
            <a:r>
              <a:rPr lang="en-CA" sz="1350" dirty="0" err="1"/>
              <a:t>Canadá</a:t>
            </a:r>
            <a:r>
              <a:rPr lang="en-CA" sz="1350" dirty="0"/>
              <a:t>. Esto no solo </a:t>
            </a:r>
            <a:r>
              <a:rPr lang="en-CA" sz="1350" dirty="0" err="1"/>
              <a:t>permite</a:t>
            </a:r>
            <a:r>
              <a:rPr lang="en-CA" sz="1350" dirty="0"/>
              <a:t> </a:t>
            </a:r>
            <a:r>
              <a:rPr lang="en-CA" sz="1350" dirty="0" err="1"/>
              <a:t>que</a:t>
            </a:r>
            <a:r>
              <a:rPr lang="en-CA" sz="1350" dirty="0"/>
              <a:t> </a:t>
            </a:r>
            <a:r>
              <a:rPr lang="en-CA" sz="1350" dirty="0" err="1"/>
              <a:t>los</a:t>
            </a:r>
            <a:r>
              <a:rPr lang="en-CA" sz="1350" dirty="0"/>
              <a:t> </a:t>
            </a:r>
            <a:r>
              <a:rPr lang="en-CA" sz="1350" dirty="0" err="1"/>
              <a:t>latinos</a:t>
            </a:r>
            <a:r>
              <a:rPr lang="en-CA" sz="1350" dirty="0"/>
              <a:t> </a:t>
            </a:r>
            <a:r>
              <a:rPr lang="en-CA" sz="1350" dirty="0" err="1"/>
              <a:t>encuentren</a:t>
            </a:r>
            <a:r>
              <a:rPr lang="en-CA" sz="1350" dirty="0"/>
              <a:t> </a:t>
            </a:r>
            <a:r>
              <a:rPr lang="en-CA" sz="1350" dirty="0" err="1"/>
              <a:t>sabores</a:t>
            </a:r>
            <a:r>
              <a:rPr lang="en-CA" sz="1350" dirty="0"/>
              <a:t> </a:t>
            </a:r>
            <a:r>
              <a:rPr lang="en-CA" sz="1350" dirty="0" err="1"/>
              <a:t>familiares</a:t>
            </a:r>
            <a:r>
              <a:rPr lang="en-CA" sz="1350" dirty="0"/>
              <a:t>, </a:t>
            </a:r>
            <a:r>
              <a:rPr lang="en-CA" sz="1350" dirty="0" err="1"/>
              <a:t>sino</a:t>
            </a:r>
            <a:r>
              <a:rPr lang="en-CA" sz="1350" dirty="0"/>
              <a:t> </a:t>
            </a:r>
            <a:r>
              <a:rPr lang="en-CA" sz="1350" dirty="0" err="1"/>
              <a:t>que</a:t>
            </a:r>
            <a:r>
              <a:rPr lang="en-CA" sz="1350" dirty="0"/>
              <a:t> también </a:t>
            </a:r>
            <a:r>
              <a:rPr lang="en-CA" sz="1350" dirty="0" err="1"/>
              <a:t>invita</a:t>
            </a:r>
            <a:r>
              <a:rPr lang="en-CA" sz="1350" dirty="0"/>
              <a:t> a </a:t>
            </a:r>
            <a:r>
              <a:rPr lang="en-CA" sz="1350" dirty="0" err="1"/>
              <a:t>descubrir</a:t>
            </a:r>
            <a:r>
              <a:rPr lang="en-CA" sz="1350" dirty="0"/>
              <a:t> la </a:t>
            </a:r>
            <a:r>
              <a:rPr lang="en-CA" sz="1350" dirty="0" err="1"/>
              <a:t>gastronomía</a:t>
            </a:r>
            <a:r>
              <a:rPr lang="en-CA" sz="1350" dirty="0"/>
              <a:t> de </a:t>
            </a:r>
            <a:r>
              <a:rPr lang="en-CA" sz="1350" dirty="0" err="1"/>
              <a:t>otros</a:t>
            </a:r>
            <a:r>
              <a:rPr lang="en-CA" sz="1350" dirty="0"/>
              <a:t> </a:t>
            </a:r>
            <a:r>
              <a:rPr lang="en-CA" sz="1350" dirty="0" err="1"/>
              <a:t>países</a:t>
            </a:r>
            <a:r>
              <a:rPr lang="en-CA" sz="1350" dirty="0"/>
              <a:t> de la </a:t>
            </a:r>
            <a:r>
              <a:rPr lang="en-CA" sz="1350" dirty="0" err="1"/>
              <a:t>región</a:t>
            </a:r>
            <a:r>
              <a:rPr lang="en-CA" sz="1350" dirty="0"/>
              <a:t>. Por </a:t>
            </a:r>
            <a:r>
              <a:rPr lang="en-CA" sz="1350" dirty="0" err="1"/>
              <a:t>otro</a:t>
            </a:r>
            <a:r>
              <a:rPr lang="en-CA" sz="1350" dirty="0"/>
              <a:t> </a:t>
            </a:r>
            <a:r>
              <a:rPr lang="en-CA" sz="1350" dirty="0" err="1"/>
              <a:t>lado</a:t>
            </a:r>
            <a:r>
              <a:rPr lang="en-CA" sz="1350" dirty="0"/>
              <a:t>, la </a:t>
            </a:r>
            <a:r>
              <a:rPr lang="en-CA" sz="1350" dirty="0" err="1"/>
              <a:t>sección</a:t>
            </a:r>
            <a:r>
              <a:rPr lang="en-CA" sz="1350" dirty="0"/>
              <a:t> de </a:t>
            </a:r>
            <a:r>
              <a:rPr lang="en-CA" sz="1350" dirty="0" err="1"/>
              <a:t>restaurante</a:t>
            </a:r>
            <a:r>
              <a:rPr lang="en-CA" sz="1350" dirty="0"/>
              <a:t> y </a:t>
            </a:r>
            <a:r>
              <a:rPr lang="en-CA" sz="1350" dirty="0" err="1"/>
              <a:t>cafetería</a:t>
            </a:r>
            <a:r>
              <a:rPr lang="en-CA" sz="1350" dirty="0"/>
              <a:t> </a:t>
            </a:r>
            <a:r>
              <a:rPr lang="en-CA" sz="1350" dirty="0" err="1"/>
              <a:t>ofrece</a:t>
            </a:r>
            <a:r>
              <a:rPr lang="en-CA" sz="1350" dirty="0"/>
              <a:t> </a:t>
            </a:r>
            <a:r>
              <a:rPr lang="en-CA" sz="1350" dirty="0" err="1"/>
              <a:t>platos</a:t>
            </a:r>
            <a:r>
              <a:rPr lang="en-CA" sz="1350" dirty="0"/>
              <a:t> y </a:t>
            </a:r>
            <a:r>
              <a:rPr lang="en-CA" sz="1350" dirty="0" err="1"/>
              <a:t>bebidas</a:t>
            </a:r>
            <a:r>
              <a:rPr lang="en-CA" sz="1350" dirty="0"/>
              <a:t> </a:t>
            </a:r>
            <a:r>
              <a:rPr lang="en-CA" sz="1350" dirty="0" err="1"/>
              <a:t>tradicionales</a:t>
            </a:r>
            <a:r>
              <a:rPr lang="en-CA" sz="1350" dirty="0"/>
              <a:t> </a:t>
            </a:r>
            <a:r>
              <a:rPr lang="en-CA" sz="1350" dirty="0" err="1"/>
              <a:t>como</a:t>
            </a:r>
            <a:r>
              <a:rPr lang="en-CA" sz="1350" dirty="0"/>
              <a:t> empanadas, arepas, tacos y </a:t>
            </a:r>
            <a:r>
              <a:rPr lang="en-CA" sz="1350" dirty="0" err="1"/>
              <a:t>otros</a:t>
            </a:r>
            <a:r>
              <a:rPr lang="en-CA" sz="1350" dirty="0"/>
              <a:t> </a:t>
            </a:r>
            <a:r>
              <a:rPr lang="en-CA" sz="1350" dirty="0" err="1"/>
              <a:t>postres</a:t>
            </a:r>
            <a:r>
              <a:rPr lang="en-CA" sz="1350" dirty="0"/>
              <a:t> y </a:t>
            </a:r>
            <a:r>
              <a:rPr lang="en-CA" sz="1350" dirty="0" err="1"/>
              <a:t>platos</a:t>
            </a:r>
            <a:r>
              <a:rPr lang="en-CA" sz="1350" dirty="0"/>
              <a:t> </a:t>
            </a:r>
            <a:r>
              <a:rPr lang="en-CA" sz="1350" dirty="0" err="1"/>
              <a:t>típicos</a:t>
            </a:r>
            <a:r>
              <a:rPr lang="en-CA" sz="1350" dirty="0"/>
              <a:t>. La </a:t>
            </a:r>
            <a:r>
              <a:rPr lang="en-CA" sz="1350" dirty="0" err="1"/>
              <a:t>música</a:t>
            </a:r>
            <a:r>
              <a:rPr lang="en-CA" sz="1350" dirty="0"/>
              <a:t> </a:t>
            </a:r>
            <a:r>
              <a:rPr lang="en-CA" sz="1350" dirty="0" err="1"/>
              <a:t>en</a:t>
            </a:r>
            <a:r>
              <a:rPr lang="en-CA" sz="1350" dirty="0"/>
              <a:t> </a:t>
            </a:r>
            <a:r>
              <a:rPr lang="en-CA" sz="1350" dirty="0" err="1"/>
              <a:t>español</a:t>
            </a:r>
            <a:r>
              <a:rPr lang="en-CA" sz="1350" dirty="0"/>
              <a:t>, </a:t>
            </a:r>
            <a:r>
              <a:rPr lang="en-CA" sz="1350" dirty="0" err="1"/>
              <a:t>los</a:t>
            </a:r>
            <a:r>
              <a:rPr lang="en-CA" sz="1350" dirty="0"/>
              <a:t> </a:t>
            </a:r>
            <a:r>
              <a:rPr lang="en-CA" sz="1350" dirty="0" err="1"/>
              <a:t>acentos</a:t>
            </a:r>
            <a:r>
              <a:rPr lang="en-CA" sz="1350" dirty="0"/>
              <a:t> y la </a:t>
            </a:r>
            <a:r>
              <a:rPr lang="en-CA" sz="1350" dirty="0" err="1"/>
              <a:t>amabilidad</a:t>
            </a:r>
            <a:r>
              <a:rPr lang="en-CA" sz="1350" dirty="0"/>
              <a:t> del personal </a:t>
            </a:r>
            <a:r>
              <a:rPr lang="en-CA" sz="1350" dirty="0" err="1"/>
              <a:t>contribuyen</a:t>
            </a:r>
            <a:r>
              <a:rPr lang="en-CA" sz="1350" dirty="0"/>
              <a:t> a </a:t>
            </a:r>
            <a:r>
              <a:rPr lang="en-CA" sz="1350" dirty="0" err="1"/>
              <a:t>que</a:t>
            </a:r>
            <a:r>
              <a:rPr lang="en-CA" sz="1350" dirty="0"/>
              <a:t> </a:t>
            </a:r>
            <a:r>
              <a:rPr lang="en-CA" sz="1350" dirty="0" err="1"/>
              <a:t>el</a:t>
            </a:r>
            <a:r>
              <a:rPr lang="en-CA" sz="1350" dirty="0"/>
              <a:t> </a:t>
            </a:r>
            <a:r>
              <a:rPr lang="en-CA" sz="1350" dirty="0" err="1"/>
              <a:t>ambiente</a:t>
            </a:r>
            <a:r>
              <a:rPr lang="en-CA" sz="1350" dirty="0"/>
              <a:t> se </a:t>
            </a:r>
            <a:r>
              <a:rPr lang="en-CA" sz="1350" dirty="0" err="1"/>
              <a:t>sienta</a:t>
            </a:r>
            <a:r>
              <a:rPr lang="en-CA" sz="1350" dirty="0"/>
              <a:t> </a:t>
            </a:r>
            <a:r>
              <a:rPr lang="en-CA" sz="1350" dirty="0" err="1"/>
              <a:t>muy</a:t>
            </a:r>
            <a:r>
              <a:rPr lang="en-CA" sz="1350" dirty="0"/>
              <a:t> </a:t>
            </a:r>
            <a:r>
              <a:rPr lang="en-CA" sz="1350" dirty="0" err="1"/>
              <a:t>cercano</a:t>
            </a:r>
            <a:r>
              <a:rPr lang="en-CA" sz="1350" dirty="0"/>
              <a:t> y familiar. </a:t>
            </a:r>
          </a:p>
          <a:p>
            <a:r>
              <a:rPr lang="en-CA" sz="1350" b="1" dirty="0" err="1"/>
              <a:t>Observaciones</a:t>
            </a:r>
            <a:r>
              <a:rPr lang="en-CA" sz="1350" b="1" dirty="0"/>
              <a:t> e </a:t>
            </a:r>
            <a:r>
              <a:rPr lang="en-CA" sz="1350" b="1" dirty="0" err="1"/>
              <a:t>interés</a:t>
            </a:r>
            <a:r>
              <a:rPr lang="en-CA" sz="1350" b="1" dirty="0"/>
              <a:t> </a:t>
            </a:r>
            <a:r>
              <a:rPr lang="en-CA" sz="1350" b="1" dirty="0" err="1"/>
              <a:t>durante</a:t>
            </a:r>
            <a:r>
              <a:rPr lang="en-CA" sz="1350" b="1" dirty="0"/>
              <a:t> la </a:t>
            </a:r>
            <a:r>
              <a:rPr lang="en-CA" sz="1350" b="1" dirty="0" err="1"/>
              <a:t>actividad</a:t>
            </a:r>
            <a:r>
              <a:rPr lang="en-CA" sz="1350" dirty="0"/>
              <a:t>:  Durante mi visita a </a:t>
            </a:r>
            <a:r>
              <a:rPr lang="en-CA" sz="1350" dirty="0" err="1"/>
              <a:t>UniMarket</a:t>
            </a:r>
            <a:r>
              <a:rPr lang="en-CA" sz="1350" dirty="0"/>
              <a:t>, me </a:t>
            </a:r>
            <a:r>
              <a:rPr lang="en-CA" sz="1350" dirty="0" err="1"/>
              <a:t>pareció</a:t>
            </a:r>
            <a:r>
              <a:rPr lang="en-CA" sz="1350" dirty="0"/>
              <a:t> </a:t>
            </a:r>
            <a:r>
              <a:rPr lang="en-CA" sz="1350" dirty="0" err="1"/>
              <a:t>muy</a:t>
            </a:r>
            <a:r>
              <a:rPr lang="en-CA" sz="1350" dirty="0"/>
              <a:t> </a:t>
            </a:r>
            <a:r>
              <a:rPr lang="en-CA" sz="1350" dirty="0" err="1"/>
              <a:t>interesante</a:t>
            </a:r>
            <a:r>
              <a:rPr lang="en-CA" sz="1350" dirty="0"/>
              <a:t> </a:t>
            </a:r>
            <a:r>
              <a:rPr lang="en-CA" sz="1350" dirty="0" err="1"/>
              <a:t>cómo</a:t>
            </a:r>
            <a:r>
              <a:rPr lang="en-CA" sz="1350" dirty="0"/>
              <a:t> se </a:t>
            </a:r>
            <a:r>
              <a:rPr lang="en-CA" sz="1350" dirty="0" err="1"/>
              <a:t>celebra</a:t>
            </a:r>
            <a:r>
              <a:rPr lang="en-CA" sz="1350" dirty="0"/>
              <a:t> y se le da </a:t>
            </a:r>
            <a:r>
              <a:rPr lang="en-CA" sz="1350" dirty="0" err="1"/>
              <a:t>visibilidad</a:t>
            </a:r>
            <a:r>
              <a:rPr lang="en-CA" sz="1350" dirty="0"/>
              <a:t> a la </a:t>
            </a:r>
            <a:r>
              <a:rPr lang="en-CA" sz="1350" dirty="0" err="1"/>
              <a:t>cultura</a:t>
            </a:r>
            <a:r>
              <a:rPr lang="en-CA" sz="1350" dirty="0"/>
              <a:t> </a:t>
            </a:r>
            <a:r>
              <a:rPr lang="en-CA" sz="1350" dirty="0" err="1"/>
              <a:t>latina</a:t>
            </a:r>
            <a:r>
              <a:rPr lang="en-CA" sz="1350" dirty="0"/>
              <a:t> </a:t>
            </a:r>
            <a:r>
              <a:rPr lang="en-CA" sz="1350" dirty="0" err="1"/>
              <a:t>mediante</a:t>
            </a:r>
            <a:r>
              <a:rPr lang="en-CA" sz="1350" dirty="0"/>
              <a:t> un mercado </a:t>
            </a:r>
            <a:r>
              <a:rPr lang="en-CA" sz="1350" dirty="0" err="1"/>
              <a:t>que</a:t>
            </a:r>
            <a:r>
              <a:rPr lang="en-CA" sz="1350" dirty="0"/>
              <a:t> </a:t>
            </a:r>
            <a:r>
              <a:rPr lang="en-CA" sz="1350" dirty="0" err="1"/>
              <a:t>ofrece</a:t>
            </a:r>
            <a:r>
              <a:rPr lang="en-CA" sz="1350" dirty="0"/>
              <a:t> </a:t>
            </a:r>
            <a:r>
              <a:rPr lang="en-CA" sz="1350" dirty="0" err="1"/>
              <a:t>comidas</a:t>
            </a:r>
            <a:r>
              <a:rPr lang="en-CA" sz="1350" dirty="0"/>
              <a:t> </a:t>
            </a:r>
            <a:r>
              <a:rPr lang="en-CA" sz="1350" dirty="0" err="1"/>
              <a:t>difíciles</a:t>
            </a:r>
            <a:r>
              <a:rPr lang="en-CA" sz="1350" dirty="0"/>
              <a:t> de </a:t>
            </a:r>
            <a:r>
              <a:rPr lang="en-CA" sz="1350" dirty="0" err="1"/>
              <a:t>encontrar</a:t>
            </a:r>
            <a:r>
              <a:rPr lang="en-CA" sz="1350" dirty="0"/>
              <a:t> </a:t>
            </a:r>
            <a:r>
              <a:rPr lang="en-CA" sz="1350" dirty="0" err="1"/>
              <a:t>en</a:t>
            </a:r>
            <a:r>
              <a:rPr lang="en-CA" sz="1350" dirty="0"/>
              <a:t> </a:t>
            </a:r>
            <a:r>
              <a:rPr lang="en-CA" sz="1350" dirty="0" err="1"/>
              <a:t>Canadá</a:t>
            </a:r>
            <a:r>
              <a:rPr lang="en-CA" sz="1350" dirty="0"/>
              <a:t>. La </a:t>
            </a:r>
            <a:r>
              <a:rPr lang="en-CA" sz="1350" dirty="0" err="1"/>
              <a:t>gastronomía</a:t>
            </a:r>
            <a:r>
              <a:rPr lang="en-CA" sz="1350" dirty="0"/>
              <a:t> es fundamental para </a:t>
            </a:r>
            <a:r>
              <a:rPr lang="en-CA" sz="1350" dirty="0" err="1"/>
              <a:t>nuestra</a:t>
            </a:r>
            <a:r>
              <a:rPr lang="en-CA" sz="1350" dirty="0"/>
              <a:t> </a:t>
            </a:r>
            <a:r>
              <a:rPr lang="en-CA" sz="1350" dirty="0" err="1"/>
              <a:t>identidad</a:t>
            </a:r>
            <a:r>
              <a:rPr lang="en-CA" sz="1350" dirty="0"/>
              <a:t> </a:t>
            </a:r>
            <a:r>
              <a:rPr lang="en-CA" sz="1350" dirty="0" err="1"/>
              <a:t>porque</a:t>
            </a:r>
            <a:r>
              <a:rPr lang="en-CA" sz="1350" dirty="0"/>
              <a:t> </a:t>
            </a:r>
            <a:r>
              <a:rPr lang="en-CA" sz="1350" dirty="0" err="1"/>
              <a:t>nos</a:t>
            </a:r>
            <a:r>
              <a:rPr lang="en-CA" sz="1350" dirty="0"/>
              <a:t> </a:t>
            </a:r>
            <a:r>
              <a:rPr lang="en-CA" sz="1350" dirty="0" err="1"/>
              <a:t>conecta</a:t>
            </a:r>
            <a:r>
              <a:rPr lang="en-CA" sz="1350" dirty="0"/>
              <a:t> con </a:t>
            </a:r>
            <a:r>
              <a:rPr lang="en-CA" sz="1350" dirty="0" err="1"/>
              <a:t>nuestro</a:t>
            </a:r>
            <a:r>
              <a:rPr lang="en-CA" sz="1350" dirty="0"/>
              <a:t> </a:t>
            </a:r>
            <a:r>
              <a:rPr lang="en-CA" sz="1350" dirty="0" err="1"/>
              <a:t>país</a:t>
            </a:r>
            <a:r>
              <a:rPr lang="en-CA" sz="1350" dirty="0"/>
              <a:t> y con las </a:t>
            </a:r>
            <a:r>
              <a:rPr lang="en-CA" sz="1350" dirty="0" err="1"/>
              <a:t>tradiciones</a:t>
            </a:r>
            <a:r>
              <a:rPr lang="en-CA" sz="1350" dirty="0"/>
              <a:t> </a:t>
            </a:r>
            <a:r>
              <a:rPr lang="en-CA" sz="1350" dirty="0" err="1"/>
              <a:t>que</a:t>
            </a:r>
            <a:r>
              <a:rPr lang="en-CA" sz="1350" dirty="0"/>
              <a:t> </a:t>
            </a:r>
            <a:r>
              <a:rPr lang="en-CA" sz="1350" dirty="0" err="1"/>
              <a:t>aprendimos</a:t>
            </a:r>
            <a:r>
              <a:rPr lang="en-CA" sz="1350" dirty="0"/>
              <a:t> </a:t>
            </a:r>
            <a:r>
              <a:rPr lang="en-CA" sz="1350" dirty="0" err="1"/>
              <a:t>en</a:t>
            </a:r>
            <a:r>
              <a:rPr lang="en-CA" sz="1350" dirty="0"/>
              <a:t> </a:t>
            </a:r>
            <a:r>
              <a:rPr lang="en-CA" sz="1350" dirty="0" err="1"/>
              <a:t>nuestras</a:t>
            </a:r>
            <a:r>
              <a:rPr lang="en-CA" sz="1350" dirty="0"/>
              <a:t> </a:t>
            </a:r>
            <a:r>
              <a:rPr lang="en-CA" sz="1350" dirty="0" err="1"/>
              <a:t>familias</a:t>
            </a:r>
            <a:r>
              <a:rPr lang="en-CA" sz="1350" dirty="0"/>
              <a:t>. </a:t>
            </a:r>
            <a:r>
              <a:rPr lang="en-CA" sz="1350" dirty="0" err="1"/>
              <a:t>Pienso</a:t>
            </a:r>
            <a:r>
              <a:rPr lang="en-CA" sz="1350" dirty="0"/>
              <a:t> </a:t>
            </a:r>
            <a:r>
              <a:rPr lang="en-CA" sz="1350" dirty="0" err="1"/>
              <a:t>que</a:t>
            </a:r>
            <a:r>
              <a:rPr lang="en-CA" sz="1350" dirty="0"/>
              <a:t> </a:t>
            </a:r>
            <a:r>
              <a:rPr lang="en-CA" sz="1350" dirty="0" err="1"/>
              <a:t>estos</a:t>
            </a:r>
            <a:r>
              <a:rPr lang="en-CA" sz="1350" dirty="0"/>
              <a:t> </a:t>
            </a:r>
            <a:r>
              <a:rPr lang="en-CA" sz="1350" dirty="0" err="1"/>
              <a:t>espacios</a:t>
            </a:r>
            <a:r>
              <a:rPr lang="en-CA" sz="1350" dirty="0"/>
              <a:t> </a:t>
            </a:r>
            <a:r>
              <a:rPr lang="en-CA" sz="1350" dirty="0" err="1"/>
              <a:t>tienen</a:t>
            </a:r>
            <a:r>
              <a:rPr lang="en-CA" sz="1350" dirty="0"/>
              <a:t> un valor especial para </a:t>
            </a:r>
            <a:r>
              <a:rPr lang="en-CA" sz="1350" dirty="0" err="1"/>
              <a:t>los</a:t>
            </a:r>
            <a:r>
              <a:rPr lang="en-CA" sz="1350" dirty="0"/>
              <a:t> </a:t>
            </a:r>
            <a:r>
              <a:rPr lang="en-CA" sz="1350" dirty="0" err="1"/>
              <a:t>latinos</a:t>
            </a:r>
            <a:r>
              <a:rPr lang="en-CA" sz="1350" dirty="0"/>
              <a:t> </a:t>
            </a:r>
            <a:r>
              <a:rPr lang="en-CA" sz="1350" dirty="0" err="1"/>
              <a:t>que</a:t>
            </a:r>
            <a:r>
              <a:rPr lang="en-CA" sz="1350" dirty="0"/>
              <a:t> </a:t>
            </a:r>
            <a:r>
              <a:rPr lang="en-CA" sz="1350" dirty="0" err="1"/>
              <a:t>viven</a:t>
            </a:r>
            <a:r>
              <a:rPr lang="en-CA" sz="1350" dirty="0"/>
              <a:t> </a:t>
            </a:r>
            <a:r>
              <a:rPr lang="en-CA" sz="1350" dirty="0" err="1"/>
              <a:t>en</a:t>
            </a:r>
            <a:r>
              <a:rPr lang="en-CA" sz="1350" dirty="0"/>
              <a:t> Calgary, </a:t>
            </a:r>
            <a:r>
              <a:rPr lang="en-CA" sz="1350" dirty="0" err="1"/>
              <a:t>especialmente</a:t>
            </a:r>
            <a:r>
              <a:rPr lang="en-CA" sz="1350" dirty="0"/>
              <a:t> para </a:t>
            </a:r>
            <a:r>
              <a:rPr lang="en-CA" sz="1350" dirty="0" err="1"/>
              <a:t>quienes</a:t>
            </a:r>
            <a:r>
              <a:rPr lang="en-CA" sz="1350" dirty="0"/>
              <a:t> no </a:t>
            </a:r>
            <a:r>
              <a:rPr lang="en-CA" sz="1350" dirty="0" err="1"/>
              <a:t>han</a:t>
            </a:r>
            <a:r>
              <a:rPr lang="en-CA" sz="1350" dirty="0"/>
              <a:t> </a:t>
            </a:r>
            <a:r>
              <a:rPr lang="en-CA" sz="1350" dirty="0" err="1"/>
              <a:t>podido</a:t>
            </a:r>
            <a:r>
              <a:rPr lang="en-CA" sz="1350" dirty="0"/>
              <a:t> </a:t>
            </a:r>
            <a:r>
              <a:rPr lang="en-CA" sz="1350" dirty="0" err="1"/>
              <a:t>regresar</a:t>
            </a:r>
            <a:r>
              <a:rPr lang="en-CA" sz="1350" dirty="0"/>
              <a:t> a sus </a:t>
            </a:r>
            <a:r>
              <a:rPr lang="en-CA" sz="1350" dirty="0" err="1"/>
              <a:t>países</a:t>
            </a:r>
            <a:r>
              <a:rPr lang="en-CA" sz="1350" dirty="0"/>
              <a:t> </a:t>
            </a:r>
            <a:r>
              <a:rPr lang="en-CA" sz="1350" dirty="0" err="1"/>
              <a:t>en</a:t>
            </a:r>
            <a:r>
              <a:rPr lang="en-CA" sz="1350" dirty="0"/>
              <a:t> </a:t>
            </a:r>
            <a:r>
              <a:rPr lang="en-CA" sz="1350" dirty="0" err="1"/>
              <a:t>mucho</a:t>
            </a:r>
            <a:r>
              <a:rPr lang="en-CA" sz="1350" dirty="0"/>
              <a:t> </a:t>
            </a:r>
            <a:r>
              <a:rPr lang="en-CA" sz="1350" dirty="0" err="1"/>
              <a:t>tiempo</a:t>
            </a:r>
            <a:r>
              <a:rPr lang="en-CA" sz="1350" dirty="0"/>
              <a:t>, </a:t>
            </a:r>
            <a:r>
              <a:rPr lang="en-CA" sz="1350" dirty="0" err="1"/>
              <a:t>ya</a:t>
            </a:r>
            <a:r>
              <a:rPr lang="en-CA" sz="1350" dirty="0"/>
              <a:t> </a:t>
            </a:r>
            <a:r>
              <a:rPr lang="en-CA" sz="1350" dirty="0" err="1"/>
              <a:t>que</a:t>
            </a:r>
            <a:r>
              <a:rPr lang="en-CA" sz="1350" dirty="0"/>
              <a:t> les </a:t>
            </a:r>
            <a:r>
              <a:rPr lang="en-CA" sz="1350" dirty="0" err="1"/>
              <a:t>permite</a:t>
            </a:r>
            <a:r>
              <a:rPr lang="en-CA" sz="1350" dirty="0"/>
              <a:t> </a:t>
            </a:r>
            <a:r>
              <a:rPr lang="en-CA" sz="1350" dirty="0" err="1"/>
              <a:t>experimentar</a:t>
            </a:r>
            <a:r>
              <a:rPr lang="en-CA" sz="1350" dirty="0"/>
              <a:t> un </a:t>
            </a:r>
            <a:r>
              <a:rPr lang="en-CA" sz="1350" dirty="0" err="1"/>
              <a:t>sentido</a:t>
            </a:r>
            <a:r>
              <a:rPr lang="en-CA" sz="1350" dirty="0"/>
              <a:t> de comunidad y </a:t>
            </a:r>
            <a:r>
              <a:rPr lang="en-CA" sz="1350" dirty="0" err="1"/>
              <a:t>recordar</a:t>
            </a:r>
            <a:r>
              <a:rPr lang="en-CA" sz="1350" dirty="0"/>
              <a:t> </a:t>
            </a:r>
            <a:r>
              <a:rPr lang="en-CA" sz="1350" dirty="0" err="1"/>
              <a:t>su</a:t>
            </a:r>
            <a:r>
              <a:rPr lang="en-CA" sz="1350" dirty="0"/>
              <a:t> </a:t>
            </a:r>
            <a:r>
              <a:rPr lang="en-CA" sz="1350" dirty="0" err="1"/>
              <a:t>hogar</a:t>
            </a:r>
            <a:r>
              <a:rPr lang="en-CA" sz="1350" dirty="0"/>
              <a:t>. En mi </a:t>
            </a:r>
            <a:r>
              <a:rPr lang="en-CA" sz="1350" dirty="0" err="1"/>
              <a:t>caso</a:t>
            </a:r>
            <a:r>
              <a:rPr lang="en-CA" sz="1350" dirty="0"/>
              <a:t>, </a:t>
            </a:r>
            <a:r>
              <a:rPr lang="en-CA" sz="1350" dirty="0" err="1"/>
              <a:t>pude</a:t>
            </a:r>
            <a:r>
              <a:rPr lang="en-CA" sz="1350" dirty="0"/>
              <a:t> </a:t>
            </a:r>
            <a:r>
              <a:rPr lang="en-CA" sz="1350" dirty="0" err="1"/>
              <a:t>disfrutar</a:t>
            </a:r>
            <a:r>
              <a:rPr lang="en-CA" sz="1350" dirty="0"/>
              <a:t> y </a:t>
            </a:r>
            <a:r>
              <a:rPr lang="en-CA" sz="1350" dirty="0" err="1"/>
              <a:t>apreciar</a:t>
            </a:r>
            <a:r>
              <a:rPr lang="en-CA" sz="1350" dirty="0"/>
              <a:t> mi </a:t>
            </a:r>
            <a:r>
              <a:rPr lang="en-CA" sz="1350" dirty="0" err="1"/>
              <a:t>cultura</a:t>
            </a:r>
            <a:r>
              <a:rPr lang="en-CA" sz="1350" dirty="0"/>
              <a:t> a </a:t>
            </a:r>
            <a:r>
              <a:rPr lang="en-CA" sz="1350" dirty="0" err="1"/>
              <a:t>través</a:t>
            </a:r>
            <a:r>
              <a:rPr lang="en-CA" sz="1350" dirty="0"/>
              <a:t> de la comida, </a:t>
            </a:r>
            <a:r>
              <a:rPr lang="en-CA" sz="1350" dirty="0" err="1"/>
              <a:t>los</a:t>
            </a:r>
            <a:r>
              <a:rPr lang="en-CA" sz="1350" dirty="0"/>
              <a:t> </a:t>
            </a:r>
            <a:r>
              <a:rPr lang="en-CA" sz="1350" dirty="0" err="1"/>
              <a:t>productos</a:t>
            </a:r>
            <a:r>
              <a:rPr lang="en-CA" sz="1350" dirty="0"/>
              <a:t> y </a:t>
            </a:r>
            <a:r>
              <a:rPr lang="en-CA" sz="1350" dirty="0" err="1"/>
              <a:t>el</a:t>
            </a:r>
            <a:r>
              <a:rPr lang="en-CA" sz="1350" dirty="0"/>
              <a:t> </a:t>
            </a:r>
            <a:r>
              <a:rPr lang="en-CA" sz="1350" dirty="0" err="1"/>
              <a:t>ambiente</a:t>
            </a:r>
            <a:r>
              <a:rPr lang="en-CA" sz="1350" dirty="0"/>
              <a:t>, y </a:t>
            </a:r>
            <a:r>
              <a:rPr lang="en-CA" sz="1350" dirty="0" err="1"/>
              <a:t>reflexioné</a:t>
            </a:r>
            <a:r>
              <a:rPr lang="en-CA" sz="1350" dirty="0"/>
              <a:t> </a:t>
            </a:r>
            <a:r>
              <a:rPr lang="en-CA" sz="1350" dirty="0" err="1"/>
              <a:t>sobre</a:t>
            </a:r>
            <a:r>
              <a:rPr lang="en-CA" sz="1350" dirty="0"/>
              <a:t> </a:t>
            </a:r>
            <a:r>
              <a:rPr lang="en-CA" sz="1350" dirty="0" err="1"/>
              <a:t>cómo</a:t>
            </a:r>
            <a:r>
              <a:rPr lang="en-CA" sz="1350" dirty="0"/>
              <a:t> </a:t>
            </a:r>
            <a:r>
              <a:rPr lang="en-CA" sz="1350" dirty="0" err="1"/>
              <a:t>estos</a:t>
            </a:r>
            <a:r>
              <a:rPr lang="en-CA" sz="1350" dirty="0"/>
              <a:t> </a:t>
            </a:r>
            <a:r>
              <a:rPr lang="en-CA" sz="1350" dirty="0" err="1"/>
              <a:t>espacios</a:t>
            </a:r>
            <a:r>
              <a:rPr lang="en-CA" sz="1350" dirty="0"/>
              <a:t> </a:t>
            </a:r>
            <a:r>
              <a:rPr lang="en-CA" sz="1350" dirty="0" err="1"/>
              <a:t>ayudan</a:t>
            </a:r>
            <a:r>
              <a:rPr lang="en-CA" sz="1350" dirty="0"/>
              <a:t> a </a:t>
            </a:r>
            <a:r>
              <a:rPr lang="en-CA" sz="1350" dirty="0" err="1"/>
              <a:t>mantener</a:t>
            </a:r>
            <a:r>
              <a:rPr lang="en-CA" sz="1350" dirty="0"/>
              <a:t> </a:t>
            </a:r>
            <a:r>
              <a:rPr lang="en-CA" sz="1350" dirty="0" err="1"/>
              <a:t>vivas</a:t>
            </a:r>
            <a:r>
              <a:rPr lang="en-CA" sz="1350" dirty="0"/>
              <a:t> </a:t>
            </a:r>
            <a:r>
              <a:rPr lang="en-CA" sz="1350" dirty="0" err="1"/>
              <a:t>nuestras</a:t>
            </a:r>
            <a:r>
              <a:rPr lang="en-CA" sz="1350" dirty="0"/>
              <a:t> </a:t>
            </a:r>
            <a:r>
              <a:rPr lang="en-CA" sz="1350" dirty="0" err="1"/>
              <a:t>raíces</a:t>
            </a:r>
            <a:r>
              <a:rPr lang="en-CA" sz="1350" dirty="0"/>
              <a:t> y a </a:t>
            </a:r>
            <a:r>
              <a:rPr lang="en-CA" sz="1350" dirty="0" err="1"/>
              <a:t>fortalecer</a:t>
            </a:r>
            <a:r>
              <a:rPr lang="en-CA" sz="1350" dirty="0"/>
              <a:t> </a:t>
            </a:r>
            <a:r>
              <a:rPr lang="en-CA" sz="1350" dirty="0" err="1"/>
              <a:t>el</a:t>
            </a:r>
            <a:r>
              <a:rPr lang="en-CA" sz="1350" dirty="0"/>
              <a:t> </a:t>
            </a:r>
            <a:r>
              <a:rPr lang="en-CA" sz="1350" dirty="0" err="1"/>
              <a:t>sentido</a:t>
            </a:r>
            <a:r>
              <a:rPr lang="en-CA" sz="1350" dirty="0"/>
              <a:t> de </a:t>
            </a:r>
            <a:r>
              <a:rPr lang="en-CA" sz="1350" dirty="0" err="1"/>
              <a:t>pertenencia</a:t>
            </a:r>
            <a:r>
              <a:rPr lang="en-CA" sz="1350" dirty="0"/>
              <a:t> </a:t>
            </a:r>
            <a:r>
              <a:rPr lang="en-CA" sz="1350" dirty="0" err="1"/>
              <a:t>lejos</a:t>
            </a:r>
            <a:r>
              <a:rPr lang="en-CA" sz="1350" dirty="0"/>
              <a:t> de casa.</a:t>
            </a:r>
          </a:p>
          <a:p>
            <a:r>
              <a:rPr lang="en-CA" sz="1350" b="1" dirty="0"/>
              <a:t>El </a:t>
            </a:r>
            <a:r>
              <a:rPr lang="en-CA" sz="1350" b="1" dirty="0" err="1"/>
              <a:t>español</a:t>
            </a:r>
            <a:r>
              <a:rPr lang="en-CA" sz="1350" b="1" dirty="0"/>
              <a:t> </a:t>
            </a:r>
            <a:r>
              <a:rPr lang="en-CA" sz="1350" b="1" dirty="0" err="1"/>
              <a:t>durante</a:t>
            </a:r>
            <a:r>
              <a:rPr lang="en-CA" sz="1350" b="1" dirty="0"/>
              <a:t> la </a:t>
            </a:r>
            <a:r>
              <a:rPr lang="en-CA" sz="1350" b="1" dirty="0" err="1"/>
              <a:t>actividad</a:t>
            </a:r>
            <a:r>
              <a:rPr lang="en-CA" sz="1350" dirty="0"/>
              <a:t>: Durante mi visita a </a:t>
            </a:r>
            <a:r>
              <a:rPr lang="en-CA" sz="1350" dirty="0" err="1"/>
              <a:t>UniMarket</a:t>
            </a:r>
            <a:r>
              <a:rPr lang="en-CA" sz="1350" dirty="0"/>
              <a:t>, </a:t>
            </a:r>
            <a:r>
              <a:rPr lang="en-CA" sz="1350" dirty="0" err="1"/>
              <a:t>escuché</a:t>
            </a:r>
            <a:r>
              <a:rPr lang="en-CA" sz="1350" dirty="0"/>
              <a:t> </a:t>
            </a:r>
            <a:r>
              <a:rPr lang="en-CA" sz="1350" dirty="0" err="1"/>
              <a:t>español</a:t>
            </a:r>
            <a:r>
              <a:rPr lang="en-CA" sz="1350" dirty="0"/>
              <a:t> </a:t>
            </a:r>
            <a:r>
              <a:rPr lang="en-CA" sz="1350" dirty="0" err="1"/>
              <a:t>en</a:t>
            </a:r>
            <a:r>
              <a:rPr lang="en-CA" sz="1350" dirty="0"/>
              <a:t> </a:t>
            </a:r>
            <a:r>
              <a:rPr lang="en-CA" sz="1350" dirty="0" err="1"/>
              <a:t>diferentes</a:t>
            </a:r>
            <a:r>
              <a:rPr lang="en-CA" sz="1350" dirty="0"/>
              <a:t> </a:t>
            </a:r>
            <a:r>
              <a:rPr lang="en-CA" sz="1350" dirty="0" err="1"/>
              <a:t>contextos</a:t>
            </a:r>
            <a:r>
              <a:rPr lang="en-CA" sz="1350" dirty="0"/>
              <a:t>: </a:t>
            </a:r>
            <a:r>
              <a:rPr lang="en-CA" sz="1350" dirty="0" err="1"/>
              <a:t>en</a:t>
            </a:r>
            <a:r>
              <a:rPr lang="en-CA" sz="1350" dirty="0"/>
              <a:t> las </a:t>
            </a:r>
            <a:r>
              <a:rPr lang="en-CA" sz="1350" dirty="0" err="1"/>
              <a:t>conversaciones</a:t>
            </a:r>
            <a:r>
              <a:rPr lang="en-CA" sz="1350" dirty="0"/>
              <a:t> de </a:t>
            </a:r>
            <a:r>
              <a:rPr lang="en-CA" sz="1350" dirty="0" err="1"/>
              <a:t>los</a:t>
            </a:r>
            <a:r>
              <a:rPr lang="en-CA" sz="1350" dirty="0"/>
              <a:t> </a:t>
            </a:r>
            <a:r>
              <a:rPr lang="en-CA" sz="1350" dirty="0" err="1"/>
              <a:t>empleados</a:t>
            </a:r>
            <a:r>
              <a:rPr lang="en-CA" sz="1350" dirty="0"/>
              <a:t>, </a:t>
            </a:r>
            <a:r>
              <a:rPr lang="en-CA" sz="1350" dirty="0" err="1"/>
              <a:t>en</a:t>
            </a:r>
            <a:r>
              <a:rPr lang="en-CA" sz="1350" dirty="0"/>
              <a:t> las </a:t>
            </a:r>
            <a:r>
              <a:rPr lang="en-CA" sz="1350" dirty="0" err="1"/>
              <a:t>familias</a:t>
            </a:r>
            <a:r>
              <a:rPr lang="en-CA" sz="1350" dirty="0"/>
              <a:t> y </a:t>
            </a:r>
            <a:r>
              <a:rPr lang="en-CA" sz="1350" dirty="0" err="1"/>
              <a:t>en</a:t>
            </a:r>
            <a:r>
              <a:rPr lang="en-CA" sz="1350" dirty="0"/>
              <a:t> </a:t>
            </a:r>
            <a:r>
              <a:rPr lang="en-CA" sz="1350" dirty="0" err="1"/>
              <a:t>otras</a:t>
            </a:r>
            <a:r>
              <a:rPr lang="en-CA" sz="1350" dirty="0"/>
              <a:t> personas </a:t>
            </a:r>
            <a:r>
              <a:rPr lang="en-CA" sz="1350" dirty="0" err="1"/>
              <a:t>que</a:t>
            </a:r>
            <a:r>
              <a:rPr lang="en-CA" sz="1350" dirty="0"/>
              <a:t> </a:t>
            </a:r>
            <a:r>
              <a:rPr lang="en-CA" sz="1350" dirty="0" err="1"/>
              <a:t>visitaban</a:t>
            </a:r>
            <a:r>
              <a:rPr lang="en-CA" sz="1350" dirty="0"/>
              <a:t> </a:t>
            </a:r>
            <a:r>
              <a:rPr lang="en-CA" sz="1350" dirty="0" err="1"/>
              <a:t>el</a:t>
            </a:r>
            <a:r>
              <a:rPr lang="en-CA" sz="1350" dirty="0"/>
              <a:t> </a:t>
            </a:r>
            <a:r>
              <a:rPr lang="en-CA" sz="1350" dirty="0" err="1"/>
              <a:t>lugar</a:t>
            </a:r>
            <a:r>
              <a:rPr lang="en-CA" sz="1350" dirty="0"/>
              <a:t>. </a:t>
            </a:r>
            <a:r>
              <a:rPr lang="en-CA" sz="1350" dirty="0" err="1"/>
              <a:t>Pude</a:t>
            </a:r>
            <a:r>
              <a:rPr lang="en-CA" sz="1350" dirty="0"/>
              <a:t> </a:t>
            </a:r>
            <a:r>
              <a:rPr lang="en-CA" sz="1350" dirty="0" err="1"/>
              <a:t>identificar</a:t>
            </a:r>
            <a:r>
              <a:rPr lang="en-CA" sz="1350" dirty="0"/>
              <a:t> </a:t>
            </a:r>
            <a:r>
              <a:rPr lang="en-CA" sz="1350" dirty="0" err="1"/>
              <a:t>una</a:t>
            </a:r>
            <a:r>
              <a:rPr lang="en-CA" sz="1350" dirty="0"/>
              <a:t> gran </a:t>
            </a:r>
            <a:r>
              <a:rPr lang="en-CA" sz="1350" dirty="0" err="1"/>
              <a:t>variedad</a:t>
            </a:r>
            <a:r>
              <a:rPr lang="en-CA" sz="1350" dirty="0"/>
              <a:t> de </a:t>
            </a:r>
            <a:r>
              <a:rPr lang="en-CA" sz="1350" dirty="0" err="1"/>
              <a:t>acentos</a:t>
            </a:r>
            <a:r>
              <a:rPr lang="en-CA" sz="1350" dirty="0"/>
              <a:t> </a:t>
            </a:r>
            <a:r>
              <a:rPr lang="en-CA" sz="1350" dirty="0" err="1"/>
              <a:t>como</a:t>
            </a:r>
            <a:r>
              <a:rPr lang="en-CA" sz="1350" dirty="0"/>
              <a:t> </a:t>
            </a:r>
            <a:r>
              <a:rPr lang="en-CA" sz="1350" dirty="0" err="1"/>
              <a:t>el</a:t>
            </a:r>
            <a:r>
              <a:rPr lang="en-CA" sz="1350" dirty="0"/>
              <a:t> </a:t>
            </a:r>
            <a:r>
              <a:rPr lang="en-CA" sz="1350" dirty="0" err="1"/>
              <a:t>colombiano</a:t>
            </a:r>
            <a:r>
              <a:rPr lang="en-CA" sz="1350" dirty="0"/>
              <a:t>, venezolano y </a:t>
            </a:r>
            <a:r>
              <a:rPr lang="en-CA" sz="1350" dirty="0" err="1"/>
              <a:t>mexicano</a:t>
            </a:r>
            <a:r>
              <a:rPr lang="en-CA" sz="1350" dirty="0"/>
              <a:t>, </a:t>
            </a:r>
            <a:r>
              <a:rPr lang="en-CA" sz="1350" dirty="0" err="1"/>
              <a:t>además</a:t>
            </a:r>
            <a:r>
              <a:rPr lang="en-CA" sz="1350" dirty="0"/>
              <a:t> de </a:t>
            </a:r>
            <a:r>
              <a:rPr lang="en-CA" sz="1350" dirty="0" err="1"/>
              <a:t>otros</a:t>
            </a:r>
            <a:r>
              <a:rPr lang="en-CA" sz="1350" dirty="0"/>
              <a:t> </a:t>
            </a:r>
            <a:r>
              <a:rPr lang="en-CA" sz="1350" dirty="0" err="1"/>
              <a:t>que</a:t>
            </a:r>
            <a:r>
              <a:rPr lang="en-CA" sz="1350" dirty="0"/>
              <a:t> no </a:t>
            </a:r>
            <a:r>
              <a:rPr lang="en-CA" sz="1350" dirty="0" err="1"/>
              <a:t>pude</a:t>
            </a:r>
            <a:r>
              <a:rPr lang="en-CA" sz="1350" dirty="0"/>
              <a:t> </a:t>
            </a:r>
            <a:r>
              <a:rPr lang="en-CA" sz="1350" dirty="0" err="1"/>
              <a:t>reconocer</a:t>
            </a:r>
            <a:r>
              <a:rPr lang="en-CA" sz="1350" dirty="0"/>
              <a:t> con </a:t>
            </a:r>
            <a:r>
              <a:rPr lang="en-CA" sz="1350" dirty="0" err="1"/>
              <a:t>certeza</a:t>
            </a:r>
            <a:r>
              <a:rPr lang="en-CA" sz="1350" dirty="0"/>
              <a:t>. También </a:t>
            </a:r>
            <a:r>
              <a:rPr lang="en-CA" sz="1350" dirty="0" err="1"/>
              <a:t>observé</a:t>
            </a:r>
            <a:r>
              <a:rPr lang="en-CA" sz="1350" dirty="0"/>
              <a:t> </a:t>
            </a:r>
            <a:r>
              <a:rPr lang="en-CA" sz="1350" dirty="0" err="1"/>
              <a:t>el</a:t>
            </a:r>
            <a:r>
              <a:rPr lang="en-CA" sz="1350" dirty="0"/>
              <a:t> </a:t>
            </a:r>
            <a:r>
              <a:rPr lang="en-CA" sz="1350" dirty="0" err="1"/>
              <a:t>uso</a:t>
            </a:r>
            <a:r>
              <a:rPr lang="en-CA" sz="1350" dirty="0"/>
              <a:t> del </a:t>
            </a:r>
            <a:r>
              <a:rPr lang="en-CA" sz="1350" dirty="0" err="1"/>
              <a:t>español</a:t>
            </a:r>
            <a:r>
              <a:rPr lang="en-CA" sz="1350" dirty="0"/>
              <a:t> </a:t>
            </a:r>
            <a:r>
              <a:rPr lang="en-CA" sz="1350" dirty="0" err="1"/>
              <a:t>en</a:t>
            </a:r>
            <a:r>
              <a:rPr lang="en-CA" sz="1350" dirty="0"/>
              <a:t> </a:t>
            </a:r>
            <a:r>
              <a:rPr lang="en-CA" sz="1350" dirty="0" err="1"/>
              <a:t>el</a:t>
            </a:r>
            <a:r>
              <a:rPr lang="en-CA" sz="1350" dirty="0"/>
              <a:t> </a:t>
            </a:r>
            <a:r>
              <a:rPr lang="en-CA" sz="1350" dirty="0" err="1"/>
              <a:t>menú</a:t>
            </a:r>
            <a:r>
              <a:rPr lang="en-CA" sz="1350" dirty="0"/>
              <a:t> del </a:t>
            </a:r>
            <a:r>
              <a:rPr lang="en-CA" sz="1350" dirty="0" err="1"/>
              <a:t>restaurante</a:t>
            </a:r>
            <a:r>
              <a:rPr lang="en-CA" sz="1350" dirty="0"/>
              <a:t>, </a:t>
            </a:r>
            <a:r>
              <a:rPr lang="en-CA" sz="1350" dirty="0" err="1"/>
              <a:t>donde</a:t>
            </a:r>
            <a:r>
              <a:rPr lang="en-CA" sz="1350" dirty="0"/>
              <a:t> </a:t>
            </a:r>
            <a:r>
              <a:rPr lang="en-CA" sz="1350" dirty="0" err="1"/>
              <a:t>los</a:t>
            </a:r>
            <a:r>
              <a:rPr lang="en-CA" sz="1350" dirty="0"/>
              <a:t> </a:t>
            </a:r>
            <a:r>
              <a:rPr lang="en-CA" sz="1350" dirty="0" err="1"/>
              <a:t>nombres</a:t>
            </a:r>
            <a:r>
              <a:rPr lang="en-CA" sz="1350" dirty="0"/>
              <a:t> de las </a:t>
            </a:r>
            <a:r>
              <a:rPr lang="en-CA" sz="1350" dirty="0" err="1"/>
              <a:t>comidas</a:t>
            </a:r>
            <a:r>
              <a:rPr lang="en-CA" sz="1350" dirty="0"/>
              <a:t> </a:t>
            </a:r>
            <a:r>
              <a:rPr lang="en-CA" sz="1350" dirty="0" err="1"/>
              <a:t>aparecían</a:t>
            </a:r>
            <a:r>
              <a:rPr lang="en-CA" sz="1350" dirty="0"/>
              <a:t> </a:t>
            </a:r>
            <a:r>
              <a:rPr lang="en-CA" sz="1350" dirty="0" err="1"/>
              <a:t>en</a:t>
            </a:r>
            <a:r>
              <a:rPr lang="en-CA" sz="1350" dirty="0"/>
              <a:t> </a:t>
            </a:r>
            <a:r>
              <a:rPr lang="en-CA" sz="1350" dirty="0" err="1"/>
              <a:t>español</a:t>
            </a:r>
            <a:r>
              <a:rPr lang="en-CA" sz="1350" dirty="0"/>
              <a:t>, </a:t>
            </a:r>
            <a:r>
              <a:rPr lang="en-CA" sz="1350" dirty="0" err="1"/>
              <a:t>así</a:t>
            </a:r>
            <a:r>
              <a:rPr lang="en-CA" sz="1350" dirty="0"/>
              <a:t> </a:t>
            </a:r>
            <a:r>
              <a:rPr lang="en-CA" sz="1350" dirty="0" err="1"/>
              <a:t>como</a:t>
            </a:r>
            <a:r>
              <a:rPr lang="en-CA" sz="1350" dirty="0"/>
              <a:t> </a:t>
            </a:r>
            <a:r>
              <a:rPr lang="en-CA" sz="1350" dirty="0" err="1"/>
              <a:t>en</a:t>
            </a:r>
            <a:r>
              <a:rPr lang="en-CA" sz="1350" dirty="0"/>
              <a:t> las </a:t>
            </a:r>
            <a:r>
              <a:rPr lang="en-CA" sz="1350" dirty="0" err="1"/>
              <a:t>etiquetas</a:t>
            </a:r>
            <a:r>
              <a:rPr lang="en-CA" sz="1350" dirty="0"/>
              <a:t> y </a:t>
            </a:r>
            <a:r>
              <a:rPr lang="en-CA" sz="1350" dirty="0" err="1"/>
              <a:t>descripciones</a:t>
            </a:r>
            <a:r>
              <a:rPr lang="en-CA" sz="1350" dirty="0"/>
              <a:t> de </a:t>
            </a:r>
            <a:r>
              <a:rPr lang="en-CA" sz="1350" dirty="0" err="1"/>
              <a:t>los</a:t>
            </a:r>
            <a:r>
              <a:rPr lang="en-CA" sz="1350" dirty="0"/>
              <a:t> </a:t>
            </a:r>
            <a:r>
              <a:rPr lang="en-CA" sz="1350" dirty="0" err="1"/>
              <a:t>productos</a:t>
            </a:r>
            <a:r>
              <a:rPr lang="en-CA" sz="1350" dirty="0"/>
              <a:t> </a:t>
            </a:r>
            <a:r>
              <a:rPr lang="en-CA" sz="1350" dirty="0" err="1"/>
              <a:t>en</a:t>
            </a:r>
            <a:r>
              <a:rPr lang="en-CA" sz="1350" dirty="0"/>
              <a:t> la </a:t>
            </a:r>
            <a:r>
              <a:rPr lang="en-CA" sz="1350" dirty="0" err="1"/>
              <a:t>sección</a:t>
            </a:r>
            <a:r>
              <a:rPr lang="en-CA" sz="1350" dirty="0"/>
              <a:t> del </a:t>
            </a:r>
            <a:r>
              <a:rPr lang="en-CA" sz="1350" dirty="0" err="1"/>
              <a:t>supermercado</a:t>
            </a:r>
            <a:r>
              <a:rPr lang="en-CA" sz="1350" dirty="0"/>
              <a:t>.</a:t>
            </a:r>
          </a:p>
          <a:p>
            <a:r>
              <a:rPr lang="en-CA" sz="1350" b="1" dirty="0" err="1"/>
              <a:t>Conexiones</a:t>
            </a:r>
            <a:r>
              <a:rPr lang="en-CA" sz="1350" b="1" dirty="0"/>
              <a:t> con la </a:t>
            </a:r>
            <a:r>
              <a:rPr lang="en-CA" sz="1350" b="1" dirty="0" err="1"/>
              <a:t>clase</a:t>
            </a:r>
            <a:r>
              <a:rPr lang="en-CA" sz="1350" dirty="0"/>
              <a:t>: En la </a:t>
            </a:r>
            <a:r>
              <a:rPr lang="en-CA" sz="1350" dirty="0" err="1"/>
              <a:t>clase</a:t>
            </a:r>
            <a:r>
              <a:rPr lang="en-CA" sz="1350" dirty="0"/>
              <a:t> </a:t>
            </a:r>
            <a:r>
              <a:rPr lang="en-CA" sz="1350" dirty="0" err="1"/>
              <a:t>hemos</a:t>
            </a:r>
            <a:r>
              <a:rPr lang="en-CA" sz="1350" dirty="0"/>
              <a:t> </a:t>
            </a:r>
            <a:r>
              <a:rPr lang="en-CA" sz="1350" dirty="0" err="1"/>
              <a:t>aprendido</a:t>
            </a:r>
            <a:r>
              <a:rPr lang="en-CA" sz="1350" dirty="0"/>
              <a:t> </a:t>
            </a:r>
            <a:r>
              <a:rPr lang="en-CA" sz="1350" dirty="0" err="1"/>
              <a:t>sobre</a:t>
            </a:r>
            <a:r>
              <a:rPr lang="en-CA" sz="1350" dirty="0"/>
              <a:t> </a:t>
            </a:r>
            <a:r>
              <a:rPr lang="en-CA" sz="1350" dirty="0" err="1"/>
              <a:t>los</a:t>
            </a:r>
            <a:r>
              <a:rPr lang="en-CA" sz="1350" dirty="0"/>
              <a:t> </a:t>
            </a:r>
            <a:r>
              <a:rPr lang="en-CA" sz="1350" dirty="0" err="1"/>
              <a:t>distintos</a:t>
            </a:r>
            <a:r>
              <a:rPr lang="en-CA" sz="1350" dirty="0"/>
              <a:t> </a:t>
            </a:r>
            <a:r>
              <a:rPr lang="en-CA" sz="1350" dirty="0" err="1"/>
              <a:t>acentos</a:t>
            </a:r>
            <a:r>
              <a:rPr lang="en-CA" sz="1350" dirty="0"/>
              <a:t> de las regiones </a:t>
            </a:r>
            <a:r>
              <a:rPr lang="en-CA" sz="1350" dirty="0" err="1"/>
              <a:t>hispanohablantes</a:t>
            </a:r>
            <a:r>
              <a:rPr lang="en-CA" sz="1350" dirty="0"/>
              <a:t>, </a:t>
            </a:r>
            <a:r>
              <a:rPr lang="en-CA" sz="1350" dirty="0" err="1"/>
              <a:t>así</a:t>
            </a:r>
            <a:r>
              <a:rPr lang="en-CA" sz="1350" dirty="0"/>
              <a:t> </a:t>
            </a:r>
            <a:r>
              <a:rPr lang="en-CA" sz="1350" dirty="0" err="1"/>
              <a:t>como</a:t>
            </a:r>
            <a:r>
              <a:rPr lang="en-CA" sz="1350" dirty="0"/>
              <a:t> </a:t>
            </a:r>
            <a:r>
              <a:rPr lang="en-CA" sz="1350" dirty="0" err="1"/>
              <a:t>sobre</a:t>
            </a:r>
            <a:r>
              <a:rPr lang="en-CA" sz="1350" dirty="0"/>
              <a:t> </a:t>
            </a:r>
            <a:r>
              <a:rPr lang="en-CA" sz="1350" dirty="0" err="1"/>
              <a:t>cómo</a:t>
            </a:r>
            <a:r>
              <a:rPr lang="en-CA" sz="1350" dirty="0"/>
              <a:t> </a:t>
            </a:r>
            <a:r>
              <a:rPr lang="en-CA" sz="1350" dirty="0" err="1"/>
              <a:t>el</a:t>
            </a:r>
            <a:r>
              <a:rPr lang="en-CA" sz="1350" dirty="0"/>
              <a:t> </a:t>
            </a:r>
            <a:r>
              <a:rPr lang="en-CA" sz="1350" dirty="0" err="1"/>
              <a:t>idioma</a:t>
            </a:r>
            <a:r>
              <a:rPr lang="en-CA" sz="1350" dirty="0"/>
              <a:t> es </a:t>
            </a:r>
            <a:r>
              <a:rPr lang="en-CA" sz="1350" dirty="0" err="1"/>
              <a:t>esencial</a:t>
            </a:r>
            <a:r>
              <a:rPr lang="en-CA" sz="1350" dirty="0"/>
              <a:t> </a:t>
            </a:r>
            <a:r>
              <a:rPr lang="en-CA" sz="1350" dirty="0" err="1"/>
              <a:t>en</a:t>
            </a:r>
            <a:r>
              <a:rPr lang="en-CA" sz="1350" dirty="0"/>
              <a:t> la </a:t>
            </a:r>
            <a:r>
              <a:rPr lang="en-CA" sz="1350" dirty="0" err="1"/>
              <a:t>cultura</a:t>
            </a:r>
            <a:r>
              <a:rPr lang="en-CA" sz="1350" dirty="0"/>
              <a:t> y </a:t>
            </a:r>
            <a:r>
              <a:rPr lang="en-CA" sz="1350" dirty="0" err="1"/>
              <a:t>cómo</a:t>
            </a:r>
            <a:r>
              <a:rPr lang="en-CA" sz="1350" dirty="0"/>
              <a:t> </a:t>
            </a:r>
            <a:r>
              <a:rPr lang="en-CA" sz="1350" dirty="0" err="1"/>
              <a:t>muchos</a:t>
            </a:r>
            <a:r>
              <a:rPr lang="en-CA" sz="1350" dirty="0"/>
              <a:t> </a:t>
            </a:r>
            <a:r>
              <a:rPr lang="en-CA" sz="1350" dirty="0" err="1"/>
              <a:t>países</a:t>
            </a:r>
            <a:r>
              <a:rPr lang="en-CA" sz="1350" dirty="0"/>
              <a:t> </a:t>
            </a:r>
            <a:r>
              <a:rPr lang="en-CA" sz="1350" dirty="0" err="1"/>
              <a:t>latinoamericanos</a:t>
            </a:r>
            <a:r>
              <a:rPr lang="en-CA" sz="1350" dirty="0"/>
              <a:t> </a:t>
            </a:r>
            <a:r>
              <a:rPr lang="en-CA" sz="1350" dirty="0" err="1"/>
              <a:t>compartimos</a:t>
            </a:r>
            <a:r>
              <a:rPr lang="en-CA" sz="1350" dirty="0"/>
              <a:t> </a:t>
            </a:r>
            <a:r>
              <a:rPr lang="en-CA" sz="1350" dirty="0" err="1"/>
              <a:t>tradiciones</a:t>
            </a:r>
            <a:r>
              <a:rPr lang="en-CA" sz="1350" dirty="0"/>
              <a:t> </a:t>
            </a:r>
            <a:r>
              <a:rPr lang="en-CA" sz="1350" dirty="0" err="1"/>
              <a:t>similares</a:t>
            </a:r>
            <a:r>
              <a:rPr lang="en-CA" sz="1350" dirty="0"/>
              <a:t>, </a:t>
            </a:r>
            <a:r>
              <a:rPr lang="en-CA" sz="1350" dirty="0" err="1"/>
              <a:t>especialmente</a:t>
            </a:r>
            <a:r>
              <a:rPr lang="en-CA" sz="1350" dirty="0"/>
              <a:t> </a:t>
            </a:r>
            <a:r>
              <a:rPr lang="en-CA" sz="1350" dirty="0" err="1"/>
              <a:t>en</a:t>
            </a:r>
            <a:r>
              <a:rPr lang="en-CA" sz="1350" dirty="0"/>
              <a:t> lo </a:t>
            </a:r>
            <a:r>
              <a:rPr lang="en-CA" sz="1350" dirty="0" err="1"/>
              <a:t>relacionado</a:t>
            </a:r>
            <a:r>
              <a:rPr lang="en-CA" sz="1350" dirty="0"/>
              <a:t> con </a:t>
            </a:r>
            <a:r>
              <a:rPr lang="en-CA" sz="1350" dirty="0" err="1"/>
              <a:t>los</a:t>
            </a:r>
            <a:r>
              <a:rPr lang="en-CA" sz="1350" dirty="0"/>
              <a:t> </a:t>
            </a:r>
            <a:r>
              <a:rPr lang="en-CA" sz="1350" dirty="0" err="1"/>
              <a:t>platos</a:t>
            </a:r>
            <a:r>
              <a:rPr lang="en-CA" sz="1350" dirty="0"/>
              <a:t> y </a:t>
            </a:r>
            <a:r>
              <a:rPr lang="en-CA" sz="1350" dirty="0" err="1"/>
              <a:t>comidas</a:t>
            </a:r>
            <a:r>
              <a:rPr lang="en-CA" sz="1350" dirty="0"/>
              <a:t> </a:t>
            </a:r>
            <a:r>
              <a:rPr lang="en-CA" sz="1350" dirty="0" err="1"/>
              <a:t>típicas</a:t>
            </a:r>
            <a:r>
              <a:rPr lang="en-CA" sz="1350" dirty="0"/>
              <a:t>. </a:t>
            </a:r>
            <a:r>
              <a:rPr lang="en-CA" sz="1350" dirty="0" err="1"/>
              <a:t>Pude</a:t>
            </a:r>
            <a:r>
              <a:rPr lang="en-CA" sz="1350" dirty="0"/>
              <a:t> </a:t>
            </a:r>
            <a:r>
              <a:rPr lang="en-CA" sz="1350" dirty="0" err="1"/>
              <a:t>evidenciar</a:t>
            </a:r>
            <a:r>
              <a:rPr lang="en-CA" sz="1350" dirty="0"/>
              <a:t> </a:t>
            </a:r>
            <a:r>
              <a:rPr lang="en-CA" sz="1350" dirty="0" err="1"/>
              <a:t>esto</a:t>
            </a:r>
            <a:r>
              <a:rPr lang="en-CA" sz="1350" dirty="0"/>
              <a:t> </a:t>
            </a:r>
            <a:r>
              <a:rPr lang="en-CA" sz="1350" dirty="0" err="1"/>
              <a:t>durante</a:t>
            </a:r>
            <a:r>
              <a:rPr lang="en-CA" sz="1350" dirty="0"/>
              <a:t> mi visita a </a:t>
            </a:r>
            <a:r>
              <a:rPr lang="en-CA" sz="1350" dirty="0" err="1"/>
              <a:t>UniMarket</a:t>
            </a:r>
            <a:r>
              <a:rPr lang="en-CA" sz="1350" dirty="0"/>
              <a:t>, </a:t>
            </a:r>
            <a:r>
              <a:rPr lang="en-CA" sz="1350" dirty="0" err="1"/>
              <a:t>ya</a:t>
            </a:r>
            <a:r>
              <a:rPr lang="en-CA" sz="1350" dirty="0"/>
              <a:t> </a:t>
            </a:r>
            <a:r>
              <a:rPr lang="en-CA" sz="1350" dirty="0" err="1"/>
              <a:t>que</a:t>
            </a:r>
            <a:r>
              <a:rPr lang="en-CA" sz="1350" dirty="0"/>
              <a:t> </a:t>
            </a:r>
            <a:r>
              <a:rPr lang="en-CA" sz="1350" dirty="0" err="1"/>
              <a:t>este</a:t>
            </a:r>
            <a:r>
              <a:rPr lang="en-CA" sz="1350" dirty="0"/>
              <a:t> </a:t>
            </a:r>
            <a:r>
              <a:rPr lang="en-CA" sz="1350" dirty="0" err="1"/>
              <a:t>lugar</a:t>
            </a:r>
            <a:r>
              <a:rPr lang="en-CA" sz="1350" dirty="0"/>
              <a:t> </a:t>
            </a:r>
            <a:r>
              <a:rPr lang="en-CA" sz="1350" dirty="0" err="1"/>
              <a:t>funciona</a:t>
            </a:r>
            <a:r>
              <a:rPr lang="en-CA" sz="1350" dirty="0"/>
              <a:t> </a:t>
            </a:r>
            <a:r>
              <a:rPr lang="en-CA" sz="1350" dirty="0" err="1"/>
              <a:t>como</a:t>
            </a:r>
            <a:r>
              <a:rPr lang="en-CA" sz="1350" dirty="0"/>
              <a:t> un </a:t>
            </a:r>
            <a:r>
              <a:rPr lang="en-CA" sz="1350" dirty="0" err="1"/>
              <a:t>centro</a:t>
            </a:r>
            <a:r>
              <a:rPr lang="en-CA" sz="1350" dirty="0"/>
              <a:t> de </a:t>
            </a:r>
            <a:r>
              <a:rPr lang="en-CA" sz="1350" dirty="0" err="1"/>
              <a:t>unión</a:t>
            </a:r>
            <a:r>
              <a:rPr lang="en-CA" sz="1350" dirty="0"/>
              <a:t>, </a:t>
            </a:r>
            <a:r>
              <a:rPr lang="en-CA" sz="1350" dirty="0" err="1"/>
              <a:t>celebración</a:t>
            </a:r>
            <a:r>
              <a:rPr lang="en-CA" sz="1350" dirty="0"/>
              <a:t> y </a:t>
            </a:r>
            <a:r>
              <a:rPr lang="en-CA" sz="1350" dirty="0" err="1"/>
              <a:t>recuerdo</a:t>
            </a:r>
            <a:r>
              <a:rPr lang="en-CA" sz="1350" dirty="0"/>
              <a:t> de la </a:t>
            </a:r>
            <a:r>
              <a:rPr lang="en-CA" sz="1350" dirty="0" err="1"/>
              <a:t>cultura</a:t>
            </a:r>
            <a:r>
              <a:rPr lang="en-CA" sz="1350" dirty="0"/>
              <a:t> y las </a:t>
            </a:r>
            <a:r>
              <a:rPr lang="en-CA" sz="1350" dirty="0" err="1"/>
              <a:t>raíces</a:t>
            </a:r>
            <a:r>
              <a:rPr lang="en-CA" sz="1350" dirty="0"/>
              <a:t> a </a:t>
            </a:r>
            <a:r>
              <a:rPr lang="en-CA" sz="1350" dirty="0" err="1"/>
              <a:t>través</a:t>
            </a:r>
            <a:r>
              <a:rPr lang="en-CA" sz="1350" dirty="0"/>
              <a:t> de la </a:t>
            </a:r>
            <a:r>
              <a:rPr lang="en-CA" sz="1350" dirty="0" err="1"/>
              <a:t>gastronomía</a:t>
            </a:r>
            <a:r>
              <a:rPr lang="en-CA" sz="1350" dirty="0"/>
              <a:t> y las </a:t>
            </a:r>
            <a:r>
              <a:rPr lang="en-CA" sz="1350" dirty="0" err="1"/>
              <a:t>interacciones</a:t>
            </a:r>
            <a:r>
              <a:rPr lang="en-CA" sz="1350" dirty="0"/>
              <a:t>.</a:t>
            </a:r>
          </a:p>
        </p:txBody>
      </p:sp>
      <p:sp>
        <p:nvSpPr>
          <p:cNvPr id="6" name="Title 1">
            <a:extLst>
              <a:ext uri="{FF2B5EF4-FFF2-40B4-BE49-F238E27FC236}">
                <a16:creationId xmlns:a16="http://schemas.microsoft.com/office/drawing/2014/main" id="{1F39E53F-D452-F55D-F837-4E3DDE1AEF8D}"/>
              </a:ext>
            </a:extLst>
          </p:cNvPr>
          <p:cNvSpPr txBox="1">
            <a:spLocks/>
          </p:cNvSpPr>
          <p:nvPr/>
        </p:nvSpPr>
        <p:spPr>
          <a:xfrm>
            <a:off x="99164" y="-329184"/>
            <a:ext cx="2793469" cy="5504688"/>
          </a:xfrm>
          <a:prstGeom prst="rect">
            <a:avLst/>
          </a:prstGeom>
        </p:spPr>
        <p:txBody>
          <a:bodyPr anchor="ctr">
            <a:normAutofit/>
          </a:bodyPr>
          <a:lstStyle>
            <a:lvl1pPr algn="l" defTabSz="914400" rtl="0" eaLnBrk="1" latinLnBrk="0" hangingPunct="1">
              <a:lnSpc>
                <a:spcPct val="90000"/>
              </a:lnSpc>
              <a:spcBef>
                <a:spcPct val="0"/>
              </a:spcBef>
              <a:buNone/>
              <a:defRPr sz="4000" b="0" kern="1200">
                <a:solidFill>
                  <a:schemeClr val="accent1"/>
                </a:solidFill>
                <a:latin typeface="Calibri" panose="020F0502020204030204" pitchFamily="34" charset="0"/>
                <a:ea typeface="+mj-ea"/>
                <a:cs typeface="Calibri" panose="020F0502020204030204" pitchFamily="34" charset="0"/>
              </a:defRPr>
            </a:lvl1pPr>
          </a:lstStyle>
          <a:p>
            <a:endParaRPr lang="en-US" dirty="0">
              <a:solidFill>
                <a:schemeClr val="tx1"/>
              </a:solidFill>
            </a:endParaRPr>
          </a:p>
        </p:txBody>
      </p:sp>
      <p:sp>
        <p:nvSpPr>
          <p:cNvPr id="9" name="Title 1">
            <a:extLst>
              <a:ext uri="{FF2B5EF4-FFF2-40B4-BE49-F238E27FC236}">
                <a16:creationId xmlns:a16="http://schemas.microsoft.com/office/drawing/2014/main" id="{3A7EF95B-8B67-8561-5E4B-717F81F25B38}"/>
              </a:ext>
            </a:extLst>
          </p:cNvPr>
          <p:cNvSpPr txBox="1">
            <a:spLocks/>
          </p:cNvSpPr>
          <p:nvPr/>
        </p:nvSpPr>
        <p:spPr>
          <a:xfrm>
            <a:off x="50967" y="-1604362"/>
            <a:ext cx="2337391" cy="5504688"/>
          </a:xfrm>
          <a:prstGeom prst="rect">
            <a:avLst/>
          </a:prstGeom>
        </p:spPr>
        <p:txBody>
          <a:bodyPr anchor="ctr">
            <a:normAutofit/>
          </a:bodyPr>
          <a:lstStyle>
            <a:lvl1pPr algn="l" defTabSz="914400" rtl="0" eaLnBrk="1" latinLnBrk="0" hangingPunct="1">
              <a:lnSpc>
                <a:spcPct val="90000"/>
              </a:lnSpc>
              <a:spcBef>
                <a:spcPct val="0"/>
              </a:spcBef>
              <a:buNone/>
              <a:defRPr sz="4000" b="0" kern="1200">
                <a:solidFill>
                  <a:schemeClr val="accent1"/>
                </a:solidFill>
                <a:latin typeface="Calibri" panose="020F0502020204030204" pitchFamily="34" charset="0"/>
                <a:ea typeface="+mj-ea"/>
                <a:cs typeface="Calibri" panose="020F0502020204030204" pitchFamily="34" charset="0"/>
              </a:defRPr>
            </a:lvl1pPr>
          </a:lstStyle>
          <a:p>
            <a:br>
              <a:rPr lang="en-US" dirty="0">
                <a:solidFill>
                  <a:schemeClr val="tx1"/>
                </a:solidFill>
              </a:rPr>
            </a:br>
            <a:r>
              <a:rPr lang="en-US" dirty="0" err="1">
                <a:solidFill>
                  <a:schemeClr val="tx1"/>
                </a:solidFill>
              </a:rPr>
              <a:t>Ejemplo</a:t>
            </a:r>
            <a:r>
              <a:rPr lang="en-US" dirty="0">
                <a:solidFill>
                  <a:schemeClr val="tx1"/>
                </a:solidFill>
              </a:rPr>
              <a:t> 5</a:t>
            </a:r>
          </a:p>
          <a:p>
            <a:r>
              <a:rPr lang="en-CA" sz="3200" dirty="0">
                <a:solidFill>
                  <a:schemeClr val="tx1"/>
                </a:solidFill>
              </a:rPr>
              <a:t>En </a:t>
            </a:r>
            <a:r>
              <a:rPr lang="en-CA" sz="3200" dirty="0" err="1">
                <a:solidFill>
                  <a:schemeClr val="tx1"/>
                </a:solidFill>
              </a:rPr>
              <a:t>grupos</a:t>
            </a:r>
            <a:r>
              <a:rPr lang="en-CA" sz="3200" dirty="0">
                <a:solidFill>
                  <a:schemeClr val="tx1"/>
                </a:solidFill>
              </a:rPr>
              <a:t>:</a:t>
            </a:r>
            <a:br>
              <a:rPr lang="en-CA" dirty="0">
                <a:solidFill>
                  <a:schemeClr val="tx1"/>
                </a:solidFill>
              </a:rPr>
            </a:br>
            <a:r>
              <a:rPr lang="en-CA" sz="1800" dirty="0">
                <a:solidFill>
                  <a:schemeClr val="tx1"/>
                </a:solidFill>
              </a:rPr>
              <a:t>1. ¿</a:t>
            </a:r>
            <a:r>
              <a:rPr lang="en-CA" sz="1800" dirty="0" err="1">
                <a:solidFill>
                  <a:schemeClr val="tx1"/>
                </a:solidFill>
              </a:rPr>
              <a:t>Qué</a:t>
            </a:r>
            <a:r>
              <a:rPr lang="en-CA" sz="1800" dirty="0">
                <a:solidFill>
                  <a:schemeClr val="tx1"/>
                </a:solidFill>
              </a:rPr>
              <a:t> </a:t>
            </a:r>
            <a:r>
              <a:rPr lang="en-CA" sz="1800" dirty="0" err="1">
                <a:solidFill>
                  <a:schemeClr val="tx1"/>
                </a:solidFill>
              </a:rPr>
              <a:t>evidencia</a:t>
            </a:r>
            <a:r>
              <a:rPr lang="en-CA" sz="1800" dirty="0">
                <a:solidFill>
                  <a:schemeClr val="tx1"/>
                </a:solidFill>
              </a:rPr>
              <a:t> de </a:t>
            </a:r>
            <a:r>
              <a:rPr lang="en-CA" sz="1800" dirty="0" err="1">
                <a:solidFill>
                  <a:schemeClr val="tx1"/>
                </a:solidFill>
              </a:rPr>
              <a:t>cultura</a:t>
            </a:r>
            <a:r>
              <a:rPr lang="en-CA" sz="1800" dirty="0">
                <a:solidFill>
                  <a:schemeClr val="tx1"/>
                </a:solidFill>
              </a:rPr>
              <a:t> profunda </a:t>
            </a:r>
            <a:r>
              <a:rPr lang="en-CA" sz="1800" dirty="0" err="1">
                <a:solidFill>
                  <a:schemeClr val="tx1"/>
                </a:solidFill>
              </a:rPr>
              <a:t>ven</a:t>
            </a:r>
            <a:r>
              <a:rPr lang="en-CA" sz="1800" dirty="0">
                <a:solidFill>
                  <a:schemeClr val="tx1"/>
                </a:solidFill>
              </a:rPr>
              <a:t>?</a:t>
            </a:r>
            <a:br>
              <a:rPr lang="en-CA" sz="1800" dirty="0">
                <a:solidFill>
                  <a:schemeClr val="tx1"/>
                </a:solidFill>
              </a:rPr>
            </a:br>
            <a:r>
              <a:rPr lang="en-CA" sz="1800" dirty="0">
                <a:solidFill>
                  <a:schemeClr val="tx1"/>
                </a:solidFill>
              </a:rPr>
              <a:t>2. ¿</a:t>
            </a:r>
            <a:r>
              <a:rPr lang="en-CA" sz="1800" dirty="0" err="1">
                <a:solidFill>
                  <a:schemeClr val="tx1"/>
                </a:solidFill>
              </a:rPr>
              <a:t>Dónde</a:t>
            </a:r>
            <a:r>
              <a:rPr lang="en-CA" sz="1800" dirty="0">
                <a:solidFill>
                  <a:schemeClr val="tx1"/>
                </a:solidFill>
              </a:rPr>
              <a:t> </a:t>
            </a:r>
            <a:r>
              <a:rPr lang="en-CA" sz="1800" dirty="0" err="1">
                <a:solidFill>
                  <a:schemeClr val="tx1"/>
                </a:solidFill>
              </a:rPr>
              <a:t>aparece</a:t>
            </a:r>
            <a:r>
              <a:rPr lang="en-CA" sz="1800" dirty="0">
                <a:solidFill>
                  <a:schemeClr val="tx1"/>
                </a:solidFill>
              </a:rPr>
              <a:t> la </a:t>
            </a:r>
            <a:r>
              <a:rPr lang="en-CA" sz="1800" dirty="0" err="1">
                <a:solidFill>
                  <a:schemeClr val="tx1"/>
                </a:solidFill>
              </a:rPr>
              <a:t>reflexión</a:t>
            </a:r>
            <a:r>
              <a:rPr lang="en-CA" sz="1800" dirty="0">
                <a:solidFill>
                  <a:schemeClr val="tx1"/>
                </a:solidFill>
              </a:rPr>
              <a:t>?</a:t>
            </a:r>
            <a:br>
              <a:rPr lang="en-CA" sz="1800" dirty="0">
                <a:solidFill>
                  <a:schemeClr val="tx1"/>
                </a:solidFill>
              </a:rPr>
            </a:br>
            <a:r>
              <a:rPr lang="en-CA" sz="1800" dirty="0">
                <a:solidFill>
                  <a:schemeClr val="tx1"/>
                </a:solidFill>
              </a:rPr>
              <a:t>3. ¿</a:t>
            </a:r>
            <a:r>
              <a:rPr lang="en-CA" sz="1800" dirty="0" err="1">
                <a:solidFill>
                  <a:schemeClr val="tx1"/>
                </a:solidFill>
              </a:rPr>
              <a:t>Qué</a:t>
            </a:r>
            <a:r>
              <a:rPr lang="en-CA" sz="1800" dirty="0">
                <a:solidFill>
                  <a:schemeClr val="tx1"/>
                </a:solidFill>
              </a:rPr>
              <a:t> </a:t>
            </a:r>
            <a:r>
              <a:rPr lang="en-CA" sz="1800" dirty="0" err="1">
                <a:solidFill>
                  <a:schemeClr val="tx1"/>
                </a:solidFill>
              </a:rPr>
              <a:t>mejorarías</a:t>
            </a:r>
            <a:r>
              <a:rPr lang="en-CA" sz="1800" dirty="0">
                <a:solidFill>
                  <a:schemeClr val="tx1"/>
                </a:solidFill>
              </a:rPr>
              <a:t> </a:t>
            </a:r>
            <a:r>
              <a:rPr lang="en-CA" sz="1800" dirty="0" err="1">
                <a:solidFill>
                  <a:schemeClr val="tx1"/>
                </a:solidFill>
              </a:rPr>
              <a:t>si</a:t>
            </a:r>
            <a:r>
              <a:rPr lang="en-CA" sz="1800" dirty="0">
                <a:solidFill>
                  <a:schemeClr val="tx1"/>
                </a:solidFill>
              </a:rPr>
              <a:t> fuera </a:t>
            </a:r>
            <a:r>
              <a:rPr lang="en-CA" sz="1800" dirty="0" err="1">
                <a:solidFill>
                  <a:schemeClr val="tx1"/>
                </a:solidFill>
              </a:rPr>
              <a:t>su</a:t>
            </a:r>
            <a:r>
              <a:rPr lang="en-CA" sz="1800" dirty="0">
                <a:solidFill>
                  <a:schemeClr val="tx1"/>
                </a:solidFill>
              </a:rPr>
              <a:t> </a:t>
            </a:r>
            <a:r>
              <a:rPr lang="en-CA" sz="1800" dirty="0" err="1">
                <a:solidFill>
                  <a:schemeClr val="tx1"/>
                </a:solidFill>
              </a:rPr>
              <a:t>curso</a:t>
            </a:r>
            <a:r>
              <a:rPr lang="en-CA" sz="1800" dirty="0">
                <a:solidFill>
                  <a:schemeClr val="tx1"/>
                </a:solidFill>
              </a:rPr>
              <a:t>?</a:t>
            </a:r>
            <a:endParaRPr lang="en-US" sz="3200" dirty="0">
              <a:solidFill>
                <a:schemeClr val="tx1"/>
              </a:solidFill>
            </a:endParaRPr>
          </a:p>
        </p:txBody>
      </p:sp>
      <p:pic>
        <p:nvPicPr>
          <p:cNvPr id="3" name="Picture 2">
            <a:extLst>
              <a:ext uri="{FF2B5EF4-FFF2-40B4-BE49-F238E27FC236}">
                <a16:creationId xmlns:a16="http://schemas.microsoft.com/office/drawing/2014/main" id="{B48F1681-E4F4-CCA7-7780-EDD1DDB64C6B}"/>
              </a:ext>
            </a:extLst>
          </p:cNvPr>
          <p:cNvPicPr>
            <a:picLocks noChangeAspect="1"/>
          </p:cNvPicPr>
          <p:nvPr/>
        </p:nvPicPr>
        <p:blipFill>
          <a:blip r:embed="rId3"/>
          <a:stretch>
            <a:fillRect/>
          </a:stretch>
        </p:blipFill>
        <p:spPr>
          <a:xfrm>
            <a:off x="159212" y="2828342"/>
            <a:ext cx="2120900" cy="1587500"/>
          </a:xfrm>
          <a:prstGeom prst="rect">
            <a:avLst/>
          </a:prstGeom>
        </p:spPr>
      </p:pic>
      <p:pic>
        <p:nvPicPr>
          <p:cNvPr id="8" name="Picture 7">
            <a:extLst>
              <a:ext uri="{FF2B5EF4-FFF2-40B4-BE49-F238E27FC236}">
                <a16:creationId xmlns:a16="http://schemas.microsoft.com/office/drawing/2014/main" id="{ABCDA239-146B-B6BF-209D-F5A1ECA92AB7}"/>
              </a:ext>
            </a:extLst>
          </p:cNvPr>
          <p:cNvPicPr>
            <a:picLocks noChangeAspect="1"/>
          </p:cNvPicPr>
          <p:nvPr/>
        </p:nvPicPr>
        <p:blipFill>
          <a:blip r:embed="rId4"/>
          <a:stretch>
            <a:fillRect/>
          </a:stretch>
        </p:blipFill>
        <p:spPr>
          <a:xfrm>
            <a:off x="-56688" y="4544704"/>
            <a:ext cx="2439568" cy="1322950"/>
          </a:xfrm>
          <a:prstGeom prst="rect">
            <a:avLst/>
          </a:prstGeom>
        </p:spPr>
      </p:pic>
    </p:spTree>
    <p:extLst>
      <p:ext uri="{BB962C8B-B14F-4D97-AF65-F5344CB8AC3E}">
        <p14:creationId xmlns:p14="http://schemas.microsoft.com/office/powerpoint/2010/main" val="18699590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875E9-1D83-643C-0928-E4818D95D1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EACA12-7E98-7FD0-3DFC-58863DEA72F3}"/>
              </a:ext>
            </a:extLst>
          </p:cNvPr>
          <p:cNvSpPr>
            <a:spLocks noGrp="1"/>
          </p:cNvSpPr>
          <p:nvPr>
            <p:ph type="title"/>
          </p:nvPr>
        </p:nvSpPr>
        <p:spPr>
          <a:xfrm>
            <a:off x="535547" y="437610"/>
            <a:ext cx="1813953" cy="984730"/>
          </a:xfrm>
        </p:spPr>
        <p:txBody>
          <a:bodyPr/>
          <a:lstStyle/>
          <a:p>
            <a:r>
              <a:rPr lang="en-US" dirty="0"/>
              <a:t>La </a:t>
            </a:r>
            <a:r>
              <a:rPr lang="en-US" dirty="0" err="1"/>
              <a:t>rúbrica</a:t>
            </a:r>
            <a:endParaRPr lang="en-US" dirty="0"/>
          </a:p>
        </p:txBody>
      </p:sp>
      <p:sp>
        <p:nvSpPr>
          <p:cNvPr id="3" name="Content Placeholder 2">
            <a:extLst>
              <a:ext uri="{FF2B5EF4-FFF2-40B4-BE49-F238E27FC236}">
                <a16:creationId xmlns:a16="http://schemas.microsoft.com/office/drawing/2014/main" id="{79ADA671-EC83-B36E-243E-5D83C64F27F6}"/>
              </a:ext>
            </a:extLst>
          </p:cNvPr>
          <p:cNvSpPr>
            <a:spLocks noGrp="1"/>
          </p:cNvSpPr>
          <p:nvPr>
            <p:ph idx="1"/>
          </p:nvPr>
        </p:nvSpPr>
        <p:spPr/>
        <p:txBody>
          <a:bodyPr/>
          <a:lstStyle/>
          <a:p>
            <a:endParaRPr lang="en-US" dirty="0"/>
          </a:p>
        </p:txBody>
      </p:sp>
      <p:pic>
        <p:nvPicPr>
          <p:cNvPr id="4" name="Content Placeholder 5" descr="A white table with black text&#10;&#10;AI-generated content may be incorrect.">
            <a:extLst>
              <a:ext uri="{FF2B5EF4-FFF2-40B4-BE49-F238E27FC236}">
                <a16:creationId xmlns:a16="http://schemas.microsoft.com/office/drawing/2014/main" id="{C2FD21A2-4812-E40B-6D45-3398E706C4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9500" y="112337"/>
            <a:ext cx="7937500" cy="6563391"/>
          </a:xfrm>
          <a:prstGeom prst="rect">
            <a:avLst/>
          </a:prstGeom>
        </p:spPr>
      </p:pic>
    </p:spTree>
    <p:extLst>
      <p:ext uri="{BB962C8B-B14F-4D97-AF65-F5344CB8AC3E}">
        <p14:creationId xmlns:p14="http://schemas.microsoft.com/office/powerpoint/2010/main" val="37784747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D48F-3A24-4117-DDEF-0AC0DECB2E46}"/>
              </a:ext>
            </a:extLst>
          </p:cNvPr>
          <p:cNvSpPr>
            <a:spLocks noGrp="1"/>
          </p:cNvSpPr>
          <p:nvPr>
            <p:ph type="title"/>
          </p:nvPr>
        </p:nvSpPr>
        <p:spPr/>
        <p:txBody>
          <a:bodyPr/>
          <a:lstStyle/>
          <a:p>
            <a:r>
              <a:rPr lang="en-US" dirty="0"/>
              <a:t>Las </a:t>
            </a:r>
            <a:r>
              <a:rPr lang="en-US" dirty="0" err="1"/>
              <a:t>presentaciones</a:t>
            </a:r>
            <a:r>
              <a:rPr lang="en-US" dirty="0"/>
              <a:t> </a:t>
            </a:r>
            <a:r>
              <a:rPr lang="en-US" dirty="0" err="1"/>
              <a:t>sobre</a:t>
            </a:r>
            <a:r>
              <a:rPr lang="en-US" dirty="0"/>
              <a:t> las entradas (</a:t>
            </a:r>
            <a:r>
              <a:rPr lang="en-US" dirty="0" err="1"/>
              <a:t>opcional</a:t>
            </a:r>
            <a:r>
              <a:rPr lang="en-US" dirty="0"/>
              <a:t>)</a:t>
            </a:r>
          </a:p>
        </p:txBody>
      </p:sp>
      <p:graphicFrame>
        <p:nvGraphicFramePr>
          <p:cNvPr id="4" name="Content Placeholder 2">
            <a:extLst>
              <a:ext uri="{FF2B5EF4-FFF2-40B4-BE49-F238E27FC236}">
                <a16:creationId xmlns:a16="http://schemas.microsoft.com/office/drawing/2014/main" id="{E3F1C61B-F887-6B16-19C3-3044ED7EF912}"/>
              </a:ext>
            </a:extLst>
          </p:cNvPr>
          <p:cNvGraphicFramePr>
            <a:graphicFrameLocks/>
          </p:cNvGraphicFramePr>
          <p:nvPr/>
        </p:nvGraphicFramePr>
        <p:xfrm>
          <a:off x="562628" y="1773195"/>
          <a:ext cx="9724372" cy="41156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891286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B8E42-70EA-1FBA-5062-79635EA797DA}"/>
              </a:ext>
            </a:extLst>
          </p:cNvPr>
          <p:cNvSpPr>
            <a:spLocks noGrp="1"/>
          </p:cNvSpPr>
          <p:nvPr>
            <p:ph type="title"/>
          </p:nvPr>
        </p:nvSpPr>
        <p:spPr/>
        <p:txBody>
          <a:bodyPr/>
          <a:lstStyle/>
          <a:p>
            <a:r>
              <a:rPr lang="en-US" dirty="0" err="1"/>
              <a:t>Selección</a:t>
            </a:r>
            <a:r>
              <a:rPr lang="en-US" dirty="0"/>
              <a:t> de </a:t>
            </a:r>
            <a:r>
              <a:rPr lang="en-US" dirty="0" err="1"/>
              <a:t>actividades</a:t>
            </a:r>
            <a:r>
              <a:rPr lang="en-US" dirty="0"/>
              <a:t> </a:t>
            </a:r>
            <a:r>
              <a:rPr lang="en-US" dirty="0" err="1"/>
              <a:t>culturales</a:t>
            </a:r>
            <a:endParaRPr lang="en-US" dirty="0"/>
          </a:p>
        </p:txBody>
      </p:sp>
      <p:graphicFrame>
        <p:nvGraphicFramePr>
          <p:cNvPr id="4" name="Google Shape;99;p20">
            <a:extLst>
              <a:ext uri="{FF2B5EF4-FFF2-40B4-BE49-F238E27FC236}">
                <a16:creationId xmlns:a16="http://schemas.microsoft.com/office/drawing/2014/main" id="{CEBFA543-8A29-CB81-A040-F1AA6E123A6A}"/>
              </a:ext>
            </a:extLst>
          </p:cNvPr>
          <p:cNvGraphicFramePr/>
          <p:nvPr>
            <p:extLst>
              <p:ext uri="{D42A27DB-BD31-4B8C-83A1-F6EECF244321}">
                <p14:modId xmlns:p14="http://schemas.microsoft.com/office/powerpoint/2010/main" val="1371473597"/>
              </p:ext>
            </p:extLst>
          </p:nvPr>
        </p:nvGraphicFramePr>
        <p:xfrm>
          <a:off x="1017685" y="1422340"/>
          <a:ext cx="9306721" cy="45334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960542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19D4E-1B96-647D-71C1-AF2DAA8E60C2}"/>
              </a:ext>
            </a:extLst>
          </p:cNvPr>
          <p:cNvSpPr>
            <a:spLocks noGrp="1"/>
          </p:cNvSpPr>
          <p:nvPr>
            <p:ph type="title"/>
          </p:nvPr>
        </p:nvSpPr>
        <p:spPr/>
        <p:txBody>
          <a:bodyPr/>
          <a:lstStyle/>
          <a:p>
            <a:r>
              <a:rPr lang="en-US" dirty="0"/>
              <a:t>La </a:t>
            </a:r>
            <a:r>
              <a:rPr lang="en-US" dirty="0" err="1"/>
              <a:t>lista</a:t>
            </a:r>
            <a:r>
              <a:rPr lang="en-US" dirty="0"/>
              <a:t> de </a:t>
            </a:r>
            <a:r>
              <a:rPr lang="en-US" dirty="0" err="1"/>
              <a:t>actividades</a:t>
            </a:r>
            <a:r>
              <a:rPr lang="en-US" dirty="0"/>
              <a:t> para </a:t>
            </a:r>
            <a:r>
              <a:rPr lang="en-US" dirty="0" err="1"/>
              <a:t>niveles</a:t>
            </a:r>
            <a:r>
              <a:rPr lang="en-US" dirty="0"/>
              <a:t> </a:t>
            </a:r>
            <a:r>
              <a:rPr lang="en-US" dirty="0" err="1"/>
              <a:t>más</a:t>
            </a:r>
            <a:r>
              <a:rPr lang="en-US" dirty="0"/>
              <a:t> </a:t>
            </a:r>
            <a:r>
              <a:rPr lang="en-US" dirty="0" err="1"/>
              <a:t>avanzados</a:t>
            </a:r>
            <a:endParaRPr lang="en-US" dirty="0"/>
          </a:p>
        </p:txBody>
      </p:sp>
      <p:sp>
        <p:nvSpPr>
          <p:cNvPr id="3" name="Content Placeholder 2">
            <a:extLst>
              <a:ext uri="{FF2B5EF4-FFF2-40B4-BE49-F238E27FC236}">
                <a16:creationId xmlns:a16="http://schemas.microsoft.com/office/drawing/2014/main" id="{D0302AAA-4B26-E911-767A-84E706B6539A}"/>
              </a:ext>
            </a:extLst>
          </p:cNvPr>
          <p:cNvSpPr>
            <a:spLocks noGrp="1"/>
          </p:cNvSpPr>
          <p:nvPr>
            <p:ph idx="1"/>
          </p:nvPr>
        </p:nvSpPr>
        <p:spPr/>
        <p:txBody>
          <a:bodyPr/>
          <a:lstStyle/>
          <a:p>
            <a:r>
              <a:rPr lang="es-ES" dirty="0"/>
              <a:t>1. Escuchar un </a:t>
            </a:r>
            <a:r>
              <a:rPr lang="es-ES" b="1" dirty="0"/>
              <a:t>podcast</a:t>
            </a:r>
            <a:r>
              <a:rPr lang="es-ES" dirty="0"/>
              <a:t> en español que tenga al menos 30 minutos en total (o 2 que sumen esa cantidad o más). Resume de qué trata y luego reflexiona sobre lo que aprendiste. Esto podría incluir mencionar tres de los puntos más interesantes que aprendiste, describir por qué estás de acuerdo o en desacuerdo con algo dicho y/o investigar aún más un tema mencionado en los podcasts. Algunos sitios que contienen podcasts son, pero hay más en las plataformas donde se pueden descargar podcasts: </a:t>
            </a:r>
            <a:endParaRPr lang="en-CA" dirty="0"/>
          </a:p>
          <a:p>
            <a:pPr lvl="1"/>
            <a:r>
              <a:rPr lang="en-US" u="sng" dirty="0">
                <a:hlinkClick r:id="rId2"/>
              </a:rPr>
              <a:t>https://radioambulante.org/</a:t>
            </a:r>
            <a:endParaRPr lang="en-CA" dirty="0"/>
          </a:p>
          <a:p>
            <a:pPr lvl="1"/>
            <a:r>
              <a:rPr lang="en-US" u="sng" dirty="0">
                <a:hlinkClick r:id="rId3"/>
              </a:rPr>
              <a:t>https://elhilo.audio/episodios/</a:t>
            </a:r>
            <a:endParaRPr lang="en-CA" dirty="0"/>
          </a:p>
          <a:p>
            <a:pPr lvl="1"/>
            <a:r>
              <a:rPr lang="en-US" u="sng" dirty="0">
                <a:hlinkClick r:id="rId4"/>
              </a:rPr>
              <a:t>https://deesonosehabla.com/en/</a:t>
            </a:r>
            <a:endParaRPr lang="en-CA" dirty="0"/>
          </a:p>
          <a:p>
            <a:pPr lvl="1"/>
            <a:r>
              <a:rPr lang="en-US" u="sng" dirty="0">
                <a:hlinkClick r:id="rId5"/>
              </a:rPr>
              <a:t>https://lasraraspodcast.com/</a:t>
            </a:r>
            <a:endParaRPr lang="en-CA" dirty="0"/>
          </a:p>
          <a:p>
            <a:pPr lvl="1"/>
            <a:r>
              <a:rPr lang="en-US" u="sng" dirty="0">
                <a:hlinkClick r:id="rId6"/>
              </a:rPr>
              <a:t>https://cronicasalborde.com/</a:t>
            </a:r>
            <a:endParaRPr lang="en-CA" dirty="0"/>
          </a:p>
          <a:p>
            <a:endParaRPr lang="en-US" dirty="0"/>
          </a:p>
        </p:txBody>
      </p:sp>
      <p:pic>
        <p:nvPicPr>
          <p:cNvPr id="4" name="Picture 3">
            <a:extLst>
              <a:ext uri="{FF2B5EF4-FFF2-40B4-BE49-F238E27FC236}">
                <a16:creationId xmlns:a16="http://schemas.microsoft.com/office/drawing/2014/main" id="{DF71B4CF-C3D1-B55C-84E3-EA87377CDE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60710" y="4203700"/>
            <a:ext cx="3619500" cy="2654300"/>
          </a:xfrm>
          <a:prstGeom prst="rect">
            <a:avLst/>
          </a:prstGeom>
        </p:spPr>
      </p:pic>
    </p:spTree>
    <p:extLst>
      <p:ext uri="{BB962C8B-B14F-4D97-AF65-F5344CB8AC3E}">
        <p14:creationId xmlns:p14="http://schemas.microsoft.com/office/powerpoint/2010/main" val="34274687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7301D-D2AA-8433-1E5D-294C9D4330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84D2E2-C94E-FF95-F396-286EB1BE4B7D}"/>
              </a:ext>
            </a:extLst>
          </p:cNvPr>
          <p:cNvSpPr>
            <a:spLocks noGrp="1"/>
          </p:cNvSpPr>
          <p:nvPr>
            <p:ph type="title"/>
          </p:nvPr>
        </p:nvSpPr>
        <p:spPr/>
        <p:txBody>
          <a:bodyPr/>
          <a:lstStyle/>
          <a:p>
            <a:r>
              <a:rPr lang="en-US" dirty="0"/>
              <a:t>La </a:t>
            </a:r>
            <a:r>
              <a:rPr lang="en-US" dirty="0" err="1"/>
              <a:t>lista</a:t>
            </a:r>
            <a:r>
              <a:rPr lang="en-US" dirty="0"/>
              <a:t> de </a:t>
            </a:r>
            <a:r>
              <a:rPr lang="en-US" dirty="0" err="1"/>
              <a:t>actividades</a:t>
            </a:r>
            <a:r>
              <a:rPr lang="en-US" dirty="0"/>
              <a:t> para </a:t>
            </a:r>
            <a:r>
              <a:rPr lang="en-US" dirty="0" err="1"/>
              <a:t>niveles</a:t>
            </a:r>
            <a:r>
              <a:rPr lang="en-US" dirty="0"/>
              <a:t> </a:t>
            </a:r>
            <a:r>
              <a:rPr lang="en-US" dirty="0" err="1"/>
              <a:t>más</a:t>
            </a:r>
            <a:r>
              <a:rPr lang="en-US" dirty="0"/>
              <a:t> </a:t>
            </a:r>
            <a:r>
              <a:rPr lang="en-US" dirty="0" err="1"/>
              <a:t>avanzados</a:t>
            </a:r>
            <a:endParaRPr lang="en-US" dirty="0"/>
          </a:p>
        </p:txBody>
      </p:sp>
      <p:sp>
        <p:nvSpPr>
          <p:cNvPr id="3" name="Content Placeholder 2">
            <a:extLst>
              <a:ext uri="{FF2B5EF4-FFF2-40B4-BE49-F238E27FC236}">
                <a16:creationId xmlns:a16="http://schemas.microsoft.com/office/drawing/2014/main" id="{C9BBE3BF-F8C2-93E9-31D7-EBD65E9537AF}"/>
              </a:ext>
            </a:extLst>
          </p:cNvPr>
          <p:cNvSpPr>
            <a:spLocks noGrp="1"/>
          </p:cNvSpPr>
          <p:nvPr>
            <p:ph idx="1"/>
          </p:nvPr>
        </p:nvSpPr>
        <p:spPr/>
        <p:txBody>
          <a:bodyPr/>
          <a:lstStyle/>
          <a:p>
            <a:r>
              <a:rPr lang="en-CA" dirty="0"/>
              <a:t>2. </a:t>
            </a:r>
            <a:r>
              <a:rPr lang="es-ES" b="1" dirty="0"/>
              <a:t>Visitar un museo virtual</a:t>
            </a:r>
            <a:r>
              <a:rPr lang="es-ES" dirty="0"/>
              <a:t> y explorar las exhibiciones disponibles en línea. Reflexiona sobre lo que viste (los tipos o estilos de arte, conexiones entre exhibiciones anteriores que hayas visto, recomendaciones para que otros visiten virtualmente el museo) y una descripción del artista o la obra de arte. También incluye un enlace o imagen (si es posible) de algo que te haya fascinado.</a:t>
            </a:r>
            <a:endParaRPr lang="en-CA" dirty="0"/>
          </a:p>
          <a:p>
            <a:pPr lvl="1"/>
            <a:r>
              <a:rPr lang="es-ES" sz="1600" u="sng" dirty="0">
                <a:hlinkClick r:id="rId2"/>
              </a:rPr>
              <a:t>Canadian Hispanic Latin American Virtual Museum</a:t>
            </a:r>
            <a:endParaRPr lang="en-CA" sz="1400" dirty="0"/>
          </a:p>
          <a:p>
            <a:pPr lvl="1"/>
            <a:r>
              <a:rPr lang="es-ES" sz="1600" u="sng" dirty="0">
                <a:hlinkClick r:id="rId3"/>
              </a:rPr>
              <a:t>Museo Frida Kahlo</a:t>
            </a:r>
            <a:endParaRPr lang="en-CA" sz="1600" dirty="0"/>
          </a:p>
          <a:p>
            <a:pPr lvl="1"/>
            <a:r>
              <a:rPr lang="es-ES" sz="1600" u="sng" dirty="0">
                <a:hlinkClick r:id="rId4"/>
              </a:rPr>
              <a:t>Museum of Latin American Art</a:t>
            </a:r>
            <a:endParaRPr lang="en-CA" sz="1400" dirty="0"/>
          </a:p>
          <a:p>
            <a:pPr lvl="1"/>
            <a:r>
              <a:rPr lang="es-ES" sz="1600" dirty="0"/>
              <a:t>10 museos en México: </a:t>
            </a:r>
            <a:r>
              <a:rPr lang="es-ES" sz="1600" u="sng" dirty="0">
                <a:hlinkClick r:id="rId5"/>
              </a:rPr>
              <a:t>Virtual Tours</a:t>
            </a:r>
            <a:endParaRPr lang="en-CA" sz="1400" dirty="0"/>
          </a:p>
          <a:p>
            <a:pPr lvl="1"/>
            <a:r>
              <a:rPr lang="es-ES" sz="1600" u="sng" dirty="0">
                <a:hlinkClick r:id="rId6"/>
              </a:rPr>
              <a:t>Museo Nacional del Prado</a:t>
            </a:r>
            <a:r>
              <a:rPr lang="es-ES" sz="1600" dirty="0"/>
              <a:t> in Madrid, Spain</a:t>
            </a:r>
            <a:endParaRPr lang="en-CA" sz="1400" dirty="0"/>
          </a:p>
          <a:p>
            <a:pPr lvl="1"/>
            <a:r>
              <a:rPr lang="es-ES" sz="1600" dirty="0"/>
              <a:t>En España: </a:t>
            </a:r>
            <a:r>
              <a:rPr lang="es-ES" sz="1600" u="sng" dirty="0">
                <a:hlinkClick r:id="rId7"/>
              </a:rPr>
              <a:t>https://www.cultura.gob.es/cultura/areas/museos/mc/museos-estatales/visitas-virtuales.html</a:t>
            </a:r>
            <a:endParaRPr lang="en-CA" sz="1400" dirty="0"/>
          </a:p>
          <a:p>
            <a:pPr lvl="1"/>
            <a:r>
              <a:rPr lang="es-ES" sz="1600" dirty="0"/>
              <a:t>En México: </a:t>
            </a:r>
            <a:r>
              <a:rPr lang="es-ES_tradnl" sz="1600" u="sng" dirty="0">
                <a:hlinkClick r:id="rId8"/>
              </a:rPr>
              <a:t>https://inah.gob.mx/interactivos/recorridos-virtuales</a:t>
            </a:r>
            <a:endParaRPr lang="en-CA" sz="1600" dirty="0"/>
          </a:p>
          <a:p>
            <a:pPr lvl="1"/>
            <a:r>
              <a:rPr lang="es-ES" sz="1600" dirty="0"/>
              <a:t>En Guinea Ecuatorial: </a:t>
            </a:r>
            <a:r>
              <a:rPr lang="es-ES" sz="1600" u="sng" dirty="0">
                <a:hlinkClick r:id="rId9"/>
              </a:rPr>
              <a:t>https://www.emigracionaguinea.museum/es/</a:t>
            </a:r>
            <a:endParaRPr lang="en-CA" sz="1600" dirty="0"/>
          </a:p>
          <a:p>
            <a:pPr lvl="1"/>
            <a:r>
              <a:rPr lang="es-ES" sz="1600" dirty="0"/>
              <a:t>En el mundo: </a:t>
            </a:r>
            <a:r>
              <a:rPr lang="es-ES" sz="1600" u="sng" dirty="0">
                <a:hlinkClick r:id="rId10"/>
              </a:rPr>
              <a:t>https://biblioteca.uniandes.edu.co/es/cultura/museos-virtuales</a:t>
            </a:r>
            <a:endParaRPr lang="en-CA" sz="1600" dirty="0"/>
          </a:p>
          <a:p>
            <a:endParaRPr lang="en-CA" dirty="0"/>
          </a:p>
          <a:p>
            <a:endParaRPr lang="en-US" dirty="0"/>
          </a:p>
        </p:txBody>
      </p:sp>
      <p:pic>
        <p:nvPicPr>
          <p:cNvPr id="5" name="Picture 4">
            <a:extLst>
              <a:ext uri="{FF2B5EF4-FFF2-40B4-BE49-F238E27FC236}">
                <a16:creationId xmlns:a16="http://schemas.microsoft.com/office/drawing/2014/main" id="{392EAA52-A803-6F3D-B157-3BC179904E4C}"/>
              </a:ext>
            </a:extLst>
          </p:cNvPr>
          <p:cNvPicPr>
            <a:picLocks noChangeAspect="1"/>
          </p:cNvPicPr>
          <p:nvPr/>
        </p:nvPicPr>
        <p:blipFill>
          <a:blip r:embed="rId11"/>
          <a:stretch>
            <a:fillRect/>
          </a:stretch>
        </p:blipFill>
        <p:spPr>
          <a:xfrm>
            <a:off x="7150271" y="3643399"/>
            <a:ext cx="2997582" cy="1518405"/>
          </a:xfrm>
          <a:prstGeom prst="rect">
            <a:avLst/>
          </a:prstGeom>
        </p:spPr>
      </p:pic>
    </p:spTree>
    <p:extLst>
      <p:ext uri="{BB962C8B-B14F-4D97-AF65-F5344CB8AC3E}">
        <p14:creationId xmlns:p14="http://schemas.microsoft.com/office/powerpoint/2010/main" val="9762572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000B7-637B-F87A-2729-6668D333E203}"/>
              </a:ext>
            </a:extLst>
          </p:cNvPr>
          <p:cNvSpPr>
            <a:spLocks noGrp="1"/>
          </p:cNvSpPr>
          <p:nvPr>
            <p:ph type="title"/>
          </p:nvPr>
        </p:nvSpPr>
        <p:spPr/>
        <p:txBody>
          <a:bodyPr/>
          <a:lstStyle/>
          <a:p>
            <a:r>
              <a:rPr lang="en-CA" dirty="0" err="1"/>
              <a:t>Reflexiona</a:t>
            </a:r>
            <a:r>
              <a:rPr lang="en-CA" dirty="0"/>
              <a:t> </a:t>
            </a:r>
            <a:r>
              <a:rPr lang="en-CA" dirty="0" err="1"/>
              <a:t>sobre</a:t>
            </a:r>
            <a:r>
              <a:rPr lang="en-CA" dirty="0"/>
              <a:t> </a:t>
            </a:r>
            <a:r>
              <a:rPr lang="en-CA" dirty="0" err="1"/>
              <a:t>estas</a:t>
            </a:r>
            <a:r>
              <a:rPr lang="en-CA" dirty="0"/>
              <a:t> </a:t>
            </a:r>
            <a:r>
              <a:rPr lang="en-CA" dirty="0" err="1"/>
              <a:t>afirmaciones</a:t>
            </a:r>
            <a:r>
              <a:rPr lang="en-CA" dirty="0"/>
              <a:t> e indica </a:t>
            </a:r>
            <a:r>
              <a:rPr lang="en-CA" dirty="0" err="1"/>
              <a:t>si</a:t>
            </a:r>
            <a:r>
              <a:rPr lang="en-CA" dirty="0"/>
              <a:t> lo </a:t>
            </a:r>
            <a:r>
              <a:rPr lang="en-CA" dirty="0" err="1"/>
              <a:t>haces</a:t>
            </a:r>
            <a:r>
              <a:rPr lang="en-CA" dirty="0"/>
              <a:t> </a:t>
            </a:r>
            <a:r>
              <a:rPr lang="en-CA" dirty="0" err="1"/>
              <a:t>mucho</a:t>
            </a:r>
            <a:r>
              <a:rPr lang="en-CA" dirty="0"/>
              <a:t>, a </a:t>
            </a:r>
            <a:r>
              <a:rPr lang="en-CA" dirty="0" err="1"/>
              <a:t>veces</a:t>
            </a:r>
            <a:r>
              <a:rPr lang="en-CA" dirty="0"/>
              <a:t> o </a:t>
            </a:r>
            <a:r>
              <a:rPr lang="en-CA" dirty="0" err="1"/>
              <a:t>muy</a:t>
            </a:r>
            <a:r>
              <a:rPr lang="en-CA" dirty="0"/>
              <a:t> poco</a:t>
            </a:r>
            <a:endParaRPr lang="en-US" dirty="0"/>
          </a:p>
        </p:txBody>
      </p:sp>
      <p:sp>
        <p:nvSpPr>
          <p:cNvPr id="3" name="Content Placeholder 2">
            <a:extLst>
              <a:ext uri="{FF2B5EF4-FFF2-40B4-BE49-F238E27FC236}">
                <a16:creationId xmlns:a16="http://schemas.microsoft.com/office/drawing/2014/main" id="{0ED0F6A5-4274-3B7C-D35C-80D5425D2C28}"/>
              </a:ext>
            </a:extLst>
          </p:cNvPr>
          <p:cNvSpPr>
            <a:spLocks noGrp="1"/>
          </p:cNvSpPr>
          <p:nvPr>
            <p:ph idx="1"/>
          </p:nvPr>
        </p:nvSpPr>
        <p:spPr>
          <a:xfrm>
            <a:off x="555002" y="1696196"/>
            <a:ext cx="9863161" cy="4585333"/>
          </a:xfrm>
        </p:spPr>
        <p:txBody>
          <a:bodyPr/>
          <a:lstStyle/>
          <a:p>
            <a:pPr marL="457200" indent="-457200">
              <a:buFont typeface="+mj-lt"/>
              <a:buAutoNum type="arabicPeriod"/>
            </a:pPr>
            <a:r>
              <a:rPr lang="en-CA" sz="2800" dirty="0" err="1"/>
              <a:t>Hablo</a:t>
            </a:r>
            <a:r>
              <a:rPr lang="en-CA" sz="2800" dirty="0"/>
              <a:t> con </a:t>
            </a:r>
            <a:r>
              <a:rPr lang="en-CA" sz="2800" dirty="0" err="1"/>
              <a:t>hablantes</a:t>
            </a:r>
            <a:r>
              <a:rPr lang="en-CA" sz="2800" dirty="0"/>
              <a:t> de la lengua </a:t>
            </a:r>
            <a:r>
              <a:rPr lang="en-CA" sz="2800" dirty="0" err="1"/>
              <a:t>que</a:t>
            </a:r>
            <a:r>
              <a:rPr lang="en-CA" sz="2800" dirty="0"/>
              <a:t> </a:t>
            </a:r>
            <a:r>
              <a:rPr lang="en-CA" sz="2800" dirty="0" err="1"/>
              <a:t>enseño</a:t>
            </a:r>
            <a:r>
              <a:rPr lang="en-CA" sz="2800" dirty="0"/>
              <a:t>.</a:t>
            </a:r>
          </a:p>
          <a:p>
            <a:pPr marL="457200" indent="-457200">
              <a:buFont typeface="+mj-lt"/>
              <a:buAutoNum type="arabicPeriod"/>
            </a:pPr>
            <a:r>
              <a:rPr lang="en-CA" sz="2800" dirty="0" err="1"/>
              <a:t>Escucho</a:t>
            </a:r>
            <a:r>
              <a:rPr lang="en-CA" sz="2800" dirty="0"/>
              <a:t> la radio (o </a:t>
            </a:r>
            <a:r>
              <a:rPr lang="en-CA" sz="2800" dirty="0" err="1"/>
              <a:t>pódcasts</a:t>
            </a:r>
            <a:r>
              <a:rPr lang="en-CA" sz="2800" dirty="0"/>
              <a:t>) o </a:t>
            </a:r>
            <a:r>
              <a:rPr lang="en-CA" sz="2800" dirty="0" err="1"/>
              <a:t>veo</a:t>
            </a:r>
            <a:r>
              <a:rPr lang="en-CA" sz="2800" dirty="0"/>
              <a:t> </a:t>
            </a:r>
            <a:r>
              <a:rPr lang="en-CA" sz="2800" dirty="0" err="1"/>
              <a:t>películas</a:t>
            </a:r>
            <a:r>
              <a:rPr lang="en-CA" sz="2800" dirty="0"/>
              <a:t> </a:t>
            </a:r>
            <a:r>
              <a:rPr lang="en-CA" sz="2800" dirty="0" err="1"/>
              <a:t>en</a:t>
            </a:r>
            <a:r>
              <a:rPr lang="en-CA" sz="2800" dirty="0"/>
              <a:t> la lengua </a:t>
            </a:r>
            <a:r>
              <a:rPr lang="en-CA" sz="2800" dirty="0" err="1"/>
              <a:t>que</a:t>
            </a:r>
            <a:r>
              <a:rPr lang="en-CA" sz="2800" dirty="0"/>
              <a:t> </a:t>
            </a:r>
            <a:r>
              <a:rPr lang="en-CA" sz="2800" dirty="0" err="1"/>
              <a:t>enseño</a:t>
            </a:r>
            <a:r>
              <a:rPr lang="en-CA" sz="2800" dirty="0"/>
              <a:t>.</a:t>
            </a:r>
          </a:p>
          <a:p>
            <a:pPr marL="457200" indent="-457200">
              <a:buFont typeface="+mj-lt"/>
              <a:buAutoNum type="arabicPeriod"/>
            </a:pPr>
            <a:r>
              <a:rPr lang="en-CA" sz="2800" dirty="0"/>
              <a:t>He </a:t>
            </a:r>
            <a:r>
              <a:rPr lang="en-CA" sz="2800" dirty="0" err="1"/>
              <a:t>utilizado</a:t>
            </a:r>
            <a:r>
              <a:rPr lang="en-CA" sz="2800" dirty="0"/>
              <a:t> </a:t>
            </a:r>
            <a:r>
              <a:rPr lang="en-CA" sz="2800" dirty="0" err="1"/>
              <a:t>portafolios</a:t>
            </a:r>
            <a:r>
              <a:rPr lang="en-CA" sz="2800" dirty="0"/>
              <a:t> </a:t>
            </a:r>
            <a:r>
              <a:rPr lang="en-CA" sz="2800" dirty="0" err="1"/>
              <a:t>culturales</a:t>
            </a:r>
            <a:r>
              <a:rPr lang="en-CA" sz="2800" dirty="0"/>
              <a:t> </a:t>
            </a:r>
            <a:r>
              <a:rPr lang="en-CA" sz="2800" dirty="0" err="1"/>
              <a:t>en</a:t>
            </a:r>
            <a:r>
              <a:rPr lang="en-CA" sz="2800" dirty="0"/>
              <a:t> </a:t>
            </a:r>
            <a:r>
              <a:rPr lang="en-CA" sz="2800" dirty="0" err="1"/>
              <a:t>el</a:t>
            </a:r>
            <a:r>
              <a:rPr lang="en-CA" sz="2800" dirty="0"/>
              <a:t> aula. (</a:t>
            </a:r>
            <a:r>
              <a:rPr lang="en-CA" sz="2800" dirty="0" err="1"/>
              <a:t>Sí</a:t>
            </a:r>
            <a:r>
              <a:rPr lang="en-CA" sz="2800" dirty="0"/>
              <a:t>, no o ¿</a:t>
            </a:r>
            <a:r>
              <a:rPr lang="en-CA" sz="2800" dirty="0" err="1"/>
              <a:t>quizás</a:t>
            </a:r>
            <a:r>
              <a:rPr lang="en-CA" sz="2800" dirty="0"/>
              <a:t>?)</a:t>
            </a:r>
          </a:p>
          <a:p>
            <a:pPr marL="457200" indent="-457200">
              <a:buFont typeface="+mj-lt"/>
              <a:buAutoNum type="arabicPeriod"/>
            </a:pPr>
            <a:r>
              <a:rPr lang="en-CA" sz="2800" dirty="0"/>
              <a:t>He </a:t>
            </a:r>
            <a:r>
              <a:rPr lang="en-CA" sz="2800" dirty="0" err="1"/>
              <a:t>hecho</a:t>
            </a:r>
            <a:r>
              <a:rPr lang="en-CA" sz="2800" dirty="0"/>
              <a:t> </a:t>
            </a:r>
            <a:r>
              <a:rPr lang="en-CA" sz="2800" dirty="0" err="1"/>
              <a:t>que</a:t>
            </a:r>
            <a:r>
              <a:rPr lang="en-CA" sz="2800" dirty="0"/>
              <a:t> </a:t>
            </a:r>
            <a:r>
              <a:rPr lang="en-CA" sz="2800" dirty="0" err="1"/>
              <a:t>el</a:t>
            </a:r>
            <a:r>
              <a:rPr lang="en-CA" sz="2800" dirty="0"/>
              <a:t> </a:t>
            </a:r>
            <a:r>
              <a:rPr lang="en-CA" sz="2800" dirty="0" err="1"/>
              <a:t>estudiantado</a:t>
            </a:r>
            <a:r>
              <a:rPr lang="en-CA" sz="2800" dirty="0"/>
              <a:t> </a:t>
            </a:r>
            <a:r>
              <a:rPr lang="en-CA" sz="2800" dirty="0" err="1"/>
              <a:t>reflexione</a:t>
            </a:r>
            <a:r>
              <a:rPr lang="en-CA" sz="2800" dirty="0"/>
              <a:t> </a:t>
            </a:r>
            <a:r>
              <a:rPr lang="en-CA" sz="2800" dirty="0" err="1"/>
              <a:t>sobre</a:t>
            </a:r>
            <a:r>
              <a:rPr lang="en-CA" sz="2800" dirty="0"/>
              <a:t> </a:t>
            </a:r>
            <a:r>
              <a:rPr lang="en-CA" sz="2800" dirty="0" err="1"/>
              <a:t>aspectos</a:t>
            </a:r>
            <a:r>
              <a:rPr lang="en-CA" sz="2800" dirty="0"/>
              <a:t> de la </a:t>
            </a:r>
            <a:r>
              <a:rPr lang="en-CA" sz="2800" dirty="0" err="1"/>
              <a:t>cultura</a:t>
            </a:r>
            <a:r>
              <a:rPr lang="en-CA" sz="2800" dirty="0"/>
              <a:t> meta.</a:t>
            </a:r>
          </a:p>
          <a:p>
            <a:endParaRPr lang="en-US" dirty="0"/>
          </a:p>
        </p:txBody>
      </p:sp>
      <p:sp>
        <p:nvSpPr>
          <p:cNvPr id="5" name="TextBox 4">
            <a:extLst>
              <a:ext uri="{FF2B5EF4-FFF2-40B4-BE49-F238E27FC236}">
                <a16:creationId xmlns:a16="http://schemas.microsoft.com/office/drawing/2014/main" id="{874022ED-B5BA-417C-AC43-2480D8125821}"/>
              </a:ext>
            </a:extLst>
          </p:cNvPr>
          <p:cNvSpPr txBox="1"/>
          <p:nvPr/>
        </p:nvSpPr>
        <p:spPr>
          <a:xfrm>
            <a:off x="4513521" y="6332420"/>
            <a:ext cx="6331322" cy="369332"/>
          </a:xfrm>
          <a:prstGeom prst="rect">
            <a:avLst/>
          </a:prstGeom>
          <a:noFill/>
        </p:spPr>
        <p:txBody>
          <a:bodyPr wrap="square">
            <a:spAutoFit/>
          </a:bodyPr>
          <a:lstStyle/>
          <a:p>
            <a:r>
              <a:rPr lang="en-CA" dirty="0"/>
              <a:t>https://</a:t>
            </a:r>
            <a:r>
              <a:rPr lang="en-CA" dirty="0" err="1"/>
              <a:t>survey.ucalgary.ca</a:t>
            </a:r>
            <a:r>
              <a:rPr lang="en-CA" dirty="0"/>
              <a:t>/</a:t>
            </a:r>
            <a:r>
              <a:rPr lang="en-CA" dirty="0" err="1"/>
              <a:t>jfe</a:t>
            </a:r>
            <a:r>
              <a:rPr lang="en-CA" dirty="0"/>
              <a:t>/form/SV_86N2ILTAXGH50PQ</a:t>
            </a:r>
            <a:endParaRPr lang="en-CA" dirty="0">
              <a:effectLst/>
              <a:latin typeface="Helvetica Neue" panose="02000503000000020004" pitchFamily="2" charset="0"/>
            </a:endParaRPr>
          </a:p>
        </p:txBody>
      </p:sp>
      <p:pic>
        <p:nvPicPr>
          <p:cNvPr id="6" name="Picture 5">
            <a:extLst>
              <a:ext uri="{FF2B5EF4-FFF2-40B4-BE49-F238E27FC236}">
                <a16:creationId xmlns:a16="http://schemas.microsoft.com/office/drawing/2014/main" id="{7BA6DA63-CE46-24A1-5539-4C0B52F98566}"/>
              </a:ext>
            </a:extLst>
          </p:cNvPr>
          <p:cNvPicPr>
            <a:picLocks noChangeAspect="1"/>
          </p:cNvPicPr>
          <p:nvPr/>
        </p:nvPicPr>
        <p:blipFill>
          <a:blip r:embed="rId2"/>
          <a:stretch>
            <a:fillRect/>
          </a:stretch>
        </p:blipFill>
        <p:spPr>
          <a:xfrm>
            <a:off x="7034075" y="4735772"/>
            <a:ext cx="1484173" cy="1437375"/>
          </a:xfrm>
          <a:prstGeom prst="rect">
            <a:avLst/>
          </a:prstGeom>
        </p:spPr>
      </p:pic>
    </p:spTree>
    <p:extLst>
      <p:ext uri="{BB962C8B-B14F-4D97-AF65-F5344CB8AC3E}">
        <p14:creationId xmlns:p14="http://schemas.microsoft.com/office/powerpoint/2010/main" val="9998884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4227E-1795-504E-3202-3458AF5F79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02513B-6FEE-5F28-5DCB-0B27F0101CCB}"/>
              </a:ext>
            </a:extLst>
          </p:cNvPr>
          <p:cNvSpPr>
            <a:spLocks noGrp="1"/>
          </p:cNvSpPr>
          <p:nvPr>
            <p:ph type="title"/>
          </p:nvPr>
        </p:nvSpPr>
        <p:spPr/>
        <p:txBody>
          <a:bodyPr/>
          <a:lstStyle/>
          <a:p>
            <a:r>
              <a:rPr lang="en-US" dirty="0"/>
              <a:t>La </a:t>
            </a:r>
            <a:r>
              <a:rPr lang="en-US" dirty="0" err="1"/>
              <a:t>lista</a:t>
            </a:r>
            <a:r>
              <a:rPr lang="en-US" dirty="0"/>
              <a:t> de </a:t>
            </a:r>
            <a:r>
              <a:rPr lang="en-US" dirty="0" err="1"/>
              <a:t>actividades</a:t>
            </a:r>
            <a:r>
              <a:rPr lang="en-US" dirty="0"/>
              <a:t> para </a:t>
            </a:r>
            <a:r>
              <a:rPr lang="en-US" dirty="0" err="1"/>
              <a:t>niveles</a:t>
            </a:r>
            <a:r>
              <a:rPr lang="en-US" dirty="0"/>
              <a:t> </a:t>
            </a:r>
            <a:r>
              <a:rPr lang="en-US" dirty="0" err="1"/>
              <a:t>más</a:t>
            </a:r>
            <a:r>
              <a:rPr lang="en-US" dirty="0"/>
              <a:t> </a:t>
            </a:r>
            <a:r>
              <a:rPr lang="en-US" dirty="0" err="1"/>
              <a:t>avanzados</a:t>
            </a:r>
            <a:endParaRPr lang="en-US" dirty="0"/>
          </a:p>
        </p:txBody>
      </p:sp>
      <p:sp>
        <p:nvSpPr>
          <p:cNvPr id="3" name="Content Placeholder 2">
            <a:extLst>
              <a:ext uri="{FF2B5EF4-FFF2-40B4-BE49-F238E27FC236}">
                <a16:creationId xmlns:a16="http://schemas.microsoft.com/office/drawing/2014/main" id="{C79CD55B-DA16-A366-4FEE-C09AEFD906DA}"/>
              </a:ext>
            </a:extLst>
          </p:cNvPr>
          <p:cNvSpPr>
            <a:spLocks noGrp="1"/>
          </p:cNvSpPr>
          <p:nvPr>
            <p:ph idx="1"/>
          </p:nvPr>
        </p:nvSpPr>
        <p:spPr/>
        <p:txBody>
          <a:bodyPr/>
          <a:lstStyle/>
          <a:p>
            <a:r>
              <a:rPr lang="es-ES" dirty="0"/>
              <a:t>3. </a:t>
            </a:r>
            <a:r>
              <a:rPr lang="es-ES" b="1" dirty="0"/>
              <a:t>Ver una película</a:t>
            </a:r>
            <a:r>
              <a:rPr lang="es-ES" dirty="0"/>
              <a:t> en español, un programa de televisión, un video de YouTube (de al menos 30 minutos en total) o una obra de teatro en español.</a:t>
            </a:r>
            <a:endParaRPr lang="en-CA" dirty="0"/>
          </a:p>
          <a:p>
            <a:r>
              <a:rPr lang="es-ES" dirty="0"/>
              <a:t>4. </a:t>
            </a:r>
            <a:r>
              <a:rPr lang="es-ES" b="1" dirty="0"/>
              <a:t>Asistir a un evento</a:t>
            </a:r>
            <a:r>
              <a:rPr lang="es-ES" dirty="0"/>
              <a:t> que incluya una cantidad significativa de español. Para esta actividad, debes hablar con un participante sobre el evento y su importancia para ellos/su comunidad e incluir lo que descubriste en tu entrada del portafolio. Para eventos de cine, esto no es necesario.</a:t>
            </a:r>
            <a:endParaRPr lang="en-CA" dirty="0"/>
          </a:p>
          <a:p>
            <a:pPr lvl="1"/>
            <a:r>
              <a:rPr lang="es-ES" b="1" dirty="0"/>
              <a:t>Eventos en </a:t>
            </a:r>
            <a:r>
              <a:rPr lang="es-ES" b="1" dirty="0" err="1"/>
              <a:t>UCalgary</a:t>
            </a:r>
            <a:endParaRPr lang="en-CA" dirty="0"/>
          </a:p>
          <a:p>
            <a:pPr lvl="2"/>
            <a:r>
              <a:rPr lang="es-ES" dirty="0"/>
              <a:t>Busca eventos </a:t>
            </a:r>
            <a:endParaRPr lang="en-CA" dirty="0"/>
          </a:p>
          <a:p>
            <a:pPr lvl="2"/>
            <a:r>
              <a:rPr lang="es-ES" dirty="0"/>
              <a:t>Consulta los eventos en nuestro Centro de Español a medida que estén disponibles</a:t>
            </a:r>
            <a:r>
              <a:rPr lang="es-ES" b="1" dirty="0"/>
              <a:t> </a:t>
            </a:r>
            <a:endParaRPr lang="en-CA" dirty="0"/>
          </a:p>
          <a:p>
            <a:pPr lvl="1"/>
            <a:r>
              <a:rPr lang="es-ES" b="1" dirty="0"/>
              <a:t>Consulta estos sitios para eventos en Calgary</a:t>
            </a:r>
            <a:endParaRPr lang="en-CA" dirty="0"/>
          </a:p>
          <a:p>
            <a:pPr lvl="2"/>
            <a:r>
              <a:rPr lang="es-ES" u="sng" dirty="0">
                <a:hlinkClick r:id="rId2"/>
              </a:rPr>
              <a:t>Casa México</a:t>
            </a:r>
            <a:r>
              <a:rPr lang="en-US" dirty="0"/>
              <a:t> </a:t>
            </a:r>
            <a:endParaRPr lang="en-CA" dirty="0"/>
          </a:p>
          <a:p>
            <a:pPr lvl="2"/>
            <a:r>
              <a:rPr lang="es-ES" u="sng" dirty="0">
                <a:hlinkClick r:id="rId3"/>
              </a:rPr>
              <a:t>Spanic Arts</a:t>
            </a:r>
            <a:endParaRPr lang="en-CA" dirty="0"/>
          </a:p>
          <a:p>
            <a:endParaRPr lang="en-CA" dirty="0"/>
          </a:p>
          <a:p>
            <a:endParaRPr lang="en-US" dirty="0"/>
          </a:p>
        </p:txBody>
      </p:sp>
    </p:spTree>
    <p:extLst>
      <p:ext uri="{BB962C8B-B14F-4D97-AF65-F5344CB8AC3E}">
        <p14:creationId xmlns:p14="http://schemas.microsoft.com/office/powerpoint/2010/main" val="20351512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29E13-3EE4-074B-AD78-F1C49B6ED6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013C7F-9AFA-3CD6-09A7-815321BE5E0B}"/>
              </a:ext>
            </a:extLst>
          </p:cNvPr>
          <p:cNvSpPr>
            <a:spLocks noGrp="1"/>
          </p:cNvSpPr>
          <p:nvPr>
            <p:ph type="title"/>
          </p:nvPr>
        </p:nvSpPr>
        <p:spPr/>
        <p:txBody>
          <a:bodyPr/>
          <a:lstStyle/>
          <a:p>
            <a:r>
              <a:rPr lang="en-US" dirty="0"/>
              <a:t>La </a:t>
            </a:r>
            <a:r>
              <a:rPr lang="en-US" dirty="0" err="1"/>
              <a:t>lista</a:t>
            </a:r>
            <a:r>
              <a:rPr lang="en-US" dirty="0"/>
              <a:t> de </a:t>
            </a:r>
            <a:r>
              <a:rPr lang="en-US" dirty="0" err="1"/>
              <a:t>actividades</a:t>
            </a:r>
            <a:r>
              <a:rPr lang="en-US" dirty="0"/>
              <a:t> para </a:t>
            </a:r>
            <a:r>
              <a:rPr lang="en-US" dirty="0" err="1"/>
              <a:t>niveles</a:t>
            </a:r>
            <a:r>
              <a:rPr lang="en-US" dirty="0"/>
              <a:t> </a:t>
            </a:r>
            <a:r>
              <a:rPr lang="en-US" dirty="0" err="1"/>
              <a:t>más</a:t>
            </a:r>
            <a:r>
              <a:rPr lang="en-US" dirty="0"/>
              <a:t> </a:t>
            </a:r>
            <a:r>
              <a:rPr lang="en-US" dirty="0" err="1"/>
              <a:t>avanzados</a:t>
            </a:r>
            <a:endParaRPr lang="en-US" dirty="0"/>
          </a:p>
        </p:txBody>
      </p:sp>
      <p:sp>
        <p:nvSpPr>
          <p:cNvPr id="3" name="Content Placeholder 2">
            <a:extLst>
              <a:ext uri="{FF2B5EF4-FFF2-40B4-BE49-F238E27FC236}">
                <a16:creationId xmlns:a16="http://schemas.microsoft.com/office/drawing/2014/main" id="{92B0B9A1-7AEA-A149-7B84-2094BDCE8387}"/>
              </a:ext>
            </a:extLst>
          </p:cNvPr>
          <p:cNvSpPr>
            <a:spLocks noGrp="1"/>
          </p:cNvSpPr>
          <p:nvPr>
            <p:ph idx="1"/>
          </p:nvPr>
        </p:nvSpPr>
        <p:spPr/>
        <p:txBody>
          <a:bodyPr/>
          <a:lstStyle/>
          <a:p>
            <a:r>
              <a:rPr lang="es-ES" dirty="0"/>
              <a:t>5. </a:t>
            </a:r>
            <a:r>
              <a:rPr lang="es-ES" b="1" dirty="0"/>
              <a:t>Entrevistar</a:t>
            </a:r>
            <a:r>
              <a:rPr lang="es-ES" dirty="0"/>
              <a:t> a una persona de habla hispana sobre su cultura. Ten en cuenta que debe ser una cultura diferente a la tuya. Para esta actividad, incluye una lista de preguntas de la entrevista que hiciste, así como un video o grabación de audio de parte de la entrevista misma (3+ minutos).</a:t>
            </a:r>
            <a:endParaRPr lang="en-CA" dirty="0"/>
          </a:p>
          <a:p>
            <a:r>
              <a:rPr lang="es-ES" dirty="0"/>
              <a:t>6. </a:t>
            </a:r>
            <a:r>
              <a:rPr lang="es-ES" b="1" dirty="0"/>
              <a:t>Realizar otra actividad que no esté enumerada aquí </a:t>
            </a:r>
            <a:r>
              <a:rPr lang="es-ES" dirty="0"/>
              <a:t>pero que cumpla con el propósito del portafolio cultural. </a:t>
            </a:r>
            <a:r>
              <a:rPr lang="es-ES" b="1" dirty="0"/>
              <a:t>Debes obtener la aprobación de tu instructor </a:t>
            </a:r>
            <a:r>
              <a:rPr lang="es-ES" dirty="0"/>
              <a:t>con anticipación si deseas realizar una actividad que no esté en esta lista.</a:t>
            </a:r>
            <a:endParaRPr lang="en-CA" dirty="0"/>
          </a:p>
          <a:p>
            <a:endParaRPr lang="en-CA" dirty="0"/>
          </a:p>
          <a:p>
            <a:endParaRPr lang="en-US" dirty="0"/>
          </a:p>
        </p:txBody>
      </p:sp>
      <p:pic>
        <p:nvPicPr>
          <p:cNvPr id="5" name="Picture 4">
            <a:extLst>
              <a:ext uri="{FF2B5EF4-FFF2-40B4-BE49-F238E27FC236}">
                <a16:creationId xmlns:a16="http://schemas.microsoft.com/office/drawing/2014/main" id="{746FEC3B-0D37-0FD7-D28E-2D1F586837AE}"/>
              </a:ext>
            </a:extLst>
          </p:cNvPr>
          <p:cNvPicPr>
            <a:picLocks noChangeAspect="1"/>
          </p:cNvPicPr>
          <p:nvPr/>
        </p:nvPicPr>
        <p:blipFill>
          <a:blip r:embed="rId2"/>
          <a:stretch>
            <a:fillRect/>
          </a:stretch>
        </p:blipFill>
        <p:spPr>
          <a:xfrm>
            <a:off x="7003473" y="4556496"/>
            <a:ext cx="2971800" cy="1998889"/>
          </a:xfrm>
          <a:prstGeom prst="rect">
            <a:avLst/>
          </a:prstGeom>
        </p:spPr>
      </p:pic>
    </p:spTree>
    <p:extLst>
      <p:ext uri="{BB962C8B-B14F-4D97-AF65-F5344CB8AC3E}">
        <p14:creationId xmlns:p14="http://schemas.microsoft.com/office/powerpoint/2010/main" val="12796908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1FA75-66CE-90AF-1881-11A163B1272F}"/>
              </a:ext>
            </a:extLst>
          </p:cNvPr>
          <p:cNvSpPr>
            <a:spLocks noGrp="1"/>
          </p:cNvSpPr>
          <p:nvPr>
            <p:ph type="title"/>
          </p:nvPr>
        </p:nvSpPr>
        <p:spPr>
          <a:xfrm>
            <a:off x="535547" y="91386"/>
            <a:ext cx="9612306" cy="984730"/>
          </a:xfrm>
        </p:spPr>
        <p:txBody>
          <a:bodyPr/>
          <a:lstStyle/>
          <a:p>
            <a:r>
              <a:rPr lang="en-US" dirty="0" err="1"/>
              <a:t>Actividades</a:t>
            </a:r>
            <a:r>
              <a:rPr lang="en-US" dirty="0"/>
              <a:t> </a:t>
            </a:r>
            <a:r>
              <a:rPr lang="en-US" dirty="0" err="1"/>
              <a:t>escogidas</a:t>
            </a:r>
            <a:r>
              <a:rPr lang="en-US" dirty="0"/>
              <a:t> – </a:t>
            </a:r>
            <a:r>
              <a:rPr lang="en-US" dirty="0" err="1"/>
              <a:t>nivel</a:t>
            </a:r>
            <a:r>
              <a:rPr lang="en-US" dirty="0"/>
              <a:t> </a:t>
            </a:r>
            <a:r>
              <a:rPr lang="en-US" dirty="0" err="1"/>
              <a:t>más</a:t>
            </a:r>
            <a:r>
              <a:rPr lang="en-US" dirty="0"/>
              <a:t> </a:t>
            </a:r>
            <a:r>
              <a:rPr lang="en-US" dirty="0" err="1"/>
              <a:t>avanzado</a:t>
            </a:r>
            <a:endParaRPr lang="en-US" dirty="0"/>
          </a:p>
        </p:txBody>
      </p:sp>
      <p:graphicFrame>
        <p:nvGraphicFramePr>
          <p:cNvPr id="5" name="Content Placeholder 4">
            <a:extLst>
              <a:ext uri="{FF2B5EF4-FFF2-40B4-BE49-F238E27FC236}">
                <a16:creationId xmlns:a16="http://schemas.microsoft.com/office/drawing/2014/main" id="{02916D13-A646-255C-A912-08DD62C064C7}"/>
              </a:ext>
            </a:extLst>
          </p:cNvPr>
          <p:cNvGraphicFramePr>
            <a:graphicFrameLocks/>
          </p:cNvGraphicFramePr>
          <p:nvPr>
            <p:extLst>
              <p:ext uri="{D42A27DB-BD31-4B8C-83A1-F6EECF244321}">
                <p14:modId xmlns:p14="http://schemas.microsoft.com/office/powerpoint/2010/main" val="222454397"/>
              </p:ext>
            </p:extLst>
          </p:nvPr>
        </p:nvGraphicFramePr>
        <p:xfrm>
          <a:off x="535547" y="1076116"/>
          <a:ext cx="9747886" cy="4998720"/>
        </p:xfrm>
        <a:graphic>
          <a:graphicData uri="http://schemas.openxmlformats.org/drawingml/2006/table">
            <a:tbl>
              <a:tblPr firstRow="1" bandRow="1">
                <a:tableStyleId>{5C22544A-7EE6-4342-B048-85BDC9FD1C3A}</a:tableStyleId>
              </a:tblPr>
              <a:tblGrid>
                <a:gridCol w="3434534">
                  <a:extLst>
                    <a:ext uri="{9D8B030D-6E8A-4147-A177-3AD203B41FA5}">
                      <a16:colId xmlns:a16="http://schemas.microsoft.com/office/drawing/2014/main" val="941746420"/>
                    </a:ext>
                  </a:extLst>
                </a:gridCol>
                <a:gridCol w="2749918">
                  <a:extLst>
                    <a:ext uri="{9D8B030D-6E8A-4147-A177-3AD203B41FA5}">
                      <a16:colId xmlns:a16="http://schemas.microsoft.com/office/drawing/2014/main" val="3485107559"/>
                    </a:ext>
                  </a:extLst>
                </a:gridCol>
                <a:gridCol w="1532461">
                  <a:extLst>
                    <a:ext uri="{9D8B030D-6E8A-4147-A177-3AD203B41FA5}">
                      <a16:colId xmlns:a16="http://schemas.microsoft.com/office/drawing/2014/main" val="2405378094"/>
                    </a:ext>
                  </a:extLst>
                </a:gridCol>
                <a:gridCol w="2030973">
                  <a:extLst>
                    <a:ext uri="{9D8B030D-6E8A-4147-A177-3AD203B41FA5}">
                      <a16:colId xmlns:a16="http://schemas.microsoft.com/office/drawing/2014/main" val="417098177"/>
                    </a:ext>
                  </a:extLst>
                </a:gridCol>
              </a:tblGrid>
              <a:tr h="370840">
                <a:tc>
                  <a:txBody>
                    <a:bodyPr/>
                    <a:lstStyle/>
                    <a:p>
                      <a:r>
                        <a:rPr lang="en-US" sz="2000" dirty="0"/>
                        <a:t>Visto: No </a:t>
                      </a:r>
                      <a:r>
                        <a:rPr lang="en-US" sz="2000" dirty="0" err="1"/>
                        <a:t>ficción</a:t>
                      </a:r>
                      <a:endParaRPr lang="en-US" sz="2000" dirty="0"/>
                    </a:p>
                  </a:txBody>
                  <a:tcPr/>
                </a:tc>
                <a:tc>
                  <a:txBody>
                    <a:bodyPr/>
                    <a:lstStyle/>
                    <a:p>
                      <a:r>
                        <a:rPr lang="en-US" sz="2000" dirty="0"/>
                        <a:t>Visto: </a:t>
                      </a:r>
                      <a:r>
                        <a:rPr lang="en-US" sz="2000" dirty="0" err="1"/>
                        <a:t>Ficción</a:t>
                      </a:r>
                      <a:endParaRPr lang="en-US" sz="2000" dirty="0"/>
                    </a:p>
                  </a:txBody>
                  <a:tcPr/>
                </a:tc>
                <a:tc>
                  <a:txBody>
                    <a:bodyPr/>
                    <a:lstStyle/>
                    <a:p>
                      <a:r>
                        <a:rPr lang="en-US" sz="2000" dirty="0"/>
                        <a:t>Comida y Música</a:t>
                      </a:r>
                    </a:p>
                  </a:txBody>
                  <a:tcPr/>
                </a:tc>
                <a:tc>
                  <a:txBody>
                    <a:bodyPr/>
                    <a:lstStyle/>
                    <a:p>
                      <a:r>
                        <a:rPr lang="en-US" sz="2000" dirty="0" err="1"/>
                        <a:t>Otro</a:t>
                      </a:r>
                      <a:r>
                        <a:rPr lang="en-US" sz="2000" dirty="0"/>
                        <a:t>:</a:t>
                      </a:r>
                    </a:p>
                  </a:txBody>
                  <a:tcPr/>
                </a:tc>
                <a:extLst>
                  <a:ext uri="{0D108BD9-81ED-4DB2-BD59-A6C34878D82A}">
                    <a16:rowId xmlns:a16="http://schemas.microsoft.com/office/drawing/2014/main" val="1431690689"/>
                  </a:ext>
                </a:extLst>
              </a:tr>
              <a:tr h="370840">
                <a:tc>
                  <a:txBody>
                    <a:bodyPr/>
                    <a:lstStyle/>
                    <a:p>
                      <a:r>
                        <a:rPr lang="en-US" sz="1800" dirty="0" err="1"/>
                        <a:t>Documentales</a:t>
                      </a:r>
                      <a:r>
                        <a:rPr lang="en-US" sz="1800" dirty="0"/>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a:t>
                      </a:r>
                      <a:r>
                        <a:rPr lang="en-US" sz="1800" dirty="0" err="1"/>
                        <a:t>Documentales</a:t>
                      </a:r>
                      <a:r>
                        <a:rPr lang="en-US" sz="1800" dirty="0"/>
                        <a:t> 24: Darién, </a:t>
                      </a:r>
                      <a:r>
                        <a:rPr lang="en-US" sz="1800" dirty="0" err="1"/>
                        <a:t>el</a:t>
                      </a:r>
                      <a:r>
                        <a:rPr lang="en-US" sz="1800" dirty="0"/>
                        <a:t> </a:t>
                      </a:r>
                      <a:r>
                        <a:rPr lang="en-US" sz="1800" dirty="0" err="1"/>
                        <a:t>infierno</a:t>
                      </a:r>
                      <a:r>
                        <a:rPr lang="en-US" sz="1800" dirty="0"/>
                        <a:t> de </a:t>
                      </a:r>
                      <a:r>
                        <a:rPr lang="en-US" sz="1800" dirty="0" err="1"/>
                        <a:t>los</a:t>
                      </a:r>
                      <a:r>
                        <a:rPr lang="en-US" sz="1800" dirty="0"/>
                        <a:t> </a:t>
                      </a:r>
                      <a:r>
                        <a:rPr lang="en-US" sz="1800" dirty="0" err="1"/>
                        <a:t>migrantes</a:t>
                      </a:r>
                      <a:r>
                        <a:rPr lang="en-US" sz="1800" dirty="0"/>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err="1"/>
                        <a:t>Univisión</a:t>
                      </a:r>
                      <a:r>
                        <a:rPr lang="en-US" sz="1800" dirty="0"/>
                        <a:t> Noticias ‘El Chapo” Guzmán, El Eterno </a:t>
                      </a:r>
                      <a:r>
                        <a:rPr lang="en-US" sz="1800" dirty="0" err="1"/>
                        <a:t>Fugitivo</a:t>
                      </a:r>
                      <a:r>
                        <a:rPr lang="en-US" sz="1800" dirty="0"/>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‘Toca </a:t>
                      </a:r>
                      <a:r>
                        <a:rPr lang="en-US" sz="1800" dirty="0" err="1"/>
                        <a:t>balón</a:t>
                      </a:r>
                      <a:r>
                        <a:rPr lang="en-US" sz="1800" dirty="0"/>
                        <a:t>, Pasa </a:t>
                      </a:r>
                      <a:r>
                        <a:rPr lang="en-US" sz="1800" dirty="0" err="1"/>
                        <a:t>balón</a:t>
                      </a:r>
                      <a:r>
                        <a:rPr lang="en-US" sz="1800" dirty="0"/>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‘Perú: Tesoro Escondido’ (Netflix)</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err="1"/>
                        <a:t>Varios</a:t>
                      </a:r>
                      <a:r>
                        <a:rPr lang="en-US" sz="1800" dirty="0"/>
                        <a:t> Podcasts</a:t>
                      </a:r>
                    </a:p>
                  </a:txBody>
                  <a:tcPr/>
                </a:tc>
                <a:tc>
                  <a:txBody>
                    <a:bodyPr/>
                    <a:lstStyle/>
                    <a:p>
                      <a:r>
                        <a:rPr lang="en-US" dirty="0" err="1"/>
                        <a:t>Películas</a:t>
                      </a:r>
                      <a:r>
                        <a:rPr lang="en-US" dirty="0"/>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Selena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Chile ’76</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El </a:t>
                      </a:r>
                      <a:r>
                        <a:rPr lang="en-US" sz="1800" dirty="0" err="1"/>
                        <a:t>Chanfle</a:t>
                      </a:r>
                      <a:endParaRPr lang="en-US" sz="18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Diario de </a:t>
                      </a:r>
                      <a:r>
                        <a:rPr lang="en-US" sz="1800" dirty="0" err="1"/>
                        <a:t>Motocicleta</a:t>
                      </a:r>
                      <a:endParaRPr lang="en-US" sz="18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Escuela para </a:t>
                      </a:r>
                      <a:r>
                        <a:rPr lang="en-US" sz="1800" dirty="0" err="1"/>
                        <a:t>Solteras</a:t>
                      </a:r>
                      <a:endParaRPr lang="en-US" sz="18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Machuca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La </a:t>
                      </a:r>
                      <a:r>
                        <a:rPr lang="en-US" sz="1800" dirty="0" err="1"/>
                        <a:t>piel</a:t>
                      </a:r>
                      <a:r>
                        <a:rPr lang="en-US" sz="1800" dirty="0"/>
                        <a:t> </a:t>
                      </a:r>
                      <a:r>
                        <a:rPr lang="en-US" sz="1800" dirty="0" err="1"/>
                        <a:t>que</a:t>
                      </a:r>
                      <a:r>
                        <a:rPr lang="en-US" sz="1800" dirty="0"/>
                        <a:t> </a:t>
                      </a:r>
                      <a:r>
                        <a:rPr lang="en-US" sz="1800" dirty="0" err="1"/>
                        <a:t>habito</a:t>
                      </a: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err="1"/>
                        <a:t>Cocinar</a:t>
                      </a:r>
                      <a:r>
                        <a:rPr lang="en-US" sz="1800" dirty="0"/>
                        <a:t> (paella,  </a:t>
                      </a:r>
                      <a:r>
                        <a:rPr lang="en-US" sz="1800" dirty="0" err="1"/>
                        <a:t>mientras</a:t>
                      </a:r>
                      <a:r>
                        <a:rPr lang="en-US" sz="1800" dirty="0"/>
                        <a:t> </a:t>
                      </a:r>
                      <a:r>
                        <a:rPr lang="en-US" sz="1800" dirty="0" err="1"/>
                        <a:t>entrevistar</a:t>
                      </a:r>
                      <a:r>
                        <a:rPr lang="en-US" sz="1800" dirty="0"/>
                        <a:t> a </a:t>
                      </a:r>
                      <a:r>
                        <a:rPr lang="en-US" sz="1800" dirty="0" err="1"/>
                        <a:t>alguien</a:t>
                      </a:r>
                      <a:r>
                        <a:rPr lang="en-US" sz="1800" dirty="0"/>
                        <a:t>)</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Visita a </a:t>
                      </a:r>
                      <a:r>
                        <a:rPr lang="en-US" sz="1800" dirty="0" err="1"/>
                        <a:t>UniMarket</a:t>
                      </a:r>
                      <a:endParaRPr lang="en-US" sz="18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err="1"/>
                        <a:t>Ir</a:t>
                      </a:r>
                      <a:r>
                        <a:rPr lang="en-US" sz="1800" dirty="0"/>
                        <a:t> a un </a:t>
                      </a:r>
                      <a:r>
                        <a:rPr lang="en-US" sz="1800" dirty="0" err="1"/>
                        <a:t>concierto</a:t>
                      </a:r>
                      <a:endParaRPr lang="en-US" sz="18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err="1"/>
                        <a:t>Entrevistar</a:t>
                      </a:r>
                      <a:r>
                        <a:rPr lang="en-US" sz="1800" dirty="0"/>
                        <a:t> a </a:t>
                      </a:r>
                      <a:r>
                        <a:rPr lang="en-US" sz="1800" dirty="0" err="1"/>
                        <a:t>alguien</a:t>
                      </a:r>
                      <a:endParaRPr lang="en-US" sz="18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Leer un </a:t>
                      </a:r>
                      <a:r>
                        <a:rPr lang="en-US" sz="1800" dirty="0" err="1"/>
                        <a:t>libro</a:t>
                      </a:r>
                      <a:endParaRPr lang="en-US" sz="18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Hacer </a:t>
                      </a:r>
                      <a:r>
                        <a:rPr lang="en-US" sz="1800" dirty="0" err="1"/>
                        <a:t>una</a:t>
                      </a:r>
                      <a:r>
                        <a:rPr lang="en-US" sz="1800" dirty="0"/>
                        <a:t> </a:t>
                      </a:r>
                      <a:r>
                        <a:rPr lang="en-US" sz="1800" dirty="0" err="1"/>
                        <a:t>investigación</a:t>
                      </a:r>
                      <a:endParaRPr lang="en-US" sz="1800" dirty="0"/>
                    </a:p>
                  </a:txBody>
                  <a:tcPr/>
                </a:tc>
                <a:extLst>
                  <a:ext uri="{0D108BD9-81ED-4DB2-BD59-A6C34878D82A}">
                    <a16:rowId xmlns:a16="http://schemas.microsoft.com/office/drawing/2014/main" val="38819589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Videos de </a:t>
                      </a:r>
                      <a:r>
                        <a:rPr lang="en-US" dirty="0" err="1"/>
                        <a:t>youtube</a:t>
                      </a:r>
                      <a:r>
                        <a:rPr lang="en-US" dirty="0"/>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TODOS </a:t>
                      </a:r>
                      <a:r>
                        <a:rPr lang="en-US" sz="1800" dirty="0" err="1"/>
                        <a:t>los</a:t>
                      </a:r>
                      <a:r>
                        <a:rPr lang="en-US" sz="1800" dirty="0"/>
                        <a:t> </a:t>
                      </a:r>
                      <a:r>
                        <a:rPr lang="en-US" sz="1800" dirty="0" err="1"/>
                        <a:t>países</a:t>
                      </a:r>
                      <a:r>
                        <a:rPr lang="en-US" sz="1800" dirty="0"/>
                        <a:t> </a:t>
                      </a:r>
                      <a:r>
                        <a:rPr lang="en-US" sz="1800" dirty="0" err="1"/>
                        <a:t>donde</a:t>
                      </a:r>
                      <a:r>
                        <a:rPr lang="en-US" sz="1800" dirty="0"/>
                        <a:t> se </a:t>
                      </a:r>
                      <a:r>
                        <a:rPr lang="en-US" sz="1800" dirty="0" err="1"/>
                        <a:t>habla</a:t>
                      </a:r>
                      <a:r>
                        <a:rPr lang="en-US" sz="1800" dirty="0"/>
                        <a:t> </a:t>
                      </a:r>
                      <a:r>
                        <a:rPr lang="en-US" sz="1800" dirty="0" err="1"/>
                        <a:t>español</a:t>
                      </a:r>
                      <a:r>
                        <a:rPr lang="en-US" sz="1800" dirty="0"/>
                        <a:t>, ¿</a:t>
                      </a:r>
                      <a:r>
                        <a:rPr lang="en-US" sz="1800" dirty="0" err="1"/>
                        <a:t>Qué</a:t>
                      </a:r>
                      <a:r>
                        <a:rPr lang="en-US" sz="1800" dirty="0"/>
                        <a:t> </a:t>
                      </a:r>
                      <a:r>
                        <a:rPr lang="en-US" sz="1800" dirty="0" err="1"/>
                        <a:t>sabemos</a:t>
                      </a:r>
                      <a:r>
                        <a:rPr lang="en-US" sz="1800" dirty="0"/>
                        <a:t> de </a:t>
                      </a:r>
                      <a:r>
                        <a:rPr lang="en-US" sz="1800" dirty="0" err="1"/>
                        <a:t>ellos</a:t>
                      </a:r>
                      <a:r>
                        <a:rPr lang="en-US" sz="1800" dirty="0"/>
                        <a:t>? HISPANOAMÉRICA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err="1"/>
                        <a:t>el</a:t>
                      </a:r>
                      <a:r>
                        <a:rPr lang="en-US" sz="1800" dirty="0"/>
                        <a:t> </a:t>
                      </a:r>
                      <a:r>
                        <a:rPr lang="en-US" sz="1800" dirty="0" err="1"/>
                        <a:t>caso</a:t>
                      </a:r>
                      <a:r>
                        <a:rPr lang="en-US" sz="1800" dirty="0"/>
                        <a:t> de Judith Machaca</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Series: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Las </a:t>
                      </a:r>
                      <a:r>
                        <a:rPr lang="en-US" sz="1800" dirty="0" err="1"/>
                        <a:t>Chicas</a:t>
                      </a:r>
                      <a:r>
                        <a:rPr lang="en-US" sz="1800" dirty="0"/>
                        <a:t> del Cable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La Casa de Papel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t>Escuchar</a:t>
                      </a:r>
                      <a:r>
                        <a:rPr lang="en-US" sz="1800" dirty="0"/>
                        <a:t> a </a:t>
                      </a:r>
                      <a:r>
                        <a:rPr lang="en-US" sz="1800" dirty="0" err="1"/>
                        <a:t>varias</a:t>
                      </a:r>
                      <a:r>
                        <a:rPr lang="en-US" sz="1800" dirty="0"/>
                        <a:t> canciones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Tour de </a:t>
                      </a:r>
                      <a:r>
                        <a:rPr lang="en-US" sz="1800" dirty="0" err="1"/>
                        <a:t>museos</a:t>
                      </a:r>
                      <a:r>
                        <a:rPr lang="en-US" sz="1800" dirty="0"/>
                        <a:t> </a:t>
                      </a:r>
                      <a:r>
                        <a:rPr lang="en-US" sz="1800" dirty="0" err="1"/>
                        <a:t>virtuales</a:t>
                      </a:r>
                      <a:r>
                        <a:rPr lang="en-US" sz="1800" dirty="0"/>
                        <a:t>: La Casa Azul y Casa de Cervantes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err="1"/>
                        <a:t>Asistir</a:t>
                      </a:r>
                      <a:r>
                        <a:rPr lang="en-US" sz="1800" dirty="0"/>
                        <a:t> </a:t>
                      </a:r>
                      <a:r>
                        <a:rPr lang="en-US" sz="1800" dirty="0" err="1"/>
                        <a:t>eventos</a:t>
                      </a:r>
                      <a:r>
                        <a:rPr lang="en-US" sz="1800" dirty="0"/>
                        <a:t> </a:t>
                      </a:r>
                      <a:r>
                        <a:rPr lang="en-US" sz="1800" dirty="0" err="1"/>
                        <a:t>en</a:t>
                      </a:r>
                      <a:r>
                        <a:rPr lang="en-US" sz="1800" dirty="0"/>
                        <a:t> </a:t>
                      </a:r>
                      <a:r>
                        <a:rPr lang="en-US" sz="1800" dirty="0" err="1"/>
                        <a:t>el</a:t>
                      </a:r>
                      <a:r>
                        <a:rPr lang="en-US" sz="1800" dirty="0"/>
                        <a:t> </a:t>
                      </a:r>
                      <a:r>
                        <a:rPr lang="en-US" sz="1800" dirty="0" err="1"/>
                        <a:t>campús</a:t>
                      </a:r>
                      <a:endParaRPr lang="en-US" sz="1800" dirty="0"/>
                    </a:p>
                  </a:txBody>
                  <a:tcPr/>
                </a:tc>
                <a:extLst>
                  <a:ext uri="{0D108BD9-81ED-4DB2-BD59-A6C34878D82A}">
                    <a16:rowId xmlns:a16="http://schemas.microsoft.com/office/drawing/2014/main" val="4255687809"/>
                  </a:ext>
                </a:extLst>
              </a:tr>
            </a:tbl>
          </a:graphicData>
        </a:graphic>
      </p:graphicFrame>
    </p:spTree>
    <p:extLst>
      <p:ext uri="{BB962C8B-B14F-4D97-AF65-F5344CB8AC3E}">
        <p14:creationId xmlns:p14="http://schemas.microsoft.com/office/powerpoint/2010/main" val="11311291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77A47-A900-C628-0AD2-B43B0E6F1687}"/>
              </a:ext>
            </a:extLst>
          </p:cNvPr>
          <p:cNvSpPr>
            <a:spLocks noGrp="1"/>
          </p:cNvSpPr>
          <p:nvPr>
            <p:ph type="title"/>
          </p:nvPr>
        </p:nvSpPr>
        <p:spPr/>
        <p:txBody>
          <a:bodyPr/>
          <a:lstStyle/>
          <a:p>
            <a:r>
              <a:rPr lang="en-US" dirty="0"/>
              <a:t>La </a:t>
            </a:r>
            <a:r>
              <a:rPr lang="en-US" dirty="0" err="1"/>
              <a:t>lista</a:t>
            </a:r>
            <a:r>
              <a:rPr lang="en-US" dirty="0"/>
              <a:t> de </a:t>
            </a:r>
            <a:r>
              <a:rPr lang="en-US" dirty="0" err="1"/>
              <a:t>actividades</a:t>
            </a:r>
            <a:r>
              <a:rPr lang="en-US" dirty="0"/>
              <a:t> para </a:t>
            </a:r>
            <a:r>
              <a:rPr lang="en-US" dirty="0" err="1"/>
              <a:t>niveles</a:t>
            </a:r>
            <a:r>
              <a:rPr lang="en-US" dirty="0"/>
              <a:t> </a:t>
            </a:r>
            <a:r>
              <a:rPr lang="en-US" dirty="0" err="1"/>
              <a:t>básicos</a:t>
            </a:r>
            <a:endParaRPr lang="en-US" dirty="0"/>
          </a:p>
        </p:txBody>
      </p:sp>
      <p:sp>
        <p:nvSpPr>
          <p:cNvPr id="3" name="Content Placeholder 2">
            <a:extLst>
              <a:ext uri="{FF2B5EF4-FFF2-40B4-BE49-F238E27FC236}">
                <a16:creationId xmlns:a16="http://schemas.microsoft.com/office/drawing/2014/main" id="{60538C37-8227-8BC5-6B6D-C79AB82C2851}"/>
              </a:ext>
            </a:extLst>
          </p:cNvPr>
          <p:cNvSpPr>
            <a:spLocks noGrp="1"/>
          </p:cNvSpPr>
          <p:nvPr>
            <p:ph idx="1"/>
          </p:nvPr>
        </p:nvSpPr>
        <p:spPr/>
        <p:txBody>
          <a:bodyPr/>
          <a:lstStyle/>
          <a:p>
            <a:r>
              <a:rPr lang="en-US" dirty="0"/>
              <a:t>1. Listen to 3-5 pieces of Spanish-language </a:t>
            </a:r>
            <a:r>
              <a:rPr lang="en-US" b="1" dirty="0"/>
              <a:t>music</a:t>
            </a:r>
            <a:r>
              <a:rPr lang="en-US" dirty="0"/>
              <a:t> in a single genre or by a single musician. Find the lyrics to at least one of the songs online and read along with them. Provide a copy of the lyrics you found interesting or that included new words to you. </a:t>
            </a:r>
          </a:p>
          <a:p>
            <a:pPr lvl="0"/>
            <a:r>
              <a:rPr lang="en-US" dirty="0"/>
              <a:t>2. Watch a Spanish-language </a:t>
            </a:r>
            <a:r>
              <a:rPr lang="en-US" b="1" dirty="0"/>
              <a:t>movie</a:t>
            </a:r>
            <a:r>
              <a:rPr lang="en-US" dirty="0"/>
              <a:t>, TV </a:t>
            </a:r>
            <a:r>
              <a:rPr lang="en-US" b="1" dirty="0"/>
              <a:t>show</a:t>
            </a:r>
            <a:r>
              <a:rPr lang="en-US" dirty="0"/>
              <a:t>, YouTube </a:t>
            </a:r>
            <a:r>
              <a:rPr lang="en-US" b="1" dirty="0"/>
              <a:t>video</a:t>
            </a:r>
            <a:r>
              <a:rPr lang="en-US" dirty="0"/>
              <a:t> (of at least 15 minutes), or </a:t>
            </a:r>
            <a:r>
              <a:rPr lang="en-US" b="1" dirty="0"/>
              <a:t>play</a:t>
            </a:r>
            <a:r>
              <a:rPr lang="en-US" dirty="0"/>
              <a:t>. Describe how it relates to culture and what words/phrases you could understand. </a:t>
            </a:r>
            <a:endParaRPr lang="en-CA" dirty="0"/>
          </a:p>
          <a:p>
            <a:pPr lvl="0"/>
            <a:r>
              <a:rPr lang="en-US" dirty="0"/>
              <a:t>3. Watch a video from </a:t>
            </a:r>
            <a:r>
              <a:rPr lang="en-US" u="sng" dirty="0">
                <a:hlinkClick r:id="rId2"/>
              </a:rPr>
              <a:t>https://www.youtube.com/@DreamingSpanish</a:t>
            </a:r>
            <a:r>
              <a:rPr lang="en-US" dirty="0"/>
              <a:t> Describe how it relates to culture and what words/phrases you could understand.</a:t>
            </a:r>
            <a:endParaRPr lang="en-CA" dirty="0"/>
          </a:p>
          <a:p>
            <a:endParaRPr lang="en-US" dirty="0"/>
          </a:p>
        </p:txBody>
      </p:sp>
    </p:spTree>
    <p:extLst>
      <p:ext uri="{BB962C8B-B14F-4D97-AF65-F5344CB8AC3E}">
        <p14:creationId xmlns:p14="http://schemas.microsoft.com/office/powerpoint/2010/main" val="32415615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EC04D-0A96-243F-AF28-23072E19584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A1A15E-6E0C-67BE-EA14-B1BA06483DF5}"/>
              </a:ext>
            </a:extLst>
          </p:cNvPr>
          <p:cNvSpPr>
            <a:spLocks noGrp="1"/>
          </p:cNvSpPr>
          <p:nvPr>
            <p:ph idx="1"/>
          </p:nvPr>
        </p:nvSpPr>
        <p:spPr/>
        <p:txBody>
          <a:bodyPr/>
          <a:lstStyle/>
          <a:p>
            <a:pPr lvl="0"/>
            <a:r>
              <a:rPr lang="en-US" dirty="0"/>
              <a:t>4. </a:t>
            </a:r>
            <a:r>
              <a:rPr lang="en-US" b="1" dirty="0"/>
              <a:t>Prepare a food or drink </a:t>
            </a:r>
            <a:r>
              <a:rPr lang="en-US" dirty="0"/>
              <a:t>from the Spanish-speaking world that you have not cooked before. Access the </a:t>
            </a:r>
            <a:r>
              <a:rPr lang="en-US" b="1" dirty="0"/>
              <a:t>recipe</a:t>
            </a:r>
            <a:r>
              <a:rPr lang="en-US" dirty="0"/>
              <a:t> in Spanish (e.g., by watching a cooking video or reading a written recipe in Spanish). Additionally, research the cultural background of the dish (e.g. where it originates from, when it came to be, what role is plays in the culture it belongs to).</a:t>
            </a:r>
            <a:endParaRPr lang="en-CA" dirty="0"/>
          </a:p>
          <a:p>
            <a:pPr lvl="0"/>
            <a:r>
              <a:rPr lang="en-US" dirty="0"/>
              <a:t>5. Visit a Latin grocery </a:t>
            </a:r>
            <a:r>
              <a:rPr lang="en-US" b="1" dirty="0"/>
              <a:t>store</a:t>
            </a:r>
            <a:r>
              <a:rPr lang="en-US" dirty="0"/>
              <a:t> or other local establishment (e.g., </a:t>
            </a:r>
            <a:r>
              <a:rPr lang="en-US" u="sng" dirty="0">
                <a:hlinkClick r:id="rId2"/>
              </a:rPr>
              <a:t>Uni Market</a:t>
            </a:r>
            <a:r>
              <a:rPr lang="en-US" dirty="0"/>
              <a:t>, </a:t>
            </a:r>
            <a:r>
              <a:rPr lang="en-US" u="sng" dirty="0">
                <a:hlinkClick r:id="rId3"/>
              </a:rPr>
              <a:t>Latino Food Market</a:t>
            </a:r>
            <a:r>
              <a:rPr lang="en-US" dirty="0"/>
              <a:t> or </a:t>
            </a:r>
            <a:r>
              <a:rPr lang="en-US" u="sng" dirty="0">
                <a:hlinkClick r:id="rId4"/>
              </a:rPr>
              <a:t>Fiesta Market and Restaurant</a:t>
            </a:r>
            <a:r>
              <a:rPr lang="en-US" dirty="0"/>
              <a:t> in Calgary), or “touring” a store online by watching a video (search </a:t>
            </a:r>
            <a:r>
              <a:rPr lang="en-US" dirty="0" err="1"/>
              <a:t>youtube</a:t>
            </a:r>
            <a:r>
              <a:rPr lang="en-US" dirty="0"/>
              <a:t> for a video that tours a Latin Market in Calgary) or exploring a website. For this activity, identify 2-3 items that you do not know about, research them, and include your findings in your portfolio entry.</a:t>
            </a:r>
            <a:endParaRPr lang="en-CA" dirty="0"/>
          </a:p>
          <a:p>
            <a:endParaRPr lang="en-CA" dirty="0"/>
          </a:p>
          <a:p>
            <a:endParaRPr lang="en-US" dirty="0"/>
          </a:p>
        </p:txBody>
      </p:sp>
      <p:sp>
        <p:nvSpPr>
          <p:cNvPr id="5" name="Title 4">
            <a:extLst>
              <a:ext uri="{FF2B5EF4-FFF2-40B4-BE49-F238E27FC236}">
                <a16:creationId xmlns:a16="http://schemas.microsoft.com/office/drawing/2014/main" id="{FF5F3059-A140-47B5-A2B9-490B01DB4F07}"/>
              </a:ext>
            </a:extLst>
          </p:cNvPr>
          <p:cNvSpPr>
            <a:spLocks noGrp="1"/>
          </p:cNvSpPr>
          <p:nvPr>
            <p:ph type="title"/>
          </p:nvPr>
        </p:nvSpPr>
        <p:spPr/>
        <p:txBody>
          <a:bodyPr/>
          <a:lstStyle/>
          <a:p>
            <a:r>
              <a:rPr lang="en-US" dirty="0"/>
              <a:t>La </a:t>
            </a:r>
            <a:r>
              <a:rPr lang="en-US" dirty="0" err="1"/>
              <a:t>lista</a:t>
            </a:r>
            <a:r>
              <a:rPr lang="en-US" dirty="0"/>
              <a:t> de </a:t>
            </a:r>
            <a:r>
              <a:rPr lang="en-US" dirty="0" err="1"/>
              <a:t>actividades</a:t>
            </a:r>
            <a:r>
              <a:rPr lang="en-US" dirty="0"/>
              <a:t> para </a:t>
            </a:r>
            <a:r>
              <a:rPr lang="en-US" dirty="0" err="1"/>
              <a:t>niveles</a:t>
            </a:r>
            <a:r>
              <a:rPr lang="en-US" dirty="0"/>
              <a:t> </a:t>
            </a:r>
            <a:r>
              <a:rPr lang="en-US" dirty="0" err="1"/>
              <a:t>básicos</a:t>
            </a:r>
            <a:endParaRPr lang="en-US" dirty="0"/>
          </a:p>
        </p:txBody>
      </p:sp>
    </p:spTree>
    <p:extLst>
      <p:ext uri="{BB962C8B-B14F-4D97-AF65-F5344CB8AC3E}">
        <p14:creationId xmlns:p14="http://schemas.microsoft.com/office/powerpoint/2010/main" val="32848160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E5F85-FC5C-25A3-E608-BD220FBB30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AD6E33-4815-253C-94CD-88F058CEB36F}"/>
              </a:ext>
            </a:extLst>
          </p:cNvPr>
          <p:cNvSpPr>
            <a:spLocks noGrp="1"/>
          </p:cNvSpPr>
          <p:nvPr>
            <p:ph type="title"/>
          </p:nvPr>
        </p:nvSpPr>
        <p:spPr/>
        <p:txBody>
          <a:bodyPr/>
          <a:lstStyle/>
          <a:p>
            <a:r>
              <a:rPr lang="en-US" dirty="0"/>
              <a:t>La </a:t>
            </a:r>
            <a:r>
              <a:rPr lang="en-US" dirty="0" err="1"/>
              <a:t>lista</a:t>
            </a:r>
            <a:r>
              <a:rPr lang="en-US" dirty="0"/>
              <a:t> de </a:t>
            </a:r>
            <a:r>
              <a:rPr lang="en-US" dirty="0" err="1"/>
              <a:t>actividades</a:t>
            </a:r>
            <a:r>
              <a:rPr lang="en-US" dirty="0"/>
              <a:t> para </a:t>
            </a:r>
            <a:r>
              <a:rPr lang="en-US" dirty="0" err="1"/>
              <a:t>niveles</a:t>
            </a:r>
            <a:r>
              <a:rPr lang="en-US" dirty="0"/>
              <a:t> </a:t>
            </a:r>
            <a:r>
              <a:rPr lang="en-US" dirty="0" err="1"/>
              <a:t>básicos</a:t>
            </a:r>
            <a:endParaRPr lang="en-US" dirty="0"/>
          </a:p>
        </p:txBody>
      </p:sp>
      <p:sp>
        <p:nvSpPr>
          <p:cNvPr id="3" name="Content Placeholder 2">
            <a:extLst>
              <a:ext uri="{FF2B5EF4-FFF2-40B4-BE49-F238E27FC236}">
                <a16:creationId xmlns:a16="http://schemas.microsoft.com/office/drawing/2014/main" id="{D274A9A1-0B36-3EF5-8D0E-8B1CB25354ED}"/>
              </a:ext>
            </a:extLst>
          </p:cNvPr>
          <p:cNvSpPr>
            <a:spLocks noGrp="1"/>
          </p:cNvSpPr>
          <p:nvPr>
            <p:ph idx="1"/>
          </p:nvPr>
        </p:nvSpPr>
        <p:spPr/>
        <p:txBody>
          <a:bodyPr/>
          <a:lstStyle/>
          <a:p>
            <a:pPr lvl="0"/>
            <a:r>
              <a:rPr lang="en-US" dirty="0"/>
              <a:t>6. </a:t>
            </a:r>
            <a:r>
              <a:rPr lang="en-US" b="1" dirty="0"/>
              <a:t>Interview</a:t>
            </a:r>
            <a:r>
              <a:rPr lang="en-US" dirty="0"/>
              <a:t> a Spanish-speaker about their culture. For this activity, include a list of the questions you asked during the interview as well as a video or audio clip of part of the interview itself (3+ minutes).</a:t>
            </a:r>
            <a:endParaRPr lang="en-CA" dirty="0"/>
          </a:p>
          <a:p>
            <a:pPr lvl="0"/>
            <a:r>
              <a:rPr lang="en-US" dirty="0"/>
              <a:t>7. Research online a </a:t>
            </a:r>
            <a:r>
              <a:rPr lang="en-US" b="1" dirty="0"/>
              <a:t>Spanish-speaking person, place, or event in Calgary or in Canada</a:t>
            </a:r>
            <a:r>
              <a:rPr lang="en-US" dirty="0"/>
              <a:t>. Write a summary of what you found and be sure to include basic Spanish when describing the person, place, or thing. Explain any new Spanish words or phrases you saw that interested you as well.</a:t>
            </a:r>
            <a:r>
              <a:rPr lang="en-US" b="1" dirty="0"/>
              <a:t> </a:t>
            </a:r>
            <a:r>
              <a:rPr lang="en-US" dirty="0"/>
              <a:t>In your reflection, you may consider how cultural diversity helps foster a better understanding of the Hispanic contribution to shaping Canada as a nation and how this diversity promotes a multicultural society</a:t>
            </a:r>
            <a:r>
              <a:rPr lang="en-US" b="1" dirty="0"/>
              <a:t>.</a:t>
            </a:r>
            <a:endParaRPr lang="en-CA" dirty="0"/>
          </a:p>
          <a:p>
            <a:endParaRPr lang="en-CA" dirty="0"/>
          </a:p>
          <a:p>
            <a:endParaRPr lang="en-US" dirty="0"/>
          </a:p>
        </p:txBody>
      </p:sp>
    </p:spTree>
    <p:extLst>
      <p:ext uri="{BB962C8B-B14F-4D97-AF65-F5344CB8AC3E}">
        <p14:creationId xmlns:p14="http://schemas.microsoft.com/office/powerpoint/2010/main" val="22410217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BED96-7929-7C8B-DC51-8FA0D901ED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2BD138-91B7-B0FA-279C-BD25760DC06D}"/>
              </a:ext>
            </a:extLst>
          </p:cNvPr>
          <p:cNvSpPr>
            <a:spLocks noGrp="1"/>
          </p:cNvSpPr>
          <p:nvPr>
            <p:ph type="title"/>
          </p:nvPr>
        </p:nvSpPr>
        <p:spPr/>
        <p:txBody>
          <a:bodyPr/>
          <a:lstStyle/>
          <a:p>
            <a:r>
              <a:rPr lang="en-US" dirty="0"/>
              <a:t>La </a:t>
            </a:r>
            <a:r>
              <a:rPr lang="en-US" dirty="0" err="1"/>
              <a:t>lista</a:t>
            </a:r>
            <a:r>
              <a:rPr lang="en-US" dirty="0"/>
              <a:t> de </a:t>
            </a:r>
            <a:r>
              <a:rPr lang="en-US" dirty="0" err="1"/>
              <a:t>actividades</a:t>
            </a:r>
            <a:r>
              <a:rPr lang="en-US" dirty="0"/>
              <a:t> para </a:t>
            </a:r>
            <a:r>
              <a:rPr lang="en-US" dirty="0" err="1"/>
              <a:t>niveles</a:t>
            </a:r>
            <a:r>
              <a:rPr lang="en-US" dirty="0"/>
              <a:t> </a:t>
            </a:r>
            <a:r>
              <a:rPr lang="en-US" dirty="0" err="1"/>
              <a:t>básicos</a:t>
            </a:r>
            <a:endParaRPr lang="en-US" dirty="0"/>
          </a:p>
        </p:txBody>
      </p:sp>
      <p:sp>
        <p:nvSpPr>
          <p:cNvPr id="3" name="Content Placeholder 2">
            <a:extLst>
              <a:ext uri="{FF2B5EF4-FFF2-40B4-BE49-F238E27FC236}">
                <a16:creationId xmlns:a16="http://schemas.microsoft.com/office/drawing/2014/main" id="{E5387098-2ECA-DA4E-A2A0-B2B8C327E2DE}"/>
              </a:ext>
            </a:extLst>
          </p:cNvPr>
          <p:cNvSpPr>
            <a:spLocks noGrp="1"/>
          </p:cNvSpPr>
          <p:nvPr>
            <p:ph idx="1"/>
          </p:nvPr>
        </p:nvSpPr>
        <p:spPr/>
        <p:txBody>
          <a:bodyPr/>
          <a:lstStyle/>
          <a:p>
            <a:pPr lvl="0"/>
            <a:r>
              <a:rPr lang="en-US" dirty="0"/>
              <a:t>8. Write a short description (100 words) of an aspect of an </a:t>
            </a:r>
            <a:r>
              <a:rPr lang="en-US" b="1" dirty="0"/>
              <a:t>indigenous civilization/culture</a:t>
            </a:r>
            <a:r>
              <a:rPr lang="en-US" dirty="0"/>
              <a:t> (their people, art, music, etc.) in Latin America and then reflect (about 150 words) on how the place, person, art, or music compares to something similar in Canada, how it reflected the social reality of the time, how we can learn from it, and/or how the Spanish domination of the American compares to the English/French dominance in Canada.  </a:t>
            </a:r>
            <a:endParaRPr lang="en-CA" dirty="0"/>
          </a:p>
          <a:p>
            <a:pPr lvl="0"/>
            <a:r>
              <a:rPr lang="en-US" dirty="0"/>
              <a:t>9. Research </a:t>
            </a:r>
            <a:r>
              <a:rPr lang="en-US" b="1" dirty="0"/>
              <a:t>poets </a:t>
            </a:r>
            <a:r>
              <a:rPr lang="en-US" dirty="0"/>
              <a:t>and poetry pieces that are/were fundamental in Spanish-speaking cultures and what how they contributed to society. Alternatively, find a piece of poetry, read it in Spanish, then read its English translation and study its vocabulary. Research the context of when it was created and write a short summary (100 words) of the piece and include words you found interesting.</a:t>
            </a:r>
            <a:endParaRPr lang="en-CA" dirty="0"/>
          </a:p>
          <a:p>
            <a:endParaRPr lang="en-US" dirty="0"/>
          </a:p>
        </p:txBody>
      </p:sp>
    </p:spTree>
    <p:extLst>
      <p:ext uri="{BB962C8B-B14F-4D97-AF65-F5344CB8AC3E}">
        <p14:creationId xmlns:p14="http://schemas.microsoft.com/office/powerpoint/2010/main" val="40345615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55EF9-45FD-82CA-47AE-A1F09C75A4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4EBE68-EB09-A9F3-7A8F-524B65A672AE}"/>
              </a:ext>
            </a:extLst>
          </p:cNvPr>
          <p:cNvSpPr>
            <a:spLocks noGrp="1"/>
          </p:cNvSpPr>
          <p:nvPr>
            <p:ph type="title"/>
          </p:nvPr>
        </p:nvSpPr>
        <p:spPr/>
        <p:txBody>
          <a:bodyPr/>
          <a:lstStyle/>
          <a:p>
            <a:r>
              <a:rPr lang="en-US" dirty="0"/>
              <a:t>La </a:t>
            </a:r>
            <a:r>
              <a:rPr lang="en-US" dirty="0" err="1"/>
              <a:t>lista</a:t>
            </a:r>
            <a:r>
              <a:rPr lang="en-US" dirty="0"/>
              <a:t> de </a:t>
            </a:r>
            <a:r>
              <a:rPr lang="en-US" dirty="0" err="1"/>
              <a:t>actividades</a:t>
            </a:r>
            <a:r>
              <a:rPr lang="en-US" dirty="0"/>
              <a:t> para </a:t>
            </a:r>
            <a:r>
              <a:rPr lang="en-US" dirty="0" err="1"/>
              <a:t>niveles</a:t>
            </a:r>
            <a:r>
              <a:rPr lang="en-US" dirty="0"/>
              <a:t> </a:t>
            </a:r>
            <a:r>
              <a:rPr lang="en-US" dirty="0" err="1"/>
              <a:t>básicos</a:t>
            </a:r>
            <a:endParaRPr lang="en-US" dirty="0"/>
          </a:p>
        </p:txBody>
      </p:sp>
      <p:sp>
        <p:nvSpPr>
          <p:cNvPr id="3" name="Content Placeholder 2">
            <a:extLst>
              <a:ext uri="{FF2B5EF4-FFF2-40B4-BE49-F238E27FC236}">
                <a16:creationId xmlns:a16="http://schemas.microsoft.com/office/drawing/2014/main" id="{C42D05D3-8FE0-E37C-A945-FADB29B76059}"/>
              </a:ext>
            </a:extLst>
          </p:cNvPr>
          <p:cNvSpPr>
            <a:spLocks noGrp="1"/>
          </p:cNvSpPr>
          <p:nvPr>
            <p:ph idx="1"/>
          </p:nvPr>
        </p:nvSpPr>
        <p:spPr/>
        <p:txBody>
          <a:bodyPr/>
          <a:lstStyle/>
          <a:p>
            <a:pPr lvl="0"/>
            <a:r>
              <a:rPr lang="en-US" dirty="0"/>
              <a:t>10. Listen to a Spanish-language </a:t>
            </a:r>
            <a:r>
              <a:rPr lang="en-US" b="1" dirty="0"/>
              <a:t>podcast</a:t>
            </a:r>
            <a:r>
              <a:rPr lang="en-US" dirty="0"/>
              <a:t> of your interest. </a:t>
            </a:r>
            <a:r>
              <a:rPr lang="en-US" dirty="0" err="1"/>
              <a:t>Preferrably</a:t>
            </a:r>
            <a:r>
              <a:rPr lang="en-US" dirty="0"/>
              <a:t>, listen to an entire episode (at least 15 min). Some podcasts can be found here: https://</a:t>
            </a:r>
            <a:r>
              <a:rPr lang="en-US" dirty="0" err="1"/>
              <a:t>effortlessconversations.com</a:t>
            </a:r>
            <a:r>
              <a:rPr lang="en-US" dirty="0"/>
              <a:t>/learn-</a:t>
            </a:r>
            <a:r>
              <a:rPr lang="en-US" dirty="0" err="1"/>
              <a:t>spanish</a:t>
            </a:r>
            <a:r>
              <a:rPr lang="en-US" dirty="0"/>
              <a:t>/</a:t>
            </a:r>
            <a:r>
              <a:rPr lang="en-US" dirty="0" err="1"/>
              <a:t>spanish</a:t>
            </a:r>
            <a:r>
              <a:rPr lang="en-US" dirty="0"/>
              <a:t>-podcasts/</a:t>
            </a:r>
            <a:endParaRPr lang="en-CA" dirty="0"/>
          </a:p>
          <a:p>
            <a:pPr lvl="0"/>
            <a:r>
              <a:rPr lang="en-US" dirty="0"/>
              <a:t>11. Doing another activity that is not listed here but fulfills the purpose of the cultural portfolio. You must obtain your instructor’s approval in advance if you wish to do an activity not listed here.</a:t>
            </a:r>
            <a:endParaRPr lang="en-CA" dirty="0"/>
          </a:p>
          <a:p>
            <a:endParaRPr lang="en-CA" dirty="0"/>
          </a:p>
          <a:p>
            <a:endParaRPr lang="en-US" dirty="0"/>
          </a:p>
        </p:txBody>
      </p:sp>
    </p:spTree>
    <p:extLst>
      <p:ext uri="{BB962C8B-B14F-4D97-AF65-F5344CB8AC3E}">
        <p14:creationId xmlns:p14="http://schemas.microsoft.com/office/powerpoint/2010/main" val="275329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8F930-13DC-CB78-4C2D-D64088246850}"/>
              </a:ext>
            </a:extLst>
          </p:cNvPr>
          <p:cNvSpPr>
            <a:spLocks noGrp="1"/>
          </p:cNvSpPr>
          <p:nvPr>
            <p:ph type="title"/>
          </p:nvPr>
        </p:nvSpPr>
        <p:spPr/>
        <p:txBody>
          <a:bodyPr/>
          <a:lstStyle/>
          <a:p>
            <a:r>
              <a:rPr lang="en-US" dirty="0" err="1"/>
              <a:t>Redacción</a:t>
            </a:r>
            <a:r>
              <a:rPr lang="en-US" dirty="0"/>
              <a:t> de la entrada del </a:t>
            </a:r>
            <a:r>
              <a:rPr lang="en-US" dirty="0" err="1"/>
              <a:t>portafolio</a:t>
            </a:r>
            <a:r>
              <a:rPr lang="en-US" dirty="0"/>
              <a:t>:</a:t>
            </a:r>
          </a:p>
        </p:txBody>
      </p:sp>
      <p:sp>
        <p:nvSpPr>
          <p:cNvPr id="3" name="Content Placeholder 2">
            <a:extLst>
              <a:ext uri="{FF2B5EF4-FFF2-40B4-BE49-F238E27FC236}">
                <a16:creationId xmlns:a16="http://schemas.microsoft.com/office/drawing/2014/main" id="{5976AA7C-7CA0-5853-82CC-3293FC211B32}"/>
              </a:ext>
            </a:extLst>
          </p:cNvPr>
          <p:cNvSpPr>
            <a:spLocks noGrp="1"/>
          </p:cNvSpPr>
          <p:nvPr>
            <p:ph idx="1"/>
          </p:nvPr>
        </p:nvSpPr>
        <p:spPr>
          <a:xfrm>
            <a:off x="535547" y="1422340"/>
            <a:ext cx="9612306" cy="4585333"/>
          </a:xfrm>
        </p:spPr>
        <p:txBody>
          <a:bodyPr/>
          <a:lstStyle/>
          <a:p>
            <a:r>
              <a:rPr lang="en-CA" b="1" dirty="0" err="1"/>
              <a:t>Preguntas</a:t>
            </a:r>
            <a:r>
              <a:rPr lang="en-CA" b="1" dirty="0"/>
              <a:t> </a:t>
            </a:r>
            <a:r>
              <a:rPr lang="en-CA" b="1" dirty="0" err="1"/>
              <a:t>orientadoras</a:t>
            </a:r>
            <a:endParaRPr lang="en-CA" b="1" dirty="0"/>
          </a:p>
          <a:p>
            <a:pPr lvl="1"/>
            <a:r>
              <a:rPr lang="en-CA" dirty="0"/>
              <a:t>1. ¿</a:t>
            </a:r>
            <a:r>
              <a:rPr lang="en-CA" dirty="0" err="1"/>
              <a:t>Qué</a:t>
            </a:r>
            <a:r>
              <a:rPr lang="en-CA" dirty="0"/>
              <a:t> </a:t>
            </a:r>
            <a:r>
              <a:rPr lang="en-CA" dirty="0" err="1"/>
              <a:t>actividad</a:t>
            </a:r>
            <a:r>
              <a:rPr lang="en-CA" dirty="0"/>
              <a:t> </a:t>
            </a:r>
            <a:r>
              <a:rPr lang="en-CA" dirty="0" err="1"/>
              <a:t>realizaste</a:t>
            </a:r>
            <a:r>
              <a:rPr lang="en-CA" dirty="0"/>
              <a:t>?</a:t>
            </a:r>
          </a:p>
          <a:p>
            <a:pPr lvl="1"/>
            <a:r>
              <a:rPr lang="en-CA" dirty="0"/>
              <a:t>2. ¿</a:t>
            </a:r>
            <a:r>
              <a:rPr lang="en-CA" dirty="0" err="1"/>
              <a:t>Qué</a:t>
            </a:r>
            <a:r>
              <a:rPr lang="en-CA" dirty="0"/>
              <a:t> </a:t>
            </a:r>
            <a:r>
              <a:rPr lang="en-CA" dirty="0" err="1"/>
              <a:t>observaste</a:t>
            </a:r>
            <a:r>
              <a:rPr lang="en-CA" dirty="0"/>
              <a:t> </a:t>
            </a:r>
            <a:r>
              <a:rPr lang="en-CA" dirty="0" err="1"/>
              <a:t>durante</a:t>
            </a:r>
            <a:r>
              <a:rPr lang="en-CA" dirty="0"/>
              <a:t> la </a:t>
            </a:r>
            <a:r>
              <a:rPr lang="en-CA" dirty="0" err="1"/>
              <a:t>actividad</a:t>
            </a:r>
            <a:r>
              <a:rPr lang="en-CA" dirty="0"/>
              <a:t> </a:t>
            </a:r>
            <a:r>
              <a:rPr lang="en-CA" dirty="0" err="1"/>
              <a:t>que</a:t>
            </a:r>
            <a:r>
              <a:rPr lang="en-CA" dirty="0"/>
              <a:t> </a:t>
            </a:r>
            <a:r>
              <a:rPr lang="en-CA" dirty="0" err="1"/>
              <a:t>te</a:t>
            </a:r>
            <a:r>
              <a:rPr lang="en-CA" dirty="0"/>
              <a:t> </a:t>
            </a:r>
            <a:r>
              <a:rPr lang="en-CA" dirty="0" err="1"/>
              <a:t>pareció</a:t>
            </a:r>
            <a:r>
              <a:rPr lang="en-CA" dirty="0"/>
              <a:t> </a:t>
            </a:r>
            <a:r>
              <a:rPr lang="en-CA" dirty="0" err="1"/>
              <a:t>especialmente</a:t>
            </a:r>
            <a:r>
              <a:rPr lang="en-CA" dirty="0"/>
              <a:t> </a:t>
            </a:r>
            <a:r>
              <a:rPr lang="en-CA" dirty="0" err="1"/>
              <a:t>interesante</a:t>
            </a:r>
            <a:r>
              <a:rPr lang="en-CA" dirty="0"/>
              <a:t>?</a:t>
            </a:r>
          </a:p>
          <a:p>
            <a:pPr lvl="1"/>
            <a:r>
              <a:rPr lang="en-CA" dirty="0"/>
              <a:t>3. ¿</a:t>
            </a:r>
            <a:r>
              <a:rPr lang="en-CA" dirty="0" err="1"/>
              <a:t>Cuáles</a:t>
            </a:r>
            <a:r>
              <a:rPr lang="en-CA" dirty="0"/>
              <a:t> son </a:t>
            </a:r>
            <a:r>
              <a:rPr lang="en-CA" dirty="0" err="1"/>
              <a:t>tus</a:t>
            </a:r>
            <a:r>
              <a:rPr lang="en-CA" dirty="0"/>
              <a:t> </a:t>
            </a:r>
            <a:r>
              <a:rPr lang="en-CA" dirty="0" err="1"/>
              <a:t>observaciones</a:t>
            </a:r>
            <a:r>
              <a:rPr lang="en-CA" dirty="0"/>
              <a:t> </a:t>
            </a:r>
            <a:r>
              <a:rPr lang="en-CA" dirty="0" err="1"/>
              <a:t>sobre</a:t>
            </a:r>
            <a:r>
              <a:rPr lang="en-CA" dirty="0"/>
              <a:t> la lengua meta </a:t>
            </a:r>
            <a:r>
              <a:rPr lang="en-CA" dirty="0" err="1"/>
              <a:t>que</a:t>
            </a:r>
            <a:r>
              <a:rPr lang="en-CA" dirty="0"/>
              <a:t> </a:t>
            </a:r>
            <a:r>
              <a:rPr lang="en-CA" dirty="0" err="1"/>
              <a:t>escuchaste</a:t>
            </a:r>
            <a:r>
              <a:rPr lang="en-CA" dirty="0"/>
              <a:t>/</a:t>
            </a:r>
            <a:r>
              <a:rPr lang="en-CA" dirty="0" err="1"/>
              <a:t>leíste</a:t>
            </a:r>
            <a:r>
              <a:rPr lang="en-CA" dirty="0"/>
              <a:t> </a:t>
            </a:r>
            <a:r>
              <a:rPr lang="en-CA" dirty="0" err="1"/>
              <a:t>durante</a:t>
            </a:r>
            <a:r>
              <a:rPr lang="en-CA" dirty="0"/>
              <a:t> la </a:t>
            </a:r>
            <a:r>
              <a:rPr lang="en-CA" dirty="0" err="1"/>
              <a:t>actividad</a:t>
            </a:r>
            <a:r>
              <a:rPr lang="en-CA" dirty="0"/>
              <a:t>?</a:t>
            </a:r>
          </a:p>
          <a:p>
            <a:pPr lvl="1"/>
            <a:r>
              <a:rPr lang="en-CA" dirty="0"/>
              <a:t>4. </a:t>
            </a:r>
            <a:r>
              <a:rPr lang="en-CA" dirty="0" err="1"/>
              <a:t>Incluye</a:t>
            </a:r>
            <a:r>
              <a:rPr lang="en-CA" dirty="0"/>
              <a:t> </a:t>
            </a:r>
            <a:r>
              <a:rPr lang="en-CA" dirty="0" err="1"/>
              <a:t>ejemplos</a:t>
            </a:r>
            <a:r>
              <a:rPr lang="en-CA" dirty="0"/>
              <a:t> </a:t>
            </a:r>
            <a:r>
              <a:rPr lang="en-CA" dirty="0" err="1"/>
              <a:t>específicos</a:t>
            </a:r>
            <a:r>
              <a:rPr lang="en-CA" dirty="0"/>
              <a:t>. </a:t>
            </a:r>
            <a:r>
              <a:rPr lang="en-CA" dirty="0" err="1"/>
              <a:t>Algunos</a:t>
            </a:r>
            <a:r>
              <a:rPr lang="en-CA" dirty="0"/>
              <a:t> </a:t>
            </a:r>
            <a:r>
              <a:rPr lang="en-CA" dirty="0" err="1"/>
              <a:t>aspectos</a:t>
            </a:r>
            <a:r>
              <a:rPr lang="en-CA" dirty="0"/>
              <a:t> </a:t>
            </a:r>
            <a:r>
              <a:rPr lang="en-CA" dirty="0" err="1"/>
              <a:t>que</a:t>
            </a:r>
            <a:r>
              <a:rPr lang="en-CA" dirty="0"/>
              <a:t> </a:t>
            </a:r>
            <a:r>
              <a:rPr lang="en-CA" dirty="0" err="1"/>
              <a:t>puedes</a:t>
            </a:r>
            <a:r>
              <a:rPr lang="en-CA" dirty="0"/>
              <a:t> </a:t>
            </a:r>
            <a:r>
              <a:rPr lang="en-CA" dirty="0" err="1"/>
              <a:t>comentar</a:t>
            </a:r>
            <a:r>
              <a:rPr lang="en-CA" dirty="0"/>
              <a:t>:</a:t>
            </a:r>
          </a:p>
          <a:p>
            <a:pPr lvl="2"/>
            <a:r>
              <a:rPr lang="en-CA" dirty="0"/>
              <a:t>A. ¿</a:t>
            </a:r>
            <a:r>
              <a:rPr lang="en-CA" dirty="0" err="1"/>
              <a:t>Cómo</a:t>
            </a:r>
            <a:r>
              <a:rPr lang="en-CA" dirty="0"/>
              <a:t> </a:t>
            </a:r>
            <a:r>
              <a:rPr lang="en-CA" dirty="0" err="1"/>
              <a:t>fue</a:t>
            </a:r>
            <a:r>
              <a:rPr lang="en-CA" dirty="0"/>
              <a:t> la </a:t>
            </a:r>
            <a:r>
              <a:rPr lang="en-CA" dirty="0" err="1"/>
              <a:t>experiencia</a:t>
            </a:r>
            <a:r>
              <a:rPr lang="en-CA" dirty="0"/>
              <a:t> de </a:t>
            </a:r>
            <a:r>
              <a:rPr lang="en-CA" dirty="0" err="1"/>
              <a:t>escuchar</a:t>
            </a:r>
            <a:r>
              <a:rPr lang="en-CA" dirty="0"/>
              <a:t>/</a:t>
            </a:r>
            <a:r>
              <a:rPr lang="en-CA" dirty="0" err="1"/>
              <a:t>leér</a:t>
            </a:r>
            <a:r>
              <a:rPr lang="en-CA" dirty="0"/>
              <a:t> la lengua meta </a:t>
            </a:r>
            <a:r>
              <a:rPr lang="en-CA" dirty="0" err="1"/>
              <a:t>en</a:t>
            </a:r>
            <a:r>
              <a:rPr lang="en-CA" dirty="0"/>
              <a:t> </a:t>
            </a:r>
            <a:r>
              <a:rPr lang="en-CA" dirty="0" err="1"/>
              <a:t>esta</a:t>
            </a:r>
            <a:r>
              <a:rPr lang="en-CA" dirty="0"/>
              <a:t> </a:t>
            </a:r>
            <a:r>
              <a:rPr lang="en-CA" dirty="0" err="1"/>
              <a:t>actividad</a:t>
            </a:r>
            <a:r>
              <a:rPr lang="en-CA" dirty="0"/>
              <a:t>?</a:t>
            </a:r>
            <a:br>
              <a:rPr lang="en-CA" dirty="0"/>
            </a:br>
            <a:r>
              <a:rPr lang="en-CA" dirty="0"/>
              <a:t>¿</a:t>
            </a:r>
            <a:r>
              <a:rPr lang="en-CA" dirty="0" err="1"/>
              <a:t>Utilizaste</a:t>
            </a:r>
            <a:r>
              <a:rPr lang="en-CA" dirty="0"/>
              <a:t> </a:t>
            </a:r>
            <a:r>
              <a:rPr lang="en-CA" dirty="0" err="1"/>
              <a:t>estrategias</a:t>
            </a:r>
            <a:r>
              <a:rPr lang="en-CA" dirty="0"/>
              <a:t> </a:t>
            </a:r>
            <a:r>
              <a:rPr lang="en-CA" dirty="0" err="1"/>
              <a:t>específicas</a:t>
            </a:r>
            <a:r>
              <a:rPr lang="en-CA" dirty="0"/>
              <a:t> de </a:t>
            </a:r>
            <a:r>
              <a:rPr lang="en-CA" dirty="0" err="1"/>
              <a:t>escucha</a:t>
            </a:r>
            <a:r>
              <a:rPr lang="en-CA" dirty="0"/>
              <a:t> y/o </a:t>
            </a:r>
            <a:r>
              <a:rPr lang="en-CA" dirty="0" err="1"/>
              <a:t>lectura</a:t>
            </a:r>
            <a:r>
              <a:rPr lang="en-CA" dirty="0"/>
              <a:t>? ¿</a:t>
            </a:r>
            <a:r>
              <a:rPr lang="en-CA" dirty="0" err="1"/>
              <a:t>Cuáles</a:t>
            </a:r>
            <a:r>
              <a:rPr lang="en-CA" dirty="0"/>
              <a:t>?</a:t>
            </a:r>
          </a:p>
          <a:p>
            <a:pPr lvl="2"/>
            <a:r>
              <a:rPr lang="en-CA" dirty="0"/>
              <a:t>B. ¿</a:t>
            </a:r>
            <a:r>
              <a:rPr lang="en-CA" dirty="0" err="1"/>
              <a:t>Qué</a:t>
            </a:r>
            <a:r>
              <a:rPr lang="en-CA" dirty="0"/>
              <a:t> </a:t>
            </a:r>
            <a:r>
              <a:rPr lang="en-CA" dirty="0" err="1"/>
              <a:t>te</a:t>
            </a:r>
            <a:r>
              <a:rPr lang="en-CA" dirty="0"/>
              <a:t> </a:t>
            </a:r>
            <a:r>
              <a:rPr lang="en-CA" dirty="0" err="1"/>
              <a:t>resultó</a:t>
            </a:r>
            <a:r>
              <a:rPr lang="en-CA" dirty="0"/>
              <a:t> familiar de la lengua meta?</a:t>
            </a:r>
            <a:br>
              <a:rPr lang="en-CA" dirty="0"/>
            </a:br>
            <a:r>
              <a:rPr lang="en-CA" dirty="0" err="1"/>
              <a:t>Sé</a:t>
            </a:r>
            <a:r>
              <a:rPr lang="en-CA" dirty="0"/>
              <a:t> </a:t>
            </a:r>
            <a:r>
              <a:rPr lang="en-CA" dirty="0" err="1"/>
              <a:t>específico</a:t>
            </a:r>
            <a:r>
              <a:rPr lang="en-CA" dirty="0"/>
              <a:t>/a: </a:t>
            </a:r>
            <a:r>
              <a:rPr lang="en-CA" dirty="0" err="1"/>
              <a:t>incluye</a:t>
            </a:r>
            <a:r>
              <a:rPr lang="en-CA" dirty="0"/>
              <a:t> </a:t>
            </a:r>
            <a:r>
              <a:rPr lang="en-CA" dirty="0" err="1"/>
              <a:t>ejemplos</a:t>
            </a:r>
            <a:r>
              <a:rPr lang="en-CA" dirty="0"/>
              <a:t> de </a:t>
            </a:r>
            <a:r>
              <a:rPr lang="en-CA" dirty="0" err="1"/>
              <a:t>elementos</a:t>
            </a:r>
            <a:r>
              <a:rPr lang="en-CA" dirty="0"/>
              <a:t> </a:t>
            </a:r>
            <a:r>
              <a:rPr lang="en-CA" dirty="0" err="1"/>
              <a:t>que</a:t>
            </a:r>
            <a:r>
              <a:rPr lang="en-CA" dirty="0"/>
              <a:t> </a:t>
            </a:r>
            <a:r>
              <a:rPr lang="en-CA" dirty="0" err="1"/>
              <a:t>reconociste</a:t>
            </a:r>
            <a:r>
              <a:rPr lang="en-CA" dirty="0"/>
              <a:t> y </a:t>
            </a:r>
            <a:r>
              <a:rPr lang="en-CA" dirty="0" err="1"/>
              <a:t>comentarios</a:t>
            </a:r>
            <a:r>
              <a:rPr lang="en-CA" dirty="0"/>
              <a:t> </a:t>
            </a:r>
            <a:r>
              <a:rPr lang="en-CA" dirty="0" err="1"/>
              <a:t>generales</a:t>
            </a:r>
            <a:r>
              <a:rPr lang="en-CA" dirty="0"/>
              <a:t> </a:t>
            </a:r>
            <a:r>
              <a:rPr lang="en-CA" dirty="0" err="1"/>
              <a:t>sobre</a:t>
            </a:r>
            <a:r>
              <a:rPr lang="en-CA" dirty="0"/>
              <a:t> </a:t>
            </a:r>
            <a:r>
              <a:rPr lang="en-CA" dirty="0" err="1"/>
              <a:t>tu</a:t>
            </a:r>
            <a:r>
              <a:rPr lang="en-CA" dirty="0"/>
              <a:t> </a:t>
            </a:r>
            <a:r>
              <a:rPr lang="en-CA" dirty="0" err="1"/>
              <a:t>experiencia</a:t>
            </a:r>
            <a:r>
              <a:rPr lang="en-CA" dirty="0"/>
              <a:t>.</a:t>
            </a:r>
          </a:p>
          <a:p>
            <a:pPr lvl="2"/>
            <a:r>
              <a:rPr lang="en-CA" dirty="0"/>
              <a:t>C. ¿Hubo partes </a:t>
            </a:r>
            <a:r>
              <a:rPr lang="en-CA" dirty="0" err="1"/>
              <a:t>más</a:t>
            </a:r>
            <a:r>
              <a:rPr lang="en-CA" dirty="0"/>
              <a:t> </a:t>
            </a:r>
            <a:r>
              <a:rPr lang="en-CA" dirty="0" err="1"/>
              <a:t>difíciles</a:t>
            </a:r>
            <a:r>
              <a:rPr lang="en-CA" dirty="0"/>
              <a:t>?: ¿</a:t>
            </a:r>
            <a:r>
              <a:rPr lang="en-CA" dirty="0" err="1"/>
              <a:t>Cuáles</a:t>
            </a:r>
            <a:r>
              <a:rPr lang="en-CA" dirty="0"/>
              <a:t> </a:t>
            </a:r>
            <a:r>
              <a:rPr lang="en-CA" dirty="0" err="1"/>
              <a:t>fueron</a:t>
            </a:r>
            <a:r>
              <a:rPr lang="en-CA" dirty="0"/>
              <a:t> y </a:t>
            </a:r>
            <a:r>
              <a:rPr lang="en-CA" dirty="0" err="1"/>
              <a:t>por</a:t>
            </a:r>
            <a:r>
              <a:rPr lang="en-CA" dirty="0"/>
              <a:t> </a:t>
            </a:r>
            <a:r>
              <a:rPr lang="en-CA" dirty="0" err="1"/>
              <a:t>qué</a:t>
            </a:r>
            <a:r>
              <a:rPr lang="en-CA" dirty="0"/>
              <a:t>?</a:t>
            </a:r>
          </a:p>
          <a:p>
            <a:pPr lvl="2"/>
            <a:r>
              <a:rPr lang="en-CA" dirty="0"/>
              <a:t>D. ¿</a:t>
            </a:r>
            <a:r>
              <a:rPr lang="en-CA" dirty="0" err="1"/>
              <a:t>Qué</a:t>
            </a:r>
            <a:r>
              <a:rPr lang="en-CA" dirty="0"/>
              <a:t> </a:t>
            </a:r>
            <a:r>
              <a:rPr lang="en-CA" dirty="0" err="1"/>
              <a:t>otras</a:t>
            </a:r>
            <a:r>
              <a:rPr lang="en-CA" dirty="0"/>
              <a:t> </a:t>
            </a:r>
            <a:r>
              <a:rPr lang="en-CA" dirty="0" err="1"/>
              <a:t>observaciones</a:t>
            </a:r>
            <a:r>
              <a:rPr lang="en-CA" dirty="0"/>
              <a:t> </a:t>
            </a:r>
            <a:r>
              <a:rPr lang="en-CA" dirty="0" err="1"/>
              <a:t>tienes</a:t>
            </a:r>
            <a:r>
              <a:rPr lang="en-CA" dirty="0"/>
              <a:t> </a:t>
            </a:r>
            <a:r>
              <a:rPr lang="en-CA" dirty="0" err="1"/>
              <a:t>sobre</a:t>
            </a:r>
            <a:r>
              <a:rPr lang="en-CA" dirty="0"/>
              <a:t> la lengua meta </a:t>
            </a:r>
            <a:r>
              <a:rPr lang="en-CA" dirty="0" err="1"/>
              <a:t>que</a:t>
            </a:r>
            <a:r>
              <a:rPr lang="en-CA" dirty="0"/>
              <a:t> </a:t>
            </a:r>
            <a:r>
              <a:rPr lang="en-CA" dirty="0" err="1"/>
              <a:t>escuchaste</a:t>
            </a:r>
            <a:r>
              <a:rPr lang="en-CA" dirty="0"/>
              <a:t>/</a:t>
            </a:r>
            <a:r>
              <a:rPr lang="en-CA" dirty="0" err="1"/>
              <a:t>leíste</a:t>
            </a:r>
            <a:r>
              <a:rPr lang="en-CA" dirty="0"/>
              <a:t>?</a:t>
            </a:r>
          </a:p>
          <a:p>
            <a:pPr lvl="2"/>
            <a:r>
              <a:rPr lang="en-CA" dirty="0"/>
              <a:t>E. ¿</a:t>
            </a:r>
            <a:r>
              <a:rPr lang="en-CA" dirty="0" err="1"/>
              <a:t>Qué</a:t>
            </a:r>
            <a:r>
              <a:rPr lang="en-CA" dirty="0"/>
              <a:t> palabras o </a:t>
            </a:r>
            <a:r>
              <a:rPr lang="en-CA" dirty="0" err="1"/>
              <a:t>expresiones</a:t>
            </a:r>
            <a:r>
              <a:rPr lang="en-CA" dirty="0"/>
              <a:t> </a:t>
            </a:r>
            <a:r>
              <a:rPr lang="en-CA" dirty="0" err="1"/>
              <a:t>nuevas</a:t>
            </a:r>
            <a:r>
              <a:rPr lang="en-CA" dirty="0"/>
              <a:t> </a:t>
            </a:r>
            <a:r>
              <a:rPr lang="en-CA" dirty="0" err="1"/>
              <a:t>escuchaste</a:t>
            </a:r>
            <a:r>
              <a:rPr lang="en-CA" dirty="0"/>
              <a:t>/</a:t>
            </a:r>
            <a:r>
              <a:rPr lang="en-CA" dirty="0" err="1"/>
              <a:t>leíste</a:t>
            </a:r>
            <a:r>
              <a:rPr lang="en-CA" dirty="0"/>
              <a:t>/</a:t>
            </a:r>
            <a:r>
              <a:rPr lang="en-CA" dirty="0" err="1"/>
              <a:t>aprendiste</a:t>
            </a:r>
            <a:r>
              <a:rPr lang="en-CA" dirty="0"/>
              <a:t> </a:t>
            </a:r>
            <a:r>
              <a:rPr lang="en-CA" dirty="0" err="1"/>
              <a:t>durante</a:t>
            </a:r>
            <a:r>
              <a:rPr lang="en-CA" dirty="0"/>
              <a:t> la </a:t>
            </a:r>
            <a:r>
              <a:rPr lang="en-CA" dirty="0" err="1"/>
              <a:t>actividad</a:t>
            </a:r>
            <a:r>
              <a:rPr lang="en-CA" dirty="0"/>
              <a:t> </a:t>
            </a:r>
            <a:r>
              <a:rPr lang="en-CA" dirty="0" err="1"/>
              <a:t>que</a:t>
            </a:r>
            <a:r>
              <a:rPr lang="en-CA" dirty="0"/>
              <a:t> </a:t>
            </a:r>
            <a:r>
              <a:rPr lang="en-CA" dirty="0" err="1"/>
              <a:t>te</a:t>
            </a:r>
            <a:r>
              <a:rPr lang="en-CA" dirty="0"/>
              <a:t> </a:t>
            </a:r>
            <a:r>
              <a:rPr lang="en-CA" dirty="0" err="1"/>
              <a:t>gustaría</a:t>
            </a:r>
            <a:r>
              <a:rPr lang="en-CA" dirty="0"/>
              <a:t> </a:t>
            </a:r>
            <a:r>
              <a:rPr lang="en-CA" dirty="0" err="1"/>
              <a:t>recordar</a:t>
            </a:r>
            <a:r>
              <a:rPr lang="en-CA" dirty="0"/>
              <a:t> y usar </a:t>
            </a:r>
            <a:r>
              <a:rPr lang="en-CA" dirty="0" err="1"/>
              <a:t>en</a:t>
            </a:r>
            <a:r>
              <a:rPr lang="en-CA" dirty="0"/>
              <a:t> </a:t>
            </a:r>
            <a:r>
              <a:rPr lang="en-CA" dirty="0" err="1"/>
              <a:t>el</a:t>
            </a:r>
            <a:r>
              <a:rPr lang="en-CA" dirty="0"/>
              <a:t> </a:t>
            </a:r>
            <a:r>
              <a:rPr lang="en-CA" dirty="0" err="1"/>
              <a:t>futuro</a:t>
            </a:r>
            <a:r>
              <a:rPr lang="en-CA" dirty="0"/>
              <a:t>?</a:t>
            </a:r>
          </a:p>
          <a:p>
            <a:pPr lvl="1"/>
            <a:r>
              <a:rPr lang="en-CA" dirty="0"/>
              <a:t>4. ¿</a:t>
            </a:r>
            <a:r>
              <a:rPr lang="en-CA" dirty="0" err="1"/>
              <a:t>Qué</a:t>
            </a:r>
            <a:r>
              <a:rPr lang="en-CA" dirty="0"/>
              <a:t> </a:t>
            </a:r>
            <a:r>
              <a:rPr lang="en-CA" dirty="0" err="1"/>
              <a:t>conexiones</a:t>
            </a:r>
            <a:r>
              <a:rPr lang="en-CA" dirty="0"/>
              <a:t> </a:t>
            </a:r>
            <a:r>
              <a:rPr lang="en-CA" dirty="0" err="1"/>
              <a:t>puedes</a:t>
            </a:r>
            <a:r>
              <a:rPr lang="en-CA" dirty="0"/>
              <a:t> </a:t>
            </a:r>
            <a:r>
              <a:rPr lang="en-CA" dirty="0" err="1"/>
              <a:t>establecer</a:t>
            </a:r>
            <a:r>
              <a:rPr lang="en-CA" dirty="0"/>
              <a:t> entre </a:t>
            </a:r>
            <a:r>
              <a:rPr lang="en-CA" dirty="0" err="1"/>
              <a:t>tus</a:t>
            </a:r>
            <a:r>
              <a:rPr lang="en-CA" dirty="0"/>
              <a:t> </a:t>
            </a:r>
            <a:r>
              <a:rPr lang="en-CA" dirty="0" err="1"/>
              <a:t>observaciones</a:t>
            </a:r>
            <a:r>
              <a:rPr lang="en-CA" dirty="0"/>
              <a:t> </a:t>
            </a:r>
            <a:r>
              <a:rPr lang="en-CA" dirty="0" err="1"/>
              <a:t>durante</a:t>
            </a:r>
            <a:r>
              <a:rPr lang="en-CA" dirty="0"/>
              <a:t> la </a:t>
            </a:r>
            <a:r>
              <a:rPr lang="en-CA" dirty="0" err="1"/>
              <a:t>actividad</a:t>
            </a:r>
            <a:r>
              <a:rPr lang="en-CA" dirty="0"/>
              <a:t> y </a:t>
            </a:r>
            <a:r>
              <a:rPr lang="en-CA" dirty="0" err="1"/>
              <a:t>el</a:t>
            </a:r>
            <a:r>
              <a:rPr lang="en-CA" dirty="0"/>
              <a:t> material visto </a:t>
            </a:r>
            <a:r>
              <a:rPr lang="en-CA" dirty="0" err="1"/>
              <a:t>en</a:t>
            </a:r>
            <a:r>
              <a:rPr lang="en-CA" dirty="0"/>
              <a:t> </a:t>
            </a:r>
            <a:r>
              <a:rPr lang="en-CA" dirty="0" err="1"/>
              <a:t>clase</a:t>
            </a:r>
            <a:r>
              <a:rPr lang="en-CA" dirty="0"/>
              <a:t>?</a:t>
            </a:r>
          </a:p>
          <a:p>
            <a:endParaRPr lang="en-US" dirty="0"/>
          </a:p>
        </p:txBody>
      </p:sp>
    </p:spTree>
    <p:extLst>
      <p:ext uri="{BB962C8B-B14F-4D97-AF65-F5344CB8AC3E}">
        <p14:creationId xmlns:p14="http://schemas.microsoft.com/office/powerpoint/2010/main" val="9488587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DC1E4-189C-287A-0FDF-20463A422348}"/>
              </a:ext>
            </a:extLst>
          </p:cNvPr>
          <p:cNvSpPr>
            <a:spLocks noGrp="1"/>
          </p:cNvSpPr>
          <p:nvPr>
            <p:ph type="title"/>
          </p:nvPr>
        </p:nvSpPr>
        <p:spPr>
          <a:xfrm>
            <a:off x="535547" y="437610"/>
            <a:ext cx="1813953" cy="984730"/>
          </a:xfrm>
        </p:spPr>
        <p:txBody>
          <a:bodyPr/>
          <a:lstStyle/>
          <a:p>
            <a:r>
              <a:rPr lang="en-US" dirty="0"/>
              <a:t>La </a:t>
            </a:r>
            <a:r>
              <a:rPr lang="en-US" dirty="0" err="1"/>
              <a:t>rúbrica</a:t>
            </a:r>
            <a:endParaRPr lang="en-US" dirty="0"/>
          </a:p>
        </p:txBody>
      </p:sp>
      <p:sp>
        <p:nvSpPr>
          <p:cNvPr id="3" name="Content Placeholder 2">
            <a:extLst>
              <a:ext uri="{FF2B5EF4-FFF2-40B4-BE49-F238E27FC236}">
                <a16:creationId xmlns:a16="http://schemas.microsoft.com/office/drawing/2014/main" id="{5F834618-3E3C-BF76-40B9-DAA8AC3FA24D}"/>
              </a:ext>
            </a:extLst>
          </p:cNvPr>
          <p:cNvSpPr>
            <a:spLocks noGrp="1"/>
          </p:cNvSpPr>
          <p:nvPr>
            <p:ph idx="1"/>
          </p:nvPr>
        </p:nvSpPr>
        <p:spPr/>
        <p:txBody>
          <a:bodyPr/>
          <a:lstStyle/>
          <a:p>
            <a:endParaRPr lang="en-US" dirty="0"/>
          </a:p>
        </p:txBody>
      </p:sp>
      <p:pic>
        <p:nvPicPr>
          <p:cNvPr id="4" name="Content Placeholder 5" descr="A white table with black text&#10;&#10;AI-generated content may be incorrect.">
            <a:extLst>
              <a:ext uri="{FF2B5EF4-FFF2-40B4-BE49-F238E27FC236}">
                <a16:creationId xmlns:a16="http://schemas.microsoft.com/office/drawing/2014/main" id="{5A09F57D-2FDB-B8BA-9BB1-91E58757B5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9500" y="112337"/>
            <a:ext cx="7937500" cy="6563391"/>
          </a:xfrm>
          <a:prstGeom prst="rect">
            <a:avLst/>
          </a:prstGeom>
        </p:spPr>
      </p:pic>
    </p:spTree>
    <p:extLst>
      <p:ext uri="{BB962C8B-B14F-4D97-AF65-F5344CB8AC3E}">
        <p14:creationId xmlns:p14="http://schemas.microsoft.com/office/powerpoint/2010/main" val="41183626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6177D-A152-42A8-D120-45A8802B742C}"/>
              </a:ext>
            </a:extLst>
          </p:cNvPr>
          <p:cNvSpPr>
            <a:spLocks noGrp="1"/>
          </p:cNvSpPr>
          <p:nvPr>
            <p:ph type="title"/>
          </p:nvPr>
        </p:nvSpPr>
        <p:spPr/>
        <p:txBody>
          <a:bodyPr/>
          <a:lstStyle/>
          <a:p>
            <a:r>
              <a:rPr lang="en-US" dirty="0" err="1"/>
              <a:t>Reflexiona</a:t>
            </a:r>
            <a:r>
              <a:rPr lang="en-US" dirty="0"/>
              <a:t> y </a:t>
            </a:r>
            <a:r>
              <a:rPr lang="en-US" dirty="0" err="1"/>
              <a:t>responde</a:t>
            </a:r>
            <a:r>
              <a:rPr lang="en-US" dirty="0"/>
              <a:t> </a:t>
            </a:r>
            <a:r>
              <a:rPr lang="en-US" dirty="0" err="1"/>
              <a:t>en</a:t>
            </a:r>
            <a:r>
              <a:rPr lang="en-US" dirty="0"/>
              <a:t> Qualtrics</a:t>
            </a:r>
          </a:p>
        </p:txBody>
      </p:sp>
      <p:sp>
        <p:nvSpPr>
          <p:cNvPr id="3" name="Content Placeholder 2">
            <a:extLst>
              <a:ext uri="{FF2B5EF4-FFF2-40B4-BE49-F238E27FC236}">
                <a16:creationId xmlns:a16="http://schemas.microsoft.com/office/drawing/2014/main" id="{F8011DFE-4D95-257B-A21F-C7C9393E4E7E}"/>
              </a:ext>
            </a:extLst>
          </p:cNvPr>
          <p:cNvSpPr>
            <a:spLocks noGrp="1"/>
          </p:cNvSpPr>
          <p:nvPr>
            <p:ph idx="1"/>
          </p:nvPr>
        </p:nvSpPr>
        <p:spPr/>
        <p:txBody>
          <a:bodyPr/>
          <a:lstStyle/>
          <a:p>
            <a:r>
              <a:rPr lang="en-CA" sz="3600" dirty="0"/>
              <a:t>¿Por </a:t>
            </a:r>
            <a:r>
              <a:rPr lang="en-CA" sz="3600" dirty="0" err="1"/>
              <a:t>qué</a:t>
            </a:r>
            <a:r>
              <a:rPr lang="en-CA" sz="3600" dirty="0"/>
              <a:t> </a:t>
            </a:r>
            <a:r>
              <a:rPr lang="en-CA" sz="3600" dirty="0" err="1"/>
              <a:t>tu</a:t>
            </a:r>
            <a:r>
              <a:rPr lang="en-CA" sz="3600" dirty="0"/>
              <a:t> </a:t>
            </a:r>
            <a:r>
              <a:rPr lang="en-CA" sz="3600" dirty="0" err="1"/>
              <a:t>estudiantado</a:t>
            </a:r>
            <a:r>
              <a:rPr lang="en-CA" sz="3600" dirty="0"/>
              <a:t> decide </a:t>
            </a:r>
            <a:r>
              <a:rPr lang="en-CA" sz="3600" dirty="0" err="1"/>
              <a:t>estudiar</a:t>
            </a:r>
            <a:r>
              <a:rPr lang="en-CA" sz="3600" dirty="0"/>
              <a:t> </a:t>
            </a:r>
            <a:r>
              <a:rPr lang="en-CA" sz="3600" dirty="0" err="1"/>
              <a:t>una</a:t>
            </a:r>
            <a:r>
              <a:rPr lang="en-CA" sz="3600" dirty="0"/>
              <a:t> lengua?</a:t>
            </a:r>
          </a:p>
          <a:p>
            <a:pPr lvl="1"/>
            <a:r>
              <a:rPr lang="en-CA" sz="3200" dirty="0"/>
              <a:t>Para </a:t>
            </a:r>
            <a:r>
              <a:rPr lang="en-CA" sz="3200" dirty="0" err="1"/>
              <a:t>conectar</a:t>
            </a:r>
            <a:r>
              <a:rPr lang="en-CA" sz="3200" dirty="0"/>
              <a:t> con </a:t>
            </a:r>
            <a:r>
              <a:rPr lang="en-CA" sz="3200" dirty="0" err="1"/>
              <a:t>su</a:t>
            </a:r>
            <a:r>
              <a:rPr lang="en-CA" sz="3200" dirty="0"/>
              <a:t> </a:t>
            </a:r>
            <a:r>
              <a:rPr lang="en-CA" sz="3200" dirty="0" err="1"/>
              <a:t>herencia</a:t>
            </a:r>
            <a:r>
              <a:rPr lang="en-CA" sz="3200" dirty="0"/>
              <a:t> familiar</a:t>
            </a:r>
          </a:p>
          <a:p>
            <a:pPr lvl="1"/>
            <a:r>
              <a:rPr lang="en-CA" sz="3200" dirty="0"/>
              <a:t>Para </a:t>
            </a:r>
            <a:r>
              <a:rPr lang="en-CA" sz="3200" dirty="0" err="1"/>
              <a:t>viajar</a:t>
            </a:r>
            <a:r>
              <a:rPr lang="en-CA" sz="3200" dirty="0"/>
              <a:t> o </a:t>
            </a:r>
            <a:r>
              <a:rPr lang="en-CA" sz="3200" dirty="0" err="1"/>
              <a:t>estudiar</a:t>
            </a:r>
            <a:r>
              <a:rPr lang="en-CA" sz="3200" dirty="0"/>
              <a:t> </a:t>
            </a:r>
            <a:r>
              <a:rPr lang="en-CA" sz="3200" dirty="0" err="1"/>
              <a:t>en</a:t>
            </a:r>
            <a:r>
              <a:rPr lang="en-CA" sz="3200" dirty="0"/>
              <a:t> </a:t>
            </a:r>
            <a:r>
              <a:rPr lang="en-CA" sz="3200" dirty="0" err="1"/>
              <a:t>el</a:t>
            </a:r>
            <a:r>
              <a:rPr lang="en-CA" sz="3200" dirty="0"/>
              <a:t> </a:t>
            </a:r>
            <a:r>
              <a:rPr lang="en-CA" sz="3200" dirty="0" err="1"/>
              <a:t>extranjero</a:t>
            </a:r>
            <a:endParaRPr lang="en-CA" sz="3200" dirty="0"/>
          </a:p>
          <a:p>
            <a:pPr lvl="1"/>
            <a:r>
              <a:rPr lang="en-CA" sz="3200" dirty="0" err="1"/>
              <a:t>Oportunidades</a:t>
            </a:r>
            <a:r>
              <a:rPr lang="en-CA" sz="3200" dirty="0"/>
              <a:t> </a:t>
            </a:r>
            <a:r>
              <a:rPr lang="en-CA" sz="3200" dirty="0" err="1"/>
              <a:t>profesionales</a:t>
            </a:r>
            <a:endParaRPr lang="en-CA" sz="3200" dirty="0"/>
          </a:p>
          <a:p>
            <a:pPr lvl="1"/>
            <a:r>
              <a:rPr lang="en-CA" sz="3200" dirty="0" err="1"/>
              <a:t>Interés</a:t>
            </a:r>
            <a:r>
              <a:rPr lang="en-CA" sz="3200" dirty="0"/>
              <a:t> personal o </a:t>
            </a:r>
            <a:r>
              <a:rPr lang="en-CA" sz="3200" dirty="0" err="1"/>
              <a:t>curiosidad</a:t>
            </a:r>
            <a:endParaRPr lang="en-CA" sz="3200" dirty="0"/>
          </a:p>
          <a:p>
            <a:pPr lvl="1"/>
            <a:r>
              <a:rPr lang="en-CA" sz="3200" dirty="0" err="1"/>
              <a:t>Porque</a:t>
            </a:r>
            <a:r>
              <a:rPr lang="en-CA" sz="3200" dirty="0"/>
              <a:t> es un </a:t>
            </a:r>
            <a:r>
              <a:rPr lang="en-CA" sz="3200" dirty="0" err="1"/>
              <a:t>requisito</a:t>
            </a:r>
            <a:r>
              <a:rPr lang="en-CA" sz="3200" dirty="0"/>
              <a:t> </a:t>
            </a:r>
            <a:r>
              <a:rPr lang="en-CA" sz="3200" dirty="0" err="1"/>
              <a:t>académico</a:t>
            </a:r>
            <a:endParaRPr lang="en-CA" sz="3200" dirty="0"/>
          </a:p>
          <a:p>
            <a:endParaRPr lang="en-US" dirty="0"/>
          </a:p>
        </p:txBody>
      </p:sp>
      <p:sp>
        <p:nvSpPr>
          <p:cNvPr id="5" name="TextBox 4">
            <a:extLst>
              <a:ext uri="{FF2B5EF4-FFF2-40B4-BE49-F238E27FC236}">
                <a16:creationId xmlns:a16="http://schemas.microsoft.com/office/drawing/2014/main" id="{E4308F73-5F9F-0052-080D-475A308CAB15}"/>
              </a:ext>
            </a:extLst>
          </p:cNvPr>
          <p:cNvSpPr txBox="1"/>
          <p:nvPr/>
        </p:nvSpPr>
        <p:spPr>
          <a:xfrm>
            <a:off x="4513521" y="6332420"/>
            <a:ext cx="6331322" cy="369332"/>
          </a:xfrm>
          <a:prstGeom prst="rect">
            <a:avLst/>
          </a:prstGeom>
          <a:noFill/>
        </p:spPr>
        <p:txBody>
          <a:bodyPr wrap="square">
            <a:spAutoFit/>
          </a:bodyPr>
          <a:lstStyle/>
          <a:p>
            <a:r>
              <a:rPr lang="en-CA" dirty="0"/>
              <a:t>https://</a:t>
            </a:r>
            <a:r>
              <a:rPr lang="en-CA" dirty="0" err="1"/>
              <a:t>survey.ucalgary.ca</a:t>
            </a:r>
            <a:r>
              <a:rPr lang="en-CA" dirty="0"/>
              <a:t>/</a:t>
            </a:r>
            <a:r>
              <a:rPr lang="en-CA" dirty="0" err="1"/>
              <a:t>jfe</a:t>
            </a:r>
            <a:r>
              <a:rPr lang="en-CA" dirty="0"/>
              <a:t>/form/SV_86N2ILTAXGH50PQ</a:t>
            </a:r>
            <a:endParaRPr lang="en-CA" dirty="0">
              <a:effectLst/>
              <a:latin typeface="Helvetica Neue" panose="02000503000000020004" pitchFamily="2" charset="0"/>
            </a:endParaRPr>
          </a:p>
        </p:txBody>
      </p:sp>
      <p:pic>
        <p:nvPicPr>
          <p:cNvPr id="6" name="Picture 5">
            <a:extLst>
              <a:ext uri="{FF2B5EF4-FFF2-40B4-BE49-F238E27FC236}">
                <a16:creationId xmlns:a16="http://schemas.microsoft.com/office/drawing/2014/main" id="{81EE5AF3-485E-737D-9583-DE15B6797B55}"/>
              </a:ext>
            </a:extLst>
          </p:cNvPr>
          <p:cNvPicPr>
            <a:picLocks noChangeAspect="1"/>
          </p:cNvPicPr>
          <p:nvPr/>
        </p:nvPicPr>
        <p:blipFill>
          <a:blip r:embed="rId2"/>
          <a:stretch>
            <a:fillRect/>
          </a:stretch>
        </p:blipFill>
        <p:spPr>
          <a:xfrm>
            <a:off x="7034075" y="4735772"/>
            <a:ext cx="1484173" cy="1437375"/>
          </a:xfrm>
          <a:prstGeom prst="rect">
            <a:avLst/>
          </a:prstGeom>
        </p:spPr>
      </p:pic>
    </p:spTree>
    <p:extLst>
      <p:ext uri="{BB962C8B-B14F-4D97-AF65-F5344CB8AC3E}">
        <p14:creationId xmlns:p14="http://schemas.microsoft.com/office/powerpoint/2010/main" val="4606340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1D42D-A449-845E-63D5-54B698007B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B72E15-2E70-655D-C0AA-5292D2E8E45F}"/>
              </a:ext>
            </a:extLst>
          </p:cNvPr>
          <p:cNvSpPr>
            <a:spLocks noGrp="1"/>
          </p:cNvSpPr>
          <p:nvPr>
            <p:ph type="title"/>
          </p:nvPr>
        </p:nvSpPr>
        <p:spPr/>
        <p:txBody>
          <a:bodyPr/>
          <a:lstStyle/>
          <a:p>
            <a:r>
              <a:rPr lang="en-US" dirty="0" err="1"/>
              <a:t>Parte</a:t>
            </a:r>
            <a:r>
              <a:rPr lang="en-US" dirty="0"/>
              <a:t> 2</a:t>
            </a:r>
          </a:p>
        </p:txBody>
      </p:sp>
      <p:sp>
        <p:nvSpPr>
          <p:cNvPr id="3" name="Text Placeholder 2">
            <a:extLst>
              <a:ext uri="{FF2B5EF4-FFF2-40B4-BE49-F238E27FC236}">
                <a16:creationId xmlns:a16="http://schemas.microsoft.com/office/drawing/2014/main" id="{FEB9D834-CA2A-5BEC-DA1D-342CFEAD6531}"/>
              </a:ext>
            </a:extLst>
          </p:cNvPr>
          <p:cNvSpPr>
            <a:spLocks noGrp="1"/>
          </p:cNvSpPr>
          <p:nvPr>
            <p:ph type="body" idx="1"/>
          </p:nvPr>
        </p:nvSpPr>
        <p:spPr/>
        <p:txBody>
          <a:bodyPr/>
          <a:lstStyle/>
          <a:p>
            <a:r>
              <a:rPr lang="en-US" dirty="0"/>
              <a:t>¿</a:t>
            </a:r>
            <a:r>
              <a:rPr lang="en-US" dirty="0" err="1"/>
              <a:t>Qué</a:t>
            </a:r>
            <a:r>
              <a:rPr lang="en-US" dirty="0"/>
              <a:t> </a:t>
            </a:r>
            <a:r>
              <a:rPr lang="en-US" dirty="0" err="1"/>
              <a:t>piensan</a:t>
            </a:r>
            <a:r>
              <a:rPr lang="en-US" dirty="0"/>
              <a:t> </a:t>
            </a:r>
            <a:r>
              <a:rPr lang="en-US" dirty="0" err="1"/>
              <a:t>el</a:t>
            </a:r>
            <a:r>
              <a:rPr lang="en-US" dirty="0"/>
              <a:t> </a:t>
            </a:r>
            <a:r>
              <a:rPr lang="en-US" dirty="0" err="1"/>
              <a:t>estudiantado</a:t>
            </a:r>
            <a:r>
              <a:rPr lang="en-US" dirty="0"/>
              <a:t>?: </a:t>
            </a:r>
            <a:r>
              <a:rPr lang="en-US" dirty="0" err="1"/>
              <a:t>Resultados</a:t>
            </a:r>
            <a:r>
              <a:rPr lang="en-US" dirty="0"/>
              <a:t> de </a:t>
            </a:r>
            <a:r>
              <a:rPr lang="en-US" dirty="0" err="1"/>
              <a:t>encuestas</a:t>
            </a:r>
            <a:r>
              <a:rPr lang="en-US" dirty="0"/>
              <a:t> y </a:t>
            </a:r>
            <a:r>
              <a:rPr lang="en-US" dirty="0" err="1"/>
              <a:t>entrevistas</a:t>
            </a:r>
            <a:endParaRPr lang="en-US" dirty="0"/>
          </a:p>
          <a:p>
            <a:endParaRPr lang="en-US" dirty="0"/>
          </a:p>
          <a:p>
            <a:r>
              <a:rPr lang="en-CA" dirty="0"/>
              <a:t>Beneficios y </a:t>
            </a:r>
            <a:r>
              <a:rPr lang="en-CA" dirty="0" err="1"/>
              <a:t>desafíos</a:t>
            </a:r>
            <a:r>
              <a:rPr lang="en-CA" dirty="0"/>
              <a:t> de </a:t>
            </a:r>
            <a:r>
              <a:rPr lang="en-CA" dirty="0" err="1"/>
              <a:t>los</a:t>
            </a:r>
            <a:r>
              <a:rPr lang="en-CA" dirty="0"/>
              <a:t> </a:t>
            </a:r>
            <a:r>
              <a:rPr lang="en-CA" dirty="0" err="1"/>
              <a:t>proyectos</a:t>
            </a:r>
            <a:r>
              <a:rPr lang="en-CA" dirty="0"/>
              <a:t> de </a:t>
            </a:r>
            <a:r>
              <a:rPr lang="en-CA" dirty="0" err="1"/>
              <a:t>portafolio</a:t>
            </a:r>
            <a:r>
              <a:rPr lang="en-CA" dirty="0"/>
              <a:t> cultural</a:t>
            </a:r>
          </a:p>
          <a:p>
            <a:endParaRPr lang="en-US" dirty="0"/>
          </a:p>
        </p:txBody>
      </p:sp>
    </p:spTree>
    <p:extLst>
      <p:ext uri="{BB962C8B-B14F-4D97-AF65-F5344CB8AC3E}">
        <p14:creationId xmlns:p14="http://schemas.microsoft.com/office/powerpoint/2010/main" val="3705403029"/>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27BAE-8DAD-9B1C-38CA-C3B62776958F}"/>
              </a:ext>
            </a:extLst>
          </p:cNvPr>
          <p:cNvSpPr>
            <a:spLocks noGrp="1"/>
          </p:cNvSpPr>
          <p:nvPr>
            <p:ph type="title"/>
          </p:nvPr>
        </p:nvSpPr>
        <p:spPr/>
        <p:txBody>
          <a:bodyPr/>
          <a:lstStyle/>
          <a:p>
            <a:r>
              <a:rPr lang="en-US" dirty="0"/>
              <a:t>La </a:t>
            </a:r>
            <a:r>
              <a:rPr lang="en-US" dirty="0" err="1"/>
              <a:t>encuesta</a:t>
            </a:r>
            <a:r>
              <a:rPr lang="en-US" dirty="0"/>
              <a:t>: </a:t>
            </a:r>
            <a:r>
              <a:rPr lang="en-US" dirty="0" err="1"/>
              <a:t>los</a:t>
            </a:r>
            <a:r>
              <a:rPr lang="en-US" dirty="0"/>
              <a:t> </a:t>
            </a:r>
            <a:r>
              <a:rPr lang="en-US" dirty="0" err="1"/>
              <a:t>promedios</a:t>
            </a:r>
            <a:endParaRPr lang="en-US" dirty="0"/>
          </a:p>
        </p:txBody>
      </p:sp>
      <p:graphicFrame>
        <p:nvGraphicFramePr>
          <p:cNvPr id="5" name="Content Placeholder 4">
            <a:extLst>
              <a:ext uri="{FF2B5EF4-FFF2-40B4-BE49-F238E27FC236}">
                <a16:creationId xmlns:a16="http://schemas.microsoft.com/office/drawing/2014/main" id="{BA0D1A2D-A753-F7E7-4111-6ECE64FB8BB6}"/>
              </a:ext>
            </a:extLst>
          </p:cNvPr>
          <p:cNvGraphicFramePr>
            <a:graphicFrameLocks noGrp="1"/>
          </p:cNvGraphicFramePr>
          <p:nvPr>
            <p:ph idx="1"/>
            <p:extLst>
              <p:ext uri="{D42A27DB-BD31-4B8C-83A1-F6EECF244321}">
                <p14:modId xmlns:p14="http://schemas.microsoft.com/office/powerpoint/2010/main" val="1477130774"/>
              </p:ext>
            </p:extLst>
          </p:nvPr>
        </p:nvGraphicFramePr>
        <p:xfrm>
          <a:off x="555625" y="1695450"/>
          <a:ext cx="9612312" cy="3845560"/>
        </p:xfrm>
        <a:graphic>
          <a:graphicData uri="http://schemas.openxmlformats.org/drawingml/2006/table">
            <a:tbl>
              <a:tblPr firstRow="1" bandRow="1">
                <a:tableStyleId>{5C22544A-7EE6-4342-B048-85BDC9FD1C3A}</a:tableStyleId>
              </a:tblPr>
              <a:tblGrid>
                <a:gridCol w="6005195">
                  <a:extLst>
                    <a:ext uri="{9D8B030D-6E8A-4147-A177-3AD203B41FA5}">
                      <a16:colId xmlns:a16="http://schemas.microsoft.com/office/drawing/2014/main" val="1342269211"/>
                    </a:ext>
                  </a:extLst>
                </a:gridCol>
                <a:gridCol w="1840230">
                  <a:extLst>
                    <a:ext uri="{9D8B030D-6E8A-4147-A177-3AD203B41FA5}">
                      <a16:colId xmlns:a16="http://schemas.microsoft.com/office/drawing/2014/main" val="3218415101"/>
                    </a:ext>
                  </a:extLst>
                </a:gridCol>
                <a:gridCol w="1766887">
                  <a:extLst>
                    <a:ext uri="{9D8B030D-6E8A-4147-A177-3AD203B41FA5}">
                      <a16:colId xmlns:a16="http://schemas.microsoft.com/office/drawing/2014/main" val="1534965867"/>
                    </a:ext>
                  </a:extLst>
                </a:gridCol>
              </a:tblGrid>
              <a:tr h="370840">
                <a:tc>
                  <a:txBody>
                    <a:bodyPr/>
                    <a:lstStyle/>
                    <a:p>
                      <a:r>
                        <a:rPr lang="en-US" b="1" dirty="0" err="1"/>
                        <a:t>Afirmación</a:t>
                      </a:r>
                      <a:endParaRPr lang="en-US" b="1" dirty="0"/>
                    </a:p>
                  </a:txBody>
                  <a:tcPr/>
                </a:tc>
                <a:tc>
                  <a:txBody>
                    <a:bodyPr/>
                    <a:lstStyle/>
                    <a:p>
                      <a:r>
                        <a:rPr lang="en-US" b="1" dirty="0" err="1"/>
                        <a:t>Principiantes</a:t>
                      </a:r>
                      <a:endParaRPr lang="en-US" b="1" dirty="0"/>
                    </a:p>
                  </a:txBody>
                  <a:tcPr/>
                </a:tc>
                <a:tc>
                  <a:txBody>
                    <a:bodyPr/>
                    <a:lstStyle/>
                    <a:p>
                      <a:r>
                        <a:rPr lang="en-US" b="1" dirty="0"/>
                        <a:t>Nivel Avanzado</a:t>
                      </a:r>
                    </a:p>
                  </a:txBody>
                  <a:tcPr/>
                </a:tc>
                <a:extLst>
                  <a:ext uri="{0D108BD9-81ED-4DB2-BD59-A6C34878D82A}">
                    <a16:rowId xmlns:a16="http://schemas.microsoft.com/office/drawing/2014/main" val="295815719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0" kern="1200" dirty="0">
                          <a:solidFill>
                            <a:schemeClr val="dk1"/>
                          </a:solidFill>
                          <a:effectLst/>
                          <a:latin typeface="+mn-lt"/>
                          <a:ea typeface="+mn-ea"/>
                          <a:cs typeface="+mn-cs"/>
                        </a:rPr>
                        <a:t>1. El </a:t>
                      </a:r>
                      <a:r>
                        <a:rPr lang="en-CA" sz="1800" b="0" kern="1200" dirty="0" err="1">
                          <a:solidFill>
                            <a:schemeClr val="dk1"/>
                          </a:solidFill>
                          <a:effectLst/>
                          <a:latin typeface="+mn-lt"/>
                          <a:ea typeface="+mn-ea"/>
                          <a:cs typeface="+mn-cs"/>
                        </a:rPr>
                        <a:t>proceso</a:t>
                      </a:r>
                      <a:r>
                        <a:rPr lang="en-CA" sz="1800" b="0" kern="1200" dirty="0">
                          <a:solidFill>
                            <a:schemeClr val="dk1"/>
                          </a:solidFill>
                          <a:effectLst/>
                          <a:latin typeface="+mn-lt"/>
                          <a:ea typeface="+mn-ea"/>
                          <a:cs typeface="+mn-cs"/>
                        </a:rPr>
                        <a:t> de </a:t>
                      </a:r>
                      <a:r>
                        <a:rPr lang="en-CA" sz="1800" b="0" kern="1200" dirty="0" err="1">
                          <a:solidFill>
                            <a:schemeClr val="dk1"/>
                          </a:solidFill>
                          <a:effectLst/>
                          <a:latin typeface="+mn-lt"/>
                          <a:ea typeface="+mn-ea"/>
                          <a:cs typeface="+mn-cs"/>
                        </a:rPr>
                        <a:t>completar</a:t>
                      </a:r>
                      <a:r>
                        <a:rPr lang="en-CA" sz="1800" b="0" kern="1200" dirty="0">
                          <a:solidFill>
                            <a:schemeClr val="dk1"/>
                          </a:solidFill>
                          <a:effectLst/>
                          <a:latin typeface="+mn-lt"/>
                          <a:ea typeface="+mn-ea"/>
                          <a:cs typeface="+mn-cs"/>
                        </a:rPr>
                        <a:t> las </a:t>
                      </a:r>
                      <a:r>
                        <a:rPr lang="en-CA" sz="1800" b="0" kern="1200" dirty="0" err="1">
                          <a:solidFill>
                            <a:schemeClr val="dk1"/>
                          </a:solidFill>
                          <a:effectLst/>
                          <a:latin typeface="+mn-lt"/>
                          <a:ea typeface="+mn-ea"/>
                          <a:cs typeface="+mn-cs"/>
                        </a:rPr>
                        <a:t>actividades</a:t>
                      </a:r>
                      <a:r>
                        <a:rPr lang="en-CA" sz="1800" b="0" kern="1200" dirty="0">
                          <a:solidFill>
                            <a:schemeClr val="dk1"/>
                          </a:solidFill>
                          <a:effectLst/>
                          <a:latin typeface="+mn-lt"/>
                          <a:ea typeface="+mn-ea"/>
                          <a:cs typeface="+mn-cs"/>
                        </a:rPr>
                        <a:t> del </a:t>
                      </a:r>
                      <a:r>
                        <a:rPr lang="en-CA" sz="1800" b="0" kern="1200" dirty="0" err="1">
                          <a:solidFill>
                            <a:schemeClr val="dk1"/>
                          </a:solidFill>
                          <a:effectLst/>
                          <a:latin typeface="+mn-lt"/>
                          <a:ea typeface="+mn-ea"/>
                          <a:cs typeface="+mn-cs"/>
                        </a:rPr>
                        <a:t>portafolio</a:t>
                      </a:r>
                      <a:r>
                        <a:rPr lang="en-CA" sz="1800" b="0" kern="1200" dirty="0">
                          <a:solidFill>
                            <a:schemeClr val="dk1"/>
                          </a:solidFill>
                          <a:effectLst/>
                          <a:latin typeface="+mn-lt"/>
                          <a:ea typeface="+mn-ea"/>
                          <a:cs typeface="+mn-cs"/>
                        </a:rPr>
                        <a:t> </a:t>
                      </a:r>
                      <a:r>
                        <a:rPr lang="en-CA" sz="1800" b="0" kern="1200" dirty="0" err="1">
                          <a:solidFill>
                            <a:schemeClr val="dk1"/>
                          </a:solidFill>
                          <a:effectLst/>
                          <a:latin typeface="+mn-lt"/>
                          <a:ea typeface="+mn-ea"/>
                          <a:cs typeface="+mn-cs"/>
                        </a:rPr>
                        <a:t>incrementó</a:t>
                      </a:r>
                      <a:r>
                        <a:rPr lang="en-CA" sz="1800" b="0" kern="1200" dirty="0">
                          <a:solidFill>
                            <a:schemeClr val="dk1"/>
                          </a:solidFill>
                          <a:effectLst/>
                          <a:latin typeface="+mn-lt"/>
                          <a:ea typeface="+mn-ea"/>
                          <a:cs typeface="+mn-cs"/>
                        </a:rPr>
                        <a:t> </a:t>
                      </a:r>
                      <a:r>
                        <a:rPr lang="en-CA" sz="1800" b="1" kern="1200" dirty="0">
                          <a:solidFill>
                            <a:schemeClr val="dk1"/>
                          </a:solidFill>
                          <a:effectLst/>
                          <a:latin typeface="+mn-lt"/>
                          <a:ea typeface="+mn-ea"/>
                          <a:cs typeface="+mn-cs"/>
                        </a:rPr>
                        <a:t>mi </a:t>
                      </a:r>
                      <a:r>
                        <a:rPr lang="en-CA" sz="1800" b="1" kern="1200" dirty="0" err="1">
                          <a:solidFill>
                            <a:schemeClr val="dk1"/>
                          </a:solidFill>
                          <a:effectLst/>
                          <a:latin typeface="+mn-lt"/>
                          <a:ea typeface="+mn-ea"/>
                          <a:cs typeface="+mn-cs"/>
                        </a:rPr>
                        <a:t>conocimiento</a:t>
                      </a:r>
                      <a:r>
                        <a:rPr lang="en-CA" sz="1800" b="1" kern="1200" dirty="0">
                          <a:solidFill>
                            <a:schemeClr val="dk1"/>
                          </a:solidFill>
                          <a:effectLst/>
                          <a:latin typeface="+mn-lt"/>
                          <a:ea typeface="+mn-ea"/>
                          <a:cs typeface="+mn-cs"/>
                        </a:rPr>
                        <a:t> </a:t>
                      </a:r>
                      <a:r>
                        <a:rPr lang="en-CA" sz="1800" b="1" kern="1200" dirty="0" err="1">
                          <a:solidFill>
                            <a:schemeClr val="dk1"/>
                          </a:solidFill>
                          <a:effectLst/>
                          <a:latin typeface="+mn-lt"/>
                          <a:ea typeface="+mn-ea"/>
                          <a:cs typeface="+mn-cs"/>
                        </a:rPr>
                        <a:t>sobre</a:t>
                      </a:r>
                      <a:r>
                        <a:rPr lang="en-CA" sz="1800" b="1" kern="1200" dirty="0">
                          <a:solidFill>
                            <a:schemeClr val="dk1"/>
                          </a:solidFill>
                          <a:effectLst/>
                          <a:latin typeface="+mn-lt"/>
                          <a:ea typeface="+mn-ea"/>
                          <a:cs typeface="+mn-cs"/>
                        </a:rPr>
                        <a:t> la(s) </a:t>
                      </a:r>
                      <a:r>
                        <a:rPr lang="en-CA" sz="1800" b="1" kern="1200" dirty="0" err="1">
                          <a:solidFill>
                            <a:schemeClr val="dk1"/>
                          </a:solidFill>
                          <a:effectLst/>
                          <a:latin typeface="+mn-lt"/>
                          <a:ea typeface="+mn-ea"/>
                          <a:cs typeface="+mn-cs"/>
                        </a:rPr>
                        <a:t>cultura</a:t>
                      </a:r>
                      <a:r>
                        <a:rPr lang="en-CA" sz="1800" b="1" kern="1200" dirty="0">
                          <a:solidFill>
                            <a:schemeClr val="dk1"/>
                          </a:solidFill>
                          <a:effectLst/>
                          <a:latin typeface="+mn-lt"/>
                          <a:ea typeface="+mn-ea"/>
                          <a:cs typeface="+mn-cs"/>
                        </a:rPr>
                        <a:t>(s) </a:t>
                      </a:r>
                      <a:r>
                        <a:rPr lang="en-CA" sz="1800" b="0" kern="1200" dirty="0">
                          <a:solidFill>
                            <a:schemeClr val="dk1"/>
                          </a:solidFill>
                          <a:effectLst/>
                          <a:latin typeface="+mn-lt"/>
                          <a:ea typeface="+mn-ea"/>
                          <a:cs typeface="+mn-cs"/>
                        </a:rPr>
                        <a:t>de la lengua meta.</a:t>
                      </a:r>
                    </a:p>
                  </a:txBody>
                  <a:tcPr/>
                </a:tc>
                <a:tc>
                  <a:txBody>
                    <a:bodyPr/>
                    <a:lstStyle/>
                    <a:p>
                      <a:r>
                        <a:rPr lang="en-US" b="0" dirty="0"/>
                        <a:t>4.8 / 5.0</a:t>
                      </a:r>
                    </a:p>
                  </a:txBody>
                  <a:tcPr/>
                </a:tc>
                <a:tc>
                  <a:txBody>
                    <a:bodyPr/>
                    <a:lstStyle/>
                    <a:p>
                      <a:r>
                        <a:rPr lang="en-US" b="0" dirty="0"/>
                        <a:t>4.6 / 5.0</a:t>
                      </a:r>
                    </a:p>
                  </a:txBody>
                  <a:tcPr/>
                </a:tc>
                <a:extLst>
                  <a:ext uri="{0D108BD9-81ED-4DB2-BD59-A6C34878D82A}">
                    <a16:rowId xmlns:a16="http://schemas.microsoft.com/office/drawing/2014/main" val="31488855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CA" sz="1800" b="0" kern="1200" dirty="0">
                          <a:solidFill>
                            <a:schemeClr val="dk1"/>
                          </a:solidFill>
                          <a:effectLst/>
                          <a:latin typeface="+mn-lt"/>
                          <a:ea typeface="+mn-ea"/>
                          <a:cs typeface="+mn-cs"/>
                        </a:rPr>
                        <a:t>Las </a:t>
                      </a:r>
                      <a:r>
                        <a:rPr lang="en-CA" sz="1800" b="0" kern="1200" dirty="0" err="1">
                          <a:solidFill>
                            <a:schemeClr val="dk1"/>
                          </a:solidFill>
                          <a:effectLst/>
                          <a:latin typeface="+mn-lt"/>
                          <a:ea typeface="+mn-ea"/>
                          <a:cs typeface="+mn-cs"/>
                        </a:rPr>
                        <a:t>actividades</a:t>
                      </a:r>
                      <a:r>
                        <a:rPr lang="en-CA" sz="1800" b="0" kern="1200" dirty="0">
                          <a:solidFill>
                            <a:schemeClr val="dk1"/>
                          </a:solidFill>
                          <a:effectLst/>
                          <a:latin typeface="+mn-lt"/>
                          <a:ea typeface="+mn-ea"/>
                          <a:cs typeface="+mn-cs"/>
                        </a:rPr>
                        <a:t> del </a:t>
                      </a:r>
                      <a:r>
                        <a:rPr lang="en-CA" sz="1800" b="0" kern="1200" dirty="0" err="1">
                          <a:solidFill>
                            <a:schemeClr val="dk1"/>
                          </a:solidFill>
                          <a:effectLst/>
                          <a:latin typeface="+mn-lt"/>
                          <a:ea typeface="+mn-ea"/>
                          <a:cs typeface="+mn-cs"/>
                        </a:rPr>
                        <a:t>portafolio</a:t>
                      </a:r>
                      <a:r>
                        <a:rPr lang="en-CA" sz="1800" b="0" kern="1200" dirty="0">
                          <a:solidFill>
                            <a:schemeClr val="dk1"/>
                          </a:solidFill>
                          <a:effectLst/>
                          <a:latin typeface="+mn-lt"/>
                          <a:ea typeface="+mn-ea"/>
                          <a:cs typeface="+mn-cs"/>
                        </a:rPr>
                        <a:t> me </a:t>
                      </a:r>
                      <a:r>
                        <a:rPr lang="en-CA" sz="1800" b="0" kern="1200" dirty="0" err="1">
                          <a:solidFill>
                            <a:schemeClr val="dk1"/>
                          </a:solidFill>
                          <a:effectLst/>
                          <a:latin typeface="+mn-lt"/>
                          <a:ea typeface="+mn-ea"/>
                          <a:cs typeface="+mn-cs"/>
                        </a:rPr>
                        <a:t>ayudaron</a:t>
                      </a:r>
                      <a:r>
                        <a:rPr lang="en-CA" sz="1800" b="0" kern="1200" dirty="0">
                          <a:solidFill>
                            <a:schemeClr val="dk1"/>
                          </a:solidFill>
                          <a:effectLst/>
                          <a:latin typeface="+mn-lt"/>
                          <a:ea typeface="+mn-ea"/>
                          <a:cs typeface="+mn-cs"/>
                        </a:rPr>
                        <a:t> a </a:t>
                      </a:r>
                      <a:r>
                        <a:rPr lang="en-CA" sz="1800" b="0" kern="1200" dirty="0" err="1">
                          <a:solidFill>
                            <a:schemeClr val="dk1"/>
                          </a:solidFill>
                          <a:effectLst/>
                          <a:latin typeface="+mn-lt"/>
                          <a:ea typeface="+mn-ea"/>
                          <a:cs typeface="+mn-cs"/>
                        </a:rPr>
                        <a:t>desarrollar</a:t>
                      </a:r>
                      <a:r>
                        <a:rPr lang="en-CA" sz="1800" b="0" kern="1200" dirty="0">
                          <a:solidFill>
                            <a:schemeClr val="dk1"/>
                          </a:solidFill>
                          <a:effectLst/>
                          <a:latin typeface="+mn-lt"/>
                          <a:ea typeface="+mn-ea"/>
                          <a:cs typeface="+mn-cs"/>
                        </a:rPr>
                        <a:t> mi </a:t>
                      </a:r>
                      <a:r>
                        <a:rPr lang="en-CA" sz="1800" b="1" kern="1200" dirty="0" err="1">
                          <a:solidFill>
                            <a:schemeClr val="dk1"/>
                          </a:solidFill>
                          <a:effectLst/>
                          <a:latin typeface="+mn-lt"/>
                          <a:ea typeface="+mn-ea"/>
                          <a:cs typeface="+mn-cs"/>
                        </a:rPr>
                        <a:t>capacidad</a:t>
                      </a:r>
                      <a:r>
                        <a:rPr lang="en-CA" sz="1800" b="1" kern="1200" dirty="0">
                          <a:solidFill>
                            <a:schemeClr val="dk1"/>
                          </a:solidFill>
                          <a:effectLst/>
                          <a:latin typeface="+mn-lt"/>
                          <a:ea typeface="+mn-ea"/>
                          <a:cs typeface="+mn-cs"/>
                        </a:rPr>
                        <a:t> para </a:t>
                      </a:r>
                      <a:r>
                        <a:rPr lang="en-CA" sz="1800" b="1" kern="1200" dirty="0" err="1">
                          <a:solidFill>
                            <a:schemeClr val="dk1"/>
                          </a:solidFill>
                          <a:effectLst/>
                          <a:latin typeface="+mn-lt"/>
                          <a:ea typeface="+mn-ea"/>
                          <a:cs typeface="+mn-cs"/>
                        </a:rPr>
                        <a:t>expresar</a:t>
                      </a:r>
                      <a:r>
                        <a:rPr lang="en-CA" sz="1800" b="1" kern="1200" dirty="0">
                          <a:solidFill>
                            <a:schemeClr val="dk1"/>
                          </a:solidFill>
                          <a:effectLst/>
                          <a:latin typeface="+mn-lt"/>
                          <a:ea typeface="+mn-ea"/>
                          <a:cs typeface="+mn-cs"/>
                        </a:rPr>
                        <a:t> mis ideas </a:t>
                      </a:r>
                      <a:r>
                        <a:rPr lang="en-CA" sz="1800" b="0" kern="1200" dirty="0" err="1">
                          <a:solidFill>
                            <a:schemeClr val="dk1"/>
                          </a:solidFill>
                          <a:effectLst/>
                          <a:latin typeface="+mn-lt"/>
                          <a:ea typeface="+mn-ea"/>
                          <a:cs typeface="+mn-cs"/>
                        </a:rPr>
                        <a:t>sobre</a:t>
                      </a:r>
                      <a:r>
                        <a:rPr lang="en-CA" sz="1800" b="0" kern="1200" dirty="0">
                          <a:solidFill>
                            <a:schemeClr val="dk1"/>
                          </a:solidFill>
                          <a:effectLst/>
                          <a:latin typeface="+mn-lt"/>
                          <a:ea typeface="+mn-ea"/>
                          <a:cs typeface="+mn-cs"/>
                        </a:rPr>
                        <a:t> la </a:t>
                      </a:r>
                      <a:r>
                        <a:rPr lang="en-CA" sz="1800" b="0" kern="1200" dirty="0" err="1">
                          <a:solidFill>
                            <a:schemeClr val="dk1"/>
                          </a:solidFill>
                          <a:effectLst/>
                          <a:latin typeface="+mn-lt"/>
                          <a:ea typeface="+mn-ea"/>
                          <a:cs typeface="+mn-cs"/>
                        </a:rPr>
                        <a:t>cultura</a:t>
                      </a:r>
                      <a:r>
                        <a:rPr lang="en-CA" sz="1800" b="0" kern="1200" dirty="0">
                          <a:solidFill>
                            <a:schemeClr val="dk1"/>
                          </a:solidFill>
                          <a:effectLst/>
                          <a:latin typeface="+mn-lt"/>
                          <a:ea typeface="+mn-ea"/>
                          <a:cs typeface="+mn-cs"/>
                        </a:rPr>
                        <a:t>.</a:t>
                      </a:r>
                    </a:p>
                  </a:txBody>
                  <a:tcPr/>
                </a:tc>
                <a:tc>
                  <a:txBody>
                    <a:bodyPr/>
                    <a:lstStyle/>
                    <a:p>
                      <a:r>
                        <a:rPr lang="en-US" b="0" dirty="0"/>
                        <a:t>4.6 / 5.0</a:t>
                      </a:r>
                    </a:p>
                  </a:txBody>
                  <a:tcPr/>
                </a:tc>
                <a:tc>
                  <a:txBody>
                    <a:bodyPr/>
                    <a:lstStyle/>
                    <a:p>
                      <a:r>
                        <a:rPr lang="en-US" b="0" dirty="0"/>
                        <a:t>4.8 / 5.0</a:t>
                      </a:r>
                    </a:p>
                  </a:txBody>
                  <a:tcPr/>
                </a:tc>
                <a:extLst>
                  <a:ext uri="{0D108BD9-81ED-4DB2-BD59-A6C34878D82A}">
                    <a16:rowId xmlns:a16="http://schemas.microsoft.com/office/drawing/2014/main" val="796652779"/>
                  </a:ext>
                </a:extLst>
              </a:tr>
              <a:tr h="4876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a:t>
                      </a:r>
                      <a:r>
                        <a:rPr lang="en-CA" sz="1800" b="0" kern="1200" dirty="0">
                          <a:solidFill>
                            <a:schemeClr val="dk1"/>
                          </a:solidFill>
                          <a:effectLst/>
                          <a:latin typeface="+mn-lt"/>
                          <a:ea typeface="+mn-ea"/>
                          <a:cs typeface="+mn-cs"/>
                        </a:rPr>
                        <a:t>Las </a:t>
                      </a:r>
                      <a:r>
                        <a:rPr lang="en-CA" sz="1800" b="0" kern="1200" dirty="0" err="1">
                          <a:solidFill>
                            <a:schemeClr val="dk1"/>
                          </a:solidFill>
                          <a:effectLst/>
                          <a:latin typeface="+mn-lt"/>
                          <a:ea typeface="+mn-ea"/>
                          <a:cs typeface="+mn-cs"/>
                        </a:rPr>
                        <a:t>actividades</a:t>
                      </a:r>
                      <a:r>
                        <a:rPr lang="en-CA" sz="1800" b="0" kern="1200" dirty="0">
                          <a:solidFill>
                            <a:schemeClr val="dk1"/>
                          </a:solidFill>
                          <a:effectLst/>
                          <a:latin typeface="+mn-lt"/>
                          <a:ea typeface="+mn-ea"/>
                          <a:cs typeface="+mn-cs"/>
                        </a:rPr>
                        <a:t> del </a:t>
                      </a:r>
                      <a:r>
                        <a:rPr lang="en-CA" sz="1800" b="0" kern="1200" dirty="0" err="1">
                          <a:solidFill>
                            <a:schemeClr val="dk1"/>
                          </a:solidFill>
                          <a:effectLst/>
                          <a:latin typeface="+mn-lt"/>
                          <a:ea typeface="+mn-ea"/>
                          <a:cs typeface="+mn-cs"/>
                        </a:rPr>
                        <a:t>portafolio</a:t>
                      </a:r>
                      <a:r>
                        <a:rPr lang="en-CA" sz="1800" b="0" kern="1200" dirty="0">
                          <a:solidFill>
                            <a:schemeClr val="dk1"/>
                          </a:solidFill>
                          <a:effectLst/>
                          <a:latin typeface="+mn-lt"/>
                          <a:ea typeface="+mn-ea"/>
                          <a:cs typeface="+mn-cs"/>
                        </a:rPr>
                        <a:t> me </a:t>
                      </a:r>
                      <a:r>
                        <a:rPr lang="en-CA" sz="1800" b="0" kern="1200" dirty="0" err="1">
                          <a:solidFill>
                            <a:schemeClr val="dk1"/>
                          </a:solidFill>
                          <a:effectLst/>
                          <a:latin typeface="+mn-lt"/>
                          <a:ea typeface="+mn-ea"/>
                          <a:cs typeface="+mn-cs"/>
                        </a:rPr>
                        <a:t>ayudaron</a:t>
                      </a:r>
                      <a:r>
                        <a:rPr lang="en-CA" sz="1800" b="0" kern="1200" dirty="0">
                          <a:solidFill>
                            <a:schemeClr val="dk1"/>
                          </a:solidFill>
                          <a:effectLst/>
                          <a:latin typeface="+mn-lt"/>
                          <a:ea typeface="+mn-ea"/>
                          <a:cs typeface="+mn-cs"/>
                        </a:rPr>
                        <a:t> a </a:t>
                      </a:r>
                      <a:r>
                        <a:rPr lang="en-CA" sz="1800" b="0" kern="1200" dirty="0" err="1">
                          <a:solidFill>
                            <a:schemeClr val="dk1"/>
                          </a:solidFill>
                          <a:effectLst/>
                          <a:latin typeface="+mn-lt"/>
                          <a:ea typeface="+mn-ea"/>
                          <a:cs typeface="+mn-cs"/>
                        </a:rPr>
                        <a:t>ampliar</a:t>
                      </a:r>
                      <a:r>
                        <a:rPr lang="en-CA" sz="1800" b="0" kern="1200" dirty="0">
                          <a:solidFill>
                            <a:schemeClr val="dk1"/>
                          </a:solidFill>
                          <a:effectLst/>
                          <a:latin typeface="+mn-lt"/>
                          <a:ea typeface="+mn-ea"/>
                          <a:cs typeface="+mn-cs"/>
                        </a:rPr>
                        <a:t> mi </a:t>
                      </a:r>
                      <a:r>
                        <a:rPr lang="en-CA" sz="1800" b="1" kern="1200" dirty="0" err="1">
                          <a:solidFill>
                            <a:schemeClr val="dk1"/>
                          </a:solidFill>
                          <a:effectLst/>
                          <a:latin typeface="+mn-lt"/>
                          <a:ea typeface="+mn-ea"/>
                          <a:cs typeface="+mn-cs"/>
                        </a:rPr>
                        <a:t>conocimiento</a:t>
                      </a:r>
                      <a:r>
                        <a:rPr lang="en-CA" sz="1800" b="1" kern="1200" dirty="0">
                          <a:solidFill>
                            <a:schemeClr val="dk1"/>
                          </a:solidFill>
                          <a:effectLst/>
                          <a:latin typeface="+mn-lt"/>
                          <a:ea typeface="+mn-ea"/>
                          <a:cs typeface="+mn-cs"/>
                        </a:rPr>
                        <a:t> de la lengua meta </a:t>
                      </a:r>
                      <a:r>
                        <a:rPr lang="en-CA" sz="1800" b="0" kern="1200" dirty="0">
                          <a:solidFill>
                            <a:schemeClr val="dk1"/>
                          </a:solidFill>
                          <a:effectLst/>
                          <a:latin typeface="+mn-lt"/>
                          <a:ea typeface="+mn-ea"/>
                          <a:cs typeface="+mn-cs"/>
                        </a:rPr>
                        <a:t>de </a:t>
                      </a:r>
                      <a:r>
                        <a:rPr lang="en-CA" sz="1800" b="0" kern="1200" dirty="0" err="1">
                          <a:solidFill>
                            <a:schemeClr val="dk1"/>
                          </a:solidFill>
                          <a:effectLst/>
                          <a:latin typeface="+mn-lt"/>
                          <a:ea typeface="+mn-ea"/>
                          <a:cs typeface="+mn-cs"/>
                        </a:rPr>
                        <a:t>una</a:t>
                      </a:r>
                      <a:r>
                        <a:rPr lang="en-CA" sz="1800" b="0" kern="1200" dirty="0">
                          <a:solidFill>
                            <a:schemeClr val="dk1"/>
                          </a:solidFill>
                          <a:effectLst/>
                          <a:latin typeface="+mn-lt"/>
                          <a:ea typeface="+mn-ea"/>
                          <a:cs typeface="+mn-cs"/>
                        </a:rPr>
                        <a:t> </a:t>
                      </a:r>
                      <a:r>
                        <a:rPr lang="en-CA" sz="1800" b="0" kern="1200" dirty="0" err="1">
                          <a:solidFill>
                            <a:schemeClr val="dk1"/>
                          </a:solidFill>
                          <a:effectLst/>
                          <a:latin typeface="+mn-lt"/>
                          <a:ea typeface="+mn-ea"/>
                          <a:cs typeface="+mn-cs"/>
                        </a:rPr>
                        <a:t>manera</a:t>
                      </a:r>
                      <a:r>
                        <a:rPr lang="en-CA" sz="1800" b="0" kern="1200" dirty="0">
                          <a:solidFill>
                            <a:schemeClr val="dk1"/>
                          </a:solidFill>
                          <a:effectLst/>
                          <a:latin typeface="+mn-lt"/>
                          <a:ea typeface="+mn-ea"/>
                          <a:cs typeface="+mn-cs"/>
                        </a:rPr>
                        <a:t> </a:t>
                      </a:r>
                      <a:r>
                        <a:rPr lang="en-CA" sz="1800" b="0" kern="1200" dirty="0" err="1">
                          <a:solidFill>
                            <a:schemeClr val="dk1"/>
                          </a:solidFill>
                          <a:effectLst/>
                          <a:latin typeface="+mn-lt"/>
                          <a:ea typeface="+mn-ea"/>
                          <a:cs typeface="+mn-cs"/>
                        </a:rPr>
                        <a:t>significativa</a:t>
                      </a:r>
                      <a:r>
                        <a:rPr lang="en-CA" sz="1800" b="0" kern="1200" dirty="0">
                          <a:solidFill>
                            <a:schemeClr val="dk1"/>
                          </a:solidFill>
                          <a:effectLst/>
                          <a:latin typeface="+mn-lt"/>
                          <a:ea typeface="+mn-ea"/>
                          <a:cs typeface="+mn-cs"/>
                        </a:rPr>
                        <a:t>.</a:t>
                      </a:r>
                    </a:p>
                  </a:txBody>
                  <a:tcPr/>
                </a:tc>
                <a:tc>
                  <a:txBody>
                    <a:bodyPr/>
                    <a:lstStyle/>
                    <a:p>
                      <a:r>
                        <a:rPr lang="en-US" b="0" dirty="0"/>
                        <a:t>4.6 / 5.0</a:t>
                      </a:r>
                    </a:p>
                  </a:txBody>
                  <a:tcPr/>
                </a:tc>
                <a:tc>
                  <a:txBody>
                    <a:bodyPr/>
                    <a:lstStyle/>
                    <a:p>
                      <a:r>
                        <a:rPr lang="en-US" b="0" dirty="0"/>
                        <a:t>4.6 / 5.0</a:t>
                      </a:r>
                    </a:p>
                  </a:txBody>
                  <a:tcPr/>
                </a:tc>
                <a:extLst>
                  <a:ext uri="{0D108BD9-81ED-4DB2-BD59-A6C34878D82A}">
                    <a16:rowId xmlns:a16="http://schemas.microsoft.com/office/drawing/2014/main" val="201762041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a:t>
                      </a:r>
                      <a:r>
                        <a:rPr lang="en-CA" sz="1800" b="0" kern="1200" dirty="0" err="1">
                          <a:solidFill>
                            <a:schemeClr val="dk1"/>
                          </a:solidFill>
                          <a:effectLst/>
                          <a:latin typeface="+mn-lt"/>
                          <a:ea typeface="+mn-ea"/>
                          <a:cs typeface="+mn-cs"/>
                        </a:rPr>
                        <a:t>Pude</a:t>
                      </a:r>
                      <a:r>
                        <a:rPr lang="en-CA" sz="1800" b="0" kern="1200" dirty="0">
                          <a:solidFill>
                            <a:schemeClr val="dk1"/>
                          </a:solidFill>
                          <a:effectLst/>
                          <a:latin typeface="+mn-lt"/>
                          <a:ea typeface="+mn-ea"/>
                          <a:cs typeface="+mn-cs"/>
                        </a:rPr>
                        <a:t> </a:t>
                      </a:r>
                      <a:r>
                        <a:rPr lang="en-CA" sz="1800" b="0" kern="1200" dirty="0" err="1">
                          <a:solidFill>
                            <a:schemeClr val="dk1"/>
                          </a:solidFill>
                          <a:effectLst/>
                          <a:latin typeface="+mn-lt"/>
                          <a:ea typeface="+mn-ea"/>
                          <a:cs typeface="+mn-cs"/>
                        </a:rPr>
                        <a:t>establecer</a:t>
                      </a:r>
                      <a:r>
                        <a:rPr lang="en-CA" sz="1800" b="0" kern="1200" dirty="0">
                          <a:solidFill>
                            <a:schemeClr val="dk1"/>
                          </a:solidFill>
                          <a:effectLst/>
                          <a:latin typeface="+mn-lt"/>
                          <a:ea typeface="+mn-ea"/>
                          <a:cs typeface="+mn-cs"/>
                        </a:rPr>
                        <a:t> </a:t>
                      </a:r>
                      <a:r>
                        <a:rPr lang="en-CA" sz="1800" b="1" kern="1200" dirty="0" err="1">
                          <a:solidFill>
                            <a:schemeClr val="dk1"/>
                          </a:solidFill>
                          <a:effectLst/>
                          <a:latin typeface="+mn-lt"/>
                          <a:ea typeface="+mn-ea"/>
                          <a:cs typeface="+mn-cs"/>
                        </a:rPr>
                        <a:t>conexiones</a:t>
                      </a:r>
                      <a:r>
                        <a:rPr lang="en-CA" sz="1800" b="0" kern="1200" dirty="0">
                          <a:solidFill>
                            <a:schemeClr val="dk1"/>
                          </a:solidFill>
                          <a:effectLst/>
                          <a:latin typeface="+mn-lt"/>
                          <a:ea typeface="+mn-ea"/>
                          <a:cs typeface="+mn-cs"/>
                        </a:rPr>
                        <a:t> entre lo </a:t>
                      </a:r>
                      <a:r>
                        <a:rPr lang="en-CA" sz="1800" b="0" kern="1200" dirty="0" err="1">
                          <a:solidFill>
                            <a:schemeClr val="dk1"/>
                          </a:solidFill>
                          <a:effectLst/>
                          <a:latin typeface="+mn-lt"/>
                          <a:ea typeface="+mn-ea"/>
                          <a:cs typeface="+mn-cs"/>
                        </a:rPr>
                        <a:t>que</a:t>
                      </a:r>
                      <a:r>
                        <a:rPr lang="en-CA" sz="1800" b="0" kern="1200" dirty="0">
                          <a:solidFill>
                            <a:schemeClr val="dk1"/>
                          </a:solidFill>
                          <a:effectLst/>
                          <a:latin typeface="+mn-lt"/>
                          <a:ea typeface="+mn-ea"/>
                          <a:cs typeface="+mn-cs"/>
                        </a:rPr>
                        <a:t> </a:t>
                      </a:r>
                      <a:r>
                        <a:rPr lang="en-CA" sz="1800" b="0" kern="1200" dirty="0" err="1">
                          <a:solidFill>
                            <a:schemeClr val="dk1"/>
                          </a:solidFill>
                          <a:effectLst/>
                          <a:latin typeface="+mn-lt"/>
                          <a:ea typeface="+mn-ea"/>
                          <a:cs typeface="+mn-cs"/>
                        </a:rPr>
                        <a:t>aprendí</a:t>
                      </a:r>
                      <a:r>
                        <a:rPr lang="en-CA" sz="1800" b="0" kern="1200" dirty="0">
                          <a:solidFill>
                            <a:schemeClr val="dk1"/>
                          </a:solidFill>
                          <a:effectLst/>
                          <a:latin typeface="+mn-lt"/>
                          <a:ea typeface="+mn-ea"/>
                          <a:cs typeface="+mn-cs"/>
                        </a:rPr>
                        <a:t> </a:t>
                      </a:r>
                      <a:r>
                        <a:rPr lang="en-CA" sz="1800" b="0" kern="1200" dirty="0" err="1">
                          <a:solidFill>
                            <a:schemeClr val="dk1"/>
                          </a:solidFill>
                          <a:effectLst/>
                          <a:latin typeface="+mn-lt"/>
                          <a:ea typeface="+mn-ea"/>
                          <a:cs typeface="+mn-cs"/>
                        </a:rPr>
                        <a:t>en</a:t>
                      </a:r>
                      <a:r>
                        <a:rPr lang="en-CA" sz="1800" b="0" kern="1200" dirty="0">
                          <a:solidFill>
                            <a:schemeClr val="dk1"/>
                          </a:solidFill>
                          <a:effectLst/>
                          <a:latin typeface="+mn-lt"/>
                          <a:ea typeface="+mn-ea"/>
                          <a:cs typeface="+mn-cs"/>
                        </a:rPr>
                        <a:t> </a:t>
                      </a:r>
                      <a:r>
                        <a:rPr lang="en-CA" sz="1800" b="0" kern="1200" dirty="0" err="1">
                          <a:solidFill>
                            <a:schemeClr val="dk1"/>
                          </a:solidFill>
                          <a:effectLst/>
                          <a:latin typeface="+mn-lt"/>
                          <a:ea typeface="+mn-ea"/>
                          <a:cs typeface="+mn-cs"/>
                        </a:rPr>
                        <a:t>clase</a:t>
                      </a:r>
                      <a:r>
                        <a:rPr lang="en-CA" sz="1800" b="0" kern="1200" dirty="0">
                          <a:solidFill>
                            <a:schemeClr val="dk1"/>
                          </a:solidFill>
                          <a:effectLst/>
                          <a:latin typeface="+mn-lt"/>
                          <a:ea typeface="+mn-ea"/>
                          <a:cs typeface="+mn-cs"/>
                        </a:rPr>
                        <a:t> y lo </a:t>
                      </a:r>
                      <a:r>
                        <a:rPr lang="en-CA" sz="1800" b="0" kern="1200" dirty="0" err="1">
                          <a:solidFill>
                            <a:schemeClr val="dk1"/>
                          </a:solidFill>
                          <a:effectLst/>
                          <a:latin typeface="+mn-lt"/>
                          <a:ea typeface="+mn-ea"/>
                          <a:cs typeface="+mn-cs"/>
                        </a:rPr>
                        <a:t>que</a:t>
                      </a:r>
                      <a:r>
                        <a:rPr lang="en-CA" sz="1800" b="0" kern="1200" dirty="0">
                          <a:solidFill>
                            <a:schemeClr val="dk1"/>
                          </a:solidFill>
                          <a:effectLst/>
                          <a:latin typeface="+mn-lt"/>
                          <a:ea typeface="+mn-ea"/>
                          <a:cs typeface="+mn-cs"/>
                        </a:rPr>
                        <a:t> </a:t>
                      </a:r>
                      <a:r>
                        <a:rPr lang="en-CA" sz="1800" b="0" kern="1200" dirty="0" err="1">
                          <a:solidFill>
                            <a:schemeClr val="dk1"/>
                          </a:solidFill>
                          <a:effectLst/>
                          <a:latin typeface="+mn-lt"/>
                          <a:ea typeface="+mn-ea"/>
                          <a:cs typeface="+mn-cs"/>
                        </a:rPr>
                        <a:t>escribí</a:t>
                      </a:r>
                      <a:r>
                        <a:rPr lang="en-CA" sz="1800" b="0" kern="1200" dirty="0">
                          <a:solidFill>
                            <a:schemeClr val="dk1"/>
                          </a:solidFill>
                          <a:effectLst/>
                          <a:latin typeface="+mn-lt"/>
                          <a:ea typeface="+mn-ea"/>
                          <a:cs typeface="+mn-cs"/>
                        </a:rPr>
                        <a:t> </a:t>
                      </a:r>
                      <a:r>
                        <a:rPr lang="en-CA" sz="1800" b="0" kern="1200" dirty="0" err="1">
                          <a:solidFill>
                            <a:schemeClr val="dk1"/>
                          </a:solidFill>
                          <a:effectLst/>
                          <a:latin typeface="+mn-lt"/>
                          <a:ea typeface="+mn-ea"/>
                          <a:cs typeface="+mn-cs"/>
                        </a:rPr>
                        <a:t>en</a:t>
                      </a:r>
                      <a:r>
                        <a:rPr lang="en-CA" sz="1800" b="0" kern="1200" dirty="0">
                          <a:solidFill>
                            <a:schemeClr val="dk1"/>
                          </a:solidFill>
                          <a:effectLst/>
                          <a:latin typeface="+mn-lt"/>
                          <a:ea typeface="+mn-ea"/>
                          <a:cs typeface="+mn-cs"/>
                        </a:rPr>
                        <a:t> mi </a:t>
                      </a:r>
                      <a:r>
                        <a:rPr lang="en-CA" sz="1800" b="0" kern="1200" dirty="0" err="1">
                          <a:solidFill>
                            <a:schemeClr val="dk1"/>
                          </a:solidFill>
                          <a:effectLst/>
                          <a:latin typeface="+mn-lt"/>
                          <a:ea typeface="+mn-ea"/>
                          <a:cs typeface="+mn-cs"/>
                        </a:rPr>
                        <a:t>portafolio</a:t>
                      </a:r>
                      <a:r>
                        <a:rPr lang="en-CA" sz="1800" b="0" kern="1200" dirty="0">
                          <a:solidFill>
                            <a:schemeClr val="dk1"/>
                          </a:solidFill>
                          <a:effectLst/>
                          <a:latin typeface="+mn-lt"/>
                          <a:ea typeface="+mn-ea"/>
                          <a:cs typeface="+mn-cs"/>
                        </a:rPr>
                        <a:t>.</a:t>
                      </a:r>
                    </a:p>
                  </a:txBody>
                  <a:tcPr/>
                </a:tc>
                <a:tc>
                  <a:txBody>
                    <a:bodyPr/>
                    <a:lstStyle/>
                    <a:p>
                      <a:r>
                        <a:rPr lang="en-US" b="0" dirty="0"/>
                        <a:t>4.6 / 5.0</a:t>
                      </a:r>
                    </a:p>
                  </a:txBody>
                  <a:tcPr/>
                </a:tc>
                <a:tc>
                  <a:txBody>
                    <a:bodyPr/>
                    <a:lstStyle/>
                    <a:p>
                      <a:r>
                        <a:rPr lang="en-US" b="0" dirty="0"/>
                        <a:t>4.7 / 5.0</a:t>
                      </a:r>
                    </a:p>
                  </a:txBody>
                  <a:tcPr/>
                </a:tc>
                <a:extLst>
                  <a:ext uri="{0D108BD9-81ED-4DB2-BD59-A6C34878D82A}">
                    <a16:rowId xmlns:a16="http://schemas.microsoft.com/office/drawing/2014/main" val="78840954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5. </a:t>
                      </a:r>
                      <a:r>
                        <a:rPr lang="en-CA" sz="1800" b="0" kern="1200" dirty="0">
                          <a:solidFill>
                            <a:schemeClr val="dk1"/>
                          </a:solidFill>
                          <a:effectLst/>
                          <a:latin typeface="+mn-lt"/>
                          <a:ea typeface="+mn-ea"/>
                          <a:cs typeface="+mn-cs"/>
                        </a:rPr>
                        <a:t>El </a:t>
                      </a:r>
                      <a:r>
                        <a:rPr lang="en-CA" sz="1800" b="0" kern="1200" dirty="0" err="1">
                          <a:solidFill>
                            <a:schemeClr val="dk1"/>
                          </a:solidFill>
                          <a:effectLst/>
                          <a:latin typeface="+mn-lt"/>
                          <a:ea typeface="+mn-ea"/>
                          <a:cs typeface="+mn-cs"/>
                        </a:rPr>
                        <a:t>proyecto</a:t>
                      </a:r>
                      <a:r>
                        <a:rPr lang="en-CA" sz="1800" b="0" kern="1200" dirty="0">
                          <a:solidFill>
                            <a:schemeClr val="dk1"/>
                          </a:solidFill>
                          <a:effectLst/>
                          <a:latin typeface="+mn-lt"/>
                          <a:ea typeface="+mn-ea"/>
                          <a:cs typeface="+mn-cs"/>
                        </a:rPr>
                        <a:t> del </a:t>
                      </a:r>
                      <a:r>
                        <a:rPr lang="en-CA" sz="1800" b="0" kern="1200" dirty="0" err="1">
                          <a:solidFill>
                            <a:schemeClr val="dk1"/>
                          </a:solidFill>
                          <a:effectLst/>
                          <a:latin typeface="+mn-lt"/>
                          <a:ea typeface="+mn-ea"/>
                          <a:cs typeface="+mn-cs"/>
                        </a:rPr>
                        <a:t>portafolio</a:t>
                      </a:r>
                      <a:r>
                        <a:rPr lang="en-CA" sz="1800" b="0" kern="1200" dirty="0">
                          <a:solidFill>
                            <a:schemeClr val="dk1"/>
                          </a:solidFill>
                          <a:effectLst/>
                          <a:latin typeface="+mn-lt"/>
                          <a:ea typeface="+mn-ea"/>
                          <a:cs typeface="+mn-cs"/>
                        </a:rPr>
                        <a:t> cultural me </a:t>
                      </a:r>
                      <a:r>
                        <a:rPr lang="en-CA" sz="1800" b="0" kern="1200" dirty="0" err="1">
                          <a:solidFill>
                            <a:schemeClr val="dk1"/>
                          </a:solidFill>
                          <a:effectLst/>
                          <a:latin typeface="+mn-lt"/>
                          <a:ea typeface="+mn-ea"/>
                          <a:cs typeface="+mn-cs"/>
                        </a:rPr>
                        <a:t>ayudó</a:t>
                      </a:r>
                      <a:r>
                        <a:rPr lang="en-CA" sz="1800" b="0" kern="1200" dirty="0">
                          <a:solidFill>
                            <a:schemeClr val="dk1"/>
                          </a:solidFill>
                          <a:effectLst/>
                          <a:latin typeface="+mn-lt"/>
                          <a:ea typeface="+mn-ea"/>
                          <a:cs typeface="+mn-cs"/>
                        </a:rPr>
                        <a:t> a </a:t>
                      </a:r>
                      <a:r>
                        <a:rPr lang="en-CA" sz="1800" b="1" kern="1200" dirty="0" err="1">
                          <a:solidFill>
                            <a:schemeClr val="dk1"/>
                          </a:solidFill>
                          <a:effectLst/>
                          <a:latin typeface="+mn-lt"/>
                          <a:ea typeface="+mn-ea"/>
                          <a:cs typeface="+mn-cs"/>
                        </a:rPr>
                        <a:t>descubrir</a:t>
                      </a:r>
                      <a:r>
                        <a:rPr lang="en-CA" sz="1800" b="1" kern="1200" dirty="0">
                          <a:solidFill>
                            <a:schemeClr val="dk1"/>
                          </a:solidFill>
                          <a:effectLst/>
                          <a:latin typeface="+mn-lt"/>
                          <a:ea typeface="+mn-ea"/>
                          <a:cs typeface="+mn-cs"/>
                        </a:rPr>
                        <a:t> </a:t>
                      </a:r>
                      <a:r>
                        <a:rPr lang="en-CA" sz="1800" b="1" kern="1200" dirty="0" err="1">
                          <a:solidFill>
                            <a:schemeClr val="dk1"/>
                          </a:solidFill>
                          <a:effectLst/>
                          <a:latin typeface="+mn-lt"/>
                          <a:ea typeface="+mn-ea"/>
                          <a:cs typeface="+mn-cs"/>
                        </a:rPr>
                        <a:t>nuevos</a:t>
                      </a:r>
                      <a:r>
                        <a:rPr lang="en-CA" sz="1800" b="1" kern="1200" dirty="0">
                          <a:solidFill>
                            <a:schemeClr val="dk1"/>
                          </a:solidFill>
                          <a:effectLst/>
                          <a:latin typeface="+mn-lt"/>
                          <a:ea typeface="+mn-ea"/>
                          <a:cs typeface="+mn-cs"/>
                        </a:rPr>
                        <a:t> </a:t>
                      </a:r>
                      <a:r>
                        <a:rPr lang="en-CA" sz="1800" b="1" kern="1200" dirty="0" err="1">
                          <a:solidFill>
                            <a:schemeClr val="dk1"/>
                          </a:solidFill>
                          <a:effectLst/>
                          <a:latin typeface="+mn-lt"/>
                          <a:ea typeface="+mn-ea"/>
                          <a:cs typeface="+mn-cs"/>
                        </a:rPr>
                        <a:t>productos</a:t>
                      </a:r>
                      <a:r>
                        <a:rPr lang="en-CA" sz="1800" b="1" kern="1200" dirty="0">
                          <a:solidFill>
                            <a:schemeClr val="dk1"/>
                          </a:solidFill>
                          <a:effectLst/>
                          <a:latin typeface="+mn-lt"/>
                          <a:ea typeface="+mn-ea"/>
                          <a:cs typeface="+mn-cs"/>
                        </a:rPr>
                        <a:t>, </a:t>
                      </a:r>
                      <a:r>
                        <a:rPr lang="en-CA" sz="1800" b="1" kern="1200" dirty="0" err="1">
                          <a:solidFill>
                            <a:schemeClr val="dk1"/>
                          </a:solidFill>
                          <a:effectLst/>
                          <a:latin typeface="+mn-lt"/>
                          <a:ea typeface="+mn-ea"/>
                          <a:cs typeface="+mn-cs"/>
                        </a:rPr>
                        <a:t>prácticas</a:t>
                      </a:r>
                      <a:r>
                        <a:rPr lang="en-CA" sz="1800" b="1" kern="1200" dirty="0">
                          <a:solidFill>
                            <a:schemeClr val="dk1"/>
                          </a:solidFill>
                          <a:effectLst/>
                          <a:latin typeface="+mn-lt"/>
                          <a:ea typeface="+mn-ea"/>
                          <a:cs typeface="+mn-cs"/>
                        </a:rPr>
                        <a:t> o </a:t>
                      </a:r>
                      <a:r>
                        <a:rPr lang="en-CA" sz="1800" b="1" kern="1200" dirty="0" err="1">
                          <a:solidFill>
                            <a:schemeClr val="dk1"/>
                          </a:solidFill>
                          <a:effectLst/>
                          <a:latin typeface="+mn-lt"/>
                          <a:ea typeface="+mn-ea"/>
                          <a:cs typeface="+mn-cs"/>
                        </a:rPr>
                        <a:t>perspectivas</a:t>
                      </a:r>
                      <a:r>
                        <a:rPr lang="en-CA" sz="1800" b="1" kern="1200" dirty="0">
                          <a:solidFill>
                            <a:schemeClr val="dk1"/>
                          </a:solidFill>
                          <a:effectLst/>
                          <a:latin typeface="+mn-lt"/>
                          <a:ea typeface="+mn-ea"/>
                          <a:cs typeface="+mn-cs"/>
                        </a:rPr>
                        <a:t> </a:t>
                      </a:r>
                      <a:r>
                        <a:rPr lang="en-CA" sz="1800" b="1" kern="1200" dirty="0" err="1">
                          <a:solidFill>
                            <a:schemeClr val="dk1"/>
                          </a:solidFill>
                          <a:effectLst/>
                          <a:latin typeface="+mn-lt"/>
                          <a:ea typeface="+mn-ea"/>
                          <a:cs typeface="+mn-cs"/>
                        </a:rPr>
                        <a:t>culturales</a:t>
                      </a:r>
                      <a:r>
                        <a:rPr lang="en-CA" sz="1800" b="0" kern="1200" dirty="0">
                          <a:solidFill>
                            <a:schemeClr val="dk1"/>
                          </a:solidFill>
                          <a:effectLst/>
                          <a:latin typeface="+mn-lt"/>
                          <a:ea typeface="+mn-ea"/>
                          <a:cs typeface="+mn-cs"/>
                        </a:rPr>
                        <a:t>.</a:t>
                      </a:r>
                    </a:p>
                  </a:txBody>
                  <a:tcPr/>
                </a:tc>
                <a:tc>
                  <a:txBody>
                    <a:bodyPr/>
                    <a:lstStyle/>
                    <a:p>
                      <a:r>
                        <a:rPr lang="en-US" b="0" dirty="0"/>
                        <a:t>4.6 / 5.0</a:t>
                      </a:r>
                    </a:p>
                  </a:txBody>
                  <a:tcPr/>
                </a:tc>
                <a:tc>
                  <a:txBody>
                    <a:bodyPr/>
                    <a:lstStyle/>
                    <a:p>
                      <a:r>
                        <a:rPr lang="en-US" b="0" dirty="0"/>
                        <a:t>4.4 / 5.0</a:t>
                      </a:r>
                    </a:p>
                  </a:txBody>
                  <a:tcPr/>
                </a:tc>
                <a:extLst>
                  <a:ext uri="{0D108BD9-81ED-4DB2-BD59-A6C34878D82A}">
                    <a16:rowId xmlns:a16="http://schemas.microsoft.com/office/drawing/2014/main" val="2817729253"/>
                  </a:ext>
                </a:extLst>
              </a:tr>
            </a:tbl>
          </a:graphicData>
        </a:graphic>
      </p:graphicFrame>
    </p:spTree>
    <p:extLst>
      <p:ext uri="{BB962C8B-B14F-4D97-AF65-F5344CB8AC3E}">
        <p14:creationId xmlns:p14="http://schemas.microsoft.com/office/powerpoint/2010/main" val="34762282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D02CE-8485-228D-648F-FFAF17266A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C786F8-3427-CDCC-23D0-75C7DFA40E39}"/>
              </a:ext>
            </a:extLst>
          </p:cNvPr>
          <p:cNvSpPr>
            <a:spLocks noGrp="1"/>
          </p:cNvSpPr>
          <p:nvPr>
            <p:ph type="title"/>
          </p:nvPr>
        </p:nvSpPr>
        <p:spPr/>
        <p:txBody>
          <a:bodyPr/>
          <a:lstStyle/>
          <a:p>
            <a:r>
              <a:rPr lang="en-US" dirty="0"/>
              <a:t>La </a:t>
            </a:r>
            <a:r>
              <a:rPr lang="en-US" dirty="0" err="1"/>
              <a:t>encuesta</a:t>
            </a:r>
            <a:r>
              <a:rPr lang="en-US" dirty="0"/>
              <a:t>: Los </a:t>
            </a:r>
            <a:r>
              <a:rPr lang="en-US" dirty="0" err="1"/>
              <a:t>promedios</a:t>
            </a:r>
            <a:endParaRPr lang="en-US" dirty="0"/>
          </a:p>
        </p:txBody>
      </p:sp>
      <p:graphicFrame>
        <p:nvGraphicFramePr>
          <p:cNvPr id="5" name="Content Placeholder 4">
            <a:extLst>
              <a:ext uri="{FF2B5EF4-FFF2-40B4-BE49-F238E27FC236}">
                <a16:creationId xmlns:a16="http://schemas.microsoft.com/office/drawing/2014/main" id="{72081911-D6AE-7E57-2F41-5F7C0C7134E5}"/>
              </a:ext>
            </a:extLst>
          </p:cNvPr>
          <p:cNvGraphicFramePr>
            <a:graphicFrameLocks noGrp="1"/>
          </p:cNvGraphicFramePr>
          <p:nvPr>
            <p:ph idx="1"/>
            <p:extLst>
              <p:ext uri="{D42A27DB-BD31-4B8C-83A1-F6EECF244321}">
                <p14:modId xmlns:p14="http://schemas.microsoft.com/office/powerpoint/2010/main" val="111211476"/>
              </p:ext>
            </p:extLst>
          </p:nvPr>
        </p:nvGraphicFramePr>
        <p:xfrm>
          <a:off x="555625" y="1695450"/>
          <a:ext cx="9612312" cy="4119880"/>
        </p:xfrm>
        <a:graphic>
          <a:graphicData uri="http://schemas.openxmlformats.org/drawingml/2006/table">
            <a:tbl>
              <a:tblPr firstRow="1" bandRow="1">
                <a:tableStyleId>{5C22544A-7EE6-4342-B048-85BDC9FD1C3A}</a:tableStyleId>
              </a:tblPr>
              <a:tblGrid>
                <a:gridCol w="5753735">
                  <a:extLst>
                    <a:ext uri="{9D8B030D-6E8A-4147-A177-3AD203B41FA5}">
                      <a16:colId xmlns:a16="http://schemas.microsoft.com/office/drawing/2014/main" val="1342269211"/>
                    </a:ext>
                  </a:extLst>
                </a:gridCol>
                <a:gridCol w="2091690">
                  <a:extLst>
                    <a:ext uri="{9D8B030D-6E8A-4147-A177-3AD203B41FA5}">
                      <a16:colId xmlns:a16="http://schemas.microsoft.com/office/drawing/2014/main" val="3218415101"/>
                    </a:ext>
                  </a:extLst>
                </a:gridCol>
                <a:gridCol w="1766887">
                  <a:extLst>
                    <a:ext uri="{9D8B030D-6E8A-4147-A177-3AD203B41FA5}">
                      <a16:colId xmlns:a16="http://schemas.microsoft.com/office/drawing/2014/main" val="1534965867"/>
                    </a:ext>
                  </a:extLst>
                </a:gridCol>
              </a:tblGrid>
              <a:tr h="370840">
                <a:tc>
                  <a:txBody>
                    <a:bodyPr/>
                    <a:lstStyle/>
                    <a:p>
                      <a:r>
                        <a:rPr lang="en-US" b="1" dirty="0" err="1"/>
                        <a:t>Afirmación</a:t>
                      </a:r>
                      <a:endParaRPr lang="en-US" b="1" dirty="0"/>
                    </a:p>
                  </a:txBody>
                  <a:tcPr/>
                </a:tc>
                <a:tc>
                  <a:txBody>
                    <a:bodyPr/>
                    <a:lstStyle/>
                    <a:p>
                      <a:r>
                        <a:rPr lang="en-US" b="1" dirty="0" err="1"/>
                        <a:t>Principiantes</a:t>
                      </a:r>
                      <a:endParaRPr lang="en-US" b="1" dirty="0"/>
                    </a:p>
                  </a:txBody>
                  <a:tcPr/>
                </a:tc>
                <a:tc>
                  <a:txBody>
                    <a:bodyPr/>
                    <a:lstStyle/>
                    <a:p>
                      <a:r>
                        <a:rPr lang="en-US" b="1" dirty="0"/>
                        <a:t>Nivel Avanzado</a:t>
                      </a:r>
                    </a:p>
                  </a:txBody>
                  <a:tcPr/>
                </a:tc>
                <a:extLst>
                  <a:ext uri="{0D108BD9-81ED-4DB2-BD59-A6C34878D82A}">
                    <a16:rowId xmlns:a16="http://schemas.microsoft.com/office/drawing/2014/main" val="295815719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0" kern="1200" dirty="0">
                          <a:solidFill>
                            <a:schemeClr val="dk1"/>
                          </a:solidFill>
                          <a:effectLst/>
                          <a:latin typeface="+mn-lt"/>
                          <a:ea typeface="+mn-ea"/>
                          <a:cs typeface="+mn-cs"/>
                        </a:rPr>
                        <a:t>6. </a:t>
                      </a:r>
                      <a:r>
                        <a:rPr lang="en-CA" sz="1800" b="0" kern="1200" dirty="0" err="1">
                          <a:solidFill>
                            <a:schemeClr val="dk1"/>
                          </a:solidFill>
                          <a:effectLst/>
                          <a:latin typeface="+mn-lt"/>
                          <a:ea typeface="+mn-ea"/>
                          <a:cs typeface="+mn-cs"/>
                        </a:rPr>
                        <a:t>Pude</a:t>
                      </a:r>
                      <a:r>
                        <a:rPr lang="en-CA" sz="1800" b="0" kern="1200" dirty="0">
                          <a:solidFill>
                            <a:schemeClr val="dk1"/>
                          </a:solidFill>
                          <a:effectLst/>
                          <a:latin typeface="+mn-lt"/>
                          <a:ea typeface="+mn-ea"/>
                          <a:cs typeface="+mn-cs"/>
                        </a:rPr>
                        <a:t> </a:t>
                      </a:r>
                      <a:r>
                        <a:rPr lang="en-CA" sz="1800" b="1" kern="1200" dirty="0" err="1">
                          <a:solidFill>
                            <a:schemeClr val="dk1"/>
                          </a:solidFill>
                          <a:effectLst/>
                          <a:latin typeface="+mn-lt"/>
                          <a:ea typeface="+mn-ea"/>
                          <a:cs typeface="+mn-cs"/>
                        </a:rPr>
                        <a:t>encontrar</a:t>
                      </a:r>
                      <a:r>
                        <a:rPr lang="en-CA" sz="1800" b="1" kern="1200" dirty="0">
                          <a:solidFill>
                            <a:schemeClr val="dk1"/>
                          </a:solidFill>
                          <a:effectLst/>
                          <a:latin typeface="+mn-lt"/>
                          <a:ea typeface="+mn-ea"/>
                          <a:cs typeface="+mn-cs"/>
                        </a:rPr>
                        <a:t> </a:t>
                      </a:r>
                      <a:r>
                        <a:rPr lang="en-CA" sz="1800" b="1" kern="1200" dirty="0" err="1">
                          <a:solidFill>
                            <a:schemeClr val="dk1"/>
                          </a:solidFill>
                          <a:effectLst/>
                          <a:latin typeface="+mn-lt"/>
                          <a:ea typeface="+mn-ea"/>
                          <a:cs typeface="+mn-cs"/>
                        </a:rPr>
                        <a:t>fácilmente</a:t>
                      </a:r>
                      <a:r>
                        <a:rPr lang="en-CA" sz="1800" b="1" kern="1200" dirty="0">
                          <a:solidFill>
                            <a:schemeClr val="dk1"/>
                          </a:solidFill>
                          <a:effectLst/>
                          <a:latin typeface="+mn-lt"/>
                          <a:ea typeface="+mn-ea"/>
                          <a:cs typeface="+mn-cs"/>
                        </a:rPr>
                        <a:t> </a:t>
                      </a:r>
                      <a:r>
                        <a:rPr lang="en-CA" sz="1800" b="0" kern="1200" dirty="0" err="1">
                          <a:solidFill>
                            <a:schemeClr val="dk1"/>
                          </a:solidFill>
                          <a:effectLst/>
                          <a:latin typeface="+mn-lt"/>
                          <a:ea typeface="+mn-ea"/>
                          <a:cs typeface="+mn-cs"/>
                        </a:rPr>
                        <a:t>actividades</a:t>
                      </a:r>
                      <a:r>
                        <a:rPr lang="en-CA" sz="1800" b="0" kern="1200" dirty="0">
                          <a:solidFill>
                            <a:schemeClr val="dk1"/>
                          </a:solidFill>
                          <a:effectLst/>
                          <a:latin typeface="+mn-lt"/>
                          <a:ea typeface="+mn-ea"/>
                          <a:cs typeface="+mn-cs"/>
                        </a:rPr>
                        <a:t> </a:t>
                      </a:r>
                      <a:r>
                        <a:rPr lang="en-CA" sz="1800" b="0" kern="1200" dirty="0" err="1">
                          <a:solidFill>
                            <a:schemeClr val="dk1"/>
                          </a:solidFill>
                          <a:effectLst/>
                          <a:latin typeface="+mn-lt"/>
                          <a:ea typeface="+mn-ea"/>
                          <a:cs typeface="+mn-cs"/>
                        </a:rPr>
                        <a:t>culturales</a:t>
                      </a:r>
                      <a:r>
                        <a:rPr lang="en-CA" sz="1800" b="0" kern="1200" dirty="0">
                          <a:solidFill>
                            <a:schemeClr val="dk1"/>
                          </a:solidFill>
                          <a:effectLst/>
                          <a:latin typeface="+mn-lt"/>
                          <a:ea typeface="+mn-ea"/>
                          <a:cs typeface="+mn-cs"/>
                        </a:rPr>
                        <a:t> para </a:t>
                      </a:r>
                      <a:r>
                        <a:rPr lang="en-CA" sz="1800" b="0" kern="1200" dirty="0" err="1">
                          <a:solidFill>
                            <a:schemeClr val="dk1"/>
                          </a:solidFill>
                          <a:effectLst/>
                          <a:latin typeface="+mn-lt"/>
                          <a:ea typeface="+mn-ea"/>
                          <a:cs typeface="+mn-cs"/>
                        </a:rPr>
                        <a:t>completar</a:t>
                      </a:r>
                      <a:r>
                        <a:rPr lang="en-CA" sz="1800" b="0" kern="1200" dirty="0">
                          <a:solidFill>
                            <a:schemeClr val="dk1"/>
                          </a:solidFill>
                          <a:effectLst/>
                          <a:latin typeface="+mn-lt"/>
                          <a:ea typeface="+mn-ea"/>
                          <a:cs typeface="+mn-cs"/>
                        </a:rPr>
                        <a:t>.</a:t>
                      </a:r>
                    </a:p>
                  </a:txBody>
                  <a:tcPr/>
                </a:tc>
                <a:tc>
                  <a:txBody>
                    <a:bodyPr/>
                    <a:lstStyle/>
                    <a:p>
                      <a:r>
                        <a:rPr lang="en-US" b="0" dirty="0"/>
                        <a:t>4.8 / 5.0 </a:t>
                      </a:r>
                    </a:p>
                  </a:txBody>
                  <a:tcPr/>
                </a:tc>
                <a:tc>
                  <a:txBody>
                    <a:bodyPr/>
                    <a:lstStyle/>
                    <a:p>
                      <a:r>
                        <a:rPr lang="en-US" b="0" dirty="0"/>
                        <a:t>4.2 / 5.0</a:t>
                      </a:r>
                    </a:p>
                  </a:txBody>
                  <a:tcPr/>
                </a:tc>
                <a:extLst>
                  <a:ext uri="{0D108BD9-81ED-4DB2-BD59-A6C34878D82A}">
                    <a16:rowId xmlns:a16="http://schemas.microsoft.com/office/drawing/2014/main" val="31488855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0" kern="1200" dirty="0">
                          <a:solidFill>
                            <a:schemeClr val="dk1"/>
                          </a:solidFill>
                          <a:effectLst/>
                          <a:latin typeface="+mn-lt"/>
                          <a:ea typeface="+mn-ea"/>
                          <a:cs typeface="+mn-cs"/>
                        </a:rPr>
                        <a:t>7. </a:t>
                      </a:r>
                      <a:r>
                        <a:rPr lang="en-CA" sz="1800" b="0" kern="1200" dirty="0" err="1">
                          <a:solidFill>
                            <a:schemeClr val="dk1"/>
                          </a:solidFill>
                          <a:effectLst/>
                          <a:latin typeface="+mn-lt"/>
                          <a:ea typeface="+mn-ea"/>
                          <a:cs typeface="+mn-cs"/>
                        </a:rPr>
                        <a:t>Pude</a:t>
                      </a:r>
                      <a:r>
                        <a:rPr lang="en-CA" sz="1800" b="0" kern="1200" dirty="0">
                          <a:solidFill>
                            <a:schemeClr val="dk1"/>
                          </a:solidFill>
                          <a:effectLst/>
                          <a:latin typeface="+mn-lt"/>
                          <a:ea typeface="+mn-ea"/>
                          <a:cs typeface="+mn-cs"/>
                        </a:rPr>
                        <a:t> </a:t>
                      </a:r>
                      <a:r>
                        <a:rPr lang="en-CA" sz="1800" b="0" kern="1200" dirty="0" err="1">
                          <a:solidFill>
                            <a:schemeClr val="dk1"/>
                          </a:solidFill>
                          <a:effectLst/>
                          <a:latin typeface="+mn-lt"/>
                          <a:ea typeface="+mn-ea"/>
                          <a:cs typeface="+mn-cs"/>
                        </a:rPr>
                        <a:t>encontrar</a:t>
                      </a:r>
                      <a:r>
                        <a:rPr lang="en-CA" sz="1800" b="0" kern="1200" dirty="0">
                          <a:solidFill>
                            <a:schemeClr val="dk1"/>
                          </a:solidFill>
                          <a:effectLst/>
                          <a:latin typeface="+mn-lt"/>
                          <a:ea typeface="+mn-ea"/>
                          <a:cs typeface="+mn-cs"/>
                        </a:rPr>
                        <a:t> </a:t>
                      </a:r>
                      <a:r>
                        <a:rPr lang="en-CA" sz="1800" b="0" kern="1200" dirty="0" err="1">
                          <a:solidFill>
                            <a:schemeClr val="dk1"/>
                          </a:solidFill>
                          <a:effectLst/>
                          <a:latin typeface="+mn-lt"/>
                          <a:ea typeface="+mn-ea"/>
                          <a:cs typeface="+mn-cs"/>
                        </a:rPr>
                        <a:t>actividades</a:t>
                      </a:r>
                      <a:r>
                        <a:rPr lang="en-CA" sz="1800" b="0" kern="1200" dirty="0">
                          <a:solidFill>
                            <a:schemeClr val="dk1"/>
                          </a:solidFill>
                          <a:effectLst/>
                          <a:latin typeface="+mn-lt"/>
                          <a:ea typeface="+mn-ea"/>
                          <a:cs typeface="+mn-cs"/>
                        </a:rPr>
                        <a:t> </a:t>
                      </a:r>
                      <a:r>
                        <a:rPr lang="en-CA" sz="1800" b="0" kern="1200" dirty="0" err="1">
                          <a:solidFill>
                            <a:schemeClr val="dk1"/>
                          </a:solidFill>
                          <a:effectLst/>
                          <a:latin typeface="+mn-lt"/>
                          <a:ea typeface="+mn-ea"/>
                          <a:cs typeface="+mn-cs"/>
                        </a:rPr>
                        <a:t>culturales</a:t>
                      </a:r>
                      <a:r>
                        <a:rPr lang="en-CA" sz="1800" b="0" kern="1200" dirty="0">
                          <a:solidFill>
                            <a:schemeClr val="dk1"/>
                          </a:solidFill>
                          <a:effectLst/>
                          <a:latin typeface="+mn-lt"/>
                          <a:ea typeface="+mn-ea"/>
                          <a:cs typeface="+mn-cs"/>
                        </a:rPr>
                        <a:t> </a:t>
                      </a:r>
                      <a:r>
                        <a:rPr lang="en-CA" sz="1800" b="0" kern="1200" dirty="0" err="1">
                          <a:solidFill>
                            <a:schemeClr val="dk1"/>
                          </a:solidFill>
                          <a:effectLst/>
                          <a:latin typeface="+mn-lt"/>
                          <a:ea typeface="+mn-ea"/>
                          <a:cs typeface="+mn-cs"/>
                        </a:rPr>
                        <a:t>que</a:t>
                      </a:r>
                      <a:r>
                        <a:rPr lang="en-CA" sz="1800" b="0" kern="1200" dirty="0">
                          <a:solidFill>
                            <a:schemeClr val="dk1"/>
                          </a:solidFill>
                          <a:effectLst/>
                          <a:latin typeface="+mn-lt"/>
                          <a:ea typeface="+mn-ea"/>
                          <a:cs typeface="+mn-cs"/>
                        </a:rPr>
                        <a:t> me </a:t>
                      </a:r>
                      <a:r>
                        <a:rPr lang="en-CA" sz="1800" b="0" kern="1200" dirty="0" err="1">
                          <a:solidFill>
                            <a:schemeClr val="dk1"/>
                          </a:solidFill>
                          <a:effectLst/>
                          <a:latin typeface="+mn-lt"/>
                          <a:ea typeface="+mn-ea"/>
                          <a:cs typeface="+mn-cs"/>
                        </a:rPr>
                        <a:t>resultaron</a:t>
                      </a:r>
                      <a:r>
                        <a:rPr lang="en-CA" sz="1800" b="0" kern="1200" dirty="0">
                          <a:solidFill>
                            <a:schemeClr val="dk1"/>
                          </a:solidFill>
                          <a:effectLst/>
                          <a:latin typeface="+mn-lt"/>
                          <a:ea typeface="+mn-ea"/>
                          <a:cs typeface="+mn-cs"/>
                        </a:rPr>
                        <a:t> </a:t>
                      </a:r>
                      <a:r>
                        <a:rPr lang="en-CA" sz="1800" b="1" kern="1200" dirty="0" err="1">
                          <a:solidFill>
                            <a:schemeClr val="dk1"/>
                          </a:solidFill>
                          <a:effectLst/>
                          <a:latin typeface="+mn-lt"/>
                          <a:ea typeface="+mn-ea"/>
                          <a:cs typeface="+mn-cs"/>
                        </a:rPr>
                        <a:t>interesantes</a:t>
                      </a:r>
                      <a:r>
                        <a:rPr lang="en-CA" sz="1800" b="0" kern="1200" dirty="0">
                          <a:solidFill>
                            <a:schemeClr val="dk1"/>
                          </a:solidFill>
                          <a:effectLst/>
                          <a:latin typeface="+mn-lt"/>
                          <a:ea typeface="+mn-ea"/>
                          <a:cs typeface="+mn-cs"/>
                        </a:rPr>
                        <a:t>.</a:t>
                      </a:r>
                    </a:p>
                  </a:txBody>
                  <a:tcPr/>
                </a:tc>
                <a:tc>
                  <a:txBody>
                    <a:bodyPr/>
                    <a:lstStyle/>
                    <a:p>
                      <a:r>
                        <a:rPr lang="en-US" b="0" dirty="0"/>
                        <a:t>4.8 / 5.0</a:t>
                      </a:r>
                    </a:p>
                  </a:txBody>
                  <a:tcPr/>
                </a:tc>
                <a:tc>
                  <a:txBody>
                    <a:bodyPr/>
                    <a:lstStyle/>
                    <a:p>
                      <a:r>
                        <a:rPr lang="en-US" b="0" dirty="0"/>
                        <a:t>4.5 / 5.0</a:t>
                      </a:r>
                    </a:p>
                  </a:txBody>
                  <a:tcPr/>
                </a:tc>
                <a:extLst>
                  <a:ext uri="{0D108BD9-81ED-4DB2-BD59-A6C34878D82A}">
                    <a16:rowId xmlns:a16="http://schemas.microsoft.com/office/drawing/2014/main" val="796652779"/>
                  </a:ext>
                </a:extLst>
              </a:tr>
              <a:tr h="4876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0" kern="1200" dirty="0">
                          <a:solidFill>
                            <a:schemeClr val="dk1"/>
                          </a:solidFill>
                          <a:effectLst/>
                          <a:latin typeface="+mn-lt"/>
                          <a:ea typeface="+mn-ea"/>
                          <a:cs typeface="+mn-cs"/>
                        </a:rPr>
                        <a:t>8. </a:t>
                      </a:r>
                      <a:r>
                        <a:rPr lang="en-CA" sz="1800" b="0" kern="1200" dirty="0" err="1">
                          <a:solidFill>
                            <a:schemeClr val="dk1"/>
                          </a:solidFill>
                          <a:effectLst/>
                          <a:latin typeface="+mn-lt"/>
                          <a:ea typeface="+mn-ea"/>
                          <a:cs typeface="+mn-cs"/>
                        </a:rPr>
                        <a:t>Completar</a:t>
                      </a:r>
                      <a:r>
                        <a:rPr lang="en-CA" sz="1800" b="0" kern="1200" dirty="0">
                          <a:solidFill>
                            <a:schemeClr val="dk1"/>
                          </a:solidFill>
                          <a:effectLst/>
                          <a:latin typeface="+mn-lt"/>
                          <a:ea typeface="+mn-ea"/>
                          <a:cs typeface="+mn-cs"/>
                        </a:rPr>
                        <a:t> las </a:t>
                      </a:r>
                      <a:r>
                        <a:rPr lang="en-CA" sz="1800" b="0" kern="1200" dirty="0" err="1">
                          <a:solidFill>
                            <a:schemeClr val="dk1"/>
                          </a:solidFill>
                          <a:effectLst/>
                          <a:latin typeface="+mn-lt"/>
                          <a:ea typeface="+mn-ea"/>
                          <a:cs typeface="+mn-cs"/>
                        </a:rPr>
                        <a:t>actividades</a:t>
                      </a:r>
                      <a:r>
                        <a:rPr lang="en-CA" sz="1800" b="0" kern="1200" dirty="0">
                          <a:solidFill>
                            <a:schemeClr val="dk1"/>
                          </a:solidFill>
                          <a:effectLst/>
                          <a:latin typeface="+mn-lt"/>
                          <a:ea typeface="+mn-ea"/>
                          <a:cs typeface="+mn-cs"/>
                        </a:rPr>
                        <a:t> del </a:t>
                      </a:r>
                      <a:r>
                        <a:rPr lang="en-CA" sz="1800" b="0" kern="1200" dirty="0" err="1">
                          <a:solidFill>
                            <a:schemeClr val="dk1"/>
                          </a:solidFill>
                          <a:effectLst/>
                          <a:latin typeface="+mn-lt"/>
                          <a:ea typeface="+mn-ea"/>
                          <a:cs typeface="+mn-cs"/>
                        </a:rPr>
                        <a:t>portafolio</a:t>
                      </a:r>
                      <a:r>
                        <a:rPr lang="en-CA" sz="1800" b="0" kern="1200" dirty="0">
                          <a:solidFill>
                            <a:schemeClr val="dk1"/>
                          </a:solidFill>
                          <a:effectLst/>
                          <a:latin typeface="+mn-lt"/>
                          <a:ea typeface="+mn-ea"/>
                          <a:cs typeface="+mn-cs"/>
                        </a:rPr>
                        <a:t> </a:t>
                      </a:r>
                      <a:r>
                        <a:rPr lang="en-CA" sz="1800" b="0" kern="1200" dirty="0" err="1">
                          <a:solidFill>
                            <a:schemeClr val="dk1"/>
                          </a:solidFill>
                          <a:effectLst/>
                          <a:latin typeface="+mn-lt"/>
                          <a:ea typeface="+mn-ea"/>
                          <a:cs typeface="+mn-cs"/>
                        </a:rPr>
                        <a:t>que</a:t>
                      </a:r>
                      <a:r>
                        <a:rPr lang="en-CA" sz="1800" b="0" kern="1200" dirty="0">
                          <a:solidFill>
                            <a:schemeClr val="dk1"/>
                          </a:solidFill>
                          <a:effectLst/>
                          <a:latin typeface="+mn-lt"/>
                          <a:ea typeface="+mn-ea"/>
                          <a:cs typeface="+mn-cs"/>
                        </a:rPr>
                        <a:t> </a:t>
                      </a:r>
                      <a:r>
                        <a:rPr lang="en-CA" sz="1800" b="0" kern="1200" dirty="0" err="1">
                          <a:solidFill>
                            <a:schemeClr val="dk1"/>
                          </a:solidFill>
                          <a:effectLst/>
                          <a:latin typeface="+mn-lt"/>
                          <a:ea typeface="+mn-ea"/>
                          <a:cs typeface="+mn-cs"/>
                        </a:rPr>
                        <a:t>yo</a:t>
                      </a:r>
                      <a:r>
                        <a:rPr lang="en-CA" sz="1800" b="0" kern="1200" dirty="0">
                          <a:solidFill>
                            <a:schemeClr val="dk1"/>
                          </a:solidFill>
                          <a:effectLst/>
                          <a:latin typeface="+mn-lt"/>
                          <a:ea typeface="+mn-ea"/>
                          <a:cs typeface="+mn-cs"/>
                        </a:rPr>
                        <a:t> </a:t>
                      </a:r>
                      <a:r>
                        <a:rPr lang="en-CA" sz="1800" b="0" kern="1200" dirty="0" err="1">
                          <a:solidFill>
                            <a:schemeClr val="dk1"/>
                          </a:solidFill>
                          <a:effectLst/>
                          <a:latin typeface="+mn-lt"/>
                          <a:ea typeface="+mn-ea"/>
                          <a:cs typeface="+mn-cs"/>
                        </a:rPr>
                        <a:t>elegí</a:t>
                      </a:r>
                      <a:r>
                        <a:rPr lang="en-CA" sz="1800" b="0" kern="1200" dirty="0">
                          <a:solidFill>
                            <a:schemeClr val="dk1"/>
                          </a:solidFill>
                          <a:effectLst/>
                          <a:latin typeface="+mn-lt"/>
                          <a:ea typeface="+mn-ea"/>
                          <a:cs typeface="+mn-cs"/>
                        </a:rPr>
                        <a:t> me </a:t>
                      </a:r>
                      <a:r>
                        <a:rPr lang="en-CA" sz="1800" b="1" kern="1200" dirty="0" err="1">
                          <a:solidFill>
                            <a:schemeClr val="dk1"/>
                          </a:solidFill>
                          <a:effectLst/>
                          <a:latin typeface="+mn-lt"/>
                          <a:ea typeface="+mn-ea"/>
                          <a:cs typeface="+mn-cs"/>
                        </a:rPr>
                        <a:t>motivó</a:t>
                      </a:r>
                      <a:r>
                        <a:rPr lang="en-CA" sz="1800" b="1" kern="1200" dirty="0">
                          <a:solidFill>
                            <a:schemeClr val="dk1"/>
                          </a:solidFill>
                          <a:effectLst/>
                          <a:latin typeface="+mn-lt"/>
                          <a:ea typeface="+mn-ea"/>
                          <a:cs typeface="+mn-cs"/>
                        </a:rPr>
                        <a:t> a </a:t>
                      </a:r>
                      <a:r>
                        <a:rPr lang="en-CA" sz="1800" b="1" kern="1200" dirty="0" err="1">
                          <a:solidFill>
                            <a:schemeClr val="dk1"/>
                          </a:solidFill>
                          <a:effectLst/>
                          <a:latin typeface="+mn-lt"/>
                          <a:ea typeface="+mn-ea"/>
                          <a:cs typeface="+mn-cs"/>
                        </a:rPr>
                        <a:t>querer</a:t>
                      </a:r>
                      <a:r>
                        <a:rPr lang="en-CA" sz="1800" b="1" kern="1200" dirty="0">
                          <a:solidFill>
                            <a:schemeClr val="dk1"/>
                          </a:solidFill>
                          <a:effectLst/>
                          <a:latin typeface="+mn-lt"/>
                          <a:ea typeface="+mn-ea"/>
                          <a:cs typeface="+mn-cs"/>
                        </a:rPr>
                        <a:t> </a:t>
                      </a:r>
                      <a:r>
                        <a:rPr lang="en-CA" sz="1800" b="1" kern="1200" dirty="0" err="1">
                          <a:solidFill>
                            <a:schemeClr val="dk1"/>
                          </a:solidFill>
                          <a:effectLst/>
                          <a:latin typeface="+mn-lt"/>
                          <a:ea typeface="+mn-ea"/>
                          <a:cs typeface="+mn-cs"/>
                        </a:rPr>
                        <a:t>involucrarme</a:t>
                      </a:r>
                      <a:r>
                        <a:rPr lang="en-CA" sz="1800" b="1" kern="1200" dirty="0">
                          <a:solidFill>
                            <a:schemeClr val="dk1"/>
                          </a:solidFill>
                          <a:effectLst/>
                          <a:latin typeface="+mn-lt"/>
                          <a:ea typeface="+mn-ea"/>
                          <a:cs typeface="+mn-cs"/>
                        </a:rPr>
                        <a:t> </a:t>
                      </a:r>
                      <a:r>
                        <a:rPr lang="en-CA" sz="1800" b="1" kern="1200" dirty="0" err="1">
                          <a:solidFill>
                            <a:schemeClr val="dk1"/>
                          </a:solidFill>
                          <a:effectLst/>
                          <a:latin typeface="+mn-lt"/>
                          <a:ea typeface="+mn-ea"/>
                          <a:cs typeface="+mn-cs"/>
                        </a:rPr>
                        <a:t>más</a:t>
                      </a:r>
                      <a:r>
                        <a:rPr lang="en-CA" sz="1800" b="1" kern="1200" dirty="0">
                          <a:solidFill>
                            <a:schemeClr val="dk1"/>
                          </a:solidFill>
                          <a:effectLst/>
                          <a:latin typeface="+mn-lt"/>
                          <a:ea typeface="+mn-ea"/>
                          <a:cs typeface="+mn-cs"/>
                        </a:rPr>
                        <a:t> con la lengua y la </a:t>
                      </a:r>
                      <a:r>
                        <a:rPr lang="en-CA" sz="1800" b="1" kern="1200" dirty="0" err="1">
                          <a:solidFill>
                            <a:schemeClr val="dk1"/>
                          </a:solidFill>
                          <a:effectLst/>
                          <a:latin typeface="+mn-lt"/>
                          <a:ea typeface="+mn-ea"/>
                          <a:cs typeface="+mn-cs"/>
                        </a:rPr>
                        <a:t>cultura</a:t>
                      </a:r>
                      <a:r>
                        <a:rPr lang="en-CA" sz="1800" b="1" kern="1200" dirty="0">
                          <a:solidFill>
                            <a:schemeClr val="dk1"/>
                          </a:solidFill>
                          <a:effectLst/>
                          <a:latin typeface="+mn-lt"/>
                          <a:ea typeface="+mn-ea"/>
                          <a:cs typeface="+mn-cs"/>
                        </a:rPr>
                        <a:t> </a:t>
                      </a:r>
                      <a:r>
                        <a:rPr lang="en-CA" sz="1800" b="0" kern="1200" dirty="0">
                          <a:solidFill>
                            <a:schemeClr val="dk1"/>
                          </a:solidFill>
                          <a:effectLst/>
                          <a:latin typeface="+mn-lt"/>
                          <a:ea typeface="+mn-ea"/>
                          <a:cs typeface="+mn-cs"/>
                        </a:rPr>
                        <a:t>meta.</a:t>
                      </a:r>
                    </a:p>
                  </a:txBody>
                  <a:tcPr/>
                </a:tc>
                <a:tc>
                  <a:txBody>
                    <a:bodyPr/>
                    <a:lstStyle/>
                    <a:p>
                      <a:r>
                        <a:rPr lang="en-US" b="0" dirty="0"/>
                        <a:t>5.0 / 5.0</a:t>
                      </a:r>
                    </a:p>
                  </a:txBody>
                  <a:tcPr/>
                </a:tc>
                <a:tc>
                  <a:txBody>
                    <a:bodyPr/>
                    <a:lstStyle/>
                    <a:p>
                      <a:r>
                        <a:rPr lang="en-US" b="0" dirty="0"/>
                        <a:t>4.4 / 5.0</a:t>
                      </a:r>
                    </a:p>
                  </a:txBody>
                  <a:tcPr/>
                </a:tc>
                <a:extLst>
                  <a:ext uri="{0D108BD9-81ED-4DB2-BD59-A6C34878D82A}">
                    <a16:rowId xmlns:a16="http://schemas.microsoft.com/office/drawing/2014/main" val="201762041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0" kern="1200" dirty="0">
                          <a:solidFill>
                            <a:schemeClr val="dk1"/>
                          </a:solidFill>
                          <a:effectLst/>
                          <a:latin typeface="+mn-lt"/>
                          <a:ea typeface="+mn-ea"/>
                          <a:cs typeface="+mn-cs"/>
                        </a:rPr>
                        <a:t>9. </a:t>
                      </a:r>
                      <a:r>
                        <a:rPr lang="en-CA" sz="1800" b="1" kern="1200" dirty="0">
                          <a:solidFill>
                            <a:schemeClr val="dk1"/>
                          </a:solidFill>
                          <a:effectLst/>
                          <a:latin typeface="+mn-lt"/>
                          <a:ea typeface="+mn-ea"/>
                          <a:cs typeface="+mn-cs"/>
                        </a:rPr>
                        <a:t>Espero </a:t>
                      </a:r>
                      <a:r>
                        <a:rPr lang="en-CA" sz="1800" b="1" kern="1200" dirty="0" err="1">
                          <a:solidFill>
                            <a:schemeClr val="dk1"/>
                          </a:solidFill>
                          <a:effectLst/>
                          <a:latin typeface="+mn-lt"/>
                          <a:ea typeface="+mn-ea"/>
                          <a:cs typeface="+mn-cs"/>
                        </a:rPr>
                        <a:t>continuar</a:t>
                      </a:r>
                      <a:r>
                        <a:rPr lang="en-CA" sz="1800" b="1" kern="1200" dirty="0">
                          <a:solidFill>
                            <a:schemeClr val="dk1"/>
                          </a:solidFill>
                          <a:effectLst/>
                          <a:latin typeface="+mn-lt"/>
                          <a:ea typeface="+mn-ea"/>
                          <a:cs typeface="+mn-cs"/>
                        </a:rPr>
                        <a:t> </a:t>
                      </a:r>
                      <a:r>
                        <a:rPr lang="en-CA" sz="1800" b="0" kern="1200" dirty="0" err="1">
                          <a:solidFill>
                            <a:schemeClr val="dk1"/>
                          </a:solidFill>
                          <a:effectLst/>
                          <a:latin typeface="+mn-lt"/>
                          <a:ea typeface="+mn-ea"/>
                          <a:cs typeface="+mn-cs"/>
                        </a:rPr>
                        <a:t>involucrándome</a:t>
                      </a:r>
                      <a:r>
                        <a:rPr lang="en-CA" sz="1800" b="0" kern="1200" dirty="0">
                          <a:solidFill>
                            <a:schemeClr val="dk1"/>
                          </a:solidFill>
                          <a:effectLst/>
                          <a:latin typeface="+mn-lt"/>
                          <a:ea typeface="+mn-ea"/>
                          <a:cs typeface="+mn-cs"/>
                        </a:rPr>
                        <a:t> con </a:t>
                      </a:r>
                      <a:r>
                        <a:rPr lang="en-CA" sz="1800" b="0" kern="1200" dirty="0" err="1">
                          <a:solidFill>
                            <a:schemeClr val="dk1"/>
                          </a:solidFill>
                          <a:effectLst/>
                          <a:latin typeface="+mn-lt"/>
                          <a:ea typeface="+mn-ea"/>
                          <a:cs typeface="+mn-cs"/>
                        </a:rPr>
                        <a:t>los</a:t>
                      </a:r>
                      <a:r>
                        <a:rPr lang="en-CA" sz="1800" b="0" kern="1200" dirty="0">
                          <a:solidFill>
                            <a:schemeClr val="dk1"/>
                          </a:solidFill>
                          <a:effectLst/>
                          <a:latin typeface="+mn-lt"/>
                          <a:ea typeface="+mn-ea"/>
                          <a:cs typeface="+mn-cs"/>
                        </a:rPr>
                        <a:t> </a:t>
                      </a:r>
                      <a:r>
                        <a:rPr lang="en-CA" sz="1800" b="0" kern="1200" dirty="0" err="1">
                          <a:solidFill>
                            <a:schemeClr val="dk1"/>
                          </a:solidFill>
                          <a:effectLst/>
                          <a:latin typeface="+mn-lt"/>
                          <a:ea typeface="+mn-ea"/>
                          <a:cs typeface="+mn-cs"/>
                        </a:rPr>
                        <a:t>productos</a:t>
                      </a:r>
                      <a:r>
                        <a:rPr lang="en-CA" sz="1800" b="0" kern="1200" dirty="0">
                          <a:solidFill>
                            <a:schemeClr val="dk1"/>
                          </a:solidFill>
                          <a:effectLst/>
                          <a:latin typeface="+mn-lt"/>
                          <a:ea typeface="+mn-ea"/>
                          <a:cs typeface="+mn-cs"/>
                        </a:rPr>
                        <a:t>, </a:t>
                      </a:r>
                      <a:r>
                        <a:rPr lang="en-CA" sz="1800" b="0" kern="1200" dirty="0" err="1">
                          <a:solidFill>
                            <a:schemeClr val="dk1"/>
                          </a:solidFill>
                          <a:effectLst/>
                          <a:latin typeface="+mn-lt"/>
                          <a:ea typeface="+mn-ea"/>
                          <a:cs typeface="+mn-cs"/>
                        </a:rPr>
                        <a:t>prácticas</a:t>
                      </a:r>
                      <a:r>
                        <a:rPr lang="en-CA" sz="1800" b="0" kern="1200" dirty="0">
                          <a:solidFill>
                            <a:schemeClr val="dk1"/>
                          </a:solidFill>
                          <a:effectLst/>
                          <a:latin typeface="+mn-lt"/>
                          <a:ea typeface="+mn-ea"/>
                          <a:cs typeface="+mn-cs"/>
                        </a:rPr>
                        <a:t> o </a:t>
                      </a:r>
                      <a:r>
                        <a:rPr lang="en-CA" sz="1800" b="0" kern="1200" dirty="0" err="1">
                          <a:solidFill>
                            <a:schemeClr val="dk1"/>
                          </a:solidFill>
                          <a:effectLst/>
                          <a:latin typeface="+mn-lt"/>
                          <a:ea typeface="+mn-ea"/>
                          <a:cs typeface="+mn-cs"/>
                        </a:rPr>
                        <a:t>perspectivas</a:t>
                      </a:r>
                      <a:r>
                        <a:rPr lang="en-CA" sz="1800" b="0" kern="1200" dirty="0">
                          <a:solidFill>
                            <a:schemeClr val="dk1"/>
                          </a:solidFill>
                          <a:effectLst/>
                          <a:latin typeface="+mn-lt"/>
                          <a:ea typeface="+mn-ea"/>
                          <a:cs typeface="+mn-cs"/>
                        </a:rPr>
                        <a:t> </a:t>
                      </a:r>
                      <a:r>
                        <a:rPr lang="en-CA" sz="1800" b="0" kern="1200" dirty="0" err="1">
                          <a:solidFill>
                            <a:schemeClr val="dk1"/>
                          </a:solidFill>
                          <a:effectLst/>
                          <a:latin typeface="+mn-lt"/>
                          <a:ea typeface="+mn-ea"/>
                          <a:cs typeface="+mn-cs"/>
                        </a:rPr>
                        <a:t>culturales</a:t>
                      </a:r>
                      <a:r>
                        <a:rPr lang="en-CA" sz="1800" b="0" kern="1200" dirty="0">
                          <a:solidFill>
                            <a:schemeClr val="dk1"/>
                          </a:solidFill>
                          <a:effectLst/>
                          <a:latin typeface="+mn-lt"/>
                          <a:ea typeface="+mn-ea"/>
                          <a:cs typeface="+mn-cs"/>
                        </a:rPr>
                        <a:t> </a:t>
                      </a:r>
                      <a:r>
                        <a:rPr lang="en-CA" sz="1800" b="0" kern="1200" dirty="0" err="1">
                          <a:solidFill>
                            <a:schemeClr val="dk1"/>
                          </a:solidFill>
                          <a:effectLst/>
                          <a:latin typeface="+mn-lt"/>
                          <a:ea typeface="+mn-ea"/>
                          <a:cs typeface="+mn-cs"/>
                        </a:rPr>
                        <a:t>sobre</a:t>
                      </a:r>
                      <a:r>
                        <a:rPr lang="en-CA" sz="1800" b="0" kern="1200" dirty="0">
                          <a:solidFill>
                            <a:schemeClr val="dk1"/>
                          </a:solidFill>
                          <a:effectLst/>
                          <a:latin typeface="+mn-lt"/>
                          <a:ea typeface="+mn-ea"/>
                          <a:cs typeface="+mn-cs"/>
                        </a:rPr>
                        <a:t> </a:t>
                      </a:r>
                      <a:r>
                        <a:rPr lang="en-CA" sz="1800" b="0" kern="1200" dirty="0" err="1">
                          <a:solidFill>
                            <a:schemeClr val="dk1"/>
                          </a:solidFill>
                          <a:effectLst/>
                          <a:latin typeface="+mn-lt"/>
                          <a:ea typeface="+mn-ea"/>
                          <a:cs typeface="+mn-cs"/>
                        </a:rPr>
                        <a:t>los</a:t>
                      </a:r>
                      <a:r>
                        <a:rPr lang="en-CA" sz="1800" b="0" kern="1200" dirty="0">
                          <a:solidFill>
                            <a:schemeClr val="dk1"/>
                          </a:solidFill>
                          <a:effectLst/>
                          <a:latin typeface="+mn-lt"/>
                          <a:ea typeface="+mn-ea"/>
                          <a:cs typeface="+mn-cs"/>
                        </a:rPr>
                        <a:t> </a:t>
                      </a:r>
                      <a:r>
                        <a:rPr lang="en-CA" sz="1800" b="0" kern="1200" dirty="0" err="1">
                          <a:solidFill>
                            <a:schemeClr val="dk1"/>
                          </a:solidFill>
                          <a:effectLst/>
                          <a:latin typeface="+mn-lt"/>
                          <a:ea typeface="+mn-ea"/>
                          <a:cs typeface="+mn-cs"/>
                        </a:rPr>
                        <a:t>que</a:t>
                      </a:r>
                      <a:r>
                        <a:rPr lang="en-CA" sz="1800" b="0" kern="1200" dirty="0">
                          <a:solidFill>
                            <a:schemeClr val="dk1"/>
                          </a:solidFill>
                          <a:effectLst/>
                          <a:latin typeface="+mn-lt"/>
                          <a:ea typeface="+mn-ea"/>
                          <a:cs typeface="+mn-cs"/>
                        </a:rPr>
                        <a:t> </a:t>
                      </a:r>
                      <a:r>
                        <a:rPr lang="en-CA" sz="1800" b="0" kern="1200" dirty="0" err="1">
                          <a:solidFill>
                            <a:schemeClr val="dk1"/>
                          </a:solidFill>
                          <a:effectLst/>
                          <a:latin typeface="+mn-lt"/>
                          <a:ea typeface="+mn-ea"/>
                          <a:cs typeface="+mn-cs"/>
                        </a:rPr>
                        <a:t>escribí</a:t>
                      </a:r>
                      <a:r>
                        <a:rPr lang="en-CA" sz="1800" b="0" kern="1200" dirty="0">
                          <a:solidFill>
                            <a:schemeClr val="dk1"/>
                          </a:solidFill>
                          <a:effectLst/>
                          <a:latin typeface="+mn-lt"/>
                          <a:ea typeface="+mn-ea"/>
                          <a:cs typeface="+mn-cs"/>
                        </a:rPr>
                        <a:t> para </a:t>
                      </a:r>
                      <a:r>
                        <a:rPr lang="en-CA" sz="1800" b="0" kern="1200" dirty="0" err="1">
                          <a:solidFill>
                            <a:schemeClr val="dk1"/>
                          </a:solidFill>
                          <a:effectLst/>
                          <a:latin typeface="+mn-lt"/>
                          <a:ea typeface="+mn-ea"/>
                          <a:cs typeface="+mn-cs"/>
                        </a:rPr>
                        <a:t>el</a:t>
                      </a:r>
                      <a:r>
                        <a:rPr lang="en-CA" sz="1800" b="0" kern="1200" dirty="0">
                          <a:solidFill>
                            <a:schemeClr val="dk1"/>
                          </a:solidFill>
                          <a:effectLst/>
                          <a:latin typeface="+mn-lt"/>
                          <a:ea typeface="+mn-ea"/>
                          <a:cs typeface="+mn-cs"/>
                        </a:rPr>
                        <a:t> </a:t>
                      </a:r>
                      <a:r>
                        <a:rPr lang="en-CA" sz="1800" b="0" kern="1200" dirty="0" err="1">
                          <a:solidFill>
                            <a:schemeClr val="dk1"/>
                          </a:solidFill>
                          <a:effectLst/>
                          <a:latin typeface="+mn-lt"/>
                          <a:ea typeface="+mn-ea"/>
                          <a:cs typeface="+mn-cs"/>
                        </a:rPr>
                        <a:t>proyecto</a:t>
                      </a:r>
                      <a:r>
                        <a:rPr lang="en-CA" sz="1800" b="0" kern="1200" dirty="0">
                          <a:solidFill>
                            <a:schemeClr val="dk1"/>
                          </a:solidFill>
                          <a:effectLst/>
                          <a:latin typeface="+mn-lt"/>
                          <a:ea typeface="+mn-ea"/>
                          <a:cs typeface="+mn-cs"/>
                        </a:rPr>
                        <a:t> del </a:t>
                      </a:r>
                      <a:r>
                        <a:rPr lang="en-CA" sz="1800" b="0" kern="1200" dirty="0" err="1">
                          <a:solidFill>
                            <a:schemeClr val="dk1"/>
                          </a:solidFill>
                          <a:effectLst/>
                          <a:latin typeface="+mn-lt"/>
                          <a:ea typeface="+mn-ea"/>
                          <a:cs typeface="+mn-cs"/>
                        </a:rPr>
                        <a:t>portafolio</a:t>
                      </a:r>
                      <a:r>
                        <a:rPr lang="en-CA" sz="1800" b="0" kern="1200" dirty="0">
                          <a:solidFill>
                            <a:schemeClr val="dk1"/>
                          </a:solidFill>
                          <a:effectLst/>
                          <a:latin typeface="+mn-lt"/>
                          <a:ea typeface="+mn-ea"/>
                          <a:cs typeface="+mn-cs"/>
                        </a:rPr>
                        <a:t> cultural.</a:t>
                      </a:r>
                    </a:p>
                  </a:txBody>
                  <a:tcPr/>
                </a:tc>
                <a:tc>
                  <a:txBody>
                    <a:bodyPr/>
                    <a:lstStyle/>
                    <a:p>
                      <a:r>
                        <a:rPr lang="en-US" b="0" dirty="0"/>
                        <a:t>4.8 / 5.0</a:t>
                      </a:r>
                    </a:p>
                  </a:txBody>
                  <a:tcPr/>
                </a:tc>
                <a:tc>
                  <a:txBody>
                    <a:bodyPr/>
                    <a:lstStyle/>
                    <a:p>
                      <a:r>
                        <a:rPr lang="en-US" b="0" dirty="0"/>
                        <a:t>4.8 / 5.0</a:t>
                      </a:r>
                    </a:p>
                  </a:txBody>
                  <a:tcPr/>
                </a:tc>
                <a:extLst>
                  <a:ext uri="{0D108BD9-81ED-4DB2-BD59-A6C34878D82A}">
                    <a16:rowId xmlns:a16="http://schemas.microsoft.com/office/drawing/2014/main" val="78840954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0" kern="1200" dirty="0">
                          <a:solidFill>
                            <a:schemeClr val="dk1"/>
                          </a:solidFill>
                          <a:effectLst/>
                          <a:latin typeface="+mn-lt"/>
                          <a:ea typeface="+mn-ea"/>
                          <a:cs typeface="+mn-cs"/>
                        </a:rPr>
                        <a:t>10. </a:t>
                      </a:r>
                      <a:r>
                        <a:rPr lang="en-CA" sz="1800" b="1" kern="1200" dirty="0" err="1">
                          <a:solidFill>
                            <a:schemeClr val="dk1"/>
                          </a:solidFill>
                          <a:effectLst/>
                          <a:latin typeface="+mn-lt"/>
                          <a:ea typeface="+mn-ea"/>
                          <a:cs typeface="+mn-cs"/>
                        </a:rPr>
                        <a:t>Recomendaría</a:t>
                      </a:r>
                      <a:r>
                        <a:rPr lang="en-CA" sz="1800" b="0" kern="1200" dirty="0">
                          <a:solidFill>
                            <a:schemeClr val="dk1"/>
                          </a:solidFill>
                          <a:effectLst/>
                          <a:latin typeface="+mn-lt"/>
                          <a:ea typeface="+mn-ea"/>
                          <a:cs typeface="+mn-cs"/>
                        </a:rPr>
                        <a:t> </a:t>
                      </a:r>
                      <a:r>
                        <a:rPr lang="en-CA" sz="1800" b="0" kern="1200" dirty="0" err="1">
                          <a:solidFill>
                            <a:schemeClr val="dk1"/>
                          </a:solidFill>
                          <a:effectLst/>
                          <a:latin typeface="+mn-lt"/>
                          <a:ea typeface="+mn-ea"/>
                          <a:cs typeface="+mn-cs"/>
                        </a:rPr>
                        <a:t>que</a:t>
                      </a:r>
                      <a:r>
                        <a:rPr lang="en-CA" sz="1800" b="0" kern="1200" dirty="0">
                          <a:solidFill>
                            <a:schemeClr val="dk1"/>
                          </a:solidFill>
                          <a:effectLst/>
                          <a:latin typeface="+mn-lt"/>
                          <a:ea typeface="+mn-ea"/>
                          <a:cs typeface="+mn-cs"/>
                        </a:rPr>
                        <a:t> </a:t>
                      </a:r>
                      <a:r>
                        <a:rPr lang="en-CA" sz="1800" b="0" kern="1200" dirty="0" err="1">
                          <a:solidFill>
                            <a:schemeClr val="dk1"/>
                          </a:solidFill>
                          <a:effectLst/>
                          <a:latin typeface="+mn-lt"/>
                          <a:ea typeface="+mn-ea"/>
                          <a:cs typeface="+mn-cs"/>
                        </a:rPr>
                        <a:t>el</a:t>
                      </a:r>
                      <a:r>
                        <a:rPr lang="en-CA" sz="1800" b="0" kern="1200" dirty="0">
                          <a:solidFill>
                            <a:schemeClr val="dk1"/>
                          </a:solidFill>
                          <a:effectLst/>
                          <a:latin typeface="+mn-lt"/>
                          <a:ea typeface="+mn-ea"/>
                          <a:cs typeface="+mn-cs"/>
                        </a:rPr>
                        <a:t> </a:t>
                      </a:r>
                      <a:r>
                        <a:rPr lang="en-CA" sz="1800" b="0" kern="1200" dirty="0" err="1">
                          <a:solidFill>
                            <a:schemeClr val="dk1"/>
                          </a:solidFill>
                          <a:effectLst/>
                          <a:latin typeface="+mn-lt"/>
                          <a:ea typeface="+mn-ea"/>
                          <a:cs typeface="+mn-cs"/>
                        </a:rPr>
                        <a:t>proyecto</a:t>
                      </a:r>
                      <a:r>
                        <a:rPr lang="en-CA" sz="1800" b="0" kern="1200" dirty="0">
                          <a:solidFill>
                            <a:schemeClr val="dk1"/>
                          </a:solidFill>
                          <a:effectLst/>
                          <a:latin typeface="+mn-lt"/>
                          <a:ea typeface="+mn-ea"/>
                          <a:cs typeface="+mn-cs"/>
                        </a:rPr>
                        <a:t> del </a:t>
                      </a:r>
                      <a:r>
                        <a:rPr lang="en-CA" sz="1800" b="0" kern="1200" dirty="0" err="1">
                          <a:solidFill>
                            <a:schemeClr val="dk1"/>
                          </a:solidFill>
                          <a:effectLst/>
                          <a:latin typeface="+mn-lt"/>
                          <a:ea typeface="+mn-ea"/>
                          <a:cs typeface="+mn-cs"/>
                        </a:rPr>
                        <a:t>portafolio</a:t>
                      </a:r>
                      <a:r>
                        <a:rPr lang="en-CA" sz="1800" b="0" kern="1200" dirty="0">
                          <a:solidFill>
                            <a:schemeClr val="dk1"/>
                          </a:solidFill>
                          <a:effectLst/>
                          <a:latin typeface="+mn-lt"/>
                          <a:ea typeface="+mn-ea"/>
                          <a:cs typeface="+mn-cs"/>
                        </a:rPr>
                        <a:t> </a:t>
                      </a:r>
                      <a:r>
                        <a:rPr lang="en-CA" sz="1800" b="0" kern="1200" dirty="0" err="1">
                          <a:solidFill>
                            <a:schemeClr val="dk1"/>
                          </a:solidFill>
                          <a:effectLst/>
                          <a:latin typeface="+mn-lt"/>
                          <a:ea typeface="+mn-ea"/>
                          <a:cs typeface="+mn-cs"/>
                        </a:rPr>
                        <a:t>continúe</a:t>
                      </a:r>
                      <a:r>
                        <a:rPr lang="en-CA" sz="1800" b="0" kern="1200" dirty="0">
                          <a:solidFill>
                            <a:schemeClr val="dk1"/>
                          </a:solidFill>
                          <a:effectLst/>
                          <a:latin typeface="+mn-lt"/>
                          <a:ea typeface="+mn-ea"/>
                          <a:cs typeface="+mn-cs"/>
                        </a:rPr>
                        <a:t> </a:t>
                      </a:r>
                      <a:r>
                        <a:rPr lang="en-CA" sz="1800" b="0" kern="1200" dirty="0" err="1">
                          <a:solidFill>
                            <a:schemeClr val="dk1"/>
                          </a:solidFill>
                          <a:effectLst/>
                          <a:latin typeface="+mn-lt"/>
                          <a:ea typeface="+mn-ea"/>
                          <a:cs typeface="+mn-cs"/>
                        </a:rPr>
                        <a:t>utilizándose</a:t>
                      </a:r>
                      <a:r>
                        <a:rPr lang="en-CA" sz="1800" b="0" kern="1200" dirty="0">
                          <a:solidFill>
                            <a:schemeClr val="dk1"/>
                          </a:solidFill>
                          <a:effectLst/>
                          <a:latin typeface="+mn-lt"/>
                          <a:ea typeface="+mn-ea"/>
                          <a:cs typeface="+mn-cs"/>
                        </a:rPr>
                        <a:t> </a:t>
                      </a:r>
                      <a:r>
                        <a:rPr lang="en-CA" sz="1800" b="0" kern="1200" dirty="0" err="1">
                          <a:solidFill>
                            <a:schemeClr val="dk1"/>
                          </a:solidFill>
                          <a:effectLst/>
                          <a:latin typeface="+mn-lt"/>
                          <a:ea typeface="+mn-ea"/>
                          <a:cs typeface="+mn-cs"/>
                        </a:rPr>
                        <a:t>en</a:t>
                      </a:r>
                      <a:r>
                        <a:rPr lang="en-CA" sz="1800" b="0" kern="1200" dirty="0">
                          <a:solidFill>
                            <a:schemeClr val="dk1"/>
                          </a:solidFill>
                          <a:effectLst/>
                          <a:latin typeface="+mn-lt"/>
                          <a:ea typeface="+mn-ea"/>
                          <a:cs typeface="+mn-cs"/>
                        </a:rPr>
                        <a:t> </a:t>
                      </a:r>
                      <a:r>
                        <a:rPr lang="en-CA" sz="1800" b="0" kern="1200" dirty="0" err="1">
                          <a:solidFill>
                            <a:schemeClr val="dk1"/>
                          </a:solidFill>
                          <a:effectLst/>
                          <a:latin typeface="+mn-lt"/>
                          <a:ea typeface="+mn-ea"/>
                          <a:cs typeface="+mn-cs"/>
                        </a:rPr>
                        <a:t>futuras</a:t>
                      </a:r>
                      <a:r>
                        <a:rPr lang="en-CA" sz="1800" b="0" kern="1200" dirty="0">
                          <a:solidFill>
                            <a:schemeClr val="dk1"/>
                          </a:solidFill>
                          <a:effectLst/>
                          <a:latin typeface="+mn-lt"/>
                          <a:ea typeface="+mn-ea"/>
                          <a:cs typeface="+mn-cs"/>
                        </a:rPr>
                        <a:t> </a:t>
                      </a:r>
                      <a:r>
                        <a:rPr lang="en-CA" sz="1800" b="0" kern="1200" dirty="0" err="1">
                          <a:solidFill>
                            <a:schemeClr val="dk1"/>
                          </a:solidFill>
                          <a:effectLst/>
                          <a:latin typeface="+mn-lt"/>
                          <a:ea typeface="+mn-ea"/>
                          <a:cs typeface="+mn-cs"/>
                        </a:rPr>
                        <a:t>clases</a:t>
                      </a:r>
                      <a:r>
                        <a:rPr lang="en-CA" sz="1800" b="0" kern="1200" dirty="0">
                          <a:solidFill>
                            <a:schemeClr val="dk1"/>
                          </a:solidFill>
                          <a:effectLst/>
                          <a:latin typeface="+mn-lt"/>
                          <a:ea typeface="+mn-ea"/>
                          <a:cs typeface="+mn-cs"/>
                        </a:rPr>
                        <a:t> de lengua.</a:t>
                      </a:r>
                    </a:p>
                  </a:txBody>
                  <a:tcPr/>
                </a:tc>
                <a:tc>
                  <a:txBody>
                    <a:bodyPr/>
                    <a:lstStyle/>
                    <a:p>
                      <a:r>
                        <a:rPr lang="en-US" b="0" dirty="0"/>
                        <a:t>5.0 / 5.0</a:t>
                      </a:r>
                    </a:p>
                  </a:txBody>
                  <a:tcPr/>
                </a:tc>
                <a:tc>
                  <a:txBody>
                    <a:bodyPr/>
                    <a:lstStyle/>
                    <a:p>
                      <a:r>
                        <a:rPr lang="en-US" b="0" dirty="0"/>
                        <a:t>4.8 / 5.0</a:t>
                      </a:r>
                    </a:p>
                  </a:txBody>
                  <a:tcPr/>
                </a:tc>
                <a:extLst>
                  <a:ext uri="{0D108BD9-81ED-4DB2-BD59-A6C34878D82A}">
                    <a16:rowId xmlns:a16="http://schemas.microsoft.com/office/drawing/2014/main" val="2817729253"/>
                  </a:ext>
                </a:extLst>
              </a:tr>
            </a:tbl>
          </a:graphicData>
        </a:graphic>
      </p:graphicFrame>
    </p:spTree>
    <p:extLst>
      <p:ext uri="{BB962C8B-B14F-4D97-AF65-F5344CB8AC3E}">
        <p14:creationId xmlns:p14="http://schemas.microsoft.com/office/powerpoint/2010/main" val="40985621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C7078-DBEA-A624-AAFB-8103CF056A94}"/>
              </a:ext>
            </a:extLst>
          </p:cNvPr>
          <p:cNvSpPr>
            <a:spLocks noGrp="1"/>
          </p:cNvSpPr>
          <p:nvPr>
            <p:ph type="title"/>
          </p:nvPr>
        </p:nvSpPr>
        <p:spPr/>
        <p:txBody>
          <a:bodyPr/>
          <a:lstStyle/>
          <a:p>
            <a:r>
              <a:rPr lang="en-US" dirty="0"/>
              <a:t>Cambio de </a:t>
            </a:r>
            <a:r>
              <a:rPr lang="en-US" dirty="0" err="1"/>
              <a:t>perspectiva</a:t>
            </a:r>
            <a:endParaRPr lang="en-US" dirty="0"/>
          </a:p>
        </p:txBody>
      </p:sp>
      <p:sp>
        <p:nvSpPr>
          <p:cNvPr id="3" name="Content Placeholder 2">
            <a:extLst>
              <a:ext uri="{FF2B5EF4-FFF2-40B4-BE49-F238E27FC236}">
                <a16:creationId xmlns:a16="http://schemas.microsoft.com/office/drawing/2014/main" id="{8266D1FB-D500-7472-4A82-3D3E6CF031E9}"/>
              </a:ext>
            </a:extLst>
          </p:cNvPr>
          <p:cNvSpPr>
            <a:spLocks noGrp="1"/>
          </p:cNvSpPr>
          <p:nvPr>
            <p:ph idx="1"/>
          </p:nvPr>
        </p:nvSpPr>
        <p:spPr/>
        <p:txBody>
          <a:bodyPr/>
          <a:lstStyle/>
          <a:p>
            <a:r>
              <a:rPr lang="en-US" dirty="0" err="1"/>
              <a:t>Principiantes</a:t>
            </a:r>
            <a:endParaRPr lang="en-US" dirty="0"/>
          </a:p>
          <a:p>
            <a:pPr lvl="1"/>
            <a:r>
              <a:rPr lang="en-CA" dirty="0" err="1"/>
              <a:t>Comprensión</a:t>
            </a:r>
            <a:r>
              <a:rPr lang="en-CA" dirty="0"/>
              <a:t> de la </a:t>
            </a:r>
            <a:r>
              <a:rPr lang="en-CA" dirty="0" err="1"/>
              <a:t>interconexión</a:t>
            </a:r>
            <a:r>
              <a:rPr lang="en-CA" dirty="0"/>
              <a:t> entre la lengua y la </a:t>
            </a:r>
            <a:r>
              <a:rPr lang="en-CA" dirty="0" err="1"/>
              <a:t>cultura</a:t>
            </a:r>
            <a:endParaRPr lang="en-CA" dirty="0"/>
          </a:p>
          <a:p>
            <a:pPr lvl="1"/>
            <a:r>
              <a:rPr lang="en-CA" dirty="0"/>
              <a:t>Mayor </a:t>
            </a:r>
            <a:r>
              <a:rPr lang="en-CA" dirty="0" err="1"/>
              <a:t>apreciación</a:t>
            </a:r>
            <a:r>
              <a:rPr lang="en-CA" dirty="0"/>
              <a:t> de la </a:t>
            </a:r>
            <a:r>
              <a:rPr lang="en-CA" dirty="0" err="1"/>
              <a:t>diversidad</a:t>
            </a:r>
            <a:r>
              <a:rPr lang="en-CA" dirty="0"/>
              <a:t> del </a:t>
            </a:r>
            <a:r>
              <a:rPr lang="en-CA" dirty="0" err="1"/>
              <a:t>mundo</a:t>
            </a:r>
            <a:r>
              <a:rPr lang="en-CA" dirty="0"/>
              <a:t> </a:t>
            </a:r>
            <a:r>
              <a:rPr lang="en-CA" dirty="0" err="1"/>
              <a:t>hispanohablante</a:t>
            </a:r>
            <a:endParaRPr lang="en-CA" dirty="0"/>
          </a:p>
          <a:p>
            <a:pPr lvl="1"/>
            <a:r>
              <a:rPr lang="en-CA" dirty="0" err="1"/>
              <a:t>Reconocimiento</a:t>
            </a:r>
            <a:r>
              <a:rPr lang="en-CA" dirty="0"/>
              <a:t> de </a:t>
            </a:r>
            <a:r>
              <a:rPr lang="en-CA" dirty="0" err="1"/>
              <a:t>que</a:t>
            </a:r>
            <a:r>
              <a:rPr lang="en-CA" dirty="0"/>
              <a:t> </a:t>
            </a:r>
            <a:r>
              <a:rPr lang="en-CA" dirty="0" err="1"/>
              <a:t>cada</a:t>
            </a:r>
            <a:r>
              <a:rPr lang="en-CA" dirty="0"/>
              <a:t> </a:t>
            </a:r>
            <a:r>
              <a:rPr lang="en-CA" dirty="0" err="1"/>
              <a:t>país</a:t>
            </a:r>
            <a:r>
              <a:rPr lang="en-CA" dirty="0"/>
              <a:t> </a:t>
            </a:r>
            <a:r>
              <a:rPr lang="en-CA" dirty="0" err="1"/>
              <a:t>posee</a:t>
            </a:r>
            <a:r>
              <a:rPr lang="en-CA" dirty="0"/>
              <a:t> </a:t>
            </a:r>
            <a:r>
              <a:rPr lang="en-CA" dirty="0" err="1"/>
              <a:t>rasgos</a:t>
            </a:r>
            <a:r>
              <a:rPr lang="en-CA" dirty="0"/>
              <a:t> </a:t>
            </a:r>
            <a:r>
              <a:rPr lang="en-CA" dirty="0" err="1"/>
              <a:t>lingüísticos</a:t>
            </a:r>
            <a:r>
              <a:rPr lang="en-CA" dirty="0"/>
              <a:t> y </a:t>
            </a:r>
            <a:r>
              <a:rPr lang="en-CA" dirty="0" err="1"/>
              <a:t>culturales</a:t>
            </a:r>
            <a:r>
              <a:rPr lang="en-CA" dirty="0"/>
              <a:t> </a:t>
            </a:r>
            <a:r>
              <a:rPr lang="en-CA" dirty="0" err="1"/>
              <a:t>propios</a:t>
            </a:r>
            <a:endParaRPr lang="en-CA" dirty="0"/>
          </a:p>
          <a:p>
            <a:r>
              <a:rPr lang="en-US" dirty="0"/>
              <a:t>Nivel </a:t>
            </a:r>
            <a:r>
              <a:rPr lang="en-US" dirty="0" err="1"/>
              <a:t>avanzado</a:t>
            </a:r>
            <a:endParaRPr lang="en-US" dirty="0"/>
          </a:p>
          <a:p>
            <a:pPr lvl="1"/>
            <a:r>
              <a:rPr lang="en-CA" dirty="0" err="1"/>
              <a:t>Conciencia</a:t>
            </a:r>
            <a:r>
              <a:rPr lang="en-CA" dirty="0"/>
              <a:t> </a:t>
            </a:r>
            <a:r>
              <a:rPr lang="en-CA" dirty="0" err="1"/>
              <a:t>crítica</a:t>
            </a:r>
            <a:r>
              <a:rPr lang="en-CA" dirty="0"/>
              <a:t> de las </a:t>
            </a:r>
            <a:r>
              <a:rPr lang="en-CA" dirty="0" err="1"/>
              <a:t>representaciones</a:t>
            </a:r>
            <a:r>
              <a:rPr lang="en-CA" dirty="0"/>
              <a:t> </a:t>
            </a:r>
            <a:r>
              <a:rPr lang="en-CA" dirty="0" err="1"/>
              <a:t>culturales</a:t>
            </a:r>
            <a:r>
              <a:rPr lang="en-CA" dirty="0"/>
              <a:t> </a:t>
            </a:r>
            <a:r>
              <a:rPr lang="en-CA" dirty="0" err="1"/>
              <a:t>en</a:t>
            </a:r>
            <a:r>
              <a:rPr lang="en-CA" dirty="0"/>
              <a:t> </a:t>
            </a:r>
            <a:r>
              <a:rPr lang="en-CA" dirty="0" err="1"/>
              <a:t>contextos</a:t>
            </a:r>
            <a:r>
              <a:rPr lang="en-CA" dirty="0"/>
              <a:t> locales y </a:t>
            </a:r>
            <a:r>
              <a:rPr lang="en-CA" dirty="0" err="1"/>
              <a:t>académicos</a:t>
            </a:r>
            <a:endParaRPr lang="en-CA" dirty="0"/>
          </a:p>
          <a:p>
            <a:pPr lvl="1"/>
            <a:r>
              <a:rPr lang="en-CA" dirty="0" err="1"/>
              <a:t>Profundización</a:t>
            </a:r>
            <a:r>
              <a:rPr lang="en-CA" dirty="0"/>
              <a:t> </a:t>
            </a:r>
            <a:r>
              <a:rPr lang="en-CA" dirty="0" err="1"/>
              <a:t>reflexiva</a:t>
            </a:r>
            <a:r>
              <a:rPr lang="en-CA" dirty="0"/>
              <a:t> de la </a:t>
            </a:r>
            <a:r>
              <a:rPr lang="en-CA" dirty="0" err="1"/>
              <a:t>relación</a:t>
            </a:r>
            <a:r>
              <a:rPr lang="en-CA" dirty="0"/>
              <a:t> entre lengua, </a:t>
            </a:r>
            <a:r>
              <a:rPr lang="en-CA" dirty="0" err="1"/>
              <a:t>cultura</a:t>
            </a:r>
            <a:r>
              <a:rPr lang="en-CA" dirty="0"/>
              <a:t> y </a:t>
            </a:r>
            <a:r>
              <a:rPr lang="en-CA" dirty="0" err="1"/>
              <a:t>entorno</a:t>
            </a:r>
            <a:r>
              <a:rPr lang="en-CA" dirty="0"/>
              <a:t> social</a:t>
            </a:r>
          </a:p>
          <a:p>
            <a:pPr lvl="1"/>
            <a:r>
              <a:rPr lang="en-CA" dirty="0" err="1"/>
              <a:t>Transformación</a:t>
            </a:r>
            <a:r>
              <a:rPr lang="en-CA" dirty="0"/>
              <a:t> de la </a:t>
            </a:r>
            <a:r>
              <a:rPr lang="en-CA" dirty="0" err="1"/>
              <a:t>perspectiva</a:t>
            </a:r>
            <a:r>
              <a:rPr lang="en-CA" dirty="0"/>
              <a:t> a </a:t>
            </a:r>
            <a:r>
              <a:rPr lang="en-CA" dirty="0" err="1"/>
              <a:t>través</a:t>
            </a:r>
            <a:r>
              <a:rPr lang="en-CA" dirty="0"/>
              <a:t> del </a:t>
            </a:r>
            <a:r>
              <a:rPr lang="en-CA" dirty="0" err="1"/>
              <a:t>aprendizaje</a:t>
            </a:r>
            <a:r>
              <a:rPr lang="en-CA" dirty="0"/>
              <a:t> </a:t>
            </a:r>
            <a:r>
              <a:rPr lang="en-CA" dirty="0" err="1"/>
              <a:t>experiencial</a:t>
            </a:r>
            <a:r>
              <a:rPr lang="en-CA" dirty="0"/>
              <a:t> y contextual</a:t>
            </a:r>
          </a:p>
          <a:p>
            <a:endParaRPr lang="en-US" dirty="0"/>
          </a:p>
        </p:txBody>
      </p:sp>
    </p:spTree>
    <p:extLst>
      <p:ext uri="{BB962C8B-B14F-4D97-AF65-F5344CB8AC3E}">
        <p14:creationId xmlns:p14="http://schemas.microsoft.com/office/powerpoint/2010/main" val="5100464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7CB12-B88D-0B0B-4701-A5B85D48F346}"/>
              </a:ext>
            </a:extLst>
          </p:cNvPr>
          <p:cNvSpPr>
            <a:spLocks noGrp="1"/>
          </p:cNvSpPr>
          <p:nvPr>
            <p:ph type="title"/>
          </p:nvPr>
        </p:nvSpPr>
        <p:spPr/>
        <p:txBody>
          <a:bodyPr/>
          <a:lstStyle/>
          <a:p>
            <a:r>
              <a:rPr lang="en-CA" dirty="0" err="1"/>
              <a:t>Aprendizajes</a:t>
            </a:r>
            <a:r>
              <a:rPr lang="en-CA" dirty="0"/>
              <a:t> </a:t>
            </a:r>
            <a:r>
              <a:rPr lang="en-CA" dirty="0" err="1"/>
              <a:t>personales</a:t>
            </a:r>
            <a:r>
              <a:rPr lang="en-CA" dirty="0"/>
              <a:t> a </a:t>
            </a:r>
            <a:r>
              <a:rPr lang="en-CA" dirty="0" err="1"/>
              <a:t>partir</a:t>
            </a:r>
            <a:r>
              <a:rPr lang="en-CA" dirty="0"/>
              <a:t> del </a:t>
            </a:r>
            <a:r>
              <a:rPr lang="en-CA" dirty="0" err="1"/>
              <a:t>proyecto</a:t>
            </a:r>
            <a:r>
              <a:rPr lang="en-CA" dirty="0"/>
              <a:t> del </a:t>
            </a:r>
            <a:r>
              <a:rPr lang="en-CA" dirty="0" err="1"/>
              <a:t>portafolio</a:t>
            </a:r>
            <a:r>
              <a:rPr lang="en-CA" dirty="0"/>
              <a:t> cultural</a:t>
            </a:r>
            <a:endParaRPr lang="en-US" dirty="0"/>
          </a:p>
        </p:txBody>
      </p:sp>
      <p:sp>
        <p:nvSpPr>
          <p:cNvPr id="3" name="Content Placeholder 2">
            <a:extLst>
              <a:ext uri="{FF2B5EF4-FFF2-40B4-BE49-F238E27FC236}">
                <a16:creationId xmlns:a16="http://schemas.microsoft.com/office/drawing/2014/main" id="{3203FAB8-7890-5DEF-FB93-E4CD8A132E31}"/>
              </a:ext>
            </a:extLst>
          </p:cNvPr>
          <p:cNvSpPr>
            <a:spLocks noGrp="1"/>
          </p:cNvSpPr>
          <p:nvPr>
            <p:ph idx="1"/>
          </p:nvPr>
        </p:nvSpPr>
        <p:spPr/>
        <p:txBody>
          <a:bodyPr/>
          <a:lstStyle/>
          <a:p>
            <a:r>
              <a:rPr lang="en-US" dirty="0" err="1"/>
              <a:t>Principiantes</a:t>
            </a:r>
            <a:endParaRPr lang="en-US" dirty="0"/>
          </a:p>
          <a:p>
            <a:pPr lvl="1"/>
            <a:r>
              <a:rPr lang="en-CA" dirty="0" err="1"/>
              <a:t>Disfrute</a:t>
            </a:r>
            <a:r>
              <a:rPr lang="en-CA" dirty="0"/>
              <a:t> de la </a:t>
            </a:r>
            <a:r>
              <a:rPr lang="en-CA" dirty="0" err="1"/>
              <a:t>exploración</a:t>
            </a:r>
            <a:r>
              <a:rPr lang="en-CA" dirty="0"/>
              <a:t> cultural</a:t>
            </a:r>
          </a:p>
          <a:p>
            <a:pPr lvl="1"/>
            <a:r>
              <a:rPr lang="en-CA" dirty="0"/>
              <a:t>Mayor confianza </a:t>
            </a:r>
            <a:r>
              <a:rPr lang="en-CA" dirty="0" err="1"/>
              <a:t>en</a:t>
            </a:r>
            <a:r>
              <a:rPr lang="en-CA" dirty="0"/>
              <a:t> sus </a:t>
            </a:r>
            <a:r>
              <a:rPr lang="en-CA" dirty="0" err="1"/>
              <a:t>conocimientos</a:t>
            </a:r>
            <a:r>
              <a:rPr lang="en-CA" dirty="0"/>
              <a:t> </a:t>
            </a:r>
            <a:r>
              <a:rPr lang="en-CA" dirty="0" err="1"/>
              <a:t>lingüísticos</a:t>
            </a:r>
            <a:endParaRPr lang="en-CA" dirty="0"/>
          </a:p>
          <a:p>
            <a:pPr lvl="1"/>
            <a:r>
              <a:rPr lang="en-CA" dirty="0" err="1"/>
              <a:t>Interés</a:t>
            </a:r>
            <a:r>
              <a:rPr lang="en-CA" dirty="0"/>
              <a:t> personal </a:t>
            </a:r>
            <a:r>
              <a:rPr lang="en-CA" dirty="0" err="1"/>
              <a:t>en</a:t>
            </a:r>
            <a:r>
              <a:rPr lang="en-CA" dirty="0"/>
              <a:t> la </a:t>
            </a:r>
            <a:r>
              <a:rPr lang="en-CA" dirty="0" err="1"/>
              <a:t>gastronomía</a:t>
            </a:r>
            <a:r>
              <a:rPr lang="en-CA" dirty="0"/>
              <a:t>, </a:t>
            </a:r>
            <a:r>
              <a:rPr lang="en-CA" dirty="0" err="1"/>
              <a:t>los</a:t>
            </a:r>
            <a:r>
              <a:rPr lang="en-CA" dirty="0"/>
              <a:t> </a:t>
            </a:r>
            <a:r>
              <a:rPr lang="en-CA" dirty="0" err="1"/>
              <a:t>medios</a:t>
            </a:r>
            <a:r>
              <a:rPr lang="en-CA" dirty="0"/>
              <a:t> de </a:t>
            </a:r>
            <a:r>
              <a:rPr lang="en-CA" dirty="0" err="1"/>
              <a:t>comunicación</a:t>
            </a:r>
            <a:r>
              <a:rPr lang="en-CA" dirty="0"/>
              <a:t> y las </a:t>
            </a:r>
            <a:r>
              <a:rPr lang="en-CA" dirty="0" err="1"/>
              <a:t>prácticas</a:t>
            </a:r>
            <a:r>
              <a:rPr lang="en-CA" dirty="0"/>
              <a:t> </a:t>
            </a:r>
            <a:r>
              <a:rPr lang="en-CA" dirty="0" err="1"/>
              <a:t>culturales</a:t>
            </a:r>
            <a:endParaRPr lang="en-US" dirty="0"/>
          </a:p>
          <a:p>
            <a:r>
              <a:rPr lang="en-US" dirty="0"/>
              <a:t>Nivel </a:t>
            </a:r>
            <a:r>
              <a:rPr lang="en-US" dirty="0" err="1"/>
              <a:t>avanzado</a:t>
            </a:r>
            <a:endParaRPr lang="en-US" dirty="0"/>
          </a:p>
          <a:p>
            <a:pPr lvl="1"/>
            <a:r>
              <a:rPr lang="en-CA" dirty="0" err="1"/>
              <a:t>Interés</a:t>
            </a:r>
            <a:r>
              <a:rPr lang="en-CA" dirty="0"/>
              <a:t> </a:t>
            </a:r>
            <a:r>
              <a:rPr lang="en-CA" dirty="0" err="1"/>
              <a:t>sostenido</a:t>
            </a:r>
            <a:r>
              <a:rPr lang="en-CA" dirty="0"/>
              <a:t> </a:t>
            </a:r>
            <a:r>
              <a:rPr lang="en-CA" dirty="0" err="1"/>
              <a:t>por</a:t>
            </a:r>
            <a:r>
              <a:rPr lang="en-CA" dirty="0"/>
              <a:t> la </a:t>
            </a:r>
            <a:r>
              <a:rPr lang="en-CA" dirty="0" err="1"/>
              <a:t>exploración</a:t>
            </a:r>
            <a:r>
              <a:rPr lang="en-CA" dirty="0"/>
              <a:t> cultural, tanto </a:t>
            </a:r>
            <a:r>
              <a:rPr lang="en-CA" dirty="0" err="1"/>
              <a:t>propia</a:t>
            </a:r>
            <a:r>
              <a:rPr lang="en-CA" dirty="0"/>
              <a:t> </a:t>
            </a:r>
            <a:r>
              <a:rPr lang="en-CA" dirty="0" err="1"/>
              <a:t>como</a:t>
            </a:r>
            <a:r>
              <a:rPr lang="en-CA" dirty="0"/>
              <a:t> </a:t>
            </a:r>
            <a:r>
              <a:rPr lang="en-CA" dirty="0" err="1"/>
              <a:t>ajena</a:t>
            </a:r>
            <a:endParaRPr lang="en-CA" dirty="0"/>
          </a:p>
          <a:p>
            <a:pPr lvl="1"/>
            <a:r>
              <a:rPr lang="en-CA" dirty="0"/>
              <a:t>Mayor </a:t>
            </a:r>
            <a:r>
              <a:rPr lang="en-CA" dirty="0" err="1"/>
              <a:t>autoconciencia</a:t>
            </a:r>
            <a:r>
              <a:rPr lang="en-CA" dirty="0"/>
              <a:t> </a:t>
            </a:r>
            <a:r>
              <a:rPr lang="en-CA" dirty="0" err="1"/>
              <a:t>lingüística</a:t>
            </a:r>
            <a:r>
              <a:rPr lang="en-CA" dirty="0"/>
              <a:t> (</a:t>
            </a:r>
            <a:r>
              <a:rPr lang="en-CA" dirty="0" err="1"/>
              <a:t>fortalezas</a:t>
            </a:r>
            <a:r>
              <a:rPr lang="en-CA" dirty="0"/>
              <a:t>, </a:t>
            </a:r>
            <a:r>
              <a:rPr lang="en-CA" dirty="0" err="1"/>
              <a:t>limitaciones</a:t>
            </a:r>
            <a:r>
              <a:rPr lang="en-CA" dirty="0"/>
              <a:t> y </a:t>
            </a:r>
            <a:r>
              <a:rPr lang="en-CA" dirty="0" err="1"/>
              <a:t>progreso</a:t>
            </a:r>
            <a:r>
              <a:rPr lang="en-CA" dirty="0"/>
              <a:t> personal)</a:t>
            </a:r>
          </a:p>
          <a:p>
            <a:pPr lvl="1"/>
            <a:r>
              <a:rPr lang="en-CA" dirty="0" err="1"/>
              <a:t>Reconocimiento</a:t>
            </a:r>
            <a:r>
              <a:rPr lang="en-CA" dirty="0"/>
              <a:t> del </a:t>
            </a:r>
            <a:r>
              <a:rPr lang="en-CA" dirty="0" err="1"/>
              <a:t>aprendizaje</a:t>
            </a:r>
            <a:r>
              <a:rPr lang="en-CA" dirty="0"/>
              <a:t> cultural </a:t>
            </a:r>
            <a:r>
              <a:rPr lang="en-CA" dirty="0" err="1"/>
              <a:t>como</a:t>
            </a:r>
            <a:r>
              <a:rPr lang="en-CA" dirty="0"/>
              <a:t> </a:t>
            </a:r>
            <a:r>
              <a:rPr lang="en-CA" dirty="0" err="1"/>
              <a:t>parte</a:t>
            </a:r>
            <a:r>
              <a:rPr lang="en-CA" dirty="0"/>
              <a:t> del </a:t>
            </a:r>
            <a:r>
              <a:rPr lang="en-CA" dirty="0" err="1"/>
              <a:t>desarrollo</a:t>
            </a:r>
            <a:r>
              <a:rPr lang="en-CA" dirty="0"/>
              <a:t> personal y </a:t>
            </a:r>
            <a:r>
              <a:rPr lang="en-CA" dirty="0" err="1"/>
              <a:t>académico</a:t>
            </a:r>
            <a:endParaRPr lang="en-CA" dirty="0"/>
          </a:p>
          <a:p>
            <a:pPr lvl="1"/>
            <a:endParaRPr lang="en-US" dirty="0"/>
          </a:p>
        </p:txBody>
      </p:sp>
    </p:spTree>
    <p:extLst>
      <p:ext uri="{BB962C8B-B14F-4D97-AF65-F5344CB8AC3E}">
        <p14:creationId xmlns:p14="http://schemas.microsoft.com/office/powerpoint/2010/main" val="22097765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02F1F-D473-2E3B-0027-8DDED6EDE204}"/>
              </a:ext>
            </a:extLst>
          </p:cNvPr>
          <p:cNvSpPr>
            <a:spLocks noGrp="1"/>
          </p:cNvSpPr>
          <p:nvPr>
            <p:ph type="title"/>
          </p:nvPr>
        </p:nvSpPr>
        <p:spPr/>
        <p:txBody>
          <a:bodyPr/>
          <a:lstStyle/>
          <a:p>
            <a:r>
              <a:rPr lang="en-US" dirty="0" err="1"/>
              <a:t>Consejos</a:t>
            </a:r>
            <a:r>
              <a:rPr lang="en-US" dirty="0"/>
              <a:t> para </a:t>
            </a:r>
            <a:r>
              <a:rPr lang="en-US" dirty="0" err="1"/>
              <a:t>futuros</a:t>
            </a:r>
            <a:r>
              <a:rPr lang="en-US" dirty="0"/>
              <a:t> </a:t>
            </a:r>
            <a:r>
              <a:rPr lang="en-US" dirty="0" err="1"/>
              <a:t>estudiantes</a:t>
            </a:r>
            <a:endParaRPr lang="en-US" dirty="0"/>
          </a:p>
        </p:txBody>
      </p:sp>
      <p:sp>
        <p:nvSpPr>
          <p:cNvPr id="3" name="Content Placeholder 2">
            <a:extLst>
              <a:ext uri="{FF2B5EF4-FFF2-40B4-BE49-F238E27FC236}">
                <a16:creationId xmlns:a16="http://schemas.microsoft.com/office/drawing/2014/main" id="{A70E6D91-698D-A8D3-08C9-66A3C79D54EF}"/>
              </a:ext>
            </a:extLst>
          </p:cNvPr>
          <p:cNvSpPr>
            <a:spLocks noGrp="1"/>
          </p:cNvSpPr>
          <p:nvPr>
            <p:ph idx="1"/>
          </p:nvPr>
        </p:nvSpPr>
        <p:spPr/>
        <p:txBody>
          <a:bodyPr/>
          <a:lstStyle/>
          <a:p>
            <a:r>
              <a:rPr lang="en-US" dirty="0" err="1"/>
              <a:t>Principiantes</a:t>
            </a:r>
            <a:endParaRPr lang="en-US" dirty="0"/>
          </a:p>
          <a:p>
            <a:pPr lvl="1"/>
            <a:r>
              <a:rPr lang="en-CA" dirty="0" err="1"/>
              <a:t>Elegir</a:t>
            </a:r>
            <a:r>
              <a:rPr lang="en-CA" dirty="0"/>
              <a:t> un </a:t>
            </a:r>
            <a:r>
              <a:rPr lang="en-CA" dirty="0" err="1"/>
              <a:t>tema</a:t>
            </a:r>
            <a:r>
              <a:rPr lang="en-CA" dirty="0"/>
              <a:t> </a:t>
            </a:r>
            <a:r>
              <a:rPr lang="en-CA" dirty="0" err="1"/>
              <a:t>que</a:t>
            </a:r>
            <a:r>
              <a:rPr lang="en-CA" dirty="0"/>
              <a:t> </a:t>
            </a:r>
            <a:r>
              <a:rPr lang="en-CA" dirty="0" err="1"/>
              <a:t>tenga</a:t>
            </a:r>
            <a:r>
              <a:rPr lang="en-CA" dirty="0"/>
              <a:t> un </a:t>
            </a:r>
            <a:r>
              <a:rPr lang="en-CA" dirty="0" err="1"/>
              <a:t>significado</a:t>
            </a:r>
            <a:r>
              <a:rPr lang="en-CA" dirty="0"/>
              <a:t> personal</a:t>
            </a:r>
          </a:p>
          <a:p>
            <a:pPr lvl="1"/>
            <a:r>
              <a:rPr lang="en-CA" dirty="0" err="1"/>
              <a:t>Participar</a:t>
            </a:r>
            <a:r>
              <a:rPr lang="en-CA" dirty="0"/>
              <a:t> de forma </a:t>
            </a:r>
            <a:r>
              <a:rPr lang="en-CA" dirty="0" err="1"/>
              <a:t>auténtica</a:t>
            </a:r>
            <a:r>
              <a:rPr lang="en-CA" dirty="0"/>
              <a:t>, </a:t>
            </a:r>
            <a:r>
              <a:rPr lang="en-CA" dirty="0" err="1"/>
              <a:t>en</a:t>
            </a:r>
            <a:r>
              <a:rPr lang="en-CA" dirty="0"/>
              <a:t> </a:t>
            </a:r>
            <a:r>
              <a:rPr lang="en-CA" dirty="0" err="1"/>
              <a:t>lugar</a:t>
            </a:r>
            <a:r>
              <a:rPr lang="en-CA" dirty="0"/>
              <a:t> de </a:t>
            </a:r>
            <a:r>
              <a:rPr lang="en-CA" dirty="0" err="1"/>
              <a:t>tratar</a:t>
            </a:r>
            <a:r>
              <a:rPr lang="en-CA" dirty="0"/>
              <a:t> </a:t>
            </a:r>
            <a:r>
              <a:rPr lang="en-CA" dirty="0" err="1"/>
              <a:t>el</a:t>
            </a:r>
            <a:r>
              <a:rPr lang="en-CA" dirty="0"/>
              <a:t> </a:t>
            </a:r>
            <a:r>
              <a:rPr lang="en-CA" dirty="0" err="1"/>
              <a:t>proyecto</a:t>
            </a:r>
            <a:r>
              <a:rPr lang="en-CA" dirty="0"/>
              <a:t> </a:t>
            </a:r>
            <a:r>
              <a:rPr lang="en-CA" dirty="0" err="1"/>
              <a:t>como</a:t>
            </a:r>
            <a:r>
              <a:rPr lang="en-CA" dirty="0"/>
              <a:t> “solo </a:t>
            </a:r>
            <a:r>
              <a:rPr lang="en-CA" dirty="0" err="1"/>
              <a:t>una</a:t>
            </a:r>
            <a:r>
              <a:rPr lang="en-CA" dirty="0"/>
              <a:t> </a:t>
            </a:r>
            <a:r>
              <a:rPr lang="en-CA" dirty="0" err="1"/>
              <a:t>tarea</a:t>
            </a:r>
            <a:r>
              <a:rPr lang="en-CA" dirty="0"/>
              <a:t>”</a:t>
            </a:r>
          </a:p>
          <a:p>
            <a:pPr lvl="1"/>
            <a:r>
              <a:rPr lang="en-CA" dirty="0"/>
              <a:t>El </a:t>
            </a:r>
            <a:r>
              <a:rPr lang="en-CA" dirty="0" err="1"/>
              <a:t>disfrute</a:t>
            </a:r>
            <a:r>
              <a:rPr lang="en-CA" dirty="0"/>
              <a:t> y la </a:t>
            </a:r>
            <a:r>
              <a:rPr lang="en-CA" dirty="0" err="1"/>
              <a:t>curiosidad</a:t>
            </a:r>
            <a:r>
              <a:rPr lang="en-CA" dirty="0"/>
              <a:t> </a:t>
            </a:r>
            <a:r>
              <a:rPr lang="en-CA" dirty="0" err="1"/>
              <a:t>favorecen</a:t>
            </a:r>
            <a:r>
              <a:rPr lang="en-CA" dirty="0"/>
              <a:t> un </a:t>
            </a:r>
            <a:r>
              <a:rPr lang="en-CA" dirty="0" err="1"/>
              <a:t>aprendizaje</a:t>
            </a:r>
            <a:r>
              <a:rPr lang="en-CA" dirty="0"/>
              <a:t> </a:t>
            </a:r>
            <a:r>
              <a:rPr lang="en-CA" dirty="0" err="1"/>
              <a:t>más</a:t>
            </a:r>
            <a:r>
              <a:rPr lang="en-CA" dirty="0"/>
              <a:t> profundo</a:t>
            </a:r>
            <a:endParaRPr lang="en-US" dirty="0"/>
          </a:p>
          <a:p>
            <a:r>
              <a:rPr lang="en-US" dirty="0"/>
              <a:t>Nivel </a:t>
            </a:r>
            <a:r>
              <a:rPr lang="en-US" dirty="0" err="1"/>
              <a:t>avanzado</a:t>
            </a:r>
            <a:endParaRPr lang="en-US" dirty="0"/>
          </a:p>
          <a:p>
            <a:pPr lvl="1"/>
            <a:r>
              <a:rPr lang="en-CA" dirty="0" err="1"/>
              <a:t>Aprovechar</a:t>
            </a:r>
            <a:r>
              <a:rPr lang="en-CA" dirty="0"/>
              <a:t> </a:t>
            </a:r>
            <a:r>
              <a:rPr lang="en-CA" dirty="0" err="1"/>
              <a:t>el</a:t>
            </a:r>
            <a:r>
              <a:rPr lang="en-CA" dirty="0"/>
              <a:t> </a:t>
            </a:r>
            <a:r>
              <a:rPr lang="en-CA" dirty="0" err="1"/>
              <a:t>proyecto</a:t>
            </a:r>
            <a:r>
              <a:rPr lang="en-CA" dirty="0"/>
              <a:t> </a:t>
            </a:r>
            <a:r>
              <a:rPr lang="en-CA" dirty="0" err="1"/>
              <a:t>como</a:t>
            </a:r>
            <a:r>
              <a:rPr lang="en-CA" dirty="0"/>
              <a:t> </a:t>
            </a:r>
            <a:r>
              <a:rPr lang="en-CA" dirty="0" err="1"/>
              <a:t>una</a:t>
            </a:r>
            <a:r>
              <a:rPr lang="en-CA" dirty="0"/>
              <a:t> </a:t>
            </a:r>
            <a:r>
              <a:rPr lang="en-CA" dirty="0" err="1"/>
              <a:t>oportunidad</a:t>
            </a:r>
            <a:r>
              <a:rPr lang="en-CA" dirty="0"/>
              <a:t> de </a:t>
            </a:r>
            <a:r>
              <a:rPr lang="en-CA" dirty="0" err="1"/>
              <a:t>aprendizaje</a:t>
            </a:r>
            <a:r>
              <a:rPr lang="en-CA" dirty="0"/>
              <a:t> </a:t>
            </a:r>
            <a:r>
              <a:rPr lang="en-CA" dirty="0" err="1"/>
              <a:t>experiencial</a:t>
            </a:r>
            <a:r>
              <a:rPr lang="en-CA" dirty="0"/>
              <a:t> y </a:t>
            </a:r>
            <a:r>
              <a:rPr lang="en-CA" dirty="0" err="1"/>
              <a:t>reflexivo</a:t>
            </a:r>
            <a:endParaRPr lang="en-CA" dirty="0"/>
          </a:p>
          <a:p>
            <a:pPr lvl="1"/>
            <a:r>
              <a:rPr lang="en-CA" dirty="0" err="1"/>
              <a:t>Elegir</a:t>
            </a:r>
            <a:r>
              <a:rPr lang="en-CA" dirty="0"/>
              <a:t> </a:t>
            </a:r>
            <a:r>
              <a:rPr lang="en-CA" dirty="0" err="1"/>
              <a:t>actividades</a:t>
            </a:r>
            <a:r>
              <a:rPr lang="en-CA" dirty="0"/>
              <a:t> </a:t>
            </a:r>
            <a:r>
              <a:rPr lang="en-CA" dirty="0" err="1"/>
              <a:t>que</a:t>
            </a:r>
            <a:r>
              <a:rPr lang="en-CA" dirty="0"/>
              <a:t> </a:t>
            </a:r>
            <a:r>
              <a:rPr lang="en-CA" dirty="0" err="1"/>
              <a:t>permitan</a:t>
            </a:r>
            <a:r>
              <a:rPr lang="en-CA" dirty="0"/>
              <a:t> </a:t>
            </a:r>
            <a:r>
              <a:rPr lang="en-CA" dirty="0" err="1"/>
              <a:t>una</a:t>
            </a:r>
            <a:r>
              <a:rPr lang="en-CA" dirty="0"/>
              <a:t> </a:t>
            </a:r>
            <a:r>
              <a:rPr lang="en-CA" dirty="0" err="1"/>
              <a:t>conexión</a:t>
            </a:r>
            <a:r>
              <a:rPr lang="en-CA" dirty="0"/>
              <a:t> personal y cultural </a:t>
            </a:r>
            <a:r>
              <a:rPr lang="en-CA" dirty="0" err="1"/>
              <a:t>significativa</a:t>
            </a:r>
            <a:endParaRPr lang="en-CA" dirty="0"/>
          </a:p>
          <a:p>
            <a:pPr lvl="1"/>
            <a:r>
              <a:rPr lang="en-CA" dirty="0" err="1"/>
              <a:t>Entender</a:t>
            </a:r>
            <a:r>
              <a:rPr lang="en-CA" dirty="0"/>
              <a:t> </a:t>
            </a:r>
            <a:r>
              <a:rPr lang="en-CA" dirty="0" err="1"/>
              <a:t>el</a:t>
            </a:r>
            <a:r>
              <a:rPr lang="en-CA" dirty="0"/>
              <a:t> </a:t>
            </a:r>
            <a:r>
              <a:rPr lang="en-CA" dirty="0" err="1"/>
              <a:t>proyecto</a:t>
            </a:r>
            <a:r>
              <a:rPr lang="en-CA" dirty="0"/>
              <a:t> </a:t>
            </a:r>
            <a:r>
              <a:rPr lang="en-CA" dirty="0" err="1"/>
              <a:t>como</a:t>
            </a:r>
            <a:r>
              <a:rPr lang="en-CA" dirty="0"/>
              <a:t> un </a:t>
            </a:r>
            <a:r>
              <a:rPr lang="en-CA" dirty="0" err="1"/>
              <a:t>espacio</a:t>
            </a:r>
            <a:r>
              <a:rPr lang="en-CA" dirty="0"/>
              <a:t> </a:t>
            </a:r>
            <a:r>
              <a:rPr lang="en-CA" dirty="0" err="1"/>
              <a:t>creativo</a:t>
            </a:r>
            <a:r>
              <a:rPr lang="en-CA" dirty="0"/>
              <a:t> para </a:t>
            </a:r>
            <a:r>
              <a:rPr lang="en-CA" dirty="0" err="1"/>
              <a:t>profundizar</a:t>
            </a:r>
            <a:r>
              <a:rPr lang="en-CA" dirty="0"/>
              <a:t> </a:t>
            </a:r>
            <a:r>
              <a:rPr lang="en-CA" dirty="0" err="1"/>
              <a:t>en</a:t>
            </a:r>
            <a:r>
              <a:rPr lang="en-CA" dirty="0"/>
              <a:t> la lengua y la </a:t>
            </a:r>
            <a:r>
              <a:rPr lang="en-CA" dirty="0" err="1"/>
              <a:t>cultura</a:t>
            </a:r>
            <a:r>
              <a:rPr lang="en-CA" dirty="0"/>
              <a:t>, </a:t>
            </a:r>
            <a:r>
              <a:rPr lang="en-CA" dirty="0" err="1"/>
              <a:t>más</a:t>
            </a:r>
            <a:r>
              <a:rPr lang="en-CA" dirty="0"/>
              <a:t> </a:t>
            </a:r>
            <a:r>
              <a:rPr lang="en-CA" dirty="0" err="1"/>
              <a:t>allá</a:t>
            </a:r>
            <a:r>
              <a:rPr lang="en-CA" dirty="0"/>
              <a:t> de </a:t>
            </a:r>
            <a:r>
              <a:rPr lang="en-CA" dirty="0" err="1"/>
              <a:t>los</a:t>
            </a:r>
            <a:r>
              <a:rPr lang="en-CA" dirty="0"/>
              <a:t> </a:t>
            </a:r>
            <a:r>
              <a:rPr lang="en-CA" dirty="0" err="1"/>
              <a:t>requisitos</a:t>
            </a:r>
            <a:r>
              <a:rPr lang="en-CA" dirty="0"/>
              <a:t> </a:t>
            </a:r>
            <a:r>
              <a:rPr lang="en-CA" dirty="0" err="1"/>
              <a:t>formales</a:t>
            </a:r>
            <a:r>
              <a:rPr lang="en-CA" dirty="0"/>
              <a:t> del </a:t>
            </a:r>
            <a:r>
              <a:rPr lang="en-CA" dirty="0" err="1"/>
              <a:t>curso</a:t>
            </a:r>
            <a:endParaRPr lang="en-CA" dirty="0"/>
          </a:p>
          <a:p>
            <a:pPr lvl="1"/>
            <a:endParaRPr lang="en-US" dirty="0"/>
          </a:p>
          <a:p>
            <a:endParaRPr lang="en-US" dirty="0"/>
          </a:p>
        </p:txBody>
      </p:sp>
    </p:spTree>
    <p:extLst>
      <p:ext uri="{BB962C8B-B14F-4D97-AF65-F5344CB8AC3E}">
        <p14:creationId xmlns:p14="http://schemas.microsoft.com/office/powerpoint/2010/main" val="35211996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05A1F-64CF-8DB3-7773-00C759FBD4F8}"/>
              </a:ext>
            </a:extLst>
          </p:cNvPr>
          <p:cNvSpPr>
            <a:spLocks noGrp="1"/>
          </p:cNvSpPr>
          <p:nvPr>
            <p:ph type="title"/>
          </p:nvPr>
        </p:nvSpPr>
        <p:spPr/>
        <p:txBody>
          <a:bodyPr/>
          <a:lstStyle/>
          <a:p>
            <a:r>
              <a:rPr lang="en-US" dirty="0" err="1"/>
              <a:t>Sugerencias</a:t>
            </a:r>
            <a:r>
              <a:rPr lang="en-US" dirty="0"/>
              <a:t> para </a:t>
            </a:r>
            <a:r>
              <a:rPr lang="en-US" dirty="0" err="1"/>
              <a:t>mejorar</a:t>
            </a:r>
            <a:r>
              <a:rPr lang="en-US" dirty="0"/>
              <a:t> </a:t>
            </a:r>
            <a:r>
              <a:rPr lang="en-US" dirty="0" err="1"/>
              <a:t>el</a:t>
            </a:r>
            <a:r>
              <a:rPr lang="en-US" dirty="0"/>
              <a:t> </a:t>
            </a:r>
            <a:r>
              <a:rPr lang="en-US" dirty="0" err="1"/>
              <a:t>proyecto</a:t>
            </a:r>
            <a:endParaRPr lang="en-US" dirty="0"/>
          </a:p>
        </p:txBody>
      </p:sp>
      <p:sp>
        <p:nvSpPr>
          <p:cNvPr id="3" name="Content Placeholder 2">
            <a:extLst>
              <a:ext uri="{FF2B5EF4-FFF2-40B4-BE49-F238E27FC236}">
                <a16:creationId xmlns:a16="http://schemas.microsoft.com/office/drawing/2014/main" id="{98A96739-443E-D8F1-7EB7-CEE0F20D5558}"/>
              </a:ext>
            </a:extLst>
          </p:cNvPr>
          <p:cNvSpPr>
            <a:spLocks noGrp="1"/>
          </p:cNvSpPr>
          <p:nvPr>
            <p:ph idx="1"/>
          </p:nvPr>
        </p:nvSpPr>
        <p:spPr/>
        <p:txBody>
          <a:bodyPr/>
          <a:lstStyle/>
          <a:p>
            <a:r>
              <a:rPr lang="en-US" dirty="0" err="1"/>
              <a:t>Principiantes</a:t>
            </a:r>
            <a:endParaRPr lang="en-US" dirty="0"/>
          </a:p>
          <a:p>
            <a:pPr lvl="1"/>
            <a:r>
              <a:rPr lang="en-CA" dirty="0" err="1"/>
              <a:t>Mantener</a:t>
            </a:r>
            <a:r>
              <a:rPr lang="en-CA" dirty="0"/>
              <a:t> </a:t>
            </a:r>
            <a:r>
              <a:rPr lang="en-CA" dirty="0" err="1"/>
              <a:t>el</a:t>
            </a:r>
            <a:r>
              <a:rPr lang="en-CA" dirty="0"/>
              <a:t> </a:t>
            </a:r>
            <a:r>
              <a:rPr lang="en-CA" dirty="0" err="1"/>
              <a:t>proyecto</a:t>
            </a:r>
            <a:r>
              <a:rPr lang="en-CA" dirty="0"/>
              <a:t> </a:t>
            </a:r>
            <a:r>
              <a:rPr lang="en-CA" dirty="0" err="1"/>
              <a:t>en</a:t>
            </a:r>
            <a:r>
              <a:rPr lang="en-CA" dirty="0"/>
              <a:t> gran </a:t>
            </a:r>
            <a:r>
              <a:rPr lang="en-CA" dirty="0" err="1"/>
              <a:t>medida</a:t>
            </a:r>
            <a:r>
              <a:rPr lang="en-CA" dirty="0"/>
              <a:t> </a:t>
            </a:r>
            <a:r>
              <a:rPr lang="en-CA" dirty="0" err="1"/>
              <a:t>como</a:t>
            </a:r>
            <a:r>
              <a:rPr lang="en-CA" dirty="0"/>
              <a:t> </a:t>
            </a:r>
            <a:r>
              <a:rPr lang="en-CA" dirty="0" err="1"/>
              <a:t>está</a:t>
            </a:r>
            <a:endParaRPr lang="en-CA" dirty="0"/>
          </a:p>
          <a:p>
            <a:pPr lvl="1"/>
            <a:r>
              <a:rPr lang="en-CA" dirty="0"/>
              <a:t>Añadir </a:t>
            </a:r>
            <a:r>
              <a:rPr lang="en-CA" dirty="0" err="1"/>
              <a:t>oportunidades</a:t>
            </a:r>
            <a:r>
              <a:rPr lang="en-CA" dirty="0"/>
              <a:t> </a:t>
            </a:r>
            <a:r>
              <a:rPr lang="en-CA" dirty="0" err="1"/>
              <a:t>opcionales</a:t>
            </a:r>
            <a:r>
              <a:rPr lang="en-CA" dirty="0"/>
              <a:t> de </a:t>
            </a:r>
            <a:r>
              <a:rPr lang="en-CA" dirty="0" err="1"/>
              <a:t>interacción</a:t>
            </a:r>
            <a:r>
              <a:rPr lang="en-CA" dirty="0"/>
              <a:t> o </a:t>
            </a:r>
            <a:r>
              <a:rPr lang="en-CA" dirty="0" err="1"/>
              <a:t>socialización</a:t>
            </a:r>
            <a:br>
              <a:rPr lang="en-CA" dirty="0"/>
            </a:br>
            <a:r>
              <a:rPr lang="en-CA" dirty="0"/>
              <a:t>(</a:t>
            </a:r>
            <a:r>
              <a:rPr lang="en-CA" dirty="0" err="1"/>
              <a:t>por</a:t>
            </a:r>
            <a:r>
              <a:rPr lang="en-CA" dirty="0"/>
              <a:t> </a:t>
            </a:r>
            <a:r>
              <a:rPr lang="en-CA" dirty="0" err="1"/>
              <a:t>ejemplo</a:t>
            </a:r>
            <a:r>
              <a:rPr lang="en-CA" dirty="0"/>
              <a:t>, </a:t>
            </a:r>
            <a:r>
              <a:rPr lang="en-CA" dirty="0" err="1"/>
              <a:t>presentaciones</a:t>
            </a:r>
            <a:r>
              <a:rPr lang="en-CA" dirty="0"/>
              <a:t> </a:t>
            </a:r>
            <a:r>
              <a:rPr lang="en-CA" dirty="0" err="1"/>
              <a:t>en</a:t>
            </a:r>
            <a:r>
              <a:rPr lang="en-CA" dirty="0"/>
              <a:t> </a:t>
            </a:r>
            <a:r>
              <a:rPr lang="en-CA" dirty="0" err="1"/>
              <a:t>clase</a:t>
            </a:r>
            <a:r>
              <a:rPr lang="en-CA" dirty="0"/>
              <a:t> o </a:t>
            </a:r>
            <a:r>
              <a:rPr lang="en-CA" dirty="0" err="1"/>
              <a:t>actividades</a:t>
            </a:r>
            <a:r>
              <a:rPr lang="en-CA" dirty="0"/>
              <a:t> </a:t>
            </a:r>
            <a:r>
              <a:rPr lang="en-CA" dirty="0" err="1"/>
              <a:t>en</a:t>
            </a:r>
            <a:r>
              <a:rPr lang="en-CA" dirty="0"/>
              <a:t> </a:t>
            </a:r>
            <a:r>
              <a:rPr lang="en-CA" dirty="0" err="1"/>
              <a:t>el</a:t>
            </a:r>
            <a:r>
              <a:rPr lang="en-CA" dirty="0"/>
              <a:t> campus)</a:t>
            </a:r>
          </a:p>
          <a:p>
            <a:r>
              <a:rPr lang="en-US" dirty="0"/>
              <a:t>Nivel </a:t>
            </a:r>
            <a:r>
              <a:rPr lang="en-US" dirty="0" err="1"/>
              <a:t>avanzado</a:t>
            </a:r>
            <a:endParaRPr lang="en-US" dirty="0"/>
          </a:p>
          <a:p>
            <a:pPr lvl="1"/>
            <a:r>
              <a:rPr lang="en-CA" dirty="0" err="1"/>
              <a:t>Mantener</a:t>
            </a:r>
            <a:r>
              <a:rPr lang="en-CA" dirty="0"/>
              <a:t> la </a:t>
            </a:r>
            <a:r>
              <a:rPr lang="en-CA" dirty="0" err="1"/>
              <a:t>flexibilidad</a:t>
            </a:r>
            <a:r>
              <a:rPr lang="en-CA" dirty="0"/>
              <a:t> y </a:t>
            </a:r>
            <a:r>
              <a:rPr lang="en-CA" dirty="0" err="1"/>
              <a:t>estructura</a:t>
            </a:r>
            <a:r>
              <a:rPr lang="en-CA" dirty="0"/>
              <a:t> general del </a:t>
            </a:r>
            <a:r>
              <a:rPr lang="en-CA" dirty="0" err="1"/>
              <a:t>proyecto</a:t>
            </a:r>
            <a:endParaRPr lang="en-CA" dirty="0"/>
          </a:p>
          <a:p>
            <a:pPr lvl="1"/>
            <a:r>
              <a:rPr lang="en-CA" dirty="0" err="1"/>
              <a:t>Asegurar</a:t>
            </a:r>
            <a:r>
              <a:rPr lang="en-CA" dirty="0"/>
              <a:t> </a:t>
            </a:r>
            <a:r>
              <a:rPr lang="en-CA" dirty="0" err="1"/>
              <a:t>niveles</a:t>
            </a:r>
            <a:r>
              <a:rPr lang="en-CA" dirty="0"/>
              <a:t> comparables de </a:t>
            </a:r>
            <a:r>
              <a:rPr lang="en-CA" dirty="0" err="1"/>
              <a:t>esfuerzo</a:t>
            </a:r>
            <a:r>
              <a:rPr lang="en-CA" dirty="0"/>
              <a:t> entre las </a:t>
            </a:r>
            <a:r>
              <a:rPr lang="en-CA" dirty="0" err="1"/>
              <a:t>actividades</a:t>
            </a:r>
            <a:r>
              <a:rPr lang="en-CA" dirty="0"/>
              <a:t> </a:t>
            </a:r>
            <a:r>
              <a:rPr lang="en-CA" dirty="0" err="1"/>
              <a:t>elegidas</a:t>
            </a:r>
            <a:endParaRPr lang="en-CA" dirty="0"/>
          </a:p>
          <a:p>
            <a:pPr lvl="1"/>
            <a:r>
              <a:rPr lang="en-CA" dirty="0" err="1"/>
              <a:t>Ofrecer</a:t>
            </a:r>
            <a:r>
              <a:rPr lang="en-CA" dirty="0"/>
              <a:t> </a:t>
            </a:r>
            <a:r>
              <a:rPr lang="en-CA" dirty="0" err="1"/>
              <a:t>más</a:t>
            </a:r>
            <a:r>
              <a:rPr lang="en-CA" dirty="0"/>
              <a:t> </a:t>
            </a:r>
            <a:r>
              <a:rPr lang="en-CA" dirty="0" err="1"/>
              <a:t>opciones</a:t>
            </a:r>
            <a:r>
              <a:rPr lang="en-CA" dirty="0"/>
              <a:t> o </a:t>
            </a:r>
            <a:r>
              <a:rPr lang="en-CA" dirty="0" err="1"/>
              <a:t>ejemplos</a:t>
            </a:r>
            <a:r>
              <a:rPr lang="en-CA" dirty="0"/>
              <a:t> para </a:t>
            </a:r>
            <a:r>
              <a:rPr lang="en-CA" dirty="0" err="1"/>
              <a:t>estudiantes</a:t>
            </a:r>
            <a:r>
              <a:rPr lang="en-CA" dirty="0"/>
              <a:t> con </a:t>
            </a:r>
            <a:r>
              <a:rPr lang="en-CA" dirty="0" err="1"/>
              <a:t>amplia</a:t>
            </a:r>
            <a:r>
              <a:rPr lang="en-CA" dirty="0"/>
              <a:t> </a:t>
            </a:r>
            <a:r>
              <a:rPr lang="en-CA" dirty="0" err="1"/>
              <a:t>experiencia</a:t>
            </a:r>
            <a:r>
              <a:rPr lang="en-CA" dirty="0"/>
              <a:t> previa </a:t>
            </a:r>
            <a:r>
              <a:rPr lang="en-CA" dirty="0" err="1"/>
              <a:t>en</a:t>
            </a:r>
            <a:r>
              <a:rPr lang="en-CA" dirty="0"/>
              <a:t> </a:t>
            </a:r>
            <a:r>
              <a:rPr lang="en-CA" dirty="0" err="1"/>
              <a:t>proyectos</a:t>
            </a:r>
            <a:r>
              <a:rPr lang="en-CA" dirty="0"/>
              <a:t> </a:t>
            </a:r>
            <a:r>
              <a:rPr lang="en-CA" dirty="0" err="1"/>
              <a:t>culturales</a:t>
            </a:r>
            <a:endParaRPr lang="en-CA" dirty="0"/>
          </a:p>
          <a:p>
            <a:endParaRPr lang="en-US" dirty="0"/>
          </a:p>
        </p:txBody>
      </p:sp>
    </p:spTree>
    <p:extLst>
      <p:ext uri="{BB962C8B-B14F-4D97-AF65-F5344CB8AC3E}">
        <p14:creationId xmlns:p14="http://schemas.microsoft.com/office/powerpoint/2010/main" val="4987381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44BBD-B46E-998B-1E44-83A8ABA60763}"/>
              </a:ext>
            </a:extLst>
          </p:cNvPr>
          <p:cNvSpPr>
            <a:spLocks noGrp="1"/>
          </p:cNvSpPr>
          <p:nvPr>
            <p:ph type="title"/>
          </p:nvPr>
        </p:nvSpPr>
        <p:spPr>
          <a:xfrm>
            <a:off x="555631" y="106140"/>
            <a:ext cx="9612306" cy="984730"/>
          </a:xfrm>
        </p:spPr>
        <p:txBody>
          <a:bodyPr/>
          <a:lstStyle/>
          <a:p>
            <a:r>
              <a:rPr lang="en-US" dirty="0" err="1"/>
              <a:t>Beneficios</a:t>
            </a:r>
            <a:r>
              <a:rPr lang="en-US" dirty="0"/>
              <a:t> del </a:t>
            </a:r>
            <a:r>
              <a:rPr lang="en-US" dirty="0" err="1"/>
              <a:t>portafolio</a:t>
            </a:r>
            <a:r>
              <a:rPr lang="en-US" dirty="0"/>
              <a:t> cultural</a:t>
            </a:r>
          </a:p>
        </p:txBody>
      </p:sp>
      <p:graphicFrame>
        <p:nvGraphicFramePr>
          <p:cNvPr id="4" name="Content Placeholder 3">
            <a:extLst>
              <a:ext uri="{FF2B5EF4-FFF2-40B4-BE49-F238E27FC236}">
                <a16:creationId xmlns:a16="http://schemas.microsoft.com/office/drawing/2014/main" id="{72F0DFD2-BF1C-CE4B-1584-9519C68FB6BD}"/>
              </a:ext>
            </a:extLst>
          </p:cNvPr>
          <p:cNvGraphicFramePr>
            <a:graphicFrameLocks noGrp="1"/>
          </p:cNvGraphicFramePr>
          <p:nvPr>
            <p:ph idx="1"/>
            <p:extLst>
              <p:ext uri="{D42A27DB-BD31-4B8C-83A1-F6EECF244321}">
                <p14:modId xmlns:p14="http://schemas.microsoft.com/office/powerpoint/2010/main" val="760727029"/>
              </p:ext>
            </p:extLst>
          </p:nvPr>
        </p:nvGraphicFramePr>
        <p:xfrm>
          <a:off x="704215" y="1090870"/>
          <a:ext cx="9612312" cy="5425440"/>
        </p:xfrm>
        <a:graphic>
          <a:graphicData uri="http://schemas.openxmlformats.org/drawingml/2006/table">
            <a:tbl>
              <a:tblPr firstRow="1" bandRow="1">
                <a:tableStyleId>{5C22544A-7EE6-4342-B048-85BDC9FD1C3A}</a:tableStyleId>
              </a:tblPr>
              <a:tblGrid>
                <a:gridCol w="3204104">
                  <a:extLst>
                    <a:ext uri="{9D8B030D-6E8A-4147-A177-3AD203B41FA5}">
                      <a16:colId xmlns:a16="http://schemas.microsoft.com/office/drawing/2014/main" val="208685515"/>
                    </a:ext>
                  </a:extLst>
                </a:gridCol>
                <a:gridCol w="3204104">
                  <a:extLst>
                    <a:ext uri="{9D8B030D-6E8A-4147-A177-3AD203B41FA5}">
                      <a16:colId xmlns:a16="http://schemas.microsoft.com/office/drawing/2014/main" val="3181786720"/>
                    </a:ext>
                  </a:extLst>
                </a:gridCol>
                <a:gridCol w="3204104">
                  <a:extLst>
                    <a:ext uri="{9D8B030D-6E8A-4147-A177-3AD203B41FA5}">
                      <a16:colId xmlns:a16="http://schemas.microsoft.com/office/drawing/2014/main" val="2300977410"/>
                    </a:ext>
                  </a:extLst>
                </a:gridCol>
              </a:tblGrid>
              <a:tr h="370840">
                <a:tc>
                  <a:txBody>
                    <a:bodyPr/>
                    <a:lstStyle/>
                    <a:p>
                      <a:r>
                        <a:rPr lang="en-US" sz="2000" dirty="0" err="1"/>
                        <a:t>Beneficio</a:t>
                      </a:r>
                      <a:endParaRPr lang="en-US" sz="2000" dirty="0"/>
                    </a:p>
                  </a:txBody>
                  <a:tcPr/>
                </a:tc>
                <a:tc>
                  <a:txBody>
                    <a:bodyPr/>
                    <a:lstStyle/>
                    <a:p>
                      <a:r>
                        <a:rPr lang="en-US" sz="2000" dirty="0" err="1"/>
                        <a:t>Principiantes</a:t>
                      </a:r>
                      <a:endParaRPr lang="en-US" sz="2000" dirty="0"/>
                    </a:p>
                  </a:txBody>
                  <a:tcPr/>
                </a:tc>
                <a:tc>
                  <a:txBody>
                    <a:bodyPr/>
                    <a:lstStyle/>
                    <a:p>
                      <a:r>
                        <a:rPr lang="en-US" sz="2000" dirty="0"/>
                        <a:t>Nivel </a:t>
                      </a:r>
                      <a:r>
                        <a:rPr lang="en-US" sz="2000" dirty="0" err="1"/>
                        <a:t>avanzado</a:t>
                      </a:r>
                      <a:endParaRPr lang="en-US" sz="2000" dirty="0"/>
                    </a:p>
                  </a:txBody>
                  <a:tcPr/>
                </a:tc>
                <a:extLst>
                  <a:ext uri="{0D108BD9-81ED-4DB2-BD59-A6C34878D82A}">
                    <a16:rowId xmlns:a16="http://schemas.microsoft.com/office/drawing/2014/main" val="3432404272"/>
                  </a:ext>
                </a:extLst>
              </a:tr>
              <a:tr h="370840">
                <a:tc>
                  <a:txBody>
                    <a:bodyPr/>
                    <a:lstStyle/>
                    <a:p>
                      <a:r>
                        <a:rPr lang="en-CA" sz="1800" b="1" dirty="0"/>
                        <a:t>1. </a:t>
                      </a:r>
                      <a:r>
                        <a:rPr lang="en-CA" sz="1800" b="1" dirty="0" err="1"/>
                        <a:t>Exploración</a:t>
                      </a:r>
                      <a:r>
                        <a:rPr lang="en-CA" sz="1800" b="1" dirty="0"/>
                        <a:t> de </a:t>
                      </a:r>
                      <a:r>
                        <a:rPr lang="en-CA" sz="1800" b="1" dirty="0" err="1"/>
                        <a:t>intereses</a:t>
                      </a:r>
                      <a:r>
                        <a:rPr lang="en-CA" sz="1800" b="1" dirty="0"/>
                        <a:t> </a:t>
                      </a:r>
                      <a:r>
                        <a:rPr lang="en-CA" sz="1800" b="1" dirty="0" err="1"/>
                        <a:t>individuales</a:t>
                      </a:r>
                      <a:endParaRPr lang="en-US" b="1" dirty="0"/>
                    </a:p>
                  </a:txBody>
                  <a:tcPr/>
                </a:tc>
                <a:tc>
                  <a:txBody>
                    <a:bodyPr/>
                    <a:lstStyle/>
                    <a:p>
                      <a:r>
                        <a:rPr lang="en-US" dirty="0"/>
                        <a:t>“</a:t>
                      </a:r>
                      <a:r>
                        <a:rPr lang="en-CA" dirty="0"/>
                        <a:t>It especially helps if you focus on something that you enjoy like music or movies or art”</a:t>
                      </a:r>
                      <a:endParaRPr lang="en-US" dirty="0"/>
                    </a:p>
                  </a:txBody>
                  <a:tcPr/>
                </a:tc>
                <a:tc>
                  <a:txBody>
                    <a:bodyPr/>
                    <a:lstStyle/>
                    <a:p>
                      <a:r>
                        <a:rPr lang="en-US" dirty="0"/>
                        <a:t>“</a:t>
                      </a:r>
                      <a:r>
                        <a:rPr lang="en-CA" dirty="0"/>
                        <a:t>There was enough flexibility to do what I wanted to do and in my own timeframe”</a:t>
                      </a:r>
                      <a:endParaRPr lang="en-US" dirty="0"/>
                    </a:p>
                  </a:txBody>
                  <a:tcPr/>
                </a:tc>
                <a:extLst>
                  <a:ext uri="{0D108BD9-81ED-4DB2-BD59-A6C34878D82A}">
                    <a16:rowId xmlns:a16="http://schemas.microsoft.com/office/drawing/2014/main" val="50816672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2. </a:t>
                      </a:r>
                      <a:r>
                        <a:rPr lang="en-CA" sz="1800" b="1" dirty="0"/>
                        <a:t>Fomento de la </a:t>
                      </a:r>
                      <a:r>
                        <a:rPr lang="en-CA" sz="1800" b="1" dirty="0" err="1"/>
                        <a:t>autoeficacia</a:t>
                      </a:r>
                      <a:r>
                        <a:rPr lang="en-CA" sz="1800" b="1" dirty="0"/>
                        <a:t> </a:t>
                      </a:r>
                      <a:r>
                        <a:rPr lang="en-CA" sz="1800" b="1" dirty="0" err="1"/>
                        <a:t>en</a:t>
                      </a:r>
                      <a:r>
                        <a:rPr lang="en-CA" sz="1800" b="1" dirty="0"/>
                        <a:t> </a:t>
                      </a:r>
                      <a:r>
                        <a:rPr lang="en-CA" sz="1800" b="1" dirty="0" err="1"/>
                        <a:t>el</a:t>
                      </a:r>
                      <a:r>
                        <a:rPr lang="en-CA" sz="1800" b="1" dirty="0"/>
                        <a:t> </a:t>
                      </a:r>
                      <a:r>
                        <a:rPr lang="en-CA" sz="1800" b="1" dirty="0" err="1"/>
                        <a:t>aprendizaje</a:t>
                      </a:r>
                      <a:r>
                        <a:rPr lang="en-CA" sz="1800" b="1" dirty="0"/>
                        <a:t> y la </a:t>
                      </a:r>
                      <a:r>
                        <a:rPr lang="en-CA" sz="1800" b="1" dirty="0" err="1"/>
                        <a:t>exploración</a:t>
                      </a:r>
                      <a:r>
                        <a:rPr lang="en-CA" sz="1800" b="1" dirty="0"/>
                        <a:t> de la lengua y la </a:t>
                      </a:r>
                      <a:r>
                        <a:rPr lang="en-CA" sz="1800" b="1" dirty="0" err="1"/>
                        <a:t>cultura</a:t>
                      </a:r>
                      <a:endParaRPr lang="en-CA" sz="1800" b="1" dirty="0"/>
                    </a:p>
                  </a:txBody>
                  <a:tcPr/>
                </a:tc>
                <a:tc>
                  <a:txBody>
                    <a:bodyPr/>
                    <a:lstStyle/>
                    <a:p>
                      <a:r>
                        <a:rPr lang="en-US" dirty="0"/>
                        <a:t>“</a:t>
                      </a:r>
                      <a:r>
                        <a:rPr lang="en-CA" dirty="0"/>
                        <a:t>Making the arepas was a great experience and it has driven me to try and make more cultural dishes and introduce them to my family and friends”</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CA" dirty="0"/>
                        <a:t>I learned how much I had yet to learn in all respects - both about the language and about the culture that comes with it.”</a:t>
                      </a:r>
                    </a:p>
                    <a:p>
                      <a:endParaRPr lang="en-US" dirty="0"/>
                    </a:p>
                  </a:txBody>
                  <a:tcPr/>
                </a:tc>
                <a:extLst>
                  <a:ext uri="{0D108BD9-81ED-4DB2-BD59-A6C34878D82A}">
                    <a16:rowId xmlns:a16="http://schemas.microsoft.com/office/drawing/2014/main" val="290624962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3. </a:t>
                      </a:r>
                      <a:r>
                        <a:rPr lang="en-CA" sz="1800" b="1" dirty="0" err="1"/>
                        <a:t>Incorporación</a:t>
                      </a:r>
                      <a:r>
                        <a:rPr lang="en-CA" sz="1800" b="1" dirty="0"/>
                        <a:t> de la </a:t>
                      </a:r>
                      <a:r>
                        <a:rPr lang="en-CA" sz="1800" b="1" dirty="0" err="1"/>
                        <a:t>reflexión</a:t>
                      </a:r>
                      <a:r>
                        <a:rPr lang="en-CA" sz="1800" b="1" dirty="0"/>
                        <a:t>, un </a:t>
                      </a:r>
                      <a:r>
                        <a:rPr lang="en-CA" sz="1800" b="1" dirty="0" err="1"/>
                        <a:t>componente</a:t>
                      </a:r>
                      <a:r>
                        <a:rPr lang="en-CA" sz="1800" b="1" dirty="0"/>
                        <a:t> del </a:t>
                      </a:r>
                      <a:r>
                        <a:rPr lang="en-CA" sz="1800" b="1" dirty="0" err="1"/>
                        <a:t>aprendizaje</a:t>
                      </a:r>
                      <a:r>
                        <a:rPr lang="en-CA" sz="1800" b="1" dirty="0"/>
                        <a:t> </a:t>
                      </a:r>
                      <a:r>
                        <a:rPr lang="en-CA" sz="1800" b="1" dirty="0" err="1"/>
                        <a:t>que</a:t>
                      </a:r>
                      <a:r>
                        <a:rPr lang="en-CA" sz="1800" b="1" dirty="0"/>
                        <a:t> a menudo se </a:t>
                      </a:r>
                      <a:r>
                        <a:rPr lang="en-CA" sz="1800" b="1" dirty="0" err="1"/>
                        <a:t>pasa</a:t>
                      </a:r>
                      <a:r>
                        <a:rPr lang="en-CA" sz="1800" b="1" dirty="0"/>
                        <a:t> </a:t>
                      </a:r>
                      <a:r>
                        <a:rPr lang="en-CA" sz="1800" b="1" dirty="0" err="1"/>
                        <a:t>por</a:t>
                      </a:r>
                      <a:r>
                        <a:rPr lang="en-CA" sz="1800" b="1" dirty="0"/>
                        <a:t> alto</a:t>
                      </a:r>
                    </a:p>
                    <a:p>
                      <a:endParaRPr lang="en-US" b="1" dirty="0"/>
                    </a:p>
                  </a:txBody>
                  <a:tcPr/>
                </a:tc>
                <a:tc>
                  <a:txBody>
                    <a:bodyPr/>
                    <a:lstStyle/>
                    <a:p>
                      <a:r>
                        <a:rPr lang="en-US" dirty="0"/>
                        <a:t>“</a:t>
                      </a:r>
                      <a:r>
                        <a:rPr lang="en-CA" sz="1800" dirty="0"/>
                        <a:t>Through the cultural portfolio project I learned that I actually knew much more about the </a:t>
                      </a:r>
                      <a:r>
                        <a:rPr lang="en-CA" sz="1800" dirty="0" err="1"/>
                        <a:t>spanish</a:t>
                      </a:r>
                      <a:r>
                        <a:rPr lang="en-CA" sz="1800" dirty="0"/>
                        <a:t> culture than I had expected”</a:t>
                      </a:r>
                      <a:endParaRPr lang="en-US" dirty="0"/>
                    </a:p>
                  </a:txBody>
                  <a:tcPr/>
                </a:tc>
                <a:tc>
                  <a:txBody>
                    <a:bodyPr/>
                    <a:lstStyle/>
                    <a:p>
                      <a:r>
                        <a:rPr lang="en-US" dirty="0"/>
                        <a:t>“</a:t>
                      </a:r>
                      <a:r>
                        <a:rPr lang="en-CA" sz="1800" dirty="0"/>
                        <a:t>It helped me dive deeper into my culture and what it meant to be a part of my culture”</a:t>
                      </a:r>
                      <a:endParaRPr lang="en-US" dirty="0"/>
                    </a:p>
                  </a:txBody>
                  <a:tcPr/>
                </a:tc>
                <a:extLst>
                  <a:ext uri="{0D108BD9-81ED-4DB2-BD59-A6C34878D82A}">
                    <a16:rowId xmlns:a16="http://schemas.microsoft.com/office/drawing/2014/main" val="1757177706"/>
                  </a:ext>
                </a:extLst>
              </a:tr>
              <a:tr h="370840">
                <a:tc>
                  <a:txBody>
                    <a:bodyPr/>
                    <a:lstStyle/>
                    <a:p>
                      <a:r>
                        <a:rPr lang="en-US" b="1" dirty="0"/>
                        <a:t>4. </a:t>
                      </a:r>
                      <a:r>
                        <a:rPr lang="en-CA" sz="1800" b="1" dirty="0" err="1"/>
                        <a:t>Integración</a:t>
                      </a:r>
                      <a:r>
                        <a:rPr lang="en-CA" sz="1800" b="1" dirty="0"/>
                        <a:t> del </a:t>
                      </a:r>
                      <a:r>
                        <a:rPr lang="en-CA" sz="1800" b="1" dirty="0" err="1"/>
                        <a:t>aprendizaje</a:t>
                      </a:r>
                      <a:r>
                        <a:rPr lang="en-CA" sz="1800" b="1" dirty="0"/>
                        <a:t> </a:t>
                      </a:r>
                      <a:r>
                        <a:rPr lang="en-CA" sz="1800" b="1" dirty="0" err="1"/>
                        <a:t>experiencial</a:t>
                      </a:r>
                      <a:r>
                        <a:rPr lang="en-CA" sz="1800" b="1" dirty="0"/>
                        <a:t> </a:t>
                      </a:r>
                      <a:r>
                        <a:rPr lang="en-CA" sz="1800" b="1" dirty="0" err="1"/>
                        <a:t>en</a:t>
                      </a:r>
                      <a:r>
                        <a:rPr lang="en-CA" sz="1800" b="1" dirty="0"/>
                        <a:t> </a:t>
                      </a:r>
                      <a:r>
                        <a:rPr lang="en-CA" sz="1800" b="1" dirty="0" err="1"/>
                        <a:t>los</a:t>
                      </a:r>
                      <a:r>
                        <a:rPr lang="en-CA" sz="1800" b="1" dirty="0"/>
                        <a:t> </a:t>
                      </a:r>
                      <a:r>
                        <a:rPr lang="en-CA" sz="1800" b="1" dirty="0" err="1"/>
                        <a:t>cursos</a:t>
                      </a:r>
                      <a:r>
                        <a:rPr lang="en-CA" sz="1800" b="1" dirty="0"/>
                        <a:t> de lengua</a:t>
                      </a:r>
                      <a:endParaRPr lang="en-US" b="1" dirty="0"/>
                    </a:p>
                  </a:txBody>
                  <a:tcPr/>
                </a:tc>
                <a:tc>
                  <a:txBody>
                    <a:bodyPr/>
                    <a:lstStyle/>
                    <a:p>
                      <a:r>
                        <a:rPr lang="en-US" dirty="0"/>
                        <a:t>“</a:t>
                      </a:r>
                      <a:r>
                        <a:rPr lang="en-CA" dirty="0"/>
                        <a:t>It is supposed to be a fun exploration into the cultures surrounding the languages they are learning”</a:t>
                      </a:r>
                      <a:endParaRPr lang="en-US" dirty="0"/>
                    </a:p>
                  </a:txBody>
                  <a:tcPr/>
                </a:tc>
                <a:tc>
                  <a:txBody>
                    <a:bodyPr/>
                    <a:lstStyle/>
                    <a:p>
                      <a:r>
                        <a:rPr lang="en-US" dirty="0"/>
                        <a:t>“</a:t>
                      </a:r>
                      <a:r>
                        <a:rPr lang="en-CA" dirty="0"/>
                        <a:t>The portfolio projects forced me to learn new things as they encouraged real-life interaction with the world”</a:t>
                      </a:r>
                      <a:endParaRPr lang="en-US" dirty="0"/>
                    </a:p>
                  </a:txBody>
                  <a:tcPr/>
                </a:tc>
                <a:extLst>
                  <a:ext uri="{0D108BD9-81ED-4DB2-BD59-A6C34878D82A}">
                    <a16:rowId xmlns:a16="http://schemas.microsoft.com/office/drawing/2014/main" val="3889181676"/>
                  </a:ext>
                </a:extLst>
              </a:tr>
            </a:tbl>
          </a:graphicData>
        </a:graphic>
      </p:graphicFrame>
    </p:spTree>
    <p:extLst>
      <p:ext uri="{BB962C8B-B14F-4D97-AF65-F5344CB8AC3E}">
        <p14:creationId xmlns:p14="http://schemas.microsoft.com/office/powerpoint/2010/main" val="27899352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6F233-2069-A7A3-B31C-1CF8F39B3705}"/>
              </a:ext>
            </a:extLst>
          </p:cNvPr>
          <p:cNvSpPr>
            <a:spLocks noGrp="1"/>
          </p:cNvSpPr>
          <p:nvPr>
            <p:ph type="title"/>
          </p:nvPr>
        </p:nvSpPr>
        <p:spPr/>
        <p:txBody>
          <a:bodyPr/>
          <a:lstStyle/>
          <a:p>
            <a:r>
              <a:rPr lang="en-US" dirty="0" err="1"/>
              <a:t>Aspectos</a:t>
            </a:r>
            <a:r>
              <a:rPr lang="en-US" dirty="0"/>
              <a:t> a </a:t>
            </a:r>
            <a:r>
              <a:rPr lang="en-US" dirty="0" err="1"/>
              <a:t>mejorar</a:t>
            </a:r>
            <a:r>
              <a:rPr lang="en-US" dirty="0"/>
              <a:t> (</a:t>
            </a:r>
            <a:r>
              <a:rPr lang="en-US" dirty="0" err="1"/>
              <a:t>entrevistas</a:t>
            </a:r>
            <a:r>
              <a:rPr lang="en-US" dirty="0"/>
              <a:t>)</a:t>
            </a:r>
          </a:p>
        </p:txBody>
      </p:sp>
      <p:sp>
        <p:nvSpPr>
          <p:cNvPr id="3" name="Content Placeholder 2">
            <a:extLst>
              <a:ext uri="{FF2B5EF4-FFF2-40B4-BE49-F238E27FC236}">
                <a16:creationId xmlns:a16="http://schemas.microsoft.com/office/drawing/2014/main" id="{A77DCDB1-6D50-A7E2-DBE9-106E28D8900D}"/>
              </a:ext>
            </a:extLst>
          </p:cNvPr>
          <p:cNvSpPr>
            <a:spLocks noGrp="1"/>
          </p:cNvSpPr>
          <p:nvPr>
            <p:ph idx="1"/>
          </p:nvPr>
        </p:nvSpPr>
        <p:spPr/>
        <p:txBody>
          <a:bodyPr/>
          <a:lstStyle/>
          <a:p>
            <a:r>
              <a:rPr lang="fr-CA" dirty="0"/>
              <a:t> </a:t>
            </a:r>
            <a:r>
              <a:rPr lang="fr-CA" b="1" dirty="0"/>
              <a:t>El </a:t>
            </a:r>
            <a:r>
              <a:rPr lang="fr-CA" b="1" dirty="0" err="1"/>
              <a:t>deseo</a:t>
            </a:r>
            <a:r>
              <a:rPr lang="fr-CA" b="1" dirty="0"/>
              <a:t> de </a:t>
            </a:r>
            <a:r>
              <a:rPr lang="fr-CA" b="1" dirty="0" err="1"/>
              <a:t>presentar</a:t>
            </a:r>
            <a:r>
              <a:rPr lang="fr-CA" dirty="0"/>
              <a:t>:   </a:t>
            </a:r>
          </a:p>
          <a:p>
            <a:pPr lvl="1"/>
            <a:r>
              <a:rPr lang="en-CA" dirty="0"/>
              <a:t>“</a:t>
            </a:r>
            <a:r>
              <a:rPr lang="fr-CA" dirty="0"/>
              <a:t>Like, if </a:t>
            </a:r>
            <a:r>
              <a:rPr lang="fr-CA" dirty="0" err="1"/>
              <a:t>we</a:t>
            </a:r>
            <a:r>
              <a:rPr lang="fr-CA" dirty="0"/>
              <a:t> </a:t>
            </a:r>
            <a:r>
              <a:rPr lang="fr-CA" dirty="0" err="1"/>
              <a:t>had</a:t>
            </a:r>
            <a:r>
              <a:rPr lang="fr-CA" dirty="0"/>
              <a:t> a chance to </a:t>
            </a:r>
            <a:r>
              <a:rPr lang="fr-CA" dirty="0" err="1"/>
              <a:t>kind</a:t>
            </a:r>
            <a:r>
              <a:rPr lang="fr-CA" dirty="0"/>
              <a:t> of </a:t>
            </a:r>
            <a:r>
              <a:rPr lang="fr-CA" dirty="0" err="1"/>
              <a:t>share</a:t>
            </a:r>
            <a:r>
              <a:rPr lang="fr-CA" dirty="0"/>
              <a:t> </a:t>
            </a:r>
            <a:r>
              <a:rPr lang="fr-CA" dirty="0" err="1"/>
              <a:t>this</a:t>
            </a:r>
            <a:r>
              <a:rPr lang="fr-CA" dirty="0"/>
              <a:t> </a:t>
            </a:r>
            <a:r>
              <a:rPr lang="fr-CA" dirty="0" err="1"/>
              <a:t>with</a:t>
            </a:r>
            <a:r>
              <a:rPr lang="fr-CA" dirty="0"/>
              <a:t> </a:t>
            </a:r>
            <a:r>
              <a:rPr lang="fr-CA" dirty="0" err="1"/>
              <a:t>other</a:t>
            </a:r>
            <a:r>
              <a:rPr lang="fr-CA" dirty="0"/>
              <a:t> people, and like…I </a:t>
            </a:r>
            <a:r>
              <a:rPr lang="fr-CA" dirty="0" err="1"/>
              <a:t>feel</a:t>
            </a:r>
            <a:r>
              <a:rPr lang="fr-CA" dirty="0"/>
              <a:t> like </a:t>
            </a:r>
            <a:r>
              <a:rPr lang="fr-CA" dirty="0" err="1"/>
              <a:t>you</a:t>
            </a:r>
            <a:r>
              <a:rPr lang="fr-CA" dirty="0"/>
              <a:t> </a:t>
            </a:r>
            <a:r>
              <a:rPr lang="fr-CA" dirty="0" err="1"/>
              <a:t>internalize</a:t>
            </a:r>
            <a:r>
              <a:rPr lang="fr-CA" dirty="0"/>
              <a:t> </a:t>
            </a:r>
            <a:r>
              <a:rPr lang="fr-CA" dirty="0" err="1"/>
              <a:t>things</a:t>
            </a:r>
            <a:r>
              <a:rPr lang="fr-CA" dirty="0"/>
              <a:t> </a:t>
            </a:r>
            <a:r>
              <a:rPr lang="fr-CA" dirty="0" err="1"/>
              <a:t>better</a:t>
            </a:r>
            <a:r>
              <a:rPr lang="fr-CA" dirty="0"/>
              <a:t> </a:t>
            </a:r>
            <a:r>
              <a:rPr lang="fr-CA" dirty="0" err="1"/>
              <a:t>when</a:t>
            </a:r>
            <a:r>
              <a:rPr lang="fr-CA" dirty="0"/>
              <a:t> </a:t>
            </a:r>
            <a:r>
              <a:rPr lang="fr-CA" dirty="0" err="1"/>
              <a:t>you</a:t>
            </a:r>
            <a:r>
              <a:rPr lang="fr-CA" dirty="0"/>
              <a:t> have to </a:t>
            </a:r>
            <a:r>
              <a:rPr lang="fr-CA" dirty="0" err="1"/>
              <a:t>share</a:t>
            </a:r>
            <a:r>
              <a:rPr lang="fr-CA" dirty="0"/>
              <a:t> </a:t>
            </a:r>
            <a:r>
              <a:rPr lang="fr-CA" dirty="0" err="1"/>
              <a:t>it</a:t>
            </a:r>
            <a:r>
              <a:rPr lang="fr-CA" dirty="0"/>
              <a:t> </a:t>
            </a:r>
            <a:r>
              <a:rPr lang="fr-CA" dirty="0" err="1"/>
              <a:t>with</a:t>
            </a:r>
            <a:r>
              <a:rPr lang="fr-CA" dirty="0"/>
              <a:t> </a:t>
            </a:r>
            <a:r>
              <a:rPr lang="fr-CA" dirty="0" err="1"/>
              <a:t>others</a:t>
            </a:r>
            <a:r>
              <a:rPr lang="fr-CA" dirty="0"/>
              <a:t>.</a:t>
            </a:r>
            <a:r>
              <a:rPr lang="en-CA" dirty="0"/>
              <a:t>”</a:t>
            </a:r>
            <a:endParaRPr lang="fr-CA" dirty="0"/>
          </a:p>
          <a:p>
            <a:r>
              <a:rPr lang="fr-CA" b="1" dirty="0"/>
              <a:t>El </a:t>
            </a:r>
            <a:r>
              <a:rPr lang="fr-CA" b="1" dirty="0" err="1"/>
              <a:t>tiempo</a:t>
            </a:r>
            <a:r>
              <a:rPr lang="fr-CA" dirty="0"/>
              <a:t>: </a:t>
            </a:r>
          </a:p>
          <a:p>
            <a:pPr lvl="1"/>
            <a:r>
              <a:rPr lang="en-CA" dirty="0"/>
              <a:t>“</a:t>
            </a:r>
            <a:r>
              <a:rPr lang="fr-CA" dirty="0" err="1"/>
              <a:t>Having</a:t>
            </a:r>
            <a:r>
              <a:rPr lang="fr-CA" dirty="0"/>
              <a:t> to </a:t>
            </a:r>
            <a:r>
              <a:rPr lang="fr-CA" dirty="0" err="1"/>
              <a:t>reflect</a:t>
            </a:r>
            <a:r>
              <a:rPr lang="fr-CA" dirty="0"/>
              <a:t> and </a:t>
            </a:r>
            <a:r>
              <a:rPr lang="fr-CA" dirty="0" err="1"/>
              <a:t>write</a:t>
            </a:r>
            <a:r>
              <a:rPr lang="fr-CA" dirty="0"/>
              <a:t> a </a:t>
            </a:r>
            <a:r>
              <a:rPr lang="fr-CA" dirty="0" err="1"/>
              <a:t>little</a:t>
            </a:r>
            <a:r>
              <a:rPr lang="fr-CA" dirty="0"/>
              <a:t> bit about </a:t>
            </a:r>
            <a:r>
              <a:rPr lang="fr-CA" dirty="0" err="1"/>
              <a:t>it</a:t>
            </a:r>
            <a:r>
              <a:rPr lang="fr-CA" dirty="0"/>
              <a:t> </a:t>
            </a:r>
            <a:r>
              <a:rPr lang="fr-CA" dirty="0" err="1"/>
              <a:t>just</a:t>
            </a:r>
            <a:r>
              <a:rPr lang="fr-CA" dirty="0"/>
              <a:t> </a:t>
            </a:r>
            <a:r>
              <a:rPr lang="fr-CA" dirty="0" err="1"/>
              <a:t>took</a:t>
            </a:r>
            <a:r>
              <a:rPr lang="fr-CA" dirty="0"/>
              <a:t> a </a:t>
            </a:r>
            <a:r>
              <a:rPr lang="fr-CA" dirty="0" err="1"/>
              <a:t>little</a:t>
            </a:r>
            <a:r>
              <a:rPr lang="fr-CA" dirty="0"/>
              <a:t> time to, like, </a:t>
            </a:r>
            <a:r>
              <a:rPr lang="fr-CA" dirty="0" err="1"/>
              <a:t>you</a:t>
            </a:r>
            <a:r>
              <a:rPr lang="fr-CA" dirty="0"/>
              <a:t> know, </a:t>
            </a:r>
            <a:r>
              <a:rPr lang="fr-CA" dirty="0" err="1"/>
              <a:t>sit</a:t>
            </a:r>
            <a:r>
              <a:rPr lang="fr-CA" dirty="0"/>
              <a:t> and </a:t>
            </a:r>
            <a:r>
              <a:rPr lang="fr-CA" dirty="0" err="1"/>
              <a:t>think</a:t>
            </a:r>
            <a:r>
              <a:rPr lang="en-CA" dirty="0"/>
              <a:t>”</a:t>
            </a:r>
          </a:p>
          <a:p>
            <a:pPr lvl="1"/>
            <a:r>
              <a:rPr lang="en-CA" dirty="0"/>
              <a:t>“</a:t>
            </a:r>
            <a:r>
              <a:rPr lang="fr-CA" dirty="0"/>
              <a:t>have to </a:t>
            </a:r>
            <a:r>
              <a:rPr lang="fr-CA" dirty="0" err="1"/>
              <a:t>find</a:t>
            </a:r>
            <a:r>
              <a:rPr lang="fr-CA" dirty="0"/>
              <a:t> the time to </a:t>
            </a:r>
            <a:r>
              <a:rPr lang="fr-CA" dirty="0" err="1"/>
              <a:t>sit</a:t>
            </a:r>
            <a:r>
              <a:rPr lang="fr-CA" dirty="0"/>
              <a:t> down and do </a:t>
            </a:r>
            <a:r>
              <a:rPr lang="fr-CA" dirty="0" err="1"/>
              <a:t>it</a:t>
            </a:r>
            <a:r>
              <a:rPr lang="fr-CA" dirty="0"/>
              <a:t>.... , </a:t>
            </a:r>
            <a:r>
              <a:rPr lang="fr-CA" dirty="0" err="1"/>
              <a:t>it</a:t>
            </a:r>
            <a:r>
              <a:rPr lang="fr-CA" dirty="0"/>
              <a:t> </a:t>
            </a:r>
            <a:r>
              <a:rPr lang="fr-CA" dirty="0" err="1"/>
              <a:t>took</a:t>
            </a:r>
            <a:r>
              <a:rPr lang="fr-CA" dirty="0"/>
              <a:t> me, like, 3 </a:t>
            </a:r>
            <a:r>
              <a:rPr lang="fr-CA" dirty="0" err="1"/>
              <a:t>hours</a:t>
            </a:r>
            <a:r>
              <a:rPr lang="fr-CA" dirty="0"/>
              <a:t> or </a:t>
            </a:r>
            <a:r>
              <a:rPr lang="fr-CA" dirty="0" err="1"/>
              <a:t>so</a:t>
            </a:r>
            <a:r>
              <a:rPr lang="fr-CA" dirty="0"/>
              <a:t>. ... </a:t>
            </a:r>
            <a:r>
              <a:rPr lang="fr-CA" dirty="0" err="1"/>
              <a:t>baking</a:t>
            </a:r>
            <a:r>
              <a:rPr lang="fr-CA" dirty="0"/>
              <a:t> and </a:t>
            </a:r>
            <a:r>
              <a:rPr lang="fr-CA" dirty="0" err="1"/>
              <a:t>written</a:t>
            </a:r>
            <a:r>
              <a:rPr lang="fr-CA" dirty="0"/>
              <a:t> </a:t>
            </a:r>
            <a:r>
              <a:rPr lang="fr-CA" dirty="0" err="1"/>
              <a:t>reflection</a:t>
            </a:r>
            <a:r>
              <a:rPr lang="en-CA" dirty="0"/>
              <a:t>”</a:t>
            </a:r>
            <a:endParaRPr lang="fr-CA" dirty="0"/>
          </a:p>
          <a:p>
            <a:r>
              <a:rPr lang="fr-CA" b="1" dirty="0"/>
              <a:t>La </a:t>
            </a:r>
            <a:r>
              <a:rPr lang="fr-CA" b="1" dirty="0" err="1"/>
              <a:t>elección</a:t>
            </a:r>
            <a:r>
              <a:rPr lang="fr-CA" b="1" dirty="0"/>
              <a:t> de </a:t>
            </a:r>
            <a:r>
              <a:rPr lang="fr-CA" b="1" dirty="0" err="1"/>
              <a:t>actividades</a:t>
            </a:r>
            <a:r>
              <a:rPr lang="fr-CA" dirty="0"/>
              <a:t>: </a:t>
            </a:r>
          </a:p>
          <a:p>
            <a:pPr lvl="1"/>
            <a:r>
              <a:rPr lang="en-CA" dirty="0"/>
              <a:t>“</a:t>
            </a:r>
            <a:r>
              <a:rPr lang="fr-CA" dirty="0"/>
              <a:t>So I </a:t>
            </a:r>
            <a:r>
              <a:rPr lang="fr-CA" dirty="0" err="1"/>
              <a:t>did</a:t>
            </a:r>
            <a:r>
              <a:rPr lang="fr-CA" dirty="0"/>
              <a:t> struggle </a:t>
            </a:r>
            <a:r>
              <a:rPr lang="fr-CA" dirty="0" err="1"/>
              <a:t>with</a:t>
            </a:r>
            <a:r>
              <a:rPr lang="fr-CA" dirty="0"/>
              <a:t> </a:t>
            </a:r>
            <a:r>
              <a:rPr lang="fr-CA" dirty="0" err="1"/>
              <a:t>that</a:t>
            </a:r>
            <a:r>
              <a:rPr lang="fr-CA" dirty="0"/>
              <a:t>, </a:t>
            </a:r>
            <a:r>
              <a:rPr lang="fr-CA" dirty="0" err="1"/>
              <a:t>because</a:t>
            </a:r>
            <a:r>
              <a:rPr lang="fr-CA" dirty="0"/>
              <a:t> I </a:t>
            </a:r>
            <a:r>
              <a:rPr lang="fr-CA" dirty="0" err="1"/>
              <a:t>also</a:t>
            </a:r>
            <a:r>
              <a:rPr lang="fr-CA" dirty="0"/>
              <a:t>, like, the </a:t>
            </a:r>
            <a:r>
              <a:rPr lang="fr-CA" dirty="0" err="1"/>
              <a:t>fact</a:t>
            </a:r>
            <a:r>
              <a:rPr lang="fr-CA" dirty="0"/>
              <a:t> </a:t>
            </a:r>
            <a:r>
              <a:rPr lang="fr-CA" dirty="0" err="1"/>
              <a:t>that</a:t>
            </a:r>
            <a:r>
              <a:rPr lang="fr-CA" dirty="0"/>
              <a:t> </a:t>
            </a:r>
            <a:r>
              <a:rPr lang="fr-CA" dirty="0" err="1"/>
              <a:t>we</a:t>
            </a:r>
            <a:r>
              <a:rPr lang="fr-CA" dirty="0"/>
              <a:t> </a:t>
            </a:r>
            <a:r>
              <a:rPr lang="fr-CA" dirty="0" err="1"/>
              <a:t>were</a:t>
            </a:r>
            <a:r>
              <a:rPr lang="fr-CA" dirty="0"/>
              <a:t> </a:t>
            </a:r>
            <a:r>
              <a:rPr lang="fr-CA" dirty="0" err="1"/>
              <a:t>presenting</a:t>
            </a:r>
            <a:r>
              <a:rPr lang="fr-CA" dirty="0"/>
              <a:t> </a:t>
            </a:r>
            <a:r>
              <a:rPr lang="fr-CA" dirty="0" err="1"/>
              <a:t>it</a:t>
            </a:r>
            <a:r>
              <a:rPr lang="fr-CA" dirty="0"/>
              <a:t> as </a:t>
            </a:r>
            <a:r>
              <a:rPr lang="fr-CA" dirty="0" err="1"/>
              <a:t>well</a:t>
            </a:r>
            <a:r>
              <a:rPr lang="fr-CA" dirty="0"/>
              <a:t>, like, I </a:t>
            </a:r>
            <a:r>
              <a:rPr lang="fr-CA" dirty="0" err="1"/>
              <a:t>wanted</a:t>
            </a:r>
            <a:r>
              <a:rPr lang="fr-CA" dirty="0"/>
              <a:t> to </a:t>
            </a:r>
            <a:r>
              <a:rPr lang="fr-CA" dirty="0" err="1"/>
              <a:t>choose</a:t>
            </a:r>
            <a:r>
              <a:rPr lang="fr-CA" dirty="0"/>
              <a:t> a good </a:t>
            </a:r>
            <a:r>
              <a:rPr lang="fr-CA" dirty="0" err="1"/>
              <a:t>activity</a:t>
            </a:r>
            <a:r>
              <a:rPr lang="fr-CA" dirty="0"/>
              <a:t> </a:t>
            </a:r>
            <a:r>
              <a:rPr lang="fr-CA" dirty="0" err="1"/>
              <a:t>that</a:t>
            </a:r>
            <a:r>
              <a:rPr lang="fr-CA" dirty="0"/>
              <a:t> I </a:t>
            </a:r>
            <a:r>
              <a:rPr lang="fr-CA" dirty="0" err="1"/>
              <a:t>could</a:t>
            </a:r>
            <a:r>
              <a:rPr lang="fr-CA" dirty="0"/>
              <a:t> </a:t>
            </a:r>
            <a:r>
              <a:rPr lang="fr-CA" dirty="0" err="1"/>
              <a:t>present</a:t>
            </a:r>
            <a:r>
              <a:rPr lang="fr-CA" dirty="0"/>
              <a:t> in front of the class. So I </a:t>
            </a:r>
            <a:r>
              <a:rPr lang="fr-CA" dirty="0" err="1"/>
              <a:t>would</a:t>
            </a:r>
            <a:r>
              <a:rPr lang="fr-CA" dirty="0"/>
              <a:t> </a:t>
            </a:r>
            <a:r>
              <a:rPr lang="fr-CA" dirty="0" err="1"/>
              <a:t>say</a:t>
            </a:r>
            <a:r>
              <a:rPr lang="fr-CA" dirty="0"/>
              <a:t> </a:t>
            </a:r>
            <a:r>
              <a:rPr lang="fr-CA" dirty="0" err="1"/>
              <a:t>that</a:t>
            </a:r>
            <a:r>
              <a:rPr lang="fr-CA" dirty="0"/>
              <a:t> </a:t>
            </a:r>
            <a:r>
              <a:rPr lang="fr-CA" dirty="0" err="1"/>
              <a:t>was</a:t>
            </a:r>
            <a:r>
              <a:rPr lang="fr-CA" dirty="0"/>
              <a:t>, like. The part I </a:t>
            </a:r>
            <a:r>
              <a:rPr lang="fr-CA" dirty="0" err="1"/>
              <a:t>struggled</a:t>
            </a:r>
            <a:r>
              <a:rPr lang="fr-CA" dirty="0"/>
              <a:t> </a:t>
            </a:r>
            <a:r>
              <a:rPr lang="fr-CA" dirty="0" err="1"/>
              <a:t>with</a:t>
            </a:r>
            <a:r>
              <a:rPr lang="fr-CA" dirty="0"/>
              <a:t> the </a:t>
            </a:r>
            <a:r>
              <a:rPr lang="fr-CA" dirty="0" err="1"/>
              <a:t>most</a:t>
            </a:r>
            <a:r>
              <a:rPr lang="fr-CA" dirty="0"/>
              <a:t> </a:t>
            </a:r>
            <a:r>
              <a:rPr lang="fr-CA" dirty="0" err="1"/>
              <a:t>was</a:t>
            </a:r>
            <a:r>
              <a:rPr lang="fr-CA" dirty="0"/>
              <a:t> </a:t>
            </a:r>
            <a:r>
              <a:rPr lang="fr-CA" dirty="0" err="1"/>
              <a:t>just</a:t>
            </a:r>
            <a:r>
              <a:rPr lang="fr-CA" dirty="0"/>
              <a:t> </a:t>
            </a:r>
            <a:r>
              <a:rPr lang="fr-CA" dirty="0" err="1"/>
              <a:t>finding</a:t>
            </a:r>
            <a:r>
              <a:rPr lang="fr-CA" dirty="0"/>
              <a:t> the </a:t>
            </a:r>
            <a:r>
              <a:rPr lang="fr-CA" dirty="0" err="1"/>
              <a:t>activities</a:t>
            </a:r>
            <a:r>
              <a:rPr lang="fr-CA" dirty="0"/>
              <a:t>, </a:t>
            </a:r>
            <a:r>
              <a:rPr lang="fr-CA" dirty="0" err="1"/>
              <a:t>kind</a:t>
            </a:r>
            <a:r>
              <a:rPr lang="fr-CA" dirty="0"/>
              <a:t> of.</a:t>
            </a:r>
            <a:r>
              <a:rPr lang="en-CA" dirty="0"/>
              <a:t>”</a:t>
            </a:r>
            <a:endParaRPr lang="en-US" dirty="0"/>
          </a:p>
        </p:txBody>
      </p:sp>
    </p:spTree>
    <p:extLst>
      <p:ext uri="{BB962C8B-B14F-4D97-AF65-F5344CB8AC3E}">
        <p14:creationId xmlns:p14="http://schemas.microsoft.com/office/powerpoint/2010/main" val="41224100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824FC-D258-2709-8B6E-0C222F1C2513}"/>
              </a:ext>
            </a:extLst>
          </p:cNvPr>
          <p:cNvSpPr>
            <a:spLocks noGrp="1"/>
          </p:cNvSpPr>
          <p:nvPr>
            <p:ph type="title"/>
          </p:nvPr>
        </p:nvSpPr>
        <p:spPr/>
        <p:txBody>
          <a:bodyPr/>
          <a:lstStyle/>
          <a:p>
            <a:r>
              <a:rPr lang="en-US" dirty="0" err="1"/>
              <a:t>Desafíos</a:t>
            </a:r>
            <a:r>
              <a:rPr lang="en-US" dirty="0"/>
              <a:t> del </a:t>
            </a:r>
            <a:r>
              <a:rPr lang="en-US" dirty="0" err="1"/>
              <a:t>portafolio</a:t>
            </a:r>
            <a:r>
              <a:rPr lang="en-US" dirty="0"/>
              <a:t> cultural</a:t>
            </a:r>
          </a:p>
        </p:txBody>
      </p:sp>
      <p:graphicFrame>
        <p:nvGraphicFramePr>
          <p:cNvPr id="4" name="Content Placeholder 3">
            <a:extLst>
              <a:ext uri="{FF2B5EF4-FFF2-40B4-BE49-F238E27FC236}">
                <a16:creationId xmlns:a16="http://schemas.microsoft.com/office/drawing/2014/main" id="{1A2A7BB5-26E2-F920-8437-51783F7AE651}"/>
              </a:ext>
            </a:extLst>
          </p:cNvPr>
          <p:cNvGraphicFramePr>
            <a:graphicFrameLocks noGrp="1"/>
          </p:cNvGraphicFramePr>
          <p:nvPr>
            <p:ph idx="1"/>
            <p:extLst>
              <p:ext uri="{D42A27DB-BD31-4B8C-83A1-F6EECF244321}">
                <p14:modId xmlns:p14="http://schemas.microsoft.com/office/powerpoint/2010/main" val="3532733046"/>
              </p:ext>
            </p:extLst>
          </p:nvPr>
        </p:nvGraphicFramePr>
        <p:xfrm>
          <a:off x="555625" y="1695450"/>
          <a:ext cx="9612312" cy="4023360"/>
        </p:xfrm>
        <a:graphic>
          <a:graphicData uri="http://schemas.openxmlformats.org/drawingml/2006/table">
            <a:tbl>
              <a:tblPr firstRow="1" bandRow="1">
                <a:tableStyleId>{5C22544A-7EE6-4342-B048-85BDC9FD1C3A}</a:tableStyleId>
              </a:tblPr>
              <a:tblGrid>
                <a:gridCol w="4806156">
                  <a:extLst>
                    <a:ext uri="{9D8B030D-6E8A-4147-A177-3AD203B41FA5}">
                      <a16:colId xmlns:a16="http://schemas.microsoft.com/office/drawing/2014/main" val="1837829325"/>
                    </a:ext>
                  </a:extLst>
                </a:gridCol>
                <a:gridCol w="4806156">
                  <a:extLst>
                    <a:ext uri="{9D8B030D-6E8A-4147-A177-3AD203B41FA5}">
                      <a16:colId xmlns:a16="http://schemas.microsoft.com/office/drawing/2014/main" val="39771596"/>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3600" b="1" kern="1200" dirty="0" err="1">
                          <a:solidFill>
                            <a:schemeClr val="lt1"/>
                          </a:solidFill>
                          <a:effectLst/>
                          <a:latin typeface="+mn-lt"/>
                          <a:ea typeface="+mn-ea"/>
                          <a:cs typeface="+mn-cs"/>
                        </a:rPr>
                        <a:t>Desafío</a:t>
                      </a:r>
                      <a:endParaRPr lang="en-CA" sz="3600" b="1" kern="1200" dirty="0">
                        <a:solidFill>
                          <a:schemeClr val="lt1"/>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3600" b="1" kern="1200" dirty="0">
                          <a:solidFill>
                            <a:schemeClr val="lt1"/>
                          </a:solidFill>
                          <a:effectLst/>
                          <a:latin typeface="+mn-lt"/>
                          <a:ea typeface="+mn-ea"/>
                          <a:cs typeface="+mn-cs"/>
                        </a:rPr>
                        <a:t>Formas de </a:t>
                      </a:r>
                      <a:r>
                        <a:rPr lang="en-CA" sz="3600" b="1" kern="1200" dirty="0" err="1">
                          <a:solidFill>
                            <a:schemeClr val="lt1"/>
                          </a:solidFill>
                          <a:effectLst/>
                          <a:latin typeface="+mn-lt"/>
                          <a:ea typeface="+mn-ea"/>
                          <a:cs typeface="+mn-cs"/>
                        </a:rPr>
                        <a:t>abordar</a:t>
                      </a:r>
                      <a:r>
                        <a:rPr lang="en-CA" sz="3600" b="1" kern="1200" dirty="0">
                          <a:solidFill>
                            <a:schemeClr val="lt1"/>
                          </a:solidFill>
                          <a:effectLst/>
                          <a:latin typeface="+mn-lt"/>
                          <a:ea typeface="+mn-ea"/>
                          <a:cs typeface="+mn-cs"/>
                        </a:rPr>
                        <a:t> </a:t>
                      </a:r>
                      <a:r>
                        <a:rPr lang="en-CA" sz="3600" b="1" kern="1200" dirty="0" err="1">
                          <a:solidFill>
                            <a:schemeClr val="lt1"/>
                          </a:solidFill>
                          <a:effectLst/>
                          <a:latin typeface="+mn-lt"/>
                          <a:ea typeface="+mn-ea"/>
                          <a:cs typeface="+mn-cs"/>
                        </a:rPr>
                        <a:t>el</a:t>
                      </a:r>
                      <a:r>
                        <a:rPr lang="en-CA" sz="3600" b="1" kern="1200" dirty="0">
                          <a:solidFill>
                            <a:schemeClr val="lt1"/>
                          </a:solidFill>
                          <a:effectLst/>
                          <a:latin typeface="+mn-lt"/>
                          <a:ea typeface="+mn-ea"/>
                          <a:cs typeface="+mn-cs"/>
                        </a:rPr>
                        <a:t> </a:t>
                      </a:r>
                      <a:r>
                        <a:rPr lang="en-CA" sz="3600" b="1" kern="1200" dirty="0" err="1">
                          <a:solidFill>
                            <a:schemeClr val="lt1"/>
                          </a:solidFill>
                          <a:effectLst/>
                          <a:latin typeface="+mn-lt"/>
                          <a:ea typeface="+mn-ea"/>
                          <a:cs typeface="+mn-cs"/>
                        </a:rPr>
                        <a:t>desafío</a:t>
                      </a:r>
                      <a:endParaRPr lang="en-CA" sz="3600" b="1" kern="1200" dirty="0">
                        <a:solidFill>
                          <a:schemeClr val="lt1"/>
                        </a:solidFill>
                        <a:effectLst/>
                        <a:latin typeface="+mn-lt"/>
                        <a:ea typeface="+mn-ea"/>
                        <a:cs typeface="+mn-cs"/>
                      </a:endParaRPr>
                    </a:p>
                  </a:txBody>
                  <a:tcPr/>
                </a:tc>
                <a:extLst>
                  <a:ext uri="{0D108BD9-81ED-4DB2-BD59-A6C34878D82A}">
                    <a16:rowId xmlns:a16="http://schemas.microsoft.com/office/drawing/2014/main" val="70676065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800" b="0" kern="1200" dirty="0" err="1">
                          <a:solidFill>
                            <a:schemeClr val="dk1"/>
                          </a:solidFill>
                          <a:effectLst/>
                          <a:latin typeface="+mn-lt"/>
                          <a:ea typeface="+mn-ea"/>
                          <a:cs typeface="+mn-cs"/>
                        </a:rPr>
                        <a:t>Dificultad</a:t>
                      </a:r>
                      <a:r>
                        <a:rPr lang="en-CA" sz="2800" b="0" kern="1200" dirty="0">
                          <a:solidFill>
                            <a:schemeClr val="dk1"/>
                          </a:solidFill>
                          <a:effectLst/>
                          <a:latin typeface="+mn-lt"/>
                          <a:ea typeface="+mn-ea"/>
                          <a:cs typeface="+mn-cs"/>
                        </a:rPr>
                        <a:t> para </a:t>
                      </a:r>
                      <a:r>
                        <a:rPr lang="en-CA" sz="2800" b="0" kern="1200" dirty="0" err="1">
                          <a:solidFill>
                            <a:schemeClr val="dk1"/>
                          </a:solidFill>
                          <a:effectLst/>
                          <a:latin typeface="+mn-lt"/>
                          <a:ea typeface="+mn-ea"/>
                          <a:cs typeface="+mn-cs"/>
                        </a:rPr>
                        <a:t>evaluar</a:t>
                      </a:r>
                      <a:r>
                        <a:rPr lang="en-CA" sz="2800" b="0" kern="1200" dirty="0">
                          <a:solidFill>
                            <a:schemeClr val="dk1"/>
                          </a:solidFill>
                          <a:effectLst/>
                          <a:latin typeface="+mn-lt"/>
                          <a:ea typeface="+mn-ea"/>
                          <a:cs typeface="+mn-cs"/>
                        </a:rPr>
                        <a:t> </a:t>
                      </a:r>
                      <a:r>
                        <a:rPr lang="en-CA" sz="2800" b="0" kern="1200" dirty="0" err="1">
                          <a:solidFill>
                            <a:schemeClr val="dk1"/>
                          </a:solidFill>
                          <a:effectLst/>
                          <a:latin typeface="+mn-lt"/>
                          <a:ea typeface="+mn-ea"/>
                          <a:cs typeface="+mn-cs"/>
                        </a:rPr>
                        <a:t>trabajos</a:t>
                      </a:r>
                      <a:r>
                        <a:rPr lang="en-CA" sz="2800" b="0" kern="1200" dirty="0">
                          <a:solidFill>
                            <a:schemeClr val="dk1"/>
                          </a:solidFill>
                          <a:effectLst/>
                          <a:latin typeface="+mn-lt"/>
                          <a:ea typeface="+mn-ea"/>
                          <a:cs typeface="+mn-cs"/>
                        </a:rPr>
                        <a:t> </a:t>
                      </a:r>
                      <a:r>
                        <a:rPr lang="en-CA" sz="2800" b="0" kern="1200" dirty="0" err="1">
                          <a:solidFill>
                            <a:schemeClr val="dk1"/>
                          </a:solidFill>
                          <a:effectLst/>
                          <a:latin typeface="+mn-lt"/>
                          <a:ea typeface="+mn-ea"/>
                          <a:cs typeface="+mn-cs"/>
                        </a:rPr>
                        <a:t>cualitativos</a:t>
                      </a:r>
                      <a:endParaRPr lang="en-CA" sz="2800" b="0" kern="1200" dirty="0">
                        <a:solidFill>
                          <a:schemeClr val="dk1"/>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800" b="0" kern="1200" dirty="0">
                          <a:solidFill>
                            <a:schemeClr val="dk1"/>
                          </a:solidFill>
                          <a:effectLst/>
                          <a:latin typeface="+mn-lt"/>
                          <a:ea typeface="+mn-ea"/>
                          <a:cs typeface="+mn-cs"/>
                        </a:rPr>
                        <a:t>Uso de </a:t>
                      </a:r>
                      <a:r>
                        <a:rPr lang="en-CA" sz="2800" b="0" kern="1200" dirty="0" err="1">
                          <a:solidFill>
                            <a:schemeClr val="dk1"/>
                          </a:solidFill>
                          <a:effectLst/>
                          <a:latin typeface="+mn-lt"/>
                          <a:ea typeface="+mn-ea"/>
                          <a:cs typeface="+mn-cs"/>
                        </a:rPr>
                        <a:t>una</a:t>
                      </a:r>
                      <a:r>
                        <a:rPr lang="en-CA" sz="2800" b="0" kern="1200" dirty="0">
                          <a:solidFill>
                            <a:schemeClr val="dk1"/>
                          </a:solidFill>
                          <a:effectLst/>
                          <a:latin typeface="+mn-lt"/>
                          <a:ea typeface="+mn-ea"/>
                          <a:cs typeface="+mn-cs"/>
                        </a:rPr>
                        <a:t> </a:t>
                      </a:r>
                      <a:r>
                        <a:rPr lang="en-CA" sz="2800" b="0" kern="1200" dirty="0" err="1">
                          <a:solidFill>
                            <a:schemeClr val="dk1"/>
                          </a:solidFill>
                          <a:effectLst/>
                          <a:latin typeface="+mn-lt"/>
                          <a:ea typeface="+mn-ea"/>
                          <a:cs typeface="+mn-cs"/>
                        </a:rPr>
                        <a:t>rúbrica</a:t>
                      </a:r>
                      <a:endParaRPr lang="en-CA" sz="2800" b="0" kern="1200" dirty="0">
                        <a:solidFill>
                          <a:schemeClr val="dk1"/>
                        </a:solidFill>
                        <a:effectLst/>
                        <a:latin typeface="+mn-lt"/>
                        <a:ea typeface="+mn-ea"/>
                        <a:cs typeface="+mn-cs"/>
                      </a:endParaRPr>
                    </a:p>
                  </a:txBody>
                  <a:tcPr/>
                </a:tc>
                <a:extLst>
                  <a:ext uri="{0D108BD9-81ED-4DB2-BD59-A6C34878D82A}">
                    <a16:rowId xmlns:a16="http://schemas.microsoft.com/office/drawing/2014/main" val="111604587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800" b="0" kern="1200" dirty="0">
                          <a:solidFill>
                            <a:schemeClr val="dk1"/>
                          </a:solidFill>
                          <a:effectLst/>
                          <a:latin typeface="+mn-lt"/>
                          <a:ea typeface="+mn-ea"/>
                          <a:cs typeface="+mn-cs"/>
                        </a:rPr>
                        <a:t>El </a:t>
                      </a:r>
                      <a:r>
                        <a:rPr lang="en-CA" sz="2800" b="0" kern="1200" dirty="0" err="1">
                          <a:solidFill>
                            <a:schemeClr val="dk1"/>
                          </a:solidFill>
                          <a:effectLst/>
                          <a:latin typeface="+mn-lt"/>
                          <a:ea typeface="+mn-ea"/>
                          <a:cs typeface="+mn-cs"/>
                        </a:rPr>
                        <a:t>estudiantado</a:t>
                      </a:r>
                      <a:r>
                        <a:rPr lang="en-CA" sz="2800" b="0" kern="1200" dirty="0">
                          <a:solidFill>
                            <a:schemeClr val="dk1"/>
                          </a:solidFill>
                          <a:effectLst/>
                          <a:latin typeface="+mn-lt"/>
                          <a:ea typeface="+mn-ea"/>
                          <a:cs typeface="+mn-cs"/>
                        </a:rPr>
                        <a:t> no sabe </a:t>
                      </a:r>
                      <a:r>
                        <a:rPr lang="en-CA" sz="2800" b="0" kern="1200" dirty="0" err="1">
                          <a:solidFill>
                            <a:schemeClr val="dk1"/>
                          </a:solidFill>
                          <a:effectLst/>
                          <a:latin typeface="+mn-lt"/>
                          <a:ea typeface="+mn-ea"/>
                          <a:cs typeface="+mn-cs"/>
                        </a:rPr>
                        <a:t>cómo</a:t>
                      </a:r>
                      <a:r>
                        <a:rPr lang="en-CA" sz="2800" b="0" kern="1200" dirty="0">
                          <a:solidFill>
                            <a:schemeClr val="dk1"/>
                          </a:solidFill>
                          <a:effectLst/>
                          <a:latin typeface="+mn-lt"/>
                          <a:ea typeface="+mn-ea"/>
                          <a:cs typeface="+mn-cs"/>
                        </a:rPr>
                        <a:t> </a:t>
                      </a:r>
                      <a:r>
                        <a:rPr lang="en-CA" sz="2800" b="0" kern="1200" dirty="0" err="1">
                          <a:solidFill>
                            <a:schemeClr val="dk1"/>
                          </a:solidFill>
                          <a:effectLst/>
                          <a:latin typeface="+mn-lt"/>
                          <a:ea typeface="+mn-ea"/>
                          <a:cs typeface="+mn-cs"/>
                        </a:rPr>
                        <a:t>profundizar</a:t>
                      </a:r>
                      <a:endParaRPr lang="en-CA" sz="2800" b="0" kern="1200" dirty="0">
                        <a:solidFill>
                          <a:schemeClr val="dk1"/>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800" b="0" kern="1200" dirty="0" err="1">
                          <a:solidFill>
                            <a:schemeClr val="dk1"/>
                          </a:solidFill>
                          <a:effectLst/>
                          <a:latin typeface="+mn-lt"/>
                          <a:ea typeface="+mn-ea"/>
                          <a:cs typeface="+mn-cs"/>
                        </a:rPr>
                        <a:t>Acompañar</a:t>
                      </a:r>
                      <a:r>
                        <a:rPr lang="en-CA" sz="2800" b="0" kern="1200" dirty="0">
                          <a:solidFill>
                            <a:schemeClr val="dk1"/>
                          </a:solidFill>
                          <a:effectLst/>
                          <a:latin typeface="+mn-lt"/>
                          <a:ea typeface="+mn-ea"/>
                          <a:cs typeface="+mn-cs"/>
                        </a:rPr>
                        <a:t> y </a:t>
                      </a:r>
                      <a:r>
                        <a:rPr lang="en-CA" sz="2800" b="0" kern="1200" dirty="0" err="1">
                          <a:solidFill>
                            <a:schemeClr val="dk1"/>
                          </a:solidFill>
                          <a:effectLst/>
                          <a:latin typeface="+mn-lt"/>
                          <a:ea typeface="+mn-ea"/>
                          <a:cs typeface="+mn-cs"/>
                        </a:rPr>
                        <a:t>trabajar</a:t>
                      </a:r>
                      <a:r>
                        <a:rPr lang="en-CA" sz="2800" b="0" kern="1200" dirty="0">
                          <a:solidFill>
                            <a:schemeClr val="dk1"/>
                          </a:solidFill>
                          <a:effectLst/>
                          <a:latin typeface="+mn-lt"/>
                          <a:ea typeface="+mn-ea"/>
                          <a:cs typeface="+mn-cs"/>
                        </a:rPr>
                        <a:t> </a:t>
                      </a:r>
                      <a:r>
                        <a:rPr lang="en-CA" sz="2800" b="0" kern="1200" dirty="0" err="1">
                          <a:solidFill>
                            <a:schemeClr val="dk1"/>
                          </a:solidFill>
                          <a:effectLst/>
                          <a:latin typeface="+mn-lt"/>
                          <a:ea typeface="+mn-ea"/>
                          <a:cs typeface="+mn-cs"/>
                        </a:rPr>
                        <a:t>el</a:t>
                      </a:r>
                      <a:r>
                        <a:rPr lang="en-CA" sz="2800" b="0" kern="1200" dirty="0">
                          <a:solidFill>
                            <a:schemeClr val="dk1"/>
                          </a:solidFill>
                          <a:effectLst/>
                          <a:latin typeface="+mn-lt"/>
                          <a:ea typeface="+mn-ea"/>
                          <a:cs typeface="+mn-cs"/>
                        </a:rPr>
                        <a:t> </a:t>
                      </a:r>
                      <a:r>
                        <a:rPr lang="en-CA" sz="2800" b="0" kern="1200" dirty="0" err="1">
                          <a:solidFill>
                            <a:schemeClr val="dk1"/>
                          </a:solidFill>
                          <a:effectLst/>
                          <a:latin typeface="+mn-lt"/>
                          <a:ea typeface="+mn-ea"/>
                          <a:cs typeface="+mn-cs"/>
                        </a:rPr>
                        <a:t>proceso</a:t>
                      </a:r>
                      <a:r>
                        <a:rPr lang="en-CA" sz="2800" b="0" kern="1200" dirty="0">
                          <a:solidFill>
                            <a:schemeClr val="dk1"/>
                          </a:solidFill>
                          <a:effectLst/>
                          <a:latin typeface="+mn-lt"/>
                          <a:ea typeface="+mn-ea"/>
                          <a:cs typeface="+mn-cs"/>
                        </a:rPr>
                        <a:t> </a:t>
                      </a:r>
                      <a:r>
                        <a:rPr lang="en-CA" sz="2800" b="0" kern="1200" dirty="0" err="1">
                          <a:solidFill>
                            <a:schemeClr val="dk1"/>
                          </a:solidFill>
                          <a:effectLst/>
                          <a:latin typeface="+mn-lt"/>
                          <a:ea typeface="+mn-ea"/>
                          <a:cs typeface="+mn-cs"/>
                        </a:rPr>
                        <a:t>en</a:t>
                      </a:r>
                      <a:r>
                        <a:rPr lang="en-CA" sz="2800" b="0" kern="1200" dirty="0">
                          <a:solidFill>
                            <a:schemeClr val="dk1"/>
                          </a:solidFill>
                          <a:effectLst/>
                          <a:latin typeface="+mn-lt"/>
                          <a:ea typeface="+mn-ea"/>
                          <a:cs typeface="+mn-cs"/>
                        </a:rPr>
                        <a:t> </a:t>
                      </a:r>
                      <a:r>
                        <a:rPr lang="en-CA" sz="2800" b="0" kern="1200" dirty="0" err="1">
                          <a:solidFill>
                            <a:schemeClr val="dk1"/>
                          </a:solidFill>
                          <a:effectLst/>
                          <a:latin typeface="+mn-lt"/>
                          <a:ea typeface="+mn-ea"/>
                          <a:cs typeface="+mn-cs"/>
                        </a:rPr>
                        <a:t>clase</a:t>
                      </a:r>
                      <a:endParaRPr lang="en-CA" sz="2800" b="0" kern="1200" dirty="0">
                        <a:solidFill>
                          <a:schemeClr val="dk1"/>
                        </a:solidFill>
                        <a:effectLst/>
                        <a:latin typeface="+mn-lt"/>
                        <a:ea typeface="+mn-ea"/>
                        <a:cs typeface="+mn-cs"/>
                      </a:endParaRPr>
                    </a:p>
                  </a:txBody>
                  <a:tcPr/>
                </a:tc>
                <a:extLst>
                  <a:ext uri="{0D108BD9-81ED-4DB2-BD59-A6C34878D82A}">
                    <a16:rowId xmlns:a16="http://schemas.microsoft.com/office/drawing/2014/main" val="415037675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800" b="0" kern="1200" dirty="0">
                          <a:solidFill>
                            <a:schemeClr val="dk1"/>
                          </a:solidFill>
                          <a:effectLst/>
                          <a:latin typeface="+mn-lt"/>
                          <a:ea typeface="+mn-ea"/>
                          <a:cs typeface="+mn-cs"/>
                        </a:rPr>
                        <a:t>El </a:t>
                      </a:r>
                      <a:r>
                        <a:rPr lang="en-CA" sz="2800" b="0" kern="1200" dirty="0" err="1">
                          <a:solidFill>
                            <a:schemeClr val="dk1"/>
                          </a:solidFill>
                          <a:effectLst/>
                          <a:latin typeface="+mn-lt"/>
                          <a:ea typeface="+mn-ea"/>
                          <a:cs typeface="+mn-cs"/>
                        </a:rPr>
                        <a:t>estudiantado</a:t>
                      </a:r>
                      <a:r>
                        <a:rPr lang="en-CA" sz="2800" b="0" kern="1200" dirty="0">
                          <a:solidFill>
                            <a:schemeClr val="dk1"/>
                          </a:solidFill>
                          <a:effectLst/>
                          <a:latin typeface="+mn-lt"/>
                          <a:ea typeface="+mn-ea"/>
                          <a:cs typeface="+mn-cs"/>
                        </a:rPr>
                        <a:t> no sabe </a:t>
                      </a:r>
                      <a:r>
                        <a:rPr lang="en-CA" sz="2800" b="0" kern="1200" dirty="0" err="1">
                          <a:solidFill>
                            <a:schemeClr val="dk1"/>
                          </a:solidFill>
                          <a:effectLst/>
                          <a:latin typeface="+mn-lt"/>
                          <a:ea typeface="+mn-ea"/>
                          <a:cs typeface="+mn-cs"/>
                        </a:rPr>
                        <a:t>cómo</a:t>
                      </a:r>
                      <a:r>
                        <a:rPr lang="en-CA" sz="2800" b="0" kern="1200" dirty="0">
                          <a:solidFill>
                            <a:schemeClr val="dk1"/>
                          </a:solidFill>
                          <a:effectLst/>
                          <a:latin typeface="+mn-lt"/>
                          <a:ea typeface="+mn-ea"/>
                          <a:cs typeface="+mn-cs"/>
                        </a:rPr>
                        <a:t> </a:t>
                      </a:r>
                      <a:r>
                        <a:rPr lang="en-CA" sz="2800" b="0" kern="1200" dirty="0" err="1">
                          <a:solidFill>
                            <a:schemeClr val="dk1"/>
                          </a:solidFill>
                          <a:effectLst/>
                          <a:latin typeface="+mn-lt"/>
                          <a:ea typeface="+mn-ea"/>
                          <a:cs typeface="+mn-cs"/>
                        </a:rPr>
                        <a:t>analizar</a:t>
                      </a:r>
                      <a:r>
                        <a:rPr lang="en-CA" sz="2800" b="0" kern="1200" dirty="0">
                          <a:solidFill>
                            <a:schemeClr val="dk1"/>
                          </a:solidFill>
                          <a:effectLst/>
                          <a:latin typeface="+mn-lt"/>
                          <a:ea typeface="+mn-ea"/>
                          <a:cs typeface="+mn-cs"/>
                        </a:rPr>
                        <a:t> la lengua o </a:t>
                      </a:r>
                      <a:r>
                        <a:rPr lang="en-CA" sz="2800" b="0" kern="1200" dirty="0" err="1">
                          <a:solidFill>
                            <a:schemeClr val="dk1"/>
                          </a:solidFill>
                          <a:effectLst/>
                          <a:latin typeface="+mn-lt"/>
                          <a:ea typeface="+mn-ea"/>
                          <a:cs typeface="+mn-cs"/>
                        </a:rPr>
                        <a:t>reflexionar</a:t>
                      </a:r>
                      <a:endParaRPr lang="en-CA" sz="2800" b="0" kern="1200" dirty="0">
                        <a:solidFill>
                          <a:schemeClr val="dk1"/>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800" b="0" kern="1200" dirty="0" err="1">
                          <a:solidFill>
                            <a:schemeClr val="dk1"/>
                          </a:solidFill>
                          <a:effectLst/>
                          <a:latin typeface="+mn-lt"/>
                          <a:ea typeface="+mn-ea"/>
                          <a:cs typeface="+mn-cs"/>
                        </a:rPr>
                        <a:t>Mostrar</a:t>
                      </a:r>
                      <a:r>
                        <a:rPr lang="en-CA" sz="2800" b="0" kern="1200" dirty="0">
                          <a:solidFill>
                            <a:schemeClr val="dk1"/>
                          </a:solidFill>
                          <a:effectLst/>
                          <a:latin typeface="+mn-lt"/>
                          <a:ea typeface="+mn-ea"/>
                          <a:cs typeface="+mn-cs"/>
                        </a:rPr>
                        <a:t> </a:t>
                      </a:r>
                      <a:r>
                        <a:rPr lang="en-CA" sz="2800" b="0" kern="1200" dirty="0" err="1">
                          <a:solidFill>
                            <a:schemeClr val="dk1"/>
                          </a:solidFill>
                          <a:effectLst/>
                          <a:latin typeface="+mn-lt"/>
                          <a:ea typeface="+mn-ea"/>
                          <a:cs typeface="+mn-cs"/>
                        </a:rPr>
                        <a:t>ejemplos</a:t>
                      </a:r>
                      <a:r>
                        <a:rPr lang="en-CA" sz="2800" b="0" kern="1200" dirty="0">
                          <a:solidFill>
                            <a:schemeClr val="dk1"/>
                          </a:solidFill>
                          <a:effectLst/>
                          <a:latin typeface="+mn-lt"/>
                          <a:ea typeface="+mn-ea"/>
                          <a:cs typeface="+mn-cs"/>
                        </a:rPr>
                        <a:t> de entradas </a:t>
                      </a:r>
                      <a:r>
                        <a:rPr lang="en-CA" sz="2800" b="0" kern="1200" dirty="0" err="1">
                          <a:solidFill>
                            <a:schemeClr val="dk1"/>
                          </a:solidFill>
                          <a:effectLst/>
                          <a:latin typeface="+mn-lt"/>
                          <a:ea typeface="+mn-ea"/>
                          <a:cs typeface="+mn-cs"/>
                        </a:rPr>
                        <a:t>modelo</a:t>
                      </a:r>
                      <a:r>
                        <a:rPr lang="en-CA" sz="2800" b="0" kern="1200" dirty="0">
                          <a:solidFill>
                            <a:schemeClr val="dk1"/>
                          </a:solidFill>
                          <a:effectLst/>
                          <a:latin typeface="+mn-lt"/>
                          <a:ea typeface="+mn-ea"/>
                          <a:cs typeface="+mn-cs"/>
                        </a:rPr>
                        <a:t> de </a:t>
                      </a:r>
                      <a:r>
                        <a:rPr lang="en-CA" sz="2800" b="0" kern="1200" dirty="0" err="1">
                          <a:solidFill>
                            <a:schemeClr val="dk1"/>
                          </a:solidFill>
                          <a:effectLst/>
                          <a:latin typeface="+mn-lt"/>
                          <a:ea typeface="+mn-ea"/>
                          <a:cs typeface="+mn-cs"/>
                        </a:rPr>
                        <a:t>portafolios</a:t>
                      </a:r>
                      <a:endParaRPr lang="en-CA" sz="2800" b="0" kern="1200" dirty="0">
                        <a:solidFill>
                          <a:schemeClr val="dk1"/>
                        </a:solidFill>
                        <a:effectLst/>
                        <a:latin typeface="+mn-lt"/>
                        <a:ea typeface="+mn-ea"/>
                        <a:cs typeface="+mn-cs"/>
                      </a:endParaRPr>
                    </a:p>
                  </a:txBody>
                  <a:tcPr/>
                </a:tc>
                <a:extLst>
                  <a:ext uri="{0D108BD9-81ED-4DB2-BD59-A6C34878D82A}">
                    <a16:rowId xmlns:a16="http://schemas.microsoft.com/office/drawing/2014/main" val="1621134229"/>
                  </a:ext>
                </a:extLst>
              </a:tr>
            </a:tbl>
          </a:graphicData>
        </a:graphic>
      </p:graphicFrame>
      <p:sp>
        <p:nvSpPr>
          <p:cNvPr id="7" name="TextBox 6">
            <a:extLst>
              <a:ext uri="{FF2B5EF4-FFF2-40B4-BE49-F238E27FC236}">
                <a16:creationId xmlns:a16="http://schemas.microsoft.com/office/drawing/2014/main" id="{D39B2B3E-9300-15B6-B908-0DA19EFD958B}"/>
              </a:ext>
            </a:extLst>
          </p:cNvPr>
          <p:cNvSpPr txBox="1"/>
          <p:nvPr/>
        </p:nvSpPr>
        <p:spPr>
          <a:xfrm>
            <a:off x="1200309" y="5991920"/>
            <a:ext cx="8282782" cy="369332"/>
          </a:xfrm>
          <a:prstGeom prst="rect">
            <a:avLst/>
          </a:prstGeom>
          <a:noFill/>
        </p:spPr>
        <p:txBody>
          <a:bodyPr wrap="square">
            <a:spAutoFit/>
          </a:bodyPr>
          <a:lstStyle/>
          <a:p>
            <a:pPr>
              <a:buNone/>
            </a:pPr>
            <a:r>
              <a:rPr lang="en-CA" b="1" dirty="0">
                <a:latin typeface="Helvetica Neue" panose="02000503000000020004" pitchFamily="2" charset="0"/>
              </a:rPr>
              <a:t>A </a:t>
            </a:r>
            <a:r>
              <a:rPr lang="en-CA" b="1" dirty="0" err="1">
                <a:latin typeface="Helvetica Neue" panose="02000503000000020004" pitchFamily="2" charset="0"/>
              </a:rPr>
              <a:t>discutir</a:t>
            </a:r>
            <a:r>
              <a:rPr lang="en-CA" dirty="0">
                <a:latin typeface="Helvetica Neue" panose="02000503000000020004" pitchFamily="2" charset="0"/>
              </a:rPr>
              <a:t>: </a:t>
            </a:r>
            <a:r>
              <a:rPr lang="en-CA" dirty="0">
                <a:effectLst/>
                <a:latin typeface="Helvetica Neue" panose="02000503000000020004" pitchFamily="2" charset="0"/>
              </a:rPr>
              <a:t>¿</a:t>
            </a:r>
            <a:r>
              <a:rPr lang="en-CA" dirty="0" err="1">
                <a:effectLst/>
                <a:latin typeface="Helvetica Neue" panose="02000503000000020004" pitchFamily="2" charset="0"/>
              </a:rPr>
              <a:t>Cuál</a:t>
            </a:r>
            <a:r>
              <a:rPr lang="en-CA" dirty="0">
                <a:effectLst/>
                <a:latin typeface="Helvetica Neue" panose="02000503000000020004" pitchFamily="2" charset="0"/>
              </a:rPr>
              <a:t> de </a:t>
            </a:r>
            <a:r>
              <a:rPr lang="en-CA" dirty="0" err="1">
                <a:effectLst/>
                <a:latin typeface="Helvetica Neue" panose="02000503000000020004" pitchFamily="2" charset="0"/>
              </a:rPr>
              <a:t>estos</a:t>
            </a:r>
            <a:r>
              <a:rPr lang="en-CA" dirty="0">
                <a:effectLst/>
                <a:latin typeface="Helvetica Neue" panose="02000503000000020004" pitchFamily="2" charset="0"/>
              </a:rPr>
              <a:t> </a:t>
            </a:r>
            <a:r>
              <a:rPr lang="en-CA" dirty="0" err="1">
                <a:effectLst/>
                <a:latin typeface="Helvetica Neue" panose="02000503000000020004" pitchFamily="2" charset="0"/>
              </a:rPr>
              <a:t>desafíos</a:t>
            </a:r>
            <a:r>
              <a:rPr lang="en-CA" dirty="0">
                <a:effectLst/>
                <a:latin typeface="Helvetica Neue" panose="02000503000000020004" pitchFamily="2" charset="0"/>
              </a:rPr>
              <a:t> es </a:t>
            </a:r>
            <a:r>
              <a:rPr lang="en-CA" dirty="0" err="1">
                <a:effectLst/>
                <a:latin typeface="Helvetica Neue" panose="02000503000000020004" pitchFamily="2" charset="0"/>
              </a:rPr>
              <a:t>el</a:t>
            </a:r>
            <a:r>
              <a:rPr lang="en-CA" dirty="0">
                <a:effectLst/>
                <a:latin typeface="Helvetica Neue" panose="02000503000000020004" pitchFamily="2" charset="0"/>
              </a:rPr>
              <a:t> </a:t>
            </a:r>
            <a:r>
              <a:rPr lang="en-CA" dirty="0" err="1">
                <a:effectLst/>
                <a:latin typeface="Helvetica Neue" panose="02000503000000020004" pitchFamily="2" charset="0"/>
              </a:rPr>
              <a:t>más</a:t>
            </a:r>
            <a:r>
              <a:rPr lang="en-CA" dirty="0">
                <a:effectLst/>
                <a:latin typeface="Helvetica Neue" panose="02000503000000020004" pitchFamily="2" charset="0"/>
              </a:rPr>
              <a:t> </a:t>
            </a:r>
            <a:r>
              <a:rPr lang="en-CA" dirty="0" err="1">
                <a:effectLst/>
                <a:latin typeface="Helvetica Neue" panose="02000503000000020004" pitchFamily="2" charset="0"/>
              </a:rPr>
              <a:t>relevante</a:t>
            </a:r>
            <a:r>
              <a:rPr lang="en-CA" dirty="0">
                <a:effectLst/>
                <a:latin typeface="Helvetica Neue" panose="02000503000000020004" pitchFamily="2" charset="0"/>
              </a:rPr>
              <a:t> para </a:t>
            </a:r>
            <a:r>
              <a:rPr lang="en-CA" dirty="0" err="1">
                <a:effectLst/>
                <a:latin typeface="Helvetica Neue" panose="02000503000000020004" pitchFamily="2" charset="0"/>
              </a:rPr>
              <a:t>tu</a:t>
            </a:r>
            <a:r>
              <a:rPr lang="en-CA" dirty="0">
                <a:effectLst/>
                <a:latin typeface="Helvetica Neue" panose="02000503000000020004" pitchFamily="2" charset="0"/>
              </a:rPr>
              <a:t> </a:t>
            </a:r>
            <a:r>
              <a:rPr lang="en-CA" dirty="0" err="1">
                <a:effectLst/>
                <a:latin typeface="Helvetica Neue" panose="02000503000000020004" pitchFamily="2" charset="0"/>
              </a:rPr>
              <a:t>contexto</a:t>
            </a:r>
            <a:r>
              <a:rPr lang="en-CA" dirty="0">
                <a:effectLst/>
                <a:latin typeface="Helvetica Neue" panose="02000503000000020004" pitchFamily="2" charset="0"/>
              </a:rPr>
              <a:t>?</a:t>
            </a:r>
          </a:p>
        </p:txBody>
      </p:sp>
    </p:spTree>
    <p:extLst>
      <p:ext uri="{BB962C8B-B14F-4D97-AF65-F5344CB8AC3E}">
        <p14:creationId xmlns:p14="http://schemas.microsoft.com/office/powerpoint/2010/main" val="1641248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2F12B-6476-7333-2337-C26E639029E5}"/>
              </a:ext>
            </a:extLst>
          </p:cNvPr>
          <p:cNvSpPr>
            <a:spLocks noGrp="1"/>
          </p:cNvSpPr>
          <p:nvPr>
            <p:ph type="title"/>
          </p:nvPr>
        </p:nvSpPr>
        <p:spPr/>
        <p:txBody>
          <a:bodyPr/>
          <a:lstStyle/>
          <a:p>
            <a:r>
              <a:rPr lang="en-US" dirty="0" err="1"/>
              <a:t>Reflexiona</a:t>
            </a:r>
            <a:r>
              <a:rPr lang="en-US" dirty="0"/>
              <a:t> y </a:t>
            </a:r>
            <a:r>
              <a:rPr lang="en-US" dirty="0" err="1"/>
              <a:t>responde</a:t>
            </a:r>
            <a:r>
              <a:rPr lang="en-US" dirty="0"/>
              <a:t> </a:t>
            </a:r>
            <a:r>
              <a:rPr lang="en-US" dirty="0" err="1"/>
              <a:t>en</a:t>
            </a:r>
            <a:r>
              <a:rPr lang="en-US" dirty="0"/>
              <a:t> Qualtrics</a:t>
            </a:r>
          </a:p>
        </p:txBody>
      </p:sp>
      <p:sp>
        <p:nvSpPr>
          <p:cNvPr id="3" name="Content Placeholder 2">
            <a:extLst>
              <a:ext uri="{FF2B5EF4-FFF2-40B4-BE49-F238E27FC236}">
                <a16:creationId xmlns:a16="http://schemas.microsoft.com/office/drawing/2014/main" id="{53082CC0-164A-87AA-3BEE-9D5523BC283B}"/>
              </a:ext>
            </a:extLst>
          </p:cNvPr>
          <p:cNvSpPr>
            <a:spLocks noGrp="1"/>
          </p:cNvSpPr>
          <p:nvPr>
            <p:ph idx="1"/>
          </p:nvPr>
        </p:nvSpPr>
        <p:spPr/>
        <p:txBody>
          <a:bodyPr/>
          <a:lstStyle/>
          <a:p>
            <a:r>
              <a:rPr lang="en-CA" sz="3200" dirty="0"/>
              <a:t>¿</a:t>
            </a:r>
            <a:r>
              <a:rPr lang="en-CA" sz="3200" dirty="0" err="1"/>
              <a:t>Qué</a:t>
            </a:r>
            <a:r>
              <a:rPr lang="en-CA" sz="3200" dirty="0"/>
              <a:t> </a:t>
            </a:r>
            <a:r>
              <a:rPr lang="en-CA" sz="3200" dirty="0" err="1"/>
              <a:t>aspectos</a:t>
            </a:r>
            <a:r>
              <a:rPr lang="en-CA" sz="3200" dirty="0"/>
              <a:t> de la </a:t>
            </a:r>
            <a:r>
              <a:rPr lang="en-CA" sz="3200" dirty="0" err="1"/>
              <a:t>cultura</a:t>
            </a:r>
            <a:r>
              <a:rPr lang="en-CA" sz="3200" dirty="0"/>
              <a:t> les </a:t>
            </a:r>
            <a:r>
              <a:rPr lang="en-CA" sz="3200" dirty="0" err="1"/>
              <a:t>interesan</a:t>
            </a:r>
            <a:r>
              <a:rPr lang="en-CA" sz="3200" dirty="0"/>
              <a:t> </a:t>
            </a:r>
            <a:r>
              <a:rPr lang="en-CA" sz="3200" dirty="0" err="1"/>
              <a:t>más</a:t>
            </a:r>
            <a:r>
              <a:rPr lang="en-CA" sz="3200" dirty="0"/>
              <a:t> a </a:t>
            </a:r>
            <a:r>
              <a:rPr lang="en-CA" sz="3200" dirty="0" err="1"/>
              <a:t>tus</a:t>
            </a:r>
            <a:r>
              <a:rPr lang="en-CA" sz="3200" dirty="0"/>
              <a:t> </a:t>
            </a:r>
            <a:r>
              <a:rPr lang="en-CA" sz="3200" dirty="0" err="1"/>
              <a:t>estudiantes</a:t>
            </a:r>
            <a:r>
              <a:rPr lang="en-CA" sz="3200" dirty="0"/>
              <a:t>?</a:t>
            </a:r>
          </a:p>
          <a:p>
            <a:pPr marL="457200" lvl="1" indent="0">
              <a:buNone/>
            </a:pPr>
            <a:r>
              <a:rPr lang="en-CA" sz="2800" dirty="0"/>
              <a:t>✔ La comida</a:t>
            </a:r>
            <a:br>
              <a:rPr lang="en-CA" sz="2800" dirty="0"/>
            </a:br>
            <a:r>
              <a:rPr lang="en-CA" sz="2800" dirty="0"/>
              <a:t>✔ La </a:t>
            </a:r>
            <a:r>
              <a:rPr lang="en-CA" sz="2800" dirty="0" err="1"/>
              <a:t>música</a:t>
            </a:r>
            <a:br>
              <a:rPr lang="en-CA" sz="2800" dirty="0"/>
            </a:br>
            <a:r>
              <a:rPr lang="en-CA" sz="2800" dirty="0"/>
              <a:t>✔ Las fiestas y </a:t>
            </a:r>
            <a:r>
              <a:rPr lang="en-CA" sz="2800" dirty="0" err="1"/>
              <a:t>tradiciones</a:t>
            </a:r>
            <a:br>
              <a:rPr lang="en-CA" sz="2800" dirty="0"/>
            </a:br>
            <a:r>
              <a:rPr lang="en-CA" sz="2800" dirty="0"/>
              <a:t>✔ La </a:t>
            </a:r>
            <a:r>
              <a:rPr lang="en-CA" sz="2800" dirty="0" err="1"/>
              <a:t>vida</a:t>
            </a:r>
            <a:r>
              <a:rPr lang="en-CA" sz="2800" dirty="0"/>
              <a:t> </a:t>
            </a:r>
            <a:r>
              <a:rPr lang="en-CA" sz="2800" dirty="0" err="1"/>
              <a:t>cotidiana</a:t>
            </a:r>
            <a:br>
              <a:rPr lang="en-CA" sz="2800" dirty="0"/>
            </a:br>
            <a:r>
              <a:rPr lang="en-CA" sz="2800" dirty="0"/>
              <a:t>✔ La </a:t>
            </a:r>
            <a:r>
              <a:rPr lang="en-CA" sz="2800" dirty="0" err="1"/>
              <a:t>cultura</a:t>
            </a:r>
            <a:r>
              <a:rPr lang="en-CA" sz="2800" dirty="0"/>
              <a:t> popular</a:t>
            </a:r>
            <a:br>
              <a:rPr lang="en-CA" sz="2800" dirty="0"/>
            </a:br>
            <a:r>
              <a:rPr lang="en-CA" sz="2800" dirty="0"/>
              <a:t>✔ La </a:t>
            </a:r>
            <a:r>
              <a:rPr lang="en-CA" sz="2800" dirty="0" err="1"/>
              <a:t>historia</a:t>
            </a:r>
            <a:br>
              <a:rPr lang="en-CA" sz="2800" dirty="0"/>
            </a:br>
            <a:r>
              <a:rPr lang="en-CA" sz="2800" dirty="0"/>
              <a:t>✔ Los </a:t>
            </a:r>
            <a:r>
              <a:rPr lang="en-CA" sz="2800" dirty="0" err="1"/>
              <a:t>valores</a:t>
            </a:r>
            <a:r>
              <a:rPr lang="en-CA" sz="2800" dirty="0"/>
              <a:t> o </a:t>
            </a:r>
            <a:r>
              <a:rPr lang="en-CA" sz="2800" dirty="0" err="1"/>
              <a:t>creencias</a:t>
            </a:r>
            <a:r>
              <a:rPr lang="en-CA" sz="2800" dirty="0"/>
              <a:t> </a:t>
            </a:r>
            <a:r>
              <a:rPr lang="en-CA" sz="2800" dirty="0" err="1"/>
              <a:t>sociales</a:t>
            </a:r>
            <a:endParaRPr lang="en-CA" sz="2800" dirty="0"/>
          </a:p>
          <a:p>
            <a:endParaRPr lang="en-US" dirty="0"/>
          </a:p>
        </p:txBody>
      </p:sp>
      <p:sp>
        <p:nvSpPr>
          <p:cNvPr id="6" name="TextBox 5">
            <a:extLst>
              <a:ext uri="{FF2B5EF4-FFF2-40B4-BE49-F238E27FC236}">
                <a16:creationId xmlns:a16="http://schemas.microsoft.com/office/drawing/2014/main" id="{3C007223-A63E-84CA-5E89-B1B7F70C03E0}"/>
              </a:ext>
            </a:extLst>
          </p:cNvPr>
          <p:cNvSpPr txBox="1"/>
          <p:nvPr/>
        </p:nvSpPr>
        <p:spPr>
          <a:xfrm>
            <a:off x="4513521" y="6332420"/>
            <a:ext cx="6331322" cy="369332"/>
          </a:xfrm>
          <a:prstGeom prst="rect">
            <a:avLst/>
          </a:prstGeom>
          <a:noFill/>
        </p:spPr>
        <p:txBody>
          <a:bodyPr wrap="square">
            <a:spAutoFit/>
          </a:bodyPr>
          <a:lstStyle/>
          <a:p>
            <a:r>
              <a:rPr lang="en-CA" dirty="0"/>
              <a:t>https://</a:t>
            </a:r>
            <a:r>
              <a:rPr lang="en-CA" dirty="0" err="1"/>
              <a:t>survey.ucalgary.ca</a:t>
            </a:r>
            <a:r>
              <a:rPr lang="en-CA" dirty="0"/>
              <a:t>/</a:t>
            </a:r>
            <a:r>
              <a:rPr lang="en-CA" dirty="0" err="1"/>
              <a:t>jfe</a:t>
            </a:r>
            <a:r>
              <a:rPr lang="en-CA" dirty="0"/>
              <a:t>/form/SV_86N2ILTAXGH50PQ</a:t>
            </a:r>
            <a:endParaRPr lang="en-CA" dirty="0">
              <a:effectLst/>
              <a:latin typeface="Helvetica Neue" panose="02000503000000020004" pitchFamily="2" charset="0"/>
            </a:endParaRPr>
          </a:p>
        </p:txBody>
      </p:sp>
      <p:pic>
        <p:nvPicPr>
          <p:cNvPr id="7" name="Picture 6">
            <a:extLst>
              <a:ext uri="{FF2B5EF4-FFF2-40B4-BE49-F238E27FC236}">
                <a16:creationId xmlns:a16="http://schemas.microsoft.com/office/drawing/2014/main" id="{23DF5689-6FC9-9E11-FAF0-EEB55A170377}"/>
              </a:ext>
            </a:extLst>
          </p:cNvPr>
          <p:cNvPicPr>
            <a:picLocks noChangeAspect="1"/>
          </p:cNvPicPr>
          <p:nvPr/>
        </p:nvPicPr>
        <p:blipFill>
          <a:blip r:embed="rId2"/>
          <a:stretch>
            <a:fillRect/>
          </a:stretch>
        </p:blipFill>
        <p:spPr>
          <a:xfrm>
            <a:off x="7034075" y="4735772"/>
            <a:ext cx="1484173" cy="1437375"/>
          </a:xfrm>
          <a:prstGeom prst="rect">
            <a:avLst/>
          </a:prstGeom>
        </p:spPr>
      </p:pic>
    </p:spTree>
    <p:extLst>
      <p:ext uri="{BB962C8B-B14F-4D97-AF65-F5344CB8AC3E}">
        <p14:creationId xmlns:p14="http://schemas.microsoft.com/office/powerpoint/2010/main" val="10883396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08CF0-99A0-C5C8-30EF-A1D738E63E4D}"/>
              </a:ext>
            </a:extLst>
          </p:cNvPr>
          <p:cNvSpPr>
            <a:spLocks noGrp="1"/>
          </p:cNvSpPr>
          <p:nvPr>
            <p:ph type="title"/>
          </p:nvPr>
        </p:nvSpPr>
        <p:spPr/>
        <p:txBody>
          <a:bodyPr/>
          <a:lstStyle/>
          <a:p>
            <a:r>
              <a:rPr lang="en-US" dirty="0"/>
              <a:t>La </a:t>
            </a:r>
            <a:r>
              <a:rPr lang="en-US" dirty="0" err="1"/>
              <a:t>encuesta</a:t>
            </a:r>
            <a:endParaRPr lang="en-US" dirty="0"/>
          </a:p>
        </p:txBody>
      </p:sp>
      <p:sp>
        <p:nvSpPr>
          <p:cNvPr id="3" name="Content Placeholder 2">
            <a:extLst>
              <a:ext uri="{FF2B5EF4-FFF2-40B4-BE49-F238E27FC236}">
                <a16:creationId xmlns:a16="http://schemas.microsoft.com/office/drawing/2014/main" id="{47144CF8-B00B-9FCD-48C5-B873DCC24E3B}"/>
              </a:ext>
            </a:extLst>
          </p:cNvPr>
          <p:cNvSpPr>
            <a:spLocks noGrp="1"/>
          </p:cNvSpPr>
          <p:nvPr>
            <p:ph idx="1"/>
          </p:nvPr>
        </p:nvSpPr>
        <p:spPr/>
        <p:txBody>
          <a:bodyPr/>
          <a:lstStyle/>
          <a:p>
            <a:r>
              <a:rPr lang="en-CA" sz="3200" dirty="0"/>
              <a:t>1. </a:t>
            </a:r>
            <a:r>
              <a:rPr lang="en-CA" sz="3200" dirty="0" err="1"/>
              <a:t>Comparte</a:t>
            </a:r>
            <a:r>
              <a:rPr lang="en-CA" sz="3200" dirty="0"/>
              <a:t> </a:t>
            </a:r>
            <a:r>
              <a:rPr lang="en-CA" sz="3200" dirty="0" err="1"/>
              <a:t>una</a:t>
            </a:r>
            <a:r>
              <a:rPr lang="en-CA" sz="3200" dirty="0"/>
              <a:t> </a:t>
            </a:r>
            <a:r>
              <a:rPr lang="en-CA" sz="3200" dirty="0" err="1"/>
              <a:t>observación</a:t>
            </a:r>
            <a:r>
              <a:rPr lang="en-CA" sz="3200" dirty="0"/>
              <a:t> </a:t>
            </a:r>
            <a:r>
              <a:rPr lang="en-CA" sz="3200" dirty="0" err="1"/>
              <a:t>sorprendente</a:t>
            </a:r>
            <a:r>
              <a:rPr lang="en-CA" sz="3200" dirty="0"/>
              <a:t> </a:t>
            </a:r>
            <a:r>
              <a:rPr lang="en-CA" sz="3200" dirty="0" err="1"/>
              <a:t>que</a:t>
            </a:r>
            <a:r>
              <a:rPr lang="en-CA" sz="3200" dirty="0"/>
              <a:t> </a:t>
            </a:r>
            <a:r>
              <a:rPr lang="en-CA" sz="3200" dirty="0" err="1"/>
              <a:t>descubriste</a:t>
            </a:r>
            <a:r>
              <a:rPr lang="en-CA" sz="3200" dirty="0"/>
              <a:t> a </a:t>
            </a:r>
            <a:r>
              <a:rPr lang="en-CA" sz="3200" dirty="0" err="1"/>
              <a:t>partir</a:t>
            </a:r>
            <a:r>
              <a:rPr lang="en-CA" sz="3200" dirty="0"/>
              <a:t> de </a:t>
            </a:r>
            <a:r>
              <a:rPr lang="en-CA" sz="3200" dirty="0" err="1"/>
              <a:t>los</a:t>
            </a:r>
            <a:r>
              <a:rPr lang="en-CA" sz="3200" dirty="0"/>
              <a:t> </a:t>
            </a:r>
            <a:r>
              <a:rPr lang="en-CA" sz="3200" dirty="0" err="1"/>
              <a:t>resultados</a:t>
            </a:r>
            <a:r>
              <a:rPr lang="en-CA" sz="3200" dirty="0"/>
              <a:t> de la </a:t>
            </a:r>
            <a:r>
              <a:rPr lang="en-CA" sz="3200" dirty="0" err="1"/>
              <a:t>encuesta</a:t>
            </a:r>
            <a:r>
              <a:rPr lang="en-CA" sz="3200" dirty="0"/>
              <a:t>. ¿Algo </a:t>
            </a:r>
            <a:r>
              <a:rPr lang="en-CA" sz="3200" dirty="0" err="1"/>
              <a:t>desafió</a:t>
            </a:r>
            <a:r>
              <a:rPr lang="en-CA" sz="3200" dirty="0"/>
              <a:t> </a:t>
            </a:r>
            <a:r>
              <a:rPr lang="en-CA" sz="3200" dirty="0" err="1"/>
              <a:t>tus</a:t>
            </a:r>
            <a:r>
              <a:rPr lang="en-CA" sz="3200" dirty="0"/>
              <a:t> </a:t>
            </a:r>
            <a:r>
              <a:rPr lang="en-CA" sz="3200" dirty="0" err="1"/>
              <a:t>expectativas</a:t>
            </a:r>
            <a:r>
              <a:rPr lang="en-CA" sz="3200" dirty="0"/>
              <a:t>?</a:t>
            </a:r>
          </a:p>
          <a:p>
            <a:pPr marL="0" indent="0">
              <a:buNone/>
            </a:pPr>
            <a:endParaRPr lang="en-CA" sz="3200" dirty="0"/>
          </a:p>
          <a:p>
            <a:r>
              <a:rPr lang="en-CA" sz="3200" dirty="0"/>
              <a:t>2. Si </a:t>
            </a:r>
            <a:r>
              <a:rPr lang="en-CA" sz="3200" dirty="0" err="1"/>
              <a:t>tuvieras</a:t>
            </a:r>
            <a:r>
              <a:rPr lang="en-CA" sz="3200" dirty="0"/>
              <a:t> </a:t>
            </a:r>
            <a:r>
              <a:rPr lang="en-CA" sz="3200" dirty="0" err="1"/>
              <a:t>que</a:t>
            </a:r>
            <a:r>
              <a:rPr lang="en-CA" sz="3200" dirty="0"/>
              <a:t> </a:t>
            </a:r>
            <a:r>
              <a:rPr lang="en-CA" sz="3200" dirty="0" err="1"/>
              <a:t>explicarle</a:t>
            </a:r>
            <a:r>
              <a:rPr lang="en-CA" sz="3200" dirty="0"/>
              <a:t> a un amigo </a:t>
            </a:r>
            <a:r>
              <a:rPr lang="en-CA" sz="3200" dirty="0" err="1"/>
              <a:t>cuál</a:t>
            </a:r>
            <a:r>
              <a:rPr lang="en-CA" sz="3200" dirty="0"/>
              <a:t> </a:t>
            </a:r>
            <a:r>
              <a:rPr lang="en-CA" sz="3200" dirty="0" err="1"/>
              <a:t>fue</a:t>
            </a:r>
            <a:r>
              <a:rPr lang="en-CA" sz="3200" dirty="0"/>
              <a:t> </a:t>
            </a:r>
            <a:r>
              <a:rPr lang="en-CA" sz="3200" dirty="0" err="1"/>
              <a:t>el</a:t>
            </a:r>
            <a:r>
              <a:rPr lang="en-CA" sz="3200" dirty="0"/>
              <a:t> </a:t>
            </a:r>
            <a:r>
              <a:rPr lang="en-CA" sz="3200" dirty="0" err="1"/>
              <a:t>aprendizaje</a:t>
            </a:r>
            <a:r>
              <a:rPr lang="en-CA" sz="3200" dirty="0"/>
              <a:t> </a:t>
            </a:r>
            <a:r>
              <a:rPr lang="en-CA" sz="3200" dirty="0" err="1"/>
              <a:t>más</a:t>
            </a:r>
            <a:r>
              <a:rPr lang="en-CA" sz="3200" dirty="0"/>
              <a:t> </a:t>
            </a:r>
            <a:r>
              <a:rPr lang="en-CA" sz="3200" dirty="0" err="1"/>
              <a:t>importante</a:t>
            </a:r>
            <a:r>
              <a:rPr lang="en-CA" sz="3200" dirty="0"/>
              <a:t> </a:t>
            </a:r>
            <a:r>
              <a:rPr lang="en-CA" sz="3200" dirty="0" err="1"/>
              <a:t>que</a:t>
            </a:r>
            <a:r>
              <a:rPr lang="en-CA" sz="3200" dirty="0"/>
              <a:t> </a:t>
            </a:r>
            <a:r>
              <a:rPr lang="en-CA" sz="3200" dirty="0" err="1"/>
              <a:t>obtuviste</a:t>
            </a:r>
            <a:r>
              <a:rPr lang="en-CA" sz="3200" dirty="0"/>
              <a:t> de </a:t>
            </a:r>
            <a:r>
              <a:rPr lang="en-CA" sz="3200" dirty="0" err="1"/>
              <a:t>los</a:t>
            </a:r>
            <a:r>
              <a:rPr lang="en-CA" sz="3200" dirty="0"/>
              <a:t> </a:t>
            </a:r>
            <a:r>
              <a:rPr lang="en-CA" sz="3200" dirty="0" err="1"/>
              <a:t>resultados</a:t>
            </a:r>
            <a:r>
              <a:rPr lang="en-CA" sz="3200" dirty="0"/>
              <a:t> de la </a:t>
            </a:r>
            <a:r>
              <a:rPr lang="en-CA" sz="3200" dirty="0" err="1"/>
              <a:t>encuesta</a:t>
            </a:r>
            <a:r>
              <a:rPr lang="en-CA" sz="3200" dirty="0"/>
              <a:t>, ¿</a:t>
            </a:r>
            <a:r>
              <a:rPr lang="en-CA" sz="3200" dirty="0" err="1"/>
              <a:t>qué</a:t>
            </a:r>
            <a:r>
              <a:rPr lang="en-CA" sz="3200" dirty="0"/>
              <a:t> </a:t>
            </a:r>
            <a:r>
              <a:rPr lang="en-CA" sz="3200" dirty="0" err="1"/>
              <a:t>dirías</a:t>
            </a:r>
            <a:r>
              <a:rPr lang="en-CA" sz="3200" dirty="0"/>
              <a:t>?</a:t>
            </a:r>
          </a:p>
          <a:p>
            <a:endParaRPr lang="en-US" dirty="0"/>
          </a:p>
        </p:txBody>
      </p:sp>
      <p:sp>
        <p:nvSpPr>
          <p:cNvPr id="4" name="TextBox 3">
            <a:extLst>
              <a:ext uri="{FF2B5EF4-FFF2-40B4-BE49-F238E27FC236}">
                <a16:creationId xmlns:a16="http://schemas.microsoft.com/office/drawing/2014/main" id="{8945AAD1-20F9-4401-C181-3CB33E6F4CF1}"/>
              </a:ext>
            </a:extLst>
          </p:cNvPr>
          <p:cNvSpPr txBox="1"/>
          <p:nvPr/>
        </p:nvSpPr>
        <p:spPr>
          <a:xfrm>
            <a:off x="4513521" y="6332420"/>
            <a:ext cx="6331322" cy="369332"/>
          </a:xfrm>
          <a:prstGeom prst="rect">
            <a:avLst/>
          </a:prstGeom>
          <a:noFill/>
        </p:spPr>
        <p:txBody>
          <a:bodyPr wrap="square">
            <a:spAutoFit/>
          </a:bodyPr>
          <a:lstStyle/>
          <a:p>
            <a:r>
              <a:rPr lang="en-CA" dirty="0"/>
              <a:t>https://</a:t>
            </a:r>
            <a:r>
              <a:rPr lang="en-CA" dirty="0" err="1"/>
              <a:t>survey.ucalgary.ca</a:t>
            </a:r>
            <a:r>
              <a:rPr lang="en-CA" dirty="0"/>
              <a:t>/</a:t>
            </a:r>
            <a:r>
              <a:rPr lang="en-CA" dirty="0" err="1"/>
              <a:t>jfe</a:t>
            </a:r>
            <a:r>
              <a:rPr lang="en-CA" dirty="0"/>
              <a:t>/form/SV_86N2ILTAXGH50PQ</a:t>
            </a:r>
            <a:endParaRPr lang="en-CA" dirty="0">
              <a:effectLst/>
              <a:latin typeface="Helvetica Neue" panose="02000503000000020004" pitchFamily="2" charset="0"/>
            </a:endParaRPr>
          </a:p>
        </p:txBody>
      </p:sp>
      <p:pic>
        <p:nvPicPr>
          <p:cNvPr id="5" name="Picture 4">
            <a:extLst>
              <a:ext uri="{FF2B5EF4-FFF2-40B4-BE49-F238E27FC236}">
                <a16:creationId xmlns:a16="http://schemas.microsoft.com/office/drawing/2014/main" id="{7EEC6A59-8429-A045-B1F4-638C1072E8B0}"/>
              </a:ext>
            </a:extLst>
          </p:cNvPr>
          <p:cNvPicPr>
            <a:picLocks noChangeAspect="1"/>
          </p:cNvPicPr>
          <p:nvPr/>
        </p:nvPicPr>
        <p:blipFill>
          <a:blip r:embed="rId2"/>
          <a:stretch>
            <a:fillRect/>
          </a:stretch>
        </p:blipFill>
        <p:spPr>
          <a:xfrm>
            <a:off x="7833814" y="4719352"/>
            <a:ext cx="1487037" cy="1440148"/>
          </a:xfrm>
          <a:prstGeom prst="rect">
            <a:avLst/>
          </a:prstGeom>
        </p:spPr>
      </p:pic>
    </p:spTree>
    <p:extLst>
      <p:ext uri="{BB962C8B-B14F-4D97-AF65-F5344CB8AC3E}">
        <p14:creationId xmlns:p14="http://schemas.microsoft.com/office/powerpoint/2010/main" val="31397113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2D9B3-7FA3-E6B1-CE86-8FA43DBFE0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47304C-CAED-2B86-05B8-E768950914CE}"/>
              </a:ext>
            </a:extLst>
          </p:cNvPr>
          <p:cNvSpPr>
            <a:spLocks noGrp="1"/>
          </p:cNvSpPr>
          <p:nvPr>
            <p:ph type="title"/>
          </p:nvPr>
        </p:nvSpPr>
        <p:spPr/>
        <p:txBody>
          <a:bodyPr/>
          <a:lstStyle/>
          <a:p>
            <a:r>
              <a:rPr lang="en-US" dirty="0" err="1"/>
              <a:t>Parte</a:t>
            </a:r>
            <a:r>
              <a:rPr lang="en-US" dirty="0"/>
              <a:t> 3</a:t>
            </a:r>
          </a:p>
        </p:txBody>
      </p:sp>
      <p:sp>
        <p:nvSpPr>
          <p:cNvPr id="3" name="Text Placeholder 2">
            <a:extLst>
              <a:ext uri="{FF2B5EF4-FFF2-40B4-BE49-F238E27FC236}">
                <a16:creationId xmlns:a16="http://schemas.microsoft.com/office/drawing/2014/main" id="{BCFF617E-5C24-A417-8764-58BEB8C2BE1A}"/>
              </a:ext>
            </a:extLst>
          </p:cNvPr>
          <p:cNvSpPr>
            <a:spLocks noGrp="1"/>
          </p:cNvSpPr>
          <p:nvPr>
            <p:ph type="body" idx="1"/>
          </p:nvPr>
        </p:nvSpPr>
        <p:spPr/>
        <p:txBody>
          <a:bodyPr/>
          <a:lstStyle/>
          <a:p>
            <a:pPr lvl="0"/>
            <a:r>
              <a:rPr lang="en-CA" dirty="0" err="1"/>
              <a:t>Adaptación</a:t>
            </a:r>
            <a:r>
              <a:rPr lang="en-CA" dirty="0"/>
              <a:t> a sus </a:t>
            </a:r>
            <a:r>
              <a:rPr lang="en-CA" dirty="0" err="1"/>
              <a:t>contextos</a:t>
            </a:r>
            <a:r>
              <a:rPr lang="en-CA" dirty="0"/>
              <a:t> </a:t>
            </a:r>
          </a:p>
          <a:p>
            <a:pPr lvl="0"/>
            <a:endParaRPr lang="en-CA" dirty="0"/>
          </a:p>
          <a:p>
            <a:pPr lvl="0"/>
            <a:r>
              <a:rPr lang="en-CA" dirty="0" err="1"/>
              <a:t>Conclusiones</a:t>
            </a:r>
            <a:endParaRPr lang="en-US" dirty="0"/>
          </a:p>
        </p:txBody>
      </p:sp>
    </p:spTree>
    <p:extLst>
      <p:ext uri="{BB962C8B-B14F-4D97-AF65-F5344CB8AC3E}">
        <p14:creationId xmlns:p14="http://schemas.microsoft.com/office/powerpoint/2010/main" val="3888564213"/>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6AAA7-4D7C-326B-1170-61995DDD1F05}"/>
              </a:ext>
            </a:extLst>
          </p:cNvPr>
          <p:cNvSpPr>
            <a:spLocks noGrp="1"/>
          </p:cNvSpPr>
          <p:nvPr>
            <p:ph type="title"/>
          </p:nvPr>
        </p:nvSpPr>
        <p:spPr/>
        <p:txBody>
          <a:bodyPr/>
          <a:lstStyle/>
          <a:p>
            <a:r>
              <a:rPr lang="en-US" dirty="0" err="1"/>
              <a:t>Aspectos</a:t>
            </a:r>
            <a:r>
              <a:rPr lang="en-US" dirty="0"/>
              <a:t> </a:t>
            </a:r>
            <a:r>
              <a:rPr lang="en-US" dirty="0" err="1"/>
              <a:t>adaptables</a:t>
            </a:r>
            <a:r>
              <a:rPr lang="en-US" dirty="0"/>
              <a:t> de </a:t>
            </a:r>
            <a:r>
              <a:rPr lang="en-US" dirty="0" err="1"/>
              <a:t>los</a:t>
            </a:r>
            <a:r>
              <a:rPr lang="en-US" dirty="0"/>
              <a:t> </a:t>
            </a:r>
            <a:r>
              <a:rPr lang="en-US" dirty="0" err="1"/>
              <a:t>proyectos</a:t>
            </a:r>
            <a:endParaRPr lang="en-US" dirty="0"/>
          </a:p>
        </p:txBody>
      </p:sp>
      <p:sp>
        <p:nvSpPr>
          <p:cNvPr id="3" name="Content Placeholder 2">
            <a:extLst>
              <a:ext uri="{FF2B5EF4-FFF2-40B4-BE49-F238E27FC236}">
                <a16:creationId xmlns:a16="http://schemas.microsoft.com/office/drawing/2014/main" id="{C53C2FB8-1564-7B56-1C70-E9986F3CCA45}"/>
              </a:ext>
            </a:extLst>
          </p:cNvPr>
          <p:cNvSpPr>
            <a:spLocks noGrp="1"/>
          </p:cNvSpPr>
          <p:nvPr>
            <p:ph idx="1"/>
          </p:nvPr>
        </p:nvSpPr>
        <p:spPr>
          <a:xfrm>
            <a:off x="657873" y="1273286"/>
            <a:ext cx="9612306" cy="4585333"/>
          </a:xfrm>
        </p:spPr>
        <p:txBody>
          <a:bodyPr/>
          <a:lstStyle/>
          <a:p>
            <a:r>
              <a:rPr lang="en-CA" b="1" dirty="0"/>
              <a:t>¿</a:t>
            </a:r>
            <a:r>
              <a:rPr lang="en-CA" b="1" dirty="0" err="1"/>
              <a:t>Qué</a:t>
            </a:r>
            <a:r>
              <a:rPr lang="en-CA" b="1" dirty="0"/>
              <a:t> </a:t>
            </a:r>
            <a:r>
              <a:rPr lang="en-CA" b="1" dirty="0" err="1"/>
              <a:t>funcionaría</a:t>
            </a:r>
            <a:r>
              <a:rPr lang="en-CA" b="1" dirty="0"/>
              <a:t> bien </a:t>
            </a:r>
            <a:r>
              <a:rPr lang="en-CA" b="1" dirty="0" err="1"/>
              <a:t>en</a:t>
            </a:r>
            <a:r>
              <a:rPr lang="en-CA" b="1" dirty="0"/>
              <a:t> </a:t>
            </a:r>
            <a:r>
              <a:rPr lang="en-CA" b="1" dirty="0" err="1"/>
              <a:t>tu</a:t>
            </a:r>
            <a:r>
              <a:rPr lang="en-CA" b="1" dirty="0"/>
              <a:t> </a:t>
            </a:r>
            <a:r>
              <a:rPr lang="en-CA" b="1" dirty="0" err="1"/>
              <a:t>contexto</a:t>
            </a:r>
            <a:r>
              <a:rPr lang="en-CA" b="1" dirty="0"/>
              <a:t> de </a:t>
            </a:r>
            <a:r>
              <a:rPr lang="en-CA" b="1" dirty="0" err="1"/>
              <a:t>enseñanza</a:t>
            </a:r>
            <a:r>
              <a:rPr lang="en-CA" b="1" dirty="0"/>
              <a:t>? </a:t>
            </a:r>
            <a:r>
              <a:rPr lang="en-CA" b="1" dirty="0" err="1"/>
              <a:t>Comenta</a:t>
            </a:r>
            <a:r>
              <a:rPr lang="en-CA" b="1" dirty="0"/>
              <a:t> con </a:t>
            </a:r>
            <a:r>
              <a:rPr lang="en-CA" b="1" dirty="0" err="1"/>
              <a:t>otra</a:t>
            </a:r>
            <a:r>
              <a:rPr lang="en-CA" b="1" dirty="0"/>
              <a:t> persona.</a:t>
            </a:r>
          </a:p>
          <a:p>
            <a:r>
              <a:rPr lang="en-CA" b="1" dirty="0" err="1"/>
              <a:t>Autonomía</a:t>
            </a:r>
            <a:r>
              <a:rPr lang="en-CA" b="1" dirty="0"/>
              <a:t> del </a:t>
            </a:r>
            <a:r>
              <a:rPr lang="en-CA" b="1" dirty="0" err="1"/>
              <a:t>estudiantado</a:t>
            </a:r>
            <a:r>
              <a:rPr lang="en-CA" b="1" dirty="0"/>
              <a:t>: </a:t>
            </a:r>
          </a:p>
          <a:p>
            <a:pPr lvl="1"/>
            <a:r>
              <a:rPr lang="en-CA" sz="2200" dirty="0"/>
              <a:t>1. ¿En </a:t>
            </a:r>
            <a:r>
              <a:rPr lang="en-CA" sz="2200" dirty="0" err="1"/>
              <a:t>qué</a:t>
            </a:r>
            <a:r>
              <a:rPr lang="en-CA" sz="2200" dirty="0"/>
              <a:t> </a:t>
            </a:r>
            <a:r>
              <a:rPr lang="en-CA" sz="2200" dirty="0" err="1"/>
              <a:t>medida</a:t>
            </a:r>
            <a:r>
              <a:rPr lang="en-CA" sz="2200" dirty="0"/>
              <a:t> </a:t>
            </a:r>
            <a:r>
              <a:rPr lang="en-CA" sz="2200" dirty="0" err="1"/>
              <a:t>el</a:t>
            </a:r>
            <a:r>
              <a:rPr lang="en-CA" sz="2200" dirty="0"/>
              <a:t> </a:t>
            </a:r>
            <a:r>
              <a:rPr lang="en-CA" sz="2200" dirty="0" err="1"/>
              <a:t>estudiantado</a:t>
            </a:r>
            <a:r>
              <a:rPr lang="en-CA" sz="2200" dirty="0"/>
              <a:t> </a:t>
            </a:r>
            <a:r>
              <a:rPr lang="en-CA" sz="2200" dirty="0" err="1"/>
              <a:t>puede</a:t>
            </a:r>
            <a:r>
              <a:rPr lang="en-CA" sz="2200" dirty="0"/>
              <a:t> </a:t>
            </a:r>
            <a:r>
              <a:rPr lang="en-CA" sz="2200" dirty="0" err="1"/>
              <a:t>elegir</a:t>
            </a:r>
            <a:r>
              <a:rPr lang="en-CA" sz="2200" dirty="0"/>
              <a:t> la </a:t>
            </a:r>
            <a:r>
              <a:rPr lang="en-CA" sz="2200" dirty="0" err="1"/>
              <a:t>actividad</a:t>
            </a:r>
            <a:r>
              <a:rPr lang="en-CA" sz="2200" dirty="0"/>
              <a:t>?</a:t>
            </a:r>
          </a:p>
          <a:p>
            <a:pPr lvl="1"/>
            <a:r>
              <a:rPr lang="en-CA" sz="2200" dirty="0"/>
              <a:t>2. ¿</a:t>
            </a:r>
            <a:r>
              <a:rPr lang="en-CA" sz="2200" dirty="0" err="1"/>
              <a:t>Qué</a:t>
            </a:r>
            <a:r>
              <a:rPr lang="en-CA" sz="2200" dirty="0"/>
              <a:t> </a:t>
            </a:r>
            <a:r>
              <a:rPr lang="en-CA" sz="2200" dirty="0" err="1"/>
              <a:t>tipo</a:t>
            </a:r>
            <a:r>
              <a:rPr lang="en-CA" sz="2200" dirty="0"/>
              <a:t> de </a:t>
            </a:r>
            <a:r>
              <a:rPr lang="en-CA" sz="2200" dirty="0" err="1"/>
              <a:t>elección</a:t>
            </a:r>
            <a:r>
              <a:rPr lang="en-CA" sz="2200" dirty="0"/>
              <a:t> de </a:t>
            </a:r>
            <a:r>
              <a:rPr lang="en-CA" sz="2200" dirty="0" err="1"/>
              <a:t>actividades</a:t>
            </a:r>
            <a:r>
              <a:rPr lang="en-CA" sz="2200" dirty="0"/>
              <a:t> </a:t>
            </a:r>
            <a:r>
              <a:rPr lang="en-CA" sz="2200" dirty="0" err="1"/>
              <a:t>sería</a:t>
            </a:r>
            <a:r>
              <a:rPr lang="en-CA" sz="2200" dirty="0"/>
              <a:t> viable </a:t>
            </a:r>
            <a:r>
              <a:rPr lang="en-CA" sz="2200" dirty="0" err="1"/>
              <a:t>en</a:t>
            </a:r>
            <a:r>
              <a:rPr lang="en-CA" sz="2200" dirty="0"/>
              <a:t> </a:t>
            </a:r>
            <a:r>
              <a:rPr lang="en-CA" sz="2200" dirty="0" err="1"/>
              <a:t>tu</a:t>
            </a:r>
            <a:r>
              <a:rPr lang="en-CA" sz="2200" dirty="0"/>
              <a:t> </a:t>
            </a:r>
            <a:r>
              <a:rPr lang="en-CA" sz="2200" dirty="0" err="1"/>
              <a:t>curso</a:t>
            </a:r>
            <a:r>
              <a:rPr lang="en-CA" sz="2200" dirty="0"/>
              <a:t>?</a:t>
            </a:r>
          </a:p>
          <a:p>
            <a:r>
              <a:rPr lang="en-CA" b="1" dirty="0"/>
              <a:t>Uso de la lengua meta: </a:t>
            </a:r>
          </a:p>
          <a:p>
            <a:pPr lvl="1"/>
            <a:r>
              <a:rPr lang="en-CA" sz="2200" dirty="0"/>
              <a:t>3. ¿</a:t>
            </a:r>
            <a:r>
              <a:rPr lang="en-CA" sz="2200" dirty="0" err="1"/>
              <a:t>Cómo</a:t>
            </a:r>
            <a:r>
              <a:rPr lang="en-CA" sz="2200" dirty="0"/>
              <a:t> se </a:t>
            </a:r>
            <a:r>
              <a:rPr lang="en-CA" sz="2200" dirty="0" err="1"/>
              <a:t>utiliza</a:t>
            </a:r>
            <a:r>
              <a:rPr lang="en-CA" sz="2200" dirty="0"/>
              <a:t> la lengua meta </a:t>
            </a:r>
            <a:r>
              <a:rPr lang="en-CA" sz="2200" dirty="0" err="1"/>
              <a:t>en</a:t>
            </a:r>
            <a:r>
              <a:rPr lang="en-CA" sz="2200" dirty="0"/>
              <a:t> la </a:t>
            </a:r>
            <a:r>
              <a:rPr lang="en-CA" sz="2200" dirty="0" err="1"/>
              <a:t>actividad</a:t>
            </a:r>
            <a:r>
              <a:rPr lang="en-CA" sz="2200" dirty="0"/>
              <a:t> cultural?</a:t>
            </a:r>
          </a:p>
          <a:p>
            <a:pPr lvl="1"/>
            <a:r>
              <a:rPr lang="en-CA" sz="2200" dirty="0"/>
              <a:t>4. ¿</a:t>
            </a:r>
            <a:r>
              <a:rPr lang="en-CA" sz="2200" dirty="0" err="1"/>
              <a:t>Cómo</a:t>
            </a:r>
            <a:r>
              <a:rPr lang="en-CA" sz="2200" dirty="0"/>
              <a:t> se </a:t>
            </a:r>
            <a:r>
              <a:rPr lang="en-CA" sz="2200" dirty="0" err="1"/>
              <a:t>utiliza</a:t>
            </a:r>
            <a:r>
              <a:rPr lang="en-CA" sz="2200" dirty="0"/>
              <a:t> la lengua meta </a:t>
            </a:r>
            <a:r>
              <a:rPr lang="en-CA" sz="2200" dirty="0" err="1"/>
              <a:t>en</a:t>
            </a:r>
            <a:r>
              <a:rPr lang="en-CA" sz="2200" dirty="0"/>
              <a:t> la entrada del </a:t>
            </a:r>
            <a:r>
              <a:rPr lang="en-CA" sz="2200" dirty="0" err="1"/>
              <a:t>portafolio</a:t>
            </a:r>
            <a:r>
              <a:rPr lang="en-CA" sz="2200" dirty="0"/>
              <a:t>?</a:t>
            </a:r>
          </a:p>
          <a:p>
            <a:r>
              <a:rPr lang="en-CA" b="1" dirty="0" err="1"/>
              <a:t>Enfoque</a:t>
            </a:r>
            <a:r>
              <a:rPr lang="en-CA" b="1" dirty="0"/>
              <a:t> </a:t>
            </a:r>
            <a:r>
              <a:rPr lang="en-CA" b="1" dirty="0" err="1"/>
              <a:t>evaluativo</a:t>
            </a:r>
            <a:r>
              <a:rPr lang="en-CA" b="1" dirty="0"/>
              <a:t>: </a:t>
            </a:r>
          </a:p>
          <a:p>
            <a:pPr lvl="1"/>
            <a:r>
              <a:rPr lang="en-CA" sz="2200" dirty="0"/>
              <a:t>5. ¿</a:t>
            </a:r>
            <a:r>
              <a:rPr lang="en-CA" sz="2200" dirty="0" err="1"/>
              <a:t>Qué</a:t>
            </a:r>
            <a:r>
              <a:rPr lang="en-CA" sz="2200" dirty="0"/>
              <a:t> </a:t>
            </a:r>
            <a:r>
              <a:rPr lang="en-CA" sz="2200" dirty="0" err="1"/>
              <a:t>nivel</a:t>
            </a:r>
            <a:r>
              <a:rPr lang="en-CA" sz="2200" dirty="0"/>
              <a:t> de </a:t>
            </a:r>
            <a:r>
              <a:rPr lang="en-CA" sz="2200" dirty="0" err="1"/>
              <a:t>profundidad</a:t>
            </a:r>
            <a:r>
              <a:rPr lang="en-CA" sz="2200" dirty="0"/>
              <a:t> de </a:t>
            </a:r>
            <a:r>
              <a:rPr lang="en-CA" sz="2200" dirty="0" err="1"/>
              <a:t>análisis</a:t>
            </a:r>
            <a:r>
              <a:rPr lang="en-CA" sz="2200" dirty="0"/>
              <a:t> y </a:t>
            </a:r>
            <a:r>
              <a:rPr lang="en-CA" sz="2200" dirty="0" err="1"/>
              <a:t>reflexión</a:t>
            </a:r>
            <a:r>
              <a:rPr lang="en-CA" sz="2200" dirty="0"/>
              <a:t> se </a:t>
            </a:r>
            <a:r>
              <a:rPr lang="en-CA" sz="2200" dirty="0" err="1"/>
              <a:t>espera</a:t>
            </a:r>
            <a:r>
              <a:rPr lang="en-CA" sz="2200" dirty="0"/>
              <a:t>?</a:t>
            </a:r>
          </a:p>
          <a:p>
            <a:pPr lvl="1"/>
            <a:r>
              <a:rPr lang="en-CA" sz="2200" dirty="0"/>
              <a:t>6. ¿</a:t>
            </a:r>
            <a:r>
              <a:rPr lang="en-CA" sz="2200" dirty="0" err="1"/>
              <a:t>Qué</a:t>
            </a:r>
            <a:r>
              <a:rPr lang="en-CA" sz="2200" dirty="0"/>
              <a:t> </a:t>
            </a:r>
            <a:r>
              <a:rPr lang="en-CA" sz="2200" dirty="0" err="1"/>
              <a:t>extensión</a:t>
            </a:r>
            <a:r>
              <a:rPr lang="en-CA" sz="2200" dirty="0"/>
              <a:t> </a:t>
            </a:r>
            <a:r>
              <a:rPr lang="en-CA" sz="2200" dirty="0" err="1"/>
              <a:t>debería</a:t>
            </a:r>
            <a:r>
              <a:rPr lang="en-CA" sz="2200" dirty="0"/>
              <a:t> </a:t>
            </a:r>
            <a:r>
              <a:rPr lang="en-CA" sz="2200" dirty="0" err="1"/>
              <a:t>tener</a:t>
            </a:r>
            <a:r>
              <a:rPr lang="en-CA" sz="2200" dirty="0"/>
              <a:t> la entrada del </a:t>
            </a:r>
            <a:r>
              <a:rPr lang="en-CA" sz="2200" dirty="0" err="1"/>
              <a:t>portafolio</a:t>
            </a:r>
            <a:r>
              <a:rPr lang="en-CA" sz="2200" dirty="0"/>
              <a:t>?</a:t>
            </a:r>
          </a:p>
          <a:p>
            <a:r>
              <a:rPr lang="en-CA" b="1" dirty="0" err="1"/>
              <a:t>Diseño</a:t>
            </a:r>
            <a:r>
              <a:rPr lang="en-CA" b="1" dirty="0"/>
              <a:t> del </a:t>
            </a:r>
            <a:r>
              <a:rPr lang="en-CA" b="1" dirty="0" err="1"/>
              <a:t>proyecto</a:t>
            </a:r>
            <a:r>
              <a:rPr lang="en-CA" b="1" dirty="0"/>
              <a:t>: </a:t>
            </a:r>
          </a:p>
          <a:p>
            <a:pPr lvl="1"/>
            <a:r>
              <a:rPr lang="en-CA" sz="2200" dirty="0"/>
              <a:t>7.</a:t>
            </a:r>
            <a:r>
              <a:rPr lang="en-CA" sz="2200" b="1" dirty="0"/>
              <a:t> </a:t>
            </a:r>
            <a:r>
              <a:rPr lang="en-CA" sz="2200" dirty="0"/>
              <a:t>¿</a:t>
            </a:r>
            <a:r>
              <a:rPr lang="en-CA" sz="2200" dirty="0" err="1"/>
              <a:t>Cuántas</a:t>
            </a:r>
            <a:r>
              <a:rPr lang="en-CA" sz="2200" dirty="0"/>
              <a:t> entradas </a:t>
            </a:r>
            <a:r>
              <a:rPr lang="en-CA" sz="2200" dirty="0" err="1"/>
              <a:t>por</a:t>
            </a:r>
            <a:r>
              <a:rPr lang="en-CA" sz="2200" dirty="0"/>
              <a:t> </a:t>
            </a:r>
            <a:r>
              <a:rPr lang="en-CA" sz="2200" dirty="0" err="1"/>
              <a:t>curso</a:t>
            </a:r>
            <a:r>
              <a:rPr lang="en-CA" sz="2200" dirty="0"/>
              <a:t> </a:t>
            </a:r>
            <a:r>
              <a:rPr lang="en-CA" sz="2200" dirty="0" err="1"/>
              <a:t>serían</a:t>
            </a:r>
            <a:r>
              <a:rPr lang="en-CA" sz="2200" dirty="0"/>
              <a:t> </a:t>
            </a:r>
            <a:r>
              <a:rPr lang="en-CA" sz="2200" dirty="0" err="1"/>
              <a:t>apropiadas</a:t>
            </a:r>
            <a:r>
              <a:rPr lang="en-CA" sz="2200" dirty="0"/>
              <a:t>?</a:t>
            </a:r>
          </a:p>
          <a:p>
            <a:endParaRPr lang="en-US" dirty="0"/>
          </a:p>
        </p:txBody>
      </p:sp>
    </p:spTree>
    <p:extLst>
      <p:ext uri="{BB962C8B-B14F-4D97-AF65-F5344CB8AC3E}">
        <p14:creationId xmlns:p14="http://schemas.microsoft.com/office/powerpoint/2010/main" val="17416058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A012C-715F-89D6-1878-73986B71A3E4}"/>
              </a:ext>
            </a:extLst>
          </p:cNvPr>
          <p:cNvSpPr>
            <a:spLocks noGrp="1"/>
          </p:cNvSpPr>
          <p:nvPr>
            <p:ph type="title"/>
          </p:nvPr>
        </p:nvSpPr>
        <p:spPr/>
        <p:txBody>
          <a:bodyPr/>
          <a:lstStyle/>
          <a:p>
            <a:r>
              <a:rPr lang="en-US" dirty="0"/>
              <a:t>La </a:t>
            </a:r>
            <a:r>
              <a:rPr lang="en-US" dirty="0" err="1"/>
              <a:t>encuesta</a:t>
            </a:r>
            <a:endParaRPr lang="en-US" dirty="0"/>
          </a:p>
        </p:txBody>
      </p:sp>
      <p:sp>
        <p:nvSpPr>
          <p:cNvPr id="3" name="Content Placeholder 2">
            <a:extLst>
              <a:ext uri="{FF2B5EF4-FFF2-40B4-BE49-F238E27FC236}">
                <a16:creationId xmlns:a16="http://schemas.microsoft.com/office/drawing/2014/main" id="{0CD24BCD-0F41-EA48-1CEB-94BD9165A666}"/>
              </a:ext>
            </a:extLst>
          </p:cNvPr>
          <p:cNvSpPr>
            <a:spLocks noGrp="1"/>
          </p:cNvSpPr>
          <p:nvPr>
            <p:ph idx="1"/>
          </p:nvPr>
        </p:nvSpPr>
        <p:spPr/>
        <p:txBody>
          <a:bodyPr/>
          <a:lstStyle/>
          <a:p>
            <a:r>
              <a:rPr lang="en-CA" sz="3600" dirty="0"/>
              <a:t>Si se </a:t>
            </a:r>
            <a:r>
              <a:rPr lang="en-CA" sz="3600" dirty="0" err="1"/>
              <a:t>incluyeran</a:t>
            </a:r>
            <a:r>
              <a:rPr lang="en-CA" sz="3600" dirty="0"/>
              <a:t> </a:t>
            </a:r>
            <a:r>
              <a:rPr lang="en-CA" sz="3600" dirty="0" err="1"/>
              <a:t>portafolios</a:t>
            </a:r>
            <a:r>
              <a:rPr lang="en-CA" sz="3600" dirty="0"/>
              <a:t> </a:t>
            </a:r>
            <a:r>
              <a:rPr lang="en-CA" sz="3600" dirty="0" err="1"/>
              <a:t>culturales</a:t>
            </a:r>
            <a:r>
              <a:rPr lang="en-CA" sz="3600" dirty="0"/>
              <a:t> </a:t>
            </a:r>
            <a:r>
              <a:rPr lang="en-CA" sz="3600" dirty="0" err="1"/>
              <a:t>en</a:t>
            </a:r>
            <a:r>
              <a:rPr lang="en-CA" sz="3600" dirty="0"/>
              <a:t> </a:t>
            </a:r>
            <a:r>
              <a:rPr lang="en-CA" sz="3600" dirty="0" err="1"/>
              <a:t>tus</a:t>
            </a:r>
            <a:r>
              <a:rPr lang="en-CA" sz="3600" dirty="0"/>
              <a:t> </a:t>
            </a:r>
            <a:r>
              <a:rPr lang="en-CA" sz="3600" dirty="0" err="1"/>
              <a:t>clases</a:t>
            </a:r>
            <a:r>
              <a:rPr lang="en-CA" sz="3600" dirty="0"/>
              <a:t>, ¿</a:t>
            </a:r>
            <a:r>
              <a:rPr lang="en-CA" sz="3600" dirty="0" err="1"/>
              <a:t>cómo</a:t>
            </a:r>
            <a:r>
              <a:rPr lang="en-CA" sz="3600" dirty="0"/>
              <a:t> </a:t>
            </a:r>
            <a:r>
              <a:rPr lang="en-CA" sz="3600" dirty="0" err="1"/>
              <a:t>sería</a:t>
            </a:r>
            <a:r>
              <a:rPr lang="en-CA" sz="3600" dirty="0"/>
              <a:t> </a:t>
            </a:r>
            <a:r>
              <a:rPr lang="en-CA" sz="3600" dirty="0" err="1"/>
              <a:t>eso</a:t>
            </a:r>
            <a:r>
              <a:rPr lang="en-CA" sz="3600" dirty="0"/>
              <a:t>?</a:t>
            </a:r>
          </a:p>
          <a:p>
            <a:pPr marL="0" indent="0">
              <a:buNone/>
            </a:pPr>
            <a:br>
              <a:rPr lang="en-CA" sz="3600" dirty="0"/>
            </a:br>
            <a:endParaRPr lang="en-CA" sz="3600" dirty="0"/>
          </a:p>
        </p:txBody>
      </p:sp>
      <p:sp>
        <p:nvSpPr>
          <p:cNvPr id="4" name="TextBox 3">
            <a:extLst>
              <a:ext uri="{FF2B5EF4-FFF2-40B4-BE49-F238E27FC236}">
                <a16:creationId xmlns:a16="http://schemas.microsoft.com/office/drawing/2014/main" id="{BEF724C4-61E3-5615-DE15-062F65FA515C}"/>
              </a:ext>
            </a:extLst>
          </p:cNvPr>
          <p:cNvSpPr txBox="1"/>
          <p:nvPr/>
        </p:nvSpPr>
        <p:spPr>
          <a:xfrm>
            <a:off x="4513521" y="6332420"/>
            <a:ext cx="6331322" cy="369332"/>
          </a:xfrm>
          <a:prstGeom prst="rect">
            <a:avLst/>
          </a:prstGeom>
          <a:noFill/>
        </p:spPr>
        <p:txBody>
          <a:bodyPr wrap="square">
            <a:spAutoFit/>
          </a:bodyPr>
          <a:lstStyle/>
          <a:p>
            <a:r>
              <a:rPr lang="en-CA" dirty="0"/>
              <a:t>https://</a:t>
            </a:r>
            <a:r>
              <a:rPr lang="en-CA" dirty="0" err="1"/>
              <a:t>survey.ucalgary.ca</a:t>
            </a:r>
            <a:r>
              <a:rPr lang="en-CA" dirty="0"/>
              <a:t>/</a:t>
            </a:r>
            <a:r>
              <a:rPr lang="en-CA" dirty="0" err="1"/>
              <a:t>jfe</a:t>
            </a:r>
            <a:r>
              <a:rPr lang="en-CA" dirty="0"/>
              <a:t>/form/SV_86N2ILTAXGH50PQ</a:t>
            </a:r>
            <a:endParaRPr lang="en-CA" dirty="0">
              <a:effectLst/>
              <a:latin typeface="Helvetica Neue" panose="02000503000000020004" pitchFamily="2" charset="0"/>
            </a:endParaRPr>
          </a:p>
        </p:txBody>
      </p:sp>
      <p:pic>
        <p:nvPicPr>
          <p:cNvPr id="6" name="Picture 5">
            <a:extLst>
              <a:ext uri="{FF2B5EF4-FFF2-40B4-BE49-F238E27FC236}">
                <a16:creationId xmlns:a16="http://schemas.microsoft.com/office/drawing/2014/main" id="{38E1C1FE-32AC-20B1-A239-4F8C6D087A17}"/>
              </a:ext>
            </a:extLst>
          </p:cNvPr>
          <p:cNvPicPr>
            <a:picLocks noChangeAspect="1"/>
          </p:cNvPicPr>
          <p:nvPr/>
        </p:nvPicPr>
        <p:blipFill>
          <a:blip r:embed="rId2"/>
          <a:stretch>
            <a:fillRect/>
          </a:stretch>
        </p:blipFill>
        <p:spPr>
          <a:xfrm>
            <a:off x="6501452" y="3429000"/>
            <a:ext cx="2819400" cy="2730500"/>
          </a:xfrm>
          <a:prstGeom prst="rect">
            <a:avLst/>
          </a:prstGeom>
        </p:spPr>
      </p:pic>
    </p:spTree>
    <p:extLst>
      <p:ext uri="{BB962C8B-B14F-4D97-AF65-F5344CB8AC3E}">
        <p14:creationId xmlns:p14="http://schemas.microsoft.com/office/powerpoint/2010/main" val="11154202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BB19C-37D3-E5CB-F1C5-2381BC529512}"/>
              </a:ext>
            </a:extLst>
          </p:cNvPr>
          <p:cNvSpPr>
            <a:spLocks noGrp="1"/>
          </p:cNvSpPr>
          <p:nvPr>
            <p:ph type="title"/>
          </p:nvPr>
        </p:nvSpPr>
        <p:spPr/>
        <p:txBody>
          <a:bodyPr/>
          <a:lstStyle/>
          <a:p>
            <a:r>
              <a:rPr lang="en-CA" dirty="0" err="1"/>
              <a:t>Aportes</a:t>
            </a:r>
            <a:r>
              <a:rPr lang="en-CA" dirty="0"/>
              <a:t> del </a:t>
            </a:r>
            <a:r>
              <a:rPr lang="en-CA" dirty="0" err="1"/>
              <a:t>portafolio</a:t>
            </a:r>
            <a:r>
              <a:rPr lang="en-CA" dirty="0"/>
              <a:t> cultural</a:t>
            </a:r>
            <a:endParaRPr lang="en-US" dirty="0"/>
          </a:p>
        </p:txBody>
      </p:sp>
      <p:sp>
        <p:nvSpPr>
          <p:cNvPr id="3" name="Content Placeholder 2">
            <a:extLst>
              <a:ext uri="{FF2B5EF4-FFF2-40B4-BE49-F238E27FC236}">
                <a16:creationId xmlns:a16="http://schemas.microsoft.com/office/drawing/2014/main" id="{3A2FB6C0-2E9F-E668-5D1D-023853D70F36}"/>
              </a:ext>
            </a:extLst>
          </p:cNvPr>
          <p:cNvSpPr>
            <a:spLocks noGrp="1"/>
          </p:cNvSpPr>
          <p:nvPr>
            <p:ph idx="1"/>
          </p:nvPr>
        </p:nvSpPr>
        <p:spPr/>
        <p:txBody>
          <a:bodyPr/>
          <a:lstStyle/>
          <a:p>
            <a:r>
              <a:rPr lang="en-CA" dirty="0"/>
              <a:t>Desarrollo del </a:t>
            </a:r>
            <a:r>
              <a:rPr lang="en-CA" dirty="0" err="1"/>
              <a:t>conocimiento</a:t>
            </a:r>
            <a:r>
              <a:rPr lang="en-CA" dirty="0"/>
              <a:t> cultural</a:t>
            </a:r>
          </a:p>
          <a:p>
            <a:r>
              <a:rPr lang="en-CA" dirty="0" err="1"/>
              <a:t>Fortalecimiento</a:t>
            </a:r>
            <a:r>
              <a:rPr lang="en-CA" dirty="0"/>
              <a:t> de la </a:t>
            </a:r>
            <a:r>
              <a:rPr lang="en-CA" dirty="0" err="1"/>
              <a:t>competencia</a:t>
            </a:r>
            <a:r>
              <a:rPr lang="en-CA" dirty="0"/>
              <a:t> intercultural</a:t>
            </a:r>
          </a:p>
          <a:p>
            <a:r>
              <a:rPr lang="en-CA" dirty="0" err="1"/>
              <a:t>Aumento</a:t>
            </a:r>
            <a:r>
              <a:rPr lang="en-CA" dirty="0"/>
              <a:t> de la confianza del </a:t>
            </a:r>
            <a:r>
              <a:rPr lang="en-CA" dirty="0" err="1"/>
              <a:t>estudiantado</a:t>
            </a:r>
            <a:r>
              <a:rPr lang="en-CA" dirty="0"/>
              <a:t> </a:t>
            </a:r>
            <a:r>
              <a:rPr lang="en-CA" dirty="0" err="1"/>
              <a:t>como</a:t>
            </a:r>
            <a:r>
              <a:rPr lang="en-CA" dirty="0"/>
              <a:t> </a:t>
            </a:r>
            <a:r>
              <a:rPr lang="en-CA" dirty="0" err="1"/>
              <a:t>aprendiente</a:t>
            </a:r>
            <a:r>
              <a:rPr lang="en-CA" dirty="0"/>
              <a:t> </a:t>
            </a:r>
            <a:r>
              <a:rPr lang="en-CA" dirty="0" err="1"/>
              <a:t>activo</a:t>
            </a:r>
            <a:r>
              <a:rPr lang="en-CA" dirty="0"/>
              <a:t> de lengua y </a:t>
            </a:r>
            <a:r>
              <a:rPr lang="en-CA" dirty="0" err="1"/>
              <a:t>cultura</a:t>
            </a:r>
            <a:endParaRPr lang="en-CA" dirty="0"/>
          </a:p>
          <a:p>
            <a:r>
              <a:rPr lang="en-CA" dirty="0" err="1"/>
              <a:t>Incremento</a:t>
            </a:r>
            <a:r>
              <a:rPr lang="en-CA" dirty="0"/>
              <a:t> de la </a:t>
            </a:r>
            <a:r>
              <a:rPr lang="en-CA" dirty="0" err="1"/>
              <a:t>motivación</a:t>
            </a:r>
            <a:r>
              <a:rPr lang="en-CA" dirty="0"/>
              <a:t> y </a:t>
            </a:r>
            <a:r>
              <a:rPr lang="en-CA" dirty="0" err="1"/>
              <a:t>el</a:t>
            </a:r>
            <a:r>
              <a:rPr lang="en-CA" dirty="0"/>
              <a:t> </a:t>
            </a:r>
            <a:r>
              <a:rPr lang="en-CA" dirty="0" err="1"/>
              <a:t>compromiso</a:t>
            </a:r>
            <a:r>
              <a:rPr lang="en-CA" dirty="0"/>
              <a:t> con </a:t>
            </a:r>
            <a:r>
              <a:rPr lang="en-CA" dirty="0" err="1"/>
              <a:t>el</a:t>
            </a:r>
            <a:r>
              <a:rPr lang="en-CA" dirty="0"/>
              <a:t> </a:t>
            </a:r>
            <a:r>
              <a:rPr lang="en-CA" dirty="0" err="1"/>
              <a:t>aprendizaje</a:t>
            </a:r>
            <a:endParaRPr lang="en-CA" dirty="0"/>
          </a:p>
          <a:p>
            <a:r>
              <a:rPr lang="en-CA" dirty="0"/>
              <a:t>Fomento de la </a:t>
            </a:r>
            <a:r>
              <a:rPr lang="en-CA" dirty="0" err="1"/>
              <a:t>autonomía</a:t>
            </a:r>
            <a:r>
              <a:rPr lang="en-CA" dirty="0"/>
              <a:t> </a:t>
            </a:r>
            <a:r>
              <a:rPr lang="en-CA" dirty="0" err="1"/>
              <a:t>mediante</a:t>
            </a:r>
            <a:r>
              <a:rPr lang="en-CA" dirty="0"/>
              <a:t> </a:t>
            </a:r>
            <a:r>
              <a:rPr lang="en-CA" dirty="0" err="1"/>
              <a:t>experiencias</a:t>
            </a:r>
            <a:r>
              <a:rPr lang="en-CA" dirty="0"/>
              <a:t> de </a:t>
            </a:r>
            <a:r>
              <a:rPr lang="en-CA" dirty="0" err="1"/>
              <a:t>aprendizaje</a:t>
            </a:r>
            <a:r>
              <a:rPr lang="en-CA" dirty="0"/>
              <a:t> </a:t>
            </a:r>
            <a:r>
              <a:rPr lang="en-CA" dirty="0" err="1"/>
              <a:t>significativas</a:t>
            </a:r>
            <a:endParaRPr lang="en-CA" dirty="0"/>
          </a:p>
          <a:p>
            <a:endParaRPr lang="en-CA" b="1" dirty="0"/>
          </a:p>
          <a:p>
            <a:endParaRPr lang="en-CA" dirty="0"/>
          </a:p>
          <a:p>
            <a:endParaRPr lang="en-US" dirty="0"/>
          </a:p>
        </p:txBody>
      </p:sp>
    </p:spTree>
    <p:extLst>
      <p:ext uri="{BB962C8B-B14F-4D97-AF65-F5344CB8AC3E}">
        <p14:creationId xmlns:p14="http://schemas.microsoft.com/office/powerpoint/2010/main" val="37037996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60827-29D9-F8F6-F10F-8D91DF474587}"/>
              </a:ext>
            </a:extLst>
          </p:cNvPr>
          <p:cNvSpPr>
            <a:spLocks noGrp="1"/>
          </p:cNvSpPr>
          <p:nvPr>
            <p:ph type="title"/>
          </p:nvPr>
        </p:nvSpPr>
        <p:spPr/>
        <p:txBody>
          <a:bodyPr/>
          <a:lstStyle/>
          <a:p>
            <a:r>
              <a:rPr lang="en-US" dirty="0" err="1"/>
              <a:t>Reflexiones</a:t>
            </a:r>
            <a:r>
              <a:rPr lang="en-US" dirty="0"/>
              <a:t> finales</a:t>
            </a:r>
          </a:p>
        </p:txBody>
      </p:sp>
      <p:sp>
        <p:nvSpPr>
          <p:cNvPr id="3" name="Content Placeholder 2">
            <a:extLst>
              <a:ext uri="{FF2B5EF4-FFF2-40B4-BE49-F238E27FC236}">
                <a16:creationId xmlns:a16="http://schemas.microsoft.com/office/drawing/2014/main" id="{73B0162E-B013-E348-5E85-6A3A656F1A6D}"/>
              </a:ext>
            </a:extLst>
          </p:cNvPr>
          <p:cNvSpPr>
            <a:spLocks noGrp="1"/>
          </p:cNvSpPr>
          <p:nvPr>
            <p:ph idx="1"/>
          </p:nvPr>
        </p:nvSpPr>
        <p:spPr/>
        <p:txBody>
          <a:bodyPr/>
          <a:lstStyle/>
          <a:p>
            <a:r>
              <a:rPr lang="en-CA" sz="2800" dirty="0" err="1"/>
              <a:t>Aunque</a:t>
            </a:r>
            <a:r>
              <a:rPr lang="en-CA" sz="2800" dirty="0"/>
              <a:t> la </a:t>
            </a:r>
            <a:r>
              <a:rPr lang="en-CA" sz="2800" dirty="0" err="1"/>
              <a:t>enseñanza</a:t>
            </a:r>
            <a:r>
              <a:rPr lang="en-CA" sz="2800" dirty="0"/>
              <a:t> de la </a:t>
            </a:r>
            <a:r>
              <a:rPr lang="en-CA" sz="2800" dirty="0" err="1"/>
              <a:t>cultura</a:t>
            </a:r>
            <a:r>
              <a:rPr lang="en-CA" sz="2800" dirty="0"/>
              <a:t> </a:t>
            </a:r>
            <a:r>
              <a:rPr lang="en-CA" sz="2800" dirty="0" err="1"/>
              <a:t>puede</a:t>
            </a:r>
            <a:r>
              <a:rPr lang="en-CA" sz="2800" dirty="0"/>
              <a:t> ser un </a:t>
            </a:r>
            <a:r>
              <a:rPr lang="en-CA" sz="2800" dirty="0" err="1"/>
              <a:t>desafío</a:t>
            </a:r>
            <a:r>
              <a:rPr lang="en-CA" sz="2800" dirty="0"/>
              <a:t>, </a:t>
            </a:r>
            <a:r>
              <a:rPr lang="en-CA" sz="2800" dirty="0" err="1"/>
              <a:t>el</a:t>
            </a:r>
            <a:r>
              <a:rPr lang="en-CA" sz="2800" dirty="0"/>
              <a:t> </a:t>
            </a:r>
            <a:r>
              <a:rPr lang="en-CA" sz="2800" dirty="0" err="1"/>
              <a:t>portafolio</a:t>
            </a:r>
            <a:r>
              <a:rPr lang="en-CA" sz="2800" dirty="0"/>
              <a:t> cultural </a:t>
            </a:r>
            <a:r>
              <a:rPr lang="en-CA" sz="2800" dirty="0" err="1"/>
              <a:t>proporciona</a:t>
            </a:r>
            <a:r>
              <a:rPr lang="en-CA" sz="2800" dirty="0"/>
              <a:t> un </a:t>
            </a:r>
            <a:r>
              <a:rPr lang="en-CA" sz="2800" dirty="0" err="1"/>
              <a:t>marco</a:t>
            </a:r>
            <a:r>
              <a:rPr lang="en-CA" sz="2800" dirty="0"/>
              <a:t> </a:t>
            </a:r>
            <a:r>
              <a:rPr lang="en-CA" sz="2800" dirty="0" err="1"/>
              <a:t>estructurado</a:t>
            </a:r>
            <a:r>
              <a:rPr lang="en-CA" sz="2800" dirty="0"/>
              <a:t> para </a:t>
            </a:r>
            <a:r>
              <a:rPr lang="en-CA" sz="2800" dirty="0" err="1"/>
              <a:t>integrarla</a:t>
            </a:r>
            <a:r>
              <a:rPr lang="en-CA" sz="2800" dirty="0"/>
              <a:t> de </a:t>
            </a:r>
            <a:r>
              <a:rPr lang="en-CA" sz="2800" dirty="0" err="1"/>
              <a:t>manera</a:t>
            </a:r>
            <a:r>
              <a:rPr lang="en-CA" sz="2800" dirty="0"/>
              <a:t> </a:t>
            </a:r>
            <a:r>
              <a:rPr lang="en-CA" sz="2800" dirty="0" err="1"/>
              <a:t>significativa</a:t>
            </a:r>
            <a:r>
              <a:rPr lang="en-CA" sz="2800" dirty="0"/>
              <a:t>.</a:t>
            </a:r>
          </a:p>
          <a:p>
            <a:r>
              <a:rPr lang="en-CA" sz="2800" dirty="0"/>
              <a:t>El </a:t>
            </a:r>
            <a:r>
              <a:rPr lang="en-CA" sz="2800" dirty="0" err="1"/>
              <a:t>proyecto</a:t>
            </a:r>
            <a:r>
              <a:rPr lang="en-CA" sz="2800" dirty="0"/>
              <a:t> </a:t>
            </a:r>
            <a:r>
              <a:rPr lang="en-CA" sz="2800" dirty="0" err="1"/>
              <a:t>muestra</a:t>
            </a:r>
            <a:r>
              <a:rPr lang="en-CA" sz="2800" dirty="0"/>
              <a:t> </a:t>
            </a:r>
            <a:r>
              <a:rPr lang="en-CA" sz="2800" dirty="0" err="1"/>
              <a:t>múltiples</a:t>
            </a:r>
            <a:r>
              <a:rPr lang="en-CA" sz="2800" dirty="0"/>
              <a:t> </a:t>
            </a:r>
            <a:r>
              <a:rPr lang="en-CA" sz="2800" dirty="0" err="1"/>
              <a:t>beneficios</a:t>
            </a:r>
            <a:r>
              <a:rPr lang="en-CA" sz="2800" dirty="0"/>
              <a:t> y </a:t>
            </a:r>
            <a:r>
              <a:rPr lang="en-CA" sz="2800" dirty="0" err="1"/>
              <a:t>retos</a:t>
            </a:r>
            <a:r>
              <a:rPr lang="en-CA" sz="2800" dirty="0"/>
              <a:t> </a:t>
            </a:r>
            <a:r>
              <a:rPr lang="en-CA" sz="2800" dirty="0" err="1"/>
              <a:t>manejables</a:t>
            </a:r>
            <a:r>
              <a:rPr lang="en-CA" sz="2800" dirty="0"/>
              <a:t>.</a:t>
            </a:r>
          </a:p>
          <a:p>
            <a:r>
              <a:rPr lang="en-CA" sz="2800" dirty="0"/>
              <a:t>Su </a:t>
            </a:r>
            <a:r>
              <a:rPr lang="en-CA" sz="2800" dirty="0" err="1"/>
              <a:t>flexibilidad</a:t>
            </a:r>
            <a:r>
              <a:rPr lang="en-CA" sz="2800" dirty="0"/>
              <a:t> </a:t>
            </a:r>
            <a:r>
              <a:rPr lang="en-CA" sz="2800" dirty="0" err="1"/>
              <a:t>facilita</a:t>
            </a:r>
            <a:r>
              <a:rPr lang="en-CA" sz="2800" dirty="0"/>
              <a:t> la </a:t>
            </a:r>
            <a:r>
              <a:rPr lang="en-CA" sz="2800" dirty="0" err="1"/>
              <a:t>adaptación</a:t>
            </a:r>
            <a:r>
              <a:rPr lang="en-CA" sz="2800" dirty="0"/>
              <a:t> a </a:t>
            </a:r>
            <a:r>
              <a:rPr lang="en-CA" sz="2800" dirty="0" err="1"/>
              <a:t>distintos</a:t>
            </a:r>
            <a:r>
              <a:rPr lang="en-CA" sz="2800" dirty="0"/>
              <a:t> </a:t>
            </a:r>
            <a:r>
              <a:rPr lang="en-CA" sz="2800" dirty="0" err="1"/>
              <a:t>contextos</a:t>
            </a:r>
            <a:r>
              <a:rPr lang="en-CA" sz="2800" dirty="0"/>
              <a:t> </a:t>
            </a:r>
            <a:r>
              <a:rPr lang="en-CA" sz="2800" dirty="0" err="1"/>
              <a:t>educativos</a:t>
            </a:r>
            <a:r>
              <a:rPr lang="en-CA" sz="2800" dirty="0"/>
              <a:t>.</a:t>
            </a:r>
          </a:p>
          <a:p>
            <a:r>
              <a:rPr lang="en-CA" sz="3200" b="1" dirty="0"/>
              <a:t>Más </a:t>
            </a:r>
            <a:r>
              <a:rPr lang="en-CA" sz="3200" b="1" dirty="0" err="1"/>
              <a:t>recursos</a:t>
            </a:r>
            <a:r>
              <a:rPr lang="en-CA" sz="3200" b="1" dirty="0"/>
              <a:t> </a:t>
            </a:r>
            <a:r>
              <a:rPr lang="en-CA" sz="3200" dirty="0" err="1"/>
              <a:t>disponibles</a:t>
            </a:r>
            <a:r>
              <a:rPr lang="en-CA" sz="3200" dirty="0"/>
              <a:t> </a:t>
            </a:r>
            <a:r>
              <a:rPr lang="en-CA" sz="3200" dirty="0" err="1"/>
              <a:t>en</a:t>
            </a:r>
            <a:r>
              <a:rPr lang="en-CA" sz="3200" dirty="0"/>
              <a:t> </a:t>
            </a:r>
            <a:r>
              <a:rPr lang="en-CA" sz="3200" dirty="0" err="1"/>
              <a:t>nuestro</a:t>
            </a:r>
            <a:r>
              <a:rPr lang="en-CA" sz="3200" dirty="0"/>
              <a:t> sitio web:</a:t>
            </a:r>
            <a:br>
              <a:rPr lang="en-CA" sz="3200" dirty="0"/>
            </a:br>
            <a:r>
              <a:rPr lang="en-CA" sz="3200" dirty="0"/>
              <a:t>https://</a:t>
            </a:r>
            <a:r>
              <a:rPr lang="en-CA" sz="3200" dirty="0" err="1"/>
              <a:t>culturalportfolio.ucalgaryblogs.ca</a:t>
            </a:r>
            <a:r>
              <a:rPr lang="en-CA" sz="3200" dirty="0"/>
              <a:t>/</a:t>
            </a:r>
          </a:p>
          <a:p>
            <a:endParaRPr lang="en-US" dirty="0"/>
          </a:p>
        </p:txBody>
      </p:sp>
    </p:spTree>
    <p:extLst>
      <p:ext uri="{BB962C8B-B14F-4D97-AF65-F5344CB8AC3E}">
        <p14:creationId xmlns:p14="http://schemas.microsoft.com/office/powerpoint/2010/main" val="33924629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F3DFB-ABB6-29EA-4F18-5E60BCDC5D11}"/>
              </a:ext>
            </a:extLst>
          </p:cNvPr>
          <p:cNvSpPr>
            <a:spLocks noGrp="1"/>
          </p:cNvSpPr>
          <p:nvPr>
            <p:ph type="title"/>
          </p:nvPr>
        </p:nvSpPr>
        <p:spPr/>
        <p:txBody>
          <a:bodyPr/>
          <a:lstStyle/>
          <a:p>
            <a:r>
              <a:rPr lang="en-US" dirty="0" err="1"/>
              <a:t>Agradecimientos</a:t>
            </a:r>
            <a:endParaRPr lang="en-US" dirty="0"/>
          </a:p>
        </p:txBody>
      </p:sp>
      <p:sp>
        <p:nvSpPr>
          <p:cNvPr id="3" name="Content Placeholder 2">
            <a:extLst>
              <a:ext uri="{FF2B5EF4-FFF2-40B4-BE49-F238E27FC236}">
                <a16:creationId xmlns:a16="http://schemas.microsoft.com/office/drawing/2014/main" id="{31A3968E-929B-8036-C62F-E9E9EC0A4B6A}"/>
              </a:ext>
            </a:extLst>
          </p:cNvPr>
          <p:cNvSpPr>
            <a:spLocks noGrp="1"/>
          </p:cNvSpPr>
          <p:nvPr>
            <p:ph idx="1"/>
          </p:nvPr>
        </p:nvSpPr>
        <p:spPr/>
        <p:txBody>
          <a:bodyPr/>
          <a:lstStyle/>
          <a:p>
            <a:r>
              <a:rPr lang="en-CA" sz="2800" dirty="0"/>
              <a:t>Nos </a:t>
            </a:r>
            <a:r>
              <a:rPr lang="en-CA" sz="2800" dirty="0" err="1"/>
              <a:t>gustaría</a:t>
            </a:r>
            <a:r>
              <a:rPr lang="en-CA" sz="2800" dirty="0"/>
              <a:t> </a:t>
            </a:r>
            <a:r>
              <a:rPr lang="en-CA" sz="2800" dirty="0" err="1"/>
              <a:t>agradecer</a:t>
            </a:r>
            <a:r>
              <a:rPr lang="en-CA" sz="2800" dirty="0"/>
              <a:t> a </a:t>
            </a:r>
            <a:r>
              <a:rPr lang="en-CA" sz="2800" dirty="0" err="1"/>
              <a:t>nuestro</a:t>
            </a:r>
            <a:r>
              <a:rPr lang="en-CA" sz="2800" dirty="0"/>
              <a:t> </a:t>
            </a:r>
            <a:r>
              <a:rPr lang="en-CA" sz="2800" dirty="0" err="1"/>
              <a:t>equipo</a:t>
            </a:r>
            <a:r>
              <a:rPr lang="en-CA" sz="2800" dirty="0"/>
              <a:t> de </a:t>
            </a:r>
            <a:r>
              <a:rPr lang="en-CA" sz="2800" dirty="0" err="1"/>
              <a:t>investigación</a:t>
            </a:r>
            <a:r>
              <a:rPr lang="en-CA" sz="2800" dirty="0"/>
              <a:t>:</a:t>
            </a:r>
            <a:br>
              <a:rPr lang="en-CA" sz="2800" dirty="0"/>
            </a:br>
            <a:r>
              <a:rPr lang="en-CA" sz="2800" dirty="0"/>
              <a:t>Dra. Eleonora Buonocore, Jessica Ruffolo, Siobhan Kelly, Isshel Ganoza, Laiba Rafiq y Danny Barnes.</a:t>
            </a:r>
          </a:p>
          <a:p>
            <a:r>
              <a:rPr lang="en-CA" sz="2800" dirty="0"/>
              <a:t>También </a:t>
            </a:r>
            <a:r>
              <a:rPr lang="en-CA" sz="2800" dirty="0" err="1"/>
              <a:t>agradecemos</a:t>
            </a:r>
            <a:r>
              <a:rPr lang="en-CA" sz="2800" dirty="0"/>
              <a:t> al Taylor Institute for Teaching &amp; Learning de la University of Calgary </a:t>
            </a:r>
            <a:r>
              <a:rPr lang="en-CA" sz="2800" dirty="0" err="1"/>
              <a:t>por</a:t>
            </a:r>
            <a:r>
              <a:rPr lang="en-CA" sz="2800" dirty="0"/>
              <a:t> </a:t>
            </a:r>
            <a:r>
              <a:rPr lang="en-CA" sz="2800" dirty="0" err="1"/>
              <a:t>apoyar</a:t>
            </a:r>
            <a:r>
              <a:rPr lang="en-CA" sz="2800" dirty="0"/>
              <a:t> </a:t>
            </a:r>
            <a:r>
              <a:rPr lang="en-CA" sz="2800" dirty="0" err="1"/>
              <a:t>este</a:t>
            </a:r>
            <a:r>
              <a:rPr lang="en-CA" sz="2800" dirty="0"/>
              <a:t> </a:t>
            </a:r>
            <a:r>
              <a:rPr lang="en-CA" sz="2800" dirty="0" err="1"/>
              <a:t>proyecto</a:t>
            </a:r>
            <a:r>
              <a:rPr lang="en-CA" sz="2800" dirty="0"/>
              <a:t> </a:t>
            </a:r>
            <a:r>
              <a:rPr lang="en-CA" sz="2800" dirty="0" err="1"/>
              <a:t>mediante</a:t>
            </a:r>
            <a:r>
              <a:rPr lang="en-CA" sz="2800" dirty="0"/>
              <a:t> </a:t>
            </a:r>
            <a:r>
              <a:rPr lang="en-CA" sz="2800" dirty="0" err="1"/>
              <a:t>una</a:t>
            </a:r>
            <a:r>
              <a:rPr lang="en-CA" sz="2800" dirty="0"/>
              <a:t> Beca de </a:t>
            </a:r>
            <a:r>
              <a:rPr lang="en-CA" sz="2800" dirty="0" err="1"/>
              <a:t>Innovación</a:t>
            </a:r>
            <a:r>
              <a:rPr lang="en-CA" sz="2800" dirty="0"/>
              <a:t> </a:t>
            </a:r>
            <a:r>
              <a:rPr lang="en-CA" sz="2800" dirty="0" err="1"/>
              <a:t>en</a:t>
            </a:r>
            <a:r>
              <a:rPr lang="en-CA" sz="2800" dirty="0"/>
              <a:t> </a:t>
            </a:r>
            <a:r>
              <a:rPr lang="en-CA" sz="2800" dirty="0" err="1"/>
              <a:t>Docencia</a:t>
            </a:r>
            <a:r>
              <a:rPr lang="en-CA" sz="2800" dirty="0"/>
              <a:t> y </a:t>
            </a:r>
            <a:r>
              <a:rPr lang="en-CA" sz="2800" dirty="0" err="1"/>
              <a:t>Aprendizaje</a:t>
            </a:r>
            <a:r>
              <a:rPr lang="en-CA" sz="2800" dirty="0"/>
              <a:t> (</a:t>
            </a:r>
            <a:r>
              <a:rPr lang="en-CA" sz="2800" i="1" dirty="0"/>
              <a:t>Scholarship of Teaching &amp; Learning Grant</a:t>
            </a:r>
            <a:r>
              <a:rPr lang="en-CA" sz="2800" dirty="0"/>
              <a:t>).</a:t>
            </a:r>
          </a:p>
          <a:p>
            <a:endParaRPr lang="en-US" dirty="0"/>
          </a:p>
        </p:txBody>
      </p:sp>
    </p:spTree>
    <p:extLst>
      <p:ext uri="{BB962C8B-B14F-4D97-AF65-F5344CB8AC3E}">
        <p14:creationId xmlns:p14="http://schemas.microsoft.com/office/powerpoint/2010/main" val="16298666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7EA6A-FE43-17FB-ED2E-D70275FA7C5A}"/>
              </a:ext>
            </a:extLst>
          </p:cNvPr>
          <p:cNvSpPr>
            <a:spLocks noGrp="1"/>
          </p:cNvSpPr>
          <p:nvPr>
            <p:ph type="title"/>
          </p:nvPr>
        </p:nvSpPr>
        <p:spPr/>
        <p:txBody>
          <a:bodyPr/>
          <a:lstStyle/>
          <a:p>
            <a:r>
              <a:rPr lang="en-US" dirty="0"/>
              <a:t>Fuentes</a:t>
            </a:r>
          </a:p>
        </p:txBody>
      </p:sp>
      <p:sp>
        <p:nvSpPr>
          <p:cNvPr id="3" name="Content Placeholder 2">
            <a:extLst>
              <a:ext uri="{FF2B5EF4-FFF2-40B4-BE49-F238E27FC236}">
                <a16:creationId xmlns:a16="http://schemas.microsoft.com/office/drawing/2014/main" id="{E2FE0EA7-CF06-599F-AE96-E98AE2245DEB}"/>
              </a:ext>
            </a:extLst>
          </p:cNvPr>
          <p:cNvSpPr>
            <a:spLocks noGrp="1"/>
          </p:cNvSpPr>
          <p:nvPr>
            <p:ph idx="1"/>
          </p:nvPr>
        </p:nvSpPr>
        <p:spPr>
          <a:xfrm>
            <a:off x="535547" y="1422340"/>
            <a:ext cx="9612306" cy="4585333"/>
          </a:xfrm>
        </p:spPr>
        <p:txBody>
          <a:bodyPr/>
          <a:lstStyle/>
          <a:p>
            <a:r>
              <a:rPr lang="en-CA" sz="1000" dirty="0"/>
              <a:t>Amaya, P., Agudo, J. E., Sánchez, H., Rico, M., &amp; Hernández‑Linares, R. (2013). Educational e‑portfolios: Uses and tools. </a:t>
            </a:r>
            <a:r>
              <a:rPr lang="en-CA" sz="1000" i="1" dirty="0"/>
              <a:t>Procedia – Social and Behavioral Sciences, 93</a:t>
            </a:r>
            <a:r>
              <a:rPr lang="en-CA" sz="1000" dirty="0"/>
              <a:t>, 1169–1173. https://</a:t>
            </a:r>
            <a:r>
              <a:rPr lang="en-CA" sz="1000" dirty="0" err="1"/>
              <a:t>doi.org</a:t>
            </a:r>
            <a:r>
              <a:rPr lang="en-CA" sz="1000" dirty="0"/>
              <a:t>/10.1016/j.sbspro.2013.10.042</a:t>
            </a:r>
          </a:p>
          <a:p>
            <a:r>
              <a:rPr lang="en-CA" sz="1000" dirty="0"/>
              <a:t>Bryant, J. (2023). The culture portfolio: Assessing growth toward intercultural competence. In E. </a:t>
            </a:r>
            <a:r>
              <a:rPr lang="en-CA" sz="1000" dirty="0" err="1"/>
              <a:t>Nemtchinova</a:t>
            </a:r>
            <a:r>
              <a:rPr lang="en-CA" sz="1000" dirty="0"/>
              <a:t> (Ed.), </a:t>
            </a:r>
            <a:r>
              <a:rPr lang="en-CA" sz="1000" i="1" dirty="0"/>
              <a:t>Enhancing beginner-level foreign language education for adult learners</a:t>
            </a:r>
            <a:r>
              <a:rPr lang="en-CA" sz="1000" dirty="0"/>
              <a:t> (pp. 113–130). Routledge.</a:t>
            </a:r>
          </a:p>
          <a:p>
            <a:r>
              <a:rPr lang="en-US" sz="1000" dirty="0"/>
              <a:t>Byram, M., &amp; Guilherme, M. (2010). Intercultural Education and Intercultural Communication: Tracing the Relationship. In Y, Tsai and S. Houghton (Eds.), </a:t>
            </a:r>
            <a:r>
              <a:rPr lang="en-US" sz="1000" i="1" dirty="0"/>
              <a:t>Becoming intercultural: inside and outside the classroom (pp.</a:t>
            </a:r>
            <a:r>
              <a:rPr lang="en-US" sz="1000" dirty="0"/>
              <a:t> 2-22). Newcastle upon Tyne: Cambridge Scholars Publishing.</a:t>
            </a:r>
          </a:p>
          <a:p>
            <a:r>
              <a:rPr lang="en-CA" sz="1000" dirty="0" err="1"/>
              <a:t>Feryok</a:t>
            </a:r>
            <a:r>
              <a:rPr lang="en-CA" sz="1000" dirty="0"/>
              <a:t>, A., &amp; </a:t>
            </a:r>
            <a:r>
              <a:rPr lang="en-CA" sz="1000" dirty="0" err="1"/>
              <a:t>Oranje</a:t>
            </a:r>
            <a:r>
              <a:rPr lang="en-CA" sz="1000" dirty="0"/>
              <a:t>, J. (2015). Adopting a cultural portfolio project in teaching German as a foreign language: Language teacher cognition as a dynamic system. </a:t>
            </a:r>
            <a:r>
              <a:rPr lang="en-CA" sz="1000" i="1" dirty="0"/>
              <a:t>The Modern Language Journal, 99</a:t>
            </a:r>
            <a:r>
              <a:rPr lang="en-CA" sz="1000" dirty="0"/>
              <a:t>(3), 546–564. https://</a:t>
            </a:r>
            <a:r>
              <a:rPr lang="en-CA" sz="1000" dirty="0" err="1"/>
              <a:t>doi.org</a:t>
            </a:r>
            <a:r>
              <a:rPr lang="en-CA" sz="1000" dirty="0"/>
              <a:t>/10.1111/modl.12243</a:t>
            </a:r>
          </a:p>
          <a:p>
            <a:r>
              <a:rPr lang="en-CA" sz="1000" dirty="0"/>
              <a:t>Gachago, D., Bali, M., &amp; </a:t>
            </a:r>
            <a:r>
              <a:rPr lang="en-CA" sz="1000" dirty="0" err="1"/>
              <a:t>Pallitt</a:t>
            </a:r>
            <a:r>
              <a:rPr lang="en-CA" sz="1000" dirty="0"/>
              <a:t>, N. (2022). Compassionate learning design as a critical approach to instructional design. In J. Quin, M. Burtis, &amp; S. Jhangiani (Eds.), </a:t>
            </a:r>
            <a:r>
              <a:rPr lang="en-CA" sz="1000" i="1" dirty="0"/>
              <a:t>Toward a critical instructional design</a:t>
            </a:r>
            <a:r>
              <a:rPr lang="en-CA" sz="1000" dirty="0"/>
              <a:t>. Pressbooks.</a:t>
            </a:r>
          </a:p>
          <a:p>
            <a:r>
              <a:rPr lang="en-CA" sz="1000" dirty="0">
                <a:solidFill>
                  <a:srgbClr val="2E2E2E"/>
                </a:solidFill>
                <a:latin typeface="Arial" panose="020B0604020202020204" pitchFamily="34" charset="0"/>
              </a:rPr>
              <a:t>Hall, E. T. (1976) </a:t>
            </a:r>
            <a:r>
              <a:rPr lang="en-CA" sz="1000" i="1" dirty="0">
                <a:solidFill>
                  <a:srgbClr val="2E2E2E"/>
                </a:solidFill>
                <a:latin typeface="Arial" panose="020B0604020202020204" pitchFamily="34" charset="0"/>
              </a:rPr>
              <a:t>Beyond culture</a:t>
            </a:r>
            <a:r>
              <a:rPr lang="en-CA" sz="1000" dirty="0">
                <a:solidFill>
                  <a:srgbClr val="2E2E2E"/>
                </a:solidFill>
                <a:latin typeface="Arial" panose="020B0604020202020204" pitchFamily="34" charset="0"/>
              </a:rPr>
              <a:t>. Anchor Books ed. Garden City, N.Y</a:t>
            </a:r>
            <a:endParaRPr lang="en-CA" sz="1000" dirty="0">
              <a:solidFill>
                <a:srgbClr val="222222"/>
              </a:solidFill>
              <a:latin typeface="Arial" panose="020B0604020202020204" pitchFamily="34" charset="0"/>
            </a:endParaRPr>
          </a:p>
          <a:p>
            <a:r>
              <a:rPr lang="en-CA" sz="1000" dirty="0">
                <a:solidFill>
                  <a:srgbClr val="222222"/>
                </a:solidFill>
                <a:latin typeface="Arial" panose="020B0604020202020204" pitchFamily="34" charset="0"/>
              </a:rPr>
              <a:t>Huhn, C., Lentz, L., &amp; Indiana, P. A. (2016). Cultural portfolios for post-secondary and secondary language classes. In </a:t>
            </a:r>
            <a:r>
              <a:rPr lang="en-CA" sz="1000" i="1" dirty="0">
                <a:solidFill>
                  <a:srgbClr val="222222"/>
                </a:solidFill>
                <a:latin typeface="Arial" panose="020B0604020202020204" pitchFamily="34" charset="0"/>
              </a:rPr>
              <a:t>Pennsylvania Language Forum</a:t>
            </a:r>
            <a:r>
              <a:rPr lang="en-CA" sz="1000" dirty="0">
                <a:solidFill>
                  <a:srgbClr val="222222"/>
                </a:solidFill>
                <a:latin typeface="Arial" panose="020B0604020202020204" pitchFamily="34" charset="0"/>
              </a:rPr>
              <a:t> (Vol. 86, pp. 10-11). </a:t>
            </a:r>
          </a:p>
          <a:p>
            <a:r>
              <a:rPr lang="en-CA" sz="1000" dirty="0" err="1">
                <a:solidFill>
                  <a:srgbClr val="222222"/>
                </a:solidFill>
                <a:latin typeface="Arial" panose="020B0604020202020204" pitchFamily="34" charset="0"/>
              </a:rPr>
              <a:t>Kramsch</a:t>
            </a:r>
            <a:r>
              <a:rPr lang="en-CA" sz="1000" dirty="0">
                <a:solidFill>
                  <a:srgbClr val="222222"/>
                </a:solidFill>
                <a:latin typeface="Arial" panose="020B0604020202020204" pitchFamily="34" charset="0"/>
              </a:rPr>
              <a:t>, C. (2013). Culture in foreign language teaching. </a:t>
            </a:r>
            <a:r>
              <a:rPr lang="en-CA" sz="1000" i="1" dirty="0">
                <a:solidFill>
                  <a:srgbClr val="222222"/>
                </a:solidFill>
                <a:latin typeface="Arial" panose="020B0604020202020204" pitchFamily="34" charset="0"/>
              </a:rPr>
              <a:t>Iranian journal of language teaching research</a:t>
            </a:r>
            <a:r>
              <a:rPr lang="en-CA" sz="1000" dirty="0">
                <a:solidFill>
                  <a:srgbClr val="222222"/>
                </a:solidFill>
                <a:latin typeface="Arial" panose="020B0604020202020204" pitchFamily="34" charset="0"/>
              </a:rPr>
              <a:t>, </a:t>
            </a:r>
            <a:r>
              <a:rPr lang="en-CA" sz="1000" i="1" dirty="0">
                <a:solidFill>
                  <a:srgbClr val="222222"/>
                </a:solidFill>
                <a:latin typeface="Arial" panose="020B0604020202020204" pitchFamily="34" charset="0"/>
              </a:rPr>
              <a:t>1</a:t>
            </a:r>
            <a:r>
              <a:rPr lang="en-CA" sz="1000" dirty="0">
                <a:solidFill>
                  <a:srgbClr val="222222"/>
                </a:solidFill>
                <a:latin typeface="Arial" panose="020B0604020202020204" pitchFamily="34" charset="0"/>
              </a:rPr>
              <a:t>(1), 57-78.</a:t>
            </a:r>
          </a:p>
          <a:p>
            <a:r>
              <a:rPr lang="en-CA" sz="1000" dirty="0"/>
              <a:t>López‑Crespo, G., Blanco‑Gandía, M. C., Valdivia‑Salas, S., Fidalgo, C., &amp; Sánchez‑Pérez, N. (2022). The educational e‑portfolio: Preliminary evidence of its relationship with students’ self‑efficacy and engagement. </a:t>
            </a:r>
            <a:r>
              <a:rPr lang="en-CA" sz="1000" i="1" dirty="0"/>
              <a:t>Education and Information Technologies, 27</a:t>
            </a:r>
            <a:r>
              <a:rPr lang="en-CA" sz="1000" dirty="0"/>
              <a:t>, 1–16. https://</a:t>
            </a:r>
            <a:r>
              <a:rPr lang="en-CA" sz="1000" dirty="0" err="1"/>
              <a:t>doi.org</a:t>
            </a:r>
            <a:r>
              <a:rPr lang="en-CA" sz="1000" dirty="0"/>
              <a:t>/10.1007/s10639-021-10827-2</a:t>
            </a:r>
          </a:p>
          <a:p>
            <a:r>
              <a:rPr lang="en-CA" sz="1000" dirty="0"/>
              <a:t>Nugent, K., &amp; Catalano, T. (2015). Critical cultural awareness in the foreign language classroom. </a:t>
            </a:r>
            <a:r>
              <a:rPr lang="en-CA" sz="1000" i="1" dirty="0"/>
              <a:t>NECTFL Review, 75</a:t>
            </a:r>
            <a:r>
              <a:rPr lang="en-CA" sz="1000" dirty="0"/>
              <a:t>, 15–30.</a:t>
            </a:r>
          </a:p>
          <a:p>
            <a:r>
              <a:rPr lang="en-CA" sz="1000" dirty="0"/>
              <a:t>Ryding, K. C. (2013). </a:t>
            </a:r>
            <a:r>
              <a:rPr lang="en-CA" sz="1000" i="1" dirty="0"/>
              <a:t>Teaching and learning Arabic as a foreign language</a:t>
            </a:r>
            <a:r>
              <a:rPr lang="en-CA" sz="1000" dirty="0"/>
              <a:t>. Georgetown University Press.</a:t>
            </a:r>
          </a:p>
          <a:p>
            <a:r>
              <a:rPr lang="en-CA" sz="1000" dirty="0"/>
              <a:t>Su, Y.-C. (2011) The effects of the cultural portfolio project on cultural and EFL learning in Taiwan’s EFL college classes. </a:t>
            </a:r>
            <a:r>
              <a:rPr lang="en-CA" sz="1000" i="1" dirty="0"/>
              <a:t>Language teaching research </a:t>
            </a:r>
            <a:r>
              <a:rPr lang="en-CA" sz="1000" dirty="0"/>
              <a:t>: </a:t>
            </a:r>
            <a:r>
              <a:rPr lang="en-CA" sz="1000" i="1" dirty="0"/>
              <a:t>LTR. [Online] </a:t>
            </a:r>
            <a:r>
              <a:rPr lang="en-CA" sz="1000" dirty="0"/>
              <a:t>15 (2), 230–252.</a:t>
            </a:r>
          </a:p>
          <a:p>
            <a:r>
              <a:rPr lang="en-CA" sz="1000" dirty="0"/>
              <a:t>Zapata, G. C. (2019). L2 Spanish university students’ perceptions of the pedagogical benefits of culture portfolios. </a:t>
            </a:r>
            <a:r>
              <a:rPr lang="en-CA" sz="1000" i="1" dirty="0"/>
              <a:t>Language, Culture and Curriculum, 32</a:t>
            </a:r>
            <a:r>
              <a:rPr lang="en-CA" sz="1000" dirty="0"/>
              <a:t>(1), 94–110. https://</a:t>
            </a:r>
            <a:r>
              <a:rPr lang="en-CA" sz="1000" dirty="0" err="1"/>
              <a:t>doi.org</a:t>
            </a:r>
            <a:r>
              <a:rPr lang="en-CA" sz="1000" dirty="0"/>
              <a:t>/10.1080/07908318.2018.1541821</a:t>
            </a:r>
          </a:p>
          <a:p>
            <a:r>
              <a:rPr lang="en-CA" sz="1000" dirty="0"/>
              <a:t>Ziegler, N. A. (2014). Fostering self‑regulated learning through the European Language Portfolio: An embedded mixed methods study. </a:t>
            </a:r>
            <a:r>
              <a:rPr lang="en-CA" sz="1000" i="1" dirty="0"/>
              <a:t>The Modern Language Journal, 98</a:t>
            </a:r>
            <a:r>
              <a:rPr lang="en-CA" sz="1000" dirty="0"/>
              <a:t>(4), 921–936. https://</a:t>
            </a:r>
            <a:r>
              <a:rPr lang="en-CA" sz="1000" dirty="0" err="1"/>
              <a:t>doi.org</a:t>
            </a:r>
            <a:r>
              <a:rPr lang="en-CA" sz="1000" dirty="0"/>
              <a:t>/10.1111/modl.12138</a:t>
            </a:r>
          </a:p>
          <a:p>
            <a:endParaRPr lang="en-US" sz="1000" dirty="0"/>
          </a:p>
        </p:txBody>
      </p:sp>
    </p:spTree>
    <p:extLst>
      <p:ext uri="{BB962C8B-B14F-4D97-AF65-F5344CB8AC3E}">
        <p14:creationId xmlns:p14="http://schemas.microsoft.com/office/powerpoint/2010/main" val="31244789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F0BE4-5D40-EFCB-BA3A-2D39155FD5E4}"/>
              </a:ext>
            </a:extLst>
          </p:cNvPr>
          <p:cNvSpPr>
            <a:spLocks noGrp="1"/>
          </p:cNvSpPr>
          <p:nvPr>
            <p:ph type="ctrTitle"/>
          </p:nvPr>
        </p:nvSpPr>
        <p:spPr/>
        <p:txBody>
          <a:bodyPr/>
          <a:lstStyle/>
          <a:p>
            <a:r>
              <a:rPr lang="en-US" dirty="0"/>
              <a:t>¡Gracias </a:t>
            </a:r>
            <a:r>
              <a:rPr lang="en-US" dirty="0" err="1"/>
              <a:t>por</a:t>
            </a:r>
            <a:r>
              <a:rPr lang="en-US" dirty="0"/>
              <a:t> </a:t>
            </a:r>
            <a:r>
              <a:rPr lang="en-US" dirty="0" err="1"/>
              <a:t>participar</a:t>
            </a:r>
            <a:r>
              <a:rPr lang="en-US" dirty="0"/>
              <a:t>! </a:t>
            </a:r>
            <a:br>
              <a:rPr lang="en-US" dirty="0"/>
            </a:br>
            <a:r>
              <a:rPr lang="en-US" dirty="0"/>
              <a:t>¿</a:t>
            </a:r>
            <a:r>
              <a:rPr lang="en-US" dirty="0" err="1"/>
              <a:t>Preguntas</a:t>
            </a:r>
            <a:r>
              <a:rPr lang="en-US" dirty="0"/>
              <a:t> y </a:t>
            </a:r>
            <a:r>
              <a:rPr lang="en-US" dirty="0" err="1"/>
              <a:t>comentarios</a:t>
            </a:r>
            <a:r>
              <a:rPr lang="en-US" dirty="0"/>
              <a:t>?</a:t>
            </a:r>
          </a:p>
        </p:txBody>
      </p:sp>
      <p:sp>
        <p:nvSpPr>
          <p:cNvPr id="3" name="Text Placeholder 2">
            <a:extLst>
              <a:ext uri="{FF2B5EF4-FFF2-40B4-BE49-F238E27FC236}">
                <a16:creationId xmlns:a16="http://schemas.microsoft.com/office/drawing/2014/main" id="{01144C89-57D0-52AA-3A9D-AB5888A40EA7}"/>
              </a:ext>
            </a:extLst>
          </p:cNvPr>
          <p:cNvSpPr>
            <a:spLocks noGrp="1"/>
          </p:cNvSpPr>
          <p:nvPr>
            <p:ph type="body" sz="quarter" idx="10"/>
          </p:nvPr>
        </p:nvSpPr>
        <p:spPr>
          <a:xfrm>
            <a:off x="3419060" y="5623771"/>
            <a:ext cx="4444780" cy="813292"/>
          </a:xfrm>
        </p:spPr>
        <p:txBody>
          <a:bodyPr/>
          <a:lstStyle/>
          <a:p>
            <a:r>
              <a:rPr lang="en-US" dirty="0"/>
              <a:t>Angela George, Professor of Spanish</a:t>
            </a:r>
          </a:p>
          <a:p>
            <a:r>
              <a:rPr lang="en-US" dirty="0">
                <a:hlinkClick r:id="rId2"/>
              </a:rPr>
              <a:t>angela.george@ucalgary.ca</a:t>
            </a:r>
            <a:endParaRPr lang="en-US" dirty="0"/>
          </a:p>
          <a:p>
            <a:r>
              <a:rPr lang="en-CA" dirty="0"/>
              <a:t>https://</a:t>
            </a:r>
            <a:r>
              <a:rPr lang="en-CA" dirty="0" err="1"/>
              <a:t>culturalportfolio.ucalgaryblogs.ca</a:t>
            </a:r>
            <a:r>
              <a:rPr lang="en-CA" dirty="0"/>
              <a:t>/</a:t>
            </a:r>
          </a:p>
        </p:txBody>
      </p:sp>
    </p:spTree>
    <p:extLst>
      <p:ext uri="{BB962C8B-B14F-4D97-AF65-F5344CB8AC3E}">
        <p14:creationId xmlns:p14="http://schemas.microsoft.com/office/powerpoint/2010/main" val="87417813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DAED0-44DB-7680-40F4-75C87EF87C1C}"/>
              </a:ext>
            </a:extLst>
          </p:cNvPr>
          <p:cNvSpPr>
            <a:spLocks noGrp="1"/>
          </p:cNvSpPr>
          <p:nvPr>
            <p:ph type="title"/>
          </p:nvPr>
        </p:nvSpPr>
        <p:spPr/>
        <p:txBody>
          <a:bodyPr/>
          <a:lstStyle/>
          <a:p>
            <a:r>
              <a:rPr lang="en-US" dirty="0"/>
              <a:t>El </a:t>
            </a:r>
            <a:r>
              <a:rPr lang="en-US" dirty="0" err="1"/>
              <a:t>modelo</a:t>
            </a:r>
            <a:r>
              <a:rPr lang="en-US" dirty="0"/>
              <a:t> del iceberg cultural (Hall, 1976)</a:t>
            </a:r>
          </a:p>
        </p:txBody>
      </p:sp>
      <p:sp>
        <p:nvSpPr>
          <p:cNvPr id="3" name="Content Placeholder 2">
            <a:extLst>
              <a:ext uri="{FF2B5EF4-FFF2-40B4-BE49-F238E27FC236}">
                <a16:creationId xmlns:a16="http://schemas.microsoft.com/office/drawing/2014/main" id="{8C140A1E-C8AD-E505-9AE3-E2358CA9A65C}"/>
              </a:ext>
            </a:extLst>
          </p:cNvPr>
          <p:cNvSpPr>
            <a:spLocks noGrp="1"/>
          </p:cNvSpPr>
          <p:nvPr>
            <p:ph idx="1"/>
          </p:nvPr>
        </p:nvSpPr>
        <p:spPr>
          <a:xfrm>
            <a:off x="555003" y="1696196"/>
            <a:ext cx="4815019" cy="4585333"/>
          </a:xfrm>
        </p:spPr>
        <p:txBody>
          <a:bodyPr/>
          <a:lstStyle/>
          <a:p>
            <a:r>
              <a:rPr lang="en-CA" sz="2800" b="1" dirty="0"/>
              <a:t>Cultura de </a:t>
            </a:r>
            <a:r>
              <a:rPr lang="en-CA" sz="2800" b="1" dirty="0" err="1"/>
              <a:t>superficie</a:t>
            </a:r>
            <a:r>
              <a:rPr lang="en-CA" sz="2800" b="1" dirty="0"/>
              <a:t> (visible)</a:t>
            </a:r>
            <a:endParaRPr lang="en-CA" sz="2800" dirty="0"/>
          </a:p>
          <a:p>
            <a:pPr lvl="1"/>
            <a:r>
              <a:rPr lang="en-CA" sz="2400" dirty="0"/>
              <a:t>Comida</a:t>
            </a:r>
          </a:p>
          <a:p>
            <a:pPr lvl="1"/>
            <a:r>
              <a:rPr lang="en-CA" sz="2400" dirty="0"/>
              <a:t>Música</a:t>
            </a:r>
          </a:p>
          <a:p>
            <a:pPr lvl="1"/>
            <a:r>
              <a:rPr lang="en-CA" sz="2400" dirty="0"/>
              <a:t>Fiestas y </a:t>
            </a:r>
            <a:r>
              <a:rPr lang="en-CA" sz="2400" dirty="0" err="1"/>
              <a:t>tradiciones</a:t>
            </a:r>
            <a:endParaRPr lang="en-CA" sz="2400" dirty="0"/>
          </a:p>
          <a:p>
            <a:pPr lvl="1"/>
            <a:r>
              <a:rPr lang="en-CA" sz="2400" dirty="0"/>
              <a:t>Arte y </a:t>
            </a:r>
            <a:r>
              <a:rPr lang="en-CA" sz="2400" dirty="0" err="1"/>
              <a:t>literatura</a:t>
            </a:r>
            <a:endParaRPr lang="en-CA" sz="2400" dirty="0"/>
          </a:p>
          <a:p>
            <a:pPr lvl="1"/>
            <a:r>
              <a:rPr lang="en-CA" sz="2400" dirty="0"/>
              <a:t>Lengua</a:t>
            </a:r>
          </a:p>
          <a:p>
            <a:pPr lvl="1"/>
            <a:r>
              <a:rPr lang="en-CA" sz="2400" dirty="0"/>
              <a:t>Moda</a:t>
            </a:r>
          </a:p>
          <a:p>
            <a:pPr lvl="1"/>
            <a:r>
              <a:rPr lang="en-CA" sz="2400" dirty="0" err="1"/>
              <a:t>Juegos</a:t>
            </a:r>
            <a:r>
              <a:rPr lang="en-CA" sz="2400" dirty="0"/>
              <a:t> y </a:t>
            </a:r>
            <a:r>
              <a:rPr lang="en-CA" sz="2400" dirty="0" err="1"/>
              <a:t>celebraciones</a:t>
            </a:r>
            <a:br>
              <a:rPr lang="en-CA" sz="2400" dirty="0"/>
            </a:br>
            <a:endParaRPr lang="en-US" sz="2400" dirty="0"/>
          </a:p>
        </p:txBody>
      </p:sp>
      <p:sp>
        <p:nvSpPr>
          <p:cNvPr id="5" name="TextBox 4">
            <a:extLst>
              <a:ext uri="{FF2B5EF4-FFF2-40B4-BE49-F238E27FC236}">
                <a16:creationId xmlns:a16="http://schemas.microsoft.com/office/drawing/2014/main" id="{62735218-6C6D-9ADC-1657-230050395786}"/>
              </a:ext>
            </a:extLst>
          </p:cNvPr>
          <p:cNvSpPr txBox="1"/>
          <p:nvPr/>
        </p:nvSpPr>
        <p:spPr>
          <a:xfrm>
            <a:off x="5543769" y="1696196"/>
            <a:ext cx="6093228" cy="646331"/>
          </a:xfrm>
          <a:prstGeom prst="rect">
            <a:avLst/>
          </a:prstGeom>
          <a:noFill/>
        </p:spPr>
        <p:txBody>
          <a:bodyPr wrap="square">
            <a:spAutoFit/>
          </a:bodyPr>
          <a:lstStyle/>
          <a:p>
            <a:endParaRPr lang="en-CA" dirty="0"/>
          </a:p>
          <a:p>
            <a:endParaRPr lang="en-CA" dirty="0"/>
          </a:p>
        </p:txBody>
      </p:sp>
      <p:sp>
        <p:nvSpPr>
          <p:cNvPr id="6" name="Content Placeholder 2">
            <a:extLst>
              <a:ext uri="{FF2B5EF4-FFF2-40B4-BE49-F238E27FC236}">
                <a16:creationId xmlns:a16="http://schemas.microsoft.com/office/drawing/2014/main" id="{519BA42F-DFD5-08CA-2058-F51385C5A510}"/>
              </a:ext>
            </a:extLst>
          </p:cNvPr>
          <p:cNvSpPr txBox="1">
            <a:spLocks/>
          </p:cNvSpPr>
          <p:nvPr/>
        </p:nvSpPr>
        <p:spPr>
          <a:xfrm>
            <a:off x="5543769" y="1696195"/>
            <a:ext cx="4815019" cy="4585333"/>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800" b="1" dirty="0"/>
              <a:t>Cultura profunda (invisible)</a:t>
            </a:r>
            <a:endParaRPr lang="en-CA" sz="2800" dirty="0"/>
          </a:p>
          <a:p>
            <a:pPr lvl="1"/>
            <a:r>
              <a:rPr lang="en-CA" sz="2400" b="1" dirty="0" err="1"/>
              <a:t>Estilos</a:t>
            </a:r>
            <a:r>
              <a:rPr lang="en-CA" sz="2400" b="1" dirty="0"/>
              <a:t> de </a:t>
            </a:r>
            <a:r>
              <a:rPr lang="en-CA" sz="2400" b="1" dirty="0" err="1"/>
              <a:t>comunicación</a:t>
            </a:r>
            <a:r>
              <a:rPr lang="en-CA" sz="2400" dirty="0"/>
              <a:t> (</a:t>
            </a:r>
            <a:r>
              <a:rPr lang="en-CA" sz="2400" dirty="0" err="1"/>
              <a:t>gestos</a:t>
            </a:r>
            <a:r>
              <a:rPr lang="en-CA" sz="2400" dirty="0"/>
              <a:t>, </a:t>
            </a:r>
            <a:r>
              <a:rPr lang="en-CA" sz="2400" dirty="0" err="1"/>
              <a:t>tono</a:t>
            </a:r>
            <a:r>
              <a:rPr lang="en-CA" sz="2400" dirty="0"/>
              <a:t>, </a:t>
            </a:r>
            <a:r>
              <a:rPr lang="en-CA" sz="2400" dirty="0" err="1"/>
              <a:t>contacto</a:t>
            </a:r>
            <a:r>
              <a:rPr lang="en-CA" sz="2400" dirty="0"/>
              <a:t> visual, </a:t>
            </a:r>
            <a:r>
              <a:rPr lang="en-CA" sz="2400" dirty="0" err="1"/>
              <a:t>espacio</a:t>
            </a:r>
            <a:r>
              <a:rPr lang="en-CA" sz="2400" dirty="0"/>
              <a:t> personal)</a:t>
            </a:r>
          </a:p>
          <a:p>
            <a:pPr lvl="1"/>
            <a:r>
              <a:rPr lang="en-CA" sz="2400" b="1" dirty="0"/>
              <a:t>Valores y </a:t>
            </a:r>
            <a:r>
              <a:rPr lang="en-CA" sz="2400" b="1" dirty="0" err="1"/>
              <a:t>creencias</a:t>
            </a:r>
            <a:r>
              <a:rPr lang="en-CA" sz="2400" dirty="0"/>
              <a:t> (</a:t>
            </a:r>
            <a:r>
              <a:rPr lang="en-CA" sz="2400" dirty="0" err="1"/>
              <a:t>tiempo</a:t>
            </a:r>
            <a:r>
              <a:rPr lang="en-CA" sz="2400" dirty="0"/>
              <a:t>, </a:t>
            </a:r>
            <a:r>
              <a:rPr lang="en-CA" sz="2400" dirty="0" err="1"/>
              <a:t>justicia</a:t>
            </a:r>
            <a:r>
              <a:rPr lang="en-CA" sz="2400" dirty="0"/>
              <a:t>, </a:t>
            </a:r>
            <a:r>
              <a:rPr lang="en-CA" sz="2400" dirty="0" err="1"/>
              <a:t>identidad</a:t>
            </a:r>
            <a:r>
              <a:rPr lang="en-CA" sz="2400" dirty="0"/>
              <a:t>)</a:t>
            </a:r>
          </a:p>
          <a:p>
            <a:pPr lvl="1"/>
            <a:r>
              <a:rPr lang="en-CA" sz="2400" b="1" dirty="0" err="1"/>
              <a:t>Actitudes</a:t>
            </a:r>
            <a:r>
              <a:rPr lang="en-CA" sz="2400" dirty="0"/>
              <a:t> (</a:t>
            </a:r>
            <a:r>
              <a:rPr lang="en-CA" sz="2400" dirty="0" err="1"/>
              <a:t>autoridad</a:t>
            </a:r>
            <a:r>
              <a:rPr lang="en-CA" sz="2400" dirty="0"/>
              <a:t>, </a:t>
            </a:r>
            <a:r>
              <a:rPr lang="en-CA" sz="2400" dirty="0" err="1"/>
              <a:t>trabajo</a:t>
            </a:r>
            <a:r>
              <a:rPr lang="en-CA" sz="2400" dirty="0"/>
              <a:t>, </a:t>
            </a:r>
            <a:r>
              <a:rPr lang="en-CA" sz="2400" dirty="0" err="1"/>
              <a:t>cooperación</a:t>
            </a:r>
            <a:r>
              <a:rPr lang="en-CA" sz="2400" dirty="0"/>
              <a:t>)</a:t>
            </a:r>
          </a:p>
          <a:p>
            <a:pPr lvl="1"/>
            <a:r>
              <a:rPr lang="en-CA" sz="2400" b="1" dirty="0"/>
              <a:t>Roles </a:t>
            </a:r>
            <a:r>
              <a:rPr lang="en-CA" sz="2400" b="1" dirty="0" err="1"/>
              <a:t>sociales</a:t>
            </a:r>
            <a:r>
              <a:rPr lang="en-CA" sz="2400" dirty="0"/>
              <a:t> (</a:t>
            </a:r>
            <a:r>
              <a:rPr lang="en-CA" sz="2400" dirty="0" err="1"/>
              <a:t>edad</a:t>
            </a:r>
            <a:r>
              <a:rPr lang="en-CA" sz="2400" dirty="0"/>
              <a:t>, familia, </a:t>
            </a:r>
            <a:r>
              <a:rPr lang="en-CA" sz="2400" dirty="0" err="1"/>
              <a:t>género</a:t>
            </a:r>
            <a:r>
              <a:rPr lang="en-CA" sz="2400" dirty="0"/>
              <a:t>, </a:t>
            </a:r>
            <a:r>
              <a:rPr lang="en-CA" sz="2400" dirty="0" err="1"/>
              <a:t>clase</a:t>
            </a:r>
            <a:r>
              <a:rPr lang="en-CA" sz="2400" dirty="0"/>
              <a:t>)</a:t>
            </a:r>
          </a:p>
          <a:p>
            <a:pPr lvl="1"/>
            <a:r>
              <a:rPr lang="en-CA" sz="2400" b="1" dirty="0"/>
              <a:t>Formas de </a:t>
            </a:r>
            <a:r>
              <a:rPr lang="en-CA" sz="2400" b="1" dirty="0" err="1"/>
              <a:t>tomar</a:t>
            </a:r>
            <a:r>
              <a:rPr lang="en-CA" sz="2400" b="1" dirty="0"/>
              <a:t> </a:t>
            </a:r>
            <a:r>
              <a:rPr lang="en-CA" sz="2400" b="1" dirty="0" err="1"/>
              <a:t>decisiones</a:t>
            </a:r>
            <a:r>
              <a:rPr lang="en-CA" sz="2400" b="1" dirty="0"/>
              <a:t> y resolver </a:t>
            </a:r>
            <a:r>
              <a:rPr lang="en-CA" sz="2400" b="1" dirty="0" err="1"/>
              <a:t>problemas</a:t>
            </a:r>
            <a:endParaRPr lang="en-US" sz="2400" dirty="0"/>
          </a:p>
        </p:txBody>
      </p:sp>
    </p:spTree>
    <p:extLst>
      <p:ext uri="{BB962C8B-B14F-4D97-AF65-F5344CB8AC3E}">
        <p14:creationId xmlns:p14="http://schemas.microsoft.com/office/powerpoint/2010/main" val="3797925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427B8-0CD2-2857-4269-FC4E80A5939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D4F6262-8F3D-701A-147E-C49FAE695605}"/>
              </a:ext>
            </a:extLst>
          </p:cNvPr>
          <p:cNvSpPr>
            <a:spLocks noGrp="1"/>
          </p:cNvSpPr>
          <p:nvPr>
            <p:ph idx="1"/>
          </p:nvPr>
        </p:nvSpPr>
        <p:spPr/>
        <p:txBody>
          <a:bodyPr/>
          <a:lstStyle/>
          <a:p>
            <a:endParaRPr lang="en-US"/>
          </a:p>
        </p:txBody>
      </p:sp>
      <p:pic>
        <p:nvPicPr>
          <p:cNvPr id="4" name="Picture 3" descr="A iceberg with white text&#10;&#10;Description automatically generated">
            <a:extLst>
              <a:ext uri="{FF2B5EF4-FFF2-40B4-BE49-F238E27FC236}">
                <a16:creationId xmlns:a16="http://schemas.microsoft.com/office/drawing/2014/main" id="{80D53C32-FCD4-1B0E-92CA-070D923C02AE}"/>
              </a:ext>
            </a:extLst>
          </p:cNvPr>
          <p:cNvPicPr>
            <a:picLocks noChangeAspect="1"/>
          </p:cNvPicPr>
          <p:nvPr/>
        </p:nvPicPr>
        <p:blipFill>
          <a:blip r:embed="rId2"/>
          <a:stretch>
            <a:fillRect/>
          </a:stretch>
        </p:blipFill>
        <p:spPr>
          <a:xfrm>
            <a:off x="1718969" y="-17857"/>
            <a:ext cx="7745748" cy="6893713"/>
          </a:xfrm>
          <a:prstGeom prst="rect">
            <a:avLst/>
          </a:prstGeom>
        </p:spPr>
      </p:pic>
    </p:spTree>
    <p:extLst>
      <p:ext uri="{BB962C8B-B14F-4D97-AF65-F5344CB8AC3E}">
        <p14:creationId xmlns:p14="http://schemas.microsoft.com/office/powerpoint/2010/main" val="605545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08677C-1817-B0E7-9C74-A483D83087FE}"/>
              </a:ext>
            </a:extLst>
          </p:cNvPr>
          <p:cNvSpPr>
            <a:spLocks noGrp="1"/>
          </p:cNvSpPr>
          <p:nvPr>
            <p:ph idx="1"/>
          </p:nvPr>
        </p:nvSpPr>
        <p:spPr>
          <a:xfrm>
            <a:off x="505127" y="432661"/>
            <a:ext cx="9612306" cy="4585333"/>
          </a:xfrm>
        </p:spPr>
        <p:txBody>
          <a:bodyPr/>
          <a:lstStyle/>
          <a:p>
            <a:r>
              <a:rPr lang="en-CA" sz="2800" b="1" dirty="0" err="1"/>
              <a:t>Según</a:t>
            </a:r>
            <a:r>
              <a:rPr lang="en-CA" sz="2800" b="1" dirty="0"/>
              <a:t> </a:t>
            </a:r>
            <a:r>
              <a:rPr lang="en-CA" sz="2800" b="1" dirty="0" err="1"/>
              <a:t>el</a:t>
            </a:r>
            <a:r>
              <a:rPr lang="en-CA" sz="2800" b="1" dirty="0"/>
              <a:t> </a:t>
            </a:r>
            <a:r>
              <a:rPr lang="en-CA" sz="2800" b="1" dirty="0" err="1"/>
              <a:t>modelo</a:t>
            </a:r>
            <a:r>
              <a:rPr lang="en-CA" sz="2800" b="1" dirty="0"/>
              <a:t> del iceberg cultural, ¿</a:t>
            </a:r>
            <a:r>
              <a:rPr lang="en-CA" sz="2800" b="1" dirty="0" err="1"/>
              <a:t>qué</a:t>
            </a:r>
            <a:r>
              <a:rPr lang="en-CA" sz="2800" b="1" dirty="0"/>
              <a:t> </a:t>
            </a:r>
            <a:r>
              <a:rPr lang="en-CA" sz="2800" b="1" dirty="0" err="1"/>
              <a:t>tipo</a:t>
            </a:r>
            <a:r>
              <a:rPr lang="en-CA" sz="2800" b="1" dirty="0"/>
              <a:t> de </a:t>
            </a:r>
            <a:r>
              <a:rPr lang="en-CA" sz="2800" b="1" dirty="0" err="1"/>
              <a:t>cultura</a:t>
            </a:r>
            <a:r>
              <a:rPr lang="en-CA" sz="2800" b="1" dirty="0"/>
              <a:t> </a:t>
            </a:r>
            <a:r>
              <a:rPr lang="en-CA" sz="2800" b="1" dirty="0" err="1"/>
              <a:t>crees</a:t>
            </a:r>
            <a:r>
              <a:rPr lang="en-CA" sz="2800" b="1" dirty="0"/>
              <a:t> </a:t>
            </a:r>
            <a:r>
              <a:rPr lang="en-CA" sz="2800" b="1" dirty="0" err="1"/>
              <a:t>que</a:t>
            </a:r>
            <a:r>
              <a:rPr lang="en-CA" sz="2800" b="1" dirty="0"/>
              <a:t> </a:t>
            </a:r>
            <a:r>
              <a:rPr lang="en-CA" sz="2800" b="1" dirty="0" err="1"/>
              <a:t>tu</a:t>
            </a:r>
            <a:r>
              <a:rPr lang="en-CA" sz="2800" b="1" dirty="0"/>
              <a:t> </a:t>
            </a:r>
            <a:r>
              <a:rPr lang="en-CA" sz="2800" b="1" dirty="0" err="1"/>
              <a:t>estudiantado</a:t>
            </a:r>
            <a:r>
              <a:rPr lang="en-CA" sz="2800" b="1" dirty="0"/>
              <a:t> </a:t>
            </a:r>
            <a:r>
              <a:rPr lang="en-CA" sz="2800" b="1" dirty="0" err="1"/>
              <a:t>conoce</a:t>
            </a:r>
            <a:r>
              <a:rPr lang="en-CA" sz="2800" b="1" dirty="0"/>
              <a:t> </a:t>
            </a:r>
            <a:r>
              <a:rPr lang="en-CA" sz="2800" b="1" dirty="0" err="1"/>
              <a:t>mejor</a:t>
            </a:r>
            <a:r>
              <a:rPr lang="en-CA" sz="2800" b="1" dirty="0"/>
              <a:t>?</a:t>
            </a:r>
            <a:endParaRPr lang="en-CA" sz="2800" dirty="0"/>
          </a:p>
          <a:p>
            <a:pPr marL="457200" lvl="1" indent="0">
              <a:buNone/>
            </a:pPr>
            <a:r>
              <a:rPr lang="en-CA" sz="2400" dirty="0"/>
              <a:t>➤ </a:t>
            </a:r>
            <a:r>
              <a:rPr lang="en-CA" sz="2400" b="1" dirty="0"/>
              <a:t>Cultura de </a:t>
            </a:r>
            <a:r>
              <a:rPr lang="en-CA" sz="2400" b="1" dirty="0" err="1"/>
              <a:t>superficie</a:t>
            </a:r>
            <a:br>
              <a:rPr lang="en-CA" sz="2400" dirty="0"/>
            </a:br>
            <a:r>
              <a:rPr lang="en-CA" sz="2400" dirty="0"/>
              <a:t>(</a:t>
            </a:r>
            <a:r>
              <a:rPr lang="en-CA" sz="2400" dirty="0" err="1"/>
              <a:t>prácticas</a:t>
            </a:r>
            <a:r>
              <a:rPr lang="en-CA" sz="2400" dirty="0"/>
              <a:t> </a:t>
            </a:r>
            <a:r>
              <a:rPr lang="en-CA" sz="2400" dirty="0" err="1"/>
              <a:t>visibles</a:t>
            </a:r>
            <a:r>
              <a:rPr lang="en-CA" sz="2400" dirty="0"/>
              <a:t> </a:t>
            </a:r>
            <a:r>
              <a:rPr lang="en-CA" sz="2400" dirty="0" err="1"/>
              <a:t>como</a:t>
            </a:r>
            <a:r>
              <a:rPr lang="en-CA" sz="2400" dirty="0"/>
              <a:t> la comida, la </a:t>
            </a:r>
            <a:r>
              <a:rPr lang="en-CA" sz="2400" dirty="0" err="1"/>
              <a:t>ropa</a:t>
            </a:r>
            <a:r>
              <a:rPr lang="en-CA" sz="2400" dirty="0"/>
              <a:t>, las </a:t>
            </a:r>
            <a:r>
              <a:rPr lang="en-CA" sz="2400" dirty="0" err="1"/>
              <a:t>festividades</a:t>
            </a:r>
            <a:r>
              <a:rPr lang="en-CA" sz="2400" dirty="0"/>
              <a:t>)</a:t>
            </a:r>
          </a:p>
          <a:p>
            <a:pPr marL="457200" lvl="1" indent="0">
              <a:buNone/>
            </a:pPr>
            <a:r>
              <a:rPr lang="en-CA" sz="2400" dirty="0"/>
              <a:t>➤ </a:t>
            </a:r>
            <a:r>
              <a:rPr lang="en-CA" sz="2400" b="1" dirty="0"/>
              <a:t>Cultura profunda</a:t>
            </a:r>
            <a:br>
              <a:rPr lang="en-CA" sz="2400" dirty="0"/>
            </a:br>
            <a:r>
              <a:rPr lang="en-CA" sz="2400" dirty="0"/>
              <a:t>(</a:t>
            </a:r>
            <a:r>
              <a:rPr lang="en-CA" sz="2400" dirty="0" err="1"/>
              <a:t>valores</a:t>
            </a:r>
            <a:r>
              <a:rPr lang="en-CA" sz="2400" dirty="0"/>
              <a:t>, </a:t>
            </a:r>
            <a:r>
              <a:rPr lang="en-CA" sz="2400" dirty="0" err="1"/>
              <a:t>creencias</a:t>
            </a:r>
            <a:r>
              <a:rPr lang="en-CA" sz="2400" dirty="0"/>
              <a:t>, </a:t>
            </a:r>
            <a:r>
              <a:rPr lang="en-CA" sz="2400" dirty="0" err="1"/>
              <a:t>estilos</a:t>
            </a:r>
            <a:r>
              <a:rPr lang="en-CA" sz="2400" dirty="0"/>
              <a:t> de </a:t>
            </a:r>
            <a:r>
              <a:rPr lang="en-CA" sz="2400" dirty="0" err="1"/>
              <a:t>comunicación</a:t>
            </a:r>
            <a:r>
              <a:rPr lang="en-CA" sz="2400" dirty="0"/>
              <a:t>, </a:t>
            </a:r>
            <a:r>
              <a:rPr lang="en-CA" sz="2400" dirty="0" err="1"/>
              <a:t>visión</a:t>
            </a:r>
            <a:r>
              <a:rPr lang="en-CA" sz="2400" dirty="0"/>
              <a:t> del </a:t>
            </a:r>
            <a:r>
              <a:rPr lang="en-CA" sz="2400" dirty="0" err="1"/>
              <a:t>mundo</a:t>
            </a:r>
            <a:r>
              <a:rPr lang="en-CA" sz="2400" dirty="0"/>
              <a:t>)</a:t>
            </a:r>
            <a:br>
              <a:rPr lang="en-CA" sz="2400" dirty="0"/>
            </a:br>
            <a:endParaRPr lang="en-CA" sz="2400" dirty="0"/>
          </a:p>
          <a:p>
            <a:r>
              <a:rPr lang="en-CA" sz="2800" b="1" dirty="0"/>
              <a:t>¿</a:t>
            </a:r>
            <a:r>
              <a:rPr lang="en-CA" sz="2800" b="1" dirty="0" err="1"/>
              <a:t>Qué</a:t>
            </a:r>
            <a:r>
              <a:rPr lang="en-CA" sz="2800" b="1" dirty="0"/>
              <a:t> </a:t>
            </a:r>
            <a:r>
              <a:rPr lang="en-CA" sz="2800" b="1" dirty="0" err="1"/>
              <a:t>tipo</a:t>
            </a:r>
            <a:r>
              <a:rPr lang="en-CA" sz="2800" b="1" dirty="0"/>
              <a:t> de </a:t>
            </a:r>
            <a:r>
              <a:rPr lang="en-CA" sz="2800" b="1" dirty="0" err="1"/>
              <a:t>contenido</a:t>
            </a:r>
            <a:r>
              <a:rPr lang="en-CA" sz="2800" b="1" dirty="0"/>
              <a:t> cultural </a:t>
            </a:r>
            <a:r>
              <a:rPr lang="en-CA" sz="2800" b="1" dirty="0" err="1"/>
              <a:t>sueles</a:t>
            </a:r>
            <a:r>
              <a:rPr lang="en-CA" sz="2800" b="1" dirty="0"/>
              <a:t> </a:t>
            </a:r>
            <a:r>
              <a:rPr lang="en-CA" sz="2800" b="1" dirty="0" err="1"/>
              <a:t>enseñar</a:t>
            </a:r>
            <a:r>
              <a:rPr lang="en-CA" sz="2800" b="1" dirty="0"/>
              <a:t> con mayor </a:t>
            </a:r>
            <a:r>
              <a:rPr lang="en-CA" sz="2800" b="1" dirty="0" err="1"/>
              <a:t>frecuencia</a:t>
            </a:r>
            <a:r>
              <a:rPr lang="en-CA" sz="2800" b="1" dirty="0"/>
              <a:t>?</a:t>
            </a:r>
            <a:endParaRPr lang="en-CA" sz="2800" dirty="0"/>
          </a:p>
          <a:p>
            <a:pPr marL="457200" lvl="1" indent="0">
              <a:buNone/>
            </a:pPr>
            <a:r>
              <a:rPr lang="en-CA" sz="2400" dirty="0"/>
              <a:t>☐ </a:t>
            </a:r>
            <a:r>
              <a:rPr lang="en-CA" sz="2400" dirty="0" err="1"/>
              <a:t>Principalmente</a:t>
            </a:r>
            <a:r>
              <a:rPr lang="en-CA" sz="2400" dirty="0"/>
              <a:t> </a:t>
            </a:r>
            <a:r>
              <a:rPr lang="en-CA" sz="2400" dirty="0" err="1"/>
              <a:t>cultura</a:t>
            </a:r>
            <a:r>
              <a:rPr lang="en-CA" sz="2400" dirty="0"/>
              <a:t> de </a:t>
            </a:r>
            <a:r>
              <a:rPr lang="en-CA" sz="2400" dirty="0" err="1"/>
              <a:t>superficie</a:t>
            </a:r>
            <a:br>
              <a:rPr lang="en-CA" sz="2400" dirty="0"/>
            </a:br>
            <a:r>
              <a:rPr lang="en-CA" sz="2400" dirty="0"/>
              <a:t>☐ Un </a:t>
            </a:r>
            <a:r>
              <a:rPr lang="en-CA" sz="2400" dirty="0" err="1"/>
              <a:t>equilibrio</a:t>
            </a:r>
            <a:r>
              <a:rPr lang="en-CA" sz="2400" dirty="0"/>
              <a:t> entre ambas</a:t>
            </a:r>
            <a:br>
              <a:rPr lang="en-CA" sz="2400" dirty="0"/>
            </a:br>
            <a:r>
              <a:rPr lang="en-CA" sz="2400" dirty="0"/>
              <a:t>☐ </a:t>
            </a:r>
            <a:r>
              <a:rPr lang="en-CA" sz="2400" dirty="0" err="1"/>
              <a:t>Principalmente</a:t>
            </a:r>
            <a:r>
              <a:rPr lang="en-CA" sz="2400" dirty="0"/>
              <a:t> </a:t>
            </a:r>
            <a:r>
              <a:rPr lang="en-CA" sz="2400" dirty="0" err="1"/>
              <a:t>cultura</a:t>
            </a:r>
            <a:r>
              <a:rPr lang="en-CA" sz="2400" dirty="0"/>
              <a:t> profunda</a:t>
            </a:r>
            <a:br>
              <a:rPr lang="en-CA" sz="2400" dirty="0"/>
            </a:br>
            <a:r>
              <a:rPr lang="en-CA" sz="2400" dirty="0"/>
              <a:t>☐ No </a:t>
            </a:r>
            <a:r>
              <a:rPr lang="en-CA" sz="2400" dirty="0" err="1"/>
              <a:t>estoy</a:t>
            </a:r>
            <a:r>
              <a:rPr lang="en-CA" sz="2400" dirty="0"/>
              <a:t> </a:t>
            </a:r>
            <a:r>
              <a:rPr lang="en-CA" sz="2400" dirty="0" err="1"/>
              <a:t>seguro</a:t>
            </a:r>
            <a:r>
              <a:rPr lang="en-CA" sz="2400" dirty="0"/>
              <a:t>/a / me </a:t>
            </a:r>
            <a:r>
              <a:rPr lang="en-CA" sz="2400" dirty="0" err="1"/>
              <a:t>gustaría</a:t>
            </a:r>
            <a:r>
              <a:rPr lang="en-CA" sz="2400" dirty="0"/>
              <a:t> </a:t>
            </a:r>
            <a:r>
              <a:rPr lang="en-CA" sz="2400" dirty="0" err="1"/>
              <a:t>trabajar</a:t>
            </a:r>
            <a:r>
              <a:rPr lang="en-CA" sz="2400" dirty="0"/>
              <a:t> </a:t>
            </a:r>
            <a:r>
              <a:rPr lang="en-CA" sz="2400" dirty="0" err="1"/>
              <a:t>más</a:t>
            </a:r>
            <a:r>
              <a:rPr lang="en-CA" sz="2400" dirty="0"/>
              <a:t> la </a:t>
            </a:r>
            <a:r>
              <a:rPr lang="en-CA" sz="2400" dirty="0" err="1"/>
              <a:t>cultura</a:t>
            </a:r>
            <a:endParaRPr lang="en-CA" sz="2400" dirty="0"/>
          </a:p>
          <a:p>
            <a:endParaRPr lang="en-US" dirty="0"/>
          </a:p>
        </p:txBody>
      </p:sp>
      <p:sp>
        <p:nvSpPr>
          <p:cNvPr id="2" name="TextBox 1">
            <a:extLst>
              <a:ext uri="{FF2B5EF4-FFF2-40B4-BE49-F238E27FC236}">
                <a16:creationId xmlns:a16="http://schemas.microsoft.com/office/drawing/2014/main" id="{052E4F85-8DA1-E55D-774B-8B6A073B799D}"/>
              </a:ext>
            </a:extLst>
          </p:cNvPr>
          <p:cNvSpPr txBox="1"/>
          <p:nvPr/>
        </p:nvSpPr>
        <p:spPr>
          <a:xfrm>
            <a:off x="4513521" y="6332420"/>
            <a:ext cx="6331322" cy="369332"/>
          </a:xfrm>
          <a:prstGeom prst="rect">
            <a:avLst/>
          </a:prstGeom>
          <a:noFill/>
        </p:spPr>
        <p:txBody>
          <a:bodyPr wrap="square">
            <a:spAutoFit/>
          </a:bodyPr>
          <a:lstStyle/>
          <a:p>
            <a:r>
              <a:rPr lang="en-CA" dirty="0"/>
              <a:t>https://</a:t>
            </a:r>
            <a:r>
              <a:rPr lang="en-CA" dirty="0" err="1"/>
              <a:t>survey.ucalgary.ca</a:t>
            </a:r>
            <a:r>
              <a:rPr lang="en-CA" dirty="0"/>
              <a:t>/</a:t>
            </a:r>
            <a:r>
              <a:rPr lang="en-CA" dirty="0" err="1"/>
              <a:t>jfe</a:t>
            </a:r>
            <a:r>
              <a:rPr lang="en-CA" dirty="0"/>
              <a:t>/form/SV_86N2ILTAXGH50PQ</a:t>
            </a:r>
            <a:endParaRPr lang="en-CA" dirty="0">
              <a:effectLst/>
              <a:latin typeface="Helvetica Neue" panose="02000503000000020004" pitchFamily="2" charset="0"/>
            </a:endParaRPr>
          </a:p>
        </p:txBody>
      </p:sp>
      <p:pic>
        <p:nvPicPr>
          <p:cNvPr id="6" name="Picture 5">
            <a:extLst>
              <a:ext uri="{FF2B5EF4-FFF2-40B4-BE49-F238E27FC236}">
                <a16:creationId xmlns:a16="http://schemas.microsoft.com/office/drawing/2014/main" id="{2530EFDE-DE18-AE6B-9777-0A19FCB2F437}"/>
              </a:ext>
            </a:extLst>
          </p:cNvPr>
          <p:cNvPicPr>
            <a:picLocks noChangeAspect="1"/>
          </p:cNvPicPr>
          <p:nvPr/>
        </p:nvPicPr>
        <p:blipFill>
          <a:blip r:embed="rId2"/>
          <a:stretch>
            <a:fillRect/>
          </a:stretch>
        </p:blipFill>
        <p:spPr>
          <a:xfrm>
            <a:off x="8508033" y="4763067"/>
            <a:ext cx="1484173" cy="1437375"/>
          </a:xfrm>
          <a:prstGeom prst="rect">
            <a:avLst/>
          </a:prstGeom>
        </p:spPr>
      </p:pic>
    </p:spTree>
    <p:extLst>
      <p:ext uri="{BB962C8B-B14F-4D97-AF65-F5344CB8AC3E}">
        <p14:creationId xmlns:p14="http://schemas.microsoft.com/office/powerpoint/2010/main" val="1538417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97B1-A4E7-A6F6-853B-6155E359EA86}"/>
              </a:ext>
            </a:extLst>
          </p:cNvPr>
          <p:cNvSpPr>
            <a:spLocks noGrp="1"/>
          </p:cNvSpPr>
          <p:nvPr>
            <p:ph type="title"/>
          </p:nvPr>
        </p:nvSpPr>
        <p:spPr>
          <a:xfrm>
            <a:off x="485671" y="154977"/>
            <a:ext cx="9612306" cy="984730"/>
          </a:xfrm>
        </p:spPr>
        <p:txBody>
          <a:bodyPr/>
          <a:lstStyle/>
          <a:p>
            <a:r>
              <a:rPr lang="en-CA" dirty="0"/>
              <a:t>Agenda del taller</a:t>
            </a:r>
            <a:endParaRPr lang="en-US" dirty="0"/>
          </a:p>
        </p:txBody>
      </p:sp>
      <p:graphicFrame>
        <p:nvGraphicFramePr>
          <p:cNvPr id="4" name="Diagram 3">
            <a:extLst>
              <a:ext uri="{FF2B5EF4-FFF2-40B4-BE49-F238E27FC236}">
                <a16:creationId xmlns:a16="http://schemas.microsoft.com/office/drawing/2014/main" id="{27F90182-4E4E-9392-CA20-650346B4407B}"/>
              </a:ext>
            </a:extLst>
          </p:cNvPr>
          <p:cNvGraphicFramePr/>
          <p:nvPr>
            <p:extLst>
              <p:ext uri="{D42A27DB-BD31-4B8C-83A1-F6EECF244321}">
                <p14:modId xmlns:p14="http://schemas.microsoft.com/office/powerpoint/2010/main" val="515115131"/>
              </p:ext>
            </p:extLst>
          </p:nvPr>
        </p:nvGraphicFramePr>
        <p:xfrm>
          <a:off x="1583111" y="128435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35310835"/>
      </p:ext>
    </p:extLst>
  </p:cSld>
  <p:clrMapOvr>
    <a:masterClrMapping/>
  </p:clrMapOvr>
</p:sld>
</file>

<file path=ppt/theme/theme1.xml><?xml version="1.0" encoding="utf-8"?>
<a:theme xmlns:a="http://schemas.openxmlformats.org/drawingml/2006/main" name="Office Theme">
  <a:themeElements>
    <a:clrScheme name="UCalgary 2">
      <a:dk1>
        <a:srgbClr val="000000"/>
      </a:dk1>
      <a:lt1>
        <a:srgbClr val="FFFFFF"/>
      </a:lt1>
      <a:dk2>
        <a:srgbClr val="8C857B"/>
      </a:dk2>
      <a:lt2>
        <a:srgbClr val="C3BFB6"/>
      </a:lt2>
      <a:accent1>
        <a:srgbClr val="EE2C2A"/>
      </a:accent1>
      <a:accent2>
        <a:srgbClr val="FFA300"/>
      </a:accent2>
      <a:accent3>
        <a:srgbClr val="FF671F"/>
      </a:accent3>
      <a:accent4>
        <a:srgbClr val="46A67B"/>
      </a:accent4>
      <a:accent5>
        <a:srgbClr val="EC0971"/>
      </a:accent5>
      <a:accent6>
        <a:srgbClr val="9C0533"/>
      </a:accent6>
      <a:hlink>
        <a:srgbClr val="D6001C"/>
      </a:hlink>
      <a:folHlink>
        <a:srgbClr val="8C857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lgary 60th Anniversary" id="{1C7DAB67-76EC-8446-87CD-11A645545D11}" vid="{D0D50F75-7E48-2C4B-86BE-5DE3D4E08FD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a4191d5-9b76-4ae3-8401-87ceee92a846">
      <UserInfo>
        <DisplayName>Office Of Advancement Visitors</DisplayName>
        <AccountId>4</AccountId>
        <AccountType/>
      </UserInfo>
      <UserInfo>
        <DisplayName>UCalgary Brand</DisplayName>
        <AccountId>15</AccountId>
        <AccountType/>
      </UserInfo>
    </SharedWithUsers>
    <TaxCatchAll xmlns="7a4191d5-9b76-4ae3-8401-87ceee92a846" xsi:nil="true"/>
    <lcf76f155ced4ddcb4097134ff3c332f xmlns="b9b0194d-1e98-4efc-bad5-9450f4bf7a13">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14D9A0FA515564792FEACC70AB1043E" ma:contentTypeVersion="15" ma:contentTypeDescription="Create a new document." ma:contentTypeScope="" ma:versionID="3387522b3212352fc6bbea455d3cfc53">
  <xsd:schema xmlns:xsd="http://www.w3.org/2001/XMLSchema" xmlns:xs="http://www.w3.org/2001/XMLSchema" xmlns:p="http://schemas.microsoft.com/office/2006/metadata/properties" xmlns:ns2="7a4191d5-9b76-4ae3-8401-87ceee92a846" xmlns:ns3="b9b0194d-1e98-4efc-bad5-9450f4bf7a13" targetNamespace="http://schemas.microsoft.com/office/2006/metadata/properties" ma:root="true" ma:fieldsID="e28e2b4de73025e43726d49ef756c6aa" ns2:_="" ns3:_="">
    <xsd:import namespace="7a4191d5-9b76-4ae3-8401-87ceee92a846"/>
    <xsd:import namespace="b9b0194d-1e98-4efc-bad5-9450f4bf7a1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4191d5-9b76-4ae3-8401-87ceee92a84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7976da6b-3754-4ea3-9a44-9d844208727a}" ma:internalName="TaxCatchAll" ma:showField="CatchAllData" ma:web="7a4191d5-9b76-4ae3-8401-87ceee92a84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9b0194d-1e98-4efc-bad5-9450f4bf7a13"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3d23ff3b-8b4b-4ebe-81e4-de565bb03cb5"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9D0D9F6-CA9E-4BC3-8427-80211BF51C66}">
  <ds:schemaRefs>
    <ds:schemaRef ds:uri="http://schemas.microsoft.com/office/2006/metadata/properties"/>
    <ds:schemaRef ds:uri="http://schemas.microsoft.com/office/infopath/2007/PartnerControls"/>
    <ds:schemaRef ds:uri="7a4191d5-9b76-4ae3-8401-87ceee92a846"/>
    <ds:schemaRef ds:uri="b9b0194d-1e98-4efc-bad5-9450f4bf7a13"/>
  </ds:schemaRefs>
</ds:datastoreItem>
</file>

<file path=customXml/itemProps2.xml><?xml version="1.0" encoding="utf-8"?>
<ds:datastoreItem xmlns:ds="http://schemas.openxmlformats.org/officeDocument/2006/customXml" ds:itemID="{6C0CBDA8-2891-4E35-B995-6E38DAD40F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4191d5-9b76-4ae3-8401-87ceee92a846"/>
    <ds:schemaRef ds:uri="b9b0194d-1e98-4efc-bad5-9450f4bf7a1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2167551-A149-4BA9-8A5D-26598435BE9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2992</TotalTime>
  <Words>8357</Words>
  <Application>Microsoft Macintosh PowerPoint</Application>
  <PresentationFormat>Widescreen</PresentationFormat>
  <Paragraphs>473</Paragraphs>
  <Slides>58</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58</vt:i4>
      </vt:variant>
    </vt:vector>
  </HeadingPairs>
  <TitlesOfParts>
    <vt:vector size="63" baseType="lpstr">
      <vt:lpstr>Aptos</vt:lpstr>
      <vt:lpstr>Arial</vt:lpstr>
      <vt:lpstr>Calibri</vt:lpstr>
      <vt:lpstr>Helvetica Neue</vt:lpstr>
      <vt:lpstr>Office Theme</vt:lpstr>
      <vt:lpstr>Portafolio Cultural y aprendizaje cultural personalizado</vt:lpstr>
      <vt:lpstr>A discutir</vt:lpstr>
      <vt:lpstr>Reflexiona sobre estas afirmaciones e indica si lo haces mucho, a veces o muy poco</vt:lpstr>
      <vt:lpstr>Reflexiona y responde en Qualtrics</vt:lpstr>
      <vt:lpstr>Reflexiona y responde en Qualtrics</vt:lpstr>
      <vt:lpstr>El modelo del iceberg cultural (Hall, 1976)</vt:lpstr>
      <vt:lpstr>PowerPoint Presentation</vt:lpstr>
      <vt:lpstr>PowerPoint Presentation</vt:lpstr>
      <vt:lpstr>Agenda del taller</vt:lpstr>
      <vt:lpstr>El contexto</vt:lpstr>
      <vt:lpstr>El contexto</vt:lpstr>
      <vt:lpstr>El contexto</vt:lpstr>
      <vt:lpstr>¿Qué es el proyecto de portafolio cultural?</vt:lpstr>
      <vt:lpstr>Contexto: Portafolios culturales en cursos de español como L2</vt:lpstr>
      <vt:lpstr>Contexto: Portafolios culturales en cursos de español como L2</vt:lpstr>
      <vt:lpstr>¿Por qué portafolios? Justificación pedagógica</vt:lpstr>
      <vt:lpstr>Orientaciones del proyecto: Objetivos</vt:lpstr>
      <vt:lpstr>Orientaciones del proyecto: Requisitos</vt:lpstr>
      <vt:lpstr>PowerPoint Presentation</vt:lpstr>
      <vt:lpstr>Ejemplo 1   En grupos: 1. ¿Qué evidencia de cultura profunda ves? 2. ¿Dónde aparece la reflexión? 3. ¿Qué mejorarías si fuera tu curso?  </vt:lpstr>
      <vt:lpstr>PowerPoint Presentation</vt:lpstr>
      <vt:lpstr>PowerPoint Presentation</vt:lpstr>
      <vt:lpstr>PowerPoint Presentation</vt:lpstr>
      <vt:lpstr>PowerPoint Presentation</vt:lpstr>
      <vt:lpstr>La rúbrica</vt:lpstr>
      <vt:lpstr>Las presentaciones sobre las entradas (opcional)</vt:lpstr>
      <vt:lpstr>Selección de actividades culturales</vt:lpstr>
      <vt:lpstr>La lista de actividades para niveles más avanzados</vt:lpstr>
      <vt:lpstr>La lista de actividades para niveles más avanzados</vt:lpstr>
      <vt:lpstr>La lista de actividades para niveles más avanzados</vt:lpstr>
      <vt:lpstr>La lista de actividades para niveles más avanzados</vt:lpstr>
      <vt:lpstr>Actividades escogidas – nivel más avanzado</vt:lpstr>
      <vt:lpstr>La lista de actividades para niveles básicos</vt:lpstr>
      <vt:lpstr>La lista de actividades para niveles básicos</vt:lpstr>
      <vt:lpstr>La lista de actividades para niveles básicos</vt:lpstr>
      <vt:lpstr>La lista de actividades para niveles básicos</vt:lpstr>
      <vt:lpstr>La lista de actividades para niveles básicos</vt:lpstr>
      <vt:lpstr>Redacción de la entrada del portafolio:</vt:lpstr>
      <vt:lpstr>La rúbrica</vt:lpstr>
      <vt:lpstr>Parte 2</vt:lpstr>
      <vt:lpstr>La encuesta: los promedios</vt:lpstr>
      <vt:lpstr>La encuesta: Los promedios</vt:lpstr>
      <vt:lpstr>Cambio de perspectiva</vt:lpstr>
      <vt:lpstr>Aprendizajes personales a partir del proyecto del portafolio cultural</vt:lpstr>
      <vt:lpstr>Consejos para futuros estudiantes</vt:lpstr>
      <vt:lpstr>Sugerencias para mejorar el proyecto</vt:lpstr>
      <vt:lpstr>Beneficios del portafolio cultural</vt:lpstr>
      <vt:lpstr>Aspectos a mejorar (entrevistas)</vt:lpstr>
      <vt:lpstr>Desafíos del portafolio cultural</vt:lpstr>
      <vt:lpstr>La encuesta</vt:lpstr>
      <vt:lpstr>Parte 3</vt:lpstr>
      <vt:lpstr>Aspectos adaptables de los proyectos</vt:lpstr>
      <vt:lpstr>La encuesta</vt:lpstr>
      <vt:lpstr>Aportes del portafolio cultural</vt:lpstr>
      <vt:lpstr>Reflexiones finales</vt:lpstr>
      <vt:lpstr>Agradecimientos</vt:lpstr>
      <vt:lpstr>Fuentes</vt:lpstr>
      <vt:lpstr>¡Gracias por participar!  ¿Preguntas y comentarios?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Angela George</dc:creator>
  <cp:lastModifiedBy>Angela George</cp:lastModifiedBy>
  <cp:revision>400</cp:revision>
  <cp:lastPrinted>2026-04-30T16:52:46Z</cp:lastPrinted>
  <dcterms:created xsi:type="dcterms:W3CDTF">2026-04-22T20:13:24Z</dcterms:created>
  <dcterms:modified xsi:type="dcterms:W3CDTF">2026-05-01T22:28:42Z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0x010100A14D9A0FA515564792FEACC70AB1043E</vt:lpwstr>
  </property>
  <property fmtid="{D5CDD505-2E9C-101B-9397-08002B2CF9AE}" pid="3" name="Order">
    <vt:r8>20900</vt:r8>
  </property>
</Properties>
</file>