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36"/>
  </p:notesMasterIdLst>
  <p:handoutMasterIdLst>
    <p:handoutMasterId r:id="rId37"/>
  </p:handoutMasterIdLst>
  <p:sldIdLst>
    <p:sldId id="256" r:id="rId5"/>
    <p:sldId id="257" r:id="rId6"/>
    <p:sldId id="2147479613" r:id="rId7"/>
    <p:sldId id="261" r:id="rId8"/>
    <p:sldId id="258" r:id="rId9"/>
    <p:sldId id="2147479555" r:id="rId10"/>
    <p:sldId id="2147479556" r:id="rId11"/>
    <p:sldId id="2147479559" r:id="rId12"/>
    <p:sldId id="2147479560" r:id="rId13"/>
    <p:sldId id="2147479561" r:id="rId14"/>
    <p:sldId id="2147479562" r:id="rId15"/>
    <p:sldId id="2147479621" r:id="rId16"/>
    <p:sldId id="2147479622" r:id="rId17"/>
    <p:sldId id="2147479568" r:id="rId18"/>
    <p:sldId id="2147479571" r:id="rId19"/>
    <p:sldId id="2147479569" r:id="rId20"/>
    <p:sldId id="2147479604" r:id="rId21"/>
    <p:sldId id="2147479625" r:id="rId22"/>
    <p:sldId id="2147479575" r:id="rId23"/>
    <p:sldId id="2147479573" r:id="rId24"/>
    <p:sldId id="2147479626" r:id="rId25"/>
    <p:sldId id="2147479618" r:id="rId26"/>
    <p:sldId id="2147479578" r:id="rId27"/>
    <p:sldId id="2147479579" r:id="rId28"/>
    <p:sldId id="2147479580" r:id="rId29"/>
    <p:sldId id="2147479608" r:id="rId30"/>
    <p:sldId id="2147479582" r:id="rId31"/>
    <p:sldId id="2147479583" r:id="rId32"/>
    <p:sldId id="2147479610" r:id="rId33"/>
    <p:sldId id="2147479623" r:id="rId34"/>
    <p:sldId id="260" r:id="rId35"/>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82A67F-5A4F-6F69-5230-7C7DB926E8D6}" name="Jordan Geurten" initials="JG" userId="S::jogeurte@microsoft.com::653ec0ba-332e-485b-b47c-a1f43c153d3d" providerId="AD"/>
  <p188:author id="{53B7A39F-5F7C-6396-966C-59BC80DC3491}" name="Travis Collavo" initials="TC" userId="S::tcolla@microsoft.com::c05c9bd7-2b31-408a-9c7a-77645cb83e20" providerId="AD"/>
  <p188:author id="{EF425AD9-D6AD-4B17-2D54-EC5C300C27A0}" name="Prabhakar Hampanna Vrushabendrappa" initials="PH" userId="S::prabhv@microsoft.com::dec34784-5409-4963-9f56-bdd730f6b6e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B3B"/>
    <a:srgbClr val="98DC80"/>
    <a:srgbClr val="4EA72E"/>
    <a:srgbClr val="814B47"/>
    <a:srgbClr val="8D524D"/>
    <a:srgbClr val="6D3F3B"/>
    <a:srgbClr val="593330"/>
    <a:srgbClr val="673A37"/>
    <a:srgbClr val="001854"/>
    <a:srgbClr val="002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014" autoAdjust="0"/>
  </p:normalViewPr>
  <p:slideViewPr>
    <p:cSldViewPr snapToGrid="0">
      <p:cViewPr varScale="1">
        <p:scale>
          <a:sx n="98" d="100"/>
          <a:sy n="98" d="100"/>
        </p:scale>
        <p:origin x="68" y="1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vis Collavo" userId="c05c9bd7-2b31-408a-9c7a-77645cb83e20" providerId="ADAL" clId="{D4AF9886-417D-41D6-B82D-EC0C0F283BC1}"/>
    <pc:docChg chg="delSld">
      <pc:chgData name="Travis Collavo" userId="c05c9bd7-2b31-408a-9c7a-77645cb83e20" providerId="ADAL" clId="{D4AF9886-417D-41D6-B82D-EC0C0F283BC1}" dt="2026-04-24T17:43:20.605" v="2" actId="47"/>
      <pc:docMkLst>
        <pc:docMk/>
      </pc:docMkLst>
      <pc:sldChg chg="del">
        <pc:chgData name="Travis Collavo" userId="c05c9bd7-2b31-408a-9c7a-77645cb83e20" providerId="ADAL" clId="{D4AF9886-417D-41D6-B82D-EC0C0F283BC1}" dt="2026-04-24T17:43:11.366" v="0" actId="47"/>
        <pc:sldMkLst>
          <pc:docMk/>
          <pc:sldMk cId="3280190548" sldId="2147479598"/>
        </pc:sldMkLst>
      </pc:sldChg>
      <pc:sldChg chg="del">
        <pc:chgData name="Travis Collavo" userId="c05c9bd7-2b31-408a-9c7a-77645cb83e20" providerId="ADAL" clId="{D4AF9886-417D-41D6-B82D-EC0C0F283BC1}" dt="2026-04-24T17:43:14.014" v="1" actId="47"/>
        <pc:sldMkLst>
          <pc:docMk/>
          <pc:sldMk cId="2774149132" sldId="2147479600"/>
        </pc:sldMkLst>
      </pc:sldChg>
      <pc:sldChg chg="del">
        <pc:chgData name="Travis Collavo" userId="c05c9bd7-2b31-408a-9c7a-77645cb83e20" providerId="ADAL" clId="{D4AF9886-417D-41D6-B82D-EC0C0F283BC1}" dt="2026-04-24T17:43:20.605" v="2" actId="47"/>
        <pc:sldMkLst>
          <pc:docMk/>
          <pc:sldMk cId="3706335620" sldId="214747962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C99406-DF3B-03DC-97C3-D92AE502A8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a:extLst>
              <a:ext uri="{FF2B5EF4-FFF2-40B4-BE49-F238E27FC236}">
                <a16:creationId xmlns:a16="http://schemas.microsoft.com/office/drawing/2014/main" id="{632EDF6D-A6A8-0B0F-9F3B-3FB82642168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EE287F-46ED-4CE2-9477-66AB83905408}" type="datetimeFigureOut">
              <a:rPr lang="LID4096" smtClean="0"/>
              <a:t>04/24/2026</a:t>
            </a:fld>
            <a:endParaRPr lang="LID4096"/>
          </a:p>
        </p:txBody>
      </p:sp>
      <p:sp>
        <p:nvSpPr>
          <p:cNvPr id="4" name="Footer Placeholder 3">
            <a:extLst>
              <a:ext uri="{FF2B5EF4-FFF2-40B4-BE49-F238E27FC236}">
                <a16:creationId xmlns:a16="http://schemas.microsoft.com/office/drawing/2014/main" id="{B6D1FD12-5606-8C77-7964-9C166DE1AC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5" name="Slide Number Placeholder 4">
            <a:extLst>
              <a:ext uri="{FF2B5EF4-FFF2-40B4-BE49-F238E27FC236}">
                <a16:creationId xmlns:a16="http://schemas.microsoft.com/office/drawing/2014/main" id="{60B9AB85-D30A-35E7-8A46-80CE6CF913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D33736-C7B3-4BDD-B620-81D03B2D6545}" type="slidenum">
              <a:rPr lang="LID4096" smtClean="0"/>
              <a:t>‹#›</a:t>
            </a:fld>
            <a:endParaRPr lang="LID4096"/>
          </a:p>
        </p:txBody>
      </p:sp>
    </p:spTree>
    <p:extLst>
      <p:ext uri="{BB962C8B-B14F-4D97-AF65-F5344CB8AC3E}">
        <p14:creationId xmlns:p14="http://schemas.microsoft.com/office/powerpoint/2010/main" val="4046473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BA2107-D42B-4101-9AAC-D35CA4FCEA64}" type="datetimeFigureOut">
              <a:rPr lang="en-US" smtClean="0"/>
              <a:t>4/24/2026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7670C7-9243-46C5-9A72-0FDB0783DC8A}" type="slidenum">
              <a:rPr lang="en-US" smtClean="0"/>
              <a:t>‹#›</a:t>
            </a:fld>
            <a:endParaRPr lang="en-US"/>
          </a:p>
        </p:txBody>
      </p:sp>
    </p:spTree>
    <p:extLst>
      <p:ext uri="{BB962C8B-B14F-4D97-AF65-F5344CB8AC3E}">
        <p14:creationId xmlns:p14="http://schemas.microsoft.com/office/powerpoint/2010/main" val="3638921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Thanks for joining us for this session today! It’s an honor to have the opportunity to share with you all.</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Today we're going to dive deep into one of the most critical security updates we're rolling out across the Windows ecosystem, the Secure Boot certificate update roll out, including what to expect and how to manage this update across your device fleet.</a:t>
            </a: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*How many of you are aware of this secure boot cert update?</a:t>
            </a:r>
          </a:p>
          <a:p>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577670C7-9243-46C5-9A72-0FDB0783DC8A}" type="slidenum">
              <a:rPr lang="en-US" smtClean="0"/>
              <a:t>1</a:t>
            </a:fld>
            <a:endParaRPr lang="en-US"/>
          </a:p>
        </p:txBody>
      </p:sp>
    </p:spTree>
    <p:extLst>
      <p:ext uri="{BB962C8B-B14F-4D97-AF65-F5344CB8AC3E}">
        <p14:creationId xmlns:p14="http://schemas.microsoft.com/office/powerpoint/2010/main" val="4136095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2E369-633A-DB7A-C4F9-3F84CA151F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47DE52-0389-74EC-90DA-C3353A5FEC1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1F045FC-CDFA-8D13-304D-ECCF80A58B6B}"/>
              </a:ext>
            </a:extLst>
          </p:cNvPr>
          <p:cNvSpPr>
            <a:spLocks noGrp="1"/>
          </p:cNvSpPr>
          <p:nvPr>
            <p:ph type="body" idx="1"/>
          </p:nvPr>
        </p:nvSpPr>
        <p:spPr/>
        <p:txBody>
          <a:bodyPr/>
          <a:lstStyle/>
          <a:p>
            <a:r>
              <a:rPr lang="en-US" sz="1200" b="1" kern="1200">
                <a:solidFill>
                  <a:schemeClr val="tx1"/>
                </a:solidFill>
                <a:effectLst/>
                <a:latin typeface="+mn-lt"/>
                <a:ea typeface="+mn-ea"/>
                <a:cs typeface="+mn-cs"/>
              </a:rPr>
              <a:t>Continue to boot:</a:t>
            </a:r>
          </a:p>
          <a:p>
            <a:pPr marL="171450" indent="-171450">
              <a:buFont typeface="Arial" panose="020B0604020202020204" pitchFamily="34" charset="0"/>
              <a:buChar char="•"/>
            </a:pPr>
            <a:r>
              <a:rPr lang="en-US" sz="1200" kern="1200">
                <a:solidFill>
                  <a:schemeClr val="tx1"/>
                </a:solidFill>
                <a:effectLst/>
                <a:latin typeface="+mn-lt"/>
                <a:ea typeface="+mn-ea"/>
                <a:cs typeface="+mn-cs"/>
              </a:rPr>
              <a:t>I'd like to stress that the vast majority of systems won't suddenly break if a certificate expires and the new ones aren't present.</a:t>
            </a:r>
          </a:p>
          <a:p>
            <a:pPr marL="171450" indent="-171450">
              <a:buFont typeface="Arial" panose="020B0604020202020204" pitchFamily="34" charset="0"/>
              <a:buChar char="•"/>
            </a:pPr>
            <a:r>
              <a:rPr lang="en-US" sz="1200" kern="1200">
                <a:solidFill>
                  <a:schemeClr val="tx1"/>
                </a:solidFill>
                <a:effectLst/>
                <a:latin typeface="+mn-lt"/>
                <a:ea typeface="+mn-ea"/>
                <a:cs typeface="+mn-cs"/>
              </a:rPr>
              <a:t>The device does not instantly become unbootable with its current software.</a:t>
            </a:r>
          </a:p>
          <a:p>
            <a:pPr marL="171450" indent="-171450">
              <a:buFont typeface="Arial" panose="020B0604020202020204" pitchFamily="34" charset="0"/>
              <a:buChar char="•"/>
            </a:pPr>
            <a:r>
              <a:rPr lang="en-US"/>
              <a:t>It will continue to boot because Microsoft's servicing won’t deliver 2023-signed boot components to a device that hasn't received the 2023 certificates.</a:t>
            </a:r>
          </a:p>
          <a:p>
            <a:r>
              <a:rPr lang="en-US" sz="1200" kern="1200">
                <a:solidFill>
                  <a:schemeClr val="tx1"/>
                </a:solidFill>
                <a:effectLst/>
                <a:latin typeface="+mn-lt"/>
                <a:ea typeface="+mn-ea"/>
                <a:cs typeface="+mn-cs"/>
              </a:rPr>
              <a:t> </a:t>
            </a:r>
          </a:p>
          <a:p>
            <a:r>
              <a:rPr lang="en-US" sz="1200" b="1" kern="1200">
                <a:solidFill>
                  <a:schemeClr val="tx1"/>
                </a:solidFill>
                <a:effectLst/>
                <a:latin typeface="+mn-lt"/>
                <a:ea typeface="+mn-ea"/>
                <a:cs typeface="+mn-cs"/>
              </a:rPr>
              <a:t>Updates:</a:t>
            </a:r>
          </a:p>
          <a:p>
            <a:pPr marL="171450" indent="-171450">
              <a:buFont typeface="Arial" panose="020B0604020202020204" pitchFamily="34" charset="0"/>
              <a:buChar char="•"/>
            </a:pPr>
            <a:r>
              <a:rPr lang="en-US" sz="1200" kern="1200">
                <a:solidFill>
                  <a:schemeClr val="tx1"/>
                </a:solidFill>
                <a:effectLst/>
                <a:latin typeface="+mn-lt"/>
                <a:ea typeface="+mn-ea"/>
                <a:cs typeface="+mn-cs"/>
              </a:rPr>
              <a:t>Other monthly updates though will continue to install as they do now</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Apps keep working:</a:t>
            </a:r>
          </a:p>
          <a:p>
            <a:pPr marL="171450" indent="-171450">
              <a:buFont typeface="Arial" panose="020B0604020202020204" pitchFamily="34" charset="0"/>
              <a:buChar char="•"/>
            </a:pPr>
            <a:r>
              <a:rPr lang="en-US" sz="1200" kern="1200">
                <a:solidFill>
                  <a:schemeClr val="tx1"/>
                </a:solidFill>
                <a:effectLst/>
                <a:latin typeface="+mn-lt"/>
                <a:ea typeface="+mn-ea"/>
                <a:cs typeface="+mn-cs"/>
              </a:rPr>
              <a:t>Everyday apps will continue to work, and existing networking, browsing, and most other OS features remain unchanged.</a:t>
            </a:r>
          </a:p>
          <a:p>
            <a:r>
              <a:rPr lang="en-US" sz="1200" kern="1200">
                <a:solidFill>
                  <a:schemeClr val="tx1"/>
                </a:solidFill>
                <a:effectLst/>
                <a:latin typeface="+mn-lt"/>
                <a:ea typeface="+mn-ea"/>
                <a:cs typeface="+mn-cs"/>
              </a:rPr>
              <a:t> </a:t>
            </a:r>
          </a:p>
          <a:p>
            <a:endParaRPr lang="en-US"/>
          </a:p>
        </p:txBody>
      </p:sp>
      <p:sp>
        <p:nvSpPr>
          <p:cNvPr id="4" name="Header Placeholder 3">
            <a:extLst>
              <a:ext uri="{FF2B5EF4-FFF2-40B4-BE49-F238E27FC236}">
                <a16:creationId xmlns:a16="http://schemas.microsoft.com/office/drawing/2014/main" id="{AD181B2B-BC70-2F87-8CE9-EB25B79268F7}"/>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5D53AEA4-5B77-97F5-1447-128888791D80}"/>
              </a:ext>
            </a:extLst>
          </p:cNvPr>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a:extLst>
              <a:ext uri="{FF2B5EF4-FFF2-40B4-BE49-F238E27FC236}">
                <a16:creationId xmlns:a16="http://schemas.microsoft.com/office/drawing/2014/main" id="{368E3F3F-99FE-F415-F77A-2DEEAD93FFF7}"/>
              </a:ext>
            </a:extLst>
          </p:cNvPr>
          <p:cNvSpPr>
            <a:spLocks noGrp="1"/>
          </p:cNvSpPr>
          <p:nvPr>
            <p:ph type="dt" idx="1"/>
          </p:nvPr>
        </p:nvSpPr>
        <p:spPr/>
        <p:txBody>
          <a:bodyPr/>
          <a:lstStyle/>
          <a:p>
            <a:fld id="{AE102C2F-94C0-F241-B1C9-209EC2594BC4}" type="datetime8">
              <a:rPr lang="en-US" smtClean="0"/>
              <a:t>4/24/2026 7:43 PM</a:t>
            </a:fld>
            <a:endParaRPr lang="en-US"/>
          </a:p>
        </p:txBody>
      </p:sp>
      <p:sp>
        <p:nvSpPr>
          <p:cNvPr id="7" name="Slide Number Placeholder 6">
            <a:extLst>
              <a:ext uri="{FF2B5EF4-FFF2-40B4-BE49-F238E27FC236}">
                <a16:creationId xmlns:a16="http://schemas.microsoft.com/office/drawing/2014/main" id="{32931A1C-8B9D-0971-96DC-4B4801E5FBF9}"/>
              </a:ext>
            </a:extLst>
          </p:cNvPr>
          <p:cNvSpPr>
            <a:spLocks noGrp="1"/>
          </p:cNvSpPr>
          <p:nvPr>
            <p:ph type="sldNum" sz="quarter" idx="5"/>
          </p:nvPr>
        </p:nvSpPr>
        <p:spPr/>
        <p:txBody>
          <a:bodyPr/>
          <a:lstStyle/>
          <a:p>
            <a:fld id="{B4008EB6-D09E-4580-8CD6-DDB14511944F}" type="slidenum">
              <a:rPr lang="en-US" smtClean="0"/>
              <a:pPr/>
              <a:t>11</a:t>
            </a:fld>
            <a:endParaRPr lang="en-US"/>
          </a:p>
        </p:txBody>
      </p:sp>
    </p:spTree>
    <p:extLst>
      <p:ext uri="{BB962C8B-B14F-4D97-AF65-F5344CB8AC3E}">
        <p14:creationId xmlns:p14="http://schemas.microsoft.com/office/powerpoint/2010/main" val="4272541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your organizations have already started updating the Secure Boot certificates?</a:t>
            </a:r>
          </a:p>
          <a:p>
            <a:endParaRPr lang="en-US" dirty="0"/>
          </a:p>
          <a:p>
            <a:r>
              <a:rPr lang="en-US" dirty="0"/>
              <a:t>Thank you…  If your organization hasn’t started updating secure boot certificates, take action now.  </a:t>
            </a:r>
          </a:p>
          <a:p>
            <a:r>
              <a:rPr lang="en-US" dirty="0"/>
              <a:t>Secure Boot certificates are expiring soon and must be updated to new 2023 certs to ensure Microsoft can update security patches for Secure Boot and Boot manager.</a:t>
            </a:r>
          </a:p>
          <a:p>
            <a:endParaRPr lang="en-US" dirty="0"/>
          </a:p>
          <a:p>
            <a:r>
              <a:rPr lang="en-US" dirty="0"/>
              <a:t>We have provided detailed guidance on how to update certs at https://aka.ms/getsecureboot page</a:t>
            </a:r>
          </a:p>
          <a:p>
            <a:r>
              <a:rPr lang="en-US" dirty="0"/>
              <a:t>Also we have sub page withing </a:t>
            </a:r>
            <a:r>
              <a:rPr lang="en-US" dirty="0" err="1"/>
              <a:t>getsecure</a:t>
            </a:r>
            <a:r>
              <a:rPr lang="en-US" dirty="0"/>
              <a:t> boot for organizations and IT professionals.   </a:t>
            </a:r>
          </a:p>
          <a:p>
            <a:r>
              <a:rPr lang="en-US" dirty="0"/>
              <a:t>Follow the guidance in these articles to ensure all devices in your fleet are updated.</a:t>
            </a:r>
          </a:p>
          <a:p>
            <a:endParaRPr lang="en-US" dirty="0"/>
          </a:p>
          <a:p>
            <a:endParaRPr lang="en-US" dirty="0"/>
          </a:p>
        </p:txBody>
      </p:sp>
      <p:sp>
        <p:nvSpPr>
          <p:cNvPr id="4" name="Slide Number Placeholder 3"/>
          <p:cNvSpPr>
            <a:spLocks noGrp="1"/>
          </p:cNvSpPr>
          <p:nvPr>
            <p:ph type="sldNum" sz="quarter" idx="5"/>
          </p:nvPr>
        </p:nvSpPr>
        <p:spPr/>
        <p:txBody>
          <a:bodyPr/>
          <a:lstStyle/>
          <a:p>
            <a:fld id="{577670C7-9243-46C5-9A72-0FDB0783DC8A}" type="slidenum">
              <a:rPr lang="en-US" smtClean="0"/>
              <a:t>12</a:t>
            </a:fld>
            <a:endParaRPr lang="en-US"/>
          </a:p>
        </p:txBody>
      </p:sp>
    </p:spTree>
    <p:extLst>
      <p:ext uri="{BB962C8B-B14F-4D97-AF65-F5344CB8AC3E}">
        <p14:creationId xmlns:p14="http://schemas.microsoft.com/office/powerpoint/2010/main" val="2133899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Why isn’t’ Microsoft automatically updating the secure boot certs?</a:t>
            </a:r>
          </a:p>
          <a:p>
            <a:endParaRPr lang="en-US"/>
          </a:p>
          <a:p>
            <a:r>
              <a:rPr lang="en-US"/>
              <a:t>We are indeed updating the certs automatically via high confidence roll out method for all device classes visible to Microsoft via consumer segment.</a:t>
            </a:r>
          </a:p>
          <a:p>
            <a:r>
              <a:rPr lang="en-US"/>
              <a:t>If the any of the device types in your enterprise are visible to Microsoft in consumer </a:t>
            </a:r>
            <a:r>
              <a:rPr lang="en-US" err="1"/>
              <a:t>segement</a:t>
            </a:r>
            <a:r>
              <a:rPr lang="en-US"/>
              <a:t> we will update those devices automatically via high confidence roll out.</a:t>
            </a:r>
          </a:p>
          <a:p>
            <a:endParaRPr lang="en-US"/>
          </a:p>
          <a:p>
            <a:r>
              <a:rPr lang="en-US"/>
              <a:t>Why are we doing this?   This is because certificate updates are applied to device firmware.  </a:t>
            </a:r>
          </a:p>
          <a:p>
            <a:r>
              <a:rPr lang="en-US"/>
              <a:t>Some devices react negatively to certificate updates to UEFI variables.      During our local testing, we found 50 lab devices not booting and OEM had to deliver new mother boards to address the issue.</a:t>
            </a:r>
          </a:p>
          <a:p>
            <a:endParaRPr lang="en-US"/>
          </a:p>
          <a:p>
            <a:r>
              <a:rPr lang="en-US"/>
              <a:t>Alarmed by this incident, Microsoft is taking conscious approach to use controlled feature roll out or CFR to update the devices.</a:t>
            </a:r>
          </a:p>
          <a:p>
            <a:r>
              <a:rPr lang="en-US"/>
              <a:t>We first pick 1 device per device class and if succeeded, update is expanded to more devices in gradual manner.   </a:t>
            </a:r>
          </a:p>
          <a:p>
            <a:r>
              <a:rPr lang="en-US"/>
              <a:t>Once we have sufficient successes, we add the device class to high confidence category.   All devices which have classified as high confidence will be automatically updated by Microsoft via Windows cumulative update as part of Patch Tuesday.</a:t>
            </a:r>
          </a:p>
          <a:p>
            <a:endParaRPr lang="en-US"/>
          </a:p>
          <a:p>
            <a:r>
              <a:rPr lang="en-US"/>
              <a:t>We have identified total of 2.2 million distinct device class buckets.   Good news is so far we have updated more than 50% of devices successfully!!!    </a:t>
            </a:r>
          </a:p>
          <a:p>
            <a:r>
              <a:rPr lang="en-US"/>
              <a:t>So it is likely that some of your devices in enterprise may have already gotten the update!!!</a:t>
            </a:r>
          </a:p>
          <a:p>
            <a:endParaRPr lang="en-US"/>
          </a:p>
          <a:p>
            <a:r>
              <a:rPr lang="en-US"/>
              <a:t>If a device class is not visible to Microsoft, then we will not be able to do automatic update using high confidence roll out method.  </a:t>
            </a:r>
          </a:p>
          <a:p>
            <a:r>
              <a:rPr lang="en-US"/>
              <a:t>For such cases, enterprise need to take action.   </a:t>
            </a:r>
          </a:p>
        </p:txBody>
      </p:sp>
      <p:sp>
        <p:nvSpPr>
          <p:cNvPr id="4" name="Slide Number Placeholder 3"/>
          <p:cNvSpPr>
            <a:spLocks noGrp="1"/>
          </p:cNvSpPr>
          <p:nvPr>
            <p:ph type="sldNum" sz="quarter" idx="5"/>
          </p:nvPr>
        </p:nvSpPr>
        <p:spPr/>
        <p:txBody>
          <a:bodyPr/>
          <a:lstStyle/>
          <a:p>
            <a:fld id="{577670C7-9243-46C5-9A72-0FDB0783DC8A}" type="slidenum">
              <a:rPr lang="en-US" smtClean="0"/>
              <a:t>13</a:t>
            </a:fld>
            <a:endParaRPr lang="en-US"/>
          </a:p>
        </p:txBody>
      </p:sp>
    </p:spTree>
    <p:extLst>
      <p:ext uri="{BB962C8B-B14F-4D97-AF65-F5344CB8AC3E}">
        <p14:creationId xmlns:p14="http://schemas.microsoft.com/office/powerpoint/2010/main" val="2992411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how to check the secure boot update status and confidence rating for your device?</a:t>
            </a:r>
          </a:p>
          <a:p>
            <a:endParaRPr lang="en-US"/>
          </a:p>
          <a:p>
            <a:r>
              <a:rPr lang="en-US"/>
              <a:t>We provide two mechanisms to fetch the Secure Boot and confidence rating status.</a:t>
            </a:r>
          </a:p>
          <a:p>
            <a:endParaRPr lang="en-US"/>
          </a:p>
          <a:p>
            <a:r>
              <a:rPr lang="en-US"/>
              <a:t>Via event log or via registry key.</a:t>
            </a:r>
          </a:p>
          <a:p>
            <a:r>
              <a:rPr lang="en-US"/>
              <a:t>Secure Boot update events are logged in System event log under TPM-WMI channel.</a:t>
            </a:r>
          </a:p>
          <a:p>
            <a:r>
              <a:rPr lang="en-US"/>
              <a:t>Event ID 1808 is logged on devices where all certs are fully updated.    If you see this event, then no further action is needed</a:t>
            </a:r>
          </a:p>
          <a:p>
            <a:r>
              <a:rPr lang="en-US"/>
              <a:t>Event ID 1801 is logged if device is missing 1 or more certificate updates.   This device needs action to be taken.</a:t>
            </a:r>
          </a:p>
          <a:p>
            <a:endParaRPr lang="en-US"/>
          </a:p>
          <a:p>
            <a:r>
              <a:rPr lang="en-US"/>
              <a:t>You can also query the status from registry key using 2 </a:t>
            </a:r>
            <a:r>
              <a:rPr lang="en-US" err="1"/>
              <a:t>regvalues</a:t>
            </a:r>
            <a:endParaRPr lang="en-US"/>
          </a:p>
          <a:p>
            <a:r>
              <a:rPr lang="en-US"/>
              <a:t>UEFICA2023Status value is set to updated if all certs are </a:t>
            </a:r>
            <a:r>
              <a:rPr lang="en-US" err="1"/>
              <a:t>uptodate</a:t>
            </a:r>
            <a:endParaRPr lang="en-US"/>
          </a:p>
          <a:p>
            <a:r>
              <a:rPr lang="en-US"/>
              <a:t>Not Started is device hasn’t started update process. This needs action.</a:t>
            </a:r>
          </a:p>
          <a:p>
            <a:r>
              <a:rPr lang="en-US"/>
              <a:t>InProgress if updates are in progress</a:t>
            </a:r>
          </a:p>
          <a:p>
            <a:endParaRPr lang="en-US"/>
          </a:p>
          <a:p>
            <a:r>
              <a:rPr lang="en-US"/>
              <a:t>Sometimes, updates may fail.  In such case, UEFICA2023Error value is set to last error code. </a:t>
            </a:r>
          </a:p>
          <a:p>
            <a:r>
              <a:rPr lang="en-US"/>
              <a:t>We also log error events in System event log which I will explain in later slide</a:t>
            </a:r>
          </a:p>
          <a:p>
            <a:endParaRPr lang="en-US"/>
          </a:p>
          <a:p>
            <a:r>
              <a:rPr lang="en-US"/>
              <a:t>Device confidence rating can be queries from both registry and event log using </a:t>
            </a:r>
            <a:r>
              <a:rPr lang="en-US" err="1"/>
              <a:t>ConfidenceLevel</a:t>
            </a:r>
            <a:r>
              <a:rPr lang="en-US"/>
              <a:t> Field.</a:t>
            </a:r>
          </a:p>
          <a:p>
            <a:r>
              <a:rPr lang="en-US"/>
              <a:t>The table shows 5 confidence categories each device bucket falls into..   </a:t>
            </a:r>
          </a:p>
          <a:p>
            <a:r>
              <a:rPr lang="en-US"/>
              <a:t>As I explained, if confidence level is marked as High confidence, all devices under this category will be automatically updated</a:t>
            </a:r>
          </a:p>
          <a:p>
            <a:r>
              <a:rPr lang="en-US"/>
              <a:t>Under observation – More data needed means device is visible to Microsoft.  We are monitoring the updates and soon will be moved to high confidence rating</a:t>
            </a:r>
          </a:p>
          <a:p>
            <a:endParaRPr lang="en-US"/>
          </a:p>
          <a:p>
            <a:r>
              <a:rPr lang="en-US"/>
              <a:t>If the </a:t>
            </a:r>
            <a:r>
              <a:rPr lang="en-US" err="1"/>
              <a:t>ConfidenceLevel</a:t>
            </a:r>
            <a:r>
              <a:rPr lang="en-US"/>
              <a:t> value is No Data observed, these devices are not visible to Microsoft and require enterprises to take action.</a:t>
            </a:r>
          </a:p>
          <a:p>
            <a:r>
              <a:rPr lang="en-US"/>
              <a:t>Temporarily paused means known firmware issues blocking the update.  Check with OEM website and deploy latest available firmware updates to unblock the update</a:t>
            </a:r>
          </a:p>
          <a:p>
            <a:r>
              <a:rPr lang="en-US"/>
              <a:t>If devices have Not supported – known limitation as confidence rating, for these devices, OEMs have told us they no longer support these devices.</a:t>
            </a:r>
          </a:p>
          <a:p>
            <a:r>
              <a:rPr lang="en-US"/>
              <a:t>There is not path forward for these devices to get latest certs.   Check with OEM if they can provide firmware update.  </a:t>
            </a:r>
          </a:p>
          <a:p>
            <a:r>
              <a:rPr lang="en-US"/>
              <a:t>If not, hardware may need replacement as Boot security cannot be guaranteed as certs expiring soon.</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AE102C2F-94C0-F241-B1C9-209EC2594BC4}" type="datetime8">
              <a:rPr lang="en-US" smtClean="0"/>
              <a:t>4/24/2026 7:43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14</a:t>
            </a:fld>
            <a:endParaRPr lang="en-US"/>
          </a:p>
        </p:txBody>
      </p:sp>
    </p:spTree>
    <p:extLst>
      <p:ext uri="{BB962C8B-B14F-4D97-AF65-F5344CB8AC3E}">
        <p14:creationId xmlns:p14="http://schemas.microsoft.com/office/powerpoint/2010/main" val="2312007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example 1808 event that is logged when system has all certificates updated.</a:t>
            </a:r>
          </a:p>
          <a:p>
            <a:r>
              <a:rPr lang="en-US"/>
              <a:t>This event has some useful information.   </a:t>
            </a:r>
          </a:p>
          <a:p>
            <a:r>
              <a:rPr lang="en-US"/>
              <a:t>You can see bucket identifies that uniquely identify the device class,  confidence rating for the device and list of </a:t>
            </a:r>
            <a:r>
              <a:rPr lang="en-US" err="1"/>
              <a:t>secureboot</a:t>
            </a:r>
            <a:r>
              <a:rPr lang="en-US"/>
              <a:t> updates that can be deployed.</a:t>
            </a:r>
          </a:p>
          <a:p>
            <a:endParaRPr lang="en-US"/>
          </a:p>
          <a:p>
            <a:r>
              <a:rPr lang="en-US"/>
              <a:t>Presence of this event indicate this device class is good to receive the update, and enterprise can safely update rest of the devices in the same bucket.</a:t>
            </a:r>
          </a:p>
          <a:p>
            <a:r>
              <a:rPr lang="en-US"/>
              <a:t>We still recommend enterprises testing few more devices under the bucket before broadly applying the new certificates to all devices in the bucket. </a:t>
            </a:r>
          </a:p>
          <a:p>
            <a:endParaRPr lang="en-US"/>
          </a:p>
        </p:txBody>
      </p:sp>
      <p:sp>
        <p:nvSpPr>
          <p:cNvPr id="4" name="Slide Number Placeholder 3"/>
          <p:cNvSpPr>
            <a:spLocks noGrp="1"/>
          </p:cNvSpPr>
          <p:nvPr>
            <p:ph type="sldNum" sz="quarter" idx="5"/>
          </p:nvPr>
        </p:nvSpPr>
        <p:spPr/>
        <p:txBody>
          <a:bodyPr/>
          <a:lstStyle/>
          <a:p>
            <a:fld id="{577670C7-9243-46C5-9A72-0FDB0783DC8A}" type="slidenum">
              <a:rPr lang="en-US" smtClean="0"/>
              <a:t>15</a:t>
            </a:fld>
            <a:endParaRPr lang="en-US"/>
          </a:p>
        </p:txBody>
      </p:sp>
    </p:spTree>
    <p:extLst>
      <p:ext uri="{BB962C8B-B14F-4D97-AF65-F5344CB8AC3E}">
        <p14:creationId xmlns:p14="http://schemas.microsoft.com/office/powerpoint/2010/main" val="3809093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the sample 1801 event which is logged when device is missing update to at least one secure boot certificate.</a:t>
            </a:r>
          </a:p>
          <a:p>
            <a:r>
              <a:rPr lang="en-US"/>
              <a:t>In this event also we log bucket ID details, Confidence level .  </a:t>
            </a:r>
          </a:p>
          <a:p>
            <a:r>
              <a:rPr lang="en-US"/>
              <a:t>In this example confidence level is empty because device was not visible at the time when the snapshot was taken</a:t>
            </a:r>
          </a:p>
          <a:p>
            <a:endParaRPr lang="en-US"/>
          </a:p>
          <a:p>
            <a:r>
              <a:rPr lang="en-US"/>
              <a:t>We have fixed this issue in latest update so every device should receive confidence rating which you can leverage to take appropriate action per device</a:t>
            </a:r>
          </a:p>
        </p:txBody>
      </p:sp>
      <p:sp>
        <p:nvSpPr>
          <p:cNvPr id="4" name="Slide Number Placeholder 3"/>
          <p:cNvSpPr>
            <a:spLocks noGrp="1"/>
          </p:cNvSpPr>
          <p:nvPr>
            <p:ph type="sldNum" sz="quarter" idx="5"/>
          </p:nvPr>
        </p:nvSpPr>
        <p:spPr/>
        <p:txBody>
          <a:bodyPr/>
          <a:lstStyle/>
          <a:p>
            <a:fld id="{577670C7-9243-46C5-9A72-0FDB0783DC8A}" type="slidenum">
              <a:rPr lang="en-US" smtClean="0"/>
              <a:t>16</a:t>
            </a:fld>
            <a:endParaRPr lang="en-US"/>
          </a:p>
        </p:txBody>
      </p:sp>
    </p:spTree>
    <p:extLst>
      <p:ext uri="{BB962C8B-B14F-4D97-AF65-F5344CB8AC3E}">
        <p14:creationId xmlns:p14="http://schemas.microsoft.com/office/powerpoint/2010/main" val="1241344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looked at how to check Secure Boot update status for 1 device…</a:t>
            </a:r>
          </a:p>
          <a:p>
            <a:r>
              <a:rPr lang="en-US"/>
              <a:t>Let us look at how to monitor Secure Boot updates across your fleet of enterprise devices…</a:t>
            </a:r>
          </a:p>
        </p:txBody>
      </p:sp>
      <p:sp>
        <p:nvSpPr>
          <p:cNvPr id="4" name="Slide Number Placeholder 3"/>
          <p:cNvSpPr>
            <a:spLocks noGrp="1"/>
          </p:cNvSpPr>
          <p:nvPr>
            <p:ph type="sldNum" sz="quarter" idx="5"/>
          </p:nvPr>
        </p:nvSpPr>
        <p:spPr/>
        <p:txBody>
          <a:bodyPr/>
          <a:lstStyle/>
          <a:p>
            <a:fld id="{577670C7-9243-46C5-9A72-0FDB0783DC8A}" type="slidenum">
              <a:rPr lang="en-US" smtClean="0"/>
              <a:t>17</a:t>
            </a:fld>
            <a:endParaRPr lang="en-US"/>
          </a:p>
        </p:txBody>
      </p:sp>
    </p:spTree>
    <p:extLst>
      <p:ext uri="{BB962C8B-B14F-4D97-AF65-F5344CB8AC3E}">
        <p14:creationId xmlns:p14="http://schemas.microsoft.com/office/powerpoint/2010/main" val="3106767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have enrolled into Windows Autopatch,  we have full reporting available through autopatch reporting.</a:t>
            </a:r>
          </a:p>
          <a:p>
            <a:r>
              <a:rPr lang="en-US"/>
              <a:t>The link here provides the guidance on how to view the autopatch report.  QR code is also provided here.</a:t>
            </a:r>
          </a:p>
          <a:p>
            <a:endParaRPr lang="en-US"/>
          </a:p>
          <a:p>
            <a:r>
              <a:rPr lang="en-US"/>
              <a:t>Let us look at video demo from our colleague on how Autopatch reporting works.</a:t>
            </a:r>
          </a:p>
        </p:txBody>
      </p:sp>
      <p:sp>
        <p:nvSpPr>
          <p:cNvPr id="4" name="Slide Number Placeholder 3"/>
          <p:cNvSpPr>
            <a:spLocks noGrp="1"/>
          </p:cNvSpPr>
          <p:nvPr>
            <p:ph type="sldNum" sz="quarter" idx="5"/>
          </p:nvPr>
        </p:nvSpPr>
        <p:spPr/>
        <p:txBody>
          <a:bodyPr/>
          <a:lstStyle/>
          <a:p>
            <a:fld id="{577670C7-9243-46C5-9A72-0FDB0783DC8A}" type="slidenum">
              <a:rPr lang="en-US" smtClean="0"/>
              <a:t>18</a:t>
            </a:fld>
            <a:endParaRPr lang="en-US"/>
          </a:p>
        </p:txBody>
      </p:sp>
    </p:spTree>
    <p:extLst>
      <p:ext uri="{BB962C8B-B14F-4D97-AF65-F5344CB8AC3E}">
        <p14:creationId xmlns:p14="http://schemas.microsoft.com/office/powerpoint/2010/main" val="2700979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have enrolled into Intune device management and not enrolled to </a:t>
            </a:r>
            <a:r>
              <a:rPr lang="en-US" err="1"/>
              <a:t>Autopatching</a:t>
            </a:r>
            <a:r>
              <a:rPr lang="en-US"/>
              <a:t>,  you can leverage Intune remediations to automate the secure boot reporting.</a:t>
            </a:r>
          </a:p>
          <a:p>
            <a:r>
              <a:rPr lang="en-US"/>
              <a:t>We have published detailed guidance on how to configure Intune Remediations using detection script at the link shared here.</a:t>
            </a:r>
          </a:p>
          <a:p>
            <a:endParaRPr lang="en-US"/>
          </a:p>
          <a:p>
            <a:r>
              <a:rPr lang="en-US"/>
              <a:t>Also we have provided the sample detection script here which you can leverage for detections.  Currently the script is published as text in web page that you can copy.</a:t>
            </a:r>
          </a:p>
          <a:p>
            <a:r>
              <a:rPr lang="en-US"/>
              <a:t>We will be publishing the script as part of windows update in later update to enable you to directly run script from windows device.</a:t>
            </a:r>
          </a:p>
          <a:p>
            <a:endParaRPr lang="en-US"/>
          </a:p>
          <a:p>
            <a:r>
              <a:rPr lang="en-US"/>
              <a:t>Let us look at Video demo on how to configure Intune remediations.</a:t>
            </a:r>
          </a:p>
        </p:txBody>
      </p:sp>
      <p:sp>
        <p:nvSpPr>
          <p:cNvPr id="4" name="Slide Number Placeholder 3"/>
          <p:cNvSpPr>
            <a:spLocks noGrp="1"/>
          </p:cNvSpPr>
          <p:nvPr>
            <p:ph type="sldNum" sz="quarter" idx="5"/>
          </p:nvPr>
        </p:nvSpPr>
        <p:spPr/>
        <p:txBody>
          <a:bodyPr/>
          <a:lstStyle/>
          <a:p>
            <a:fld id="{577670C7-9243-46C5-9A72-0FDB0783DC8A}" type="slidenum">
              <a:rPr lang="en-US" smtClean="0"/>
              <a:t>19</a:t>
            </a:fld>
            <a:endParaRPr lang="en-US"/>
          </a:p>
        </p:txBody>
      </p:sp>
    </p:spTree>
    <p:extLst>
      <p:ext uri="{BB962C8B-B14F-4D97-AF65-F5344CB8AC3E}">
        <p14:creationId xmlns:p14="http://schemas.microsoft.com/office/powerpoint/2010/main" val="3417652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 us look at how enterprises can automate data collection aggregation and reporting for Secure Boot Status.</a:t>
            </a:r>
          </a:p>
          <a:p>
            <a:r>
              <a:rPr lang="en-US"/>
              <a:t>We have published the Data collection and monitoring script samples at https://aka.ms/getSecureBoot . </a:t>
            </a:r>
          </a:p>
          <a:p>
            <a:r>
              <a:rPr lang="en-US"/>
              <a:t>Links to the scripts are also provided in this slide.  As I mentioned earlier, the scripts are published as text that you can copy.  </a:t>
            </a:r>
          </a:p>
          <a:p>
            <a:r>
              <a:rPr lang="en-US"/>
              <a:t>We will be publishing the script as part of Windows update in the future which will enable you to execute directly from windows.</a:t>
            </a:r>
          </a:p>
          <a:p>
            <a:endParaRPr lang="en-US"/>
          </a:p>
          <a:p>
            <a:r>
              <a:rPr lang="en-US"/>
              <a:t>For monitoring status we have published Secure boot inventory collection script online which customers can download from the </a:t>
            </a:r>
            <a:r>
              <a:rPr lang="en-US" err="1"/>
              <a:t>GetSecureBoot</a:t>
            </a:r>
            <a:r>
              <a:rPr lang="en-US"/>
              <a:t> Microsoft support article.</a:t>
            </a:r>
          </a:p>
          <a:p>
            <a:r>
              <a:rPr lang="en-US"/>
              <a:t>Save this script as Detect-SecureBootCertUpdateStatus.ps1</a:t>
            </a:r>
          </a:p>
          <a:p>
            <a:r>
              <a:rPr lang="en-US"/>
              <a:t>Similarly download and store GPO configuration script and Aggregation scripts and save these as Deploy-GPO-SecureBootCollection.PS1 and Aggregate-SecureBootData.PS1</a:t>
            </a:r>
          </a:p>
          <a:p>
            <a:endParaRPr lang="en-US"/>
          </a:p>
          <a:p>
            <a:r>
              <a:rPr lang="en-US"/>
              <a:t>We have also published the guide on how to deploy these scripts for enterprise wide monitoring of Secure Boot status which can be found at https://aka.ms/getSecureBoot</a:t>
            </a:r>
          </a:p>
          <a:p>
            <a:r>
              <a:rPr lang="en-US"/>
              <a:t>Let us look at demo on how to deploy these scripts </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AE102C2F-94C0-F241-B1C9-209EC2594BC4}" type="datetime8">
              <a:rPr lang="en-US" smtClean="0"/>
              <a:t>4/24/2026 7:43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20</a:t>
            </a:fld>
            <a:endParaRPr lang="en-US"/>
          </a:p>
        </p:txBody>
      </p:sp>
    </p:spTree>
    <p:extLst>
      <p:ext uri="{BB962C8B-B14F-4D97-AF65-F5344CB8AC3E}">
        <p14:creationId xmlns:p14="http://schemas.microsoft.com/office/powerpoint/2010/main" val="245311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brief thank you to the sponsors who make this conference possible.</a:t>
            </a:r>
          </a:p>
        </p:txBody>
      </p:sp>
      <p:sp>
        <p:nvSpPr>
          <p:cNvPr id="4" name="Slide Number Placeholder 3"/>
          <p:cNvSpPr>
            <a:spLocks noGrp="1"/>
          </p:cNvSpPr>
          <p:nvPr>
            <p:ph type="sldNum" sz="quarter" idx="5"/>
          </p:nvPr>
        </p:nvSpPr>
        <p:spPr/>
        <p:txBody>
          <a:bodyPr/>
          <a:lstStyle/>
          <a:p>
            <a:fld id="{577670C7-9243-46C5-9A72-0FDB0783DC8A}" type="slidenum">
              <a:rPr lang="en-US" smtClean="0"/>
              <a:t>2</a:t>
            </a:fld>
            <a:endParaRPr lang="en-US"/>
          </a:p>
        </p:txBody>
      </p:sp>
    </p:spTree>
    <p:extLst>
      <p:ext uri="{BB962C8B-B14F-4D97-AF65-F5344CB8AC3E}">
        <p14:creationId xmlns:p14="http://schemas.microsoft.com/office/powerpoint/2010/main" val="1999181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For the Active Directory environment, Microsoft have published two main methods for deploying the Certificates. </a:t>
            </a:r>
          </a:p>
          <a:p>
            <a:r>
              <a:rPr lang="en-US"/>
              <a:t>Via Group policy method by applying the </a:t>
            </a:r>
            <a:r>
              <a:rPr lang="en-US" err="1"/>
              <a:t>AvailableUpdatesPolicy</a:t>
            </a:r>
            <a:r>
              <a:rPr lang="en-US"/>
              <a:t>.  </a:t>
            </a:r>
          </a:p>
          <a:p>
            <a:r>
              <a:rPr lang="en-US"/>
              <a:t>Or by leveraging WinCS CLI method. </a:t>
            </a:r>
          </a:p>
          <a:p>
            <a:r>
              <a:rPr lang="en-US"/>
              <a:t>Boths link that shows the guidance on how to deploy certificate roll out for each method are provided in the slide for reference.  </a:t>
            </a:r>
          </a:p>
          <a:p>
            <a:r>
              <a:rPr lang="en-US"/>
              <a:t>Visit https://aka.ms/getsecureboot for detailed guidance. </a:t>
            </a:r>
          </a:p>
          <a:p>
            <a:r>
              <a:rPr lang="en-US"/>
              <a:t>As we mentioned in the earlier slides, enterprises must test and progressively roll out certificates across all devices that are classified as Action Required based on </a:t>
            </a:r>
            <a:r>
              <a:rPr lang="en-US" err="1"/>
              <a:t>ConfidenceLevel</a:t>
            </a:r>
            <a:r>
              <a:rPr lang="en-US"/>
              <a:t>.  </a:t>
            </a:r>
          </a:p>
          <a:p>
            <a:r>
              <a:rPr lang="en-US"/>
              <a:t>First test on 1 device under each bucket and ensure devices can take the update. Keep increasing the number of devices slowly till all devices across all device buckets are </a:t>
            </a:r>
            <a:r>
              <a:rPr lang="en-US" err="1"/>
              <a:t>uptodate</a:t>
            </a:r>
            <a:r>
              <a:rPr lang="en-US"/>
              <a:t>.  </a:t>
            </a:r>
          </a:p>
          <a:p>
            <a:r>
              <a:rPr lang="en-US"/>
              <a:t>If Enterprises have opted out from High Confidence based rollout,  the </a:t>
            </a:r>
            <a:r>
              <a:rPr lang="en-US" err="1"/>
              <a:t>AvaialbelUpdatesPolicy</a:t>
            </a:r>
            <a:r>
              <a:rPr lang="en-US"/>
              <a:t> or WinCS configuration also need to applied to respective devices to ensure certs are updated on these devices as well. </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AE102C2F-94C0-F241-B1C9-209EC2594BC4}" type="datetime8">
              <a:rPr lang="en-US" smtClean="0"/>
              <a:t>4/24/2026 7:43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23</a:t>
            </a:fld>
            <a:endParaRPr lang="en-US"/>
          </a:p>
        </p:txBody>
      </p:sp>
    </p:spTree>
    <p:extLst>
      <p:ext uri="{BB962C8B-B14F-4D97-AF65-F5344CB8AC3E}">
        <p14:creationId xmlns:p14="http://schemas.microsoft.com/office/powerpoint/2010/main" val="3915882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 us look at how whole Certificate roll out can be E2E automated using the rollout scripts that follow Progressive roll out strategy. </a:t>
            </a:r>
          </a:p>
          <a:p>
            <a:r>
              <a:rPr lang="en-US"/>
              <a:t>Pre-requisite for E2E automation is setting up data collection across all devices in the enterprise. </a:t>
            </a:r>
          </a:p>
          <a:p>
            <a:r>
              <a:rPr lang="en-US"/>
              <a:t>We have developed the E2E rollout scripts that implements the controlled or progressive rollout strategy.  </a:t>
            </a:r>
          </a:p>
          <a:p>
            <a:r>
              <a:rPr lang="en-US"/>
              <a:t>The links to the E2E roll out guide and all necessary scripts to enable automated certificate rollout are provided here.  </a:t>
            </a:r>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AE102C2F-94C0-F241-B1C9-209EC2594BC4}" type="datetime8">
              <a:rPr lang="en-US" smtClean="0"/>
              <a:t>4/24/2026 7:43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24</a:t>
            </a:fld>
            <a:endParaRPr lang="en-US"/>
          </a:p>
        </p:txBody>
      </p:sp>
    </p:spTree>
    <p:extLst>
      <p:ext uri="{BB962C8B-B14F-4D97-AF65-F5344CB8AC3E}">
        <p14:creationId xmlns:p14="http://schemas.microsoft.com/office/powerpoint/2010/main" val="1234253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For Intune as well similar progressive rollout methodology need to be used to make sure Secure Boot updates are applied to devices in controlled manner across all of the devices enrolled to Intune.</a:t>
            </a:r>
          </a:p>
          <a:p>
            <a:r>
              <a:rPr lang="en-US"/>
              <a:t>The first step is to setting up the detection and monitoring which we explained earlier and then implement progressive/controlled roll out strategy.</a:t>
            </a:r>
          </a:p>
          <a:p>
            <a:endParaRPr lang="en-US"/>
          </a:p>
          <a:p>
            <a:r>
              <a:rPr lang="en-US"/>
              <a:t>For the devices that which shows confidence level as action required, first apply the </a:t>
            </a:r>
            <a:r>
              <a:rPr lang="en-US" err="1"/>
              <a:t>intune</a:t>
            </a:r>
            <a:r>
              <a:rPr lang="en-US"/>
              <a:t> Secure Boot Update policy to small set of devices. </a:t>
            </a:r>
          </a:p>
          <a:p>
            <a:r>
              <a:rPr lang="en-US"/>
              <a:t>Once devices report update is successful, gradually increase roll out to rest of the devices till all devices are updated across all buckets. </a:t>
            </a:r>
          </a:p>
          <a:p>
            <a:r>
              <a:rPr lang="en-US"/>
              <a:t> </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AE102C2F-94C0-F241-B1C9-209EC2594BC4}" type="datetime8">
              <a:rPr lang="en-US" smtClean="0"/>
              <a:t>4/24/2026 7:43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25</a:t>
            </a:fld>
            <a:endParaRPr lang="en-US"/>
          </a:p>
        </p:txBody>
      </p:sp>
    </p:spTree>
    <p:extLst>
      <p:ext uri="{BB962C8B-B14F-4D97-AF65-F5344CB8AC3E}">
        <p14:creationId xmlns:p14="http://schemas.microsoft.com/office/powerpoint/2010/main" val="2162963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7670C7-9243-46C5-9A72-0FDB0783DC8A}" type="slidenum">
              <a:rPr lang="en-US" smtClean="0"/>
              <a:t>26</a:t>
            </a:fld>
            <a:endParaRPr lang="en-US"/>
          </a:p>
        </p:txBody>
      </p:sp>
    </p:spTree>
    <p:extLst>
      <p:ext uri="{BB962C8B-B14F-4D97-AF65-F5344CB8AC3E}">
        <p14:creationId xmlns:p14="http://schemas.microsoft.com/office/powerpoint/2010/main" val="758287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let us look at how to detect and trouble shoot certificate installation issues.  </a:t>
            </a:r>
          </a:p>
          <a:p>
            <a:r>
              <a:rPr lang="en-US"/>
              <a:t>If customer reports of issues with applying the certificate updates, first take stock of the current state of the device from the detection script we have published. </a:t>
            </a:r>
          </a:p>
          <a:p>
            <a:r>
              <a:rPr lang="en-US"/>
              <a:t>The script can be downloaded from https://aka.ms/GetSecureBoot under Deployment and Monitoring Samples section.</a:t>
            </a:r>
          </a:p>
          <a:p>
            <a:r>
              <a:rPr lang="en-US"/>
              <a:t>The script dumps the overall status of the Secure Boot certificate update including update status, any errors that were reported, last error event, what certificate policies are applied including AvaialableUpdatesPolicy, WinCS confiuguration Status, whether or not task is enabled.</a:t>
            </a:r>
          </a:p>
          <a:p>
            <a:endParaRPr lang="en-US"/>
          </a:p>
          <a:p>
            <a:r>
              <a:rPr lang="en-US"/>
              <a:t>UEFICAStatus can have one of the 4 values “Updated”, “InProgress”, “NotStarted”, null . If this shows Updated, means everything is good and no issues with certificate rollout</a:t>
            </a:r>
          </a:p>
          <a:p>
            <a:r>
              <a:rPr lang="en-US"/>
              <a:t>InProgress could mean update is progressing or stalled due to errors.  In this case, look at the UEFICA2023Error which shows if there was error reported.</a:t>
            </a:r>
          </a:p>
          <a:p>
            <a:r>
              <a:rPr lang="en-US"/>
              <a:t>If UEFICAStatus is NotStarted, this means customer has not set the policy yet or if policy has been set, it is not yet reflected on the device</a:t>
            </a:r>
          </a:p>
          <a:p>
            <a:endParaRPr lang="en-US"/>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AE102C2F-94C0-F241-B1C9-209EC2594BC4}" type="datetime8">
              <a:rPr lang="en-US" smtClean="0"/>
              <a:t>4/24/2026 7:43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27</a:t>
            </a:fld>
            <a:endParaRPr lang="en-US"/>
          </a:p>
        </p:txBody>
      </p:sp>
    </p:spTree>
    <p:extLst>
      <p:ext uri="{BB962C8B-B14F-4D97-AF65-F5344CB8AC3E}">
        <p14:creationId xmlns:p14="http://schemas.microsoft.com/office/powerpoint/2010/main" val="2372253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 us deep dive into types of certificate roll out issues when customers try to apply the certs.</a:t>
            </a:r>
          </a:p>
          <a:p>
            <a:endParaRPr lang="en-US"/>
          </a:p>
          <a:p>
            <a:r>
              <a:rPr lang="en-US"/>
              <a:t>When an update installation fails, Secure Boot task logs error events in the event log indicating what update failed and also cause of the failure.</a:t>
            </a:r>
          </a:p>
          <a:p>
            <a:r>
              <a:rPr lang="en-US"/>
              <a:t>This slide shows various types of failure events that can get logged when customer attempts to update the certificates</a:t>
            </a:r>
          </a:p>
          <a:p>
            <a:endParaRPr lang="en-US"/>
          </a:p>
          <a:p>
            <a:r>
              <a:rPr lang="en-US"/>
              <a:t>If Device firmware returns error when applying the update, TPM Task logs event ID 1795 indicating failure applying the update. </a:t>
            </a:r>
          </a:p>
          <a:p>
            <a:r>
              <a:rPr lang="en-US"/>
              <a:t>When this error event is logged, check device manufacturer’s website if OEM has published any firmware update and apply the latest available firmware update for the device to check if issue goes away.</a:t>
            </a:r>
          </a:p>
          <a:p>
            <a:endParaRPr lang="en-US"/>
          </a:p>
          <a:p>
            <a:r>
              <a:rPr lang="en-US"/>
              <a:t>The event ID 1800 is logged when task determines a reboot is needed to complete the updates.  This is normal and update will proceed on next reboot. </a:t>
            </a:r>
          </a:p>
          <a:p>
            <a:r>
              <a:rPr lang="en-US"/>
              <a:t>TPM Task intentionally defers updates to next reboot on VSM enabled systems to prevent VSM Key loss issues and this is expected.</a:t>
            </a:r>
          </a:p>
          <a:p>
            <a:endParaRPr lang="en-US"/>
          </a:p>
          <a:p>
            <a:r>
              <a:rPr lang="en-US"/>
              <a:t>Event ID 1801 indicates not all required certificate updates are installed.  </a:t>
            </a:r>
          </a:p>
          <a:p>
            <a:r>
              <a:rPr lang="en-US"/>
              <a:t>If customer did apply policy to deploy certs and still seeing this event, check for events 1795 and 1800 first. </a:t>
            </a:r>
          </a:p>
          <a:p>
            <a:r>
              <a:rPr lang="en-US"/>
              <a:t>If both are not found, check if other events shown in this slide are logged.</a:t>
            </a:r>
          </a:p>
          <a:p>
            <a:endParaRPr lang="en-US"/>
          </a:p>
          <a:p>
            <a:r>
              <a:rPr lang="en-US"/>
              <a:t>Event ID 1802 is logged when Windows is skipping updates for known firmware issues. For example, on some HP commercial devices, we skip the update if latest firmware updates are not applied. </a:t>
            </a:r>
          </a:p>
          <a:p>
            <a:r>
              <a:rPr lang="en-US"/>
              <a:t>HP has already published latest BIOS update which should unblock the updates once deployed</a:t>
            </a:r>
          </a:p>
          <a:p>
            <a:r>
              <a:rPr lang="en-US"/>
              <a:t>Another example is ARM64 devices which also require firmware updates from respective OEM to unblock the updates.</a:t>
            </a:r>
          </a:p>
          <a:p>
            <a:r>
              <a:rPr lang="en-US"/>
              <a:t>We will be publishing list of all known issues soon which customers can refer to map what each known issue logged in the event refers to.</a:t>
            </a:r>
          </a:p>
          <a:p>
            <a:endParaRPr lang="en-US"/>
          </a:p>
          <a:p>
            <a:r>
              <a:rPr lang="en-US"/>
              <a:t>Event ID 1803 is logged when matching KEK update for the device is not found. </a:t>
            </a:r>
          </a:p>
          <a:p>
            <a:r>
              <a:rPr lang="en-US"/>
              <a:t>For these cases, contact the device OEM on their plan for providing the signed KEK update to Microsoft for inclusion as part of Windows Update.</a:t>
            </a:r>
          </a:p>
          <a:p>
            <a:endParaRPr lang="en-US"/>
          </a:p>
          <a:p>
            <a:r>
              <a:rPr lang="en-US"/>
              <a:t>Event ID 1032 is logged when Customers have configured incompatible BitLocker PCR profile to force binding for PCR7 though BitLocker determined binding is not possible. </a:t>
            </a:r>
          </a:p>
          <a:p>
            <a:r>
              <a:rPr lang="en-US"/>
              <a:t>For such devices, collect the GPResult output and Collect MSInfo32 running as Administrator. </a:t>
            </a:r>
          </a:p>
          <a:p>
            <a:r>
              <a:rPr lang="en-US"/>
              <a:t>Does MSInfo shows PCR7 state as binding not possible?  If so the BitLocker group policy configuration is preventing the update.  </a:t>
            </a:r>
          </a:p>
          <a:p>
            <a:endParaRPr lang="en-US"/>
          </a:p>
          <a:p>
            <a:r>
              <a:rPr lang="en-US"/>
              <a:t>Customers in this condition have 2 options </a:t>
            </a:r>
          </a:p>
          <a:p>
            <a:r>
              <a:rPr lang="en-US"/>
              <a:t>Option1 - Suspend BitLocker to let SecureBoot proceed with the update. And then Reboot to enable BitLocker bind to final PCR7.</a:t>
            </a:r>
          </a:p>
          <a:p>
            <a:r>
              <a:rPr lang="en-US"/>
              <a:t>Option2 - Remove the Group policy related to BitLocker PCR configuration, force the group policy to make sure devices receive the updated policy. Suspend and resume the BitLocker on the device to update BitLocker PCR profiles.</a:t>
            </a:r>
          </a:p>
          <a:p>
            <a:endParaRPr lang="en-US"/>
          </a:p>
          <a:p>
            <a:endParaRPr lang="en-US"/>
          </a:p>
          <a:p>
            <a:endParaRPr lang="en-US"/>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AE102C2F-94C0-F241-B1C9-209EC2594BC4}" type="datetime8">
              <a:rPr lang="en-US" smtClean="0"/>
              <a:t>4/24/2026 7:43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28</a:t>
            </a:fld>
            <a:endParaRPr lang="en-US"/>
          </a:p>
        </p:txBody>
      </p:sp>
    </p:spTree>
    <p:extLst>
      <p:ext uri="{BB962C8B-B14F-4D97-AF65-F5344CB8AC3E}">
        <p14:creationId xmlns:p14="http://schemas.microsoft.com/office/powerpoint/2010/main" val="2724390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03062-109E-B881-2425-3353D31E92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9D5790-310B-9FF6-B7C5-91DC4C412E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A626CA-A6EB-CC3F-8C8C-2D356142F107}"/>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C9424ADF-7A6A-904A-B3FB-B8BBB2D62CE7}"/>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6EE6420F-BDED-F1A0-CC73-D829BC7C93D1}"/>
              </a:ext>
            </a:extLst>
          </p:cNvPr>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a:extLst>
              <a:ext uri="{FF2B5EF4-FFF2-40B4-BE49-F238E27FC236}">
                <a16:creationId xmlns:a16="http://schemas.microsoft.com/office/drawing/2014/main" id="{D5CB36C4-510A-B6FD-A985-D7D43A2FF696}"/>
              </a:ext>
            </a:extLst>
          </p:cNvPr>
          <p:cNvSpPr>
            <a:spLocks noGrp="1"/>
          </p:cNvSpPr>
          <p:nvPr>
            <p:ph type="dt" idx="1"/>
          </p:nvPr>
        </p:nvSpPr>
        <p:spPr/>
        <p:txBody>
          <a:bodyPr/>
          <a:lstStyle/>
          <a:p>
            <a:fld id="{AE102C2F-94C0-F241-B1C9-209EC2594BC4}" type="datetime8">
              <a:rPr lang="en-US" smtClean="0"/>
              <a:t>4/24/2026 7:43 PM</a:t>
            </a:fld>
            <a:endParaRPr lang="en-US"/>
          </a:p>
        </p:txBody>
      </p:sp>
      <p:sp>
        <p:nvSpPr>
          <p:cNvPr id="7" name="Slide Number Placeholder 6">
            <a:extLst>
              <a:ext uri="{FF2B5EF4-FFF2-40B4-BE49-F238E27FC236}">
                <a16:creationId xmlns:a16="http://schemas.microsoft.com/office/drawing/2014/main" id="{19D01529-7CF6-D63A-2795-6122C852683A}"/>
              </a:ext>
            </a:extLst>
          </p:cNvPr>
          <p:cNvSpPr>
            <a:spLocks noGrp="1"/>
          </p:cNvSpPr>
          <p:nvPr>
            <p:ph type="sldNum" sz="quarter" idx="5"/>
          </p:nvPr>
        </p:nvSpPr>
        <p:spPr/>
        <p:txBody>
          <a:bodyPr/>
          <a:lstStyle/>
          <a:p>
            <a:fld id="{B4008EB6-D09E-4580-8CD6-DDB14511944F}" type="slidenum">
              <a:rPr lang="en-US" smtClean="0"/>
              <a:pPr/>
              <a:t>29</a:t>
            </a:fld>
            <a:endParaRPr lang="en-US"/>
          </a:p>
        </p:txBody>
      </p:sp>
    </p:spTree>
    <p:extLst>
      <p:ext uri="{BB962C8B-B14F-4D97-AF65-F5344CB8AC3E}">
        <p14:creationId xmlns:p14="http://schemas.microsoft.com/office/powerpoint/2010/main" val="1559568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7670C7-9243-46C5-9A72-0FDB0783DC8A}" type="slidenum">
              <a:rPr lang="en-US" smtClean="0"/>
              <a:t>3</a:t>
            </a:fld>
            <a:endParaRPr lang="en-US"/>
          </a:p>
        </p:txBody>
      </p:sp>
    </p:spTree>
    <p:extLst>
      <p:ext uri="{BB962C8B-B14F-4D97-AF65-F5344CB8AC3E}">
        <p14:creationId xmlns:p14="http://schemas.microsoft.com/office/powerpoint/2010/main" val="3147487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We will break down our session into two-parts. </a:t>
            </a:r>
          </a:p>
          <a:p>
            <a:endParaRPr lang="en-US" sz="1200" kern="1200">
              <a:solidFill>
                <a:schemeClr val="tx1"/>
              </a:solidFill>
              <a:effectLst/>
              <a:latin typeface="+mn-lt"/>
              <a:ea typeface="+mn-ea"/>
              <a:cs typeface="+mn-cs"/>
            </a:endParaRPr>
          </a:p>
          <a:p>
            <a:pPr marL="0" indent="0">
              <a:buFont typeface="Arial" panose="020B0604020202020204" pitchFamily="34" charset="0"/>
              <a:buNone/>
            </a:pPr>
            <a:r>
              <a:rPr lang="en-US" sz="1200" kern="1200">
                <a:solidFill>
                  <a:schemeClr val="tx1"/>
                </a:solidFill>
                <a:effectLst/>
                <a:latin typeface="+mn-lt"/>
                <a:ea typeface="+mn-ea"/>
                <a:cs typeface="+mn-cs"/>
              </a:rPr>
              <a:t>In </a:t>
            </a:r>
            <a:r>
              <a:rPr lang="en-US" sz="1200" b="1" kern="1200">
                <a:solidFill>
                  <a:schemeClr val="tx1"/>
                </a:solidFill>
                <a:effectLst/>
                <a:latin typeface="+mn-lt"/>
                <a:ea typeface="+mn-ea"/>
                <a:cs typeface="+mn-cs"/>
              </a:rPr>
              <a:t>Part 1</a:t>
            </a:r>
            <a:r>
              <a:rPr lang="en-US" sz="1200" kern="1200">
                <a:solidFill>
                  <a:schemeClr val="tx1"/>
                </a:solidFill>
                <a:effectLst/>
                <a:latin typeface="+mn-lt"/>
                <a:ea typeface="+mn-ea"/>
                <a:cs typeface="+mn-cs"/>
              </a:rPr>
              <a:t>, I’ll talk about </a:t>
            </a:r>
          </a:p>
          <a:p>
            <a:pPr marL="171450" indent="-171450">
              <a:buFont typeface="Arial" panose="020B0604020202020204" pitchFamily="34" charset="0"/>
              <a:buChar char="•"/>
            </a:pPr>
            <a:r>
              <a:rPr lang="en-US" sz="1200" b="1" kern="1200">
                <a:solidFill>
                  <a:schemeClr val="tx1"/>
                </a:solidFill>
                <a:effectLst/>
                <a:latin typeface="+mn-lt"/>
                <a:ea typeface="+mn-ea"/>
                <a:cs typeface="+mn-cs"/>
              </a:rPr>
              <a:t>what </a:t>
            </a:r>
            <a:r>
              <a:rPr lang="en-US" sz="1200" kern="1200">
                <a:solidFill>
                  <a:schemeClr val="tx1"/>
                </a:solidFill>
                <a:effectLst/>
                <a:latin typeface="+mn-lt"/>
                <a:ea typeface="+mn-ea"/>
                <a:cs typeface="+mn-cs"/>
              </a:rPr>
              <a:t>secure boot does, </a:t>
            </a:r>
          </a:p>
          <a:p>
            <a:pPr marL="171450" indent="-171450">
              <a:buFont typeface="Arial" panose="020B0604020202020204" pitchFamily="34" charset="0"/>
              <a:buChar char="•"/>
            </a:pPr>
            <a:r>
              <a:rPr lang="en-US" sz="1200" b="1" kern="1200">
                <a:solidFill>
                  <a:schemeClr val="tx1"/>
                </a:solidFill>
                <a:effectLst/>
                <a:latin typeface="+mn-lt"/>
                <a:ea typeface="+mn-ea"/>
                <a:cs typeface="+mn-cs"/>
              </a:rPr>
              <a:t>how certificates </a:t>
            </a:r>
            <a:r>
              <a:rPr lang="en-US" sz="1200" kern="1200">
                <a:solidFill>
                  <a:schemeClr val="tx1"/>
                </a:solidFill>
                <a:effectLst/>
                <a:latin typeface="+mn-lt"/>
                <a:ea typeface="+mn-ea"/>
                <a:cs typeface="+mn-cs"/>
              </a:rPr>
              <a:t>play a role in this, and </a:t>
            </a:r>
          </a:p>
          <a:p>
            <a:pPr marL="171450" indent="-171450">
              <a:buFont typeface="Arial" panose="020B0604020202020204" pitchFamily="34" charset="0"/>
              <a:buChar char="•"/>
            </a:pPr>
            <a:r>
              <a:rPr lang="en-US" sz="1200" b="1" kern="1200">
                <a:solidFill>
                  <a:schemeClr val="tx1"/>
                </a:solidFill>
                <a:effectLst/>
                <a:latin typeface="+mn-lt"/>
                <a:ea typeface="+mn-ea"/>
                <a:cs typeface="+mn-cs"/>
              </a:rPr>
              <a:t>what </a:t>
            </a:r>
            <a:r>
              <a:rPr lang="en-US" sz="1200" kern="1200">
                <a:solidFill>
                  <a:schemeClr val="tx1"/>
                </a:solidFill>
                <a:effectLst/>
                <a:latin typeface="+mn-lt"/>
                <a:ea typeface="+mn-ea"/>
                <a:cs typeface="+mn-cs"/>
              </a:rPr>
              <a:t>exactly is </a:t>
            </a:r>
            <a:r>
              <a:rPr lang="en-US" sz="1200" b="1" kern="1200">
                <a:solidFill>
                  <a:schemeClr val="tx1"/>
                </a:solidFill>
                <a:effectLst/>
                <a:latin typeface="+mn-lt"/>
                <a:ea typeface="+mn-ea"/>
                <a:cs typeface="+mn-cs"/>
              </a:rPr>
              <a:t>happening </a:t>
            </a:r>
            <a:r>
              <a:rPr lang="en-US" sz="1200" kern="1200">
                <a:solidFill>
                  <a:schemeClr val="tx1"/>
                </a:solidFill>
                <a:effectLst/>
                <a:latin typeface="+mn-lt"/>
                <a:ea typeface="+mn-ea"/>
                <a:cs typeface="+mn-cs"/>
              </a:rPr>
              <a:t>with these certificates,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and then for </a:t>
            </a:r>
            <a:r>
              <a:rPr lang="en-US" sz="1200" b="1" kern="1200">
                <a:solidFill>
                  <a:schemeClr val="tx1"/>
                </a:solidFill>
                <a:effectLst/>
                <a:latin typeface="+mn-lt"/>
                <a:ea typeface="+mn-ea"/>
                <a:cs typeface="+mn-cs"/>
              </a:rPr>
              <a:t>Part 2 </a:t>
            </a:r>
            <a:r>
              <a:rPr lang="en-US" sz="1200" kern="1200">
                <a:solidFill>
                  <a:schemeClr val="tx1"/>
                </a:solidFill>
                <a:effectLst/>
                <a:latin typeface="+mn-lt"/>
                <a:ea typeface="+mn-ea"/>
                <a:cs typeface="+mn-cs"/>
              </a:rPr>
              <a:t>I’ll pass it to Prabhakar to discuss the details on </a:t>
            </a:r>
            <a:r>
              <a:rPr lang="en-US" sz="1200" b="1" kern="1200">
                <a:solidFill>
                  <a:schemeClr val="tx1"/>
                </a:solidFill>
                <a:effectLst/>
                <a:latin typeface="+mn-lt"/>
                <a:ea typeface="+mn-ea"/>
                <a:cs typeface="+mn-cs"/>
              </a:rPr>
              <a:t>how to manage certificate rollouts </a:t>
            </a:r>
            <a:r>
              <a:rPr lang="en-US" sz="1200" kern="1200">
                <a:solidFill>
                  <a:schemeClr val="tx1"/>
                </a:solidFill>
                <a:effectLst/>
                <a:latin typeface="+mn-lt"/>
                <a:ea typeface="+mn-ea"/>
                <a:cs typeface="+mn-cs"/>
              </a:rPr>
              <a:t>at scale.</a:t>
            </a:r>
            <a:endParaRPr lang="en-US"/>
          </a:p>
        </p:txBody>
      </p:sp>
      <p:sp>
        <p:nvSpPr>
          <p:cNvPr id="4" name="Slide Number Placeholder 3"/>
          <p:cNvSpPr>
            <a:spLocks noGrp="1"/>
          </p:cNvSpPr>
          <p:nvPr>
            <p:ph type="sldNum" sz="quarter" idx="5"/>
          </p:nvPr>
        </p:nvSpPr>
        <p:spPr/>
        <p:txBody>
          <a:bodyPr/>
          <a:lstStyle/>
          <a:p>
            <a:fld id="{577670C7-9243-46C5-9A72-0FDB0783DC8A}" type="slidenum">
              <a:rPr lang="en-US" smtClean="0"/>
              <a:t>5</a:t>
            </a:fld>
            <a:endParaRPr lang="en-US"/>
          </a:p>
        </p:txBody>
      </p:sp>
    </p:spTree>
    <p:extLst>
      <p:ext uri="{BB962C8B-B14F-4D97-AF65-F5344CB8AC3E}">
        <p14:creationId xmlns:p14="http://schemas.microsoft.com/office/powerpoint/2010/main" val="85659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73EFD-895A-83CE-D4FC-88ED784E56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97D526-9EEE-83A2-4C96-E64F2618571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16EAA1E-E244-CCA0-1642-1B500650C66A}"/>
              </a:ext>
            </a:extLst>
          </p:cNvPr>
          <p:cNvSpPr>
            <a:spLocks noGrp="1"/>
          </p:cNvSpPr>
          <p:nvPr>
            <p:ph type="body" idx="1"/>
          </p:nvPr>
        </p:nvSpPr>
        <p:spPr/>
        <p:txBody>
          <a:bodyPr/>
          <a:lstStyle/>
          <a:p>
            <a:r>
              <a:rPr lang="en-US" b="1"/>
              <a:t>What it is:</a:t>
            </a:r>
          </a:p>
          <a:p>
            <a:pPr marL="171450" indent="-171450">
              <a:buFont typeface="Arial" panose="020B0604020202020204" pitchFamily="34" charset="0"/>
              <a:buChar char="•"/>
            </a:pPr>
            <a:r>
              <a:rPr lang="en-US"/>
              <a:t>Before we start discussing the details of how to manage cert rollouts,  it’s helpful to understand how secure boot actually works, so I’ll take a moment to walk you through the architecture. </a:t>
            </a:r>
          </a:p>
          <a:p>
            <a:pPr marL="171450" indent="-171450">
              <a:buFont typeface="Arial" panose="020B0604020202020204" pitchFamily="34" charset="0"/>
              <a:buChar char="•"/>
            </a:pPr>
            <a:r>
              <a:rPr lang="en-US"/>
              <a:t>First I’ll start with UEFI or </a:t>
            </a:r>
            <a:r>
              <a:rPr lang="en-US" sz="1200" b="1" i="0" kern="1200">
                <a:solidFill>
                  <a:schemeClr val="tx1"/>
                </a:solidFill>
                <a:effectLst/>
                <a:latin typeface="+mn-lt"/>
                <a:ea typeface="+mn-ea"/>
                <a:cs typeface="+mn-cs"/>
              </a:rPr>
              <a:t>Unified Extensible Firmware Interface</a:t>
            </a:r>
            <a:r>
              <a:rPr lang="en-US"/>
              <a:t> – UEFI is a specification that define</a:t>
            </a:r>
            <a:r>
              <a:rPr lang="en-US" sz="1200" kern="1200">
                <a:solidFill>
                  <a:schemeClr val="tx1"/>
                </a:solidFill>
                <a:effectLst/>
                <a:latin typeface="+mn-lt"/>
                <a:ea typeface="+mn-ea"/>
                <a:cs typeface="+mn-cs"/>
              </a:rPr>
              <a:t>s a standardized interface, data structures, and protocols that the boot process must follow</a:t>
            </a:r>
          </a:p>
          <a:p>
            <a:pPr marL="171450" indent="-171450">
              <a:buFont typeface="Arial" panose="020B0604020202020204" pitchFamily="34" charset="0"/>
              <a:buChar char="•"/>
            </a:pPr>
            <a:r>
              <a:rPr lang="en-US" sz="1200" kern="1200">
                <a:solidFill>
                  <a:schemeClr val="tx1"/>
                </a:solidFill>
                <a:effectLst/>
                <a:latin typeface="+mn-lt"/>
                <a:ea typeface="+mn-ea"/>
                <a:cs typeface="+mn-cs"/>
              </a:rPr>
              <a:t>Some of these components within UEFI are reserved specifically for Secure Boot, which is a part of the UEFI specification as a security standard designed to ensure that a computer boots only using software that is trusted.</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How it works:</a:t>
            </a:r>
          </a:p>
          <a:p>
            <a:pPr marL="171450" indent="-171450">
              <a:buFont typeface="Arial" panose="020B0604020202020204" pitchFamily="34" charset="0"/>
              <a:buChar char="•"/>
            </a:pPr>
            <a:r>
              <a:rPr lang="en-US" sz="1200" kern="1200">
                <a:solidFill>
                  <a:schemeClr val="tx1"/>
                </a:solidFill>
                <a:effectLst/>
                <a:latin typeface="+mn-lt"/>
                <a:ea typeface="+mn-ea"/>
                <a:cs typeface="+mn-cs"/>
              </a:rPr>
              <a:t>(verify EFI binaries &lt;list&gt; –set of trusted hash/certs) </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As part of that boot process, Secure boot verifies the digital signature of EFI binaries like UEFI drivers, </a:t>
            </a:r>
          </a:p>
          <a:p>
            <a:pPr marL="0" indent="0">
              <a:buFont typeface="Arial" panose="020B0604020202020204" pitchFamily="34" charset="0"/>
              <a:buNone/>
            </a:pPr>
            <a:r>
              <a:rPr lang="en-US" sz="1200" kern="1200">
                <a:solidFill>
                  <a:schemeClr val="tx1"/>
                </a:solidFill>
                <a:effectLst/>
                <a:latin typeface="+mn-lt"/>
                <a:ea typeface="+mn-ea"/>
                <a:cs typeface="+mn-cs"/>
              </a:rPr>
              <a:t>the OS boot loader, and option ROMs against a set of trusted certificates or hashes stored in the UEFI firmware.</a:t>
            </a:r>
          </a:p>
          <a:p>
            <a:pPr marL="0" indent="0">
              <a:buFont typeface="Arial" panose="020B0604020202020204" pitchFamily="34" charset="0"/>
              <a:buNone/>
            </a:pP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If a component isn't signed with a trusted key or it is explicitly put in a disallowed list, Secure boot will prevent it from running.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In this way, Secure Boot ensures that only EFI binaries signed by a trusted party can execute during the boot process.</a:t>
            </a:r>
          </a:p>
          <a:p>
            <a:pPr marL="171450" indent="-171450">
              <a:buFont typeface="Arial" panose="020B0604020202020204" pitchFamily="34" charset="0"/>
              <a:buChar char="•"/>
            </a:pPr>
            <a:r>
              <a:rPr lang="en-US" sz="1200" kern="1200">
                <a:solidFill>
                  <a:schemeClr val="tx1"/>
                </a:solidFill>
                <a:effectLst/>
                <a:latin typeface="+mn-lt"/>
                <a:ea typeface="+mn-ea"/>
                <a:cs typeface="+mn-cs"/>
              </a:rPr>
              <a:t>This helps block low level malware such as boot kits or root kits from launching before the operating system.</a:t>
            </a:r>
            <a:endParaRPr lang="en-US"/>
          </a:p>
        </p:txBody>
      </p:sp>
      <p:sp>
        <p:nvSpPr>
          <p:cNvPr id="4" name="Header Placeholder 3">
            <a:extLst>
              <a:ext uri="{FF2B5EF4-FFF2-40B4-BE49-F238E27FC236}">
                <a16:creationId xmlns:a16="http://schemas.microsoft.com/office/drawing/2014/main" id="{DA8CEC8D-684A-3B69-4FC3-1A64B2D20EC9}"/>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D213DD9D-9917-6F34-4C31-E9F9BDD99C3D}"/>
              </a:ext>
            </a:extLst>
          </p:cNvPr>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a:extLst>
              <a:ext uri="{FF2B5EF4-FFF2-40B4-BE49-F238E27FC236}">
                <a16:creationId xmlns:a16="http://schemas.microsoft.com/office/drawing/2014/main" id="{A49FB497-1F27-3F31-6CB7-CDD30E67356C}"/>
              </a:ext>
            </a:extLst>
          </p:cNvPr>
          <p:cNvSpPr>
            <a:spLocks noGrp="1"/>
          </p:cNvSpPr>
          <p:nvPr>
            <p:ph type="dt" idx="1"/>
          </p:nvPr>
        </p:nvSpPr>
        <p:spPr/>
        <p:txBody>
          <a:bodyPr/>
          <a:lstStyle/>
          <a:p>
            <a:fld id="{AE102C2F-94C0-F241-B1C9-209EC2594BC4}" type="datetime8">
              <a:rPr lang="en-US" smtClean="0"/>
              <a:t>4/24/2026 7:43 PM</a:t>
            </a:fld>
            <a:endParaRPr lang="en-US"/>
          </a:p>
        </p:txBody>
      </p:sp>
      <p:sp>
        <p:nvSpPr>
          <p:cNvPr id="7" name="Slide Number Placeholder 6">
            <a:extLst>
              <a:ext uri="{FF2B5EF4-FFF2-40B4-BE49-F238E27FC236}">
                <a16:creationId xmlns:a16="http://schemas.microsoft.com/office/drawing/2014/main" id="{08FD29CE-D8D6-477C-FAA4-E3E60ADE35D7}"/>
              </a:ext>
            </a:extLst>
          </p:cNvPr>
          <p:cNvSpPr>
            <a:spLocks noGrp="1"/>
          </p:cNvSpPr>
          <p:nvPr>
            <p:ph type="sldNum" sz="quarter" idx="5"/>
          </p:nvPr>
        </p:nvSpPr>
        <p:spPr/>
        <p:txBody>
          <a:bodyPr/>
          <a:lstStyle/>
          <a:p>
            <a:fld id="{B4008EB6-D09E-4580-8CD6-DDB14511944F}" type="slidenum">
              <a:rPr lang="en-US" smtClean="0"/>
              <a:pPr/>
              <a:t>6</a:t>
            </a:fld>
            <a:endParaRPr lang="en-US"/>
          </a:p>
        </p:txBody>
      </p:sp>
    </p:spTree>
    <p:extLst>
      <p:ext uri="{BB962C8B-B14F-4D97-AF65-F5344CB8AC3E}">
        <p14:creationId xmlns:p14="http://schemas.microsoft.com/office/powerpoint/2010/main" val="38129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C58FD-C88C-0ADB-CB10-8B26C9AF61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9D785F-7F74-E49F-2CD0-65C46209CFC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9C40EA7-97D3-3F08-2A25-E0F15874016D}"/>
              </a:ext>
            </a:extLst>
          </p:cNvPr>
          <p:cNvSpPr>
            <a:spLocks noGrp="1"/>
          </p:cNvSpPr>
          <p:nvPr>
            <p:ph type="body" idx="1"/>
          </p:nvPr>
        </p:nvSpPr>
        <p:spPr/>
        <p:txBody>
          <a:bodyPr/>
          <a:lstStyle/>
          <a:p>
            <a:r>
              <a:rPr lang="en-US" sz="1200" kern="1200">
                <a:solidFill>
                  <a:schemeClr val="tx1"/>
                </a:solidFill>
                <a:effectLst/>
                <a:latin typeface="+mn-lt"/>
                <a:ea typeface="+mn-ea"/>
                <a:cs typeface="+mn-cs"/>
              </a:rPr>
              <a:t>Now let's delve a little deeper into the technical components of the Secure Boot architecture.</a:t>
            </a:r>
          </a:p>
          <a:p>
            <a:r>
              <a:rPr lang="en-US" sz="1200" kern="1200">
                <a:solidFill>
                  <a:schemeClr val="tx1"/>
                </a:solidFill>
                <a:effectLst/>
                <a:latin typeface="+mn-lt"/>
                <a:ea typeface="+mn-ea"/>
                <a:cs typeface="+mn-cs"/>
              </a:rPr>
              <a:t>What you see here is the hierarchy of keys and databases that make up the Secure Boot Trust model.</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Platform key:</a:t>
            </a:r>
          </a:p>
          <a:p>
            <a:pPr marL="171450" indent="-171450">
              <a:buFont typeface="Arial" panose="020B0604020202020204" pitchFamily="34" charset="0"/>
              <a:buChar char="•"/>
            </a:pPr>
            <a:r>
              <a:rPr lang="en-US" sz="1200" kern="1200">
                <a:solidFill>
                  <a:schemeClr val="tx1"/>
                </a:solidFill>
                <a:effectLst/>
                <a:latin typeface="+mn-lt"/>
                <a:ea typeface="+mn-ea"/>
                <a:cs typeface="+mn-cs"/>
              </a:rPr>
              <a:t>At the top we have the Platform Key. This represents the root of trust for Secure Boot. This key is owned by the OEM</a:t>
            </a:r>
          </a:p>
          <a:p>
            <a:pPr marL="171450" indent="-171450">
              <a:buFont typeface="Arial" panose="020B0604020202020204" pitchFamily="34" charset="0"/>
              <a:buChar char="•"/>
            </a:pPr>
            <a:r>
              <a:rPr lang="en-US" sz="1200" kern="1200">
                <a:solidFill>
                  <a:schemeClr val="tx1"/>
                </a:solidFill>
                <a:effectLst/>
                <a:latin typeface="+mn-lt"/>
                <a:ea typeface="+mn-ea"/>
                <a:cs typeface="+mn-cs"/>
              </a:rPr>
              <a:t>The Platform Key is the main key that controls who is allowed to make changes</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KEK:</a:t>
            </a:r>
          </a:p>
          <a:p>
            <a:pPr marL="171450" indent="-171450">
              <a:buFont typeface="Arial" panose="020B0604020202020204" pitchFamily="34" charset="0"/>
              <a:buChar char="•"/>
            </a:pPr>
            <a:r>
              <a:rPr lang="en-US" sz="1200" kern="1200">
                <a:solidFill>
                  <a:schemeClr val="tx1"/>
                </a:solidFill>
                <a:effectLst/>
                <a:latin typeface="+mn-lt"/>
                <a:ea typeface="+mn-ea"/>
                <a:cs typeface="+mn-cs"/>
              </a:rPr>
              <a:t>Next in in the hierarchy comes the key exchange key or the Kek. </a:t>
            </a:r>
          </a:p>
          <a:p>
            <a:pPr marL="171450" indent="-171450">
              <a:buFont typeface="Arial" panose="020B0604020202020204" pitchFamily="34" charset="0"/>
              <a:buChar char="•"/>
            </a:pPr>
            <a:r>
              <a:rPr lang="en-US" sz="1200" kern="1200">
                <a:solidFill>
                  <a:schemeClr val="tx1"/>
                </a:solidFill>
                <a:effectLst/>
                <a:latin typeface="+mn-lt"/>
                <a:ea typeface="+mn-ea"/>
                <a:cs typeface="+mn-cs"/>
              </a:rPr>
              <a:t>Updates to the KEK are signed by the Platform Key, and it sits just below the PK in the hierarchy.</a:t>
            </a:r>
          </a:p>
          <a:p>
            <a:pPr marL="171450" indent="-171450">
              <a:buFont typeface="Arial" panose="020B0604020202020204" pitchFamily="34" charset="0"/>
              <a:buChar char="•"/>
            </a:pPr>
            <a:r>
              <a:rPr lang="en-US" sz="1200" kern="1200">
                <a:solidFill>
                  <a:schemeClr val="tx1"/>
                </a:solidFill>
                <a:effectLst/>
                <a:latin typeface="+mn-lt"/>
                <a:ea typeface="+mn-ea"/>
                <a:cs typeface="+mn-cs"/>
              </a:rPr>
              <a:t>The Kek is used to sign updates to the allowed and the disallowed signature databases, which are also called the DB and the DBX.</a:t>
            </a:r>
          </a:p>
          <a:p>
            <a:pPr marL="171450" indent="-171450">
              <a:buFont typeface="Arial" panose="020B0604020202020204" pitchFamily="34" charset="0"/>
              <a:buChar char="•"/>
            </a:pPr>
            <a:r>
              <a:rPr lang="en-US" sz="1200" kern="1200">
                <a:solidFill>
                  <a:schemeClr val="tx1"/>
                </a:solidFill>
                <a:effectLst/>
                <a:latin typeface="+mn-lt"/>
                <a:ea typeface="+mn-ea"/>
                <a:cs typeface="+mn-cs"/>
              </a:rPr>
              <a:t>Microsoft is supplying an updated KEK as part of the certificate update rollout, and the OEM’s firmware allows that update because the KEK cert update is signed by the PK.</a:t>
            </a:r>
          </a:p>
          <a:p>
            <a:r>
              <a:rPr lang="en-US" sz="1200" kern="1200">
                <a:solidFill>
                  <a:schemeClr val="tx1"/>
                </a:solidFill>
                <a:effectLst/>
                <a:latin typeface="+mn-lt"/>
                <a:ea typeface="+mn-ea"/>
                <a:cs typeface="+mn-cs"/>
              </a:rPr>
              <a:t> </a:t>
            </a:r>
          </a:p>
          <a:p>
            <a:r>
              <a:rPr lang="en-US" sz="1200" b="1" kern="1200">
                <a:solidFill>
                  <a:schemeClr val="tx1"/>
                </a:solidFill>
                <a:effectLst/>
                <a:latin typeface="+mn-lt"/>
                <a:ea typeface="+mn-ea"/>
                <a:cs typeface="+mn-cs"/>
              </a:rPr>
              <a:t>DB</a:t>
            </a:r>
          </a:p>
          <a:p>
            <a:pPr marL="171450" indent="-171450">
              <a:buFont typeface="Arial" panose="020B0604020202020204" pitchFamily="34" charset="0"/>
              <a:buChar char="•"/>
            </a:pPr>
            <a:r>
              <a:rPr lang="en-US" sz="1200" kern="1200">
                <a:solidFill>
                  <a:schemeClr val="tx1"/>
                </a:solidFill>
                <a:effectLst/>
                <a:latin typeface="+mn-lt"/>
                <a:ea typeface="+mn-ea"/>
                <a:cs typeface="+mn-cs"/>
              </a:rPr>
              <a:t>We then have the DB which is the allowed signature database.</a:t>
            </a:r>
          </a:p>
          <a:p>
            <a:pPr marL="171450" indent="-171450">
              <a:buFont typeface="Arial" panose="020B0604020202020204" pitchFamily="34" charset="0"/>
              <a:buChar char="•"/>
            </a:pPr>
            <a:r>
              <a:rPr lang="en-US" sz="1200" kern="1200">
                <a:solidFill>
                  <a:schemeClr val="tx1"/>
                </a:solidFill>
                <a:effectLst/>
                <a:latin typeface="+mn-lt"/>
                <a:ea typeface="+mn-ea"/>
                <a:cs typeface="+mn-cs"/>
              </a:rPr>
              <a:t>This is a list of hashes and signing certificates for EFI binaries such as boot loaders &amp; UEFI drivers</a:t>
            </a:r>
          </a:p>
          <a:p>
            <a:pPr marL="171450" indent="-171450">
              <a:buFont typeface="Arial" panose="020B0604020202020204" pitchFamily="34" charset="0"/>
              <a:buChar char="•"/>
            </a:pPr>
            <a:r>
              <a:rPr lang="en-US" sz="1200" kern="1200">
                <a:solidFill>
                  <a:schemeClr val="tx1"/>
                </a:solidFill>
                <a:effectLst/>
                <a:latin typeface="+mn-lt"/>
                <a:ea typeface="+mn-ea"/>
                <a:cs typeface="+mn-cs"/>
              </a:rPr>
              <a:t>When these are signed by certs in the DB or their file hash matches a hash in the DB then they’re eligible to be loaded (one caveat).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For our cert update rollout, we’re adding new 2023 certificates to the DB so that firmware will trust an updated Windows boot loader and other components signed by the latest 2023 keys.</a:t>
            </a:r>
          </a:p>
          <a:p>
            <a:r>
              <a:rPr lang="en-US" sz="1200" kern="1200">
                <a:solidFill>
                  <a:schemeClr val="tx1"/>
                </a:solidFill>
                <a:effectLst/>
                <a:latin typeface="+mn-lt"/>
                <a:ea typeface="+mn-ea"/>
                <a:cs typeface="+mn-cs"/>
              </a:rPr>
              <a:t> </a:t>
            </a:r>
          </a:p>
          <a:p>
            <a:r>
              <a:rPr lang="en-US" sz="1200" b="1" kern="1200">
                <a:solidFill>
                  <a:schemeClr val="tx1"/>
                </a:solidFill>
                <a:effectLst/>
                <a:latin typeface="+mn-lt"/>
                <a:ea typeface="+mn-ea"/>
                <a:cs typeface="+mn-cs"/>
              </a:rPr>
              <a:t>DBX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And, last but not least, we have the DBX which is also called the revoked signature database - this contains hashes or signing certificates for known malicious or vulnerable boot loaders or UEFI drivers that firmware should block.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a:solidFill>
                  <a:schemeClr val="tx1"/>
                </a:solidFill>
                <a:effectLst/>
                <a:latin typeface="+mn-lt"/>
                <a:ea typeface="+mn-ea"/>
                <a:cs typeface="+mn-cs"/>
              </a:rPr>
              <a:t>For an EFI binary to be loaded, the DB checks have to allow it AND the DBX checks must not deny it.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 </a:t>
            </a:r>
          </a:p>
          <a:p>
            <a:endParaRPr lang="en-US"/>
          </a:p>
        </p:txBody>
      </p:sp>
      <p:sp>
        <p:nvSpPr>
          <p:cNvPr id="4" name="Header Placeholder 3">
            <a:extLst>
              <a:ext uri="{FF2B5EF4-FFF2-40B4-BE49-F238E27FC236}">
                <a16:creationId xmlns:a16="http://schemas.microsoft.com/office/drawing/2014/main" id="{B344C48D-D24F-9BDA-44B7-F1EF3C84217A}"/>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48B4B22C-6A1E-05E4-E870-A9A70DF624FD}"/>
              </a:ext>
            </a:extLst>
          </p:cNvPr>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a:extLst>
              <a:ext uri="{FF2B5EF4-FFF2-40B4-BE49-F238E27FC236}">
                <a16:creationId xmlns:a16="http://schemas.microsoft.com/office/drawing/2014/main" id="{69E5EA95-07D2-311E-D915-2C29F52B554A}"/>
              </a:ext>
            </a:extLst>
          </p:cNvPr>
          <p:cNvSpPr>
            <a:spLocks noGrp="1"/>
          </p:cNvSpPr>
          <p:nvPr>
            <p:ph type="dt" idx="1"/>
          </p:nvPr>
        </p:nvSpPr>
        <p:spPr/>
        <p:txBody>
          <a:bodyPr/>
          <a:lstStyle/>
          <a:p>
            <a:fld id="{AE102C2F-94C0-F241-B1C9-209EC2594BC4}" type="datetime8">
              <a:rPr lang="en-US" smtClean="0"/>
              <a:t>4/24/2026 7:43 PM</a:t>
            </a:fld>
            <a:endParaRPr lang="en-US"/>
          </a:p>
        </p:txBody>
      </p:sp>
      <p:sp>
        <p:nvSpPr>
          <p:cNvPr id="7" name="Slide Number Placeholder 6">
            <a:extLst>
              <a:ext uri="{FF2B5EF4-FFF2-40B4-BE49-F238E27FC236}">
                <a16:creationId xmlns:a16="http://schemas.microsoft.com/office/drawing/2014/main" id="{CCCAFD29-BE4D-9794-923F-3A3EE8D288CE}"/>
              </a:ext>
            </a:extLst>
          </p:cNvPr>
          <p:cNvSpPr>
            <a:spLocks noGrp="1"/>
          </p:cNvSpPr>
          <p:nvPr>
            <p:ph type="sldNum" sz="quarter" idx="5"/>
          </p:nvPr>
        </p:nvSpPr>
        <p:spPr/>
        <p:txBody>
          <a:bodyPr/>
          <a:lstStyle/>
          <a:p>
            <a:fld id="{B4008EB6-D09E-4580-8CD6-DDB14511944F}" type="slidenum">
              <a:rPr lang="en-US" smtClean="0"/>
              <a:pPr/>
              <a:t>7</a:t>
            </a:fld>
            <a:endParaRPr lang="en-US"/>
          </a:p>
        </p:txBody>
      </p:sp>
    </p:spTree>
    <p:extLst>
      <p:ext uri="{BB962C8B-B14F-4D97-AF65-F5344CB8AC3E}">
        <p14:creationId xmlns:p14="http://schemas.microsoft.com/office/powerpoint/2010/main" val="189822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80CAD-D2C8-D45B-95BF-DA53B60562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AB6A3B-AAD8-A5A0-A912-AD9A98923CA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11260A5-0BE9-02B4-FC22-7BB012964875}"/>
              </a:ext>
            </a:extLst>
          </p:cNvPr>
          <p:cNvSpPr>
            <a:spLocks noGrp="1"/>
          </p:cNvSpPr>
          <p:nvPr>
            <p:ph type="body" idx="1"/>
          </p:nvPr>
        </p:nvSpPr>
        <p:spPr/>
        <p:txBody>
          <a:bodyPr/>
          <a:lstStyle/>
          <a:p>
            <a:r>
              <a:rPr lang="en-US" sz="1200" kern="1200">
                <a:solidFill>
                  <a:schemeClr val="tx1"/>
                </a:solidFill>
                <a:effectLst/>
                <a:latin typeface="+mn-lt"/>
                <a:ea typeface="+mn-ea"/>
                <a:cs typeface="+mn-cs"/>
              </a:rPr>
              <a:t>While Secure Boot has been highly effective since it was first used by Windows in Windows 8, the cryptographic certificates used in Secure Boot have a finite lifespan</a:t>
            </a:r>
          </a:p>
          <a:p>
            <a:r>
              <a:rPr lang="en-US" sz="1200" kern="1200">
                <a:solidFill>
                  <a:schemeClr val="tx1"/>
                </a:solidFill>
                <a:effectLst/>
                <a:latin typeface="+mn-lt"/>
                <a:ea typeface="+mn-ea"/>
                <a:cs typeface="+mn-cs"/>
              </a:rPr>
              <a:t>.</a:t>
            </a:r>
          </a:p>
          <a:p>
            <a:r>
              <a:rPr lang="en-US" sz="1200" kern="1200">
                <a:solidFill>
                  <a:schemeClr val="tx1"/>
                </a:solidFill>
                <a:effectLst/>
                <a:latin typeface="+mn-lt"/>
                <a:ea typeface="+mn-ea"/>
                <a:cs typeface="+mn-cs"/>
              </a:rPr>
              <a:t>This ensures that signing algorithms are kept up to date, among other things</a:t>
            </a:r>
          </a:p>
          <a:p>
            <a:r>
              <a:rPr lang="en-US" sz="1200" kern="1200">
                <a:solidFill>
                  <a:schemeClr val="tx1"/>
                </a:solidFill>
                <a:effectLst/>
                <a:latin typeface="+mn-lt"/>
                <a:ea typeface="+mn-ea"/>
                <a:cs typeface="+mn-cs"/>
              </a:rPr>
              <a:t> ..</a:t>
            </a:r>
          </a:p>
          <a:p>
            <a:r>
              <a:rPr lang="en-US" sz="1200" b="1" kern="1200">
                <a:solidFill>
                  <a:schemeClr val="tx1"/>
                </a:solidFill>
                <a:effectLst/>
                <a:latin typeface="+mn-lt"/>
                <a:ea typeface="+mn-ea"/>
                <a:cs typeface="+mn-cs"/>
              </a:rPr>
              <a:t>Certs provided &amp; expiration:</a:t>
            </a:r>
          </a:p>
          <a:p>
            <a:pPr marL="171450" indent="-171450">
              <a:buFont typeface="Arial" panose="020B0604020202020204" pitchFamily="34" charset="0"/>
              <a:buChar char="•"/>
            </a:pPr>
            <a:r>
              <a:rPr lang="en-US" sz="1200" kern="1200">
                <a:solidFill>
                  <a:schemeClr val="tx1"/>
                </a:solidFill>
                <a:effectLst/>
                <a:latin typeface="+mn-lt"/>
                <a:ea typeface="+mn-ea"/>
                <a:cs typeface="+mn-cs"/>
              </a:rPr>
              <a:t>Microsoft provided 3 Secure Boot certificates in 2011, one boot manager signing certificate, a KEK certificate, and a third party code signing cert.</a:t>
            </a:r>
          </a:p>
          <a:p>
            <a:pPr marL="171450" indent="-171450">
              <a:buFont typeface="Arial" panose="020B0604020202020204" pitchFamily="34" charset="0"/>
              <a:buChar char="•"/>
            </a:pPr>
            <a:r>
              <a:rPr lang="en-US" sz="1200" kern="1200">
                <a:solidFill>
                  <a:schemeClr val="tx1"/>
                </a:solidFill>
                <a:effectLst/>
                <a:latin typeface="+mn-lt"/>
                <a:ea typeface="+mn-ea"/>
                <a:cs typeface="+mn-cs"/>
              </a:rPr>
              <a:t>And all of these 2011 era certificates are approaching their expiration dates:</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The first certificate to expire on June 24, 2026 is the KEK 2011 certificate.</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The next one to expire on June 27, 2026 is the 3</a:t>
            </a:r>
            <a:r>
              <a:rPr lang="en-US" sz="1200" kern="1200" baseline="30000">
                <a:solidFill>
                  <a:schemeClr val="tx1"/>
                </a:solidFill>
                <a:effectLst/>
                <a:latin typeface="+mn-lt"/>
                <a:ea typeface="+mn-ea"/>
                <a:cs typeface="+mn-cs"/>
              </a:rPr>
              <a:t>rd</a:t>
            </a:r>
            <a:r>
              <a:rPr lang="en-US" sz="1200" kern="1200">
                <a:solidFill>
                  <a:schemeClr val="tx1"/>
                </a:solidFill>
                <a:effectLst/>
                <a:latin typeface="+mn-lt"/>
                <a:ea typeface="+mn-ea"/>
                <a:cs typeface="+mn-cs"/>
              </a:rPr>
              <a:t>-party signing 2011 certificate.</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And the final certificate to expire on October 19, 2026 is the 2011 boot manager signing certificate.</a:t>
            </a:r>
          </a:p>
          <a:p>
            <a:endParaRPr lang="en-US"/>
          </a:p>
        </p:txBody>
      </p:sp>
      <p:sp>
        <p:nvSpPr>
          <p:cNvPr id="4" name="Header Placeholder 3">
            <a:extLst>
              <a:ext uri="{FF2B5EF4-FFF2-40B4-BE49-F238E27FC236}">
                <a16:creationId xmlns:a16="http://schemas.microsoft.com/office/drawing/2014/main" id="{5EC83162-FCE4-CCD9-322C-5CAB0ECA17C0}"/>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DAE76253-E196-9B31-223A-80DFFDD6C0B6}"/>
              </a:ext>
            </a:extLst>
          </p:cNvPr>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a:extLst>
              <a:ext uri="{FF2B5EF4-FFF2-40B4-BE49-F238E27FC236}">
                <a16:creationId xmlns:a16="http://schemas.microsoft.com/office/drawing/2014/main" id="{E3F3DD93-C79A-641A-4B35-7EA44E633D6E}"/>
              </a:ext>
            </a:extLst>
          </p:cNvPr>
          <p:cNvSpPr>
            <a:spLocks noGrp="1"/>
          </p:cNvSpPr>
          <p:nvPr>
            <p:ph type="dt" idx="1"/>
          </p:nvPr>
        </p:nvSpPr>
        <p:spPr/>
        <p:txBody>
          <a:bodyPr/>
          <a:lstStyle/>
          <a:p>
            <a:fld id="{206B1CCA-BA51-A049-88A9-67405FE378ED}" type="datetime8">
              <a:rPr lang="en-US" smtClean="0"/>
              <a:t>4/24/2026 7:43 PM</a:t>
            </a:fld>
            <a:endParaRPr lang="en-US"/>
          </a:p>
        </p:txBody>
      </p:sp>
      <p:sp>
        <p:nvSpPr>
          <p:cNvPr id="7" name="Slide Number Placeholder 6">
            <a:extLst>
              <a:ext uri="{FF2B5EF4-FFF2-40B4-BE49-F238E27FC236}">
                <a16:creationId xmlns:a16="http://schemas.microsoft.com/office/drawing/2014/main" id="{4DB73BB6-AE9B-32B6-8EC2-46CD3CD7D5B7}"/>
              </a:ext>
            </a:extLst>
          </p:cNvPr>
          <p:cNvSpPr>
            <a:spLocks noGrp="1"/>
          </p:cNvSpPr>
          <p:nvPr>
            <p:ph type="sldNum" sz="quarter" idx="5"/>
          </p:nvPr>
        </p:nvSpPr>
        <p:spPr/>
        <p:txBody>
          <a:bodyPr/>
          <a:lstStyle/>
          <a:p>
            <a:fld id="{B4008EB6-D09E-4580-8CD6-DDB14511944F}" type="slidenum">
              <a:rPr lang="en-US" smtClean="0"/>
              <a:pPr/>
              <a:t>8</a:t>
            </a:fld>
            <a:endParaRPr lang="en-US"/>
          </a:p>
        </p:txBody>
      </p:sp>
    </p:spTree>
    <p:extLst>
      <p:ext uri="{BB962C8B-B14F-4D97-AF65-F5344CB8AC3E}">
        <p14:creationId xmlns:p14="http://schemas.microsoft.com/office/powerpoint/2010/main" val="3944879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956C2-3114-6DC3-08AF-6364566980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EC5C8C-046A-8759-B2B0-7C02DFBE4C9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F0B6053-4D55-A5FD-5B73-A10E7C23F5C9}"/>
              </a:ext>
            </a:extLst>
          </p:cNvPr>
          <p:cNvSpPr>
            <a:spLocks noGrp="1"/>
          </p:cNvSpPr>
          <p:nvPr>
            <p:ph type="body" idx="1"/>
          </p:nvPr>
        </p:nvSpPr>
        <p:spPr/>
        <p:txBody>
          <a:bodyPr/>
          <a:lstStyle/>
          <a:p>
            <a:r>
              <a:rPr lang="en-US" sz="1200" kern="1200">
                <a:solidFill>
                  <a:schemeClr val="tx1"/>
                </a:solidFill>
                <a:effectLst/>
                <a:latin typeface="+mn-lt"/>
                <a:ea typeface="+mn-ea"/>
                <a:cs typeface="+mn-cs"/>
              </a:rPr>
              <a:t>Now let's look at exactly what's changing with this update.</a:t>
            </a:r>
          </a:p>
          <a:p>
            <a:r>
              <a:rPr lang="en-US" sz="1200" kern="1200">
                <a:solidFill>
                  <a:schemeClr val="tx1"/>
                </a:solidFill>
                <a:effectLst/>
                <a:latin typeface="+mn-lt"/>
                <a:ea typeface="+mn-ea"/>
                <a:cs typeface="+mn-cs"/>
              </a:rPr>
              <a:t>We're replacing the 3 expiring 2011 certificates with new 2023 versions.</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KEK update:</a:t>
            </a:r>
            <a:r>
              <a:rPr lang="en-US" sz="1200" kern="1200">
                <a:solidFill>
                  <a:schemeClr val="tx1"/>
                </a:solidFill>
                <a:effectLst/>
                <a:latin typeface="+mn-lt"/>
                <a:ea typeface="+mn-ea"/>
                <a:cs typeface="+mn-cs"/>
              </a:rPr>
              <a:t> </a:t>
            </a:r>
          </a:p>
          <a:p>
            <a:pPr marL="171450" indent="-171450">
              <a:buFont typeface="Arial" panose="020B0604020202020204" pitchFamily="34" charset="0"/>
              <a:buChar char="•"/>
            </a:pPr>
            <a:r>
              <a:rPr lang="en-US" sz="1200" kern="1200">
                <a:solidFill>
                  <a:schemeClr val="tx1"/>
                </a:solidFill>
                <a:effectLst/>
                <a:latin typeface="+mn-lt"/>
                <a:ea typeface="+mn-ea"/>
                <a:cs typeface="+mn-cs"/>
              </a:rPr>
              <a:t>First I’ll discuss the certificate at the bottom – the new 2023 KEK certificate.</a:t>
            </a:r>
          </a:p>
          <a:p>
            <a:pPr marL="171450" indent="-171450">
              <a:buFont typeface="Arial" panose="020B0604020202020204" pitchFamily="34" charset="0"/>
              <a:buChar char="•"/>
            </a:pPr>
            <a:r>
              <a:rPr lang="en-US" sz="1200" kern="1200">
                <a:solidFill>
                  <a:schemeClr val="tx1"/>
                </a:solidFill>
                <a:effectLst/>
                <a:latin typeface="+mn-lt"/>
                <a:ea typeface="+mn-ea"/>
                <a:cs typeface="+mn-cs"/>
              </a:rPr>
              <a:t>This one replaces the Microsoft Corporation KEK CA 2011 certificate</a:t>
            </a:r>
          </a:p>
          <a:p>
            <a:pPr marL="171450" indent="-171450">
              <a:buFont typeface="Arial" panose="020B0604020202020204" pitchFamily="34" charset="0"/>
              <a:buChar char="•"/>
            </a:pPr>
            <a:r>
              <a:rPr lang="en-US" sz="1200" kern="1200">
                <a:solidFill>
                  <a:schemeClr val="tx1"/>
                </a:solidFill>
                <a:effectLst/>
                <a:latin typeface="+mn-lt"/>
                <a:ea typeface="+mn-ea"/>
                <a:cs typeface="+mn-cs"/>
              </a:rPr>
              <a:t>Again the KEK is used to sign updates to the DB and the DBX., and the new KEK update must be signed by the platform key to be accepted.</a:t>
            </a:r>
          </a:p>
          <a:p>
            <a:pPr marL="171450" indent="-171450">
              <a:buFont typeface="Arial" panose="020B0604020202020204" pitchFamily="34" charset="0"/>
              <a:buChar char="•"/>
            </a:pPr>
            <a:r>
              <a:rPr lang="en-US" sz="1200" kern="1200">
                <a:solidFill>
                  <a:schemeClr val="tx1"/>
                </a:solidFill>
                <a:effectLst/>
                <a:latin typeface="+mn-lt"/>
                <a:ea typeface="+mn-ea"/>
                <a:cs typeface="+mn-cs"/>
              </a:rPr>
              <a:t>Microsoft has coordinated with OEMs to get KEK updates signed and ready for delivery via Windows Update.</a:t>
            </a:r>
          </a:p>
          <a:p>
            <a:r>
              <a:rPr lang="en-US" sz="1200" kern="1200">
                <a:solidFill>
                  <a:schemeClr val="tx1"/>
                </a:solidFill>
                <a:effectLst/>
                <a:latin typeface="+mn-lt"/>
                <a:ea typeface="+mn-ea"/>
                <a:cs typeface="+mn-cs"/>
              </a:rPr>
              <a:t> </a:t>
            </a:r>
          </a:p>
          <a:p>
            <a:r>
              <a:rPr lang="en-US" sz="1200" b="1" kern="1200">
                <a:solidFill>
                  <a:schemeClr val="tx1"/>
                </a:solidFill>
                <a:effectLst/>
                <a:latin typeface="+mn-lt"/>
                <a:ea typeface="+mn-ea"/>
                <a:cs typeface="+mn-cs"/>
              </a:rPr>
              <a:t>Boot manager signing cert:</a:t>
            </a:r>
          </a:p>
          <a:p>
            <a:pPr marL="171450" indent="-171450">
              <a:buFont typeface="Arial" panose="020B0604020202020204" pitchFamily="34" charset="0"/>
              <a:buChar char="•"/>
            </a:pPr>
            <a:r>
              <a:rPr lang="en-US" sz="1200" kern="1200">
                <a:solidFill>
                  <a:schemeClr val="tx1"/>
                </a:solidFill>
                <a:effectLst/>
                <a:latin typeface="+mn-lt"/>
                <a:ea typeface="+mn-ea"/>
                <a:cs typeface="+mn-cs"/>
              </a:rPr>
              <a:t>The second certificate that Microsoft is introducing is the Windows UEFI CA 2023 certificate.</a:t>
            </a:r>
          </a:p>
          <a:p>
            <a:pPr marL="171450" indent="-171450">
              <a:buFont typeface="Arial" panose="020B0604020202020204" pitchFamily="34" charset="0"/>
              <a:buChar char="•"/>
            </a:pPr>
            <a:r>
              <a:rPr lang="en-US" sz="1200" kern="1200">
                <a:solidFill>
                  <a:schemeClr val="tx1"/>
                </a:solidFill>
                <a:effectLst/>
                <a:latin typeface="+mn-lt"/>
                <a:ea typeface="+mn-ea"/>
                <a:cs typeface="+mn-cs"/>
              </a:rPr>
              <a:t>This new certificate will sign the Windows Boot Manager and other first party boot components moving forward.</a:t>
            </a:r>
          </a:p>
          <a:p>
            <a:pPr marL="171450" indent="-171450">
              <a:buFont typeface="Arial" panose="020B0604020202020204" pitchFamily="34" charset="0"/>
              <a:buChar char="•"/>
            </a:pPr>
            <a:r>
              <a:rPr lang="en-US" sz="1200" kern="1200">
                <a:solidFill>
                  <a:schemeClr val="tx1"/>
                </a:solidFill>
                <a:effectLst/>
                <a:latin typeface="+mn-lt"/>
                <a:ea typeface="+mn-ea"/>
                <a:cs typeface="+mn-cs"/>
              </a:rPr>
              <a:t>It replaces the Windows PCA 2011 certificate.</a:t>
            </a:r>
          </a:p>
          <a:p>
            <a:pPr marL="171450" indent="-171450">
              <a:buFont typeface="Arial" panose="020B0604020202020204" pitchFamily="34" charset="0"/>
              <a:buChar char="•"/>
            </a:pPr>
            <a:r>
              <a:rPr lang="en-US" sz="1200" kern="1200">
                <a:solidFill>
                  <a:schemeClr val="tx1"/>
                </a:solidFill>
                <a:effectLst/>
                <a:latin typeface="+mn-lt"/>
                <a:ea typeface="+mn-ea"/>
                <a:cs typeface="+mn-cs"/>
              </a:rPr>
              <a:t>Now any new boot loader will be signed by this Windows UEFI CA 2023 certificate.</a:t>
            </a:r>
          </a:p>
          <a:p>
            <a:pPr marL="171450" indent="-171450">
              <a:buFont typeface="Arial" panose="020B0604020202020204" pitchFamily="34" charset="0"/>
              <a:buChar char="•"/>
            </a:pPr>
            <a:r>
              <a:rPr lang="en-US" sz="1200" kern="1200">
                <a:solidFill>
                  <a:schemeClr val="tx1"/>
                </a:solidFill>
                <a:effectLst/>
                <a:latin typeface="+mn-lt"/>
                <a:ea typeface="+mn-ea"/>
                <a:cs typeface="+mn-cs"/>
              </a:rPr>
              <a:t>For a device to trust those new boot loaders, that cert must be present in the firmware DB, which is possible after the KEK is updated.</a:t>
            </a:r>
          </a:p>
          <a:p>
            <a:r>
              <a:rPr lang="en-US" sz="1200" kern="1200">
                <a:solidFill>
                  <a:schemeClr val="tx1"/>
                </a:solidFill>
                <a:effectLst/>
                <a:latin typeface="+mn-lt"/>
                <a:ea typeface="+mn-ea"/>
                <a:cs typeface="+mn-cs"/>
              </a:rPr>
              <a:t> </a:t>
            </a:r>
          </a:p>
          <a:p>
            <a:r>
              <a:rPr lang="en-US" sz="1200" b="1" kern="1200">
                <a:solidFill>
                  <a:schemeClr val="tx1"/>
                </a:solidFill>
                <a:effectLst/>
                <a:latin typeface="+mn-lt"/>
                <a:ea typeface="+mn-ea"/>
                <a:cs typeface="+mn-cs"/>
              </a:rPr>
              <a:t>3P/OROM certs:</a:t>
            </a:r>
          </a:p>
          <a:p>
            <a:pPr marL="171450" indent="-171450">
              <a:buFont typeface="Arial" panose="020B0604020202020204" pitchFamily="34" charset="0"/>
              <a:buChar char="•"/>
            </a:pPr>
            <a:r>
              <a:rPr lang="en-US" sz="1200" kern="1200">
                <a:solidFill>
                  <a:schemeClr val="tx1"/>
                </a:solidFill>
                <a:effectLst/>
                <a:latin typeface="+mn-lt"/>
                <a:ea typeface="+mn-ea"/>
                <a:cs typeface="+mn-cs"/>
              </a:rPr>
              <a:t>The next new certificate is the Microsoft UEFI CA 2023 certificate.</a:t>
            </a:r>
          </a:p>
          <a:p>
            <a:pPr marL="171450" indent="-171450">
              <a:buFont typeface="Arial" panose="020B0604020202020204" pitchFamily="34" charset="0"/>
              <a:buChar char="•"/>
            </a:pPr>
            <a:r>
              <a:rPr lang="en-US" sz="1200" kern="1200">
                <a:solidFill>
                  <a:schemeClr val="tx1"/>
                </a:solidFill>
                <a:effectLst/>
                <a:latin typeface="+mn-lt"/>
                <a:ea typeface="+mn-ea"/>
                <a:cs typeface="+mn-cs"/>
              </a:rPr>
              <a:t>This is the first of two successors to Microsoft Corporation UEFI CA 2011 certificate.</a:t>
            </a:r>
          </a:p>
          <a:p>
            <a:pPr marL="171450" indent="-171450">
              <a:buFont typeface="Arial" panose="020B0604020202020204" pitchFamily="34" charset="0"/>
              <a:buChar char="•"/>
            </a:pPr>
            <a:r>
              <a:rPr lang="en-US" sz="1200" kern="1200">
                <a:solidFill>
                  <a:schemeClr val="tx1"/>
                </a:solidFill>
                <a:effectLst/>
                <a:latin typeface="+mn-lt"/>
                <a:ea typeface="+mn-ea"/>
                <a:cs typeface="+mn-cs"/>
              </a:rPr>
              <a:t>The 2011 UEFI certificate was used to sign third party UEFI applications &amp; boot loaders such as those for Linux AND it was used to sign option ROMs</a:t>
            </a:r>
          </a:p>
          <a:p>
            <a:pPr marL="171450" indent="-171450">
              <a:buFont typeface="Arial" panose="020B0604020202020204" pitchFamily="34" charset="0"/>
              <a:buChar char="•"/>
            </a:pPr>
            <a:r>
              <a:rPr lang="en-US" sz="1200" kern="1200">
                <a:solidFill>
                  <a:schemeClr val="tx1"/>
                </a:solidFill>
                <a:effectLst/>
                <a:latin typeface="+mn-lt"/>
                <a:ea typeface="+mn-ea"/>
                <a:cs typeface="+mn-cs"/>
              </a:rPr>
              <a:t>The new Microsoft UEFI 2023 certificate is now specifically used for signing third party boot loaders.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For Option ROMs, a new, separate cert was created and is being installed into the DB - </a:t>
            </a:r>
            <a:r>
              <a:rPr lang="nn-NO" sz="1200" kern="1200">
                <a:solidFill>
                  <a:schemeClr val="bg1"/>
                </a:solidFill>
              </a:rPr>
              <a:t>Microsoft Option ROM UEFI CA 2023</a:t>
            </a: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This split provides finer control and better security. If for some reason it’s necessary to revoke one of these certs, then the other will be unaffected.</a:t>
            </a:r>
          </a:p>
          <a:p>
            <a:pPr marL="171450" indent="-171450">
              <a:buFont typeface="Arial" panose="020B0604020202020204" pitchFamily="34" charset="0"/>
              <a:buChar char="•"/>
            </a:pPr>
            <a:r>
              <a:rPr lang="en-US" sz="1200" kern="1200">
                <a:solidFill>
                  <a:schemeClr val="tx1"/>
                </a:solidFill>
                <a:effectLst/>
                <a:latin typeface="+mn-lt"/>
                <a:ea typeface="+mn-ea"/>
                <a:cs typeface="+mn-cs"/>
              </a:rPr>
              <a:t>Also, an organization can choose to trust the new Option ROM CA if they wish and add it to the DB, but leave out the 3</a:t>
            </a:r>
            <a:r>
              <a:rPr lang="en-US" sz="1200" kern="1200" baseline="30000">
                <a:solidFill>
                  <a:schemeClr val="tx1"/>
                </a:solidFill>
                <a:effectLst/>
                <a:latin typeface="+mn-lt"/>
                <a:ea typeface="+mn-ea"/>
                <a:cs typeface="+mn-cs"/>
              </a:rPr>
              <a:t>rd</a:t>
            </a:r>
            <a:r>
              <a:rPr lang="en-US" sz="1200" kern="1200">
                <a:solidFill>
                  <a:schemeClr val="tx1"/>
                </a:solidFill>
                <a:effectLst/>
                <a:latin typeface="+mn-lt"/>
                <a:ea typeface="+mn-ea"/>
                <a:cs typeface="+mn-cs"/>
              </a:rPr>
              <a:t> party boot loader cert if they know they’re only going to use Windows.</a:t>
            </a:r>
          </a:p>
          <a:p>
            <a:endParaRPr lang="en-US"/>
          </a:p>
        </p:txBody>
      </p:sp>
      <p:sp>
        <p:nvSpPr>
          <p:cNvPr id="4" name="Header Placeholder 3">
            <a:extLst>
              <a:ext uri="{FF2B5EF4-FFF2-40B4-BE49-F238E27FC236}">
                <a16:creationId xmlns:a16="http://schemas.microsoft.com/office/drawing/2014/main" id="{1462E0C2-4023-2735-0BE6-8B7B8969EBD9}"/>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95CBA7B9-EFA8-F5B2-F7B5-45E7211BAB16}"/>
              </a:ext>
            </a:extLst>
          </p:cNvPr>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a:extLst>
              <a:ext uri="{FF2B5EF4-FFF2-40B4-BE49-F238E27FC236}">
                <a16:creationId xmlns:a16="http://schemas.microsoft.com/office/drawing/2014/main" id="{F3CF2017-1165-D562-8A91-056CB1088D83}"/>
              </a:ext>
            </a:extLst>
          </p:cNvPr>
          <p:cNvSpPr>
            <a:spLocks noGrp="1"/>
          </p:cNvSpPr>
          <p:nvPr>
            <p:ph type="dt" idx="1"/>
          </p:nvPr>
        </p:nvSpPr>
        <p:spPr/>
        <p:txBody>
          <a:bodyPr/>
          <a:lstStyle/>
          <a:p>
            <a:fld id="{AE102C2F-94C0-F241-B1C9-209EC2594BC4}" type="datetime8">
              <a:rPr lang="en-US" smtClean="0"/>
              <a:t>4/24/2026 7:43 PM</a:t>
            </a:fld>
            <a:endParaRPr lang="en-US"/>
          </a:p>
        </p:txBody>
      </p:sp>
      <p:sp>
        <p:nvSpPr>
          <p:cNvPr id="7" name="Slide Number Placeholder 6">
            <a:extLst>
              <a:ext uri="{FF2B5EF4-FFF2-40B4-BE49-F238E27FC236}">
                <a16:creationId xmlns:a16="http://schemas.microsoft.com/office/drawing/2014/main" id="{07EDDF48-F2B5-DAAA-37C6-B2A2A45C0D89}"/>
              </a:ext>
            </a:extLst>
          </p:cNvPr>
          <p:cNvSpPr>
            <a:spLocks noGrp="1"/>
          </p:cNvSpPr>
          <p:nvPr>
            <p:ph type="sldNum" sz="quarter" idx="5"/>
          </p:nvPr>
        </p:nvSpPr>
        <p:spPr/>
        <p:txBody>
          <a:bodyPr/>
          <a:lstStyle/>
          <a:p>
            <a:fld id="{B4008EB6-D09E-4580-8CD6-DDB14511944F}" type="slidenum">
              <a:rPr lang="en-US" smtClean="0"/>
              <a:pPr/>
              <a:t>9</a:t>
            </a:fld>
            <a:endParaRPr lang="en-US"/>
          </a:p>
        </p:txBody>
      </p:sp>
    </p:spTree>
    <p:extLst>
      <p:ext uri="{BB962C8B-B14F-4D97-AF65-F5344CB8AC3E}">
        <p14:creationId xmlns:p14="http://schemas.microsoft.com/office/powerpoint/2010/main" val="73020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91FA4-4E9D-D3F8-2B89-EC927DDD61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7A8B03-9CFE-BE7F-1018-86524D56A49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136A12D-9B53-70BC-1C93-BA19C829FBB7}"/>
              </a:ext>
            </a:extLst>
          </p:cNvPr>
          <p:cNvSpPr>
            <a:spLocks noGrp="1"/>
          </p:cNvSpPr>
          <p:nvPr>
            <p:ph type="body" idx="1"/>
          </p:nvPr>
        </p:nvSpPr>
        <p:spPr/>
        <p:txBody>
          <a:bodyPr/>
          <a:lstStyle/>
          <a:p>
            <a:r>
              <a:rPr lang="en-US" sz="1200" kern="1200">
                <a:solidFill>
                  <a:schemeClr val="tx1"/>
                </a:solidFill>
                <a:effectLst/>
                <a:latin typeface="+mn-lt"/>
                <a:ea typeface="+mn-ea"/>
                <a:cs typeface="+mn-cs"/>
              </a:rPr>
              <a:t>Now let's look at some of the potential risks of outdated Secure Boot certificates.</a:t>
            </a:r>
          </a:p>
          <a:p>
            <a:r>
              <a:rPr lang="en-US" sz="1200" kern="1200">
                <a:solidFill>
                  <a:schemeClr val="tx1"/>
                </a:solidFill>
                <a:effectLst/>
                <a:latin typeface="+mn-lt"/>
                <a:ea typeface="+mn-ea"/>
                <a:cs typeface="+mn-cs"/>
              </a:rPr>
              <a:t> </a:t>
            </a:r>
          </a:p>
          <a:p>
            <a:r>
              <a:rPr lang="en-US" b="1"/>
              <a:t>Loss of Boot-Level Security Updates</a:t>
            </a:r>
            <a:endParaRPr lang="en-US"/>
          </a:p>
          <a:p>
            <a:pPr marL="171450" indent="-171450">
              <a:buFont typeface="Arial" panose="020B0604020202020204" pitchFamily="34" charset="0"/>
              <a:buChar char="•"/>
            </a:pPr>
            <a:r>
              <a:rPr lang="en-US"/>
              <a:t>First and foremost is the loss of boot level security updates. </a:t>
            </a:r>
          </a:p>
          <a:p>
            <a:pPr marL="171450" indent="-171450">
              <a:buFont typeface="Arial" panose="020B0604020202020204" pitchFamily="34" charset="0"/>
              <a:buChar char="•"/>
            </a:pPr>
            <a:r>
              <a:rPr lang="en-US"/>
              <a:t>After expiration, Microsoft can no longer use the old expired certificates to sign boot components that may need security fixes. </a:t>
            </a:r>
          </a:p>
          <a:p>
            <a:pPr marL="171450" indent="-171450">
              <a:buFont typeface="Arial" panose="020B0604020202020204" pitchFamily="34" charset="0"/>
              <a:buChar char="•"/>
            </a:pPr>
            <a:r>
              <a:rPr lang="en-US"/>
              <a:t>So, any new boot level security updates, for example a fix for a future vulnerability in the boot loader, wouldn’t be installable to devices that haven't updated to the new certificates because those devices wouldn’t trust the updated components.</a:t>
            </a:r>
          </a:p>
          <a:p>
            <a:endParaRPr lang="en-US" b="1"/>
          </a:p>
          <a:p>
            <a:r>
              <a:rPr lang="en-US" b="1"/>
              <a:t>Exposure to Future Threats</a:t>
            </a:r>
            <a:endParaRPr lang="en-US"/>
          </a:p>
          <a:p>
            <a:pPr marL="171450" indent="-171450">
              <a:buFont typeface="Arial" panose="020B0604020202020204" pitchFamily="34" charset="0"/>
              <a:buChar char="•"/>
            </a:pPr>
            <a:r>
              <a:rPr lang="en-US"/>
              <a:t>As time goes on, devices that didn't get the new certificates will become increasingly vulnerable. </a:t>
            </a:r>
          </a:p>
          <a:p>
            <a:pPr marL="171450" indent="-171450">
              <a:buFont typeface="Arial" panose="020B0604020202020204" pitchFamily="34" charset="0"/>
              <a:buChar char="•"/>
            </a:pPr>
            <a:r>
              <a:rPr lang="en-US"/>
              <a:t>If a new </a:t>
            </a:r>
            <a:r>
              <a:rPr lang="en-US" err="1"/>
              <a:t>bootkit</a:t>
            </a:r>
            <a:r>
              <a:rPr lang="en-US"/>
              <a:t> or security threat arises that exploits a previously trusted boot component, Microsoft would typically ship a DBX revocation to block it. </a:t>
            </a:r>
          </a:p>
          <a:p>
            <a:pPr marL="171450" indent="-171450">
              <a:buFont typeface="Arial" panose="020B0604020202020204" pitchFamily="34" charset="0"/>
              <a:buChar char="•"/>
            </a:pPr>
            <a:r>
              <a:rPr lang="en-US"/>
              <a:t>Devices without the 2023 KEK couldn’t apply that revocation, which means the known-malicious component would continue to be trusted by firmware.</a:t>
            </a:r>
          </a:p>
          <a:p>
            <a:pPr marL="171450" indent="-171450">
              <a:buFont typeface="Arial" panose="020B0604020202020204" pitchFamily="34" charset="0"/>
              <a:buChar char="•"/>
            </a:pPr>
            <a:r>
              <a:rPr lang="en-US"/>
              <a:t>Over time security would degrade as the boot chain becomes less-and-less trustworthy. </a:t>
            </a:r>
          </a:p>
          <a:p>
            <a:pPr marL="171450" indent="-171450">
              <a:buFont typeface="Arial" panose="020B0604020202020204" pitchFamily="34" charset="0"/>
              <a:buChar char="•"/>
            </a:pPr>
            <a:r>
              <a:rPr lang="en-US"/>
              <a:t>This indirectly degrades the security promises of other in-OS security features that assume that boot wasn't compromised.</a:t>
            </a:r>
          </a:p>
          <a:p>
            <a:r>
              <a:rPr lang="en-US" sz="1200" kern="1200">
                <a:solidFill>
                  <a:schemeClr val="tx1"/>
                </a:solidFill>
                <a:effectLst/>
                <a:latin typeface="+mn-lt"/>
                <a:ea typeface="+mn-ea"/>
                <a:cs typeface="+mn-cs"/>
              </a:rPr>
              <a:t> </a:t>
            </a:r>
          </a:p>
          <a:p>
            <a:r>
              <a:rPr lang="en-US" sz="1200" b="1" kern="1200">
                <a:solidFill>
                  <a:schemeClr val="tx1"/>
                </a:solidFill>
                <a:effectLst/>
                <a:latin typeface="+mn-lt"/>
                <a:ea typeface="+mn-ea"/>
                <a:cs typeface="+mn-cs"/>
              </a:rPr>
              <a:t>Compatibility Risks</a:t>
            </a: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Future versions of Windows might require the new bootloader certificates, or the device may be unable to fully utilize new hardware. </a:t>
            </a:r>
          </a:p>
          <a:p>
            <a:pPr marL="171450" indent="-171450">
              <a:buFont typeface="Arial" panose="020B0604020202020204" pitchFamily="34" charset="0"/>
              <a:buChar char="•"/>
            </a:pPr>
            <a:r>
              <a:rPr lang="en-US" sz="1200" kern="1200">
                <a:solidFill>
                  <a:schemeClr val="tx1"/>
                </a:solidFill>
                <a:effectLst/>
                <a:latin typeface="+mn-lt"/>
                <a:ea typeface="+mn-ea"/>
                <a:cs typeface="+mn-cs"/>
              </a:rPr>
              <a:t>GPU Option ROMs for example signed by the 2023 OROM cert may fail to function.</a:t>
            </a:r>
          </a:p>
          <a:p>
            <a:endParaRPr lang="en-US"/>
          </a:p>
          <a:p>
            <a:r>
              <a:rPr lang="en-US"/>
              <a:t>That being said, cert expiration isn’t the end of the world…..</a:t>
            </a:r>
          </a:p>
        </p:txBody>
      </p:sp>
      <p:sp>
        <p:nvSpPr>
          <p:cNvPr id="4" name="Header Placeholder 3">
            <a:extLst>
              <a:ext uri="{FF2B5EF4-FFF2-40B4-BE49-F238E27FC236}">
                <a16:creationId xmlns:a16="http://schemas.microsoft.com/office/drawing/2014/main" id="{9DF619EF-F997-1521-0858-8F59313BCD4C}"/>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63BD3B59-9C43-4528-0661-8206BAE2EC2E}"/>
              </a:ext>
            </a:extLst>
          </p:cNvPr>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a:extLst>
              <a:ext uri="{FF2B5EF4-FFF2-40B4-BE49-F238E27FC236}">
                <a16:creationId xmlns:a16="http://schemas.microsoft.com/office/drawing/2014/main" id="{7703FE4F-17FE-35F1-83B7-AE876A58CB73}"/>
              </a:ext>
            </a:extLst>
          </p:cNvPr>
          <p:cNvSpPr>
            <a:spLocks noGrp="1"/>
          </p:cNvSpPr>
          <p:nvPr>
            <p:ph type="dt" idx="1"/>
          </p:nvPr>
        </p:nvSpPr>
        <p:spPr/>
        <p:txBody>
          <a:bodyPr/>
          <a:lstStyle/>
          <a:p>
            <a:fld id="{AE102C2F-94C0-F241-B1C9-209EC2594BC4}" type="datetime8">
              <a:rPr lang="en-US" smtClean="0"/>
              <a:t>4/24/2026 7:43 PM</a:t>
            </a:fld>
            <a:endParaRPr lang="en-US"/>
          </a:p>
        </p:txBody>
      </p:sp>
      <p:sp>
        <p:nvSpPr>
          <p:cNvPr id="7" name="Slide Number Placeholder 6">
            <a:extLst>
              <a:ext uri="{FF2B5EF4-FFF2-40B4-BE49-F238E27FC236}">
                <a16:creationId xmlns:a16="http://schemas.microsoft.com/office/drawing/2014/main" id="{0696E6F6-33D0-455A-879B-55C0E5974FD2}"/>
              </a:ext>
            </a:extLst>
          </p:cNvPr>
          <p:cNvSpPr>
            <a:spLocks noGrp="1"/>
          </p:cNvSpPr>
          <p:nvPr>
            <p:ph type="sldNum" sz="quarter" idx="5"/>
          </p:nvPr>
        </p:nvSpPr>
        <p:spPr/>
        <p:txBody>
          <a:bodyPr/>
          <a:lstStyle/>
          <a:p>
            <a:fld id="{B4008EB6-D09E-4580-8CD6-DDB14511944F}" type="slidenum">
              <a:rPr lang="en-US" smtClean="0"/>
              <a:pPr/>
              <a:t>10</a:t>
            </a:fld>
            <a:endParaRPr lang="en-US"/>
          </a:p>
        </p:txBody>
      </p:sp>
    </p:spTree>
    <p:extLst>
      <p:ext uri="{BB962C8B-B14F-4D97-AF65-F5344CB8AC3E}">
        <p14:creationId xmlns:p14="http://schemas.microsoft.com/office/powerpoint/2010/main" val="22031714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F91F5B-AF2D-EDD9-CC68-9876663313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944D370-82B5-4767-7635-5A433D45C339}"/>
              </a:ext>
            </a:extLst>
          </p:cNvPr>
          <p:cNvSpPr>
            <a:spLocks noGrp="1"/>
          </p:cNvSpPr>
          <p:nvPr>
            <p:ph type="ctrTitle" hasCustomPrompt="1"/>
          </p:nvPr>
        </p:nvSpPr>
        <p:spPr>
          <a:xfrm>
            <a:off x="727586" y="2970827"/>
            <a:ext cx="10943303" cy="2387600"/>
          </a:xfrm>
        </p:spPr>
        <p:txBody>
          <a:bodyPr anchor="b"/>
          <a:lstStyle>
            <a:lvl1pPr algn="l">
              <a:defRPr sz="6000"/>
            </a:lvl1pPr>
          </a:lstStyle>
          <a:p>
            <a:r>
              <a:rPr lang="en-US"/>
              <a:t>Your Fabulous Session Title</a:t>
            </a:r>
            <a:endParaRPr lang="LID4096"/>
          </a:p>
        </p:txBody>
      </p:sp>
      <p:sp>
        <p:nvSpPr>
          <p:cNvPr id="3" name="Subtitle 2">
            <a:extLst>
              <a:ext uri="{FF2B5EF4-FFF2-40B4-BE49-F238E27FC236}">
                <a16:creationId xmlns:a16="http://schemas.microsoft.com/office/drawing/2014/main" id="{D14FA849-1D80-F1B1-77A7-FFDAD6B52C30}"/>
              </a:ext>
            </a:extLst>
          </p:cNvPr>
          <p:cNvSpPr>
            <a:spLocks noGrp="1"/>
          </p:cNvSpPr>
          <p:nvPr>
            <p:ph type="subTitle" idx="1" hasCustomPrompt="1"/>
          </p:nvPr>
        </p:nvSpPr>
        <p:spPr>
          <a:xfrm>
            <a:off x="727586" y="5358427"/>
            <a:ext cx="9144000" cy="767070"/>
          </a:xfrm>
        </p:spPr>
        <p:txBody>
          <a:bodyPr/>
          <a:lstStyle>
            <a:lvl1pPr marL="0" indent="0" algn="l">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by Speaker 1 (and Speaker 2)</a:t>
            </a:r>
            <a:endParaRPr lang="LID4096"/>
          </a:p>
        </p:txBody>
      </p:sp>
      <p:pic>
        <p:nvPicPr>
          <p:cNvPr id="6" name="Picture 5">
            <a:extLst>
              <a:ext uri="{FF2B5EF4-FFF2-40B4-BE49-F238E27FC236}">
                <a16:creationId xmlns:a16="http://schemas.microsoft.com/office/drawing/2014/main" id="{FCF46FA0-2778-7D15-6CB9-BE768F5F20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4560" y="0"/>
            <a:ext cx="2377440" cy="2377440"/>
          </a:xfrm>
          <a:prstGeom prst="rect">
            <a:avLst/>
          </a:prstGeom>
        </p:spPr>
      </p:pic>
    </p:spTree>
    <p:extLst>
      <p:ext uri="{BB962C8B-B14F-4D97-AF65-F5344CB8AC3E}">
        <p14:creationId xmlns:p14="http://schemas.microsoft.com/office/powerpoint/2010/main" val="193375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column_Text">
    <p:bg>
      <p:bgPr>
        <a:solidFill>
          <a:schemeClr val="bg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F9E7B99-27E1-40DA-2909-4D94A9F5277E}"/>
              </a:ext>
            </a:extLst>
          </p:cNvPr>
          <p:cNvSpPr>
            <a:spLocks noGrp="1"/>
          </p:cNvSpPr>
          <p:nvPr>
            <p:ph type="title"/>
          </p:nvPr>
        </p:nvSpPr>
        <p:spPr>
          <a:xfrm>
            <a:off x="588262" y="585216"/>
            <a:ext cx="8193024" cy="307777"/>
          </a:xfrm>
        </p:spPr>
        <p:txBody>
          <a:bodyPr/>
          <a:lstStyle>
            <a:lvl1pPr>
              <a:defRPr sz="2000" b="0" i="0">
                <a:solidFill>
                  <a:schemeClr val="tx1"/>
                </a:solidFill>
                <a:latin typeface="+mj-lt"/>
                <a:cs typeface="Segoe UI Semibold" panose="020B0502040204020203" pitchFamily="34" charset="0"/>
              </a:defRPr>
            </a:lvl1pPr>
          </a:lstStyle>
          <a:p>
            <a:r>
              <a:rPr lang="en-US"/>
              <a:t>Click to edit Master title style</a:t>
            </a:r>
          </a:p>
        </p:txBody>
      </p:sp>
      <p:sp>
        <p:nvSpPr>
          <p:cNvPr id="8" name="Text Placeholder 3">
            <a:extLst>
              <a:ext uri="{FF2B5EF4-FFF2-40B4-BE49-F238E27FC236}">
                <a16:creationId xmlns:a16="http://schemas.microsoft.com/office/drawing/2014/main" id="{2A76E6DB-43E3-9638-8EED-1A07351FE9B4}"/>
              </a:ext>
            </a:extLst>
          </p:cNvPr>
          <p:cNvSpPr>
            <a:spLocks noGrp="1"/>
          </p:cNvSpPr>
          <p:nvPr>
            <p:ph type="body" sz="quarter" idx="15"/>
          </p:nvPr>
        </p:nvSpPr>
        <p:spPr>
          <a:xfrm>
            <a:off x="586389" y="1614460"/>
            <a:ext cx="8193024" cy="726353"/>
          </a:xfrm>
          <a:prstGeom prst="rect">
            <a:avLst/>
          </a:prstGeom>
        </p:spPr>
        <p:txBody>
          <a:bodyPr wrap="square">
            <a:spAutoFit/>
          </a:bodyPr>
          <a:lstStyle>
            <a:lvl1pPr marL="137160" indent="-137160">
              <a:spcAft>
                <a:spcPts val="0"/>
              </a:spcAft>
              <a:buFont typeface="Arial" panose="020B0604020202020204" pitchFamily="34" charset="0"/>
              <a:buChar char="•"/>
              <a:defRPr>
                <a:solidFill>
                  <a:schemeClr val="tx1"/>
                </a:solidFill>
              </a:defRPr>
            </a:lvl1pPr>
            <a:lvl2pPr marL="265176" indent="-128016">
              <a:spcAft>
                <a:spcPts val="0"/>
              </a:spcAft>
              <a:buFont typeface="Arial" panose="020B0604020202020204" pitchFamily="34" charset="0"/>
              <a:buChar char="•"/>
              <a:defRPr>
                <a:solidFill>
                  <a:schemeClr val="tx1"/>
                </a:solidFill>
              </a:defRPr>
            </a:lvl2pPr>
            <a:lvl3pPr marL="384048" indent="-118872">
              <a:spcAft>
                <a:spcPts val="0"/>
              </a:spcAft>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40178367"/>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1008">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_with Hea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2" y="585216"/>
            <a:ext cx="8193024" cy="307777"/>
          </a:xfrm>
        </p:spPr>
        <p:txBody>
          <a:bodyPr/>
          <a:lstStyle>
            <a:lvl1pPr>
              <a:defRPr sz="20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856703224"/>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anks &amp; R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85167-8B1E-659B-4B6F-807D9F87EFE8}"/>
              </a:ext>
            </a:extLst>
          </p:cNvPr>
          <p:cNvSpPr>
            <a:spLocks noGrp="1"/>
          </p:cNvSpPr>
          <p:nvPr>
            <p:ph type="title" hasCustomPrompt="1"/>
          </p:nvPr>
        </p:nvSpPr>
        <p:spPr>
          <a:xfrm>
            <a:off x="643143" y="4943044"/>
            <a:ext cx="6180444" cy="1160329"/>
          </a:xfrm>
        </p:spPr>
        <p:txBody>
          <a:bodyPr anchor="b">
            <a:noAutofit/>
          </a:bodyPr>
          <a:lstStyle>
            <a:lvl1pPr>
              <a:defRPr sz="8000" b="0">
                <a:latin typeface="Segoe Sans Display Semibold" pitchFamily="2" charset="0"/>
                <a:cs typeface="Segoe Sans Display Semibold" pitchFamily="2" charset="0"/>
              </a:defRPr>
            </a:lvl1pPr>
          </a:lstStyle>
          <a:p>
            <a:r>
              <a:rPr lang="en-US"/>
              <a:t>Thanks!</a:t>
            </a:r>
            <a:endParaRPr lang="LID4096"/>
          </a:p>
        </p:txBody>
      </p:sp>
      <p:sp>
        <p:nvSpPr>
          <p:cNvPr id="4" name="Text Placeholder 3">
            <a:extLst>
              <a:ext uri="{FF2B5EF4-FFF2-40B4-BE49-F238E27FC236}">
                <a16:creationId xmlns:a16="http://schemas.microsoft.com/office/drawing/2014/main" id="{F40BDC88-3ABE-D053-0125-AD286BFC3219}"/>
              </a:ext>
            </a:extLst>
          </p:cNvPr>
          <p:cNvSpPr>
            <a:spLocks noGrp="1"/>
          </p:cNvSpPr>
          <p:nvPr>
            <p:ph type="body" sz="half" idx="2" hasCustomPrompt="1"/>
          </p:nvPr>
        </p:nvSpPr>
        <p:spPr>
          <a:xfrm>
            <a:off x="6434343" y="687895"/>
            <a:ext cx="3932237" cy="2439988"/>
          </a:xfrm>
        </p:spPr>
        <p:txBody>
          <a:bodyPr/>
          <a:lstStyle>
            <a:lvl1pPr marL="0" indent="0">
              <a:buNone/>
              <a:defRPr sz="1600">
                <a:sym typeface="Wingdings" panose="05000000000000000000" pitchFamily="2" charset="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Don’t forget to Rate this Session :)</a:t>
            </a:r>
          </a:p>
        </p:txBody>
      </p:sp>
    </p:spTree>
    <p:extLst>
      <p:ext uri="{BB962C8B-B14F-4D97-AF65-F5344CB8AC3E}">
        <p14:creationId xmlns:p14="http://schemas.microsoft.com/office/powerpoint/2010/main" val="625468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ponsors">
    <p:spTree>
      <p:nvGrpSpPr>
        <p:cNvPr id="1" name=""/>
        <p:cNvGrpSpPr/>
        <p:nvPr/>
      </p:nvGrpSpPr>
      <p:grpSpPr>
        <a:xfrm>
          <a:off x="0" y="0"/>
          <a:ext cx="0" cy="0"/>
          <a:chOff x="0" y="0"/>
          <a:chExt cx="0" cy="0"/>
        </a:xfrm>
      </p:grpSpPr>
      <p:pic>
        <p:nvPicPr>
          <p:cNvPr id="1026" name="Picture 2" descr="OneDeploy">
            <a:extLst>
              <a:ext uri="{FF2B5EF4-FFF2-40B4-BE49-F238E27FC236}">
                <a16:creationId xmlns:a16="http://schemas.microsoft.com/office/drawing/2014/main" id="{EAE241B1-5EE6-88D2-A3DB-00FED22D2DD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2217049"/>
            <a:ext cx="35605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erotouch">
            <a:extLst>
              <a:ext uri="{FF2B5EF4-FFF2-40B4-BE49-F238E27FC236}">
                <a16:creationId xmlns:a16="http://schemas.microsoft.com/office/drawing/2014/main" id="{1A4420FA-E624-83C3-9664-3273A1883E3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0" y="3874035"/>
            <a:ext cx="739634"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ATCH MY PC">
            <a:extLst>
              <a:ext uri="{FF2B5EF4-FFF2-40B4-BE49-F238E27FC236}">
                <a16:creationId xmlns:a16="http://schemas.microsoft.com/office/drawing/2014/main" id="{3E8DEE1E-9CCE-31C2-0856-F5FB7662AD1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344622" y="3842355"/>
            <a:ext cx="641435"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Download Microsoft Logo in SVG Vector or PNG File Format - Logo.wine">
            <a:extLst>
              <a:ext uri="{FF2B5EF4-FFF2-40B4-BE49-F238E27FC236}">
                <a16:creationId xmlns:a16="http://schemas.microsoft.com/office/drawing/2014/main" id="{F3D6E333-02F9-08E8-5153-C8A7E52E39C3}"/>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11299" t="37171" r="10371" b="37324"/>
          <a:stretch>
            <a:fillRect/>
          </a:stretch>
        </p:blipFill>
        <p:spPr bwMode="auto">
          <a:xfrm>
            <a:off x="7171706" y="5348141"/>
            <a:ext cx="2106169"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Rimo3">
            <a:extLst>
              <a:ext uri="{FF2B5EF4-FFF2-40B4-BE49-F238E27FC236}">
                <a16:creationId xmlns:a16="http://schemas.microsoft.com/office/drawing/2014/main" id="{7DD87DF5-770E-A4AF-6AFA-47A0A728542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565231" y="3842355"/>
            <a:ext cx="1425287" cy="64008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Partners AppManagEvent 2025">
            <a:extLst>
              <a:ext uri="{FF2B5EF4-FFF2-40B4-BE49-F238E27FC236}">
                <a16:creationId xmlns:a16="http://schemas.microsoft.com/office/drawing/2014/main" id="{34AEE84A-0E43-3712-B00F-C2F5F687985E}"/>
              </a:ext>
            </a:extLst>
          </p:cNvPr>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13282" b="38976"/>
          <a:stretch>
            <a:fillRect/>
          </a:stretch>
        </p:blipFill>
        <p:spPr bwMode="auto">
          <a:xfrm>
            <a:off x="838200" y="5348141"/>
            <a:ext cx="2394121" cy="457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AEBB4C8-4C47-4302-C038-545910B20D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29304" y="3874035"/>
            <a:ext cx="1755648" cy="731520"/>
          </a:xfrm>
          <a:prstGeom prst="rect">
            <a:avLst/>
          </a:prstGeom>
        </p:spPr>
      </p:pic>
      <p:pic>
        <p:nvPicPr>
          <p:cNvPr id="7" name="Picture 6">
            <a:extLst>
              <a:ext uri="{FF2B5EF4-FFF2-40B4-BE49-F238E27FC236}">
                <a16:creationId xmlns:a16="http://schemas.microsoft.com/office/drawing/2014/main" id="{5E6ADCD6-844A-589F-CA73-1CE384FE5C30}"/>
              </a:ext>
            </a:extLst>
          </p:cNvPr>
          <p:cNvPicPr>
            <a:picLocks noChangeAspect="1"/>
          </p:cNvPicPr>
          <p:nvPr userDrawn="1"/>
        </p:nvPicPr>
        <p:blipFill>
          <a:blip r:embed="rId9">
            <a:extLst>
              <a:ext uri="{28A0092B-C50C-407E-A947-70E740481C1C}">
                <a14:useLocalDpi xmlns:a14="http://schemas.microsoft.com/office/drawing/2010/main" val="0"/>
              </a:ext>
            </a:extLst>
          </a:blip>
          <a:srcRect t="29421" b="31234"/>
          <a:stretch>
            <a:fillRect/>
          </a:stretch>
        </p:blipFill>
        <p:spPr>
          <a:xfrm>
            <a:off x="3807561" y="5314796"/>
            <a:ext cx="2788904" cy="457200"/>
          </a:xfrm>
          <a:prstGeom prst="rect">
            <a:avLst/>
          </a:prstGeom>
        </p:spPr>
      </p:pic>
      <p:sp>
        <p:nvSpPr>
          <p:cNvPr id="3" name="Title 1">
            <a:extLst>
              <a:ext uri="{FF2B5EF4-FFF2-40B4-BE49-F238E27FC236}">
                <a16:creationId xmlns:a16="http://schemas.microsoft.com/office/drawing/2014/main" id="{E35315DD-807A-1F0A-FADB-DDA573F2690B}"/>
              </a:ext>
            </a:extLst>
          </p:cNvPr>
          <p:cNvSpPr>
            <a:spLocks noGrp="1"/>
          </p:cNvSpPr>
          <p:nvPr>
            <p:ph type="title"/>
          </p:nvPr>
        </p:nvSpPr>
        <p:spPr>
          <a:xfrm>
            <a:off x="838200" y="365125"/>
            <a:ext cx="9205452" cy="1325563"/>
          </a:xfrm>
        </p:spPr>
        <p:txBody>
          <a:bodyPr/>
          <a:lstStyle/>
          <a:p>
            <a:r>
              <a:rPr lang="de-CH"/>
              <a:t>Sponsors</a:t>
            </a:r>
            <a:endParaRPr lang="en-US"/>
          </a:p>
        </p:txBody>
      </p:sp>
      <p:pic>
        <p:nvPicPr>
          <p:cNvPr id="4" name="Picture 3" descr="A black background with white spots&#10;&#10;AI-generated content may be incorrect.">
            <a:extLst>
              <a:ext uri="{FF2B5EF4-FFF2-40B4-BE49-F238E27FC236}">
                <a16:creationId xmlns:a16="http://schemas.microsoft.com/office/drawing/2014/main" id="{A5208D69-A465-8239-73B8-B03C9C529EE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492166" y="3902115"/>
            <a:ext cx="2445242" cy="612000"/>
          </a:xfrm>
          <a:prstGeom prst="rect">
            <a:avLst/>
          </a:prstGeom>
        </p:spPr>
      </p:pic>
    </p:spTree>
    <p:extLst>
      <p:ext uri="{BB962C8B-B14F-4D97-AF65-F5344CB8AC3E}">
        <p14:creationId xmlns:p14="http://schemas.microsoft.com/office/powerpoint/2010/main" val="2308373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Ab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51E50-2063-FA33-0B34-D21ADFF20581}"/>
              </a:ext>
            </a:extLst>
          </p:cNvPr>
          <p:cNvSpPr>
            <a:spLocks noGrp="1"/>
          </p:cNvSpPr>
          <p:nvPr>
            <p:ph type="title" hasCustomPrompt="1"/>
          </p:nvPr>
        </p:nvSpPr>
        <p:spPr/>
        <p:txBody>
          <a:bodyPr/>
          <a:lstStyle>
            <a:lvl1pPr>
              <a:defRPr/>
            </a:lvl1pPr>
          </a:lstStyle>
          <a:p>
            <a:r>
              <a:rPr lang="en-US"/>
              <a:t>That’s me</a:t>
            </a:r>
            <a:endParaRPr lang="LID4096"/>
          </a:p>
        </p:txBody>
      </p:sp>
      <p:sp>
        <p:nvSpPr>
          <p:cNvPr id="3" name="Rectangle 2">
            <a:extLst>
              <a:ext uri="{FF2B5EF4-FFF2-40B4-BE49-F238E27FC236}">
                <a16:creationId xmlns:a16="http://schemas.microsoft.com/office/drawing/2014/main" id="{467BFAFE-288B-3886-6110-A6751A1DD902}"/>
              </a:ext>
            </a:extLst>
          </p:cNvPr>
          <p:cNvSpPr/>
          <p:nvPr userDrawn="1"/>
        </p:nvSpPr>
        <p:spPr>
          <a:xfrm>
            <a:off x="3220995" y="1474573"/>
            <a:ext cx="8971005" cy="5383427"/>
          </a:xfrm>
          <a:prstGeom prst="rect">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3">
            <a:extLst>
              <a:ext uri="{FF2B5EF4-FFF2-40B4-BE49-F238E27FC236}">
                <a16:creationId xmlns:a16="http://schemas.microsoft.com/office/drawing/2014/main" id="{83CF0921-15A0-BDA5-A64A-B0A9457B2097}"/>
              </a:ext>
            </a:extLst>
          </p:cNvPr>
          <p:cNvSpPr/>
          <p:nvPr userDrawn="1"/>
        </p:nvSpPr>
        <p:spPr>
          <a:xfrm>
            <a:off x="5106443" y="1708980"/>
            <a:ext cx="4095221" cy="953869"/>
          </a:xfrm>
          <a:prstGeom prst="roundRect">
            <a:avLst/>
          </a:prstGeom>
          <a:solidFill>
            <a:srgbClr val="1055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400" b="1">
                <a:solidFill>
                  <a:srgbClr val="FFFFFF"/>
                </a:solidFill>
              </a:defRPr>
            </a:pPr>
            <a:r>
              <a:rPr lang="de-CH" sz="1600"/>
              <a:t>Michael Scott</a:t>
            </a:r>
            <a:endParaRPr sz="1600"/>
          </a:p>
          <a:p>
            <a:pPr>
              <a:defRPr sz="1200">
                <a:solidFill>
                  <a:srgbClr val="EBF0FF"/>
                </a:solidFill>
              </a:defRPr>
            </a:pPr>
            <a:r>
              <a:rPr sz="1200"/>
              <a:t>Microsoft</a:t>
            </a:r>
            <a:r>
              <a:rPr lang="en-US" sz="1200"/>
              <a:t> </a:t>
            </a:r>
            <a:r>
              <a:rPr sz="1200"/>
              <a:t>MVP</a:t>
            </a:r>
            <a:r>
              <a:rPr lang="en-US" sz="1200"/>
              <a:t> </a:t>
            </a:r>
            <a:r>
              <a:rPr sz="1200"/>
              <a:t>·</a:t>
            </a:r>
            <a:r>
              <a:rPr lang="en-US" sz="1200"/>
              <a:t> </a:t>
            </a:r>
            <a:r>
              <a:rPr sz="1200"/>
              <a:t>Endpoint</a:t>
            </a:r>
            <a:r>
              <a:rPr lang="en-US" sz="1200"/>
              <a:t> </a:t>
            </a:r>
            <a:r>
              <a:rPr sz="1200"/>
              <a:t>&amp;</a:t>
            </a:r>
            <a:r>
              <a:rPr lang="en-US" sz="1200"/>
              <a:t> </a:t>
            </a:r>
            <a:r>
              <a:rPr sz="1200"/>
              <a:t>Security</a:t>
            </a:r>
          </a:p>
        </p:txBody>
      </p:sp>
      <p:sp>
        <p:nvSpPr>
          <p:cNvPr id="6" name="Rounded Rectangle 4">
            <a:extLst>
              <a:ext uri="{FF2B5EF4-FFF2-40B4-BE49-F238E27FC236}">
                <a16:creationId xmlns:a16="http://schemas.microsoft.com/office/drawing/2014/main" id="{70306778-5E18-7FB2-A782-06D1FB3A726E}"/>
              </a:ext>
            </a:extLst>
          </p:cNvPr>
          <p:cNvSpPr/>
          <p:nvPr userDrawn="1"/>
        </p:nvSpPr>
        <p:spPr>
          <a:xfrm>
            <a:off x="5106443" y="2818428"/>
            <a:ext cx="4095221" cy="953869"/>
          </a:xfrm>
          <a:prstGeom prst="roundRect">
            <a:avLst/>
          </a:prstGeom>
          <a:solidFill>
            <a:srgbClr val="1A83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400" b="1">
                <a:solidFill>
                  <a:srgbClr val="FFFFFF"/>
                </a:solidFill>
              </a:defRPr>
            </a:pPr>
            <a:r>
              <a:rPr sz="1600"/>
              <a:t>Role</a:t>
            </a:r>
          </a:p>
          <a:p>
            <a:pPr>
              <a:defRPr sz="1200">
                <a:solidFill>
                  <a:srgbClr val="EBF0FF"/>
                </a:solidFill>
              </a:defRPr>
            </a:pPr>
            <a:r>
              <a:rPr lang="de-CH" sz="1200"/>
              <a:t>Manager</a:t>
            </a:r>
            <a:endParaRPr sz="1200"/>
          </a:p>
        </p:txBody>
      </p:sp>
      <p:sp>
        <p:nvSpPr>
          <p:cNvPr id="7" name="Rounded Rectangle 5">
            <a:extLst>
              <a:ext uri="{FF2B5EF4-FFF2-40B4-BE49-F238E27FC236}">
                <a16:creationId xmlns:a16="http://schemas.microsoft.com/office/drawing/2014/main" id="{16223F67-58F7-F89C-9FD2-9EEED72783FB}"/>
              </a:ext>
            </a:extLst>
          </p:cNvPr>
          <p:cNvSpPr/>
          <p:nvPr userDrawn="1"/>
        </p:nvSpPr>
        <p:spPr>
          <a:xfrm>
            <a:off x="5106443" y="3928043"/>
            <a:ext cx="4095221" cy="953702"/>
          </a:xfrm>
          <a:prstGeom prst="roundRect">
            <a:avLst/>
          </a:prstGeom>
          <a:solidFill>
            <a:srgbClr val="BDD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400" b="1">
                <a:solidFill>
                  <a:srgbClr val="FFFFFF"/>
                </a:solidFill>
              </a:defRPr>
            </a:pPr>
            <a:r>
              <a:rPr sz="1600">
                <a:solidFill>
                  <a:schemeClr val="tx1"/>
                </a:solidFill>
              </a:rPr>
              <a:t>Focus</a:t>
            </a:r>
          </a:p>
          <a:p>
            <a:pPr>
              <a:defRPr sz="1200">
                <a:solidFill>
                  <a:srgbClr val="EBF0FF"/>
                </a:solidFill>
              </a:defRPr>
            </a:pPr>
            <a:r>
              <a:rPr sz="1200">
                <a:solidFill>
                  <a:schemeClr val="tx1"/>
                </a:solidFill>
              </a:rPr>
              <a:t>Intune</a:t>
            </a:r>
            <a:r>
              <a:rPr lang="en-US" sz="1200">
                <a:solidFill>
                  <a:schemeClr val="tx1"/>
                </a:solidFill>
              </a:rPr>
              <a:t> </a:t>
            </a:r>
            <a:r>
              <a:rPr sz="1200">
                <a:solidFill>
                  <a:schemeClr val="tx1"/>
                </a:solidFill>
              </a:rPr>
              <a:t>·</a:t>
            </a:r>
            <a:r>
              <a:rPr lang="en-US" sz="1200">
                <a:solidFill>
                  <a:schemeClr val="tx1"/>
                </a:solidFill>
              </a:rPr>
              <a:t> </a:t>
            </a:r>
            <a:r>
              <a:rPr sz="1200">
                <a:solidFill>
                  <a:schemeClr val="tx1"/>
                </a:solidFill>
              </a:rPr>
              <a:t>Windows</a:t>
            </a:r>
            <a:r>
              <a:rPr lang="en-US" sz="1200">
                <a:solidFill>
                  <a:schemeClr val="tx1"/>
                </a:solidFill>
              </a:rPr>
              <a:t> </a:t>
            </a:r>
            <a:r>
              <a:rPr sz="1200">
                <a:solidFill>
                  <a:schemeClr val="tx1"/>
                </a:solidFill>
              </a:rPr>
              <a:t>365</a:t>
            </a:r>
            <a:r>
              <a:rPr lang="en-US" sz="1200">
                <a:solidFill>
                  <a:schemeClr val="tx1"/>
                </a:solidFill>
              </a:rPr>
              <a:t> </a:t>
            </a:r>
            <a:r>
              <a:rPr sz="1200">
                <a:solidFill>
                  <a:schemeClr val="tx1"/>
                </a:solidFill>
              </a:rPr>
              <a:t>·</a:t>
            </a:r>
            <a:r>
              <a:rPr lang="en-US" sz="1200">
                <a:solidFill>
                  <a:schemeClr val="tx1"/>
                </a:solidFill>
              </a:rPr>
              <a:t> </a:t>
            </a:r>
            <a:r>
              <a:rPr sz="1200">
                <a:solidFill>
                  <a:schemeClr val="tx1"/>
                </a:solidFill>
              </a:rPr>
              <a:t>Security</a:t>
            </a:r>
          </a:p>
        </p:txBody>
      </p:sp>
      <p:sp>
        <p:nvSpPr>
          <p:cNvPr id="8" name="Rounded Rectangle 5">
            <a:extLst>
              <a:ext uri="{FF2B5EF4-FFF2-40B4-BE49-F238E27FC236}">
                <a16:creationId xmlns:a16="http://schemas.microsoft.com/office/drawing/2014/main" id="{E75EA038-29AB-9106-DE67-D795C16D0393}"/>
              </a:ext>
            </a:extLst>
          </p:cNvPr>
          <p:cNvSpPr/>
          <p:nvPr userDrawn="1"/>
        </p:nvSpPr>
        <p:spPr>
          <a:xfrm>
            <a:off x="5106443" y="5037491"/>
            <a:ext cx="4095221" cy="1363309"/>
          </a:xfrm>
          <a:prstGeom prst="roundRect">
            <a:avLst/>
          </a:prstGeom>
          <a:solidFill>
            <a:srgbClr val="BCBC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400" b="1">
                <a:solidFill>
                  <a:srgbClr val="FFFFFF"/>
                </a:solidFill>
              </a:defRPr>
            </a:pPr>
            <a:r>
              <a:rPr lang="de-CH" sz="1600">
                <a:solidFill>
                  <a:schemeClr val="tx1"/>
                </a:solidFill>
              </a:rPr>
              <a:t>Blog, Hobbies and more</a:t>
            </a:r>
            <a:endParaRPr sz="1600">
              <a:solidFill>
                <a:schemeClr val="tx1"/>
              </a:solidFill>
            </a:endParaRPr>
          </a:p>
          <a:p>
            <a:pPr>
              <a:defRPr sz="1200">
                <a:solidFill>
                  <a:srgbClr val="EBF0FF"/>
                </a:solidFill>
              </a:defRPr>
            </a:pPr>
            <a:r>
              <a:rPr lang="en-US" sz="1600">
                <a:solidFill>
                  <a:schemeClr val="tx1"/>
                </a:solidFill>
              </a:rPr>
              <a:t>Being awesome</a:t>
            </a:r>
          </a:p>
          <a:p>
            <a:pPr>
              <a:defRPr sz="1200">
                <a:solidFill>
                  <a:srgbClr val="EBF0FF"/>
                </a:solidFill>
              </a:defRPr>
            </a:pPr>
            <a:endParaRPr lang="en-US" sz="1600">
              <a:solidFill>
                <a:schemeClr val="tx1"/>
              </a:solidFill>
            </a:endParaRPr>
          </a:p>
        </p:txBody>
      </p:sp>
      <p:pic>
        <p:nvPicPr>
          <p:cNvPr id="9" name="Picture 8">
            <a:extLst>
              <a:ext uri="{FF2B5EF4-FFF2-40B4-BE49-F238E27FC236}">
                <a16:creationId xmlns:a16="http://schemas.microsoft.com/office/drawing/2014/main" id="{5A08DE68-2F3E-B138-ED20-12616749BF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00421" y="2534416"/>
            <a:ext cx="2347329" cy="2347329"/>
          </a:xfrm>
          <a:prstGeom prst="ellipse">
            <a:avLst/>
          </a:prstGeom>
          <a:ln w="76200" cap="rnd">
            <a:solidFill>
              <a:schemeClr val="bg1"/>
            </a:solidFill>
          </a:ln>
          <a:effectLst/>
        </p:spPr>
      </p:pic>
      <p:pic>
        <p:nvPicPr>
          <p:cNvPr id="10" name="Picture 9">
            <a:extLst>
              <a:ext uri="{FF2B5EF4-FFF2-40B4-BE49-F238E27FC236}">
                <a16:creationId xmlns:a16="http://schemas.microsoft.com/office/drawing/2014/main" id="{DB639C70-EF01-3ADF-29EB-DE93601F57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4560" y="0"/>
            <a:ext cx="2377440" cy="2377440"/>
          </a:xfrm>
          <a:prstGeom prst="rect">
            <a:avLst/>
          </a:prstGeom>
        </p:spPr>
      </p:pic>
    </p:spTree>
    <p:extLst>
      <p:ext uri="{BB962C8B-B14F-4D97-AF65-F5344CB8AC3E}">
        <p14:creationId xmlns:p14="http://schemas.microsoft.com/office/powerpoint/2010/main" val="4260278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em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85167-8B1E-659B-4B6F-807D9F87EFE8}"/>
              </a:ext>
            </a:extLst>
          </p:cNvPr>
          <p:cNvSpPr>
            <a:spLocks noGrp="1"/>
          </p:cNvSpPr>
          <p:nvPr>
            <p:ph type="title" hasCustomPrompt="1"/>
          </p:nvPr>
        </p:nvSpPr>
        <p:spPr>
          <a:xfrm>
            <a:off x="839788" y="2268670"/>
            <a:ext cx="3932237" cy="1160329"/>
          </a:xfrm>
        </p:spPr>
        <p:txBody>
          <a:bodyPr anchor="b"/>
          <a:lstStyle>
            <a:lvl1pPr>
              <a:defRPr sz="3200" b="0">
                <a:latin typeface="Segoe Sans Display Semibold" pitchFamily="2" charset="0"/>
                <a:cs typeface="Segoe Sans Display Semibold" pitchFamily="2" charset="0"/>
              </a:defRPr>
            </a:lvl1pPr>
          </a:lstStyle>
          <a:p>
            <a:r>
              <a:rPr lang="en-US"/>
              <a:t>Demo</a:t>
            </a:r>
            <a:endParaRPr lang="LID4096"/>
          </a:p>
        </p:txBody>
      </p:sp>
      <p:sp>
        <p:nvSpPr>
          <p:cNvPr id="4" name="Text Placeholder 3">
            <a:extLst>
              <a:ext uri="{FF2B5EF4-FFF2-40B4-BE49-F238E27FC236}">
                <a16:creationId xmlns:a16="http://schemas.microsoft.com/office/drawing/2014/main" id="{F40BDC88-3ABE-D053-0125-AD286BFC3219}"/>
              </a:ext>
            </a:extLst>
          </p:cNvPr>
          <p:cNvSpPr>
            <a:spLocks noGrp="1"/>
          </p:cNvSpPr>
          <p:nvPr>
            <p:ph type="body" sz="half" idx="2" hasCustomPrompt="1"/>
          </p:nvPr>
        </p:nvSpPr>
        <p:spPr>
          <a:xfrm>
            <a:off x="839788" y="3429000"/>
            <a:ext cx="393223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Some nice text….</a:t>
            </a:r>
          </a:p>
        </p:txBody>
      </p:sp>
      <p:grpSp>
        <p:nvGrpSpPr>
          <p:cNvPr id="8" name="Google Shape;465;p57">
            <a:extLst>
              <a:ext uri="{FF2B5EF4-FFF2-40B4-BE49-F238E27FC236}">
                <a16:creationId xmlns:a16="http://schemas.microsoft.com/office/drawing/2014/main" id="{1DE1B4CA-2CD9-5ECE-AF4E-3D681689913F}"/>
              </a:ext>
            </a:extLst>
          </p:cNvPr>
          <p:cNvGrpSpPr/>
          <p:nvPr userDrawn="1"/>
        </p:nvGrpSpPr>
        <p:grpSpPr>
          <a:xfrm>
            <a:off x="6552796" y="2176089"/>
            <a:ext cx="3432984" cy="2496295"/>
            <a:chOff x="331763" y="414153"/>
            <a:chExt cx="6903246" cy="5019697"/>
          </a:xfrm>
        </p:grpSpPr>
        <p:sp>
          <p:nvSpPr>
            <p:cNvPr id="9" name="Google Shape;466;p57">
              <a:extLst>
                <a:ext uri="{FF2B5EF4-FFF2-40B4-BE49-F238E27FC236}">
                  <a16:creationId xmlns:a16="http://schemas.microsoft.com/office/drawing/2014/main" id="{6548A2AB-A867-431C-EB0D-2FB67C2FDC31}"/>
                </a:ext>
              </a:extLst>
            </p:cNvPr>
            <p:cNvSpPr/>
            <p:nvPr/>
          </p:nvSpPr>
          <p:spPr>
            <a:xfrm>
              <a:off x="2953125" y="4725150"/>
              <a:ext cx="1660725" cy="708700"/>
            </a:xfrm>
            <a:custGeom>
              <a:avLst/>
              <a:gdLst/>
              <a:ahLst/>
              <a:cxnLst/>
              <a:rect l="l" t="t" r="r" b="b"/>
              <a:pathLst>
                <a:path w="66429" h="28348" extrusionOk="0">
                  <a:moveTo>
                    <a:pt x="6889" y="1"/>
                  </a:moveTo>
                  <a:lnTo>
                    <a:pt x="1" y="28347"/>
                  </a:lnTo>
                  <a:lnTo>
                    <a:pt x="66429" y="28347"/>
                  </a:lnTo>
                  <a:lnTo>
                    <a:pt x="59475" y="1"/>
                  </a:lnTo>
                  <a:lnTo>
                    <a:pt x="33182" y="464"/>
                  </a:lnTo>
                  <a:lnTo>
                    <a:pt x="68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67;p57">
              <a:extLst>
                <a:ext uri="{FF2B5EF4-FFF2-40B4-BE49-F238E27FC236}">
                  <a16:creationId xmlns:a16="http://schemas.microsoft.com/office/drawing/2014/main" id="{9A19FC47-A2EB-9262-EF00-DF0330EBB16F}"/>
                </a:ext>
              </a:extLst>
            </p:cNvPr>
            <p:cNvSpPr/>
            <p:nvPr/>
          </p:nvSpPr>
          <p:spPr>
            <a:xfrm>
              <a:off x="331763" y="414153"/>
              <a:ext cx="6903246" cy="4353879"/>
            </a:xfrm>
            <a:custGeom>
              <a:avLst/>
              <a:gdLst/>
              <a:ahLst/>
              <a:cxnLst/>
              <a:rect l="l" t="t" r="r" b="b"/>
              <a:pathLst>
                <a:path w="248162" h="181204" extrusionOk="0">
                  <a:moveTo>
                    <a:pt x="4636" y="0"/>
                  </a:moveTo>
                  <a:cubicBezTo>
                    <a:pt x="2053" y="0"/>
                    <a:pt x="0" y="2053"/>
                    <a:pt x="0" y="4636"/>
                  </a:cubicBezTo>
                  <a:lnTo>
                    <a:pt x="0" y="176634"/>
                  </a:lnTo>
                  <a:cubicBezTo>
                    <a:pt x="0" y="179151"/>
                    <a:pt x="2053" y="181204"/>
                    <a:pt x="4636" y="181204"/>
                  </a:cubicBezTo>
                  <a:lnTo>
                    <a:pt x="243526" y="181204"/>
                  </a:lnTo>
                  <a:cubicBezTo>
                    <a:pt x="246109" y="181204"/>
                    <a:pt x="248162" y="179151"/>
                    <a:pt x="248162" y="176634"/>
                  </a:cubicBezTo>
                  <a:lnTo>
                    <a:pt x="248162" y="4636"/>
                  </a:lnTo>
                  <a:cubicBezTo>
                    <a:pt x="248162" y="2053"/>
                    <a:pt x="246109" y="0"/>
                    <a:pt x="243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68;p57">
              <a:extLst>
                <a:ext uri="{FF2B5EF4-FFF2-40B4-BE49-F238E27FC236}">
                  <a16:creationId xmlns:a16="http://schemas.microsoft.com/office/drawing/2014/main" id="{B0195634-351A-3A08-9F43-039955D3A732}"/>
                </a:ext>
              </a:extLst>
            </p:cNvPr>
            <p:cNvSpPr/>
            <p:nvPr/>
          </p:nvSpPr>
          <p:spPr>
            <a:xfrm>
              <a:off x="547300" y="600323"/>
              <a:ext cx="6472159" cy="3981525"/>
            </a:xfrm>
            <a:custGeom>
              <a:avLst/>
              <a:gdLst/>
              <a:ahLst/>
              <a:cxnLst/>
              <a:rect l="l" t="t" r="r" b="b"/>
              <a:pathLst>
                <a:path w="232665" h="165707" extrusionOk="0">
                  <a:moveTo>
                    <a:pt x="1" y="1"/>
                  </a:moveTo>
                  <a:lnTo>
                    <a:pt x="1" y="24307"/>
                  </a:lnTo>
                  <a:lnTo>
                    <a:pt x="1" y="165707"/>
                  </a:lnTo>
                  <a:lnTo>
                    <a:pt x="232665" y="165707"/>
                  </a:lnTo>
                  <a:lnTo>
                    <a:pt x="232665" y="121532"/>
                  </a:lnTo>
                  <a:lnTo>
                    <a:pt x="2326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69;p57">
              <a:extLst>
                <a:ext uri="{FF2B5EF4-FFF2-40B4-BE49-F238E27FC236}">
                  <a16:creationId xmlns:a16="http://schemas.microsoft.com/office/drawing/2014/main" id="{EC8971AA-98C8-3C43-B4AE-94DC65D48909}"/>
                </a:ext>
              </a:extLst>
            </p:cNvPr>
            <p:cNvSpPr/>
            <p:nvPr/>
          </p:nvSpPr>
          <p:spPr>
            <a:xfrm>
              <a:off x="2772650" y="5206975"/>
              <a:ext cx="2020025" cy="226875"/>
            </a:xfrm>
            <a:custGeom>
              <a:avLst/>
              <a:gdLst/>
              <a:ahLst/>
              <a:cxnLst/>
              <a:rect l="l" t="t" r="r" b="b"/>
              <a:pathLst>
                <a:path w="80801" h="9075" extrusionOk="0">
                  <a:moveTo>
                    <a:pt x="4571" y="1"/>
                  </a:moveTo>
                  <a:cubicBezTo>
                    <a:pt x="2054" y="1"/>
                    <a:pt x="1" y="2054"/>
                    <a:pt x="1" y="4570"/>
                  </a:cubicBezTo>
                  <a:cubicBezTo>
                    <a:pt x="1" y="7021"/>
                    <a:pt x="2054" y="9074"/>
                    <a:pt x="4571" y="9074"/>
                  </a:cubicBezTo>
                  <a:lnTo>
                    <a:pt x="76297" y="9074"/>
                  </a:lnTo>
                  <a:cubicBezTo>
                    <a:pt x="78814" y="9074"/>
                    <a:pt x="80801" y="7021"/>
                    <a:pt x="80801" y="4570"/>
                  </a:cubicBezTo>
                  <a:cubicBezTo>
                    <a:pt x="80801" y="2054"/>
                    <a:pt x="78814" y="1"/>
                    <a:pt x="76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Picture 12">
            <a:extLst>
              <a:ext uri="{FF2B5EF4-FFF2-40B4-BE49-F238E27FC236}">
                <a16:creationId xmlns:a16="http://schemas.microsoft.com/office/drawing/2014/main" id="{E8E16ABC-DAF0-B309-DD77-86F4BB323D3C}"/>
              </a:ext>
            </a:extLst>
          </p:cNvPr>
          <p:cNvPicPr>
            <a:picLocks noChangeAspect="1"/>
          </p:cNvPicPr>
          <p:nvPr userDrawn="1"/>
        </p:nvPicPr>
        <p:blipFill>
          <a:blip r:embed="rId2"/>
          <a:stretch>
            <a:fillRect/>
          </a:stretch>
        </p:blipFill>
        <p:spPr>
          <a:xfrm>
            <a:off x="6659626" y="2268671"/>
            <a:ext cx="3218604" cy="1980011"/>
          </a:xfrm>
          <a:prstGeom prst="rect">
            <a:avLst/>
          </a:prstGeom>
        </p:spPr>
      </p:pic>
    </p:spTree>
    <p:extLst>
      <p:ext uri="{BB962C8B-B14F-4D97-AF65-F5344CB8AC3E}">
        <p14:creationId xmlns:p14="http://schemas.microsoft.com/office/powerpoint/2010/main" val="1564949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onsor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4788E9-A3B8-5070-145C-D8F1573AD183}"/>
              </a:ext>
            </a:extLst>
          </p:cNvPr>
          <p:cNvSpPr/>
          <p:nvPr userDrawn="1"/>
        </p:nvSpPr>
        <p:spPr>
          <a:xfrm>
            <a:off x="1" y="1804087"/>
            <a:ext cx="12192000" cy="505391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026" name="Picture 2" descr="OneDeploy">
            <a:extLst>
              <a:ext uri="{FF2B5EF4-FFF2-40B4-BE49-F238E27FC236}">
                <a16:creationId xmlns:a16="http://schemas.microsoft.com/office/drawing/2014/main" id="{EAE241B1-5EE6-88D2-A3DB-00FED22D2DD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2217049"/>
            <a:ext cx="35605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Download Microsoft Logo in SVG Vector or PNG File Format - Logo.wine">
            <a:extLst>
              <a:ext uri="{FF2B5EF4-FFF2-40B4-BE49-F238E27FC236}">
                <a16:creationId xmlns:a16="http://schemas.microsoft.com/office/drawing/2014/main" id="{F3D6E333-02F9-08E8-5153-C8A7E52E39C3}"/>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1299" t="37171" r="10371" b="37324"/>
          <a:stretch>
            <a:fillRect/>
          </a:stretch>
        </p:blipFill>
        <p:spPr bwMode="auto">
          <a:xfrm>
            <a:off x="7171706" y="5348141"/>
            <a:ext cx="2106169"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Partners AppManagEvent 2025">
            <a:extLst>
              <a:ext uri="{FF2B5EF4-FFF2-40B4-BE49-F238E27FC236}">
                <a16:creationId xmlns:a16="http://schemas.microsoft.com/office/drawing/2014/main" id="{34AEE84A-0E43-3712-B00F-C2F5F687985E}"/>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13282" b="38976"/>
          <a:stretch>
            <a:fillRect/>
          </a:stretch>
        </p:blipFill>
        <p:spPr bwMode="auto">
          <a:xfrm>
            <a:off x="838200" y="5348141"/>
            <a:ext cx="2394121" cy="457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E6ADCD6-844A-589F-CA73-1CE384FE5C30}"/>
              </a:ext>
            </a:extLst>
          </p:cNvPr>
          <p:cNvPicPr>
            <a:picLocks noChangeAspect="1"/>
          </p:cNvPicPr>
          <p:nvPr userDrawn="1"/>
        </p:nvPicPr>
        <p:blipFill>
          <a:blip r:embed="rId5">
            <a:extLst>
              <a:ext uri="{28A0092B-C50C-407E-A947-70E740481C1C}">
                <a14:useLocalDpi xmlns:a14="http://schemas.microsoft.com/office/drawing/2010/main" val="0"/>
              </a:ext>
            </a:extLst>
          </a:blip>
          <a:srcRect t="29421" b="31234"/>
          <a:stretch>
            <a:fillRect/>
          </a:stretch>
        </p:blipFill>
        <p:spPr>
          <a:xfrm>
            <a:off x="3807561" y="5314796"/>
            <a:ext cx="2788904" cy="457200"/>
          </a:xfrm>
          <a:prstGeom prst="rect">
            <a:avLst/>
          </a:prstGeom>
        </p:spPr>
      </p:pic>
      <p:sp>
        <p:nvSpPr>
          <p:cNvPr id="3" name="Title 1">
            <a:extLst>
              <a:ext uri="{FF2B5EF4-FFF2-40B4-BE49-F238E27FC236}">
                <a16:creationId xmlns:a16="http://schemas.microsoft.com/office/drawing/2014/main" id="{E35315DD-807A-1F0A-FADB-DDA573F2690B}"/>
              </a:ext>
            </a:extLst>
          </p:cNvPr>
          <p:cNvSpPr>
            <a:spLocks noGrp="1"/>
          </p:cNvSpPr>
          <p:nvPr>
            <p:ph type="title"/>
          </p:nvPr>
        </p:nvSpPr>
        <p:spPr>
          <a:xfrm>
            <a:off x="838200" y="365125"/>
            <a:ext cx="9205452" cy="1325563"/>
          </a:xfrm>
        </p:spPr>
        <p:txBody>
          <a:bodyPr/>
          <a:lstStyle/>
          <a:p>
            <a:r>
              <a:rPr lang="de-CH"/>
              <a:t>Sponsors</a:t>
            </a:r>
            <a:endParaRPr lang="en-US"/>
          </a:p>
        </p:txBody>
      </p:sp>
      <p:pic>
        <p:nvPicPr>
          <p:cNvPr id="4" name="Picture 3">
            <a:extLst>
              <a:ext uri="{FF2B5EF4-FFF2-40B4-BE49-F238E27FC236}">
                <a16:creationId xmlns:a16="http://schemas.microsoft.com/office/drawing/2014/main" id="{62F88BB0-9015-FE6C-DAF4-86A77815A35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814560" y="0"/>
            <a:ext cx="2377440" cy="2377440"/>
          </a:xfrm>
          <a:prstGeom prst="rect">
            <a:avLst/>
          </a:prstGeom>
        </p:spPr>
      </p:pic>
      <p:pic>
        <p:nvPicPr>
          <p:cNvPr id="6" name="Picture 4" descr="Zerotouch">
            <a:extLst>
              <a:ext uri="{FF2B5EF4-FFF2-40B4-BE49-F238E27FC236}">
                <a16:creationId xmlns:a16="http://schemas.microsoft.com/office/drawing/2014/main" id="{03B5A938-4D44-4A06-F146-46CEE9491096}"/>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38200" y="3874035"/>
            <a:ext cx="739634" cy="731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PATCH MY PC">
            <a:extLst>
              <a:ext uri="{FF2B5EF4-FFF2-40B4-BE49-F238E27FC236}">
                <a16:creationId xmlns:a16="http://schemas.microsoft.com/office/drawing/2014/main" id="{08FA9514-AA2E-A046-E3B6-997C0DD0F368}"/>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344622" y="3842355"/>
            <a:ext cx="641435" cy="7315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6" descr="Rimo3">
            <a:extLst>
              <a:ext uri="{FF2B5EF4-FFF2-40B4-BE49-F238E27FC236}">
                <a16:creationId xmlns:a16="http://schemas.microsoft.com/office/drawing/2014/main" id="{E0CF11FA-A2D7-AD59-8BA7-4A4CB7B6893C}"/>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565231" y="3842355"/>
            <a:ext cx="1425287" cy="6400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DB8D7A8-B42E-2EDA-0F66-5241451512F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329304" y="3874035"/>
            <a:ext cx="1755648" cy="731520"/>
          </a:xfrm>
          <a:prstGeom prst="rect">
            <a:avLst/>
          </a:prstGeom>
        </p:spPr>
      </p:pic>
      <p:pic>
        <p:nvPicPr>
          <p:cNvPr id="11" name="Picture 10" descr="A black background with white spots&#10;&#10;AI-generated content may be incorrect.">
            <a:extLst>
              <a:ext uri="{FF2B5EF4-FFF2-40B4-BE49-F238E27FC236}">
                <a16:creationId xmlns:a16="http://schemas.microsoft.com/office/drawing/2014/main" id="{9826FAAD-C9A0-D274-D54C-7C58CE662EF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492166" y="3902115"/>
            <a:ext cx="2445242" cy="612000"/>
          </a:xfrm>
          <a:prstGeom prst="rect">
            <a:avLst/>
          </a:prstGeom>
        </p:spPr>
      </p:pic>
    </p:spTree>
    <p:extLst>
      <p:ext uri="{BB962C8B-B14F-4D97-AF65-F5344CB8AC3E}">
        <p14:creationId xmlns:p14="http://schemas.microsoft.com/office/powerpoint/2010/main" val="1193619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51E50-2063-FA33-0B34-D21ADFF20581}"/>
              </a:ext>
            </a:extLst>
          </p:cNvPr>
          <p:cNvSpPr>
            <a:spLocks noGrp="1"/>
          </p:cNvSpPr>
          <p:nvPr>
            <p:ph type="title" hasCustomPrompt="1"/>
          </p:nvPr>
        </p:nvSpPr>
        <p:spPr/>
        <p:txBody>
          <a:bodyPr/>
          <a:lstStyle/>
          <a:p>
            <a:r>
              <a:rPr lang="en-US"/>
              <a:t>That’s me</a:t>
            </a:r>
            <a:endParaRPr lang="LID4096"/>
          </a:p>
        </p:txBody>
      </p:sp>
      <p:sp>
        <p:nvSpPr>
          <p:cNvPr id="3" name="Rectangle 2">
            <a:extLst>
              <a:ext uri="{FF2B5EF4-FFF2-40B4-BE49-F238E27FC236}">
                <a16:creationId xmlns:a16="http://schemas.microsoft.com/office/drawing/2014/main" id="{BFC227ED-65AF-98D5-23D3-08536175E396}"/>
              </a:ext>
            </a:extLst>
          </p:cNvPr>
          <p:cNvSpPr/>
          <p:nvPr userDrawn="1"/>
        </p:nvSpPr>
        <p:spPr>
          <a:xfrm>
            <a:off x="3220995" y="1474573"/>
            <a:ext cx="8971005" cy="5383427"/>
          </a:xfrm>
          <a:prstGeom prst="rect">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04E68CB4-2FB5-4D1B-9C7F-629DACA50E93}"/>
              </a:ext>
            </a:extLst>
          </p:cNvPr>
          <p:cNvSpPr/>
          <p:nvPr userDrawn="1"/>
        </p:nvSpPr>
        <p:spPr>
          <a:xfrm>
            <a:off x="5106443" y="1708980"/>
            <a:ext cx="4095221" cy="953869"/>
          </a:xfrm>
          <a:prstGeom prst="roundRect">
            <a:avLst/>
          </a:prstGeom>
          <a:solidFill>
            <a:srgbClr val="1055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400" b="1">
                <a:solidFill>
                  <a:srgbClr val="FFFFFF"/>
                </a:solidFill>
              </a:defRPr>
            </a:pPr>
            <a:r>
              <a:rPr lang="de-CH" sz="1600"/>
              <a:t>Michael Scott</a:t>
            </a:r>
            <a:endParaRPr sz="1600"/>
          </a:p>
          <a:p>
            <a:pPr>
              <a:defRPr sz="1200">
                <a:solidFill>
                  <a:srgbClr val="EBF0FF"/>
                </a:solidFill>
              </a:defRPr>
            </a:pPr>
            <a:r>
              <a:rPr sz="1200"/>
              <a:t>Microsoft</a:t>
            </a:r>
            <a:r>
              <a:rPr lang="en-US" sz="1200"/>
              <a:t> </a:t>
            </a:r>
            <a:r>
              <a:rPr sz="1200"/>
              <a:t>MVP</a:t>
            </a:r>
            <a:r>
              <a:rPr lang="en-US" sz="1200"/>
              <a:t> </a:t>
            </a:r>
            <a:r>
              <a:rPr sz="1200"/>
              <a:t>·</a:t>
            </a:r>
            <a:r>
              <a:rPr lang="en-US" sz="1200"/>
              <a:t> </a:t>
            </a:r>
            <a:r>
              <a:rPr sz="1200"/>
              <a:t>Endpoint</a:t>
            </a:r>
            <a:r>
              <a:rPr lang="en-US" sz="1200"/>
              <a:t> </a:t>
            </a:r>
            <a:r>
              <a:rPr sz="1200"/>
              <a:t>&amp;</a:t>
            </a:r>
            <a:r>
              <a:rPr lang="en-US" sz="1200"/>
              <a:t> </a:t>
            </a:r>
            <a:r>
              <a:rPr sz="1200"/>
              <a:t>Security</a:t>
            </a:r>
          </a:p>
        </p:txBody>
      </p:sp>
      <p:sp>
        <p:nvSpPr>
          <p:cNvPr id="5" name="Rounded Rectangle 4">
            <a:extLst>
              <a:ext uri="{FF2B5EF4-FFF2-40B4-BE49-F238E27FC236}">
                <a16:creationId xmlns:a16="http://schemas.microsoft.com/office/drawing/2014/main" id="{E04F997D-24A4-CA77-8115-24C0C343B31B}"/>
              </a:ext>
            </a:extLst>
          </p:cNvPr>
          <p:cNvSpPr/>
          <p:nvPr userDrawn="1"/>
        </p:nvSpPr>
        <p:spPr>
          <a:xfrm>
            <a:off x="5106443" y="2818428"/>
            <a:ext cx="4095221" cy="953869"/>
          </a:xfrm>
          <a:prstGeom prst="roundRect">
            <a:avLst/>
          </a:prstGeom>
          <a:solidFill>
            <a:srgbClr val="1A83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400" b="1">
                <a:solidFill>
                  <a:srgbClr val="FFFFFF"/>
                </a:solidFill>
              </a:defRPr>
            </a:pPr>
            <a:r>
              <a:rPr sz="1600"/>
              <a:t>Role</a:t>
            </a:r>
          </a:p>
          <a:p>
            <a:pPr>
              <a:defRPr sz="1200">
                <a:solidFill>
                  <a:srgbClr val="EBF0FF"/>
                </a:solidFill>
              </a:defRPr>
            </a:pPr>
            <a:r>
              <a:rPr lang="de-CH" sz="1200"/>
              <a:t>Manager</a:t>
            </a:r>
            <a:endParaRPr sz="1200"/>
          </a:p>
        </p:txBody>
      </p:sp>
      <p:sp>
        <p:nvSpPr>
          <p:cNvPr id="6" name="Rounded Rectangle 5">
            <a:extLst>
              <a:ext uri="{FF2B5EF4-FFF2-40B4-BE49-F238E27FC236}">
                <a16:creationId xmlns:a16="http://schemas.microsoft.com/office/drawing/2014/main" id="{94E73FF5-FB4F-CF15-BD83-86513AE34679}"/>
              </a:ext>
            </a:extLst>
          </p:cNvPr>
          <p:cNvSpPr/>
          <p:nvPr userDrawn="1"/>
        </p:nvSpPr>
        <p:spPr>
          <a:xfrm>
            <a:off x="5106443" y="3928043"/>
            <a:ext cx="4095221" cy="953702"/>
          </a:xfrm>
          <a:prstGeom prst="roundRect">
            <a:avLst/>
          </a:prstGeom>
          <a:solidFill>
            <a:srgbClr val="BDD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400" b="1">
                <a:solidFill>
                  <a:srgbClr val="FFFFFF"/>
                </a:solidFill>
              </a:defRPr>
            </a:pPr>
            <a:r>
              <a:rPr sz="1600">
                <a:solidFill>
                  <a:schemeClr val="tx1"/>
                </a:solidFill>
              </a:rPr>
              <a:t>Focus</a:t>
            </a:r>
          </a:p>
          <a:p>
            <a:pPr>
              <a:defRPr sz="1200">
                <a:solidFill>
                  <a:srgbClr val="EBF0FF"/>
                </a:solidFill>
              </a:defRPr>
            </a:pPr>
            <a:r>
              <a:rPr sz="1200">
                <a:solidFill>
                  <a:schemeClr val="tx1"/>
                </a:solidFill>
              </a:rPr>
              <a:t>Intune</a:t>
            </a:r>
            <a:r>
              <a:rPr lang="en-US" sz="1200">
                <a:solidFill>
                  <a:schemeClr val="tx1"/>
                </a:solidFill>
              </a:rPr>
              <a:t> </a:t>
            </a:r>
            <a:r>
              <a:rPr sz="1200">
                <a:solidFill>
                  <a:schemeClr val="tx1"/>
                </a:solidFill>
              </a:rPr>
              <a:t>·</a:t>
            </a:r>
            <a:r>
              <a:rPr lang="en-US" sz="1200">
                <a:solidFill>
                  <a:schemeClr val="tx1"/>
                </a:solidFill>
              </a:rPr>
              <a:t> </a:t>
            </a:r>
            <a:r>
              <a:rPr sz="1200">
                <a:solidFill>
                  <a:schemeClr val="tx1"/>
                </a:solidFill>
              </a:rPr>
              <a:t>Windows</a:t>
            </a:r>
            <a:r>
              <a:rPr lang="en-US" sz="1200">
                <a:solidFill>
                  <a:schemeClr val="tx1"/>
                </a:solidFill>
              </a:rPr>
              <a:t> </a:t>
            </a:r>
            <a:r>
              <a:rPr sz="1200">
                <a:solidFill>
                  <a:schemeClr val="tx1"/>
                </a:solidFill>
              </a:rPr>
              <a:t>365</a:t>
            </a:r>
            <a:r>
              <a:rPr lang="en-US" sz="1200">
                <a:solidFill>
                  <a:schemeClr val="tx1"/>
                </a:solidFill>
              </a:rPr>
              <a:t> </a:t>
            </a:r>
            <a:r>
              <a:rPr sz="1200">
                <a:solidFill>
                  <a:schemeClr val="tx1"/>
                </a:solidFill>
              </a:rPr>
              <a:t>·</a:t>
            </a:r>
            <a:r>
              <a:rPr lang="en-US" sz="1200">
                <a:solidFill>
                  <a:schemeClr val="tx1"/>
                </a:solidFill>
              </a:rPr>
              <a:t> </a:t>
            </a:r>
            <a:r>
              <a:rPr sz="1200">
                <a:solidFill>
                  <a:schemeClr val="tx1"/>
                </a:solidFill>
              </a:rPr>
              <a:t>Security</a:t>
            </a:r>
          </a:p>
        </p:txBody>
      </p:sp>
      <p:sp>
        <p:nvSpPr>
          <p:cNvPr id="7" name="Rounded Rectangle 5">
            <a:extLst>
              <a:ext uri="{FF2B5EF4-FFF2-40B4-BE49-F238E27FC236}">
                <a16:creationId xmlns:a16="http://schemas.microsoft.com/office/drawing/2014/main" id="{2AB0DFCB-2D92-3EDE-1961-09701A362D83}"/>
              </a:ext>
            </a:extLst>
          </p:cNvPr>
          <p:cNvSpPr/>
          <p:nvPr userDrawn="1"/>
        </p:nvSpPr>
        <p:spPr>
          <a:xfrm>
            <a:off x="5106443" y="5037491"/>
            <a:ext cx="4095221" cy="1363309"/>
          </a:xfrm>
          <a:prstGeom prst="roundRect">
            <a:avLst/>
          </a:prstGeom>
          <a:solidFill>
            <a:srgbClr val="BCBC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400" b="1">
                <a:solidFill>
                  <a:srgbClr val="FFFFFF"/>
                </a:solidFill>
              </a:defRPr>
            </a:pPr>
            <a:r>
              <a:rPr lang="de-CH" sz="1600">
                <a:solidFill>
                  <a:schemeClr val="tx1"/>
                </a:solidFill>
              </a:rPr>
              <a:t>Blog, Hobbies and more</a:t>
            </a:r>
            <a:endParaRPr sz="1600">
              <a:solidFill>
                <a:schemeClr val="tx1"/>
              </a:solidFill>
            </a:endParaRPr>
          </a:p>
          <a:p>
            <a:pPr>
              <a:defRPr sz="1200">
                <a:solidFill>
                  <a:srgbClr val="EBF0FF"/>
                </a:solidFill>
              </a:defRPr>
            </a:pPr>
            <a:r>
              <a:rPr lang="en-US" sz="1600">
                <a:solidFill>
                  <a:schemeClr val="tx1"/>
                </a:solidFill>
              </a:rPr>
              <a:t>Being awesome</a:t>
            </a:r>
          </a:p>
          <a:p>
            <a:pPr>
              <a:defRPr sz="1200">
                <a:solidFill>
                  <a:srgbClr val="EBF0FF"/>
                </a:solidFill>
              </a:defRPr>
            </a:pPr>
            <a:endParaRPr lang="en-US" sz="1600">
              <a:solidFill>
                <a:schemeClr val="tx1"/>
              </a:solidFill>
            </a:endParaRPr>
          </a:p>
        </p:txBody>
      </p:sp>
      <p:pic>
        <p:nvPicPr>
          <p:cNvPr id="8" name="Picture 7">
            <a:extLst>
              <a:ext uri="{FF2B5EF4-FFF2-40B4-BE49-F238E27FC236}">
                <a16:creationId xmlns:a16="http://schemas.microsoft.com/office/drawing/2014/main" id="{5A0808A7-B361-A3D4-EFBD-8121FE7710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00421" y="2534416"/>
            <a:ext cx="2347329" cy="2347329"/>
          </a:xfrm>
          <a:prstGeom prst="ellipse">
            <a:avLst/>
          </a:prstGeom>
          <a:ln w="76200" cap="rnd">
            <a:solidFill>
              <a:schemeClr val="bg1"/>
            </a:solidFill>
          </a:ln>
          <a:effectLst/>
        </p:spPr>
      </p:pic>
      <p:pic>
        <p:nvPicPr>
          <p:cNvPr id="9" name="Picture 8">
            <a:extLst>
              <a:ext uri="{FF2B5EF4-FFF2-40B4-BE49-F238E27FC236}">
                <a16:creationId xmlns:a16="http://schemas.microsoft.com/office/drawing/2014/main" id="{286EFCFA-0A7B-6EB1-7550-897FC5812E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4560" y="0"/>
            <a:ext cx="2377440" cy="2377440"/>
          </a:xfrm>
          <a:prstGeom prst="rect">
            <a:avLst/>
          </a:prstGeom>
        </p:spPr>
      </p:pic>
    </p:spTree>
    <p:extLst>
      <p:ext uri="{BB962C8B-B14F-4D97-AF65-F5344CB8AC3E}">
        <p14:creationId xmlns:p14="http://schemas.microsoft.com/office/powerpoint/2010/main" val="3894384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21419-FA7C-2860-8941-7A7A2838A067}"/>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7AE32BBF-C026-6215-8C75-6C49B46190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Tree>
    <p:extLst>
      <p:ext uri="{BB962C8B-B14F-4D97-AF65-F5344CB8AC3E}">
        <p14:creationId xmlns:p14="http://schemas.microsoft.com/office/powerpoint/2010/main" val="1645008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DC3E66-E4FD-6CC3-8AE0-17DAC357BF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386DCC3-397A-E193-A892-7005A997E4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ID4096"/>
          </a:p>
        </p:txBody>
      </p:sp>
      <p:sp>
        <p:nvSpPr>
          <p:cNvPr id="3" name="Text Placeholder 2">
            <a:extLst>
              <a:ext uri="{FF2B5EF4-FFF2-40B4-BE49-F238E27FC236}">
                <a16:creationId xmlns:a16="http://schemas.microsoft.com/office/drawing/2014/main" id="{B99A370D-E01E-14ED-06E2-884968F786F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pic>
        <p:nvPicPr>
          <p:cNvPr id="6" name="Picture 5">
            <a:extLst>
              <a:ext uri="{FF2B5EF4-FFF2-40B4-BE49-F238E27FC236}">
                <a16:creationId xmlns:a16="http://schemas.microsoft.com/office/drawing/2014/main" id="{772DAB95-64C8-1169-54C7-E522358DC3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4560" y="0"/>
            <a:ext cx="2377440" cy="2377440"/>
          </a:xfrm>
          <a:prstGeom prst="rect">
            <a:avLst/>
          </a:prstGeom>
        </p:spPr>
      </p:pic>
    </p:spTree>
    <p:extLst>
      <p:ext uri="{BB962C8B-B14F-4D97-AF65-F5344CB8AC3E}">
        <p14:creationId xmlns:p14="http://schemas.microsoft.com/office/powerpoint/2010/main" val="3491003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A88E6-3263-EEC2-5049-94A6FBA4319A}"/>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559BB6BD-E44A-36CF-4823-F485312A80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Content Placeholder 3">
            <a:extLst>
              <a:ext uri="{FF2B5EF4-FFF2-40B4-BE49-F238E27FC236}">
                <a16:creationId xmlns:a16="http://schemas.microsoft.com/office/drawing/2014/main" id="{7C4FCB84-810D-9CEA-A465-B8DD6D6987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Tree>
    <p:extLst>
      <p:ext uri="{BB962C8B-B14F-4D97-AF65-F5344CB8AC3E}">
        <p14:creationId xmlns:p14="http://schemas.microsoft.com/office/powerpoint/2010/main" val="2705682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7F897-7BD7-0193-51EA-6786C71467C0}"/>
              </a:ext>
            </a:extLst>
          </p:cNvPr>
          <p:cNvSpPr>
            <a:spLocks noGrp="1"/>
          </p:cNvSpPr>
          <p:nvPr>
            <p:ph type="title"/>
          </p:nvPr>
        </p:nvSpPr>
        <p:spPr>
          <a:xfrm>
            <a:off x="839788" y="365125"/>
            <a:ext cx="9189115" cy="1325563"/>
          </a:xfrm>
        </p:spPr>
        <p:txBody>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89D6856B-661C-BB62-0085-868548C078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98DE3B-1134-5C7E-2D9A-401B097A0B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Text Placeholder 4">
            <a:extLst>
              <a:ext uri="{FF2B5EF4-FFF2-40B4-BE49-F238E27FC236}">
                <a16:creationId xmlns:a16="http://schemas.microsoft.com/office/drawing/2014/main" id="{D164FAAF-B21A-123D-1102-0B9101D7A1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065A88-CB20-200E-664E-AF89F529AB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Tree>
    <p:extLst>
      <p:ext uri="{BB962C8B-B14F-4D97-AF65-F5344CB8AC3E}">
        <p14:creationId xmlns:p14="http://schemas.microsoft.com/office/powerpoint/2010/main" val="783215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m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CDB6BE-135D-67B1-B9DC-3EB35642E5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65585167-8B1E-659B-4B6F-807D9F87EFE8}"/>
              </a:ext>
            </a:extLst>
          </p:cNvPr>
          <p:cNvSpPr>
            <a:spLocks noGrp="1"/>
          </p:cNvSpPr>
          <p:nvPr>
            <p:ph type="title" hasCustomPrompt="1"/>
          </p:nvPr>
        </p:nvSpPr>
        <p:spPr>
          <a:xfrm>
            <a:off x="839788" y="2268670"/>
            <a:ext cx="3932237" cy="1160329"/>
          </a:xfrm>
        </p:spPr>
        <p:txBody>
          <a:bodyPr anchor="b"/>
          <a:lstStyle>
            <a:lvl1pPr>
              <a:defRPr sz="3200" b="0">
                <a:latin typeface="Segoe Sans Display Semibold" pitchFamily="2" charset="0"/>
                <a:cs typeface="Segoe Sans Display Semibold" pitchFamily="2" charset="0"/>
              </a:defRPr>
            </a:lvl1pPr>
          </a:lstStyle>
          <a:p>
            <a:r>
              <a:rPr lang="en-US"/>
              <a:t>Demo</a:t>
            </a:r>
            <a:endParaRPr lang="LID4096"/>
          </a:p>
        </p:txBody>
      </p:sp>
      <p:sp>
        <p:nvSpPr>
          <p:cNvPr id="4" name="Text Placeholder 3">
            <a:extLst>
              <a:ext uri="{FF2B5EF4-FFF2-40B4-BE49-F238E27FC236}">
                <a16:creationId xmlns:a16="http://schemas.microsoft.com/office/drawing/2014/main" id="{F40BDC88-3ABE-D053-0125-AD286BFC3219}"/>
              </a:ext>
            </a:extLst>
          </p:cNvPr>
          <p:cNvSpPr>
            <a:spLocks noGrp="1"/>
          </p:cNvSpPr>
          <p:nvPr>
            <p:ph type="body" sz="half" idx="2" hasCustomPrompt="1"/>
          </p:nvPr>
        </p:nvSpPr>
        <p:spPr>
          <a:xfrm>
            <a:off x="839788" y="3429000"/>
            <a:ext cx="393223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Some nice text….</a:t>
            </a:r>
          </a:p>
        </p:txBody>
      </p:sp>
      <p:grpSp>
        <p:nvGrpSpPr>
          <p:cNvPr id="8" name="Google Shape;465;p57">
            <a:extLst>
              <a:ext uri="{FF2B5EF4-FFF2-40B4-BE49-F238E27FC236}">
                <a16:creationId xmlns:a16="http://schemas.microsoft.com/office/drawing/2014/main" id="{1DE1B4CA-2CD9-5ECE-AF4E-3D681689913F}"/>
              </a:ext>
            </a:extLst>
          </p:cNvPr>
          <p:cNvGrpSpPr/>
          <p:nvPr userDrawn="1"/>
        </p:nvGrpSpPr>
        <p:grpSpPr>
          <a:xfrm>
            <a:off x="6552796" y="2176089"/>
            <a:ext cx="3432984" cy="2496295"/>
            <a:chOff x="331763" y="414153"/>
            <a:chExt cx="6903246" cy="5019697"/>
          </a:xfrm>
        </p:grpSpPr>
        <p:sp>
          <p:nvSpPr>
            <p:cNvPr id="9" name="Google Shape;466;p57">
              <a:extLst>
                <a:ext uri="{FF2B5EF4-FFF2-40B4-BE49-F238E27FC236}">
                  <a16:creationId xmlns:a16="http://schemas.microsoft.com/office/drawing/2014/main" id="{6548A2AB-A867-431C-EB0D-2FB67C2FDC31}"/>
                </a:ext>
              </a:extLst>
            </p:cNvPr>
            <p:cNvSpPr/>
            <p:nvPr/>
          </p:nvSpPr>
          <p:spPr>
            <a:xfrm>
              <a:off x="2953125" y="4725150"/>
              <a:ext cx="1660725" cy="708700"/>
            </a:xfrm>
            <a:custGeom>
              <a:avLst/>
              <a:gdLst/>
              <a:ahLst/>
              <a:cxnLst/>
              <a:rect l="l" t="t" r="r" b="b"/>
              <a:pathLst>
                <a:path w="66429" h="28348" extrusionOk="0">
                  <a:moveTo>
                    <a:pt x="6889" y="1"/>
                  </a:moveTo>
                  <a:lnTo>
                    <a:pt x="1" y="28347"/>
                  </a:lnTo>
                  <a:lnTo>
                    <a:pt x="66429" y="28347"/>
                  </a:lnTo>
                  <a:lnTo>
                    <a:pt x="59475" y="1"/>
                  </a:lnTo>
                  <a:lnTo>
                    <a:pt x="33182" y="464"/>
                  </a:lnTo>
                  <a:lnTo>
                    <a:pt x="68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67;p57">
              <a:extLst>
                <a:ext uri="{FF2B5EF4-FFF2-40B4-BE49-F238E27FC236}">
                  <a16:creationId xmlns:a16="http://schemas.microsoft.com/office/drawing/2014/main" id="{9A19FC47-A2EB-9262-EF00-DF0330EBB16F}"/>
                </a:ext>
              </a:extLst>
            </p:cNvPr>
            <p:cNvSpPr/>
            <p:nvPr/>
          </p:nvSpPr>
          <p:spPr>
            <a:xfrm>
              <a:off x="331763" y="414153"/>
              <a:ext cx="6903246" cy="4353879"/>
            </a:xfrm>
            <a:custGeom>
              <a:avLst/>
              <a:gdLst/>
              <a:ahLst/>
              <a:cxnLst/>
              <a:rect l="l" t="t" r="r" b="b"/>
              <a:pathLst>
                <a:path w="248162" h="181204" extrusionOk="0">
                  <a:moveTo>
                    <a:pt x="4636" y="0"/>
                  </a:moveTo>
                  <a:cubicBezTo>
                    <a:pt x="2053" y="0"/>
                    <a:pt x="0" y="2053"/>
                    <a:pt x="0" y="4636"/>
                  </a:cubicBezTo>
                  <a:lnTo>
                    <a:pt x="0" y="176634"/>
                  </a:lnTo>
                  <a:cubicBezTo>
                    <a:pt x="0" y="179151"/>
                    <a:pt x="2053" y="181204"/>
                    <a:pt x="4636" y="181204"/>
                  </a:cubicBezTo>
                  <a:lnTo>
                    <a:pt x="243526" y="181204"/>
                  </a:lnTo>
                  <a:cubicBezTo>
                    <a:pt x="246109" y="181204"/>
                    <a:pt x="248162" y="179151"/>
                    <a:pt x="248162" y="176634"/>
                  </a:cubicBezTo>
                  <a:lnTo>
                    <a:pt x="248162" y="4636"/>
                  </a:lnTo>
                  <a:cubicBezTo>
                    <a:pt x="248162" y="2053"/>
                    <a:pt x="246109" y="0"/>
                    <a:pt x="243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68;p57">
              <a:extLst>
                <a:ext uri="{FF2B5EF4-FFF2-40B4-BE49-F238E27FC236}">
                  <a16:creationId xmlns:a16="http://schemas.microsoft.com/office/drawing/2014/main" id="{B0195634-351A-3A08-9F43-039955D3A732}"/>
                </a:ext>
              </a:extLst>
            </p:cNvPr>
            <p:cNvSpPr/>
            <p:nvPr/>
          </p:nvSpPr>
          <p:spPr>
            <a:xfrm>
              <a:off x="547300" y="600323"/>
              <a:ext cx="6472159" cy="3981525"/>
            </a:xfrm>
            <a:custGeom>
              <a:avLst/>
              <a:gdLst/>
              <a:ahLst/>
              <a:cxnLst/>
              <a:rect l="l" t="t" r="r" b="b"/>
              <a:pathLst>
                <a:path w="232665" h="165707" extrusionOk="0">
                  <a:moveTo>
                    <a:pt x="1" y="1"/>
                  </a:moveTo>
                  <a:lnTo>
                    <a:pt x="1" y="24307"/>
                  </a:lnTo>
                  <a:lnTo>
                    <a:pt x="1" y="165707"/>
                  </a:lnTo>
                  <a:lnTo>
                    <a:pt x="232665" y="165707"/>
                  </a:lnTo>
                  <a:lnTo>
                    <a:pt x="232665" y="121532"/>
                  </a:lnTo>
                  <a:lnTo>
                    <a:pt x="2326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69;p57">
              <a:extLst>
                <a:ext uri="{FF2B5EF4-FFF2-40B4-BE49-F238E27FC236}">
                  <a16:creationId xmlns:a16="http://schemas.microsoft.com/office/drawing/2014/main" id="{EC8971AA-98C8-3C43-B4AE-94DC65D48909}"/>
                </a:ext>
              </a:extLst>
            </p:cNvPr>
            <p:cNvSpPr/>
            <p:nvPr/>
          </p:nvSpPr>
          <p:spPr>
            <a:xfrm>
              <a:off x="2772650" y="5206975"/>
              <a:ext cx="2020025" cy="226875"/>
            </a:xfrm>
            <a:custGeom>
              <a:avLst/>
              <a:gdLst/>
              <a:ahLst/>
              <a:cxnLst/>
              <a:rect l="l" t="t" r="r" b="b"/>
              <a:pathLst>
                <a:path w="80801" h="9075" extrusionOk="0">
                  <a:moveTo>
                    <a:pt x="4571" y="1"/>
                  </a:moveTo>
                  <a:cubicBezTo>
                    <a:pt x="2054" y="1"/>
                    <a:pt x="1" y="2054"/>
                    <a:pt x="1" y="4570"/>
                  </a:cubicBezTo>
                  <a:cubicBezTo>
                    <a:pt x="1" y="7021"/>
                    <a:pt x="2054" y="9074"/>
                    <a:pt x="4571" y="9074"/>
                  </a:cubicBezTo>
                  <a:lnTo>
                    <a:pt x="76297" y="9074"/>
                  </a:lnTo>
                  <a:cubicBezTo>
                    <a:pt x="78814" y="9074"/>
                    <a:pt x="80801" y="7021"/>
                    <a:pt x="80801" y="4570"/>
                  </a:cubicBezTo>
                  <a:cubicBezTo>
                    <a:pt x="80801" y="2054"/>
                    <a:pt x="78814" y="1"/>
                    <a:pt x="76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Picture 12">
            <a:extLst>
              <a:ext uri="{FF2B5EF4-FFF2-40B4-BE49-F238E27FC236}">
                <a16:creationId xmlns:a16="http://schemas.microsoft.com/office/drawing/2014/main" id="{E8E16ABC-DAF0-B309-DD77-86F4BB323D3C}"/>
              </a:ext>
            </a:extLst>
          </p:cNvPr>
          <p:cNvPicPr>
            <a:picLocks noChangeAspect="1"/>
          </p:cNvPicPr>
          <p:nvPr userDrawn="1"/>
        </p:nvPicPr>
        <p:blipFill>
          <a:blip r:embed="rId3"/>
          <a:stretch>
            <a:fillRect/>
          </a:stretch>
        </p:blipFill>
        <p:spPr>
          <a:xfrm>
            <a:off x="6659626" y="2268671"/>
            <a:ext cx="3218604" cy="1980011"/>
          </a:xfrm>
          <a:prstGeom prst="rect">
            <a:avLst/>
          </a:prstGeom>
        </p:spPr>
      </p:pic>
      <p:pic>
        <p:nvPicPr>
          <p:cNvPr id="6" name="Picture 5">
            <a:extLst>
              <a:ext uri="{FF2B5EF4-FFF2-40B4-BE49-F238E27FC236}">
                <a16:creationId xmlns:a16="http://schemas.microsoft.com/office/drawing/2014/main" id="{5C1CF791-3BAD-314D-4600-EC78A1F572D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14560" y="0"/>
            <a:ext cx="2377440" cy="2377440"/>
          </a:xfrm>
          <a:prstGeom prst="rect">
            <a:avLst/>
          </a:prstGeom>
        </p:spPr>
      </p:pic>
    </p:spTree>
    <p:extLst>
      <p:ext uri="{BB962C8B-B14F-4D97-AF65-F5344CB8AC3E}">
        <p14:creationId xmlns:p14="http://schemas.microsoft.com/office/powerpoint/2010/main" val="630111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s &amp; Rat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85167-8B1E-659B-4B6F-807D9F87EFE8}"/>
              </a:ext>
            </a:extLst>
          </p:cNvPr>
          <p:cNvSpPr>
            <a:spLocks noGrp="1"/>
          </p:cNvSpPr>
          <p:nvPr>
            <p:ph type="title" hasCustomPrompt="1"/>
          </p:nvPr>
        </p:nvSpPr>
        <p:spPr>
          <a:xfrm>
            <a:off x="643143" y="4943044"/>
            <a:ext cx="6180444" cy="1160329"/>
          </a:xfrm>
        </p:spPr>
        <p:txBody>
          <a:bodyPr anchor="b">
            <a:noAutofit/>
          </a:bodyPr>
          <a:lstStyle>
            <a:lvl1pPr>
              <a:defRPr sz="8000" b="0">
                <a:latin typeface="Segoe Sans Display Semibold" pitchFamily="2" charset="0"/>
                <a:cs typeface="Segoe Sans Display Semibold" pitchFamily="2" charset="0"/>
              </a:defRPr>
            </a:lvl1pPr>
          </a:lstStyle>
          <a:p>
            <a:r>
              <a:rPr lang="en-US"/>
              <a:t>Thanks!</a:t>
            </a:r>
            <a:endParaRPr lang="LID4096"/>
          </a:p>
        </p:txBody>
      </p:sp>
      <p:sp>
        <p:nvSpPr>
          <p:cNvPr id="4" name="Text Placeholder 3">
            <a:extLst>
              <a:ext uri="{FF2B5EF4-FFF2-40B4-BE49-F238E27FC236}">
                <a16:creationId xmlns:a16="http://schemas.microsoft.com/office/drawing/2014/main" id="{F40BDC88-3ABE-D053-0125-AD286BFC3219}"/>
              </a:ext>
            </a:extLst>
          </p:cNvPr>
          <p:cNvSpPr>
            <a:spLocks noGrp="1"/>
          </p:cNvSpPr>
          <p:nvPr>
            <p:ph type="body" sz="half" idx="2" hasCustomPrompt="1"/>
          </p:nvPr>
        </p:nvSpPr>
        <p:spPr>
          <a:xfrm>
            <a:off x="5215143" y="893841"/>
            <a:ext cx="3932237" cy="2439988"/>
          </a:xfrm>
        </p:spPr>
        <p:txBody>
          <a:bodyPr>
            <a:normAutofit/>
          </a:bodyPr>
          <a:lstStyle>
            <a:lvl1pPr marL="0" indent="0">
              <a:buNone/>
              <a:defRPr sz="2400">
                <a:sym typeface="Wingdings" panose="05000000000000000000" pitchFamily="2" charset="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Please rate this session on Sched.com  </a:t>
            </a:r>
          </a:p>
          <a:p>
            <a:pPr lvl="0"/>
            <a:endParaRPr lang="en-GB"/>
          </a:p>
          <a:p>
            <a:pPr lvl="0"/>
            <a:r>
              <a:rPr lang="en-GB"/>
              <a:t>We would love to hear what you liked and how we could improve! </a:t>
            </a:r>
          </a:p>
        </p:txBody>
      </p:sp>
    </p:spTree>
    <p:extLst>
      <p:ext uri="{BB962C8B-B14F-4D97-AF65-F5344CB8AC3E}">
        <p14:creationId xmlns:p14="http://schemas.microsoft.com/office/powerpoint/2010/main" val="545984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F26CA4-108A-DD75-2E82-209A0558EEDA}"/>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CABC52F2-FB65-DBA0-2DF8-F3AF55DC2C00}"/>
              </a:ext>
            </a:extLst>
          </p:cNvPr>
          <p:cNvSpPr>
            <a:spLocks noGrp="1"/>
          </p:cNvSpPr>
          <p:nvPr>
            <p:ph type="title"/>
          </p:nvPr>
        </p:nvSpPr>
        <p:spPr>
          <a:xfrm>
            <a:off x="838200" y="365125"/>
            <a:ext cx="9212826" cy="1325563"/>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4B176F1B-AEC3-DD39-CA1A-34BA90F288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pic>
        <p:nvPicPr>
          <p:cNvPr id="10" name="Picture 9">
            <a:extLst>
              <a:ext uri="{FF2B5EF4-FFF2-40B4-BE49-F238E27FC236}">
                <a16:creationId xmlns:a16="http://schemas.microsoft.com/office/drawing/2014/main" id="{18D7A058-D1BE-09E0-530D-7DF7EC5B6D81}"/>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814560" y="0"/>
            <a:ext cx="2377440" cy="2377440"/>
          </a:xfrm>
          <a:prstGeom prst="rect">
            <a:avLst/>
          </a:prstGeom>
        </p:spPr>
      </p:pic>
    </p:spTree>
    <p:extLst>
      <p:ext uri="{BB962C8B-B14F-4D97-AF65-F5344CB8AC3E}">
        <p14:creationId xmlns:p14="http://schemas.microsoft.com/office/powerpoint/2010/main" val="3482117495"/>
      </p:ext>
    </p:extLst>
  </p:cSld>
  <p:clrMap bg1="lt1" tx1="dk1" bg2="lt2" tx2="dk2" accent1="accent1" accent2="accent2" accent3="accent3" accent4="accent4" accent5="accent5" accent6="accent6" hlink="hlink" folHlink="folHlink"/>
  <p:sldLayoutIdLst>
    <p:sldLayoutId id="2147483662" r:id="rId1"/>
    <p:sldLayoutId id="2147483671" r:id="rId2"/>
    <p:sldLayoutId id="2147483664" r:id="rId3"/>
    <p:sldLayoutId id="2147483665" r:id="rId4"/>
    <p:sldLayoutId id="2147483666" r:id="rId5"/>
    <p:sldLayoutId id="2147483667" r:id="rId6"/>
    <p:sldLayoutId id="2147483668" r:id="rId7"/>
    <p:sldLayoutId id="2147483669" r:id="rId8"/>
    <p:sldLayoutId id="2147483670" r:id="rId9"/>
    <p:sldLayoutId id="2147483674" r:id="rId10"/>
    <p:sldLayoutId id="2147483675" r:id="rId11"/>
    <p:sldLayoutId id="2147483676" r:id="rId12"/>
    <p:sldLayoutId id="2147483660" r:id="rId13"/>
    <p:sldLayoutId id="2147483659" r:id="rId14"/>
    <p:sldLayoutId id="2147483657" r:id="rId15"/>
  </p:sldLayoutIdLst>
  <p:txStyles>
    <p:titleStyle>
      <a:lvl1pPr algn="l" defTabSz="914400" rtl="0" eaLnBrk="1" latinLnBrk="0" hangingPunct="1">
        <a:lnSpc>
          <a:spcPct val="90000"/>
        </a:lnSpc>
        <a:spcBef>
          <a:spcPct val="0"/>
        </a:spcBef>
        <a:buNone/>
        <a:defRPr sz="4400" kern="1200">
          <a:solidFill>
            <a:schemeClr val="bg1">
              <a:lumMod val="85000"/>
            </a:schemeClr>
          </a:solidFill>
          <a:latin typeface="Segoe Sans Display Semibold" pitchFamily="2" charset="0"/>
          <a:ea typeface="+mj-ea"/>
          <a:cs typeface="Segoe Sans Display Semibold"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85000"/>
            </a:schemeClr>
          </a:solidFill>
          <a:latin typeface="Segoe Sans Display" pitchFamily="2" charset="0"/>
          <a:ea typeface="+mn-ea"/>
          <a:cs typeface="Segoe Sans Display"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85000"/>
            </a:schemeClr>
          </a:solidFill>
          <a:latin typeface="Segoe Sans Display" pitchFamily="2" charset="0"/>
          <a:ea typeface="+mn-ea"/>
          <a:cs typeface="Segoe Sans Display"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85000"/>
            </a:schemeClr>
          </a:solidFill>
          <a:latin typeface="Segoe Sans Display" pitchFamily="2" charset="0"/>
          <a:ea typeface="+mn-ea"/>
          <a:cs typeface="Segoe Sans Display"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85000"/>
            </a:schemeClr>
          </a:solidFill>
          <a:latin typeface="Segoe Sans Display" pitchFamily="2" charset="0"/>
          <a:ea typeface="+mn-ea"/>
          <a:cs typeface="Segoe Sans Display"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85000"/>
            </a:schemeClr>
          </a:solidFill>
          <a:latin typeface="Segoe Sans Display" pitchFamily="2" charset="0"/>
          <a:ea typeface="+mn-ea"/>
          <a:cs typeface="Segoe Sans Display"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upport.microsoft.com/kb/5079373"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28.png"/><Relationship Id="rId4" Type="http://schemas.openxmlformats.org/officeDocument/2006/relationships/image" Target="../media/image27.svg"/></Relationships>
</file>

<file path=ppt/slides/_rels/slide12.xml.rels><?xml version="1.0" encoding="UTF-8" standalone="yes"?>
<Relationships xmlns="http://schemas.openxmlformats.org/package/2006/relationships"><Relationship Id="rId3" Type="http://schemas.openxmlformats.org/officeDocument/2006/relationships/hyperlink" Target="https://aka.ms/GetSecureBoot"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support.microsoft.com/en-us/topic/secure-boot-certificate-updates-guidance-for-it-professionals-and-organizations-e2b43f9f-b424-42df-bc6a-8476db65ab2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s://learn.microsoft.com/en-us/windows/deployment/windows-autopatch/monitor/secure-boot-status-report"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svg"/><Relationship Id="rId7"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hyperlink" Target="https://support.microsoft.com/en-us/topic/monitoring-secure-boot-certificate-status-with-microsoft-intune-remediations-6696a27b-fa09-4570-b112-124965adc87f" TargetMode="External"/><Relationship Id="rId5" Type="http://schemas.openxmlformats.org/officeDocument/2006/relationships/hyperlink" Target="https://support.microsoft.com/en-us/topic/sample-secure-boot-inventory-data-collection-script-d02971d2-d4b5-42c9-b58a-8527f0ffa30b" TargetMode="External"/><Relationship Id="rId4" Type="http://schemas.openxmlformats.org/officeDocument/2006/relationships/image" Target="../media/image36.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support.microsoft.com/en-us/topic/sample-deploy-gpo-securebootcollection-ps1-script-f08dbdbc-0682-44eb-a78a-1d6b042337c0" TargetMode="External"/><Relationship Id="rId13" Type="http://schemas.openxmlformats.org/officeDocument/2006/relationships/image" Target="../media/image42.png"/><Relationship Id="rId3" Type="http://schemas.openxmlformats.org/officeDocument/2006/relationships/image" Target="../media/image35.svg"/><Relationship Id="rId7" Type="http://schemas.openxmlformats.org/officeDocument/2006/relationships/hyperlink" Target="https://support.microsoft.com/en-us/topic/sample-secure-boot-inventory-data-collection-script-d02971d2-d4b5-42c9-b58a-8527f0ffa30b" TargetMode="External"/><Relationship Id="rId12"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40.svg"/><Relationship Id="rId11" Type="http://schemas.openxmlformats.org/officeDocument/2006/relationships/image" Target="../media/image41.png"/><Relationship Id="rId5" Type="http://schemas.openxmlformats.org/officeDocument/2006/relationships/image" Target="../media/image39.svg"/><Relationship Id="rId10" Type="http://schemas.openxmlformats.org/officeDocument/2006/relationships/hyperlink" Target="https://support.microsoft.com/en-us/topic/f850b329-9a6e-40d1-823a-0925c965b8a0?preview=true" TargetMode="External"/><Relationship Id="rId4" Type="http://schemas.openxmlformats.org/officeDocument/2006/relationships/image" Target="../media/image36.svg"/><Relationship Id="rId9" Type="http://schemas.openxmlformats.org/officeDocument/2006/relationships/hyperlink" Target="https://support.microsoft.com/en-us/topic/sample-aggregate-securebootdata-ps1-script-30666268-4fec-46de-a934-0c4342e62814" TargetMode="External"/><Relationship Id="rId14"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support.microsoft.com/en-us/topic/microsoft-intune-method-of-secure-boot-for-windows-devices-with-it-managed-updates-1c4cf9a3-8983-40c8-924f-44d9c959889d" TargetMode="External"/><Relationship Id="rId7" Type="http://schemas.openxmlformats.org/officeDocument/2006/relationships/image" Target="../media/image46.png"/><Relationship Id="rId2" Type="http://schemas.openxmlformats.org/officeDocument/2006/relationships/hyperlink" Target="https://support.microsoft.com/en-us/topic/group-policy-objects-gpo-method-of-secure-boot-for-windows-devices-with-it-managed-updates-65f716aa-2109-4c78-8b1f-036198dd5ce7" TargetMode="External"/><Relationship Id="rId1" Type="http://schemas.openxmlformats.org/officeDocument/2006/relationships/slideLayout" Target="../slideLayouts/slideLayout10.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hyperlink" Target="https://learn.microsoft.com/en-us/windows/privacy/configure-windows-diagnostic-data-in-your-organization"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s://support.microsoft.com/en-us/topic/registry-key-updates-for-secure-boot-windows-devices-with-it-managed-updates-a7be69c9-4634-42e1-9ca1-df06f43f360d#bkmk_deployment_using_registry_keys" TargetMode="External"/><Relationship Id="rId7"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48.svg"/><Relationship Id="rId5" Type="http://schemas.openxmlformats.org/officeDocument/2006/relationships/hyperlink" Target="https://support.microsoft.com/en-us/topic/windows-configuration-system-wincs-apis-for-secure-boot-d3e64aa0-6095-4f8a-b8e4-fbfda254a8fe" TargetMode="External"/><Relationship Id="rId4" Type="http://schemas.openxmlformats.org/officeDocument/2006/relationships/hyperlink" Target="https://support.microsoft.com/en-us/topic/group-policy-objects-gpo-method-of-secure-boot-for-windows-devices-with-it-managed-updates-65f716aa-2109-4c78-8b1f-036198dd5ce7" TargetMode="External"/><Relationship Id="rId9" Type="http://schemas.openxmlformats.org/officeDocument/2006/relationships/image" Target="../media/image50.png"/></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svg"/><Relationship Id="rId7"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hyperlink" Target="https://support.microsoft.com/en-us/topic/f850b329-9a6e-40d1-823a-0925c965b8a0?preview=true" TargetMode="External"/><Relationship Id="rId5" Type="http://schemas.openxmlformats.org/officeDocument/2006/relationships/hyperlink" Target="https://support.microsoft.com/en-us/topic/sample-secure-boot-inventory-data-collection-script-d02971d2-d4b5-42c9-b58a-8527f0ffa30b" TargetMode="External"/><Relationship Id="rId4" Type="http://schemas.openxmlformats.org/officeDocument/2006/relationships/image" Target="../media/image36.svg"/></Relationships>
</file>

<file path=ppt/slides/_rels/slide25.xml.rels><?xml version="1.0" encoding="UTF-8" standalone="yes"?>
<Relationships xmlns="http://schemas.openxmlformats.org/package/2006/relationships"><Relationship Id="rId3" Type="http://schemas.openxmlformats.org/officeDocument/2006/relationships/hyperlink" Target="https://support.microsoft.com/en-us/topic/microsoft-intune-method-of-secure-boot-for-windows-devices-with-it-managed-updates-1c4cf9a3-8983-40c8-924f-44d9c959889d"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image" Target="../media/image46.png"/><Relationship Id="rId4" Type="http://schemas.openxmlformats.org/officeDocument/2006/relationships/image" Target="../media/image48.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hyperlink" Target="https://support.microsoft.com/en-us/topic/sample-secure-boot-inventory-data-collection-script-d02971d2-d4b5-42c9-b58a-8527f0ffa30b"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27.svg"/></Relationships>
</file>

<file path=ppt/slides/_rels/slide2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hyperlink" Target="https://support.microsoft.com/en-us/topic/secure-boot-troubleshooting-guide-5d1bf6b4-7972-455a-a421-0184f1e1ed7d" TargetMode="External"/><Relationship Id="rId7" Type="http://schemas.openxmlformats.org/officeDocument/2006/relationships/hyperlink" Target="https://support.microsoft.com/en-us/topic/original-equipment-manufacturer-oem-pages-for-secure-boot-9ecc3ba4-fb50-4bd3-9e9b-f16b35b8fb68" TargetMode="External"/><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hyperlink" Target="https://support.microsoft.com/en-us/topic/understanding-secure-boot-events-1802-and-1803-29a045f3-54bd-464b-bd16-d5989f82885d" TargetMode="External"/><Relationship Id="rId10" Type="http://schemas.openxmlformats.org/officeDocument/2006/relationships/image" Target="../media/image55.png"/><Relationship Id="rId4" Type="http://schemas.openxmlformats.org/officeDocument/2006/relationships/image" Target="../media/image52.png"/><Relationship Id="rId9" Type="http://schemas.openxmlformats.org/officeDocument/2006/relationships/hyperlink" Target="https://techcommunity.microsoft.com/event/windowsevents/ask-microsoft-anything-secure-boot---april-2026/450130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2.svg"/><Relationship Id="rId5" Type="http://schemas.openxmlformats.org/officeDocument/2006/relationships/image" Target="../media/image21.sv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25.svg"/><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A131B-5348-8878-DB19-06B3460FCCC0}"/>
              </a:ext>
            </a:extLst>
          </p:cNvPr>
          <p:cNvSpPr>
            <a:spLocks noGrp="1"/>
          </p:cNvSpPr>
          <p:nvPr>
            <p:ph type="ctrTitle"/>
          </p:nvPr>
        </p:nvSpPr>
        <p:spPr/>
        <p:txBody>
          <a:bodyPr>
            <a:normAutofit/>
          </a:bodyPr>
          <a:lstStyle/>
          <a:p>
            <a:r>
              <a:rPr lang="en-US">
                <a:solidFill>
                  <a:srgbClr val="FFFFFF"/>
                </a:solidFill>
              </a:rPr>
              <a:t>Secure Boot Chain Update </a:t>
            </a:r>
            <a:br>
              <a:rPr lang="en-US">
                <a:solidFill>
                  <a:srgbClr val="FFFFFF"/>
                </a:solidFill>
              </a:rPr>
            </a:br>
            <a:r>
              <a:rPr lang="en-US" sz="3200">
                <a:solidFill>
                  <a:srgbClr val="FFFFFF"/>
                </a:solidFill>
              </a:rPr>
              <a:t>What &amp; How (you are already late)</a:t>
            </a:r>
            <a:br>
              <a:rPr lang="en-US" sz="3200">
                <a:solidFill>
                  <a:srgbClr val="FFFFFF"/>
                </a:solidFill>
              </a:rPr>
            </a:br>
            <a:endParaRPr lang="LID4096" sz="7200">
              <a:solidFill>
                <a:srgbClr val="FFFFFF"/>
              </a:solidFill>
            </a:endParaRPr>
          </a:p>
        </p:txBody>
      </p:sp>
      <p:sp>
        <p:nvSpPr>
          <p:cNvPr id="3" name="Subtitle 2">
            <a:extLst>
              <a:ext uri="{FF2B5EF4-FFF2-40B4-BE49-F238E27FC236}">
                <a16:creationId xmlns:a16="http://schemas.microsoft.com/office/drawing/2014/main" id="{77F638AD-8E23-C115-45ED-A0CA5A1FC364}"/>
              </a:ext>
            </a:extLst>
          </p:cNvPr>
          <p:cNvSpPr>
            <a:spLocks noGrp="1"/>
          </p:cNvSpPr>
          <p:nvPr>
            <p:ph type="subTitle" idx="1"/>
          </p:nvPr>
        </p:nvSpPr>
        <p:spPr/>
        <p:txBody>
          <a:bodyPr/>
          <a:lstStyle/>
          <a:p>
            <a:r>
              <a:rPr lang="en-US">
                <a:solidFill>
                  <a:srgbClr val="FFFFFF"/>
                </a:solidFill>
              </a:rPr>
              <a:t>Travis Collavo, Prabhakar H V</a:t>
            </a:r>
            <a:endParaRPr lang="LID4096">
              <a:solidFill>
                <a:srgbClr val="FFFFFF"/>
              </a:solidFill>
            </a:endParaRPr>
          </a:p>
        </p:txBody>
      </p:sp>
    </p:spTree>
    <p:extLst>
      <p:ext uri="{BB962C8B-B14F-4D97-AF65-F5344CB8AC3E}">
        <p14:creationId xmlns:p14="http://schemas.microsoft.com/office/powerpoint/2010/main" val="1371834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87AE5-85F0-336F-11AF-14C0B414C8D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73594FB-D6B1-A318-2547-6D7CF184CC52}"/>
              </a:ext>
            </a:extLst>
          </p:cNvPr>
          <p:cNvSpPr>
            <a:spLocks noGrp="1"/>
          </p:cNvSpPr>
          <p:nvPr>
            <p:ph type="title"/>
          </p:nvPr>
        </p:nvSpPr>
        <p:spPr>
          <a:xfrm>
            <a:off x="497661" y="302595"/>
            <a:ext cx="8193024" cy="430887"/>
          </a:xfrm>
        </p:spPr>
        <p:txBody>
          <a:bodyPr>
            <a:noAutofit/>
          </a:bodyPr>
          <a:lstStyle/>
          <a:p>
            <a:r>
              <a:rPr lang="en-US" sz="2800" b="1">
                <a:solidFill>
                  <a:srgbClr val="FFFFFF"/>
                </a:solidFill>
              </a:rPr>
              <a:t>Risks of Outdated Secure Boot Certificates</a:t>
            </a:r>
          </a:p>
        </p:txBody>
      </p:sp>
      <p:sp>
        <p:nvSpPr>
          <p:cNvPr id="7" name="Text Placeholder 2">
            <a:extLst>
              <a:ext uri="{FF2B5EF4-FFF2-40B4-BE49-F238E27FC236}">
                <a16:creationId xmlns:a16="http://schemas.microsoft.com/office/drawing/2014/main" id="{BAA9E22F-2CCD-28F9-59AD-E9595B0BEA90}"/>
              </a:ext>
            </a:extLst>
          </p:cNvPr>
          <p:cNvSpPr>
            <a:spLocks noGrp="1"/>
          </p:cNvSpPr>
          <p:nvPr>
            <p:ph type="body" sz="quarter" idx="15"/>
          </p:nvPr>
        </p:nvSpPr>
        <p:spPr>
          <a:xfrm>
            <a:off x="974966" y="1018227"/>
            <a:ext cx="9210474" cy="4996240"/>
          </a:xfrm>
        </p:spPr>
        <p:txBody>
          <a:bodyPr vert="horz" wrap="square" lIns="91440" tIns="45720" rIns="91440" bIns="45720" rtlCol="0" anchor="t">
            <a:spAutoFit/>
          </a:bodyPr>
          <a:lstStyle/>
          <a:p>
            <a:pPr marL="0" indent="0" fontAlgn="base">
              <a:buNone/>
            </a:pPr>
            <a:r>
              <a:rPr lang="en-US" b="1">
                <a:solidFill>
                  <a:srgbClr val="FFFFFF"/>
                </a:solidFill>
              </a:rPr>
              <a:t>Loss of Boot-Level Security Updates</a:t>
            </a:r>
          </a:p>
          <a:p>
            <a:pPr fontAlgn="base"/>
            <a:r>
              <a:rPr lang="en-US" sz="2400">
                <a:solidFill>
                  <a:srgbClr val="FFFFFF"/>
                </a:solidFill>
                <a:latin typeface="Segoe Sans Display"/>
                <a:cs typeface="Segoe Sans Display"/>
              </a:rPr>
              <a:t>Expired certs can’t sign new boot components</a:t>
            </a:r>
          </a:p>
          <a:p>
            <a:pPr fontAlgn="base"/>
            <a:r>
              <a:rPr lang="en-US" sz="2400">
                <a:solidFill>
                  <a:srgbClr val="FFFFFF"/>
                </a:solidFill>
                <a:latin typeface="Segoe Sans Display"/>
                <a:cs typeface="Segoe Sans Display"/>
              </a:rPr>
              <a:t>Future boot-level vulnerabilities remain unpatched</a:t>
            </a:r>
          </a:p>
          <a:p>
            <a:pPr marL="0" indent="0" fontAlgn="base">
              <a:buNone/>
            </a:pPr>
            <a:r>
              <a:rPr lang="en-US" b="1">
                <a:solidFill>
                  <a:srgbClr val="FFFFFF"/>
                </a:solidFill>
              </a:rPr>
              <a:t>Exposure to Future Threats</a:t>
            </a:r>
          </a:p>
          <a:p>
            <a:pPr fontAlgn="base"/>
            <a:r>
              <a:rPr lang="en-US" sz="2400">
                <a:solidFill>
                  <a:srgbClr val="FFFFFF"/>
                </a:solidFill>
                <a:latin typeface="Segoe Sans Display"/>
                <a:cs typeface="Segoe Sans Display"/>
              </a:rPr>
              <a:t>No new boot manager mitigations or DBX revocations without current KEK</a:t>
            </a:r>
          </a:p>
          <a:p>
            <a:pPr fontAlgn="base"/>
            <a:r>
              <a:rPr lang="en-US" sz="2400">
                <a:solidFill>
                  <a:srgbClr val="FFFFFF"/>
                </a:solidFill>
                <a:latin typeface="Segoe Sans Display"/>
                <a:cs typeface="Segoe Sans Display"/>
              </a:rPr>
              <a:t>Boot chain degrades over time, weakening VBS, BitLocker, Credential Guard</a:t>
            </a:r>
          </a:p>
          <a:p>
            <a:pPr marL="0" indent="0" fontAlgn="base">
              <a:buNone/>
            </a:pPr>
            <a:r>
              <a:rPr lang="en-US" b="1">
                <a:solidFill>
                  <a:srgbClr val="FFFFFF"/>
                </a:solidFill>
              </a:rPr>
              <a:t>Compatibility Risks</a:t>
            </a:r>
          </a:p>
          <a:p>
            <a:pPr fontAlgn="base"/>
            <a:r>
              <a:rPr lang="en-US" sz="2400">
                <a:solidFill>
                  <a:srgbClr val="FFFFFF"/>
                </a:solidFill>
                <a:latin typeface="Segoe Sans Display"/>
                <a:cs typeface="Segoe Sans Display"/>
              </a:rPr>
              <a:t>Future Windows may require 2023-signed boot components</a:t>
            </a:r>
          </a:p>
          <a:p>
            <a:pPr fontAlgn="base"/>
            <a:r>
              <a:rPr lang="en-US" sz="2400">
                <a:solidFill>
                  <a:srgbClr val="FFFFFF"/>
                </a:solidFill>
                <a:latin typeface="Segoe Sans Display"/>
                <a:cs typeface="Segoe Sans Display"/>
              </a:rPr>
              <a:t>New hardware Option ROMs may fail to initialize</a:t>
            </a:r>
            <a:endParaRPr lang="en-US" sz="2000">
              <a:solidFill>
                <a:srgbClr val="FFFFFF"/>
              </a:solidFill>
              <a:latin typeface="Segoe Sans Display"/>
              <a:cs typeface="Segoe Sans Display"/>
            </a:endParaRPr>
          </a:p>
        </p:txBody>
      </p:sp>
      <p:pic>
        <p:nvPicPr>
          <p:cNvPr id="9" name="Graphic 8" descr="Radioactive with solid fill">
            <a:extLst>
              <a:ext uri="{FF2B5EF4-FFF2-40B4-BE49-F238E27FC236}">
                <a16:creationId xmlns:a16="http://schemas.microsoft.com/office/drawing/2014/main" id="{C735FF88-A600-B6ED-5C68-A0E7C6A498C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18923" y="1081482"/>
            <a:ext cx="315410" cy="315410"/>
          </a:xfrm>
          <a:prstGeom prst="rect">
            <a:avLst/>
          </a:prstGeom>
        </p:spPr>
      </p:pic>
      <p:pic>
        <p:nvPicPr>
          <p:cNvPr id="11" name="Graphic 10" descr="Radioactive with solid fill">
            <a:extLst>
              <a:ext uri="{FF2B5EF4-FFF2-40B4-BE49-F238E27FC236}">
                <a16:creationId xmlns:a16="http://schemas.microsoft.com/office/drawing/2014/main" id="{63BB3891-C3CE-42D6-1E56-2DA1A19FEBC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60071" y="2511574"/>
            <a:ext cx="315410" cy="315410"/>
          </a:xfrm>
          <a:prstGeom prst="rect">
            <a:avLst/>
          </a:prstGeom>
        </p:spPr>
      </p:pic>
      <p:pic>
        <p:nvPicPr>
          <p:cNvPr id="12" name="Graphic 11" descr="Radioactive with solid fill">
            <a:extLst>
              <a:ext uri="{FF2B5EF4-FFF2-40B4-BE49-F238E27FC236}">
                <a16:creationId xmlns:a16="http://schemas.microsoft.com/office/drawing/2014/main" id="{27423317-960E-0AC7-6F7B-5A22EF5A50D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59556" y="4608312"/>
            <a:ext cx="315410" cy="315410"/>
          </a:xfrm>
          <a:prstGeom prst="rect">
            <a:avLst/>
          </a:prstGeom>
        </p:spPr>
      </p:pic>
    </p:spTree>
    <p:extLst>
      <p:ext uri="{BB962C8B-B14F-4D97-AF65-F5344CB8AC3E}">
        <p14:creationId xmlns:p14="http://schemas.microsoft.com/office/powerpoint/2010/main" val="276048781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B427B-8282-D1A1-3542-30FCD396EE6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DC06E5C-11EA-2E78-E03F-EA1EA19CB6C9}"/>
              </a:ext>
            </a:extLst>
          </p:cNvPr>
          <p:cNvSpPr>
            <a:spLocks noGrp="1"/>
          </p:cNvSpPr>
          <p:nvPr>
            <p:ph type="title"/>
          </p:nvPr>
        </p:nvSpPr>
        <p:spPr>
          <a:xfrm>
            <a:off x="588262" y="585216"/>
            <a:ext cx="8193024" cy="430887"/>
          </a:xfrm>
        </p:spPr>
        <p:txBody>
          <a:bodyPr>
            <a:noAutofit/>
          </a:bodyPr>
          <a:lstStyle/>
          <a:p>
            <a:r>
              <a:rPr lang="en-US" sz="2800" b="1">
                <a:solidFill>
                  <a:srgbClr val="FFFFFF"/>
                </a:solidFill>
                <a:cs typeface="Segoe UI Semibold"/>
              </a:rPr>
              <a:t>What continues to work</a:t>
            </a:r>
          </a:p>
        </p:txBody>
      </p:sp>
      <p:sp>
        <p:nvSpPr>
          <p:cNvPr id="7" name="Text Placeholder 6">
            <a:extLst>
              <a:ext uri="{FF2B5EF4-FFF2-40B4-BE49-F238E27FC236}">
                <a16:creationId xmlns:a16="http://schemas.microsoft.com/office/drawing/2014/main" id="{F1272CE2-C5B4-3511-2A49-0D81EFAD47F4}"/>
              </a:ext>
            </a:extLst>
          </p:cNvPr>
          <p:cNvSpPr>
            <a:spLocks noGrp="1"/>
          </p:cNvSpPr>
          <p:nvPr>
            <p:ph type="body" sz="quarter" idx="15"/>
          </p:nvPr>
        </p:nvSpPr>
        <p:spPr>
          <a:xfrm>
            <a:off x="991937" y="1693911"/>
            <a:ext cx="8188638" cy="3996479"/>
          </a:xfrm>
        </p:spPr>
        <p:txBody>
          <a:bodyPr/>
          <a:lstStyle/>
          <a:p>
            <a:pPr marL="0" indent="0">
              <a:spcBef>
                <a:spcPts val="1350"/>
              </a:spcBef>
              <a:spcAft>
                <a:spcPts val="2250"/>
              </a:spcAft>
              <a:buNone/>
            </a:pPr>
            <a:r>
              <a:rPr lang="en-US" b="1">
                <a:solidFill>
                  <a:srgbClr val="FFFFFF"/>
                </a:solidFill>
              </a:rPr>
              <a:t>Devices continue to boot</a:t>
            </a:r>
          </a:p>
          <a:p>
            <a:pPr marL="0" indent="0">
              <a:spcBef>
                <a:spcPts val="1350"/>
              </a:spcBef>
              <a:spcAft>
                <a:spcPts val="2250"/>
              </a:spcAft>
              <a:buNone/>
            </a:pPr>
            <a:r>
              <a:rPr lang="en-US">
                <a:solidFill>
                  <a:srgbClr val="FFFFFF"/>
                </a:solidFill>
              </a:rPr>
              <a:t>Monthly updates continue to install</a:t>
            </a:r>
          </a:p>
          <a:p>
            <a:pPr marL="0" indent="0">
              <a:spcBef>
                <a:spcPts val="1350"/>
              </a:spcBef>
              <a:spcAft>
                <a:spcPts val="2250"/>
              </a:spcAft>
              <a:buNone/>
            </a:pPr>
            <a:r>
              <a:rPr lang="en-US">
                <a:solidFill>
                  <a:srgbClr val="FFFFFF"/>
                </a:solidFill>
              </a:rPr>
              <a:t>Everyday app use, networking, browsing, and most OS features remain unchanged</a:t>
            </a:r>
          </a:p>
          <a:p>
            <a:pPr marL="0" lvl="1" indent="0">
              <a:lnSpc>
                <a:spcPct val="90000"/>
              </a:lnSpc>
              <a:spcBef>
                <a:spcPts val="1000"/>
              </a:spcBef>
              <a:spcAft>
                <a:spcPts val="600"/>
              </a:spcAft>
              <a:buNone/>
            </a:pPr>
            <a:r>
              <a:rPr lang="en-US" sz="2800">
                <a:solidFill>
                  <a:srgbClr val="FFFFFF"/>
                </a:solidFill>
                <a:cs typeface="Segoe UI Semilight" panose="020B0402040204020203" pitchFamily="34" charset="0"/>
              </a:rPr>
              <a:t>Refer to </a:t>
            </a:r>
            <a:r>
              <a:rPr lang="en-US" sz="2800">
                <a:solidFill>
                  <a:srgbClr val="FFFFFF"/>
                </a:solidFill>
                <a:cs typeface="Segoe UI Semilight" panose="020B0402040204020203" pitchFamily="34" charset="0"/>
                <a:hlinkClick r:id="rId3"/>
              </a:rPr>
              <a:t>kb5079373</a:t>
            </a:r>
            <a:r>
              <a:rPr lang="en-US" sz="2800">
                <a:solidFill>
                  <a:srgbClr val="FFFFFF"/>
                </a:solidFill>
                <a:cs typeface="Segoe UI Semilight" panose="020B0402040204020203" pitchFamily="34" charset="0"/>
              </a:rPr>
              <a:t> for more details</a:t>
            </a:r>
          </a:p>
          <a:p>
            <a:endParaRPr lang="en-US">
              <a:solidFill>
                <a:srgbClr val="FFFFFF"/>
              </a:solidFill>
            </a:endParaRPr>
          </a:p>
        </p:txBody>
      </p:sp>
      <p:pic>
        <p:nvPicPr>
          <p:cNvPr id="13" name="Graphic 12" descr="Badge Tick with solid fill">
            <a:extLst>
              <a:ext uri="{FF2B5EF4-FFF2-40B4-BE49-F238E27FC236}">
                <a16:creationId xmlns:a16="http://schemas.microsoft.com/office/drawing/2014/main" id="{26C710B4-9374-D9A7-6C99-08FC2416683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20918" y="1760294"/>
            <a:ext cx="338362" cy="338362"/>
          </a:xfrm>
          <a:prstGeom prst="rect">
            <a:avLst/>
          </a:prstGeom>
        </p:spPr>
      </p:pic>
      <p:pic>
        <p:nvPicPr>
          <p:cNvPr id="14" name="Graphic 13" descr="Badge Tick with solid fill">
            <a:extLst>
              <a:ext uri="{FF2B5EF4-FFF2-40B4-BE49-F238E27FC236}">
                <a16:creationId xmlns:a16="http://schemas.microsoft.com/office/drawing/2014/main" id="{7FA07000-3DDF-F5D8-5009-8028DBC2334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88261" y="2615983"/>
            <a:ext cx="338362" cy="338362"/>
          </a:xfrm>
          <a:prstGeom prst="rect">
            <a:avLst/>
          </a:prstGeom>
        </p:spPr>
      </p:pic>
      <p:pic>
        <p:nvPicPr>
          <p:cNvPr id="15" name="Graphic 14" descr="Badge Tick with solid fill">
            <a:extLst>
              <a:ext uri="{FF2B5EF4-FFF2-40B4-BE49-F238E27FC236}">
                <a16:creationId xmlns:a16="http://schemas.microsoft.com/office/drawing/2014/main" id="{E1A4A9DC-3F24-4DA3-DEEC-391A6080717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20918" y="3538056"/>
            <a:ext cx="338362" cy="338362"/>
          </a:xfrm>
          <a:prstGeom prst="rect">
            <a:avLst/>
          </a:prstGeom>
        </p:spPr>
      </p:pic>
      <p:pic>
        <p:nvPicPr>
          <p:cNvPr id="16" name="Graphic 15" descr="Badge Tick with solid fill">
            <a:extLst>
              <a:ext uri="{FF2B5EF4-FFF2-40B4-BE49-F238E27FC236}">
                <a16:creationId xmlns:a16="http://schemas.microsoft.com/office/drawing/2014/main" id="{D9EAE721-921C-419E-BB50-84F5600B090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88261" y="4595127"/>
            <a:ext cx="338362" cy="338362"/>
          </a:xfrm>
          <a:prstGeom prst="rect">
            <a:avLst/>
          </a:prstGeom>
        </p:spPr>
      </p:pic>
      <p:pic>
        <p:nvPicPr>
          <p:cNvPr id="2" name="Picture 1">
            <a:extLst>
              <a:ext uri="{FF2B5EF4-FFF2-40B4-BE49-F238E27FC236}">
                <a16:creationId xmlns:a16="http://schemas.microsoft.com/office/drawing/2014/main" id="{86B8F5A8-D4AC-E1CC-C3CE-242869E66346}"/>
              </a:ext>
            </a:extLst>
          </p:cNvPr>
          <p:cNvPicPr>
            <a:picLocks noChangeAspect="1"/>
          </p:cNvPicPr>
          <p:nvPr/>
        </p:nvPicPr>
        <p:blipFill>
          <a:blip r:embed="rId5"/>
          <a:stretch>
            <a:fillRect/>
          </a:stretch>
        </p:blipFill>
        <p:spPr>
          <a:xfrm>
            <a:off x="6905726" y="4028269"/>
            <a:ext cx="1929385" cy="1929385"/>
          </a:xfrm>
          <a:prstGeom prst="rect">
            <a:avLst/>
          </a:prstGeom>
        </p:spPr>
      </p:pic>
    </p:spTree>
    <p:extLst>
      <p:ext uri="{BB962C8B-B14F-4D97-AF65-F5344CB8AC3E}">
        <p14:creationId xmlns:p14="http://schemas.microsoft.com/office/powerpoint/2010/main" val="385741344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D18B7-119A-4F72-0E88-A44AF5FC8D9A}"/>
              </a:ext>
            </a:extLst>
          </p:cNvPr>
          <p:cNvSpPr>
            <a:spLocks noGrp="1"/>
          </p:cNvSpPr>
          <p:nvPr>
            <p:ph type="title"/>
          </p:nvPr>
        </p:nvSpPr>
        <p:spPr>
          <a:xfrm>
            <a:off x="588262" y="179094"/>
            <a:ext cx="8193024" cy="307777"/>
          </a:xfrm>
        </p:spPr>
        <p:txBody>
          <a:bodyPr>
            <a:noAutofit/>
          </a:bodyPr>
          <a:lstStyle/>
          <a:p>
            <a:r>
              <a:rPr lang="en-US" sz="4000" b="1">
                <a:solidFill>
                  <a:schemeClr val="bg1"/>
                </a:solidFill>
              </a:rPr>
              <a:t>Take Action Now</a:t>
            </a:r>
          </a:p>
        </p:txBody>
      </p:sp>
      <p:sp>
        <p:nvSpPr>
          <p:cNvPr id="3" name="Text Placeholder 2">
            <a:extLst>
              <a:ext uri="{FF2B5EF4-FFF2-40B4-BE49-F238E27FC236}">
                <a16:creationId xmlns:a16="http://schemas.microsoft.com/office/drawing/2014/main" id="{64DE0244-774A-5493-120B-A21A7D5FEEF3}"/>
              </a:ext>
            </a:extLst>
          </p:cNvPr>
          <p:cNvSpPr>
            <a:spLocks noGrp="1"/>
          </p:cNvSpPr>
          <p:nvPr>
            <p:ph type="body" sz="quarter" idx="15"/>
          </p:nvPr>
        </p:nvSpPr>
        <p:spPr>
          <a:xfrm>
            <a:off x="588262" y="608741"/>
            <a:ext cx="8692783" cy="5640518"/>
          </a:xfrm>
        </p:spPr>
        <p:txBody>
          <a:bodyPr/>
          <a:lstStyle/>
          <a:p>
            <a:r>
              <a:rPr lang="en-US" b="1">
                <a:solidFill>
                  <a:schemeClr val="bg1"/>
                </a:solidFill>
                <a:hlinkClick r:id="rId3"/>
              </a:rPr>
              <a:t>https://aka.ms/GetSecureBoot</a:t>
            </a:r>
            <a:r>
              <a:rPr lang="en-US" b="1">
                <a:solidFill>
                  <a:schemeClr val="bg1"/>
                </a:solidFill>
              </a:rPr>
              <a:t> </a:t>
            </a:r>
          </a:p>
          <a:p>
            <a:endParaRPr lang="en-US" b="1">
              <a:solidFill>
                <a:schemeClr val="bg1"/>
              </a:solidFill>
            </a:endParaRPr>
          </a:p>
          <a:p>
            <a:endParaRPr lang="en-US" b="1">
              <a:solidFill>
                <a:schemeClr val="bg1"/>
              </a:solidFill>
            </a:endParaRPr>
          </a:p>
          <a:p>
            <a:endParaRPr lang="en-US" b="1">
              <a:solidFill>
                <a:schemeClr val="bg1"/>
              </a:solidFill>
            </a:endParaRPr>
          </a:p>
          <a:p>
            <a:endParaRPr lang="en-US" b="1">
              <a:solidFill>
                <a:schemeClr val="bg1"/>
              </a:solidFill>
            </a:endParaRPr>
          </a:p>
          <a:p>
            <a:pPr marL="0" indent="0">
              <a:buNone/>
            </a:pPr>
            <a:endParaRPr lang="en-US" b="1">
              <a:solidFill>
                <a:schemeClr val="bg1"/>
              </a:solidFill>
            </a:endParaRPr>
          </a:p>
          <a:p>
            <a:r>
              <a:rPr lang="en-US" b="1">
                <a:solidFill>
                  <a:schemeClr val="bg1"/>
                </a:solidFill>
                <a:hlinkClick r:id="rId4"/>
              </a:rPr>
              <a:t>Guidance for Organizations and IT Professionals</a:t>
            </a:r>
            <a:endParaRPr lang="en-US" b="1">
              <a:solidFill>
                <a:schemeClr val="bg1"/>
              </a:solidFill>
            </a:endParaRPr>
          </a:p>
          <a:p>
            <a:endParaRPr lang="en-US" b="1">
              <a:solidFill>
                <a:schemeClr val="bg1"/>
              </a:solidFill>
            </a:endParaRPr>
          </a:p>
          <a:p>
            <a:pPr marL="0" indent="0">
              <a:buNone/>
            </a:pPr>
            <a:endParaRPr lang="en-US" b="1">
              <a:solidFill>
                <a:schemeClr val="bg1"/>
              </a:solidFill>
            </a:endParaRPr>
          </a:p>
          <a:p>
            <a:endParaRPr lang="en-US" b="1">
              <a:solidFill>
                <a:schemeClr val="bg1"/>
              </a:solidFill>
            </a:endParaRPr>
          </a:p>
          <a:p>
            <a:endParaRPr lang="en-US">
              <a:solidFill>
                <a:schemeClr val="bg1"/>
              </a:solidFill>
            </a:endParaRPr>
          </a:p>
        </p:txBody>
      </p:sp>
      <p:pic>
        <p:nvPicPr>
          <p:cNvPr id="4" name="Picture 3">
            <a:extLst>
              <a:ext uri="{FF2B5EF4-FFF2-40B4-BE49-F238E27FC236}">
                <a16:creationId xmlns:a16="http://schemas.microsoft.com/office/drawing/2014/main" id="{8189EA6D-F5A0-B07F-D818-8BFC8328F748}"/>
              </a:ext>
            </a:extLst>
          </p:cNvPr>
          <p:cNvPicPr>
            <a:picLocks noChangeAspect="1"/>
          </p:cNvPicPr>
          <p:nvPr/>
        </p:nvPicPr>
        <p:blipFill>
          <a:blip r:embed="rId5"/>
          <a:stretch>
            <a:fillRect/>
          </a:stretch>
        </p:blipFill>
        <p:spPr>
          <a:xfrm>
            <a:off x="5223985" y="1143001"/>
            <a:ext cx="2130552" cy="2130552"/>
          </a:xfrm>
          <a:prstGeom prst="rect">
            <a:avLst/>
          </a:prstGeom>
        </p:spPr>
      </p:pic>
      <p:pic>
        <p:nvPicPr>
          <p:cNvPr id="5" name="Picture 4">
            <a:extLst>
              <a:ext uri="{FF2B5EF4-FFF2-40B4-BE49-F238E27FC236}">
                <a16:creationId xmlns:a16="http://schemas.microsoft.com/office/drawing/2014/main" id="{2B8D4577-8181-F370-1AFC-E9D4A98340B4}"/>
              </a:ext>
            </a:extLst>
          </p:cNvPr>
          <p:cNvPicPr>
            <a:picLocks noChangeAspect="1"/>
          </p:cNvPicPr>
          <p:nvPr/>
        </p:nvPicPr>
        <p:blipFill>
          <a:blip r:embed="rId6"/>
          <a:stretch>
            <a:fillRect/>
          </a:stretch>
        </p:blipFill>
        <p:spPr>
          <a:xfrm>
            <a:off x="5223985" y="4300727"/>
            <a:ext cx="2206447" cy="2206447"/>
          </a:xfrm>
          <a:prstGeom prst="rect">
            <a:avLst/>
          </a:prstGeom>
        </p:spPr>
      </p:pic>
    </p:spTree>
    <p:extLst>
      <p:ext uri="{BB962C8B-B14F-4D97-AF65-F5344CB8AC3E}">
        <p14:creationId xmlns:p14="http://schemas.microsoft.com/office/powerpoint/2010/main" val="419817694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5A68-E5AF-DA7E-6B9B-4CCEB3C56D77}"/>
              </a:ext>
            </a:extLst>
          </p:cNvPr>
          <p:cNvSpPr>
            <a:spLocks noGrp="1"/>
          </p:cNvSpPr>
          <p:nvPr>
            <p:ph type="title"/>
          </p:nvPr>
        </p:nvSpPr>
        <p:spPr>
          <a:xfrm>
            <a:off x="838200" y="365125"/>
            <a:ext cx="9212826" cy="1325563"/>
          </a:xfrm>
        </p:spPr>
        <p:txBody>
          <a:bodyPr anchor="ctr">
            <a:normAutofit/>
          </a:bodyPr>
          <a:lstStyle/>
          <a:p>
            <a:r>
              <a:rPr lang="en-US" sz="2800" b="1">
                <a:latin typeface="Aptos"/>
                <a:cs typeface="Segoe Sans Display Semibold"/>
              </a:rPr>
              <a:t>Why Isn’t Microsoft Automatically installing Secure Boot Certs?</a:t>
            </a:r>
          </a:p>
        </p:txBody>
      </p:sp>
      <p:sp>
        <p:nvSpPr>
          <p:cNvPr id="3" name="Text Placeholder 2">
            <a:extLst>
              <a:ext uri="{FF2B5EF4-FFF2-40B4-BE49-F238E27FC236}">
                <a16:creationId xmlns:a16="http://schemas.microsoft.com/office/drawing/2014/main" id="{79A4363E-7FA0-DAD2-E336-D7A0DA87156D}"/>
              </a:ext>
            </a:extLst>
          </p:cNvPr>
          <p:cNvSpPr>
            <a:spLocks noGrp="1"/>
          </p:cNvSpPr>
          <p:nvPr>
            <p:ph idx="1"/>
          </p:nvPr>
        </p:nvSpPr>
        <p:spPr>
          <a:xfrm>
            <a:off x="838200" y="1825625"/>
            <a:ext cx="10515600" cy="4351338"/>
          </a:xfrm>
        </p:spPr>
        <p:txBody>
          <a:bodyPr>
            <a:normAutofit fontScale="85000" lnSpcReduction="20000"/>
          </a:bodyPr>
          <a:lstStyle/>
          <a:p>
            <a:r>
              <a:rPr lang="en-US" sz="2400"/>
              <a:t>We are via High Confidence based Rollout!</a:t>
            </a:r>
          </a:p>
          <a:p>
            <a:endParaRPr lang="en-US"/>
          </a:p>
          <a:p>
            <a:r>
              <a:rPr lang="en-US"/>
              <a:t>Secure Boot certificate updates are device firmware sensitive.</a:t>
            </a:r>
          </a:p>
          <a:p>
            <a:endParaRPr lang="en-US" sz="2400"/>
          </a:p>
          <a:p>
            <a:r>
              <a:rPr lang="en-US" sz="2400"/>
              <a:t>Microsoft is doing Controlled Feature Rollout per device class(1-&gt;2-&gt;4-&gt;8-&gt;16-&gt;32….)</a:t>
            </a:r>
          </a:p>
          <a:p>
            <a:pPr lvl="1"/>
            <a:r>
              <a:rPr lang="en-US"/>
              <a:t>Devices grouped into buckets by device attributes</a:t>
            </a:r>
          </a:p>
          <a:p>
            <a:pPr lvl="1"/>
            <a:r>
              <a:rPr lang="en-US"/>
              <a:t>2.2 million device class buckets identified.</a:t>
            </a:r>
          </a:p>
          <a:p>
            <a:pPr lvl="1"/>
            <a:r>
              <a:rPr lang="en-US"/>
              <a:t>Buckets added to High Confidence group after sufficient success</a:t>
            </a:r>
          </a:p>
          <a:p>
            <a:endParaRPr lang="en-US" sz="2400"/>
          </a:p>
          <a:p>
            <a:r>
              <a:rPr lang="en-US" sz="2400"/>
              <a:t> When will my device get update?</a:t>
            </a:r>
          </a:p>
          <a:p>
            <a:pPr lvl="1"/>
            <a:r>
              <a:rPr lang="en-US"/>
              <a:t> Any device in device class send diagnostic data to Microsoft, will receive confidence level rating</a:t>
            </a:r>
          </a:p>
          <a:p>
            <a:pPr lvl="1"/>
            <a:r>
              <a:rPr lang="en-US"/>
              <a:t> Devices marked with “High Confidence” rating will be automatically updated</a:t>
            </a:r>
            <a:br>
              <a:rPr lang="en-US"/>
            </a:br>
            <a:r>
              <a:rPr lang="en-US"/>
              <a:t> </a:t>
            </a:r>
          </a:p>
          <a:p>
            <a:pPr marL="137160" lvl="1" indent="0">
              <a:buNone/>
            </a:pPr>
            <a:endParaRPr lang="en-US"/>
          </a:p>
          <a:p>
            <a:pPr lvl="1"/>
            <a:endParaRPr lang="en-US"/>
          </a:p>
          <a:p>
            <a:endParaRPr lang="en-US" sz="2400"/>
          </a:p>
        </p:txBody>
      </p:sp>
    </p:spTree>
    <p:extLst>
      <p:ext uri="{BB962C8B-B14F-4D97-AF65-F5344CB8AC3E}">
        <p14:creationId xmlns:p14="http://schemas.microsoft.com/office/powerpoint/2010/main" val="1185057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A042E-2694-1E92-0D8A-9B478948851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E87C624-EF8A-FED7-9F7B-100604CC78EF}"/>
              </a:ext>
            </a:extLst>
          </p:cNvPr>
          <p:cNvSpPr>
            <a:spLocks noGrp="1"/>
          </p:cNvSpPr>
          <p:nvPr>
            <p:ph type="title"/>
          </p:nvPr>
        </p:nvSpPr>
        <p:spPr>
          <a:xfrm>
            <a:off x="141428" y="197959"/>
            <a:ext cx="10720856" cy="544958"/>
          </a:xfrm>
        </p:spPr>
        <p:txBody>
          <a:bodyPr>
            <a:noAutofit/>
          </a:bodyPr>
          <a:lstStyle/>
          <a:p>
            <a:r>
              <a:rPr lang="en-US" sz="3100" b="1">
                <a:solidFill>
                  <a:schemeClr val="bg1"/>
                </a:solidFill>
                <a:cs typeface="Segoe UI Semibold"/>
              </a:rPr>
              <a:t>How do I see my device status and confidence level?</a:t>
            </a:r>
          </a:p>
        </p:txBody>
      </p:sp>
      <p:sp>
        <p:nvSpPr>
          <p:cNvPr id="5" name="Text Placeholder 6">
            <a:extLst>
              <a:ext uri="{FF2B5EF4-FFF2-40B4-BE49-F238E27FC236}">
                <a16:creationId xmlns:a16="http://schemas.microsoft.com/office/drawing/2014/main" id="{789BD060-C36C-BE8D-FE52-35557799F47C}"/>
              </a:ext>
            </a:extLst>
          </p:cNvPr>
          <p:cNvSpPr>
            <a:spLocks noGrp="1"/>
          </p:cNvSpPr>
          <p:nvPr>
            <p:ph type="body" sz="quarter" idx="15"/>
          </p:nvPr>
        </p:nvSpPr>
        <p:spPr>
          <a:xfrm>
            <a:off x="443578" y="750396"/>
            <a:ext cx="5518343" cy="7212744"/>
          </a:xfrm>
        </p:spPr>
        <p:txBody>
          <a:bodyPr vert="horz" wrap="square" lIns="0" tIns="0" rIns="0" bIns="0" rtlCol="0" anchor="t">
            <a:spAutoFit/>
          </a:bodyPr>
          <a:lstStyle/>
          <a:p>
            <a:pPr marL="0" indent="0" fontAlgn="t">
              <a:spcBef>
                <a:spcPts val="0"/>
              </a:spcBef>
              <a:buNone/>
            </a:pPr>
            <a:r>
              <a:rPr lang="en-US" sz="1600" b="1">
                <a:solidFill>
                  <a:srgbClr val="FFFFFF"/>
                </a:solidFill>
                <a:cs typeface="Segoe UI"/>
              </a:rPr>
              <a:t>Status and Confidence Level are logged in both event log and registry</a:t>
            </a:r>
          </a:p>
          <a:p>
            <a:pPr marL="0" indent="0" fontAlgn="t">
              <a:spcBef>
                <a:spcPts val="0"/>
              </a:spcBef>
              <a:buNone/>
            </a:pPr>
            <a:endParaRPr lang="en-US" sz="1600" b="1">
              <a:solidFill>
                <a:srgbClr val="FFFFFF"/>
              </a:solidFill>
            </a:endParaRPr>
          </a:p>
          <a:p>
            <a:pPr marL="0" indent="0" fontAlgn="t">
              <a:spcBef>
                <a:spcPts val="0"/>
              </a:spcBef>
              <a:buNone/>
            </a:pPr>
            <a:r>
              <a:rPr lang="en-US" sz="1600" b="1">
                <a:solidFill>
                  <a:srgbClr val="FFFFFF"/>
                </a:solidFill>
              </a:rPr>
              <a:t>1 System Event log scan (from TPM-WMI source)</a:t>
            </a:r>
          </a:p>
          <a:p>
            <a:pPr marL="0" indent="0" fontAlgn="t">
              <a:spcBef>
                <a:spcPts val="0"/>
              </a:spcBef>
              <a:buNone/>
            </a:pPr>
            <a:endParaRPr lang="en-US" sz="1600" b="1">
              <a:solidFill>
                <a:srgbClr val="FFFFFF"/>
              </a:solidFill>
            </a:endParaRPr>
          </a:p>
          <a:p>
            <a:pPr lvl="1" fontAlgn="t">
              <a:spcBef>
                <a:spcPts val="0"/>
              </a:spcBef>
            </a:pPr>
            <a:r>
              <a:rPr lang="en-US" sz="1800" b="1">
                <a:solidFill>
                  <a:schemeClr val="accent6"/>
                </a:solidFill>
                <a:cs typeface="Segoe UI Semilight"/>
              </a:rPr>
              <a:t>1808 </a:t>
            </a:r>
            <a:r>
              <a:rPr lang="en-US" sz="1800" b="1">
                <a:solidFill>
                  <a:schemeClr val="accent6"/>
                </a:solidFill>
                <a:cs typeface="Segoe UI"/>
              </a:rPr>
              <a:t>– All Secure Boot certs updated. No action needed</a:t>
            </a:r>
            <a:r>
              <a:rPr lang="en-US" sz="1800" b="1">
                <a:solidFill>
                  <a:schemeClr val="accent6"/>
                </a:solidFill>
                <a:cs typeface="Segoe UI Semilight"/>
              </a:rPr>
              <a:t> </a:t>
            </a:r>
            <a:endParaRPr lang="en-US" sz="1800" b="1">
              <a:solidFill>
                <a:schemeClr val="accent6"/>
              </a:solidFill>
            </a:endParaRPr>
          </a:p>
          <a:p>
            <a:pPr marL="0" indent="0" fontAlgn="t">
              <a:spcBef>
                <a:spcPts val="0"/>
              </a:spcBef>
              <a:buNone/>
            </a:pPr>
            <a:endParaRPr lang="en-US" sz="2400">
              <a:solidFill>
                <a:srgbClr val="FFFFFF"/>
              </a:solidFill>
              <a:cs typeface="Segoe UI Semilight"/>
            </a:endParaRPr>
          </a:p>
          <a:p>
            <a:pPr lvl="1" fontAlgn="t">
              <a:spcBef>
                <a:spcPts val="0"/>
              </a:spcBef>
            </a:pPr>
            <a:r>
              <a:rPr lang="en-US" sz="1800" b="1">
                <a:solidFill>
                  <a:srgbClr val="EE0000"/>
                </a:solidFill>
                <a:cs typeface="Segoe UI Semilight"/>
              </a:rPr>
              <a:t>1801 - Update is needed.</a:t>
            </a:r>
            <a:r>
              <a:rPr lang="en-US" sz="1800" b="1">
                <a:solidFill>
                  <a:srgbClr val="EE0000"/>
                </a:solidFill>
                <a:cs typeface="Segoe UI"/>
              </a:rPr>
              <a:t> </a:t>
            </a:r>
            <a:endParaRPr lang="en-US" sz="1800" b="1">
              <a:solidFill>
                <a:srgbClr val="EE0000"/>
              </a:solidFill>
              <a:cs typeface="Segoe UI Semilight"/>
            </a:endParaRPr>
          </a:p>
          <a:p>
            <a:pPr marL="0" indent="0">
              <a:spcBef>
                <a:spcPts val="0"/>
              </a:spcBef>
              <a:buNone/>
            </a:pPr>
            <a:endParaRPr lang="en-US" sz="1600" b="1">
              <a:solidFill>
                <a:srgbClr val="FFFFFF"/>
              </a:solidFill>
            </a:endParaRPr>
          </a:p>
          <a:p>
            <a:pPr marL="0" indent="0">
              <a:spcBef>
                <a:spcPts val="0"/>
              </a:spcBef>
              <a:buNone/>
            </a:pPr>
            <a:endParaRPr lang="en-US" sz="1600" b="1">
              <a:solidFill>
                <a:srgbClr val="FFFFFF"/>
              </a:solidFill>
            </a:endParaRPr>
          </a:p>
          <a:p>
            <a:pPr marL="0" indent="0">
              <a:spcBef>
                <a:spcPts val="0"/>
              </a:spcBef>
              <a:buNone/>
            </a:pPr>
            <a:r>
              <a:rPr lang="en-US" sz="1800" b="1">
                <a:solidFill>
                  <a:srgbClr val="FFFFFF"/>
                </a:solidFill>
              </a:rPr>
              <a:t>2 Registry Key query</a:t>
            </a:r>
          </a:p>
          <a:p>
            <a:pPr marL="0" indent="0">
              <a:spcBef>
                <a:spcPts val="0"/>
              </a:spcBef>
              <a:buNone/>
            </a:pPr>
            <a:endParaRPr lang="en-US" sz="1600" b="1">
              <a:solidFill>
                <a:srgbClr val="FFFFFF"/>
              </a:solidFill>
            </a:endParaRPr>
          </a:p>
          <a:p>
            <a:pPr lvl="1">
              <a:spcBef>
                <a:spcPts val="0"/>
              </a:spcBef>
            </a:pPr>
            <a:r>
              <a:rPr lang="en-US" sz="1600">
                <a:solidFill>
                  <a:srgbClr val="FFFFFF"/>
                </a:solidFill>
                <a:cs typeface="Segoe UI Semilight"/>
              </a:rPr>
              <a:t>Computer\HKEY_LOCAL_MACHINE\SYSTEM\</a:t>
            </a:r>
            <a:r>
              <a:rPr lang="en-US" sz="1600" err="1">
                <a:solidFill>
                  <a:srgbClr val="FFFFFF"/>
                </a:solidFill>
                <a:cs typeface="Segoe UI Semilight"/>
              </a:rPr>
              <a:t>CurrentControlSet</a:t>
            </a:r>
            <a:r>
              <a:rPr lang="en-US" sz="1600">
                <a:solidFill>
                  <a:srgbClr val="FFFFFF"/>
                </a:solidFill>
                <a:cs typeface="Segoe UI Semilight"/>
              </a:rPr>
              <a:t>\Control\</a:t>
            </a:r>
            <a:r>
              <a:rPr lang="en-US" sz="1600" err="1">
                <a:solidFill>
                  <a:srgbClr val="FFFFFF"/>
                </a:solidFill>
                <a:cs typeface="Segoe UI Semilight"/>
              </a:rPr>
              <a:t>SecureBoot</a:t>
            </a:r>
            <a:r>
              <a:rPr lang="en-US" sz="1600">
                <a:solidFill>
                  <a:srgbClr val="FFFFFF"/>
                </a:solidFill>
                <a:cs typeface="Segoe UI Semilight"/>
              </a:rPr>
              <a:t>\Servicing</a:t>
            </a:r>
          </a:p>
          <a:p>
            <a:pPr marL="0" indent="0">
              <a:spcBef>
                <a:spcPts val="0"/>
              </a:spcBef>
              <a:buNone/>
            </a:pPr>
            <a:endParaRPr lang="en-US" sz="1600">
              <a:solidFill>
                <a:srgbClr val="FFFFFF"/>
              </a:solidFill>
              <a:ea typeface="+mn-lt"/>
              <a:cs typeface="+mn-lt"/>
            </a:endParaRPr>
          </a:p>
          <a:p>
            <a:pPr marL="383540" lvl="2" indent="-118745">
              <a:spcBef>
                <a:spcPts val="0"/>
              </a:spcBef>
            </a:pPr>
            <a:r>
              <a:rPr lang="en-US" sz="1600" b="1">
                <a:solidFill>
                  <a:srgbClr val="FFFFFF"/>
                </a:solidFill>
                <a:ea typeface="+mn-lt"/>
                <a:cs typeface="+mn-lt"/>
              </a:rPr>
              <a:t>UEFICA2023Status</a:t>
            </a:r>
            <a:endParaRPr lang="en-US" sz="1600" b="1">
              <a:solidFill>
                <a:srgbClr val="FFFFFF"/>
              </a:solidFill>
              <a:cs typeface="Segoe UI"/>
            </a:endParaRPr>
          </a:p>
          <a:p>
            <a:pPr lvl="3">
              <a:spcBef>
                <a:spcPts val="0"/>
              </a:spcBef>
            </a:pPr>
            <a:r>
              <a:rPr lang="en-US" sz="1600" b="1">
                <a:solidFill>
                  <a:schemeClr val="accent6"/>
                </a:solidFill>
                <a:cs typeface="Segoe UI"/>
              </a:rPr>
              <a:t>Updated - No action needed</a:t>
            </a:r>
          </a:p>
          <a:p>
            <a:pPr lvl="3">
              <a:spcBef>
                <a:spcPts val="0"/>
              </a:spcBef>
            </a:pPr>
            <a:r>
              <a:rPr lang="en-US" sz="1600" b="1" err="1">
                <a:solidFill>
                  <a:srgbClr val="EE0000"/>
                </a:solidFill>
                <a:cs typeface="Segoe UI"/>
              </a:rPr>
              <a:t>NotStarted</a:t>
            </a:r>
            <a:r>
              <a:rPr lang="en-US" sz="1600" b="1">
                <a:solidFill>
                  <a:srgbClr val="EE0000"/>
                </a:solidFill>
                <a:cs typeface="Segoe UI"/>
              </a:rPr>
              <a:t> - Device need updates</a:t>
            </a:r>
          </a:p>
          <a:p>
            <a:pPr lvl="3">
              <a:spcBef>
                <a:spcPts val="0"/>
              </a:spcBef>
            </a:pPr>
            <a:r>
              <a:rPr lang="en-US" sz="1600" b="1">
                <a:solidFill>
                  <a:srgbClr val="FFFF00"/>
                </a:solidFill>
                <a:cs typeface="Segoe UI"/>
              </a:rPr>
              <a:t>InProgress </a:t>
            </a:r>
            <a:r>
              <a:rPr lang="en-US" sz="1600">
                <a:solidFill>
                  <a:srgbClr val="FFFF00"/>
                </a:solidFill>
                <a:cs typeface="Segoe UI"/>
              </a:rPr>
              <a:t>- Update Process has started</a:t>
            </a:r>
          </a:p>
          <a:p>
            <a:pPr lvl="3">
              <a:spcBef>
                <a:spcPts val="0"/>
              </a:spcBef>
            </a:pPr>
            <a:endParaRPr lang="en-US" sz="1600" b="1">
              <a:solidFill>
                <a:srgbClr val="FFFFFF"/>
              </a:solidFill>
              <a:cs typeface="Segoe UI"/>
            </a:endParaRPr>
          </a:p>
          <a:p>
            <a:pPr lvl="2">
              <a:spcBef>
                <a:spcPts val="0"/>
              </a:spcBef>
            </a:pPr>
            <a:r>
              <a:rPr lang="en-US" sz="1600" b="1">
                <a:solidFill>
                  <a:srgbClr val="FFFFFF"/>
                </a:solidFill>
              </a:rPr>
              <a:t>UEFICA2023Error </a:t>
            </a:r>
            <a:r>
              <a:rPr lang="en-US" sz="1600">
                <a:solidFill>
                  <a:srgbClr val="FFFFFF"/>
                </a:solidFill>
              </a:rPr>
              <a:t>- Only set if device is failing Certificate updates</a:t>
            </a:r>
          </a:p>
          <a:p>
            <a:pPr marL="137160" lvl="1" indent="0">
              <a:spcBef>
                <a:spcPts val="0"/>
              </a:spcBef>
              <a:buNone/>
            </a:pPr>
            <a:endParaRPr lang="en-US" sz="1600">
              <a:solidFill>
                <a:srgbClr val="FFFFFF"/>
              </a:solidFill>
              <a:cs typeface="Segoe UI"/>
            </a:endParaRPr>
          </a:p>
          <a:p>
            <a:pPr marL="137160" lvl="1" indent="0">
              <a:spcBef>
                <a:spcPts val="0"/>
              </a:spcBef>
              <a:buNone/>
            </a:pPr>
            <a:r>
              <a:rPr lang="en-US" sz="1800" b="1">
                <a:solidFill>
                  <a:srgbClr val="FFFFFF"/>
                </a:solidFill>
                <a:cs typeface="Segoe UI"/>
              </a:rPr>
              <a:t>Device confidence rating field-  </a:t>
            </a:r>
            <a:r>
              <a:rPr lang="en-US" sz="1800" b="1" err="1">
                <a:solidFill>
                  <a:srgbClr val="FFFFFF"/>
                </a:solidFill>
                <a:cs typeface="Segoe UI"/>
              </a:rPr>
              <a:t>ConfidenceLevel</a:t>
            </a:r>
            <a:endParaRPr lang="en-US" sz="1800" b="1">
              <a:solidFill>
                <a:srgbClr val="FFFFFF"/>
              </a:solidFill>
              <a:cs typeface="Segoe UI"/>
            </a:endParaRPr>
          </a:p>
          <a:p>
            <a:pPr lvl="3">
              <a:spcBef>
                <a:spcPts val="0"/>
              </a:spcBef>
            </a:pPr>
            <a:endParaRPr lang="en-US" sz="1200" b="1">
              <a:solidFill>
                <a:srgbClr val="FFFFFF"/>
              </a:solidFill>
              <a:cs typeface="Segoe UI"/>
            </a:endParaRPr>
          </a:p>
          <a:p>
            <a:pPr marL="0"/>
            <a:endParaRPr lang="en-US">
              <a:solidFill>
                <a:srgbClr val="FFFFFF"/>
              </a:solidFill>
            </a:endParaRPr>
          </a:p>
          <a:p>
            <a:endParaRPr lang="en-US" sz="900" b="1">
              <a:solidFill>
                <a:srgbClr val="FFFFFF"/>
              </a:solidFill>
            </a:endParaRPr>
          </a:p>
          <a:p>
            <a:pPr marL="0" indent="0">
              <a:buNone/>
            </a:pPr>
            <a:endParaRPr lang="en-US">
              <a:solidFill>
                <a:srgbClr val="FFFFFF"/>
              </a:solidFill>
            </a:endParaRPr>
          </a:p>
        </p:txBody>
      </p:sp>
      <p:graphicFrame>
        <p:nvGraphicFramePr>
          <p:cNvPr id="3" name="Table 2">
            <a:extLst>
              <a:ext uri="{FF2B5EF4-FFF2-40B4-BE49-F238E27FC236}">
                <a16:creationId xmlns:a16="http://schemas.microsoft.com/office/drawing/2014/main" id="{1F1F5A70-C94B-6921-68A6-71D9D16AE059}"/>
              </a:ext>
            </a:extLst>
          </p:cNvPr>
          <p:cNvGraphicFramePr>
            <a:graphicFrameLocks noGrp="1"/>
          </p:cNvGraphicFramePr>
          <p:nvPr>
            <p:extLst>
              <p:ext uri="{D42A27DB-BD31-4B8C-83A1-F6EECF244321}">
                <p14:modId xmlns:p14="http://schemas.microsoft.com/office/powerpoint/2010/main" val="506635125"/>
              </p:ext>
            </p:extLst>
          </p:nvPr>
        </p:nvGraphicFramePr>
        <p:xfrm>
          <a:off x="6096000" y="2138901"/>
          <a:ext cx="6029715" cy="4129150"/>
        </p:xfrm>
        <a:graphic>
          <a:graphicData uri="http://schemas.openxmlformats.org/drawingml/2006/table">
            <a:tbl>
              <a:tblPr/>
              <a:tblGrid>
                <a:gridCol w="2009905">
                  <a:extLst>
                    <a:ext uri="{9D8B030D-6E8A-4147-A177-3AD203B41FA5}">
                      <a16:colId xmlns:a16="http://schemas.microsoft.com/office/drawing/2014/main" val="2013893524"/>
                    </a:ext>
                  </a:extLst>
                </a:gridCol>
                <a:gridCol w="2009905">
                  <a:extLst>
                    <a:ext uri="{9D8B030D-6E8A-4147-A177-3AD203B41FA5}">
                      <a16:colId xmlns:a16="http://schemas.microsoft.com/office/drawing/2014/main" val="2906219062"/>
                    </a:ext>
                  </a:extLst>
                </a:gridCol>
                <a:gridCol w="2009905">
                  <a:extLst>
                    <a:ext uri="{9D8B030D-6E8A-4147-A177-3AD203B41FA5}">
                      <a16:colId xmlns:a16="http://schemas.microsoft.com/office/drawing/2014/main" val="1372194613"/>
                    </a:ext>
                  </a:extLst>
                </a:gridCol>
              </a:tblGrid>
              <a:tr h="171095">
                <a:tc>
                  <a:txBody>
                    <a:bodyPr/>
                    <a:lstStyle/>
                    <a:p>
                      <a:pPr algn="l">
                        <a:buNone/>
                      </a:pPr>
                      <a:r>
                        <a:rPr lang="en-US" sz="1200" b="1">
                          <a:solidFill>
                            <a:srgbClr val="FFFFFF"/>
                          </a:solidFill>
                          <a:effectLst/>
                        </a:rPr>
                        <a:t>Confidence Level</a:t>
                      </a:r>
                    </a:p>
                  </a:txBody>
                  <a:tcPr marL="38299" marR="38299" marT="31915" marB="31915" anchor="ctr">
                    <a:lnL>
                      <a:noFill/>
                    </a:lnL>
                    <a:lnR>
                      <a:noFill/>
                    </a:lnR>
                    <a:lnT>
                      <a:noFill/>
                    </a:lnT>
                    <a:lnB w="6350" cap="flat" cmpd="sng" algn="ctr">
                      <a:solidFill>
                        <a:srgbClr val="DDDDDD"/>
                      </a:solidFill>
                      <a:prstDash val="solid"/>
                      <a:round/>
                      <a:headEnd type="none" w="med" len="med"/>
                      <a:tailEnd type="none" w="med" len="med"/>
                    </a:lnB>
                    <a:solidFill>
                      <a:srgbClr val="0078D4"/>
                    </a:solidFill>
                  </a:tcPr>
                </a:tc>
                <a:tc>
                  <a:txBody>
                    <a:bodyPr/>
                    <a:lstStyle/>
                    <a:p>
                      <a:pPr algn="l">
                        <a:buNone/>
                      </a:pPr>
                      <a:r>
                        <a:rPr lang="en-US" sz="1200" b="1">
                          <a:solidFill>
                            <a:srgbClr val="FFFFFF"/>
                          </a:solidFill>
                          <a:effectLst/>
                        </a:rPr>
                        <a:t>Meaning</a:t>
                      </a:r>
                    </a:p>
                  </a:txBody>
                  <a:tcPr marL="38299" marR="38299" marT="31915" marB="31915" anchor="ctr">
                    <a:lnL>
                      <a:noFill/>
                    </a:lnL>
                    <a:lnR>
                      <a:noFill/>
                    </a:lnR>
                    <a:lnT>
                      <a:noFill/>
                    </a:lnT>
                    <a:lnB w="6350" cap="flat" cmpd="sng" algn="ctr">
                      <a:solidFill>
                        <a:srgbClr val="DDDDDD"/>
                      </a:solidFill>
                      <a:prstDash val="solid"/>
                      <a:round/>
                      <a:headEnd type="none" w="med" len="med"/>
                      <a:tailEnd type="none" w="med" len="med"/>
                    </a:lnB>
                    <a:solidFill>
                      <a:srgbClr val="0078D4"/>
                    </a:solidFill>
                  </a:tcPr>
                </a:tc>
                <a:tc>
                  <a:txBody>
                    <a:bodyPr/>
                    <a:lstStyle/>
                    <a:p>
                      <a:pPr algn="l">
                        <a:buNone/>
                      </a:pPr>
                      <a:r>
                        <a:rPr lang="en-US" sz="1200" b="1">
                          <a:solidFill>
                            <a:srgbClr val="FFFFFF"/>
                          </a:solidFill>
                          <a:effectLst/>
                        </a:rPr>
                        <a:t>Action Required</a:t>
                      </a:r>
                    </a:p>
                  </a:txBody>
                  <a:tcPr marL="38299" marR="38299" marT="31915" marB="31915" anchor="ctr">
                    <a:lnL>
                      <a:noFill/>
                    </a:lnL>
                    <a:lnR>
                      <a:noFill/>
                    </a:lnR>
                    <a:lnT>
                      <a:noFill/>
                    </a:lnT>
                    <a:lnB w="6350" cap="flat" cmpd="sng" algn="ctr">
                      <a:solidFill>
                        <a:srgbClr val="DDDDDD"/>
                      </a:solidFill>
                      <a:prstDash val="solid"/>
                      <a:round/>
                      <a:headEnd type="none" w="med" len="med"/>
                      <a:tailEnd type="none" w="med" len="med"/>
                    </a:lnB>
                    <a:solidFill>
                      <a:srgbClr val="0078D4"/>
                    </a:solidFill>
                  </a:tcPr>
                </a:tc>
                <a:extLst>
                  <a:ext uri="{0D108BD9-81ED-4DB2-BD59-A6C34878D82A}">
                    <a16:rowId xmlns:a16="http://schemas.microsoft.com/office/drawing/2014/main" val="3144991160"/>
                  </a:ext>
                </a:extLst>
              </a:tr>
              <a:tr h="506263">
                <a:tc>
                  <a:txBody>
                    <a:bodyPr/>
                    <a:lstStyle/>
                    <a:p>
                      <a:pPr fontAlgn="t">
                        <a:buNone/>
                      </a:pPr>
                      <a:r>
                        <a:rPr lang="en-US" sz="1400" b="1" kern="1200">
                          <a:solidFill>
                            <a:srgbClr val="008000"/>
                          </a:solidFill>
                          <a:effectLst/>
                          <a:latin typeface="+mn-lt"/>
                          <a:ea typeface="+mn-ea"/>
                          <a:cs typeface="+mn-cs"/>
                        </a:rPr>
                        <a:t>High Confidence</a:t>
                      </a:r>
                    </a:p>
                  </a:txBody>
                  <a:tcPr marL="38299" marR="38299" marT="25532" marB="25532">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8F9FA"/>
                    </a:solidFill>
                  </a:tcPr>
                </a:tc>
                <a:tc>
                  <a:txBody>
                    <a:bodyPr/>
                    <a:lstStyle/>
                    <a:p>
                      <a:pPr fontAlgn="t">
                        <a:buNone/>
                      </a:pPr>
                      <a:r>
                        <a:rPr lang="en-US" sz="1400" b="1" kern="1200">
                          <a:solidFill>
                            <a:srgbClr val="008000"/>
                          </a:solidFill>
                          <a:effectLst/>
                          <a:latin typeface="+mn-lt"/>
                          <a:ea typeface="+mn-ea"/>
                          <a:cs typeface="+mn-cs"/>
                        </a:rPr>
                        <a:t>Microsoft has validated this device class is safe for updates</a:t>
                      </a:r>
                    </a:p>
                  </a:txBody>
                  <a:tcPr marL="38299" marR="38299" marT="25532" marB="25532">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8F9FA"/>
                    </a:solidFill>
                  </a:tcPr>
                </a:tc>
                <a:tc>
                  <a:txBody>
                    <a:bodyPr/>
                    <a:lstStyle/>
                    <a:p>
                      <a:pPr fontAlgn="t">
                        <a:buNone/>
                      </a:pPr>
                      <a:r>
                        <a:rPr lang="en-US" sz="1400" b="1">
                          <a:solidFill>
                            <a:srgbClr val="008000"/>
                          </a:solidFill>
                          <a:effectLst/>
                        </a:rPr>
                        <a:t>Automatically updated by Microsoft unless  </a:t>
                      </a:r>
                      <a:r>
                        <a:rPr lang="en-US" sz="1400" b="1" kern="1200" noProof="0" err="1">
                          <a:solidFill>
                            <a:srgbClr val="008000"/>
                          </a:solidFill>
                          <a:effectLst/>
                          <a:latin typeface="+mn-lt"/>
                          <a:ea typeface="+mn-ea"/>
                          <a:cs typeface="+mn-cs"/>
                        </a:rPr>
                        <a:t>HighConfidenceOptOut</a:t>
                      </a:r>
                      <a:r>
                        <a:rPr lang="en-US" sz="1400" b="1" kern="1200" noProof="0">
                          <a:solidFill>
                            <a:srgbClr val="008000"/>
                          </a:solidFill>
                          <a:effectLst/>
                          <a:latin typeface="+mn-lt"/>
                          <a:ea typeface="+mn-ea"/>
                          <a:cs typeface="+mn-cs"/>
                        </a:rPr>
                        <a:t>  is set</a:t>
                      </a:r>
                      <a:endParaRPr lang="en-US" sz="1400" b="1" kern="1200">
                        <a:solidFill>
                          <a:srgbClr val="008000"/>
                        </a:solidFill>
                        <a:effectLst/>
                        <a:latin typeface="+mn-lt"/>
                        <a:ea typeface="+mn-ea"/>
                        <a:cs typeface="+mn-cs"/>
                      </a:endParaRPr>
                    </a:p>
                  </a:txBody>
                  <a:tcPr marL="38299" marR="38299" marT="25532" marB="25532">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8F9FA"/>
                    </a:solidFill>
                  </a:tcPr>
                </a:tc>
                <a:extLst>
                  <a:ext uri="{0D108BD9-81ED-4DB2-BD59-A6C34878D82A}">
                    <a16:rowId xmlns:a16="http://schemas.microsoft.com/office/drawing/2014/main" val="1353527343"/>
                  </a:ext>
                </a:extLst>
              </a:tr>
              <a:tr h="506263">
                <a:tc>
                  <a:txBody>
                    <a:bodyPr/>
                    <a:lstStyle/>
                    <a:p>
                      <a:pPr fontAlgn="t">
                        <a:buNone/>
                      </a:pPr>
                      <a:r>
                        <a:rPr lang="en-US" sz="1400" b="1">
                          <a:solidFill>
                            <a:schemeClr val="bg1"/>
                          </a:solidFill>
                          <a:effectLst/>
                        </a:rPr>
                        <a:t>Under Observation - More Data Needed</a:t>
                      </a:r>
                    </a:p>
                  </a:txBody>
                  <a:tcPr marL="38299" marR="38299" marT="25532" marB="25532">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noFill/>
                  </a:tcPr>
                </a:tc>
                <a:tc>
                  <a:txBody>
                    <a:bodyPr/>
                    <a:lstStyle/>
                    <a:p>
                      <a:pPr fontAlgn="t">
                        <a:buNone/>
                      </a:pPr>
                      <a:r>
                        <a:rPr lang="en-US" sz="1400" b="0">
                          <a:solidFill>
                            <a:schemeClr val="bg1"/>
                          </a:solidFill>
                          <a:effectLst/>
                        </a:rPr>
                        <a:t>Microsoft is still gathering Secure Boot Roll out Diagnostics data about these devices</a:t>
                      </a:r>
                    </a:p>
                  </a:txBody>
                  <a:tcPr marL="38299" marR="38299" marT="25532" marB="25532">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noFill/>
                  </a:tcPr>
                </a:tc>
                <a:tc>
                  <a:txBody>
                    <a:bodyPr/>
                    <a:lstStyle/>
                    <a:p>
                      <a:pPr fontAlgn="t">
                        <a:buNone/>
                      </a:pPr>
                      <a:r>
                        <a:rPr lang="en-US" sz="1400" b="1">
                          <a:solidFill>
                            <a:srgbClr val="FFA500"/>
                          </a:solidFill>
                          <a:effectLst/>
                        </a:rPr>
                        <a:t>Confidence Level will be updated as Microsoft gets more data</a:t>
                      </a:r>
                    </a:p>
                  </a:txBody>
                  <a:tcPr marL="38299" marR="38299" marT="25532" marB="25532">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1516747110"/>
                  </a:ext>
                </a:extLst>
              </a:tr>
              <a:tr h="372533">
                <a:tc>
                  <a:txBody>
                    <a:bodyPr/>
                    <a:lstStyle/>
                    <a:p>
                      <a:pPr marL="0" algn="l" defTabSz="932742" rtl="0" eaLnBrk="1" fontAlgn="t" latinLnBrk="0" hangingPunct="1">
                        <a:buNone/>
                      </a:pPr>
                      <a:r>
                        <a:rPr lang="en-US" sz="1400" b="1" kern="1200">
                          <a:solidFill>
                            <a:srgbClr val="D35400"/>
                          </a:solidFill>
                          <a:effectLst/>
                          <a:latin typeface="+mn-lt"/>
                          <a:ea typeface="+mn-ea"/>
                          <a:cs typeface="+mn-cs"/>
                        </a:rPr>
                        <a:t>No Data Observed - Action Required</a:t>
                      </a:r>
                    </a:p>
                  </a:txBody>
                  <a:tcPr marL="38299" marR="38299" marT="25532" marB="25532">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8F9FA"/>
                    </a:solidFill>
                  </a:tcPr>
                </a:tc>
                <a:tc>
                  <a:txBody>
                    <a:bodyPr/>
                    <a:lstStyle/>
                    <a:p>
                      <a:pPr marL="0" algn="l" defTabSz="932742" rtl="0" eaLnBrk="1" fontAlgn="t" latinLnBrk="0" hangingPunct="1">
                        <a:buNone/>
                      </a:pPr>
                      <a:r>
                        <a:rPr lang="en-US" sz="1400" b="1" kern="1200">
                          <a:solidFill>
                            <a:srgbClr val="D35400"/>
                          </a:solidFill>
                          <a:effectLst/>
                          <a:latin typeface="+mn-lt"/>
                          <a:ea typeface="+mn-ea"/>
                          <a:cs typeface="+mn-cs"/>
                        </a:rPr>
                        <a:t>Device class is not known to Microsoft</a:t>
                      </a:r>
                    </a:p>
                  </a:txBody>
                  <a:tcPr marL="38299" marR="38299" marT="25532" marB="25532">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8F9FA"/>
                    </a:solidFill>
                  </a:tcPr>
                </a:tc>
                <a:tc>
                  <a:txBody>
                    <a:bodyPr/>
                    <a:lstStyle/>
                    <a:p>
                      <a:pPr fontAlgn="t">
                        <a:buNone/>
                      </a:pPr>
                      <a:r>
                        <a:rPr lang="en-US" sz="1400" b="1">
                          <a:solidFill>
                            <a:srgbClr val="D35400"/>
                          </a:solidFill>
                          <a:effectLst/>
                        </a:rPr>
                        <a:t>Enterprise must test and plan rollout</a:t>
                      </a:r>
                    </a:p>
                  </a:txBody>
                  <a:tcPr marL="38299" marR="38299" marT="25532" marB="25532">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8F9FA"/>
                    </a:solidFill>
                  </a:tcPr>
                </a:tc>
                <a:extLst>
                  <a:ext uri="{0D108BD9-81ED-4DB2-BD59-A6C34878D82A}">
                    <a16:rowId xmlns:a16="http://schemas.microsoft.com/office/drawing/2014/main" val="1960990315"/>
                  </a:ext>
                </a:extLst>
              </a:tr>
              <a:tr h="506263">
                <a:tc>
                  <a:txBody>
                    <a:bodyPr/>
                    <a:lstStyle/>
                    <a:p>
                      <a:pPr fontAlgn="t">
                        <a:buNone/>
                      </a:pPr>
                      <a:r>
                        <a:rPr lang="en-US" sz="1400" b="1">
                          <a:solidFill>
                            <a:schemeClr val="bg1"/>
                          </a:solidFill>
                          <a:effectLst/>
                        </a:rPr>
                        <a:t>Temporarily Paused</a:t>
                      </a:r>
                    </a:p>
                  </a:txBody>
                  <a:tcPr marL="38299" marR="38299" marT="25532" marB="25532">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noFill/>
                  </a:tcPr>
                </a:tc>
                <a:tc>
                  <a:txBody>
                    <a:bodyPr/>
                    <a:lstStyle/>
                    <a:p>
                      <a:pPr fontAlgn="t">
                        <a:buNone/>
                      </a:pPr>
                      <a:r>
                        <a:rPr lang="en-US" sz="1400" b="0">
                          <a:solidFill>
                            <a:schemeClr val="bg1"/>
                          </a:solidFill>
                          <a:effectLst/>
                        </a:rPr>
                        <a:t>Known compatibility issues (e.g., HP Commercial BIOS)</a:t>
                      </a:r>
                    </a:p>
                  </a:txBody>
                  <a:tcPr marL="38299" marR="38299" marT="25532" marB="25532">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noFill/>
                  </a:tcPr>
                </a:tc>
                <a:tc>
                  <a:txBody>
                    <a:bodyPr/>
                    <a:lstStyle/>
                    <a:p>
                      <a:pPr fontAlgn="t">
                        <a:buNone/>
                      </a:pPr>
                      <a:r>
                        <a:rPr lang="en-US" sz="1400" b="1">
                          <a:solidFill>
                            <a:srgbClr val="808080"/>
                          </a:solidFill>
                          <a:effectLst/>
                        </a:rPr>
                        <a:t>May need BIOS updates. Check event ID 1802.</a:t>
                      </a:r>
                    </a:p>
                  </a:txBody>
                  <a:tcPr marL="38299" marR="38299" marT="25532" marB="25532">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3056196487"/>
                  </a:ext>
                </a:extLst>
              </a:tr>
              <a:tr h="372533">
                <a:tc>
                  <a:txBody>
                    <a:bodyPr/>
                    <a:lstStyle/>
                    <a:p>
                      <a:pPr fontAlgn="t">
                        <a:buNone/>
                      </a:pPr>
                      <a:r>
                        <a:rPr lang="en-US" sz="1400" b="1" kern="1200">
                          <a:solidFill>
                            <a:srgbClr val="FF0000"/>
                          </a:solidFill>
                          <a:effectLst/>
                          <a:latin typeface="+mn-lt"/>
                          <a:ea typeface="+mn-ea"/>
                          <a:cs typeface="+mn-cs"/>
                        </a:rPr>
                        <a:t>Not Supported - Known Limitation</a:t>
                      </a:r>
                    </a:p>
                  </a:txBody>
                  <a:tcPr marL="38299" marR="38299" marT="25532" marB="25532">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8F9FA"/>
                    </a:solidFill>
                  </a:tcPr>
                </a:tc>
                <a:tc>
                  <a:txBody>
                    <a:bodyPr/>
                    <a:lstStyle/>
                    <a:p>
                      <a:pPr fontAlgn="t">
                        <a:buNone/>
                      </a:pPr>
                      <a:r>
                        <a:rPr lang="fr-FR" sz="1400" b="1" kern="1200">
                          <a:solidFill>
                            <a:srgbClr val="FF0000"/>
                          </a:solidFill>
                          <a:effectLst/>
                          <a:latin typeface="+mn-lt"/>
                          <a:ea typeface="+mn-ea"/>
                          <a:cs typeface="+mn-cs"/>
                        </a:rPr>
                        <a:t>Platform or hardware limitations (e.g. </a:t>
                      </a:r>
                    </a:p>
                  </a:txBody>
                  <a:tcPr marL="38299" marR="38299" marT="25532" marB="25532">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8F9FA"/>
                    </a:solidFill>
                  </a:tcPr>
                </a:tc>
                <a:tc>
                  <a:txBody>
                    <a:bodyPr/>
                    <a:lstStyle/>
                    <a:p>
                      <a:pPr lvl="0">
                        <a:buNone/>
                      </a:pPr>
                      <a:r>
                        <a:rPr lang="en-US" sz="1400" b="1">
                          <a:solidFill>
                            <a:srgbClr val="FF0000"/>
                          </a:solidFill>
                          <a:effectLst/>
                        </a:rPr>
                        <a:t>Known issues. Contact OEM if any fix available.  Else may need HW replacement</a:t>
                      </a:r>
                    </a:p>
                  </a:txBody>
                  <a:tcPr marL="38299" marR="38299" marT="25532" marB="25532">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8F9FA"/>
                    </a:solidFill>
                  </a:tcPr>
                </a:tc>
                <a:extLst>
                  <a:ext uri="{0D108BD9-81ED-4DB2-BD59-A6C34878D82A}">
                    <a16:rowId xmlns:a16="http://schemas.microsoft.com/office/drawing/2014/main" val="883728303"/>
                  </a:ext>
                </a:extLst>
              </a:tr>
            </a:tbl>
          </a:graphicData>
        </a:graphic>
      </p:graphicFrame>
    </p:spTree>
    <p:extLst>
      <p:ext uri="{BB962C8B-B14F-4D97-AF65-F5344CB8AC3E}">
        <p14:creationId xmlns:p14="http://schemas.microsoft.com/office/powerpoint/2010/main" val="77286540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C1292-F8FD-159F-0360-882796E8B35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5FDC0AE-3697-8AC1-2736-8AD5F65563C6}"/>
              </a:ext>
            </a:extLst>
          </p:cNvPr>
          <p:cNvSpPr>
            <a:spLocks noGrp="1"/>
          </p:cNvSpPr>
          <p:nvPr>
            <p:ph type="title"/>
          </p:nvPr>
        </p:nvSpPr>
        <p:spPr>
          <a:xfrm>
            <a:off x="588262" y="585216"/>
            <a:ext cx="8193024" cy="430887"/>
          </a:xfrm>
        </p:spPr>
        <p:txBody>
          <a:bodyPr>
            <a:normAutofit fontScale="90000"/>
          </a:bodyPr>
          <a:lstStyle/>
          <a:p>
            <a:r>
              <a:rPr lang="en-US" sz="2900">
                <a:solidFill>
                  <a:srgbClr val="FFFFFF"/>
                </a:solidFill>
              </a:rPr>
              <a:t>Secure Boot Status - </a:t>
            </a:r>
            <a:r>
              <a:rPr lang="en-US" sz="2800">
                <a:solidFill>
                  <a:srgbClr val="FFFFFF"/>
                </a:solidFill>
              </a:rPr>
              <a:t>Sample Event (1808)</a:t>
            </a:r>
            <a:br>
              <a:rPr lang="en-US" sz="2800">
                <a:solidFill>
                  <a:srgbClr val="FFFFFF"/>
                </a:solidFill>
              </a:rPr>
            </a:br>
            <a:endParaRPr lang="en-US" sz="2800">
              <a:solidFill>
                <a:srgbClr val="FFFFFF"/>
              </a:solidFill>
            </a:endParaRPr>
          </a:p>
        </p:txBody>
      </p:sp>
      <p:sp>
        <p:nvSpPr>
          <p:cNvPr id="5" name="Text Placeholder 2">
            <a:extLst>
              <a:ext uri="{FF2B5EF4-FFF2-40B4-BE49-F238E27FC236}">
                <a16:creationId xmlns:a16="http://schemas.microsoft.com/office/drawing/2014/main" id="{711FE8F4-A2A1-EC3E-DCFF-3EDCD62B44FF}"/>
              </a:ext>
            </a:extLst>
          </p:cNvPr>
          <p:cNvSpPr>
            <a:spLocks noGrp="1"/>
          </p:cNvSpPr>
          <p:nvPr>
            <p:ph type="body" sz="quarter" idx="15"/>
          </p:nvPr>
        </p:nvSpPr>
        <p:spPr>
          <a:xfrm>
            <a:off x="7339774" y="2201512"/>
            <a:ext cx="3950168" cy="2952603"/>
          </a:xfrm>
        </p:spPr>
        <p:txBody>
          <a:bodyPr wrap="square">
            <a:noAutofit/>
          </a:bodyPr>
          <a:lstStyle/>
          <a:p>
            <a:pPr fontAlgn="base"/>
            <a:r>
              <a:rPr lang="en-US" sz="2000" err="1">
                <a:solidFill>
                  <a:srgbClr val="FFFFFF"/>
                </a:solidFill>
              </a:rPr>
              <a:t>UpdateType</a:t>
            </a:r>
            <a:r>
              <a:rPr lang="en-US" sz="2000">
                <a:solidFill>
                  <a:srgbClr val="FFFFFF"/>
                </a:solidFill>
              </a:rPr>
              <a:t> shows list of certificates safe to be installed for the bucket.</a:t>
            </a:r>
          </a:p>
          <a:p>
            <a:pPr marL="0" indent="0" fontAlgn="base">
              <a:buNone/>
            </a:pPr>
            <a:r>
              <a:rPr lang="en-US" sz="2000">
                <a:solidFill>
                  <a:srgbClr val="FFFFFF"/>
                </a:solidFill>
              </a:rPr>
              <a:t>​</a:t>
            </a:r>
          </a:p>
          <a:p>
            <a:pPr fontAlgn="base"/>
            <a:r>
              <a:rPr lang="en-US" sz="2000">
                <a:solidFill>
                  <a:srgbClr val="FFFFFF"/>
                </a:solidFill>
              </a:rPr>
              <a:t>Third party certificates (Option ROM CA2023(DB) and 3B UEFI CA 2023 (DB) are applied only if device trusts Microsoft UEFICA 2011​</a:t>
            </a:r>
          </a:p>
        </p:txBody>
      </p:sp>
      <p:pic>
        <p:nvPicPr>
          <p:cNvPr id="7" name="Picture 6">
            <a:extLst>
              <a:ext uri="{FF2B5EF4-FFF2-40B4-BE49-F238E27FC236}">
                <a16:creationId xmlns:a16="http://schemas.microsoft.com/office/drawing/2014/main" id="{3B674593-13B4-CBA4-1BE2-DC8EBF62A0C4}"/>
              </a:ext>
            </a:extLst>
          </p:cNvPr>
          <p:cNvPicPr>
            <a:picLocks noChangeAspect="1"/>
          </p:cNvPicPr>
          <p:nvPr/>
        </p:nvPicPr>
        <p:blipFill>
          <a:blip r:embed="rId3"/>
          <a:stretch>
            <a:fillRect/>
          </a:stretch>
        </p:blipFill>
        <p:spPr>
          <a:xfrm>
            <a:off x="754825" y="1633462"/>
            <a:ext cx="6477904" cy="4639322"/>
          </a:xfrm>
          <a:prstGeom prst="rect">
            <a:avLst/>
          </a:prstGeom>
        </p:spPr>
      </p:pic>
      <p:sp>
        <p:nvSpPr>
          <p:cNvPr id="6" name="Title 1">
            <a:extLst>
              <a:ext uri="{FF2B5EF4-FFF2-40B4-BE49-F238E27FC236}">
                <a16:creationId xmlns:a16="http://schemas.microsoft.com/office/drawing/2014/main" id="{0C24274D-739C-A4D8-90F8-EC7563832B03}"/>
              </a:ext>
            </a:extLst>
          </p:cNvPr>
          <p:cNvSpPr txBox="1">
            <a:spLocks/>
          </p:cNvSpPr>
          <p:nvPr/>
        </p:nvSpPr>
        <p:spPr>
          <a:xfrm>
            <a:off x="588262" y="1062977"/>
            <a:ext cx="8193024" cy="4308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chemeClr val="tx1"/>
                </a:solidFill>
                <a:latin typeface="+mj-lt"/>
                <a:ea typeface="+mj-ea"/>
                <a:cs typeface="Segoe UI Semibold" panose="020B0502040204020203" pitchFamily="34" charset="0"/>
              </a:defRPr>
            </a:lvl1pPr>
          </a:lstStyle>
          <a:p>
            <a:endParaRPr lang="en-US" sz="2600">
              <a:solidFill>
                <a:srgbClr val="FFFFFF"/>
              </a:solidFill>
            </a:endParaRPr>
          </a:p>
        </p:txBody>
      </p:sp>
    </p:spTree>
    <p:extLst>
      <p:ext uri="{BB962C8B-B14F-4D97-AF65-F5344CB8AC3E}">
        <p14:creationId xmlns:p14="http://schemas.microsoft.com/office/powerpoint/2010/main" val="378907898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C6786-4BB7-554B-FD93-B55AD9568EC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983E9EB-B74A-331C-B240-0209FD8AF132}"/>
              </a:ext>
            </a:extLst>
          </p:cNvPr>
          <p:cNvSpPr>
            <a:spLocks noGrp="1"/>
          </p:cNvSpPr>
          <p:nvPr>
            <p:ph type="title"/>
          </p:nvPr>
        </p:nvSpPr>
        <p:spPr>
          <a:xfrm>
            <a:off x="588262" y="585216"/>
            <a:ext cx="8193024" cy="430887"/>
          </a:xfrm>
        </p:spPr>
        <p:txBody>
          <a:bodyPr>
            <a:normAutofit fontScale="90000"/>
          </a:bodyPr>
          <a:lstStyle/>
          <a:p>
            <a:r>
              <a:rPr lang="en-US" sz="2800">
                <a:solidFill>
                  <a:srgbClr val="FFFFFF"/>
                </a:solidFill>
              </a:rPr>
              <a:t>Secure Boot Status - Sample Event (1801)</a:t>
            </a:r>
            <a:br>
              <a:rPr lang="en-US" sz="2800">
                <a:solidFill>
                  <a:srgbClr val="FFFFFF"/>
                </a:solidFill>
              </a:rPr>
            </a:br>
            <a:endParaRPr lang="en-US" sz="2800">
              <a:solidFill>
                <a:srgbClr val="FFFFFF"/>
              </a:solidFill>
            </a:endParaRPr>
          </a:p>
        </p:txBody>
      </p:sp>
      <p:pic>
        <p:nvPicPr>
          <p:cNvPr id="8" name="Content Placeholder 5" descr="ShowCaseCSS%20Vol%2091%20-%20From%20BIOS%20to%20Boarding%20Pass%20-%20Secure%20Boot%20Is%20Just%20Airport%20Security%20for%20Your%20PC_Cause_image7.png">
            <a:extLst>
              <a:ext uri="{FF2B5EF4-FFF2-40B4-BE49-F238E27FC236}">
                <a16:creationId xmlns:a16="http://schemas.microsoft.com/office/drawing/2014/main" id="{44C6FF3D-94ED-6B6F-CED7-9141F4767B16}"/>
              </a:ext>
            </a:extLst>
          </p:cNvPr>
          <p:cNvPicPr>
            <a:picLocks noChangeAspect="1"/>
          </p:cNvPicPr>
          <p:nvPr/>
        </p:nvPicPr>
        <p:blipFill>
          <a:blip r:embed="rId3"/>
          <a:stretch/>
        </p:blipFill>
        <p:spPr>
          <a:xfrm>
            <a:off x="6996073" y="7256214"/>
            <a:ext cx="9953703" cy="4426679"/>
          </a:xfrm>
          <a:prstGeom prst="rect">
            <a:avLst/>
          </a:prstGeom>
        </p:spPr>
      </p:pic>
      <p:pic>
        <p:nvPicPr>
          <p:cNvPr id="5" name="Picture 4" descr="The image displays an event log entry detailing unapplied updated Secure Boot certificates for a Microsoft Corporation Hyper-V UEFI firmware, with specific device attributes and a reference to Microsoft's guidance for the update.&#10;&#10;AI-generated content may be incorrect.">
            <a:extLst>
              <a:ext uri="{FF2B5EF4-FFF2-40B4-BE49-F238E27FC236}">
                <a16:creationId xmlns:a16="http://schemas.microsoft.com/office/drawing/2014/main" id="{6406D13B-CE4E-D6F9-7E41-05A5F8B46F16}"/>
              </a:ext>
            </a:extLst>
          </p:cNvPr>
          <p:cNvPicPr>
            <a:picLocks noChangeAspect="1"/>
          </p:cNvPicPr>
          <p:nvPr/>
        </p:nvPicPr>
        <p:blipFill>
          <a:blip r:embed="rId4"/>
          <a:stretch>
            <a:fillRect/>
          </a:stretch>
        </p:blipFill>
        <p:spPr>
          <a:xfrm>
            <a:off x="700688" y="2162000"/>
            <a:ext cx="9945488" cy="4420217"/>
          </a:xfrm>
          <a:prstGeom prst="rect">
            <a:avLst/>
          </a:prstGeom>
        </p:spPr>
      </p:pic>
    </p:spTree>
    <p:extLst>
      <p:ext uri="{BB962C8B-B14F-4D97-AF65-F5344CB8AC3E}">
        <p14:creationId xmlns:p14="http://schemas.microsoft.com/office/powerpoint/2010/main" val="79937917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460C3-AA93-DDDB-6E65-2C50F44624A3}"/>
              </a:ext>
            </a:extLst>
          </p:cNvPr>
          <p:cNvSpPr>
            <a:spLocks noGrp="1"/>
          </p:cNvSpPr>
          <p:nvPr>
            <p:ph type="body" sz="quarter" idx="15"/>
          </p:nvPr>
        </p:nvSpPr>
        <p:spPr>
          <a:xfrm>
            <a:off x="774167" y="3084031"/>
            <a:ext cx="8193024" cy="480131"/>
          </a:xfrm>
        </p:spPr>
        <p:txBody>
          <a:bodyPr vert="horz" wrap="square" lIns="91440" tIns="45720" rIns="91440" bIns="45720" rtlCol="0" anchor="t">
            <a:spAutoFit/>
          </a:bodyPr>
          <a:lstStyle/>
          <a:p>
            <a:pPr marL="0" indent="0">
              <a:buNone/>
            </a:pPr>
            <a:r>
              <a:rPr lang="en-US">
                <a:solidFill>
                  <a:srgbClr val="FFFFFF"/>
                </a:solidFill>
                <a:latin typeface="Segoe Sans Display"/>
                <a:cs typeface="Segoe Sans Display"/>
              </a:rPr>
              <a:t>Monitoring Certificate update Status</a:t>
            </a:r>
            <a:endParaRPr lang="en-US"/>
          </a:p>
        </p:txBody>
      </p:sp>
    </p:spTree>
    <p:extLst>
      <p:ext uri="{BB962C8B-B14F-4D97-AF65-F5344CB8AC3E}">
        <p14:creationId xmlns:p14="http://schemas.microsoft.com/office/powerpoint/2010/main" val="176788739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20122-DF97-34C2-2F14-1A6343AA21B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4D71694-6BC6-469F-C754-B713379790F1}"/>
              </a:ext>
            </a:extLst>
          </p:cNvPr>
          <p:cNvSpPr>
            <a:spLocks noGrp="1"/>
          </p:cNvSpPr>
          <p:nvPr>
            <p:ph type="body" sz="quarter" idx="15"/>
          </p:nvPr>
        </p:nvSpPr>
        <p:spPr>
          <a:xfrm>
            <a:off x="1026748" y="780199"/>
            <a:ext cx="9095660" cy="1550168"/>
          </a:xfrm>
        </p:spPr>
        <p:txBody>
          <a:bodyPr vert="horz" wrap="square" lIns="91440" tIns="45720" rIns="91440" bIns="45720" rtlCol="0" anchor="t">
            <a:spAutoFit/>
          </a:bodyPr>
          <a:lstStyle/>
          <a:p>
            <a:pPr marL="0" indent="0">
              <a:buNone/>
            </a:pPr>
            <a:r>
              <a:rPr lang="en-US" sz="4000">
                <a:solidFill>
                  <a:srgbClr val="FFFFFF"/>
                </a:solidFill>
                <a:latin typeface="Segoe Sans Display"/>
                <a:cs typeface="Segoe Sans Display"/>
              </a:rPr>
              <a:t>Windows </a:t>
            </a:r>
            <a:r>
              <a:rPr lang="en-US" sz="4000" err="1">
                <a:solidFill>
                  <a:srgbClr val="FFFFFF"/>
                </a:solidFill>
                <a:latin typeface="Segoe Sans Display"/>
                <a:cs typeface="Segoe Sans Display"/>
              </a:rPr>
              <a:t>AutoPatch</a:t>
            </a:r>
            <a:r>
              <a:rPr lang="en-US" sz="4000">
                <a:solidFill>
                  <a:srgbClr val="FFFFFF"/>
                </a:solidFill>
                <a:latin typeface="Segoe Sans Display"/>
                <a:cs typeface="Segoe Sans Display"/>
              </a:rPr>
              <a:t> Enrolled devices</a:t>
            </a:r>
          </a:p>
          <a:p>
            <a:pPr marL="0" indent="0">
              <a:buNone/>
            </a:pPr>
            <a:r>
              <a:rPr lang="en-US">
                <a:hlinkClick r:id="rId3"/>
              </a:rPr>
              <a:t>Secure Boot status report in Windows Autopatch | Microsoft Learn</a:t>
            </a:r>
            <a:endParaRPr lang="en-US"/>
          </a:p>
        </p:txBody>
      </p:sp>
      <p:pic>
        <p:nvPicPr>
          <p:cNvPr id="2" name="Picture 1">
            <a:extLst>
              <a:ext uri="{FF2B5EF4-FFF2-40B4-BE49-F238E27FC236}">
                <a16:creationId xmlns:a16="http://schemas.microsoft.com/office/drawing/2014/main" id="{A96CE931-8C6F-3B22-537D-BA54ACDEA678}"/>
              </a:ext>
            </a:extLst>
          </p:cNvPr>
          <p:cNvPicPr>
            <a:picLocks noChangeAspect="1"/>
          </p:cNvPicPr>
          <p:nvPr/>
        </p:nvPicPr>
        <p:blipFill>
          <a:blip r:embed="rId4"/>
          <a:stretch>
            <a:fillRect/>
          </a:stretch>
        </p:blipFill>
        <p:spPr>
          <a:xfrm>
            <a:off x="3941064" y="2199132"/>
            <a:ext cx="2643834" cy="2643834"/>
          </a:xfrm>
          <a:prstGeom prst="rect">
            <a:avLst/>
          </a:prstGeom>
        </p:spPr>
      </p:pic>
    </p:spTree>
    <p:extLst>
      <p:ext uri="{BB962C8B-B14F-4D97-AF65-F5344CB8AC3E}">
        <p14:creationId xmlns:p14="http://schemas.microsoft.com/office/powerpoint/2010/main" val="3667431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7B90D-BD6D-C5FF-8E95-D8F47B1D4EB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D3A9C91-F4C0-70C5-598E-CD0858602858}"/>
              </a:ext>
            </a:extLst>
          </p:cNvPr>
          <p:cNvSpPr>
            <a:spLocks noGrp="1"/>
          </p:cNvSpPr>
          <p:nvPr>
            <p:ph type="title"/>
          </p:nvPr>
        </p:nvSpPr>
        <p:spPr>
          <a:xfrm>
            <a:off x="432814" y="182880"/>
            <a:ext cx="9576464" cy="861774"/>
          </a:xfrm>
        </p:spPr>
        <p:txBody>
          <a:bodyPr>
            <a:normAutofit/>
          </a:bodyPr>
          <a:lstStyle/>
          <a:p>
            <a:r>
              <a:rPr lang="en-US" sz="3200">
                <a:solidFill>
                  <a:srgbClr val="FFFFFF"/>
                </a:solidFill>
                <a:cs typeface="Mongolian Baiti" panose="03000500000000000000" pitchFamily="66" charset="0"/>
              </a:rPr>
              <a:t>Status Monitoring Via Intune enrolled devices</a:t>
            </a:r>
            <a:endParaRPr lang="en-US" sz="3200">
              <a:solidFill>
                <a:srgbClr val="FFFFFF"/>
              </a:solidFill>
            </a:endParaRPr>
          </a:p>
        </p:txBody>
      </p:sp>
      <p:sp>
        <p:nvSpPr>
          <p:cNvPr id="14" name="Rectangle: Rounded Corners 13">
            <a:extLst>
              <a:ext uri="{FF2B5EF4-FFF2-40B4-BE49-F238E27FC236}">
                <a16:creationId xmlns:a16="http://schemas.microsoft.com/office/drawing/2014/main" id="{746A3801-494C-E282-E399-FFA366B0E107}"/>
              </a:ext>
            </a:extLst>
          </p:cNvPr>
          <p:cNvSpPr/>
          <p:nvPr/>
        </p:nvSpPr>
        <p:spPr bwMode="auto">
          <a:xfrm>
            <a:off x="475488" y="4127010"/>
            <a:ext cx="10853134" cy="2173206"/>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r="100000" b="100000"/>
            </a:path>
            <a:tileRect l="-100000" t="-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sp>
        <p:nvSpPr>
          <p:cNvPr id="15" name="Rectangle: Rounded Corners 14">
            <a:extLst>
              <a:ext uri="{FF2B5EF4-FFF2-40B4-BE49-F238E27FC236}">
                <a16:creationId xmlns:a16="http://schemas.microsoft.com/office/drawing/2014/main" id="{28B10BA9-EAC2-CD08-B69A-7CFE6AF7665A}"/>
              </a:ext>
            </a:extLst>
          </p:cNvPr>
          <p:cNvSpPr/>
          <p:nvPr/>
        </p:nvSpPr>
        <p:spPr bwMode="auto">
          <a:xfrm>
            <a:off x="432814" y="2107952"/>
            <a:ext cx="10853134" cy="1831356"/>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r="100000" b="100000"/>
            </a:path>
            <a:tileRect l="-100000" t="-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sp>
        <p:nvSpPr>
          <p:cNvPr id="20" name="Rectangle 19" descr="Database">
            <a:extLst>
              <a:ext uri="{FF2B5EF4-FFF2-40B4-BE49-F238E27FC236}">
                <a16:creationId xmlns:a16="http://schemas.microsoft.com/office/drawing/2014/main" id="{105FF1D3-68AC-41EF-F631-BB8E670E2D45}"/>
              </a:ext>
            </a:extLst>
          </p:cNvPr>
          <p:cNvSpPr/>
          <p:nvPr/>
        </p:nvSpPr>
        <p:spPr>
          <a:xfrm>
            <a:off x="907705" y="4225388"/>
            <a:ext cx="512094" cy="512094"/>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21" name="Rectangle 20" descr="Computer">
            <a:extLst>
              <a:ext uri="{FF2B5EF4-FFF2-40B4-BE49-F238E27FC236}">
                <a16:creationId xmlns:a16="http://schemas.microsoft.com/office/drawing/2014/main" id="{295047D5-FC2E-819D-A251-10D7C24B41A8}"/>
              </a:ext>
            </a:extLst>
          </p:cNvPr>
          <p:cNvSpPr/>
          <p:nvPr/>
        </p:nvSpPr>
        <p:spPr>
          <a:xfrm>
            <a:off x="907705" y="2221277"/>
            <a:ext cx="512094" cy="512094"/>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grpSp>
        <p:nvGrpSpPr>
          <p:cNvPr id="25" name="Group 24">
            <a:extLst>
              <a:ext uri="{FF2B5EF4-FFF2-40B4-BE49-F238E27FC236}">
                <a16:creationId xmlns:a16="http://schemas.microsoft.com/office/drawing/2014/main" id="{59F46C98-2FB0-2E7D-8385-074DF5BE3897}"/>
              </a:ext>
            </a:extLst>
          </p:cNvPr>
          <p:cNvGrpSpPr/>
          <p:nvPr/>
        </p:nvGrpSpPr>
        <p:grpSpPr>
          <a:xfrm>
            <a:off x="1659937" y="4282526"/>
            <a:ext cx="4436063" cy="390715"/>
            <a:chOff x="1075398" y="7105"/>
            <a:chExt cx="7613428" cy="931081"/>
          </a:xfrm>
        </p:grpSpPr>
        <p:sp>
          <p:nvSpPr>
            <p:cNvPr id="26" name="Rectangle 25">
              <a:extLst>
                <a:ext uri="{FF2B5EF4-FFF2-40B4-BE49-F238E27FC236}">
                  <a16:creationId xmlns:a16="http://schemas.microsoft.com/office/drawing/2014/main" id="{527C9A45-CCA3-5CA7-50E9-0B98B47C9626}"/>
                </a:ext>
              </a:extLst>
            </p:cNvPr>
            <p:cNvSpPr/>
            <p:nvPr/>
          </p:nvSpPr>
          <p:spPr>
            <a:xfrm>
              <a:off x="1075398" y="7105"/>
              <a:ext cx="5006340" cy="93108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7" name="TextBox 26">
              <a:extLst>
                <a:ext uri="{FF2B5EF4-FFF2-40B4-BE49-F238E27FC236}">
                  <a16:creationId xmlns:a16="http://schemas.microsoft.com/office/drawing/2014/main" id="{E94FF741-7FD3-318B-97A1-453F029AC706}"/>
                </a:ext>
              </a:extLst>
            </p:cNvPr>
            <p:cNvSpPr txBox="1"/>
            <p:nvPr/>
          </p:nvSpPr>
          <p:spPr>
            <a:xfrm>
              <a:off x="1075398" y="7105"/>
              <a:ext cx="7613428" cy="93108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8539" tIns="98539" rIns="98539" bIns="98539" numCol="1" spcCol="1270" anchor="ctr" anchorCtr="0">
              <a:noAutofit/>
            </a:bodyPr>
            <a:lstStyle/>
            <a:p>
              <a:pPr marL="0" lvl="0" indent="0" algn="l" defTabSz="844550">
                <a:lnSpc>
                  <a:spcPct val="90000"/>
                </a:lnSpc>
                <a:spcBef>
                  <a:spcPct val="0"/>
                </a:spcBef>
                <a:spcAft>
                  <a:spcPct val="35000"/>
                </a:spcAft>
                <a:buNone/>
              </a:pPr>
              <a:r>
                <a:rPr lang="en-US" sz="2400" kern="1200">
                  <a:solidFill>
                    <a:schemeClr val="bg1"/>
                  </a:solidFill>
                </a:rPr>
                <a:t>Sample Data Collection Script</a:t>
              </a:r>
            </a:p>
          </p:txBody>
        </p:sp>
      </p:grpSp>
      <p:sp>
        <p:nvSpPr>
          <p:cNvPr id="29" name="Rectangle 28">
            <a:extLst>
              <a:ext uri="{FF2B5EF4-FFF2-40B4-BE49-F238E27FC236}">
                <a16:creationId xmlns:a16="http://schemas.microsoft.com/office/drawing/2014/main" id="{D58275E0-2822-1762-CB16-4A670812836E}"/>
              </a:ext>
            </a:extLst>
          </p:cNvPr>
          <p:cNvSpPr/>
          <p:nvPr/>
        </p:nvSpPr>
        <p:spPr>
          <a:xfrm>
            <a:off x="5426120" y="4030585"/>
            <a:ext cx="5042410" cy="93108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1" name="TextBox 30">
            <a:extLst>
              <a:ext uri="{FF2B5EF4-FFF2-40B4-BE49-F238E27FC236}">
                <a16:creationId xmlns:a16="http://schemas.microsoft.com/office/drawing/2014/main" id="{152A2086-DAE5-084A-2308-C2B1F11A2ECA}"/>
              </a:ext>
            </a:extLst>
          </p:cNvPr>
          <p:cNvSpPr txBox="1"/>
          <p:nvPr/>
        </p:nvSpPr>
        <p:spPr>
          <a:xfrm>
            <a:off x="6558003" y="4267496"/>
            <a:ext cx="4727945" cy="646331"/>
          </a:xfrm>
          <a:prstGeom prst="rect">
            <a:avLst/>
          </a:prstGeom>
          <a:noFill/>
        </p:spPr>
        <p:txBody>
          <a:bodyPr wrap="square" lIns="0" tIns="0" rIns="0" bIns="0" rtlCol="0">
            <a:spAutoFit/>
          </a:bodyPr>
          <a:lstStyle/>
          <a:p>
            <a:pPr lvl="0">
              <a:lnSpc>
                <a:spcPct val="100000"/>
              </a:lnSpc>
            </a:pPr>
            <a:r>
              <a:rPr lang="en-US" sz="1400">
                <a:solidFill>
                  <a:srgbClr val="FFFFFF"/>
                </a:solidFill>
                <a:hlinkClick r:id="rId5">
                  <a:extLst>
                    <a:ext uri="{A12FA001-AC4F-418D-AE19-62706E023703}">
                      <ahyp:hlinkClr xmlns:ahyp="http://schemas.microsoft.com/office/drawing/2018/hyperlinkcolor" val="tx"/>
                    </a:ext>
                  </a:extLst>
                </a:hlinkClick>
              </a:rPr>
              <a:t>Sample Secure Boot Inventory Data Collection script </a:t>
            </a:r>
            <a:endParaRPr lang="en-US" sz="1400">
              <a:solidFill>
                <a:srgbClr val="FFFFFF"/>
              </a:solidFill>
            </a:endParaRPr>
          </a:p>
          <a:p>
            <a:pPr lvl="0">
              <a:lnSpc>
                <a:spcPct val="100000"/>
              </a:lnSpc>
            </a:pPr>
            <a:r>
              <a:rPr lang="en-US" sz="1400">
                <a:solidFill>
                  <a:srgbClr val="FFFFFF"/>
                </a:solidFill>
              </a:rPr>
              <a:t>Save the script as Detect-SecureBootCertUpdateStatus.ps1</a:t>
            </a:r>
          </a:p>
          <a:p>
            <a:pPr lvl="0">
              <a:lnSpc>
                <a:spcPct val="100000"/>
              </a:lnSpc>
            </a:pPr>
            <a:endParaRPr lang="en-US" sz="1400">
              <a:solidFill>
                <a:srgbClr val="FFFFFF"/>
              </a:solidFill>
            </a:endParaRPr>
          </a:p>
        </p:txBody>
      </p:sp>
      <p:grpSp>
        <p:nvGrpSpPr>
          <p:cNvPr id="32" name="Group 31">
            <a:extLst>
              <a:ext uri="{FF2B5EF4-FFF2-40B4-BE49-F238E27FC236}">
                <a16:creationId xmlns:a16="http://schemas.microsoft.com/office/drawing/2014/main" id="{4CBD2307-0BCA-567B-8785-FA0F999DC516}"/>
              </a:ext>
            </a:extLst>
          </p:cNvPr>
          <p:cNvGrpSpPr/>
          <p:nvPr/>
        </p:nvGrpSpPr>
        <p:grpSpPr>
          <a:xfrm>
            <a:off x="1659938" y="2281967"/>
            <a:ext cx="4713768" cy="390715"/>
            <a:chOff x="1075398" y="7105"/>
            <a:chExt cx="10915461" cy="931081"/>
          </a:xfrm>
        </p:grpSpPr>
        <p:sp>
          <p:nvSpPr>
            <p:cNvPr id="33" name="Rectangle 32">
              <a:extLst>
                <a:ext uri="{FF2B5EF4-FFF2-40B4-BE49-F238E27FC236}">
                  <a16:creationId xmlns:a16="http://schemas.microsoft.com/office/drawing/2014/main" id="{F2E0AE60-BE38-46DB-2C34-731D9E19A4C0}"/>
                </a:ext>
              </a:extLst>
            </p:cNvPr>
            <p:cNvSpPr/>
            <p:nvPr/>
          </p:nvSpPr>
          <p:spPr>
            <a:xfrm>
              <a:off x="1075398" y="7105"/>
              <a:ext cx="5006340" cy="93108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4" name="TextBox 33">
              <a:extLst>
                <a:ext uri="{FF2B5EF4-FFF2-40B4-BE49-F238E27FC236}">
                  <a16:creationId xmlns:a16="http://schemas.microsoft.com/office/drawing/2014/main" id="{0AE1FCDC-7887-D328-0100-7001DB245E17}"/>
                </a:ext>
              </a:extLst>
            </p:cNvPr>
            <p:cNvSpPr txBox="1"/>
            <p:nvPr/>
          </p:nvSpPr>
          <p:spPr>
            <a:xfrm>
              <a:off x="1075398" y="7105"/>
              <a:ext cx="10915461" cy="93108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8539" tIns="98539" rIns="98539" bIns="98539" numCol="1" spcCol="1270" anchor="ctr" anchorCtr="0">
              <a:noAutofit/>
            </a:bodyPr>
            <a:lstStyle/>
            <a:p>
              <a:pPr defTabSz="844550">
                <a:lnSpc>
                  <a:spcPct val="90000"/>
                </a:lnSpc>
                <a:spcBef>
                  <a:spcPct val="0"/>
                </a:spcBef>
                <a:spcAft>
                  <a:spcPct val="35000"/>
                </a:spcAft>
              </a:pPr>
              <a:endParaRPr lang="en-US" sz="1900" kern="1200"/>
            </a:p>
            <a:p>
              <a:pPr defTabSz="844550">
                <a:lnSpc>
                  <a:spcPct val="90000"/>
                </a:lnSpc>
                <a:spcBef>
                  <a:spcPct val="0"/>
                </a:spcBef>
                <a:spcAft>
                  <a:spcPct val="35000"/>
                </a:spcAft>
              </a:pPr>
              <a:r>
                <a:rPr lang="en-US" sz="2800">
                  <a:solidFill>
                    <a:schemeClr val="bg1"/>
                  </a:solidFill>
                </a:rPr>
                <a:t>Intune Monitoring Guidance</a:t>
              </a:r>
              <a:endParaRPr lang="en-US" sz="2400">
                <a:solidFill>
                  <a:schemeClr val="bg1"/>
                </a:solidFill>
              </a:endParaRPr>
            </a:p>
            <a:p>
              <a:pPr marL="0" lvl="0" indent="0" algn="l" defTabSz="844550">
                <a:lnSpc>
                  <a:spcPct val="90000"/>
                </a:lnSpc>
                <a:spcBef>
                  <a:spcPct val="0"/>
                </a:spcBef>
                <a:spcAft>
                  <a:spcPct val="35000"/>
                </a:spcAft>
                <a:buNone/>
              </a:pPr>
              <a:endParaRPr lang="en-US" sz="1900" kern="1200"/>
            </a:p>
          </p:txBody>
        </p:sp>
      </p:grpSp>
      <p:sp>
        <p:nvSpPr>
          <p:cNvPr id="35" name="TextBox 34">
            <a:extLst>
              <a:ext uri="{FF2B5EF4-FFF2-40B4-BE49-F238E27FC236}">
                <a16:creationId xmlns:a16="http://schemas.microsoft.com/office/drawing/2014/main" id="{B966B9F9-2A44-EE9B-31C8-DBABCFA0040D}"/>
              </a:ext>
            </a:extLst>
          </p:cNvPr>
          <p:cNvSpPr txBox="1"/>
          <p:nvPr/>
        </p:nvSpPr>
        <p:spPr>
          <a:xfrm>
            <a:off x="6432611" y="2243384"/>
            <a:ext cx="4601220" cy="861774"/>
          </a:xfrm>
          <a:prstGeom prst="rect">
            <a:avLst/>
          </a:prstGeom>
          <a:noFill/>
        </p:spPr>
        <p:txBody>
          <a:bodyPr wrap="square" lIns="0" tIns="0" rIns="0" bIns="0" rtlCol="0" anchor="t">
            <a:spAutoFit/>
          </a:bodyPr>
          <a:lstStyle/>
          <a:p>
            <a:r>
              <a:rPr lang="en-US" sz="1400">
                <a:solidFill>
                  <a:srgbClr val="FFFFFF"/>
                </a:solidFill>
                <a:hlinkClick r:id="rId6">
                  <a:extLst>
                    <a:ext uri="{A12FA001-AC4F-418D-AE19-62706E023703}">
                      <ahyp:hlinkClr xmlns:ahyp="http://schemas.microsoft.com/office/drawing/2018/hyperlinkcolor" val="tx"/>
                    </a:ext>
                  </a:extLst>
                </a:hlinkClick>
              </a:rPr>
              <a:t>Monitoring Secure Boot certificate status with Microsoft Intune remediations - Microsoft Support</a:t>
            </a:r>
          </a:p>
          <a:p>
            <a:endParaRPr lang="en-US" sz="1400">
              <a:solidFill>
                <a:srgbClr val="FFFFFF"/>
              </a:solidFill>
            </a:endParaRPr>
          </a:p>
          <a:p>
            <a:endParaRPr lang="en-US" sz="1400">
              <a:solidFill>
                <a:srgbClr val="FFFFFF"/>
              </a:solidFill>
            </a:endParaRPr>
          </a:p>
        </p:txBody>
      </p:sp>
      <p:pic>
        <p:nvPicPr>
          <p:cNvPr id="2" name="Picture 1">
            <a:extLst>
              <a:ext uri="{FF2B5EF4-FFF2-40B4-BE49-F238E27FC236}">
                <a16:creationId xmlns:a16="http://schemas.microsoft.com/office/drawing/2014/main" id="{47984405-0CB5-3B03-E5E3-EDD17A1AF23E}"/>
              </a:ext>
            </a:extLst>
          </p:cNvPr>
          <p:cNvPicPr>
            <a:picLocks noChangeAspect="1"/>
          </p:cNvPicPr>
          <p:nvPr/>
        </p:nvPicPr>
        <p:blipFill>
          <a:blip r:embed="rId7"/>
          <a:stretch>
            <a:fillRect/>
          </a:stretch>
        </p:blipFill>
        <p:spPr>
          <a:xfrm flipH="1">
            <a:off x="9620778" y="2555717"/>
            <a:ext cx="1190160" cy="1190160"/>
          </a:xfrm>
          <a:prstGeom prst="rect">
            <a:avLst/>
          </a:prstGeom>
        </p:spPr>
      </p:pic>
      <p:pic>
        <p:nvPicPr>
          <p:cNvPr id="3" name="Picture 2">
            <a:extLst>
              <a:ext uri="{FF2B5EF4-FFF2-40B4-BE49-F238E27FC236}">
                <a16:creationId xmlns:a16="http://schemas.microsoft.com/office/drawing/2014/main" id="{390DDE4C-F872-3F4A-F942-60C9E9FCC273}"/>
              </a:ext>
            </a:extLst>
          </p:cNvPr>
          <p:cNvPicPr>
            <a:picLocks noChangeAspect="1"/>
          </p:cNvPicPr>
          <p:nvPr/>
        </p:nvPicPr>
        <p:blipFill>
          <a:blip r:embed="rId8"/>
          <a:stretch>
            <a:fillRect/>
          </a:stretch>
        </p:blipFill>
        <p:spPr>
          <a:xfrm>
            <a:off x="9582810" y="4913827"/>
            <a:ext cx="1266095" cy="1266095"/>
          </a:xfrm>
          <a:prstGeom prst="rect">
            <a:avLst/>
          </a:prstGeom>
        </p:spPr>
      </p:pic>
    </p:spTree>
    <p:extLst>
      <p:ext uri="{BB962C8B-B14F-4D97-AF65-F5344CB8AC3E}">
        <p14:creationId xmlns:p14="http://schemas.microsoft.com/office/powerpoint/2010/main" val="157335920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07CCE-77D8-4244-5E63-D809606A3255}"/>
              </a:ext>
            </a:extLst>
          </p:cNvPr>
          <p:cNvSpPr>
            <a:spLocks noGrp="1"/>
          </p:cNvSpPr>
          <p:nvPr>
            <p:ph type="title"/>
          </p:nvPr>
        </p:nvSpPr>
        <p:spPr/>
        <p:txBody>
          <a:bodyPr/>
          <a:lstStyle/>
          <a:p>
            <a:r>
              <a:rPr lang="de-CH">
                <a:solidFill>
                  <a:srgbClr val="FFFFFF"/>
                </a:solidFill>
              </a:rPr>
              <a:t>Sponsors </a:t>
            </a:r>
            <a:endParaRPr lang="en-US">
              <a:solidFill>
                <a:srgbClr val="FFFFFF"/>
              </a:solidFill>
            </a:endParaRPr>
          </a:p>
        </p:txBody>
      </p:sp>
    </p:spTree>
    <p:extLst>
      <p:ext uri="{BB962C8B-B14F-4D97-AF65-F5344CB8AC3E}">
        <p14:creationId xmlns:p14="http://schemas.microsoft.com/office/powerpoint/2010/main" val="2240816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550000"/>
            </a:gs>
            <a:gs pos="48000">
              <a:srgbClr val="7E0000"/>
            </a:gs>
            <a:gs pos="100000">
              <a:srgbClr val="B00000"/>
            </a:gs>
          </a:gsLst>
          <a:lin ang="2700000" scaled="1"/>
        </a:gradFill>
        <a:effectLst/>
      </p:bgPr>
    </p:bg>
    <p:spTree>
      <p:nvGrpSpPr>
        <p:cNvPr id="1" name="">
          <a:extLst>
            <a:ext uri="{FF2B5EF4-FFF2-40B4-BE49-F238E27FC236}">
              <a16:creationId xmlns:a16="http://schemas.microsoft.com/office/drawing/2014/main" id="{A6A67027-E8A2-2F69-D65B-4B757B528ED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CD292EF-099D-7AC9-A434-AA7F6FD2EE8C}"/>
              </a:ext>
            </a:extLst>
          </p:cNvPr>
          <p:cNvSpPr>
            <a:spLocks noGrp="1"/>
          </p:cNvSpPr>
          <p:nvPr>
            <p:ph type="title"/>
          </p:nvPr>
        </p:nvSpPr>
        <p:spPr>
          <a:xfrm>
            <a:off x="588262" y="585216"/>
            <a:ext cx="9576464" cy="861774"/>
          </a:xfrm>
        </p:spPr>
        <p:txBody>
          <a:bodyPr/>
          <a:lstStyle/>
          <a:p>
            <a:r>
              <a:rPr lang="en-US" sz="2800">
                <a:solidFill>
                  <a:srgbClr val="FFFFFF"/>
                </a:solidFill>
                <a:cs typeface="Mongolian Baiti" panose="03000500000000000000" pitchFamily="66" charset="0"/>
              </a:rPr>
              <a:t>Sample scripts for Collection, aggregation and Monitoring [GPO]</a:t>
            </a:r>
            <a:endParaRPr lang="en-US" sz="2800">
              <a:solidFill>
                <a:srgbClr val="FFFFFF"/>
              </a:solidFill>
            </a:endParaRPr>
          </a:p>
        </p:txBody>
      </p:sp>
      <p:sp>
        <p:nvSpPr>
          <p:cNvPr id="14" name="Rectangle: Rounded Corners 13">
            <a:extLst>
              <a:ext uri="{FF2B5EF4-FFF2-40B4-BE49-F238E27FC236}">
                <a16:creationId xmlns:a16="http://schemas.microsoft.com/office/drawing/2014/main" id="{A1A5B5A9-F6E7-5C23-2A8A-3402BA49BDC0}"/>
              </a:ext>
            </a:extLst>
          </p:cNvPr>
          <p:cNvSpPr/>
          <p:nvPr/>
        </p:nvSpPr>
        <p:spPr bwMode="auto">
          <a:xfrm>
            <a:off x="588262" y="3322030"/>
            <a:ext cx="10618382" cy="701749"/>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r="100000" b="100000"/>
            </a:path>
            <a:tileRect l="-100000" t="-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Rounded Corners 14">
            <a:extLst>
              <a:ext uri="{FF2B5EF4-FFF2-40B4-BE49-F238E27FC236}">
                <a16:creationId xmlns:a16="http://schemas.microsoft.com/office/drawing/2014/main" id="{A305BA51-4D06-E4E0-CDA9-E9150A954869}"/>
              </a:ext>
            </a:extLst>
          </p:cNvPr>
          <p:cNvSpPr/>
          <p:nvPr/>
        </p:nvSpPr>
        <p:spPr bwMode="auto">
          <a:xfrm>
            <a:off x="563489" y="4465148"/>
            <a:ext cx="10618382" cy="701749"/>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r="100000" b="100000"/>
            </a:path>
            <a:tileRect l="-100000" t="-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l" defTabSz="932472" fontAlgn="base">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Rounded Corners 15">
            <a:extLst>
              <a:ext uri="{FF2B5EF4-FFF2-40B4-BE49-F238E27FC236}">
                <a16:creationId xmlns:a16="http://schemas.microsoft.com/office/drawing/2014/main" id="{05EEE1D6-03F7-AC79-0ED6-0C8510C527BD}"/>
              </a:ext>
            </a:extLst>
          </p:cNvPr>
          <p:cNvSpPr/>
          <p:nvPr/>
        </p:nvSpPr>
        <p:spPr bwMode="auto">
          <a:xfrm>
            <a:off x="588262" y="5623596"/>
            <a:ext cx="10618382" cy="701749"/>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r="100000" b="100000"/>
            </a:path>
            <a:tileRect l="-100000" t="-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Rounded Corners 16">
            <a:extLst>
              <a:ext uri="{FF2B5EF4-FFF2-40B4-BE49-F238E27FC236}">
                <a16:creationId xmlns:a16="http://schemas.microsoft.com/office/drawing/2014/main" id="{61B46F2D-D9C3-125E-0E38-CADF751DBAD8}"/>
              </a:ext>
            </a:extLst>
          </p:cNvPr>
          <p:cNvSpPr/>
          <p:nvPr/>
        </p:nvSpPr>
        <p:spPr bwMode="auto">
          <a:xfrm>
            <a:off x="588262" y="2105602"/>
            <a:ext cx="10618382" cy="701749"/>
          </a:xfrm>
          <a:prstGeom prst="round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r="100000" b="100000"/>
            </a:path>
            <a:tileRect l="-100000" t="-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descr="Database">
            <a:extLst>
              <a:ext uri="{FF2B5EF4-FFF2-40B4-BE49-F238E27FC236}">
                <a16:creationId xmlns:a16="http://schemas.microsoft.com/office/drawing/2014/main" id="{E26F39F6-188A-C71E-C71F-79756BA15FB1}"/>
              </a:ext>
            </a:extLst>
          </p:cNvPr>
          <p:cNvSpPr/>
          <p:nvPr/>
        </p:nvSpPr>
        <p:spPr>
          <a:xfrm>
            <a:off x="828401" y="3420408"/>
            <a:ext cx="512094" cy="512094"/>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nchor="ctr"/>
          <a:lstStyle/>
          <a:p>
            <a:endParaRPr lang="en-US"/>
          </a:p>
        </p:txBody>
      </p:sp>
      <p:sp>
        <p:nvSpPr>
          <p:cNvPr id="21" name="Rectangle 20" descr="Computer">
            <a:extLst>
              <a:ext uri="{FF2B5EF4-FFF2-40B4-BE49-F238E27FC236}">
                <a16:creationId xmlns:a16="http://schemas.microsoft.com/office/drawing/2014/main" id="{9ABCABD9-E4F3-39A7-C52E-74A50EBA3BAA}"/>
              </a:ext>
            </a:extLst>
          </p:cNvPr>
          <p:cNvSpPr/>
          <p:nvPr/>
        </p:nvSpPr>
        <p:spPr>
          <a:xfrm>
            <a:off x="803628" y="4559975"/>
            <a:ext cx="512094" cy="512094"/>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nchor="ctr"/>
          <a:lstStyle/>
          <a:p>
            <a:endParaRPr lang="en-US"/>
          </a:p>
        </p:txBody>
      </p:sp>
      <p:sp>
        <p:nvSpPr>
          <p:cNvPr id="22" name="Rectangle 21" descr="Bar chart">
            <a:extLst>
              <a:ext uri="{FF2B5EF4-FFF2-40B4-BE49-F238E27FC236}">
                <a16:creationId xmlns:a16="http://schemas.microsoft.com/office/drawing/2014/main" id="{B3A0A6D4-7462-67E8-AE95-27620CD253E4}"/>
              </a:ext>
            </a:extLst>
          </p:cNvPr>
          <p:cNvSpPr/>
          <p:nvPr/>
        </p:nvSpPr>
        <p:spPr>
          <a:xfrm>
            <a:off x="803628" y="5723881"/>
            <a:ext cx="512094" cy="512094"/>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nchor="ctr"/>
          <a:lstStyle/>
          <a:p>
            <a:endParaRPr lang="en-US"/>
          </a:p>
        </p:txBody>
      </p:sp>
      <p:sp>
        <p:nvSpPr>
          <p:cNvPr id="23" name="Rectangle 22" descr="Check List">
            <a:extLst>
              <a:ext uri="{FF2B5EF4-FFF2-40B4-BE49-F238E27FC236}">
                <a16:creationId xmlns:a16="http://schemas.microsoft.com/office/drawing/2014/main" id="{255F81B9-7554-86FE-6399-1C1B5D04C89B}"/>
              </a:ext>
            </a:extLst>
          </p:cNvPr>
          <p:cNvSpPr/>
          <p:nvPr/>
        </p:nvSpPr>
        <p:spPr>
          <a:xfrm>
            <a:off x="803628" y="2200430"/>
            <a:ext cx="512094" cy="512094"/>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nchor="ctr"/>
          <a:lstStyle/>
          <a:p>
            <a:endParaRPr lang="en-US"/>
          </a:p>
        </p:txBody>
      </p:sp>
      <p:grpSp>
        <p:nvGrpSpPr>
          <p:cNvPr id="25" name="Group 24">
            <a:extLst>
              <a:ext uri="{FF2B5EF4-FFF2-40B4-BE49-F238E27FC236}">
                <a16:creationId xmlns:a16="http://schemas.microsoft.com/office/drawing/2014/main" id="{6EB9F875-6D43-597B-E169-3EFA9E927A7C}"/>
              </a:ext>
            </a:extLst>
          </p:cNvPr>
          <p:cNvGrpSpPr/>
          <p:nvPr/>
        </p:nvGrpSpPr>
        <p:grpSpPr>
          <a:xfrm>
            <a:off x="1580634" y="3481098"/>
            <a:ext cx="2161954" cy="390715"/>
            <a:chOff x="1075398" y="7105"/>
            <a:chExt cx="5006340" cy="931081"/>
          </a:xfrm>
        </p:grpSpPr>
        <p:sp>
          <p:nvSpPr>
            <p:cNvPr id="26" name="Rectangle 25">
              <a:extLst>
                <a:ext uri="{FF2B5EF4-FFF2-40B4-BE49-F238E27FC236}">
                  <a16:creationId xmlns:a16="http://schemas.microsoft.com/office/drawing/2014/main" id="{FA45DFE1-799D-B74D-DF17-43DAB54751FF}"/>
                </a:ext>
              </a:extLst>
            </p:cNvPr>
            <p:cNvSpPr/>
            <p:nvPr/>
          </p:nvSpPr>
          <p:spPr>
            <a:xfrm>
              <a:off x="1075398" y="7105"/>
              <a:ext cx="5006340" cy="93108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endParaRPr lang="en-US"/>
            </a:p>
          </p:txBody>
        </p:sp>
        <p:sp>
          <p:nvSpPr>
            <p:cNvPr id="27" name="TextBox 26">
              <a:extLst>
                <a:ext uri="{FF2B5EF4-FFF2-40B4-BE49-F238E27FC236}">
                  <a16:creationId xmlns:a16="http://schemas.microsoft.com/office/drawing/2014/main" id="{0D4D55A6-220F-C9C1-682B-E8390954026D}"/>
                </a:ext>
              </a:extLst>
            </p:cNvPr>
            <p:cNvSpPr txBox="1"/>
            <p:nvPr/>
          </p:nvSpPr>
          <p:spPr>
            <a:xfrm>
              <a:off x="1075398" y="7105"/>
              <a:ext cx="4279613" cy="93108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8539" tIns="98539" rIns="98539" bIns="98539" numCol="1" spcCol="1270" anchor="ctr" anchorCtr="0">
              <a:noAutofit/>
            </a:bodyPr>
            <a:lstStyle/>
            <a:p>
              <a:pPr marL="0" lvl="0" indent="0" algn="l" defTabSz="844550">
                <a:lnSpc>
                  <a:spcPct val="90000"/>
                </a:lnSpc>
                <a:spcBef>
                  <a:spcPct val="0"/>
                </a:spcBef>
                <a:spcAft>
                  <a:spcPct val="35000"/>
                </a:spcAft>
                <a:buNone/>
              </a:pPr>
              <a:r>
                <a:rPr lang="en-US" sz="1900" kern="1200">
                  <a:solidFill>
                    <a:schemeClr val="bg1"/>
                  </a:solidFill>
                </a:rPr>
                <a:t>Data Collection</a:t>
              </a:r>
            </a:p>
          </p:txBody>
        </p:sp>
      </p:grpSp>
      <p:sp>
        <p:nvSpPr>
          <p:cNvPr id="29" name="Rectangle 28">
            <a:extLst>
              <a:ext uri="{FF2B5EF4-FFF2-40B4-BE49-F238E27FC236}">
                <a16:creationId xmlns:a16="http://schemas.microsoft.com/office/drawing/2014/main" id="{83304B43-BF77-3F0C-2E53-476BA4972F8A}"/>
              </a:ext>
            </a:extLst>
          </p:cNvPr>
          <p:cNvSpPr/>
          <p:nvPr/>
        </p:nvSpPr>
        <p:spPr>
          <a:xfrm>
            <a:off x="5346816" y="3225605"/>
            <a:ext cx="5042410" cy="93108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endParaRPr lang="en-US"/>
          </a:p>
        </p:txBody>
      </p:sp>
      <p:sp>
        <p:nvSpPr>
          <p:cNvPr id="31" name="TextBox 30">
            <a:extLst>
              <a:ext uri="{FF2B5EF4-FFF2-40B4-BE49-F238E27FC236}">
                <a16:creationId xmlns:a16="http://schemas.microsoft.com/office/drawing/2014/main" id="{4E6CA76F-3C4C-A785-BE8A-BC2BA766EB81}"/>
              </a:ext>
            </a:extLst>
          </p:cNvPr>
          <p:cNvSpPr txBox="1"/>
          <p:nvPr/>
        </p:nvSpPr>
        <p:spPr>
          <a:xfrm>
            <a:off x="6478699" y="3461012"/>
            <a:ext cx="4727945" cy="430887"/>
          </a:xfrm>
          <a:prstGeom prst="rect">
            <a:avLst/>
          </a:prstGeom>
          <a:noFill/>
        </p:spPr>
        <p:txBody>
          <a:bodyPr wrap="square" lIns="0" tIns="0" rIns="0" bIns="0" rtlCol="0" anchor="ctr">
            <a:spAutoFit/>
          </a:bodyPr>
          <a:lstStyle/>
          <a:p>
            <a:r>
              <a:rPr lang="en-US" sz="1400">
                <a:solidFill>
                  <a:srgbClr val="FFFFFF"/>
                </a:solidFill>
                <a:hlinkClick r:id="rId7">
                  <a:extLst>
                    <a:ext uri="{A12FA001-AC4F-418D-AE19-62706E023703}">
                      <ahyp:hlinkClr xmlns:ahyp="http://schemas.microsoft.com/office/drawing/2018/hyperlinkcolor" val="tx"/>
                    </a:ext>
                  </a:extLst>
                </a:hlinkClick>
              </a:rPr>
              <a:t>Sample Secure Boot Inventory Data Collection script </a:t>
            </a:r>
            <a:endParaRPr lang="en-US" sz="1400">
              <a:solidFill>
                <a:srgbClr val="FFFFFF"/>
              </a:solidFill>
            </a:endParaRPr>
          </a:p>
          <a:p>
            <a:r>
              <a:rPr lang="en-US" sz="1400">
                <a:solidFill>
                  <a:srgbClr val="FFFFFF"/>
                </a:solidFill>
              </a:rPr>
              <a:t>Save the script as Detect-SecureBootCertUpdateStatus.ps1</a:t>
            </a:r>
          </a:p>
        </p:txBody>
      </p:sp>
      <p:grpSp>
        <p:nvGrpSpPr>
          <p:cNvPr id="32" name="Group 31">
            <a:extLst>
              <a:ext uri="{FF2B5EF4-FFF2-40B4-BE49-F238E27FC236}">
                <a16:creationId xmlns:a16="http://schemas.microsoft.com/office/drawing/2014/main" id="{089D5F60-7A24-7BF5-229F-109B78CE0B1C}"/>
              </a:ext>
            </a:extLst>
          </p:cNvPr>
          <p:cNvGrpSpPr/>
          <p:nvPr/>
        </p:nvGrpSpPr>
        <p:grpSpPr>
          <a:xfrm>
            <a:off x="1555861" y="4620665"/>
            <a:ext cx="4713768" cy="390715"/>
            <a:chOff x="1075398" y="7105"/>
            <a:chExt cx="10915461" cy="931081"/>
          </a:xfrm>
        </p:grpSpPr>
        <p:sp>
          <p:nvSpPr>
            <p:cNvPr id="33" name="Rectangle 32">
              <a:extLst>
                <a:ext uri="{FF2B5EF4-FFF2-40B4-BE49-F238E27FC236}">
                  <a16:creationId xmlns:a16="http://schemas.microsoft.com/office/drawing/2014/main" id="{1097CFD6-BC7C-E4C1-AC90-2EDFD89F5711}"/>
                </a:ext>
              </a:extLst>
            </p:cNvPr>
            <p:cNvSpPr/>
            <p:nvPr/>
          </p:nvSpPr>
          <p:spPr>
            <a:xfrm>
              <a:off x="1075398" y="7105"/>
              <a:ext cx="5006340" cy="93108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endParaRPr lang="en-US"/>
            </a:p>
          </p:txBody>
        </p:sp>
        <p:sp>
          <p:nvSpPr>
            <p:cNvPr id="34" name="TextBox 33">
              <a:extLst>
                <a:ext uri="{FF2B5EF4-FFF2-40B4-BE49-F238E27FC236}">
                  <a16:creationId xmlns:a16="http://schemas.microsoft.com/office/drawing/2014/main" id="{6F533235-A6A9-8767-42D0-F2156582F345}"/>
                </a:ext>
              </a:extLst>
            </p:cNvPr>
            <p:cNvSpPr txBox="1"/>
            <p:nvPr/>
          </p:nvSpPr>
          <p:spPr>
            <a:xfrm>
              <a:off x="1075398" y="7105"/>
              <a:ext cx="10915461" cy="93108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8539" tIns="98539" rIns="98539" bIns="98539" numCol="1" spcCol="1270" anchor="ctr" anchorCtr="0">
              <a:noAutofit/>
            </a:bodyPr>
            <a:lstStyle/>
            <a:p>
              <a:pPr defTabSz="844550">
                <a:lnSpc>
                  <a:spcPct val="90000"/>
                </a:lnSpc>
                <a:spcBef>
                  <a:spcPct val="0"/>
                </a:spcBef>
                <a:spcAft>
                  <a:spcPct val="35000"/>
                </a:spcAft>
              </a:pPr>
              <a:endParaRPr lang="en-US" sz="1900" kern="1200">
                <a:solidFill>
                  <a:schemeClr val="bg1"/>
                </a:solidFill>
              </a:endParaRPr>
            </a:p>
            <a:p>
              <a:pPr defTabSz="844550">
                <a:lnSpc>
                  <a:spcPct val="90000"/>
                </a:lnSpc>
                <a:spcBef>
                  <a:spcPct val="0"/>
                </a:spcBef>
                <a:spcAft>
                  <a:spcPct val="35000"/>
                </a:spcAft>
              </a:pPr>
              <a:r>
                <a:rPr lang="en-US" sz="1900">
                  <a:solidFill>
                    <a:schemeClr val="bg1"/>
                  </a:solidFill>
                </a:rPr>
                <a:t>GPO for Enterprise-wide collection</a:t>
              </a:r>
            </a:p>
            <a:p>
              <a:pPr marL="0" lvl="0" indent="0" algn="l" defTabSz="844550">
                <a:lnSpc>
                  <a:spcPct val="90000"/>
                </a:lnSpc>
                <a:spcBef>
                  <a:spcPct val="0"/>
                </a:spcBef>
                <a:spcAft>
                  <a:spcPct val="35000"/>
                </a:spcAft>
                <a:buNone/>
              </a:pPr>
              <a:endParaRPr lang="en-US" sz="1900" kern="1200"/>
            </a:p>
          </p:txBody>
        </p:sp>
      </p:grpSp>
      <p:sp>
        <p:nvSpPr>
          <p:cNvPr id="35" name="TextBox 34">
            <a:extLst>
              <a:ext uri="{FF2B5EF4-FFF2-40B4-BE49-F238E27FC236}">
                <a16:creationId xmlns:a16="http://schemas.microsoft.com/office/drawing/2014/main" id="{F0F192D3-BB76-558A-7EFA-FC506B41CE61}"/>
              </a:ext>
            </a:extLst>
          </p:cNvPr>
          <p:cNvSpPr txBox="1"/>
          <p:nvPr/>
        </p:nvSpPr>
        <p:spPr>
          <a:xfrm>
            <a:off x="6425140" y="4600579"/>
            <a:ext cx="4601220" cy="430887"/>
          </a:xfrm>
          <a:prstGeom prst="rect">
            <a:avLst/>
          </a:prstGeom>
          <a:noFill/>
        </p:spPr>
        <p:txBody>
          <a:bodyPr wrap="square" lIns="0" tIns="0" rIns="0" bIns="0" rtlCol="0" anchor="ctr">
            <a:spAutoFit/>
          </a:bodyPr>
          <a:lstStyle>
            <a:defPPr>
              <a:defRPr lang="en-US"/>
            </a:defPPr>
            <a:lvl1pPr lvl="0">
              <a:defRPr sz="1400"/>
            </a:lvl1pPr>
          </a:lstStyle>
          <a:p>
            <a:r>
              <a:rPr lang="en-US">
                <a:solidFill>
                  <a:srgbClr val="FFFFFF"/>
                </a:solidFill>
              </a:rPr>
              <a:t>Script for GPO deployment: </a:t>
            </a:r>
            <a:r>
              <a:rPr lang="en-US">
                <a:solidFill>
                  <a:srgbClr val="FFFFFF"/>
                </a:solidFill>
                <a:hlinkClick r:id="rId8">
                  <a:extLst>
                    <a:ext uri="{A12FA001-AC4F-418D-AE19-62706E023703}">
                      <ahyp:hlinkClr xmlns:ahyp="http://schemas.microsoft.com/office/drawing/2018/hyperlinkcolor" val="tx"/>
                    </a:ext>
                  </a:extLst>
                </a:hlinkClick>
              </a:rPr>
              <a:t>Sample Deploy-GPO-SecureBootCollection.ps1 script - Microsoft Support</a:t>
            </a:r>
            <a:endParaRPr lang="en-US">
              <a:solidFill>
                <a:srgbClr val="FFFFFF"/>
              </a:solidFill>
            </a:endParaRPr>
          </a:p>
        </p:txBody>
      </p:sp>
      <p:sp>
        <p:nvSpPr>
          <p:cNvPr id="36" name="TextBox 35">
            <a:extLst>
              <a:ext uri="{FF2B5EF4-FFF2-40B4-BE49-F238E27FC236}">
                <a16:creationId xmlns:a16="http://schemas.microsoft.com/office/drawing/2014/main" id="{607BD9CB-B443-4FB2-EB2D-728412B64D08}"/>
              </a:ext>
            </a:extLst>
          </p:cNvPr>
          <p:cNvSpPr txBox="1"/>
          <p:nvPr/>
        </p:nvSpPr>
        <p:spPr>
          <a:xfrm>
            <a:off x="1555861" y="5764907"/>
            <a:ext cx="4713768" cy="39071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8539" tIns="98539" rIns="98539" bIns="98539" numCol="1" spcCol="1270" anchor="ctr" anchorCtr="0">
            <a:noAutofit/>
          </a:bodyPr>
          <a:lstStyle/>
          <a:p>
            <a:pPr defTabSz="844550">
              <a:lnSpc>
                <a:spcPct val="90000"/>
              </a:lnSpc>
              <a:spcBef>
                <a:spcPct val="0"/>
              </a:spcBef>
              <a:spcAft>
                <a:spcPct val="35000"/>
              </a:spcAft>
            </a:pPr>
            <a:endParaRPr lang="en-US" sz="1900" kern="1200">
              <a:solidFill>
                <a:srgbClr val="FFFFFF"/>
              </a:solidFill>
            </a:endParaRPr>
          </a:p>
          <a:p>
            <a:pPr lvl="0"/>
            <a:r>
              <a:rPr lang="en-US" sz="1900">
                <a:solidFill>
                  <a:srgbClr val="FFFFFF"/>
                </a:solidFill>
              </a:rPr>
              <a:t>Data Aggregation and Reporting</a:t>
            </a:r>
          </a:p>
          <a:p>
            <a:pPr marL="0" lvl="0" indent="0" algn="l" defTabSz="844550">
              <a:lnSpc>
                <a:spcPct val="90000"/>
              </a:lnSpc>
              <a:spcBef>
                <a:spcPct val="0"/>
              </a:spcBef>
              <a:spcAft>
                <a:spcPct val="35000"/>
              </a:spcAft>
              <a:buNone/>
            </a:pPr>
            <a:endParaRPr lang="en-US" sz="1900" kern="1200">
              <a:solidFill>
                <a:srgbClr val="FFFFFF"/>
              </a:solidFill>
            </a:endParaRPr>
          </a:p>
        </p:txBody>
      </p:sp>
      <p:sp>
        <p:nvSpPr>
          <p:cNvPr id="37" name="TextBox 36">
            <a:extLst>
              <a:ext uri="{FF2B5EF4-FFF2-40B4-BE49-F238E27FC236}">
                <a16:creationId xmlns:a16="http://schemas.microsoft.com/office/drawing/2014/main" id="{9200A0CA-289E-D9FA-01AC-1AC333FC9665}"/>
              </a:ext>
            </a:extLst>
          </p:cNvPr>
          <p:cNvSpPr txBox="1"/>
          <p:nvPr/>
        </p:nvSpPr>
        <p:spPr>
          <a:xfrm>
            <a:off x="6437526" y="5656763"/>
            <a:ext cx="4601220" cy="646331"/>
          </a:xfrm>
          <a:prstGeom prst="rect">
            <a:avLst/>
          </a:prstGeom>
          <a:noFill/>
        </p:spPr>
        <p:txBody>
          <a:bodyPr wrap="square" lIns="0" tIns="0" rIns="0" bIns="0" rtlCol="0" anchor="ctr">
            <a:spAutoFit/>
          </a:bodyPr>
          <a:lstStyle/>
          <a:p>
            <a:pPr lvl="0"/>
            <a:r>
              <a:rPr lang="en-US" sz="1400">
                <a:solidFill>
                  <a:srgbClr val="FFFFFF"/>
                </a:solidFill>
              </a:rPr>
              <a:t>Script for Data Aggregation and reporting: </a:t>
            </a:r>
          </a:p>
          <a:p>
            <a:r>
              <a:rPr lang="en-US" sz="1400">
                <a:solidFill>
                  <a:srgbClr val="FFFFFF"/>
                </a:solidFill>
                <a:hlinkClick r:id="rId9">
                  <a:extLst>
                    <a:ext uri="{A12FA001-AC4F-418D-AE19-62706E023703}">
                      <ahyp:hlinkClr xmlns:ahyp="http://schemas.microsoft.com/office/drawing/2018/hyperlinkcolor" val="tx"/>
                    </a:ext>
                  </a:extLst>
                </a:hlinkClick>
              </a:rPr>
              <a:t>Sample Aggregate-SecureBootData.ps1 script - Microsoft Support</a:t>
            </a:r>
            <a:endParaRPr lang="en-US" sz="1400">
              <a:solidFill>
                <a:srgbClr val="FFFFFF"/>
              </a:solidFill>
            </a:endParaRPr>
          </a:p>
        </p:txBody>
      </p:sp>
      <p:sp>
        <p:nvSpPr>
          <p:cNvPr id="38" name="TextBox 37">
            <a:extLst>
              <a:ext uri="{FF2B5EF4-FFF2-40B4-BE49-F238E27FC236}">
                <a16:creationId xmlns:a16="http://schemas.microsoft.com/office/drawing/2014/main" id="{3AC5B7B8-C56C-A485-3783-154A8B22DA7D}"/>
              </a:ext>
            </a:extLst>
          </p:cNvPr>
          <p:cNvSpPr txBox="1"/>
          <p:nvPr/>
        </p:nvSpPr>
        <p:spPr>
          <a:xfrm>
            <a:off x="1555861" y="2261120"/>
            <a:ext cx="4713768" cy="39071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8539" tIns="98539" rIns="98539" bIns="98539" numCol="1" spcCol="1270" anchor="ctr" anchorCtr="0">
            <a:noAutofit/>
          </a:bodyPr>
          <a:lstStyle/>
          <a:p>
            <a:pPr lvl="0"/>
            <a:r>
              <a:rPr lang="en-US" sz="1900">
                <a:solidFill>
                  <a:srgbClr val="FFFFFF"/>
                </a:solidFill>
              </a:rPr>
              <a:t>Sample Guide how to setup enterprise monitoring via GPO</a:t>
            </a:r>
          </a:p>
        </p:txBody>
      </p:sp>
      <p:sp>
        <p:nvSpPr>
          <p:cNvPr id="39" name="TextBox 38">
            <a:extLst>
              <a:ext uri="{FF2B5EF4-FFF2-40B4-BE49-F238E27FC236}">
                <a16:creationId xmlns:a16="http://schemas.microsoft.com/office/drawing/2014/main" id="{FF5AB9D0-C3BA-55AC-37CB-D43321507C78}"/>
              </a:ext>
            </a:extLst>
          </p:cNvPr>
          <p:cNvSpPr txBox="1"/>
          <p:nvPr/>
        </p:nvSpPr>
        <p:spPr>
          <a:xfrm>
            <a:off x="6437526" y="2241034"/>
            <a:ext cx="4601220" cy="430887"/>
          </a:xfrm>
          <a:prstGeom prst="rect">
            <a:avLst/>
          </a:prstGeom>
          <a:noFill/>
        </p:spPr>
        <p:txBody>
          <a:bodyPr wrap="square" lIns="0" tIns="0" rIns="0" bIns="0" rtlCol="0" anchor="ctr">
            <a:spAutoFit/>
          </a:bodyPr>
          <a:lstStyle/>
          <a:p>
            <a:pPr lvl="0"/>
            <a:r>
              <a:rPr lang="en-US" sz="1400">
                <a:solidFill>
                  <a:srgbClr val="FFFFFF"/>
                </a:solidFill>
                <a:cs typeface="Segoe UI"/>
                <a:hlinkClick r:id="rId10">
                  <a:extLst>
                    <a:ext uri="{A12FA001-AC4F-418D-AE19-62706E023703}">
                      <ahyp:hlinkClr xmlns:ahyp="http://schemas.microsoft.com/office/drawing/2018/hyperlinkcolor" val="tx"/>
                    </a:ext>
                  </a:extLst>
                </a:hlinkClick>
              </a:rPr>
              <a:t>Sample Secure Boot E2E Automation Guide - Microsoft Support</a:t>
            </a:r>
            <a:r>
              <a:rPr lang="en-US" sz="1400">
                <a:solidFill>
                  <a:srgbClr val="FFFFFF"/>
                </a:solidFill>
                <a:cs typeface="Segoe UI"/>
              </a:rPr>
              <a:t> </a:t>
            </a:r>
          </a:p>
        </p:txBody>
      </p:sp>
      <p:pic>
        <p:nvPicPr>
          <p:cNvPr id="2" name="Picture 1">
            <a:extLst>
              <a:ext uri="{FF2B5EF4-FFF2-40B4-BE49-F238E27FC236}">
                <a16:creationId xmlns:a16="http://schemas.microsoft.com/office/drawing/2014/main" id="{054E5B8F-543F-765E-8456-4FFB0DCF2A31}"/>
              </a:ext>
            </a:extLst>
          </p:cNvPr>
          <p:cNvPicPr>
            <a:picLocks noChangeAspect="1"/>
          </p:cNvPicPr>
          <p:nvPr/>
        </p:nvPicPr>
        <p:blipFill>
          <a:blip r:embed="rId11"/>
          <a:stretch>
            <a:fillRect/>
          </a:stretch>
        </p:blipFill>
        <p:spPr>
          <a:xfrm flipH="1">
            <a:off x="11206643" y="2041849"/>
            <a:ext cx="855715" cy="855715"/>
          </a:xfrm>
          <a:prstGeom prst="rect">
            <a:avLst/>
          </a:prstGeom>
        </p:spPr>
      </p:pic>
      <p:pic>
        <p:nvPicPr>
          <p:cNvPr id="3" name="Picture 2">
            <a:extLst>
              <a:ext uri="{FF2B5EF4-FFF2-40B4-BE49-F238E27FC236}">
                <a16:creationId xmlns:a16="http://schemas.microsoft.com/office/drawing/2014/main" id="{977BB4CD-75DC-03F7-B48A-E478F3E75D11}"/>
              </a:ext>
            </a:extLst>
          </p:cNvPr>
          <p:cNvPicPr>
            <a:picLocks noChangeAspect="1"/>
          </p:cNvPicPr>
          <p:nvPr/>
        </p:nvPicPr>
        <p:blipFill>
          <a:blip r:embed="rId12"/>
          <a:stretch>
            <a:fillRect/>
          </a:stretch>
        </p:blipFill>
        <p:spPr>
          <a:xfrm>
            <a:off x="11206643" y="3225605"/>
            <a:ext cx="855715" cy="855715"/>
          </a:xfrm>
          <a:prstGeom prst="rect">
            <a:avLst/>
          </a:prstGeom>
        </p:spPr>
      </p:pic>
      <p:pic>
        <p:nvPicPr>
          <p:cNvPr id="5" name="Picture 4">
            <a:extLst>
              <a:ext uri="{FF2B5EF4-FFF2-40B4-BE49-F238E27FC236}">
                <a16:creationId xmlns:a16="http://schemas.microsoft.com/office/drawing/2014/main" id="{BCB77A4C-4BAE-B9A4-D1FC-55B0E56DA2B8}"/>
              </a:ext>
            </a:extLst>
          </p:cNvPr>
          <p:cNvPicPr>
            <a:picLocks noChangeAspect="1"/>
          </p:cNvPicPr>
          <p:nvPr/>
        </p:nvPicPr>
        <p:blipFill>
          <a:blip r:embed="rId13"/>
          <a:stretch>
            <a:fillRect/>
          </a:stretch>
        </p:blipFill>
        <p:spPr>
          <a:xfrm flipH="1">
            <a:off x="11206642" y="4348598"/>
            <a:ext cx="855715" cy="855715"/>
          </a:xfrm>
          <a:prstGeom prst="rect">
            <a:avLst/>
          </a:prstGeom>
        </p:spPr>
      </p:pic>
      <p:pic>
        <p:nvPicPr>
          <p:cNvPr id="6" name="Picture 5">
            <a:extLst>
              <a:ext uri="{FF2B5EF4-FFF2-40B4-BE49-F238E27FC236}">
                <a16:creationId xmlns:a16="http://schemas.microsoft.com/office/drawing/2014/main" id="{2678FDD8-9772-E740-5633-38E31B9ED1F5}"/>
              </a:ext>
            </a:extLst>
          </p:cNvPr>
          <p:cNvPicPr>
            <a:picLocks noChangeAspect="1"/>
          </p:cNvPicPr>
          <p:nvPr/>
        </p:nvPicPr>
        <p:blipFill>
          <a:blip r:embed="rId14"/>
          <a:stretch>
            <a:fillRect/>
          </a:stretch>
        </p:blipFill>
        <p:spPr>
          <a:xfrm>
            <a:off x="11206643" y="5532406"/>
            <a:ext cx="855715" cy="855715"/>
          </a:xfrm>
          <a:prstGeom prst="rect">
            <a:avLst/>
          </a:prstGeom>
        </p:spPr>
      </p:pic>
    </p:spTree>
    <p:extLst>
      <p:ext uri="{BB962C8B-B14F-4D97-AF65-F5344CB8AC3E}">
        <p14:creationId xmlns:p14="http://schemas.microsoft.com/office/powerpoint/2010/main" val="286156738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7BB24C7-7F74-7E39-0883-98A77312C0CF}"/>
              </a:ext>
            </a:extLst>
          </p:cNvPr>
          <p:cNvSpPr txBox="1">
            <a:spLocks/>
          </p:cNvSpPr>
          <p:nvPr/>
        </p:nvSpPr>
        <p:spPr>
          <a:xfrm>
            <a:off x="677829" y="3188934"/>
            <a:ext cx="8193024" cy="480131"/>
          </a:xfrm>
          <a:prstGeom prst="rect">
            <a:avLst/>
          </a:prstGeom>
        </p:spPr>
        <p:txBody>
          <a:bodyPr vert="horz" wrap="square" lIns="91440" tIns="45720" rIns="91440" bIns="45720" rtlCol="0">
            <a:spAutoFit/>
          </a:bodyPr>
          <a:lstStyle>
            <a:lvl1pPr marL="137160" indent="-137160" algn="l" defTabSz="914400" rtl="0" eaLnBrk="1" latinLnBrk="0" hangingPunct="1">
              <a:lnSpc>
                <a:spcPct val="90000"/>
              </a:lnSpc>
              <a:spcBef>
                <a:spcPts val="1000"/>
              </a:spcBef>
              <a:spcAft>
                <a:spcPts val="0"/>
              </a:spcAft>
              <a:buFont typeface="Arial" panose="020B0604020202020204" pitchFamily="34" charset="0"/>
              <a:buChar char="•"/>
              <a:defRPr sz="2800" kern="1200">
                <a:solidFill>
                  <a:schemeClr val="tx1"/>
                </a:solidFill>
                <a:latin typeface="Segoe Sans Display" pitchFamily="2" charset="0"/>
                <a:ea typeface="+mn-ea"/>
                <a:cs typeface="Segoe Sans Display" pitchFamily="2" charset="0"/>
              </a:defRPr>
            </a:lvl1pPr>
            <a:lvl2pPr marL="265176" indent="-128016" algn="l" defTabSz="914400" rtl="0" eaLnBrk="1" latinLnBrk="0" hangingPunct="1">
              <a:lnSpc>
                <a:spcPct val="90000"/>
              </a:lnSpc>
              <a:spcBef>
                <a:spcPts val="500"/>
              </a:spcBef>
              <a:spcAft>
                <a:spcPts val="0"/>
              </a:spcAft>
              <a:buFont typeface="Arial" panose="020B0604020202020204" pitchFamily="34" charset="0"/>
              <a:buChar char="•"/>
              <a:defRPr sz="2400" kern="1200">
                <a:solidFill>
                  <a:schemeClr val="tx1"/>
                </a:solidFill>
                <a:latin typeface="Segoe Sans Display" pitchFamily="2" charset="0"/>
                <a:ea typeface="+mn-ea"/>
                <a:cs typeface="Segoe Sans Display" pitchFamily="2" charset="0"/>
              </a:defRPr>
            </a:lvl2pPr>
            <a:lvl3pPr marL="384048" indent="-118872" algn="l" defTabSz="914400" rtl="0" eaLnBrk="1" latinLnBrk="0" hangingPunct="1">
              <a:lnSpc>
                <a:spcPct val="90000"/>
              </a:lnSpc>
              <a:spcBef>
                <a:spcPts val="500"/>
              </a:spcBef>
              <a:spcAft>
                <a:spcPts val="0"/>
              </a:spcAft>
              <a:buFont typeface="Arial" panose="020B0604020202020204" pitchFamily="34" charset="0"/>
              <a:buChar char="•"/>
              <a:defRPr sz="2000" kern="1200">
                <a:solidFill>
                  <a:schemeClr val="tx1"/>
                </a:solidFill>
                <a:latin typeface="Segoe Sans Display" pitchFamily="2" charset="0"/>
                <a:ea typeface="+mn-ea"/>
                <a:cs typeface="Segoe Sans Display" pitchFamily="2" charset="0"/>
              </a:defRPr>
            </a:lvl3pPr>
            <a:lvl4pPr marL="685800" indent="0" algn="l" defTabSz="914400" rtl="0" eaLnBrk="1" latinLnBrk="0" hangingPunct="1">
              <a:lnSpc>
                <a:spcPct val="90000"/>
              </a:lnSpc>
              <a:spcBef>
                <a:spcPts val="500"/>
              </a:spcBef>
              <a:buFont typeface="Arial" panose="020B0604020202020204" pitchFamily="34" charset="0"/>
              <a:buNone/>
              <a:defRPr sz="1800" kern="1200">
                <a:solidFill>
                  <a:schemeClr val="bg1">
                    <a:lumMod val="85000"/>
                  </a:schemeClr>
                </a:solidFill>
                <a:latin typeface="Segoe Sans Display" pitchFamily="2" charset="0"/>
                <a:ea typeface="+mn-ea"/>
                <a:cs typeface="Segoe Sans Display" pitchFamily="2" charset="0"/>
              </a:defRPr>
            </a:lvl4pPr>
            <a:lvl5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lumMod val="85000"/>
                  </a:schemeClr>
                </a:solidFill>
                <a:latin typeface="Segoe Sans Display" pitchFamily="2" charset="0"/>
                <a:ea typeface="+mn-ea"/>
                <a:cs typeface="Segoe Sans Display"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solidFill>
                  <a:srgbClr val="FFFFFF"/>
                </a:solidFill>
              </a:rPr>
              <a:t>Secure Boot Certificate updates Roll out methods</a:t>
            </a:r>
          </a:p>
        </p:txBody>
      </p:sp>
    </p:spTree>
    <p:extLst>
      <p:ext uri="{BB962C8B-B14F-4D97-AF65-F5344CB8AC3E}">
        <p14:creationId xmlns:p14="http://schemas.microsoft.com/office/powerpoint/2010/main" val="107060059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D45EA-FCCB-F680-0293-9C7867C889B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CE921F7-F615-E0E7-38B0-7ADE45833A88}"/>
              </a:ext>
            </a:extLst>
          </p:cNvPr>
          <p:cNvSpPr>
            <a:spLocks noGrp="1"/>
          </p:cNvSpPr>
          <p:nvPr>
            <p:ph type="title"/>
          </p:nvPr>
        </p:nvSpPr>
        <p:spPr>
          <a:xfrm>
            <a:off x="588262" y="585216"/>
            <a:ext cx="8193024" cy="430887"/>
          </a:xfrm>
        </p:spPr>
        <p:txBody>
          <a:bodyPr>
            <a:normAutofit fontScale="90000"/>
          </a:bodyPr>
          <a:lstStyle/>
          <a:p>
            <a:r>
              <a:rPr lang="en-US" sz="2800" b="1">
                <a:solidFill>
                  <a:srgbClr val="FFFFFF"/>
                </a:solidFill>
              </a:rPr>
              <a:t>Microsoft Managed </a:t>
            </a:r>
            <a:r>
              <a:rPr lang="en-US" sz="2800" b="1" err="1">
                <a:solidFill>
                  <a:srgbClr val="FFFFFF"/>
                </a:solidFill>
              </a:rPr>
              <a:t>Opt</a:t>
            </a:r>
            <a:r>
              <a:rPr lang="en-US" sz="2800" b="1">
                <a:solidFill>
                  <a:srgbClr val="FFFFFF"/>
                </a:solidFill>
              </a:rPr>
              <a:t> in</a:t>
            </a:r>
          </a:p>
        </p:txBody>
      </p:sp>
      <p:sp>
        <p:nvSpPr>
          <p:cNvPr id="5" name="Text Placeholder 6">
            <a:extLst>
              <a:ext uri="{FF2B5EF4-FFF2-40B4-BE49-F238E27FC236}">
                <a16:creationId xmlns:a16="http://schemas.microsoft.com/office/drawing/2014/main" id="{6A79DEDB-D03D-38CD-DD47-9A6C5F1F72F3}"/>
              </a:ext>
            </a:extLst>
          </p:cNvPr>
          <p:cNvSpPr>
            <a:spLocks noGrp="1"/>
          </p:cNvSpPr>
          <p:nvPr>
            <p:ph type="body" sz="quarter" idx="15"/>
          </p:nvPr>
        </p:nvSpPr>
        <p:spPr>
          <a:xfrm>
            <a:off x="899886" y="1093252"/>
            <a:ext cx="8975825" cy="7077835"/>
          </a:xfrm>
        </p:spPr>
        <p:txBody>
          <a:bodyPr/>
          <a:lstStyle/>
          <a:p>
            <a:pPr marL="0" indent="0" fontAlgn="t">
              <a:buNone/>
            </a:pPr>
            <a:r>
              <a:rPr lang="en-US" sz="1800" b="1">
                <a:solidFill>
                  <a:srgbClr val="FFFFFF"/>
                </a:solidFill>
              </a:rPr>
              <a:t>Enterprises may opt in to Microsoft Managed Rollout on Desktop/Client devices</a:t>
            </a:r>
          </a:p>
          <a:p>
            <a:pPr lvl="1"/>
            <a:r>
              <a:rPr lang="en-US" sz="1600">
                <a:solidFill>
                  <a:srgbClr val="FFFFFF"/>
                </a:solidFill>
              </a:rPr>
              <a:t>Key Value: </a:t>
            </a:r>
            <a:r>
              <a:rPr lang="en-US" sz="1600" b="1" err="1">
                <a:solidFill>
                  <a:srgbClr val="FFFFFF"/>
                </a:solidFill>
              </a:rPr>
              <a:t>MicrosoftUpdateManagedOptIn</a:t>
            </a:r>
            <a:r>
              <a:rPr lang="en-US" sz="1600">
                <a:solidFill>
                  <a:srgbClr val="FFFFFF"/>
                </a:solidFill>
              </a:rPr>
              <a:t>, </a:t>
            </a:r>
            <a:r>
              <a:rPr lang="en-US" sz="1600" b="1">
                <a:solidFill>
                  <a:srgbClr val="FFFFFF"/>
                </a:solidFill>
              </a:rPr>
              <a:t>0x1</a:t>
            </a:r>
          </a:p>
          <a:p>
            <a:pPr lvl="1"/>
            <a:r>
              <a:rPr lang="en-US" sz="1600">
                <a:solidFill>
                  <a:srgbClr val="FFFFFF"/>
                </a:solidFill>
              </a:rPr>
              <a:t>Under HKEY_LOCAL_MACHINE\SYSTEM\</a:t>
            </a:r>
            <a:r>
              <a:rPr lang="en-US" sz="1600" err="1">
                <a:solidFill>
                  <a:srgbClr val="FFFFFF"/>
                </a:solidFill>
              </a:rPr>
              <a:t>CurrentControlSet</a:t>
            </a:r>
            <a:r>
              <a:rPr lang="en-US" sz="1600">
                <a:solidFill>
                  <a:srgbClr val="FFFFFF"/>
                </a:solidFill>
              </a:rPr>
              <a:t>\Control\</a:t>
            </a:r>
            <a:r>
              <a:rPr lang="en-US" sz="1600" err="1">
                <a:solidFill>
                  <a:srgbClr val="FFFFFF"/>
                </a:solidFill>
              </a:rPr>
              <a:t>SecureBoot</a:t>
            </a:r>
            <a:r>
              <a:rPr lang="en-US" sz="1600">
                <a:solidFill>
                  <a:srgbClr val="FFFFFF"/>
                </a:solidFill>
              </a:rPr>
              <a:t> </a:t>
            </a:r>
          </a:p>
          <a:p>
            <a:pPr lvl="1"/>
            <a:r>
              <a:rPr lang="en-US" sz="1600">
                <a:solidFill>
                  <a:srgbClr val="FFFFFF"/>
                </a:solidFill>
              </a:rPr>
              <a:t>GPO: </a:t>
            </a:r>
            <a:r>
              <a:rPr lang="en-US" sz="1600">
                <a:solidFill>
                  <a:srgbClr val="FFFFFF"/>
                </a:solidFill>
                <a:hlinkClick r:id="rId2">
                  <a:extLst>
                    <a:ext uri="{A12FA001-AC4F-418D-AE19-62706E023703}">
                      <ahyp:hlinkClr xmlns:ahyp="http://schemas.microsoft.com/office/drawing/2018/hyperlinkcolor" val="tx"/>
                    </a:ext>
                  </a:extLst>
                </a:hlinkClick>
              </a:rPr>
              <a:t>Policy Name: Certificate Deployment via Controlled Feature Rollout </a:t>
            </a:r>
            <a:endParaRPr lang="en-US" sz="1600">
              <a:solidFill>
                <a:srgbClr val="FFFFFF"/>
              </a:solidFill>
            </a:endParaRPr>
          </a:p>
          <a:p>
            <a:pPr lvl="1"/>
            <a:endParaRPr lang="en-US" sz="1600">
              <a:solidFill>
                <a:srgbClr val="FFFFFF"/>
              </a:solidFill>
            </a:endParaRPr>
          </a:p>
          <a:p>
            <a:pPr lvl="1"/>
            <a:endParaRPr lang="en-US" sz="1600">
              <a:solidFill>
                <a:srgbClr val="FFFFFF"/>
              </a:solidFill>
            </a:endParaRPr>
          </a:p>
          <a:p>
            <a:pPr lvl="1"/>
            <a:endParaRPr lang="en-US" sz="1600">
              <a:solidFill>
                <a:srgbClr val="FFFFFF"/>
              </a:solidFill>
            </a:endParaRPr>
          </a:p>
          <a:p>
            <a:pPr lvl="1"/>
            <a:endParaRPr lang="en-US" sz="1600">
              <a:solidFill>
                <a:srgbClr val="FFFFFF"/>
              </a:solidFill>
            </a:endParaRPr>
          </a:p>
          <a:p>
            <a:pPr lvl="1"/>
            <a:r>
              <a:rPr lang="en-US" sz="1600">
                <a:solidFill>
                  <a:srgbClr val="FFFFFF"/>
                </a:solidFill>
              </a:rPr>
              <a:t>Intune: </a:t>
            </a:r>
            <a:r>
              <a:rPr lang="en-US" sz="1600">
                <a:solidFill>
                  <a:srgbClr val="FFFFFF"/>
                </a:solidFill>
                <a:hlinkClick r:id="rId3">
                  <a:extLst>
                    <a:ext uri="{A12FA001-AC4F-418D-AE19-62706E023703}">
                      <ahyp:hlinkClr xmlns:ahyp="http://schemas.microsoft.com/office/drawing/2018/hyperlinkcolor" val="tx"/>
                    </a:ext>
                  </a:extLst>
                </a:hlinkClick>
              </a:rPr>
              <a:t>Policy Name: Configure Microsoft Update Managed </a:t>
            </a:r>
            <a:r>
              <a:rPr lang="en-US" sz="1600" err="1">
                <a:solidFill>
                  <a:srgbClr val="FFFFFF"/>
                </a:solidFill>
                <a:hlinkClick r:id="rId3">
                  <a:extLst>
                    <a:ext uri="{A12FA001-AC4F-418D-AE19-62706E023703}">
                      <ahyp:hlinkClr xmlns:ahyp="http://schemas.microsoft.com/office/drawing/2018/hyperlinkcolor" val="tx"/>
                    </a:ext>
                  </a:extLst>
                </a:hlinkClick>
              </a:rPr>
              <a:t>Opt</a:t>
            </a:r>
            <a:r>
              <a:rPr lang="en-US" sz="1600">
                <a:solidFill>
                  <a:srgbClr val="FFFFFF"/>
                </a:solidFill>
                <a:hlinkClick r:id="rId3">
                  <a:extLst>
                    <a:ext uri="{A12FA001-AC4F-418D-AE19-62706E023703}">
                      <ahyp:hlinkClr xmlns:ahyp="http://schemas.microsoft.com/office/drawing/2018/hyperlinkcolor" val="tx"/>
                    </a:ext>
                  </a:extLst>
                </a:hlinkClick>
              </a:rPr>
              <a:t> In</a:t>
            </a:r>
            <a:endParaRPr lang="en-US" sz="1600">
              <a:solidFill>
                <a:srgbClr val="FFFFFF"/>
              </a:solidFill>
            </a:endParaRPr>
          </a:p>
          <a:p>
            <a:pPr marL="0" indent="0" fontAlgn="t">
              <a:buNone/>
            </a:pPr>
            <a:endParaRPr lang="en-US" sz="1800" b="1">
              <a:solidFill>
                <a:srgbClr val="FFFFFF"/>
              </a:solidFill>
            </a:endParaRPr>
          </a:p>
          <a:p>
            <a:pPr marL="0" indent="0" fontAlgn="t">
              <a:buNone/>
            </a:pPr>
            <a:endParaRPr lang="en-US" sz="1800" b="1">
              <a:solidFill>
                <a:srgbClr val="FFFFFF"/>
              </a:solidFill>
            </a:endParaRPr>
          </a:p>
          <a:p>
            <a:pPr marL="0" indent="0" fontAlgn="t">
              <a:buNone/>
            </a:pPr>
            <a:r>
              <a:rPr lang="en-US" sz="1800" b="1">
                <a:solidFill>
                  <a:srgbClr val="FFFFFF"/>
                </a:solidFill>
              </a:rPr>
              <a:t>Enterprises need to Allow sending of required diagnostic data</a:t>
            </a:r>
          </a:p>
          <a:p>
            <a:pPr lvl="2" fontAlgn="t"/>
            <a:r>
              <a:rPr lang="en-US" sz="1600">
                <a:solidFill>
                  <a:srgbClr val="FFFFFF"/>
                </a:solidFill>
                <a:hlinkClick r:id="rId4">
                  <a:extLst>
                    <a:ext uri="{A12FA001-AC4F-418D-AE19-62706E023703}">
                      <ahyp:hlinkClr xmlns:ahyp="http://schemas.microsoft.com/office/drawing/2018/hyperlinkcolor" val="tx"/>
                    </a:ext>
                  </a:extLst>
                </a:hlinkClick>
              </a:rPr>
              <a:t>Configure Windows diagnostic data in your organization - Windows Privacy | Microsoft Learn</a:t>
            </a:r>
            <a:endParaRPr lang="en-US" sz="1600">
              <a:solidFill>
                <a:srgbClr val="FFFFFF"/>
              </a:solidFill>
            </a:endParaRPr>
          </a:p>
          <a:p>
            <a:pPr lvl="2" fontAlgn="t"/>
            <a:endParaRPr lang="en-US" sz="1600">
              <a:solidFill>
                <a:srgbClr val="FFFFFF"/>
              </a:solidFill>
            </a:endParaRPr>
          </a:p>
          <a:p>
            <a:pPr marL="265176" lvl="2" indent="0" fontAlgn="t">
              <a:buNone/>
            </a:pPr>
            <a:endParaRPr lang="en-US" sz="1600">
              <a:solidFill>
                <a:srgbClr val="FFFFFF"/>
              </a:solidFill>
            </a:endParaRPr>
          </a:p>
          <a:p>
            <a:pPr lvl="2" fontAlgn="t"/>
            <a:endParaRPr lang="en-US" sz="1600">
              <a:solidFill>
                <a:srgbClr val="FFFFFF"/>
              </a:solidFill>
            </a:endParaRPr>
          </a:p>
          <a:p>
            <a:pPr marL="0" indent="0" fontAlgn="t">
              <a:buNone/>
            </a:pPr>
            <a:r>
              <a:rPr lang="en-US" sz="1800" b="1">
                <a:solidFill>
                  <a:srgbClr val="FFFFFF"/>
                </a:solidFill>
              </a:rPr>
              <a:t>Microsoft will leverage CFR/Controlled Feature Rollout for Enterprise devices opted in to Microsoft Managed Rollout for Safe Deployment</a:t>
            </a:r>
          </a:p>
          <a:p>
            <a:pPr marL="0" indent="0">
              <a:buNone/>
            </a:pPr>
            <a:endParaRPr lang="en-US">
              <a:solidFill>
                <a:srgbClr val="FFFFFF"/>
              </a:solidFill>
            </a:endParaRPr>
          </a:p>
          <a:p>
            <a:pPr marL="0" indent="0">
              <a:buNone/>
            </a:pPr>
            <a:endParaRPr lang="en-US">
              <a:solidFill>
                <a:srgbClr val="FFFFFF"/>
              </a:solidFill>
            </a:endParaRPr>
          </a:p>
          <a:p>
            <a:pPr marL="0" indent="0">
              <a:buNone/>
            </a:pPr>
            <a:endParaRPr lang="en-US">
              <a:solidFill>
                <a:srgbClr val="FFFFFF"/>
              </a:solidFill>
            </a:endParaRPr>
          </a:p>
        </p:txBody>
      </p:sp>
      <p:pic>
        <p:nvPicPr>
          <p:cNvPr id="2" name="Graphic 1" descr="Play with solid fill">
            <a:extLst>
              <a:ext uri="{FF2B5EF4-FFF2-40B4-BE49-F238E27FC236}">
                <a16:creationId xmlns:a16="http://schemas.microsoft.com/office/drawing/2014/main" id="{525B4BDC-FC14-A9E0-F3AE-3125B07ABB6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76430" y="1135308"/>
            <a:ext cx="311624" cy="311624"/>
          </a:xfrm>
          <a:prstGeom prst="rect">
            <a:avLst/>
          </a:prstGeom>
        </p:spPr>
      </p:pic>
      <p:pic>
        <p:nvPicPr>
          <p:cNvPr id="3" name="Graphic 2" descr="Play with solid fill">
            <a:extLst>
              <a:ext uri="{FF2B5EF4-FFF2-40B4-BE49-F238E27FC236}">
                <a16:creationId xmlns:a16="http://schemas.microsoft.com/office/drawing/2014/main" id="{6054C7C4-925E-5581-466F-29E3779D5FC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33756" y="4545508"/>
            <a:ext cx="311624" cy="311624"/>
          </a:xfrm>
          <a:prstGeom prst="rect">
            <a:avLst/>
          </a:prstGeom>
        </p:spPr>
      </p:pic>
      <p:pic>
        <p:nvPicPr>
          <p:cNvPr id="6" name="Graphic 5" descr="Play with solid fill">
            <a:extLst>
              <a:ext uri="{FF2B5EF4-FFF2-40B4-BE49-F238E27FC236}">
                <a16:creationId xmlns:a16="http://schemas.microsoft.com/office/drawing/2014/main" id="{04685D7E-EF96-83F9-EAC3-4CCD7393379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33756" y="6042926"/>
            <a:ext cx="311624" cy="311624"/>
          </a:xfrm>
          <a:prstGeom prst="rect">
            <a:avLst/>
          </a:prstGeom>
        </p:spPr>
      </p:pic>
      <p:pic>
        <p:nvPicPr>
          <p:cNvPr id="7" name="Picture 6">
            <a:extLst>
              <a:ext uri="{FF2B5EF4-FFF2-40B4-BE49-F238E27FC236}">
                <a16:creationId xmlns:a16="http://schemas.microsoft.com/office/drawing/2014/main" id="{52592327-5422-83D3-811F-31A43BA5B1FB}"/>
              </a:ext>
            </a:extLst>
          </p:cNvPr>
          <p:cNvPicPr>
            <a:picLocks noChangeAspect="1"/>
          </p:cNvPicPr>
          <p:nvPr/>
        </p:nvPicPr>
        <p:blipFill>
          <a:blip r:embed="rId6"/>
          <a:stretch>
            <a:fillRect/>
          </a:stretch>
        </p:blipFill>
        <p:spPr>
          <a:xfrm>
            <a:off x="8587681" y="1770272"/>
            <a:ext cx="1112214" cy="1112214"/>
          </a:xfrm>
          <a:prstGeom prst="rect">
            <a:avLst/>
          </a:prstGeom>
        </p:spPr>
      </p:pic>
      <p:pic>
        <p:nvPicPr>
          <p:cNvPr id="8" name="Picture 7">
            <a:extLst>
              <a:ext uri="{FF2B5EF4-FFF2-40B4-BE49-F238E27FC236}">
                <a16:creationId xmlns:a16="http://schemas.microsoft.com/office/drawing/2014/main" id="{A244017F-5D78-35BD-111C-B59CDBE9D4F1}"/>
              </a:ext>
            </a:extLst>
          </p:cNvPr>
          <p:cNvPicPr>
            <a:picLocks noChangeAspect="1"/>
          </p:cNvPicPr>
          <p:nvPr/>
        </p:nvPicPr>
        <p:blipFill>
          <a:blip r:embed="rId7"/>
          <a:stretch>
            <a:fillRect/>
          </a:stretch>
        </p:blipFill>
        <p:spPr>
          <a:xfrm>
            <a:off x="7290506" y="2991658"/>
            <a:ext cx="1112215" cy="1112215"/>
          </a:xfrm>
          <a:prstGeom prst="rect">
            <a:avLst/>
          </a:prstGeom>
        </p:spPr>
      </p:pic>
      <p:pic>
        <p:nvPicPr>
          <p:cNvPr id="9" name="Picture 8">
            <a:extLst>
              <a:ext uri="{FF2B5EF4-FFF2-40B4-BE49-F238E27FC236}">
                <a16:creationId xmlns:a16="http://schemas.microsoft.com/office/drawing/2014/main" id="{5A3F994A-DE84-6F61-2065-31D2767C1A1B}"/>
              </a:ext>
            </a:extLst>
          </p:cNvPr>
          <p:cNvPicPr>
            <a:picLocks noChangeAspect="1"/>
          </p:cNvPicPr>
          <p:nvPr/>
        </p:nvPicPr>
        <p:blipFill>
          <a:blip r:embed="rId8"/>
          <a:stretch>
            <a:fillRect/>
          </a:stretch>
        </p:blipFill>
        <p:spPr>
          <a:xfrm>
            <a:off x="9813668" y="4143066"/>
            <a:ext cx="1116509" cy="1116509"/>
          </a:xfrm>
          <a:prstGeom prst="rect">
            <a:avLst/>
          </a:prstGeom>
        </p:spPr>
      </p:pic>
    </p:spTree>
    <p:extLst>
      <p:ext uri="{BB962C8B-B14F-4D97-AF65-F5344CB8AC3E}">
        <p14:creationId xmlns:p14="http://schemas.microsoft.com/office/powerpoint/2010/main" val="124324449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003FB-528F-04E3-0D8B-A111CC51EE0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1657E76-39EE-3E98-3A0C-BCCB1DCB19A1}"/>
              </a:ext>
            </a:extLst>
          </p:cNvPr>
          <p:cNvSpPr>
            <a:spLocks noGrp="1"/>
          </p:cNvSpPr>
          <p:nvPr>
            <p:ph type="title"/>
          </p:nvPr>
        </p:nvSpPr>
        <p:spPr>
          <a:xfrm>
            <a:off x="851904" y="96779"/>
            <a:ext cx="8193024" cy="430887"/>
          </a:xfrm>
        </p:spPr>
        <p:txBody>
          <a:bodyPr>
            <a:noAutofit/>
          </a:bodyPr>
          <a:lstStyle/>
          <a:p>
            <a:r>
              <a:rPr lang="en-US" sz="3200" b="1">
                <a:solidFill>
                  <a:srgbClr val="FFFFFF"/>
                </a:solidFill>
              </a:rPr>
              <a:t>Roll out via Group Policy​</a:t>
            </a:r>
          </a:p>
        </p:txBody>
      </p:sp>
      <p:sp>
        <p:nvSpPr>
          <p:cNvPr id="5" name="Text Placeholder 6">
            <a:extLst>
              <a:ext uri="{FF2B5EF4-FFF2-40B4-BE49-F238E27FC236}">
                <a16:creationId xmlns:a16="http://schemas.microsoft.com/office/drawing/2014/main" id="{7B0B5A16-CE07-69D0-BDF6-61DA1772981F}"/>
              </a:ext>
            </a:extLst>
          </p:cNvPr>
          <p:cNvSpPr>
            <a:spLocks noGrp="1"/>
          </p:cNvSpPr>
          <p:nvPr>
            <p:ph type="body" sz="quarter" idx="15"/>
          </p:nvPr>
        </p:nvSpPr>
        <p:spPr>
          <a:xfrm>
            <a:off x="859160" y="619518"/>
            <a:ext cx="9386952" cy="6605398"/>
          </a:xfrm>
        </p:spPr>
        <p:txBody>
          <a:bodyPr/>
          <a:lstStyle/>
          <a:p>
            <a:pPr marL="0" indent="0" fontAlgn="t">
              <a:spcBef>
                <a:spcPts val="0"/>
              </a:spcBef>
              <a:buNone/>
            </a:pPr>
            <a:r>
              <a:rPr lang="en-US" sz="2000" b="1">
                <a:solidFill>
                  <a:srgbClr val="FFFFFF"/>
                </a:solidFill>
              </a:rPr>
              <a:t>Determine all Action Required buckets.</a:t>
            </a:r>
          </a:p>
          <a:p>
            <a:pPr marL="0" indent="0">
              <a:spcBef>
                <a:spcPts val="0"/>
              </a:spcBef>
              <a:buNone/>
            </a:pPr>
            <a:endParaRPr lang="en-US" sz="2000" b="1">
              <a:solidFill>
                <a:srgbClr val="FFFFFF"/>
              </a:solidFill>
            </a:endParaRPr>
          </a:p>
          <a:p>
            <a:pPr marL="0" indent="0">
              <a:spcBef>
                <a:spcPts val="0"/>
              </a:spcBef>
              <a:buNone/>
            </a:pPr>
            <a:r>
              <a:rPr lang="en-US" sz="2000" b="1">
                <a:solidFill>
                  <a:srgbClr val="FFFFFF"/>
                </a:solidFill>
              </a:rPr>
              <a:t>Do Controlled testing on Action Required buckets.</a:t>
            </a:r>
          </a:p>
          <a:p>
            <a:pPr fontAlgn="t">
              <a:spcBef>
                <a:spcPts val="0"/>
              </a:spcBef>
            </a:pPr>
            <a:r>
              <a:rPr lang="en-US" sz="2000">
                <a:solidFill>
                  <a:srgbClr val="FFFFFF"/>
                </a:solidFill>
              </a:rPr>
              <a:t>Pick 1 device in each bucket and test to ensure update succeeds.</a:t>
            </a:r>
          </a:p>
          <a:p>
            <a:pPr lvl="1" fontAlgn="t">
              <a:spcBef>
                <a:spcPts val="0"/>
              </a:spcBef>
            </a:pPr>
            <a:r>
              <a:rPr lang="en-US" sz="1600">
                <a:hlinkClick r:id="rId3"/>
              </a:rPr>
              <a:t>Registry key updates for Secure Boot: Windows devices with IT-managed updates - Microsoft Support</a:t>
            </a:r>
            <a:endParaRPr lang="en-US" sz="1600"/>
          </a:p>
          <a:p>
            <a:pPr lvl="1" fontAlgn="t">
              <a:spcBef>
                <a:spcPts val="0"/>
              </a:spcBef>
            </a:pPr>
            <a:endParaRPr lang="en-US" sz="1600">
              <a:solidFill>
                <a:srgbClr val="FFFFFF"/>
              </a:solidFill>
            </a:endParaRPr>
          </a:p>
          <a:p>
            <a:pPr lvl="1" fontAlgn="t">
              <a:spcBef>
                <a:spcPts val="0"/>
              </a:spcBef>
            </a:pPr>
            <a:endParaRPr lang="en-US" sz="1600">
              <a:solidFill>
                <a:srgbClr val="FFFFFF"/>
              </a:solidFill>
            </a:endParaRPr>
          </a:p>
          <a:p>
            <a:pPr lvl="1" fontAlgn="t">
              <a:spcBef>
                <a:spcPts val="0"/>
              </a:spcBef>
            </a:pPr>
            <a:endParaRPr lang="en-US" sz="1600">
              <a:solidFill>
                <a:srgbClr val="FFFFFF"/>
              </a:solidFill>
            </a:endParaRPr>
          </a:p>
          <a:p>
            <a:pPr lvl="1" fontAlgn="t">
              <a:spcBef>
                <a:spcPts val="0"/>
              </a:spcBef>
            </a:pPr>
            <a:endParaRPr lang="en-US" sz="1600">
              <a:solidFill>
                <a:srgbClr val="FFFFFF"/>
              </a:solidFill>
            </a:endParaRPr>
          </a:p>
          <a:p>
            <a:pPr fontAlgn="t">
              <a:spcBef>
                <a:spcPts val="0"/>
              </a:spcBef>
            </a:pPr>
            <a:r>
              <a:rPr lang="en-US" sz="2000">
                <a:solidFill>
                  <a:srgbClr val="FFFFFF"/>
                </a:solidFill>
              </a:rPr>
              <a:t>Keep increasing the number of devices slowly until all devices are up-to-date​.</a:t>
            </a:r>
          </a:p>
          <a:p>
            <a:pPr marL="0" indent="0" fontAlgn="t">
              <a:spcBef>
                <a:spcPts val="0"/>
              </a:spcBef>
              <a:buNone/>
            </a:pPr>
            <a:endParaRPr lang="en-US" sz="1200">
              <a:solidFill>
                <a:srgbClr val="FFFFFF"/>
              </a:solidFill>
            </a:endParaRPr>
          </a:p>
          <a:p>
            <a:pPr fontAlgn="t">
              <a:spcBef>
                <a:spcPts val="0"/>
              </a:spcBef>
            </a:pPr>
            <a:endParaRPr lang="en-US" sz="900" b="1">
              <a:solidFill>
                <a:srgbClr val="FFFFFF"/>
              </a:solidFill>
            </a:endParaRPr>
          </a:p>
          <a:p>
            <a:pPr marL="0" indent="0">
              <a:spcBef>
                <a:spcPts val="0"/>
              </a:spcBef>
              <a:buNone/>
            </a:pPr>
            <a:r>
              <a:rPr lang="en-US" sz="2000" b="1">
                <a:solidFill>
                  <a:srgbClr val="FFFFFF"/>
                </a:solidFill>
              </a:rPr>
              <a:t>References: </a:t>
            </a:r>
          </a:p>
          <a:p>
            <a:pPr marL="413766" lvl="1" indent="-285750">
              <a:spcBef>
                <a:spcPts val="0"/>
              </a:spcBef>
            </a:pPr>
            <a:r>
              <a:rPr lang="en-US" sz="2000" u="sng">
                <a:solidFill>
                  <a:srgbClr val="FFFFFF"/>
                </a:solidFill>
                <a:hlinkClick r:id="rId4">
                  <a:extLst>
                    <a:ext uri="{A12FA001-AC4F-418D-AE19-62706E023703}">
                      <ahyp:hlinkClr xmlns:ahyp="http://schemas.microsoft.com/office/drawing/2018/hyperlinkcolor" val="tx"/>
                    </a:ext>
                  </a:extLst>
                </a:hlinkClick>
              </a:rPr>
              <a:t>Group Policy Objects (GPO) method of Secure Boot for Windows devices with IT-managed updates - Microsoft Support</a:t>
            </a:r>
            <a:endParaRPr lang="en-US" sz="2000" u="sng">
              <a:solidFill>
                <a:srgbClr val="FFFFFF"/>
              </a:solidFill>
            </a:endParaRPr>
          </a:p>
          <a:p>
            <a:pPr marL="413766" lvl="1" indent="-285750">
              <a:spcBef>
                <a:spcPts val="0"/>
              </a:spcBef>
            </a:pPr>
            <a:endParaRPr lang="en-US" sz="1600" u="sng">
              <a:solidFill>
                <a:srgbClr val="FFFFFF"/>
              </a:solidFill>
            </a:endParaRPr>
          </a:p>
          <a:p>
            <a:pPr marL="413766" lvl="1" indent="-285750">
              <a:spcBef>
                <a:spcPts val="0"/>
              </a:spcBef>
            </a:pPr>
            <a:endParaRPr lang="en-US" sz="1600" u="sng">
              <a:solidFill>
                <a:srgbClr val="FFFFFF"/>
              </a:solidFill>
            </a:endParaRPr>
          </a:p>
          <a:p>
            <a:pPr marL="413766" lvl="1" indent="-285750">
              <a:spcBef>
                <a:spcPts val="0"/>
              </a:spcBef>
            </a:pPr>
            <a:endParaRPr lang="en-US" sz="1600" u="sng">
              <a:solidFill>
                <a:srgbClr val="FFFFFF"/>
              </a:solidFill>
            </a:endParaRPr>
          </a:p>
          <a:p>
            <a:pPr marL="128016" lvl="1" indent="0">
              <a:spcBef>
                <a:spcPts val="0"/>
              </a:spcBef>
              <a:buNone/>
            </a:pPr>
            <a:endParaRPr lang="en-US" sz="1600" u="sng">
              <a:solidFill>
                <a:srgbClr val="FFFFFF"/>
              </a:solidFill>
            </a:endParaRPr>
          </a:p>
          <a:p>
            <a:pPr marL="128016" lvl="1" indent="0">
              <a:spcBef>
                <a:spcPts val="0"/>
              </a:spcBef>
              <a:buNone/>
            </a:pPr>
            <a:endParaRPr lang="en-US" sz="1600" u="sng">
              <a:solidFill>
                <a:srgbClr val="FFFFFF"/>
              </a:solidFill>
              <a:hlinkClick r:id="rId5">
                <a:extLst>
                  <a:ext uri="{A12FA001-AC4F-418D-AE19-62706E023703}">
                    <ahyp:hlinkClr xmlns:ahyp="http://schemas.microsoft.com/office/drawing/2018/hyperlinkcolor" val="tx"/>
                  </a:ext>
                </a:extLst>
              </a:hlinkClick>
            </a:endParaRPr>
          </a:p>
          <a:p>
            <a:pPr marL="413766" lvl="1" indent="-285750">
              <a:spcBef>
                <a:spcPts val="0"/>
              </a:spcBef>
            </a:pPr>
            <a:endParaRPr lang="en-US" sz="1600">
              <a:solidFill>
                <a:srgbClr val="FFFFFF"/>
              </a:solidFill>
              <a:hlinkClick r:id="rId5">
                <a:extLst>
                  <a:ext uri="{A12FA001-AC4F-418D-AE19-62706E023703}">
                    <ahyp:hlinkClr xmlns:ahyp="http://schemas.microsoft.com/office/drawing/2018/hyperlinkcolor" val="tx"/>
                  </a:ext>
                </a:extLst>
              </a:hlinkClick>
            </a:endParaRPr>
          </a:p>
          <a:p>
            <a:pPr marL="413766" lvl="1" indent="-285750">
              <a:spcBef>
                <a:spcPts val="0"/>
              </a:spcBef>
            </a:pPr>
            <a:endParaRPr lang="en-US" sz="2000">
              <a:solidFill>
                <a:srgbClr val="FFFFFF"/>
              </a:solidFill>
              <a:hlinkClick r:id="rId5">
                <a:extLst>
                  <a:ext uri="{A12FA001-AC4F-418D-AE19-62706E023703}">
                    <ahyp:hlinkClr xmlns:ahyp="http://schemas.microsoft.com/office/drawing/2018/hyperlinkcolor" val="tx"/>
                  </a:ext>
                </a:extLst>
              </a:hlinkClick>
            </a:endParaRPr>
          </a:p>
          <a:p>
            <a:pPr marL="413766" lvl="1" indent="-285750">
              <a:spcBef>
                <a:spcPts val="0"/>
              </a:spcBef>
            </a:pPr>
            <a:r>
              <a:rPr lang="en-US" sz="2000">
                <a:solidFill>
                  <a:srgbClr val="FFFFFF"/>
                </a:solidFill>
                <a:hlinkClick r:id="rId5">
                  <a:extLst>
                    <a:ext uri="{A12FA001-AC4F-418D-AE19-62706E023703}">
                      <ahyp:hlinkClr xmlns:ahyp="http://schemas.microsoft.com/office/drawing/2018/hyperlinkcolor" val="tx"/>
                    </a:ext>
                  </a:extLst>
                </a:hlinkClick>
              </a:rPr>
              <a:t>Windows Configuration System (</a:t>
            </a:r>
            <a:r>
              <a:rPr lang="en-US" sz="2000" err="1">
                <a:solidFill>
                  <a:srgbClr val="FFFFFF"/>
                </a:solidFill>
                <a:hlinkClick r:id="rId5">
                  <a:extLst>
                    <a:ext uri="{A12FA001-AC4F-418D-AE19-62706E023703}">
                      <ahyp:hlinkClr xmlns:ahyp="http://schemas.microsoft.com/office/drawing/2018/hyperlinkcolor" val="tx"/>
                    </a:ext>
                  </a:extLst>
                </a:hlinkClick>
              </a:rPr>
              <a:t>WinCS</a:t>
            </a:r>
            <a:r>
              <a:rPr lang="en-US" sz="2000">
                <a:solidFill>
                  <a:srgbClr val="FFFFFF"/>
                </a:solidFill>
                <a:hlinkClick r:id="rId5">
                  <a:extLst>
                    <a:ext uri="{A12FA001-AC4F-418D-AE19-62706E023703}">
                      <ahyp:hlinkClr xmlns:ahyp="http://schemas.microsoft.com/office/drawing/2018/hyperlinkcolor" val="tx"/>
                    </a:ext>
                  </a:extLst>
                </a:hlinkClick>
              </a:rPr>
              <a:t>) APIs for Secure Boot - Microsoft Support</a:t>
            </a:r>
            <a:endParaRPr lang="en-US" sz="2000" b="1">
              <a:solidFill>
                <a:srgbClr val="FFFFFF"/>
              </a:solidFill>
            </a:endParaRPr>
          </a:p>
          <a:p>
            <a:pPr marL="0" indent="0">
              <a:buNone/>
            </a:pPr>
            <a:endParaRPr lang="en-US">
              <a:solidFill>
                <a:srgbClr val="FFFFFF"/>
              </a:solidFill>
            </a:endParaRPr>
          </a:p>
        </p:txBody>
      </p:sp>
      <p:pic>
        <p:nvPicPr>
          <p:cNvPr id="6" name="Graphic 5" descr="Star with solid fill">
            <a:extLst>
              <a:ext uri="{FF2B5EF4-FFF2-40B4-BE49-F238E27FC236}">
                <a16:creationId xmlns:a16="http://schemas.microsoft.com/office/drawing/2014/main" id="{9A5ABB6C-AE62-8DA7-1984-80EA59513A2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95518" y="680088"/>
            <a:ext cx="263642" cy="263642"/>
          </a:xfrm>
          <a:prstGeom prst="rect">
            <a:avLst/>
          </a:prstGeom>
        </p:spPr>
      </p:pic>
      <p:pic>
        <p:nvPicPr>
          <p:cNvPr id="7" name="Graphic 6" descr="Star with solid fill">
            <a:extLst>
              <a:ext uri="{FF2B5EF4-FFF2-40B4-BE49-F238E27FC236}">
                <a16:creationId xmlns:a16="http://schemas.microsoft.com/office/drawing/2014/main" id="{F4DD186E-257D-5AC3-4C06-89744517384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74937" y="1248905"/>
            <a:ext cx="263642" cy="263642"/>
          </a:xfrm>
          <a:prstGeom prst="rect">
            <a:avLst/>
          </a:prstGeom>
        </p:spPr>
      </p:pic>
      <p:pic>
        <p:nvPicPr>
          <p:cNvPr id="8" name="Graphic 7" descr="Star with solid fill">
            <a:extLst>
              <a:ext uri="{FF2B5EF4-FFF2-40B4-BE49-F238E27FC236}">
                <a16:creationId xmlns:a16="http://schemas.microsoft.com/office/drawing/2014/main" id="{B54C59AD-E508-19B7-A331-3A60F7C5070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48663" y="2840916"/>
            <a:ext cx="263642" cy="263642"/>
          </a:xfrm>
          <a:prstGeom prst="rect">
            <a:avLst/>
          </a:prstGeom>
        </p:spPr>
      </p:pic>
      <p:pic>
        <p:nvPicPr>
          <p:cNvPr id="2" name="Picture 1">
            <a:extLst>
              <a:ext uri="{FF2B5EF4-FFF2-40B4-BE49-F238E27FC236}">
                <a16:creationId xmlns:a16="http://schemas.microsoft.com/office/drawing/2014/main" id="{16118D4D-F8BA-666F-6318-2C82CAB96B6A}"/>
              </a:ext>
            </a:extLst>
          </p:cNvPr>
          <p:cNvPicPr>
            <a:picLocks noChangeAspect="1"/>
          </p:cNvPicPr>
          <p:nvPr/>
        </p:nvPicPr>
        <p:blipFill>
          <a:blip r:embed="rId7"/>
          <a:stretch>
            <a:fillRect/>
          </a:stretch>
        </p:blipFill>
        <p:spPr>
          <a:xfrm>
            <a:off x="6096000" y="4243596"/>
            <a:ext cx="1639518" cy="1639518"/>
          </a:xfrm>
          <a:prstGeom prst="rect">
            <a:avLst/>
          </a:prstGeom>
        </p:spPr>
      </p:pic>
      <p:pic>
        <p:nvPicPr>
          <p:cNvPr id="3" name="Picture 2">
            <a:extLst>
              <a:ext uri="{FF2B5EF4-FFF2-40B4-BE49-F238E27FC236}">
                <a16:creationId xmlns:a16="http://schemas.microsoft.com/office/drawing/2014/main" id="{DFBAFA6B-00CB-9E40-B670-C7771DCDA579}"/>
              </a:ext>
            </a:extLst>
          </p:cNvPr>
          <p:cNvPicPr>
            <a:picLocks noChangeAspect="1"/>
          </p:cNvPicPr>
          <p:nvPr/>
        </p:nvPicPr>
        <p:blipFill>
          <a:blip r:embed="rId8"/>
          <a:stretch>
            <a:fillRect/>
          </a:stretch>
        </p:blipFill>
        <p:spPr>
          <a:xfrm>
            <a:off x="9689994" y="5137789"/>
            <a:ext cx="1639519" cy="1639519"/>
          </a:xfrm>
          <a:prstGeom prst="rect">
            <a:avLst/>
          </a:prstGeom>
        </p:spPr>
      </p:pic>
      <p:pic>
        <p:nvPicPr>
          <p:cNvPr id="10" name="Picture 9">
            <a:extLst>
              <a:ext uri="{FF2B5EF4-FFF2-40B4-BE49-F238E27FC236}">
                <a16:creationId xmlns:a16="http://schemas.microsoft.com/office/drawing/2014/main" id="{A644A3EF-D199-350D-EB85-128B1F23A451}"/>
              </a:ext>
            </a:extLst>
          </p:cNvPr>
          <p:cNvPicPr>
            <a:picLocks noChangeAspect="1"/>
          </p:cNvPicPr>
          <p:nvPr/>
        </p:nvPicPr>
        <p:blipFill>
          <a:blip r:embed="rId9"/>
          <a:stretch>
            <a:fillRect/>
          </a:stretch>
        </p:blipFill>
        <p:spPr>
          <a:xfrm>
            <a:off x="2088918" y="2057400"/>
            <a:ext cx="1056618" cy="1056618"/>
          </a:xfrm>
          <a:prstGeom prst="rect">
            <a:avLst/>
          </a:prstGeom>
        </p:spPr>
      </p:pic>
    </p:spTree>
    <p:extLst>
      <p:ext uri="{BB962C8B-B14F-4D97-AF65-F5344CB8AC3E}">
        <p14:creationId xmlns:p14="http://schemas.microsoft.com/office/powerpoint/2010/main" val="172185243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02169-5C4F-F4A8-9D6E-56ECC3859F1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4C16A16-084E-F87A-85AF-F057A1BB733F}"/>
              </a:ext>
            </a:extLst>
          </p:cNvPr>
          <p:cNvSpPr>
            <a:spLocks noGrp="1"/>
          </p:cNvSpPr>
          <p:nvPr>
            <p:ph type="title"/>
          </p:nvPr>
        </p:nvSpPr>
        <p:spPr>
          <a:xfrm>
            <a:off x="588262" y="585216"/>
            <a:ext cx="9576464" cy="861774"/>
          </a:xfrm>
        </p:spPr>
        <p:txBody>
          <a:bodyPr>
            <a:normAutofit fontScale="90000"/>
          </a:bodyPr>
          <a:lstStyle/>
          <a:p>
            <a:r>
              <a:rPr lang="en-US" sz="2800">
                <a:solidFill>
                  <a:srgbClr val="FFFFFF"/>
                </a:solidFill>
                <a:cs typeface="Mongolian Baiti" panose="03000500000000000000" pitchFamily="66" charset="0"/>
              </a:rPr>
              <a:t>Progressive safe rollout strategy - Sample Automated Scripts for GPO</a:t>
            </a:r>
            <a:r>
              <a:rPr lang="en-US">
                <a:solidFill>
                  <a:srgbClr val="FFFFFF"/>
                </a:solidFill>
              </a:rPr>
              <a:t>​</a:t>
            </a:r>
            <a:endParaRPr lang="en-US" sz="2800">
              <a:solidFill>
                <a:srgbClr val="FFFFFF"/>
              </a:solidFill>
            </a:endParaRPr>
          </a:p>
        </p:txBody>
      </p:sp>
      <p:sp>
        <p:nvSpPr>
          <p:cNvPr id="14" name="Rectangle: Rounded Corners 13">
            <a:extLst>
              <a:ext uri="{FF2B5EF4-FFF2-40B4-BE49-F238E27FC236}">
                <a16:creationId xmlns:a16="http://schemas.microsoft.com/office/drawing/2014/main" id="{04FFCCC6-3FDB-7871-D777-A8682DF91573}"/>
              </a:ext>
            </a:extLst>
          </p:cNvPr>
          <p:cNvSpPr/>
          <p:nvPr/>
        </p:nvSpPr>
        <p:spPr bwMode="auto">
          <a:xfrm>
            <a:off x="588262" y="4490871"/>
            <a:ext cx="10765766" cy="2102628"/>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Rounded Corners 14">
            <a:extLst>
              <a:ext uri="{FF2B5EF4-FFF2-40B4-BE49-F238E27FC236}">
                <a16:creationId xmlns:a16="http://schemas.microsoft.com/office/drawing/2014/main" id="{B6B3DC2C-DEBC-4936-6F50-19F244A6BC53}"/>
              </a:ext>
            </a:extLst>
          </p:cNvPr>
          <p:cNvSpPr/>
          <p:nvPr/>
        </p:nvSpPr>
        <p:spPr bwMode="auto">
          <a:xfrm>
            <a:off x="588262" y="2165746"/>
            <a:ext cx="10765766" cy="2102628"/>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descr="Database">
            <a:extLst>
              <a:ext uri="{FF2B5EF4-FFF2-40B4-BE49-F238E27FC236}">
                <a16:creationId xmlns:a16="http://schemas.microsoft.com/office/drawing/2014/main" id="{64BA32C2-DFF4-6482-3CE1-46F0F9356E1A}"/>
              </a:ext>
            </a:extLst>
          </p:cNvPr>
          <p:cNvSpPr/>
          <p:nvPr/>
        </p:nvSpPr>
        <p:spPr>
          <a:xfrm>
            <a:off x="828401" y="4995136"/>
            <a:ext cx="512094" cy="512094"/>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21" name="Rectangle 20" descr="Computer">
            <a:extLst>
              <a:ext uri="{FF2B5EF4-FFF2-40B4-BE49-F238E27FC236}">
                <a16:creationId xmlns:a16="http://schemas.microsoft.com/office/drawing/2014/main" id="{96F50F6C-30A1-E5A7-4D89-45DE64EE4AD5}"/>
              </a:ext>
            </a:extLst>
          </p:cNvPr>
          <p:cNvSpPr/>
          <p:nvPr/>
        </p:nvSpPr>
        <p:spPr>
          <a:xfrm>
            <a:off x="828401" y="2237964"/>
            <a:ext cx="512094" cy="512094"/>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grpSp>
        <p:nvGrpSpPr>
          <p:cNvPr id="25" name="Group 24">
            <a:extLst>
              <a:ext uri="{FF2B5EF4-FFF2-40B4-BE49-F238E27FC236}">
                <a16:creationId xmlns:a16="http://schemas.microsoft.com/office/drawing/2014/main" id="{7C4C82BF-3E7F-881D-F4E6-79477AE4AA7F}"/>
              </a:ext>
            </a:extLst>
          </p:cNvPr>
          <p:cNvGrpSpPr/>
          <p:nvPr/>
        </p:nvGrpSpPr>
        <p:grpSpPr>
          <a:xfrm>
            <a:off x="1580634" y="5052274"/>
            <a:ext cx="2161954" cy="390715"/>
            <a:chOff x="1075398" y="7105"/>
            <a:chExt cx="5006340" cy="931081"/>
          </a:xfrm>
        </p:grpSpPr>
        <p:sp>
          <p:nvSpPr>
            <p:cNvPr id="26" name="Rectangle 25">
              <a:extLst>
                <a:ext uri="{FF2B5EF4-FFF2-40B4-BE49-F238E27FC236}">
                  <a16:creationId xmlns:a16="http://schemas.microsoft.com/office/drawing/2014/main" id="{33C9938D-742A-A5D9-EA3D-5A2A56E33B4C}"/>
                </a:ext>
              </a:extLst>
            </p:cNvPr>
            <p:cNvSpPr/>
            <p:nvPr/>
          </p:nvSpPr>
          <p:spPr>
            <a:xfrm>
              <a:off x="1075398" y="7105"/>
              <a:ext cx="5006340" cy="93108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7" name="TextBox 26">
              <a:extLst>
                <a:ext uri="{FF2B5EF4-FFF2-40B4-BE49-F238E27FC236}">
                  <a16:creationId xmlns:a16="http://schemas.microsoft.com/office/drawing/2014/main" id="{BA655C3C-5109-FECE-9684-B35456D34D6D}"/>
                </a:ext>
              </a:extLst>
            </p:cNvPr>
            <p:cNvSpPr txBox="1"/>
            <p:nvPr/>
          </p:nvSpPr>
          <p:spPr>
            <a:xfrm>
              <a:off x="1075398" y="7105"/>
              <a:ext cx="4279613" cy="93108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8539" tIns="98539" rIns="98539" bIns="98539" numCol="1" spcCol="1270" anchor="ctr" anchorCtr="0">
              <a:noAutofit/>
            </a:bodyPr>
            <a:lstStyle/>
            <a:p>
              <a:pPr marL="0" lvl="0" indent="0" algn="l" defTabSz="844550">
                <a:lnSpc>
                  <a:spcPct val="90000"/>
                </a:lnSpc>
                <a:spcBef>
                  <a:spcPct val="0"/>
                </a:spcBef>
                <a:spcAft>
                  <a:spcPct val="35000"/>
                </a:spcAft>
                <a:buNone/>
              </a:pPr>
              <a:r>
                <a:rPr lang="en-US" kern="1200">
                  <a:solidFill>
                    <a:schemeClr val="bg1"/>
                  </a:solidFill>
                </a:rPr>
                <a:t>Data Collection</a:t>
              </a:r>
            </a:p>
          </p:txBody>
        </p:sp>
      </p:grpSp>
      <p:sp>
        <p:nvSpPr>
          <p:cNvPr id="29" name="Rectangle 28">
            <a:extLst>
              <a:ext uri="{FF2B5EF4-FFF2-40B4-BE49-F238E27FC236}">
                <a16:creationId xmlns:a16="http://schemas.microsoft.com/office/drawing/2014/main" id="{90BA66DC-3923-091B-B06C-5C9FA8497DBD}"/>
              </a:ext>
            </a:extLst>
          </p:cNvPr>
          <p:cNvSpPr/>
          <p:nvPr/>
        </p:nvSpPr>
        <p:spPr>
          <a:xfrm>
            <a:off x="5346816" y="3337293"/>
            <a:ext cx="5042410" cy="93108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1" name="TextBox 30">
            <a:extLst>
              <a:ext uri="{FF2B5EF4-FFF2-40B4-BE49-F238E27FC236}">
                <a16:creationId xmlns:a16="http://schemas.microsoft.com/office/drawing/2014/main" id="{F6F6B45B-A7E4-771E-EFA2-D38BEED5438A}"/>
              </a:ext>
            </a:extLst>
          </p:cNvPr>
          <p:cNvSpPr txBox="1"/>
          <p:nvPr/>
        </p:nvSpPr>
        <p:spPr>
          <a:xfrm>
            <a:off x="6635654" y="4609883"/>
            <a:ext cx="4727945" cy="430887"/>
          </a:xfrm>
          <a:prstGeom prst="rect">
            <a:avLst/>
          </a:prstGeom>
          <a:noFill/>
        </p:spPr>
        <p:txBody>
          <a:bodyPr wrap="square" lIns="0" tIns="0" rIns="0" bIns="0" rtlCol="0">
            <a:spAutoFit/>
          </a:bodyPr>
          <a:lstStyle/>
          <a:p>
            <a:pPr lvl="0">
              <a:lnSpc>
                <a:spcPct val="100000"/>
              </a:lnSpc>
            </a:pPr>
            <a:r>
              <a:rPr lang="en-US" sz="1400">
                <a:solidFill>
                  <a:srgbClr val="FFFFFF"/>
                </a:solidFill>
                <a:hlinkClick r:id="rId5">
                  <a:extLst>
                    <a:ext uri="{A12FA001-AC4F-418D-AE19-62706E023703}">
                      <ahyp:hlinkClr xmlns:ahyp="http://schemas.microsoft.com/office/drawing/2018/hyperlinkcolor" val="tx"/>
                    </a:ext>
                  </a:extLst>
                </a:hlinkClick>
              </a:rPr>
              <a:t>Sample Secure Boot Inventory Data Collection script </a:t>
            </a:r>
            <a:endParaRPr lang="en-US" sz="1400">
              <a:solidFill>
                <a:srgbClr val="FFFFFF"/>
              </a:solidFill>
            </a:endParaRPr>
          </a:p>
          <a:p>
            <a:pPr lvl="0">
              <a:lnSpc>
                <a:spcPct val="100000"/>
              </a:lnSpc>
            </a:pPr>
            <a:r>
              <a:rPr lang="en-US" sz="1400">
                <a:solidFill>
                  <a:srgbClr val="FFFFFF"/>
                </a:solidFill>
              </a:rPr>
              <a:t>Save the script as Detect-SecureBootCertUpdateStatus.ps1</a:t>
            </a:r>
          </a:p>
        </p:txBody>
      </p:sp>
      <p:grpSp>
        <p:nvGrpSpPr>
          <p:cNvPr id="32" name="Group 31">
            <a:extLst>
              <a:ext uri="{FF2B5EF4-FFF2-40B4-BE49-F238E27FC236}">
                <a16:creationId xmlns:a16="http://schemas.microsoft.com/office/drawing/2014/main" id="{0879C959-B52F-01D7-2ED2-D18E4315E7FF}"/>
              </a:ext>
            </a:extLst>
          </p:cNvPr>
          <p:cNvGrpSpPr/>
          <p:nvPr/>
        </p:nvGrpSpPr>
        <p:grpSpPr>
          <a:xfrm>
            <a:off x="1580634" y="2298654"/>
            <a:ext cx="4713768" cy="390715"/>
            <a:chOff x="1075398" y="7105"/>
            <a:chExt cx="10915461" cy="931081"/>
          </a:xfrm>
        </p:grpSpPr>
        <p:sp>
          <p:nvSpPr>
            <p:cNvPr id="33" name="Rectangle 32">
              <a:extLst>
                <a:ext uri="{FF2B5EF4-FFF2-40B4-BE49-F238E27FC236}">
                  <a16:creationId xmlns:a16="http://schemas.microsoft.com/office/drawing/2014/main" id="{C1C09EBE-BC65-DFFC-D7C0-A4BD82CF490A}"/>
                </a:ext>
              </a:extLst>
            </p:cNvPr>
            <p:cNvSpPr/>
            <p:nvPr/>
          </p:nvSpPr>
          <p:spPr>
            <a:xfrm>
              <a:off x="1075398" y="7105"/>
              <a:ext cx="5006340" cy="93108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4" name="TextBox 33">
              <a:extLst>
                <a:ext uri="{FF2B5EF4-FFF2-40B4-BE49-F238E27FC236}">
                  <a16:creationId xmlns:a16="http://schemas.microsoft.com/office/drawing/2014/main" id="{CA53200C-7593-E382-C3B1-5A0C8C0547DA}"/>
                </a:ext>
              </a:extLst>
            </p:cNvPr>
            <p:cNvSpPr txBox="1"/>
            <p:nvPr/>
          </p:nvSpPr>
          <p:spPr>
            <a:xfrm>
              <a:off x="1075398" y="7105"/>
              <a:ext cx="10915461" cy="93108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8539" tIns="98539" rIns="98539" bIns="98539" numCol="1" spcCol="1270" anchor="ctr" anchorCtr="0">
              <a:noAutofit/>
            </a:bodyPr>
            <a:lstStyle/>
            <a:p>
              <a:pPr defTabSz="844550">
                <a:lnSpc>
                  <a:spcPct val="90000"/>
                </a:lnSpc>
                <a:spcBef>
                  <a:spcPct val="0"/>
                </a:spcBef>
                <a:spcAft>
                  <a:spcPct val="35000"/>
                </a:spcAft>
              </a:pPr>
              <a:endParaRPr lang="en-US" sz="1900" kern="1200"/>
            </a:p>
            <a:p>
              <a:pPr defTabSz="844550">
                <a:lnSpc>
                  <a:spcPct val="90000"/>
                </a:lnSpc>
                <a:spcBef>
                  <a:spcPct val="0"/>
                </a:spcBef>
                <a:spcAft>
                  <a:spcPct val="35000"/>
                </a:spcAft>
              </a:pPr>
              <a:r>
                <a:rPr lang="en-US" sz="2000">
                  <a:solidFill>
                    <a:schemeClr val="bg1"/>
                  </a:solidFill>
                </a:rPr>
                <a:t>Sample Progressive Rollout Guidance</a:t>
              </a:r>
            </a:p>
            <a:p>
              <a:pPr defTabSz="844550">
                <a:lnSpc>
                  <a:spcPct val="90000"/>
                </a:lnSpc>
                <a:spcBef>
                  <a:spcPct val="0"/>
                </a:spcBef>
                <a:spcAft>
                  <a:spcPct val="35000"/>
                </a:spcAft>
              </a:pPr>
              <a:r>
                <a:rPr lang="en-US" sz="2000">
                  <a:solidFill>
                    <a:schemeClr val="bg1"/>
                  </a:solidFill>
                </a:rPr>
                <a:t>And all sample scripts</a:t>
              </a:r>
            </a:p>
            <a:p>
              <a:pPr marL="0" lvl="0" indent="0" algn="l" defTabSz="844550">
                <a:lnSpc>
                  <a:spcPct val="90000"/>
                </a:lnSpc>
                <a:spcBef>
                  <a:spcPct val="0"/>
                </a:spcBef>
                <a:spcAft>
                  <a:spcPct val="35000"/>
                </a:spcAft>
                <a:buNone/>
              </a:pPr>
              <a:endParaRPr lang="en-US" sz="1900" kern="1200"/>
            </a:p>
          </p:txBody>
        </p:sp>
      </p:grpSp>
      <p:sp>
        <p:nvSpPr>
          <p:cNvPr id="35" name="TextBox 34">
            <a:extLst>
              <a:ext uri="{FF2B5EF4-FFF2-40B4-BE49-F238E27FC236}">
                <a16:creationId xmlns:a16="http://schemas.microsoft.com/office/drawing/2014/main" id="{FDC0EA0D-A0C4-A689-BFEA-BF7D66153BA7}"/>
              </a:ext>
            </a:extLst>
          </p:cNvPr>
          <p:cNvSpPr txBox="1"/>
          <p:nvPr/>
        </p:nvSpPr>
        <p:spPr>
          <a:xfrm>
            <a:off x="6478699" y="2349453"/>
            <a:ext cx="4601220" cy="430887"/>
          </a:xfrm>
          <a:prstGeom prst="rect">
            <a:avLst/>
          </a:prstGeom>
          <a:noFill/>
        </p:spPr>
        <p:txBody>
          <a:bodyPr wrap="square" lIns="0" tIns="0" rIns="0" bIns="0" rtlCol="0">
            <a:spAutoFit/>
          </a:bodyPr>
          <a:lstStyle/>
          <a:p>
            <a:pPr lvl="0">
              <a:lnSpc>
                <a:spcPct val="100000"/>
              </a:lnSpc>
            </a:pPr>
            <a:r>
              <a:rPr lang="en-US" sz="1400">
                <a:solidFill>
                  <a:srgbClr val="FFFFFF"/>
                </a:solidFill>
                <a:hlinkClick r:id="rId6">
                  <a:extLst>
                    <a:ext uri="{A12FA001-AC4F-418D-AE19-62706E023703}">
                      <ahyp:hlinkClr xmlns:ahyp="http://schemas.microsoft.com/office/drawing/2018/hyperlinkcolor" val="tx"/>
                    </a:ext>
                  </a:extLst>
                </a:hlinkClick>
              </a:rPr>
              <a:t>Sample Secure Boot E2E Automation Guide - Microsoft Support</a:t>
            </a:r>
            <a:endParaRPr lang="en-US" sz="1400">
              <a:solidFill>
                <a:srgbClr val="FFFFFF"/>
              </a:solidFill>
            </a:endParaRPr>
          </a:p>
        </p:txBody>
      </p:sp>
      <p:pic>
        <p:nvPicPr>
          <p:cNvPr id="2" name="Picture 1">
            <a:extLst>
              <a:ext uri="{FF2B5EF4-FFF2-40B4-BE49-F238E27FC236}">
                <a16:creationId xmlns:a16="http://schemas.microsoft.com/office/drawing/2014/main" id="{2C9E9447-C732-F980-3EF1-4071051EF42E}"/>
              </a:ext>
            </a:extLst>
          </p:cNvPr>
          <p:cNvPicPr>
            <a:picLocks noChangeAspect="1"/>
          </p:cNvPicPr>
          <p:nvPr/>
        </p:nvPicPr>
        <p:blipFill>
          <a:blip r:embed="rId7"/>
          <a:stretch>
            <a:fillRect/>
          </a:stretch>
        </p:blipFill>
        <p:spPr>
          <a:xfrm>
            <a:off x="7923954" y="2733163"/>
            <a:ext cx="1390201" cy="1390201"/>
          </a:xfrm>
          <a:prstGeom prst="rect">
            <a:avLst/>
          </a:prstGeom>
        </p:spPr>
      </p:pic>
      <p:pic>
        <p:nvPicPr>
          <p:cNvPr id="3" name="Picture 2">
            <a:extLst>
              <a:ext uri="{FF2B5EF4-FFF2-40B4-BE49-F238E27FC236}">
                <a16:creationId xmlns:a16="http://schemas.microsoft.com/office/drawing/2014/main" id="{4A650788-4681-7A8C-FB50-7F131935A5A0}"/>
              </a:ext>
            </a:extLst>
          </p:cNvPr>
          <p:cNvPicPr>
            <a:picLocks noChangeAspect="1"/>
          </p:cNvPicPr>
          <p:nvPr/>
        </p:nvPicPr>
        <p:blipFill>
          <a:blip r:embed="rId8"/>
          <a:stretch>
            <a:fillRect/>
          </a:stretch>
        </p:blipFill>
        <p:spPr>
          <a:xfrm>
            <a:off x="7923954" y="5068136"/>
            <a:ext cx="1465783" cy="1465783"/>
          </a:xfrm>
          <a:prstGeom prst="rect">
            <a:avLst/>
          </a:prstGeom>
        </p:spPr>
      </p:pic>
    </p:spTree>
    <p:extLst>
      <p:ext uri="{BB962C8B-B14F-4D97-AF65-F5344CB8AC3E}">
        <p14:creationId xmlns:p14="http://schemas.microsoft.com/office/powerpoint/2010/main" val="364919963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8A208-990A-8D6E-6358-000CA20D93B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914B03A-8C69-A01F-A8DE-5554DA78EA33}"/>
              </a:ext>
            </a:extLst>
          </p:cNvPr>
          <p:cNvSpPr>
            <a:spLocks noGrp="1"/>
          </p:cNvSpPr>
          <p:nvPr>
            <p:ph type="title"/>
          </p:nvPr>
        </p:nvSpPr>
        <p:spPr>
          <a:xfrm>
            <a:off x="588262" y="585216"/>
            <a:ext cx="8193024" cy="430887"/>
          </a:xfrm>
        </p:spPr>
        <p:txBody>
          <a:bodyPr>
            <a:noAutofit/>
          </a:bodyPr>
          <a:lstStyle/>
          <a:p>
            <a:r>
              <a:rPr lang="en-US" sz="3600">
                <a:solidFill>
                  <a:srgbClr val="FFFFFF"/>
                </a:solidFill>
              </a:rPr>
              <a:t>Roll out via Intune​</a:t>
            </a:r>
          </a:p>
        </p:txBody>
      </p:sp>
      <p:sp>
        <p:nvSpPr>
          <p:cNvPr id="5" name="Text Placeholder 6">
            <a:extLst>
              <a:ext uri="{FF2B5EF4-FFF2-40B4-BE49-F238E27FC236}">
                <a16:creationId xmlns:a16="http://schemas.microsoft.com/office/drawing/2014/main" id="{10DA3186-1691-B2E2-73E0-0E201A2C2360}"/>
              </a:ext>
            </a:extLst>
          </p:cNvPr>
          <p:cNvSpPr>
            <a:spLocks noGrp="1"/>
          </p:cNvSpPr>
          <p:nvPr>
            <p:ph type="body" sz="quarter" idx="15"/>
          </p:nvPr>
        </p:nvSpPr>
        <p:spPr>
          <a:xfrm>
            <a:off x="722000" y="1251592"/>
            <a:ext cx="9583870" cy="3970318"/>
          </a:xfrm>
        </p:spPr>
        <p:txBody>
          <a:bodyPr/>
          <a:lstStyle/>
          <a:p>
            <a:pPr marL="0" indent="0" fontAlgn="t">
              <a:spcBef>
                <a:spcPts val="0"/>
              </a:spcBef>
              <a:buNone/>
            </a:pPr>
            <a:r>
              <a:rPr lang="en-US" sz="2000" b="1">
                <a:solidFill>
                  <a:srgbClr val="FFFFFF"/>
                </a:solidFill>
              </a:rPr>
              <a:t>Determine all Action Required.</a:t>
            </a:r>
          </a:p>
          <a:p>
            <a:pPr marL="0" indent="0" fontAlgn="t">
              <a:spcBef>
                <a:spcPts val="0"/>
              </a:spcBef>
              <a:buNone/>
            </a:pPr>
            <a:endParaRPr lang="en-US" sz="2000" b="1">
              <a:solidFill>
                <a:srgbClr val="FFFFFF"/>
              </a:solidFill>
            </a:endParaRPr>
          </a:p>
          <a:p>
            <a:pPr marL="0" indent="0">
              <a:spcBef>
                <a:spcPts val="0"/>
              </a:spcBef>
              <a:buNone/>
            </a:pPr>
            <a:r>
              <a:rPr lang="en-US" sz="2000" b="1">
                <a:solidFill>
                  <a:srgbClr val="FFFFFF"/>
                </a:solidFill>
              </a:rPr>
              <a:t>Reference: </a:t>
            </a:r>
            <a:r>
              <a:rPr lang="en-US" sz="2000" u="sng">
                <a:solidFill>
                  <a:srgbClr val="FFFFFF"/>
                </a:solidFill>
                <a:hlinkClick r:id="rId3">
                  <a:extLst>
                    <a:ext uri="{A12FA001-AC4F-418D-AE19-62706E023703}">
                      <ahyp:hlinkClr xmlns:ahyp="http://schemas.microsoft.com/office/drawing/2018/hyperlinkcolor" val="tx"/>
                    </a:ext>
                  </a:extLst>
                </a:hlinkClick>
              </a:rPr>
              <a:t>Microsoft Intune method of Secure Boot for Windows devices with IT-managed updates - Microsoft Support</a:t>
            </a:r>
            <a:endParaRPr lang="en-US" sz="2000" u="sng">
              <a:solidFill>
                <a:srgbClr val="FFFFFF"/>
              </a:solidFill>
            </a:endParaRPr>
          </a:p>
          <a:p>
            <a:pPr marL="0" indent="0">
              <a:spcBef>
                <a:spcPts val="0"/>
              </a:spcBef>
              <a:buNone/>
            </a:pPr>
            <a:endParaRPr lang="en-US" sz="2000" u="sng">
              <a:solidFill>
                <a:srgbClr val="FFFFFF"/>
              </a:solidFill>
            </a:endParaRPr>
          </a:p>
          <a:p>
            <a:pPr marL="0" indent="0">
              <a:spcBef>
                <a:spcPts val="0"/>
              </a:spcBef>
              <a:buNone/>
            </a:pPr>
            <a:endParaRPr lang="en-US" sz="2000" u="sng">
              <a:solidFill>
                <a:srgbClr val="FFFFFF"/>
              </a:solidFill>
            </a:endParaRPr>
          </a:p>
          <a:p>
            <a:pPr marL="0" indent="0">
              <a:spcBef>
                <a:spcPts val="0"/>
              </a:spcBef>
              <a:buNone/>
            </a:pPr>
            <a:endParaRPr lang="en-US" sz="2000" u="sng">
              <a:solidFill>
                <a:srgbClr val="FFFFFF"/>
              </a:solidFill>
            </a:endParaRPr>
          </a:p>
          <a:p>
            <a:pPr marL="0" indent="0">
              <a:spcBef>
                <a:spcPts val="0"/>
              </a:spcBef>
              <a:buNone/>
            </a:pPr>
            <a:endParaRPr lang="en-US" sz="2000" b="1">
              <a:solidFill>
                <a:srgbClr val="FFFFFF"/>
              </a:solidFill>
            </a:endParaRPr>
          </a:p>
          <a:p>
            <a:pPr marL="0" indent="0">
              <a:spcBef>
                <a:spcPts val="0"/>
              </a:spcBef>
              <a:buNone/>
            </a:pPr>
            <a:endParaRPr lang="en-US" sz="2000" b="1">
              <a:solidFill>
                <a:srgbClr val="FFFFFF"/>
              </a:solidFill>
            </a:endParaRPr>
          </a:p>
          <a:p>
            <a:pPr marL="0" indent="0">
              <a:spcBef>
                <a:spcPts val="0"/>
              </a:spcBef>
              <a:buNone/>
            </a:pPr>
            <a:endParaRPr lang="en-US" sz="2000" b="1">
              <a:solidFill>
                <a:srgbClr val="FFFFFF"/>
              </a:solidFill>
            </a:endParaRPr>
          </a:p>
          <a:p>
            <a:pPr marL="0" indent="0">
              <a:spcBef>
                <a:spcPts val="0"/>
              </a:spcBef>
              <a:buNone/>
            </a:pPr>
            <a:endParaRPr lang="en-US" sz="2000" b="1">
              <a:solidFill>
                <a:srgbClr val="FFFFFF"/>
              </a:solidFill>
            </a:endParaRPr>
          </a:p>
          <a:p>
            <a:pPr marL="0" indent="0">
              <a:spcBef>
                <a:spcPts val="0"/>
              </a:spcBef>
              <a:buNone/>
            </a:pPr>
            <a:r>
              <a:rPr lang="en-US" sz="2000" b="1">
                <a:solidFill>
                  <a:srgbClr val="FFFFFF"/>
                </a:solidFill>
              </a:rPr>
              <a:t>For devices under Action Required category, do a controlled rollout by testing few devices and slowly increasing the speed.​</a:t>
            </a:r>
          </a:p>
          <a:p>
            <a:pPr marL="0" indent="0">
              <a:spcBef>
                <a:spcPts val="0"/>
              </a:spcBef>
              <a:buNone/>
            </a:pPr>
            <a:endParaRPr lang="en-US" sz="2000" b="1">
              <a:solidFill>
                <a:srgbClr val="FFFFFF"/>
              </a:solidFill>
            </a:endParaRPr>
          </a:p>
        </p:txBody>
      </p:sp>
      <p:pic>
        <p:nvPicPr>
          <p:cNvPr id="6" name="Graphic 5" descr="Star with solid fill">
            <a:extLst>
              <a:ext uri="{FF2B5EF4-FFF2-40B4-BE49-F238E27FC236}">
                <a16:creationId xmlns:a16="http://schemas.microsoft.com/office/drawing/2014/main" id="{909470EB-0563-FFB8-2987-C16BAE316F1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58359" y="1308514"/>
            <a:ext cx="263642" cy="263642"/>
          </a:xfrm>
          <a:prstGeom prst="rect">
            <a:avLst/>
          </a:prstGeom>
        </p:spPr>
      </p:pic>
      <p:pic>
        <p:nvPicPr>
          <p:cNvPr id="7" name="Graphic 6" descr="Star with solid fill">
            <a:extLst>
              <a:ext uri="{FF2B5EF4-FFF2-40B4-BE49-F238E27FC236}">
                <a16:creationId xmlns:a16="http://schemas.microsoft.com/office/drawing/2014/main" id="{61673371-DFE0-DEA6-AAC3-7C95BBADDDB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58359" y="1825329"/>
            <a:ext cx="263642" cy="263642"/>
          </a:xfrm>
          <a:prstGeom prst="rect">
            <a:avLst/>
          </a:prstGeom>
        </p:spPr>
      </p:pic>
      <p:pic>
        <p:nvPicPr>
          <p:cNvPr id="9" name="Graphic 8" descr="Star with solid fill">
            <a:extLst>
              <a:ext uri="{FF2B5EF4-FFF2-40B4-BE49-F238E27FC236}">
                <a16:creationId xmlns:a16="http://schemas.microsoft.com/office/drawing/2014/main" id="{808B9770-85B3-1E6A-8D19-0ABA1BB92BB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74354" y="4338100"/>
            <a:ext cx="263642" cy="263642"/>
          </a:xfrm>
          <a:prstGeom prst="rect">
            <a:avLst/>
          </a:prstGeom>
        </p:spPr>
      </p:pic>
      <p:pic>
        <p:nvPicPr>
          <p:cNvPr id="2" name="Picture 1">
            <a:extLst>
              <a:ext uri="{FF2B5EF4-FFF2-40B4-BE49-F238E27FC236}">
                <a16:creationId xmlns:a16="http://schemas.microsoft.com/office/drawing/2014/main" id="{682CF663-6413-E3ED-FBCB-D6C4F6F4459C}"/>
              </a:ext>
            </a:extLst>
          </p:cNvPr>
          <p:cNvPicPr>
            <a:picLocks noChangeAspect="1"/>
          </p:cNvPicPr>
          <p:nvPr/>
        </p:nvPicPr>
        <p:blipFill>
          <a:blip r:embed="rId5"/>
          <a:stretch>
            <a:fillRect/>
          </a:stretch>
        </p:blipFill>
        <p:spPr>
          <a:xfrm>
            <a:off x="5276087" y="2262707"/>
            <a:ext cx="1703527" cy="1703527"/>
          </a:xfrm>
          <a:prstGeom prst="rect">
            <a:avLst/>
          </a:prstGeom>
        </p:spPr>
      </p:pic>
    </p:spTree>
    <p:extLst>
      <p:ext uri="{BB962C8B-B14F-4D97-AF65-F5344CB8AC3E}">
        <p14:creationId xmlns:p14="http://schemas.microsoft.com/office/powerpoint/2010/main" val="7973669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405024-6B3E-8082-40B5-B055B676F4F7}"/>
              </a:ext>
            </a:extLst>
          </p:cNvPr>
          <p:cNvSpPr>
            <a:spLocks noGrp="1"/>
          </p:cNvSpPr>
          <p:nvPr>
            <p:ph type="body" sz="quarter" idx="15"/>
          </p:nvPr>
        </p:nvSpPr>
        <p:spPr>
          <a:xfrm>
            <a:off x="1566457" y="2724234"/>
            <a:ext cx="8193024" cy="480131"/>
          </a:xfrm>
        </p:spPr>
        <p:txBody>
          <a:bodyPr/>
          <a:lstStyle/>
          <a:p>
            <a:pPr marL="0" indent="0">
              <a:buNone/>
            </a:pPr>
            <a:r>
              <a:rPr lang="en-US">
                <a:solidFill>
                  <a:srgbClr val="FFFFFF"/>
                </a:solidFill>
              </a:rPr>
              <a:t>Troubleshooting</a:t>
            </a:r>
          </a:p>
        </p:txBody>
      </p:sp>
    </p:spTree>
    <p:extLst>
      <p:ext uri="{BB962C8B-B14F-4D97-AF65-F5344CB8AC3E}">
        <p14:creationId xmlns:p14="http://schemas.microsoft.com/office/powerpoint/2010/main" val="138995334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D3EB1-F5E4-7720-E08E-793E9497969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E6D4EED-449C-1B2F-F025-D0A9F99D8AE8}"/>
              </a:ext>
            </a:extLst>
          </p:cNvPr>
          <p:cNvSpPr>
            <a:spLocks noGrp="1"/>
          </p:cNvSpPr>
          <p:nvPr>
            <p:ph type="title"/>
          </p:nvPr>
        </p:nvSpPr>
        <p:spPr>
          <a:xfrm>
            <a:off x="588262" y="585216"/>
            <a:ext cx="8193024" cy="430887"/>
          </a:xfrm>
        </p:spPr>
        <p:txBody>
          <a:bodyPr>
            <a:normAutofit fontScale="90000"/>
          </a:bodyPr>
          <a:lstStyle/>
          <a:p>
            <a:r>
              <a:rPr lang="en-US" sz="2800">
                <a:solidFill>
                  <a:srgbClr val="FFFFFF"/>
                </a:solidFill>
              </a:rPr>
              <a:t>Troubleshooting Certificate update Failures</a:t>
            </a:r>
            <a:r>
              <a:rPr lang="en-US">
                <a:solidFill>
                  <a:srgbClr val="FFFFFF"/>
                </a:solidFill>
              </a:rPr>
              <a:t>​</a:t>
            </a:r>
            <a:r>
              <a:rPr lang="en-US" sz="2800">
                <a:solidFill>
                  <a:srgbClr val="FFFFFF"/>
                </a:solidFill>
              </a:rPr>
              <a:t>​</a:t>
            </a:r>
          </a:p>
        </p:txBody>
      </p:sp>
      <p:sp>
        <p:nvSpPr>
          <p:cNvPr id="5" name="Text Placeholder 6">
            <a:extLst>
              <a:ext uri="{FF2B5EF4-FFF2-40B4-BE49-F238E27FC236}">
                <a16:creationId xmlns:a16="http://schemas.microsoft.com/office/drawing/2014/main" id="{6EAF2291-50E9-B3E6-6F0B-C22F8D8AFA9E}"/>
              </a:ext>
            </a:extLst>
          </p:cNvPr>
          <p:cNvSpPr>
            <a:spLocks noGrp="1"/>
          </p:cNvSpPr>
          <p:nvPr>
            <p:ph type="body" sz="quarter" idx="15"/>
          </p:nvPr>
        </p:nvSpPr>
        <p:spPr>
          <a:xfrm>
            <a:off x="917216" y="1526847"/>
            <a:ext cx="9583870" cy="4462760"/>
          </a:xfrm>
        </p:spPr>
        <p:txBody>
          <a:bodyPr/>
          <a:lstStyle/>
          <a:p>
            <a:pPr marL="0" indent="0" fontAlgn="t">
              <a:spcBef>
                <a:spcPts val="0"/>
              </a:spcBef>
              <a:buNone/>
            </a:pPr>
            <a:r>
              <a:rPr lang="en-US" sz="2400" b="1">
                <a:solidFill>
                  <a:srgbClr val="FFFFFF"/>
                </a:solidFill>
              </a:rPr>
              <a:t>Collect the output of detection script published at </a:t>
            </a:r>
            <a:r>
              <a:rPr lang="en-US" sz="2400" u="sng">
                <a:solidFill>
                  <a:srgbClr val="FFFFFF"/>
                </a:solidFill>
                <a:hlinkClick r:id="rId3">
                  <a:extLst>
                    <a:ext uri="{A12FA001-AC4F-418D-AE19-62706E023703}">
                      <ahyp:hlinkClr xmlns:ahyp="http://schemas.microsoft.com/office/drawing/2018/hyperlinkcolor" val="tx"/>
                    </a:ext>
                  </a:extLst>
                </a:hlinkClick>
              </a:rPr>
              <a:t>Sample Secure Boot Inventory Data Collection script - Microsoft Support</a:t>
            </a:r>
            <a:r>
              <a:rPr lang="en-US" sz="2400">
                <a:solidFill>
                  <a:srgbClr val="FFFFFF"/>
                </a:solidFill>
              </a:rPr>
              <a:t> ​</a:t>
            </a:r>
          </a:p>
          <a:p>
            <a:pPr fontAlgn="t">
              <a:spcBef>
                <a:spcPts val="0"/>
              </a:spcBef>
            </a:pPr>
            <a:r>
              <a:rPr lang="en-US" sz="2400">
                <a:solidFill>
                  <a:srgbClr val="FFFFFF"/>
                </a:solidFill>
              </a:rPr>
              <a:t>This collects 30+ datapoints in the JSON format.​</a:t>
            </a:r>
          </a:p>
          <a:p>
            <a:pPr marL="0" indent="0" fontAlgn="t">
              <a:spcBef>
                <a:spcPts val="0"/>
              </a:spcBef>
              <a:buNone/>
            </a:pPr>
            <a:endParaRPr lang="en-US" b="1">
              <a:solidFill>
                <a:srgbClr val="FFFFFF"/>
              </a:solidFill>
            </a:endParaRPr>
          </a:p>
          <a:p>
            <a:pPr marL="0" indent="0" fontAlgn="t">
              <a:spcBef>
                <a:spcPts val="0"/>
              </a:spcBef>
              <a:buNone/>
            </a:pPr>
            <a:r>
              <a:rPr lang="en-US" sz="2400" b="1">
                <a:solidFill>
                  <a:srgbClr val="FFFFFF"/>
                </a:solidFill>
              </a:rPr>
              <a:t>Key fields to look from Detection script output</a:t>
            </a:r>
          </a:p>
          <a:p>
            <a:pPr fontAlgn="base"/>
            <a:r>
              <a:rPr lang="en-US" sz="1400">
                <a:solidFill>
                  <a:srgbClr val="FFFFFF"/>
                </a:solidFill>
              </a:rPr>
              <a:t>UEFICA2023Status - </a:t>
            </a:r>
            <a:r>
              <a:rPr lang="en-US" sz="1400">
                <a:solidFill>
                  <a:srgbClr val="00B050"/>
                </a:solidFill>
              </a:rPr>
              <a:t>Updated</a:t>
            </a:r>
            <a:r>
              <a:rPr lang="en-US" sz="1400">
                <a:solidFill>
                  <a:srgbClr val="FFFFFF"/>
                </a:solidFill>
              </a:rPr>
              <a:t>, </a:t>
            </a:r>
            <a:r>
              <a:rPr lang="en-US" sz="1400">
                <a:solidFill>
                  <a:srgbClr val="C77A27"/>
                </a:solidFill>
              </a:rPr>
              <a:t>In Progress</a:t>
            </a:r>
            <a:r>
              <a:rPr lang="en-US" sz="1400">
                <a:solidFill>
                  <a:srgbClr val="FFFFFF"/>
                </a:solidFill>
              </a:rPr>
              <a:t>, </a:t>
            </a:r>
            <a:r>
              <a:rPr lang="en-US" sz="1400" b="1">
                <a:solidFill>
                  <a:srgbClr val="EE0000"/>
                </a:solidFill>
              </a:rPr>
              <a:t>Not Started</a:t>
            </a:r>
            <a:r>
              <a:rPr lang="en-US" sz="1400">
                <a:solidFill>
                  <a:srgbClr val="EE0000"/>
                </a:solidFill>
              </a:rPr>
              <a:t>, </a:t>
            </a:r>
            <a:r>
              <a:rPr lang="en-US" sz="1400" b="1">
                <a:solidFill>
                  <a:srgbClr val="EE0000"/>
                </a:solidFill>
              </a:rPr>
              <a:t>null</a:t>
            </a:r>
            <a:r>
              <a:rPr lang="en-US" sz="1400">
                <a:solidFill>
                  <a:srgbClr val="EE0000"/>
                </a:solidFill>
              </a:rPr>
              <a:t>​</a:t>
            </a:r>
          </a:p>
          <a:p>
            <a:pPr fontAlgn="base"/>
            <a:r>
              <a:rPr lang="en-US" sz="1400">
                <a:solidFill>
                  <a:srgbClr val="FFFFFF"/>
                </a:solidFill>
              </a:rPr>
              <a:t>UEFICA2023Error - </a:t>
            </a:r>
            <a:r>
              <a:rPr lang="en-US" sz="1400" b="1">
                <a:solidFill>
                  <a:srgbClr val="EE0000"/>
                </a:solidFill>
              </a:rPr>
              <a:t>Error code</a:t>
            </a:r>
            <a:r>
              <a:rPr lang="en-US" sz="1400">
                <a:solidFill>
                  <a:srgbClr val="FFFFFF"/>
                </a:solidFill>
              </a:rPr>
              <a:t> </a:t>
            </a:r>
            <a:r>
              <a:rPr lang="en-US" sz="1400" b="1">
                <a:solidFill>
                  <a:srgbClr val="EE0000"/>
                </a:solidFill>
              </a:rPr>
              <a:t>if update failed </a:t>
            </a:r>
            <a:r>
              <a:rPr lang="en-US" sz="1400" b="1">
                <a:solidFill>
                  <a:schemeClr val="accent6"/>
                </a:solidFill>
              </a:rPr>
              <a:t>else null.​</a:t>
            </a:r>
          </a:p>
          <a:p>
            <a:pPr fontAlgn="base"/>
            <a:r>
              <a:rPr lang="en-US" sz="1400">
                <a:solidFill>
                  <a:srgbClr val="FFFFFF"/>
                </a:solidFill>
              </a:rPr>
              <a:t>UEFICA2023ErrorEvent - </a:t>
            </a:r>
            <a:r>
              <a:rPr lang="en-US" sz="1400" b="1">
                <a:solidFill>
                  <a:srgbClr val="EE0000"/>
                </a:solidFill>
              </a:rPr>
              <a:t>Last error event ID​ if error </a:t>
            </a:r>
            <a:r>
              <a:rPr lang="en-US" sz="1400" b="1">
                <a:solidFill>
                  <a:schemeClr val="accent6"/>
                </a:solidFill>
              </a:rPr>
              <a:t>else null</a:t>
            </a:r>
          </a:p>
          <a:p>
            <a:pPr fontAlgn="base"/>
            <a:r>
              <a:rPr lang="en-US" sz="1400" err="1">
                <a:solidFill>
                  <a:srgbClr val="FFFFFF"/>
                </a:solidFill>
              </a:rPr>
              <a:t>AvailableUpdates</a:t>
            </a:r>
            <a:r>
              <a:rPr lang="en-US" sz="1400">
                <a:solidFill>
                  <a:srgbClr val="FFFFFF"/>
                </a:solidFill>
              </a:rPr>
              <a:t> - </a:t>
            </a:r>
            <a:r>
              <a:rPr lang="en-US" sz="1400" b="1">
                <a:solidFill>
                  <a:srgbClr val="EE0000"/>
                </a:solidFill>
              </a:rPr>
              <a:t>Any Value other than </a:t>
            </a:r>
            <a:r>
              <a:rPr lang="en-US" sz="1400">
                <a:solidFill>
                  <a:schemeClr val="accent6"/>
                </a:solidFill>
              </a:rPr>
              <a:t>0x4000 or 0x0  or 0x4400 </a:t>
            </a:r>
            <a:r>
              <a:rPr lang="en-US" sz="1400" b="1">
                <a:solidFill>
                  <a:srgbClr val="EE0000"/>
                </a:solidFill>
              </a:rPr>
              <a:t>means at least 1 certificate update is pending</a:t>
            </a:r>
          </a:p>
          <a:p>
            <a:pPr fontAlgn="base"/>
            <a:r>
              <a:rPr lang="en-US" sz="1400" err="1">
                <a:solidFill>
                  <a:srgbClr val="FFFFFF"/>
                </a:solidFill>
              </a:rPr>
              <a:t>SecureBootEnabled</a:t>
            </a:r>
            <a:r>
              <a:rPr lang="en-US" sz="1400">
                <a:solidFill>
                  <a:srgbClr val="FFFFFF"/>
                </a:solidFill>
              </a:rPr>
              <a:t> - </a:t>
            </a:r>
            <a:r>
              <a:rPr lang="en-US" sz="1400">
                <a:solidFill>
                  <a:srgbClr val="00B050"/>
                </a:solidFill>
              </a:rPr>
              <a:t>True</a:t>
            </a:r>
            <a:r>
              <a:rPr lang="en-US" sz="1400">
                <a:solidFill>
                  <a:srgbClr val="FFFFFF"/>
                </a:solidFill>
              </a:rPr>
              <a:t>, </a:t>
            </a:r>
            <a:r>
              <a:rPr lang="en-US" sz="1400" b="1">
                <a:solidFill>
                  <a:schemeClr val="bg2"/>
                </a:solidFill>
              </a:rPr>
              <a:t>False</a:t>
            </a:r>
            <a:r>
              <a:rPr lang="en-US" sz="1400">
                <a:solidFill>
                  <a:srgbClr val="CF621B"/>
                </a:solidFill>
              </a:rPr>
              <a:t>​</a:t>
            </a:r>
          </a:p>
          <a:p>
            <a:pPr fontAlgn="base"/>
            <a:r>
              <a:rPr lang="en-US" sz="1400" err="1">
                <a:solidFill>
                  <a:srgbClr val="FFFFFF"/>
                </a:solidFill>
              </a:rPr>
              <a:t>SecureBootTaskEnabled</a:t>
            </a:r>
            <a:r>
              <a:rPr lang="en-US" sz="1400">
                <a:solidFill>
                  <a:srgbClr val="FFFFFF"/>
                </a:solidFill>
              </a:rPr>
              <a:t> - </a:t>
            </a:r>
            <a:r>
              <a:rPr lang="en-US" sz="1400">
                <a:solidFill>
                  <a:srgbClr val="00B050"/>
                </a:solidFill>
              </a:rPr>
              <a:t>True</a:t>
            </a:r>
            <a:r>
              <a:rPr lang="en-US" sz="1400">
                <a:solidFill>
                  <a:srgbClr val="FFFFFF"/>
                </a:solidFill>
              </a:rPr>
              <a:t>, </a:t>
            </a:r>
            <a:r>
              <a:rPr lang="en-US" sz="1400" b="1">
                <a:solidFill>
                  <a:srgbClr val="EE0000"/>
                </a:solidFill>
              </a:rPr>
              <a:t>False</a:t>
            </a:r>
            <a:r>
              <a:rPr lang="en-US" sz="1400">
                <a:solidFill>
                  <a:srgbClr val="EE0000"/>
                </a:solidFill>
              </a:rPr>
              <a:t>​</a:t>
            </a:r>
          </a:p>
          <a:p>
            <a:pPr marL="0" indent="0">
              <a:spcBef>
                <a:spcPts val="0"/>
              </a:spcBef>
              <a:buNone/>
            </a:pPr>
            <a:endParaRPr lang="en-US" b="1">
              <a:solidFill>
                <a:srgbClr val="FFFFFF"/>
              </a:solidFill>
            </a:endParaRPr>
          </a:p>
          <a:p>
            <a:pPr marL="0" indent="0">
              <a:spcBef>
                <a:spcPts val="0"/>
              </a:spcBef>
              <a:buNone/>
            </a:pPr>
            <a:r>
              <a:rPr lang="en-US" sz="2400" b="1">
                <a:solidFill>
                  <a:srgbClr val="FFFFFF"/>
                </a:solidFill>
              </a:rPr>
              <a:t>Collect </a:t>
            </a:r>
            <a:r>
              <a:rPr lang="en-US" sz="2400" b="1" err="1">
                <a:solidFill>
                  <a:srgbClr val="FFFFFF"/>
                </a:solidFill>
              </a:rPr>
              <a:t>System.evtx</a:t>
            </a:r>
            <a:r>
              <a:rPr lang="en-US" sz="2400" b="1">
                <a:solidFill>
                  <a:srgbClr val="FFFFFF"/>
                </a:solidFill>
              </a:rPr>
              <a:t>.​</a:t>
            </a:r>
          </a:p>
        </p:txBody>
      </p:sp>
      <p:pic>
        <p:nvPicPr>
          <p:cNvPr id="3" name="Graphic 2" descr="Badge Tick with solid fill">
            <a:extLst>
              <a:ext uri="{FF2B5EF4-FFF2-40B4-BE49-F238E27FC236}">
                <a16:creationId xmlns:a16="http://schemas.microsoft.com/office/drawing/2014/main" id="{D53FB03E-5336-8F2E-ADFD-B913F8F86B7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56412" y="1573435"/>
            <a:ext cx="316468" cy="316468"/>
          </a:xfrm>
          <a:prstGeom prst="rect">
            <a:avLst/>
          </a:prstGeom>
        </p:spPr>
      </p:pic>
      <p:pic>
        <p:nvPicPr>
          <p:cNvPr id="10" name="Graphic 9" descr="Badge Tick with solid fill">
            <a:extLst>
              <a:ext uri="{FF2B5EF4-FFF2-40B4-BE49-F238E27FC236}">
                <a16:creationId xmlns:a16="http://schemas.microsoft.com/office/drawing/2014/main" id="{4F7527B0-4A2F-0084-B545-4176C245961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12075" y="3005778"/>
            <a:ext cx="316468" cy="316468"/>
          </a:xfrm>
          <a:prstGeom prst="rect">
            <a:avLst/>
          </a:prstGeom>
        </p:spPr>
      </p:pic>
      <p:pic>
        <p:nvPicPr>
          <p:cNvPr id="11" name="Graphic 10" descr="Badge Tick with solid fill">
            <a:extLst>
              <a:ext uri="{FF2B5EF4-FFF2-40B4-BE49-F238E27FC236}">
                <a16:creationId xmlns:a16="http://schemas.microsoft.com/office/drawing/2014/main" id="{014943A6-E1D3-FD2B-F038-8AC55ECA0D0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28179" y="5553997"/>
            <a:ext cx="316468" cy="316468"/>
          </a:xfrm>
          <a:prstGeom prst="rect">
            <a:avLst/>
          </a:prstGeom>
        </p:spPr>
      </p:pic>
    </p:spTree>
    <p:extLst>
      <p:ext uri="{BB962C8B-B14F-4D97-AF65-F5344CB8AC3E}">
        <p14:creationId xmlns:p14="http://schemas.microsoft.com/office/powerpoint/2010/main" val="293896747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7F7E2-0FD1-A5B1-E2D5-9AA26A218D2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6272706-F04B-D390-CF99-20390C3B3BB7}"/>
              </a:ext>
            </a:extLst>
          </p:cNvPr>
          <p:cNvSpPr>
            <a:spLocks noGrp="1"/>
          </p:cNvSpPr>
          <p:nvPr>
            <p:ph type="title"/>
          </p:nvPr>
        </p:nvSpPr>
        <p:spPr>
          <a:xfrm>
            <a:off x="588262" y="585216"/>
            <a:ext cx="8193024" cy="430887"/>
          </a:xfrm>
        </p:spPr>
        <p:txBody>
          <a:bodyPr>
            <a:normAutofit fontScale="90000"/>
          </a:bodyPr>
          <a:lstStyle/>
          <a:p>
            <a:r>
              <a:rPr lang="en-US" sz="2800">
                <a:solidFill>
                  <a:srgbClr val="FFFFFF"/>
                </a:solidFill>
              </a:rPr>
              <a:t>Certificate update Failures- Digging in Deeper</a:t>
            </a:r>
            <a:r>
              <a:rPr lang="en-US">
                <a:solidFill>
                  <a:srgbClr val="FFFFFF"/>
                </a:solidFill>
              </a:rPr>
              <a:t>​</a:t>
            </a:r>
            <a:r>
              <a:rPr lang="en-US" sz="2800">
                <a:solidFill>
                  <a:srgbClr val="FFFFFF"/>
                </a:solidFill>
              </a:rPr>
              <a:t>​</a:t>
            </a:r>
          </a:p>
        </p:txBody>
      </p:sp>
      <p:sp>
        <p:nvSpPr>
          <p:cNvPr id="13" name="Text Placeholder 6">
            <a:extLst>
              <a:ext uri="{FF2B5EF4-FFF2-40B4-BE49-F238E27FC236}">
                <a16:creationId xmlns:a16="http://schemas.microsoft.com/office/drawing/2014/main" id="{058FEB8E-88A2-4FE3-952E-C1703910C8D9}"/>
              </a:ext>
            </a:extLst>
          </p:cNvPr>
          <p:cNvSpPr>
            <a:spLocks noGrp="1"/>
          </p:cNvSpPr>
          <p:nvPr>
            <p:ph type="body" sz="quarter" idx="15"/>
          </p:nvPr>
        </p:nvSpPr>
        <p:spPr>
          <a:xfrm>
            <a:off x="718876" y="1134961"/>
            <a:ext cx="9583870" cy="5415585"/>
          </a:xfrm>
        </p:spPr>
        <p:txBody>
          <a:bodyPr/>
          <a:lstStyle/>
          <a:p>
            <a:pPr marL="0" indent="0" fontAlgn="t">
              <a:spcBef>
                <a:spcPts val="0"/>
              </a:spcBef>
              <a:buNone/>
            </a:pPr>
            <a:r>
              <a:rPr lang="en-US" sz="2000" b="1">
                <a:solidFill>
                  <a:srgbClr val="FFFFFF"/>
                </a:solidFill>
              </a:rPr>
              <a:t>Analyzing System event log</a:t>
            </a:r>
            <a:r>
              <a:rPr lang="en-US" sz="2000">
                <a:solidFill>
                  <a:srgbClr val="FFFFFF"/>
                </a:solidFill>
              </a:rPr>
              <a:t>​ TPM-WMI channel</a:t>
            </a:r>
          </a:p>
          <a:p>
            <a:pPr marL="137160" lvl="1" indent="0" fontAlgn="t">
              <a:spcBef>
                <a:spcPts val="0"/>
              </a:spcBef>
              <a:buNone/>
            </a:pPr>
            <a:endParaRPr lang="en-US" sz="1050" b="1">
              <a:solidFill>
                <a:srgbClr val="FFFFFF"/>
              </a:solidFill>
            </a:endParaRPr>
          </a:p>
          <a:p>
            <a:pPr fontAlgn="t">
              <a:spcBef>
                <a:spcPts val="0"/>
              </a:spcBef>
            </a:pPr>
            <a:r>
              <a:rPr lang="en-US" sz="1600" b="1">
                <a:solidFill>
                  <a:srgbClr val="FFFFFF"/>
                </a:solidFill>
              </a:rPr>
              <a:t>Event ID: 1800</a:t>
            </a:r>
          </a:p>
          <a:p>
            <a:pPr lvl="1" fontAlgn="t">
              <a:spcBef>
                <a:spcPts val="0"/>
              </a:spcBef>
            </a:pPr>
            <a:r>
              <a:rPr lang="en-US" sz="1800">
                <a:solidFill>
                  <a:srgbClr val="FFFFFF"/>
                </a:solidFill>
              </a:rPr>
              <a:t>Windows detected a situation that requires a reboot - this is normal and updates get installed after reboot.​</a:t>
            </a:r>
          </a:p>
          <a:p>
            <a:pPr lvl="1" fontAlgn="t">
              <a:spcBef>
                <a:spcPts val="0"/>
              </a:spcBef>
            </a:pPr>
            <a:endParaRPr lang="en-US" sz="1050" b="1">
              <a:solidFill>
                <a:srgbClr val="FFFFFF"/>
              </a:solidFill>
            </a:endParaRPr>
          </a:p>
          <a:p>
            <a:pPr fontAlgn="t">
              <a:spcBef>
                <a:spcPts val="0"/>
              </a:spcBef>
            </a:pPr>
            <a:r>
              <a:rPr lang="en-US" sz="1600" b="1">
                <a:solidFill>
                  <a:srgbClr val="FFFFFF"/>
                </a:solidFill>
              </a:rPr>
              <a:t>Event ID: 1801</a:t>
            </a:r>
          </a:p>
          <a:p>
            <a:pPr lvl="1" fontAlgn="t">
              <a:spcBef>
                <a:spcPts val="0"/>
              </a:spcBef>
            </a:pPr>
            <a:r>
              <a:rPr lang="en-US" sz="1800">
                <a:solidFill>
                  <a:srgbClr val="FFFFFF"/>
                </a:solidFill>
              </a:rPr>
              <a:t>Not all certificates are updated. Check for other events below.</a:t>
            </a:r>
          </a:p>
          <a:p>
            <a:pPr lvl="1" fontAlgn="t">
              <a:spcBef>
                <a:spcPts val="0"/>
              </a:spcBef>
            </a:pPr>
            <a:endParaRPr lang="en-US" sz="1050" b="1">
              <a:solidFill>
                <a:srgbClr val="FFFFFF"/>
              </a:solidFill>
            </a:endParaRPr>
          </a:p>
          <a:p>
            <a:pPr fontAlgn="t">
              <a:spcBef>
                <a:spcPts val="0"/>
              </a:spcBef>
            </a:pPr>
            <a:r>
              <a:rPr lang="en-US" sz="1600" b="1">
                <a:solidFill>
                  <a:srgbClr val="FFFFFF"/>
                </a:solidFill>
              </a:rPr>
              <a:t>Event ID: 1802 - Known Firmware issues</a:t>
            </a:r>
          </a:p>
          <a:p>
            <a:pPr fontAlgn="t">
              <a:spcBef>
                <a:spcPts val="0"/>
              </a:spcBef>
            </a:pPr>
            <a:endParaRPr lang="en-US" sz="1100" b="1">
              <a:solidFill>
                <a:srgbClr val="FFFFFF"/>
              </a:solidFill>
            </a:endParaRPr>
          </a:p>
          <a:p>
            <a:pPr fontAlgn="t">
              <a:spcBef>
                <a:spcPts val="0"/>
              </a:spcBef>
            </a:pPr>
            <a:r>
              <a:rPr lang="en-US" sz="1600" b="1">
                <a:solidFill>
                  <a:srgbClr val="FFFFFF"/>
                </a:solidFill>
              </a:rPr>
              <a:t>Event ID: 1803 - Matching KEK not found​</a:t>
            </a:r>
          </a:p>
          <a:p>
            <a:pPr fontAlgn="t">
              <a:spcBef>
                <a:spcPts val="0"/>
              </a:spcBef>
            </a:pPr>
            <a:endParaRPr lang="en-US" sz="1600" b="1">
              <a:solidFill>
                <a:srgbClr val="FFFFFF"/>
              </a:solidFill>
            </a:endParaRPr>
          </a:p>
          <a:p>
            <a:pPr fontAlgn="t">
              <a:spcBef>
                <a:spcPts val="0"/>
              </a:spcBef>
            </a:pPr>
            <a:r>
              <a:rPr lang="en-US" sz="1600" b="1">
                <a:solidFill>
                  <a:srgbClr val="FFFFFF"/>
                </a:solidFill>
              </a:rPr>
              <a:t>Event ID: 1795</a:t>
            </a:r>
          </a:p>
          <a:p>
            <a:pPr lvl="1" fontAlgn="t">
              <a:spcBef>
                <a:spcPts val="0"/>
              </a:spcBef>
            </a:pPr>
            <a:r>
              <a:rPr lang="en-US" sz="1800">
                <a:solidFill>
                  <a:srgbClr val="FFFFFF"/>
                </a:solidFill>
              </a:rPr>
              <a:t>Unknown Firmware errors. Contact device manufacturer. Windows will retry on next reboot.​</a:t>
            </a:r>
          </a:p>
          <a:p>
            <a:pPr fontAlgn="t">
              <a:spcBef>
                <a:spcPts val="0"/>
              </a:spcBef>
            </a:pPr>
            <a:endParaRPr lang="en-US" sz="1600" b="1">
              <a:solidFill>
                <a:srgbClr val="FFFFFF"/>
              </a:solidFill>
            </a:endParaRPr>
          </a:p>
          <a:p>
            <a:pPr fontAlgn="t">
              <a:spcBef>
                <a:spcPts val="0"/>
              </a:spcBef>
            </a:pPr>
            <a:endParaRPr lang="en-US" sz="1100" b="1">
              <a:solidFill>
                <a:srgbClr val="FFFFFF"/>
              </a:solidFill>
            </a:endParaRPr>
          </a:p>
          <a:p>
            <a:pPr fontAlgn="t">
              <a:spcBef>
                <a:spcPts val="0"/>
              </a:spcBef>
            </a:pPr>
            <a:r>
              <a:rPr lang="en-US" sz="1600" b="1">
                <a:solidFill>
                  <a:srgbClr val="FFFFFF"/>
                </a:solidFill>
              </a:rPr>
              <a:t>Event ID: 1032 - Incompatible BitLocker Configuration​</a:t>
            </a:r>
          </a:p>
          <a:p>
            <a:pPr lvl="1" fontAlgn="base"/>
            <a:r>
              <a:rPr lang="en-US" sz="1600">
                <a:solidFill>
                  <a:srgbClr val="FFFFFF"/>
                </a:solidFill>
              </a:rPr>
              <a:t>Customer have likely configured group policy to force PCR7 configuration though PCR7 binding is not possible.​</a:t>
            </a:r>
          </a:p>
          <a:p>
            <a:pPr lvl="1" fontAlgn="base"/>
            <a:r>
              <a:rPr lang="en-US" sz="1600">
                <a:solidFill>
                  <a:srgbClr val="FFFFFF"/>
                </a:solidFill>
              </a:rPr>
              <a:t>Collect </a:t>
            </a:r>
            <a:r>
              <a:rPr lang="en-US" sz="1600" err="1">
                <a:solidFill>
                  <a:srgbClr val="FFFFFF"/>
                </a:solidFill>
              </a:rPr>
              <a:t>GPResult</a:t>
            </a:r>
            <a:r>
              <a:rPr lang="en-US" sz="1600">
                <a:solidFill>
                  <a:srgbClr val="FFFFFF"/>
                </a:solidFill>
              </a:rPr>
              <a:t> /H GPOutput.html​</a:t>
            </a:r>
          </a:p>
          <a:p>
            <a:pPr lvl="1" fontAlgn="base"/>
            <a:r>
              <a:rPr lang="en-US" sz="1600">
                <a:solidFill>
                  <a:srgbClr val="FFFFFF"/>
                </a:solidFill>
              </a:rPr>
              <a:t>Collect MSInfo32 (From Administrator window)​</a:t>
            </a:r>
          </a:p>
          <a:p>
            <a:pPr lvl="1" fontAlgn="base"/>
            <a:r>
              <a:rPr lang="en-US" sz="1600">
                <a:solidFill>
                  <a:srgbClr val="FFFFFF"/>
                </a:solidFill>
              </a:rPr>
              <a:t>Does PCR7 state shows Binding not possible?​</a:t>
            </a:r>
          </a:p>
          <a:p>
            <a:pPr lvl="1" fontAlgn="t">
              <a:spcBef>
                <a:spcPts val="0"/>
              </a:spcBef>
            </a:pPr>
            <a:endParaRPr lang="en-US" sz="1200" b="1">
              <a:solidFill>
                <a:srgbClr val="FFFFFF"/>
              </a:solidFill>
            </a:endParaRPr>
          </a:p>
        </p:txBody>
      </p:sp>
      <p:pic>
        <p:nvPicPr>
          <p:cNvPr id="14" name="Graphic 13" descr="Badge Tick with solid fill">
            <a:extLst>
              <a:ext uri="{FF2B5EF4-FFF2-40B4-BE49-F238E27FC236}">
                <a16:creationId xmlns:a16="http://schemas.microsoft.com/office/drawing/2014/main" id="{A02D3492-0D20-24AD-6F07-6508F2B9043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02408" y="1200276"/>
            <a:ext cx="316468" cy="316468"/>
          </a:xfrm>
          <a:prstGeom prst="rect">
            <a:avLst/>
          </a:prstGeom>
        </p:spPr>
      </p:pic>
    </p:spTree>
    <p:extLst>
      <p:ext uri="{BB962C8B-B14F-4D97-AF65-F5344CB8AC3E}">
        <p14:creationId xmlns:p14="http://schemas.microsoft.com/office/powerpoint/2010/main" val="425647757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28E55-F16C-60E5-E667-1E98CAE2C70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90A11DB-AF42-A70D-5EB8-79AFD958D27C}"/>
              </a:ext>
            </a:extLst>
          </p:cNvPr>
          <p:cNvSpPr>
            <a:spLocks noGrp="1"/>
          </p:cNvSpPr>
          <p:nvPr>
            <p:ph type="title"/>
          </p:nvPr>
        </p:nvSpPr>
        <p:spPr>
          <a:xfrm>
            <a:off x="465524" y="232344"/>
            <a:ext cx="8193024" cy="707886"/>
          </a:xfrm>
        </p:spPr>
        <p:txBody>
          <a:bodyPr>
            <a:normAutofit/>
          </a:bodyPr>
          <a:lstStyle/>
          <a:p>
            <a:r>
              <a:rPr lang="en-US" sz="4000">
                <a:solidFill>
                  <a:srgbClr val="FFFFFF"/>
                </a:solidFill>
                <a:cs typeface="Segoe UI Semibold"/>
              </a:rPr>
              <a:t>Trouble shooting references and FAQ</a:t>
            </a:r>
            <a:endParaRPr lang="en-US" sz="1800">
              <a:solidFill>
                <a:srgbClr val="FFFFFF"/>
              </a:solidFill>
            </a:endParaRPr>
          </a:p>
        </p:txBody>
      </p:sp>
      <p:sp>
        <p:nvSpPr>
          <p:cNvPr id="6" name="TextBox 5">
            <a:extLst>
              <a:ext uri="{FF2B5EF4-FFF2-40B4-BE49-F238E27FC236}">
                <a16:creationId xmlns:a16="http://schemas.microsoft.com/office/drawing/2014/main" id="{280AF37D-2DE1-CA90-305E-C822D6D0822A}"/>
              </a:ext>
            </a:extLst>
          </p:cNvPr>
          <p:cNvSpPr txBox="1"/>
          <p:nvPr/>
        </p:nvSpPr>
        <p:spPr>
          <a:xfrm>
            <a:off x="624078" y="1204591"/>
            <a:ext cx="6094476" cy="954107"/>
          </a:xfrm>
          <a:prstGeom prst="rect">
            <a:avLst/>
          </a:prstGeom>
          <a:noFill/>
        </p:spPr>
        <p:txBody>
          <a:bodyPr wrap="square">
            <a:spAutoFit/>
          </a:bodyPr>
          <a:lstStyle/>
          <a:p>
            <a:pPr marL="342900" indent="-342900">
              <a:buFont typeface="Arial" panose="020B0604020202020204" pitchFamily="34" charset="0"/>
              <a:buChar char="•"/>
            </a:pPr>
            <a:r>
              <a:rPr lang="en-US" sz="2800" b="1">
                <a:solidFill>
                  <a:schemeClr val="bg2"/>
                </a:solidFill>
                <a:hlinkClick r:id="rId3">
                  <a:extLst>
                    <a:ext uri="{A12FA001-AC4F-418D-AE19-62706E023703}">
                      <ahyp:hlinkClr xmlns:ahyp="http://schemas.microsoft.com/office/drawing/2018/hyperlinkcolor" val="tx"/>
                    </a:ext>
                  </a:extLst>
                </a:hlinkClick>
              </a:rPr>
              <a:t>Secure Boot troubleshooting guide - Microsoft Support</a:t>
            </a:r>
            <a:r>
              <a:rPr lang="en-US" sz="2800" b="1">
                <a:solidFill>
                  <a:schemeClr val="bg2"/>
                </a:solidFill>
              </a:rPr>
              <a:t>        </a:t>
            </a:r>
          </a:p>
        </p:txBody>
      </p:sp>
      <p:pic>
        <p:nvPicPr>
          <p:cNvPr id="7" name="Picture 6">
            <a:extLst>
              <a:ext uri="{FF2B5EF4-FFF2-40B4-BE49-F238E27FC236}">
                <a16:creationId xmlns:a16="http://schemas.microsoft.com/office/drawing/2014/main" id="{BA35A310-909B-6A0B-21AA-CA56D38A29C0}"/>
              </a:ext>
            </a:extLst>
          </p:cNvPr>
          <p:cNvPicPr>
            <a:picLocks noChangeAspect="1"/>
          </p:cNvPicPr>
          <p:nvPr/>
        </p:nvPicPr>
        <p:blipFill>
          <a:blip r:embed="rId4"/>
          <a:stretch>
            <a:fillRect/>
          </a:stretch>
        </p:blipFill>
        <p:spPr>
          <a:xfrm>
            <a:off x="6294878" y="1057767"/>
            <a:ext cx="1417269" cy="1417269"/>
          </a:xfrm>
          <a:prstGeom prst="rect">
            <a:avLst/>
          </a:prstGeom>
        </p:spPr>
      </p:pic>
      <p:sp>
        <p:nvSpPr>
          <p:cNvPr id="10" name="Text Placeholder 2">
            <a:extLst>
              <a:ext uri="{FF2B5EF4-FFF2-40B4-BE49-F238E27FC236}">
                <a16:creationId xmlns:a16="http://schemas.microsoft.com/office/drawing/2014/main" id="{1E76AA11-D13B-9721-6C22-0047040C3FFC}"/>
              </a:ext>
            </a:extLst>
          </p:cNvPr>
          <p:cNvSpPr>
            <a:spLocks noGrp="1"/>
          </p:cNvSpPr>
          <p:nvPr>
            <p:ph type="body" sz="quarter" idx="15"/>
          </p:nvPr>
        </p:nvSpPr>
        <p:spPr>
          <a:xfrm>
            <a:off x="763436" y="2907712"/>
            <a:ext cx="4874538" cy="2287806"/>
          </a:xfrm>
        </p:spPr>
        <p:txBody>
          <a:bodyPr/>
          <a:lstStyle/>
          <a:p>
            <a:r>
              <a:rPr lang="en-US" b="1">
                <a:solidFill>
                  <a:srgbClr val="FFFFFF"/>
                </a:solidFill>
                <a:ea typeface="+mj-lt"/>
                <a:cs typeface="+mj-lt"/>
                <a:hlinkClick r:id="rId5">
                  <a:extLst>
                    <a:ext uri="{A12FA001-AC4F-418D-AE19-62706E023703}">
                      <ahyp:hlinkClr xmlns:ahyp="http://schemas.microsoft.com/office/drawing/2018/hyperlinkcolor" val="tx"/>
                    </a:ext>
                  </a:extLst>
                </a:hlinkClick>
              </a:rPr>
              <a:t> Understanding Secure Boot Events 1802 and 1803 - Microsoft Support</a:t>
            </a:r>
            <a:endParaRPr lang="en-US" b="1">
              <a:solidFill>
                <a:srgbClr val="FFFFFF"/>
              </a:solidFill>
              <a:ea typeface="+mj-lt"/>
              <a:cs typeface="+mj-lt"/>
            </a:endParaRPr>
          </a:p>
          <a:p>
            <a:endParaRPr lang="en-US" b="1">
              <a:solidFill>
                <a:srgbClr val="FFFFFF"/>
              </a:solidFill>
              <a:ea typeface="+mj-lt"/>
              <a:cs typeface="+mj-lt"/>
            </a:endParaRPr>
          </a:p>
          <a:p>
            <a:endParaRPr lang="en-US" b="1">
              <a:solidFill>
                <a:srgbClr val="FFFFFF"/>
              </a:solidFill>
            </a:endParaRPr>
          </a:p>
        </p:txBody>
      </p:sp>
      <p:pic>
        <p:nvPicPr>
          <p:cNvPr id="11" name="Picture 10">
            <a:extLst>
              <a:ext uri="{FF2B5EF4-FFF2-40B4-BE49-F238E27FC236}">
                <a16:creationId xmlns:a16="http://schemas.microsoft.com/office/drawing/2014/main" id="{470F3CC7-4258-05E9-9816-5C6653F149FD}"/>
              </a:ext>
            </a:extLst>
          </p:cNvPr>
          <p:cNvPicPr>
            <a:picLocks noChangeAspect="1"/>
          </p:cNvPicPr>
          <p:nvPr/>
        </p:nvPicPr>
        <p:blipFill>
          <a:blip r:embed="rId6"/>
          <a:stretch>
            <a:fillRect/>
          </a:stretch>
        </p:blipFill>
        <p:spPr>
          <a:xfrm>
            <a:off x="6294877" y="2787629"/>
            <a:ext cx="1417270" cy="1417270"/>
          </a:xfrm>
          <a:prstGeom prst="rect">
            <a:avLst/>
          </a:prstGeom>
        </p:spPr>
      </p:pic>
      <p:sp>
        <p:nvSpPr>
          <p:cNvPr id="12" name="Text Placeholder 2">
            <a:extLst>
              <a:ext uri="{FF2B5EF4-FFF2-40B4-BE49-F238E27FC236}">
                <a16:creationId xmlns:a16="http://schemas.microsoft.com/office/drawing/2014/main" id="{786E4EDB-502A-A4FC-6557-45770364DCBF}"/>
              </a:ext>
            </a:extLst>
          </p:cNvPr>
          <p:cNvSpPr txBox="1">
            <a:spLocks/>
          </p:cNvSpPr>
          <p:nvPr/>
        </p:nvSpPr>
        <p:spPr>
          <a:xfrm>
            <a:off x="763436" y="4509572"/>
            <a:ext cx="4874538" cy="2028248"/>
          </a:xfrm>
          <a:prstGeom prst="rect">
            <a:avLst/>
          </a:prstGeom>
        </p:spPr>
        <p:txBody>
          <a:bodyPr vert="horz" wrap="square" lIns="91440" tIns="45720" rIns="91440" bIns="45720" rtlCol="0">
            <a:spAutoFit/>
          </a:bodyPr>
          <a:lstStyle>
            <a:lvl1pPr marL="137160" indent="-137160" algn="l" defTabSz="914400" rtl="0" eaLnBrk="1" latinLnBrk="0" hangingPunct="1">
              <a:lnSpc>
                <a:spcPct val="90000"/>
              </a:lnSpc>
              <a:spcBef>
                <a:spcPts val="1000"/>
              </a:spcBef>
              <a:spcAft>
                <a:spcPts val="0"/>
              </a:spcAft>
              <a:buFont typeface="Arial" panose="020B0604020202020204" pitchFamily="34" charset="0"/>
              <a:buChar char="•"/>
              <a:defRPr sz="2800" kern="1200">
                <a:solidFill>
                  <a:schemeClr val="tx1"/>
                </a:solidFill>
                <a:latin typeface="Segoe Sans Display" pitchFamily="2" charset="0"/>
                <a:ea typeface="+mn-ea"/>
                <a:cs typeface="Segoe Sans Display" pitchFamily="2" charset="0"/>
              </a:defRPr>
            </a:lvl1pPr>
            <a:lvl2pPr marL="265176" indent="-128016" algn="l" defTabSz="914400" rtl="0" eaLnBrk="1" latinLnBrk="0" hangingPunct="1">
              <a:lnSpc>
                <a:spcPct val="90000"/>
              </a:lnSpc>
              <a:spcBef>
                <a:spcPts val="500"/>
              </a:spcBef>
              <a:spcAft>
                <a:spcPts val="0"/>
              </a:spcAft>
              <a:buFont typeface="Arial" panose="020B0604020202020204" pitchFamily="34" charset="0"/>
              <a:buChar char="•"/>
              <a:defRPr sz="2400" kern="1200">
                <a:solidFill>
                  <a:schemeClr val="tx1"/>
                </a:solidFill>
                <a:latin typeface="Segoe Sans Display" pitchFamily="2" charset="0"/>
                <a:ea typeface="+mn-ea"/>
                <a:cs typeface="Segoe Sans Display" pitchFamily="2" charset="0"/>
              </a:defRPr>
            </a:lvl2pPr>
            <a:lvl3pPr marL="384048" indent="-118872" algn="l" defTabSz="914400" rtl="0" eaLnBrk="1" latinLnBrk="0" hangingPunct="1">
              <a:lnSpc>
                <a:spcPct val="90000"/>
              </a:lnSpc>
              <a:spcBef>
                <a:spcPts val="500"/>
              </a:spcBef>
              <a:spcAft>
                <a:spcPts val="0"/>
              </a:spcAft>
              <a:buFont typeface="Arial" panose="020B0604020202020204" pitchFamily="34" charset="0"/>
              <a:buChar char="•"/>
              <a:defRPr sz="2000" kern="1200">
                <a:solidFill>
                  <a:schemeClr val="tx1"/>
                </a:solidFill>
                <a:latin typeface="Segoe Sans Display" pitchFamily="2" charset="0"/>
                <a:ea typeface="+mn-ea"/>
                <a:cs typeface="Segoe Sans Display" pitchFamily="2" charset="0"/>
              </a:defRPr>
            </a:lvl3pPr>
            <a:lvl4pPr marL="685800" indent="0" algn="l" defTabSz="914400" rtl="0" eaLnBrk="1" latinLnBrk="0" hangingPunct="1">
              <a:lnSpc>
                <a:spcPct val="90000"/>
              </a:lnSpc>
              <a:spcBef>
                <a:spcPts val="500"/>
              </a:spcBef>
              <a:buFont typeface="Arial" panose="020B0604020202020204" pitchFamily="34" charset="0"/>
              <a:buNone/>
              <a:defRPr sz="1800" kern="1200">
                <a:solidFill>
                  <a:schemeClr val="bg1">
                    <a:lumMod val="85000"/>
                  </a:schemeClr>
                </a:solidFill>
                <a:latin typeface="Segoe Sans Display" pitchFamily="2" charset="0"/>
                <a:ea typeface="+mn-ea"/>
                <a:cs typeface="Segoe Sans Display" pitchFamily="2" charset="0"/>
              </a:defRPr>
            </a:lvl4pPr>
            <a:lvl5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lumMod val="85000"/>
                  </a:schemeClr>
                </a:solidFill>
                <a:latin typeface="Segoe Sans Display" pitchFamily="2" charset="0"/>
                <a:ea typeface="+mn-ea"/>
                <a:cs typeface="Segoe Sans Display"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chemeClr val="bg1"/>
                </a:solidFill>
                <a:ea typeface="+mj-lt"/>
                <a:cs typeface="+mj-lt"/>
                <a:hlinkClick r:id="rId7">
                  <a:extLst>
                    <a:ext uri="{A12FA001-AC4F-418D-AE19-62706E023703}">
                      <ahyp:hlinkClr xmlns:ahyp="http://schemas.microsoft.com/office/drawing/2018/hyperlinkcolor" val="tx"/>
                    </a:ext>
                  </a:extLst>
                </a:hlinkClick>
              </a:rPr>
              <a:t>OEM and ODM Guidance</a:t>
            </a:r>
            <a:endParaRPr lang="en-US" b="1">
              <a:solidFill>
                <a:schemeClr val="bg1"/>
              </a:solidFill>
              <a:ea typeface="+mj-lt"/>
              <a:cs typeface="+mj-lt"/>
            </a:endParaRPr>
          </a:p>
          <a:p>
            <a:endParaRPr lang="en-US">
              <a:solidFill>
                <a:schemeClr val="bg1"/>
              </a:solidFill>
              <a:ea typeface="+mj-lt"/>
              <a:cs typeface="+mj-lt"/>
            </a:endParaRPr>
          </a:p>
          <a:p>
            <a:pPr marL="0" indent="0">
              <a:buNone/>
            </a:pPr>
            <a:endParaRPr lang="en-US">
              <a:solidFill>
                <a:schemeClr val="bg1"/>
              </a:solidFill>
              <a:ea typeface="+mj-lt"/>
              <a:cs typeface="+mj-lt"/>
            </a:endParaRPr>
          </a:p>
          <a:p>
            <a:endParaRPr lang="en-US">
              <a:solidFill>
                <a:srgbClr val="FFFFFF"/>
              </a:solidFill>
            </a:endParaRPr>
          </a:p>
        </p:txBody>
      </p:sp>
      <p:pic>
        <p:nvPicPr>
          <p:cNvPr id="13" name="Picture 12">
            <a:extLst>
              <a:ext uri="{FF2B5EF4-FFF2-40B4-BE49-F238E27FC236}">
                <a16:creationId xmlns:a16="http://schemas.microsoft.com/office/drawing/2014/main" id="{5E3FB72F-1F1C-710C-5E28-EA5DC7411F43}"/>
              </a:ext>
            </a:extLst>
          </p:cNvPr>
          <p:cNvPicPr>
            <a:picLocks noChangeAspect="1"/>
          </p:cNvPicPr>
          <p:nvPr/>
        </p:nvPicPr>
        <p:blipFill>
          <a:blip r:embed="rId8"/>
          <a:stretch>
            <a:fillRect/>
          </a:stretch>
        </p:blipFill>
        <p:spPr>
          <a:xfrm>
            <a:off x="2418992" y="5100087"/>
            <a:ext cx="1252324" cy="1252324"/>
          </a:xfrm>
          <a:prstGeom prst="rect">
            <a:avLst/>
          </a:prstGeom>
        </p:spPr>
      </p:pic>
      <p:sp>
        <p:nvSpPr>
          <p:cNvPr id="3" name="TextBox 2">
            <a:extLst>
              <a:ext uri="{FF2B5EF4-FFF2-40B4-BE49-F238E27FC236}">
                <a16:creationId xmlns:a16="http://schemas.microsoft.com/office/drawing/2014/main" id="{C6C08098-339D-9870-187C-C7BDDBF8AD3B}"/>
              </a:ext>
            </a:extLst>
          </p:cNvPr>
          <p:cNvSpPr txBox="1"/>
          <p:nvPr/>
        </p:nvSpPr>
        <p:spPr>
          <a:xfrm>
            <a:off x="5471800" y="4509572"/>
            <a:ext cx="6097772" cy="1323439"/>
          </a:xfrm>
          <a:prstGeom prst="rect">
            <a:avLst/>
          </a:prstGeom>
          <a:noFill/>
        </p:spPr>
        <p:txBody>
          <a:bodyPr wrap="square">
            <a:spAutoFit/>
          </a:bodyPr>
          <a:lstStyle/>
          <a:p>
            <a:r>
              <a:rPr lang="en-US" sz="3200" b="1">
                <a:solidFill>
                  <a:schemeClr val="bg1"/>
                </a:solidFill>
                <a:ea typeface="+mj-lt"/>
                <a:cs typeface="+mj-lt"/>
                <a:hlinkClick r:id="rId9">
                  <a:extLst>
                    <a:ext uri="{A12FA001-AC4F-418D-AE19-62706E023703}">
                      <ahyp:hlinkClr xmlns:ahyp="http://schemas.microsoft.com/office/drawing/2018/hyperlinkcolor" val="tx"/>
                    </a:ext>
                  </a:extLst>
                </a:hlinkClick>
              </a:rPr>
              <a:t>Secure Boot AMA</a:t>
            </a:r>
            <a:endParaRPr lang="en-US" sz="3200" b="1">
              <a:solidFill>
                <a:schemeClr val="bg1"/>
              </a:solidFill>
              <a:ea typeface="+mj-lt"/>
              <a:cs typeface="+mj-lt"/>
            </a:endParaRPr>
          </a:p>
          <a:p>
            <a:endParaRPr lang="en-US" sz="2400">
              <a:solidFill>
                <a:schemeClr val="bg1"/>
              </a:solidFill>
              <a:ea typeface="+mj-lt"/>
              <a:cs typeface="+mj-lt"/>
            </a:endParaRPr>
          </a:p>
          <a:p>
            <a:endParaRPr lang="en-US" sz="2400">
              <a:solidFill>
                <a:schemeClr val="bg1"/>
              </a:solidFill>
              <a:ea typeface="+mj-lt"/>
              <a:cs typeface="+mj-lt"/>
            </a:endParaRPr>
          </a:p>
        </p:txBody>
      </p:sp>
      <p:pic>
        <p:nvPicPr>
          <p:cNvPr id="5" name="Picture 4">
            <a:extLst>
              <a:ext uri="{FF2B5EF4-FFF2-40B4-BE49-F238E27FC236}">
                <a16:creationId xmlns:a16="http://schemas.microsoft.com/office/drawing/2014/main" id="{D22D6BA4-FB63-290C-DEE0-89B966CF5BBB}"/>
              </a:ext>
            </a:extLst>
          </p:cNvPr>
          <p:cNvPicPr>
            <a:picLocks noChangeAspect="1"/>
          </p:cNvPicPr>
          <p:nvPr/>
        </p:nvPicPr>
        <p:blipFill>
          <a:blip r:embed="rId10"/>
          <a:stretch>
            <a:fillRect/>
          </a:stretch>
        </p:blipFill>
        <p:spPr>
          <a:xfrm>
            <a:off x="6294877" y="5112251"/>
            <a:ext cx="1389016" cy="1389016"/>
          </a:xfrm>
          <a:prstGeom prst="rect">
            <a:avLst/>
          </a:prstGeom>
        </p:spPr>
      </p:pic>
    </p:spTree>
    <p:extLst>
      <p:ext uri="{BB962C8B-B14F-4D97-AF65-F5344CB8AC3E}">
        <p14:creationId xmlns:p14="http://schemas.microsoft.com/office/powerpoint/2010/main" val="193090847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60C70-DA9F-FF26-E1C0-656545EA402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B07709C-81F0-A706-8204-FBE594E27320}"/>
              </a:ext>
            </a:extLst>
          </p:cNvPr>
          <p:cNvSpPr>
            <a:spLocks noGrp="1"/>
          </p:cNvSpPr>
          <p:nvPr>
            <p:ph type="title"/>
          </p:nvPr>
        </p:nvSpPr>
        <p:spPr/>
        <p:txBody>
          <a:bodyPr/>
          <a:lstStyle/>
          <a:p>
            <a:r>
              <a:rPr lang="en-US">
                <a:solidFill>
                  <a:srgbClr val="FFFFFF"/>
                </a:solidFill>
              </a:rPr>
              <a:t>That’s me</a:t>
            </a:r>
            <a:endParaRPr lang="LID4096">
              <a:solidFill>
                <a:srgbClr val="FFFFFF"/>
              </a:solidFill>
            </a:endParaRPr>
          </a:p>
        </p:txBody>
      </p:sp>
      <p:sp>
        <p:nvSpPr>
          <p:cNvPr id="4" name="Rounded Rectangle 3">
            <a:extLst>
              <a:ext uri="{FF2B5EF4-FFF2-40B4-BE49-F238E27FC236}">
                <a16:creationId xmlns:a16="http://schemas.microsoft.com/office/drawing/2014/main" id="{4EF9F131-BCD5-19B0-A9EB-F5F91FC7F198}"/>
              </a:ext>
            </a:extLst>
          </p:cNvPr>
          <p:cNvSpPr/>
          <p:nvPr/>
        </p:nvSpPr>
        <p:spPr>
          <a:xfrm>
            <a:off x="5106443" y="1708980"/>
            <a:ext cx="4095221" cy="953869"/>
          </a:xfrm>
          <a:prstGeom prst="roundRect">
            <a:avLst/>
          </a:prstGeom>
          <a:solidFill>
            <a:srgbClr val="1055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400" b="1">
                <a:solidFill>
                  <a:srgbClr val="FFFFFF"/>
                </a:solidFill>
              </a:defRPr>
            </a:pPr>
            <a:r>
              <a:rPr lang="en-US" sz="1600">
                <a:solidFill>
                  <a:srgbClr val="FFFFFF"/>
                </a:solidFill>
              </a:rPr>
              <a:t>Travis Collavo</a:t>
            </a:r>
          </a:p>
          <a:p>
            <a:pPr>
              <a:defRPr sz="1200">
                <a:solidFill>
                  <a:srgbClr val="EBF0FF"/>
                </a:solidFill>
              </a:defRPr>
            </a:pPr>
            <a:r>
              <a:rPr lang="en-US" sz="1200">
                <a:solidFill>
                  <a:srgbClr val="FFFFFF"/>
                </a:solidFill>
              </a:rPr>
              <a:t>Microsoft, Core Security, Windows Servicing and Delivery</a:t>
            </a:r>
          </a:p>
        </p:txBody>
      </p:sp>
      <p:sp>
        <p:nvSpPr>
          <p:cNvPr id="5" name="Rounded Rectangle 4">
            <a:extLst>
              <a:ext uri="{FF2B5EF4-FFF2-40B4-BE49-F238E27FC236}">
                <a16:creationId xmlns:a16="http://schemas.microsoft.com/office/drawing/2014/main" id="{08CCB0B5-B116-B532-4F1B-F0CAF975E293}"/>
              </a:ext>
            </a:extLst>
          </p:cNvPr>
          <p:cNvSpPr/>
          <p:nvPr/>
        </p:nvSpPr>
        <p:spPr>
          <a:xfrm>
            <a:off x="5106443" y="2818428"/>
            <a:ext cx="4095221" cy="953869"/>
          </a:xfrm>
          <a:prstGeom prst="roundRect">
            <a:avLst/>
          </a:prstGeom>
          <a:solidFill>
            <a:srgbClr val="1A83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400" b="1">
                <a:solidFill>
                  <a:srgbClr val="FFFFFF"/>
                </a:solidFill>
              </a:defRPr>
            </a:pPr>
            <a:r>
              <a:rPr lang="en-US" sz="1600">
                <a:solidFill>
                  <a:srgbClr val="FFFFFF"/>
                </a:solidFill>
              </a:rPr>
              <a:t>Role</a:t>
            </a:r>
          </a:p>
          <a:p>
            <a:pPr>
              <a:defRPr sz="1200">
                <a:solidFill>
                  <a:srgbClr val="EBF0FF"/>
                </a:solidFill>
              </a:defRPr>
            </a:pPr>
            <a:r>
              <a:rPr lang="en-US" sz="1200">
                <a:solidFill>
                  <a:srgbClr val="FFFFFF"/>
                </a:solidFill>
              </a:rPr>
              <a:t>Senior TPM</a:t>
            </a:r>
          </a:p>
        </p:txBody>
      </p:sp>
      <p:sp>
        <p:nvSpPr>
          <p:cNvPr id="6" name="Rounded Rectangle 5">
            <a:extLst>
              <a:ext uri="{FF2B5EF4-FFF2-40B4-BE49-F238E27FC236}">
                <a16:creationId xmlns:a16="http://schemas.microsoft.com/office/drawing/2014/main" id="{F08639C9-7116-5F47-CF0E-74503C0F8EFA}"/>
              </a:ext>
            </a:extLst>
          </p:cNvPr>
          <p:cNvSpPr/>
          <p:nvPr/>
        </p:nvSpPr>
        <p:spPr>
          <a:xfrm>
            <a:off x="5106443" y="3928043"/>
            <a:ext cx="4095221" cy="953702"/>
          </a:xfrm>
          <a:prstGeom prst="roundRect">
            <a:avLst/>
          </a:prstGeom>
          <a:solidFill>
            <a:srgbClr val="BDD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400" b="1">
                <a:solidFill>
                  <a:srgbClr val="FFFFFF"/>
                </a:solidFill>
              </a:defRPr>
            </a:pPr>
            <a:r>
              <a:rPr lang="en-US" sz="1600">
                <a:solidFill>
                  <a:srgbClr val="0B0F1A"/>
                </a:solidFill>
              </a:rPr>
              <a:t>Focus</a:t>
            </a:r>
          </a:p>
          <a:p>
            <a:pPr>
              <a:defRPr sz="1200">
                <a:solidFill>
                  <a:srgbClr val="EBF0FF"/>
                </a:solidFill>
              </a:defRPr>
            </a:pPr>
            <a:r>
              <a:rPr lang="en-US" sz="1200">
                <a:solidFill>
                  <a:srgbClr val="0B0F1A"/>
                </a:solidFill>
              </a:rPr>
              <a:t>Windows Security</a:t>
            </a:r>
          </a:p>
        </p:txBody>
      </p:sp>
      <p:sp>
        <p:nvSpPr>
          <p:cNvPr id="7" name="Rounded Rectangle 5">
            <a:extLst>
              <a:ext uri="{FF2B5EF4-FFF2-40B4-BE49-F238E27FC236}">
                <a16:creationId xmlns:a16="http://schemas.microsoft.com/office/drawing/2014/main" id="{B9360C97-FFCB-AEDD-A759-A0D10D50472D}"/>
              </a:ext>
            </a:extLst>
          </p:cNvPr>
          <p:cNvSpPr/>
          <p:nvPr/>
        </p:nvSpPr>
        <p:spPr>
          <a:xfrm>
            <a:off x="5106443" y="5037491"/>
            <a:ext cx="4095221" cy="1363309"/>
          </a:xfrm>
          <a:prstGeom prst="roundRect">
            <a:avLst/>
          </a:prstGeom>
          <a:solidFill>
            <a:srgbClr val="BCBC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400" b="1">
                <a:solidFill>
                  <a:srgbClr val="FFFFFF"/>
                </a:solidFill>
              </a:defRPr>
            </a:pPr>
            <a:r>
              <a:rPr lang="de-CH" sz="1600">
                <a:solidFill>
                  <a:srgbClr val="0B0F1A"/>
                </a:solidFill>
              </a:rPr>
              <a:t>Hobbies</a:t>
            </a:r>
          </a:p>
          <a:p>
            <a:pPr>
              <a:defRPr sz="1200">
                <a:solidFill>
                  <a:srgbClr val="EBF0FF"/>
                </a:solidFill>
              </a:defRPr>
            </a:pPr>
            <a:r>
              <a:rPr lang="de-CH" sz="1600">
                <a:solidFill>
                  <a:srgbClr val="0B0F1A"/>
                </a:solidFill>
              </a:rPr>
              <a:t>Vibe Coding + Family Time</a:t>
            </a:r>
          </a:p>
        </p:txBody>
      </p:sp>
      <p:pic>
        <p:nvPicPr>
          <p:cNvPr id="8" name="Picture 7">
            <a:extLst>
              <a:ext uri="{FF2B5EF4-FFF2-40B4-BE49-F238E27FC236}">
                <a16:creationId xmlns:a16="http://schemas.microsoft.com/office/drawing/2014/main" id="{27EC5488-C925-3302-0C62-9A06A09937E9}"/>
              </a:ext>
            </a:extLst>
          </p:cNvPr>
          <p:cNvPicPr>
            <a:picLocks noChangeAspect="1"/>
          </p:cNvPicPr>
          <p:nvPr/>
        </p:nvPicPr>
        <p:blipFill>
          <a:blip r:embed="rId3"/>
          <a:stretch>
            <a:fillRect/>
          </a:stretch>
        </p:blipFill>
        <p:spPr>
          <a:xfrm>
            <a:off x="1712239" y="2419796"/>
            <a:ext cx="2511417" cy="2552797"/>
          </a:xfrm>
          <a:prstGeom prst="flowChartConnector">
            <a:avLst/>
          </a:prstGeom>
        </p:spPr>
      </p:pic>
    </p:spTree>
    <p:extLst>
      <p:ext uri="{BB962C8B-B14F-4D97-AF65-F5344CB8AC3E}">
        <p14:creationId xmlns:p14="http://schemas.microsoft.com/office/powerpoint/2010/main" val="1224564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FFAD6-C975-3A88-B1C9-C232BA39FBCA}"/>
              </a:ext>
            </a:extLst>
          </p:cNvPr>
          <p:cNvSpPr>
            <a:spLocks noGrp="1"/>
          </p:cNvSpPr>
          <p:nvPr>
            <p:ph type="title"/>
          </p:nvPr>
        </p:nvSpPr>
        <p:spPr/>
        <p:txBody>
          <a:bodyPr>
            <a:noAutofit/>
          </a:bodyPr>
          <a:lstStyle/>
          <a:p>
            <a:r>
              <a:rPr lang="en-US" sz="3600">
                <a:solidFill>
                  <a:schemeClr val="tx2">
                    <a:lumMod val="10000"/>
                    <a:lumOff val="90000"/>
                  </a:schemeClr>
                </a:solidFill>
              </a:rPr>
              <a:t>Questions?</a:t>
            </a:r>
          </a:p>
        </p:txBody>
      </p:sp>
    </p:spTree>
    <p:extLst>
      <p:ext uri="{BB962C8B-B14F-4D97-AF65-F5344CB8AC3E}">
        <p14:creationId xmlns:p14="http://schemas.microsoft.com/office/powerpoint/2010/main" val="56843039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05B78-9CF1-345B-2B0E-B50C2D61821C}"/>
              </a:ext>
            </a:extLst>
          </p:cNvPr>
          <p:cNvSpPr>
            <a:spLocks noGrp="1"/>
          </p:cNvSpPr>
          <p:nvPr>
            <p:ph type="title"/>
          </p:nvPr>
        </p:nvSpPr>
        <p:spPr/>
        <p:txBody>
          <a:bodyPr anchor="b">
            <a:noAutofit/>
          </a:bodyPr>
          <a:lstStyle>
            <a:lvl1pPr>
              <a:defRPr sz="8000" b="0">
                <a:latin typeface="Segoe Sans Display Semibold" pitchFamily="2" charset="0"/>
                <a:cs typeface="Segoe Sans Display Semibold" pitchFamily="2" charset="0"/>
              </a:defRPr>
            </a:lvl1pPr>
          </a:lstStyle>
          <a:p>
            <a:r>
              <a:rPr lang="en-US">
                <a:solidFill>
                  <a:srgbClr val="FFFFFF"/>
                </a:solidFill>
              </a:rPr>
              <a:t>Thanks!</a:t>
            </a:r>
            <a:endParaRPr lang="LID4096">
              <a:solidFill>
                <a:srgbClr val="FFFFFF"/>
              </a:solidFill>
            </a:endParaRPr>
          </a:p>
        </p:txBody>
      </p:sp>
      <p:sp>
        <p:nvSpPr>
          <p:cNvPr id="3" name="Text Placeholder 3">
            <a:extLst>
              <a:ext uri="{FF2B5EF4-FFF2-40B4-BE49-F238E27FC236}">
                <a16:creationId xmlns:a16="http://schemas.microsoft.com/office/drawing/2014/main" id="{11AD459A-2209-C135-439F-FBEB59361132}"/>
              </a:ext>
            </a:extLst>
          </p:cNvPr>
          <p:cNvSpPr>
            <a:spLocks noGrp="1"/>
          </p:cNvSpPr>
          <p:nvPr>
            <p:ph type="body" sz="half" idx="2"/>
          </p:nvPr>
        </p:nvSpPr>
        <p:spPr>
          <a:xfrm>
            <a:off x="745787" y="893840"/>
            <a:ext cx="8401593" cy="4449887"/>
          </a:xfrm>
        </p:spPr>
        <p:txBody>
          <a:bodyPr>
            <a:normAutofit/>
          </a:bodyPr>
          <a:lstStyle>
            <a:lvl1pPr marL="0" indent="0">
              <a:buNone/>
              <a:defRPr sz="2400">
                <a:sym typeface="Wingdings" panose="05000000000000000000" pitchFamily="2" charset="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solidFill>
                  <a:srgbClr val="FFFFFF"/>
                </a:solidFill>
              </a:rPr>
              <a:t>Please rate this session on Sched.com </a:t>
            </a:r>
          </a:p>
          <a:p>
            <a:pPr lvl="0"/>
            <a:endParaRPr lang="en-GB" dirty="0">
              <a:solidFill>
                <a:srgbClr val="FFFFFF"/>
              </a:solidFill>
            </a:endParaRPr>
          </a:p>
          <a:p>
            <a:pPr lvl="0"/>
            <a:endParaRPr lang="en-GB" dirty="0">
              <a:solidFill>
                <a:srgbClr val="FFFFFF"/>
              </a:solidFill>
            </a:endParaRPr>
          </a:p>
          <a:p>
            <a:pPr lvl="0"/>
            <a:endParaRPr lang="en-GB" dirty="0">
              <a:solidFill>
                <a:srgbClr val="FFFFFF"/>
              </a:solidFill>
            </a:endParaRPr>
          </a:p>
          <a:p>
            <a:pPr lvl="0"/>
            <a:endParaRPr lang="en-GB" dirty="0">
              <a:solidFill>
                <a:srgbClr val="FFFFFF"/>
              </a:solidFill>
            </a:endParaRPr>
          </a:p>
          <a:p>
            <a:pPr lvl="0"/>
            <a:endParaRPr lang="en-GB" dirty="0">
              <a:solidFill>
                <a:srgbClr val="FFFFFF"/>
              </a:solidFill>
            </a:endParaRPr>
          </a:p>
          <a:p>
            <a:pPr lvl="0"/>
            <a:r>
              <a:rPr lang="en-GB" dirty="0">
                <a:solidFill>
                  <a:srgbClr val="FFFFFF"/>
                </a:solidFill>
              </a:rPr>
              <a:t>We would love to hear what you liked and how we could improve! </a:t>
            </a:r>
          </a:p>
        </p:txBody>
      </p:sp>
      <p:pic>
        <p:nvPicPr>
          <p:cNvPr id="5" name="Picture 4" descr="The image shows a QR code, which is a two-dimensional barcode that can be scanned using a smartphone or a QR code reader to access information or perform a specific action.&#10;&#10;AI-generated content may be incorrect.">
            <a:extLst>
              <a:ext uri="{FF2B5EF4-FFF2-40B4-BE49-F238E27FC236}">
                <a16:creationId xmlns:a16="http://schemas.microsoft.com/office/drawing/2014/main" id="{1DB25D9D-101A-4F3A-9931-9EB256F7B606}"/>
              </a:ext>
            </a:extLst>
          </p:cNvPr>
          <p:cNvPicPr>
            <a:picLocks noChangeAspect="1"/>
          </p:cNvPicPr>
          <p:nvPr/>
        </p:nvPicPr>
        <p:blipFill>
          <a:blip r:embed="rId2"/>
          <a:stretch>
            <a:fillRect/>
          </a:stretch>
        </p:blipFill>
        <p:spPr>
          <a:xfrm>
            <a:off x="939961" y="1394297"/>
            <a:ext cx="2104659" cy="2092587"/>
          </a:xfrm>
          <a:prstGeom prst="rect">
            <a:avLst/>
          </a:prstGeom>
        </p:spPr>
      </p:pic>
    </p:spTree>
    <p:extLst>
      <p:ext uri="{BB962C8B-B14F-4D97-AF65-F5344CB8AC3E}">
        <p14:creationId xmlns:p14="http://schemas.microsoft.com/office/powerpoint/2010/main" val="4141414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4BAC7E-51FD-D431-0295-341C3E10BAA4}"/>
              </a:ext>
            </a:extLst>
          </p:cNvPr>
          <p:cNvSpPr>
            <a:spLocks noGrp="1"/>
          </p:cNvSpPr>
          <p:nvPr>
            <p:ph type="title"/>
          </p:nvPr>
        </p:nvSpPr>
        <p:spPr/>
        <p:txBody>
          <a:bodyPr/>
          <a:lstStyle/>
          <a:p>
            <a:r>
              <a:rPr lang="en-US">
                <a:solidFill>
                  <a:srgbClr val="FFFFFF"/>
                </a:solidFill>
              </a:rPr>
              <a:t>That’s me</a:t>
            </a:r>
            <a:endParaRPr lang="LID4096">
              <a:solidFill>
                <a:srgbClr val="FFFFFF"/>
              </a:solidFill>
            </a:endParaRPr>
          </a:p>
        </p:txBody>
      </p:sp>
      <p:sp>
        <p:nvSpPr>
          <p:cNvPr id="4" name="Rounded Rectangle 3">
            <a:extLst>
              <a:ext uri="{FF2B5EF4-FFF2-40B4-BE49-F238E27FC236}">
                <a16:creationId xmlns:a16="http://schemas.microsoft.com/office/drawing/2014/main" id="{C6B4FF59-4695-6397-5172-8399730F203E}"/>
              </a:ext>
            </a:extLst>
          </p:cNvPr>
          <p:cNvSpPr/>
          <p:nvPr/>
        </p:nvSpPr>
        <p:spPr>
          <a:xfrm>
            <a:off x="5106443" y="1708980"/>
            <a:ext cx="4095221" cy="953869"/>
          </a:xfrm>
          <a:prstGeom prst="roundRect">
            <a:avLst/>
          </a:prstGeom>
          <a:solidFill>
            <a:srgbClr val="1055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400" b="1">
                <a:solidFill>
                  <a:srgbClr val="FFFFFF"/>
                </a:solidFill>
              </a:defRPr>
            </a:pPr>
            <a:r>
              <a:rPr lang="en-US" sz="1600">
                <a:solidFill>
                  <a:srgbClr val="FFFFFF"/>
                </a:solidFill>
              </a:rPr>
              <a:t>Prabhakara Hampanna Vrushabendrappa</a:t>
            </a:r>
          </a:p>
          <a:p>
            <a:pPr>
              <a:defRPr sz="1200">
                <a:solidFill>
                  <a:srgbClr val="EBF0FF"/>
                </a:solidFill>
              </a:defRPr>
            </a:pPr>
            <a:r>
              <a:rPr lang="en-US" sz="1200">
                <a:solidFill>
                  <a:srgbClr val="FFFFFF"/>
                </a:solidFill>
              </a:rPr>
              <a:t>Microsoft, Core Security, Windows Servicing and Delivery</a:t>
            </a:r>
          </a:p>
        </p:txBody>
      </p:sp>
      <p:sp>
        <p:nvSpPr>
          <p:cNvPr id="5" name="Rounded Rectangle 4">
            <a:extLst>
              <a:ext uri="{FF2B5EF4-FFF2-40B4-BE49-F238E27FC236}">
                <a16:creationId xmlns:a16="http://schemas.microsoft.com/office/drawing/2014/main" id="{461BA6EB-3E2E-08C6-D4C3-2C5B3EDC5A71}"/>
              </a:ext>
            </a:extLst>
          </p:cNvPr>
          <p:cNvSpPr/>
          <p:nvPr/>
        </p:nvSpPr>
        <p:spPr>
          <a:xfrm>
            <a:off x="5106443" y="2818428"/>
            <a:ext cx="4095221" cy="953869"/>
          </a:xfrm>
          <a:prstGeom prst="roundRect">
            <a:avLst/>
          </a:prstGeom>
          <a:solidFill>
            <a:srgbClr val="1A83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400" b="1">
                <a:solidFill>
                  <a:srgbClr val="FFFFFF"/>
                </a:solidFill>
              </a:defRPr>
            </a:pPr>
            <a:r>
              <a:rPr lang="en-US" sz="1600">
                <a:solidFill>
                  <a:srgbClr val="FFFFFF"/>
                </a:solidFill>
              </a:rPr>
              <a:t>Role</a:t>
            </a:r>
          </a:p>
          <a:p>
            <a:pPr>
              <a:defRPr sz="1200">
                <a:solidFill>
                  <a:srgbClr val="EBF0FF"/>
                </a:solidFill>
              </a:defRPr>
            </a:pPr>
            <a:r>
              <a:rPr lang="en-US" sz="1200">
                <a:solidFill>
                  <a:srgbClr val="FFFFFF"/>
                </a:solidFill>
              </a:rPr>
              <a:t>Principal GEM Architect</a:t>
            </a:r>
          </a:p>
        </p:txBody>
      </p:sp>
      <p:sp>
        <p:nvSpPr>
          <p:cNvPr id="6" name="Rounded Rectangle 5">
            <a:extLst>
              <a:ext uri="{FF2B5EF4-FFF2-40B4-BE49-F238E27FC236}">
                <a16:creationId xmlns:a16="http://schemas.microsoft.com/office/drawing/2014/main" id="{7EC7338E-D5DB-2CCA-2F6B-ECE52A8A63C8}"/>
              </a:ext>
            </a:extLst>
          </p:cNvPr>
          <p:cNvSpPr/>
          <p:nvPr/>
        </p:nvSpPr>
        <p:spPr>
          <a:xfrm>
            <a:off x="5106443" y="3928043"/>
            <a:ext cx="4095221" cy="953702"/>
          </a:xfrm>
          <a:prstGeom prst="roundRect">
            <a:avLst/>
          </a:prstGeom>
          <a:solidFill>
            <a:srgbClr val="BDD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400" b="1">
                <a:solidFill>
                  <a:srgbClr val="FFFFFF"/>
                </a:solidFill>
              </a:defRPr>
            </a:pPr>
            <a:r>
              <a:rPr lang="en-US" sz="1600">
                <a:solidFill>
                  <a:srgbClr val="0B0F1A"/>
                </a:solidFill>
              </a:rPr>
              <a:t>Focus</a:t>
            </a:r>
          </a:p>
          <a:p>
            <a:pPr>
              <a:defRPr sz="1200">
                <a:solidFill>
                  <a:srgbClr val="EBF0FF"/>
                </a:solidFill>
              </a:defRPr>
            </a:pPr>
            <a:r>
              <a:rPr lang="en-US" sz="1200">
                <a:solidFill>
                  <a:srgbClr val="0B0F1A"/>
                </a:solidFill>
              </a:rPr>
              <a:t>Windows Security</a:t>
            </a:r>
          </a:p>
        </p:txBody>
      </p:sp>
      <p:sp>
        <p:nvSpPr>
          <p:cNvPr id="7" name="Rounded Rectangle 5">
            <a:extLst>
              <a:ext uri="{FF2B5EF4-FFF2-40B4-BE49-F238E27FC236}">
                <a16:creationId xmlns:a16="http://schemas.microsoft.com/office/drawing/2014/main" id="{6EEDBA84-6AC2-8B99-71BC-7881591255E0}"/>
              </a:ext>
            </a:extLst>
          </p:cNvPr>
          <p:cNvSpPr/>
          <p:nvPr/>
        </p:nvSpPr>
        <p:spPr>
          <a:xfrm>
            <a:off x="5106443" y="5037491"/>
            <a:ext cx="4095221" cy="1363309"/>
          </a:xfrm>
          <a:prstGeom prst="roundRect">
            <a:avLst/>
          </a:prstGeom>
          <a:solidFill>
            <a:srgbClr val="BCBC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400" b="1">
                <a:solidFill>
                  <a:srgbClr val="FFFFFF"/>
                </a:solidFill>
              </a:defRPr>
            </a:pPr>
            <a:r>
              <a:rPr lang="de-CH" sz="1600">
                <a:solidFill>
                  <a:srgbClr val="0B0F1A"/>
                </a:solidFill>
              </a:rPr>
              <a:t>Hobbies</a:t>
            </a:r>
          </a:p>
          <a:p>
            <a:pPr>
              <a:defRPr sz="1200">
                <a:solidFill>
                  <a:srgbClr val="EBF0FF"/>
                </a:solidFill>
              </a:defRPr>
            </a:pPr>
            <a:r>
              <a:rPr lang="de-CH" sz="1600">
                <a:solidFill>
                  <a:srgbClr val="0B0F1A"/>
                </a:solidFill>
              </a:rPr>
              <a:t>Tech enthusiast</a:t>
            </a:r>
          </a:p>
          <a:p>
            <a:pPr>
              <a:defRPr sz="1200">
                <a:solidFill>
                  <a:srgbClr val="EBF0FF"/>
                </a:solidFill>
              </a:defRPr>
            </a:pPr>
            <a:endParaRPr lang="de-CH" sz="1600">
              <a:solidFill>
                <a:srgbClr val="0B0F1A"/>
              </a:solidFill>
            </a:endParaRPr>
          </a:p>
        </p:txBody>
      </p:sp>
      <p:pic>
        <p:nvPicPr>
          <p:cNvPr id="2" name="Picture 1">
            <a:extLst>
              <a:ext uri="{FF2B5EF4-FFF2-40B4-BE49-F238E27FC236}">
                <a16:creationId xmlns:a16="http://schemas.microsoft.com/office/drawing/2014/main" id="{B2AFE0D6-CFDF-F7D3-2C8F-330767F09D3D}"/>
              </a:ext>
              <a:ext uri="{C183D7F6-B498-43B3-948B-1728B52AA6E4}">
                <adec:decorative xmlns:adec="http://schemas.microsoft.com/office/drawing/2017/decorative" val="1"/>
              </a:ext>
            </a:extLst>
          </p:cNvPr>
          <p:cNvPicPr>
            <a:picLocks noChangeAspect="1"/>
          </p:cNvPicPr>
          <p:nvPr/>
        </p:nvPicPr>
        <p:blipFill>
          <a:blip r:embed="rId2"/>
          <a:srcRect t="2095" b="1797"/>
          <a:stretch>
            <a:fillRect/>
          </a:stretch>
        </p:blipFill>
        <p:spPr>
          <a:xfrm>
            <a:off x="1759545" y="2403567"/>
            <a:ext cx="2422841" cy="2626946"/>
          </a:xfrm>
          <a:prstGeom prst="flowChartConnector">
            <a:avLst/>
          </a:prstGeom>
        </p:spPr>
      </p:pic>
    </p:spTree>
    <p:extLst>
      <p:ext uri="{BB962C8B-B14F-4D97-AF65-F5344CB8AC3E}">
        <p14:creationId xmlns:p14="http://schemas.microsoft.com/office/powerpoint/2010/main" val="4105677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327209-38D3-F746-F72A-F65B79B0F13F}"/>
              </a:ext>
            </a:extLst>
          </p:cNvPr>
          <p:cNvSpPr>
            <a:spLocks noGrp="1"/>
          </p:cNvSpPr>
          <p:nvPr>
            <p:ph type="title"/>
          </p:nvPr>
        </p:nvSpPr>
        <p:spPr/>
        <p:txBody>
          <a:bodyPr/>
          <a:lstStyle/>
          <a:p>
            <a:r>
              <a:rPr lang="de-CH">
                <a:solidFill>
                  <a:srgbClr val="FFFFFF"/>
                </a:solidFill>
              </a:rPr>
              <a:t>Agenda</a:t>
            </a:r>
            <a:endParaRPr lang="en-US">
              <a:solidFill>
                <a:srgbClr val="FFFFFF"/>
              </a:solidFill>
            </a:endParaRPr>
          </a:p>
        </p:txBody>
      </p:sp>
      <p:sp>
        <p:nvSpPr>
          <p:cNvPr id="4" name="Content Placeholder 3">
            <a:extLst>
              <a:ext uri="{FF2B5EF4-FFF2-40B4-BE49-F238E27FC236}">
                <a16:creationId xmlns:a16="http://schemas.microsoft.com/office/drawing/2014/main" id="{1BB6D923-AAE0-B196-0C43-3F66E57D9E75}"/>
              </a:ext>
            </a:extLst>
          </p:cNvPr>
          <p:cNvSpPr>
            <a:spLocks noGrp="1"/>
          </p:cNvSpPr>
          <p:nvPr>
            <p:ph idx="1"/>
          </p:nvPr>
        </p:nvSpPr>
        <p:spPr/>
        <p:txBody>
          <a:bodyPr vert="horz" lIns="91440" tIns="45720" rIns="91440" bIns="45720" rtlCol="0" anchor="t">
            <a:normAutofit/>
          </a:bodyPr>
          <a:lstStyle/>
          <a:p>
            <a:r>
              <a:rPr lang="de-CH">
                <a:solidFill>
                  <a:srgbClr val="FFFFFF"/>
                </a:solidFill>
              </a:rPr>
              <a:t>About Secure Boot</a:t>
            </a:r>
          </a:p>
          <a:p>
            <a:r>
              <a:rPr lang="de-CH">
                <a:solidFill>
                  <a:srgbClr val="FFFFFF"/>
                </a:solidFill>
                <a:latin typeface="Segoe Sans Display"/>
                <a:cs typeface="Segoe Sans Display"/>
              </a:rPr>
              <a:t>Secure Boot certificate updates</a:t>
            </a:r>
            <a:endParaRPr lang="de-CH">
              <a:solidFill>
                <a:srgbClr val="FFFFFF"/>
              </a:solidFill>
            </a:endParaRPr>
          </a:p>
          <a:p>
            <a:r>
              <a:rPr lang="de-CH">
                <a:solidFill>
                  <a:srgbClr val="FFFFFF"/>
                </a:solidFill>
                <a:latin typeface="Segoe Sans Display"/>
                <a:cs typeface="Segoe Sans Display"/>
              </a:rPr>
              <a:t>Monitoring Secure Boot Update Status</a:t>
            </a:r>
          </a:p>
          <a:p>
            <a:r>
              <a:rPr lang="de-CH">
                <a:solidFill>
                  <a:srgbClr val="FFFFFF"/>
                </a:solidFill>
                <a:latin typeface="Segoe Sans Display"/>
                <a:cs typeface="Segoe Sans Display"/>
              </a:rPr>
              <a:t>Secure Boot Certificate Deployment Methods</a:t>
            </a:r>
          </a:p>
          <a:p>
            <a:r>
              <a:rPr lang="en-US">
                <a:solidFill>
                  <a:srgbClr val="FFFFFF"/>
                </a:solidFill>
                <a:latin typeface="Segoe Sans Display"/>
                <a:cs typeface="Segoe Sans Display"/>
              </a:rPr>
              <a:t>Trouble Shooting</a:t>
            </a:r>
            <a:endParaRPr lang="en-US">
              <a:solidFill>
                <a:srgbClr val="FFFFFF"/>
              </a:solidFill>
            </a:endParaRPr>
          </a:p>
        </p:txBody>
      </p:sp>
    </p:spTree>
    <p:extLst>
      <p:ext uri="{BB962C8B-B14F-4D97-AF65-F5344CB8AC3E}">
        <p14:creationId xmlns:p14="http://schemas.microsoft.com/office/powerpoint/2010/main" val="2095200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02708-11EA-BBDD-939B-2B1E0EBA40C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8960883-7555-6E4E-6234-F6DC0FE2DEEC}"/>
              </a:ext>
            </a:extLst>
          </p:cNvPr>
          <p:cNvSpPr>
            <a:spLocks noGrp="1"/>
          </p:cNvSpPr>
          <p:nvPr>
            <p:ph type="title"/>
          </p:nvPr>
        </p:nvSpPr>
        <p:spPr>
          <a:xfrm>
            <a:off x="449469" y="76117"/>
            <a:ext cx="8193024" cy="430887"/>
          </a:xfrm>
        </p:spPr>
        <p:txBody>
          <a:bodyPr>
            <a:noAutofit/>
          </a:bodyPr>
          <a:lstStyle/>
          <a:p>
            <a:pPr algn="ctr"/>
            <a:r>
              <a:rPr lang="en-US" sz="4000">
                <a:solidFill>
                  <a:srgbClr val="FFFFFF"/>
                </a:solidFill>
              </a:rPr>
              <a:t>Overview</a:t>
            </a:r>
          </a:p>
        </p:txBody>
      </p:sp>
      <p:sp>
        <p:nvSpPr>
          <p:cNvPr id="3" name="Text Placeholder 2">
            <a:extLst>
              <a:ext uri="{FF2B5EF4-FFF2-40B4-BE49-F238E27FC236}">
                <a16:creationId xmlns:a16="http://schemas.microsoft.com/office/drawing/2014/main" id="{CA1CDD68-8E50-83C2-1189-1509B3B3FED6}"/>
              </a:ext>
            </a:extLst>
          </p:cNvPr>
          <p:cNvSpPr>
            <a:spLocks noGrp="1"/>
          </p:cNvSpPr>
          <p:nvPr>
            <p:ph type="body" sz="quarter" idx="15"/>
          </p:nvPr>
        </p:nvSpPr>
        <p:spPr>
          <a:xfrm>
            <a:off x="449469" y="673203"/>
            <a:ext cx="7054918" cy="4841582"/>
          </a:xfrm>
        </p:spPr>
        <p:txBody>
          <a:bodyPr/>
          <a:lstStyle/>
          <a:p>
            <a:pPr marL="0" indent="0">
              <a:buNone/>
            </a:pPr>
            <a:r>
              <a:rPr lang="en-US" sz="2600" b="1">
                <a:solidFill>
                  <a:srgbClr val="FFFFFF"/>
                </a:solidFill>
              </a:rPr>
              <a:t>What it is</a:t>
            </a:r>
          </a:p>
          <a:p>
            <a:pPr marL="0" indent="0">
              <a:buNone/>
            </a:pPr>
            <a:br>
              <a:rPr lang="en-US" sz="2200">
                <a:solidFill>
                  <a:srgbClr val="FFFFFF"/>
                </a:solidFill>
              </a:rPr>
            </a:br>
            <a:r>
              <a:rPr lang="en-US" sz="2200">
                <a:solidFill>
                  <a:srgbClr val="FFFFFF"/>
                </a:solidFill>
              </a:rPr>
              <a:t>UEFI security standard that ensures only allowlisted, digitally signed code runs during system startup.</a:t>
            </a:r>
          </a:p>
          <a:p>
            <a:pPr marL="0" indent="0" fontAlgn="t">
              <a:buNone/>
            </a:pPr>
            <a:endParaRPr lang="en-US" sz="2400" b="1">
              <a:solidFill>
                <a:srgbClr val="FFFFFF"/>
              </a:solidFill>
            </a:endParaRPr>
          </a:p>
          <a:p>
            <a:pPr marL="0" indent="0" fontAlgn="t">
              <a:buNone/>
            </a:pPr>
            <a:r>
              <a:rPr lang="en-US" sz="2600" b="1">
                <a:solidFill>
                  <a:srgbClr val="FFFFFF"/>
                </a:solidFill>
              </a:rPr>
              <a:t>How it works</a:t>
            </a:r>
          </a:p>
          <a:p>
            <a:pPr marL="0" indent="0" fontAlgn="t">
              <a:buNone/>
            </a:pPr>
            <a:br>
              <a:rPr lang="en-US" sz="2200">
                <a:solidFill>
                  <a:srgbClr val="FFFFFF"/>
                </a:solidFill>
              </a:rPr>
            </a:br>
            <a:r>
              <a:rPr lang="en-US" sz="2200">
                <a:solidFill>
                  <a:srgbClr val="FFFFFF"/>
                </a:solidFill>
              </a:rPr>
              <a:t>During boot, firmware verifies digital signatures of critical boot components against the trusted certificate database in UEFI.</a:t>
            </a:r>
          </a:p>
          <a:p>
            <a:pPr marL="0" indent="0" fontAlgn="t">
              <a:buNone/>
            </a:pPr>
            <a:br>
              <a:rPr lang="en-US" sz="2200">
                <a:solidFill>
                  <a:srgbClr val="FFFFFF"/>
                </a:solidFill>
              </a:rPr>
            </a:br>
            <a:r>
              <a:rPr lang="en-US" sz="2200">
                <a:solidFill>
                  <a:srgbClr val="FFFFFF"/>
                </a:solidFill>
              </a:rPr>
              <a:t>Unsigned or untrusted code is blocked before Windows loads, preventing </a:t>
            </a:r>
            <a:r>
              <a:rPr lang="en-US" sz="2200" err="1">
                <a:solidFill>
                  <a:srgbClr val="FFFFFF"/>
                </a:solidFill>
              </a:rPr>
              <a:t>bootkits</a:t>
            </a:r>
            <a:r>
              <a:rPr lang="en-US" sz="2200">
                <a:solidFill>
                  <a:srgbClr val="FFFFFF"/>
                </a:solidFill>
              </a:rPr>
              <a:t> and unauthorized code.</a:t>
            </a:r>
          </a:p>
        </p:txBody>
      </p:sp>
      <p:pic>
        <p:nvPicPr>
          <p:cNvPr id="2" name="Picture 1">
            <a:extLst>
              <a:ext uri="{FF2B5EF4-FFF2-40B4-BE49-F238E27FC236}">
                <a16:creationId xmlns:a16="http://schemas.microsoft.com/office/drawing/2014/main" id="{D4C737E7-9974-93F6-2804-B3D3217A39FE}"/>
              </a:ext>
            </a:extLst>
          </p:cNvPr>
          <p:cNvPicPr>
            <a:picLocks noChangeAspect="1"/>
          </p:cNvPicPr>
          <p:nvPr/>
        </p:nvPicPr>
        <p:blipFill>
          <a:blip r:embed="rId3"/>
          <a:stretch>
            <a:fillRect/>
          </a:stretch>
        </p:blipFill>
        <p:spPr>
          <a:xfrm>
            <a:off x="7938253" y="2509764"/>
            <a:ext cx="3804279" cy="2847181"/>
          </a:xfrm>
          <a:prstGeom prst="rect">
            <a:avLst/>
          </a:prstGeom>
        </p:spPr>
      </p:pic>
      <p:sp>
        <p:nvSpPr>
          <p:cNvPr id="5" name="Text Placeholder 2">
            <a:extLst>
              <a:ext uri="{FF2B5EF4-FFF2-40B4-BE49-F238E27FC236}">
                <a16:creationId xmlns:a16="http://schemas.microsoft.com/office/drawing/2014/main" id="{26B5AC88-AF4E-594B-1FFC-740D41975B4E}"/>
              </a:ext>
            </a:extLst>
          </p:cNvPr>
          <p:cNvSpPr txBox="1">
            <a:spLocks/>
          </p:cNvSpPr>
          <p:nvPr/>
        </p:nvSpPr>
        <p:spPr>
          <a:xfrm>
            <a:off x="449469" y="5660303"/>
            <a:ext cx="7054918" cy="886397"/>
          </a:xfrm>
          <a:prstGeom prst="rect">
            <a:avLst/>
          </a:prstGeom>
          <a:ln>
            <a:solidFill>
              <a:schemeClr val="bg1"/>
            </a:solidFill>
          </a:ln>
          <a:scene3d>
            <a:camera prst="orthographicFront"/>
            <a:lightRig rig="threePt" dir="t"/>
          </a:scene3d>
          <a:sp3d>
            <a:bevelT/>
          </a:sp3d>
        </p:spPr>
        <p:txBody>
          <a:bodyPr vert="horz" wrap="square" lIns="0" tIns="0" rIns="0" bIns="0" rtlCol="0">
            <a:spAutoFit/>
          </a:bodyPr>
          <a:lst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Semilight" panose="020B0402040204020203" pitchFamily="34" charset="0"/>
              </a:defRPr>
            </a:lvl1pPr>
            <a:lvl2pPr marL="265176" marR="0" indent="-128016"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0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br>
              <a:rPr lang="en-US" sz="1800">
                <a:solidFill>
                  <a:srgbClr val="FFFFFF"/>
                </a:solidFill>
              </a:rPr>
            </a:br>
            <a:r>
              <a:rPr lang="en-US" sz="1800">
                <a:solidFill>
                  <a:srgbClr val="FFFFFF"/>
                </a:solidFill>
              </a:rPr>
              <a:t>Firmware -&gt;Signature Check -&gt;Trusted? -&gt; Boot Continues</a:t>
            </a:r>
          </a:p>
          <a:p>
            <a:pPr marL="0" indent="0">
              <a:buFont typeface="Arial" panose="020B0604020202020204" pitchFamily="34" charset="0"/>
              <a:buNone/>
            </a:pPr>
            <a:endParaRPr lang="en-US" sz="1800">
              <a:solidFill>
                <a:srgbClr val="FFFFFF"/>
              </a:solidFill>
            </a:endParaRPr>
          </a:p>
        </p:txBody>
      </p:sp>
    </p:spTree>
    <p:extLst>
      <p:ext uri="{BB962C8B-B14F-4D97-AF65-F5344CB8AC3E}">
        <p14:creationId xmlns:p14="http://schemas.microsoft.com/office/powerpoint/2010/main" val="39224007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0C05F-9CA1-26D7-4AA7-3411FCDAB94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C1A4D5E-96C3-FC33-75C7-9135EDE35DAB}"/>
              </a:ext>
            </a:extLst>
          </p:cNvPr>
          <p:cNvSpPr>
            <a:spLocks noGrp="1"/>
          </p:cNvSpPr>
          <p:nvPr>
            <p:ph type="title"/>
          </p:nvPr>
        </p:nvSpPr>
        <p:spPr>
          <a:xfrm>
            <a:off x="489143" y="201699"/>
            <a:ext cx="8193024" cy="430887"/>
          </a:xfrm>
        </p:spPr>
        <p:txBody>
          <a:bodyPr>
            <a:noAutofit/>
          </a:bodyPr>
          <a:lstStyle/>
          <a:p>
            <a:r>
              <a:rPr lang="en-US" sz="2800">
                <a:solidFill>
                  <a:srgbClr val="FFFFFF"/>
                </a:solidFill>
              </a:rPr>
              <a:t>Secure Boot Certificate Hierarchy</a:t>
            </a:r>
          </a:p>
        </p:txBody>
      </p:sp>
      <p:cxnSp>
        <p:nvCxnSpPr>
          <p:cNvPr id="78" name="Straight Arrow Connector 77">
            <a:extLst>
              <a:ext uri="{FF2B5EF4-FFF2-40B4-BE49-F238E27FC236}">
                <a16:creationId xmlns:a16="http://schemas.microsoft.com/office/drawing/2014/main" id="{E3DD71B8-ED77-ACC0-AE7F-B3B4D5A17F72}"/>
              </a:ext>
            </a:extLst>
          </p:cNvPr>
          <p:cNvCxnSpPr>
            <a:cxnSpLocks/>
            <a:stCxn id="84" idx="2"/>
            <a:endCxn id="89" idx="0"/>
          </p:cNvCxnSpPr>
          <p:nvPr/>
        </p:nvCxnSpPr>
        <p:spPr>
          <a:xfrm flipH="1">
            <a:off x="5990966" y="2780290"/>
            <a:ext cx="4720" cy="352109"/>
          </a:xfrm>
          <a:prstGeom prst="straightConnector1">
            <a:avLst/>
          </a:prstGeom>
          <a:noFill/>
          <a:ln w="19050" cap="flat" cmpd="sng" algn="ctr">
            <a:solidFill>
              <a:srgbClr val="FFFFFF"/>
            </a:solidFill>
            <a:prstDash val="solid"/>
            <a:round/>
            <a:headEnd type="none" w="med" len="med"/>
            <a:tailEnd type="arrow" w="med" len="med"/>
          </a:ln>
          <a:effectLst/>
        </p:spPr>
      </p:cxnSp>
      <p:sp>
        <p:nvSpPr>
          <p:cNvPr id="82" name="TextBox 81">
            <a:extLst>
              <a:ext uri="{FF2B5EF4-FFF2-40B4-BE49-F238E27FC236}">
                <a16:creationId xmlns:a16="http://schemas.microsoft.com/office/drawing/2014/main" id="{41D4D387-F473-24F5-E8BF-83AF3E7928D4}"/>
              </a:ext>
            </a:extLst>
          </p:cNvPr>
          <p:cNvSpPr txBox="1"/>
          <p:nvPr/>
        </p:nvSpPr>
        <p:spPr>
          <a:xfrm>
            <a:off x="4002306" y="970291"/>
            <a:ext cx="3977320" cy="246221"/>
          </a:xfrm>
          <a:prstGeom prst="rect">
            <a:avLst/>
          </a:prstGeom>
          <a:noFill/>
        </p:spPr>
        <p:txBody>
          <a:bodyPr wrap="square" lIns="0" tIns="0" rIns="0" bIns="0" rtlCol="0">
            <a:spAutoFit/>
          </a:bodyPr>
          <a:lstStyle/>
          <a:p>
            <a:pPr algn="ctr" defTabSz="914367"/>
            <a:r>
              <a:rPr lang="en-US" sz="1600">
                <a:solidFill>
                  <a:srgbClr val="FFFFFF"/>
                </a:solidFill>
                <a:latin typeface="Segoe UI"/>
              </a:rPr>
              <a:t>UEFI Secure Boot Trust Chain Architecture</a:t>
            </a:r>
          </a:p>
        </p:txBody>
      </p:sp>
      <p:sp>
        <p:nvSpPr>
          <p:cNvPr id="84" name="Rectangle: Rounded Corners 83">
            <a:extLst>
              <a:ext uri="{FF2B5EF4-FFF2-40B4-BE49-F238E27FC236}">
                <a16:creationId xmlns:a16="http://schemas.microsoft.com/office/drawing/2014/main" id="{6D3418D1-51D1-126B-DE3E-57572E8E9CEF}"/>
              </a:ext>
            </a:extLst>
          </p:cNvPr>
          <p:cNvSpPr/>
          <p:nvPr/>
        </p:nvSpPr>
        <p:spPr bwMode="auto">
          <a:xfrm>
            <a:off x="4054319" y="1433147"/>
            <a:ext cx="3882733" cy="1347143"/>
          </a:xfrm>
          <a:prstGeom prst="roundRect">
            <a:avLst/>
          </a:prstGeom>
          <a:noFill/>
          <a:ln w="9525" cap="flat" cmpd="sng" algn="ctr">
            <a:solidFill>
              <a:srgbClr val="F4364C"/>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Segoe UI"/>
                <a:ea typeface="Segoe UI" pitchFamily="34" charset="0"/>
                <a:cs typeface="Segoe UI" pitchFamily="34" charset="0"/>
              </a:rPr>
              <a:t>         Platform Key (</a:t>
            </a:r>
            <a:r>
              <a:rPr kumimoji="0" lang="en-US" sz="1400"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PK</a:t>
            </a:r>
            <a:r>
              <a:rPr kumimoji="0" lang="en-US" sz="1400" b="1" i="0" u="none" strike="noStrike" kern="0" cap="none" spc="0" normalizeH="0" baseline="0" noProof="0">
                <a:ln>
                  <a:noFill/>
                </a:ln>
                <a:solidFill>
                  <a:srgbClr val="FFFFFF"/>
                </a:solidFill>
                <a:effectLst/>
                <a:uLnTx/>
                <a:uFillTx/>
                <a:latin typeface="Segoe UI"/>
                <a:ea typeface="Segoe UI" pitchFamily="34" charset="0"/>
                <a:cs typeface="Segoe UI" pitchFamily="34" charset="0"/>
              </a:rPr>
              <a:t>)</a:t>
            </a:r>
          </a:p>
          <a:p>
            <a:pPr marL="0" marR="0" lvl="0" indent="0" defTabSz="932472" eaLnBrk="1" fontAlgn="base" latinLnBrk="0" hangingPunct="1">
              <a:lnSpc>
                <a:spcPct val="100000"/>
              </a:lnSpc>
              <a:spcBef>
                <a:spcPct val="0"/>
              </a:spcBef>
              <a:spcAft>
                <a:spcPct val="0"/>
              </a:spcAft>
              <a:buClrTx/>
              <a:buSzTx/>
              <a:buFontTx/>
              <a:buNone/>
              <a:tabLst/>
              <a:defRPr/>
            </a:pPr>
            <a:endParaRPr kumimoji="0" lang="en-US" sz="1400" b="1"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a:p>
            <a:pPr marL="0" marR="0" lvl="0" indent="0" defTabSz="932472"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a:ln>
                  <a:noFill/>
                </a:ln>
                <a:solidFill>
                  <a:srgbClr val="FFFFFF"/>
                </a:solidFill>
                <a:effectLst/>
                <a:uLnTx/>
                <a:uFillTx/>
                <a:latin typeface="Segoe UI"/>
                <a:ea typeface="Segoe UI" pitchFamily="34" charset="0"/>
                <a:cs typeface="Segoe UI" pitchFamily="34" charset="0"/>
              </a:rPr>
              <a:t>Self-signed OEM Certificate – </a:t>
            </a:r>
            <a:r>
              <a:rPr kumimoji="0" lang="en-US" sz="1100" b="0" i="0" u="none" strike="noStrike" kern="0" cap="none" spc="0" normalizeH="0" baseline="0" noProof="0">
                <a:ln>
                  <a:noFill/>
                </a:ln>
                <a:solidFill>
                  <a:srgbClr val="FFFFFF"/>
                </a:solidFill>
                <a:effectLst/>
                <a:uLnTx/>
                <a:uFillTx/>
                <a:latin typeface="Segoe UI"/>
                <a:ea typeface="Calibri" panose="020F0502020204030204" pitchFamily="34" charset="0"/>
                <a:cs typeface="Segoe UI" pitchFamily="34" charset="0"/>
              </a:rPr>
              <a:t>The ultimate root of Secure Boot trust. Owned by the platform manufacturer (OEM). Signs and authorizes Key Exchange Key (KEK) updates. One PK exists per system. </a:t>
            </a:r>
          </a:p>
        </p:txBody>
      </p:sp>
      <p:sp>
        <p:nvSpPr>
          <p:cNvPr id="85" name="Flowchart: Terminator 84">
            <a:extLst>
              <a:ext uri="{FF2B5EF4-FFF2-40B4-BE49-F238E27FC236}">
                <a16:creationId xmlns:a16="http://schemas.microsoft.com/office/drawing/2014/main" id="{464426DC-D7D8-9E5B-9037-E55D58C35B02}"/>
              </a:ext>
            </a:extLst>
          </p:cNvPr>
          <p:cNvSpPr/>
          <p:nvPr/>
        </p:nvSpPr>
        <p:spPr bwMode="auto">
          <a:xfrm>
            <a:off x="6251375" y="1339623"/>
            <a:ext cx="1304014" cy="212794"/>
          </a:xfrm>
          <a:prstGeom prst="flowChartTerminator">
            <a:avLst/>
          </a:prstGeom>
          <a:solidFill>
            <a:srgbClr val="F4364C"/>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a:p>
            <a:pPr marL="0" marR="0" lvl="0" indent="0" defTabSz="932472"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a:p>
            <a:pPr marL="0" marR="0" lvl="0" indent="0" defTabSz="932472"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6" name="TextBox 85">
            <a:extLst>
              <a:ext uri="{FF2B5EF4-FFF2-40B4-BE49-F238E27FC236}">
                <a16:creationId xmlns:a16="http://schemas.microsoft.com/office/drawing/2014/main" id="{E254214D-B62C-5556-9757-3D9318792AF1}"/>
              </a:ext>
            </a:extLst>
          </p:cNvPr>
          <p:cNvSpPr txBox="1"/>
          <p:nvPr/>
        </p:nvSpPr>
        <p:spPr>
          <a:xfrm>
            <a:off x="6466050" y="1374368"/>
            <a:ext cx="930302" cy="138499"/>
          </a:xfrm>
          <a:prstGeom prst="rect">
            <a:avLst/>
          </a:prstGeom>
          <a:noFill/>
        </p:spPr>
        <p:txBody>
          <a:bodyPr wrap="square" lIns="0" tIns="0" rIns="0" bIns="0" rtlCol="0">
            <a:spAutoFit/>
          </a:bodyPr>
          <a:lstStyle/>
          <a:p>
            <a:pPr marL="0" marR="0" lvl="0" indent="0" defTabSz="914367"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FFFFFF"/>
                </a:solidFill>
                <a:effectLst/>
                <a:uLnTx/>
                <a:uFillTx/>
                <a:latin typeface="Segoe UI"/>
              </a:rPr>
              <a:t>ROOT OF TRUST</a:t>
            </a:r>
          </a:p>
        </p:txBody>
      </p:sp>
      <p:pic>
        <p:nvPicPr>
          <p:cNvPr id="87" name="Graphic 86" descr="Old Key with solid fill">
            <a:extLst>
              <a:ext uri="{FF2B5EF4-FFF2-40B4-BE49-F238E27FC236}">
                <a16:creationId xmlns:a16="http://schemas.microsoft.com/office/drawing/2014/main" id="{87D0527F-0B26-1041-6042-9253B68B4AB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309430" y="1516217"/>
            <a:ext cx="333956" cy="333956"/>
          </a:xfrm>
          <a:prstGeom prst="rect">
            <a:avLst/>
          </a:prstGeom>
        </p:spPr>
      </p:pic>
      <p:sp>
        <p:nvSpPr>
          <p:cNvPr id="89" name="Rectangle: Rounded Corners 88">
            <a:extLst>
              <a:ext uri="{FF2B5EF4-FFF2-40B4-BE49-F238E27FC236}">
                <a16:creationId xmlns:a16="http://schemas.microsoft.com/office/drawing/2014/main" id="{CBA33985-E897-1C21-6A5E-D9BF627925E1}"/>
              </a:ext>
            </a:extLst>
          </p:cNvPr>
          <p:cNvSpPr/>
          <p:nvPr/>
        </p:nvSpPr>
        <p:spPr bwMode="auto">
          <a:xfrm>
            <a:off x="4002306" y="3132399"/>
            <a:ext cx="3977320" cy="1088104"/>
          </a:xfrm>
          <a:prstGeom prst="roundRect">
            <a:avLst/>
          </a:prstGeom>
          <a:noFill/>
          <a:ln w="9525" cap="flat" cmpd="sng" algn="ctr">
            <a:solidFill>
              <a:srgbClr val="F4364C"/>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Segoe UI"/>
                <a:ea typeface="Segoe UI" pitchFamily="34" charset="0"/>
                <a:cs typeface="Segoe UI" pitchFamily="34" charset="0"/>
              </a:rPr>
              <a:t>         Key Exchange Key (</a:t>
            </a:r>
            <a:r>
              <a:rPr kumimoji="0" lang="en-US" sz="1400"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KEK</a:t>
            </a:r>
            <a:r>
              <a:rPr kumimoji="0" lang="en-US" sz="1400" b="1" i="0" u="none" strike="noStrike" kern="0" cap="none" spc="0" normalizeH="0" baseline="0" noProof="0">
                <a:ln>
                  <a:noFill/>
                </a:ln>
                <a:solidFill>
                  <a:srgbClr val="FFFFFF"/>
                </a:solidFill>
                <a:effectLst/>
                <a:uLnTx/>
                <a:uFillTx/>
                <a:latin typeface="Segoe UI"/>
                <a:ea typeface="Segoe UI" pitchFamily="34" charset="0"/>
                <a:cs typeface="Segoe UI" pitchFamily="34" charset="0"/>
              </a:rPr>
              <a:t>)</a:t>
            </a:r>
          </a:p>
          <a:p>
            <a:pPr marL="0" marR="0" lvl="0" indent="0" defTabSz="932472" eaLnBrk="1" fontAlgn="base" latinLnBrk="0" hangingPunct="1">
              <a:lnSpc>
                <a:spcPct val="100000"/>
              </a:lnSpc>
              <a:spcBef>
                <a:spcPct val="0"/>
              </a:spcBef>
              <a:spcAft>
                <a:spcPct val="0"/>
              </a:spcAft>
              <a:buClrTx/>
              <a:buSzTx/>
              <a:buFontTx/>
              <a:buNone/>
              <a:tabLst/>
              <a:defRPr/>
            </a:pPr>
            <a:endParaRPr kumimoji="0" lang="en-US" sz="1400" b="1"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a:p>
            <a:pPr defTabSz="932472" fontAlgn="base">
              <a:spcBef>
                <a:spcPct val="0"/>
              </a:spcBef>
              <a:spcAft>
                <a:spcPct val="0"/>
              </a:spcAft>
              <a:defRPr/>
            </a:pPr>
            <a:r>
              <a:rPr kumimoji="0" lang="en-US" sz="1100" b="1" i="0" u="none" strike="noStrike" kern="0" cap="none" spc="0" normalizeH="0" baseline="0" noProof="0">
                <a:ln>
                  <a:noFill/>
                </a:ln>
                <a:solidFill>
                  <a:srgbClr val="FFFFFF"/>
                </a:solidFill>
                <a:effectLst/>
                <a:uLnTx/>
                <a:uFillTx/>
                <a:latin typeface="Segoe UI"/>
                <a:ea typeface="Segoe UI" pitchFamily="34" charset="0"/>
                <a:cs typeface="Segoe UI" pitchFamily="34" charset="0"/>
              </a:rPr>
              <a:t>Microsoft-Owned Certificate – </a:t>
            </a:r>
            <a:r>
              <a:rPr kumimoji="0" lang="en-US" sz="1100" b="0" i="0" u="none" strike="noStrike" kern="0" cap="none" spc="0" normalizeH="0" baseline="0" noProof="0">
                <a:ln>
                  <a:noFill/>
                </a:ln>
                <a:solidFill>
                  <a:srgbClr val="FFFFFF"/>
                </a:solidFill>
                <a:effectLst/>
                <a:uLnTx/>
                <a:uFillTx/>
                <a:latin typeface="Segoe UI"/>
                <a:ea typeface="Calibri" panose="020F0502020204030204" pitchFamily="34" charset="0"/>
                <a:cs typeface="Segoe UI" pitchFamily="34" charset="0"/>
              </a:rPr>
              <a:t>Authorizes updates to DB and DBX. Multiple KEKs can coexist</a:t>
            </a:r>
            <a:r>
              <a:rPr lang="en-US" sz="1100" kern="0">
                <a:solidFill>
                  <a:srgbClr val="FFFFFF"/>
                </a:solidFill>
                <a:latin typeface="Segoe UI"/>
                <a:ea typeface="Calibri" panose="020F0502020204030204" pitchFamily="34" charset="0"/>
                <a:cs typeface="Segoe UI" pitchFamily="34" charset="0"/>
              </a:rPr>
              <a:t>. DB/DBX updates must be KEK-signed. OEMs may add additional KEKs </a:t>
            </a:r>
          </a:p>
        </p:txBody>
      </p:sp>
      <p:pic>
        <p:nvPicPr>
          <p:cNvPr id="92" name="Graphic 91" descr="Circles with arrows with solid fill">
            <a:extLst>
              <a:ext uri="{FF2B5EF4-FFF2-40B4-BE49-F238E27FC236}">
                <a16:creationId xmlns:a16="http://schemas.microsoft.com/office/drawing/2014/main" id="{DE013580-54DA-8218-ACC8-DC780A81CE7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210703" y="3124336"/>
            <a:ext cx="432683" cy="432683"/>
          </a:xfrm>
          <a:prstGeom prst="rect">
            <a:avLst/>
          </a:prstGeom>
        </p:spPr>
      </p:pic>
      <p:sp>
        <p:nvSpPr>
          <p:cNvPr id="94" name="Rectangle: Rounded Corners 93">
            <a:extLst>
              <a:ext uri="{FF2B5EF4-FFF2-40B4-BE49-F238E27FC236}">
                <a16:creationId xmlns:a16="http://schemas.microsoft.com/office/drawing/2014/main" id="{6DCD49BA-CD8F-7610-B6FB-7CDF33C9832A}"/>
              </a:ext>
            </a:extLst>
          </p:cNvPr>
          <p:cNvSpPr/>
          <p:nvPr/>
        </p:nvSpPr>
        <p:spPr bwMode="auto">
          <a:xfrm>
            <a:off x="1689321" y="4847958"/>
            <a:ext cx="3501070" cy="1668358"/>
          </a:xfrm>
          <a:prstGeom prst="roundRect">
            <a:avLst/>
          </a:prstGeom>
          <a:noFill/>
          <a:ln w="9525" cap="flat" cmpd="sng" algn="ctr">
            <a:solidFill>
              <a:srgbClr val="F4364C"/>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Segoe UI"/>
                <a:ea typeface="Segoe UI" pitchFamily="34" charset="0"/>
                <a:cs typeface="Segoe UI" pitchFamily="34" charset="0"/>
              </a:rPr>
              <a:t>         Allowed Database (</a:t>
            </a:r>
            <a:r>
              <a:rPr kumimoji="0" lang="en-US" sz="1400"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DB</a:t>
            </a:r>
            <a:r>
              <a:rPr kumimoji="0" lang="en-US" sz="1400" b="1" i="0" u="none" strike="noStrike" kern="0" cap="none" spc="0" normalizeH="0" baseline="0" noProof="0">
                <a:ln>
                  <a:noFill/>
                </a:ln>
                <a:solidFill>
                  <a:srgbClr val="FFFFFF"/>
                </a:solidFill>
                <a:effectLst/>
                <a:uLnTx/>
                <a:uFillTx/>
                <a:latin typeface="Segoe UI"/>
                <a:ea typeface="Segoe UI" pitchFamily="34" charset="0"/>
                <a:cs typeface="Segoe UI" pitchFamily="34" charset="0"/>
              </a:rPr>
              <a:t>)</a:t>
            </a:r>
          </a:p>
          <a:p>
            <a:pPr marL="0" marR="0" lvl="0" indent="0" defTabSz="932472" eaLnBrk="1" fontAlgn="base" latinLnBrk="0" hangingPunct="1">
              <a:lnSpc>
                <a:spcPct val="100000"/>
              </a:lnSpc>
              <a:spcBef>
                <a:spcPct val="0"/>
              </a:spcBef>
              <a:spcAft>
                <a:spcPct val="0"/>
              </a:spcAft>
              <a:buClrTx/>
              <a:buSzTx/>
              <a:buFontTx/>
              <a:buNone/>
              <a:tabLst/>
              <a:defRPr/>
            </a:pPr>
            <a:endParaRPr kumimoji="0" lang="en-US" sz="1400" b="1"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a:p>
            <a:pPr marL="0" marR="0" lvl="0" indent="0" defTabSz="932472"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a:ln>
                  <a:noFill/>
                </a:ln>
                <a:solidFill>
                  <a:srgbClr val="FFFFFF"/>
                </a:solidFill>
                <a:effectLst/>
                <a:uLnTx/>
                <a:uFillTx/>
                <a:latin typeface="Segoe UI"/>
                <a:ea typeface="Segoe UI" pitchFamily="34" charset="0"/>
                <a:cs typeface="Segoe UI" pitchFamily="34" charset="0"/>
              </a:rPr>
              <a:t>List of trusted certificates – </a:t>
            </a:r>
            <a:r>
              <a:rPr kumimoji="0" lang="en-US" sz="1100" b="0" i="0" u="none" strike="noStrike" kern="0" cap="none" spc="0" normalizeH="0" baseline="0" noProof="0">
                <a:ln>
                  <a:noFill/>
                </a:ln>
                <a:solidFill>
                  <a:srgbClr val="FFFFFF"/>
                </a:solidFill>
                <a:effectLst/>
                <a:uLnTx/>
                <a:uFillTx/>
                <a:latin typeface="Segoe UI"/>
                <a:ea typeface="Calibri" panose="020F0502020204030204" pitchFamily="34" charset="0"/>
                <a:cs typeface="Segoe UI" pitchFamily="34" charset="0"/>
              </a:rPr>
              <a:t>Contains Root CAs and Intermediate CA certs that authorize:</a:t>
            </a:r>
          </a:p>
          <a:p>
            <a:pPr marL="0" marR="0" lvl="0" indent="0" defTabSz="932472"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FFFFFF"/>
              </a:solidFill>
              <a:effectLst/>
              <a:uLnTx/>
              <a:uFillTx/>
              <a:latin typeface="Segoe UI"/>
              <a:ea typeface="Calibri" panose="020F0502020204030204" pitchFamily="34" charset="0"/>
              <a:cs typeface="Segoe UI" pitchFamily="34" charset="0"/>
            </a:endParaRPr>
          </a:p>
          <a:p>
            <a:pPr marL="171450" marR="0" lvl="0" indent="-171450" defTabSz="932472"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b="0" i="0" u="none" strike="noStrike" kern="0" cap="none" spc="0" normalizeH="0" baseline="0" noProof="0">
                <a:ln>
                  <a:noFill/>
                </a:ln>
                <a:solidFill>
                  <a:srgbClr val="FFFFFF"/>
                </a:solidFill>
                <a:effectLst/>
                <a:uLnTx/>
                <a:uFillTx/>
                <a:latin typeface="Segoe UI"/>
                <a:ea typeface="Calibri" panose="020F0502020204030204" pitchFamily="34" charset="0"/>
                <a:cs typeface="Segoe UI" pitchFamily="34" charset="0"/>
              </a:rPr>
              <a:t>Boot loaders (</a:t>
            </a:r>
            <a:r>
              <a:rPr kumimoji="0" lang="en-US" sz="1100" b="0" i="0" u="none" strike="noStrike" kern="0" cap="none" spc="0" normalizeH="0" baseline="0" noProof="0" err="1">
                <a:ln>
                  <a:noFill/>
                </a:ln>
                <a:solidFill>
                  <a:srgbClr val="FFFFFF"/>
                </a:solidFill>
                <a:effectLst/>
                <a:uLnTx/>
                <a:uFillTx/>
                <a:latin typeface="Segoe UI"/>
                <a:ea typeface="Calibri" panose="020F0502020204030204" pitchFamily="34" charset="0"/>
                <a:cs typeface="Segoe UI" pitchFamily="34" charset="0"/>
              </a:rPr>
              <a:t>bootmgfw.efi</a:t>
            </a:r>
            <a:r>
              <a:rPr kumimoji="0" lang="en-US" sz="1100" b="0" i="0" u="none" strike="noStrike" kern="0" cap="none" spc="0" normalizeH="0" baseline="0" noProof="0">
                <a:ln>
                  <a:noFill/>
                </a:ln>
                <a:solidFill>
                  <a:srgbClr val="FFFFFF"/>
                </a:solidFill>
                <a:effectLst/>
                <a:uLnTx/>
                <a:uFillTx/>
                <a:latin typeface="Segoe UI"/>
                <a:ea typeface="Calibri" panose="020F0502020204030204" pitchFamily="34" charset="0"/>
                <a:cs typeface="Segoe UI" pitchFamily="34" charset="0"/>
              </a:rPr>
              <a:t>) </a:t>
            </a:r>
          </a:p>
          <a:p>
            <a:pPr marL="171450" marR="0" lvl="0" indent="-171450" defTabSz="932472"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b="0" i="0" u="none" strike="noStrike" kern="0" cap="none" spc="0" normalizeH="0" baseline="0" noProof="0">
                <a:ln>
                  <a:noFill/>
                </a:ln>
                <a:solidFill>
                  <a:srgbClr val="FFFFFF"/>
                </a:solidFill>
                <a:effectLst/>
                <a:uLnTx/>
                <a:uFillTx/>
                <a:latin typeface="Segoe UI"/>
                <a:ea typeface="Calibri" panose="020F0502020204030204" pitchFamily="34" charset="0"/>
                <a:cs typeface="Segoe UI" pitchFamily="34" charset="0"/>
              </a:rPr>
              <a:t>Option ROMs</a:t>
            </a:r>
          </a:p>
          <a:p>
            <a:pPr marL="171450" marR="0" lvl="0" indent="-171450" defTabSz="932472"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b="0" i="0" u="none" strike="noStrike" kern="0" cap="none" spc="0" normalizeH="0" baseline="0" noProof="0">
                <a:ln>
                  <a:noFill/>
                </a:ln>
                <a:solidFill>
                  <a:srgbClr val="FFFFFF"/>
                </a:solidFill>
                <a:effectLst/>
                <a:uLnTx/>
                <a:uFillTx/>
                <a:latin typeface="Segoe UI"/>
                <a:ea typeface="Calibri" panose="020F0502020204030204" pitchFamily="34" charset="0"/>
                <a:cs typeface="Segoe UI" pitchFamily="34" charset="0"/>
              </a:rPr>
              <a:t>UEFI drivers &amp; modules</a:t>
            </a:r>
          </a:p>
        </p:txBody>
      </p:sp>
      <p:sp>
        <p:nvSpPr>
          <p:cNvPr id="95" name="Flowchart: Terminator 94">
            <a:extLst>
              <a:ext uri="{FF2B5EF4-FFF2-40B4-BE49-F238E27FC236}">
                <a16:creationId xmlns:a16="http://schemas.microsoft.com/office/drawing/2014/main" id="{75190C4C-EE00-3547-8D8D-64982E88D53A}"/>
              </a:ext>
            </a:extLst>
          </p:cNvPr>
          <p:cNvSpPr/>
          <p:nvPr/>
        </p:nvSpPr>
        <p:spPr bwMode="auto">
          <a:xfrm>
            <a:off x="3623988" y="4754434"/>
            <a:ext cx="1304014" cy="212794"/>
          </a:xfrm>
          <a:prstGeom prst="flowChartTerminator">
            <a:avLst/>
          </a:prstGeom>
          <a:solidFill>
            <a:srgbClr val="0077D3"/>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a:p>
            <a:pPr marL="0" marR="0" lvl="0" indent="0" defTabSz="932472"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a:p>
            <a:pPr marL="0" marR="0" lvl="0" indent="0" defTabSz="932472"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6" name="TextBox 95">
            <a:extLst>
              <a:ext uri="{FF2B5EF4-FFF2-40B4-BE49-F238E27FC236}">
                <a16:creationId xmlns:a16="http://schemas.microsoft.com/office/drawing/2014/main" id="{EE851BBE-6174-0873-49EF-9B5113222E85}"/>
              </a:ext>
            </a:extLst>
          </p:cNvPr>
          <p:cNvSpPr txBox="1"/>
          <p:nvPr/>
        </p:nvSpPr>
        <p:spPr>
          <a:xfrm>
            <a:off x="3956935" y="4789510"/>
            <a:ext cx="674511" cy="138499"/>
          </a:xfrm>
          <a:prstGeom prst="rect">
            <a:avLst/>
          </a:prstGeom>
          <a:noFill/>
        </p:spPr>
        <p:txBody>
          <a:bodyPr wrap="square" lIns="0" tIns="0" rIns="0" bIns="0" rtlCol="0">
            <a:spAutoFit/>
          </a:bodyPr>
          <a:lstStyle/>
          <a:p>
            <a:pPr marL="0" marR="0" lvl="0" indent="0" defTabSz="914367"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FFFFFF"/>
                </a:solidFill>
                <a:effectLst/>
                <a:uLnTx/>
                <a:uFillTx/>
                <a:latin typeface="Segoe UI"/>
              </a:rPr>
              <a:t>ALLOW LIST</a:t>
            </a:r>
          </a:p>
        </p:txBody>
      </p:sp>
      <p:pic>
        <p:nvPicPr>
          <p:cNvPr id="97" name="Graphic 96" descr="Shield Tick with solid fill">
            <a:extLst>
              <a:ext uri="{FF2B5EF4-FFF2-40B4-BE49-F238E27FC236}">
                <a16:creationId xmlns:a16="http://schemas.microsoft.com/office/drawing/2014/main" id="{7A685B41-4E2E-E624-F9C1-694985357FE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930011" y="4969791"/>
            <a:ext cx="355795" cy="355795"/>
          </a:xfrm>
          <a:prstGeom prst="rect">
            <a:avLst/>
          </a:prstGeom>
        </p:spPr>
      </p:pic>
      <p:sp>
        <p:nvSpPr>
          <p:cNvPr id="99" name="Rectangle: Rounded Corners 98">
            <a:extLst>
              <a:ext uri="{FF2B5EF4-FFF2-40B4-BE49-F238E27FC236}">
                <a16:creationId xmlns:a16="http://schemas.microsoft.com/office/drawing/2014/main" id="{0C7E575E-13CD-7ACF-83EB-EA248D6C0BFD}"/>
              </a:ext>
            </a:extLst>
          </p:cNvPr>
          <p:cNvSpPr/>
          <p:nvPr/>
        </p:nvSpPr>
        <p:spPr bwMode="auto">
          <a:xfrm>
            <a:off x="7025697" y="4835542"/>
            <a:ext cx="3501069" cy="1680773"/>
          </a:xfrm>
          <a:prstGeom prst="roundRect">
            <a:avLst/>
          </a:prstGeom>
          <a:noFill/>
          <a:ln w="9525" cap="flat" cmpd="sng" algn="ctr">
            <a:solidFill>
              <a:srgbClr val="F4364C"/>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Segoe UI"/>
                <a:ea typeface="Segoe UI" pitchFamily="34" charset="0"/>
                <a:cs typeface="Segoe UI" pitchFamily="34" charset="0"/>
              </a:rPr>
              <a:t>         Disallowed Database (</a:t>
            </a:r>
            <a:r>
              <a:rPr kumimoji="0" lang="en-US" sz="1400"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DBX</a:t>
            </a:r>
            <a:r>
              <a:rPr kumimoji="0" lang="en-US" sz="1400" b="1" i="0" u="none" strike="noStrike" kern="0" cap="none" spc="0" normalizeH="0" baseline="0" noProof="0">
                <a:ln>
                  <a:noFill/>
                </a:ln>
                <a:solidFill>
                  <a:srgbClr val="FFFFFF"/>
                </a:solidFill>
                <a:effectLst/>
                <a:uLnTx/>
                <a:uFillTx/>
                <a:latin typeface="Segoe UI"/>
                <a:ea typeface="Segoe UI" pitchFamily="34" charset="0"/>
                <a:cs typeface="Segoe UI" pitchFamily="34" charset="0"/>
              </a:rPr>
              <a:t>)</a:t>
            </a:r>
          </a:p>
          <a:p>
            <a:pPr marL="0" marR="0" lvl="0" indent="0" defTabSz="932472" eaLnBrk="1" fontAlgn="base" latinLnBrk="0" hangingPunct="1">
              <a:lnSpc>
                <a:spcPct val="100000"/>
              </a:lnSpc>
              <a:spcBef>
                <a:spcPct val="0"/>
              </a:spcBef>
              <a:spcAft>
                <a:spcPct val="0"/>
              </a:spcAft>
              <a:buClrTx/>
              <a:buSzTx/>
              <a:buFontTx/>
              <a:buNone/>
              <a:tabLst/>
              <a:defRPr/>
            </a:pPr>
            <a:endParaRPr kumimoji="0" lang="en-US" sz="1400" b="1"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a:p>
            <a:pPr marL="0" marR="0" lvl="0" indent="0" defTabSz="932472"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a:ln>
                  <a:noFill/>
                </a:ln>
                <a:solidFill>
                  <a:srgbClr val="FFFFFF"/>
                </a:solidFill>
                <a:effectLst/>
                <a:uLnTx/>
                <a:uFillTx/>
                <a:latin typeface="Segoe UI"/>
                <a:ea typeface="Segoe UI" pitchFamily="34" charset="0"/>
                <a:cs typeface="Segoe UI" pitchFamily="34" charset="0"/>
              </a:rPr>
              <a:t>List of revoked signatures – </a:t>
            </a:r>
            <a:r>
              <a:rPr kumimoji="0" lang="en-US" sz="1100" b="0" i="0" u="none" strike="noStrike" kern="0" cap="none" spc="0" normalizeH="0" baseline="0" noProof="0">
                <a:ln>
                  <a:noFill/>
                </a:ln>
                <a:solidFill>
                  <a:srgbClr val="FFFFFF"/>
                </a:solidFill>
                <a:effectLst/>
                <a:uLnTx/>
                <a:uFillTx/>
                <a:latin typeface="Segoe UI"/>
                <a:ea typeface="Calibri" panose="020F0502020204030204" pitchFamily="34" charset="0"/>
                <a:cs typeface="Segoe UI" pitchFamily="34" charset="0"/>
              </a:rPr>
              <a:t>Contains:</a:t>
            </a:r>
          </a:p>
          <a:p>
            <a:pPr marL="0" marR="0" lvl="0" indent="0" defTabSz="932472"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FFFFFF"/>
              </a:solidFill>
              <a:effectLst/>
              <a:uLnTx/>
              <a:uFillTx/>
              <a:latin typeface="Segoe UI"/>
              <a:ea typeface="Calibri" panose="020F0502020204030204" pitchFamily="34" charset="0"/>
              <a:cs typeface="Segoe UI" pitchFamily="34" charset="0"/>
            </a:endParaRPr>
          </a:p>
          <a:p>
            <a:pPr marL="171450" marR="0" lvl="0" indent="-171450" defTabSz="932472"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b="0" i="0" u="none" strike="noStrike" kern="0" cap="none" spc="0" normalizeH="0" baseline="0" noProof="0">
                <a:ln>
                  <a:noFill/>
                </a:ln>
                <a:solidFill>
                  <a:srgbClr val="FFFFFF"/>
                </a:solidFill>
                <a:effectLst/>
                <a:uLnTx/>
                <a:uFillTx/>
                <a:latin typeface="Segoe UI"/>
                <a:ea typeface="Calibri" panose="020F0502020204030204" pitchFamily="34" charset="0"/>
                <a:cs typeface="Segoe UI" pitchFamily="34" charset="0"/>
              </a:rPr>
              <a:t>Authenticode hashes of known-bad binaries</a:t>
            </a:r>
          </a:p>
          <a:p>
            <a:pPr marL="171450" marR="0" lvl="0" indent="-171450" defTabSz="932472"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b="0" i="0" u="none" strike="noStrike" kern="0" cap="none" spc="0" normalizeH="0" baseline="0" noProof="0">
                <a:ln>
                  <a:noFill/>
                </a:ln>
                <a:solidFill>
                  <a:srgbClr val="FFFFFF"/>
                </a:solidFill>
                <a:effectLst/>
                <a:uLnTx/>
                <a:uFillTx/>
                <a:latin typeface="Segoe UI"/>
                <a:ea typeface="Calibri" panose="020F0502020204030204" pitchFamily="34" charset="0"/>
                <a:cs typeface="Segoe UI" pitchFamily="34" charset="0"/>
              </a:rPr>
              <a:t>Revoked publisher certificates</a:t>
            </a:r>
          </a:p>
          <a:p>
            <a:pPr marL="171450" marR="0" lvl="0" indent="-171450" defTabSz="932472"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b="0" i="0" u="none" strike="noStrike" kern="0" cap="none" spc="0" normalizeH="0" baseline="0" noProof="0">
                <a:ln>
                  <a:noFill/>
                </a:ln>
                <a:solidFill>
                  <a:srgbClr val="FFFFFF"/>
                </a:solidFill>
                <a:effectLst/>
                <a:uLnTx/>
                <a:uFillTx/>
                <a:latin typeface="Segoe UI"/>
                <a:ea typeface="Calibri" panose="020F0502020204030204" pitchFamily="34" charset="0"/>
                <a:cs typeface="Segoe UI" pitchFamily="34" charset="0"/>
              </a:rPr>
              <a:t>Compromised bootloader signatures</a:t>
            </a:r>
            <a:endParaRPr kumimoji="0" lang="en-US" sz="11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00" name="Flowchart: Terminator 99">
            <a:extLst>
              <a:ext uri="{FF2B5EF4-FFF2-40B4-BE49-F238E27FC236}">
                <a16:creationId xmlns:a16="http://schemas.microsoft.com/office/drawing/2014/main" id="{F91B4F3E-B2DC-97E1-33EA-CBB7836B5906}"/>
              </a:ext>
            </a:extLst>
          </p:cNvPr>
          <p:cNvSpPr/>
          <p:nvPr/>
        </p:nvSpPr>
        <p:spPr bwMode="auto">
          <a:xfrm>
            <a:off x="8960364" y="4742019"/>
            <a:ext cx="1304014" cy="212794"/>
          </a:xfrm>
          <a:prstGeom prst="flowChartTerminator">
            <a:avLst/>
          </a:prstGeom>
          <a:solidFill>
            <a:srgbClr val="8660C4">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a:p>
            <a:pPr marL="0" marR="0" lvl="0" indent="0" defTabSz="932472"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a:p>
            <a:pPr marL="0" marR="0" lvl="0" indent="0" defTabSz="932472"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1" name="TextBox 100">
            <a:extLst>
              <a:ext uri="{FF2B5EF4-FFF2-40B4-BE49-F238E27FC236}">
                <a16:creationId xmlns:a16="http://schemas.microsoft.com/office/drawing/2014/main" id="{523F6832-638F-2C9A-56E2-91E24D56FD2A}"/>
              </a:ext>
            </a:extLst>
          </p:cNvPr>
          <p:cNvSpPr txBox="1"/>
          <p:nvPr/>
        </p:nvSpPr>
        <p:spPr>
          <a:xfrm>
            <a:off x="9278071" y="4769475"/>
            <a:ext cx="674511" cy="138499"/>
          </a:xfrm>
          <a:prstGeom prst="rect">
            <a:avLst/>
          </a:prstGeom>
          <a:noFill/>
        </p:spPr>
        <p:txBody>
          <a:bodyPr wrap="square" lIns="0" tIns="0" rIns="0" bIns="0" rtlCol="0">
            <a:spAutoFit/>
          </a:bodyPr>
          <a:lstStyle/>
          <a:p>
            <a:pPr marL="0" marR="0" lvl="0" indent="0" defTabSz="914367"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FFFFFF"/>
                </a:solidFill>
                <a:effectLst/>
                <a:uLnTx/>
                <a:uFillTx/>
                <a:latin typeface="Segoe UI"/>
              </a:rPr>
              <a:t>BLOCK LIST</a:t>
            </a:r>
          </a:p>
        </p:txBody>
      </p:sp>
      <p:pic>
        <p:nvPicPr>
          <p:cNvPr id="102" name="Graphic 101" descr="Stop with solid fill">
            <a:extLst>
              <a:ext uri="{FF2B5EF4-FFF2-40B4-BE49-F238E27FC236}">
                <a16:creationId xmlns:a16="http://schemas.microsoft.com/office/drawing/2014/main" id="{1254D8D2-F752-BB63-DE50-E6F12F7BA48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262124" y="4958316"/>
            <a:ext cx="400451" cy="400451"/>
          </a:xfrm>
          <a:prstGeom prst="rect">
            <a:avLst/>
          </a:prstGeom>
        </p:spPr>
      </p:pic>
      <p:cxnSp>
        <p:nvCxnSpPr>
          <p:cNvPr id="7" name="Connector: Elbow 6">
            <a:extLst>
              <a:ext uri="{FF2B5EF4-FFF2-40B4-BE49-F238E27FC236}">
                <a16:creationId xmlns:a16="http://schemas.microsoft.com/office/drawing/2014/main" id="{A36CF3FA-50C2-6FC8-9F03-0FF7B6EC7A50}"/>
              </a:ext>
            </a:extLst>
          </p:cNvPr>
          <p:cNvCxnSpPr>
            <a:stCxn id="89" idx="2"/>
            <a:endCxn id="94" idx="0"/>
          </p:cNvCxnSpPr>
          <p:nvPr/>
        </p:nvCxnSpPr>
        <p:spPr>
          <a:xfrm rot="5400000">
            <a:off x="4401684" y="3258675"/>
            <a:ext cx="627455" cy="2551110"/>
          </a:xfrm>
          <a:prstGeom prst="bentConnector3">
            <a:avLst>
              <a:gd name="adj1" fmla="val 50617"/>
            </a:avLst>
          </a:prstGeom>
          <a:noFill/>
          <a:ln w="19050" cap="flat" cmpd="sng" algn="ctr">
            <a:solidFill>
              <a:srgbClr val="FFFFFF"/>
            </a:solidFill>
            <a:prstDash val="solid"/>
            <a:round/>
            <a:headEnd type="none" w="med" len="med"/>
            <a:tailEnd type="arrow" w="med" len="med"/>
          </a:ln>
          <a:effectLst/>
        </p:spPr>
      </p:cxnSp>
      <p:cxnSp>
        <p:nvCxnSpPr>
          <p:cNvPr id="8" name="Connector: Elbow 7">
            <a:extLst>
              <a:ext uri="{FF2B5EF4-FFF2-40B4-BE49-F238E27FC236}">
                <a16:creationId xmlns:a16="http://schemas.microsoft.com/office/drawing/2014/main" id="{AB5CF9BD-7781-2B96-362C-EBC23E87063B}"/>
              </a:ext>
            </a:extLst>
          </p:cNvPr>
          <p:cNvCxnSpPr>
            <a:cxnSpLocks/>
            <a:stCxn id="89" idx="2"/>
            <a:endCxn id="99" idx="0"/>
          </p:cNvCxnSpPr>
          <p:nvPr/>
        </p:nvCxnSpPr>
        <p:spPr>
          <a:xfrm rot="16200000" flipH="1">
            <a:off x="7076080" y="3135389"/>
            <a:ext cx="615039" cy="2785266"/>
          </a:xfrm>
          <a:prstGeom prst="bentConnector3">
            <a:avLst>
              <a:gd name="adj1" fmla="val 51890"/>
            </a:avLst>
          </a:prstGeom>
          <a:noFill/>
          <a:ln w="19050" cap="flat" cmpd="sng" algn="ctr">
            <a:solidFill>
              <a:srgbClr val="FFFFFF"/>
            </a:solidFill>
            <a:prstDash val="solid"/>
            <a:round/>
            <a:headEnd type="none" w="med" len="med"/>
            <a:tailEnd type="arrow" w="med" len="med"/>
          </a:ln>
          <a:effectLst/>
        </p:spPr>
      </p:cxnSp>
    </p:spTree>
    <p:extLst>
      <p:ext uri="{BB962C8B-B14F-4D97-AF65-F5344CB8AC3E}">
        <p14:creationId xmlns:p14="http://schemas.microsoft.com/office/powerpoint/2010/main" val="147054966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F33F0-CE42-7F28-2FC9-C08CEC9C3D0D}"/>
            </a:ext>
          </a:extLst>
        </p:cNvPr>
        <p:cNvGrpSpPr/>
        <p:nvPr/>
      </p:nvGrpSpPr>
      <p:grpSpPr>
        <a:xfrm>
          <a:off x="0" y="0"/>
          <a:ext cx="0" cy="0"/>
          <a:chOff x="0" y="0"/>
          <a:chExt cx="0" cy="0"/>
        </a:xfrm>
      </p:grpSpPr>
      <p:sp>
        <p:nvSpPr>
          <p:cNvPr id="33" name="Pentagon 32" descr="White bar with dates and arrowhead pointing to right.">
            <a:extLst>
              <a:ext uri="{FF2B5EF4-FFF2-40B4-BE49-F238E27FC236}">
                <a16:creationId xmlns:a16="http://schemas.microsoft.com/office/drawing/2014/main" id="{5600CAC2-75BF-6273-A5A6-B92E29CCB4BB}"/>
              </a:ext>
            </a:extLst>
          </p:cNvPr>
          <p:cNvSpPr/>
          <p:nvPr/>
        </p:nvSpPr>
        <p:spPr>
          <a:xfrm>
            <a:off x="0" y="3654332"/>
            <a:ext cx="11599863" cy="461427"/>
          </a:xfrm>
          <a:prstGeom prst="homePlat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F1966EDA-8340-7B55-BB57-2F1BF166E491}"/>
              </a:ext>
            </a:extLst>
          </p:cNvPr>
          <p:cNvSpPr txBox="1"/>
          <p:nvPr/>
        </p:nvSpPr>
        <p:spPr>
          <a:xfrm>
            <a:off x="1654198" y="3737244"/>
            <a:ext cx="1295911" cy="307777"/>
          </a:xfrm>
          <a:prstGeom prst="rect">
            <a:avLst/>
          </a:prstGeom>
          <a:noFill/>
        </p:spPr>
        <p:txBody>
          <a:bodyPr wrap="square" lIns="91440" tIns="45720" rIns="91440" bIns="45720" rtlCol="0" anchor="ctr">
            <a:spAutoFit/>
          </a:bodyPr>
          <a:lstStyle/>
          <a:p>
            <a:r>
              <a:rPr lang="en-US" sz="1400" b="1">
                <a:latin typeface="Segoe UI Semibold"/>
                <a:cs typeface="Segoe UI Semibold"/>
              </a:rPr>
              <a:t>June 24, 2026</a:t>
            </a:r>
          </a:p>
        </p:txBody>
      </p:sp>
      <p:cxnSp>
        <p:nvCxnSpPr>
          <p:cNvPr id="7" name="Straight Connector 6" descr="Line beside a milestone pointing down to date.">
            <a:extLst>
              <a:ext uri="{FF2B5EF4-FFF2-40B4-BE49-F238E27FC236}">
                <a16:creationId xmlns:a16="http://schemas.microsoft.com/office/drawing/2014/main" id="{B9643860-1427-7AE5-23EA-1696F0C932AD}"/>
              </a:ext>
            </a:extLst>
          </p:cNvPr>
          <p:cNvCxnSpPr>
            <a:cxnSpLocks/>
          </p:cNvCxnSpPr>
          <p:nvPr/>
        </p:nvCxnSpPr>
        <p:spPr>
          <a:xfrm>
            <a:off x="2249651" y="1846946"/>
            <a:ext cx="0" cy="1887713"/>
          </a:xfrm>
          <a:prstGeom prst="line">
            <a:avLst/>
          </a:prstGeom>
          <a:ln>
            <a:solidFill>
              <a:schemeClr val="bg1"/>
            </a:solidFill>
          </a:ln>
        </p:spPr>
        <p:style>
          <a:lnRef idx="2">
            <a:schemeClr val="accent4"/>
          </a:lnRef>
          <a:fillRef idx="0">
            <a:schemeClr val="accent4"/>
          </a:fillRef>
          <a:effectRef idx="1">
            <a:schemeClr val="accent4"/>
          </a:effectRef>
          <a:fontRef idx="minor">
            <a:schemeClr val="tx1"/>
          </a:fontRef>
        </p:style>
      </p:cxnSp>
      <p:sp>
        <p:nvSpPr>
          <p:cNvPr id="8" name="TextBox 7">
            <a:extLst>
              <a:ext uri="{FF2B5EF4-FFF2-40B4-BE49-F238E27FC236}">
                <a16:creationId xmlns:a16="http://schemas.microsoft.com/office/drawing/2014/main" id="{1EA987F6-856A-033A-EA2A-C6D00EBC3F6E}"/>
              </a:ext>
            </a:extLst>
          </p:cNvPr>
          <p:cNvSpPr txBox="1"/>
          <p:nvPr/>
        </p:nvSpPr>
        <p:spPr>
          <a:xfrm>
            <a:off x="2370676" y="1846946"/>
            <a:ext cx="2591849" cy="646331"/>
          </a:xfrm>
          <a:prstGeom prst="rect">
            <a:avLst/>
          </a:prstGeom>
          <a:noFill/>
          <a:ln>
            <a:solidFill>
              <a:srgbClr val="F4364C"/>
            </a:solidFill>
          </a:ln>
        </p:spPr>
        <p:txBody>
          <a:bodyPr wrap="square" rtlCol="0">
            <a:spAutoFit/>
          </a:bodyPr>
          <a:lstStyle/>
          <a:p>
            <a:r>
              <a:rPr lang="en-US" b="1">
                <a:solidFill>
                  <a:srgbClr val="FFFFFF"/>
                </a:solidFill>
                <a:latin typeface="Segoe UI Semibold" panose="020B0502040204020203" pitchFamily="34" charset="0"/>
                <a:cs typeface="Segoe UI Semibold" panose="020B0502040204020203" pitchFamily="34" charset="0"/>
              </a:rPr>
              <a:t>Microsoft Corporation KEK CA 2011</a:t>
            </a:r>
          </a:p>
        </p:txBody>
      </p:sp>
      <p:sp>
        <p:nvSpPr>
          <p:cNvPr id="9" name="TextBox 8">
            <a:extLst>
              <a:ext uri="{FF2B5EF4-FFF2-40B4-BE49-F238E27FC236}">
                <a16:creationId xmlns:a16="http://schemas.microsoft.com/office/drawing/2014/main" id="{E00FB161-18D6-1FBF-A8C8-6035E1E70618}"/>
              </a:ext>
            </a:extLst>
          </p:cNvPr>
          <p:cNvSpPr txBox="1"/>
          <p:nvPr/>
        </p:nvSpPr>
        <p:spPr>
          <a:xfrm>
            <a:off x="2370677" y="2494458"/>
            <a:ext cx="2011680" cy="1133644"/>
          </a:xfrm>
          <a:prstGeom prst="rect">
            <a:avLst/>
          </a:prstGeom>
          <a:noFill/>
        </p:spPr>
        <p:txBody>
          <a:bodyPr wrap="square" rtlCol="0">
            <a:spAutoFit/>
          </a:bodyPr>
          <a:lstStyle/>
          <a:p>
            <a:pPr marL="10583" marR="4233" lvl="0" defTabSz="914367">
              <a:spcBef>
                <a:spcPts val="83"/>
              </a:spcBef>
              <a:spcAft>
                <a:spcPts val="600"/>
              </a:spcAft>
              <a:defRPr/>
            </a:pPr>
            <a:r>
              <a:rPr lang="en-US" sz="1400">
                <a:solidFill>
                  <a:srgbClr val="FFFFFF"/>
                </a:solidFill>
                <a:latin typeface="Segoe UI"/>
                <a:cs typeface="Segoe UI"/>
              </a:rPr>
              <a:t>Key Exchange Key.</a:t>
            </a:r>
          </a:p>
          <a:p>
            <a:pPr marL="10583" marR="4233" lvl="0" defTabSz="914367">
              <a:spcBef>
                <a:spcPts val="83"/>
              </a:spcBef>
              <a:spcAft>
                <a:spcPts val="600"/>
              </a:spcAft>
              <a:defRPr/>
            </a:pPr>
            <a:r>
              <a:rPr lang="en-US" sz="1400">
                <a:solidFill>
                  <a:srgbClr val="FFFFFF"/>
                </a:solidFill>
                <a:latin typeface="Segoe UI"/>
                <a:cs typeface="Segoe UI"/>
              </a:rPr>
              <a:t>Expires: </a:t>
            </a:r>
            <a:r>
              <a:rPr lang="en-US" sz="1400">
                <a:solidFill>
                  <a:srgbClr val="EE0000"/>
                </a:solidFill>
                <a:latin typeface="Segoe UI"/>
                <a:cs typeface="Segoe UI"/>
              </a:rPr>
              <a:t>June 24, 2026</a:t>
            </a:r>
          </a:p>
          <a:p>
            <a:pPr marL="10583" marR="4233" lvl="0" defTabSz="914367">
              <a:spcBef>
                <a:spcPts val="83"/>
              </a:spcBef>
              <a:spcAft>
                <a:spcPts val="600"/>
              </a:spcAft>
              <a:defRPr/>
            </a:pPr>
            <a:r>
              <a:rPr lang="en-US" sz="1400">
                <a:solidFill>
                  <a:srgbClr val="FFFFFF"/>
                </a:solidFill>
                <a:latin typeface="Segoe UI"/>
                <a:cs typeface="Segoe UI"/>
              </a:rPr>
              <a:t>Impact: Cannot update DB/DBX</a:t>
            </a:r>
          </a:p>
        </p:txBody>
      </p:sp>
      <p:sp>
        <p:nvSpPr>
          <p:cNvPr id="22" name="TextBox 21">
            <a:extLst>
              <a:ext uri="{FF2B5EF4-FFF2-40B4-BE49-F238E27FC236}">
                <a16:creationId xmlns:a16="http://schemas.microsoft.com/office/drawing/2014/main" id="{DB6B46C2-69A2-CFB6-FAFF-7BFD03E7B554}"/>
              </a:ext>
            </a:extLst>
          </p:cNvPr>
          <p:cNvSpPr txBox="1"/>
          <p:nvPr/>
        </p:nvSpPr>
        <p:spPr>
          <a:xfrm>
            <a:off x="3427603" y="3730470"/>
            <a:ext cx="1763175" cy="307777"/>
          </a:xfrm>
          <a:prstGeom prst="rect">
            <a:avLst/>
          </a:prstGeom>
          <a:noFill/>
        </p:spPr>
        <p:txBody>
          <a:bodyPr wrap="square" lIns="91440" tIns="45720" rIns="91440" bIns="45720" rtlCol="0" anchor="ctr">
            <a:spAutoFit/>
          </a:bodyPr>
          <a:lstStyle/>
          <a:p>
            <a:r>
              <a:rPr lang="en-US" sz="1400" b="1">
                <a:latin typeface="Segoe UI Semibold"/>
                <a:cs typeface="Segoe UI Semibold"/>
              </a:rPr>
              <a:t>June 27, 2026</a:t>
            </a:r>
            <a:endParaRPr lang="en-US" sz="1400" b="1">
              <a:latin typeface="Segoe UI Semibold" panose="020B0502040204020203" pitchFamily="34" charset="0"/>
              <a:cs typeface="Segoe UI Semibold" panose="020B0502040204020203" pitchFamily="34" charset="0"/>
            </a:endParaRPr>
          </a:p>
        </p:txBody>
      </p:sp>
      <p:cxnSp>
        <p:nvCxnSpPr>
          <p:cNvPr id="16" name="Straight Connector 15" descr="Line beside a milestone pointing up to date.">
            <a:extLst>
              <a:ext uri="{FF2B5EF4-FFF2-40B4-BE49-F238E27FC236}">
                <a16:creationId xmlns:a16="http://schemas.microsoft.com/office/drawing/2014/main" id="{085B53AB-90F9-4121-4461-F71EF4F52115}"/>
              </a:ext>
            </a:extLst>
          </p:cNvPr>
          <p:cNvCxnSpPr>
            <a:cxnSpLocks/>
          </p:cNvCxnSpPr>
          <p:nvPr/>
        </p:nvCxnSpPr>
        <p:spPr>
          <a:xfrm>
            <a:off x="3762481" y="4022858"/>
            <a:ext cx="0" cy="2092192"/>
          </a:xfrm>
          <a:prstGeom prst="line">
            <a:avLst/>
          </a:prstGeom>
          <a:ln>
            <a:solidFill>
              <a:schemeClr val="bg1"/>
            </a:solidFill>
          </a:ln>
        </p:spPr>
        <p:style>
          <a:lnRef idx="2">
            <a:schemeClr val="accent4"/>
          </a:lnRef>
          <a:fillRef idx="0">
            <a:schemeClr val="accent4"/>
          </a:fillRef>
          <a:effectRef idx="1">
            <a:schemeClr val="accent4"/>
          </a:effectRef>
          <a:fontRef idx="minor">
            <a:schemeClr val="tx1"/>
          </a:fontRef>
        </p:style>
      </p:cxnSp>
      <p:sp>
        <p:nvSpPr>
          <p:cNvPr id="17" name="TextBox 16">
            <a:extLst>
              <a:ext uri="{FF2B5EF4-FFF2-40B4-BE49-F238E27FC236}">
                <a16:creationId xmlns:a16="http://schemas.microsoft.com/office/drawing/2014/main" id="{75FAFA57-A4E2-268C-E311-A8A2F35C5E63}"/>
              </a:ext>
            </a:extLst>
          </p:cNvPr>
          <p:cNvSpPr txBox="1"/>
          <p:nvPr/>
        </p:nvSpPr>
        <p:spPr>
          <a:xfrm>
            <a:off x="3894856" y="4424615"/>
            <a:ext cx="2591843" cy="646331"/>
          </a:xfrm>
          <a:prstGeom prst="rect">
            <a:avLst/>
          </a:prstGeom>
          <a:noFill/>
          <a:ln>
            <a:solidFill>
              <a:srgbClr val="FF5C39"/>
            </a:solidFill>
          </a:ln>
        </p:spPr>
        <p:txBody>
          <a:bodyPr wrap="square" rtlCol="0">
            <a:spAutoFit/>
          </a:bodyPr>
          <a:lstStyle/>
          <a:p>
            <a:r>
              <a:rPr lang="en-US" b="1">
                <a:solidFill>
                  <a:srgbClr val="FFFFFF"/>
                </a:solidFill>
                <a:latin typeface="Segoe UI Semibold" panose="020B0502040204020203" pitchFamily="34" charset="0"/>
                <a:cs typeface="Segoe UI Semibold" panose="020B0502040204020203" pitchFamily="34" charset="0"/>
              </a:rPr>
              <a:t>Microsoft Corporation UEFI CA 2011</a:t>
            </a:r>
          </a:p>
        </p:txBody>
      </p:sp>
      <p:sp>
        <p:nvSpPr>
          <p:cNvPr id="18" name="TextBox 17">
            <a:extLst>
              <a:ext uri="{FF2B5EF4-FFF2-40B4-BE49-F238E27FC236}">
                <a16:creationId xmlns:a16="http://schemas.microsoft.com/office/drawing/2014/main" id="{2596855A-D891-01E2-B899-BF548324B087}"/>
              </a:ext>
            </a:extLst>
          </p:cNvPr>
          <p:cNvSpPr txBox="1"/>
          <p:nvPr/>
        </p:nvSpPr>
        <p:spPr>
          <a:xfrm>
            <a:off x="3806748" y="5077585"/>
            <a:ext cx="2679949" cy="1133644"/>
          </a:xfrm>
          <a:prstGeom prst="rect">
            <a:avLst/>
          </a:prstGeom>
          <a:noFill/>
        </p:spPr>
        <p:txBody>
          <a:bodyPr wrap="square" rtlCol="0">
            <a:spAutoFit/>
          </a:bodyPr>
          <a:lstStyle/>
          <a:p>
            <a:pPr marL="10583" marR="4233" lvl="0" defTabSz="914367">
              <a:spcBef>
                <a:spcPts val="83"/>
              </a:spcBef>
              <a:spcAft>
                <a:spcPts val="600"/>
              </a:spcAft>
              <a:defRPr/>
            </a:pPr>
            <a:r>
              <a:rPr lang="en-US" sz="1400">
                <a:solidFill>
                  <a:srgbClr val="FFFFFF"/>
                </a:solidFill>
                <a:latin typeface="Segoe UI"/>
                <a:cs typeface="Segoe UI"/>
              </a:rPr>
              <a:t>DB (3</a:t>
            </a:r>
            <a:r>
              <a:rPr lang="en-US" sz="1400" baseline="30000">
                <a:solidFill>
                  <a:srgbClr val="FFFFFF"/>
                </a:solidFill>
                <a:latin typeface="Segoe UI"/>
                <a:cs typeface="Segoe UI"/>
              </a:rPr>
              <a:t>rd</a:t>
            </a:r>
            <a:r>
              <a:rPr lang="en-US" sz="1400">
                <a:solidFill>
                  <a:srgbClr val="FFFFFF"/>
                </a:solidFill>
                <a:latin typeface="Segoe UI"/>
                <a:cs typeface="Segoe UI"/>
              </a:rPr>
              <a:t> Party Signing)</a:t>
            </a:r>
          </a:p>
          <a:p>
            <a:pPr marL="10583" marR="4233" lvl="0" defTabSz="914367">
              <a:spcBef>
                <a:spcPts val="83"/>
              </a:spcBef>
              <a:spcAft>
                <a:spcPts val="600"/>
              </a:spcAft>
              <a:defRPr/>
            </a:pPr>
            <a:r>
              <a:rPr lang="en-US" sz="1400">
                <a:solidFill>
                  <a:srgbClr val="FFFFFF"/>
                </a:solidFill>
                <a:latin typeface="Segoe UI"/>
                <a:cs typeface="Segoe UI"/>
              </a:rPr>
              <a:t>Expires: </a:t>
            </a:r>
            <a:r>
              <a:rPr lang="en-US" sz="1400">
                <a:solidFill>
                  <a:srgbClr val="EE0000"/>
                </a:solidFill>
                <a:latin typeface="Segoe UI"/>
                <a:cs typeface="Segoe UI"/>
              </a:rPr>
              <a:t>June 27, 2026</a:t>
            </a:r>
          </a:p>
          <a:p>
            <a:pPr marL="10583" marR="4233" lvl="0" defTabSz="914367">
              <a:spcBef>
                <a:spcPts val="83"/>
              </a:spcBef>
              <a:spcAft>
                <a:spcPts val="600"/>
              </a:spcAft>
              <a:defRPr/>
            </a:pPr>
            <a:r>
              <a:rPr lang="en-US" sz="1400">
                <a:solidFill>
                  <a:srgbClr val="FFFFFF"/>
                </a:solidFill>
                <a:latin typeface="Segoe UI"/>
                <a:cs typeface="Segoe UI"/>
              </a:rPr>
              <a:t>Impact: Cannot update 3P boot loaders and option ROMs</a:t>
            </a:r>
          </a:p>
        </p:txBody>
      </p:sp>
      <p:sp>
        <p:nvSpPr>
          <p:cNvPr id="24" name="TextBox 23">
            <a:extLst>
              <a:ext uri="{FF2B5EF4-FFF2-40B4-BE49-F238E27FC236}">
                <a16:creationId xmlns:a16="http://schemas.microsoft.com/office/drawing/2014/main" id="{3DEDF424-0D9B-4F9A-917A-B36701C5ED97}"/>
              </a:ext>
            </a:extLst>
          </p:cNvPr>
          <p:cNvSpPr txBox="1"/>
          <p:nvPr/>
        </p:nvSpPr>
        <p:spPr>
          <a:xfrm>
            <a:off x="6741165" y="3738300"/>
            <a:ext cx="1207193" cy="307777"/>
          </a:xfrm>
          <a:prstGeom prst="rect">
            <a:avLst/>
          </a:prstGeom>
          <a:noFill/>
        </p:spPr>
        <p:txBody>
          <a:bodyPr wrap="square" lIns="91440" tIns="45720" rIns="91440" bIns="45720" rtlCol="0" anchor="ctr">
            <a:spAutoFit/>
          </a:bodyPr>
          <a:lstStyle/>
          <a:p>
            <a:r>
              <a:rPr lang="en-US" sz="1400" b="1">
                <a:latin typeface="Segoe UI Semibold"/>
                <a:cs typeface="Segoe UI Semibold"/>
              </a:rPr>
              <a:t>Oct 19, 2026</a:t>
            </a:r>
          </a:p>
        </p:txBody>
      </p:sp>
      <p:cxnSp>
        <p:nvCxnSpPr>
          <p:cNvPr id="10" name="Straight Connector 9" descr="Line beside a milestone pointing down to date.">
            <a:extLst>
              <a:ext uri="{FF2B5EF4-FFF2-40B4-BE49-F238E27FC236}">
                <a16:creationId xmlns:a16="http://schemas.microsoft.com/office/drawing/2014/main" id="{21AB31C9-DFF3-3B9F-1797-E22FD6168085}"/>
              </a:ext>
            </a:extLst>
          </p:cNvPr>
          <p:cNvCxnSpPr>
            <a:cxnSpLocks/>
          </p:cNvCxnSpPr>
          <p:nvPr/>
        </p:nvCxnSpPr>
        <p:spPr>
          <a:xfrm>
            <a:off x="7284294" y="1846946"/>
            <a:ext cx="0" cy="1887713"/>
          </a:xfrm>
          <a:prstGeom prst="line">
            <a:avLst/>
          </a:prstGeom>
          <a:ln>
            <a:solidFill>
              <a:schemeClr val="bg1"/>
            </a:solidFill>
          </a:ln>
        </p:spPr>
        <p:style>
          <a:lnRef idx="2">
            <a:schemeClr val="accent4"/>
          </a:lnRef>
          <a:fillRef idx="0">
            <a:schemeClr val="accent4"/>
          </a:fillRef>
          <a:effectRef idx="1">
            <a:schemeClr val="accent4"/>
          </a:effectRef>
          <a:fontRef idx="minor">
            <a:schemeClr val="tx1"/>
          </a:fontRef>
        </p:style>
      </p:cxnSp>
      <p:sp>
        <p:nvSpPr>
          <p:cNvPr id="11" name="TextBox 10">
            <a:extLst>
              <a:ext uri="{FF2B5EF4-FFF2-40B4-BE49-F238E27FC236}">
                <a16:creationId xmlns:a16="http://schemas.microsoft.com/office/drawing/2014/main" id="{39363E09-7251-469F-8E2B-3D0E5F6560A7}"/>
              </a:ext>
            </a:extLst>
          </p:cNvPr>
          <p:cNvSpPr txBox="1"/>
          <p:nvPr/>
        </p:nvSpPr>
        <p:spPr>
          <a:xfrm>
            <a:off x="7405319" y="1846946"/>
            <a:ext cx="2591843" cy="646331"/>
          </a:xfrm>
          <a:prstGeom prst="rect">
            <a:avLst/>
          </a:prstGeom>
          <a:noFill/>
          <a:ln>
            <a:solidFill>
              <a:schemeClr val="accent6"/>
            </a:solidFill>
          </a:ln>
        </p:spPr>
        <p:txBody>
          <a:bodyPr wrap="square" rtlCol="0">
            <a:spAutoFit/>
          </a:bodyPr>
          <a:lstStyle/>
          <a:p>
            <a:r>
              <a:rPr lang="en-US" b="1">
                <a:solidFill>
                  <a:srgbClr val="FFFFFF"/>
                </a:solidFill>
                <a:latin typeface="Segoe UI Semibold" panose="020B0502040204020203" pitchFamily="34" charset="0"/>
                <a:cs typeface="Segoe UI Semibold" panose="020B0502040204020203" pitchFamily="34" charset="0"/>
              </a:rPr>
              <a:t>Microsoft Windows Production PCA 2011</a:t>
            </a:r>
          </a:p>
        </p:txBody>
      </p:sp>
      <p:sp>
        <p:nvSpPr>
          <p:cNvPr id="12" name="TextBox 11">
            <a:extLst>
              <a:ext uri="{FF2B5EF4-FFF2-40B4-BE49-F238E27FC236}">
                <a16:creationId xmlns:a16="http://schemas.microsoft.com/office/drawing/2014/main" id="{20F2D083-C514-3068-ACCD-5605DE5608F7}"/>
              </a:ext>
            </a:extLst>
          </p:cNvPr>
          <p:cNvSpPr txBox="1"/>
          <p:nvPr/>
        </p:nvSpPr>
        <p:spPr>
          <a:xfrm>
            <a:off x="7405319" y="2487200"/>
            <a:ext cx="2072703" cy="1133644"/>
          </a:xfrm>
          <a:prstGeom prst="rect">
            <a:avLst/>
          </a:prstGeom>
          <a:noFill/>
        </p:spPr>
        <p:txBody>
          <a:bodyPr wrap="square" rtlCol="0">
            <a:spAutoFit/>
          </a:bodyPr>
          <a:lstStyle/>
          <a:p>
            <a:pPr marL="10583" marR="4233" lvl="0">
              <a:spcBef>
                <a:spcPts val="83"/>
              </a:spcBef>
              <a:spcAft>
                <a:spcPts val="600"/>
              </a:spcAft>
              <a:defRPr/>
            </a:pPr>
            <a:r>
              <a:rPr lang="en-US" sz="1400">
                <a:solidFill>
                  <a:srgbClr val="FFFFFF"/>
                </a:solidFill>
                <a:cs typeface="Segoe UI"/>
              </a:rPr>
              <a:t>DB (Windows Signing)</a:t>
            </a:r>
          </a:p>
          <a:p>
            <a:pPr marL="10583" marR="4233" lvl="0">
              <a:spcBef>
                <a:spcPts val="83"/>
              </a:spcBef>
              <a:spcAft>
                <a:spcPts val="600"/>
              </a:spcAft>
              <a:defRPr/>
            </a:pPr>
            <a:r>
              <a:rPr lang="en-US" sz="1400">
                <a:solidFill>
                  <a:srgbClr val="FFFFFF"/>
                </a:solidFill>
                <a:cs typeface="Segoe UI"/>
              </a:rPr>
              <a:t>Expires: </a:t>
            </a:r>
            <a:r>
              <a:rPr lang="en-US" sz="1400">
                <a:solidFill>
                  <a:srgbClr val="EE0000"/>
                </a:solidFill>
                <a:cs typeface="Segoe UI"/>
              </a:rPr>
              <a:t>Oct 19, 2026</a:t>
            </a:r>
          </a:p>
          <a:p>
            <a:pPr marL="10583" marR="4233" lvl="0">
              <a:spcBef>
                <a:spcPts val="83"/>
              </a:spcBef>
              <a:spcAft>
                <a:spcPts val="600"/>
              </a:spcAft>
              <a:defRPr/>
            </a:pPr>
            <a:r>
              <a:rPr lang="en-US" sz="1400">
                <a:solidFill>
                  <a:srgbClr val="FFFFFF"/>
                </a:solidFill>
                <a:cs typeface="Segoe UI"/>
              </a:rPr>
              <a:t>Impact: Cannot update Windows boot manager</a:t>
            </a:r>
            <a:endParaRPr lang="en-US" sz="1400">
              <a:solidFill>
                <a:srgbClr val="FFFFFF"/>
              </a:solidFill>
              <a:latin typeface="Segoe UI"/>
              <a:cs typeface="Segoe UI"/>
            </a:endParaRPr>
          </a:p>
        </p:txBody>
      </p:sp>
      <p:sp>
        <p:nvSpPr>
          <p:cNvPr id="34" name="Title 1">
            <a:extLst>
              <a:ext uri="{FF2B5EF4-FFF2-40B4-BE49-F238E27FC236}">
                <a16:creationId xmlns:a16="http://schemas.microsoft.com/office/drawing/2014/main" id="{E6598AC8-9963-B14D-0252-282BCE560348}"/>
              </a:ext>
            </a:extLst>
          </p:cNvPr>
          <p:cNvSpPr>
            <a:spLocks noGrp="1"/>
          </p:cNvSpPr>
          <p:nvPr>
            <p:ph type="title"/>
          </p:nvPr>
        </p:nvSpPr>
        <p:spPr>
          <a:xfrm>
            <a:off x="588262" y="585216"/>
            <a:ext cx="8193024" cy="430887"/>
          </a:xfrm>
        </p:spPr>
        <p:txBody>
          <a:bodyPr>
            <a:noAutofit/>
          </a:bodyPr>
          <a:lstStyle/>
          <a:p>
            <a:r>
              <a:rPr lang="en-US" sz="2800">
                <a:solidFill>
                  <a:srgbClr val="FFFFFF"/>
                </a:solidFill>
              </a:rPr>
              <a:t>Timeline - Secure Boot 2011 Certificate Expiration</a:t>
            </a:r>
          </a:p>
        </p:txBody>
      </p:sp>
      <p:sp>
        <p:nvSpPr>
          <p:cNvPr id="35" name="TextBox 34">
            <a:extLst>
              <a:ext uri="{FF2B5EF4-FFF2-40B4-BE49-F238E27FC236}">
                <a16:creationId xmlns:a16="http://schemas.microsoft.com/office/drawing/2014/main" id="{A359E001-47C9-EA91-3116-6CFE30BCB072}"/>
              </a:ext>
            </a:extLst>
          </p:cNvPr>
          <p:cNvSpPr txBox="1"/>
          <p:nvPr/>
        </p:nvSpPr>
        <p:spPr>
          <a:xfrm>
            <a:off x="588262" y="1356027"/>
            <a:ext cx="5069588" cy="246221"/>
          </a:xfrm>
          <a:prstGeom prst="rect">
            <a:avLst/>
          </a:prstGeom>
          <a:noFill/>
        </p:spPr>
        <p:txBody>
          <a:bodyPr wrap="square" lIns="0" tIns="0" rIns="0" bIns="0" rtlCol="0">
            <a:spAutoFit/>
          </a:bodyPr>
          <a:lstStyle/>
          <a:p>
            <a:pPr algn="l"/>
            <a:r>
              <a:rPr lang="en-US" sz="1600">
                <a:solidFill>
                  <a:srgbClr val="FFFFFF"/>
                </a:solidFill>
              </a:rPr>
              <a:t>Microsoft certificates issued in 2011 are expiring in 2026</a:t>
            </a:r>
          </a:p>
        </p:txBody>
      </p:sp>
      <p:pic>
        <p:nvPicPr>
          <p:cNvPr id="37" name="Graphic 36" descr="Old Key with solid fill">
            <a:extLst>
              <a:ext uri="{FF2B5EF4-FFF2-40B4-BE49-F238E27FC236}">
                <a16:creationId xmlns:a16="http://schemas.microsoft.com/office/drawing/2014/main" id="{6DF585F1-0816-ACED-24F3-913D1E9D0AD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083549" y="1977929"/>
            <a:ext cx="374973" cy="374973"/>
          </a:xfrm>
          <a:prstGeom prst="rect">
            <a:avLst/>
          </a:prstGeom>
        </p:spPr>
      </p:pic>
      <p:pic>
        <p:nvPicPr>
          <p:cNvPr id="39" name="Graphic 38" descr="Window with solid fill">
            <a:extLst>
              <a:ext uri="{FF2B5EF4-FFF2-40B4-BE49-F238E27FC236}">
                <a16:creationId xmlns:a16="http://schemas.microsoft.com/office/drawing/2014/main" id="{B8755677-9AC2-01ED-90E3-D37D0D20F88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094225" y="2003948"/>
            <a:ext cx="398939" cy="322934"/>
          </a:xfrm>
          <a:prstGeom prst="rect">
            <a:avLst/>
          </a:prstGeom>
        </p:spPr>
      </p:pic>
      <p:pic>
        <p:nvPicPr>
          <p:cNvPr id="41" name="Graphic 40" descr="Lock with solid fill">
            <a:extLst>
              <a:ext uri="{FF2B5EF4-FFF2-40B4-BE49-F238E27FC236}">
                <a16:creationId xmlns:a16="http://schemas.microsoft.com/office/drawing/2014/main" id="{164901E6-FF44-74B8-F496-661E949D682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523321" y="4529936"/>
            <a:ext cx="435687" cy="435687"/>
          </a:xfrm>
          <a:prstGeom prst="rect">
            <a:avLst/>
          </a:prstGeom>
        </p:spPr>
      </p:pic>
    </p:spTree>
    <p:extLst>
      <p:ext uri="{BB962C8B-B14F-4D97-AF65-F5344CB8AC3E}">
        <p14:creationId xmlns:p14="http://schemas.microsoft.com/office/powerpoint/2010/main" val="257025169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B18FF-9FA2-C9DC-5C31-AC2BE7BEEA8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1DBA257-48F6-F564-6790-C88CD4E882BC}"/>
              </a:ext>
            </a:extLst>
          </p:cNvPr>
          <p:cNvSpPr>
            <a:spLocks noGrp="1"/>
          </p:cNvSpPr>
          <p:nvPr>
            <p:ph type="title"/>
          </p:nvPr>
        </p:nvSpPr>
        <p:spPr>
          <a:xfrm>
            <a:off x="588262" y="585216"/>
            <a:ext cx="8193024" cy="430887"/>
          </a:xfrm>
        </p:spPr>
        <p:txBody>
          <a:bodyPr>
            <a:normAutofit fontScale="90000"/>
          </a:bodyPr>
          <a:lstStyle/>
          <a:p>
            <a:r>
              <a:rPr lang="en-US" sz="2800">
                <a:solidFill>
                  <a:srgbClr val="FFFFFF"/>
                </a:solidFill>
              </a:rPr>
              <a:t>New Secure Boot Certs/Keys being rolled out</a:t>
            </a:r>
          </a:p>
        </p:txBody>
      </p:sp>
      <p:graphicFrame>
        <p:nvGraphicFramePr>
          <p:cNvPr id="2" name="Table 1">
            <a:extLst>
              <a:ext uri="{FF2B5EF4-FFF2-40B4-BE49-F238E27FC236}">
                <a16:creationId xmlns:a16="http://schemas.microsoft.com/office/drawing/2014/main" id="{2DB9817F-7320-BB27-31CF-B6C4D224C4E9}"/>
              </a:ext>
            </a:extLst>
          </p:cNvPr>
          <p:cNvGraphicFramePr>
            <a:graphicFrameLocks noGrp="1"/>
          </p:cNvGraphicFramePr>
          <p:nvPr>
            <p:extLst>
              <p:ext uri="{D42A27DB-BD31-4B8C-83A1-F6EECF244321}">
                <p14:modId xmlns:p14="http://schemas.microsoft.com/office/powerpoint/2010/main" val="1840238351"/>
              </p:ext>
            </p:extLst>
          </p:nvPr>
        </p:nvGraphicFramePr>
        <p:xfrm>
          <a:off x="695092" y="2146300"/>
          <a:ext cx="10801816" cy="3804921"/>
        </p:xfrm>
        <a:graphic>
          <a:graphicData uri="http://schemas.openxmlformats.org/drawingml/2006/table">
            <a:tbl>
              <a:tblPr firstRow="1" bandRow="1">
                <a:tableStyleId>{0E3FDE45-AF77-4B5C-9715-49D594BDF05E}</a:tableStyleId>
              </a:tblPr>
              <a:tblGrid>
                <a:gridCol w="3211552">
                  <a:extLst>
                    <a:ext uri="{9D8B030D-6E8A-4147-A177-3AD203B41FA5}">
                      <a16:colId xmlns:a16="http://schemas.microsoft.com/office/drawing/2014/main" val="3573772974"/>
                    </a:ext>
                  </a:extLst>
                </a:gridCol>
                <a:gridCol w="2189356">
                  <a:extLst>
                    <a:ext uri="{9D8B030D-6E8A-4147-A177-3AD203B41FA5}">
                      <a16:colId xmlns:a16="http://schemas.microsoft.com/office/drawing/2014/main" val="2800398831"/>
                    </a:ext>
                  </a:extLst>
                </a:gridCol>
                <a:gridCol w="2700454">
                  <a:extLst>
                    <a:ext uri="{9D8B030D-6E8A-4147-A177-3AD203B41FA5}">
                      <a16:colId xmlns:a16="http://schemas.microsoft.com/office/drawing/2014/main" val="2940556186"/>
                    </a:ext>
                  </a:extLst>
                </a:gridCol>
                <a:gridCol w="2700454">
                  <a:extLst>
                    <a:ext uri="{9D8B030D-6E8A-4147-A177-3AD203B41FA5}">
                      <a16:colId xmlns:a16="http://schemas.microsoft.com/office/drawing/2014/main" val="532686826"/>
                    </a:ext>
                  </a:extLst>
                </a:gridCol>
              </a:tblGrid>
              <a:tr h="518208">
                <a:tc>
                  <a:txBody>
                    <a:bodyPr/>
                    <a:lstStyle/>
                    <a:p>
                      <a:pPr algn="ctr"/>
                      <a:r>
                        <a:rPr lang="en-US">
                          <a:solidFill>
                            <a:schemeClr val="bg1"/>
                          </a:solidFill>
                        </a:rPr>
                        <a:t>New Certificate / Key Name</a:t>
                      </a:r>
                    </a:p>
                  </a:txBody>
                  <a:tcPr anchor="ctr">
                    <a:lnL w="3175" cap="flat" cmpd="sng" algn="ctr">
                      <a:solidFill>
                        <a:srgbClr val="000D2E"/>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B w="12700" cap="flat" cmpd="sng" algn="ctr">
                      <a:solidFill>
                        <a:srgbClr val="FF9900"/>
                      </a:solidFill>
                      <a:prstDash val="solid"/>
                      <a:round/>
                      <a:headEnd type="none" w="med" len="med"/>
                      <a:tailEnd type="none" w="med" len="med"/>
                    </a:lnB>
                    <a:gradFill flip="none" rotWithShape="1">
                      <a:gsLst>
                        <a:gs pos="0">
                          <a:srgbClr val="000D2E"/>
                        </a:gs>
                        <a:gs pos="50000">
                          <a:srgbClr val="001854"/>
                        </a:gs>
                        <a:gs pos="100000">
                          <a:srgbClr val="000D2E"/>
                        </a:gs>
                      </a:gsLst>
                      <a:lin ang="0" scaled="1"/>
                      <a:tileRect/>
                    </a:gradFill>
                  </a:tcPr>
                </a:tc>
                <a:tc>
                  <a:txBody>
                    <a:bodyPr/>
                    <a:lstStyle/>
                    <a:p>
                      <a:pPr algn="ctr"/>
                      <a:r>
                        <a:rPr lang="en-US">
                          <a:solidFill>
                            <a:schemeClr val="bg1"/>
                          </a:solidFill>
                        </a:rPr>
                        <a:t>Type</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B w="12700" cap="flat" cmpd="sng" algn="ctr">
                      <a:solidFill>
                        <a:srgbClr val="FF9900"/>
                      </a:solidFill>
                      <a:prstDash val="solid"/>
                      <a:round/>
                      <a:headEnd type="none" w="med" len="med"/>
                      <a:tailEnd type="none" w="med" len="med"/>
                    </a:lnB>
                  </a:tcPr>
                </a:tc>
                <a:tc>
                  <a:txBody>
                    <a:bodyPr/>
                    <a:lstStyle/>
                    <a:p>
                      <a:pPr algn="ctr"/>
                      <a:r>
                        <a:rPr lang="en-US">
                          <a:solidFill>
                            <a:schemeClr val="bg1"/>
                          </a:solidFill>
                        </a:rPr>
                        <a:t>Expiring Certificate</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B w="12700" cap="flat" cmpd="sng" algn="ctr">
                      <a:solidFill>
                        <a:srgbClr val="FF9900"/>
                      </a:solidFill>
                      <a:prstDash val="solid"/>
                      <a:round/>
                      <a:headEnd type="none" w="med" len="med"/>
                      <a:tailEnd type="none" w="med" len="med"/>
                    </a:lnB>
                  </a:tcPr>
                </a:tc>
                <a:tc>
                  <a:txBody>
                    <a:bodyPr/>
                    <a:lstStyle/>
                    <a:p>
                      <a:pPr algn="ctr"/>
                      <a:r>
                        <a:rPr lang="en-US">
                          <a:solidFill>
                            <a:schemeClr val="bg1"/>
                          </a:solidFill>
                        </a:rPr>
                        <a:t>Purpose</a:t>
                      </a:r>
                    </a:p>
                  </a:txBody>
                  <a:tcPr anchor="ctr">
                    <a:lnL w="6350" cap="flat" cmpd="sng" algn="ctr">
                      <a:solidFill>
                        <a:schemeClr val="bg1">
                          <a:lumMod val="95000"/>
                        </a:schemeClr>
                      </a:solidFill>
                      <a:prstDash val="solid"/>
                      <a:round/>
                      <a:headEnd type="none" w="med" len="med"/>
                      <a:tailEnd type="none" w="med" len="med"/>
                    </a:lnL>
                    <a:lnB w="12700" cap="flat" cmpd="sng" algn="ctr">
                      <a:solidFill>
                        <a:srgbClr val="FF9900"/>
                      </a:solidFill>
                      <a:prstDash val="solid"/>
                      <a:round/>
                      <a:headEnd type="none" w="med" len="med"/>
                      <a:tailEnd type="none" w="med" len="med"/>
                    </a:lnB>
                  </a:tcPr>
                </a:tc>
                <a:extLst>
                  <a:ext uri="{0D108BD9-81ED-4DB2-BD59-A6C34878D82A}">
                    <a16:rowId xmlns:a16="http://schemas.microsoft.com/office/drawing/2014/main" val="1154007159"/>
                  </a:ext>
                </a:extLst>
              </a:tr>
              <a:tr h="809255">
                <a:tc>
                  <a:txBody>
                    <a:bodyPr/>
                    <a:lstStyle/>
                    <a:p>
                      <a:pPr algn="ctr"/>
                      <a:r>
                        <a:rPr lang="en-US" sz="1600">
                          <a:solidFill>
                            <a:schemeClr val="bg1"/>
                          </a:solidFill>
                        </a:rPr>
                        <a:t>Windows </a:t>
                      </a:r>
                      <a:r>
                        <a:rPr lang="en-US" sz="1600" kern="1200">
                          <a:solidFill>
                            <a:schemeClr val="bg1"/>
                          </a:solidFill>
                        </a:rPr>
                        <a:t>UEFI CA 2023</a:t>
                      </a:r>
                    </a:p>
                  </a:txBody>
                  <a:tcPr anchor="ctr">
                    <a:lnL w="3175" cap="flat" cmpd="sng" algn="ctr">
                      <a:solidFill>
                        <a:srgbClr val="000D2E"/>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gradFill>
                      <a:gsLst>
                        <a:gs pos="0">
                          <a:srgbClr val="593330"/>
                        </a:gs>
                        <a:gs pos="50000">
                          <a:srgbClr val="814B47"/>
                        </a:gs>
                        <a:gs pos="100000">
                          <a:srgbClr val="593330"/>
                        </a:gs>
                      </a:gsLst>
                      <a:lin ang="0" scaled="0"/>
                    </a:gra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sz="1600" kern="1200">
                          <a:solidFill>
                            <a:schemeClr val="bg1"/>
                          </a:solidFill>
                        </a:rPr>
                        <a:t>DB</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accent2">
                        <a:alpha val="38000"/>
                      </a:scheme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sz="1600" kern="1200">
                          <a:solidFill>
                            <a:schemeClr val="bg1"/>
                          </a:solidFill>
                        </a:rPr>
                        <a:t>Windows PCA 2011</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accent2">
                        <a:alpha val="38000"/>
                      </a:schemeClr>
                    </a:solidFill>
                  </a:tcPr>
                </a:tc>
                <a:tc>
                  <a:txBody>
                    <a:bodyPr/>
                    <a:lstStyle/>
                    <a:p>
                      <a:pPr algn="ctr"/>
                      <a:r>
                        <a:rPr lang="en-US" sz="1600" kern="1200">
                          <a:solidFill>
                            <a:schemeClr val="bg1"/>
                          </a:solidFill>
                        </a:rPr>
                        <a:t>Signs Windows boot manager</a:t>
                      </a:r>
                      <a:endParaRPr lang="en-US" sz="1600" kern="1200">
                        <a:solidFill>
                          <a:schemeClr val="bg1"/>
                        </a:solidFill>
                        <a:latin typeface="+mn-lt"/>
                        <a:ea typeface="+mn-ea"/>
                        <a:cs typeface="+mn-cs"/>
                      </a:endParaRPr>
                    </a:p>
                  </a:txBody>
                  <a:tcPr anchor="ctr">
                    <a:lnL w="6350" cap="flat" cmpd="sng" algn="ctr">
                      <a:solidFill>
                        <a:schemeClr val="bg1">
                          <a:lumMod val="95000"/>
                        </a:schemeClr>
                      </a:solidFill>
                      <a:prstDash val="solid"/>
                      <a:round/>
                      <a:headEnd type="none" w="med" len="med"/>
                      <a:tailEnd type="none" w="med" len="med"/>
                    </a:lnL>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accent2">
                        <a:alpha val="38000"/>
                      </a:schemeClr>
                    </a:solidFill>
                  </a:tcPr>
                </a:tc>
                <a:extLst>
                  <a:ext uri="{0D108BD9-81ED-4DB2-BD59-A6C34878D82A}">
                    <a16:rowId xmlns:a16="http://schemas.microsoft.com/office/drawing/2014/main" val="690910540"/>
                  </a:ext>
                </a:extLst>
              </a:tr>
              <a:tr h="518208">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sz="1600" kern="1200">
                          <a:solidFill>
                            <a:schemeClr val="bg1"/>
                          </a:solidFill>
                        </a:rPr>
                        <a:t>Microsoft UEFI CA 2023</a:t>
                      </a:r>
                    </a:p>
                  </a:txBody>
                  <a:tcPr anchor="ctr">
                    <a:lnL w="3175" cap="flat" cmpd="sng" algn="ctr">
                      <a:solidFill>
                        <a:srgbClr val="000D2E"/>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gradFill>
                      <a:gsLst>
                        <a:gs pos="0">
                          <a:srgbClr val="000D2E"/>
                        </a:gs>
                        <a:gs pos="50000">
                          <a:srgbClr val="001854"/>
                        </a:gs>
                        <a:gs pos="100000">
                          <a:srgbClr val="000D2E"/>
                        </a:gs>
                      </a:gsLst>
                    </a:gra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sz="1600" kern="1200">
                          <a:solidFill>
                            <a:schemeClr val="bg1"/>
                          </a:solidFill>
                        </a:rPr>
                        <a:t>DB</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lang="en-US" sz="1600" kern="1200">
                        <a:solidFill>
                          <a:schemeClr val="bg1"/>
                        </a:solidFill>
                      </a:endParaRP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12700" cap="flat" cmpd="sng" algn="ctr">
                      <a:solidFill>
                        <a:srgbClr val="FF9900"/>
                      </a:solidFill>
                      <a:prstDash val="solid"/>
                      <a:round/>
                      <a:headEnd type="none" w="med" len="med"/>
                      <a:tailEnd type="none" w="med" len="med"/>
                    </a:lnT>
                    <a:lnB w="3175" cap="flat" cmpd="sng" algn="ctr">
                      <a:solidFill>
                        <a:srgbClr val="000D2E"/>
                      </a:solidFill>
                      <a:prstDash val="solid"/>
                      <a:round/>
                      <a:headEnd type="none" w="med" len="med"/>
                      <a:tailEnd type="none" w="med" len="med"/>
                    </a:lnB>
                    <a:solidFill>
                      <a:srgbClr val="000D2E"/>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sz="1600" kern="1200">
                          <a:solidFill>
                            <a:schemeClr val="bg1"/>
                          </a:solidFill>
                        </a:rPr>
                        <a:t>Signs 3rd party boot loaders</a:t>
                      </a:r>
                    </a:p>
                  </a:txBody>
                  <a:tcPr anchor="ctr">
                    <a:lnL w="6350" cap="flat" cmpd="sng" algn="ctr">
                      <a:solidFill>
                        <a:schemeClr val="bg1">
                          <a:lumMod val="95000"/>
                        </a:schemeClr>
                      </a:solidFill>
                      <a:prstDash val="solid"/>
                      <a:round/>
                      <a:headEnd type="none" w="med" len="med"/>
                      <a:tailEnd type="none" w="med" len="med"/>
                    </a:lnL>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tcPr>
                </a:tc>
                <a:extLst>
                  <a:ext uri="{0D108BD9-81ED-4DB2-BD59-A6C34878D82A}">
                    <a16:rowId xmlns:a16="http://schemas.microsoft.com/office/drawing/2014/main" val="1100644602"/>
                  </a:ext>
                </a:extLst>
              </a:tr>
              <a:tr h="809256">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nn-NO" sz="1600" kern="1200">
                          <a:solidFill>
                            <a:schemeClr val="bg1"/>
                          </a:solidFill>
                        </a:rPr>
                        <a:t>Microsoft Option ROM UEFI CA 2023</a:t>
                      </a:r>
                    </a:p>
                  </a:txBody>
                  <a:tcPr anchor="ctr">
                    <a:lnL w="3175" cap="flat" cmpd="sng" algn="ctr">
                      <a:solidFill>
                        <a:srgbClr val="000D2E"/>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gradFill>
                      <a:gsLst>
                        <a:gs pos="0">
                          <a:srgbClr val="593330"/>
                        </a:gs>
                        <a:gs pos="50000">
                          <a:srgbClr val="814B47"/>
                        </a:gs>
                        <a:gs pos="100000">
                          <a:srgbClr val="593330"/>
                        </a:gs>
                      </a:gsLst>
                    </a:gra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sz="1600" kern="1200">
                          <a:solidFill>
                            <a:schemeClr val="bg1"/>
                          </a:solidFill>
                        </a:rPr>
                        <a:t>DB</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accent2">
                        <a:alpha val="38000"/>
                      </a:schemeClr>
                    </a:solidFill>
                  </a:tcPr>
                </a:tc>
                <a:tc>
                  <a:txBody>
                    <a:bodyPr/>
                    <a:lstStyle/>
                    <a:p>
                      <a:endParaRPr lang="en-US"/>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3175" cap="flat" cmpd="sng" algn="ctr">
                      <a:solidFill>
                        <a:srgbClr val="000D2E"/>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593330"/>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sz="1600" kern="1200">
                          <a:solidFill>
                            <a:schemeClr val="bg1"/>
                          </a:solidFill>
                        </a:rPr>
                        <a:t>New certificate that signs Option ROM modules.</a:t>
                      </a:r>
                    </a:p>
                  </a:txBody>
                  <a:tcPr anchor="ctr">
                    <a:lnL w="6350" cap="flat" cmpd="sng" algn="ctr">
                      <a:solidFill>
                        <a:schemeClr val="bg1">
                          <a:lumMod val="95000"/>
                        </a:schemeClr>
                      </a:solidFill>
                      <a:prstDash val="solid"/>
                      <a:round/>
                      <a:headEnd type="none" w="med" len="med"/>
                      <a:tailEnd type="none" w="med" len="med"/>
                    </a:lnL>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593330"/>
                    </a:solidFill>
                  </a:tcPr>
                </a:tc>
                <a:extLst>
                  <a:ext uri="{0D108BD9-81ED-4DB2-BD59-A6C34878D82A}">
                    <a16:rowId xmlns:a16="http://schemas.microsoft.com/office/drawing/2014/main" val="1396858633"/>
                  </a:ext>
                </a:extLst>
              </a:tr>
              <a:tr h="1149994">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sz="1600" kern="1200">
                          <a:solidFill>
                            <a:schemeClr val="bg1"/>
                          </a:solidFill>
                        </a:rPr>
                        <a:t>Microsoft Corporation KEK 2K CA 2023</a:t>
                      </a:r>
                    </a:p>
                  </a:txBody>
                  <a:tcPr anchor="ctr">
                    <a:lnL w="3175" cap="flat" cmpd="sng" algn="ctr">
                      <a:solidFill>
                        <a:srgbClr val="000D2E"/>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12700" cap="flat" cmpd="sng" algn="ctr">
                      <a:solidFill>
                        <a:srgbClr val="FF9900"/>
                      </a:solidFill>
                      <a:prstDash val="solid"/>
                      <a:round/>
                      <a:headEnd type="none" w="med" len="med"/>
                      <a:tailEnd type="none" w="med" len="med"/>
                    </a:lnT>
                    <a:gradFill>
                      <a:gsLst>
                        <a:gs pos="0">
                          <a:srgbClr val="000D2E"/>
                        </a:gs>
                        <a:gs pos="50000">
                          <a:srgbClr val="001854"/>
                        </a:gs>
                        <a:gs pos="100000">
                          <a:srgbClr val="000D2E"/>
                        </a:gs>
                      </a:gsLst>
                    </a:gra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sz="1600" kern="1200">
                          <a:solidFill>
                            <a:schemeClr val="bg1"/>
                          </a:solidFill>
                        </a:rPr>
                        <a:t>KEK</a:t>
                      </a:r>
                      <a:endParaRPr lang="en-US" sz="1600" kern="1200">
                        <a:solidFill>
                          <a:schemeClr val="bg1"/>
                        </a:solidFill>
                        <a:latin typeface="+mn-lt"/>
                        <a:ea typeface="+mn-ea"/>
                        <a:cs typeface="+mn-cs"/>
                      </a:endParaRP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12700" cap="flat" cmpd="sng" algn="ctr">
                      <a:solidFill>
                        <a:srgbClr val="FF9900"/>
                      </a:solidFill>
                      <a:prstDash val="solid"/>
                      <a:round/>
                      <a:headEnd type="none" w="med" len="med"/>
                      <a:tailEnd type="none" w="med" len="med"/>
                    </a:lnT>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sz="1600" kern="1200">
                          <a:solidFill>
                            <a:schemeClr val="bg1"/>
                          </a:solidFill>
                        </a:rPr>
                        <a:t>Microsoft Corporation KEK CA 2011</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12700" cap="flat" cmpd="sng" algn="ctr">
                      <a:solidFill>
                        <a:srgbClr val="FF9900"/>
                      </a:solidFill>
                      <a:prstDash val="solid"/>
                      <a:round/>
                      <a:headEnd type="none" w="med" len="med"/>
                      <a:tailEnd type="none" w="med" len="med"/>
                    </a:lnT>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sz="1600" kern="1200">
                          <a:solidFill>
                            <a:schemeClr val="bg1"/>
                          </a:solidFill>
                        </a:rPr>
                        <a:t>Authorizes updates to DB and DBX</a:t>
                      </a:r>
                    </a:p>
                  </a:txBody>
                  <a:tcPr anchor="ctr">
                    <a:lnL w="6350" cap="flat" cmpd="sng" algn="ctr">
                      <a:solidFill>
                        <a:schemeClr val="bg1">
                          <a:lumMod val="95000"/>
                        </a:schemeClr>
                      </a:solidFill>
                      <a:prstDash val="solid"/>
                      <a:round/>
                      <a:headEnd type="none" w="med" len="med"/>
                      <a:tailEnd type="none" w="med" len="med"/>
                    </a:lnL>
                    <a:lnT w="12700" cap="flat" cmpd="sng" algn="ctr">
                      <a:solidFill>
                        <a:srgbClr val="FF9900"/>
                      </a:solidFill>
                      <a:prstDash val="solid"/>
                      <a:round/>
                      <a:headEnd type="none" w="med" len="med"/>
                      <a:tailEnd type="none" w="med" len="med"/>
                    </a:lnT>
                  </a:tcPr>
                </a:tc>
                <a:extLst>
                  <a:ext uri="{0D108BD9-81ED-4DB2-BD59-A6C34878D82A}">
                    <a16:rowId xmlns:a16="http://schemas.microsoft.com/office/drawing/2014/main" val="1653691762"/>
                  </a:ext>
                </a:extLst>
              </a:tr>
            </a:tbl>
          </a:graphicData>
        </a:graphic>
      </p:graphicFrame>
      <p:sp>
        <p:nvSpPr>
          <p:cNvPr id="3" name="Rectangle 2">
            <a:extLst>
              <a:ext uri="{FF2B5EF4-FFF2-40B4-BE49-F238E27FC236}">
                <a16:creationId xmlns:a16="http://schemas.microsoft.com/office/drawing/2014/main" id="{827C0A05-583B-CB69-9E28-28E31978BD19}"/>
              </a:ext>
            </a:extLst>
          </p:cNvPr>
          <p:cNvSpPr/>
          <p:nvPr/>
        </p:nvSpPr>
        <p:spPr>
          <a:xfrm>
            <a:off x="6096000" y="3467099"/>
            <a:ext cx="2685286" cy="13303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8EB9566-4222-C364-3CDB-E073725A8E00}"/>
              </a:ext>
            </a:extLst>
          </p:cNvPr>
          <p:cNvSpPr/>
          <p:nvPr/>
        </p:nvSpPr>
        <p:spPr>
          <a:xfrm>
            <a:off x="6034088" y="3405190"/>
            <a:ext cx="2821781" cy="1174751"/>
          </a:xfrm>
          <a:prstGeom prst="ellipse">
            <a:avLst/>
          </a:prstGeom>
          <a:gradFill flip="none" rotWithShape="1">
            <a:gsLst>
              <a:gs pos="36000">
                <a:srgbClr val="000D2E"/>
              </a:gs>
              <a:gs pos="52000">
                <a:srgbClr val="764F6D">
                  <a:lumMod val="63000"/>
                </a:srgbClr>
              </a:gs>
              <a:gs pos="64000">
                <a:srgbClr val="593330"/>
              </a:gs>
            </a:gsLst>
            <a:lin ang="5400000" scaled="1"/>
            <a:tileRect/>
          </a:gra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4512631-4A5A-F8E3-F266-7DEB53B7FE0B}"/>
              </a:ext>
            </a:extLst>
          </p:cNvPr>
          <p:cNvSpPr txBox="1"/>
          <p:nvPr/>
        </p:nvSpPr>
        <p:spPr>
          <a:xfrm>
            <a:off x="6214680" y="3725594"/>
            <a:ext cx="2447925" cy="646331"/>
          </a:xfrm>
          <a:prstGeom prst="rect">
            <a:avLst/>
          </a:prstGeom>
          <a:noFill/>
        </p:spPr>
        <p:txBody>
          <a:bodyPr wrap="square" rtlCol="0">
            <a:spAutoFit/>
          </a:bodyPr>
          <a:lstStyle/>
          <a:p>
            <a:pPr lvl="0" algn="ctr" defTabSz="932742">
              <a:defRPr/>
            </a:pPr>
            <a:r>
              <a:rPr lang="it-IT">
                <a:solidFill>
                  <a:schemeClr val="bg1"/>
                </a:solidFill>
              </a:rPr>
              <a:t>Microsoft Corporation UEFI CA 2011</a:t>
            </a:r>
            <a:endParaRPr lang="en-US">
              <a:solidFill>
                <a:schemeClr val="bg1"/>
              </a:solidFill>
            </a:endParaRPr>
          </a:p>
        </p:txBody>
      </p:sp>
    </p:spTree>
    <p:extLst>
      <p:ext uri="{BB962C8B-B14F-4D97-AF65-F5344CB8AC3E}">
        <p14:creationId xmlns:p14="http://schemas.microsoft.com/office/powerpoint/2010/main" val="3422845434"/>
      </p:ext>
    </p:extLst>
  </p:cSld>
  <p:clrMapOvr>
    <a:masterClrMapping/>
  </p:clrMapOvr>
  <p:transition>
    <p:fade/>
  </p:transition>
</p:sld>
</file>

<file path=ppt/theme/theme1.xml><?xml version="1.0" encoding="utf-8"?>
<a:theme xmlns:a="http://schemas.openxmlformats.org/drawingml/2006/main" name="MEM Summit - Dark">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c3af5e8-c4a8-45c8-b663-cdc4c24ba9e4">
      <Terms xmlns="http://schemas.microsoft.com/office/infopath/2007/PartnerControls"/>
    </lcf76f155ced4ddcb4097134ff3c332f>
    <TaxCatchAll xmlns="230e9df3-be65-4c73-a93b-d1236ebd677e" xsi:nil="true"/>
    <_ip_UnifiedCompliancePolicyUIAction xmlns="http://schemas.microsoft.com/sharepoint/v3" xsi:nil="true"/>
    <PrimeClassificationStatus xmlns="fce58176-3d06-4d56-bf60-596e8d62bcbb" xsi:nil="true"/>
    <PrimeClassificationStatusDetails xmlns="fce58176-3d06-4d56-bf60-596e8d62bcbb" xsi:nil="true"/>
    <PrimeLastClassified xmlns="fce58176-3d06-4d56-bf60-596e8d62bcbb" xsi:nil="true"/>
    <Document_x0020_overview xmlns="5c3af5e8-c4a8-45c8-b663-cdc4c24ba9e4">This document is a presentation from Microsoft detailing the Secure Boot certificate update rollout across the Windows ecosystem. It explains the importance of Secure Boot, the upcoming expiration of 2011-era Microsoft Secure Boot certificates in 2026, th</Document_x0020_overview>
    <_ip_UnifiedCompliancePolicyProperties xmlns="http://schemas.microsoft.com/sharepoint/v3" xsi:nil="true"/>
    <PrimeCorrectedByUser xmlns="fce58176-3d06-4d56-bf60-596e8d62bcbb" xsi:nil="true"/>
    <Key_x0020_challenges xmlns="5c3af5e8-c4a8-45c8-b663-cdc4c24ba9e4">- Expiration of 2011 Secure Boot certificates in 2026, which will prevent future boot-level security updates and expose devices to vulnerabilities.
- Compatibility risks with future Windows versions and hardware if certificates are not updated.
- Some dev</Key_x0020_challenges>
    <Business_x0020_value_x0020_summary xmlns="5c3af5e8-c4a8-45c8-b663-cdc4c24ba9e4">Updating Secure Boot certificates ensures continued boot-level security, compatibility with future Windows updates and hardware, and protection against emerging threats by enabling Microsoft to deliver critical security patches and revocations.</Business_x0020_value_x0020_summa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89E1E98822F45468F374DA7E36B897B" ma:contentTypeVersion="25" ma:contentTypeDescription="Create a new document." ma:contentTypeScope="" ma:versionID="dbc92344619e87975081416580faa1af">
  <xsd:schema xmlns:xsd="http://www.w3.org/2001/XMLSchema" xmlns:xs="http://www.w3.org/2001/XMLSchema" xmlns:p="http://schemas.microsoft.com/office/2006/metadata/properties" xmlns:ns1="http://schemas.microsoft.com/sharepoint/v3" xmlns:ns2="5c3af5e8-c4a8-45c8-b663-cdc4c24ba9e4" xmlns:ns3="fce58176-3d06-4d56-bf60-596e8d62bcbb" xmlns:ns4="230e9df3-be65-4c73-a93b-d1236ebd677e" targetNamespace="http://schemas.microsoft.com/office/2006/metadata/properties" ma:root="true" ma:fieldsID="0fd3213f052eedac5ecf8a60a44ac5b5" ns1:_="" ns2:_="" ns3:_="" ns4:_="">
    <xsd:import namespace="http://schemas.microsoft.com/sharepoint/v3"/>
    <xsd:import namespace="5c3af5e8-c4a8-45c8-b663-cdc4c24ba9e4"/>
    <xsd:import namespace="fce58176-3d06-4d56-bf60-596e8d62bcbb"/>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4:TaxCatchAll" minOccurs="0"/>
                <xsd:element ref="ns2:MediaLengthInSeconds" minOccurs="0"/>
                <xsd:element ref="ns2:MediaServiceSearchProperties" minOccurs="0"/>
                <xsd:element ref="ns2:MediaServiceObjectDetectorVersions" minOccurs="0"/>
                <xsd:element ref="ns1:_ip_UnifiedCompliancePolicyProperties" minOccurs="0"/>
                <xsd:element ref="ns1:_ip_UnifiedCompliancePolicyUIAction" minOccurs="0"/>
                <xsd:element ref="ns2:MediaServiceBillingMetadata" minOccurs="0"/>
                <xsd:element ref="ns2:Document_x0020_overview" minOccurs="0"/>
                <xsd:element ref="ns3:PrimeClassificationStatus" minOccurs="0"/>
                <xsd:element ref="ns3:PrimeClassificationStatusDetails" minOccurs="0"/>
                <xsd:element ref="ns3:PrimeLastClassified" minOccurs="0"/>
                <xsd:element ref="ns3:PrimeCorrectedByUser" minOccurs="0"/>
                <xsd:element ref="ns2:Key_x0020_challenges" minOccurs="0"/>
                <xsd:element ref="ns2:Business_x0020_value_x0020_summa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3af5e8-c4a8-45c8-b663-cdc4c24ba9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element name="Document_x0020_overview" ma:index="25" nillable="true" ma:displayName="Document overview" ma:internalName="Document_x0020_overview">
      <xsd:simpleType>
        <xsd:restriction base="dms:Text"/>
      </xsd:simpleType>
    </xsd:element>
    <xsd:element name="Key_x0020_challenges" ma:index="30" nillable="true" ma:displayName="Key challenges" ma:internalName="Key_x0020_challenges">
      <xsd:simpleType>
        <xsd:restriction base="dms:Text"/>
      </xsd:simpleType>
    </xsd:element>
    <xsd:element name="Business_x0020_value_x0020_summary" ma:index="31" nillable="true" ma:displayName="Business value summary" ma:internalName="Business_x0020_value_x0020_summar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e58176-3d06-4d56-bf60-596e8d62bcb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PrimeClassificationStatus" ma:index="26" nillable="true" ma:displayName="Processing status" ma:internalName="PrimeClassificationStatus">
      <xsd:simpleType>
        <xsd:restriction base="dms:Text"/>
      </xsd:simpleType>
    </xsd:element>
    <xsd:element name="PrimeClassificationStatusDetails" ma:index="27" nillable="true" ma:displayName="Processing details" ma:internalName="PrimeClassificationStatusDetails">
      <xsd:simpleType>
        <xsd:restriction base="dms:Note">
          <xsd:maxLength value="255"/>
        </xsd:restriction>
      </xsd:simpleType>
    </xsd:element>
    <xsd:element name="PrimeLastClassified" ma:index="28" nillable="true" ma:displayName="Processed" ma:internalName="PrimeLastClassified">
      <xsd:simpleType>
        <xsd:restriction base="dms:DateTime"/>
      </xsd:simpleType>
    </xsd:element>
    <xsd:element name="PrimeCorrectedByUser" ma:index="29" nillable="true" ma:displayName="Corrected" ma:internalName="PrimeCorrectedByUser">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213039-d8a2-4c47-8fba-f0a2dc224fe2}" ma:internalName="TaxCatchAll" ma:showField="CatchAllData" ma:web="fce58176-3d06-4d56-bf60-596e8d62bc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3664B9-76BD-4E68-8478-230051E22FE3}">
  <ds:schemaRefs>
    <ds:schemaRef ds:uri="230e9df3-be65-4c73-a93b-d1236ebd677e"/>
    <ds:schemaRef ds:uri="5c3af5e8-c4a8-45c8-b663-cdc4c24ba9e4"/>
    <ds:schemaRef ds:uri="fce58176-3d06-4d56-bf60-596e8d62bcb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EA71E37-F28F-499C-9BA5-28E6F4A4D29D}">
  <ds:schemaRefs>
    <ds:schemaRef ds:uri="http://schemas.microsoft.com/sharepoint/v3/contenttype/forms"/>
  </ds:schemaRefs>
</ds:datastoreItem>
</file>

<file path=customXml/itemProps3.xml><?xml version="1.0" encoding="utf-8"?>
<ds:datastoreItem xmlns:ds="http://schemas.openxmlformats.org/officeDocument/2006/customXml" ds:itemID="{E9A7485E-1D07-40EC-977A-C43345A93BF7}">
  <ds:schemaRefs>
    <ds:schemaRef ds:uri="230e9df3-be65-4c73-a93b-d1236ebd677e"/>
    <ds:schemaRef ds:uri="5c3af5e8-c4a8-45c8-b663-cdc4c24ba9e4"/>
    <ds:schemaRef ds:uri="fce58176-3d06-4d56-bf60-596e8d62bcb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87867195-f2b8-4ac2-b0b6-6bb73cb33af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2</TotalTime>
  <Words>6165</Words>
  <Application>Microsoft Office PowerPoint</Application>
  <PresentationFormat>Widescreen</PresentationFormat>
  <Paragraphs>639</Paragraphs>
  <Slides>31</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Aptos</vt:lpstr>
      <vt:lpstr>Arial</vt:lpstr>
      <vt:lpstr>Mongolian Baiti</vt:lpstr>
      <vt:lpstr>Segoe Sans Display</vt:lpstr>
      <vt:lpstr>Segoe Sans Display Semibold</vt:lpstr>
      <vt:lpstr>Segoe UI</vt:lpstr>
      <vt:lpstr>Segoe UI Semibold</vt:lpstr>
      <vt:lpstr>Segoe UI Semilight</vt:lpstr>
      <vt:lpstr>Wingdings</vt:lpstr>
      <vt:lpstr>MEM Summit - Dark</vt:lpstr>
      <vt:lpstr>Secure Boot Chain Update  What &amp; How (you are already late) </vt:lpstr>
      <vt:lpstr>Sponsors </vt:lpstr>
      <vt:lpstr>That’s me</vt:lpstr>
      <vt:lpstr>That’s me</vt:lpstr>
      <vt:lpstr>Agenda</vt:lpstr>
      <vt:lpstr>Overview</vt:lpstr>
      <vt:lpstr>Secure Boot Certificate Hierarchy</vt:lpstr>
      <vt:lpstr>Timeline - Secure Boot 2011 Certificate Expiration</vt:lpstr>
      <vt:lpstr>New Secure Boot Certs/Keys being rolled out</vt:lpstr>
      <vt:lpstr>Risks of Outdated Secure Boot Certificates</vt:lpstr>
      <vt:lpstr>What continues to work</vt:lpstr>
      <vt:lpstr>Take Action Now</vt:lpstr>
      <vt:lpstr>Why Isn’t Microsoft Automatically installing Secure Boot Certs?</vt:lpstr>
      <vt:lpstr>How do I see my device status and confidence level?</vt:lpstr>
      <vt:lpstr>Secure Boot Status - Sample Event (1808) </vt:lpstr>
      <vt:lpstr>Secure Boot Status - Sample Event (1801) </vt:lpstr>
      <vt:lpstr>PowerPoint Presentation</vt:lpstr>
      <vt:lpstr>PowerPoint Presentation</vt:lpstr>
      <vt:lpstr>Status Monitoring Via Intune enrolled devices</vt:lpstr>
      <vt:lpstr>Sample scripts for Collection, aggregation and Monitoring [GPO]</vt:lpstr>
      <vt:lpstr>PowerPoint Presentation</vt:lpstr>
      <vt:lpstr>Microsoft Managed Opt in</vt:lpstr>
      <vt:lpstr>Roll out via Group Policy​</vt:lpstr>
      <vt:lpstr>Progressive safe rollout strategy - Sample Automated Scripts for GPO​</vt:lpstr>
      <vt:lpstr>Roll out via Intune​</vt:lpstr>
      <vt:lpstr>PowerPoint Presentation</vt:lpstr>
      <vt:lpstr>Troubleshooting Certificate update Failures​​</vt:lpstr>
      <vt:lpstr>Certificate update Failures- Digging in Deeper​​</vt:lpstr>
      <vt:lpstr>Trouble shooting references and FAQ</vt:lpstr>
      <vt:lpstr>Questions?</vt:lpstr>
      <vt:lpstr>Thanks!</vt:lpstr>
    </vt:vector>
  </TitlesOfParts>
  <Company>UMB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Florian Salzmann</dc:creator>
  <cp:lastModifiedBy>Travis Collavo</cp:lastModifiedBy>
  <cp:revision>1</cp:revision>
  <dcterms:created xsi:type="dcterms:W3CDTF">2026-02-16T19:12:19Z</dcterms:created>
  <dcterms:modified xsi:type="dcterms:W3CDTF">2026-04-24T17:43:20Z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0x010100E89E1E98822F45468F374DA7E36B897B</vt:lpwstr>
  </property>
  <property fmtid="{D5CDD505-2E9C-101B-9397-08002B2CF9AE}" pid="3" name="MediaServiceImageTags">
    <vt:lpwstr/>
  </property>
</Properties>
</file>