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21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8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_rels/presentation.xml.rels" ContentType="application/vnd.openxmlformats-package.relationships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9.png" ContentType="image/png"/>
  <Override PartName="/ppt/media/image18.png" ContentType="image/png"/>
  <Override PartName="/ppt/media/image83.png" ContentType="image/png"/>
  <Override PartName="/ppt/media/image57.png" ContentType="image/png"/>
  <Override PartName="/ppt/media/image20.png" ContentType="image/png"/>
  <Override PartName="/ppt/media/image49.png" ContentType="image/png"/>
  <Override PartName="/ppt/media/image12.png" ContentType="image/png"/>
  <Override PartName="/ppt/media/image3.png" ContentType="image/png"/>
  <Override PartName="/ppt/media/image35.png" ContentType="image/png"/>
  <Override PartName="/ppt/media/image8.png" ContentType="image/png"/>
  <Override PartName="/ppt/media/image17.png" ContentType="image/png"/>
  <Override PartName="/ppt/media/image82.png" ContentType="image/png"/>
  <Override PartName="/ppt/media/image48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26.png" ContentType="image/png"/>
  <Override PartName="/ppt/media/image63.png" ContentType="image/png"/>
  <Override PartName="/ppt/media/image27.png" ContentType="image/png"/>
  <Override PartName="/ppt/media/image64.png" ContentType="image/png"/>
  <Override PartName="/ppt/media/image65.png" ContentType="image/png"/>
  <Override PartName="/ppt/media/image29.png" ContentType="image/png"/>
  <Override PartName="/ppt/media/image71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70.png" ContentType="image/png"/>
  <Override PartName="/ppt/media/image69.png" ContentType="image/png"/>
  <Override PartName="/ppt/media/image89.png" ContentType="image/png"/>
  <Override PartName="/ppt/media/image77.png" ContentType="image/png"/>
  <Override PartName="/ppt/media/image88.png" ContentType="image/png"/>
  <Override PartName="/ppt/media/image76.png" ContentType="image/png"/>
  <Override PartName="/ppt/media/image87.png" ContentType="image/png"/>
  <Override PartName="/ppt/media/image75.png" ContentType="image/png"/>
  <Override PartName="/ppt/media/image86.png" ContentType="image/png"/>
  <Override PartName="/ppt/media/image74.png" ContentType="image/png"/>
  <Override PartName="/ppt/media/image85.png" ContentType="image/png"/>
  <Override PartName="/ppt/media/image73.png" ContentType="image/png"/>
  <Override PartName="/ppt/media/image79.png" ContentType="image/png"/>
  <Override PartName="/ppt/media/image78.png" ContentType="image/png"/>
  <Override PartName="/ppt/media/image72.png" ContentType="image/png"/>
  <Override PartName="/ppt/media/image28.png" ContentType="image/png"/>
  <Override PartName="/ppt/media/image13.jpeg" ContentType="image/jpeg"/>
  <Override PartName="/ppt/media/image90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59.png" ContentType="image/png"/>
  <Override PartName="/ppt/media/image21.png" ContentType="image/png"/>
  <Override PartName="/ppt/media/image58.png" ContentType="image/png"/>
  <Override PartName="/ppt/media/image19.png" ContentType="image/png"/>
  <Override PartName="/ppt/media/image84.png" ContentType="image/png"/>
  <Override PartName="/ppt/media/image14.png" ContentType="image/png"/>
  <Override PartName="/ppt/media/image5.png" ContentType="image/png"/>
  <Override PartName="/ppt/media/image37.png" ContentType="image/png"/>
  <Override PartName="/ppt/media/image4.png" ContentType="image/png"/>
  <Override PartName="/ppt/media/image36.png" ContentType="image/png"/>
  <Override PartName="/ppt/media/image38.png" ContentType="image/png"/>
  <Override PartName="/ppt/media/image80.png" ContentType="image/png"/>
  <Override PartName="/ppt/media/image6.png" ContentType="image/png"/>
  <Override PartName="/ppt/media/image15.png" ContentType="image/png"/>
  <Override PartName="/ppt/media/image33.png" ContentType="image/png"/>
  <Override PartName="/ppt/media/image1.png" ContentType="image/png"/>
  <Override PartName="/ppt/media/image10.png" ContentType="image/png"/>
  <Override PartName="/ppt/media/image47.png" ContentType="image/png"/>
  <Override PartName="/ppt/media/image39.png" ContentType="image/png"/>
  <Override PartName="/ppt/media/image81.png" ContentType="image/png"/>
  <Override PartName="/ppt/media/image7.png" ContentType="image/png"/>
  <Override PartName="/ppt/media/image16.png" ContentType="image/png"/>
  <Override PartName="/ppt/media/image34.png" ContentType="image/png"/>
  <Override PartName="/ppt/media/image11.png" ContentType="image/png"/>
  <Override PartName="/ppt/media/image2.png" ContentType="image/pn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40.xml" ContentType="application/vnd.openxmlformats-officedocument.presentationml.slide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56.xml.rels" ContentType="application/vnd.openxmlformats-package.relationships+xml"/>
  <Override PartName="/ppt/slides/_rels/slide2.xml.rels" ContentType="application/vnd.openxmlformats-package.relationships+xml"/>
  <Override PartName="/ppt/slides/_rels/slide44.xml.rels" ContentType="application/vnd.openxmlformats-package.relationships+xml"/>
  <Override PartName="/ppt/slides/_rels/slide55.xml.rels" ContentType="application/vnd.openxmlformats-package.relationships+xml"/>
  <Override PartName="/ppt/slides/_rels/slide1.xml.rels" ContentType="application/vnd.openxmlformats-package.relationships+xml"/>
  <Override PartName="/ppt/slides/_rels/slide43.xml.rels" ContentType="application/vnd.openxmlformats-package.relationships+xml"/>
  <Override PartName="/ppt/slides/_rels/slide54.xml.rels" ContentType="application/vnd.openxmlformats-package.relationships+xml"/>
  <Override PartName="/ppt/slides/_rels/slide42.xml.rels" ContentType="application/vnd.openxmlformats-package.relationships+xml"/>
  <Override PartName="/ppt/slides/_rels/slide53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52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10.xml.rels" ContentType="application/vnd.openxmlformats-package.relationships+xml"/>
  <Override PartName="/ppt/slides/_rels/slide45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4.xml.rels" ContentType="application/vnd.openxmlformats-package.relationships+xml"/>
  <Override PartName="/ppt/slides/_rels/slide12.xml.rels" ContentType="application/vnd.openxmlformats-package.relationships+xml"/>
  <Override PartName="/ppt/slides/_rels/slide49.xml.rels" ContentType="application/vnd.openxmlformats-package.relationships+xml"/>
  <Override PartName="/ppt/slides/_rels/slide51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28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1.xml.rels" ContentType="application/vnd.openxmlformats-package.relationships+xml"/>
  <Override PartName="/ppt/slides/_rels/slide48.xml.rels" ContentType="application/vnd.openxmlformats-package.relationships+xml"/>
  <Override PartName="/ppt/slides/_rels/slide50.xml.rels" ContentType="application/vnd.openxmlformats-package.relationships+xml"/>
  <Override PartName="/ppt/slides/_rels/slide13.xml.rels" ContentType="application/vnd.openxmlformats-package.relationships+xml"/>
  <Override PartName="/ppt/slides/_rels/slide40.xml.rels" ContentType="application/vnd.openxmlformats-package.relationships+xml"/>
  <Override PartName="/ppt/slides/_rels/slide38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57.xml.rels" ContentType="application/vnd.openxmlformats-package.relationships+xml"/>
  <Override PartName="/ppt/slides/_rels/slide4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slide38.xml" ContentType="application/vnd.openxmlformats-officedocument.presentationml.slide+xml"/>
  <Override PartName="/ppt/slides/slide5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53.xml" ContentType="application/vnd.openxmlformats-officedocument.presentationml.slide+xml"/>
  <Override PartName="/ppt/slides/slide42.xml" ContentType="application/vnd.openxmlformats-officedocument.presentationml.slide+xml"/>
  <Override PartName="/ppt/slides/slide54.xml" ContentType="application/vnd.openxmlformats-officedocument.presentationml.slide+xml"/>
  <Override PartName="/ppt/slides/slide43.xml" ContentType="application/vnd.openxmlformats-officedocument.presentationml.slide+xml"/>
  <Override PartName="/ppt/slides/slide55.xml" ContentType="application/vnd.openxmlformats-officedocument.presentationml.slide+xml"/>
  <Override PartName="/ppt/slides/slide44.xml" ContentType="application/vnd.openxmlformats-officedocument.presentationml.slide+xml"/>
  <Override PartName="/ppt/slides/slide56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8" r:id="rId3"/>
    <p:sldMasterId id="2147483660" r:id="rId4"/>
    <p:sldMasterId id="2147483670" r:id="rId5"/>
    <p:sldMasterId id="2147483672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0.xml"/><Relationship Id="rId4" Type="http://schemas.openxmlformats.org/officeDocument/2006/relationships/slideMaster" Target="slideMasters/slideMaster11.xml"/><Relationship Id="rId5" Type="http://schemas.openxmlformats.org/officeDocument/2006/relationships/slideMaster" Target="slideMasters/slideMaster20.xml"/><Relationship Id="rId6" Type="http://schemas.openxmlformats.org/officeDocument/2006/relationships/slideMaster" Target="slideMasters/slideMaster2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2.png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2.pn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2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8.png"/><Relationship Id="rId12" Type="http://schemas.openxmlformats.org/officeDocument/2006/relationships/image" Target="../media/image10.png"/><Relationship Id="rId13" Type="http://schemas.openxmlformats.org/officeDocument/2006/relationships/image" Target="../media/image12.pn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3.jpeg"/><Relationship Id="rId5" Type="http://schemas.openxmlformats.org/officeDocument/2006/relationships/image" Target="../media/image2.png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2.png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2.png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2.png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.png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3.jpeg"/><Relationship Id="rId5" Type="http://schemas.openxmlformats.org/officeDocument/2006/relationships/image" Target="../media/image2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.png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2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4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hanks &amp; Ra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43320" y="4943160"/>
            <a:ext cx="6179760" cy="1159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8000" strike="noStrike" u="none">
                <a:solidFill>
                  <a:schemeClr val="dk1"/>
                </a:solidFill>
                <a:effectLst/>
                <a:uFillTx/>
                <a:latin typeface="Segoe Sans Display Semibold"/>
              </a:rPr>
              <a:t>Thanks!</a:t>
            </a:r>
            <a:endParaRPr b="0" lang="en-GB" sz="8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434280" y="687960"/>
            <a:ext cx="3931560" cy="24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Don’t forget to Rate this Session :)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hanks &amp; Rating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43320" y="4943160"/>
            <a:ext cx="6179760" cy="1159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8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Thanks!</a:t>
            </a:r>
            <a:endParaRPr b="0" lang="en-GB" sz="8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5215320" y="893880"/>
            <a:ext cx="3931560" cy="24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Please rate this session on Sched.com  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We would love to hear what you liked and how we could improve! 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7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8" name="Picture 4" descr=""/>
          <p:cNvPicPr/>
          <p:nvPr/>
        </p:nvPicPr>
        <p:blipFill>
          <a:blip r:embed="rId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727560" y="2970720"/>
            <a:ext cx="10942560" cy="2386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6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Your Fabulous Session Title</a:t>
            </a:r>
            <a:endParaRPr b="0" lang="en-GB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0" name="Picture 5" descr=""/>
          <p:cNvPicPr/>
          <p:nvPr/>
        </p:nvPicPr>
        <p:blipFill>
          <a:blip r:embed="rId5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792360" indent="0">
              <a:lnSpc>
                <a:spcPct val="100000"/>
              </a:lnSpc>
              <a:spcBef>
                <a:spcPts val="1939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9236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Second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79236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79236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GB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Fourth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79236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79236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79236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Picture 4" descr=""/>
          <p:cNvPicPr/>
          <p:nvPr/>
        </p:nvPicPr>
        <p:blipFill>
          <a:blip r:embed="rId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727560" y="2970720"/>
            <a:ext cx="10942560" cy="2386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6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Your Fabulous Session Title</a:t>
            </a:r>
            <a:endParaRPr b="0" lang="en-GB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6" name="Picture 5" descr=""/>
          <p:cNvPicPr/>
          <p:nvPr/>
        </p:nvPicPr>
        <p:blipFill>
          <a:blip r:embed="rId5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792360" indent="0">
              <a:lnSpc>
                <a:spcPct val="100000"/>
              </a:lnSpc>
              <a:spcBef>
                <a:spcPts val="1939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9236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Second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79236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79236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GB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Fourth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79236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79236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79236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" name="Rectangle 1"/>
          <p:cNvSpPr/>
          <p:nvPr/>
        </p:nvSpPr>
        <p:spPr>
          <a:xfrm>
            <a:off x="0" y="1803960"/>
            <a:ext cx="12191400" cy="5053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pic>
        <p:nvPicPr>
          <p:cNvPr id="101" name="Picture 2" descr="OneDeploy"/>
          <p:cNvPicPr/>
          <p:nvPr/>
        </p:nvPicPr>
        <p:blipFill>
          <a:blip r:embed="rId4"/>
          <a:stretch/>
        </p:blipFill>
        <p:spPr>
          <a:xfrm>
            <a:off x="838080" y="2216880"/>
            <a:ext cx="3559680" cy="913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2" name="Picture 22" descr="Download Microsoft Logo in SVG Vector or PNG File Format - Logo.wine"/>
          <p:cNvPicPr/>
          <p:nvPr/>
        </p:nvPicPr>
        <p:blipFill>
          <a:blip r:embed="rId5"/>
          <a:srcRect l="11300" t="37169" r="10371" b="37325"/>
          <a:stretch/>
        </p:blipFill>
        <p:spPr>
          <a:xfrm>
            <a:off x="7171560" y="5348160"/>
            <a:ext cx="2105280" cy="45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3" name="Picture 30" descr="Partners AppManagEvent 2025"/>
          <p:cNvPicPr/>
          <p:nvPr/>
        </p:nvPicPr>
        <p:blipFill>
          <a:blip r:embed="rId6"/>
          <a:srcRect l="0" t="13287" r="0" b="38976"/>
          <a:stretch/>
        </p:blipFill>
        <p:spPr>
          <a:xfrm>
            <a:off x="838080" y="5348160"/>
            <a:ext cx="2393280" cy="45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4" name="Picture 6" descr=""/>
          <p:cNvPicPr/>
          <p:nvPr/>
        </p:nvPicPr>
        <p:blipFill>
          <a:blip r:embed="rId7"/>
          <a:srcRect l="0" t="29420" r="0" b="31234"/>
          <a:stretch/>
        </p:blipFill>
        <p:spPr>
          <a:xfrm>
            <a:off x="3807720" y="5314680"/>
            <a:ext cx="2788200" cy="45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9204840" cy="13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CH" sz="4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Sponsors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6" name="Picture 3" descr=""/>
          <p:cNvPicPr/>
          <p:nvPr/>
        </p:nvPicPr>
        <p:blipFill>
          <a:blip r:embed="rId8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" name="Picture 4" descr="Zerotouch"/>
          <p:cNvPicPr/>
          <p:nvPr/>
        </p:nvPicPr>
        <p:blipFill>
          <a:blip r:embed="rId9"/>
          <a:stretch/>
        </p:blipFill>
        <p:spPr>
          <a:xfrm>
            <a:off x="838080" y="3873960"/>
            <a:ext cx="739080" cy="730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" name="Picture 14" descr="PATCH MY PC"/>
          <p:cNvPicPr/>
          <p:nvPr/>
        </p:nvPicPr>
        <p:blipFill>
          <a:blip r:embed="rId10"/>
          <a:stretch/>
        </p:blipFill>
        <p:spPr>
          <a:xfrm>
            <a:off x="7344720" y="3842280"/>
            <a:ext cx="640800" cy="730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" name="Picture 26" descr="Rimo3"/>
          <p:cNvPicPr/>
          <p:nvPr/>
        </p:nvPicPr>
        <p:blipFill>
          <a:blip r:embed="rId11"/>
          <a:stretch/>
        </p:blipFill>
        <p:spPr>
          <a:xfrm>
            <a:off x="8565120" y="3842280"/>
            <a:ext cx="1424520" cy="639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0" name="Picture 9" descr=""/>
          <p:cNvPicPr/>
          <p:nvPr/>
        </p:nvPicPr>
        <p:blipFill>
          <a:blip r:embed="rId12"/>
          <a:stretch/>
        </p:blipFill>
        <p:spPr>
          <a:xfrm>
            <a:off x="2329200" y="3873960"/>
            <a:ext cx="1755000" cy="730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1" name="Picture 10" descr="A black background with white spots&#10;&#10;AI-generated content may be incorrect."/>
          <p:cNvPicPr/>
          <p:nvPr/>
        </p:nvPicPr>
        <p:blipFill>
          <a:blip r:embed="rId13"/>
          <a:stretch/>
        </p:blipFill>
        <p:spPr>
          <a:xfrm>
            <a:off x="4492080" y="3902040"/>
            <a:ext cx="2444400" cy="611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Click to edit the outline text format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Second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Fourth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4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9212040" cy="13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That’s me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Rectangle 2"/>
          <p:cNvSpPr/>
          <p:nvPr/>
        </p:nvSpPr>
        <p:spPr>
          <a:xfrm>
            <a:off x="3220920" y="1474560"/>
            <a:ext cx="8970120" cy="53827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17" name="Rounded Rectangle 3"/>
          <p:cNvSpPr/>
          <p:nvPr/>
        </p:nvSpPr>
        <p:spPr>
          <a:xfrm>
            <a:off x="5106600" y="1708920"/>
            <a:ext cx="4094640" cy="953280"/>
          </a:xfrm>
          <a:prstGeom prst="roundRect">
            <a:avLst>
              <a:gd name="adj" fmla="val 16667"/>
            </a:avLst>
          </a:prstGeom>
          <a:solidFill>
            <a:srgbClr val="105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de-CH" sz="1600" strike="noStrike" u="none">
                <a:solidFill>
                  <a:srgbClr val="ffffff"/>
                </a:solidFill>
                <a:effectLst/>
                <a:uFillTx/>
                <a:latin typeface="Aptos"/>
              </a:rPr>
              <a:t>Michael Scott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CH" sz="1200" strike="noStrike" u="none">
                <a:solidFill>
                  <a:srgbClr val="ebf0ff"/>
                </a:solidFill>
                <a:effectLst/>
                <a:uFillTx/>
                <a:latin typeface="Aptos"/>
              </a:rPr>
              <a:t>Microsoft MVP · Endpoint &amp; Security</a:t>
            </a:r>
            <a:endParaRPr b="0" lang="en-GB" sz="1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8" name="Rounded Rectangle 4"/>
          <p:cNvSpPr/>
          <p:nvPr/>
        </p:nvSpPr>
        <p:spPr>
          <a:xfrm>
            <a:off x="5106600" y="2818440"/>
            <a:ext cx="4094640" cy="953280"/>
          </a:xfrm>
          <a:prstGeom prst="roundRect">
            <a:avLst>
              <a:gd name="adj" fmla="val 16667"/>
            </a:avLst>
          </a:prstGeom>
          <a:solidFill>
            <a:srgbClr val="1a83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en-GB" sz="1600" strike="noStrike" u="none">
                <a:solidFill>
                  <a:srgbClr val="ffffff"/>
                </a:solidFill>
                <a:effectLst/>
                <a:uFillTx/>
                <a:latin typeface="Aptos"/>
              </a:rPr>
              <a:t>Role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CH" sz="1200" strike="noStrike" u="none">
                <a:solidFill>
                  <a:srgbClr val="ebf0ff"/>
                </a:solidFill>
                <a:effectLst/>
                <a:uFillTx/>
                <a:latin typeface="Aptos"/>
              </a:rPr>
              <a:t>Manager</a:t>
            </a:r>
            <a:endParaRPr b="0" lang="en-GB" sz="1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9" name="Rounded Rectangle 5"/>
          <p:cNvSpPr/>
          <p:nvPr/>
        </p:nvSpPr>
        <p:spPr>
          <a:xfrm>
            <a:off x="5106600" y="3927960"/>
            <a:ext cx="4094640" cy="952920"/>
          </a:xfrm>
          <a:prstGeom prst="roundRect">
            <a:avLst>
              <a:gd name="adj" fmla="val 16667"/>
            </a:avLst>
          </a:prstGeom>
          <a:solidFill>
            <a:srgbClr val="bdd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en-GB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Focus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Intune · Windows 365 · Security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0" name="Rounded Rectangle 5"/>
          <p:cNvSpPr/>
          <p:nvPr/>
        </p:nvSpPr>
        <p:spPr>
          <a:xfrm>
            <a:off x="5106600" y="5037480"/>
            <a:ext cx="4094640" cy="1362600"/>
          </a:xfrm>
          <a:prstGeom prst="roundRect">
            <a:avLst>
              <a:gd name="adj" fmla="val 16667"/>
            </a:avLst>
          </a:prstGeom>
          <a:solidFill>
            <a:srgbClr val="bcbc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de-CH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Blog, Hobbies and more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Being awesome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Picture 7"/>
          <p:cNvSpPr/>
          <p:nvPr/>
        </p:nvSpPr>
        <p:spPr>
          <a:xfrm>
            <a:off x="1800360" y="2534400"/>
            <a:ext cx="2346480" cy="2346480"/>
          </a:xfrm>
          <a:prstGeom prst="ellipse">
            <a:avLst/>
          </a:prstGeom>
          <a:blipFill rotWithShape="0">
            <a:blip r:embed="rId4"/>
            <a:srcRect/>
            <a:stretch/>
          </a:blipFill>
          <a:ln cap="rnd" w="762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2" name="Picture 8" descr=""/>
          <p:cNvPicPr/>
          <p:nvPr/>
        </p:nvPicPr>
        <p:blipFill>
          <a:blip r:embed="rId5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Click to edit the outline text format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Second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Fourth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9212040" cy="13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Click to edit Master title style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Fifth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" name="Picture 4" descr=""/>
          <p:cNvPicPr/>
          <p:nvPr/>
        </p:nvPicPr>
        <p:blipFill>
          <a:blip r:embed="rId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4880" cy="285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6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Click to edit Master title style</a:t>
            </a:r>
            <a:endParaRPr b="0" lang="en-GB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4880" cy="1499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3" name="Picture 5" descr=""/>
          <p:cNvPicPr/>
          <p:nvPr/>
        </p:nvPicPr>
        <p:blipFill>
          <a:blip r:embed="rId5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5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9212040" cy="13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Click to edit Master title style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0760" cy="435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Fifth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0760" cy="435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Fifth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0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9188280" cy="13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Click to edit Master title style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000" cy="82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000" cy="368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Fifth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560" cy="82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560" cy="368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d9d9d9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Fifth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Picture 4" descr=""/>
          <p:cNvPicPr/>
          <p:nvPr/>
        </p:nvPicPr>
        <p:blipFill>
          <a:blip r:embed="rId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27560" y="2970720"/>
            <a:ext cx="10942560" cy="2386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6000" strike="noStrike" u="none">
                <a:solidFill>
                  <a:schemeClr val="dk1"/>
                </a:solidFill>
                <a:effectLst/>
                <a:uFillTx/>
                <a:latin typeface="Segoe Sans Display Semibold"/>
              </a:rPr>
              <a:t>Your Fabulous Session Title</a:t>
            </a:r>
            <a:endParaRPr b="0" lang="en-GB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" name="Picture 5" descr=""/>
          <p:cNvPicPr/>
          <p:nvPr/>
        </p:nvPicPr>
        <p:blipFill>
          <a:blip r:embed="rId5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Click to edit the outline text format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Second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Fourth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ponsor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" name="Picture 2" descr="OneDeploy"/>
          <p:cNvPicPr/>
          <p:nvPr/>
        </p:nvPicPr>
        <p:blipFill>
          <a:blip r:embed="rId4"/>
          <a:stretch/>
        </p:blipFill>
        <p:spPr>
          <a:xfrm>
            <a:off x="838080" y="2216880"/>
            <a:ext cx="3559680" cy="913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Picture 4" descr="Zerotouch"/>
          <p:cNvPicPr/>
          <p:nvPr/>
        </p:nvPicPr>
        <p:blipFill>
          <a:blip r:embed="rId5"/>
          <a:stretch/>
        </p:blipFill>
        <p:spPr>
          <a:xfrm>
            <a:off x="838080" y="3873960"/>
            <a:ext cx="739080" cy="730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" name="Picture 14" descr="PATCH MY PC"/>
          <p:cNvPicPr/>
          <p:nvPr/>
        </p:nvPicPr>
        <p:blipFill>
          <a:blip r:embed="rId6"/>
          <a:stretch/>
        </p:blipFill>
        <p:spPr>
          <a:xfrm>
            <a:off x="7344720" y="3842280"/>
            <a:ext cx="640800" cy="730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" name="Picture 22" descr="Download Microsoft Logo in SVG Vector or PNG File Format - Logo.wine"/>
          <p:cNvPicPr/>
          <p:nvPr/>
        </p:nvPicPr>
        <p:blipFill>
          <a:blip r:embed="rId7"/>
          <a:srcRect l="11300" t="37169" r="10371" b="37325"/>
          <a:stretch/>
        </p:blipFill>
        <p:spPr>
          <a:xfrm>
            <a:off x="7171560" y="5348160"/>
            <a:ext cx="2105280" cy="45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" name="Picture 26" descr="Rimo3"/>
          <p:cNvPicPr/>
          <p:nvPr/>
        </p:nvPicPr>
        <p:blipFill>
          <a:blip r:embed="rId8"/>
          <a:stretch/>
        </p:blipFill>
        <p:spPr>
          <a:xfrm>
            <a:off x="8565120" y="3842280"/>
            <a:ext cx="1424520" cy="639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" name="Picture 30" descr="Partners AppManagEvent 2025"/>
          <p:cNvPicPr/>
          <p:nvPr/>
        </p:nvPicPr>
        <p:blipFill>
          <a:blip r:embed="rId9"/>
          <a:srcRect l="0" t="13287" r="0" b="38976"/>
          <a:stretch/>
        </p:blipFill>
        <p:spPr>
          <a:xfrm>
            <a:off x="838080" y="5348160"/>
            <a:ext cx="2393280" cy="45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" name="Picture 4" descr=""/>
          <p:cNvPicPr/>
          <p:nvPr/>
        </p:nvPicPr>
        <p:blipFill>
          <a:blip r:embed="rId10"/>
          <a:stretch/>
        </p:blipFill>
        <p:spPr>
          <a:xfrm>
            <a:off x="2329200" y="3873960"/>
            <a:ext cx="1755000" cy="730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" name="Picture 6" descr=""/>
          <p:cNvPicPr/>
          <p:nvPr/>
        </p:nvPicPr>
        <p:blipFill>
          <a:blip r:embed="rId11"/>
          <a:srcRect l="0" t="29420" r="0" b="31234"/>
          <a:stretch/>
        </p:blipFill>
        <p:spPr>
          <a:xfrm>
            <a:off x="3807720" y="5314680"/>
            <a:ext cx="2788200" cy="45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9204840" cy="13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CH" sz="4400" strike="noStrike" u="none">
                <a:solidFill>
                  <a:schemeClr val="dk1"/>
                </a:solidFill>
                <a:effectLst/>
                <a:uFillTx/>
                <a:latin typeface="Segoe Sans Display Semibold"/>
              </a:rPr>
              <a:t>Sponsors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" name="Picture 3" descr="A black background with white spots&#10;&#10;AI-generated content may be incorrect."/>
          <p:cNvPicPr/>
          <p:nvPr/>
        </p:nvPicPr>
        <p:blipFill>
          <a:blip r:embed="rId12"/>
          <a:stretch/>
        </p:blipFill>
        <p:spPr>
          <a:xfrm>
            <a:off x="4492080" y="3902040"/>
            <a:ext cx="2444400" cy="611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Click to edit the outline text format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Second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Fourth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b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9212040" cy="13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Segoe Sans Display Semibold"/>
              </a:rPr>
              <a:t>That’s me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Rectangle 2"/>
          <p:cNvSpPr/>
          <p:nvPr/>
        </p:nvSpPr>
        <p:spPr>
          <a:xfrm>
            <a:off x="3220920" y="1474560"/>
            <a:ext cx="8970120" cy="53827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27" name="Rounded Rectangle 3"/>
          <p:cNvSpPr/>
          <p:nvPr/>
        </p:nvSpPr>
        <p:spPr>
          <a:xfrm>
            <a:off x="5106600" y="1708920"/>
            <a:ext cx="4094640" cy="953280"/>
          </a:xfrm>
          <a:prstGeom prst="roundRect">
            <a:avLst>
              <a:gd name="adj" fmla="val 16667"/>
            </a:avLst>
          </a:prstGeom>
          <a:solidFill>
            <a:srgbClr val="105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de-CH" sz="1600" strike="noStrike" u="none">
                <a:solidFill>
                  <a:srgbClr val="ffffff"/>
                </a:solidFill>
                <a:effectLst/>
                <a:uFillTx/>
                <a:latin typeface="Aptos"/>
              </a:rPr>
              <a:t>Michael Scott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CH" sz="1200" strike="noStrike" u="none">
                <a:solidFill>
                  <a:srgbClr val="ebf0ff"/>
                </a:solidFill>
                <a:effectLst/>
                <a:uFillTx/>
                <a:latin typeface="Aptos"/>
              </a:rPr>
              <a:t>Microsoft MVP · Endpoint &amp; Security</a:t>
            </a:r>
            <a:endParaRPr b="0" lang="en-GB" sz="1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8" name="Rounded Rectangle 4"/>
          <p:cNvSpPr/>
          <p:nvPr/>
        </p:nvSpPr>
        <p:spPr>
          <a:xfrm>
            <a:off x="5106600" y="2818440"/>
            <a:ext cx="4094640" cy="953280"/>
          </a:xfrm>
          <a:prstGeom prst="roundRect">
            <a:avLst>
              <a:gd name="adj" fmla="val 16667"/>
            </a:avLst>
          </a:prstGeom>
          <a:solidFill>
            <a:srgbClr val="1a83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en-GB" sz="1600" strike="noStrike" u="none">
                <a:solidFill>
                  <a:srgbClr val="ffffff"/>
                </a:solidFill>
                <a:effectLst/>
                <a:uFillTx/>
                <a:latin typeface="Aptos"/>
              </a:rPr>
              <a:t>Role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CH" sz="1200" strike="noStrike" u="none">
                <a:solidFill>
                  <a:srgbClr val="ebf0ff"/>
                </a:solidFill>
                <a:effectLst/>
                <a:uFillTx/>
                <a:latin typeface="Aptos"/>
              </a:rPr>
              <a:t>Manager</a:t>
            </a:r>
            <a:endParaRPr b="0" lang="en-GB" sz="1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9" name="Rounded Rectangle 5"/>
          <p:cNvSpPr/>
          <p:nvPr/>
        </p:nvSpPr>
        <p:spPr>
          <a:xfrm>
            <a:off x="5106600" y="3927960"/>
            <a:ext cx="4094640" cy="952920"/>
          </a:xfrm>
          <a:prstGeom prst="roundRect">
            <a:avLst>
              <a:gd name="adj" fmla="val 16667"/>
            </a:avLst>
          </a:prstGeom>
          <a:solidFill>
            <a:srgbClr val="bdd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en-GB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Focus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Intune · Windows 365 · Security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Rounded Rectangle 5"/>
          <p:cNvSpPr/>
          <p:nvPr/>
        </p:nvSpPr>
        <p:spPr>
          <a:xfrm>
            <a:off x="5106600" y="5037480"/>
            <a:ext cx="4094640" cy="1362600"/>
          </a:xfrm>
          <a:prstGeom prst="roundRect">
            <a:avLst>
              <a:gd name="adj" fmla="val 16667"/>
            </a:avLst>
          </a:prstGeom>
          <a:solidFill>
            <a:srgbClr val="bcbc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de-CH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Blog, Hobbies and more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Being awesome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Picture 8"/>
          <p:cNvSpPr/>
          <p:nvPr/>
        </p:nvSpPr>
        <p:spPr>
          <a:xfrm>
            <a:off x="1800360" y="2534400"/>
            <a:ext cx="2346480" cy="2346480"/>
          </a:xfrm>
          <a:prstGeom prst="ellipse">
            <a:avLst/>
          </a:prstGeom>
          <a:blipFill rotWithShape="0">
            <a:blip r:embed="rId4"/>
            <a:srcRect/>
            <a:stretch/>
          </a:blipFill>
          <a:ln cap="rnd" w="762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" name="Picture 9" descr=""/>
          <p:cNvPicPr/>
          <p:nvPr/>
        </p:nvPicPr>
        <p:blipFill>
          <a:blip r:embed="rId5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Click to edit the outline text format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Second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Third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Fourth Outline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" name="Picture 7" descr=""/>
          <p:cNvPicPr/>
          <p:nvPr/>
        </p:nvPicPr>
        <p:blipFill>
          <a:blip r:embed="rId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9212040" cy="13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Segoe Sans Display Semibold"/>
              </a:rPr>
              <a:t>Click to edit Master title style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Fifth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9" name="Picture 3" descr=""/>
          <p:cNvPicPr/>
          <p:nvPr/>
        </p:nvPicPr>
        <p:blipFill>
          <a:blip r:embed="rId5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" name="Picture 7" descr=""/>
          <p:cNvPicPr/>
          <p:nvPr/>
        </p:nvPicPr>
        <p:blipFill>
          <a:blip r:embed="rId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4880" cy="285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6000" strike="noStrike" u="none">
                <a:solidFill>
                  <a:schemeClr val="dk1"/>
                </a:solidFill>
                <a:effectLst/>
                <a:uFillTx/>
                <a:latin typeface="Segoe Sans Display Semibold"/>
              </a:rPr>
              <a:t>Click to edit Master title style</a:t>
            </a:r>
            <a:endParaRPr b="0" lang="en-GB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4880" cy="1499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" name="Picture 3" descr=""/>
          <p:cNvPicPr/>
          <p:nvPr/>
        </p:nvPicPr>
        <p:blipFill>
          <a:blip r:embed="rId5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" name="Picture 10" descr=""/>
          <p:cNvPicPr/>
          <p:nvPr/>
        </p:nvPicPr>
        <p:blipFill>
          <a:blip r:embed="rId4"/>
          <a:stretch/>
        </p:blipFill>
        <p:spPr>
          <a:xfrm>
            <a:off x="-17280" y="0"/>
            <a:ext cx="1220832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9212040" cy="13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Segoe Sans Display Semibold"/>
              </a:rPr>
              <a:t>Click to edit Master title style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0760" cy="435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Fifth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0760" cy="435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Fifth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2" name="Picture 4" descr=""/>
          <p:cNvPicPr/>
          <p:nvPr/>
        </p:nvPicPr>
        <p:blipFill>
          <a:blip r:embed="rId5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9188280" cy="13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Segoe Sans Display Semibold"/>
              </a:rPr>
              <a:t>Click to edit Master title style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000" cy="82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000" cy="368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Fifth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560" cy="82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560" cy="368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Click to edit Master text styles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Second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Fourth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Fifth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m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9880" y="2268720"/>
            <a:ext cx="3931560" cy="1159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Segoe Sans Display Semibold"/>
              </a:rPr>
              <a:t>Demo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39880" y="3429000"/>
            <a:ext cx="3931560" cy="24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Segoe Sans Display"/>
              </a:rPr>
              <a:t>Some nice text….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4" name="Google Shape;465;p57"/>
          <p:cNvGrpSpPr/>
          <p:nvPr/>
        </p:nvGrpSpPr>
        <p:grpSpPr>
          <a:xfrm>
            <a:off x="6552720" y="2176200"/>
            <a:ext cx="3432240" cy="2495520"/>
            <a:chOff x="6552720" y="2176200"/>
            <a:chExt cx="3432240" cy="2495520"/>
          </a:xfrm>
        </p:grpSpPr>
        <p:sp>
          <p:nvSpPr>
            <p:cNvPr id="65" name="Google Shape;466;p57"/>
            <p:cNvSpPr/>
            <p:nvPr/>
          </p:nvSpPr>
          <p:spPr>
            <a:xfrm>
              <a:off x="7856280" y="4320000"/>
              <a:ext cx="825120" cy="351720"/>
            </a:xfrm>
            <a:custGeom>
              <a:avLst/>
              <a:gdLst>
                <a:gd name="textAreaLeft" fmla="*/ 0 w 825120"/>
                <a:gd name="textAreaRight" fmla="*/ 825840 w 825120"/>
                <a:gd name="textAreaTop" fmla="*/ 0 h 351720"/>
                <a:gd name="textAreaBottom" fmla="*/ 352440 h 351720"/>
              </a:gdLst>
              <a:ahLst/>
              <a:cxnLst/>
              <a:rect l="textAreaLeft" t="textAreaTop" r="textAreaRight" b="textAreaBottom"/>
              <a:pathLst>
                <a:path w="66429" h="28348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ptos"/>
              </a:endParaRPr>
            </a:p>
          </p:txBody>
        </p:sp>
        <p:sp>
          <p:nvSpPr>
            <p:cNvPr id="66" name="Google Shape;467;p57"/>
            <p:cNvSpPr/>
            <p:nvPr/>
          </p:nvSpPr>
          <p:spPr>
            <a:xfrm>
              <a:off x="6552720" y="2176200"/>
              <a:ext cx="3432240" cy="2164320"/>
            </a:xfrm>
            <a:custGeom>
              <a:avLst/>
              <a:gdLst>
                <a:gd name="textAreaLeft" fmla="*/ 0 w 3432240"/>
                <a:gd name="textAreaRight" fmla="*/ 3432960 w 3432240"/>
                <a:gd name="textAreaTop" fmla="*/ 0 h 2164320"/>
                <a:gd name="textAreaBottom" fmla="*/ 2165040 h 2164320"/>
              </a:gdLst>
              <a:ahLst/>
              <a:cxnLst/>
              <a:rect l="textAreaLeft" t="textAreaTop" r="textAreaRight" b="textAreaBottom"/>
              <a:pathLst>
                <a:path w="248162" h="181204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ptos"/>
              </a:endParaRPr>
            </a:p>
          </p:txBody>
        </p:sp>
        <p:sp>
          <p:nvSpPr>
            <p:cNvPr id="67" name="Google Shape;468;p57"/>
            <p:cNvSpPr/>
            <p:nvPr/>
          </p:nvSpPr>
          <p:spPr>
            <a:xfrm>
              <a:off x="6660000" y="2268720"/>
              <a:ext cx="3218040" cy="1979280"/>
            </a:xfrm>
            <a:custGeom>
              <a:avLst/>
              <a:gdLst>
                <a:gd name="textAreaLeft" fmla="*/ 0 w 3218040"/>
                <a:gd name="textAreaRight" fmla="*/ 3218760 w 3218040"/>
                <a:gd name="textAreaTop" fmla="*/ 0 h 1979280"/>
                <a:gd name="textAreaBottom" fmla="*/ 1980000 h 1979280"/>
              </a:gdLst>
              <a:ahLst/>
              <a:cxnLst/>
              <a:rect l="textAreaLeft" t="textAreaTop" r="textAreaRight" b="textAreaBottom"/>
              <a:pathLst>
                <a:path w="232665" h="165707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ptos"/>
              </a:endParaRPr>
            </a:p>
          </p:txBody>
        </p:sp>
        <p:sp>
          <p:nvSpPr>
            <p:cNvPr id="68" name="Google Shape;469;p57"/>
            <p:cNvSpPr/>
            <p:nvPr/>
          </p:nvSpPr>
          <p:spPr>
            <a:xfrm>
              <a:off x="7766640" y="4559400"/>
              <a:ext cx="1003680" cy="111960"/>
            </a:xfrm>
            <a:custGeom>
              <a:avLst/>
              <a:gdLst>
                <a:gd name="textAreaLeft" fmla="*/ 0 w 1003680"/>
                <a:gd name="textAreaRight" fmla="*/ 1004400 w 1003680"/>
                <a:gd name="textAreaTop" fmla="*/ 0 h 111960"/>
                <a:gd name="textAreaBottom" fmla="*/ 112680 h 111960"/>
              </a:gdLst>
              <a:ahLst/>
              <a:cxnLst/>
              <a:rect l="textAreaLeft" t="textAreaTop" r="textAreaRight" b="textAreaBottom"/>
              <a:pathLst>
                <a:path w="80801" h="9075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56160" bIns="5616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ptos"/>
              </a:endParaRPr>
            </a:p>
          </p:txBody>
        </p:sp>
      </p:grpSp>
      <p:pic>
        <p:nvPicPr>
          <p:cNvPr id="69" name="Picture 12" descr=""/>
          <p:cNvPicPr/>
          <p:nvPr/>
        </p:nvPicPr>
        <p:blipFill>
          <a:blip r:embed="rId4"/>
          <a:stretch/>
        </p:blipFill>
        <p:spPr>
          <a:xfrm>
            <a:off x="6659640" y="2268720"/>
            <a:ext cx="3218040" cy="197928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7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3.jpeg"/><Relationship Id="rId5" Type="http://schemas.openxmlformats.org/officeDocument/2006/relationships/image" Target="../media/image2.png"/><Relationship Id="rId6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8.png"/><Relationship Id="rId15" Type="http://schemas.openxmlformats.org/officeDocument/2006/relationships/slideLayout" Target="../slideLayouts/slideLayout2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2" name="Picture 4" descr=""/>
          <p:cNvPicPr/>
          <p:nvPr/>
        </p:nvPicPr>
        <p:blipFill>
          <a:blip r:embed="rId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39880" y="2268720"/>
            <a:ext cx="3931560" cy="1159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Demo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39880" y="3429000"/>
            <a:ext cx="3931560" cy="24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6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Some nice text….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75" name="Google Shape;465;p57"/>
          <p:cNvGrpSpPr/>
          <p:nvPr/>
        </p:nvGrpSpPr>
        <p:grpSpPr>
          <a:xfrm>
            <a:off x="6552720" y="2176200"/>
            <a:ext cx="3432240" cy="2495520"/>
            <a:chOff x="6552720" y="2176200"/>
            <a:chExt cx="3432240" cy="2495520"/>
          </a:xfrm>
        </p:grpSpPr>
        <p:sp>
          <p:nvSpPr>
            <p:cNvPr id="76" name="Google Shape;466;p57"/>
            <p:cNvSpPr/>
            <p:nvPr/>
          </p:nvSpPr>
          <p:spPr>
            <a:xfrm>
              <a:off x="7856280" y="4320000"/>
              <a:ext cx="825120" cy="351720"/>
            </a:xfrm>
            <a:custGeom>
              <a:avLst/>
              <a:gdLst>
                <a:gd name="textAreaLeft" fmla="*/ 0 w 825120"/>
                <a:gd name="textAreaRight" fmla="*/ 825840 w 825120"/>
                <a:gd name="textAreaTop" fmla="*/ 0 h 351720"/>
                <a:gd name="textAreaBottom" fmla="*/ 352440 h 351720"/>
              </a:gdLst>
              <a:ahLst/>
              <a:cxnLst/>
              <a:rect l="textAreaLeft" t="textAreaTop" r="textAreaRight" b="textAreaBottom"/>
              <a:pathLst>
                <a:path w="66429" h="28348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ptos"/>
              </a:endParaRPr>
            </a:p>
          </p:txBody>
        </p:sp>
        <p:sp>
          <p:nvSpPr>
            <p:cNvPr id="77" name="Google Shape;467;p57"/>
            <p:cNvSpPr/>
            <p:nvPr/>
          </p:nvSpPr>
          <p:spPr>
            <a:xfrm>
              <a:off x="6552720" y="2176200"/>
              <a:ext cx="3432240" cy="2164320"/>
            </a:xfrm>
            <a:custGeom>
              <a:avLst/>
              <a:gdLst>
                <a:gd name="textAreaLeft" fmla="*/ 0 w 3432240"/>
                <a:gd name="textAreaRight" fmla="*/ 3432960 w 3432240"/>
                <a:gd name="textAreaTop" fmla="*/ 0 h 2164320"/>
                <a:gd name="textAreaBottom" fmla="*/ 2165040 h 2164320"/>
              </a:gdLst>
              <a:ahLst/>
              <a:cxnLst/>
              <a:rect l="textAreaLeft" t="textAreaTop" r="textAreaRight" b="textAreaBottom"/>
              <a:pathLst>
                <a:path w="248162" h="181204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ptos"/>
              </a:endParaRPr>
            </a:p>
          </p:txBody>
        </p:sp>
        <p:sp>
          <p:nvSpPr>
            <p:cNvPr id="78" name="Google Shape;468;p57"/>
            <p:cNvSpPr/>
            <p:nvPr/>
          </p:nvSpPr>
          <p:spPr>
            <a:xfrm>
              <a:off x="6660000" y="2268720"/>
              <a:ext cx="3218040" cy="1979280"/>
            </a:xfrm>
            <a:custGeom>
              <a:avLst/>
              <a:gdLst>
                <a:gd name="textAreaLeft" fmla="*/ 0 w 3218040"/>
                <a:gd name="textAreaRight" fmla="*/ 3218760 w 3218040"/>
                <a:gd name="textAreaTop" fmla="*/ 0 h 1979280"/>
                <a:gd name="textAreaBottom" fmla="*/ 1980000 h 1979280"/>
              </a:gdLst>
              <a:ahLst/>
              <a:cxnLst/>
              <a:rect l="textAreaLeft" t="textAreaTop" r="textAreaRight" b="textAreaBottom"/>
              <a:pathLst>
                <a:path w="232665" h="165707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ptos"/>
              </a:endParaRPr>
            </a:p>
          </p:txBody>
        </p:sp>
        <p:sp>
          <p:nvSpPr>
            <p:cNvPr id="79" name="Google Shape;469;p57"/>
            <p:cNvSpPr/>
            <p:nvPr/>
          </p:nvSpPr>
          <p:spPr>
            <a:xfrm>
              <a:off x="7766640" y="4559400"/>
              <a:ext cx="1003680" cy="111960"/>
            </a:xfrm>
            <a:custGeom>
              <a:avLst/>
              <a:gdLst>
                <a:gd name="textAreaLeft" fmla="*/ 0 w 1003680"/>
                <a:gd name="textAreaRight" fmla="*/ 1004400 w 1003680"/>
                <a:gd name="textAreaTop" fmla="*/ 0 h 111960"/>
                <a:gd name="textAreaBottom" fmla="*/ 112680 h 111960"/>
              </a:gdLst>
              <a:ahLst/>
              <a:cxnLst/>
              <a:rect l="textAreaLeft" t="textAreaTop" r="textAreaRight" b="textAreaBottom"/>
              <a:pathLst>
                <a:path w="80801" h="9075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56160" bIns="5616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ptos"/>
              </a:endParaRPr>
            </a:p>
          </p:txBody>
        </p:sp>
      </p:grpSp>
      <p:pic>
        <p:nvPicPr>
          <p:cNvPr id="80" name="Picture 12" descr=""/>
          <p:cNvPicPr/>
          <p:nvPr/>
        </p:nvPicPr>
        <p:blipFill>
          <a:blip r:embed="rId5"/>
          <a:stretch/>
        </p:blipFill>
        <p:spPr>
          <a:xfrm>
            <a:off x="6659640" y="2268720"/>
            <a:ext cx="3218040" cy="197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1" name="Picture 5" descr=""/>
          <p:cNvPicPr/>
          <p:nvPr/>
        </p:nvPicPr>
        <p:blipFill>
          <a:blip r:embed="rId6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7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8" name="Rectangle 2"/>
          <p:cNvSpPr/>
          <p:nvPr/>
        </p:nvSpPr>
        <p:spPr>
          <a:xfrm>
            <a:off x="3220920" y="1474560"/>
            <a:ext cx="8970120" cy="53827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49" name="Rounded Rectangle 3"/>
          <p:cNvSpPr/>
          <p:nvPr/>
        </p:nvSpPr>
        <p:spPr>
          <a:xfrm>
            <a:off x="5106600" y="1708920"/>
            <a:ext cx="4094640" cy="953280"/>
          </a:xfrm>
          <a:prstGeom prst="roundRect">
            <a:avLst>
              <a:gd name="adj" fmla="val 16667"/>
            </a:avLst>
          </a:prstGeom>
          <a:solidFill>
            <a:srgbClr val="105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de-CH" sz="1600" strike="noStrike" u="none">
                <a:solidFill>
                  <a:srgbClr val="ffffff"/>
                </a:solidFill>
                <a:effectLst/>
                <a:uFillTx/>
                <a:latin typeface="Aptos"/>
              </a:rPr>
              <a:t>Michael Scott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CH" sz="1200" strike="noStrike" u="none">
                <a:solidFill>
                  <a:srgbClr val="ebf0ff"/>
                </a:solidFill>
                <a:effectLst/>
                <a:uFillTx/>
                <a:latin typeface="Aptos"/>
              </a:rPr>
              <a:t>Microsoft MVP · Endpoint &amp; Security</a:t>
            </a:r>
            <a:endParaRPr b="0" lang="en-GB" sz="1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0" name="Rounded Rectangle 4"/>
          <p:cNvSpPr/>
          <p:nvPr/>
        </p:nvSpPr>
        <p:spPr>
          <a:xfrm>
            <a:off x="5106600" y="2818440"/>
            <a:ext cx="4094640" cy="953280"/>
          </a:xfrm>
          <a:prstGeom prst="roundRect">
            <a:avLst>
              <a:gd name="adj" fmla="val 16667"/>
            </a:avLst>
          </a:prstGeom>
          <a:solidFill>
            <a:srgbClr val="1a83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en-GB" sz="1600" strike="noStrike" u="none">
                <a:solidFill>
                  <a:srgbClr val="ffffff"/>
                </a:solidFill>
                <a:effectLst/>
                <a:uFillTx/>
                <a:latin typeface="Aptos"/>
              </a:rPr>
              <a:t>Role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CH" sz="1200" strike="noStrike" u="none">
                <a:solidFill>
                  <a:srgbClr val="ebf0ff"/>
                </a:solidFill>
                <a:effectLst/>
                <a:uFillTx/>
                <a:latin typeface="Aptos"/>
              </a:rPr>
              <a:t>Manager</a:t>
            </a:r>
            <a:endParaRPr b="0" lang="en-GB" sz="1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1" name="Rounded Rectangle 5"/>
          <p:cNvSpPr/>
          <p:nvPr/>
        </p:nvSpPr>
        <p:spPr>
          <a:xfrm>
            <a:off x="5106600" y="3927960"/>
            <a:ext cx="4094640" cy="952920"/>
          </a:xfrm>
          <a:prstGeom prst="roundRect">
            <a:avLst>
              <a:gd name="adj" fmla="val 16667"/>
            </a:avLst>
          </a:prstGeom>
          <a:solidFill>
            <a:srgbClr val="bdd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en-GB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Focus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Intune · Windows 365 · Security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Rounded Rectangle 5"/>
          <p:cNvSpPr/>
          <p:nvPr/>
        </p:nvSpPr>
        <p:spPr>
          <a:xfrm>
            <a:off x="5106600" y="5037480"/>
            <a:ext cx="4094640" cy="1362600"/>
          </a:xfrm>
          <a:prstGeom prst="roundRect">
            <a:avLst>
              <a:gd name="adj" fmla="val 16667"/>
            </a:avLst>
          </a:prstGeom>
          <a:solidFill>
            <a:srgbClr val="bcbc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de-CH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Blog, Hobbies and more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Being awesome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Picture 7"/>
          <p:cNvSpPr/>
          <p:nvPr/>
        </p:nvSpPr>
        <p:spPr>
          <a:xfrm>
            <a:off x="1800360" y="2534400"/>
            <a:ext cx="2346480" cy="2346480"/>
          </a:xfrm>
          <a:prstGeom prst="ellipse">
            <a:avLst/>
          </a:prstGeom>
          <a:blipFill rotWithShape="0">
            <a:blip r:embed="rId4"/>
            <a:srcRect/>
            <a:stretch/>
          </a:blipFill>
          <a:ln cap="rnd" w="762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4" name="Picture 8" descr=""/>
          <p:cNvPicPr/>
          <p:nvPr/>
        </p:nvPicPr>
        <p:blipFill>
          <a:blip r:embed="rId5"/>
          <a:stretch/>
        </p:blipFill>
        <p:spPr>
          <a:xfrm>
            <a:off x="9814680" y="0"/>
            <a:ext cx="2376720" cy="237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6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8" name="Picture 9" descr=""/>
          <p:cNvPicPr/>
          <p:nvPr/>
        </p:nvPicPr>
        <p:blipFill>
          <a:blip r:embed="rId3"/>
          <a:stretch/>
        </p:blipFill>
        <p:spPr>
          <a:xfrm>
            <a:off x="9814680" y="0"/>
            <a:ext cx="2377080" cy="237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9" name="Rectangle 1"/>
          <p:cNvSpPr/>
          <p:nvPr/>
        </p:nvSpPr>
        <p:spPr>
          <a:xfrm>
            <a:off x="0" y="1803960"/>
            <a:ext cx="12191760" cy="5053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endParaRPr b="0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920520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CH" sz="4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Sponsors</a:t>
            </a:r>
            <a:endParaRPr b="0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pic>
        <p:nvPicPr>
          <p:cNvPr id="161" name="Picture 3" descr=""/>
          <p:cNvPicPr/>
          <p:nvPr/>
        </p:nvPicPr>
        <p:blipFill>
          <a:blip r:embed="rId4"/>
          <a:stretch/>
        </p:blipFill>
        <p:spPr>
          <a:xfrm>
            <a:off x="9814680" y="0"/>
            <a:ext cx="2377080" cy="2377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2" name="Picture 2" descr="OneDeploy"/>
          <p:cNvPicPr/>
          <p:nvPr/>
        </p:nvPicPr>
        <p:blipFill>
          <a:blip r:embed="rId5"/>
          <a:stretch/>
        </p:blipFill>
        <p:spPr>
          <a:xfrm>
            <a:off x="838080" y="2216880"/>
            <a:ext cx="3560040" cy="91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3" name="Picture 4" descr="Zerotouch"/>
          <p:cNvPicPr/>
          <p:nvPr/>
        </p:nvPicPr>
        <p:blipFill>
          <a:blip r:embed="rId6"/>
          <a:stretch/>
        </p:blipFill>
        <p:spPr>
          <a:xfrm>
            <a:off x="838080" y="3873960"/>
            <a:ext cx="739440" cy="731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4" name="Picture 14" descr="PATCH MY PC"/>
          <p:cNvPicPr/>
          <p:nvPr/>
        </p:nvPicPr>
        <p:blipFill>
          <a:blip r:embed="rId7"/>
          <a:stretch/>
        </p:blipFill>
        <p:spPr>
          <a:xfrm>
            <a:off x="7344720" y="3842280"/>
            <a:ext cx="641160" cy="731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5" name="Picture 22" descr="Download Microsoft Logo in SVG Vector or PNG File Format - Logo.wine"/>
          <p:cNvPicPr/>
          <p:nvPr/>
        </p:nvPicPr>
        <p:blipFill>
          <a:blip r:embed="rId8"/>
          <a:srcRect l="11300" t="37169" r="10371" b="37325"/>
          <a:stretch/>
        </p:blipFill>
        <p:spPr>
          <a:xfrm>
            <a:off x="5891760" y="5350680"/>
            <a:ext cx="1684440" cy="36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6" name="Picture 26" descr="Rimo3"/>
          <p:cNvPicPr/>
          <p:nvPr/>
        </p:nvPicPr>
        <p:blipFill>
          <a:blip r:embed="rId9"/>
          <a:stretch/>
        </p:blipFill>
        <p:spPr>
          <a:xfrm>
            <a:off x="9761400" y="5342760"/>
            <a:ext cx="813960" cy="36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7" name="Picture 30" descr="Partners AppManagEvent 2025"/>
          <p:cNvPicPr/>
          <p:nvPr/>
        </p:nvPicPr>
        <p:blipFill>
          <a:blip r:embed="rId10"/>
          <a:srcRect l="0" t="13287" r="0" b="38976"/>
          <a:stretch/>
        </p:blipFill>
        <p:spPr>
          <a:xfrm>
            <a:off x="838080" y="5348160"/>
            <a:ext cx="1914840" cy="36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8" name="Picture 16" descr=""/>
          <p:cNvPicPr/>
          <p:nvPr/>
        </p:nvPicPr>
        <p:blipFill>
          <a:blip r:embed="rId11"/>
          <a:stretch/>
        </p:blipFill>
        <p:spPr>
          <a:xfrm>
            <a:off x="2329200" y="3873960"/>
            <a:ext cx="1755360" cy="731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9" name="Picture 17" descr=""/>
          <p:cNvPicPr/>
          <p:nvPr/>
        </p:nvPicPr>
        <p:blipFill>
          <a:blip r:embed="rId12"/>
          <a:srcRect l="0" t="29420" r="0" b="31234"/>
          <a:stretch/>
        </p:blipFill>
        <p:spPr>
          <a:xfrm>
            <a:off x="3207240" y="5342760"/>
            <a:ext cx="2230920" cy="36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Picture 18" descr="A black background with white spots&#10;&#10;AI-generated content may be incorrect."/>
          <p:cNvPicPr/>
          <p:nvPr/>
        </p:nvPicPr>
        <p:blipFill>
          <a:blip r:embed="rId13"/>
          <a:stretch/>
        </p:blipFill>
        <p:spPr>
          <a:xfrm>
            <a:off x="4492080" y="3902040"/>
            <a:ext cx="2444760" cy="611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1" name="Picture 2" descr="Eido"/>
          <p:cNvPicPr/>
          <p:nvPr/>
        </p:nvPicPr>
        <p:blipFill>
          <a:blip r:embed="rId14"/>
          <a:srcRect l="0" t="10584" r="0" b="17785"/>
          <a:stretch/>
        </p:blipFill>
        <p:spPr>
          <a:xfrm>
            <a:off x="8030520" y="5342760"/>
            <a:ext cx="1276920" cy="36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sz="2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Click to edit the outline text format</a:t>
            </a:r>
            <a:endParaRPr b="0" sz="2800" strike="noStrike" u="none">
              <a:solidFill>
                <a:schemeClr val="lt1">
                  <a:lumMod val="85000"/>
                </a:schemeClr>
              </a:solidFill>
              <a:effectLst/>
              <a:uFillTx/>
              <a:latin typeface="Segoe Sans Display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Second Outline Level</a:t>
            </a:r>
            <a:endParaRPr b="0" sz="2000" strike="noStrike" u="none">
              <a:solidFill>
                <a:schemeClr val="lt1">
                  <a:lumMod val="85000"/>
                </a:schemeClr>
              </a:solidFill>
              <a:effectLst/>
              <a:uFillTx/>
              <a:latin typeface="Segoe Sans Display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Third Outline Level</a:t>
            </a:r>
            <a:endParaRPr b="0" sz="1800" strike="noStrike" u="none">
              <a:solidFill>
                <a:schemeClr val="lt1">
                  <a:lumMod val="85000"/>
                </a:schemeClr>
              </a:solidFill>
              <a:effectLst/>
              <a:uFillTx/>
              <a:latin typeface="Segoe Sans Display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sz="18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Fourth Outline Level</a:t>
            </a:r>
            <a:endParaRPr b="0" sz="1800" strike="noStrike" u="none">
              <a:solidFill>
                <a:schemeClr val="lt1">
                  <a:lumMod val="85000"/>
                </a:schemeClr>
              </a:solidFill>
              <a:effectLst/>
              <a:uFillTx/>
              <a:latin typeface="Segoe Sans Display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Fifth Outline Level</a:t>
            </a:r>
            <a:endParaRPr b="0" sz="2000" strike="noStrike" u="none">
              <a:solidFill>
                <a:schemeClr val="lt1">
                  <a:lumMod val="85000"/>
                </a:schemeClr>
              </a:solidFill>
              <a:effectLst/>
              <a:uFillTx/>
              <a:latin typeface="Segoe Sans Display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Sixth Outline Level</a:t>
            </a:r>
            <a:endParaRPr b="0" sz="2000" strike="noStrike" u="none">
              <a:solidFill>
                <a:schemeClr val="lt1">
                  <a:lumMod val="85000"/>
                </a:schemeClr>
              </a:solidFill>
              <a:effectLst/>
              <a:uFillTx/>
              <a:latin typeface="Segoe Sans Display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sz="2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Seventh Outline Level</a:t>
            </a:r>
            <a:endParaRPr b="0" sz="2000" strike="noStrike" u="none">
              <a:solidFill>
                <a:schemeClr val="lt1">
                  <a:lumMod val="85000"/>
                </a:schemeClr>
              </a:solidFill>
              <a:effectLst/>
              <a:uFillTx/>
              <a:latin typeface="Segoe Sans Display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www.vansurksum.com/2025/02/11/mam-vs-mdm-choosing-the-right-mobile-management-approach/" TargetMode="External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s://inthecloud247.com/build-your-own-user-onboarding-automation-entra-id-user-account-creation/" TargetMode="External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call4cloud.nl/using-a-dem-account-windows-autopilot-is-a-bad-idea/" TargetMode="External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intunestuff.com/2025/07/14/security-copilot-1/" TargetMode="External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petervanderwoude.nl/post/understanding-device-query-for-multiple-devices/" TargetMode="External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s://poemtomdm.fr/2025/03/11/intune-power-automate-automate-wipe-remote-action-for-lost-devices/" TargetMode="External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s://move2modern.uk/index.php/2025/03/24/intunehrflow-automate-employee-onboarding-and-offboarding/" TargetMode="External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s://call4cloud.nl/continue-to-sign-in-prompt-sso-dma/" TargetMode="External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hyperlink" Target="https://ugurkoc.de/how-to-enable-and-configure-quick-machine-recovery-with-intune/" TargetMode="External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hyperlink" Target="https://mikemdm.de/2025/04/06/windows-hotpatch/" TargetMode="External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s://www.systanddeploy.com/2024/08/intune-powershell-and-graph-api-best.html" TargetMode="External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https://oofhours.com/2025/05/02/whats-really-happening-on-first-user-logon/" TargetMode="External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s://zerototrust.tech/boost-your-bandwidth-a-friendly-guide-to-delivery-optimization-and-connected-cache/" TargetMode="External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1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hyperlink" Target="https://patchmypc.com/blog/autopilot-unexpected-reboot-autopilot-second-login-screen/" TargetMode="External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https://zerototrust.tech/deny-deny-deny-a-look-at-epms-newest-superpower/" TargetMode="External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1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0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hyperlink" Target="https://www.oceanleaf.ch/my-top-10-intune-community-tools/" TargetMode="External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hyperlink" Target="https://petervanderwoude.nl/post/blocking-other-browsers-with-policies-for-microsoft-edge-be-careful/" TargetMode="External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hyperlink" Target="https://www.jorgeasaur.us/supercharge-microsoft-graph-api-data-retrieval-with-powershell-batch-requests/" TargetMode="External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1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hyperlink" Target="https://www.ctrlshiftenter.cloud/2025/03/09/mastering-app-control-for-business-part-1-introduction-key-concept/" TargetMode="External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hyperlink" Target="https://andrewstaylor.com/2025/07/14/can-microsoft-security-copilot-really-help-with-day-to-day-intune-tasks/" TargetMode="External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1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hyperlink" Target="https://scloud.work/mastering-assignments-in-intune-group-targeting-done-right/" TargetMode="External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1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hyperlink" Target="https://intunestuff.com/2025/07/30/windows-autopatch-hotpatch/" TargetMode="External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1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hyperlink" Target="https://mobile-jon.com/2025/08/13/workspace-one-to-microsoft-intune-migration-guide/" TargetMode="External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1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slideLayout" Target="../slideLayouts/slideLayout1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hyperlink" Target="https://skotheimsvik.no/the-hidden-intune-enrolled-user-exists-check-youre-missing" TargetMode="External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1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hyperlink" Target="https://move2modern.uk/index.php/2025/09/21/getting-to-know-windows-backup-for-organisations/" TargetMode="External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1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hyperlink" Target="https://ccmexec.com/2025/09/windows-365-link-a-week-and-some/" TargetMode="External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1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1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hyperlink" Target="https://jamesvincent.co.uk/2025/10/16/deploy-and-apply-desktop-wallpaper-lockscreen-using-intune/" TargetMode="External"/><Relationship Id="rId2" Type="http://schemas.openxmlformats.org/officeDocument/2006/relationships/image" Target="../media/image75.png"/><Relationship Id="rId3" Type="http://schemas.openxmlformats.org/officeDocument/2006/relationships/slideLayout" Target="../slideLayouts/slideLayout1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hyperlink" Target="https://www.nickydewestelinck.be/2025/09/24/the-android-tales-a-full-comprehensive-guide-on-managing-android-devices-with-microsoft-intune/" TargetMode="External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2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hyperlink" Target="https://www.ctrlshiftenter.cloud/2025/10/12/should-you-exclude-microsoft-intune-enrollment-from-your-compliance-cap-or-not/" TargetMode="External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12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12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hyperlink" Target="https://ourcloudnetwork.com/powershell-script-support-added-for-win32-intune-app-deployment/" TargetMode="External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12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hyperlink" Target="https://michaelsendpoint.com/intune/ABM.html" TargetMode="External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1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petervanderwoude.nl/post/getting-started-with-microsoft-connected-cache/" TargetMode="External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2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hyperlink" Target="https://msendpointmgr.com/2025/11/06/zero-touch-microsoft-connected-cache-with-intune/" TargetMode="External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12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hyperlink" Target="https://msendpointmgr.com/2025/11/08/graph-api-rate-limiting-in-intune/" TargetMode="External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2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hyperlink" Target="https://www.nickydewestelinck.be/2025/11/25/managing-linux-devices-with-microsoft-intune-a-complete-guide/" TargetMode="External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1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slideLayout" Target="../slideLayouts/slideLayout12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hyperlink" Target="https://petervanderwoude.nl/post/understanding-windows-365-reserve/" TargetMode="External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12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hyperlink" Target="https://johannesblog.com/2025/12/06/who-has-been-logging-in/" TargetMode="External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12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hyperlink" Target="https://gerryhampsoncm.blogspot.com/2025/12/my-first-look-at-intune-agents.html" TargetMode="External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12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msendpointmgr.com/2025/01/12/deep-diving-microsoft-graph-sdk-authentication-methods/" TargetMode="External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s://mobile-jon.com/2025/01/15/deep-dive-into-windows-11-kiosks-part-1-assigned-access/" TargetMode="External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s://www.chanceofsecurity.com/post/securing-microsoft-business-premium-part-01-laying-the-foundation" TargetMode="External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27560" y="2970720"/>
            <a:ext cx="10942560" cy="2386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GB" sz="6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My top posts of 2025</a:t>
            </a:r>
            <a:endParaRPr b="0" lang="en-GB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subTitle"/>
          </p:nvPr>
        </p:nvSpPr>
        <p:spPr>
          <a:xfrm>
            <a:off x="727560" y="5358600"/>
            <a:ext cx="9143280" cy="76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>
              <a:buNone/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900000" y="359640"/>
            <a:ext cx="8278560" cy="97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Picking between MAM and MDM – Kenneth van Surksum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720000" y="1800000"/>
            <a:ext cx="9358560" cy="413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https://www.vansurksum.com/2025/02/11/mam-vs-mdm-choosing-the-right-mobile-management-approach/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2"/>
          <a:stretch/>
        </p:blipFill>
        <p:spPr>
          <a:xfrm>
            <a:off x="3873960" y="2497320"/>
            <a:ext cx="4045680" cy="398232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40000" y="178560"/>
            <a:ext cx="827856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Automated User Onboarding – Peter Klapwijk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540000" y="1008000"/>
            <a:ext cx="9358560" cy="413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https://inthecloud247.com/build-your-own-user-onboarding-automation-entra-id-user-account-creation/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2"/>
          <a:stretch/>
        </p:blipFill>
        <p:spPr>
          <a:xfrm>
            <a:off x="3780000" y="1980000"/>
            <a:ext cx="5035680" cy="413964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40000" y="178560"/>
            <a:ext cx="827856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Don’t use DEM with AP – Rudy Ooms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540000" y="1008000"/>
            <a:ext cx="9358560" cy="413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https://call4cloud.nl/using-a-dem-account-windows-autopilot-is-a-bad-idea/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2"/>
          <a:stretch/>
        </p:blipFill>
        <p:spPr>
          <a:xfrm>
            <a:off x="3533760" y="1891080"/>
            <a:ext cx="4745880" cy="456048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40000" y="178560"/>
            <a:ext cx="827856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Security Copilot – Joery Van den Bosch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540000" y="1008000"/>
            <a:ext cx="9358560" cy="413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https://intunestuff.com/2025/07/14/security-copilot-1/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1" name="" descr=""/>
          <p:cNvPicPr/>
          <p:nvPr/>
        </p:nvPicPr>
        <p:blipFill>
          <a:blip r:embed="rId2"/>
          <a:stretch/>
        </p:blipFill>
        <p:spPr>
          <a:xfrm>
            <a:off x="2720520" y="1980000"/>
            <a:ext cx="6741000" cy="449964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March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2013480" y="1800000"/>
            <a:ext cx="2846160" cy="159840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214" name="" descr=""/>
          <p:cNvPicPr/>
          <p:nvPr/>
        </p:nvPicPr>
        <p:blipFill>
          <a:blip r:embed="rId2"/>
          <a:stretch/>
        </p:blipFill>
        <p:spPr>
          <a:xfrm>
            <a:off x="6826680" y="1800000"/>
            <a:ext cx="2712960" cy="168408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215" name="" descr=""/>
          <p:cNvPicPr/>
          <p:nvPr/>
        </p:nvPicPr>
        <p:blipFill>
          <a:blip r:embed="rId3"/>
          <a:stretch/>
        </p:blipFill>
        <p:spPr>
          <a:xfrm>
            <a:off x="4140000" y="4320000"/>
            <a:ext cx="3427200" cy="133164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40000" y="6480"/>
            <a:ext cx="8278560" cy="97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Device Query for multiple devices – Peter van der Woude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https://petervanderwoude.nl/post/understanding-device-query-for-multiple-devices/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2"/>
          <a:stretch/>
        </p:blipFill>
        <p:spPr>
          <a:xfrm>
            <a:off x="3088080" y="1980000"/>
            <a:ext cx="5551560" cy="440064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40000" y="6480"/>
            <a:ext cx="8278560" cy="97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Automate Wipe for Lost Devices – Tom Machaco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https://poemtomdm.fr/2025/03/11/intune-power-automate-automate-wipe-remote-action-for-lost-devices/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2"/>
          <a:stretch/>
        </p:blipFill>
        <p:spPr>
          <a:xfrm>
            <a:off x="3413160" y="2085480"/>
            <a:ext cx="5217840" cy="421416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40000" y="6480"/>
            <a:ext cx="8278560" cy="97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HR Flow – Onboarding and Offboarding – Andy Jones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https://move2modern.uk/index.php/2025/03/24/intunehrflow-automate-employee-onboarding-and-offboarding/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2"/>
          <a:stretch/>
        </p:blipFill>
        <p:spPr>
          <a:xfrm>
            <a:off x="5940000" y="1800000"/>
            <a:ext cx="1901520" cy="475272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April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 rot="21598200">
            <a:off x="718920" y="1162440"/>
            <a:ext cx="4326480" cy="243324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227" name="" descr=""/>
          <p:cNvPicPr/>
          <p:nvPr/>
        </p:nvPicPr>
        <p:blipFill>
          <a:blip r:embed="rId2"/>
          <a:stretch/>
        </p:blipFill>
        <p:spPr>
          <a:xfrm>
            <a:off x="5482080" y="1080000"/>
            <a:ext cx="4597560" cy="229788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228" name="" descr=""/>
          <p:cNvPicPr/>
          <p:nvPr/>
        </p:nvPicPr>
        <p:blipFill>
          <a:blip r:embed="rId3"/>
          <a:stretch/>
        </p:blipFill>
        <p:spPr>
          <a:xfrm>
            <a:off x="4512960" y="4680000"/>
            <a:ext cx="3046680" cy="171288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40000" y="178560"/>
            <a:ext cx="827856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SSO not quite so silent – Rudy Ooms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https://call4cloud.nl/continue-to-sign-in-prompt-sso-dma/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2"/>
          <a:stretch/>
        </p:blipFill>
        <p:spPr>
          <a:xfrm>
            <a:off x="3390480" y="2026800"/>
            <a:ext cx="4529160" cy="420912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920520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CH" sz="4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Sponsors</a:t>
            </a:r>
            <a:endParaRPr b="0" sz="4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540000" y="178560"/>
            <a:ext cx="827856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Enabling Quick Recovery – Ugur Koc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https://ugurkoc.de/how-to-enable-and-configure-quick-machine-recovery-with-intune/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2"/>
          <a:stretch/>
        </p:blipFill>
        <p:spPr>
          <a:xfrm>
            <a:off x="3753000" y="2122560"/>
            <a:ext cx="4578480" cy="417708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40000" y="178560"/>
            <a:ext cx="827856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Hotpach – Michael Meier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https://mikemdm.de/2025/04/06/windows-hotpatch/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2"/>
          <a:stretch/>
        </p:blipFill>
        <p:spPr>
          <a:xfrm>
            <a:off x="4140000" y="1800000"/>
            <a:ext cx="4139640" cy="451692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May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2300040" y="1800000"/>
            <a:ext cx="2379600" cy="317952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40000" y="5760"/>
            <a:ext cx="8278560" cy="9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Intune, PowerShell and Graph Best practices – Damien Van Robaeys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https://www.systanddeploy.com/2024/08/intune-powershell-and-graph-api-best.html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2"/>
          <a:stretch/>
        </p:blipFill>
        <p:spPr>
          <a:xfrm>
            <a:off x="3893400" y="2216880"/>
            <a:ext cx="3846240" cy="4262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https://oofhours.com/2025/05/02/whats-really-happening-on-first-user-logon/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4" name="PlaceHolder 39"/>
          <p:cNvSpPr/>
          <p:nvPr/>
        </p:nvSpPr>
        <p:spPr>
          <a:xfrm>
            <a:off x="540360" y="7200"/>
            <a:ext cx="8278560" cy="97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What happens when you login – Michael Niehaus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2"/>
          <a:stretch/>
        </p:blipFill>
        <p:spPr>
          <a:xfrm>
            <a:off x="3420000" y="2160000"/>
            <a:ext cx="4319640" cy="4245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https://zerototrust.tech/boost-your-bandwidth-a-friendly-guide-to-delivery-optimization-and-connected-cache/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7" name="PlaceHolder 41"/>
          <p:cNvSpPr/>
          <p:nvPr/>
        </p:nvSpPr>
        <p:spPr>
          <a:xfrm>
            <a:off x="540360" y="250560"/>
            <a:ext cx="8278560" cy="48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Configure Connected Cache – Dustin Gullett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48" name="" descr=""/>
          <p:cNvPicPr/>
          <p:nvPr/>
        </p:nvPicPr>
        <p:blipFill>
          <a:blip r:embed="rId2"/>
          <a:stretch/>
        </p:blipFill>
        <p:spPr>
          <a:xfrm>
            <a:off x="4140000" y="2160000"/>
            <a:ext cx="4449600" cy="413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June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1"/>
          <a:stretch/>
        </p:blipFill>
        <p:spPr>
          <a:xfrm>
            <a:off x="1620000" y="1373760"/>
            <a:ext cx="3555360" cy="186588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251" name="" descr=""/>
          <p:cNvPicPr/>
          <p:nvPr/>
        </p:nvPicPr>
        <p:blipFill>
          <a:blip r:embed="rId2"/>
          <a:stretch/>
        </p:blipFill>
        <p:spPr>
          <a:xfrm>
            <a:off x="6660000" y="1498320"/>
            <a:ext cx="2617560" cy="174132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252" name="" descr=""/>
          <p:cNvPicPr/>
          <p:nvPr/>
        </p:nvPicPr>
        <p:blipFill>
          <a:blip r:embed="rId3"/>
          <a:stretch/>
        </p:blipFill>
        <p:spPr>
          <a:xfrm>
            <a:off x="1471680" y="4394880"/>
            <a:ext cx="4107960" cy="136476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253" name="" descr=""/>
          <p:cNvPicPr/>
          <p:nvPr/>
        </p:nvPicPr>
        <p:blipFill>
          <a:blip r:embed="rId4"/>
          <a:stretch/>
        </p:blipFill>
        <p:spPr>
          <a:xfrm>
            <a:off x="5760000" y="4325040"/>
            <a:ext cx="3076560" cy="161460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https://patchmypc.com/blog/autopilot-unexpected-reboot-autopilot-second-login-screen/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5" name="PlaceHolder 44"/>
          <p:cNvSpPr/>
          <p:nvPr/>
        </p:nvSpPr>
        <p:spPr>
          <a:xfrm>
            <a:off x="540360" y="7200"/>
            <a:ext cx="8278560" cy="97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What causes reboots during OOBE – Rudy Ooms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56" name="" descr=""/>
          <p:cNvPicPr/>
          <p:nvPr/>
        </p:nvPicPr>
        <p:blipFill>
          <a:blip r:embed="rId2"/>
          <a:stretch/>
        </p:blipFill>
        <p:spPr>
          <a:xfrm>
            <a:off x="4320000" y="2344320"/>
            <a:ext cx="3959640" cy="3955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https://zerototrust.tech/deny-deny-deny-a-look-at-epms-newest-superpower/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58" name="" descr=""/>
          <p:cNvPicPr/>
          <p:nvPr/>
        </p:nvPicPr>
        <p:blipFill>
          <a:blip r:embed="rId2"/>
          <a:stretch/>
        </p:blipFill>
        <p:spPr>
          <a:xfrm>
            <a:off x="2880000" y="2340000"/>
            <a:ext cx="5887080" cy="369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9" name="PlaceHolder 46"/>
          <p:cNvSpPr/>
          <p:nvPr/>
        </p:nvSpPr>
        <p:spPr>
          <a:xfrm>
            <a:off x="540720" y="250920"/>
            <a:ext cx="8278560" cy="48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EPM Support Approved – Dustin Gullett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July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913320" y="2160000"/>
            <a:ext cx="4486320" cy="252288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262" name="" descr=""/>
          <p:cNvPicPr/>
          <p:nvPr/>
        </p:nvPicPr>
        <p:blipFill>
          <a:blip r:embed="rId2"/>
          <a:stretch/>
        </p:blipFill>
        <p:spPr>
          <a:xfrm>
            <a:off x="5960880" y="2161080"/>
            <a:ext cx="4478760" cy="251856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9212040" cy="132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GB" sz="4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About me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7" name="Rounded Rectangle 8"/>
          <p:cNvSpPr/>
          <p:nvPr/>
        </p:nvSpPr>
        <p:spPr>
          <a:xfrm>
            <a:off x="5106600" y="1708920"/>
            <a:ext cx="4094640" cy="953280"/>
          </a:xfrm>
          <a:prstGeom prst="roundRect">
            <a:avLst>
              <a:gd name="adj" fmla="val 16667"/>
            </a:avLst>
          </a:prstGeom>
          <a:solidFill>
            <a:srgbClr val="105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de-CH" sz="1600" strike="noStrike" u="none">
                <a:solidFill>
                  <a:srgbClr val="ffffff"/>
                </a:solidFill>
                <a:effectLst/>
                <a:uFillTx/>
                <a:latin typeface="Aptos"/>
              </a:rPr>
              <a:t>Andrew Taylor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CH" sz="1200" strike="noStrike" u="none">
                <a:solidFill>
                  <a:srgbClr val="ebf0ff"/>
                </a:solidFill>
                <a:effectLst/>
                <a:uFillTx/>
                <a:latin typeface="Aptos"/>
              </a:rPr>
              <a:t>Microsoft MVP · Microsoft Intune &amp; Security Copilot</a:t>
            </a:r>
            <a:endParaRPr b="0" lang="en-GB" sz="1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8" name="Rounded Rectangle 9"/>
          <p:cNvSpPr/>
          <p:nvPr/>
        </p:nvSpPr>
        <p:spPr>
          <a:xfrm>
            <a:off x="5106600" y="2818440"/>
            <a:ext cx="4094640" cy="953280"/>
          </a:xfrm>
          <a:prstGeom prst="roundRect">
            <a:avLst>
              <a:gd name="adj" fmla="val 16667"/>
            </a:avLst>
          </a:prstGeom>
          <a:solidFill>
            <a:srgbClr val="1a83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en-GB" sz="1600" strike="noStrike" u="none">
                <a:solidFill>
                  <a:srgbClr val="ffffff"/>
                </a:solidFill>
                <a:effectLst/>
                <a:uFillTx/>
                <a:latin typeface="Aptos"/>
              </a:rPr>
              <a:t>Role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CH" sz="1200" strike="noStrike" u="none">
                <a:solidFill>
                  <a:srgbClr val="ebf0ff"/>
                </a:solidFill>
                <a:effectLst/>
                <a:uFillTx/>
                <a:latin typeface="Aptos"/>
              </a:rPr>
              <a:t>CTO at Software Central</a:t>
            </a:r>
            <a:endParaRPr b="0" lang="en-GB" sz="1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9" name="Rounded Rectangle 10"/>
          <p:cNvSpPr/>
          <p:nvPr/>
        </p:nvSpPr>
        <p:spPr>
          <a:xfrm>
            <a:off x="5106600" y="3927960"/>
            <a:ext cx="4094640" cy="952920"/>
          </a:xfrm>
          <a:prstGeom prst="roundRect">
            <a:avLst>
              <a:gd name="adj" fmla="val 16667"/>
            </a:avLst>
          </a:prstGeom>
          <a:solidFill>
            <a:srgbClr val="bdd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en-GB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Focus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Intune · Graph · PowerShell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Rounded Rectangle 11"/>
          <p:cNvSpPr/>
          <p:nvPr/>
        </p:nvSpPr>
        <p:spPr>
          <a:xfrm>
            <a:off x="5085000" y="5040000"/>
            <a:ext cx="4094640" cy="1362600"/>
          </a:xfrm>
          <a:prstGeom prst="roundRect">
            <a:avLst>
              <a:gd name="adj" fmla="val 16667"/>
            </a:avLst>
          </a:prstGeom>
          <a:solidFill>
            <a:srgbClr val="bcbc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1" name="Picture 2"/>
          <p:cNvSpPr/>
          <p:nvPr/>
        </p:nvSpPr>
        <p:spPr>
          <a:xfrm>
            <a:off x="1800360" y="2534400"/>
            <a:ext cx="2346480" cy="2346480"/>
          </a:xfrm>
          <a:prstGeom prst="ellipse">
            <a:avLst/>
          </a:prstGeom>
          <a:blipFill rotWithShape="0">
            <a:blip r:embed="rId1"/>
            <a:srcRect/>
            <a:stretch/>
          </a:blipFill>
          <a:ln cap="rnd" w="762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https://www.oceanleaf.ch/my-top-10-intune-community-tools/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4" name="PlaceHolder 49"/>
          <p:cNvSpPr/>
          <p:nvPr/>
        </p:nvSpPr>
        <p:spPr>
          <a:xfrm>
            <a:off x="540360" y="250560"/>
            <a:ext cx="8278560" cy="48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Top 10 Community Tools – Niklas Tinner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2"/>
          <a:stretch/>
        </p:blipFill>
        <p:spPr>
          <a:xfrm>
            <a:off x="2160000" y="2340000"/>
            <a:ext cx="6807960" cy="3429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https://petervanderwoude.nl/post/blocking-other-browsers-with-policies-for-microsoft-edge-be-careful/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PlaceHolder 51"/>
          <p:cNvSpPr/>
          <p:nvPr/>
        </p:nvSpPr>
        <p:spPr>
          <a:xfrm>
            <a:off x="540360" y="7200"/>
            <a:ext cx="8278560" cy="97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Blocking other browsers – Peter van der Woude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2"/>
          <a:stretch/>
        </p:blipFill>
        <p:spPr>
          <a:xfrm>
            <a:off x="3091680" y="2340000"/>
            <a:ext cx="5760000" cy="377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5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https://www.jorgeasaur.us/supercharge-microsoft-graph-api-data-retrieval-with-powershell-batch-requests/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0" name="PlaceHolder 53"/>
          <p:cNvSpPr/>
          <p:nvPr/>
        </p:nvSpPr>
        <p:spPr>
          <a:xfrm>
            <a:off x="360" y="180000"/>
            <a:ext cx="9179280" cy="97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Supercharge Microsoft Graph API Data Retrieval with PowerShell Batch Requests – Jorge Suarez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1" name="" descr=""/>
          <p:cNvPicPr/>
          <p:nvPr/>
        </p:nvPicPr>
        <p:blipFill>
          <a:blip r:embed="rId2"/>
          <a:stretch/>
        </p:blipFill>
        <p:spPr>
          <a:xfrm>
            <a:off x="2880000" y="1519200"/>
            <a:ext cx="4280760" cy="4060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https://www.ctrlshiftenter.cloud/2025/03/09/mastering-app-control-for-business-part-1-introduction-key-concept/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3" name="PlaceHolder 55"/>
          <p:cNvSpPr/>
          <p:nvPr/>
        </p:nvSpPr>
        <p:spPr>
          <a:xfrm>
            <a:off x="540360" y="7560"/>
            <a:ext cx="8278560" cy="97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Mastering App Control for Business – Patrick Seltmann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4" name="" descr=""/>
          <p:cNvPicPr/>
          <p:nvPr/>
        </p:nvPicPr>
        <p:blipFill>
          <a:blip r:embed="rId2"/>
          <a:stretch/>
        </p:blipFill>
        <p:spPr>
          <a:xfrm>
            <a:off x="720000" y="2880000"/>
            <a:ext cx="10079640" cy="3269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https://andrewstaylor.com/2025/07/14/can-microsoft-security-copilot-really-help-with-day-to-day-intune-tasks/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6" name="PlaceHolder 57"/>
          <p:cNvSpPr/>
          <p:nvPr/>
        </p:nvSpPr>
        <p:spPr>
          <a:xfrm>
            <a:off x="540360" y="6480"/>
            <a:ext cx="8278560" cy="97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Can Microsoft Security Copilot really help with day-to-day Intune tasks? - Me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7" name="" descr=""/>
          <p:cNvPicPr/>
          <p:nvPr/>
        </p:nvPicPr>
        <p:blipFill>
          <a:blip r:embed="rId2"/>
          <a:stretch/>
        </p:blipFill>
        <p:spPr>
          <a:xfrm>
            <a:off x="2360160" y="2570400"/>
            <a:ext cx="7558920" cy="3729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August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9" name="" descr=""/>
          <p:cNvPicPr/>
          <p:nvPr/>
        </p:nvPicPr>
        <p:blipFill>
          <a:blip r:embed="rId1"/>
          <a:stretch/>
        </p:blipFill>
        <p:spPr>
          <a:xfrm>
            <a:off x="982080" y="2340000"/>
            <a:ext cx="4057560" cy="264132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280" name="" descr=""/>
          <p:cNvPicPr/>
          <p:nvPr/>
        </p:nvPicPr>
        <p:blipFill>
          <a:blip r:embed="rId2"/>
          <a:stretch/>
        </p:blipFill>
        <p:spPr>
          <a:xfrm>
            <a:off x="6120000" y="2340000"/>
            <a:ext cx="3959640" cy="269964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https://scloud.work/mastering-assignments-in-intune-group-targeting-done-right/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2" name="PlaceHolder 60"/>
          <p:cNvSpPr/>
          <p:nvPr/>
        </p:nvSpPr>
        <p:spPr>
          <a:xfrm>
            <a:off x="540360" y="6480"/>
            <a:ext cx="8278560" cy="97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Mastering Assignments in Intune: Group Targeting Done Right – Florian Salzmann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83" name="" descr=""/>
          <p:cNvPicPr/>
          <p:nvPr/>
        </p:nvPicPr>
        <p:blipFill>
          <a:blip r:embed="rId2"/>
          <a:stretch/>
        </p:blipFill>
        <p:spPr>
          <a:xfrm>
            <a:off x="3060000" y="2700000"/>
            <a:ext cx="5579280" cy="377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https://intunestuff.com/2025/07/30/windows-autopatch-hotpatch/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5" name="PlaceHolder 62"/>
          <p:cNvSpPr/>
          <p:nvPr/>
        </p:nvSpPr>
        <p:spPr>
          <a:xfrm>
            <a:off x="540360" y="159120"/>
            <a:ext cx="827856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1" lang="en-GB" sz="2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How to setup Windows Autopatch and enable Hotpatch – The Complete Step by Step guide - Joery Van den Bosch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2"/>
          <a:stretch/>
        </p:blipFill>
        <p:spPr>
          <a:xfrm>
            <a:off x="2520000" y="2160000"/>
            <a:ext cx="7019640" cy="4412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https://mobile-jon.com/2025/08/13/workspace-one-to-microsoft-intune-migration-guide/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8" name="PlaceHolder 64"/>
          <p:cNvSpPr/>
          <p:nvPr/>
        </p:nvSpPr>
        <p:spPr>
          <a:xfrm>
            <a:off x="540360" y="6480"/>
            <a:ext cx="8278560" cy="97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Workspace ONE to Microsoft Intune Migration Guide – Jon Towles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89" name="" descr=""/>
          <p:cNvPicPr/>
          <p:nvPr/>
        </p:nvPicPr>
        <p:blipFill>
          <a:blip r:embed="rId2"/>
          <a:stretch/>
        </p:blipFill>
        <p:spPr>
          <a:xfrm>
            <a:off x="1639800" y="2024280"/>
            <a:ext cx="8929800" cy="4095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September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91" name="" descr=""/>
          <p:cNvPicPr/>
          <p:nvPr/>
        </p:nvPicPr>
        <p:blipFill>
          <a:blip r:embed="rId1"/>
          <a:stretch/>
        </p:blipFill>
        <p:spPr>
          <a:xfrm>
            <a:off x="2050200" y="1260000"/>
            <a:ext cx="2089440" cy="261288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292" name="" descr=""/>
          <p:cNvPicPr/>
          <p:nvPr/>
        </p:nvPicPr>
        <p:blipFill>
          <a:blip r:embed="rId2"/>
          <a:stretch/>
        </p:blipFill>
        <p:spPr>
          <a:xfrm>
            <a:off x="3960720" y="4321080"/>
            <a:ext cx="3958920" cy="197856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293" name="" descr=""/>
          <p:cNvPicPr/>
          <p:nvPr/>
        </p:nvPicPr>
        <p:blipFill>
          <a:blip r:embed="rId3"/>
          <a:stretch/>
        </p:blipFill>
        <p:spPr>
          <a:xfrm>
            <a:off x="5995440" y="1440000"/>
            <a:ext cx="3004200" cy="225288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January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815760" y="1980000"/>
            <a:ext cx="4223880" cy="237528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184" name="" descr=""/>
          <p:cNvPicPr/>
          <p:nvPr/>
        </p:nvPicPr>
        <p:blipFill>
          <a:blip r:embed="rId2"/>
          <a:stretch/>
        </p:blipFill>
        <p:spPr>
          <a:xfrm>
            <a:off x="5868000" y="2340000"/>
            <a:ext cx="4031640" cy="190296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https://skotheimsvik.no/the-hidden-intune-enrolled-user-exists-check-youre-missing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5" name="PlaceHolder 67"/>
          <p:cNvSpPr/>
          <p:nvPr/>
        </p:nvSpPr>
        <p:spPr>
          <a:xfrm>
            <a:off x="540360" y="159120"/>
            <a:ext cx="827856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1" lang="en-GB" sz="2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The Hidden Intune Enrolled User Exists Check You’re Missing - Simon Skotheimsvik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96" name="" descr=""/>
          <p:cNvPicPr/>
          <p:nvPr/>
        </p:nvPicPr>
        <p:blipFill>
          <a:blip r:embed="rId2"/>
          <a:stretch/>
        </p:blipFill>
        <p:spPr>
          <a:xfrm>
            <a:off x="4140000" y="2081160"/>
            <a:ext cx="4319640" cy="4398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https://move2modern.uk/index.php/2025/09/21/getting-to-know-windows-backup-for-organisations/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8" name="PlaceHolder 69"/>
          <p:cNvSpPr/>
          <p:nvPr/>
        </p:nvSpPr>
        <p:spPr>
          <a:xfrm>
            <a:off x="540360" y="6480"/>
            <a:ext cx="8278560" cy="97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Getting to know – Windows Backup for Organisations – Andy Jones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99" name="" descr=""/>
          <p:cNvPicPr/>
          <p:nvPr/>
        </p:nvPicPr>
        <p:blipFill>
          <a:blip r:embed="rId2"/>
          <a:stretch/>
        </p:blipFill>
        <p:spPr>
          <a:xfrm>
            <a:off x="2993760" y="2195640"/>
            <a:ext cx="5645880" cy="414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https://ccmexec.com/2025/09/windows-365-link-a-week-and-some/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1" name="PlaceHolder 71"/>
          <p:cNvSpPr/>
          <p:nvPr/>
        </p:nvSpPr>
        <p:spPr>
          <a:xfrm>
            <a:off x="540360" y="326880"/>
            <a:ext cx="827856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1" lang="en-GB" sz="2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Windows 365 Link – a week and some - Jörgen Nilsson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2" name="" descr=""/>
          <p:cNvPicPr/>
          <p:nvPr/>
        </p:nvPicPr>
        <p:blipFill>
          <a:blip r:embed="rId2"/>
          <a:stretch/>
        </p:blipFill>
        <p:spPr>
          <a:xfrm>
            <a:off x="2556000" y="2160000"/>
            <a:ext cx="6623640" cy="4187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October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4" name="" descr=""/>
          <p:cNvPicPr/>
          <p:nvPr/>
        </p:nvPicPr>
        <p:blipFill>
          <a:blip r:embed="rId1"/>
          <a:stretch/>
        </p:blipFill>
        <p:spPr>
          <a:xfrm>
            <a:off x="535680" y="1764360"/>
            <a:ext cx="4863960" cy="273528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305" name="" descr=""/>
          <p:cNvPicPr/>
          <p:nvPr/>
        </p:nvPicPr>
        <p:blipFill>
          <a:blip r:embed="rId2"/>
          <a:stretch/>
        </p:blipFill>
        <p:spPr>
          <a:xfrm>
            <a:off x="5580000" y="1801080"/>
            <a:ext cx="4808880" cy="269856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306" name="" descr=""/>
          <p:cNvPicPr/>
          <p:nvPr/>
        </p:nvPicPr>
        <p:blipFill>
          <a:blip r:embed="rId3"/>
          <a:stretch/>
        </p:blipFill>
        <p:spPr>
          <a:xfrm>
            <a:off x="3420000" y="5057280"/>
            <a:ext cx="5218200" cy="88236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https://jamesvincent.co.uk/2025/10/16/deploy-and-apply-desktop-wallpaper-lockscreen-using-intune/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8" name="PlaceHolder 74"/>
          <p:cNvSpPr/>
          <p:nvPr/>
        </p:nvSpPr>
        <p:spPr>
          <a:xfrm>
            <a:off x="540360" y="6480"/>
            <a:ext cx="8278560" cy="97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Deploy and Apply Desktop Wallpaper &amp; Lockscreen using Intune – James Vincent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9" name="" descr=""/>
          <p:cNvPicPr/>
          <p:nvPr/>
        </p:nvPicPr>
        <p:blipFill>
          <a:blip r:embed="rId2"/>
          <a:stretch/>
        </p:blipFill>
        <p:spPr>
          <a:xfrm>
            <a:off x="2340000" y="2056680"/>
            <a:ext cx="7153560" cy="4242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https://www.nickydewestelinck.be/2025/09/24/the-android-tales-a-full-comprehensive-guide-on-managing-android-devices-with-microsoft-intune/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1" name="PlaceHolder 76"/>
          <p:cNvSpPr/>
          <p:nvPr/>
        </p:nvSpPr>
        <p:spPr>
          <a:xfrm>
            <a:off x="540360" y="159120"/>
            <a:ext cx="827856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1" lang="en-GB" sz="2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The Android Tales: A Full Comprehensive Guide on Managing Android devices with Microsoft Intune - Nicky De Westelinck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2" name="" descr=""/>
          <p:cNvPicPr/>
          <p:nvPr/>
        </p:nvPicPr>
        <p:blipFill>
          <a:blip r:embed="rId2"/>
          <a:stretch/>
        </p:blipFill>
        <p:spPr>
          <a:xfrm>
            <a:off x="2880000" y="1980000"/>
            <a:ext cx="5579640" cy="4298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/>
          </p:nvPr>
        </p:nvSpPr>
        <p:spPr>
          <a:xfrm>
            <a:off x="541080" y="162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https://www.ctrlshiftenter.cloud/2025/10/12/should-you-exclude-microsoft-intune-enrollment-from-your-compliance-cap-or-not/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4" name="PlaceHolder 78"/>
          <p:cNvSpPr/>
          <p:nvPr/>
        </p:nvSpPr>
        <p:spPr>
          <a:xfrm>
            <a:off x="540360" y="-21960"/>
            <a:ext cx="6839280" cy="128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0" lang="en-GB" sz="28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Should you exclude “Microsoft Intune Enrollment” from your compliance CAP or not? – Patrick Seltmann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5" name="" descr=""/>
          <p:cNvPicPr/>
          <p:nvPr/>
        </p:nvPicPr>
        <p:blipFill>
          <a:blip r:embed="rId2"/>
          <a:stretch/>
        </p:blipFill>
        <p:spPr>
          <a:xfrm>
            <a:off x="3325680" y="2340000"/>
            <a:ext cx="5493960" cy="3999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November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7" name="" descr=""/>
          <p:cNvPicPr/>
          <p:nvPr/>
        </p:nvPicPr>
        <p:blipFill>
          <a:blip r:embed="rId1"/>
          <a:stretch/>
        </p:blipFill>
        <p:spPr>
          <a:xfrm>
            <a:off x="4680000" y="1080000"/>
            <a:ext cx="2122920" cy="297288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318" name="" descr=""/>
          <p:cNvPicPr/>
          <p:nvPr/>
        </p:nvPicPr>
        <p:blipFill>
          <a:blip r:embed="rId2"/>
          <a:stretch/>
        </p:blipFill>
        <p:spPr>
          <a:xfrm>
            <a:off x="3359520" y="4320000"/>
            <a:ext cx="4560120" cy="193716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https://ourcloudnetwork.com/powershell-script-support-added-for-win32-intune-app-deployment/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0" name="PlaceHolder 81"/>
          <p:cNvSpPr/>
          <p:nvPr/>
        </p:nvSpPr>
        <p:spPr>
          <a:xfrm>
            <a:off x="540360" y="6480"/>
            <a:ext cx="8278560" cy="97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PowerShell Script Support Added for Win32 Intune App Deployment – Daniel Bradley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1" name="" descr=""/>
          <p:cNvPicPr/>
          <p:nvPr/>
        </p:nvPicPr>
        <p:blipFill>
          <a:blip r:embed="rId2"/>
          <a:stretch/>
        </p:blipFill>
        <p:spPr>
          <a:xfrm>
            <a:off x="3109680" y="1945800"/>
            <a:ext cx="5709960" cy="4533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https://michaelsendpoint.com/intune/ABM.html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3" name="PlaceHolder 83"/>
          <p:cNvSpPr/>
          <p:nvPr/>
        </p:nvSpPr>
        <p:spPr>
          <a:xfrm>
            <a:off x="540360" y="250560"/>
            <a:ext cx="8278560" cy="48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Apple Business Manager – Michael Frank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4" name="" descr=""/>
          <p:cNvPicPr/>
          <p:nvPr/>
        </p:nvPicPr>
        <p:blipFill>
          <a:blip r:embed="rId2"/>
          <a:stretch/>
        </p:blipFill>
        <p:spPr>
          <a:xfrm>
            <a:off x="2040120" y="1800000"/>
            <a:ext cx="7650360" cy="449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540000" y="6480"/>
            <a:ext cx="9359640" cy="1073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Getting Started with Connected Cache – Peter van der Woude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https://petervanderwoude.nl/post/getting-started-with-microsoft-connected-cache/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2"/>
          <a:stretch/>
        </p:blipFill>
        <p:spPr>
          <a:xfrm>
            <a:off x="2197440" y="2022120"/>
            <a:ext cx="6453000" cy="427752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https://msendpointmgr.com/2025/11/06/zero-touch-microsoft-connected-cache-with-intune/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endParaRPr b="0" lang="en-GB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6" name="PlaceHolder 85"/>
          <p:cNvSpPr/>
          <p:nvPr/>
        </p:nvSpPr>
        <p:spPr>
          <a:xfrm>
            <a:off x="540360" y="159120"/>
            <a:ext cx="827856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1" lang="en-GB" sz="2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Zero-Touch Microsoft Connected Cache with Intune - Jose Schenardie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7" name="" descr=""/>
          <p:cNvPicPr/>
          <p:nvPr/>
        </p:nvPicPr>
        <p:blipFill>
          <a:blip r:embed="rId2"/>
          <a:stretch/>
        </p:blipFill>
        <p:spPr>
          <a:xfrm>
            <a:off x="3240000" y="1980000"/>
            <a:ext cx="5399640" cy="4596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https://msendpointmgr.com/2025/11/08/graph-api-rate-limiting-in-intune/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9" name="PlaceHolder 87"/>
          <p:cNvSpPr/>
          <p:nvPr/>
        </p:nvSpPr>
        <p:spPr>
          <a:xfrm>
            <a:off x="540360" y="6480"/>
            <a:ext cx="8278560" cy="97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A beginners guide to Microsoft Graph API rate limiting in Intune – Ben Whitmore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0" name="" descr=""/>
          <p:cNvPicPr/>
          <p:nvPr/>
        </p:nvPicPr>
        <p:blipFill>
          <a:blip r:embed="rId2"/>
          <a:stretch/>
        </p:blipFill>
        <p:spPr>
          <a:xfrm>
            <a:off x="3240000" y="2035800"/>
            <a:ext cx="5219640" cy="4443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35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https://www.nickydewestelinck.be/2025/11/25/managing-linux-devices-with-microsoft-intune-a-complete-guide/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2" name="PlaceHolder 89"/>
          <p:cNvSpPr/>
          <p:nvPr/>
        </p:nvSpPr>
        <p:spPr>
          <a:xfrm>
            <a:off x="540360" y="159120"/>
            <a:ext cx="827856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1" lang="en-GB" sz="2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Managing Linux Devices with Microsoft Intune: A Complete Guide - Nicky De Westelinck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3" name="" descr=""/>
          <p:cNvPicPr/>
          <p:nvPr/>
        </p:nvPicPr>
        <p:blipFill>
          <a:blip r:embed="rId2"/>
          <a:stretch/>
        </p:blipFill>
        <p:spPr>
          <a:xfrm>
            <a:off x="2868120" y="2133000"/>
            <a:ext cx="6131520" cy="4166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December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5" name="" descr=""/>
          <p:cNvPicPr/>
          <p:nvPr/>
        </p:nvPicPr>
        <p:blipFill>
          <a:blip r:embed="rId1"/>
          <a:stretch/>
        </p:blipFill>
        <p:spPr>
          <a:xfrm>
            <a:off x="5252760" y="1350000"/>
            <a:ext cx="4645800" cy="260856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336" name="" descr=""/>
          <p:cNvPicPr/>
          <p:nvPr/>
        </p:nvPicPr>
        <p:blipFill>
          <a:blip r:embed="rId2"/>
          <a:stretch/>
        </p:blipFill>
        <p:spPr>
          <a:xfrm>
            <a:off x="608760" y="1798920"/>
            <a:ext cx="4250880" cy="216072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337" name="" descr=""/>
          <p:cNvPicPr/>
          <p:nvPr/>
        </p:nvPicPr>
        <p:blipFill>
          <a:blip r:embed="rId3"/>
          <a:stretch/>
        </p:blipFill>
        <p:spPr>
          <a:xfrm>
            <a:off x="3972960" y="4320000"/>
            <a:ext cx="3586680" cy="188244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https://petervanderwoude.nl/post/understanding-windows-365-reserve/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9" name="PlaceHolder 92"/>
          <p:cNvSpPr/>
          <p:nvPr/>
        </p:nvSpPr>
        <p:spPr>
          <a:xfrm>
            <a:off x="540360" y="326880"/>
            <a:ext cx="827856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1" lang="en-GB" sz="2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Understanding Windows 365 Reserve - Peter van der Woude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0" name="" descr=""/>
          <p:cNvPicPr/>
          <p:nvPr/>
        </p:nvPicPr>
        <p:blipFill>
          <a:blip r:embed="rId2"/>
          <a:stretch/>
        </p:blipFill>
        <p:spPr>
          <a:xfrm>
            <a:off x="1800000" y="2031120"/>
            <a:ext cx="8203680" cy="4268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https://johannesblog.com/2025/12/06/who-has-been-logging-in/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2" name="PlaceHolder 94"/>
          <p:cNvSpPr/>
          <p:nvPr/>
        </p:nvSpPr>
        <p:spPr>
          <a:xfrm>
            <a:off x="540360" y="326880"/>
            <a:ext cx="827856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1" lang="en-GB" sz="2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Who has been logging in? - Jóhannes Kristjánsson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3" name="" descr=""/>
          <p:cNvPicPr/>
          <p:nvPr/>
        </p:nvPicPr>
        <p:blipFill>
          <a:blip r:embed="rId2"/>
          <a:stretch/>
        </p:blipFill>
        <p:spPr>
          <a:xfrm>
            <a:off x="2340000" y="2160000"/>
            <a:ext cx="6716160" cy="4194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https://gerryhampsoncm.blogspot.com/2025/12/my-first-look-at-intune-agents.html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5" name="PlaceHolder 96"/>
          <p:cNvSpPr/>
          <p:nvPr/>
        </p:nvSpPr>
        <p:spPr>
          <a:xfrm>
            <a:off x="540360" y="7560"/>
            <a:ext cx="8278560" cy="97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  <a:ea typeface="DejaVu Sans"/>
              </a:rPr>
              <a:t>My first look at Intune Agents – Gerry Hampson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6" name="" descr=""/>
          <p:cNvPicPr/>
          <p:nvPr/>
        </p:nvPicPr>
        <p:blipFill>
          <a:blip r:embed="rId2"/>
          <a:stretch/>
        </p:blipFill>
        <p:spPr>
          <a:xfrm>
            <a:off x="3420000" y="2340000"/>
            <a:ext cx="4933080" cy="3817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le 5"/>
          <p:cNvSpPr/>
          <p:nvPr/>
        </p:nvSpPr>
        <p:spPr>
          <a:xfrm>
            <a:off x="795600" y="5095440"/>
            <a:ext cx="6179760" cy="115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defTabSz="914400">
              <a:lnSpc>
                <a:spcPct val="90000"/>
              </a:lnSpc>
            </a:pPr>
            <a:r>
              <a:rPr b="0" lang="en-US" sz="80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 Semibold"/>
              </a:rPr>
              <a:t>Thanks!</a:t>
            </a:r>
            <a:endParaRPr b="0" lang="en-GB" sz="8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8" name="Text Placeholder 2"/>
          <p:cNvSpPr/>
          <p:nvPr/>
        </p:nvSpPr>
        <p:spPr>
          <a:xfrm>
            <a:off x="5367600" y="1046160"/>
            <a:ext cx="3931560" cy="243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GB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Please rate this session on Sched.com </a:t>
            </a:r>
            <a:r>
              <a:rPr b="1" lang="en-GB" sz="2800" strike="noStrike" u="none">
                <a:solidFill>
                  <a:srgbClr val="ffff00"/>
                </a:solidFill>
                <a:effectLst/>
                <a:uFillTx/>
                <a:latin typeface="Segoe Sans Display"/>
              </a:rPr>
              <a:t>(highly)</a:t>
            </a:r>
            <a:r>
              <a:rPr b="0" lang="en-GB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  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GB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We would love to hear what you liked </a:t>
            </a:r>
            <a:r>
              <a:rPr b="0" lang="en-GB" sz="2400" strike="sng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and how we could improve</a:t>
            </a:r>
            <a:r>
              <a:rPr b="0" lang="en-GB" sz="2400" strike="noStrike" u="none">
                <a:solidFill>
                  <a:schemeClr val="lt1">
                    <a:lumMod val="85000"/>
                  </a:schemeClr>
                </a:solidFill>
                <a:effectLst/>
                <a:uFillTx/>
                <a:latin typeface="Segoe Sans Display"/>
              </a:rPr>
              <a:t>! 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40000" y="178560"/>
            <a:ext cx="827856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Graph Authentication – Ben Whitmore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4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https://msendpointmgr.com/2025/01/12/deep-diving-microsoft-graph-sdk-authentication-methods/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0" name="" descr=""/>
          <p:cNvPicPr/>
          <p:nvPr/>
        </p:nvPicPr>
        <p:blipFill>
          <a:blip r:embed="rId2"/>
          <a:stretch/>
        </p:blipFill>
        <p:spPr>
          <a:xfrm>
            <a:off x="3543120" y="2154960"/>
            <a:ext cx="4196520" cy="435240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40000" y="6480"/>
            <a:ext cx="8278560" cy="97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Windows Kiosks with Assigned Access – Jon Towles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178560" cy="39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https://mobile-jon.com/2025/01/15/deep-dive-into-windows-11-kiosks-part-1-assigned-access/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2"/>
          <a:stretch/>
        </p:blipFill>
        <p:spPr>
          <a:xfrm>
            <a:off x="2160000" y="1963080"/>
            <a:ext cx="7739640" cy="426708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40000" y="128160"/>
            <a:ext cx="8278560" cy="73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8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February</a:t>
            </a:r>
            <a:endParaRPr b="0" lang="en-GB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1703880" y="2160000"/>
            <a:ext cx="4955760" cy="2972880"/>
          </a:xfrm>
          <a:prstGeom prst="rect">
            <a:avLst/>
          </a:prstGeom>
          <a:noFill/>
          <a:ln w="25200">
            <a:noFill/>
          </a:ln>
        </p:spPr>
      </p:pic>
      <p:pic>
        <p:nvPicPr>
          <p:cNvPr id="196" name="" descr=""/>
          <p:cNvPicPr/>
          <p:nvPr/>
        </p:nvPicPr>
        <p:blipFill>
          <a:blip r:embed="rId2"/>
          <a:stretch/>
        </p:blipFill>
        <p:spPr>
          <a:xfrm>
            <a:off x="7642080" y="2880000"/>
            <a:ext cx="2617560" cy="174132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40000" y="6480"/>
            <a:ext cx="8278560" cy="97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Securing a business premium tenant - Sebastian F. Markdanner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720000" y="1441080"/>
            <a:ext cx="9358560" cy="413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00000"/>
              </a:lnSpc>
              <a:spcBef>
                <a:spcPts val="1057"/>
              </a:spcBef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rgbClr val="467886"/>
                </a:solidFill>
                <a:effectLst/>
                <a:uFillTx/>
                <a:latin typeface="Arial"/>
                <a:hlinkClick r:id="rId1"/>
              </a:rPr>
              <a:t>https://www.chanceofsecurity.com/post/securing-microsoft-business-premium-part-01-laying-the-foundation</a:t>
            </a:r>
            <a:r>
              <a:rPr b="0" lang="en-GB" sz="2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3240000" y="2160000"/>
            <a:ext cx="5189040" cy="398844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EM Summit - Light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EM Summit - Dark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EM Summit - Dark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MEM Summit - Dark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MEM Summit - Dark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E48FB5531C544FB9FD86F8BE3E5C12" ma:contentTypeVersion="12" ma:contentTypeDescription="Create a new document." ma:contentTypeScope="" ma:versionID="32e1c65078f9b1eb251956e3d229ac8c">
  <xsd:schema xmlns:xsd="http://www.w3.org/2001/XMLSchema" xmlns:xs="http://www.w3.org/2001/XMLSchema" xmlns:p="http://schemas.microsoft.com/office/2006/metadata/properties" xmlns:ns2="c8772c62-8f02-40bf-9380-46a0168a2fbc" xmlns:ns3="afd971dc-6c1d-4ac1-8936-593a4f941994" targetNamespace="http://schemas.microsoft.com/office/2006/metadata/properties" ma:root="true" ma:fieldsID="f4b1afa12a85344a31abbf238143cacb" ns2:_="" ns3:_="">
    <xsd:import namespace="c8772c62-8f02-40bf-9380-46a0168a2fbc"/>
    <xsd:import namespace="afd971dc-6c1d-4ac1-8936-593a4f9419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772c62-8f02-40bf-9380-46a0168a2f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21b10cd-ab27-435a-87d1-4965fbb6f1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d971dc-6c1d-4ac1-8936-593a4f94199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c3ee7e0-5397-415d-a760-9a4c12b6e265}" ma:internalName="TaxCatchAll" ma:showField="CatchAllData" ma:web="afd971dc-6c1d-4ac1-8936-593a4f9419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772c62-8f02-40bf-9380-46a0168a2fbc">
      <Terms xmlns="http://schemas.microsoft.com/office/infopath/2007/PartnerControls"/>
    </lcf76f155ced4ddcb4097134ff3c332f>
    <TaxCatchAll xmlns="afd971dc-6c1d-4ac1-8936-593a4f941994" xsi:nil="true"/>
  </documentManagement>
</p:properties>
</file>

<file path=customXml/itemProps1.xml><?xml version="1.0" encoding="utf-8"?>
<ds:datastoreItem xmlns:ds="http://schemas.openxmlformats.org/officeDocument/2006/customXml" ds:itemID="{AEA71E37-F28F-499C-9BA5-28E6F4A4D2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6A295D-7157-4071-9014-BE360A64B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772c62-8f02-40bf-9380-46a0168a2fbc"/>
    <ds:schemaRef ds:uri="afd971dc-6c1d-4ac1-8936-593a4f9419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3664B9-76BD-4E68-8478-230051E22FE3}">
  <ds:schemaRefs>
    <ds:schemaRef ds:uri="http://purl.org/dc/elements/1.1/"/>
    <ds:schemaRef ds:uri="http://schemas.microsoft.com/office/2006/documentManagement/types"/>
    <ds:schemaRef ds:uri="afd971dc-6c1d-4ac1-8936-593a4f941994"/>
    <ds:schemaRef ds:uri="http://schemas.microsoft.com/office/infopath/2007/PartnerControls"/>
    <ds:schemaRef ds:uri="http://purl.org/dc/terms/"/>
    <ds:schemaRef ds:uri="http://schemas.microsoft.com/office/2006/metadata/properties"/>
    <ds:schemaRef ds:uri="c8772c62-8f02-40bf-9380-46a0168a2fbc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Application>LibreOffice/25.2.3.2$Linux_X86_64 LibreOffice_project/520$Build-2</Application>
  <AppVersion>15.0000</AppVersion>
  <Words>122</Words>
  <Paragraphs>36</Paragraphs>
  <Company>UMB AG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2026-02-16T19:12:19Z</dcterms:created>
  <dc:creator>Florian Salzmann</dc:creator>
  <dc:description/>
  <dc:language>en-GB</dc:language>
  <cp:lastModifiedBy/>
  <dcterms:modified xsi:type="dcterms:W3CDTF">2026-04-18T18:51:48Z</dcterms:modified>
  <cp:revision>7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0x01010034E48FB5531C544FB9FD86F8BE3E5C12</vt:lpwstr>
  </property>
  <property fmtid="{D5CDD505-2E9C-101B-9397-08002B2CF9AE}" pid="3" name="MediaServiceImageTags">
    <vt:lpwstr/>
  </property>
  <property fmtid="{D5CDD505-2E9C-101B-9397-08002B2CF9AE}" pid="4" name="PresentationFormat">
    <vt:lpwstr>Widescreen</vt:lpwstr>
  </property>
  <property fmtid="{D5CDD505-2E9C-101B-9397-08002B2CF9AE}" pid="5" name="Slides">
    <vt:i4>12</vt:i4>
  </property>
</Properties>
</file>