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41"/>
  </p:notesMasterIdLst>
  <p:handoutMasterIdLst>
    <p:handoutMasterId r:id="rId42"/>
  </p:handoutMasterIdLst>
  <p:sldIdLst>
    <p:sldId id="305" r:id="rId6"/>
    <p:sldId id="257" r:id="rId7"/>
    <p:sldId id="306" r:id="rId8"/>
    <p:sldId id="261" r:id="rId9"/>
    <p:sldId id="2147482465" r:id="rId10"/>
    <p:sldId id="307" r:id="rId11"/>
    <p:sldId id="2147482379" r:id="rId12"/>
    <p:sldId id="2147482273" r:id="rId13"/>
    <p:sldId id="2147482315" r:id="rId14"/>
    <p:sldId id="2076138432" r:id="rId15"/>
    <p:sldId id="2147482463" r:id="rId16"/>
    <p:sldId id="2147482310" r:id="rId17"/>
    <p:sldId id="2147482271" r:id="rId18"/>
    <p:sldId id="2147482381" r:id="rId19"/>
    <p:sldId id="2147482384" r:id="rId20"/>
    <p:sldId id="2147482383" r:id="rId21"/>
    <p:sldId id="2147482395" r:id="rId22"/>
    <p:sldId id="2147482341" r:id="rId23"/>
    <p:sldId id="2147482484" r:id="rId24"/>
    <p:sldId id="2147482485" r:id="rId25"/>
    <p:sldId id="2147482472" r:id="rId26"/>
    <p:sldId id="2147482470" r:id="rId27"/>
    <p:sldId id="2147482466" r:id="rId28"/>
    <p:sldId id="2147482467" r:id="rId29"/>
    <p:sldId id="2147482337" r:id="rId30"/>
    <p:sldId id="2147482398" r:id="rId31"/>
    <p:sldId id="2147482486" r:id="rId32"/>
    <p:sldId id="2147482471" r:id="rId33"/>
    <p:sldId id="2147482487" r:id="rId34"/>
    <p:sldId id="2147482488" r:id="rId35"/>
    <p:sldId id="2147482473" r:id="rId36"/>
    <p:sldId id="2147482474" r:id="rId37"/>
    <p:sldId id="2147482478" r:id="rId38"/>
    <p:sldId id="2147482482" r:id="rId39"/>
    <p:sldId id="260" r:id="rId4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607A09-61A8-4659-9181-3D9809E5BEDE}">
          <p14:sldIdLst>
            <p14:sldId id="305"/>
            <p14:sldId id="257"/>
            <p14:sldId id="306"/>
            <p14:sldId id="261"/>
            <p14:sldId id="2147482465"/>
            <p14:sldId id="307"/>
            <p14:sldId id="2147482379"/>
            <p14:sldId id="2147482273"/>
            <p14:sldId id="2147482315"/>
            <p14:sldId id="2076138432"/>
            <p14:sldId id="2147482463"/>
            <p14:sldId id="2147482310"/>
            <p14:sldId id="2147482271"/>
            <p14:sldId id="2147482381"/>
            <p14:sldId id="2147482384"/>
            <p14:sldId id="2147482383"/>
            <p14:sldId id="2147482395"/>
            <p14:sldId id="2147482341"/>
            <p14:sldId id="2147482484"/>
            <p14:sldId id="2147482485"/>
            <p14:sldId id="2147482472"/>
            <p14:sldId id="2147482470"/>
            <p14:sldId id="2147482466"/>
            <p14:sldId id="2147482467"/>
            <p14:sldId id="2147482337"/>
            <p14:sldId id="2147482398"/>
            <p14:sldId id="2147482486"/>
            <p14:sldId id="2147482471"/>
            <p14:sldId id="2147482487"/>
            <p14:sldId id="2147482488"/>
            <p14:sldId id="2147482473"/>
            <p14:sldId id="2147482474"/>
            <p14:sldId id="2147482478"/>
            <p14:sldId id="2147482482"/>
            <p14:sldId id="260"/>
          </p14:sldIdLst>
        </p14:section>
        <p14:section name="Appendix" id="{A21A9391-F395-43BC-A4CD-C6A971B27E6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48723C-C73F-4080-F703-B1783B43D223}" name="Sangeetha Visweswaran" initials="SV" userId="S::sangeev@microsoft.com::3803a07d-2a01-41d6-826d-fd529f459c83" providerId="AD"/>
  <p188:author id="{02462E49-AC8F-E592-DB0F-51A743172D2E}" name="Cristina Osorio Valenzuela" initials="CO" userId="S::crosorio@microsoft.com::57616a68-9541-469a-9201-8902a81d09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667" autoAdjust="0"/>
  </p:normalViewPr>
  <p:slideViewPr>
    <p:cSldViewPr snapToGrid="0">
      <p:cViewPr varScale="1">
        <p:scale>
          <a:sx n="71" d="100"/>
          <a:sy n="71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B-4A31-B1BA-D73D225A72F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B-4A31-B1BA-D73D225A72FF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B-4A31-B1BA-D73D225A72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B-4A31-B1BA-D73D225A72FF}"/>
              </c:ext>
            </c:extLst>
          </c:dPt>
          <c:dPt>
            <c:idx val="4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0B-4A31-B1BA-D73D225A72FF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0B-4A31-B1BA-D73D225A72FF}"/>
              </c:ext>
            </c:extLst>
          </c:dPt>
          <c:dPt>
            <c:idx val="6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F0B-4A31-B1BA-D73D225A72FF}"/>
              </c:ext>
            </c:extLst>
          </c:dPt>
          <c:dPt>
            <c:idx val="7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F0B-4A31-B1BA-D73D225A72FF}"/>
              </c:ext>
            </c:extLst>
          </c:dPt>
          <c:val>
            <c:numRef>
              <c:f>Sheet1!$B$3:$B$10</c:f>
              <c:numCache>
                <c:formatCode>General</c:formatCode>
                <c:ptCount val="8"/>
                <c:pt idx="0">
                  <c:v>25</c:v>
                </c:pt>
                <c:pt idx="1">
                  <c:v>0</c:v>
                </c:pt>
                <c:pt idx="2">
                  <c:v>55</c:v>
                </c:pt>
                <c:pt idx="3">
                  <c:v>10</c:v>
                </c:pt>
                <c:pt idx="4">
                  <c:v>2</c:v>
                </c:pt>
                <c:pt idx="5">
                  <c:v>31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Sheet1!$A$3:$A$4</c15:sqref>
                        </c15:formulaRef>
                      </c:ext>
                    </c:extLst>
                    <c:strCache>
                      <c:ptCount val="2"/>
                      <c:pt idx="0">
                        <c:v>Change based</c:v>
                      </c:pt>
                      <c:pt idx="1">
                        <c:v>Maintenance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4F0B-4A31-B1BA-D73D225A7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DD-4E59-82D6-3FDADD4899A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DD-4E59-82D6-3FDADD4899A7}"/>
              </c:ext>
            </c:extLst>
          </c:dPt>
          <c:val>
            <c:numRef>
              <c:f>Sheet1!$B$3:$B$4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Sheet1!$A$3:$A$4</c15:sqref>
                        </c15:formulaRef>
                      </c:ext>
                    </c:extLst>
                    <c:strCache>
                      <c:ptCount val="2"/>
                      <c:pt idx="0">
                        <c:v>Non-maintenance</c:v>
                      </c:pt>
                      <c:pt idx="1">
                        <c:v>Maintenance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DDD-4E59-82D6-3FDADD489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B-4A31-B1BA-D73D225A72F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B-4A31-B1BA-D73D225A72FF}"/>
              </c:ext>
            </c:extLst>
          </c:dPt>
          <c:dPt>
            <c:idx val="2"/>
            <c:bubble3D val="0"/>
            <c:spPr>
              <a:solidFill>
                <a:srgbClr val="6EC1DC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B-4A31-B1BA-D73D225A72FF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B-4A31-B1BA-D73D225A72FF}"/>
              </c:ext>
            </c:extLst>
          </c:dPt>
          <c:dPt>
            <c:idx val="4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0B-4A31-B1BA-D73D225A72FF}"/>
              </c:ext>
            </c:extLst>
          </c:dPt>
          <c:dPt>
            <c:idx val="5"/>
            <c:bubble3D val="0"/>
            <c:spPr>
              <a:solidFill>
                <a:srgbClr val="6EC1DC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0B-4A31-B1BA-D73D225A72FF}"/>
              </c:ext>
            </c:extLst>
          </c:dPt>
          <c:dPt>
            <c:idx val="6"/>
            <c:bubble3D val="0"/>
            <c:spPr>
              <a:solidFill>
                <a:srgbClr val="6EC1DC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F0B-4A31-B1BA-D73D225A72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F0B-4A31-B1BA-D73D225A72FF}"/>
              </c:ext>
            </c:extLst>
          </c:dPt>
          <c:dPt>
            <c:idx val="8"/>
            <c:bubble3D val="0"/>
            <c:spPr>
              <a:solidFill>
                <a:srgbClr val="6EC1DC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A37-418B-B11F-979B2061B57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A37-418B-B11F-979B2061B576}"/>
              </c:ext>
            </c:extLst>
          </c:dPt>
          <c:val>
            <c:numRef>
              <c:f>Sheet1!$B$3:$B$12</c:f>
              <c:numCache>
                <c:formatCode>General</c:formatCode>
                <c:ptCount val="10"/>
                <c:pt idx="0">
                  <c:v>25</c:v>
                </c:pt>
                <c:pt idx="1">
                  <c:v>0</c:v>
                </c:pt>
                <c:pt idx="2">
                  <c:v>10</c:v>
                </c:pt>
                <c:pt idx="3">
                  <c:v>15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8">
                  <c:v>20</c:v>
                </c:pt>
                <c:pt idx="9">
                  <c:v>55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Sheet1!$A$3:$A$4</c15:sqref>
                        </c15:formulaRef>
                      </c:ext>
                    </c:extLst>
                    <c:strCache>
                      <c:ptCount val="2"/>
                      <c:pt idx="0">
                        <c:v>Change based</c:v>
                      </c:pt>
                      <c:pt idx="1">
                        <c:v>Maintenance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4F0B-4A31-B1BA-D73D225A7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36-4E7F-BBA4-FD688122D9F2}"/>
              </c:ext>
            </c:extLst>
          </c:dPt>
          <c:dPt>
            <c:idx val="1"/>
            <c:bubble3D val="0"/>
            <c:spPr>
              <a:solidFill>
                <a:srgbClr val="6EC1DC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36-4E7F-BBA4-FD688122D9F2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36-4E7F-BBA4-FD688122D9F2}"/>
              </c:ext>
            </c:extLst>
          </c:dPt>
          <c:val>
            <c:numRef>
              <c:f>Sheet1!$B$3:$B$5</c:f>
              <c:numCache>
                <c:formatCode>General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61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Pending changes</c:v>
                      </c:pt>
                      <c:pt idx="1">
                        <c:v>Non maintenance</c:v>
                      </c:pt>
                      <c:pt idx="2">
                        <c:v>Maintenance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A136-4E7F-BBA4-FD688122D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10F5F-016B-43E4-BE50-DF51601195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2506C8-5952-4C60-9ACD-68404263EBB6}">
      <dgm:prSet phldrT="[Text]"/>
      <dgm:spPr>
        <a:solidFill>
          <a:srgbClr val="0078D4"/>
        </a:solidFill>
      </dgm:spPr>
      <dgm:t>
        <a:bodyPr/>
        <a:lstStyle/>
        <a:p>
          <a:pPr>
            <a:buNone/>
          </a:pPr>
          <a:r>
            <a:rPr lang="en-US" b="1" i="0"/>
            <a:t>25-35%      </a:t>
          </a:r>
          <a:r>
            <a:rPr lang="en-US" b="0" i="0"/>
            <a:t>Reduction in unnecessary notifications</a:t>
          </a:r>
        </a:p>
      </dgm:t>
    </dgm:pt>
    <dgm:pt modelId="{5654000E-AE85-436B-99CB-93A5DE74899F}" type="parTrans" cxnId="{F25F37C5-D093-4FA5-AF62-EF13A9AE4836}">
      <dgm:prSet/>
      <dgm:spPr/>
      <dgm:t>
        <a:bodyPr/>
        <a:lstStyle/>
        <a:p>
          <a:endParaRPr lang="en-US"/>
        </a:p>
      </dgm:t>
    </dgm:pt>
    <dgm:pt modelId="{3CB12EB6-E1FF-4C56-BFD1-44ABE783377A}" type="sibTrans" cxnId="{F25F37C5-D093-4FA5-AF62-EF13A9AE4836}">
      <dgm:prSet/>
      <dgm:spPr/>
      <dgm:t>
        <a:bodyPr/>
        <a:lstStyle/>
        <a:p>
          <a:endParaRPr lang="en-US"/>
        </a:p>
      </dgm:t>
    </dgm:pt>
    <dgm:pt modelId="{CD32C6FB-A065-42F7-89BC-8F3705529DB8}">
      <dgm:prSet phldrT="[Text]"/>
      <dgm:spPr>
        <a:solidFill>
          <a:srgbClr val="0078D4"/>
        </a:solidFill>
      </dgm:spPr>
      <dgm:t>
        <a:bodyPr/>
        <a:lstStyle/>
        <a:p>
          <a:pPr>
            <a:buNone/>
          </a:pPr>
          <a:r>
            <a:rPr lang="en-US" b="1" i="0"/>
            <a:t>25% (avg)</a:t>
          </a:r>
        </a:p>
        <a:p>
          <a:pPr>
            <a:buNone/>
          </a:pPr>
          <a:r>
            <a:rPr lang="en-US" b="0" i="0"/>
            <a:t>Reduced remediation times</a:t>
          </a:r>
        </a:p>
      </dgm:t>
    </dgm:pt>
    <dgm:pt modelId="{0FBD7120-CA21-4B5D-9B7A-6ACF4215A9C2}" type="parTrans" cxnId="{7817A9EB-E7B3-4CDB-B234-AB45D2A78F43}">
      <dgm:prSet/>
      <dgm:spPr/>
      <dgm:t>
        <a:bodyPr/>
        <a:lstStyle/>
        <a:p>
          <a:endParaRPr lang="en-US"/>
        </a:p>
      </dgm:t>
    </dgm:pt>
    <dgm:pt modelId="{2276441B-6FB8-4E71-B1BA-DF6E494694D4}" type="sibTrans" cxnId="{7817A9EB-E7B3-4CDB-B234-AB45D2A78F43}">
      <dgm:prSet/>
      <dgm:spPr/>
      <dgm:t>
        <a:bodyPr/>
        <a:lstStyle/>
        <a:p>
          <a:endParaRPr lang="en-US"/>
        </a:p>
      </dgm:t>
    </dgm:pt>
    <dgm:pt modelId="{0428B7E6-2395-4D30-BE4F-106282975994}">
      <dgm:prSet phldrT="[Text]"/>
      <dgm:spPr>
        <a:solidFill>
          <a:srgbClr val="0078D4"/>
        </a:solidFill>
      </dgm:spPr>
      <dgm:t>
        <a:bodyPr/>
        <a:lstStyle/>
        <a:p>
          <a:pPr>
            <a:buNone/>
          </a:pPr>
          <a:r>
            <a:rPr lang="en-US" b="1" i="0"/>
            <a:t>(up to) 4x</a:t>
          </a:r>
        </a:p>
        <a:p>
          <a:pPr>
            <a:buNone/>
          </a:pPr>
          <a:r>
            <a:rPr lang="en-US" b="0" i="0"/>
            <a:t>Notification speed increase</a:t>
          </a:r>
        </a:p>
      </dgm:t>
    </dgm:pt>
    <dgm:pt modelId="{3CFC4AE7-044D-43C5-8542-3FBA1464EAC7}" type="parTrans" cxnId="{FAF04EDF-B1C4-4CB6-9303-4540B3AB83F1}">
      <dgm:prSet/>
      <dgm:spPr/>
      <dgm:t>
        <a:bodyPr/>
        <a:lstStyle/>
        <a:p>
          <a:endParaRPr lang="en-US"/>
        </a:p>
      </dgm:t>
    </dgm:pt>
    <dgm:pt modelId="{107414A8-CA74-4526-9FE5-E34923706812}" type="sibTrans" cxnId="{FAF04EDF-B1C4-4CB6-9303-4540B3AB83F1}">
      <dgm:prSet/>
      <dgm:spPr/>
      <dgm:t>
        <a:bodyPr/>
        <a:lstStyle/>
        <a:p>
          <a:endParaRPr lang="en-US"/>
        </a:p>
      </dgm:t>
    </dgm:pt>
    <dgm:pt modelId="{8C75307C-7FF9-4F8B-8EB7-4FB93345BAFD}">
      <dgm:prSet phldrT="[Text]"/>
      <dgm:spPr>
        <a:solidFill>
          <a:srgbClr val="0078D4"/>
        </a:solidFill>
      </dgm:spPr>
      <dgm:t>
        <a:bodyPr/>
        <a:lstStyle/>
        <a:p>
          <a:pPr>
            <a:buNone/>
          </a:pPr>
          <a:r>
            <a:rPr lang="en-US" b="1" i="0"/>
            <a:t>30%</a:t>
          </a:r>
        </a:p>
        <a:p>
          <a:pPr>
            <a:buNone/>
          </a:pPr>
          <a:r>
            <a:rPr lang="en-US" b="0" i="0"/>
            <a:t>Reduction in delayed </a:t>
          </a:r>
        </a:p>
        <a:p>
          <a:pPr>
            <a:buNone/>
          </a:pPr>
          <a:r>
            <a:rPr lang="en-US" b="0" i="0"/>
            <a:t>check-ins</a:t>
          </a:r>
        </a:p>
      </dgm:t>
    </dgm:pt>
    <dgm:pt modelId="{3344F93C-04FF-4D88-AD21-FF5696F75290}" type="parTrans" cxnId="{524C2E08-C63C-4405-BE0B-050498A3D5B5}">
      <dgm:prSet/>
      <dgm:spPr/>
      <dgm:t>
        <a:bodyPr/>
        <a:lstStyle/>
        <a:p>
          <a:endParaRPr lang="en-US"/>
        </a:p>
      </dgm:t>
    </dgm:pt>
    <dgm:pt modelId="{C95CCE57-B3F6-411E-9911-47854D1C10C0}" type="sibTrans" cxnId="{524C2E08-C63C-4405-BE0B-050498A3D5B5}">
      <dgm:prSet/>
      <dgm:spPr/>
      <dgm:t>
        <a:bodyPr/>
        <a:lstStyle/>
        <a:p>
          <a:endParaRPr lang="en-US"/>
        </a:p>
      </dgm:t>
    </dgm:pt>
    <dgm:pt modelId="{2C37013D-EFCB-42F9-8594-2241E8A0B15E}">
      <dgm:prSet phldrT="[Text]"/>
      <dgm:spPr>
        <a:solidFill>
          <a:srgbClr val="0078D4"/>
        </a:solidFill>
      </dgm:spPr>
      <dgm:t>
        <a:bodyPr/>
        <a:lstStyle/>
        <a:p>
          <a:pPr>
            <a:buNone/>
          </a:pPr>
          <a:r>
            <a:rPr lang="en-US" b="1" i="0"/>
            <a:t>&gt;97% </a:t>
          </a:r>
          <a:r>
            <a:rPr lang="en-US" b="0" i="0"/>
            <a:t>change-based check-ins processed on first attempt</a:t>
          </a:r>
        </a:p>
      </dgm:t>
    </dgm:pt>
    <dgm:pt modelId="{BB3A4BA8-610A-47CB-9F76-B71A9205DF1E}" type="parTrans" cxnId="{1295CC0E-F774-4DE4-8650-59E8A24C8834}">
      <dgm:prSet/>
      <dgm:spPr/>
      <dgm:t>
        <a:bodyPr/>
        <a:lstStyle/>
        <a:p>
          <a:endParaRPr lang="en-US"/>
        </a:p>
      </dgm:t>
    </dgm:pt>
    <dgm:pt modelId="{28BCAC99-AB08-4003-91A8-551E6C185740}" type="sibTrans" cxnId="{1295CC0E-F774-4DE4-8650-59E8A24C8834}">
      <dgm:prSet/>
      <dgm:spPr/>
      <dgm:t>
        <a:bodyPr/>
        <a:lstStyle/>
        <a:p>
          <a:endParaRPr lang="en-US"/>
        </a:p>
      </dgm:t>
    </dgm:pt>
    <dgm:pt modelId="{AAE67174-07DE-404E-975A-01016D74C000}">
      <dgm:prSet phldrT="[Text]"/>
      <dgm:spPr>
        <a:solidFill>
          <a:srgbClr val="0078D4"/>
        </a:solidFill>
      </dgm:spPr>
      <dgm:t>
        <a:bodyPr/>
        <a:lstStyle/>
        <a:p>
          <a:pPr>
            <a:buNone/>
          </a:pPr>
          <a:r>
            <a:rPr lang="en-US" b="1">
              <a:solidFill>
                <a:schemeClr val="bg1"/>
              </a:solidFill>
            </a:rPr>
            <a:t>25% </a:t>
          </a:r>
          <a:r>
            <a:rPr lang="en-US">
              <a:solidFill>
                <a:schemeClr val="bg1"/>
              </a:solidFill>
            </a:rPr>
            <a:t>increase in processed check-ins during peak hours</a:t>
          </a:r>
          <a:endParaRPr lang="en-US" b="0" i="0">
            <a:solidFill>
              <a:schemeClr val="bg1"/>
            </a:solidFill>
          </a:endParaRPr>
        </a:p>
      </dgm:t>
    </dgm:pt>
    <dgm:pt modelId="{E6D20CC8-6DDA-4DEA-AB5C-4589732E759A}" type="parTrans" cxnId="{BB600A5B-2DC7-4E93-ADAB-682514C0FEFC}">
      <dgm:prSet/>
      <dgm:spPr/>
      <dgm:t>
        <a:bodyPr/>
        <a:lstStyle/>
        <a:p>
          <a:endParaRPr lang="en-US"/>
        </a:p>
      </dgm:t>
    </dgm:pt>
    <dgm:pt modelId="{AAA37936-1DF0-4617-AE2B-39BC6ABA6A93}" type="sibTrans" cxnId="{BB600A5B-2DC7-4E93-ADAB-682514C0FEFC}">
      <dgm:prSet/>
      <dgm:spPr/>
      <dgm:t>
        <a:bodyPr/>
        <a:lstStyle/>
        <a:p>
          <a:endParaRPr lang="en-US"/>
        </a:p>
      </dgm:t>
    </dgm:pt>
    <dgm:pt modelId="{E4AB2892-22DB-4ACA-BF47-3C19246A4937}" type="pres">
      <dgm:prSet presAssocID="{BA910F5F-016B-43E4-BE50-DF5160119590}" presName="diagram" presStyleCnt="0">
        <dgm:presLayoutVars>
          <dgm:dir/>
          <dgm:resizeHandles val="exact"/>
        </dgm:presLayoutVars>
      </dgm:prSet>
      <dgm:spPr/>
    </dgm:pt>
    <dgm:pt modelId="{ABDDC873-8607-4239-9544-D71FE421D175}" type="pres">
      <dgm:prSet presAssocID="{DC2506C8-5952-4C60-9ACD-68404263EBB6}" presName="node" presStyleLbl="node1" presStyleIdx="0" presStyleCnt="6">
        <dgm:presLayoutVars>
          <dgm:bulletEnabled val="1"/>
        </dgm:presLayoutVars>
      </dgm:prSet>
      <dgm:spPr/>
    </dgm:pt>
    <dgm:pt modelId="{221CA1EB-C328-41D2-89B1-25286B63C29D}" type="pres">
      <dgm:prSet presAssocID="{3CB12EB6-E1FF-4C56-BFD1-44ABE783377A}" presName="sibTrans" presStyleCnt="0"/>
      <dgm:spPr/>
    </dgm:pt>
    <dgm:pt modelId="{203E0117-A07B-4C8E-AA66-359B047A787D}" type="pres">
      <dgm:prSet presAssocID="{0428B7E6-2395-4D30-BE4F-106282975994}" presName="node" presStyleLbl="node1" presStyleIdx="1" presStyleCnt="6" custLinFactX="-9937" custLinFactY="20619" custLinFactNeighborX="-100000" custLinFactNeighborY="100000">
        <dgm:presLayoutVars>
          <dgm:bulletEnabled val="1"/>
        </dgm:presLayoutVars>
      </dgm:prSet>
      <dgm:spPr/>
    </dgm:pt>
    <dgm:pt modelId="{68A255C3-5731-44BF-9249-9F9E3C50AC18}" type="pres">
      <dgm:prSet presAssocID="{107414A8-CA74-4526-9FE5-E34923706812}" presName="sibTrans" presStyleCnt="0"/>
      <dgm:spPr/>
    </dgm:pt>
    <dgm:pt modelId="{5EA9FF23-4784-401A-B5D5-D2F9E4C15AEB}" type="pres">
      <dgm:prSet presAssocID="{8C75307C-7FF9-4F8B-8EB7-4FB93345BAFD}" presName="node" presStyleLbl="node1" presStyleIdx="2" presStyleCnt="6" custLinFactNeighborX="9706" custLinFactNeighborY="1383">
        <dgm:presLayoutVars>
          <dgm:bulletEnabled val="1"/>
        </dgm:presLayoutVars>
      </dgm:prSet>
      <dgm:spPr/>
    </dgm:pt>
    <dgm:pt modelId="{AECD5E68-2FE5-40A7-B763-A7D1E1A81389}" type="pres">
      <dgm:prSet presAssocID="{C95CCE57-B3F6-411E-9911-47854D1C10C0}" presName="sibTrans" presStyleCnt="0"/>
      <dgm:spPr/>
    </dgm:pt>
    <dgm:pt modelId="{D607DB76-BD7C-4CD3-AE2D-DC5CD9451A6A}" type="pres">
      <dgm:prSet presAssocID="{CD32C6FB-A065-42F7-89BC-8F3705529DB8}" presName="node" presStyleLbl="node1" presStyleIdx="3" presStyleCnt="6" custLinFactX="100000" custLinFactNeighborX="130370" custLinFactNeighborY="-2250">
        <dgm:presLayoutVars>
          <dgm:bulletEnabled val="1"/>
        </dgm:presLayoutVars>
      </dgm:prSet>
      <dgm:spPr/>
    </dgm:pt>
    <dgm:pt modelId="{4ACD2E87-26D8-46D1-B6EA-E6F95FC85DD3}" type="pres">
      <dgm:prSet presAssocID="{2276441B-6FB8-4E71-B1BA-DF6E494694D4}" presName="sibTrans" presStyleCnt="0"/>
      <dgm:spPr/>
    </dgm:pt>
    <dgm:pt modelId="{62D68085-A45D-4469-815F-FD58E44F248A}" type="pres">
      <dgm:prSet presAssocID="{2C37013D-EFCB-42F9-8594-2241E8A0B15E}" presName="node" presStyleLbl="node1" presStyleIdx="4" presStyleCnt="6" custLinFactNeighborX="7555" custLinFactNeighborY="869">
        <dgm:presLayoutVars>
          <dgm:bulletEnabled val="1"/>
        </dgm:presLayoutVars>
      </dgm:prSet>
      <dgm:spPr/>
    </dgm:pt>
    <dgm:pt modelId="{3524A590-9698-435F-8EAA-3BD6B246AEAA}" type="pres">
      <dgm:prSet presAssocID="{28BCAC99-AB08-4003-91A8-551E6C185740}" presName="sibTrans" presStyleCnt="0"/>
      <dgm:spPr/>
    </dgm:pt>
    <dgm:pt modelId="{22D9DB7D-A417-483F-8375-230E59BDDC62}" type="pres">
      <dgm:prSet presAssocID="{AAE67174-07DE-404E-975A-01016D74C000}" presName="node" presStyleLbl="node1" presStyleIdx="5" presStyleCnt="6" custLinFactX="-3394" custLinFactY="-15669" custLinFactNeighborX="-100000" custLinFactNeighborY="-100000">
        <dgm:presLayoutVars>
          <dgm:bulletEnabled val="1"/>
        </dgm:presLayoutVars>
      </dgm:prSet>
      <dgm:spPr/>
    </dgm:pt>
  </dgm:ptLst>
  <dgm:cxnLst>
    <dgm:cxn modelId="{524C2E08-C63C-4405-BE0B-050498A3D5B5}" srcId="{BA910F5F-016B-43E4-BE50-DF5160119590}" destId="{8C75307C-7FF9-4F8B-8EB7-4FB93345BAFD}" srcOrd="2" destOrd="0" parTransId="{3344F93C-04FF-4D88-AD21-FF5696F75290}" sibTransId="{C95CCE57-B3F6-411E-9911-47854D1C10C0}"/>
    <dgm:cxn modelId="{1295CC0E-F774-4DE4-8650-59E8A24C8834}" srcId="{BA910F5F-016B-43E4-BE50-DF5160119590}" destId="{2C37013D-EFCB-42F9-8594-2241E8A0B15E}" srcOrd="4" destOrd="0" parTransId="{BB3A4BA8-610A-47CB-9F76-B71A9205DF1E}" sibTransId="{28BCAC99-AB08-4003-91A8-551E6C185740}"/>
    <dgm:cxn modelId="{7324DB3E-7F30-4026-A9CF-321E65DC9F61}" type="presOf" srcId="{8C75307C-7FF9-4F8B-8EB7-4FB93345BAFD}" destId="{5EA9FF23-4784-401A-B5D5-D2F9E4C15AEB}" srcOrd="0" destOrd="0" presId="urn:microsoft.com/office/officeart/2005/8/layout/default"/>
    <dgm:cxn modelId="{BB600A5B-2DC7-4E93-ADAB-682514C0FEFC}" srcId="{BA910F5F-016B-43E4-BE50-DF5160119590}" destId="{AAE67174-07DE-404E-975A-01016D74C000}" srcOrd="5" destOrd="0" parTransId="{E6D20CC8-6DDA-4DEA-AB5C-4589732E759A}" sibTransId="{AAA37936-1DF0-4617-AE2B-39BC6ABA6A93}"/>
    <dgm:cxn modelId="{CE4C885E-1365-47EF-8D4B-06F62ADAD08D}" type="presOf" srcId="{CD32C6FB-A065-42F7-89BC-8F3705529DB8}" destId="{D607DB76-BD7C-4CD3-AE2D-DC5CD9451A6A}" srcOrd="0" destOrd="0" presId="urn:microsoft.com/office/officeart/2005/8/layout/default"/>
    <dgm:cxn modelId="{34454D69-B297-449C-886A-B871829C96B9}" type="presOf" srcId="{2C37013D-EFCB-42F9-8594-2241E8A0B15E}" destId="{62D68085-A45D-4469-815F-FD58E44F248A}" srcOrd="0" destOrd="0" presId="urn:microsoft.com/office/officeart/2005/8/layout/default"/>
    <dgm:cxn modelId="{F073097A-44E5-4912-A6B5-85E51F4EF3A1}" type="presOf" srcId="{0428B7E6-2395-4D30-BE4F-106282975994}" destId="{203E0117-A07B-4C8E-AA66-359B047A787D}" srcOrd="0" destOrd="0" presId="urn:microsoft.com/office/officeart/2005/8/layout/default"/>
    <dgm:cxn modelId="{504705BD-C589-436F-B8FF-1F6AB12630A0}" type="presOf" srcId="{AAE67174-07DE-404E-975A-01016D74C000}" destId="{22D9DB7D-A417-483F-8375-230E59BDDC62}" srcOrd="0" destOrd="0" presId="urn:microsoft.com/office/officeart/2005/8/layout/default"/>
    <dgm:cxn modelId="{F25F37C5-D093-4FA5-AF62-EF13A9AE4836}" srcId="{BA910F5F-016B-43E4-BE50-DF5160119590}" destId="{DC2506C8-5952-4C60-9ACD-68404263EBB6}" srcOrd="0" destOrd="0" parTransId="{5654000E-AE85-436B-99CB-93A5DE74899F}" sibTransId="{3CB12EB6-E1FF-4C56-BFD1-44ABE783377A}"/>
    <dgm:cxn modelId="{A25B0CCA-7A6E-4ADC-B0FF-074E500D0DA1}" type="presOf" srcId="{BA910F5F-016B-43E4-BE50-DF5160119590}" destId="{E4AB2892-22DB-4ACA-BF47-3C19246A4937}" srcOrd="0" destOrd="0" presId="urn:microsoft.com/office/officeart/2005/8/layout/default"/>
    <dgm:cxn modelId="{50EF93DA-0F1D-4378-8B96-EF272553DF40}" type="presOf" srcId="{DC2506C8-5952-4C60-9ACD-68404263EBB6}" destId="{ABDDC873-8607-4239-9544-D71FE421D175}" srcOrd="0" destOrd="0" presId="urn:microsoft.com/office/officeart/2005/8/layout/default"/>
    <dgm:cxn modelId="{FAF04EDF-B1C4-4CB6-9303-4540B3AB83F1}" srcId="{BA910F5F-016B-43E4-BE50-DF5160119590}" destId="{0428B7E6-2395-4D30-BE4F-106282975994}" srcOrd="1" destOrd="0" parTransId="{3CFC4AE7-044D-43C5-8542-3FBA1464EAC7}" sibTransId="{107414A8-CA74-4526-9FE5-E34923706812}"/>
    <dgm:cxn modelId="{7817A9EB-E7B3-4CDB-B234-AB45D2A78F43}" srcId="{BA910F5F-016B-43E4-BE50-DF5160119590}" destId="{CD32C6FB-A065-42F7-89BC-8F3705529DB8}" srcOrd="3" destOrd="0" parTransId="{0FBD7120-CA21-4B5D-9B7A-6ACF4215A9C2}" sibTransId="{2276441B-6FB8-4E71-B1BA-DF6E494694D4}"/>
    <dgm:cxn modelId="{61673FBA-02C9-4F7B-B357-BE0985C9E191}" type="presParOf" srcId="{E4AB2892-22DB-4ACA-BF47-3C19246A4937}" destId="{ABDDC873-8607-4239-9544-D71FE421D175}" srcOrd="0" destOrd="0" presId="urn:microsoft.com/office/officeart/2005/8/layout/default"/>
    <dgm:cxn modelId="{818ED1A1-4868-4886-A70E-1A83693EA402}" type="presParOf" srcId="{E4AB2892-22DB-4ACA-BF47-3C19246A4937}" destId="{221CA1EB-C328-41D2-89B1-25286B63C29D}" srcOrd="1" destOrd="0" presId="urn:microsoft.com/office/officeart/2005/8/layout/default"/>
    <dgm:cxn modelId="{604D3916-F2B3-46D5-ABAD-9CCC73729907}" type="presParOf" srcId="{E4AB2892-22DB-4ACA-BF47-3C19246A4937}" destId="{203E0117-A07B-4C8E-AA66-359B047A787D}" srcOrd="2" destOrd="0" presId="urn:microsoft.com/office/officeart/2005/8/layout/default"/>
    <dgm:cxn modelId="{634A20BB-E6CC-432D-AE60-82B2B96336A4}" type="presParOf" srcId="{E4AB2892-22DB-4ACA-BF47-3C19246A4937}" destId="{68A255C3-5731-44BF-9249-9F9E3C50AC18}" srcOrd="3" destOrd="0" presId="urn:microsoft.com/office/officeart/2005/8/layout/default"/>
    <dgm:cxn modelId="{A46F75A4-97ED-4D8E-838F-3D26D530E7F9}" type="presParOf" srcId="{E4AB2892-22DB-4ACA-BF47-3C19246A4937}" destId="{5EA9FF23-4784-401A-B5D5-D2F9E4C15AEB}" srcOrd="4" destOrd="0" presId="urn:microsoft.com/office/officeart/2005/8/layout/default"/>
    <dgm:cxn modelId="{DDA26127-5232-4D5C-A0AB-5542CC6EFE60}" type="presParOf" srcId="{E4AB2892-22DB-4ACA-BF47-3C19246A4937}" destId="{AECD5E68-2FE5-40A7-B763-A7D1E1A81389}" srcOrd="5" destOrd="0" presId="urn:microsoft.com/office/officeart/2005/8/layout/default"/>
    <dgm:cxn modelId="{9C486005-1028-46D5-8E2F-8BA6D4289983}" type="presParOf" srcId="{E4AB2892-22DB-4ACA-BF47-3C19246A4937}" destId="{D607DB76-BD7C-4CD3-AE2D-DC5CD9451A6A}" srcOrd="6" destOrd="0" presId="urn:microsoft.com/office/officeart/2005/8/layout/default"/>
    <dgm:cxn modelId="{F5437275-2070-4BAF-8E3B-3EB04B9560FD}" type="presParOf" srcId="{E4AB2892-22DB-4ACA-BF47-3C19246A4937}" destId="{4ACD2E87-26D8-46D1-B6EA-E6F95FC85DD3}" srcOrd="7" destOrd="0" presId="urn:microsoft.com/office/officeart/2005/8/layout/default"/>
    <dgm:cxn modelId="{859A8A83-4C45-41D3-B3C5-4C4175A360AB}" type="presParOf" srcId="{E4AB2892-22DB-4ACA-BF47-3C19246A4937}" destId="{62D68085-A45D-4469-815F-FD58E44F248A}" srcOrd="8" destOrd="0" presId="urn:microsoft.com/office/officeart/2005/8/layout/default"/>
    <dgm:cxn modelId="{5215BB6D-619F-4C5C-9673-E9A8AA6EEE1F}" type="presParOf" srcId="{E4AB2892-22DB-4ACA-BF47-3C19246A4937}" destId="{3524A590-9698-435F-8EAA-3BD6B246AEAA}" srcOrd="9" destOrd="0" presId="urn:microsoft.com/office/officeart/2005/8/layout/default"/>
    <dgm:cxn modelId="{F21E184A-54A8-493C-9284-75AEFE73586D}" type="presParOf" srcId="{E4AB2892-22DB-4ACA-BF47-3C19246A4937}" destId="{22D9DB7D-A417-483F-8375-230E59BDDC6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DC873-8607-4239-9544-D71FE421D175}">
      <dsp:nvSpPr>
        <dsp:cNvPr id="0" name=""/>
        <dsp:cNvSpPr/>
      </dsp:nvSpPr>
      <dsp:spPr>
        <a:xfrm>
          <a:off x="473211" y="2783"/>
          <a:ext cx="2616313" cy="1569787"/>
        </a:xfrm>
        <a:prstGeom prst="rect">
          <a:avLst/>
        </a:prstGeom>
        <a:solidFill>
          <a:srgbClr val="0078D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25-35%      </a:t>
          </a:r>
          <a:r>
            <a:rPr lang="en-US" sz="2100" b="0" i="0" kern="1200"/>
            <a:t>Reduction in unnecessary notifications</a:t>
          </a:r>
        </a:p>
      </dsp:txBody>
      <dsp:txXfrm>
        <a:off x="473211" y="2783"/>
        <a:ext cx="2616313" cy="1569787"/>
      </dsp:txXfrm>
    </dsp:sp>
    <dsp:sp modelId="{203E0117-A07B-4C8E-AA66-359B047A787D}">
      <dsp:nvSpPr>
        <dsp:cNvPr id="0" name=""/>
        <dsp:cNvSpPr/>
      </dsp:nvSpPr>
      <dsp:spPr>
        <a:xfrm>
          <a:off x="474859" y="1836987"/>
          <a:ext cx="2616313" cy="1569787"/>
        </a:xfrm>
        <a:prstGeom prst="rect">
          <a:avLst/>
        </a:prstGeom>
        <a:solidFill>
          <a:srgbClr val="0078D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(up to) 4x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Notification speed increase</a:t>
          </a:r>
        </a:p>
      </dsp:txBody>
      <dsp:txXfrm>
        <a:off x="474859" y="1836987"/>
        <a:ext cx="2616313" cy="1569787"/>
      </dsp:txXfrm>
    </dsp:sp>
    <dsp:sp modelId="{5EA9FF23-4784-401A-B5D5-D2F9E4C15AEB}">
      <dsp:nvSpPr>
        <dsp:cNvPr id="0" name=""/>
        <dsp:cNvSpPr/>
      </dsp:nvSpPr>
      <dsp:spPr>
        <a:xfrm>
          <a:off x="6483039" y="24494"/>
          <a:ext cx="2616313" cy="1569787"/>
        </a:xfrm>
        <a:prstGeom prst="rect">
          <a:avLst/>
        </a:prstGeom>
        <a:solidFill>
          <a:srgbClr val="0078D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30%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Reduction in delayed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check-ins</a:t>
          </a:r>
        </a:p>
      </dsp:txBody>
      <dsp:txXfrm>
        <a:off x="6483039" y="24494"/>
        <a:ext cx="2616313" cy="1569787"/>
      </dsp:txXfrm>
    </dsp:sp>
    <dsp:sp modelId="{D607DB76-BD7C-4CD3-AE2D-DC5CD9451A6A}">
      <dsp:nvSpPr>
        <dsp:cNvPr id="0" name=""/>
        <dsp:cNvSpPr/>
      </dsp:nvSpPr>
      <dsp:spPr>
        <a:xfrm>
          <a:off x="6500412" y="1798882"/>
          <a:ext cx="2616313" cy="1569787"/>
        </a:xfrm>
        <a:prstGeom prst="rect">
          <a:avLst/>
        </a:prstGeom>
        <a:solidFill>
          <a:srgbClr val="0078D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25% (avg)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Reduced remediation times</a:t>
          </a:r>
        </a:p>
      </dsp:txBody>
      <dsp:txXfrm>
        <a:off x="6500412" y="1798882"/>
        <a:ext cx="2616313" cy="1569787"/>
      </dsp:txXfrm>
    </dsp:sp>
    <dsp:sp modelId="{62D68085-A45D-4469-815F-FD58E44F248A}">
      <dsp:nvSpPr>
        <dsp:cNvPr id="0" name=""/>
        <dsp:cNvSpPr/>
      </dsp:nvSpPr>
      <dsp:spPr>
        <a:xfrm>
          <a:off x="3548818" y="1836987"/>
          <a:ext cx="2616313" cy="1569787"/>
        </a:xfrm>
        <a:prstGeom prst="rect">
          <a:avLst/>
        </a:prstGeom>
        <a:solidFill>
          <a:srgbClr val="0078D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/>
            <a:t>&gt;97% </a:t>
          </a:r>
          <a:r>
            <a:rPr lang="en-US" sz="2100" b="0" i="0" kern="1200"/>
            <a:t>change-based check-ins processed on first attempt</a:t>
          </a:r>
        </a:p>
      </dsp:txBody>
      <dsp:txXfrm>
        <a:off x="3548818" y="1836987"/>
        <a:ext cx="2616313" cy="1569787"/>
      </dsp:txXfrm>
    </dsp:sp>
    <dsp:sp modelId="{22D9DB7D-A417-483F-8375-230E59BDDC62}">
      <dsp:nvSpPr>
        <dsp:cNvPr id="0" name=""/>
        <dsp:cNvSpPr/>
      </dsp:nvSpPr>
      <dsp:spPr>
        <a:xfrm>
          <a:off x="3523989" y="18445"/>
          <a:ext cx="2616313" cy="1569787"/>
        </a:xfrm>
        <a:prstGeom prst="rect">
          <a:avLst/>
        </a:prstGeom>
        <a:solidFill>
          <a:srgbClr val="0078D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1"/>
              </a:solidFill>
            </a:rPr>
            <a:t>25% </a:t>
          </a:r>
          <a:r>
            <a:rPr lang="en-US" sz="2100" kern="1200">
              <a:solidFill>
                <a:schemeClr val="bg1"/>
              </a:solidFill>
            </a:rPr>
            <a:t>increase in processed check-ins during peak hours</a:t>
          </a:r>
          <a:endParaRPr lang="en-US" sz="2100" b="0" i="0" kern="1200">
            <a:solidFill>
              <a:schemeClr val="bg1"/>
            </a:solidFill>
          </a:endParaRPr>
        </a:p>
      </dsp:txBody>
      <dsp:txXfrm>
        <a:off x="3523989" y="18445"/>
        <a:ext cx="2616313" cy="1569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C99406-DF3B-03DC-97C3-D92AE502A8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EDF6D-A6A8-0B0F-9F3B-3FB8264216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287F-46ED-4CE2-9477-66AB83905408}" type="datetimeFigureOut">
              <a:rPr lang="LID4096" smtClean="0"/>
              <a:t>04/23/2026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1FD12-5606-8C77-7964-9C166DE1AC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9AB85-D30A-35E7-8A46-80CE6CF913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33736-C7B3-4BDD-B620-81D03B2D654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647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500B0-E074-404B-B3A8-65350CB980C8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6357C-09EF-4113-B238-5AA1A1AB3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4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357C-09EF-4113-B238-5AA1A1AB31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773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3EA00-3AF4-6EF3-8FD8-3BDF955D0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C66C9-DE54-C03E-7FFD-997D5BAF9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95694-F293-7B40-A8BD-18F673B59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D9725-EB15-96E9-7BC5-22EC022DB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0EAE6-8B8B-4B81-ACB5-50E1E6A0FF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9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804C-802A-B2D4-B5DD-B03BFB53C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6B22B-CA7A-AE4A-FBAC-38C0BB53B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6E0BA-786E-D60F-E752-39CF9BD0E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34D2-20A7-ABA0-3935-EC766DC8A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4B070-0994-8BFE-99D5-2151F3E5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6B47B-2251-2447-5023-16E1EEAF8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DAAE8B-763F-5A57-BBFD-E65A797D2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DDDF0-BECE-56FA-1664-6B854005C4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5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73B50-DB62-517D-CABC-6A014AB83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09FDA-8F9F-F951-61ED-F3D02841C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DF741-4320-8AD1-D884-AC89C1FC2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409EF-18DF-C075-4033-A736C6B0F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7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0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683C-038F-06D2-C09E-8263622B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32E0A-D26C-D211-2AA5-EE5144692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B34C2-7593-5AF9-C707-7D9E1E5E7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70C12-342F-0B10-8069-DB5A230FC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0EAE6-8B8B-4B81-ACB5-50E1E6A0FF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65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4B2B1-E323-D4C2-5413-7B692F4DD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4BE11-BF8A-C1A7-7953-684D3D21F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C34A2-8D0E-00A3-4923-6C371213B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E8279-BA70-209F-FFD1-3EEB31178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0EAE6-8B8B-4B81-ACB5-50E1E6A0FF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1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07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7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357C-09EF-4113-B238-5AA1A1AB31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54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2C3F8-0B12-A3A6-1845-54ABD6CDF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68D80-C308-E521-E1B4-F7315AFB7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5426B-BF41-5875-54E7-3FFBA76B6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D6A06-DA4E-C118-D152-0035B6A3D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0EAE6-8B8B-4B81-ACB5-50E1E6A0FF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5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0E574-F0AB-756C-5F8B-DC72C879D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96D5E-BE93-FBC2-E254-D04914A0A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ACFA8-ED02-FA19-1E6E-E89A8ED3E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0FD80-F15B-1C2D-829B-3828E30FB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357C-09EF-4113-B238-5AA1A1AB31C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87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0EAE6-8B8B-4B81-ACB5-50E1E6A0FF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56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5F633-192B-4ED3-B6DF-00A312A9CBD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9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478C1-AFB6-4B4E-8677-3142D04CD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80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478C1-AFB6-4B4E-8677-3142D04CD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19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6CA0E-B748-281D-D519-49F76406C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ADD1C-775B-E04C-1CA0-4B4ED1652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3C4E6-1489-1012-B546-4360F8305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A2175-553D-C41D-346F-2B793C577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478C1-AFB6-4B4E-8677-3142D04CD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9B201-D64C-E005-B318-BD45A83C5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A09609-0567-3FC8-63DA-5CCB086D0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AA724-093D-7C68-CB0F-F13BC0343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84F7B-5963-E304-7A4C-413A16068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9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6634-5888-2D9E-7A4F-04E61238A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56555-0207-9DE0-B119-001991657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A5D31-9085-CB34-7211-19E2627B7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E908E-8FB9-009A-F8F6-68DA1E462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0EAE6-8B8B-4B81-ACB5-50E1E6A0FF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C5ED3-E4BD-7713-6732-2C604F04C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0C227-AD03-9F42-FF91-C1A5041B2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F7E11-C7A7-9334-8CEA-BC3D7E6F2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9252-6547-F8EC-ABFF-66F31FE49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2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45C09-DB75-033D-3DB5-EB1370671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24E8BA-3234-E5AD-82AC-2BA286CF2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1636A-F917-DC77-EFBF-8E74D437D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3656A-5B68-6957-CC86-305F3ED0F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94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0ECDA-4637-9C35-B81D-27D4954BB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95D462-F63D-7D7D-9403-031F84B99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E68A1-D01C-A8C9-0A1F-16FF48AB6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BB02F-AF6B-2050-111E-1592C3AAD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B1B51-4AA8-48BC-8525-13EEDF700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CF76D-D141-27D3-FD37-55A21F91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8A06-3702-2A56-7805-A3A80EAC0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13407-AA4A-73DF-B298-935F36B79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5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F2709-D4E7-C308-9FDA-BF25F3246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0EAE6-8B8B-4B81-ACB5-50E1E6A0FF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B2E678-4C4D-DE50-AACE-D72BE36D1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4D370-82B5-4767-7635-5A433D45C3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586" y="2970827"/>
            <a:ext cx="1094330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Your Fabulous Session Title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FA849-1D80-F1B1-77A7-FFDAD6B52C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586" y="5358427"/>
            <a:ext cx="9144000" cy="767070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Speaker 1 (and Speaker 2)</a:t>
            </a:r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7EFFC-9315-71E4-ED2C-8A49AEFC6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7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B973DD2-1476-E74C-99DF-240F2E50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 anchor="ctr">
            <a:spAutoFit/>
          </a:bodyPr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02F9BD-EF25-7144-AB08-9EDFAA5C2CEA}"/>
              </a:ext>
            </a:extLst>
          </p:cNvPr>
          <p:cNvCxnSpPr/>
          <p:nvPr userDrawn="1"/>
        </p:nvCxnSpPr>
        <p:spPr>
          <a:xfrm>
            <a:off x="584200" y="1219200"/>
            <a:ext cx="11025188" cy="0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DC34896-29E8-F334-22F6-9DCAD0706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>
            <a:off x="11067143" y="5871374"/>
            <a:ext cx="840148" cy="7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0036194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1686616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 sz="1600"/>
            </a:lvl4pPr>
            <a:lvl5pPr marL="9144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69D89-9E57-85D0-C088-C6435258A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>
            <a:off x="11067143" y="5871374"/>
            <a:ext cx="840148" cy="7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35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336801" y="130175"/>
            <a:ext cx="7919904" cy="563563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13850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sz="1600" dirty="0"/>
            </a:lvl3pPr>
            <a:lvl4pPr marL="666750" indent="-152400">
              <a:defRPr lang="en-US" sz="1600" dirty="0"/>
            </a:lvl4pPr>
            <a:lvl5pPr marL="793750" indent="-120650"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sz="1600" dirty="0"/>
            </a:lvl3pPr>
            <a:lvl4pPr marL="685800" indent="-136525">
              <a:defRPr lang="en-US" sz="1600" dirty="0"/>
            </a:lvl4pPr>
            <a:lvl5pPr marL="793750" indent="-120650"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BC34C-8F26-E817-1782-C2079FE28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>
            <a:off x="11067143" y="5871374"/>
            <a:ext cx="840148" cy="7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049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834348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sz="1600" dirty="0"/>
            </a:lvl3pPr>
            <a:lvl4pPr marL="595313" indent="-128588">
              <a:defRPr lang="en-US" sz="1600" dirty="0"/>
            </a:lvl4pPr>
            <a:lvl5pPr marL="731838" indent="-122238"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834348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sz="1600" dirty="0"/>
            </a:lvl3pPr>
            <a:lvl4pPr marL="685800" indent="-136525">
              <a:defRPr lang="en-US" sz="1600" dirty="0"/>
            </a:lvl4pPr>
            <a:lvl5pPr marL="800100" indent="-111125"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834348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sz="1600" dirty="0"/>
            </a:lvl3pPr>
            <a:lvl4pPr marL="685800" indent="-136525">
              <a:defRPr lang="en-US" sz="1600" dirty="0"/>
            </a:lvl4pPr>
            <a:lvl5pPr marL="800100" indent="-111125"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8F800-F76D-B0E1-3661-E10BC57DB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>
            <a:off x="11067143" y="5871374"/>
            <a:ext cx="840148" cy="7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703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martphone with a fingerprint scanner&#10;&#10;Description automatically generated">
            <a:extLst>
              <a:ext uri="{FF2B5EF4-FFF2-40B4-BE49-F238E27FC236}">
                <a16:creationId xmlns:a16="http://schemas.microsoft.com/office/drawing/2014/main" id="{CB9F2A29-ADB2-2683-8946-292604BEF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479" y="1"/>
            <a:ext cx="78705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rgbClr val="2A446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8AA671-2B01-7CE1-749A-7B8726B82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281" y="6519802"/>
            <a:ext cx="4114800" cy="20904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5E5E5E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547089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ce Photo with Ribbon_Dar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wirly ribbon&#10;&#10;AI-generated content may be incorrect.">
            <a:extLst>
              <a:ext uri="{FF2B5EF4-FFF2-40B4-BE49-F238E27FC236}">
                <a16:creationId xmlns:a16="http://schemas.microsoft.com/office/drawing/2014/main" id="{543F8B6D-A00E-E804-E499-7B6349571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6779"/>
          <a:stretch>
            <a:fillRect/>
          </a:stretch>
        </p:blipFill>
        <p:spPr>
          <a:xfrm rot="10800000">
            <a:off x="-2" y="3893917"/>
            <a:ext cx="12192000" cy="2964083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33F23DD-D8E9-7F1E-8C0F-C0004D0409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6740" y="2140857"/>
            <a:ext cx="6354842" cy="3506120"/>
          </a:xfrm>
          <a:prstGeom prst="roundRect">
            <a:avLst>
              <a:gd name="adj" fmla="val 1776"/>
            </a:avLst>
          </a:prstGeom>
          <a:solidFill>
            <a:srgbClr val="091F2C"/>
          </a:solidFill>
        </p:spPr>
        <p:txBody>
          <a:bodyPr vert="horz" wrap="square" lIns="0" tIns="0" rIns="0" bIns="1188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marL="137160" lvl="0" indent="-137160" algn="ctr"/>
            <a:r>
              <a:rPr lang="en-US"/>
              <a:t>Click or tap icon</a:t>
            </a:r>
            <a:br>
              <a:rPr lang="en-US"/>
            </a:br>
            <a:r>
              <a:rPr lang="en-US"/>
              <a:t>below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5E20F-BE9C-C74E-3829-0044AAC5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457200"/>
            <a:ext cx="11018520" cy="553998"/>
          </a:xfrm>
        </p:spPr>
        <p:txBody>
          <a:bodyPr/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9272C6-2372-D740-3D87-45A518305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7442052" y="2055647"/>
            <a:ext cx="4160986" cy="1846659"/>
          </a:xfrm>
        </p:spPr>
        <p:txBody>
          <a:bodyPr wrap="square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latin typeface="+mn-lt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latin typeface="+mn-lt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latin typeface="+mn-lt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latin typeface="+mn-lt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62166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F91F5B-AF2D-EDD9-CC68-987666331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4D370-82B5-4767-7635-5A433D45C3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586" y="2970827"/>
            <a:ext cx="1094330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Your Fabulous Session Title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FA849-1D80-F1B1-77A7-FFDAD6B52C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586" y="5358427"/>
            <a:ext cx="9144000" cy="767070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Speaker 1 (and Speaker 2)</a:t>
            </a:r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46FA0-2778-7D15-6CB9-BE768F5F2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5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788E9-A3B8-5070-145C-D8F1573AD183}"/>
              </a:ext>
            </a:extLst>
          </p:cNvPr>
          <p:cNvSpPr/>
          <p:nvPr userDrawn="1"/>
        </p:nvSpPr>
        <p:spPr>
          <a:xfrm>
            <a:off x="1" y="1804087"/>
            <a:ext cx="12192000" cy="5053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26" name="Picture 2" descr="OneDeploy">
            <a:extLst>
              <a:ext uri="{FF2B5EF4-FFF2-40B4-BE49-F238E27FC236}">
                <a16:creationId xmlns:a16="http://schemas.microsoft.com/office/drawing/2014/main" id="{EAE241B1-5EE6-88D2-A3DB-00FED22D2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7049"/>
            <a:ext cx="35605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wnload Microsoft Logo in SVG Vector or PNG File Format - Logo.wine">
            <a:extLst>
              <a:ext uri="{FF2B5EF4-FFF2-40B4-BE49-F238E27FC236}">
                <a16:creationId xmlns:a16="http://schemas.microsoft.com/office/drawing/2014/main" id="{F3D6E333-02F9-08E8-5153-C8A7E52E39C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37171" r="10371" b="37324"/>
          <a:stretch>
            <a:fillRect/>
          </a:stretch>
        </p:blipFill>
        <p:spPr bwMode="auto">
          <a:xfrm>
            <a:off x="7171706" y="5348141"/>
            <a:ext cx="21061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rtners AppManagEvent 2025">
            <a:extLst>
              <a:ext uri="{FF2B5EF4-FFF2-40B4-BE49-F238E27FC236}">
                <a16:creationId xmlns:a16="http://schemas.microsoft.com/office/drawing/2014/main" id="{34AEE84A-0E43-3712-B00F-C2F5F68798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b="38976"/>
          <a:stretch>
            <a:fillRect/>
          </a:stretch>
        </p:blipFill>
        <p:spPr bwMode="auto">
          <a:xfrm>
            <a:off x="838200" y="5348141"/>
            <a:ext cx="23941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ADCD6-844A-589F-CA73-1CE384FE5C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1" b="31234"/>
          <a:stretch>
            <a:fillRect/>
          </a:stretch>
        </p:blipFill>
        <p:spPr>
          <a:xfrm>
            <a:off x="3807561" y="5314796"/>
            <a:ext cx="2788904" cy="457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5315DD-807A-1F0A-FADB-DDA573F2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5452" cy="1325563"/>
          </a:xfrm>
        </p:spPr>
        <p:txBody>
          <a:bodyPr/>
          <a:lstStyle/>
          <a:p>
            <a:r>
              <a:rPr lang="de-CH"/>
              <a:t>Sponsors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88BB0-9015-FE6C-DAF4-86A77815A3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  <p:pic>
        <p:nvPicPr>
          <p:cNvPr id="6" name="Picture 4" descr="Zerotouch">
            <a:extLst>
              <a:ext uri="{FF2B5EF4-FFF2-40B4-BE49-F238E27FC236}">
                <a16:creationId xmlns:a16="http://schemas.microsoft.com/office/drawing/2014/main" id="{03B5A938-4D44-4A06-F146-46CEE94910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4035"/>
            <a:ext cx="73963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PATCH MY PC">
            <a:extLst>
              <a:ext uri="{FF2B5EF4-FFF2-40B4-BE49-F238E27FC236}">
                <a16:creationId xmlns:a16="http://schemas.microsoft.com/office/drawing/2014/main" id="{08FA9514-AA2E-A046-E3B6-997C0DD0F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22" y="3842355"/>
            <a:ext cx="64143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Rimo3">
            <a:extLst>
              <a:ext uri="{FF2B5EF4-FFF2-40B4-BE49-F238E27FC236}">
                <a16:creationId xmlns:a16="http://schemas.microsoft.com/office/drawing/2014/main" id="{E0CF11FA-A2D7-AD59-8BA7-4A4CB7B689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31" y="3842355"/>
            <a:ext cx="142528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B8D7A8-B42E-2EDA-0F66-5241451512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04" y="3874035"/>
            <a:ext cx="1755648" cy="731520"/>
          </a:xfrm>
          <a:prstGeom prst="rect">
            <a:avLst/>
          </a:prstGeom>
        </p:spPr>
      </p:pic>
      <p:pic>
        <p:nvPicPr>
          <p:cNvPr id="11" name="Picture 10" descr="A black background with white spots&#10;&#10;AI-generated content may be incorrect.">
            <a:extLst>
              <a:ext uri="{FF2B5EF4-FFF2-40B4-BE49-F238E27FC236}">
                <a16:creationId xmlns:a16="http://schemas.microsoft.com/office/drawing/2014/main" id="{9826FAAD-C9A0-D274-D54C-7C58CE662EF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66" y="3902115"/>
            <a:ext cx="244524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1E50-2063-FA33-0B34-D21ADFF20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That’s me</a:t>
            </a:r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227ED-65AF-98D5-23D3-08536175E396}"/>
              </a:ext>
            </a:extLst>
          </p:cNvPr>
          <p:cNvSpPr/>
          <p:nvPr userDrawn="1"/>
        </p:nvSpPr>
        <p:spPr>
          <a:xfrm>
            <a:off x="3220995" y="1474573"/>
            <a:ext cx="8971005" cy="53834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E68CB4-2FB5-4D1B-9C7F-629DACA50E93}"/>
              </a:ext>
            </a:extLst>
          </p:cNvPr>
          <p:cNvSpPr/>
          <p:nvPr userDrawn="1"/>
        </p:nvSpPr>
        <p:spPr>
          <a:xfrm>
            <a:off x="5106443" y="1708980"/>
            <a:ext cx="4095221" cy="953869"/>
          </a:xfrm>
          <a:prstGeom prst="roundRect">
            <a:avLst/>
          </a:prstGeom>
          <a:solidFill>
            <a:srgbClr val="105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de-CH" sz="1600"/>
              <a:t>Michael Scott</a:t>
            </a:r>
            <a:endParaRPr sz="1600"/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sz="1200"/>
              <a:t>Microsoft MVP · Endpoint &amp; Security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4F997D-24A4-CA77-8115-24C0C343B31B}"/>
              </a:ext>
            </a:extLst>
          </p:cNvPr>
          <p:cNvSpPr/>
          <p:nvPr userDrawn="1"/>
        </p:nvSpPr>
        <p:spPr>
          <a:xfrm>
            <a:off x="5106443" y="2818428"/>
            <a:ext cx="4095221" cy="953869"/>
          </a:xfrm>
          <a:prstGeom prst="roundRect">
            <a:avLst/>
          </a:prstGeom>
          <a:solidFill>
            <a:srgbClr val="1A83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600"/>
              <a:t>Role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lang="de-CH" sz="1200"/>
              <a:t>Manager</a:t>
            </a:r>
            <a:endParaRPr sz="12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4E73FF5-FB4F-CF15-BD83-86513AE34679}"/>
              </a:ext>
            </a:extLst>
          </p:cNvPr>
          <p:cNvSpPr/>
          <p:nvPr userDrawn="1"/>
        </p:nvSpPr>
        <p:spPr>
          <a:xfrm>
            <a:off x="5106443" y="3928043"/>
            <a:ext cx="4095221" cy="953702"/>
          </a:xfrm>
          <a:prstGeom prst="roundRect">
            <a:avLst/>
          </a:prstGeom>
          <a:solidFill>
            <a:srgbClr val="BD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600">
                <a:solidFill>
                  <a:schemeClr val="tx1"/>
                </a:solidFill>
              </a:rPr>
              <a:t>Focus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sz="1200">
                <a:solidFill>
                  <a:schemeClr val="tx1"/>
                </a:solidFill>
              </a:rPr>
              <a:t>Intune · Windows 365 · Security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2AB0DFCB-2D92-3EDE-1961-09701A362D83}"/>
              </a:ext>
            </a:extLst>
          </p:cNvPr>
          <p:cNvSpPr/>
          <p:nvPr userDrawn="1"/>
        </p:nvSpPr>
        <p:spPr>
          <a:xfrm>
            <a:off x="5106443" y="5037491"/>
            <a:ext cx="4095221" cy="1363309"/>
          </a:xfrm>
          <a:prstGeom prst="roundRect">
            <a:avLst/>
          </a:prstGeom>
          <a:solidFill>
            <a:srgbClr val="BCBC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de-CH" sz="1600">
                <a:solidFill>
                  <a:schemeClr val="tx1"/>
                </a:solidFill>
              </a:rPr>
              <a:t>Blog, Hobbies and </a:t>
            </a:r>
            <a:r>
              <a:rPr lang="de-CH" sz="1600" err="1">
                <a:solidFill>
                  <a:schemeClr val="tx1"/>
                </a:solidFill>
              </a:rPr>
              <a:t>more</a:t>
            </a:r>
            <a:endParaRPr sz="1600">
              <a:solidFill>
                <a:schemeClr val="tx1"/>
              </a:solidFill>
            </a:endParaRP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lang="en-US" sz="1600">
                <a:solidFill>
                  <a:schemeClr val="tx1"/>
                </a:solidFill>
              </a:rPr>
              <a:t>Being awesome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808A7-B361-A3D4-EFBD-8121FE771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421" y="2534416"/>
            <a:ext cx="2347329" cy="2347329"/>
          </a:xfrm>
          <a:prstGeom prst="ellipse">
            <a:avLst/>
          </a:prstGeom>
          <a:ln w="76200" cap="rnd">
            <a:solidFill>
              <a:schemeClr val="bg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EFCFA-0A7B-6EB1-7550-897FC5812E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8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Deploy">
            <a:extLst>
              <a:ext uri="{FF2B5EF4-FFF2-40B4-BE49-F238E27FC236}">
                <a16:creationId xmlns:a16="http://schemas.microsoft.com/office/drawing/2014/main" id="{EAE241B1-5EE6-88D2-A3DB-00FED22D2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7049"/>
            <a:ext cx="35605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rotouch">
            <a:extLst>
              <a:ext uri="{FF2B5EF4-FFF2-40B4-BE49-F238E27FC236}">
                <a16:creationId xmlns:a16="http://schemas.microsoft.com/office/drawing/2014/main" id="{1A4420FA-E624-83C3-9664-3273A1883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4035"/>
            <a:ext cx="73963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TCH MY PC">
            <a:extLst>
              <a:ext uri="{FF2B5EF4-FFF2-40B4-BE49-F238E27FC236}">
                <a16:creationId xmlns:a16="http://schemas.microsoft.com/office/drawing/2014/main" id="{3E8DEE1E-9CCE-31C2-0856-F5FB7662A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22" y="3842355"/>
            <a:ext cx="64143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wnload Microsoft Logo in SVG Vector or PNG File Format - Logo.wine">
            <a:extLst>
              <a:ext uri="{FF2B5EF4-FFF2-40B4-BE49-F238E27FC236}">
                <a16:creationId xmlns:a16="http://schemas.microsoft.com/office/drawing/2014/main" id="{F3D6E333-02F9-08E8-5153-C8A7E52E39C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37171" r="10371" b="37324"/>
          <a:stretch>
            <a:fillRect/>
          </a:stretch>
        </p:blipFill>
        <p:spPr bwMode="auto">
          <a:xfrm>
            <a:off x="7171706" y="5348141"/>
            <a:ext cx="21061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imo3">
            <a:extLst>
              <a:ext uri="{FF2B5EF4-FFF2-40B4-BE49-F238E27FC236}">
                <a16:creationId xmlns:a16="http://schemas.microsoft.com/office/drawing/2014/main" id="{7DD87DF5-770E-A4AF-6AFA-47A0A72854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31" y="3842355"/>
            <a:ext cx="142528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rtners AppManagEvent 2025">
            <a:extLst>
              <a:ext uri="{FF2B5EF4-FFF2-40B4-BE49-F238E27FC236}">
                <a16:creationId xmlns:a16="http://schemas.microsoft.com/office/drawing/2014/main" id="{34AEE84A-0E43-3712-B00F-C2F5F68798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b="38976"/>
          <a:stretch>
            <a:fillRect/>
          </a:stretch>
        </p:blipFill>
        <p:spPr bwMode="auto">
          <a:xfrm>
            <a:off x="838200" y="5348141"/>
            <a:ext cx="23941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BB4C8-4C47-4302-C038-545910B20D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04" y="3874035"/>
            <a:ext cx="1755648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ADCD6-844A-589F-CA73-1CE384FE5C3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1" b="31234"/>
          <a:stretch>
            <a:fillRect/>
          </a:stretch>
        </p:blipFill>
        <p:spPr>
          <a:xfrm>
            <a:off x="3807561" y="5314796"/>
            <a:ext cx="2788904" cy="457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5315DD-807A-1F0A-FADB-DDA573F2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5452" cy="1325563"/>
          </a:xfrm>
        </p:spPr>
        <p:txBody>
          <a:bodyPr/>
          <a:lstStyle/>
          <a:p>
            <a:r>
              <a:rPr lang="de-CH"/>
              <a:t>Sponsors</a:t>
            </a:r>
            <a:endParaRPr lang="en-US"/>
          </a:p>
        </p:txBody>
      </p:sp>
      <p:pic>
        <p:nvPicPr>
          <p:cNvPr id="4" name="Picture 3" descr="A black background with white spots&#10;&#10;AI-generated content may be incorrect.">
            <a:extLst>
              <a:ext uri="{FF2B5EF4-FFF2-40B4-BE49-F238E27FC236}">
                <a16:creationId xmlns:a16="http://schemas.microsoft.com/office/drawing/2014/main" id="{A5208D69-A465-8239-73B8-B03C9C529E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66" y="3902115"/>
            <a:ext cx="244524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3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1419-FA7C-2860-8941-7A7A2838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2BBF-C026-6215-8C75-6C49B461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5008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DC3E66-E4FD-6CC3-8AE0-17DAC357B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86DCC3-397A-E193-A892-7005A997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370D-E01E-14ED-06E2-884968F7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DAB95-64C8-1169-54C7-E522358DC3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03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88E6-3263-EEC2-5049-94A6FBA4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B6BD-E44A-36CF-4823-F485312A8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FCB84-810D-9CEA-A465-B8DD6D698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5682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F897-7BD7-0193-51EA-6786C714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8911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6856B-661C-BB62-0085-868548C07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DE3B-1134-5C7E-2D9A-401B097A0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4FAAF-B21A-123D-1102-0B9101D7A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65A88-CB20-200E-664E-AF89F529A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3215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CDB6BE-135D-67B1-B9DC-3EB35642E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85167-8B1E-659B-4B6F-807D9F87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268670"/>
            <a:ext cx="3932237" cy="1160329"/>
          </a:xfrm>
        </p:spPr>
        <p:txBody>
          <a:bodyPr anchor="b"/>
          <a:lstStyle>
            <a:lvl1pPr>
              <a:defRPr sz="3200" b="0">
                <a:latin typeface="Segoe Sans Display Semibold" pitchFamily="2" charset="0"/>
                <a:cs typeface="Segoe Sans Display Semibold" pitchFamily="2" charset="0"/>
              </a:defRPr>
            </a:lvl1pPr>
          </a:lstStyle>
          <a:p>
            <a:r>
              <a:rPr lang="en-US"/>
              <a:t>Demo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BDC88-3ABE-D053-0125-AD286BFC32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Some nice text….</a:t>
            </a:r>
          </a:p>
        </p:txBody>
      </p:sp>
      <p:grpSp>
        <p:nvGrpSpPr>
          <p:cNvPr id="8" name="Google Shape;465;p57">
            <a:extLst>
              <a:ext uri="{FF2B5EF4-FFF2-40B4-BE49-F238E27FC236}">
                <a16:creationId xmlns:a16="http://schemas.microsoft.com/office/drawing/2014/main" id="{1DE1B4CA-2CD9-5ECE-AF4E-3D681689913F}"/>
              </a:ext>
            </a:extLst>
          </p:cNvPr>
          <p:cNvGrpSpPr/>
          <p:nvPr userDrawn="1"/>
        </p:nvGrpSpPr>
        <p:grpSpPr>
          <a:xfrm>
            <a:off x="6552796" y="2176089"/>
            <a:ext cx="3432984" cy="2496295"/>
            <a:chOff x="331763" y="414153"/>
            <a:chExt cx="6903246" cy="5019697"/>
          </a:xfrm>
        </p:grpSpPr>
        <p:sp>
          <p:nvSpPr>
            <p:cNvPr id="9" name="Google Shape;466;p57">
              <a:extLst>
                <a:ext uri="{FF2B5EF4-FFF2-40B4-BE49-F238E27FC236}">
                  <a16:creationId xmlns:a16="http://schemas.microsoft.com/office/drawing/2014/main" id="{6548A2AB-A867-431C-EB0D-2FB67C2FDC31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7;p57">
              <a:extLst>
                <a:ext uri="{FF2B5EF4-FFF2-40B4-BE49-F238E27FC236}">
                  <a16:creationId xmlns:a16="http://schemas.microsoft.com/office/drawing/2014/main" id="{9A19FC47-A2EB-9262-EF00-DF0330EBB16F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8;p57">
              <a:extLst>
                <a:ext uri="{FF2B5EF4-FFF2-40B4-BE49-F238E27FC236}">
                  <a16:creationId xmlns:a16="http://schemas.microsoft.com/office/drawing/2014/main" id="{B0195634-351A-3A08-9F43-039955D3A732}"/>
                </a:ext>
              </a:extLst>
            </p:cNvPr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9;p57">
              <a:extLst>
                <a:ext uri="{FF2B5EF4-FFF2-40B4-BE49-F238E27FC236}">
                  <a16:creationId xmlns:a16="http://schemas.microsoft.com/office/drawing/2014/main" id="{EC8971AA-98C8-3C43-B4AE-94DC65D48909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E16ABC-DAF0-B309-DD77-86F4BB323D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9626" y="2268671"/>
            <a:ext cx="3218604" cy="1980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CF791-3BAD-314D-4600-EC78A1F572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1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&amp; R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5167-8B1E-659B-4B6F-807D9F87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43" y="4943044"/>
            <a:ext cx="6180444" cy="1160329"/>
          </a:xfrm>
        </p:spPr>
        <p:txBody>
          <a:bodyPr anchor="b">
            <a:noAutofit/>
          </a:bodyPr>
          <a:lstStyle>
            <a:lvl1pPr>
              <a:defRPr sz="8000" b="0">
                <a:latin typeface="Segoe Sans Display Semibold" pitchFamily="2" charset="0"/>
                <a:cs typeface="Segoe Sans Display Semibold" pitchFamily="2" charset="0"/>
              </a:defRPr>
            </a:lvl1pPr>
          </a:lstStyle>
          <a:p>
            <a:r>
              <a:rPr lang="en-US"/>
              <a:t>Thanks!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BDC88-3ABE-D053-0125-AD286BFC32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15143" y="893841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ym typeface="Wingdings" panose="05000000000000000000" pitchFamily="2" charset="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Please rate this session on Sched.com  </a:t>
            </a:r>
          </a:p>
          <a:p>
            <a:pPr lvl="0"/>
            <a:endParaRPr lang="en-GB"/>
          </a:p>
          <a:p>
            <a:pPr lvl="0"/>
            <a:r>
              <a:rPr lang="en-GB"/>
              <a:t>We would love to hear what you liked and how we could improve! </a:t>
            </a:r>
          </a:p>
        </p:txBody>
      </p:sp>
    </p:spTree>
    <p:extLst>
      <p:ext uri="{BB962C8B-B14F-4D97-AF65-F5344CB8AC3E}">
        <p14:creationId xmlns:p14="http://schemas.microsoft.com/office/powerpoint/2010/main" val="54598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1E50-2063-FA33-0B34-D21ADFF20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That’s me</a:t>
            </a:r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BFAFE-288B-3886-6110-A6751A1DD902}"/>
              </a:ext>
            </a:extLst>
          </p:cNvPr>
          <p:cNvSpPr/>
          <p:nvPr userDrawn="1"/>
        </p:nvSpPr>
        <p:spPr>
          <a:xfrm>
            <a:off x="3220995" y="1474573"/>
            <a:ext cx="8971005" cy="53834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3CF0921-15A0-BDA5-A64A-B0A9457B2097}"/>
              </a:ext>
            </a:extLst>
          </p:cNvPr>
          <p:cNvSpPr/>
          <p:nvPr userDrawn="1"/>
        </p:nvSpPr>
        <p:spPr>
          <a:xfrm>
            <a:off x="5106443" y="1708980"/>
            <a:ext cx="4095221" cy="953869"/>
          </a:xfrm>
          <a:prstGeom prst="roundRect">
            <a:avLst/>
          </a:prstGeom>
          <a:solidFill>
            <a:srgbClr val="105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de-CH" sz="1600"/>
              <a:t>Michael Scott</a:t>
            </a:r>
            <a:endParaRPr sz="1600"/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sz="1200"/>
              <a:t>Microsoft MVP · Endpoint &amp; Security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0306778-5E18-7FB2-A782-06D1FB3A726E}"/>
              </a:ext>
            </a:extLst>
          </p:cNvPr>
          <p:cNvSpPr/>
          <p:nvPr userDrawn="1"/>
        </p:nvSpPr>
        <p:spPr>
          <a:xfrm>
            <a:off x="5106443" y="2818428"/>
            <a:ext cx="4095221" cy="953869"/>
          </a:xfrm>
          <a:prstGeom prst="roundRect">
            <a:avLst/>
          </a:prstGeom>
          <a:solidFill>
            <a:srgbClr val="1A83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600"/>
              <a:t>Role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lang="de-CH" sz="1200"/>
              <a:t>Manager</a:t>
            </a:r>
            <a:endParaRPr sz="120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6223F67-58F7-F89C-9FD2-9EEED72783FB}"/>
              </a:ext>
            </a:extLst>
          </p:cNvPr>
          <p:cNvSpPr/>
          <p:nvPr userDrawn="1"/>
        </p:nvSpPr>
        <p:spPr>
          <a:xfrm>
            <a:off x="5106443" y="3928043"/>
            <a:ext cx="4095221" cy="953702"/>
          </a:xfrm>
          <a:prstGeom prst="roundRect">
            <a:avLst/>
          </a:prstGeom>
          <a:solidFill>
            <a:srgbClr val="BD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600">
                <a:solidFill>
                  <a:schemeClr val="tx1"/>
                </a:solidFill>
              </a:rPr>
              <a:t>Focus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sz="1200">
                <a:solidFill>
                  <a:schemeClr val="tx1"/>
                </a:solidFill>
              </a:rPr>
              <a:t>Intune · Windows 365 · Security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75EA038-29AB-9106-DE67-D795C16D0393}"/>
              </a:ext>
            </a:extLst>
          </p:cNvPr>
          <p:cNvSpPr/>
          <p:nvPr userDrawn="1"/>
        </p:nvSpPr>
        <p:spPr>
          <a:xfrm>
            <a:off x="5106443" y="5037491"/>
            <a:ext cx="4095221" cy="1363309"/>
          </a:xfrm>
          <a:prstGeom prst="roundRect">
            <a:avLst/>
          </a:prstGeom>
          <a:solidFill>
            <a:srgbClr val="BCBC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de-CH" sz="1600">
                <a:solidFill>
                  <a:schemeClr val="tx1"/>
                </a:solidFill>
              </a:rPr>
              <a:t>Blog, Hobbies and </a:t>
            </a:r>
            <a:r>
              <a:rPr lang="de-CH" sz="1600" err="1">
                <a:solidFill>
                  <a:schemeClr val="tx1"/>
                </a:solidFill>
              </a:rPr>
              <a:t>more</a:t>
            </a:r>
            <a:endParaRPr sz="1600">
              <a:solidFill>
                <a:schemeClr val="tx1"/>
              </a:solidFill>
            </a:endParaRP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lang="en-US" sz="1600">
                <a:solidFill>
                  <a:schemeClr val="tx1"/>
                </a:solidFill>
              </a:rPr>
              <a:t>Being awesome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08DE68-2F3E-B138-ED20-12616749B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421" y="2534416"/>
            <a:ext cx="2347329" cy="2347329"/>
          </a:xfrm>
          <a:prstGeom prst="ellipse">
            <a:avLst/>
          </a:prstGeom>
          <a:ln w="76200" cap="rnd">
            <a:solidFill>
              <a:schemeClr val="bg1"/>
            </a:solidFill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639C70-EF01-3ADF-29EB-DE93601F5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F57680-9324-36BF-EB15-A034098BB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21419-FA7C-2860-8941-7A7A2838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2BBF-C026-6215-8C75-6C49B461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6B963-4214-9C01-5557-EB4E18BE45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4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6BEB4B-BCE0-2201-1CDE-518BEE07D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86DCC3-397A-E193-A892-7005A997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370D-E01E-14ED-06E2-884968F7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87953-501D-A47A-75FB-EDB020190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99A15D-CBF1-14A9-BD00-AB2A2469B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0"/>
            <a:ext cx="122092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A88E6-3263-EEC2-5049-94A6FBA4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B6BD-E44A-36CF-4823-F485312A8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FCB84-810D-9CEA-A465-B8DD6D698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148B7-E7C6-B2A5-2112-31B2DE1CEF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F897-7BD7-0193-51EA-6786C714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8911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6856B-661C-BB62-0085-868548C07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DE3B-1134-5C7E-2D9A-401B097A0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4FAAF-B21A-123D-1102-0B9101D7A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65A88-CB20-200E-664E-AF89F529A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93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5167-8B1E-659B-4B6F-807D9F87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268670"/>
            <a:ext cx="3932237" cy="1160329"/>
          </a:xfrm>
        </p:spPr>
        <p:txBody>
          <a:bodyPr anchor="b"/>
          <a:lstStyle>
            <a:lvl1pPr>
              <a:defRPr sz="3200" b="0">
                <a:latin typeface="Segoe Sans Display Semibold" pitchFamily="2" charset="0"/>
                <a:cs typeface="Segoe Sans Display Semibold" pitchFamily="2" charset="0"/>
              </a:defRPr>
            </a:lvl1pPr>
          </a:lstStyle>
          <a:p>
            <a:r>
              <a:rPr lang="en-US"/>
              <a:t>Demo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BDC88-3ABE-D053-0125-AD286BFC32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Some nice text….</a:t>
            </a:r>
          </a:p>
        </p:txBody>
      </p:sp>
      <p:grpSp>
        <p:nvGrpSpPr>
          <p:cNvPr id="8" name="Google Shape;465;p57">
            <a:extLst>
              <a:ext uri="{FF2B5EF4-FFF2-40B4-BE49-F238E27FC236}">
                <a16:creationId xmlns:a16="http://schemas.microsoft.com/office/drawing/2014/main" id="{1DE1B4CA-2CD9-5ECE-AF4E-3D681689913F}"/>
              </a:ext>
            </a:extLst>
          </p:cNvPr>
          <p:cNvGrpSpPr/>
          <p:nvPr userDrawn="1"/>
        </p:nvGrpSpPr>
        <p:grpSpPr>
          <a:xfrm>
            <a:off x="6552796" y="2176089"/>
            <a:ext cx="3432984" cy="2496295"/>
            <a:chOff x="331763" y="414153"/>
            <a:chExt cx="6903246" cy="5019697"/>
          </a:xfrm>
        </p:grpSpPr>
        <p:sp>
          <p:nvSpPr>
            <p:cNvPr id="9" name="Google Shape;466;p57">
              <a:extLst>
                <a:ext uri="{FF2B5EF4-FFF2-40B4-BE49-F238E27FC236}">
                  <a16:creationId xmlns:a16="http://schemas.microsoft.com/office/drawing/2014/main" id="{6548A2AB-A867-431C-EB0D-2FB67C2FDC31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7;p57">
              <a:extLst>
                <a:ext uri="{FF2B5EF4-FFF2-40B4-BE49-F238E27FC236}">
                  <a16:creationId xmlns:a16="http://schemas.microsoft.com/office/drawing/2014/main" id="{9A19FC47-A2EB-9262-EF00-DF0330EBB16F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8;p57">
              <a:extLst>
                <a:ext uri="{FF2B5EF4-FFF2-40B4-BE49-F238E27FC236}">
                  <a16:creationId xmlns:a16="http://schemas.microsoft.com/office/drawing/2014/main" id="{B0195634-351A-3A08-9F43-039955D3A732}"/>
                </a:ext>
              </a:extLst>
            </p:cNvPr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9;p57">
              <a:extLst>
                <a:ext uri="{FF2B5EF4-FFF2-40B4-BE49-F238E27FC236}">
                  <a16:creationId xmlns:a16="http://schemas.microsoft.com/office/drawing/2014/main" id="{EC8971AA-98C8-3C43-B4AE-94DC65D48909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E16ABC-DAF0-B309-DD77-86F4BB323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9626" y="2268671"/>
            <a:ext cx="3218604" cy="19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&amp; 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5167-8B1E-659B-4B6F-807D9F87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43" y="4943044"/>
            <a:ext cx="6180444" cy="1160329"/>
          </a:xfrm>
        </p:spPr>
        <p:txBody>
          <a:bodyPr anchor="b">
            <a:noAutofit/>
          </a:bodyPr>
          <a:lstStyle>
            <a:lvl1pPr>
              <a:defRPr sz="8000" b="0">
                <a:latin typeface="Segoe Sans Display Semibold" pitchFamily="2" charset="0"/>
                <a:cs typeface="Segoe Sans Display Semibold" pitchFamily="2" charset="0"/>
              </a:defRPr>
            </a:lvl1pPr>
          </a:lstStyle>
          <a:p>
            <a:r>
              <a:rPr lang="en-US"/>
              <a:t>Thanks!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BDC88-3ABE-D053-0125-AD286BFC32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34343" y="687895"/>
            <a:ext cx="3932237" cy="2439988"/>
          </a:xfrm>
        </p:spPr>
        <p:txBody>
          <a:bodyPr/>
          <a:lstStyle>
            <a:lvl1pPr marL="0" indent="0">
              <a:buNone/>
              <a:defRPr sz="1600">
                <a:sym typeface="Wingdings" panose="05000000000000000000" pitchFamily="2" charset="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Don’t forget to Rate this Session :)</a:t>
            </a:r>
          </a:p>
        </p:txBody>
      </p:sp>
    </p:spTree>
    <p:extLst>
      <p:ext uri="{BB962C8B-B14F-4D97-AF65-F5344CB8AC3E}">
        <p14:creationId xmlns:p14="http://schemas.microsoft.com/office/powerpoint/2010/main" val="69869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60AB95-47FF-7BE2-3989-2289B15DF7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C52F2-FB65-DBA0-2DF8-F3AF55DC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28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76F1B-AEC3-DD39-CA1A-34BA90F2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D7A058-D1BE-09E0-530D-7DF7EC5B6D8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0" r:id="rId4"/>
    <p:sldLayoutId id="2147483651" r:id="rId5"/>
    <p:sldLayoutId id="2147483652" r:id="rId6"/>
    <p:sldLayoutId id="2147483653" r:id="rId7"/>
    <p:sldLayoutId id="2147483657" r:id="rId8"/>
    <p:sldLayoutId id="2147483658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Sans Display Semibold" pitchFamily="2" charset="0"/>
          <a:ea typeface="+mj-ea"/>
          <a:cs typeface="Segoe Sans Display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Sans Display" pitchFamily="2" charset="0"/>
          <a:ea typeface="+mn-ea"/>
          <a:cs typeface="Segoe Sans Display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Sans Display" pitchFamily="2" charset="0"/>
          <a:ea typeface="+mn-ea"/>
          <a:cs typeface="Segoe Sans Display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Sans Display" pitchFamily="2" charset="0"/>
          <a:ea typeface="+mn-ea"/>
          <a:cs typeface="Segoe Sans Display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Sans Display" pitchFamily="2" charset="0"/>
          <a:ea typeface="+mn-ea"/>
          <a:cs typeface="Segoe Sans Display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Sans Display" pitchFamily="2" charset="0"/>
          <a:ea typeface="+mn-ea"/>
          <a:cs typeface="Segoe Sans Display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F26CA4-108A-DD75-2E82-209A0558EED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C52F2-FB65-DBA0-2DF8-F3AF55DC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128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76F1B-AEC3-DD39-CA1A-34BA90F2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D7A058-D1BE-09E0-530D-7DF7EC5B6D8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Segoe Sans Display Semibold" pitchFamily="2" charset="0"/>
          <a:ea typeface="+mj-ea"/>
          <a:cs typeface="Segoe Sans Display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Segoe Sans Display" pitchFamily="2" charset="0"/>
          <a:ea typeface="+mn-ea"/>
          <a:cs typeface="Segoe Sans Display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Segoe Sans Display" pitchFamily="2" charset="0"/>
          <a:ea typeface="+mn-ea"/>
          <a:cs typeface="Segoe Sans Display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Segoe Sans Display" pitchFamily="2" charset="0"/>
          <a:ea typeface="+mn-ea"/>
          <a:cs typeface="Segoe Sans Display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Segoe Sans Display" pitchFamily="2" charset="0"/>
          <a:ea typeface="+mn-ea"/>
          <a:cs typeface="Segoe Sans Display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Segoe Sans Display" pitchFamily="2" charset="0"/>
          <a:ea typeface="+mn-ea"/>
          <a:cs typeface="Segoe Sans Display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svg"/><Relationship Id="rId11" Type="http://schemas.microsoft.com/office/2007/relationships/hdphoto" Target="../media/hdphoto1.wdp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svg"/><Relationship Id="rId5" Type="http://schemas.openxmlformats.org/officeDocument/2006/relationships/image" Target="../media/image45.svg"/><Relationship Id="rId4" Type="http://schemas.openxmlformats.org/officeDocument/2006/relationships/image" Target="../media/image4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intune-endpoint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50.svg"/><Relationship Id="rId4" Type="http://schemas.openxmlformats.org/officeDocument/2006/relationships/image" Target="../media/image49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sv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inkedin.com/in/cristinaosoriovalenzuela" TargetMode="External"/><Relationship Id="rId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angee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5CA76-F9B9-7ACF-5411-A17EDDB54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E6F26-0687-A433-3F2D-6EDC19937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egoe Sans Display Semibold"/>
                <a:cs typeface="Segoe Sans Display Semibold"/>
              </a:rPr>
              <a:t>Inside Intune Architecture, Scale, and Performance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2C054-E848-7244-926C-77456F234781}"/>
              </a:ext>
            </a:extLst>
          </p:cNvPr>
          <p:cNvSpPr txBox="1"/>
          <p:nvPr/>
        </p:nvSpPr>
        <p:spPr>
          <a:xfrm>
            <a:off x="790904" y="547616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Sangeetha Visweswaran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Cristina Osorio Valenzuela</a:t>
            </a:r>
          </a:p>
        </p:txBody>
      </p:sp>
    </p:spTree>
    <p:extLst>
      <p:ext uri="{BB962C8B-B14F-4D97-AF65-F5344CB8AC3E}">
        <p14:creationId xmlns:p14="http://schemas.microsoft.com/office/powerpoint/2010/main" val="23506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963CED-2D10-BE27-B341-1D74986F3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D786-9ADE-1C42-7E83-3DE3FF8B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3" y="498045"/>
            <a:ext cx="10036194" cy="553998"/>
          </a:xfrm>
        </p:spPr>
        <p:txBody>
          <a:bodyPr>
            <a:normAutofit fontScale="90000"/>
          </a:bodyPr>
          <a:lstStyle/>
          <a:p>
            <a:r>
              <a:rPr lang="en-US"/>
              <a:t>Change based check-ins (the ‘fast lane’)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BA62-2A6D-AA45-E3FE-2040A8AA8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852" y="1866417"/>
            <a:ext cx="11018520" cy="4493538"/>
          </a:xfrm>
        </p:spPr>
        <p:txBody>
          <a:bodyPr/>
          <a:lstStyle/>
          <a:p>
            <a:pPr marL="342900" indent="-342900" algn="l" rtl="0" fontAlgn="base">
              <a:spcAft>
                <a:spcPts val="1500"/>
              </a:spcAft>
              <a:buFont typeface="+mj-lt"/>
              <a:buAutoNum type="arabicPeriod"/>
            </a:pPr>
            <a:r>
              <a:rPr lang="en-US" sz="2200" b="1">
                <a:solidFill>
                  <a:srgbClr val="0070C0"/>
                </a:solidFill>
                <a:latin typeface="+mj-lt"/>
              </a:rPr>
              <a:t>Admin</a:t>
            </a:r>
            <a:r>
              <a:rPr lang="en-US" sz="2200" b="1" i="0">
                <a:solidFill>
                  <a:srgbClr val="0070C0"/>
                </a:solidFill>
                <a:effectLst/>
                <a:latin typeface="+mj-lt"/>
              </a:rPr>
              <a:t> targets (or un-targets) payloads </a:t>
            </a:r>
            <a:r>
              <a:rPr lang="en-US" sz="2200" b="0" i="0">
                <a:solidFill>
                  <a:srgbClr val="000000"/>
                </a:solidFill>
                <a:effectLst/>
                <a:latin typeface="+mj-lt"/>
              </a:rPr>
              <a:t>(apps, policies, resources) to Entra security groups (users or devices). </a:t>
            </a:r>
          </a:p>
          <a:p>
            <a:pPr marL="342900" indent="-342900" algn="l" rtl="0" fontAlgn="base">
              <a:spcAft>
                <a:spcPts val="1500"/>
              </a:spcAft>
              <a:buFont typeface="+mj-lt"/>
              <a:buAutoNum type="arabicPeriod"/>
            </a:pPr>
            <a:r>
              <a:rPr lang="en-US" sz="2200" b="1" i="0">
                <a:solidFill>
                  <a:srgbClr val="0070C0"/>
                </a:solidFill>
                <a:effectLst/>
                <a:latin typeface="+mj-lt"/>
              </a:rPr>
              <a:t>Admin modifies contents of the targeted payloads </a:t>
            </a:r>
            <a:r>
              <a:rPr lang="en-US" sz="2200" b="0" i="0">
                <a:solidFill>
                  <a:srgbClr val="000000"/>
                </a:solidFill>
                <a:effectLst/>
                <a:latin typeface="+mj-lt"/>
              </a:rPr>
              <a:t>that result in payload version change (though no memberships changes).</a:t>
            </a:r>
            <a:r>
              <a:rPr lang="en-US" sz="2200" b="0" i="0">
                <a:solidFill>
                  <a:srgbClr val="0070C0"/>
                </a:solidFill>
                <a:effectLst/>
                <a:latin typeface="+mj-lt"/>
              </a:rPr>
              <a:t> </a:t>
            </a:r>
          </a:p>
          <a:p>
            <a:pPr marL="342900" indent="-342900" fontAlgn="base">
              <a:spcAft>
                <a:spcPts val="1500"/>
              </a:spcAft>
              <a:buFont typeface="+mj-lt"/>
              <a:buAutoNum type="arabicPeriod"/>
            </a:pPr>
            <a:r>
              <a:rPr lang="en-US" sz="2200" b="1" i="0">
                <a:solidFill>
                  <a:srgbClr val="0070C0"/>
                </a:solidFill>
                <a:effectLst/>
                <a:latin typeface="+mj-lt"/>
              </a:rPr>
              <a:t>Entra group membership changes. </a:t>
            </a:r>
            <a:r>
              <a:rPr lang="en-US" sz="2200">
                <a:solidFill>
                  <a:srgbClr val="000000"/>
                </a:solidFill>
                <a:latin typeface="+mj-lt"/>
              </a:rPr>
              <a:t>Like adding or removing members to an Entra group </a:t>
            </a:r>
            <a:endParaRPr lang="en-US" sz="2200" b="1" i="0">
              <a:solidFill>
                <a:srgbClr val="0070C0"/>
              </a:solidFill>
              <a:effectLst/>
              <a:latin typeface="+mj-lt"/>
            </a:endParaRPr>
          </a:p>
          <a:p>
            <a:pPr marL="342900" indent="-342900" algn="l" rtl="0" fontAlgn="base">
              <a:spcAft>
                <a:spcPts val="1500"/>
              </a:spcAft>
              <a:buFont typeface="+mj-lt"/>
              <a:buAutoNum type="arabicPeriod"/>
            </a:pPr>
            <a:r>
              <a:rPr lang="en-US" sz="2200" b="1">
                <a:solidFill>
                  <a:srgbClr val="0070C0"/>
                </a:solidFill>
                <a:latin typeface="+mj-lt"/>
              </a:rPr>
              <a:t>S</a:t>
            </a:r>
            <a:r>
              <a:rPr lang="en-US" sz="2200" b="1" i="0">
                <a:solidFill>
                  <a:srgbClr val="0070C0"/>
                </a:solidFill>
                <a:effectLst/>
                <a:latin typeface="+mj-lt"/>
              </a:rPr>
              <a:t>tore app version updates </a:t>
            </a:r>
            <a:r>
              <a:rPr lang="en-US" sz="2200" b="0" i="0">
                <a:solidFill>
                  <a:srgbClr val="000000"/>
                </a:solidFill>
                <a:effectLst/>
                <a:latin typeface="+mj-lt"/>
              </a:rPr>
              <a:t>as app developers upload new versions of pre-targeted store apps. </a:t>
            </a:r>
          </a:p>
          <a:p>
            <a:pPr marL="342900" indent="-342900" algn="l" rtl="0" fontAlgn="base">
              <a:buFont typeface="+mj-lt"/>
              <a:buAutoNum type="arabicPeriod"/>
            </a:pPr>
            <a:endParaRPr lang="en-US" sz="220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500"/>
              </a:spcAft>
            </a:pPr>
            <a:endParaRPr lang="en-US" sz="22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2CD15-1EA6-CBDC-7ED4-52687614FEF0}"/>
              </a:ext>
            </a:extLst>
          </p:cNvPr>
          <p:cNvSpPr txBox="1"/>
          <p:nvPr/>
        </p:nvSpPr>
        <p:spPr>
          <a:xfrm>
            <a:off x="558766" y="1011565"/>
            <a:ext cx="10458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When a change happens, Intune notifies affected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6F6BF-98B6-B794-DEFC-3A604A69DE30}"/>
              </a:ext>
            </a:extLst>
          </p:cNvPr>
          <p:cNvSpPr/>
          <p:nvPr/>
        </p:nvSpPr>
        <p:spPr>
          <a:xfrm>
            <a:off x="414778" y="3687410"/>
            <a:ext cx="11472152" cy="2314379"/>
          </a:xfrm>
          <a:prstGeom prst="rect">
            <a:avLst/>
          </a:prstGeom>
          <a:noFill/>
          <a:ln>
            <a:solidFill>
              <a:srgbClr val="0078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8D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26EF9-9C9F-6660-6096-8EED111258F1}"/>
              </a:ext>
            </a:extLst>
          </p:cNvPr>
          <p:cNvSpPr txBox="1"/>
          <p:nvPr/>
        </p:nvSpPr>
        <p:spPr>
          <a:xfrm>
            <a:off x="1162902" y="5415548"/>
            <a:ext cx="103262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200" b="1">
                <a:solidFill>
                  <a:srgbClr val="000000"/>
                </a:solidFill>
                <a:latin typeface="+mj-lt"/>
              </a:rPr>
              <a:t> Some changes happen behind the scenes, and are not obvious to admins</a:t>
            </a:r>
            <a:endParaRPr lang="en-US" sz="22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6659C7-7FE4-AB9F-2FD5-4ECD6A2E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70" y="956189"/>
            <a:ext cx="3364660" cy="838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73149-DF1F-E8EF-442E-7E26A46AB3C1}"/>
              </a:ext>
            </a:extLst>
          </p:cNvPr>
          <p:cNvSpPr txBox="1"/>
          <p:nvPr/>
        </p:nvSpPr>
        <p:spPr>
          <a:xfrm>
            <a:off x="736185" y="6144511"/>
            <a:ext cx="109518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200" b="1">
                <a:solidFill>
                  <a:srgbClr val="000000"/>
                </a:solidFill>
                <a:latin typeface="+mj-lt"/>
              </a:rPr>
              <a:t>Not all changes </a:t>
            </a:r>
            <a:r>
              <a:rPr lang="en-US" sz="2200" b="1">
                <a:solidFill>
                  <a:srgbClr val="000000"/>
                </a:solidFill>
              </a:rPr>
              <a:t>today </a:t>
            </a:r>
            <a:r>
              <a:rPr lang="en-US" sz="2200" b="1">
                <a:solidFill>
                  <a:srgbClr val="000000"/>
                </a:solidFill>
                <a:latin typeface="+mj-lt"/>
              </a:rPr>
              <a:t>trigger a notification, </a:t>
            </a:r>
            <a:r>
              <a:rPr lang="en-US" sz="2200" b="1" err="1">
                <a:solidFill>
                  <a:srgbClr val="000000"/>
                </a:solidFill>
                <a:latin typeface="+mj-lt"/>
              </a:rPr>
              <a:t>e.g</a:t>
            </a:r>
            <a:r>
              <a:rPr lang="en-US" sz="2200" b="1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b="1">
                <a:latin typeface="+mj-lt"/>
              </a:rPr>
              <a:t>adding an app as available</a:t>
            </a:r>
            <a:endParaRPr lang="en-US" sz="2200" b="1" i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7550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DF43FF-21F9-29A1-DCF7-EA237AB82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E1D0-9085-0533-DEF4-42FB5822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based behind the scenes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E1AC6-7A36-0AC9-DDFD-51F47DFA1F72}"/>
              </a:ext>
            </a:extLst>
          </p:cNvPr>
          <p:cNvSpPr txBox="1">
            <a:spLocks/>
          </p:cNvSpPr>
          <p:nvPr/>
        </p:nvSpPr>
        <p:spPr>
          <a:xfrm>
            <a:off x="3060803" y="1651391"/>
            <a:ext cx="8780462" cy="502973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1800" b="1">
                <a:solidFill>
                  <a:srgbClr val="0070C0"/>
                </a:solidFill>
                <a:latin typeface="+mj-lt"/>
              </a:rPr>
              <a:t>Trigger: 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An action that results in change to device configuration</a:t>
            </a:r>
          </a:p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1800" b="1">
                <a:solidFill>
                  <a:srgbClr val="0070C0"/>
                </a:solidFill>
                <a:latin typeface="+mj-lt"/>
              </a:rPr>
              <a:t>Compile</a:t>
            </a:r>
            <a:r>
              <a:rPr lang="en-US" sz="180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List of devices directly or indirectly affected that should be notified </a:t>
            </a:r>
          </a:p>
          <a:p>
            <a:pPr marL="231775" lvl="1" indent="0" fontAlgn="base">
              <a:buFont typeface="Wingdings" panose="05000000000000000000" pitchFamily="2" charset="2"/>
              <a:buNone/>
            </a:pPr>
            <a:endParaRPr lang="en-US" sz="1400">
              <a:solidFill>
                <a:srgbClr val="000000"/>
              </a:solidFill>
              <a:latin typeface="+mj-lt"/>
            </a:endParaRPr>
          </a:p>
          <a:p>
            <a:pPr marL="231775" lvl="1" indent="0" fontAlgn="base">
              <a:buFont typeface="Wingdings" panose="05000000000000000000" pitchFamily="2" charset="2"/>
              <a:buNone/>
            </a:pPr>
            <a:endParaRPr lang="en-US" sz="1400">
              <a:solidFill>
                <a:srgbClr val="000000"/>
              </a:solidFill>
              <a:latin typeface="+mj-lt"/>
            </a:endParaRPr>
          </a:p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1800" b="1">
                <a:solidFill>
                  <a:srgbClr val="0070C0"/>
                </a:solidFill>
                <a:latin typeface="+mj-lt"/>
              </a:rPr>
              <a:t>Filter</a:t>
            </a:r>
            <a:r>
              <a:rPr lang="en-US" sz="1800">
                <a:solidFill>
                  <a:srgbClr val="0070C0"/>
                </a:solidFill>
                <a:latin typeface="+mj-lt"/>
              </a:rPr>
              <a:t>:</a:t>
            </a:r>
            <a:r>
              <a:rPr lang="en-US" sz="1800" b="1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Apply per-organization, per-device notification quotas</a:t>
            </a:r>
          </a:p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300">
                <a:solidFill>
                  <a:srgbClr val="0070C0"/>
                </a:solidFill>
                <a:latin typeface="+mj-lt"/>
              </a:rPr>
              <a:t> </a:t>
            </a:r>
            <a:r>
              <a:rPr lang="en-US" sz="1800" b="1">
                <a:solidFill>
                  <a:srgbClr val="0070C0"/>
                </a:solidFill>
                <a:latin typeface="+mj-lt"/>
              </a:rPr>
              <a:t>Queue</a:t>
            </a:r>
            <a:r>
              <a:rPr lang="en-US" sz="180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Queues notification requests </a:t>
            </a:r>
          </a:p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1800" b="1">
                <a:solidFill>
                  <a:srgbClr val="0070C0"/>
                </a:solidFill>
                <a:latin typeface="+mj-lt"/>
              </a:rPr>
              <a:t>Process</a:t>
            </a:r>
            <a:r>
              <a:rPr lang="en-US" sz="1800">
                <a:solidFill>
                  <a:srgbClr val="0070C0"/>
                </a:solidFill>
                <a:latin typeface="+mj-lt"/>
              </a:rPr>
              <a:t>: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 Process queued notification requests w/ cross tenant fairness</a:t>
            </a:r>
          </a:p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1800" b="1">
                <a:solidFill>
                  <a:srgbClr val="0070C0"/>
                </a:solidFill>
                <a:latin typeface="+mj-lt"/>
              </a:rPr>
              <a:t>Notify</a:t>
            </a:r>
            <a:r>
              <a:rPr lang="en-US" sz="180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Sends notifications to online devices or partners (Apple, Google…)</a:t>
            </a:r>
          </a:p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1800" b="1">
                <a:solidFill>
                  <a:srgbClr val="0070C0"/>
                </a:solidFill>
                <a:latin typeface="+mj-lt"/>
              </a:rPr>
              <a:t>Check-in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: Online devices check-in</a:t>
            </a:r>
            <a:endParaRPr lang="en-US" sz="300" b="1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1800" b="1">
              <a:solidFill>
                <a:srgbClr val="000000"/>
              </a:solidFill>
              <a:latin typeface="+mj-l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1800" b="1">
              <a:solidFill>
                <a:srgbClr val="000000"/>
              </a:solidFill>
              <a:latin typeface="+mj-lt"/>
            </a:endParaRPr>
          </a:p>
          <a:p>
            <a:pPr marL="0" indent="0" fontAlgn="base">
              <a:buFont typeface="Wingdings" panose="05000000000000000000" pitchFamily="2" charset="2"/>
              <a:buNone/>
            </a:pPr>
            <a:endParaRPr lang="en-US" sz="1800" b="1">
              <a:solidFill>
                <a:srgbClr val="0070C0"/>
              </a:solidFill>
              <a:latin typeface="+mj-lt"/>
            </a:endParaRPr>
          </a:p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1800" b="1">
                <a:solidFill>
                  <a:srgbClr val="0070C0"/>
                </a:solidFill>
                <a:latin typeface="+mj-lt"/>
              </a:rPr>
              <a:t>Policy/App refresh</a:t>
            </a:r>
            <a:r>
              <a:rPr lang="en-US" sz="180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Gateways compute RSOP, take needed actions on the device</a:t>
            </a:r>
          </a:p>
          <a:p>
            <a:pPr marL="0" indent="0" fontAlgn="base">
              <a:buFont typeface="Wingdings" panose="05000000000000000000" pitchFamily="2" charset="2"/>
              <a:buNone/>
            </a:pPr>
            <a:r>
              <a:rPr lang="en-US" sz="1800" b="1">
                <a:solidFill>
                  <a:srgbClr val="0070C0"/>
                </a:solidFill>
                <a:latin typeface="+mj-lt"/>
              </a:rPr>
              <a:t>Reporting: </a:t>
            </a:r>
            <a:r>
              <a:rPr lang="en-US" sz="1800">
                <a:solidFill>
                  <a:srgbClr val="000000"/>
                </a:solidFill>
                <a:latin typeface="+mj-lt"/>
                <a:cs typeface="+mn-cs"/>
              </a:rPr>
              <a:t>R</a:t>
            </a:r>
            <a:r>
              <a:rPr lang="en-US" sz="1800">
                <a:solidFill>
                  <a:srgbClr val="000000"/>
                </a:solidFill>
                <a:latin typeface="+mj-lt"/>
              </a:rPr>
              <a:t>eports status back to the Intune console</a:t>
            </a:r>
          </a:p>
          <a:p>
            <a:pPr marL="0" indent="0" fontAlgn="base">
              <a:buFont typeface="Wingdings" panose="05000000000000000000" pitchFamily="2" charset="2"/>
              <a:buNone/>
            </a:pPr>
            <a:endParaRPr lang="en-U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E52BB-DBD6-54C5-7FCD-68A90DB6376C}"/>
              </a:ext>
            </a:extLst>
          </p:cNvPr>
          <p:cNvSpPr txBox="1"/>
          <p:nvPr/>
        </p:nvSpPr>
        <p:spPr>
          <a:xfrm>
            <a:off x="878181" y="1446133"/>
            <a:ext cx="1375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8D4"/>
                </a:solidFill>
              </a:rPr>
              <a:t>Compute Applicable devices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13510-3037-1729-2773-B49C7FAACC76}"/>
              </a:ext>
            </a:extLst>
          </p:cNvPr>
          <p:cNvSpPr txBox="1"/>
          <p:nvPr/>
        </p:nvSpPr>
        <p:spPr>
          <a:xfrm>
            <a:off x="913250" y="3308167"/>
            <a:ext cx="125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8D4"/>
                </a:solidFill>
              </a:rPr>
              <a:t>Notify devices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AB127-5D9F-CAFF-47A7-18EBF7D63A64}"/>
              </a:ext>
            </a:extLst>
          </p:cNvPr>
          <p:cNvSpPr txBox="1"/>
          <p:nvPr/>
        </p:nvSpPr>
        <p:spPr>
          <a:xfrm>
            <a:off x="854530" y="5478493"/>
            <a:ext cx="157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8D4"/>
                </a:solidFill>
              </a:rPr>
              <a:t>Remediate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DA317-47A5-3554-CAF0-E61C39E40C55}"/>
              </a:ext>
            </a:extLst>
          </p:cNvPr>
          <p:cNvSpPr txBox="1"/>
          <p:nvPr/>
        </p:nvSpPr>
        <p:spPr>
          <a:xfrm>
            <a:off x="3879007" y="4725900"/>
            <a:ext cx="648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This is where most of the latency occurs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2BE6F7-3CD0-F735-E8BD-E5097655120B}"/>
              </a:ext>
            </a:extLst>
          </p:cNvPr>
          <p:cNvCxnSpPr>
            <a:cxnSpLocks/>
          </p:cNvCxnSpPr>
          <p:nvPr/>
        </p:nvCxnSpPr>
        <p:spPr>
          <a:xfrm>
            <a:off x="1162457" y="2541631"/>
            <a:ext cx="101863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904A6E-D84C-C8B6-9861-9ADE80EC63D3}"/>
              </a:ext>
            </a:extLst>
          </p:cNvPr>
          <p:cNvCxnSpPr>
            <a:cxnSpLocks/>
          </p:cNvCxnSpPr>
          <p:nvPr/>
        </p:nvCxnSpPr>
        <p:spPr>
          <a:xfrm>
            <a:off x="1162457" y="5275261"/>
            <a:ext cx="101863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4B5B62-C9A1-EC8D-DE64-07428880B29A}"/>
              </a:ext>
            </a:extLst>
          </p:cNvPr>
          <p:cNvCxnSpPr>
            <a:cxnSpLocks/>
          </p:cNvCxnSpPr>
          <p:nvPr/>
        </p:nvCxnSpPr>
        <p:spPr>
          <a:xfrm>
            <a:off x="1162457" y="6671849"/>
            <a:ext cx="101863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 descr="Play with solid fill">
            <a:extLst>
              <a:ext uri="{FF2B5EF4-FFF2-40B4-BE49-F238E27FC236}">
                <a16:creationId xmlns:a16="http://schemas.microsoft.com/office/drawing/2014/main" id="{9A24A1B4-ACDF-604E-B5F4-554FD731D0F2}"/>
              </a:ext>
            </a:extLst>
          </p:cNvPr>
          <p:cNvSpPr/>
          <p:nvPr/>
        </p:nvSpPr>
        <p:spPr>
          <a:xfrm>
            <a:off x="2618825" y="1624019"/>
            <a:ext cx="281601" cy="281601"/>
          </a:xfrm>
          <a:prstGeom prst="rect">
            <a:avLst/>
          </a:prstGeom>
          <a:blipFill>
            <a:blip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78D4"/>
              </a:solidFill>
            </a:endParaRPr>
          </a:p>
        </p:txBody>
      </p:sp>
      <p:sp>
        <p:nvSpPr>
          <p:cNvPr id="18" name="Rectangle 17" descr="Database">
            <a:extLst>
              <a:ext uri="{FF2B5EF4-FFF2-40B4-BE49-F238E27FC236}">
                <a16:creationId xmlns:a16="http://schemas.microsoft.com/office/drawing/2014/main" id="{8F8C04D3-D849-42B8-DAC3-9CD6CD25D58C}"/>
              </a:ext>
            </a:extLst>
          </p:cNvPr>
          <p:cNvSpPr/>
          <p:nvPr/>
        </p:nvSpPr>
        <p:spPr>
          <a:xfrm>
            <a:off x="2613446" y="1966322"/>
            <a:ext cx="281601" cy="281601"/>
          </a:xfrm>
          <a:prstGeom prst="rect">
            <a:avLst/>
          </a:prstGeom>
          <a:blipFill>
            <a:blip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468525"/>
              <a:satOff val="3354"/>
              <a:lumOff val="152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 descr="Filter">
            <a:extLst>
              <a:ext uri="{FF2B5EF4-FFF2-40B4-BE49-F238E27FC236}">
                <a16:creationId xmlns:a16="http://schemas.microsoft.com/office/drawing/2014/main" id="{AE5A1F58-2B2D-B4A8-FBE3-77E2252D46FF}"/>
              </a:ext>
            </a:extLst>
          </p:cNvPr>
          <p:cNvSpPr/>
          <p:nvPr/>
        </p:nvSpPr>
        <p:spPr>
          <a:xfrm>
            <a:off x="2600802" y="2837256"/>
            <a:ext cx="281601" cy="281601"/>
          </a:xfrm>
          <a:prstGeom prst="rect">
            <a:avLst/>
          </a:prstGeom>
          <a:blipFill>
            <a:blip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37051"/>
              <a:satOff val="6707"/>
              <a:lumOff val="303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 descr="Head with Gears">
            <a:extLst>
              <a:ext uri="{FF2B5EF4-FFF2-40B4-BE49-F238E27FC236}">
                <a16:creationId xmlns:a16="http://schemas.microsoft.com/office/drawing/2014/main" id="{BA3302AB-FE92-0C06-EE15-FD9D7B0EB3D1}"/>
              </a:ext>
            </a:extLst>
          </p:cNvPr>
          <p:cNvSpPr/>
          <p:nvPr/>
        </p:nvSpPr>
        <p:spPr>
          <a:xfrm>
            <a:off x="2616502" y="3476385"/>
            <a:ext cx="281601" cy="281601"/>
          </a:xfrm>
          <a:prstGeom prst="rect">
            <a:avLst/>
          </a:prstGeom>
          <a:blipFill>
            <a:blip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1405576"/>
              <a:satOff val="10061"/>
              <a:lumOff val="455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 descr="Ringer">
            <a:extLst>
              <a:ext uri="{FF2B5EF4-FFF2-40B4-BE49-F238E27FC236}">
                <a16:creationId xmlns:a16="http://schemas.microsoft.com/office/drawing/2014/main" id="{32191934-00AE-05EC-8CBD-D3312FDB0B91}"/>
              </a:ext>
            </a:extLst>
          </p:cNvPr>
          <p:cNvSpPr/>
          <p:nvPr/>
        </p:nvSpPr>
        <p:spPr>
          <a:xfrm>
            <a:off x="2610862" y="3815396"/>
            <a:ext cx="281601" cy="281601"/>
          </a:xfrm>
          <a:prstGeom prst="rect">
            <a:avLst/>
          </a:prstGeom>
          <a:blipFill>
            <a:blip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2342627"/>
              <a:satOff val="16768"/>
              <a:lumOff val="759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 descr="Repeat with solid fill">
            <a:extLst>
              <a:ext uri="{FF2B5EF4-FFF2-40B4-BE49-F238E27FC236}">
                <a16:creationId xmlns:a16="http://schemas.microsoft.com/office/drawing/2014/main" id="{E41F1402-961B-722D-85B6-3BD401D44CC7}"/>
              </a:ext>
            </a:extLst>
          </p:cNvPr>
          <p:cNvSpPr/>
          <p:nvPr/>
        </p:nvSpPr>
        <p:spPr>
          <a:xfrm>
            <a:off x="2671298" y="5447430"/>
            <a:ext cx="281601" cy="281601"/>
          </a:xfrm>
          <a:prstGeom prst="rect">
            <a:avLst/>
          </a:prstGeom>
          <a:blipFill>
            <a:blip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solidFill>
              <a:srgbClr val="0078D4">
                <a:alpha val="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279678"/>
              <a:satOff val="23475"/>
              <a:lumOff val="1063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 descr="Document with solid fill">
            <a:extLst>
              <a:ext uri="{FF2B5EF4-FFF2-40B4-BE49-F238E27FC236}">
                <a16:creationId xmlns:a16="http://schemas.microsoft.com/office/drawing/2014/main" id="{9C10AC0C-2CB0-A7DC-9893-259641C2FEF3}"/>
              </a:ext>
            </a:extLst>
          </p:cNvPr>
          <p:cNvSpPr/>
          <p:nvPr/>
        </p:nvSpPr>
        <p:spPr>
          <a:xfrm>
            <a:off x="2681168" y="5770601"/>
            <a:ext cx="281601" cy="281601"/>
          </a:xfrm>
          <a:prstGeom prst="rect">
            <a:avLst/>
          </a:prstGeom>
          <a:blipFill>
            <a:blip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748203"/>
              <a:satOff val="26829"/>
              <a:lumOff val="1215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9A6A5-8351-A332-41D6-C5340164BF0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862" y="3181400"/>
            <a:ext cx="211107" cy="197413"/>
          </a:xfrm>
          <a:prstGeom prst="rect">
            <a:avLst/>
          </a:prstGeom>
        </p:spPr>
      </p:pic>
      <p:pic>
        <p:nvPicPr>
          <p:cNvPr id="31" name="Graphic 30" descr="Internet with solid fill">
            <a:extLst>
              <a:ext uri="{FF2B5EF4-FFF2-40B4-BE49-F238E27FC236}">
                <a16:creationId xmlns:a16="http://schemas.microsoft.com/office/drawing/2014/main" id="{570BB6E2-DD27-5134-F705-EE8438C5EC47}"/>
              </a:ext>
            </a:extLst>
          </p:cNvPr>
          <p:cNvPicPr>
            <a:picLocks noChangeAspect="1"/>
          </p:cNvPicPr>
          <p:nvPr/>
        </p:nvPicPr>
        <p:blipFill>
          <a:blip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18825" y="4145156"/>
            <a:ext cx="299705" cy="29970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59ED105-2A2A-8918-B7C3-8EF3ACC4E1B0}"/>
              </a:ext>
            </a:extLst>
          </p:cNvPr>
          <p:cNvSpPr/>
          <p:nvPr/>
        </p:nvSpPr>
        <p:spPr>
          <a:xfrm>
            <a:off x="653138" y="1216021"/>
            <a:ext cx="11188127" cy="4059240"/>
          </a:xfrm>
          <a:prstGeom prst="rect">
            <a:avLst/>
          </a:prstGeom>
          <a:noFill/>
          <a:ln w="28575">
            <a:solidFill>
              <a:srgbClr val="0078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33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68AEDB-2A7B-F38A-9741-1FFCAA5DC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 descr="Chart circle">
            <a:extLst>
              <a:ext uri="{FF2B5EF4-FFF2-40B4-BE49-F238E27FC236}">
                <a16:creationId xmlns:a16="http://schemas.microsoft.com/office/drawing/2014/main" id="{BFE800FD-EF6C-60F9-F87F-B1C81BE447BF}"/>
              </a:ext>
            </a:extLst>
          </p:cNvPr>
          <p:cNvSpPr/>
          <p:nvPr/>
        </p:nvSpPr>
        <p:spPr>
          <a:xfrm>
            <a:off x="3320150" y="2511725"/>
            <a:ext cx="5943600" cy="5943600"/>
          </a:xfrm>
          <a:prstGeom prst="ellipse">
            <a:avLst/>
          </a:prstGeom>
          <a:solidFill>
            <a:srgbClr val="2A44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2D2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 descr="Chart circle">
            <a:extLst>
              <a:ext uri="{FF2B5EF4-FFF2-40B4-BE49-F238E27FC236}">
                <a16:creationId xmlns:a16="http://schemas.microsoft.com/office/drawing/2014/main" id="{0236963B-DDE7-856C-9C14-4E008801720F}"/>
              </a:ext>
            </a:extLst>
          </p:cNvPr>
          <p:cNvSpPr/>
          <p:nvPr/>
        </p:nvSpPr>
        <p:spPr>
          <a:xfrm>
            <a:off x="3914140" y="3124040"/>
            <a:ext cx="4709160" cy="4705485"/>
          </a:xfrm>
          <a:prstGeom prst="ellipse">
            <a:avLst/>
          </a:prstGeom>
          <a:solidFill>
            <a:srgbClr val="0078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2D2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 descr="Chart circle">
            <a:extLst>
              <a:ext uri="{FF2B5EF4-FFF2-40B4-BE49-F238E27FC236}">
                <a16:creationId xmlns:a16="http://schemas.microsoft.com/office/drawing/2014/main" id="{BE6928FC-9DBC-803A-DD14-19A6A6A9FDAB}"/>
              </a:ext>
            </a:extLst>
          </p:cNvPr>
          <p:cNvSpPr/>
          <p:nvPr/>
        </p:nvSpPr>
        <p:spPr>
          <a:xfrm>
            <a:off x="4324968" y="3532576"/>
            <a:ext cx="3931920" cy="393192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2D2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 descr="Chart circle">
            <a:extLst>
              <a:ext uri="{FF2B5EF4-FFF2-40B4-BE49-F238E27FC236}">
                <a16:creationId xmlns:a16="http://schemas.microsoft.com/office/drawing/2014/main" id="{08B30DA6-A05C-6900-D748-068A5D3CB0DA}"/>
              </a:ext>
            </a:extLst>
          </p:cNvPr>
          <p:cNvSpPr/>
          <p:nvPr/>
        </p:nvSpPr>
        <p:spPr>
          <a:xfrm>
            <a:off x="4668520" y="3916860"/>
            <a:ext cx="3200400" cy="320040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2D2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 descr="Chart circle">
            <a:extLst>
              <a:ext uri="{FF2B5EF4-FFF2-40B4-BE49-F238E27FC236}">
                <a16:creationId xmlns:a16="http://schemas.microsoft.com/office/drawing/2014/main" id="{FBFD3670-29AE-841F-D283-5C03983FBD20}"/>
              </a:ext>
            </a:extLst>
          </p:cNvPr>
          <p:cNvSpPr/>
          <p:nvPr/>
        </p:nvSpPr>
        <p:spPr>
          <a:xfrm>
            <a:off x="5135155" y="4335839"/>
            <a:ext cx="2312895" cy="2339789"/>
          </a:xfrm>
          <a:prstGeom prst="ellipse">
            <a:avLst/>
          </a:prstGeom>
          <a:solidFill>
            <a:srgbClr val="50E6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 descr="Chart circle">
            <a:extLst>
              <a:ext uri="{FF2B5EF4-FFF2-40B4-BE49-F238E27FC236}">
                <a16:creationId xmlns:a16="http://schemas.microsoft.com/office/drawing/2014/main" id="{033B8024-0B24-64F6-8CF1-CFB319451142}"/>
              </a:ext>
            </a:extLst>
          </p:cNvPr>
          <p:cNvSpPr/>
          <p:nvPr/>
        </p:nvSpPr>
        <p:spPr>
          <a:xfrm>
            <a:off x="5572183" y="4797627"/>
            <a:ext cx="1438866" cy="1438866"/>
          </a:xfrm>
          <a:prstGeom prst="ellipse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A6766EB-D351-2DA7-4B65-224B6A3A4997}"/>
              </a:ext>
            </a:extLst>
          </p:cNvPr>
          <p:cNvGrpSpPr/>
          <p:nvPr/>
        </p:nvGrpSpPr>
        <p:grpSpPr>
          <a:xfrm>
            <a:off x="6857247" y="4645785"/>
            <a:ext cx="4921444" cy="646331"/>
            <a:chOff x="-3033814" y="6572134"/>
            <a:chExt cx="4921444" cy="64633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2060FF4-2492-0A43-FD1B-7F5B0667A8C2}"/>
                </a:ext>
              </a:extLst>
            </p:cNvPr>
            <p:cNvSpPr txBox="1"/>
            <p:nvPr/>
          </p:nvSpPr>
          <p:spPr>
            <a:xfrm>
              <a:off x="-408142" y="6572134"/>
              <a:ext cx="229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Assignment filtered devices</a:t>
              </a:r>
            </a:p>
          </p:txBody>
        </p:sp>
        <p:cxnSp>
          <p:nvCxnSpPr>
            <p:cNvPr id="59" name="Straight Connector 58" descr="Inner circle label line">
              <a:extLst>
                <a:ext uri="{FF2B5EF4-FFF2-40B4-BE49-F238E27FC236}">
                  <a16:creationId xmlns:a16="http://schemas.microsoft.com/office/drawing/2014/main" id="{71A46B11-3D07-9646-D211-590147006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033814" y="6958153"/>
              <a:ext cx="2529608" cy="1769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99D355-C40B-C26E-6C89-70CE220EDB17}"/>
              </a:ext>
            </a:extLst>
          </p:cNvPr>
          <p:cNvGrpSpPr/>
          <p:nvPr/>
        </p:nvGrpSpPr>
        <p:grpSpPr>
          <a:xfrm>
            <a:off x="6585503" y="5544690"/>
            <a:ext cx="5165729" cy="646331"/>
            <a:chOff x="-2287638" y="5887350"/>
            <a:chExt cx="5165729" cy="6463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953E689-07DA-D295-9262-7AFE3E4845E9}"/>
                </a:ext>
              </a:extLst>
            </p:cNvPr>
            <p:cNvSpPr txBox="1"/>
            <p:nvPr/>
          </p:nvSpPr>
          <p:spPr>
            <a:xfrm>
              <a:off x="582319" y="5887350"/>
              <a:ext cx="229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Devices truly needing changes</a:t>
              </a:r>
            </a:p>
          </p:txBody>
        </p:sp>
        <p:cxnSp>
          <p:nvCxnSpPr>
            <p:cNvPr id="62" name="Straight Connector 61" descr="Inner circle label line">
              <a:extLst>
                <a:ext uri="{FF2B5EF4-FFF2-40B4-BE49-F238E27FC236}">
                  <a16:creationId xmlns:a16="http://schemas.microsoft.com/office/drawing/2014/main" id="{CEE65416-2994-CC7E-E486-A799BD798DF3}"/>
                </a:ext>
              </a:extLst>
            </p:cNvPr>
            <p:cNvCxnSpPr>
              <a:cxnSpLocks/>
            </p:cNvCxnSpPr>
            <p:nvPr/>
          </p:nvCxnSpPr>
          <p:spPr>
            <a:xfrm>
              <a:off x="-2287638" y="6088476"/>
              <a:ext cx="280135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9A5BFF7D-336D-9B87-0911-5C434D56C05A}"/>
              </a:ext>
            </a:extLst>
          </p:cNvPr>
          <p:cNvSpPr txBox="1">
            <a:spLocks/>
          </p:cNvSpPr>
          <p:nvPr/>
        </p:nvSpPr>
        <p:spPr>
          <a:xfrm>
            <a:off x="1933559" y="1344715"/>
            <a:ext cx="3264408" cy="3385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Notifications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BF0A52E4-AF06-55F9-31B8-9F63C600AF6D}"/>
              </a:ext>
            </a:extLst>
          </p:cNvPr>
          <p:cNvSpPr txBox="1">
            <a:spLocks/>
          </p:cNvSpPr>
          <p:nvPr/>
        </p:nvSpPr>
        <p:spPr>
          <a:xfrm>
            <a:off x="8397564" y="1310437"/>
            <a:ext cx="3264408" cy="3385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Device check-in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C900B3-7631-E36E-7C0B-BD8FD648962E}"/>
              </a:ext>
            </a:extLst>
          </p:cNvPr>
          <p:cNvCxnSpPr>
            <a:cxnSpLocks/>
            <a:endCxn id="30" idx="4"/>
          </p:cNvCxnSpPr>
          <p:nvPr/>
        </p:nvCxnSpPr>
        <p:spPr>
          <a:xfrm>
            <a:off x="6291950" y="2136775"/>
            <a:ext cx="0" cy="63185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 descr="Chart circle">
            <a:extLst>
              <a:ext uri="{FF2B5EF4-FFF2-40B4-BE49-F238E27FC236}">
                <a16:creationId xmlns:a16="http://schemas.microsoft.com/office/drawing/2014/main" id="{67EE2608-3C43-13B6-1295-5EE586744206}"/>
              </a:ext>
            </a:extLst>
          </p:cNvPr>
          <p:cNvSpPr/>
          <p:nvPr/>
        </p:nvSpPr>
        <p:spPr>
          <a:xfrm>
            <a:off x="5915085" y="5129216"/>
            <a:ext cx="741376" cy="7386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9A7006-EE83-32BA-8F11-CEB67ED3088F}"/>
              </a:ext>
            </a:extLst>
          </p:cNvPr>
          <p:cNvGrpSpPr/>
          <p:nvPr/>
        </p:nvGrpSpPr>
        <p:grpSpPr>
          <a:xfrm>
            <a:off x="454080" y="3593166"/>
            <a:ext cx="4052607" cy="646331"/>
            <a:chOff x="174639" y="5834351"/>
            <a:chExt cx="4162465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D61B0B-CFDF-5DA9-3EB2-6635F331801C}"/>
                </a:ext>
              </a:extLst>
            </p:cNvPr>
            <p:cNvSpPr txBox="1"/>
            <p:nvPr/>
          </p:nvSpPr>
          <p:spPr>
            <a:xfrm>
              <a:off x="174639" y="5834351"/>
              <a:ext cx="2548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rgbClr val="002060"/>
                  </a:solidFill>
                </a:rPr>
                <a:t>Intune attempts notifications</a:t>
              </a:r>
            </a:p>
          </p:txBody>
        </p:sp>
        <p:cxnSp>
          <p:nvCxnSpPr>
            <p:cNvPr id="40" name="Straight Connector 39" descr="Inner circle label line">
              <a:extLst>
                <a:ext uri="{FF2B5EF4-FFF2-40B4-BE49-F238E27FC236}">
                  <a16:creationId xmlns:a16="http://schemas.microsoft.com/office/drawing/2014/main" id="{3F8319F2-82F6-FCB3-DC43-C5476F59890A}"/>
                </a:ext>
              </a:extLst>
            </p:cNvPr>
            <p:cNvCxnSpPr>
              <a:cxnSpLocks/>
            </p:cNvCxnSpPr>
            <p:nvPr/>
          </p:nvCxnSpPr>
          <p:spPr>
            <a:xfrm>
              <a:off x="2926457" y="6175519"/>
              <a:ext cx="1410647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82E124-0770-DEE9-E7A3-17BC4AEBB3F4}"/>
              </a:ext>
            </a:extLst>
          </p:cNvPr>
          <p:cNvGrpSpPr/>
          <p:nvPr/>
        </p:nvGrpSpPr>
        <p:grpSpPr>
          <a:xfrm>
            <a:off x="171967" y="4325647"/>
            <a:ext cx="4265776" cy="923330"/>
            <a:chOff x="28392" y="5769748"/>
            <a:chExt cx="4265776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1F0EC8-F228-19FB-9F80-55C32F2C9155}"/>
                </a:ext>
              </a:extLst>
            </p:cNvPr>
            <p:cNvSpPr txBox="1"/>
            <p:nvPr/>
          </p:nvSpPr>
          <p:spPr>
            <a:xfrm>
              <a:off x="28392" y="5769748"/>
              <a:ext cx="2771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rgbClr val="002060"/>
                  </a:solidFill>
                </a:rPr>
                <a:t>Platform service notification attempts (Windows, Apple, Google)</a:t>
              </a:r>
            </a:p>
          </p:txBody>
        </p:sp>
        <p:cxnSp>
          <p:nvCxnSpPr>
            <p:cNvPr id="43" name="Straight Connector 42" descr="Inner circle label line">
              <a:extLst>
                <a:ext uri="{FF2B5EF4-FFF2-40B4-BE49-F238E27FC236}">
                  <a16:creationId xmlns:a16="http://schemas.microsoft.com/office/drawing/2014/main" id="{0E1291FA-4110-F10E-7244-0331DE248F81}"/>
                </a:ext>
              </a:extLst>
            </p:cNvPr>
            <p:cNvCxnSpPr>
              <a:cxnSpLocks/>
            </p:cNvCxnSpPr>
            <p:nvPr/>
          </p:nvCxnSpPr>
          <p:spPr>
            <a:xfrm>
              <a:off x="2962078" y="6251517"/>
              <a:ext cx="133209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02A92DE-065E-0942-3FBF-41ADD4F21A46}"/>
              </a:ext>
            </a:extLst>
          </p:cNvPr>
          <p:cNvGrpSpPr/>
          <p:nvPr/>
        </p:nvGrpSpPr>
        <p:grpSpPr>
          <a:xfrm>
            <a:off x="1284698" y="5454395"/>
            <a:ext cx="3405148" cy="369332"/>
            <a:chOff x="931956" y="5965386"/>
            <a:chExt cx="3405148" cy="3693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A9768F-4756-9751-BBE6-FFD68C68FDB2}"/>
                </a:ext>
              </a:extLst>
            </p:cNvPr>
            <p:cNvSpPr txBox="1"/>
            <p:nvPr/>
          </p:nvSpPr>
          <p:spPr>
            <a:xfrm>
              <a:off x="931956" y="5965386"/>
              <a:ext cx="2548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</a:rPr>
                <a:t>Online devices</a:t>
              </a:r>
            </a:p>
          </p:txBody>
        </p:sp>
        <p:cxnSp>
          <p:nvCxnSpPr>
            <p:cNvPr id="50" name="Straight Connector 49" descr="Inner circle label line">
              <a:extLst>
                <a:ext uri="{FF2B5EF4-FFF2-40B4-BE49-F238E27FC236}">
                  <a16:creationId xmlns:a16="http://schemas.microsoft.com/office/drawing/2014/main" id="{6C4C4E76-A7CB-D78A-E929-3691083D6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5698" y="6175519"/>
              <a:ext cx="1561406" cy="66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BF99586-6B68-78AC-7D1E-CAEB8AD9EDCE}"/>
              </a:ext>
            </a:extLst>
          </p:cNvPr>
          <p:cNvGrpSpPr/>
          <p:nvPr/>
        </p:nvGrpSpPr>
        <p:grpSpPr>
          <a:xfrm>
            <a:off x="576564" y="5945704"/>
            <a:ext cx="4856441" cy="646331"/>
            <a:chOff x="-519337" y="5852353"/>
            <a:chExt cx="4856441" cy="6463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3AC248-DD80-BDA9-758D-CF0276AC08EE}"/>
                </a:ext>
              </a:extLst>
            </p:cNvPr>
            <p:cNvSpPr txBox="1"/>
            <p:nvPr/>
          </p:nvSpPr>
          <p:spPr>
            <a:xfrm>
              <a:off x="-519337" y="5852353"/>
              <a:ext cx="229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rgbClr val="002060"/>
                  </a:solidFill>
                </a:rPr>
                <a:t>Applicable  user/devices</a:t>
              </a:r>
            </a:p>
          </p:txBody>
        </p:sp>
        <p:cxnSp>
          <p:nvCxnSpPr>
            <p:cNvPr id="53" name="Straight Connector 52" descr="Inner circle label line">
              <a:extLst>
                <a:ext uri="{FF2B5EF4-FFF2-40B4-BE49-F238E27FC236}">
                  <a16:creationId xmlns:a16="http://schemas.microsoft.com/office/drawing/2014/main" id="{13A90347-0D68-0ACC-BBC0-2DE75FCFC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9752" y="6175519"/>
              <a:ext cx="2327352" cy="174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2F9E63-D321-3568-07A1-881F854D0E28}"/>
              </a:ext>
            </a:extLst>
          </p:cNvPr>
          <p:cNvSpPr txBox="1"/>
          <p:nvPr/>
        </p:nvSpPr>
        <p:spPr>
          <a:xfrm>
            <a:off x="674914" y="1671433"/>
            <a:ext cx="3948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b="1" i="1">
                <a:solidFill>
                  <a:srgbClr val="0078D4"/>
                </a:solidFill>
              </a:rPr>
              <a:t>40% Notification based check-ins did not result in remediations</a:t>
            </a:r>
            <a:endParaRPr lang="en-US" b="1">
              <a:solidFill>
                <a:srgbClr val="0078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2D0143-4AFB-86D3-F5F3-44D465551A9E}"/>
              </a:ext>
            </a:extLst>
          </p:cNvPr>
          <p:cNvSpPr txBox="1"/>
          <p:nvPr/>
        </p:nvSpPr>
        <p:spPr>
          <a:xfrm>
            <a:off x="9450629" y="4713693"/>
            <a:ext cx="2524797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  <a:ea typeface="Calibri"/>
                <a:cs typeface="Calibri"/>
              </a:rPr>
              <a:t>Check-in stack has been re-designed to scale vertically and horizontally to support </a:t>
            </a:r>
            <a:r>
              <a:rPr lang="en-US" sz="1800" b="1">
                <a:solidFill>
                  <a:schemeClr val="tx2"/>
                </a:solidFill>
                <a:ea typeface="Calibri"/>
                <a:cs typeface="Calibri"/>
              </a:rPr>
              <a:t>~40% more sessions!</a:t>
            </a:r>
            <a:endParaRPr lang="en-US" sz="1800" strike="sngStrike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6" name="Oval 15" descr="Chart circle">
            <a:extLst>
              <a:ext uri="{FF2B5EF4-FFF2-40B4-BE49-F238E27FC236}">
                <a16:creationId xmlns:a16="http://schemas.microsoft.com/office/drawing/2014/main" id="{27ACBD0F-9098-F8D6-35A8-E8BCD4A740B4}"/>
              </a:ext>
            </a:extLst>
          </p:cNvPr>
          <p:cNvSpPr/>
          <p:nvPr/>
        </p:nvSpPr>
        <p:spPr>
          <a:xfrm>
            <a:off x="5911392" y="5136413"/>
            <a:ext cx="741376" cy="73864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CBD26-BF9E-FFCB-0326-A2E2D56D1904}"/>
              </a:ext>
            </a:extLst>
          </p:cNvPr>
          <p:cNvSpPr txBox="1"/>
          <p:nvPr/>
        </p:nvSpPr>
        <p:spPr>
          <a:xfrm>
            <a:off x="7171452" y="1662725"/>
            <a:ext cx="3999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>
                <a:solidFill>
                  <a:srgbClr val="0078D4"/>
                </a:solidFill>
              </a:rPr>
              <a:t>65% of MDM check-ins </a:t>
            </a:r>
          </a:p>
          <a:p>
            <a:r>
              <a:rPr lang="en-US" sz="1800" b="1" i="1">
                <a:solidFill>
                  <a:srgbClr val="0078D4"/>
                </a:solidFill>
              </a:rPr>
              <a:t>did not require any remediations. </a:t>
            </a:r>
            <a:endParaRPr lang="en-US" sz="1800" b="1">
              <a:solidFill>
                <a:srgbClr val="0078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4B2706-E49D-9154-9E68-AAF4BB5C5996}"/>
              </a:ext>
            </a:extLst>
          </p:cNvPr>
          <p:cNvSpPr txBox="1"/>
          <p:nvPr/>
        </p:nvSpPr>
        <p:spPr>
          <a:xfrm>
            <a:off x="7108569" y="1648991"/>
            <a:ext cx="3948841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Could some check-ins 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be safely skipped or deprioritized?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5A5DBA-CFE7-4198-75B9-4A6074FB094B}"/>
              </a:ext>
            </a:extLst>
          </p:cNvPr>
          <p:cNvSpPr txBox="1"/>
          <p:nvPr/>
        </p:nvSpPr>
        <p:spPr>
          <a:xfrm>
            <a:off x="12594" y="1689206"/>
            <a:ext cx="5831311" cy="83869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b="1">
                <a:solidFill>
                  <a:srgbClr val="0070C0"/>
                </a:solidFill>
              </a:rPr>
              <a:t>	Were we incorrectly notifying devices?</a:t>
            </a:r>
          </a:p>
          <a:p>
            <a:pPr marL="0" indent="0">
              <a:spcAft>
                <a:spcPts val="1500"/>
              </a:spcAft>
              <a:buNone/>
            </a:pP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1686D7-1E63-CC53-0216-0914029F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importance of managing traffic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4C10A7-9863-1245-AADC-97B35C84231B}"/>
              </a:ext>
            </a:extLst>
          </p:cNvPr>
          <p:cNvGrpSpPr/>
          <p:nvPr/>
        </p:nvGrpSpPr>
        <p:grpSpPr>
          <a:xfrm>
            <a:off x="1121229" y="2965313"/>
            <a:ext cx="3502532" cy="369332"/>
            <a:chOff x="834572" y="5922787"/>
            <a:chExt cx="3502532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45345F-ED7B-652B-9794-84CB69D5D857}"/>
                </a:ext>
              </a:extLst>
            </p:cNvPr>
            <p:cNvSpPr txBox="1"/>
            <p:nvPr/>
          </p:nvSpPr>
          <p:spPr>
            <a:xfrm>
              <a:off x="834572" y="5922787"/>
              <a:ext cx="229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Payload change</a:t>
              </a:r>
            </a:p>
          </p:txBody>
        </p:sp>
        <p:cxnSp>
          <p:nvCxnSpPr>
            <p:cNvPr id="21" name="Straight Connector 20" descr="Inner circle label line">
              <a:extLst>
                <a:ext uri="{FF2B5EF4-FFF2-40B4-BE49-F238E27FC236}">
                  <a16:creationId xmlns:a16="http://schemas.microsoft.com/office/drawing/2014/main" id="{49D78C12-460E-B2C1-BADC-F2FEB45944AD}"/>
                </a:ext>
              </a:extLst>
            </p:cNvPr>
            <p:cNvCxnSpPr>
              <a:cxnSpLocks/>
            </p:cNvCxnSpPr>
            <p:nvPr/>
          </p:nvCxnSpPr>
          <p:spPr>
            <a:xfrm>
              <a:off x="2873829" y="6175519"/>
              <a:ext cx="146327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68A1967-C7DF-4092-674A-706D0494E3FE}"/>
              </a:ext>
            </a:extLst>
          </p:cNvPr>
          <p:cNvSpPr txBox="1"/>
          <p:nvPr/>
        </p:nvSpPr>
        <p:spPr>
          <a:xfrm>
            <a:off x="329448" y="2651949"/>
            <a:ext cx="2839421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/>
              <a:t>Several optimizations reducing  25-35% unnecessary notifications</a:t>
            </a:r>
          </a:p>
        </p:txBody>
      </p:sp>
      <p:pic>
        <p:nvPicPr>
          <p:cNvPr id="2" name="Picture 1" descr="RELEASED.&#10;&#10;AI-generated content may be incorrect.">
            <a:extLst>
              <a:ext uri="{FF2B5EF4-FFF2-40B4-BE49-F238E27FC236}">
                <a16:creationId xmlns:a16="http://schemas.microsoft.com/office/drawing/2014/main" id="{7DE3235D-760F-735E-DA2B-F7DF90DA5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794" y="325410"/>
            <a:ext cx="1554416" cy="6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7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7" grpId="0"/>
      <p:bldP spid="18" grpId="0" animBg="1"/>
      <p:bldP spid="19" grpId="0" animBg="1"/>
      <p:bldP spid="12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3001C1-D282-C2B4-4DD2-16FCDBEDD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8C08-4E4D-D8A5-CADA-5C11FF26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0036194" cy="553998"/>
          </a:xfrm>
        </p:spPr>
        <p:txBody>
          <a:bodyPr>
            <a:normAutofit fontScale="90000"/>
          </a:bodyPr>
          <a:lstStyle/>
          <a:p>
            <a:r>
              <a:rPr lang="en-US"/>
              <a:t>Outcomes:  Check-in 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276910-5088-DABB-3CE1-C2A67715F37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947047" y="1840770"/>
          <a:ext cx="9318625" cy="340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RELEASED.&#10;&#10;AI-generated content may be incorrect.">
            <a:extLst>
              <a:ext uri="{FF2B5EF4-FFF2-40B4-BE49-F238E27FC236}">
                <a16:creationId xmlns:a16="http://schemas.microsoft.com/office/drawing/2014/main" id="{3AB2C071-981B-C01D-2DA8-87F9645A5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8794" y="325410"/>
            <a:ext cx="1554416" cy="6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45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FB6A72-EFAD-4100-C2F4-575C5386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F23C43-1FE3-FC2A-5E94-C928A3AE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Device check-in traffic</a:t>
            </a:r>
          </a:p>
        </p:txBody>
      </p:sp>
      <p:cxnSp>
        <p:nvCxnSpPr>
          <p:cNvPr id="72" name="Straight Connector 71" descr="Outer circle label line">
            <a:extLst>
              <a:ext uri="{FF2B5EF4-FFF2-40B4-BE49-F238E27FC236}">
                <a16:creationId xmlns:a16="http://schemas.microsoft.com/office/drawing/2014/main" id="{E0BDC0E8-34B7-53A2-B6C5-A4F1EB750589}"/>
              </a:ext>
            </a:extLst>
          </p:cNvPr>
          <p:cNvCxnSpPr>
            <a:cxnSpLocks/>
          </p:cNvCxnSpPr>
          <p:nvPr/>
        </p:nvCxnSpPr>
        <p:spPr>
          <a:xfrm>
            <a:off x="19856356" y="1864242"/>
            <a:ext cx="118903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589216-3B2D-8E6A-5BEB-F745F0CE37CE}"/>
              </a:ext>
            </a:extLst>
          </p:cNvPr>
          <p:cNvGrpSpPr/>
          <p:nvPr/>
        </p:nvGrpSpPr>
        <p:grpSpPr>
          <a:xfrm>
            <a:off x="19799726" y="4380084"/>
            <a:ext cx="2985468" cy="646331"/>
            <a:chOff x="-1245668" y="4880969"/>
            <a:chExt cx="2985468" cy="64633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CADAB47-DBF9-C2BC-A599-E852A0EE5193}"/>
                </a:ext>
              </a:extLst>
            </p:cNvPr>
            <p:cNvSpPr txBox="1"/>
            <p:nvPr/>
          </p:nvSpPr>
          <p:spPr>
            <a:xfrm>
              <a:off x="0" y="4880969"/>
              <a:ext cx="173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Scheduled task (maintenance)</a:t>
              </a:r>
            </a:p>
          </p:txBody>
        </p:sp>
        <p:cxnSp>
          <p:nvCxnSpPr>
            <p:cNvPr id="75" name="Straight Connector 74" descr="Outer circle label line">
              <a:extLst>
                <a:ext uri="{FF2B5EF4-FFF2-40B4-BE49-F238E27FC236}">
                  <a16:creationId xmlns:a16="http://schemas.microsoft.com/office/drawing/2014/main" id="{5390EF92-4729-9639-50D6-487AFE78A18C}"/>
                </a:ext>
              </a:extLst>
            </p:cNvPr>
            <p:cNvCxnSpPr>
              <a:cxnSpLocks/>
            </p:cNvCxnSpPr>
            <p:nvPr/>
          </p:nvCxnSpPr>
          <p:spPr>
            <a:xfrm>
              <a:off x="-1245668" y="5074529"/>
              <a:ext cx="11890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9B90AD-CCC5-766A-A27F-F7463EFF3F05}"/>
              </a:ext>
            </a:extLst>
          </p:cNvPr>
          <p:cNvGrpSpPr/>
          <p:nvPr/>
        </p:nvGrpSpPr>
        <p:grpSpPr>
          <a:xfrm>
            <a:off x="14445005" y="3825984"/>
            <a:ext cx="3058533" cy="369332"/>
            <a:chOff x="7978710" y="2385155"/>
            <a:chExt cx="3058533" cy="36933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2DE35DF-25D6-5009-D6B8-502A434F50D9}"/>
                </a:ext>
              </a:extLst>
            </p:cNvPr>
            <p:cNvSpPr txBox="1"/>
            <p:nvPr/>
          </p:nvSpPr>
          <p:spPr>
            <a:xfrm>
              <a:off x="7978710" y="2385155"/>
              <a:ext cx="17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User logon</a:t>
              </a:r>
            </a:p>
          </p:txBody>
        </p:sp>
        <p:cxnSp>
          <p:nvCxnSpPr>
            <p:cNvPr id="78" name="Straight Connector 77" descr="Outer circle label line">
              <a:extLst>
                <a:ext uri="{FF2B5EF4-FFF2-40B4-BE49-F238E27FC236}">
                  <a16:creationId xmlns:a16="http://schemas.microsoft.com/office/drawing/2014/main" id="{8EB1DEA6-6DE9-3797-203C-428AD752F8FA}"/>
                </a:ext>
              </a:extLst>
            </p:cNvPr>
            <p:cNvCxnSpPr>
              <a:cxnSpLocks/>
            </p:cNvCxnSpPr>
            <p:nvPr/>
          </p:nvCxnSpPr>
          <p:spPr>
            <a:xfrm>
              <a:off x="9848205" y="2615653"/>
              <a:ext cx="11890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859D26D-4102-BD87-CF5E-7CEFE726AB58}"/>
              </a:ext>
            </a:extLst>
          </p:cNvPr>
          <p:cNvGrpSpPr/>
          <p:nvPr/>
        </p:nvGrpSpPr>
        <p:grpSpPr>
          <a:xfrm>
            <a:off x="14177709" y="1672161"/>
            <a:ext cx="3419422" cy="923330"/>
            <a:chOff x="8508599" y="4131081"/>
            <a:chExt cx="3419422" cy="92333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065633E-453C-710A-8DA2-A5431975D219}"/>
                </a:ext>
              </a:extLst>
            </p:cNvPr>
            <p:cNvSpPr txBox="1"/>
            <p:nvPr/>
          </p:nvSpPr>
          <p:spPr>
            <a:xfrm>
              <a:off x="8508599" y="4131081"/>
              <a:ext cx="22061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Device initiated changes (incl. some maintenance)</a:t>
              </a:r>
            </a:p>
          </p:txBody>
        </p:sp>
        <p:cxnSp>
          <p:nvCxnSpPr>
            <p:cNvPr id="81" name="Straight Connector 80" descr="Outer circle label line">
              <a:extLst>
                <a:ext uri="{FF2B5EF4-FFF2-40B4-BE49-F238E27FC236}">
                  <a16:creationId xmlns:a16="http://schemas.microsoft.com/office/drawing/2014/main" id="{9EBDB5B4-3EB7-88E4-4CA6-FDC65A96CD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38983" y="4454246"/>
              <a:ext cx="11890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30ABD42-F6B2-2072-FC0B-8FF1FF4567F1}"/>
              </a:ext>
            </a:extLst>
          </p:cNvPr>
          <p:cNvGrpSpPr/>
          <p:nvPr/>
        </p:nvGrpSpPr>
        <p:grpSpPr>
          <a:xfrm>
            <a:off x="14294707" y="2950207"/>
            <a:ext cx="3125585" cy="646331"/>
            <a:chOff x="8617943" y="2882004"/>
            <a:chExt cx="3125585" cy="64633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6B1078E-2846-DE56-659D-6C46F041DACA}"/>
                </a:ext>
              </a:extLst>
            </p:cNvPr>
            <p:cNvSpPr txBox="1"/>
            <p:nvPr/>
          </p:nvSpPr>
          <p:spPr>
            <a:xfrm>
              <a:off x="8617943" y="2882004"/>
              <a:ext cx="173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Newly enrolled devices</a:t>
              </a:r>
            </a:p>
          </p:txBody>
        </p:sp>
        <p:cxnSp>
          <p:nvCxnSpPr>
            <p:cNvPr id="84" name="Straight Connector 83" descr="Outer circle label line">
              <a:extLst>
                <a:ext uri="{FF2B5EF4-FFF2-40B4-BE49-F238E27FC236}">
                  <a16:creationId xmlns:a16="http://schemas.microsoft.com/office/drawing/2014/main" id="{CD374E6E-5EAA-401C-FE50-6EC1701E72AF}"/>
                </a:ext>
              </a:extLst>
            </p:cNvPr>
            <p:cNvCxnSpPr>
              <a:cxnSpLocks/>
            </p:cNvCxnSpPr>
            <p:nvPr/>
          </p:nvCxnSpPr>
          <p:spPr>
            <a:xfrm>
              <a:off x="10554490" y="3219463"/>
              <a:ext cx="11890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472128F-1067-E1B1-1D74-6EAF19003380}"/>
              </a:ext>
            </a:extLst>
          </p:cNvPr>
          <p:cNvGrpSpPr/>
          <p:nvPr/>
        </p:nvGrpSpPr>
        <p:grpSpPr>
          <a:xfrm>
            <a:off x="15647083" y="772402"/>
            <a:ext cx="3061537" cy="369332"/>
            <a:chOff x="7590419" y="4660645"/>
            <a:chExt cx="3061537" cy="36933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90F73A5-2914-0793-0110-1B4117FEDBC5}"/>
                </a:ext>
              </a:extLst>
            </p:cNvPr>
            <p:cNvSpPr txBox="1"/>
            <p:nvPr/>
          </p:nvSpPr>
          <p:spPr>
            <a:xfrm>
              <a:off x="7590419" y="4660645"/>
              <a:ext cx="17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Sync buttons</a:t>
              </a:r>
            </a:p>
          </p:txBody>
        </p:sp>
        <p:cxnSp>
          <p:nvCxnSpPr>
            <p:cNvPr id="87" name="Straight Connector 86" descr="Outer circle label line">
              <a:extLst>
                <a:ext uri="{FF2B5EF4-FFF2-40B4-BE49-F238E27FC236}">
                  <a16:creationId xmlns:a16="http://schemas.microsoft.com/office/drawing/2014/main" id="{283C2C36-251C-CDB0-9EC5-A8E9FDDF73DC}"/>
                </a:ext>
              </a:extLst>
            </p:cNvPr>
            <p:cNvCxnSpPr>
              <a:cxnSpLocks/>
            </p:cNvCxnSpPr>
            <p:nvPr/>
          </p:nvCxnSpPr>
          <p:spPr>
            <a:xfrm>
              <a:off x="9413465" y="4901481"/>
              <a:ext cx="123849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E5A77DA-63A5-8B78-73AB-BFCA04117C6E}"/>
              </a:ext>
            </a:extLst>
          </p:cNvPr>
          <p:cNvGrpSpPr/>
          <p:nvPr/>
        </p:nvGrpSpPr>
        <p:grpSpPr>
          <a:xfrm>
            <a:off x="16499292" y="457660"/>
            <a:ext cx="2392617" cy="441560"/>
            <a:chOff x="6841050" y="4998920"/>
            <a:chExt cx="2392617" cy="44156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6990A5E-9E14-5B60-1988-394D1ADE6351}"/>
                </a:ext>
              </a:extLst>
            </p:cNvPr>
            <p:cNvSpPr txBox="1"/>
            <p:nvPr/>
          </p:nvSpPr>
          <p:spPr>
            <a:xfrm>
              <a:off x="6841050" y="4998920"/>
              <a:ext cx="17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Public API</a:t>
              </a:r>
            </a:p>
          </p:txBody>
        </p:sp>
        <p:cxnSp>
          <p:nvCxnSpPr>
            <p:cNvPr id="90" name="Straight Connector 89" descr="Outer circle label line">
              <a:extLst>
                <a:ext uri="{FF2B5EF4-FFF2-40B4-BE49-F238E27FC236}">
                  <a16:creationId xmlns:a16="http://schemas.microsoft.com/office/drawing/2014/main" id="{1D6F8ABA-C3D0-509E-62C9-2C6AF48D8782}"/>
                </a:ext>
              </a:extLst>
            </p:cNvPr>
            <p:cNvCxnSpPr>
              <a:cxnSpLocks/>
            </p:cNvCxnSpPr>
            <p:nvPr/>
          </p:nvCxnSpPr>
          <p:spPr>
            <a:xfrm>
              <a:off x="8401171" y="5219927"/>
              <a:ext cx="832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1" name="Straight Connector 90" descr="Outer circle label line">
              <a:extLst>
                <a:ext uri="{FF2B5EF4-FFF2-40B4-BE49-F238E27FC236}">
                  <a16:creationId xmlns:a16="http://schemas.microsoft.com/office/drawing/2014/main" id="{69126E55-CB14-CA1D-772B-DF7AEEAC5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3667" y="5215398"/>
              <a:ext cx="0" cy="22508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D3C56E6-18CA-921B-154A-08D180B64487}"/>
              </a:ext>
            </a:extLst>
          </p:cNvPr>
          <p:cNvGraphicFramePr>
            <a:graphicFrameLocks/>
          </p:cNvGraphicFramePr>
          <p:nvPr/>
        </p:nvGraphicFramePr>
        <p:xfrm>
          <a:off x="15933846" y="912594"/>
          <a:ext cx="6027874" cy="409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1DA740-2D82-F78E-4867-E9417FF2721A}"/>
              </a:ext>
            </a:extLst>
          </p:cNvPr>
          <p:cNvSpPr txBox="1"/>
          <p:nvPr/>
        </p:nvSpPr>
        <p:spPr>
          <a:xfrm>
            <a:off x="1037125" y="5345453"/>
            <a:ext cx="11410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all traffic was prioritized equally until device/organization limits were met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2168C-C724-4B0F-F109-0003FEC688C2}"/>
              </a:ext>
            </a:extLst>
          </p:cNvPr>
          <p:cNvSpPr txBox="1"/>
          <p:nvPr/>
        </p:nvSpPr>
        <p:spPr>
          <a:xfrm>
            <a:off x="781173" y="5746035"/>
            <a:ext cx="10905066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When limits were hit, a portion of check-ins are deprioritized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03D43A-1325-583D-9A8F-418FD620AD39}"/>
              </a:ext>
            </a:extLst>
          </p:cNvPr>
          <p:cNvSpPr txBox="1"/>
          <p:nvPr/>
        </p:nvSpPr>
        <p:spPr>
          <a:xfrm>
            <a:off x="21175679" y="1625994"/>
            <a:ext cx="17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Change based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CFF19-8B28-F517-83B2-FBE676877F5E}"/>
              </a:ext>
            </a:extLst>
          </p:cNvPr>
          <p:cNvSpPr txBox="1"/>
          <p:nvPr/>
        </p:nvSpPr>
        <p:spPr>
          <a:xfrm>
            <a:off x="985001" y="1861075"/>
            <a:ext cx="259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Maintenance </a:t>
            </a:r>
          </a:p>
        </p:txBody>
      </p:sp>
      <p:cxnSp>
        <p:nvCxnSpPr>
          <p:cNvPr id="13" name="Straight Connector 12" descr="Outer circle label line">
            <a:extLst>
              <a:ext uri="{FF2B5EF4-FFF2-40B4-BE49-F238E27FC236}">
                <a16:creationId xmlns:a16="http://schemas.microsoft.com/office/drawing/2014/main" id="{806C8CB5-09EC-0D40-649A-2A2FE55E4BC2}"/>
              </a:ext>
            </a:extLst>
          </p:cNvPr>
          <p:cNvCxnSpPr>
            <a:cxnSpLocks/>
          </p:cNvCxnSpPr>
          <p:nvPr/>
        </p:nvCxnSpPr>
        <p:spPr>
          <a:xfrm>
            <a:off x="3717455" y="2032564"/>
            <a:ext cx="118903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B3A0E1-7ABF-0EA3-3100-D669EAEC3CB8}"/>
              </a:ext>
            </a:extLst>
          </p:cNvPr>
          <p:cNvSpPr txBox="1"/>
          <p:nvPr/>
        </p:nvSpPr>
        <p:spPr>
          <a:xfrm>
            <a:off x="9217931" y="1702084"/>
            <a:ext cx="173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Non-maintenance (incl. Change based)</a:t>
            </a:r>
          </a:p>
        </p:txBody>
      </p:sp>
      <p:cxnSp>
        <p:nvCxnSpPr>
          <p:cNvPr id="17" name="Straight Connector 16" descr="Outer circle label line">
            <a:extLst>
              <a:ext uri="{FF2B5EF4-FFF2-40B4-BE49-F238E27FC236}">
                <a16:creationId xmlns:a16="http://schemas.microsoft.com/office/drawing/2014/main" id="{A04F7393-9C20-3AF2-419A-74D8B9A6ACA4}"/>
              </a:ext>
            </a:extLst>
          </p:cNvPr>
          <p:cNvCxnSpPr>
            <a:cxnSpLocks/>
          </p:cNvCxnSpPr>
          <p:nvPr/>
        </p:nvCxnSpPr>
        <p:spPr>
          <a:xfrm>
            <a:off x="8011520" y="1878577"/>
            <a:ext cx="118903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2BB041D-DA9D-12D3-F18F-1BC1916DC57B}"/>
              </a:ext>
            </a:extLst>
          </p:cNvPr>
          <p:cNvGraphicFramePr>
            <a:graphicFrameLocks/>
          </p:cNvGraphicFramePr>
          <p:nvPr/>
        </p:nvGraphicFramePr>
        <p:xfrm>
          <a:off x="2781935" y="1221829"/>
          <a:ext cx="7305896" cy="409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9" name="Picture 28" descr="The image displays a table with various system tasks, including scheduled tasks, user logon, and API interactions, each with specific numbers indicating their status or quantity.&#10;&#10;AI-generated content may be incorrect.">
            <a:extLst>
              <a:ext uri="{FF2B5EF4-FFF2-40B4-BE49-F238E27FC236}">
                <a16:creationId xmlns:a16="http://schemas.microsoft.com/office/drawing/2014/main" id="{C45E595F-A332-B1F5-D402-2B1A71EA0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3825" y="5266384"/>
            <a:ext cx="3562847" cy="249589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090435E-7A13-4269-1139-63C8DD25D0A9}"/>
              </a:ext>
            </a:extLst>
          </p:cNvPr>
          <p:cNvSpPr txBox="1"/>
          <p:nvPr/>
        </p:nvSpPr>
        <p:spPr>
          <a:xfrm>
            <a:off x="13184744" y="-2494673"/>
            <a:ext cx="36410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2"/>
                </a:solidFill>
              </a:rPr>
              <a:t>Scheduled (aka </a:t>
            </a:r>
            <a:r>
              <a:rPr lang="en-US" sz="1800" b="1">
                <a:solidFill>
                  <a:schemeClr val="accent2"/>
                </a:solidFill>
              </a:rPr>
              <a:t>Maintenance</a:t>
            </a:r>
            <a:r>
              <a:rPr lang="en-US" sz="1800">
                <a:solidFill>
                  <a:schemeClr val="accent2"/>
                </a:solidFill>
              </a:rPr>
              <a:t>)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2"/>
                </a:solidFill>
              </a:rPr>
              <a:t>Some alerts that are considered non-operational</a:t>
            </a:r>
          </a:p>
          <a:p>
            <a:pPr>
              <a:buNone/>
            </a:pP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FA0A82-3DE5-E7F5-7E8D-32B10E3EEEE4}"/>
              </a:ext>
            </a:extLst>
          </p:cNvPr>
          <p:cNvSpPr txBox="1"/>
          <p:nvPr/>
        </p:nvSpPr>
        <p:spPr>
          <a:xfrm>
            <a:off x="19355164" y="-2500992"/>
            <a:ext cx="3641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eaLnBrk="1" fontAlgn="ctr" latinLnBrk="0" hangingPunct="1">
              <a:buFont typeface="Arial" panose="020B0604020202020204" pitchFamily="34" charset="0"/>
              <a:buChar char="•"/>
            </a:pPr>
            <a:r>
              <a:rPr lang="en-US" sz="1800" i="0" u="none" strike="noStrike" kern="1200">
                <a:solidFill>
                  <a:srgbClr val="54595F"/>
                </a:solidFill>
                <a:effectLst/>
                <a:latin typeface="Calibri" panose="020F0502020204030204" pitchFamily="34" charset="0"/>
              </a:rPr>
              <a:t>Newly enrolled devices</a:t>
            </a:r>
            <a:endParaRPr lang="en-US" sz="2000" i="0" u="none" strike="noStrike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ctr" latinLnBrk="0" hangingPunct="1">
              <a:buFont typeface="Arial" panose="020B0604020202020204" pitchFamily="34" charset="0"/>
              <a:buChar char="•"/>
            </a:pPr>
            <a:r>
              <a:rPr lang="en-US" sz="1800" b="0" i="0" u="none" strike="noStrike" kern="1200">
                <a:solidFill>
                  <a:srgbClr val="54595F"/>
                </a:solidFill>
                <a:effectLst/>
                <a:latin typeface="Calibri" panose="020F0502020204030204" pitchFamily="34" charset="0"/>
              </a:rPr>
              <a:t>Service side Changes</a:t>
            </a:r>
            <a:endParaRPr lang="en-US" sz="2000" b="0" i="0" u="none" strike="noStrike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ctr" latinLnBrk="0" hangingPunct="1">
              <a:buFont typeface="Arial" panose="020B0604020202020204" pitchFamily="34" charset="0"/>
              <a:buChar char="•"/>
            </a:pPr>
            <a:r>
              <a:rPr lang="en-US" sz="1800" b="0" i="0" u="none" strike="noStrike" kern="1200">
                <a:solidFill>
                  <a:srgbClr val="54595F"/>
                </a:solidFill>
                <a:effectLst/>
                <a:latin typeface="Calibri" panose="020F0502020204030204" pitchFamily="34" charset="0"/>
              </a:rPr>
              <a:t>Sync buttons</a:t>
            </a:r>
            <a:endParaRPr lang="en-US" sz="2000" b="0" i="0" u="none" strike="noStrike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ctr" latinLnBrk="0" hangingPunct="1">
              <a:buFont typeface="Arial" panose="020B0604020202020204" pitchFamily="34" charset="0"/>
              <a:buChar char="•"/>
            </a:pPr>
            <a:r>
              <a:rPr lang="en-US" sz="1800" b="0" i="0" u="none" strike="noStrike" kern="1200">
                <a:solidFill>
                  <a:srgbClr val="54595F"/>
                </a:solidFill>
                <a:effectLst/>
                <a:latin typeface="Calibri" panose="020F0502020204030204" pitchFamily="34" charset="0"/>
              </a:rPr>
              <a:t>Some alerts (Threat detection, User Log On)</a:t>
            </a:r>
            <a:endParaRPr lang="en-US" sz="2000" b="0" i="0" u="none" strike="noStrike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ctr" latinLnBrk="0" hangingPunct="1">
              <a:buFont typeface="Arial" panose="020B0604020202020204" pitchFamily="34" charset="0"/>
              <a:buChar char="•"/>
            </a:pPr>
            <a:r>
              <a:rPr lang="en-US" sz="1800" b="0" i="0" u="none" strike="noStrike" kern="1200">
                <a:solidFill>
                  <a:srgbClr val="54595F"/>
                </a:solidFill>
                <a:effectLst/>
                <a:latin typeface="Calibri" panose="020F0502020204030204" pitchFamily="34" charset="0"/>
              </a:rPr>
              <a:t>Public API</a:t>
            </a:r>
            <a:endParaRPr lang="en-US" sz="2000" b="0" i="0" u="none" strike="noStrike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73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/>
      <p:bldP spid="16" grpId="0"/>
      <p:bldGraphic spid="1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427E91-13FD-CEE8-22B3-936115AE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65E4-FBA2-984A-398A-6AA27786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Device check-in prioritization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B58C94-1127-F326-166B-18EFAE3525BC}"/>
              </a:ext>
            </a:extLst>
          </p:cNvPr>
          <p:cNvSpPr txBox="1"/>
          <p:nvPr/>
        </p:nvSpPr>
        <p:spPr>
          <a:xfrm>
            <a:off x="8592929" y="1997767"/>
            <a:ext cx="17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Change based</a:t>
            </a:r>
          </a:p>
        </p:txBody>
      </p:sp>
      <p:cxnSp>
        <p:nvCxnSpPr>
          <p:cNvPr id="72" name="Straight Connector 71" descr="Outer circle label line">
            <a:extLst>
              <a:ext uri="{FF2B5EF4-FFF2-40B4-BE49-F238E27FC236}">
                <a16:creationId xmlns:a16="http://schemas.microsoft.com/office/drawing/2014/main" id="{2CD7A0DB-A109-CAE4-35E1-3146117FBFDF}"/>
              </a:ext>
            </a:extLst>
          </p:cNvPr>
          <p:cNvCxnSpPr>
            <a:cxnSpLocks/>
          </p:cNvCxnSpPr>
          <p:nvPr/>
        </p:nvCxnSpPr>
        <p:spPr>
          <a:xfrm>
            <a:off x="7403891" y="2218734"/>
            <a:ext cx="118903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9420331-6E0B-38A8-AACF-62C51B675607}"/>
              </a:ext>
            </a:extLst>
          </p:cNvPr>
          <p:cNvGrpSpPr/>
          <p:nvPr/>
        </p:nvGrpSpPr>
        <p:grpSpPr>
          <a:xfrm>
            <a:off x="2307027" y="1889553"/>
            <a:ext cx="3020398" cy="369332"/>
            <a:chOff x="0" y="4880969"/>
            <a:chExt cx="3020398" cy="3693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6A2401E-4806-82AF-5322-74B079328733}"/>
                </a:ext>
              </a:extLst>
            </p:cNvPr>
            <p:cNvSpPr txBox="1"/>
            <p:nvPr/>
          </p:nvSpPr>
          <p:spPr>
            <a:xfrm>
              <a:off x="0" y="4880969"/>
              <a:ext cx="17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Scheduled task</a:t>
              </a:r>
            </a:p>
          </p:txBody>
        </p:sp>
        <p:cxnSp>
          <p:nvCxnSpPr>
            <p:cNvPr id="75" name="Straight Connector 74" descr="Outer circle label line">
              <a:extLst>
                <a:ext uri="{FF2B5EF4-FFF2-40B4-BE49-F238E27FC236}">
                  <a16:creationId xmlns:a16="http://schemas.microsoft.com/office/drawing/2014/main" id="{F82BC531-C376-A197-E71B-807E612F4D80}"/>
                </a:ext>
              </a:extLst>
            </p:cNvPr>
            <p:cNvCxnSpPr>
              <a:cxnSpLocks/>
            </p:cNvCxnSpPr>
            <p:nvPr/>
          </p:nvCxnSpPr>
          <p:spPr>
            <a:xfrm>
              <a:off x="1831360" y="5103558"/>
              <a:ext cx="11890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31C803-5A91-028D-E545-5894D3C94C14}"/>
              </a:ext>
            </a:extLst>
          </p:cNvPr>
          <p:cNvGrpSpPr/>
          <p:nvPr/>
        </p:nvGrpSpPr>
        <p:grpSpPr>
          <a:xfrm>
            <a:off x="8463758" y="2797602"/>
            <a:ext cx="2738871" cy="369332"/>
            <a:chOff x="6943604" y="2564359"/>
            <a:chExt cx="2738871" cy="36933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A23B8D2-9D6C-EE7A-56C5-6E02961481B4}"/>
                </a:ext>
              </a:extLst>
            </p:cNvPr>
            <p:cNvSpPr txBox="1"/>
            <p:nvPr/>
          </p:nvSpPr>
          <p:spPr>
            <a:xfrm>
              <a:off x="7942675" y="2564359"/>
              <a:ext cx="17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User logon</a:t>
              </a:r>
            </a:p>
          </p:txBody>
        </p:sp>
        <p:cxnSp>
          <p:nvCxnSpPr>
            <p:cNvPr id="78" name="Straight Connector 77" descr="Outer circle label line">
              <a:extLst>
                <a:ext uri="{FF2B5EF4-FFF2-40B4-BE49-F238E27FC236}">
                  <a16:creationId xmlns:a16="http://schemas.microsoft.com/office/drawing/2014/main" id="{6D07F946-2179-F449-3B66-2CFB9D680DD9}"/>
                </a:ext>
              </a:extLst>
            </p:cNvPr>
            <p:cNvCxnSpPr>
              <a:cxnSpLocks/>
            </p:cNvCxnSpPr>
            <p:nvPr/>
          </p:nvCxnSpPr>
          <p:spPr>
            <a:xfrm>
              <a:off x="6943604" y="2819315"/>
              <a:ext cx="11890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73F1C91-5025-CEDF-4B1C-53B501734F79}"/>
              </a:ext>
            </a:extLst>
          </p:cNvPr>
          <p:cNvGrpSpPr/>
          <p:nvPr/>
        </p:nvGrpSpPr>
        <p:grpSpPr>
          <a:xfrm>
            <a:off x="7674859" y="4860581"/>
            <a:ext cx="2940879" cy="369332"/>
            <a:chOff x="7456786" y="4592322"/>
            <a:chExt cx="2940879" cy="36933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E0427C3-7167-AB3D-7EFA-67137CB034D6}"/>
                </a:ext>
              </a:extLst>
            </p:cNvPr>
            <p:cNvSpPr txBox="1"/>
            <p:nvPr/>
          </p:nvSpPr>
          <p:spPr>
            <a:xfrm>
              <a:off x="8657865" y="4592322"/>
              <a:ext cx="17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Sync buttons</a:t>
              </a:r>
            </a:p>
          </p:txBody>
        </p:sp>
        <p:cxnSp>
          <p:nvCxnSpPr>
            <p:cNvPr id="87" name="Straight Connector 86" descr="Outer circle label line">
              <a:extLst>
                <a:ext uri="{FF2B5EF4-FFF2-40B4-BE49-F238E27FC236}">
                  <a16:creationId xmlns:a16="http://schemas.microsoft.com/office/drawing/2014/main" id="{7955F607-67B1-2F88-2FD9-0E097C84BE88}"/>
                </a:ext>
              </a:extLst>
            </p:cNvPr>
            <p:cNvCxnSpPr>
              <a:cxnSpLocks/>
            </p:cNvCxnSpPr>
            <p:nvPr/>
          </p:nvCxnSpPr>
          <p:spPr>
            <a:xfrm>
              <a:off x="7456786" y="4755575"/>
              <a:ext cx="123849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BDEB39C-124D-9D6F-0EFD-C2454280FBCE}"/>
              </a:ext>
            </a:extLst>
          </p:cNvPr>
          <p:cNvGrpSpPr/>
          <p:nvPr/>
        </p:nvGrpSpPr>
        <p:grpSpPr>
          <a:xfrm>
            <a:off x="7560372" y="5147166"/>
            <a:ext cx="2544178" cy="519498"/>
            <a:chOff x="13143981" y="7321483"/>
            <a:chExt cx="2959293" cy="519498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E259175-4A01-D1EF-E205-D303E8FA5818}"/>
                </a:ext>
              </a:extLst>
            </p:cNvPr>
            <p:cNvSpPr txBox="1"/>
            <p:nvPr/>
          </p:nvSpPr>
          <p:spPr>
            <a:xfrm>
              <a:off x="14363474" y="7471649"/>
              <a:ext cx="17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Public API</a:t>
              </a:r>
            </a:p>
          </p:txBody>
        </p:sp>
        <p:cxnSp>
          <p:nvCxnSpPr>
            <p:cNvPr id="90" name="Straight Connector 89" descr="Outer circle label line">
              <a:extLst>
                <a:ext uri="{FF2B5EF4-FFF2-40B4-BE49-F238E27FC236}">
                  <a16:creationId xmlns:a16="http://schemas.microsoft.com/office/drawing/2014/main" id="{DE4A0CA2-AB47-5656-A670-A87AD06FBC21}"/>
                </a:ext>
              </a:extLst>
            </p:cNvPr>
            <p:cNvCxnSpPr>
              <a:cxnSpLocks/>
            </p:cNvCxnSpPr>
            <p:nvPr/>
          </p:nvCxnSpPr>
          <p:spPr>
            <a:xfrm>
              <a:off x="13143981" y="7722270"/>
              <a:ext cx="12751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1" name="Straight Connector 90" descr="Outer circle label line">
              <a:extLst>
                <a:ext uri="{FF2B5EF4-FFF2-40B4-BE49-F238E27FC236}">
                  <a16:creationId xmlns:a16="http://schemas.microsoft.com/office/drawing/2014/main" id="{C0D0BC9A-D0DA-A5CD-C7B5-9C32C3637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53203" y="7321483"/>
              <a:ext cx="0" cy="40486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FDE6BE-D149-D610-E7E5-A3F43AF1D204}"/>
              </a:ext>
            </a:extLst>
          </p:cNvPr>
          <p:cNvGraphicFramePr>
            <a:graphicFrameLocks/>
          </p:cNvGraphicFramePr>
          <p:nvPr/>
        </p:nvGraphicFramePr>
        <p:xfrm>
          <a:off x="3470990" y="1269111"/>
          <a:ext cx="6027874" cy="409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6747F768-AA9D-9C82-9152-8931AA95AD31}"/>
              </a:ext>
            </a:extLst>
          </p:cNvPr>
          <p:cNvGrpSpPr/>
          <p:nvPr/>
        </p:nvGrpSpPr>
        <p:grpSpPr>
          <a:xfrm>
            <a:off x="8237942" y="3914184"/>
            <a:ext cx="3758685" cy="369332"/>
            <a:chOff x="7703670" y="2754489"/>
            <a:chExt cx="3758685" cy="369332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F2BDF24-5850-92CE-E033-F50700BC42A1}"/>
                </a:ext>
              </a:extLst>
            </p:cNvPr>
            <p:cNvSpPr txBox="1"/>
            <p:nvPr/>
          </p:nvSpPr>
          <p:spPr>
            <a:xfrm>
              <a:off x="8910921" y="2754489"/>
              <a:ext cx="255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Other client initiated</a:t>
              </a:r>
            </a:p>
          </p:txBody>
        </p:sp>
        <p:cxnSp>
          <p:nvCxnSpPr>
            <p:cNvPr id="84" name="Straight Connector 83" descr="Outer circle label line">
              <a:extLst>
                <a:ext uri="{FF2B5EF4-FFF2-40B4-BE49-F238E27FC236}">
                  <a16:creationId xmlns:a16="http://schemas.microsoft.com/office/drawing/2014/main" id="{994E6EE8-47C6-4175-FD14-963329243E76}"/>
                </a:ext>
              </a:extLst>
            </p:cNvPr>
            <p:cNvCxnSpPr>
              <a:cxnSpLocks/>
            </p:cNvCxnSpPr>
            <p:nvPr/>
          </p:nvCxnSpPr>
          <p:spPr>
            <a:xfrm>
              <a:off x="7703670" y="3016263"/>
              <a:ext cx="11890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E1E90-1BB7-FDD7-C18A-FA811365201E}"/>
              </a:ext>
            </a:extLst>
          </p:cNvPr>
          <p:cNvGrpSpPr/>
          <p:nvPr/>
        </p:nvGrpSpPr>
        <p:grpSpPr>
          <a:xfrm>
            <a:off x="2798973" y="5241529"/>
            <a:ext cx="3419422" cy="649733"/>
            <a:chOff x="2798973" y="5655197"/>
            <a:chExt cx="3419422" cy="64973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A17063C-0CF5-7D41-0453-1C108B924FC4}"/>
                </a:ext>
              </a:extLst>
            </p:cNvPr>
            <p:cNvGrpSpPr/>
            <p:nvPr/>
          </p:nvGrpSpPr>
          <p:grpSpPr>
            <a:xfrm>
              <a:off x="2798973" y="5658599"/>
              <a:ext cx="3419422" cy="646331"/>
              <a:chOff x="8508599" y="4131081"/>
              <a:chExt cx="3419422" cy="646331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677B5C3-67EC-6BC0-CDAD-32BD15D1BB15}"/>
                  </a:ext>
                </a:extLst>
              </p:cNvPr>
              <p:cNvSpPr txBox="1"/>
              <p:nvPr/>
            </p:nvSpPr>
            <p:spPr>
              <a:xfrm>
                <a:off x="8508599" y="4131081"/>
                <a:ext cx="2206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2"/>
                    </a:solidFill>
                  </a:rPr>
                  <a:t>Other client initiated (non-operational)</a:t>
                </a:r>
              </a:p>
            </p:txBody>
          </p:sp>
          <p:cxnSp>
            <p:nvCxnSpPr>
              <p:cNvPr id="81" name="Straight Connector 80" descr="Outer circle label line">
                <a:extLst>
                  <a:ext uri="{FF2B5EF4-FFF2-40B4-BE49-F238E27FC236}">
                    <a16:creationId xmlns:a16="http://schemas.microsoft.com/office/drawing/2014/main" id="{33BC2A3F-DBAD-252B-3897-0AE52A9D7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983" y="4454246"/>
                <a:ext cx="118903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8" name="Straight Connector 17" descr="Outer circle label line">
              <a:extLst>
                <a:ext uri="{FF2B5EF4-FFF2-40B4-BE49-F238E27FC236}">
                  <a16:creationId xmlns:a16="http://schemas.microsoft.com/office/drawing/2014/main" id="{3ACFB9E2-B062-8FEC-E992-990173A2FEE9}"/>
                </a:ext>
              </a:extLst>
            </p:cNvPr>
            <p:cNvCxnSpPr>
              <a:cxnSpLocks/>
            </p:cNvCxnSpPr>
            <p:nvPr/>
          </p:nvCxnSpPr>
          <p:spPr>
            <a:xfrm>
              <a:off x="6218395" y="5655197"/>
              <a:ext cx="0" cy="33096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F0059-DCAC-B890-E71A-C3EB082396B0}"/>
              </a:ext>
            </a:extLst>
          </p:cNvPr>
          <p:cNvGrpSpPr/>
          <p:nvPr/>
        </p:nvGrpSpPr>
        <p:grpSpPr>
          <a:xfrm>
            <a:off x="7773453" y="4547151"/>
            <a:ext cx="3758685" cy="369332"/>
            <a:chOff x="7703670" y="2754489"/>
            <a:chExt cx="3758685" cy="3693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F65912-170C-EC68-08ED-0373F44928F6}"/>
                </a:ext>
              </a:extLst>
            </p:cNvPr>
            <p:cNvSpPr txBox="1"/>
            <p:nvPr/>
          </p:nvSpPr>
          <p:spPr>
            <a:xfrm>
              <a:off x="8910921" y="2754489"/>
              <a:ext cx="255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Newly enrolled devices</a:t>
              </a:r>
            </a:p>
          </p:txBody>
        </p:sp>
        <p:cxnSp>
          <p:nvCxnSpPr>
            <p:cNvPr id="23" name="Straight Connector 22" descr="Outer circle label line">
              <a:extLst>
                <a:ext uri="{FF2B5EF4-FFF2-40B4-BE49-F238E27FC236}">
                  <a16:creationId xmlns:a16="http://schemas.microsoft.com/office/drawing/2014/main" id="{B199EA2B-1A21-2884-6FC7-3CE1E0769AF9}"/>
                </a:ext>
              </a:extLst>
            </p:cNvPr>
            <p:cNvCxnSpPr>
              <a:cxnSpLocks/>
            </p:cNvCxnSpPr>
            <p:nvPr/>
          </p:nvCxnSpPr>
          <p:spPr>
            <a:xfrm>
              <a:off x="7703670" y="3016263"/>
              <a:ext cx="11890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480404-547E-359B-5017-84E0DFBE33BC}"/>
              </a:ext>
            </a:extLst>
          </p:cNvPr>
          <p:cNvGrpSpPr/>
          <p:nvPr/>
        </p:nvGrpSpPr>
        <p:grpSpPr>
          <a:xfrm>
            <a:off x="6484927" y="708814"/>
            <a:ext cx="1428645" cy="5358147"/>
            <a:chOff x="6484927" y="1122482"/>
            <a:chExt cx="1428645" cy="535814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38FB58-3D08-CBFE-7592-35BAEF292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4927" y="1122482"/>
              <a:ext cx="18760" cy="2665747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E672CEF-C879-CB7D-21E6-D77BC90BBA11}"/>
                </a:ext>
              </a:extLst>
            </p:cNvPr>
            <p:cNvCxnSpPr>
              <a:cxnSpLocks/>
            </p:cNvCxnSpPr>
            <p:nvPr/>
          </p:nvCxnSpPr>
          <p:spPr>
            <a:xfrm>
              <a:off x="6497956" y="3730481"/>
              <a:ext cx="1415616" cy="2750148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560409-C47F-1217-1357-2D21979139EC}"/>
              </a:ext>
            </a:extLst>
          </p:cNvPr>
          <p:cNvSpPr txBox="1"/>
          <p:nvPr/>
        </p:nvSpPr>
        <p:spPr>
          <a:xfrm>
            <a:off x="0" y="6287859"/>
            <a:ext cx="11669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Our prioritization algorithm only differentiated between maintenance and non-maintenance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376F2697-0150-6E47-F894-66D4BFF594D6}"/>
              </a:ext>
            </a:extLst>
          </p:cNvPr>
          <p:cNvSpPr txBox="1">
            <a:spLocks/>
          </p:cNvSpPr>
          <p:nvPr/>
        </p:nvSpPr>
        <p:spPr>
          <a:xfrm>
            <a:off x="1933559" y="1419926"/>
            <a:ext cx="3264408" cy="3385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Maintenance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7213BFF-18A0-0C99-39E8-CF5DCD831A1D}"/>
              </a:ext>
            </a:extLst>
          </p:cNvPr>
          <p:cNvSpPr txBox="1">
            <a:spLocks/>
          </p:cNvSpPr>
          <p:nvPr/>
        </p:nvSpPr>
        <p:spPr>
          <a:xfrm>
            <a:off x="8397564" y="1385648"/>
            <a:ext cx="3264408" cy="3385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Non maintenance</a:t>
            </a:r>
          </a:p>
        </p:txBody>
      </p:sp>
    </p:spTree>
    <p:extLst>
      <p:ext uri="{BB962C8B-B14F-4D97-AF65-F5344CB8AC3E}">
        <p14:creationId xmlns:p14="http://schemas.microsoft.com/office/powerpoint/2010/main" val="1914722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Graphic spid="3" grpId="0">
        <p:bldAsOne/>
      </p:bldGraphic>
      <p:bldP spid="32" grpId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2339BB-D6DE-A662-66F3-199EC8570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9D9A43-D93C-BB9B-CE73-F874771C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Improved device check-in prioritization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761BF-4250-F350-7171-5C80CB07FE50}"/>
              </a:ext>
            </a:extLst>
          </p:cNvPr>
          <p:cNvSpPr txBox="1"/>
          <p:nvPr/>
        </p:nvSpPr>
        <p:spPr>
          <a:xfrm>
            <a:off x="1231577" y="5608950"/>
            <a:ext cx="97288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New: When limits are hit, devices with pending changes will be prioritized above the rest, regardless of check-in reason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0387B-9F83-4666-4BBA-475463D36389}"/>
              </a:ext>
            </a:extLst>
          </p:cNvPr>
          <p:cNvSpPr txBox="1"/>
          <p:nvPr/>
        </p:nvSpPr>
        <p:spPr>
          <a:xfrm>
            <a:off x="1017659" y="1893742"/>
            <a:ext cx="259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Maintenance </a:t>
            </a:r>
          </a:p>
        </p:txBody>
      </p:sp>
      <p:cxnSp>
        <p:nvCxnSpPr>
          <p:cNvPr id="9" name="Straight Connector 8" descr="Outer circle label line">
            <a:extLst>
              <a:ext uri="{FF2B5EF4-FFF2-40B4-BE49-F238E27FC236}">
                <a16:creationId xmlns:a16="http://schemas.microsoft.com/office/drawing/2014/main" id="{92AA847E-38B5-B244-31D7-D160C3682648}"/>
              </a:ext>
            </a:extLst>
          </p:cNvPr>
          <p:cNvCxnSpPr>
            <a:cxnSpLocks/>
          </p:cNvCxnSpPr>
          <p:nvPr/>
        </p:nvCxnSpPr>
        <p:spPr>
          <a:xfrm>
            <a:off x="3750113" y="2065231"/>
            <a:ext cx="118903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6EE616-B7B3-9845-39CC-F83AFD0FF462}"/>
              </a:ext>
            </a:extLst>
          </p:cNvPr>
          <p:cNvSpPr txBox="1"/>
          <p:nvPr/>
        </p:nvSpPr>
        <p:spPr>
          <a:xfrm>
            <a:off x="9250589" y="1734751"/>
            <a:ext cx="17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Pending changes</a:t>
            </a:r>
          </a:p>
        </p:txBody>
      </p:sp>
      <p:cxnSp>
        <p:nvCxnSpPr>
          <p:cNvPr id="19" name="Straight Connector 18" descr="Outer circle label line">
            <a:extLst>
              <a:ext uri="{FF2B5EF4-FFF2-40B4-BE49-F238E27FC236}">
                <a16:creationId xmlns:a16="http://schemas.microsoft.com/office/drawing/2014/main" id="{4E203439-AE36-A6BA-ADE6-911751958B11}"/>
              </a:ext>
            </a:extLst>
          </p:cNvPr>
          <p:cNvCxnSpPr>
            <a:cxnSpLocks/>
          </p:cNvCxnSpPr>
          <p:nvPr/>
        </p:nvCxnSpPr>
        <p:spPr>
          <a:xfrm>
            <a:off x="8044178" y="1911244"/>
            <a:ext cx="118903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4FB2E92-56E6-8880-2D04-26CC324FCDF0}"/>
              </a:ext>
            </a:extLst>
          </p:cNvPr>
          <p:cNvGraphicFramePr>
            <a:graphicFrameLocks/>
          </p:cNvGraphicFramePr>
          <p:nvPr/>
        </p:nvGraphicFramePr>
        <p:xfrm>
          <a:off x="2814593" y="1254496"/>
          <a:ext cx="7305896" cy="409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EB60D0F-AC0E-D4ED-FAF9-985D1DDE9D4E}"/>
              </a:ext>
            </a:extLst>
          </p:cNvPr>
          <p:cNvSpPr txBox="1"/>
          <p:nvPr/>
        </p:nvSpPr>
        <p:spPr>
          <a:xfrm>
            <a:off x="9727469" y="3556435"/>
            <a:ext cx="17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Non-maintenance</a:t>
            </a:r>
          </a:p>
        </p:txBody>
      </p:sp>
      <p:cxnSp>
        <p:nvCxnSpPr>
          <p:cNvPr id="27" name="Straight Connector 26" descr="Outer circle label line">
            <a:extLst>
              <a:ext uri="{FF2B5EF4-FFF2-40B4-BE49-F238E27FC236}">
                <a16:creationId xmlns:a16="http://schemas.microsoft.com/office/drawing/2014/main" id="{6880A85E-E020-F282-036C-C2D29F3474BC}"/>
              </a:ext>
            </a:extLst>
          </p:cNvPr>
          <p:cNvCxnSpPr>
            <a:cxnSpLocks/>
          </p:cNvCxnSpPr>
          <p:nvPr/>
        </p:nvCxnSpPr>
        <p:spPr>
          <a:xfrm>
            <a:off x="8521058" y="3732928"/>
            <a:ext cx="118903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20" name="Picture 19" descr="RELEASED.&#10;&#10;AI-generated content may be incorrect.">
            <a:extLst>
              <a:ext uri="{FF2B5EF4-FFF2-40B4-BE49-F238E27FC236}">
                <a16:creationId xmlns:a16="http://schemas.microsoft.com/office/drawing/2014/main" id="{44E85CBB-BAA0-AD91-19C4-218A90039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794" y="325410"/>
            <a:ext cx="1554416" cy="6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92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  <p:bldGraphic spid="11" grpId="0">
        <p:bldAsOne/>
      </p:bldGraphic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4B34-419F-9EA8-C576-32FE1E48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Eventual Consistency, before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C56FA-5C65-8C1D-128F-C87038A92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269" y="2115532"/>
            <a:ext cx="4395124" cy="2254463"/>
          </a:xfrm>
        </p:spPr>
        <p:txBody>
          <a:bodyPr/>
          <a:lstStyle/>
          <a:p>
            <a:pPr marL="0" indent="0">
              <a:spcBef>
                <a:spcPts val="480"/>
              </a:spcBef>
              <a:buNone/>
            </a:pPr>
            <a:r>
              <a:rPr lang="en-US" sz="2000" b="1" kern="1200" spc="0" baseline="0">
                <a:effectLst/>
                <a:latin typeface="Segoe Sans Display" pitchFamily="2" charset="0"/>
                <a:ea typeface="+mn-ea"/>
                <a:cs typeface="Segoe UI" panose="020B0502040204020203" pitchFamily="34" charset="0"/>
              </a:rPr>
              <a:t>1 fast notification per device per 30 mins </a:t>
            </a:r>
            <a:endParaRPr lang="en-US" sz="2000">
              <a:effectLst/>
            </a:endParaRPr>
          </a:p>
          <a:p>
            <a:pPr>
              <a:spcBef>
                <a:spcPts val="480"/>
              </a:spcBef>
            </a:pPr>
            <a:endParaRPr lang="en-US" sz="1400" kern="1200" spc="0" baseline="0">
              <a:effectLst/>
              <a:latin typeface="Segoe Sans Display" pitchFamily="2" charset="0"/>
              <a:ea typeface="+mn-ea"/>
              <a:cs typeface="Segoe UI" panose="020B0502040204020203" pitchFamily="34" charset="0"/>
            </a:endParaRPr>
          </a:p>
          <a:p>
            <a:pPr>
              <a:spcBef>
                <a:spcPts val="480"/>
              </a:spcBef>
            </a:pPr>
            <a:r>
              <a:rPr lang="en-US" sz="2000" kern="1200" spc="0" baseline="0">
                <a:effectLst/>
                <a:latin typeface="Segoe Sans Display" pitchFamily="2" charset="0"/>
                <a:ea typeface="+mn-ea"/>
                <a:cs typeface="Segoe UI" panose="020B0502040204020203" pitchFamily="34" charset="0"/>
              </a:rPr>
              <a:t>Further requests were neither attempted nor queued</a:t>
            </a:r>
            <a:endParaRPr lang="en-US" sz="2000">
              <a:effectLst/>
            </a:endParaRPr>
          </a:p>
          <a:p>
            <a:pPr>
              <a:spcBef>
                <a:spcPts val="480"/>
              </a:spcBef>
            </a:pPr>
            <a:r>
              <a:rPr lang="en-US" sz="2000" kern="1200" spc="0" baseline="0">
                <a:effectLst/>
                <a:latin typeface="Segoe Sans Display" pitchFamily="2" charset="0"/>
                <a:ea typeface="+mn-ea"/>
                <a:cs typeface="Segoe UI" panose="020B0502040204020203" pitchFamily="34" charset="0"/>
              </a:rPr>
              <a:t>Whatever was missed, delayed </a:t>
            </a:r>
            <a:r>
              <a:rPr lang="en-US" sz="2000" kern="1200" spc="0" baseline="0" err="1">
                <a:effectLst/>
                <a:latin typeface="Segoe Sans Display" pitchFamily="2" charset="0"/>
                <a:ea typeface="+mn-ea"/>
                <a:cs typeface="Segoe UI" panose="020B0502040204020203" pitchFamily="34" charset="0"/>
              </a:rPr>
              <a:t>til</a:t>
            </a:r>
            <a:r>
              <a:rPr lang="en-US" sz="2000" kern="1200" spc="0" baseline="0">
                <a:effectLst/>
                <a:latin typeface="Segoe Sans Display" pitchFamily="2" charset="0"/>
                <a:ea typeface="+mn-ea"/>
                <a:cs typeface="Segoe UI" panose="020B0502040204020203" pitchFamily="34" charset="0"/>
              </a:rPr>
              <a:t> next device check-in </a:t>
            </a:r>
            <a:endParaRPr lang="en-US" sz="2000">
              <a:effectLst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37F7C-1EB1-3616-47E0-8E425A7CD5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14953" y="2084388"/>
            <a:ext cx="4202372" cy="3705630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30% of notifications within a 30- minute window targeted the same devices.</a:t>
            </a: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sz="2000"/>
              <a:t>90% of multiple changes </a:t>
            </a:r>
          </a:p>
          <a:p>
            <a:pPr marL="0" indent="0">
              <a:buNone/>
            </a:pPr>
            <a:r>
              <a:rPr lang="en-US" sz="2000"/>
              <a:t>occur within 15 minutes.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Most of the time,  one well time notification would be enough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CD6C2-992C-B18A-5086-D2533B2240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268" y="1436688"/>
            <a:ext cx="5219700" cy="430887"/>
          </a:xfrm>
        </p:spPr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0078D4"/>
                </a:solidFill>
              </a:rPr>
              <a:t>How the system worked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CCF658-1A4A-F432-211A-BA19038891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0078D4"/>
                </a:solidFill>
              </a:rPr>
              <a:t>What we’ve observed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9B14-7024-0AD8-7270-B87A642633C2}"/>
              </a:ext>
            </a:extLst>
          </p:cNvPr>
          <p:cNvSpPr txBox="1"/>
          <p:nvPr/>
        </p:nvSpPr>
        <p:spPr>
          <a:xfrm>
            <a:off x="1359921" y="4710285"/>
            <a:ext cx="4104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rtl="0" eaLnBrk="1" fontAlgn="auto" latinLnBrk="0" hangingPunct="1">
              <a:spcBef>
                <a:spcPts val="480"/>
              </a:spcBef>
              <a:buNone/>
            </a:pPr>
            <a:r>
              <a:rPr lang="en-US" sz="2000" kern="1200" spc="0" baseline="0">
                <a:effectLst/>
                <a:latin typeface="Segoe Sans Display" pitchFamily="2" charset="0"/>
                <a:ea typeface="+mn-ea"/>
                <a:cs typeface="Segoe UI" panose="020B0502040204020203" pitchFamily="34" charset="0"/>
              </a:rPr>
              <a:t>Leading to inconsistent experience and delayed remediation, specially during peak hours</a:t>
            </a:r>
            <a:endParaRPr lang="en-US" sz="2000">
              <a:effectLst/>
            </a:endParaRPr>
          </a:p>
        </p:txBody>
      </p:sp>
      <p:pic>
        <p:nvPicPr>
          <p:cNvPr id="9" name="Graphic 8" descr="Warning with solid fill">
            <a:extLst>
              <a:ext uri="{FF2B5EF4-FFF2-40B4-BE49-F238E27FC236}">
                <a16:creationId xmlns:a16="http://schemas.microsoft.com/office/drawing/2014/main" id="{0D120A4C-E358-E2D0-CAD1-12E3BDE6F7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8263" y="4710285"/>
            <a:ext cx="771658" cy="771658"/>
          </a:xfrm>
          <a:prstGeom prst="rect">
            <a:avLst/>
          </a:prstGeom>
        </p:spPr>
      </p:pic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B25596A3-4247-C441-CC94-AAF330DB52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715" y="4649655"/>
            <a:ext cx="771657" cy="771657"/>
          </a:xfrm>
          <a:prstGeom prst="rect">
            <a:avLst/>
          </a:prstGeom>
        </p:spPr>
      </p:pic>
      <p:pic>
        <p:nvPicPr>
          <p:cNvPr id="11" name="Graphic 10" descr="Harvey Balls 20% with solid fill">
            <a:extLst>
              <a:ext uri="{FF2B5EF4-FFF2-40B4-BE49-F238E27FC236}">
                <a16:creationId xmlns:a16="http://schemas.microsoft.com/office/drawing/2014/main" id="{432A90BA-CFC9-9D9E-9B46-3388009920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715" y="3481548"/>
            <a:ext cx="771657" cy="771657"/>
          </a:xfrm>
          <a:prstGeom prst="rect">
            <a:avLst/>
          </a:prstGeom>
        </p:spPr>
      </p:pic>
      <p:pic>
        <p:nvPicPr>
          <p:cNvPr id="12" name="Graphic 11" descr="Stopwatch 66% with solid fill">
            <a:extLst>
              <a:ext uri="{FF2B5EF4-FFF2-40B4-BE49-F238E27FC236}">
                <a16:creationId xmlns:a16="http://schemas.microsoft.com/office/drawing/2014/main" id="{4BFBE17E-7EDE-70FC-2B43-CA644C6570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7625" y="21706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01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54DC16C-A330-1DB9-E6F4-B2F8856E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B4CD714-055A-71EB-7762-F5533ABB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Eventual consistency, after</a:t>
            </a: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02F48711-31E6-F25F-C0B4-1B71BE6BE9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8263" y="1750479"/>
            <a:ext cx="4446588" cy="620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/>
              <a:t>Per-Device Notification Timer</a:t>
            </a:r>
            <a:endParaRPr lang="en-US" sz="190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5C052A-066B-6273-ABE6-17090F27FD71}"/>
              </a:ext>
            </a:extLst>
          </p:cNvPr>
          <p:cNvCxnSpPr>
            <a:cxnSpLocks/>
          </p:cNvCxnSpPr>
          <p:nvPr/>
        </p:nvCxnSpPr>
        <p:spPr>
          <a:xfrm>
            <a:off x="7210247" y="4243449"/>
            <a:ext cx="389061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721C62-4559-FF97-3783-271ABFA7AD29}"/>
              </a:ext>
            </a:extLst>
          </p:cNvPr>
          <p:cNvSpPr txBox="1"/>
          <p:nvPr/>
        </p:nvSpPr>
        <p:spPr>
          <a:xfrm>
            <a:off x="553797" y="2495882"/>
            <a:ext cx="5669468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When server side change is detected, a timer starts.</a:t>
            </a:r>
          </a:p>
          <a:p>
            <a:pPr marL="342900" indent="-342900">
              <a:spcAft>
                <a:spcPts val="15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If no additional changes occur within 3 minutes, a notification is sent.</a:t>
            </a:r>
          </a:p>
          <a:p>
            <a:pPr marL="342900" indent="-342900">
              <a:spcAft>
                <a:spcPts val="15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If more changes occur, notification is queued for up to 10 minutes (in 2 min increments).</a:t>
            </a:r>
          </a:p>
          <a:p>
            <a:pPr marL="342900" indent="-342900">
              <a:spcAft>
                <a:spcPts val="15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After a notification is sent, further requests are queued for the next hour. At the start of hour, notification is sent again, and the timer starts again. </a:t>
            </a:r>
          </a:p>
          <a:p>
            <a:pPr marL="342900" indent="-342900">
              <a:spcAft>
                <a:spcPts val="15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A device </a:t>
            </a:r>
            <a:r>
              <a:rPr lang="en-US" b="1">
                <a:solidFill>
                  <a:schemeClr val="tx2"/>
                </a:solidFill>
              </a:rPr>
              <a:t>may opportunistically </a:t>
            </a:r>
            <a:r>
              <a:rPr lang="en-US">
                <a:solidFill>
                  <a:schemeClr val="tx2"/>
                </a:solidFill>
              </a:rPr>
              <a:t>receive notifications faster when capacity allows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endParaRPr lang="en-US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D9042-9AE9-F7B0-68FD-5E53AB5EB926}"/>
              </a:ext>
            </a:extLst>
          </p:cNvPr>
          <p:cNvSpPr txBox="1"/>
          <p:nvPr/>
        </p:nvSpPr>
        <p:spPr>
          <a:xfrm>
            <a:off x="6766657" y="4232400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Min 1             3        5                   30                               60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42392D-43D6-5090-6E2F-FAA0FEAE4EEB}"/>
              </a:ext>
            </a:extLst>
          </p:cNvPr>
          <p:cNvGrpSpPr/>
          <p:nvPr/>
        </p:nvGrpSpPr>
        <p:grpSpPr>
          <a:xfrm>
            <a:off x="6663778" y="3073689"/>
            <a:ext cx="660758" cy="1185148"/>
            <a:chOff x="6663778" y="3073689"/>
            <a:chExt cx="660758" cy="11851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66B21F-0723-CEFF-F1A8-478B0C85922B}"/>
                </a:ext>
              </a:extLst>
            </p:cNvPr>
            <p:cNvCxnSpPr>
              <a:cxnSpLocks/>
            </p:cNvCxnSpPr>
            <p:nvPr/>
          </p:nvCxnSpPr>
          <p:spPr>
            <a:xfrm>
              <a:off x="7224371" y="3637470"/>
              <a:ext cx="0" cy="62136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E00D74-9EEE-A796-016F-2DBFAE410DC7}"/>
                </a:ext>
              </a:extLst>
            </p:cNvPr>
            <p:cNvSpPr txBox="1"/>
            <p:nvPr/>
          </p:nvSpPr>
          <p:spPr>
            <a:xfrm>
              <a:off x="6663778" y="307368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</a:rPr>
                <a:t>D1, C1</a:t>
              </a:r>
            </a:p>
            <a:p>
              <a:r>
                <a:rPr lang="en-US" sz="1400">
                  <a:solidFill>
                    <a:schemeClr val="tx2"/>
                  </a:solidFill>
                </a:rPr>
                <a:t>D2, C1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220B53-5EE5-FA8F-F45C-9E81E78F2D0D}"/>
              </a:ext>
            </a:extLst>
          </p:cNvPr>
          <p:cNvGrpSpPr/>
          <p:nvPr/>
        </p:nvGrpSpPr>
        <p:grpSpPr>
          <a:xfrm>
            <a:off x="7345321" y="3091790"/>
            <a:ext cx="407484" cy="1163252"/>
            <a:chOff x="7345321" y="3091790"/>
            <a:chExt cx="407484" cy="116325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AAEA02-6067-F250-F257-AD351812EF47}"/>
                </a:ext>
              </a:extLst>
            </p:cNvPr>
            <p:cNvCxnSpPr>
              <a:cxnSpLocks/>
            </p:cNvCxnSpPr>
            <p:nvPr/>
          </p:nvCxnSpPr>
          <p:spPr>
            <a:xfrm>
              <a:off x="7664885" y="3633675"/>
              <a:ext cx="0" cy="62136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C870E5-D5BD-8AB3-A1C5-A1855DB9837C}"/>
                </a:ext>
              </a:extLst>
            </p:cNvPr>
            <p:cNvSpPr txBox="1"/>
            <p:nvPr/>
          </p:nvSpPr>
          <p:spPr>
            <a:xfrm>
              <a:off x="7345321" y="3091790"/>
              <a:ext cx="407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</a:rPr>
                <a:t>D2</a:t>
              </a:r>
            </a:p>
            <a:p>
              <a:r>
                <a:rPr lang="en-US" sz="1400">
                  <a:solidFill>
                    <a:schemeClr val="tx2"/>
                  </a:solidFill>
                </a:rPr>
                <a:t>C2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61EC16C-ADF7-5C12-F392-CD4B45D05A89}"/>
              </a:ext>
            </a:extLst>
          </p:cNvPr>
          <p:cNvGrpSpPr/>
          <p:nvPr/>
        </p:nvGrpSpPr>
        <p:grpSpPr>
          <a:xfrm>
            <a:off x="7582411" y="2659893"/>
            <a:ext cx="385042" cy="1572507"/>
            <a:chOff x="7582411" y="2659893"/>
            <a:chExt cx="385042" cy="157250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1FE15D-687C-FF9A-59DD-215EFD9D27D1}"/>
                </a:ext>
              </a:extLst>
            </p:cNvPr>
            <p:cNvCxnSpPr>
              <a:cxnSpLocks/>
            </p:cNvCxnSpPr>
            <p:nvPr/>
          </p:nvCxnSpPr>
          <p:spPr>
            <a:xfrm>
              <a:off x="7809490" y="3197237"/>
              <a:ext cx="0" cy="1035163"/>
            </a:xfrm>
            <a:prstGeom prst="line">
              <a:avLst/>
            </a:prstGeom>
            <a:ln>
              <a:solidFill>
                <a:srgbClr val="0078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2F97FA-DE66-416C-AC17-563BA4567B9C}"/>
                </a:ext>
              </a:extLst>
            </p:cNvPr>
            <p:cNvSpPr txBox="1"/>
            <p:nvPr/>
          </p:nvSpPr>
          <p:spPr>
            <a:xfrm>
              <a:off x="7582411" y="265989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0078D4"/>
                  </a:solidFill>
                </a:rPr>
                <a:t>D1</a:t>
              </a:r>
            </a:p>
            <a:p>
              <a:r>
                <a:rPr lang="en-US" sz="1400">
                  <a:solidFill>
                    <a:srgbClr val="0078D4"/>
                  </a:solidFill>
                </a:rPr>
                <a:t>N1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482F2F-69DB-A8C5-6BB3-2E0F2A608B1C}"/>
              </a:ext>
            </a:extLst>
          </p:cNvPr>
          <p:cNvGrpSpPr/>
          <p:nvPr/>
        </p:nvGrpSpPr>
        <p:grpSpPr>
          <a:xfrm>
            <a:off x="9022353" y="3116611"/>
            <a:ext cx="407484" cy="1101665"/>
            <a:chOff x="9022353" y="3116611"/>
            <a:chExt cx="407484" cy="110166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CECD29-0E14-78DF-4A71-01D254BC8236}"/>
                </a:ext>
              </a:extLst>
            </p:cNvPr>
            <p:cNvCxnSpPr>
              <a:cxnSpLocks/>
            </p:cNvCxnSpPr>
            <p:nvPr/>
          </p:nvCxnSpPr>
          <p:spPr>
            <a:xfrm>
              <a:off x="9209525" y="3596909"/>
              <a:ext cx="0" cy="6213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B2408F-8C55-1E20-AEF1-81ACF426B90F}"/>
                </a:ext>
              </a:extLst>
            </p:cNvPr>
            <p:cNvSpPr txBox="1"/>
            <p:nvPr/>
          </p:nvSpPr>
          <p:spPr>
            <a:xfrm>
              <a:off x="9022353" y="3116611"/>
              <a:ext cx="407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</a:rPr>
                <a:t>D2</a:t>
              </a:r>
            </a:p>
            <a:p>
              <a:r>
                <a:rPr lang="en-US" sz="1400">
                  <a:solidFill>
                    <a:schemeClr val="tx2"/>
                  </a:solidFill>
                </a:rPr>
                <a:t>C3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88B0AA-BD22-0405-F127-F8F2B6C3104B}"/>
              </a:ext>
            </a:extLst>
          </p:cNvPr>
          <p:cNvGrpSpPr/>
          <p:nvPr/>
        </p:nvGrpSpPr>
        <p:grpSpPr>
          <a:xfrm>
            <a:off x="10431059" y="2674017"/>
            <a:ext cx="413896" cy="1526900"/>
            <a:chOff x="10431059" y="2674017"/>
            <a:chExt cx="413896" cy="1526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5B96AC-CD38-0523-6CAE-3DBFCDC8B6C6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10626786" y="3197237"/>
              <a:ext cx="11221" cy="1003680"/>
            </a:xfrm>
            <a:prstGeom prst="line">
              <a:avLst/>
            </a:prstGeom>
            <a:ln>
              <a:solidFill>
                <a:srgbClr val="0078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EFB143-5A31-74AE-E2F3-8EB7101A2E91}"/>
                </a:ext>
              </a:extLst>
            </p:cNvPr>
            <p:cNvSpPr txBox="1"/>
            <p:nvPr/>
          </p:nvSpPr>
          <p:spPr>
            <a:xfrm>
              <a:off x="10431059" y="2674017"/>
              <a:ext cx="4138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0078D4"/>
                  </a:solidFill>
                </a:rPr>
                <a:t>D2</a:t>
              </a:r>
            </a:p>
            <a:p>
              <a:r>
                <a:rPr lang="en-US" sz="1400">
                  <a:solidFill>
                    <a:srgbClr val="0078D4"/>
                  </a:solidFill>
                </a:rPr>
                <a:t>N2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B1DE3B-CBD1-BFEC-DEA6-B25D8A7C5A49}"/>
              </a:ext>
            </a:extLst>
          </p:cNvPr>
          <p:cNvGrpSpPr/>
          <p:nvPr/>
        </p:nvGrpSpPr>
        <p:grpSpPr>
          <a:xfrm>
            <a:off x="8020248" y="2656668"/>
            <a:ext cx="404278" cy="1579710"/>
            <a:chOff x="8020248" y="2656668"/>
            <a:chExt cx="404278" cy="157971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A1A58E5-6C82-E92E-84E6-D08273124C85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8222387" y="3179888"/>
              <a:ext cx="1812" cy="1056490"/>
            </a:xfrm>
            <a:prstGeom prst="line">
              <a:avLst/>
            </a:prstGeom>
            <a:ln>
              <a:solidFill>
                <a:srgbClr val="0078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B1A198-802B-7852-8FB5-069DD745BE8A}"/>
                </a:ext>
              </a:extLst>
            </p:cNvPr>
            <p:cNvSpPr txBox="1"/>
            <p:nvPr/>
          </p:nvSpPr>
          <p:spPr>
            <a:xfrm>
              <a:off x="8020248" y="265666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0078D4"/>
                  </a:solidFill>
                </a:rPr>
                <a:t>D2</a:t>
              </a:r>
            </a:p>
            <a:p>
              <a:r>
                <a:rPr lang="en-US" sz="1400">
                  <a:solidFill>
                    <a:srgbClr val="0078D4"/>
                  </a:solidFill>
                </a:rPr>
                <a:t>N1</a:t>
              </a:r>
            </a:p>
          </p:txBody>
        </p:sp>
      </p:grpSp>
      <p:pic>
        <p:nvPicPr>
          <p:cNvPr id="25" name="Picture 24" descr="RELEASED.&#10;&#10;AI-generated content may be incorrect.">
            <a:extLst>
              <a:ext uri="{FF2B5EF4-FFF2-40B4-BE49-F238E27FC236}">
                <a16:creationId xmlns:a16="http://schemas.microsoft.com/office/drawing/2014/main" id="{90CEBAA5-4AEA-7DD0-EE04-01CBE13E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794" y="325410"/>
            <a:ext cx="1554416" cy="6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523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175882-B6A5-94CD-7E2D-73DF4759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66DE5F6-779E-5DA1-E835-C02E8630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‘Fast Lane’ high level architecture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280E54-5BF3-0F85-2FA9-7A3A36A3B43B}"/>
              </a:ext>
            </a:extLst>
          </p:cNvPr>
          <p:cNvCxnSpPr>
            <a:cxnSpLocks/>
          </p:cNvCxnSpPr>
          <p:nvPr/>
        </p:nvCxnSpPr>
        <p:spPr>
          <a:xfrm flipV="1">
            <a:off x="-1181833" y="1910402"/>
            <a:ext cx="709337" cy="77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C3C5DB-22CB-C936-A79A-57EC413E81BA}"/>
              </a:ext>
            </a:extLst>
          </p:cNvPr>
          <p:cNvCxnSpPr>
            <a:cxnSpLocks/>
          </p:cNvCxnSpPr>
          <p:nvPr/>
        </p:nvCxnSpPr>
        <p:spPr>
          <a:xfrm>
            <a:off x="-1181833" y="2688755"/>
            <a:ext cx="697461" cy="431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F6DF8FB-B757-63A1-1EBF-7407C54A524C}"/>
              </a:ext>
            </a:extLst>
          </p:cNvPr>
          <p:cNvGrpSpPr/>
          <p:nvPr/>
        </p:nvGrpSpPr>
        <p:grpSpPr>
          <a:xfrm>
            <a:off x="400863" y="2024529"/>
            <a:ext cx="11222927" cy="3611479"/>
            <a:chOff x="400863" y="2024529"/>
            <a:chExt cx="11222927" cy="36114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68EDC6-8E6C-9610-3B58-8C75705F2A20}"/>
                </a:ext>
              </a:extLst>
            </p:cNvPr>
            <p:cNvSpPr/>
            <p:nvPr/>
          </p:nvSpPr>
          <p:spPr>
            <a:xfrm>
              <a:off x="3506421" y="3368658"/>
              <a:ext cx="1706549" cy="68911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 PRIORITY QUEUE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821B2B-5CC1-0A67-7DB5-AC7176FBBFBD}"/>
                </a:ext>
              </a:extLst>
            </p:cNvPr>
            <p:cNvSpPr/>
            <p:nvPr/>
          </p:nvSpPr>
          <p:spPr>
            <a:xfrm>
              <a:off x="3492797" y="4295317"/>
              <a:ext cx="1718425" cy="68911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REGULAR QUEUE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FA3235-9535-D929-6E8F-C6F7337FE545}"/>
                </a:ext>
              </a:extLst>
            </p:cNvPr>
            <p:cNvSpPr/>
            <p:nvPr/>
          </p:nvSpPr>
          <p:spPr>
            <a:xfrm>
              <a:off x="5833076" y="2226378"/>
              <a:ext cx="1445603" cy="68911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WNS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E62F23-EDC2-978A-EF05-BB7A6C4A138A}"/>
                </a:ext>
              </a:extLst>
            </p:cNvPr>
            <p:cNvSpPr/>
            <p:nvPr/>
          </p:nvSpPr>
          <p:spPr>
            <a:xfrm>
              <a:off x="5833075" y="3083871"/>
              <a:ext cx="1445603" cy="68911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APNS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6B48EB-C169-F093-6518-8DF907029948}"/>
                </a:ext>
              </a:extLst>
            </p:cNvPr>
            <p:cNvSpPr/>
            <p:nvPr/>
          </p:nvSpPr>
          <p:spPr>
            <a:xfrm>
              <a:off x="5833074" y="3973084"/>
              <a:ext cx="1445603" cy="68911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FCM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869F67-C490-3CBE-9F05-FDF0B6421153}"/>
                </a:ext>
              </a:extLst>
            </p:cNvPr>
            <p:cNvSpPr/>
            <p:nvPr/>
          </p:nvSpPr>
          <p:spPr>
            <a:xfrm>
              <a:off x="7966432" y="3222715"/>
              <a:ext cx="1445604" cy="68911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Device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F7BBCD-C2A6-B4E5-29FC-85B6E221334A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5212970" y="3713214"/>
              <a:ext cx="45189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3CF4F42-B02C-4770-2672-2EBE7D489524}"/>
                </a:ext>
              </a:extLst>
            </p:cNvPr>
            <p:cNvCxnSpPr>
              <a:cxnSpLocks/>
            </p:cNvCxnSpPr>
            <p:nvPr/>
          </p:nvCxnSpPr>
          <p:spPr>
            <a:xfrm>
              <a:off x="7503005" y="3571736"/>
              <a:ext cx="4443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D636DBF-F78E-C568-D336-0DA913BE7DAB}"/>
                </a:ext>
              </a:extLst>
            </p:cNvPr>
            <p:cNvCxnSpPr>
              <a:cxnSpLocks/>
            </p:cNvCxnSpPr>
            <p:nvPr/>
          </p:nvCxnSpPr>
          <p:spPr>
            <a:xfrm>
              <a:off x="2549520" y="3697468"/>
              <a:ext cx="7820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7BEF35-689C-7661-A8E2-41D8E1B0744F}"/>
                </a:ext>
              </a:extLst>
            </p:cNvPr>
            <p:cNvCxnSpPr>
              <a:cxnSpLocks/>
              <a:endCxn id="2" idx="1"/>
            </p:cNvCxnSpPr>
            <p:nvPr/>
          </p:nvCxnSpPr>
          <p:spPr>
            <a:xfrm rot="5400000" flipH="1" flipV="1">
              <a:off x="5149122" y="4124134"/>
              <a:ext cx="809604" cy="22187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0126B8-52A9-11BE-4ACF-0A9315A97E75}"/>
                </a:ext>
              </a:extLst>
            </p:cNvPr>
            <p:cNvSpPr/>
            <p:nvPr/>
          </p:nvSpPr>
          <p:spPr>
            <a:xfrm>
              <a:off x="10023969" y="2369881"/>
              <a:ext cx="1445604" cy="45577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MDM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A4F66F-F733-4FA2-1660-CDF8A0DAA384}"/>
                </a:ext>
              </a:extLst>
            </p:cNvPr>
            <p:cNvSpPr txBox="1"/>
            <p:nvPr/>
          </p:nvSpPr>
          <p:spPr>
            <a:xfrm>
              <a:off x="467342" y="2024529"/>
              <a:ext cx="224706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Interactive scenarios</a:t>
              </a:r>
            </a:p>
            <a:p>
              <a:endParaRPr lang="en-US" sz="800"/>
            </a:p>
            <a:p>
              <a:r>
                <a:rPr lang="en-US" sz="1600"/>
                <a:t>Device actions</a:t>
              </a:r>
            </a:p>
            <a:p>
              <a:endParaRPr lang="en-US" sz="1600"/>
            </a:p>
            <a:p>
              <a:endParaRPr lang="en-US" sz="1200"/>
            </a:p>
            <a:p>
              <a:r>
                <a:rPr lang="en-US" sz="1600"/>
                <a:t>Server side changes (payload, membership, assignment)</a:t>
              </a:r>
            </a:p>
            <a:p>
              <a:endParaRPr lang="en-US" sz="1600"/>
            </a:p>
            <a:p>
              <a:endParaRPr lang="en-US" sz="1600"/>
            </a:p>
            <a:p>
              <a:endParaRPr lang="en-US" sz="1600"/>
            </a:p>
            <a:p>
              <a:endParaRPr lang="en-US" sz="300"/>
            </a:p>
            <a:p>
              <a:r>
                <a:rPr lang="en-US" sz="1600"/>
                <a:t>Scheduled maintenance (iOS)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B1FB13-7C26-93A5-EB28-B9FDBAE77128}"/>
                </a:ext>
              </a:extLst>
            </p:cNvPr>
            <p:cNvSpPr/>
            <p:nvPr/>
          </p:nvSpPr>
          <p:spPr>
            <a:xfrm>
              <a:off x="5664861" y="2024530"/>
              <a:ext cx="1838144" cy="361147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FF3CB1-5FC2-655F-45A1-9501A66BE902}"/>
                </a:ext>
              </a:extLst>
            </p:cNvPr>
            <p:cNvSpPr txBox="1"/>
            <p:nvPr/>
          </p:nvSpPr>
          <p:spPr>
            <a:xfrm>
              <a:off x="5748967" y="4805010"/>
              <a:ext cx="1754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Platform specific notification systems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EB85D77-0429-F10B-FAAF-F997267B677C}"/>
                </a:ext>
              </a:extLst>
            </p:cNvPr>
            <p:cNvCxnSpPr>
              <a:cxnSpLocks/>
            </p:cNvCxnSpPr>
            <p:nvPr/>
          </p:nvCxnSpPr>
          <p:spPr>
            <a:xfrm>
              <a:off x="9305915" y="3661114"/>
              <a:ext cx="5638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09E8FB-5DAF-0800-DFBD-0356AFDE2635}"/>
                </a:ext>
              </a:extLst>
            </p:cNvPr>
            <p:cNvSpPr/>
            <p:nvPr/>
          </p:nvSpPr>
          <p:spPr>
            <a:xfrm>
              <a:off x="3448162" y="2024529"/>
              <a:ext cx="1838144" cy="3611473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B2B182-5946-69C0-E76D-38249B1B30CE}"/>
                </a:ext>
              </a:extLst>
            </p:cNvPr>
            <p:cNvSpPr txBox="1"/>
            <p:nvPr/>
          </p:nvSpPr>
          <p:spPr>
            <a:xfrm>
              <a:off x="3483543" y="5025714"/>
              <a:ext cx="1886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Intune Notification Services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85B656-33D1-458A-AA44-C49079A01227}"/>
                </a:ext>
              </a:extLst>
            </p:cNvPr>
            <p:cNvSpPr/>
            <p:nvPr/>
          </p:nvSpPr>
          <p:spPr>
            <a:xfrm>
              <a:off x="9869752" y="2058536"/>
              <a:ext cx="1754038" cy="3577471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295FD2E-B907-D3D0-C79D-B6CD1EBECA9B}"/>
                </a:ext>
              </a:extLst>
            </p:cNvPr>
            <p:cNvSpPr/>
            <p:nvPr/>
          </p:nvSpPr>
          <p:spPr>
            <a:xfrm>
              <a:off x="10023969" y="2970632"/>
              <a:ext cx="1445604" cy="45577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IME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51F096-3BA7-84F2-0D89-E672F86D8F2C}"/>
                </a:ext>
              </a:extLst>
            </p:cNvPr>
            <p:cNvSpPr/>
            <p:nvPr/>
          </p:nvSpPr>
          <p:spPr>
            <a:xfrm>
              <a:off x="10031005" y="3571382"/>
              <a:ext cx="1445604" cy="45577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MMPC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A0E1804-2A21-CD4C-7832-0F36D6E58DB3}"/>
                </a:ext>
              </a:extLst>
            </p:cNvPr>
            <p:cNvSpPr txBox="1"/>
            <p:nvPr/>
          </p:nvSpPr>
          <p:spPr>
            <a:xfrm>
              <a:off x="10023969" y="4848186"/>
              <a:ext cx="1104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Check-in gateways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E8DAC91-56C3-EE09-0A11-3517C7E6AA61}"/>
                </a:ext>
              </a:extLst>
            </p:cNvPr>
            <p:cNvCxnSpPr>
              <a:cxnSpLocks/>
            </p:cNvCxnSpPr>
            <p:nvPr/>
          </p:nvCxnSpPr>
          <p:spPr>
            <a:xfrm>
              <a:off x="2584608" y="4832965"/>
              <a:ext cx="7820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47868-7372-353D-4050-723A95021783}"/>
                </a:ext>
              </a:extLst>
            </p:cNvPr>
            <p:cNvSpPr/>
            <p:nvPr/>
          </p:nvSpPr>
          <p:spPr>
            <a:xfrm>
              <a:off x="400863" y="2868483"/>
              <a:ext cx="2166321" cy="1600237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4F182D-1EDA-6C00-C068-D2B8A44957DE}"/>
                </a:ext>
              </a:extLst>
            </p:cNvPr>
            <p:cNvSpPr/>
            <p:nvPr/>
          </p:nvSpPr>
          <p:spPr>
            <a:xfrm>
              <a:off x="418287" y="4538972"/>
              <a:ext cx="2166321" cy="788864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2A6F59-87CC-DD9A-66CF-DB75BA1AC311}"/>
                </a:ext>
              </a:extLst>
            </p:cNvPr>
            <p:cNvSpPr/>
            <p:nvPr/>
          </p:nvSpPr>
          <p:spPr>
            <a:xfrm>
              <a:off x="10031005" y="4187687"/>
              <a:ext cx="1445604" cy="45577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Others…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DC0B17-8945-23B8-978D-3590F0154B13}"/>
                </a:ext>
              </a:extLst>
            </p:cNvPr>
            <p:cNvCxnSpPr>
              <a:cxnSpLocks/>
            </p:cNvCxnSpPr>
            <p:nvPr/>
          </p:nvCxnSpPr>
          <p:spPr>
            <a:xfrm>
              <a:off x="2584608" y="2465726"/>
              <a:ext cx="3080253" cy="1106010"/>
            </a:xfrm>
            <a:prstGeom prst="bentConnector3">
              <a:avLst>
                <a:gd name="adj1" fmla="val 9283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E98AF8-771B-0CEE-9988-14F9EAE6B3D9}"/>
                </a:ext>
              </a:extLst>
            </p:cNvPr>
            <p:cNvSpPr/>
            <p:nvPr/>
          </p:nvSpPr>
          <p:spPr>
            <a:xfrm>
              <a:off x="400864" y="2024529"/>
              <a:ext cx="2166321" cy="788864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0F6597-52DD-D929-5CBD-464D1C47F4C3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5211222" y="4639873"/>
              <a:ext cx="23176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E4E3DAD1-460F-E384-C6D0-D39BF4F2B6E4}"/>
                </a:ext>
              </a:extLst>
            </p:cNvPr>
            <p:cNvCxnSpPr>
              <a:cxnSpLocks/>
            </p:cNvCxnSpPr>
            <p:nvPr/>
          </p:nvCxnSpPr>
          <p:spPr>
            <a:xfrm>
              <a:off x="9358834" y="3772985"/>
              <a:ext cx="556080" cy="54679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D60049B-2808-D06F-BB6A-C51E12A65180}"/>
                </a:ext>
              </a:extLst>
            </p:cNvPr>
            <p:cNvCxnSpPr>
              <a:cxnSpLocks/>
            </p:cNvCxnSpPr>
            <p:nvPr/>
          </p:nvCxnSpPr>
          <p:spPr>
            <a:xfrm>
              <a:off x="9305914" y="3330607"/>
              <a:ext cx="5638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39672FD5-9C1D-FEA4-2375-1EE2938E92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2663" y="2593781"/>
              <a:ext cx="694198" cy="63365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F1718CE-3965-6468-CD47-BF2E0799DCAC}"/>
              </a:ext>
            </a:extLst>
          </p:cNvPr>
          <p:cNvSpPr/>
          <p:nvPr/>
        </p:nvSpPr>
        <p:spPr>
          <a:xfrm>
            <a:off x="5472972" y="1070281"/>
            <a:ext cx="4242563" cy="5683094"/>
          </a:xfrm>
          <a:prstGeom prst="rect">
            <a:avLst/>
          </a:prstGeom>
          <a:noFill/>
          <a:ln w="57150">
            <a:solidFill>
              <a:srgbClr val="0078D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1BED60-DF82-CBC2-A03E-1433B607C796}"/>
              </a:ext>
            </a:extLst>
          </p:cNvPr>
          <p:cNvSpPr txBox="1"/>
          <p:nvPr/>
        </p:nvSpPr>
        <p:spPr>
          <a:xfrm>
            <a:off x="5657825" y="5764382"/>
            <a:ext cx="1721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Delivery delays, failures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8F40A0-7EEC-383E-8A23-39F8EFB91C43}"/>
              </a:ext>
            </a:extLst>
          </p:cNvPr>
          <p:cNvSpPr txBox="1"/>
          <p:nvPr/>
        </p:nvSpPr>
        <p:spPr>
          <a:xfrm>
            <a:off x="7680821" y="5676157"/>
            <a:ext cx="21188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Offline devices, busy, locked, power saving mode, user not signed in…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BD62AB-93D6-6C15-E664-1C0EED63FC58}"/>
              </a:ext>
            </a:extLst>
          </p:cNvPr>
          <p:cNvSpPr txBox="1"/>
          <p:nvPr/>
        </p:nvSpPr>
        <p:spPr>
          <a:xfrm>
            <a:off x="5725186" y="1308848"/>
            <a:ext cx="3831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Up to 10% of devices fall into this category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FE0A2D-6CD2-3CB9-9E41-103DE2F7F18A}"/>
              </a:ext>
            </a:extLst>
          </p:cNvPr>
          <p:cNvGrpSpPr/>
          <p:nvPr/>
        </p:nvGrpSpPr>
        <p:grpSpPr>
          <a:xfrm>
            <a:off x="5719105" y="2081207"/>
            <a:ext cx="1641168" cy="2667127"/>
            <a:chOff x="-6656611" y="895263"/>
            <a:chExt cx="3858284" cy="372378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5E4A7D-F63B-C217-4136-388323819A55}"/>
                </a:ext>
              </a:extLst>
            </p:cNvPr>
            <p:cNvSpPr/>
            <p:nvPr/>
          </p:nvSpPr>
          <p:spPr>
            <a:xfrm>
              <a:off x="-6656611" y="930017"/>
              <a:ext cx="3858284" cy="3611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0A35BAC8-82C3-EB96-7291-C9B3A42AE727}"/>
                </a:ext>
              </a:extLst>
            </p:cNvPr>
            <p:cNvSpPr/>
            <p:nvPr/>
          </p:nvSpPr>
          <p:spPr>
            <a:xfrm>
              <a:off x="-6617433" y="895263"/>
              <a:ext cx="3779928" cy="3723783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THE BLACK BOX</a:t>
              </a:r>
            </a:p>
            <a:p>
              <a:pPr algn="ctr"/>
              <a:endParaRPr lang="en-US"/>
            </a:p>
            <a:p>
              <a:pPr algn="ctr"/>
              <a:r>
                <a:rPr lang="en-US" sz="1200"/>
                <a:t>magic ‘happens’ (when it happens)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327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7CCE-77D8-4244-5E63-D809606A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5452" cy="1325563"/>
          </a:xfrm>
        </p:spPr>
        <p:txBody>
          <a:bodyPr/>
          <a:lstStyle/>
          <a:p>
            <a:r>
              <a:rPr lang="de-CH"/>
              <a:t>Sponsors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C3D0F0-6A6E-33EC-4FCE-5E27E4CC3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570AFE3-3DF6-7ABB-3F54-9B12AD7E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‘Fast Lane’ high level architecture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F72A0-6ADA-A3DA-7CD6-AF52CC682A28}"/>
              </a:ext>
            </a:extLst>
          </p:cNvPr>
          <p:cNvSpPr/>
          <p:nvPr/>
        </p:nvSpPr>
        <p:spPr>
          <a:xfrm>
            <a:off x="2688295" y="2614479"/>
            <a:ext cx="1706549" cy="949700"/>
          </a:xfrm>
          <a:prstGeom prst="rect">
            <a:avLst/>
          </a:prstGeom>
          <a:solidFill>
            <a:srgbClr val="0078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INTUNE NOTIFICATION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BEBD8-EEFC-D7A1-A4A0-9F289FB38878}"/>
              </a:ext>
            </a:extLst>
          </p:cNvPr>
          <p:cNvSpPr/>
          <p:nvPr/>
        </p:nvSpPr>
        <p:spPr>
          <a:xfrm>
            <a:off x="4769832" y="2602068"/>
            <a:ext cx="1445603" cy="974523"/>
          </a:xfrm>
          <a:prstGeom prst="rect">
            <a:avLst/>
          </a:prstGeom>
          <a:solidFill>
            <a:srgbClr val="0078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4DE599-9571-96CC-2990-301DA241DDD7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4394844" y="3089329"/>
            <a:ext cx="3749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DF3FDB-A1E3-1ABA-0F52-26B4E1D0DE09}"/>
              </a:ext>
            </a:extLst>
          </p:cNvPr>
          <p:cNvCxnSpPr>
            <a:cxnSpLocks/>
            <a:stCxn id="9" idx="3"/>
            <a:endCxn id="40" idx="1"/>
          </p:cNvCxnSpPr>
          <p:nvPr/>
        </p:nvCxnSpPr>
        <p:spPr>
          <a:xfrm flipV="1">
            <a:off x="6215435" y="2052811"/>
            <a:ext cx="521558" cy="103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62CE5DA-272E-B944-DFBC-4E8AD4D2F798}"/>
              </a:ext>
            </a:extLst>
          </p:cNvPr>
          <p:cNvSpPr/>
          <p:nvPr/>
        </p:nvSpPr>
        <p:spPr>
          <a:xfrm>
            <a:off x="10214958" y="1812297"/>
            <a:ext cx="1445604" cy="455771"/>
          </a:xfrm>
          <a:prstGeom prst="rect">
            <a:avLst/>
          </a:prstGeom>
          <a:solidFill>
            <a:srgbClr val="0078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MDM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B7D5F1-BA6A-B59A-DB00-A1D58D320C9C}"/>
              </a:ext>
            </a:extLst>
          </p:cNvPr>
          <p:cNvCxnSpPr>
            <a:cxnSpLocks/>
            <a:stCxn id="40" idx="3"/>
            <a:endCxn id="38" idx="1"/>
          </p:cNvCxnSpPr>
          <p:nvPr/>
        </p:nvCxnSpPr>
        <p:spPr>
          <a:xfrm flipV="1">
            <a:off x="8182597" y="2040183"/>
            <a:ext cx="2032361" cy="12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DAC4453-4158-D33B-55D3-F86034B75CBD}"/>
              </a:ext>
            </a:extLst>
          </p:cNvPr>
          <p:cNvSpPr/>
          <p:nvPr/>
        </p:nvSpPr>
        <p:spPr>
          <a:xfrm>
            <a:off x="10214958" y="2962562"/>
            <a:ext cx="1445604" cy="455770"/>
          </a:xfrm>
          <a:prstGeom prst="rect">
            <a:avLst/>
          </a:prstGeom>
          <a:solidFill>
            <a:srgbClr val="0078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1CCB25-588C-C22D-D73D-9E78B9217716}"/>
              </a:ext>
            </a:extLst>
          </p:cNvPr>
          <p:cNvSpPr/>
          <p:nvPr/>
        </p:nvSpPr>
        <p:spPr>
          <a:xfrm>
            <a:off x="10214958" y="4054981"/>
            <a:ext cx="1445604" cy="455770"/>
          </a:xfrm>
          <a:prstGeom prst="rect">
            <a:avLst/>
          </a:prstGeom>
          <a:solidFill>
            <a:srgbClr val="0078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MMPC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1E9137-A59D-B699-3030-FF1625BBB104}"/>
              </a:ext>
            </a:extLst>
          </p:cNvPr>
          <p:cNvSpPr/>
          <p:nvPr/>
        </p:nvSpPr>
        <p:spPr>
          <a:xfrm>
            <a:off x="10031409" y="1572459"/>
            <a:ext cx="1754038" cy="402941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DEE113-00DB-BD4E-4C81-964D548FC4F9}"/>
              </a:ext>
            </a:extLst>
          </p:cNvPr>
          <p:cNvSpPr txBox="1"/>
          <p:nvPr/>
        </p:nvSpPr>
        <p:spPr>
          <a:xfrm>
            <a:off x="10392460" y="4804617"/>
            <a:ext cx="1104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Check-in gateways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49A526-DB55-16CC-6824-91970A8357A6}"/>
              </a:ext>
            </a:extLst>
          </p:cNvPr>
          <p:cNvSpPr txBox="1"/>
          <p:nvPr/>
        </p:nvSpPr>
        <p:spPr>
          <a:xfrm>
            <a:off x="6854361" y="4721119"/>
            <a:ext cx="1210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Device notification channels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E18288-7260-090A-450C-6E8FEF849ABA}"/>
              </a:ext>
            </a:extLst>
          </p:cNvPr>
          <p:cNvSpPr/>
          <p:nvPr/>
        </p:nvSpPr>
        <p:spPr>
          <a:xfrm>
            <a:off x="6736993" y="1824925"/>
            <a:ext cx="1445604" cy="455771"/>
          </a:xfrm>
          <a:prstGeom prst="rect">
            <a:avLst/>
          </a:prstGeom>
          <a:solidFill>
            <a:srgbClr val="0078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URI #1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629A13-B172-7283-F3B6-EBF72CB628C2}"/>
              </a:ext>
            </a:extLst>
          </p:cNvPr>
          <p:cNvSpPr/>
          <p:nvPr/>
        </p:nvSpPr>
        <p:spPr>
          <a:xfrm>
            <a:off x="6736993" y="4050966"/>
            <a:ext cx="1445604" cy="455770"/>
          </a:xfrm>
          <a:prstGeom prst="rect">
            <a:avLst/>
          </a:prstGeom>
          <a:solidFill>
            <a:srgbClr val="0078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URI #3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5EA836-3564-4EC1-08B7-D870855BDB1C}"/>
              </a:ext>
            </a:extLst>
          </p:cNvPr>
          <p:cNvSpPr/>
          <p:nvPr/>
        </p:nvSpPr>
        <p:spPr>
          <a:xfrm>
            <a:off x="6618068" y="1608968"/>
            <a:ext cx="1754038" cy="399290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2790F4-3E77-C0E4-6AD2-8447DAF9237B}"/>
              </a:ext>
            </a:extLst>
          </p:cNvPr>
          <p:cNvCxnSpPr>
            <a:cxnSpLocks/>
            <a:stCxn id="42" idx="3"/>
            <a:endCxn id="54" idx="1"/>
          </p:cNvCxnSpPr>
          <p:nvPr/>
        </p:nvCxnSpPr>
        <p:spPr>
          <a:xfrm>
            <a:off x="8182597" y="4278851"/>
            <a:ext cx="2032361" cy="4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720D92-51DB-5F94-752E-3E1EA86CF730}"/>
              </a:ext>
            </a:extLst>
          </p:cNvPr>
          <p:cNvSpPr txBox="1"/>
          <p:nvPr/>
        </p:nvSpPr>
        <p:spPr>
          <a:xfrm>
            <a:off x="6096000" y="5858996"/>
            <a:ext cx="476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Before</a:t>
            </a:r>
            <a:r>
              <a:rPr lang="en-US" sz="2000"/>
              <a:t>: Decentralized Notification Flow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7DACE5-80A1-062E-15EC-7B621BDCC874}"/>
              </a:ext>
            </a:extLst>
          </p:cNvPr>
          <p:cNvSpPr/>
          <p:nvPr/>
        </p:nvSpPr>
        <p:spPr>
          <a:xfrm>
            <a:off x="4608650" y="1256126"/>
            <a:ext cx="7409179" cy="5094798"/>
          </a:xfrm>
          <a:prstGeom prst="roundRect">
            <a:avLst>
              <a:gd name="adj" fmla="val 5104"/>
            </a:avLst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FE1C7-FE72-4DCF-4415-77926F27DED5}"/>
              </a:ext>
            </a:extLst>
          </p:cNvPr>
          <p:cNvSpPr txBox="1"/>
          <p:nvPr/>
        </p:nvSpPr>
        <p:spPr>
          <a:xfrm>
            <a:off x="8427859" y="1794850"/>
            <a:ext cx="146062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Remote actions</a:t>
            </a:r>
          </a:p>
          <a:p>
            <a:r>
              <a:rPr lang="en-US" sz="1200"/>
              <a:t>Device enrollment </a:t>
            </a:r>
          </a:p>
          <a:p>
            <a:r>
              <a:rPr lang="en-US" sz="1200"/>
              <a:t>noncompliance alerts</a:t>
            </a:r>
          </a:p>
          <a:p>
            <a:r>
              <a:rPr lang="en-US" sz="120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64E8F-572B-2123-DDAA-C4293A03470C}"/>
              </a:ext>
            </a:extLst>
          </p:cNvPr>
          <p:cNvSpPr txBox="1"/>
          <p:nvPr/>
        </p:nvSpPr>
        <p:spPr>
          <a:xfrm>
            <a:off x="6096000" y="5847510"/>
            <a:ext cx="513813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/>
              <a:t>After</a:t>
            </a:r>
            <a:r>
              <a:rPr lang="en-US" sz="2000"/>
              <a:t>: Centralized with IC3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656925-D9DA-0A68-43DC-6C812C96A81E}"/>
              </a:ext>
            </a:extLst>
          </p:cNvPr>
          <p:cNvCxnSpPr>
            <a:cxnSpLocks/>
            <a:stCxn id="9" idx="3"/>
            <a:endCxn id="42" idx="1"/>
          </p:cNvCxnSpPr>
          <p:nvPr/>
        </p:nvCxnSpPr>
        <p:spPr>
          <a:xfrm>
            <a:off x="6215435" y="3089330"/>
            <a:ext cx="521558" cy="118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A05457A-088E-B0B7-A633-1FEAE85D5D81}"/>
              </a:ext>
            </a:extLst>
          </p:cNvPr>
          <p:cNvSpPr txBox="1"/>
          <p:nvPr/>
        </p:nvSpPr>
        <p:spPr>
          <a:xfrm>
            <a:off x="8435401" y="2863706"/>
            <a:ext cx="155430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Classic apps</a:t>
            </a:r>
          </a:p>
          <a:p>
            <a:r>
              <a:rPr lang="en-US" sz="1200"/>
              <a:t>Custom compliance</a:t>
            </a:r>
          </a:p>
          <a:p>
            <a:r>
              <a:rPr lang="en-US" sz="1200"/>
              <a:t>Scripts</a:t>
            </a:r>
          </a:p>
          <a:p>
            <a:r>
              <a:rPr lang="en-US" sz="120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B9078-9F16-C5D3-E9DC-FC00F42038BB}"/>
              </a:ext>
            </a:extLst>
          </p:cNvPr>
          <p:cNvSpPr txBox="1"/>
          <p:nvPr/>
        </p:nvSpPr>
        <p:spPr>
          <a:xfrm>
            <a:off x="8413806" y="4081588"/>
            <a:ext cx="147467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EPM elevation rules, policies</a:t>
            </a:r>
          </a:p>
          <a:p>
            <a:r>
              <a:rPr lang="en-US" sz="1200"/>
              <a:t>Inventory policies</a:t>
            </a:r>
          </a:p>
          <a:p>
            <a:endParaRPr lang="en-US" sz="1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8E1B63-A984-B600-712F-1FF7A1B93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859" y="276300"/>
            <a:ext cx="1393137" cy="712147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EE4051F-02EB-2A0D-252A-A294834E811C}"/>
              </a:ext>
            </a:extLst>
          </p:cNvPr>
          <p:cNvCxnSpPr>
            <a:cxnSpLocks/>
          </p:cNvCxnSpPr>
          <p:nvPr/>
        </p:nvCxnSpPr>
        <p:spPr>
          <a:xfrm>
            <a:off x="2173754" y="2537116"/>
            <a:ext cx="556080" cy="5467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24D0AF8-0765-3377-3826-8774CA19328B}"/>
              </a:ext>
            </a:extLst>
          </p:cNvPr>
          <p:cNvCxnSpPr>
            <a:cxnSpLocks/>
          </p:cNvCxnSpPr>
          <p:nvPr/>
        </p:nvCxnSpPr>
        <p:spPr>
          <a:xfrm flipV="1">
            <a:off x="2025161" y="3324474"/>
            <a:ext cx="694198" cy="633654"/>
          </a:xfrm>
          <a:prstGeom prst="bentConnector3">
            <a:avLst>
              <a:gd name="adj1" fmla="val 600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23A8A67-67ED-9332-E160-3EB340FC380A}"/>
              </a:ext>
            </a:extLst>
          </p:cNvPr>
          <p:cNvSpPr/>
          <p:nvPr/>
        </p:nvSpPr>
        <p:spPr>
          <a:xfrm>
            <a:off x="135870" y="2062266"/>
            <a:ext cx="2037884" cy="9497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Device actions,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Interactive scenarios,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14959E-527A-FE07-549B-A6FB8672A5DF}"/>
              </a:ext>
            </a:extLst>
          </p:cNvPr>
          <p:cNvSpPr/>
          <p:nvPr/>
        </p:nvSpPr>
        <p:spPr>
          <a:xfrm>
            <a:off x="135870" y="3219852"/>
            <a:ext cx="2037884" cy="157462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latinLnBrk="0" hangingPunct="1">
              <a:buNone/>
            </a:pPr>
            <a:r>
              <a:rPr lang="en-US" kern="1200">
                <a:solidFill>
                  <a:srgbClr val="091F2C"/>
                </a:solidFill>
                <a:effectLst/>
                <a:latin typeface="Segoe Sans Display" pitchFamily="2" charset="0"/>
                <a:ea typeface="+mn-ea"/>
                <a:cs typeface="+mn-cs"/>
              </a:rPr>
              <a:t>Server side changes (payload, membership, assignment…)</a:t>
            </a:r>
            <a:endParaRPr lang="en-US">
              <a:effectLst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DDD205-82AD-3252-9D3C-D8649574D66D}"/>
              </a:ext>
            </a:extLst>
          </p:cNvPr>
          <p:cNvGrpSpPr/>
          <p:nvPr/>
        </p:nvGrpSpPr>
        <p:grpSpPr>
          <a:xfrm>
            <a:off x="4688984" y="2040183"/>
            <a:ext cx="5525974" cy="2398181"/>
            <a:chOff x="3425132" y="2057677"/>
            <a:chExt cx="5525974" cy="23981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92A9243-A20E-D280-9498-F47846AE858C}"/>
                </a:ext>
              </a:extLst>
            </p:cNvPr>
            <p:cNvGrpSpPr/>
            <p:nvPr/>
          </p:nvGrpSpPr>
          <p:grpSpPr>
            <a:xfrm>
              <a:off x="3425132" y="2079760"/>
              <a:ext cx="3786870" cy="2376098"/>
              <a:chOff x="3425132" y="2079760"/>
              <a:chExt cx="3786870" cy="2376098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8DE54B-5356-5B26-30BA-448D27F92F5F}"/>
                  </a:ext>
                </a:extLst>
              </p:cNvPr>
              <p:cNvSpPr/>
              <p:nvPr/>
            </p:nvSpPr>
            <p:spPr>
              <a:xfrm>
                <a:off x="5473141" y="2633892"/>
                <a:ext cx="1457225" cy="949700"/>
              </a:xfrm>
              <a:prstGeom prst="rect">
                <a:avLst/>
              </a:prstGeom>
              <a:solidFill>
                <a:srgbClr val="8DC8E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/>
                  <a:t>INTUNE MANAGEMENT EXTENSION 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F3DB607-BF09-4DE6-A26A-E028D6D61CAB}"/>
                  </a:ext>
                </a:extLst>
              </p:cNvPr>
              <p:cNvSpPr/>
              <p:nvPr/>
            </p:nvSpPr>
            <p:spPr>
              <a:xfrm>
                <a:off x="3425132" y="2621480"/>
                <a:ext cx="1657091" cy="974523"/>
              </a:xfrm>
              <a:prstGeom prst="rect">
                <a:avLst/>
              </a:prstGeom>
              <a:solidFill>
                <a:srgbClr val="8DC8E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IC3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3C103B13-CB15-E077-8905-CB0965326048}"/>
                  </a:ext>
                </a:extLst>
              </p:cNvPr>
              <p:cNvCxnSpPr>
                <a:cxnSpLocks/>
                <a:stCxn id="47" idx="3"/>
                <a:endCxn id="46" idx="1"/>
              </p:cNvCxnSpPr>
              <p:nvPr/>
            </p:nvCxnSpPr>
            <p:spPr>
              <a:xfrm>
                <a:off x="5082223" y="3108742"/>
                <a:ext cx="390918" cy="0"/>
              </a:xfrm>
              <a:prstGeom prst="straightConnector1">
                <a:avLst/>
              </a:prstGeom>
              <a:ln>
                <a:solidFill>
                  <a:srgbClr val="8DC8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6251D8E-85FA-C600-5B8D-148444BFB742}"/>
                  </a:ext>
                </a:extLst>
              </p:cNvPr>
              <p:cNvCxnSpPr>
                <a:cxnSpLocks/>
                <a:stCxn id="46" idx="3"/>
              </p:cNvCxnSpPr>
              <p:nvPr/>
            </p:nvCxnSpPr>
            <p:spPr>
              <a:xfrm flipV="1">
                <a:off x="6930366" y="2079760"/>
                <a:ext cx="281636" cy="1028982"/>
              </a:xfrm>
              <a:prstGeom prst="straightConnector1">
                <a:avLst/>
              </a:prstGeom>
              <a:ln>
                <a:solidFill>
                  <a:srgbClr val="8DC8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1FD5121-43D6-3EA9-6832-01E036182F92}"/>
                  </a:ext>
                </a:extLst>
              </p:cNvPr>
              <p:cNvCxnSpPr>
                <a:cxnSpLocks/>
                <a:stCxn id="46" idx="3"/>
              </p:cNvCxnSpPr>
              <p:nvPr/>
            </p:nvCxnSpPr>
            <p:spPr>
              <a:xfrm>
                <a:off x="6930366" y="3108742"/>
                <a:ext cx="281636" cy="0"/>
              </a:xfrm>
              <a:prstGeom prst="straightConnector1">
                <a:avLst/>
              </a:prstGeom>
              <a:ln>
                <a:solidFill>
                  <a:srgbClr val="8DC8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62577E3E-FCAC-99F2-C746-13D19647B6F5}"/>
                  </a:ext>
                </a:extLst>
              </p:cNvPr>
              <p:cNvCxnSpPr>
                <a:cxnSpLocks/>
                <a:stCxn id="46" idx="3"/>
              </p:cNvCxnSpPr>
              <p:nvPr/>
            </p:nvCxnSpPr>
            <p:spPr>
              <a:xfrm>
                <a:off x="6930366" y="3108742"/>
                <a:ext cx="229038" cy="1347116"/>
              </a:xfrm>
              <a:prstGeom prst="straightConnector1">
                <a:avLst/>
              </a:prstGeom>
              <a:ln>
                <a:solidFill>
                  <a:srgbClr val="8DC8E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ED2A3AD-4FEE-8092-52B0-A47FAE752746}"/>
                </a:ext>
              </a:extLst>
            </p:cNvPr>
            <p:cNvCxnSpPr>
              <a:cxnSpLocks/>
            </p:cNvCxnSpPr>
            <p:nvPr/>
          </p:nvCxnSpPr>
          <p:spPr>
            <a:xfrm>
              <a:off x="8624633" y="2057677"/>
              <a:ext cx="326473" cy="0"/>
            </a:xfrm>
            <a:prstGeom prst="straightConnector1">
              <a:avLst/>
            </a:prstGeom>
            <a:ln>
              <a:solidFill>
                <a:srgbClr val="8DC8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787EADC-CD64-F6A0-8351-87F7DCF0C863}"/>
                </a:ext>
              </a:extLst>
            </p:cNvPr>
            <p:cNvCxnSpPr>
              <a:cxnSpLocks/>
              <a:endCxn id="53" idx="1"/>
            </p:cNvCxnSpPr>
            <p:nvPr/>
          </p:nvCxnSpPr>
          <p:spPr>
            <a:xfrm>
              <a:off x="8663809" y="3207941"/>
              <a:ext cx="287297" cy="0"/>
            </a:xfrm>
            <a:prstGeom prst="straightConnector1">
              <a:avLst/>
            </a:prstGeom>
            <a:ln>
              <a:solidFill>
                <a:srgbClr val="8DC8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97FA03C-E005-DB39-CF34-04D160C90358}"/>
                </a:ext>
              </a:extLst>
            </p:cNvPr>
            <p:cNvCxnSpPr>
              <a:cxnSpLocks/>
            </p:cNvCxnSpPr>
            <p:nvPr/>
          </p:nvCxnSpPr>
          <p:spPr>
            <a:xfrm>
              <a:off x="8624633" y="4300102"/>
              <a:ext cx="326473" cy="0"/>
            </a:xfrm>
            <a:prstGeom prst="straightConnector1">
              <a:avLst/>
            </a:prstGeom>
            <a:ln>
              <a:solidFill>
                <a:srgbClr val="8DC8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2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/>
      <p:bldP spid="40" grpId="0" animBg="1"/>
      <p:bldP spid="42" grpId="0" animBg="1"/>
      <p:bldP spid="43" grpId="0" animBg="1"/>
      <p:bldP spid="2" grpId="0"/>
      <p:bldP spid="3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489547-11F3-34E7-7B64-D7D7A3967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983239-146F-6366-7CBA-EE4AF0053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50" baseline="0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3600"/>
              <a:t>Smarter check-in prioritization</a:t>
            </a:r>
            <a:endParaRPr kumimoji="0" lang="en-US" sz="3600" b="0" i="0" u="none" strike="noStrike" kern="1200" cap="none" spc="-50" normalizeH="0" baseline="0" noProof="0">
              <a:ln w="3175">
                <a:noFill/>
              </a:ln>
              <a:solidFill>
                <a:srgbClr val="1A1A1A"/>
              </a:soli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B844527-4786-30BD-024F-D4B62BE325DC}"/>
              </a:ext>
            </a:extLst>
          </p:cNvPr>
          <p:cNvGraphicFramePr>
            <a:graphicFrameLocks/>
          </p:cNvGraphicFramePr>
          <p:nvPr/>
        </p:nvGraphicFramePr>
        <p:xfrm>
          <a:off x="566460" y="1571253"/>
          <a:ext cx="11224566" cy="4456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922">
                  <a:extLst>
                    <a:ext uri="{9D8B030D-6E8A-4147-A177-3AD203B41FA5}">
                      <a16:colId xmlns:a16="http://schemas.microsoft.com/office/drawing/2014/main" val="1488917156"/>
                    </a:ext>
                  </a:extLst>
                </a:gridCol>
                <a:gridCol w="3108081">
                  <a:extLst>
                    <a:ext uri="{9D8B030D-6E8A-4147-A177-3AD203B41FA5}">
                      <a16:colId xmlns:a16="http://schemas.microsoft.com/office/drawing/2014/main" val="3384038807"/>
                    </a:ext>
                  </a:extLst>
                </a:gridCol>
                <a:gridCol w="6337563">
                  <a:extLst>
                    <a:ext uri="{9D8B030D-6E8A-4147-A177-3AD203B41FA5}">
                      <a16:colId xmlns:a16="http://schemas.microsoft.com/office/drawing/2014/main" val="2583696220"/>
                    </a:ext>
                  </a:extLst>
                </a:gridCol>
              </a:tblGrid>
              <a:tr h="2262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Classification</a:t>
                      </a:r>
                    </a:p>
                  </a:txBody>
                  <a:tcPr anchor="ctr">
                    <a:solidFill>
                      <a:srgbClr val="2A44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Definition</a:t>
                      </a:r>
                    </a:p>
                  </a:txBody>
                  <a:tcPr anchor="ctr">
                    <a:solidFill>
                      <a:srgbClr val="2A44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Scenarios</a:t>
                      </a:r>
                    </a:p>
                  </a:txBody>
                  <a:tcPr anchor="ctr">
                    <a:solidFill>
                      <a:srgbClr val="2A44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51106"/>
                  </a:ext>
                </a:extLst>
              </a:tr>
              <a:tr h="226274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Critical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Process urgently, avoid delays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Newly enrolled devices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77422"/>
                  </a:ext>
                </a:extLst>
              </a:tr>
              <a:tr h="226274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2"/>
                          </a:solidFill>
                        </a:rPr>
                        <a:t>Some device actions  (e.g. sync, wipe)</a:t>
                      </a:r>
                    </a:p>
                  </a:txBody>
                  <a:tcPr anchor="ctr">
                    <a:solidFill>
                      <a:srgbClr val="CC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105709"/>
                  </a:ext>
                </a:extLst>
              </a:tr>
              <a:tr h="226274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2"/>
                          </a:solidFill>
                        </a:rPr>
                        <a:t>Critical device alerts (e.g. malware found, compliance change)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94094"/>
                  </a:ext>
                </a:extLst>
              </a:tr>
              <a:tr h="226274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accent2"/>
                          </a:solidFill>
                        </a:rPr>
                        <a:t>Sync buttons</a:t>
                      </a:r>
                    </a:p>
                  </a:txBody>
                  <a:tcPr anchor="ctr">
                    <a:solidFill>
                      <a:srgbClr val="CC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354878"/>
                  </a:ext>
                </a:extLst>
              </a:tr>
              <a:tr h="226274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High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Important but not always urgent, impact of delay is moderate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Service side Changes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04600"/>
                  </a:ext>
                </a:extLst>
              </a:tr>
              <a:tr h="390837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2"/>
                          </a:solidFill>
                        </a:rPr>
                        <a:t>Devices reporting back remediation status from prior check-ins (</a:t>
                      </a:r>
                      <a:r>
                        <a:rPr lang="en-US" sz="1600" b="1" err="1">
                          <a:solidFill>
                            <a:schemeClr val="accent2"/>
                          </a:solidFill>
                        </a:rPr>
                        <a:t>ie</a:t>
                      </a:r>
                      <a:r>
                        <a:rPr lang="en-US" sz="1600" b="1">
                          <a:solidFill>
                            <a:schemeClr val="accent2"/>
                          </a:solidFill>
                        </a:rPr>
                        <a:t>: app install status)</a:t>
                      </a:r>
                    </a:p>
                  </a:txBody>
                  <a:tcPr anchor="ctr">
                    <a:solidFill>
                      <a:srgbClr val="CC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92383"/>
                  </a:ext>
                </a:extLst>
              </a:tr>
              <a:tr h="226274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2"/>
                          </a:solidFill>
                        </a:rPr>
                        <a:t>Devices that haven’t completed a check-in recently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9179"/>
                  </a:ext>
                </a:extLst>
              </a:tr>
              <a:tr h="226274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2"/>
                          </a:solidFill>
                        </a:rPr>
                        <a:t>Client drifts</a:t>
                      </a:r>
                    </a:p>
                  </a:txBody>
                  <a:tcPr anchor="ctr">
                    <a:solidFill>
                      <a:srgbClr val="CC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846196"/>
                  </a:ext>
                </a:extLst>
              </a:tr>
              <a:tr h="2262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Medium</a:t>
                      </a:r>
                    </a:p>
                  </a:txBody>
                  <a:tcPr anchor="ctr">
                    <a:solidFill>
                      <a:srgbClr val="CC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Normal user activity</a:t>
                      </a:r>
                    </a:p>
                  </a:txBody>
                  <a:tcPr anchor="ctr">
                    <a:solidFill>
                      <a:srgbClr val="CCD2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User Logon</a:t>
                      </a:r>
                    </a:p>
                  </a:txBody>
                  <a:tcPr anchor="ctr">
                    <a:solidFill>
                      <a:srgbClr val="CC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28373"/>
                  </a:ext>
                </a:extLst>
              </a:tr>
              <a:tr h="226274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Low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Where delays would not impact productivity,  security or compliance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Scheduled task</a:t>
                      </a:r>
                    </a:p>
                  </a:txBody>
                  <a:tcPr anchor="ctr">
                    <a:solidFill>
                      <a:srgbClr val="E8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40057"/>
                  </a:ext>
                </a:extLst>
              </a:tr>
              <a:tr h="493689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Public API (Medium? Low?)</a:t>
                      </a:r>
                    </a:p>
                  </a:txBody>
                  <a:tcPr anchor="ctr">
                    <a:solidFill>
                      <a:srgbClr val="CC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7584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B601B11-D9BA-E667-54EF-22E3DAAD494B}"/>
              </a:ext>
            </a:extLst>
          </p:cNvPr>
          <p:cNvSpPr/>
          <p:nvPr/>
        </p:nvSpPr>
        <p:spPr>
          <a:xfrm>
            <a:off x="5461932" y="2271447"/>
            <a:ext cx="6329094" cy="639421"/>
          </a:xfrm>
          <a:prstGeom prst="rect">
            <a:avLst/>
          </a:prstGeom>
          <a:solidFill>
            <a:srgbClr val="E8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0291F-A9AC-024A-5D1E-6094A6CD9DCE}"/>
              </a:ext>
            </a:extLst>
          </p:cNvPr>
          <p:cNvSpPr/>
          <p:nvPr/>
        </p:nvSpPr>
        <p:spPr>
          <a:xfrm>
            <a:off x="5461932" y="3611061"/>
            <a:ext cx="6329094" cy="1229783"/>
          </a:xfrm>
          <a:prstGeom prst="rect">
            <a:avLst/>
          </a:prstGeom>
          <a:solidFill>
            <a:srgbClr val="E8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A78A25-5D0B-3DE8-39C8-0EC3DA0A3E6E}"/>
              </a:ext>
            </a:extLst>
          </p:cNvPr>
          <p:cNvSpPr/>
          <p:nvPr/>
        </p:nvSpPr>
        <p:spPr>
          <a:xfrm>
            <a:off x="2292178" y="1576164"/>
            <a:ext cx="9361778" cy="44511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899CA6-C345-1445-0967-A217D8CFC486}"/>
              </a:ext>
            </a:extLst>
          </p:cNvPr>
          <p:cNvSpPr/>
          <p:nvPr/>
        </p:nvSpPr>
        <p:spPr>
          <a:xfrm>
            <a:off x="5461932" y="1571253"/>
            <a:ext cx="6514214" cy="45574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FAA2ABD0-7568-92C2-0B30-B0FE2483195E}"/>
              </a:ext>
            </a:extLst>
          </p:cNvPr>
          <p:cNvGraphicFramePr>
            <a:graphicFrameLocks/>
          </p:cNvGraphicFramePr>
          <p:nvPr/>
        </p:nvGraphicFramePr>
        <p:xfrm>
          <a:off x="588263" y="1571253"/>
          <a:ext cx="6514214" cy="445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294">
                  <a:extLst>
                    <a:ext uri="{9D8B030D-6E8A-4147-A177-3AD203B41FA5}">
                      <a16:colId xmlns:a16="http://schemas.microsoft.com/office/drawing/2014/main" val="3871161339"/>
                    </a:ext>
                  </a:extLst>
                </a:gridCol>
                <a:gridCol w="4735920">
                  <a:extLst>
                    <a:ext uri="{9D8B030D-6E8A-4147-A177-3AD203B41FA5}">
                      <a16:colId xmlns:a16="http://schemas.microsoft.com/office/drawing/2014/main" val="2583696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Classification</a:t>
                      </a:r>
                    </a:p>
                  </a:txBody>
                  <a:tcPr anchor="ctr">
                    <a:solidFill>
                      <a:srgbClr val="2A44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Scenarios</a:t>
                      </a:r>
                    </a:p>
                  </a:txBody>
                  <a:tcPr anchor="ctr">
                    <a:solidFill>
                      <a:srgbClr val="2A44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51106"/>
                  </a:ext>
                </a:extLst>
              </a:tr>
              <a:tr h="591737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Non-maintenance</a:t>
                      </a:r>
                    </a:p>
                    <a:p>
                      <a:pPr>
                        <a:buNone/>
                      </a:pPr>
                      <a:endParaRPr lang="en-US" sz="16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Newly enrolled devices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177422"/>
                  </a:ext>
                </a:extLst>
              </a:tr>
              <a:tr h="591737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Service side Changes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704600"/>
                  </a:ext>
                </a:extLst>
              </a:tr>
              <a:tr h="591737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Sync buttons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69179"/>
                  </a:ext>
                </a:extLst>
              </a:tr>
              <a:tr h="591737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Some alerts (Threat detection, User Log 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828373"/>
                  </a:ext>
                </a:extLst>
              </a:tr>
              <a:tr h="591737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Public API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88119"/>
                  </a:ext>
                </a:extLst>
              </a:tr>
              <a:tr h="5349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Maintenance</a:t>
                      </a:r>
                    </a:p>
                    <a:p>
                      <a:pPr>
                        <a:buNone/>
                      </a:pPr>
                      <a:endParaRPr lang="en-US" sz="16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Some alerts that are considered non-operational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440057"/>
                  </a:ext>
                </a:extLst>
              </a:tr>
              <a:tr h="591737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Scheduled task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17584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F0E22B4-B047-01C8-B0E7-32ADFAB5B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819" y="359428"/>
            <a:ext cx="1393137" cy="7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1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EE6F81-AF6F-1637-03F4-534C415B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Smarter check-in prioritization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DC56EB-9383-5A73-90DF-3AB4FC261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The insights we are building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DFF29-EC42-006A-7B9C-47363954A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3693319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Granular prioritization beyond maintenance / non-maintenance</a:t>
            </a:r>
          </a:p>
          <a:p>
            <a:r>
              <a:rPr lang="en-US">
                <a:solidFill>
                  <a:schemeClr val="tx2"/>
                </a:solidFill>
              </a:rPr>
              <a:t>Tracking devices with pending changes</a:t>
            </a:r>
          </a:p>
          <a:p>
            <a:r>
              <a:rPr lang="en-US">
                <a:solidFill>
                  <a:schemeClr val="tx2"/>
                </a:solidFill>
              </a:rPr>
              <a:t>Combine multiple signals to adjust priority</a:t>
            </a:r>
          </a:p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AEA537-645D-4AFD-EBDD-AD0E22F23D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The smarts we are adding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68B7A-8F23-EEE9-F9C1-C214DFAD23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2806922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Adjusting quotas dynamically to accommodate surge in changes</a:t>
            </a:r>
            <a:endParaRPr lang="en-US"/>
          </a:p>
          <a:p>
            <a:r>
              <a:rPr lang="en-US">
                <a:solidFill>
                  <a:schemeClr val="tx2"/>
                </a:solidFill>
              </a:rPr>
              <a:t>Higher priorities retry faster, while lower are slower. </a:t>
            </a:r>
          </a:p>
          <a:p>
            <a:r>
              <a:rPr lang="en-US">
                <a:solidFill>
                  <a:schemeClr val="tx2"/>
                </a:solidFill>
              </a:rPr>
              <a:t>Include </a:t>
            </a:r>
            <a:r>
              <a:rPr lang="en-US" b="1">
                <a:solidFill>
                  <a:schemeClr val="tx2"/>
                </a:solidFill>
              </a:rPr>
              <a:t># retries </a:t>
            </a:r>
            <a:r>
              <a:rPr lang="en-US">
                <a:solidFill>
                  <a:schemeClr val="tx2"/>
                </a:solidFill>
              </a:rPr>
              <a:t>into prioritization formula.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BECDA6-277A-4245-B154-9F639826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95" y="427597"/>
            <a:ext cx="1393137" cy="7121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255A144-16E9-0FBD-E5B7-FCF08F2EAD09}"/>
              </a:ext>
            </a:extLst>
          </p:cNvPr>
          <p:cNvGrpSpPr/>
          <p:nvPr/>
        </p:nvGrpSpPr>
        <p:grpSpPr>
          <a:xfrm>
            <a:off x="3169059" y="4978470"/>
            <a:ext cx="2716861" cy="1630116"/>
            <a:chOff x="2612213" y="1981"/>
            <a:chExt cx="2716861" cy="1630116"/>
          </a:xfrm>
          <a:solidFill>
            <a:srgbClr val="0078D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8840A6-E016-8B8D-219A-4593A31C0309}"/>
                </a:ext>
              </a:extLst>
            </p:cNvPr>
            <p:cNvSpPr/>
            <p:nvPr/>
          </p:nvSpPr>
          <p:spPr>
            <a:xfrm>
              <a:off x="2612213" y="1981"/>
              <a:ext cx="2716861" cy="1630116"/>
            </a:xfrm>
            <a:prstGeom prst="rect">
              <a:avLst/>
            </a:prstGeom>
            <a:grpFill/>
            <a:ln>
              <a:solidFill>
                <a:srgbClr val="0078D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EF903B-DDE2-5C67-18F6-FFB7C0F7E0AE}"/>
                </a:ext>
              </a:extLst>
            </p:cNvPr>
            <p:cNvSpPr txBox="1"/>
            <p:nvPr/>
          </p:nvSpPr>
          <p:spPr>
            <a:xfrm>
              <a:off x="2612213" y="1981"/>
              <a:ext cx="2716861" cy="1630116"/>
            </a:xfrm>
            <a:prstGeom prst="rect">
              <a:avLst/>
            </a:prstGeom>
            <a:grpFill/>
            <a:ln>
              <a:solidFill>
                <a:srgbClr val="0078D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/>
                <a:t>All critical check-ins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/>
                <a:t>on 1</a:t>
              </a:r>
              <a:r>
                <a:rPr lang="en-US" sz="2000" b="1" i="0" kern="1200" baseline="30000"/>
                <a:t>st</a:t>
              </a:r>
              <a:r>
                <a:rPr lang="en-US" sz="2000" b="1" i="0" kern="1200"/>
                <a:t> attempt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2EF04F-CB29-DECD-6F70-2EE782493621}"/>
              </a:ext>
            </a:extLst>
          </p:cNvPr>
          <p:cNvGrpSpPr/>
          <p:nvPr/>
        </p:nvGrpSpPr>
        <p:grpSpPr>
          <a:xfrm>
            <a:off x="6306082" y="4976566"/>
            <a:ext cx="2716861" cy="1630116"/>
            <a:chOff x="5749236" y="77"/>
            <a:chExt cx="2716861" cy="1630116"/>
          </a:xfrm>
          <a:solidFill>
            <a:srgbClr val="0078D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574C52-2D92-BBA5-C7AF-46234DE3D111}"/>
                </a:ext>
              </a:extLst>
            </p:cNvPr>
            <p:cNvSpPr/>
            <p:nvPr/>
          </p:nvSpPr>
          <p:spPr>
            <a:xfrm>
              <a:off x="5749236" y="77"/>
              <a:ext cx="2716861" cy="1630116"/>
            </a:xfrm>
            <a:prstGeom prst="rect">
              <a:avLst/>
            </a:prstGeom>
            <a:grpFill/>
            <a:ln>
              <a:solidFill>
                <a:srgbClr val="0078D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611F57-BF13-DFE8-60AB-3FA22D782161}"/>
                </a:ext>
              </a:extLst>
            </p:cNvPr>
            <p:cNvSpPr txBox="1"/>
            <p:nvPr/>
          </p:nvSpPr>
          <p:spPr>
            <a:xfrm>
              <a:off x="5749236" y="77"/>
              <a:ext cx="2716861" cy="1630116"/>
            </a:xfrm>
            <a:prstGeom prst="rect">
              <a:avLst/>
            </a:prstGeom>
            <a:grpFill/>
            <a:ln>
              <a:solidFill>
                <a:srgbClr val="0078D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/>
                <a:t>All high</a:t>
              </a:r>
              <a:r>
                <a:rPr lang="en-US" sz="2000" b="1"/>
                <a:t>-</a:t>
              </a:r>
              <a:r>
                <a:rPr lang="en-US" sz="2000" b="1" i="0" kern="1200" err="1"/>
                <a:t>pri</a:t>
              </a:r>
              <a:r>
                <a:rPr lang="en-US" sz="2000" b="1" i="0" kern="1200"/>
                <a:t> check-ins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/>
                <a:t>within 1-hour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43E16F-7599-2012-29DE-3D8E7D632756}"/>
              </a:ext>
            </a:extLst>
          </p:cNvPr>
          <p:cNvSpPr txBox="1"/>
          <p:nvPr/>
        </p:nvSpPr>
        <p:spPr>
          <a:xfrm>
            <a:off x="1458607" y="5686743"/>
            <a:ext cx="12902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/>
              <a:t>Outcomes: </a:t>
            </a:r>
          </a:p>
        </p:txBody>
      </p:sp>
    </p:spTree>
    <p:extLst>
      <p:ext uri="{BB962C8B-B14F-4D97-AF65-F5344CB8AC3E}">
        <p14:creationId xmlns:p14="http://schemas.microsoft.com/office/powerpoint/2010/main" val="2718944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9AB3C-97DD-407F-9814-8E7C3EE8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Outcomes: Consistent notifications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B4CB5-81D4-B0C2-90F6-4B07556D6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4001095"/>
          </a:xfrm>
        </p:spPr>
        <p:txBody>
          <a:bodyPr/>
          <a:lstStyle/>
          <a:p>
            <a:r>
              <a:rPr lang="en-US">
                <a:solidFill>
                  <a:srgbClr val="091F2C"/>
                </a:solidFill>
              </a:rPr>
              <a:t>No dropped notifications </a:t>
            </a:r>
          </a:p>
          <a:p>
            <a:r>
              <a:rPr lang="en-US">
                <a:solidFill>
                  <a:srgbClr val="091F2C"/>
                </a:solidFill>
              </a:rPr>
              <a:t>Time-bound delivery expectations</a:t>
            </a:r>
          </a:p>
          <a:p>
            <a:pPr lvl="1"/>
            <a:r>
              <a:rPr lang="en-US">
                <a:solidFill>
                  <a:srgbClr val="091F2C"/>
                </a:solidFill>
              </a:rPr>
              <a:t>Minimal (minutes) impact to single change scenarios</a:t>
            </a:r>
          </a:p>
          <a:p>
            <a:r>
              <a:rPr lang="en-US">
                <a:solidFill>
                  <a:srgbClr val="091F2C"/>
                </a:solidFill>
              </a:rPr>
              <a:t>Better experience for back-to-back change scenarios</a:t>
            </a:r>
          </a:p>
          <a:p>
            <a:r>
              <a:rPr lang="en-US">
                <a:solidFill>
                  <a:srgbClr val="091F2C"/>
                </a:solidFill>
              </a:rPr>
              <a:t>Device actions and small changes   (</a:t>
            </a:r>
            <a:r>
              <a:rPr lang="en-US" err="1">
                <a:solidFill>
                  <a:srgbClr val="091F2C"/>
                </a:solidFill>
              </a:rPr>
              <a:t>ie</a:t>
            </a:r>
            <a:r>
              <a:rPr lang="en-US">
                <a:solidFill>
                  <a:srgbClr val="091F2C"/>
                </a:solidFill>
              </a:rPr>
              <a:t>: lab devices) unimpacted.</a:t>
            </a:r>
          </a:p>
          <a:p>
            <a:endParaRPr lang="en-US">
              <a:solidFill>
                <a:srgbClr val="091F2C"/>
              </a:solidFill>
            </a:endParaRP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83E118-F826-2891-B171-168D64452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3841052"/>
          </a:xfrm>
        </p:spPr>
        <p:txBody>
          <a:bodyPr/>
          <a:lstStyle/>
          <a:p>
            <a:r>
              <a:rPr lang="en-US"/>
              <a:t>Fast lane is coming for additional payloads</a:t>
            </a:r>
          </a:p>
          <a:p>
            <a:r>
              <a:rPr lang="en-US"/>
              <a:t>Windows/Mac IMEs:</a:t>
            </a:r>
          </a:p>
          <a:p>
            <a:pPr lvl="1"/>
            <a:r>
              <a:rPr lang="en-US"/>
              <a:t>Classic apps</a:t>
            </a:r>
          </a:p>
          <a:p>
            <a:pPr lvl="1"/>
            <a:r>
              <a:rPr lang="en-US"/>
              <a:t>Scripts</a:t>
            </a:r>
          </a:p>
          <a:p>
            <a:pPr lvl="1"/>
            <a:r>
              <a:rPr lang="en-US"/>
              <a:t>Custom compliance </a:t>
            </a:r>
          </a:p>
          <a:p>
            <a:r>
              <a:rPr lang="en-US"/>
              <a:t>MMP-C policy and configurations</a:t>
            </a:r>
          </a:p>
          <a:p>
            <a:pPr lvl="1"/>
            <a:r>
              <a:rPr lang="en-US"/>
              <a:t>EPM</a:t>
            </a:r>
          </a:p>
          <a:p>
            <a:pPr lvl="1"/>
            <a:r>
              <a:rPr lang="en-US"/>
              <a:t>Inventory </a:t>
            </a:r>
          </a:p>
          <a:p>
            <a:pPr lvl="1"/>
            <a:r>
              <a:rPr lang="en-US"/>
              <a:t>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B4822D-4A4E-6B37-4B0B-487CEE1F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2" y="1331567"/>
            <a:ext cx="1393137" cy="71214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8EE18F3-2290-72AE-138C-CBFD2A231EB6}"/>
              </a:ext>
            </a:extLst>
          </p:cNvPr>
          <p:cNvSpPr txBox="1">
            <a:spLocks/>
          </p:cNvSpPr>
          <p:nvPr/>
        </p:nvSpPr>
        <p:spPr>
          <a:xfrm>
            <a:off x="294640" y="5421312"/>
            <a:ext cx="11018520" cy="329936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" name="Picture 1" descr="RELEASED.&#10;&#10;AI-generated content may be incorrect.">
            <a:extLst>
              <a:ext uri="{FF2B5EF4-FFF2-40B4-BE49-F238E27FC236}">
                <a16:creationId xmlns:a16="http://schemas.microsoft.com/office/drawing/2014/main" id="{D0ADF6ED-DCBB-42CB-F157-4708F2EE1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1312942"/>
            <a:ext cx="1554416" cy="6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5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6CE6-4F15-2F3E-888C-A813FF96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Notifications resiliency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861EA-EC4C-2A16-6DD1-F9002A437E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0078D4"/>
                </a:solidFill>
              </a:rPr>
              <a:t>Customer outcomes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45D2A-3C8A-0AA5-BE93-C78B445CD3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21421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Reliability improvements</a:t>
            </a:r>
          </a:p>
          <a:p>
            <a:pPr marL="0" indent="0">
              <a:buNone/>
            </a:pPr>
            <a:r>
              <a:rPr lang="en-US"/>
              <a:t>Delivery receipts</a:t>
            </a:r>
          </a:p>
          <a:p>
            <a:pPr marL="0" indent="0">
              <a:buNone/>
            </a:pPr>
            <a:r>
              <a:rPr lang="en-US"/>
              <a:t>Intent/Prioritization</a:t>
            </a:r>
          </a:p>
          <a:p>
            <a:pPr marL="0" indent="0">
              <a:buNone/>
            </a:pPr>
            <a:r>
              <a:rPr lang="en-US"/>
              <a:t>Online/End user presence</a:t>
            </a:r>
          </a:p>
          <a:p>
            <a:pPr marL="0" indent="0">
              <a:buNone/>
            </a:pPr>
            <a:r>
              <a:rPr lang="en-US"/>
              <a:t>Troubleshooting and diagnosability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DF558-B1A2-2E16-1312-E2BD0C61F2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0078D4"/>
                </a:solidFill>
              </a:rPr>
              <a:t>Coming soon to: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331AF-69FA-24E4-F710-D48E62CE1F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3397853"/>
          </a:xfrm>
        </p:spPr>
        <p:txBody>
          <a:bodyPr/>
          <a:lstStyle/>
          <a:p>
            <a:r>
              <a:rPr lang="en-US"/>
              <a:t>Remote Help, EPM requests</a:t>
            </a:r>
          </a:p>
          <a:p>
            <a:r>
              <a:rPr lang="en-US"/>
              <a:t>Windows Classic apps</a:t>
            </a:r>
          </a:p>
          <a:p>
            <a:r>
              <a:rPr lang="en-US"/>
              <a:t>Scripts</a:t>
            </a:r>
          </a:p>
          <a:p>
            <a:r>
              <a:rPr lang="en-US"/>
              <a:t>Custom Compliance</a:t>
            </a:r>
          </a:p>
          <a:p>
            <a:r>
              <a:rPr lang="en-US"/>
              <a:t>Device Actions</a:t>
            </a:r>
          </a:p>
          <a:p>
            <a:r>
              <a:rPr lang="en-US"/>
              <a:t>MDM Policies and configuration changes (IC3 first, WNS as fallback)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0699C-E8BB-C8E5-6866-1FBC2E57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859" y="276300"/>
            <a:ext cx="1393137" cy="7121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5B968E-9B45-61E1-1953-51317E4F8EA7}"/>
              </a:ext>
            </a:extLst>
          </p:cNvPr>
          <p:cNvSpPr txBox="1">
            <a:spLocks/>
          </p:cNvSpPr>
          <p:nvPr/>
        </p:nvSpPr>
        <p:spPr>
          <a:xfrm>
            <a:off x="394017" y="5421312"/>
            <a:ext cx="11403965" cy="1160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25000"/>
              </a:lnSpc>
              <a:spcAft>
                <a:spcPts val="800"/>
              </a:spcAft>
              <a:buNone/>
            </a:pPr>
            <a:r>
              <a:rPr lang="en-US" sz="2200" b="1">
                <a:solidFill>
                  <a:schemeClr val="tx2"/>
                </a:solidFill>
              </a:rPr>
              <a:t>Action item: </a:t>
            </a:r>
            <a:r>
              <a:rPr lang="en-US" sz="2200">
                <a:solidFill>
                  <a:schemeClr val="tx2"/>
                </a:solidFill>
              </a:rPr>
              <a:t>Review your network and firewall rules. See </a:t>
            </a:r>
            <a:r>
              <a:rPr lang="en-US" sz="2200">
                <a:solidFill>
                  <a:schemeClr val="tx2"/>
                </a:solidFill>
                <a:hlinkClick r:id="rId3"/>
              </a:rPr>
              <a:t>https://aka.ms/intune-endpoints</a:t>
            </a:r>
            <a:r>
              <a:rPr lang="en-US" sz="2200">
                <a:solidFill>
                  <a:schemeClr val="tx2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160C7A-4335-4EC7-0798-35D4F3AC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ADDEF4E-1B38-F928-8C70-BA1AF500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iOS maintenance check-ins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6A821-1AF9-28AA-6543-1ADF8F98F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707" y="1079276"/>
            <a:ext cx="11018520" cy="56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Apple devices don’t have client-initiated maintenance check-ins, they are always service initiated. </a:t>
            </a: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431A7909-8ADC-000B-E4B1-B493F77621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10" y="2077791"/>
            <a:ext cx="817562" cy="81756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F9AB180-FF53-43AE-5764-0086D1A93A1C}"/>
              </a:ext>
            </a:extLst>
          </p:cNvPr>
          <p:cNvSpPr txBox="1">
            <a:spLocks/>
          </p:cNvSpPr>
          <p:nvPr/>
        </p:nvSpPr>
        <p:spPr>
          <a:xfrm>
            <a:off x="6120967" y="159316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rgbClr val="0078D4"/>
                </a:solidFill>
              </a:rPr>
              <a:t>The new design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F0580F-2A58-280B-4820-498741357253}"/>
              </a:ext>
            </a:extLst>
          </p:cNvPr>
          <p:cNvSpPr txBox="1">
            <a:spLocks/>
          </p:cNvSpPr>
          <p:nvPr/>
        </p:nvSpPr>
        <p:spPr>
          <a:xfrm>
            <a:off x="1741171" y="1700316"/>
            <a:ext cx="3998146" cy="31959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i="1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tx2"/>
                </a:solidFill>
              </a:rPr>
              <a:t>Maintenance check-ins /day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Notifications (device channel + user channel on shared devices)   per maintenance check-in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share check-in volume during peak hours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B43107-553E-62F9-7DC6-0F7B89F13C92}"/>
              </a:ext>
            </a:extLst>
          </p:cNvPr>
          <p:cNvSpPr txBox="1">
            <a:spLocks/>
          </p:cNvSpPr>
          <p:nvPr/>
        </p:nvSpPr>
        <p:spPr>
          <a:xfrm>
            <a:off x="1276269" y="1581392"/>
            <a:ext cx="5183188" cy="485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rgbClr val="0078D4"/>
                </a:solidFill>
              </a:rPr>
              <a:t>The old design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1FA5292-FC22-301A-3B16-2298E878800B}"/>
              </a:ext>
            </a:extLst>
          </p:cNvPr>
          <p:cNvSpPr txBox="1">
            <a:spLocks/>
          </p:cNvSpPr>
          <p:nvPr/>
        </p:nvSpPr>
        <p:spPr>
          <a:xfrm>
            <a:off x="6537178" y="1709150"/>
            <a:ext cx="5497923" cy="3684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010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Off-peak hours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Request two maintenance check-ins per device</a:t>
            </a:r>
          </a:p>
          <a:p>
            <a:pPr marL="0" indent="0">
              <a:buNone/>
            </a:pPr>
            <a:endParaRPr lang="en-US" sz="1000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Peak hours</a:t>
            </a:r>
          </a:p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Notify</a:t>
            </a:r>
            <a:r>
              <a:rPr lang="en-US" sz="2000">
                <a:solidFill>
                  <a:schemeClr val="tx2"/>
                </a:solidFill>
              </a:rPr>
              <a:t> devices that </a:t>
            </a:r>
            <a:r>
              <a:rPr lang="en-US" sz="2000" b="1">
                <a:solidFill>
                  <a:schemeClr val="tx2"/>
                </a:solidFill>
              </a:rPr>
              <a:t>did </a:t>
            </a:r>
            <a:r>
              <a:rPr lang="en-US" sz="2000" b="1" i="1">
                <a:solidFill>
                  <a:schemeClr val="tx2"/>
                </a:solidFill>
              </a:rPr>
              <a:t>not</a:t>
            </a:r>
            <a:r>
              <a:rPr lang="en-US" sz="2000" b="1">
                <a:solidFill>
                  <a:schemeClr val="tx2"/>
                </a:solidFill>
              </a:rPr>
              <a:t> check in off-peak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Defer</a:t>
            </a:r>
            <a:r>
              <a:rPr lang="en-US" sz="2000">
                <a:solidFill>
                  <a:schemeClr val="tx2"/>
                </a:solidFill>
              </a:rPr>
              <a:t> devices that </a:t>
            </a:r>
          </a:p>
          <a:p>
            <a:r>
              <a:rPr lang="en-US" sz="2000" b="1">
                <a:solidFill>
                  <a:schemeClr val="tx2"/>
                </a:solidFill>
              </a:rPr>
              <a:t>already checked in off-peak</a:t>
            </a:r>
            <a:r>
              <a:rPr lang="en-US" sz="2000">
                <a:solidFill>
                  <a:schemeClr val="tx2"/>
                </a:solidFill>
              </a:rPr>
              <a:t> OR</a:t>
            </a:r>
          </a:p>
          <a:p>
            <a:r>
              <a:rPr lang="en-US" sz="2000" b="1">
                <a:solidFill>
                  <a:schemeClr val="tx2"/>
                </a:solidFill>
              </a:rPr>
              <a:t>Had a successful</a:t>
            </a:r>
            <a:r>
              <a:rPr lang="en-US" sz="2000">
                <a:solidFill>
                  <a:schemeClr val="tx2"/>
                </a:solidFill>
              </a:rPr>
              <a:t> check-in </a:t>
            </a:r>
            <a:r>
              <a:rPr lang="en-US" sz="2000" b="1">
                <a:solidFill>
                  <a:schemeClr val="tx2"/>
                </a:solidFill>
              </a:rPr>
              <a:t>in last 8 hours</a:t>
            </a:r>
            <a:r>
              <a:rPr lang="en-US" sz="2000">
                <a:solidFill>
                  <a:schemeClr val="tx2"/>
                </a:solidFill>
              </a:rPr>
              <a:t> AND</a:t>
            </a:r>
          </a:p>
          <a:p>
            <a:pPr lvl="1"/>
            <a:r>
              <a:rPr lang="en-US" sz="1400" b="1">
                <a:solidFill>
                  <a:schemeClr val="tx2"/>
                </a:solidFill>
              </a:rPr>
              <a:t>No change pending</a:t>
            </a:r>
            <a:r>
              <a:rPr lang="en-US" sz="1400">
                <a:solidFill>
                  <a:schemeClr val="tx2"/>
                </a:solidFill>
              </a:rPr>
              <a:t> OR </a:t>
            </a:r>
          </a:p>
          <a:p>
            <a:pPr lvl="1"/>
            <a:r>
              <a:rPr lang="en-US" sz="1400">
                <a:solidFill>
                  <a:schemeClr val="tx2"/>
                </a:solidFill>
              </a:rPr>
              <a:t>Change pending but device responded </a:t>
            </a:r>
            <a:r>
              <a:rPr lang="en-US" sz="1400" b="1">
                <a:solidFill>
                  <a:schemeClr val="tx2"/>
                </a:solidFill>
              </a:rPr>
              <a:t>Not Now</a:t>
            </a:r>
          </a:p>
        </p:txBody>
      </p:sp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6E7806D5-CD70-C8E2-36A6-86D8B1F0ED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694" y="3011711"/>
            <a:ext cx="817563" cy="81756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4EEB97E-DC15-B558-772F-DED689D9A71B}"/>
              </a:ext>
            </a:extLst>
          </p:cNvPr>
          <p:cNvGrpSpPr/>
          <p:nvPr/>
        </p:nvGrpSpPr>
        <p:grpSpPr>
          <a:xfrm>
            <a:off x="563324" y="4129521"/>
            <a:ext cx="1225550" cy="631030"/>
            <a:chOff x="255118" y="5026364"/>
            <a:chExt cx="1225550" cy="63103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27A57B-1315-FE15-2157-B1F1153D4E77}"/>
                </a:ext>
              </a:extLst>
            </p:cNvPr>
            <p:cNvSpPr/>
            <p:nvPr/>
          </p:nvSpPr>
          <p:spPr>
            <a:xfrm>
              <a:off x="731933" y="5026364"/>
              <a:ext cx="620635" cy="631030"/>
            </a:xfrm>
            <a:prstGeom prst="ellipse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DF26B9-B712-D026-82EE-A299A9877C79}"/>
                </a:ext>
              </a:extLst>
            </p:cNvPr>
            <p:cNvSpPr txBox="1"/>
            <p:nvPr/>
          </p:nvSpPr>
          <p:spPr>
            <a:xfrm>
              <a:off x="255118" y="5134250"/>
              <a:ext cx="12255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sz="2000" b="1">
                  <a:solidFill>
                    <a:schemeClr val="accent2">
                      <a:lumMod val="50000"/>
                    </a:schemeClr>
                  </a:solidFill>
                </a:rPr>
                <a:t>40%</a:t>
              </a:r>
            </a:p>
          </p:txBody>
        </p:sp>
      </p:grpSp>
      <p:pic>
        <p:nvPicPr>
          <p:cNvPr id="2" name="Graphic 1" descr="Badge with solid fill">
            <a:extLst>
              <a:ext uri="{FF2B5EF4-FFF2-40B4-BE49-F238E27FC236}">
                <a16:creationId xmlns:a16="http://schemas.microsoft.com/office/drawing/2014/main" id="{AFD7A35E-C733-26FB-D8AD-023641351E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0335" y="2132971"/>
            <a:ext cx="817563" cy="817563"/>
          </a:xfrm>
          <a:prstGeom prst="rect">
            <a:avLst/>
          </a:prstGeom>
        </p:spPr>
      </p:pic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40BA9EBD-CEEB-1C4D-9EEF-AB1A5EA2E6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1916" y="3276174"/>
            <a:ext cx="914400" cy="9144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F4C60D4-2AFF-474B-B150-1F83DC434A0A}"/>
              </a:ext>
            </a:extLst>
          </p:cNvPr>
          <p:cNvGrpSpPr/>
          <p:nvPr/>
        </p:nvGrpSpPr>
        <p:grpSpPr>
          <a:xfrm>
            <a:off x="55181" y="1639845"/>
            <a:ext cx="5755154" cy="4315081"/>
            <a:chOff x="1407255" y="1668871"/>
            <a:chExt cx="6159454" cy="431508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E1146-A476-B47D-8B57-B45D8E42AD73}"/>
                </a:ext>
              </a:extLst>
            </p:cNvPr>
            <p:cNvSpPr/>
            <p:nvPr/>
          </p:nvSpPr>
          <p:spPr>
            <a:xfrm>
              <a:off x="1407255" y="1668871"/>
              <a:ext cx="6159454" cy="43150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>
                  <a:solidFill>
                    <a:schemeClr val="tx1"/>
                  </a:solidFill>
                </a:rPr>
                <a:t>   </a:t>
              </a:r>
              <a:r>
                <a:rPr lang="en-US" sz="2000" b="1">
                  <a:solidFill>
                    <a:srgbClr val="0078D4"/>
                  </a:solidFill>
                </a:rPr>
                <a:t>Outcomes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83F63E-AFF3-122D-882C-E80F5F32833B}"/>
                </a:ext>
              </a:extLst>
            </p:cNvPr>
            <p:cNvGrpSpPr/>
            <p:nvPr/>
          </p:nvGrpSpPr>
          <p:grpSpPr>
            <a:xfrm>
              <a:off x="1646745" y="2151392"/>
              <a:ext cx="5656367" cy="1630116"/>
              <a:chOff x="2612213" y="1981"/>
              <a:chExt cx="5656367" cy="163011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BB020C-38F9-3B30-568B-378D2C882EAD}"/>
                  </a:ext>
                </a:extLst>
              </p:cNvPr>
              <p:cNvSpPr/>
              <p:nvPr/>
            </p:nvSpPr>
            <p:spPr>
              <a:xfrm>
                <a:off x="2612213" y="1981"/>
                <a:ext cx="2716861" cy="163011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0D01E9-58CC-0E8A-5F4C-C182CE83F571}"/>
                  </a:ext>
                </a:extLst>
              </p:cNvPr>
              <p:cNvSpPr txBox="1"/>
              <p:nvPr/>
            </p:nvSpPr>
            <p:spPr>
              <a:xfrm>
                <a:off x="2612213" y="1981"/>
                <a:ext cx="2716861" cy="1630116"/>
              </a:xfrm>
              <a:prstGeom prst="rect">
                <a:avLst/>
              </a:prstGeom>
              <a:solidFill>
                <a:srgbClr val="0078D4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/>
                  <a:t>Faster delivery for ~99.5% changes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815C9-66EA-59F4-BC8D-198ACC3A8ABC}"/>
                  </a:ext>
                </a:extLst>
              </p:cNvPr>
              <p:cNvSpPr txBox="1"/>
              <p:nvPr/>
            </p:nvSpPr>
            <p:spPr>
              <a:xfrm>
                <a:off x="5551719" y="1981"/>
                <a:ext cx="2716861" cy="1630116"/>
              </a:xfrm>
              <a:prstGeom prst="rect">
                <a:avLst/>
              </a:prstGeom>
              <a:solidFill>
                <a:srgbClr val="0078D4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b="1" i="0" kern="1200"/>
                  <a:t>10% reduction in delayed check-ins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157F8CD-DEEA-2C96-E9FE-961D6F708FB6}"/>
                </a:ext>
              </a:extLst>
            </p:cNvPr>
            <p:cNvGrpSpPr/>
            <p:nvPr/>
          </p:nvGrpSpPr>
          <p:grpSpPr>
            <a:xfrm>
              <a:off x="1646745" y="4086887"/>
              <a:ext cx="2716861" cy="1630116"/>
              <a:chOff x="5749236" y="77"/>
              <a:chExt cx="2716861" cy="163011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3C2603-1D34-1DB9-450A-E6AAE2718D70}"/>
                  </a:ext>
                </a:extLst>
              </p:cNvPr>
              <p:cNvSpPr/>
              <p:nvPr/>
            </p:nvSpPr>
            <p:spPr>
              <a:xfrm>
                <a:off x="5749236" y="77"/>
                <a:ext cx="2716861" cy="163011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3E43CE-F6AC-E66B-89E7-F8F863ED5D65}"/>
                  </a:ext>
                </a:extLst>
              </p:cNvPr>
              <p:cNvSpPr txBox="1"/>
              <p:nvPr/>
            </p:nvSpPr>
            <p:spPr>
              <a:xfrm>
                <a:off x="5749236" y="77"/>
                <a:ext cx="2716861" cy="1630116"/>
              </a:xfrm>
              <a:prstGeom prst="rect">
                <a:avLst/>
              </a:prstGeom>
              <a:solidFill>
                <a:srgbClr val="0078D4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/>
                  <a:t>No device is left without regular check-ins</a:t>
                </a:r>
              </a:p>
            </p:txBody>
          </p:sp>
        </p:grpSp>
      </p:grpSp>
      <p:pic>
        <p:nvPicPr>
          <p:cNvPr id="4" name="Picture 3" descr="RELEASED.&#10;&#10;AI-generated content may be incorrect.">
            <a:extLst>
              <a:ext uri="{FF2B5EF4-FFF2-40B4-BE49-F238E27FC236}">
                <a16:creationId xmlns:a16="http://schemas.microsoft.com/office/drawing/2014/main" id="{0BBE7756-B7FC-082C-3C8B-C9F048BDC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8794" y="325410"/>
            <a:ext cx="1554416" cy="6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4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allAtOnce"/>
      <p:bldP spid="10" grpId="0" build="allAtOnce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9EB5B2-2268-7A5D-F8C7-5604BA38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In summary…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220002-0498-6D2B-C5E1-B1929F3640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2485679"/>
            <a:ext cx="3264408" cy="677108"/>
          </a:xfrm>
        </p:spPr>
        <p:txBody>
          <a:bodyPr/>
          <a:lstStyle/>
          <a:p>
            <a:r>
              <a:rPr lang="en-US" b="1"/>
              <a:t>Reducing the noise</a:t>
            </a:r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8B8CE9-9F0E-9B6C-EDB0-4508D7B9B0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3438179"/>
            <a:ext cx="3264408" cy="1415772"/>
          </a:xfrm>
        </p:spPr>
        <p:txBody>
          <a:bodyPr/>
          <a:lstStyle/>
          <a:p>
            <a:r>
              <a:rPr lang="en-US"/>
              <a:t>Optimizing load, </a:t>
            </a:r>
          </a:p>
          <a:p>
            <a:r>
              <a:rPr lang="en-US"/>
              <a:t>improving performance,</a:t>
            </a:r>
          </a:p>
          <a:p>
            <a:r>
              <a:rPr lang="en-US"/>
              <a:t>Consistent notifications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2407C4-97E7-9D57-2985-35C146E20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2485679"/>
            <a:ext cx="3264408" cy="677108"/>
          </a:xfrm>
        </p:spPr>
        <p:txBody>
          <a:bodyPr>
            <a:normAutofit lnSpcReduction="10000"/>
          </a:bodyPr>
          <a:lstStyle/>
          <a:p>
            <a:r>
              <a:rPr lang="en-US" b="1"/>
              <a:t>Elevating important signals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61C927-872C-400F-501D-7B8A0E33F3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3431539"/>
            <a:ext cx="3264408" cy="1046440"/>
          </a:xfrm>
        </p:spPr>
        <p:txBody>
          <a:bodyPr/>
          <a:lstStyle/>
          <a:p>
            <a:r>
              <a:rPr lang="en-US"/>
              <a:t>check-in prioritization, </a:t>
            </a:r>
          </a:p>
          <a:p>
            <a:r>
              <a:rPr lang="en-US"/>
              <a:t>change tracking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5E3374-8390-6D03-CD23-8556C4464C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2485679"/>
            <a:ext cx="2904745" cy="677108"/>
          </a:xfrm>
        </p:spPr>
        <p:txBody>
          <a:bodyPr>
            <a:normAutofit lnSpcReduction="10000"/>
          </a:bodyPr>
          <a:lstStyle/>
          <a:p>
            <a:r>
              <a:rPr lang="en-US" b="1"/>
              <a:t>Ensuring</a:t>
            </a:r>
            <a:r>
              <a:rPr lang="en-US"/>
              <a:t> </a:t>
            </a:r>
            <a:r>
              <a:rPr lang="en-US" b="1"/>
              <a:t>no devices are left behind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94A7C0-52D6-97DA-C8A8-8EE5D3315D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3438179"/>
            <a:ext cx="3264408" cy="1046440"/>
          </a:xfrm>
        </p:spPr>
        <p:txBody>
          <a:bodyPr/>
          <a:lstStyle/>
          <a:p>
            <a:r>
              <a:rPr lang="en-US"/>
              <a:t>Smarter maintenance,</a:t>
            </a:r>
          </a:p>
          <a:p>
            <a:r>
              <a:rPr lang="en-US"/>
              <a:t>Resilient notifications</a:t>
            </a:r>
          </a:p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0DBC314-1D84-ECD7-AC74-41C0FD2D3C2C}"/>
              </a:ext>
            </a:extLst>
          </p:cNvPr>
          <p:cNvSpPr txBox="1">
            <a:spLocks/>
          </p:cNvSpPr>
          <p:nvPr/>
        </p:nvSpPr>
        <p:spPr>
          <a:xfrm>
            <a:off x="585216" y="1286590"/>
            <a:ext cx="11094165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Intune is evolving into an </a:t>
            </a:r>
            <a:r>
              <a:rPr lang="en-US" b="1"/>
              <a:t>intelligent, priority-aware system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590DFD-D9E9-2E07-E097-D015CD77DD92}"/>
              </a:ext>
            </a:extLst>
          </p:cNvPr>
          <p:cNvSpPr txBox="1">
            <a:spLocks/>
          </p:cNvSpPr>
          <p:nvPr/>
        </p:nvSpPr>
        <p:spPr>
          <a:xfrm>
            <a:off x="528066" y="1938636"/>
            <a:ext cx="10566862" cy="4351338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The ‘Fast lane’ is coming to all gateways and for all payloads</a:t>
            </a:r>
            <a:endParaRPr lang="en-US" sz="2400" b="1"/>
          </a:p>
          <a:p>
            <a:pPr marL="0" indent="0">
              <a:buFont typeface="Wingdings" panose="05000000000000000000" pitchFamily="2" charset="2"/>
              <a:buNone/>
            </a:pPr>
            <a:endParaRPr lang="en-US" sz="16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/>
              <a:t>All these scenarios have now higher priority, and will avoid delays</a:t>
            </a:r>
          </a:p>
          <a:p>
            <a:r>
              <a:rPr lang="en-US" sz="2200"/>
              <a:t>Newly enrolled devices</a:t>
            </a:r>
          </a:p>
          <a:p>
            <a:r>
              <a:rPr lang="en-US" sz="2200"/>
              <a:t>Device actions</a:t>
            </a:r>
          </a:p>
          <a:p>
            <a:r>
              <a:rPr lang="en-US" sz="2200"/>
              <a:t>Devices with critical alerts incl. compliance</a:t>
            </a:r>
          </a:p>
          <a:p>
            <a:r>
              <a:rPr lang="en-US" sz="2200"/>
              <a:t>Devices pending changes from server drifts</a:t>
            </a:r>
          </a:p>
          <a:p>
            <a:r>
              <a:rPr lang="en-US" sz="2200"/>
              <a:t>Devices reporting back remediation status from prior check-in.</a:t>
            </a:r>
          </a:p>
          <a:p>
            <a:r>
              <a:rPr lang="en-US" sz="2200"/>
              <a:t>Devices pending changes from client drifts.</a:t>
            </a:r>
          </a:p>
          <a:p>
            <a:r>
              <a:rPr lang="en-US" sz="2200"/>
              <a:t>Devices without recent check-ins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17359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FA77-B9F1-AD7B-C4D9-E2D504DE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E774BD-A99B-E9B4-E972-3AAACE649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egoe Sans Display Semibold"/>
                <a:cs typeface="Segoe Sans Display Semibold"/>
              </a:rPr>
              <a:t>Workload latencies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8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C9BE6-96AF-B1A4-A31F-4903C8E5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DE13823-79A7-69FA-D470-CA2049816F67}"/>
              </a:ext>
            </a:extLst>
          </p:cNvPr>
          <p:cNvGrpSpPr/>
          <p:nvPr/>
        </p:nvGrpSpPr>
        <p:grpSpPr>
          <a:xfrm>
            <a:off x="3598917" y="2352501"/>
            <a:ext cx="2396901" cy="2451045"/>
            <a:chOff x="1673436" y="2184313"/>
            <a:chExt cx="2396901" cy="2451045"/>
          </a:xfrm>
        </p:grpSpPr>
        <p:pic>
          <p:nvPicPr>
            <p:cNvPr id="5" name="Graphic 4" descr="Gears with solid fill">
              <a:extLst>
                <a:ext uri="{FF2B5EF4-FFF2-40B4-BE49-F238E27FC236}">
                  <a16:creationId xmlns:a16="http://schemas.microsoft.com/office/drawing/2014/main" id="{D171CE0F-6502-EE3A-9B4E-E8A2A1534F1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442117">
              <a:off x="2171322" y="3042760"/>
              <a:ext cx="427186" cy="42718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617173-BDFE-2F19-499F-C0A8D80A8925}"/>
                </a:ext>
              </a:extLst>
            </p:cNvPr>
            <p:cNvGrpSpPr/>
            <p:nvPr/>
          </p:nvGrpSpPr>
          <p:grpSpPr>
            <a:xfrm>
              <a:off x="1673436" y="2184313"/>
              <a:ext cx="2396901" cy="2451045"/>
              <a:chOff x="1643101" y="2184313"/>
              <a:chExt cx="2396901" cy="2451045"/>
            </a:xfrm>
          </p:grpSpPr>
          <p:pic>
            <p:nvPicPr>
              <p:cNvPr id="7" name="Graphic 6" descr="Cloud Computing with solid fill">
                <a:extLst>
                  <a:ext uri="{FF2B5EF4-FFF2-40B4-BE49-F238E27FC236}">
                    <a16:creationId xmlns:a16="http://schemas.microsoft.com/office/drawing/2014/main" id="{BBB0D241-4D35-987A-A90B-8CA217C60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825964" y="2184313"/>
                <a:ext cx="1682043" cy="1682043"/>
              </a:xfrm>
              <a:prstGeom prst="rect">
                <a:avLst/>
              </a:prstGeom>
            </p:spPr>
          </p:pic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54BDC82-2B11-26C9-B5F9-41BC25D4BB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3101" y="4062415"/>
                <a:ext cx="2396901" cy="5729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Compliance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81E1DA-19CF-F947-D592-66563B266AD4}"/>
              </a:ext>
            </a:extLst>
          </p:cNvPr>
          <p:cNvGrpSpPr/>
          <p:nvPr/>
        </p:nvGrpSpPr>
        <p:grpSpPr>
          <a:xfrm>
            <a:off x="8842955" y="2543379"/>
            <a:ext cx="2135848" cy="2254362"/>
            <a:chOff x="5076449" y="2360499"/>
            <a:chExt cx="2135848" cy="2254362"/>
          </a:xfrm>
        </p:grpSpPr>
        <p:pic>
          <p:nvPicPr>
            <p:cNvPr id="11" name="Graphic 10" descr="Document with solid fill">
              <a:extLst>
                <a:ext uri="{FF2B5EF4-FFF2-40B4-BE49-F238E27FC236}">
                  <a16:creationId xmlns:a16="http://schemas.microsoft.com/office/drawing/2014/main" id="{A5EBD698-A143-E274-14C3-EFED2A38C47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6449" y="2360499"/>
              <a:ext cx="1578947" cy="1578947"/>
            </a:xfrm>
            <a:prstGeom prst="rect">
              <a:avLst/>
            </a:prstGeom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14202045-88F7-6F56-23E7-04ADD0BAEDCE}"/>
                </a:ext>
              </a:extLst>
            </p:cNvPr>
            <p:cNvSpPr txBox="1">
              <a:spLocks/>
            </p:cNvSpPr>
            <p:nvPr/>
          </p:nvSpPr>
          <p:spPr>
            <a:xfrm>
              <a:off x="5181172" y="4041918"/>
              <a:ext cx="2031125" cy="5729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/>
                <a:t>Reports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0D6700-A044-9E21-218A-880CD290244B}"/>
              </a:ext>
            </a:extLst>
          </p:cNvPr>
          <p:cNvSpPr txBox="1">
            <a:spLocks/>
          </p:cNvSpPr>
          <p:nvPr/>
        </p:nvSpPr>
        <p:spPr>
          <a:xfrm>
            <a:off x="6096000" y="4224799"/>
            <a:ext cx="2228637" cy="572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Applications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CE789-4096-E425-8699-75042354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Other investments</a:t>
            </a:r>
          </a:p>
        </p:txBody>
      </p:sp>
      <p:pic>
        <p:nvPicPr>
          <p:cNvPr id="6" name="Picture 5" descr="A computer screen displaying a mechanical calculator interface.&#10;&#10;AI-generated content may be incorrect.">
            <a:extLst>
              <a:ext uri="{FF2B5EF4-FFF2-40B4-BE49-F238E27FC236}">
                <a16:creationId xmlns:a16="http://schemas.microsoft.com/office/drawing/2014/main" id="{AEAB8FAA-A4AE-D8F3-6DA2-46BD1D0BA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583" y="2535165"/>
            <a:ext cx="1369942" cy="134609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2D2EB8-1051-F3B0-E4BF-AD9215DFF01E}"/>
              </a:ext>
            </a:extLst>
          </p:cNvPr>
          <p:cNvGrpSpPr/>
          <p:nvPr/>
        </p:nvGrpSpPr>
        <p:grpSpPr>
          <a:xfrm>
            <a:off x="1354700" y="2543379"/>
            <a:ext cx="2396901" cy="2254364"/>
            <a:chOff x="348860" y="2360499"/>
            <a:chExt cx="2396901" cy="2254364"/>
          </a:xfrm>
        </p:grpSpPr>
        <p:pic>
          <p:nvPicPr>
            <p:cNvPr id="10" name="Picture 9" descr="A black phone screen with a white plus sign on it.&#10;&#10;AI-generated content may be incorrect.">
              <a:extLst>
                <a:ext uri="{FF2B5EF4-FFF2-40B4-BE49-F238E27FC236}">
                  <a16:creationId xmlns:a16="http://schemas.microsoft.com/office/drawing/2014/main" id="{22BD8674-8F7D-2A34-7E8F-0504268BE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794" y="2360499"/>
              <a:ext cx="1143792" cy="1535268"/>
            </a:xfrm>
            <a:prstGeom prst="rect">
              <a:avLst/>
            </a:prstGeom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299C5C78-CB9B-3C13-9CE3-44114D714847}"/>
                </a:ext>
              </a:extLst>
            </p:cNvPr>
            <p:cNvSpPr txBox="1">
              <a:spLocks/>
            </p:cNvSpPr>
            <p:nvPr/>
          </p:nvSpPr>
          <p:spPr>
            <a:xfrm>
              <a:off x="348860" y="4041920"/>
              <a:ext cx="2396901" cy="5729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/>
                <a:t>Enrollment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665C20-11D1-2F5E-1FC5-3FBBBDA0B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859" y="276300"/>
            <a:ext cx="1393137" cy="7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485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701C-94AB-0091-34E7-5FA94DE3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94" y="1160974"/>
            <a:ext cx="5316024" cy="5347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900" b="1">
                <a:latin typeface="Segoe Sans Display"/>
                <a:cs typeface="Segoe Sans Display"/>
              </a:rPr>
              <a:t>🚨</a:t>
            </a:r>
            <a:r>
              <a:rPr lang="en-US" sz="2900" b="1">
                <a:latin typeface="Aptos"/>
                <a:cs typeface="Segoe Sans Display"/>
              </a:rPr>
              <a:t> </a:t>
            </a:r>
            <a:r>
              <a:rPr lang="en-US" b="1">
                <a:latin typeface="Segoe Sans Display"/>
                <a:cs typeface="Segoe Sans Display"/>
              </a:rPr>
              <a:t>Problem</a:t>
            </a:r>
            <a:endParaRPr lang="en-US">
              <a:latin typeface="Segoe Sans Display"/>
              <a:cs typeface="Segoe Sans Display"/>
            </a:endParaRPr>
          </a:p>
          <a:p>
            <a:pPr>
              <a:buNone/>
            </a:pPr>
            <a:r>
              <a:rPr lang="en-US" sz="1800" b="1">
                <a:latin typeface="Aptos"/>
                <a:cs typeface="Segoe UI"/>
              </a:rPr>
              <a:t> </a:t>
            </a:r>
            <a:endParaRPr lang="en-US">
              <a:latin typeface="Aptos"/>
              <a:cs typeface="Segoe UI"/>
            </a:endParaRPr>
          </a:p>
          <a:p>
            <a:r>
              <a:rPr lang="en-US" sz="1800" b="1">
                <a:latin typeface="Aptos"/>
                <a:cs typeface="Segoe UI"/>
              </a:rPr>
              <a:t>Security gap: </a:t>
            </a:r>
            <a:r>
              <a:rPr lang="en-US" sz="1800">
                <a:latin typeface="Aptos"/>
                <a:cs typeface="Segoe UI"/>
              </a:rPr>
              <a:t>The current compliance refresh windows (up to ~8 </a:t>
            </a:r>
            <a:r>
              <a:rPr lang="en-US" sz="1800" err="1">
                <a:latin typeface="Aptos"/>
                <a:cs typeface="Segoe UI"/>
              </a:rPr>
              <a:t>hrs</a:t>
            </a:r>
            <a:r>
              <a:rPr lang="en-US" sz="1800">
                <a:latin typeface="Aptos"/>
                <a:cs typeface="Segoe UI"/>
              </a:rPr>
              <a:t>) is an unacceptable security exposure window.</a:t>
            </a:r>
          </a:p>
          <a:p>
            <a:pPr>
              <a:buFont typeface="Arial"/>
              <a:buChar char="•"/>
            </a:pPr>
            <a:r>
              <a:rPr lang="en-US" sz="1800" b="1">
                <a:latin typeface="Aptos"/>
                <a:cs typeface="Segoe UI"/>
              </a:rPr>
              <a:t>No Timely Drift Signal: </a:t>
            </a:r>
            <a:r>
              <a:rPr lang="en-US" sz="1800">
                <a:latin typeface="Aptos"/>
                <a:cs typeface="Segoe UI"/>
              </a:rPr>
              <a:t>Intune lacks real‑time visibility when device configuration drifts</a:t>
            </a:r>
          </a:p>
          <a:p>
            <a:pPr>
              <a:buFont typeface="Arial"/>
              <a:buChar char="•"/>
            </a:pPr>
            <a:endParaRPr lang="en-US" sz="1800">
              <a:latin typeface="Aptos"/>
              <a:cs typeface="Segoe UI"/>
            </a:endParaRPr>
          </a:p>
          <a:p>
            <a:pPr marL="0" indent="0">
              <a:buNone/>
            </a:pPr>
            <a:endParaRPr lang="en-US" sz="1800" b="1">
              <a:latin typeface="Aptos"/>
              <a:cs typeface="Segoe UI"/>
            </a:endParaRPr>
          </a:p>
          <a:p>
            <a:pPr>
              <a:buFont typeface="Arial"/>
              <a:buChar char="•"/>
            </a:pPr>
            <a:endParaRPr lang="en-US" sz="1800">
              <a:latin typeface="Aptos"/>
              <a:cs typeface="Segoe UI"/>
            </a:endParaRPr>
          </a:p>
          <a:p>
            <a:pPr marL="0" indent="0">
              <a:buNone/>
            </a:pPr>
            <a:endParaRPr lang="en-US" sz="2900" b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5AC901-5780-6D04-C104-F28902EF16D7}"/>
              </a:ext>
            </a:extLst>
          </p:cNvPr>
          <p:cNvSpPr txBox="1">
            <a:spLocks/>
          </p:cNvSpPr>
          <p:nvPr/>
        </p:nvSpPr>
        <p:spPr>
          <a:xfrm>
            <a:off x="6096000" y="1160605"/>
            <a:ext cx="5872348" cy="5418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/>
              <a:t>✅ Solution</a:t>
            </a:r>
            <a:endParaRPr lang="en-US" sz="4600"/>
          </a:p>
          <a:p>
            <a:pPr marL="0" indent="0" fontAlgn="t">
              <a:buFont typeface="Arial" panose="020B0604020202020204" pitchFamily="34" charset="0"/>
              <a:buNone/>
            </a:pPr>
            <a:endParaRPr lang="en-US" b="1"/>
          </a:p>
          <a:p>
            <a:pPr marL="0" indent="0" fontAlgn="t">
              <a:buFont typeface="Arial" panose="020B0604020202020204" pitchFamily="34" charset="0"/>
              <a:buNone/>
            </a:pPr>
            <a:r>
              <a:rPr lang="en-US"/>
              <a:t>⚡ </a:t>
            </a:r>
            <a:r>
              <a:rPr lang="en-US" b="1"/>
              <a:t>Detect Drift in Minutes</a:t>
            </a:r>
            <a:endParaRPr lang="en-US"/>
          </a:p>
          <a:p>
            <a:pPr fontAlgn="t"/>
            <a:r>
              <a:rPr lang="en-US"/>
              <a:t>Intune detects configuration drift in mins </a:t>
            </a:r>
          </a:p>
          <a:p>
            <a:r>
              <a:rPr lang="en-US"/>
              <a:t>Triggers immediate compliance re‑evaluation</a:t>
            </a:r>
            <a:r>
              <a:rPr lang="en-US" b="1"/>
              <a:t>.</a:t>
            </a:r>
            <a:endParaRPr lang="en-US"/>
          </a:p>
          <a:p>
            <a:pPr fontAlgn="t"/>
            <a:endParaRPr lang="en-US"/>
          </a:p>
          <a:p>
            <a:pPr marL="0" indent="0" fontAlgn="t">
              <a:buFont typeface="Arial" panose="020B0604020202020204" pitchFamily="34" charset="0"/>
              <a:buNone/>
            </a:pPr>
            <a:r>
              <a:rPr lang="en-US"/>
              <a:t>🧰 </a:t>
            </a:r>
            <a:r>
              <a:rPr lang="en-US" b="1"/>
              <a:t>Enabled by Windows IME (Sidecar)</a:t>
            </a:r>
            <a:endParaRPr lang="en-US"/>
          </a:p>
          <a:p>
            <a:pPr fontAlgn="t"/>
            <a:r>
              <a:rPr lang="en-US"/>
              <a:t>👁️ Centrally monitors drift of all compliance settings.</a:t>
            </a:r>
          </a:p>
          <a:p>
            <a:pPr fontAlgn="t"/>
            <a:r>
              <a:rPr lang="en-US"/>
              <a:t>📜 Includes custom compliance scripts.</a:t>
            </a:r>
          </a:p>
          <a:p>
            <a:pPr marL="0" indent="0" fontAlgn="t">
              <a:buNone/>
            </a:pPr>
            <a:endParaRPr lang="en-US"/>
          </a:p>
          <a:p>
            <a:pPr marL="0" indent="0" fontAlgn="t">
              <a:buFont typeface="Arial" panose="020B0604020202020204" pitchFamily="34" charset="0"/>
              <a:buNone/>
            </a:pPr>
            <a:r>
              <a:rPr lang="en-US"/>
              <a:t>🔍 </a:t>
            </a:r>
            <a:r>
              <a:rPr lang="en-US" b="1"/>
              <a:t>Continuous State Verification</a:t>
            </a:r>
            <a:endParaRPr lang="en-US"/>
          </a:p>
          <a:p>
            <a:pPr fontAlgn="t"/>
            <a:r>
              <a:rPr lang="en-US"/>
              <a:t>Computes configuration hash. Compares against last eval.</a:t>
            </a:r>
          </a:p>
          <a:p>
            <a:pPr marL="0" indent="0" fontAlgn="t">
              <a:buNone/>
            </a:pPr>
            <a:endParaRPr lang="en-US"/>
          </a:p>
          <a:p>
            <a:pPr marL="0" indent="0" fontAlgn="t">
              <a:buFont typeface="Arial" panose="020B0604020202020204" pitchFamily="34" charset="0"/>
              <a:buNone/>
            </a:pPr>
            <a:r>
              <a:rPr lang="en-US"/>
              <a:t>🚀 </a:t>
            </a:r>
            <a:r>
              <a:rPr lang="en-US" b="1"/>
              <a:t>Upon Drift Detection</a:t>
            </a:r>
            <a:endParaRPr lang="en-US"/>
          </a:p>
          <a:p>
            <a:pPr fontAlgn="t"/>
            <a:r>
              <a:rPr lang="en-US"/>
              <a:t>Initiates MDM + IME check‑ins to update compliance state promptly.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F0E576-7B38-B91A-A3E4-B2D85244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328223" cy="7644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Client-driven compliance evaluation</a:t>
            </a:r>
          </a:p>
        </p:txBody>
      </p:sp>
      <p:pic>
        <p:nvPicPr>
          <p:cNvPr id="6" name="Picture 5" descr="WORK IN PROGRESS&#10;&#10;AI-generated content may be incorrect.">
            <a:extLst>
              <a:ext uri="{FF2B5EF4-FFF2-40B4-BE49-F238E27FC236}">
                <a16:creationId xmlns:a16="http://schemas.microsoft.com/office/drawing/2014/main" id="{64014D56-8B2E-EF20-814F-823FB42E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859" y="276300"/>
            <a:ext cx="1393137" cy="7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BAC7E-51FD-D431-0295-341C3E10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B4FF59-4695-6397-5172-8399730F203E}"/>
              </a:ext>
            </a:extLst>
          </p:cNvPr>
          <p:cNvSpPr/>
          <p:nvPr/>
        </p:nvSpPr>
        <p:spPr>
          <a:xfrm>
            <a:off x="5106443" y="1708980"/>
            <a:ext cx="4095221" cy="953869"/>
          </a:xfrm>
          <a:prstGeom prst="roundRect">
            <a:avLst/>
          </a:prstGeom>
          <a:solidFill>
            <a:srgbClr val="105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de-CH" sz="1600"/>
              <a:t>Cristina Osorio Valenzuela</a:t>
            </a:r>
            <a:endParaRPr sz="16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1BA6EB-3E2E-08C6-D4C3-2C5B3EDC5A71}"/>
              </a:ext>
            </a:extLst>
          </p:cNvPr>
          <p:cNvSpPr/>
          <p:nvPr/>
        </p:nvSpPr>
        <p:spPr>
          <a:xfrm>
            <a:off x="5106443" y="2818428"/>
            <a:ext cx="4095221" cy="953869"/>
          </a:xfrm>
          <a:prstGeom prst="roundRect">
            <a:avLst/>
          </a:prstGeom>
          <a:solidFill>
            <a:srgbClr val="1A83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600"/>
              <a:t>Role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lang="en-GB" sz="1200"/>
              <a:t>Senior CxE Product Manager</a:t>
            </a:r>
            <a:endParaRPr sz="12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C7338E-D5DB-2CCA-2F6B-ECE52A8A63C8}"/>
              </a:ext>
            </a:extLst>
          </p:cNvPr>
          <p:cNvSpPr/>
          <p:nvPr/>
        </p:nvSpPr>
        <p:spPr>
          <a:xfrm>
            <a:off x="5106442" y="3855616"/>
            <a:ext cx="4095221" cy="953702"/>
          </a:xfrm>
          <a:prstGeom prst="roundRect">
            <a:avLst/>
          </a:prstGeom>
          <a:solidFill>
            <a:srgbClr val="BD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600">
                <a:solidFill>
                  <a:schemeClr val="tx1"/>
                </a:solidFill>
              </a:rPr>
              <a:t>Focus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sz="1200">
                <a:solidFill>
                  <a:schemeClr val="tx1"/>
                </a:solidFill>
              </a:rPr>
              <a:t>Intune · Windows · </a:t>
            </a:r>
            <a:r>
              <a:rPr lang="en-GB" sz="1200">
                <a:solidFill>
                  <a:schemeClr val="tx1"/>
                </a:solidFill>
              </a:rPr>
              <a:t>Copilot</a:t>
            </a:r>
            <a:endParaRPr sz="12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ACA14-0F8E-22D1-D4C1-3243FA93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6671" y="2534416"/>
            <a:ext cx="2347329" cy="2347329"/>
          </a:xfrm>
          <a:prstGeom prst="ellipse">
            <a:avLst/>
          </a:prstGeom>
          <a:ln w="76200" cap="rnd">
            <a:solidFill>
              <a:schemeClr val="bg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F504F9-87DD-2C72-8B8F-7BFC8B2BA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161">
            <a:off x="1836406" y="2407116"/>
            <a:ext cx="2528582" cy="2629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A93FE-E6E0-DE1C-823D-89A1E239FBB0}"/>
              </a:ext>
            </a:extLst>
          </p:cNvPr>
          <p:cNvSpPr txBox="1"/>
          <p:nvPr/>
        </p:nvSpPr>
        <p:spPr>
          <a:xfrm>
            <a:off x="5169816" y="5293875"/>
            <a:ext cx="3910810" cy="892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/>
              <a:t>LinkedIn:</a:t>
            </a:r>
          </a:p>
          <a:p>
            <a:r>
              <a:rPr lang="en-GB" b="1"/>
              <a:t> </a:t>
            </a:r>
            <a:r>
              <a:rPr lang="en-GB" sz="1400">
                <a:hlinkClick r:id="rId5"/>
              </a:rPr>
              <a:t>www.linkedin.com/in/cristinaosoriovalenzuela</a:t>
            </a:r>
            <a:endParaRPr lang="en-GB" sz="14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2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3B03E-4D53-BDD4-BED5-C155B512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7246-F545-066E-0DAF-854A23EF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01" y="1784308"/>
            <a:ext cx="5316024" cy="5347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900" b="1"/>
              <a:t>🚨</a:t>
            </a:r>
            <a:r>
              <a:rPr lang="en-US" sz="2900" b="1">
                <a:latin typeface="Aptos"/>
                <a:cs typeface="Segoe UI"/>
              </a:rPr>
              <a:t> </a:t>
            </a:r>
            <a:r>
              <a:rPr lang="en-US" b="1"/>
              <a:t>Problem</a:t>
            </a:r>
          </a:p>
          <a:p>
            <a:pPr marL="0" indent="0">
              <a:buNone/>
            </a:pPr>
            <a:endParaRPr lang="en-US"/>
          </a:p>
          <a:p>
            <a:r>
              <a:rPr lang="en-US" sz="2400">
                <a:latin typeface="Aptos"/>
                <a:cs typeface="Segoe UI"/>
              </a:rPr>
              <a:t>Admins initiate a Device Sync </a:t>
            </a:r>
            <a:r>
              <a:rPr lang="en-US" sz="2400" i="1">
                <a:latin typeface="Aptos"/>
                <a:cs typeface="Segoe UI"/>
              </a:rPr>
              <a:t>expecting</a:t>
            </a:r>
            <a:r>
              <a:rPr lang="en-US" sz="2400" b="1">
                <a:latin typeface="Aptos"/>
                <a:cs typeface="Segoe UI"/>
              </a:rPr>
              <a:t> </a:t>
            </a:r>
            <a:r>
              <a:rPr lang="en-US" sz="2400">
                <a:latin typeface="Aptos"/>
                <a:cs typeface="Segoe UI"/>
              </a:rPr>
              <a:t>all workloads to be refreshed. </a:t>
            </a:r>
          </a:p>
          <a:p>
            <a:r>
              <a:rPr lang="en-US" sz="2400">
                <a:latin typeface="Aptos"/>
                <a:cs typeface="Segoe UI"/>
              </a:rPr>
              <a:t>Device sync </a:t>
            </a:r>
            <a:r>
              <a:rPr lang="en-US" sz="2400"/>
              <a:t>is limited to MDM channel. No support for Sidecar, </a:t>
            </a:r>
            <a:r>
              <a:rPr lang="en-US" sz="2400">
                <a:latin typeface="Aptos"/>
                <a:cs typeface="Segoe UI"/>
              </a:rPr>
              <a:t>IME, scripts.</a:t>
            </a:r>
            <a:endParaRPr lang="en-US" sz="2400">
              <a:latin typeface="Aptos"/>
            </a:endParaRPr>
          </a:p>
          <a:p>
            <a:r>
              <a:rPr lang="en-US" sz="2400">
                <a:latin typeface="Aptos"/>
                <a:cs typeface="Segoe UI"/>
              </a:rPr>
              <a:t>Functionality of Device Sync is opaque to admins. No visibility into progress and outcome</a:t>
            </a:r>
            <a:r>
              <a:rPr lang="en-US" sz="2400" b="1">
                <a:latin typeface="Aptos"/>
                <a:cs typeface="Segoe UI"/>
              </a:rPr>
              <a:t>.</a:t>
            </a:r>
            <a:endParaRPr lang="en-US" sz="2400" b="1">
              <a:latin typeface="Aptos"/>
            </a:endParaRPr>
          </a:p>
          <a:p>
            <a:pPr marL="0" indent="0">
              <a:buNone/>
            </a:pPr>
            <a:endParaRPr lang="en-US" sz="2900" b="1">
              <a:latin typeface="Aptos"/>
              <a:cs typeface="Segoe U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2404BF-23EE-D5A7-0259-967DF6E07B09}"/>
              </a:ext>
            </a:extLst>
          </p:cNvPr>
          <p:cNvSpPr txBox="1">
            <a:spLocks/>
          </p:cNvSpPr>
          <p:nvPr/>
        </p:nvSpPr>
        <p:spPr>
          <a:xfrm>
            <a:off x="6324600" y="1703530"/>
            <a:ext cx="5872348" cy="541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sz="2900" b="1"/>
              <a:t>✅ Solution</a:t>
            </a:r>
          </a:p>
          <a:p>
            <a:pPr marL="0" indent="0" fontAlgn="t">
              <a:buFont typeface="Arial" panose="020B0604020202020204" pitchFamily="34" charset="0"/>
              <a:buNone/>
            </a:pPr>
            <a:endParaRPr lang="en-US" b="1"/>
          </a:p>
          <a:p>
            <a:pPr fontAlgn="t"/>
            <a:r>
              <a:rPr lang="en-US" sz="2400"/>
              <a:t>Sync via all channels/GWs.</a:t>
            </a:r>
          </a:p>
          <a:p>
            <a:pPr fontAlgn="t"/>
            <a:r>
              <a:rPr lang="en-US" sz="2400"/>
              <a:t>Real-time progress report.</a:t>
            </a:r>
          </a:p>
          <a:p>
            <a:pPr fontAlgn="t"/>
            <a:r>
              <a:rPr lang="en-US" sz="2400"/>
              <a:t>Transcript after the sync completes.</a:t>
            </a:r>
          </a:p>
          <a:p>
            <a:pPr lvl="1" fontAlgn="t"/>
            <a:r>
              <a:rPr lang="en-US" sz="2000"/>
              <a:t>What was applied/removed?</a:t>
            </a:r>
          </a:p>
          <a:p>
            <a:pPr lvl="1" fontAlgn="t"/>
            <a:r>
              <a:rPr lang="en-US" sz="2000"/>
              <a:t>Compliance eval outcome?</a:t>
            </a:r>
          </a:p>
          <a:p>
            <a:pPr lvl="1" fontAlgn="t"/>
            <a:r>
              <a:rPr lang="en-US" sz="2000"/>
              <a:t>What succeeded vs failed and why?</a:t>
            </a:r>
          </a:p>
          <a:p>
            <a:pPr fontAlgn="t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EC4494-B150-06A7-74DC-325C872D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2451"/>
            <a:ext cx="10328223" cy="76449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Comprehensive Device Sync &amp; "FedEx Tracking"</a:t>
            </a:r>
            <a:endParaRPr lang="en-US"/>
          </a:p>
        </p:txBody>
      </p:sp>
      <p:pic>
        <p:nvPicPr>
          <p:cNvPr id="6" name="Picture 5" descr="WORK IN PROGRESS&#10;&#10;AI-generated content may be incorrect.">
            <a:extLst>
              <a:ext uri="{FF2B5EF4-FFF2-40B4-BE49-F238E27FC236}">
                <a16:creationId xmlns:a16="http://schemas.microsoft.com/office/drawing/2014/main" id="{7ACEBFC4-846C-2B8E-064C-BEA3375D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859" y="276300"/>
            <a:ext cx="1393137" cy="7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5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01242-06E2-5CC4-EC7A-496C84F15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AAD0-79F5-3178-403F-6EFBB7DB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2426410"/>
            <a:ext cx="9144000" cy="1107996"/>
          </a:xfrm>
        </p:spPr>
        <p:txBody>
          <a:bodyPr/>
          <a:lstStyle/>
          <a:p>
            <a:r>
              <a:rPr lang="en-US"/>
              <a:t>Reporting freshness </a:t>
            </a:r>
            <a:br>
              <a:rPr lang="en-US"/>
            </a:br>
            <a:r>
              <a:rPr lang="en-US"/>
              <a:t>and scale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E8ED5-27A6-7022-4959-3501D96CB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8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C5DB-5BC4-96A7-6B0E-88D2C817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Accurate and Fresh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B71B9-B6BE-1A2E-D202-F86B6D559E46}"/>
              </a:ext>
            </a:extLst>
          </p:cNvPr>
          <p:cNvSpPr txBox="1"/>
          <p:nvPr/>
        </p:nvSpPr>
        <p:spPr>
          <a:xfrm>
            <a:off x="838200" y="1367522"/>
            <a:ext cx="10637520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Perspective End-to-End (E2E)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C515FD0-EEB3-B256-B511-33CB55BC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88" y="2331951"/>
            <a:ext cx="11264056" cy="35039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28048A-9AE3-6E9D-7BDA-FE3D57C69F19}"/>
              </a:ext>
            </a:extLst>
          </p:cNvPr>
          <p:cNvSpPr/>
          <p:nvPr/>
        </p:nvSpPr>
        <p:spPr>
          <a:xfrm>
            <a:off x="7711776" y="2698943"/>
            <a:ext cx="1331145" cy="1452270"/>
          </a:xfrm>
          <a:prstGeom prst="round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E6282-D5AF-6622-7470-3CC7CFB30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2F87-0879-D9B9-D1CC-10919CC5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Accurate and Fresh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633F3-9459-2C39-B671-C043258DC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5" y="2101763"/>
            <a:ext cx="6993682" cy="2178429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3C44290-BF27-FA49-FE12-4D9EDD919457}"/>
              </a:ext>
            </a:extLst>
          </p:cNvPr>
          <p:cNvSpPr/>
          <p:nvPr/>
        </p:nvSpPr>
        <p:spPr>
          <a:xfrm>
            <a:off x="5084463" y="2333818"/>
            <a:ext cx="1331145" cy="1452270"/>
          </a:xfrm>
          <a:prstGeom prst="round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9C5E0-939E-CE4D-BC7D-DE7C52B750A6}"/>
              </a:ext>
            </a:extLst>
          </p:cNvPr>
          <p:cNvSpPr txBox="1"/>
          <p:nvPr/>
        </p:nvSpPr>
        <p:spPr>
          <a:xfrm>
            <a:off x="838200" y="1308330"/>
            <a:ext cx="10637520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Perspective – Data Processing Latency</a:t>
            </a:r>
          </a:p>
        </p:txBody>
      </p:sp>
    </p:spTree>
    <p:extLst>
      <p:ext uri="{BB962C8B-B14F-4D97-AF65-F5344CB8AC3E}">
        <p14:creationId xmlns:p14="http://schemas.microsoft.com/office/powerpoint/2010/main" val="214082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0C6DC-7D20-34BE-D444-D65D29DEE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2E89-7BF2-1675-826B-3242C29A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Accurate and Fresh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090BC-C4DD-40ED-E907-E1ADECB1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75" y="2101763"/>
            <a:ext cx="6993682" cy="2178429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88170F6-D1FB-8808-BF57-41F60EE6C4AE}"/>
              </a:ext>
            </a:extLst>
          </p:cNvPr>
          <p:cNvSpPr/>
          <p:nvPr/>
        </p:nvSpPr>
        <p:spPr>
          <a:xfrm>
            <a:off x="885275" y="2002996"/>
            <a:ext cx="7097930" cy="2351696"/>
          </a:xfrm>
          <a:prstGeom prst="roundRect">
            <a:avLst/>
          </a:prstGeom>
          <a:noFill/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A0C72-9DCF-1F11-5AF6-FB1C9DADDD68}"/>
              </a:ext>
            </a:extLst>
          </p:cNvPr>
          <p:cNvSpPr txBox="1"/>
          <p:nvPr/>
        </p:nvSpPr>
        <p:spPr>
          <a:xfrm>
            <a:off x="838200" y="1367522"/>
            <a:ext cx="10637520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Perspective End-to-End (E2E)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7040F-7F4E-A498-845F-0FB7D444A57B}"/>
              </a:ext>
            </a:extLst>
          </p:cNvPr>
          <p:cNvSpPr txBox="1"/>
          <p:nvPr/>
        </p:nvSpPr>
        <p:spPr>
          <a:xfrm>
            <a:off x="1359387" y="4441554"/>
            <a:ext cx="614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Tackling in segments, we’ll get to an E2E data freshness </a:t>
            </a:r>
          </a:p>
        </p:txBody>
      </p:sp>
    </p:spTree>
    <p:extLst>
      <p:ext uri="{BB962C8B-B14F-4D97-AF65-F5344CB8AC3E}">
        <p14:creationId xmlns:p14="http://schemas.microsoft.com/office/powerpoint/2010/main" val="19214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5B78-9CF1-345B-2B0E-B50C2D618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143" y="4943044"/>
            <a:ext cx="6180444" cy="1160329"/>
          </a:xfrm>
        </p:spPr>
        <p:txBody>
          <a:bodyPr anchor="b">
            <a:noAutofit/>
          </a:bodyPr>
          <a:lstStyle>
            <a:lvl1pPr>
              <a:defRPr sz="8000" b="0">
                <a:latin typeface="Segoe Sans Display Semibold" pitchFamily="2" charset="0"/>
                <a:cs typeface="Segoe Sans Display Semibold" pitchFamily="2" charset="0"/>
              </a:defRPr>
            </a:lvl1pPr>
          </a:lstStyle>
          <a:p>
            <a:r>
              <a:rPr lang="en-US"/>
              <a:t>Thanks!</a:t>
            </a:r>
            <a:endParaRPr lang="LID4096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1AD459A-2209-C135-439F-FBEB593611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15143" y="893841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ym typeface="Wingdings" panose="05000000000000000000" pitchFamily="2" charset="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Please rate this session on Sched.com  </a:t>
            </a:r>
          </a:p>
          <a:p>
            <a:pPr lvl="0"/>
            <a:endParaRPr lang="en-GB"/>
          </a:p>
          <a:p>
            <a:pPr lvl="0"/>
            <a:r>
              <a:rPr lang="en-GB"/>
              <a:t>We would love to hear what you liked and how we could improve! </a:t>
            </a:r>
          </a:p>
        </p:txBody>
      </p:sp>
    </p:spTree>
    <p:extLst>
      <p:ext uri="{BB962C8B-B14F-4D97-AF65-F5344CB8AC3E}">
        <p14:creationId xmlns:p14="http://schemas.microsoft.com/office/powerpoint/2010/main" val="414141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BAC7E-51FD-D431-0295-341C3E10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B4FF59-4695-6397-5172-8399730F203E}"/>
              </a:ext>
            </a:extLst>
          </p:cNvPr>
          <p:cNvSpPr/>
          <p:nvPr/>
        </p:nvSpPr>
        <p:spPr>
          <a:xfrm>
            <a:off x="5106443" y="1708980"/>
            <a:ext cx="4095221" cy="953869"/>
          </a:xfrm>
          <a:prstGeom prst="roundRect">
            <a:avLst/>
          </a:prstGeom>
          <a:solidFill>
            <a:srgbClr val="105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de-CH" sz="1600" err="1"/>
              <a:t>Sangeetha</a:t>
            </a:r>
            <a:r>
              <a:rPr lang="de-CH" sz="1600"/>
              <a:t> </a:t>
            </a:r>
            <a:r>
              <a:rPr lang="de-CH" sz="1600" err="1"/>
              <a:t>Visweswaran</a:t>
            </a:r>
            <a:endParaRPr sz="1600" err="1"/>
          </a:p>
          <a:p>
            <a:pPr>
              <a:defRPr sz="1200">
                <a:solidFill>
                  <a:srgbClr val="EBF0FF"/>
                </a:solidFill>
              </a:defRPr>
            </a:pPr>
            <a:endParaRPr sz="12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1BA6EB-3E2E-08C6-D4C3-2C5B3EDC5A71}"/>
              </a:ext>
            </a:extLst>
          </p:cNvPr>
          <p:cNvSpPr/>
          <p:nvPr/>
        </p:nvSpPr>
        <p:spPr>
          <a:xfrm>
            <a:off x="5106443" y="2818428"/>
            <a:ext cx="4095221" cy="953869"/>
          </a:xfrm>
          <a:prstGeom prst="roundRect">
            <a:avLst/>
          </a:prstGeom>
          <a:solidFill>
            <a:srgbClr val="1A83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600"/>
              <a:t>Role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rPr lang="de-CH" sz="1200">
                <a:solidFill>
                  <a:srgbClr val="EBF0FF"/>
                </a:solidFill>
              </a:rPr>
              <a:t>VP </a:t>
            </a:r>
            <a:r>
              <a:rPr lang="de-CH" sz="1200" err="1">
                <a:solidFill>
                  <a:srgbClr val="EBF0FF"/>
                </a:solidFill>
              </a:rPr>
              <a:t>of</a:t>
            </a:r>
            <a:r>
              <a:rPr lang="de-CH" sz="1200">
                <a:solidFill>
                  <a:srgbClr val="EBF0FF"/>
                </a:solidFill>
              </a:rPr>
              <a:t> Engineering, Microsoft Intune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C7338E-D5DB-2CCA-2F6B-ECE52A8A63C8}"/>
              </a:ext>
            </a:extLst>
          </p:cNvPr>
          <p:cNvSpPr/>
          <p:nvPr/>
        </p:nvSpPr>
        <p:spPr>
          <a:xfrm>
            <a:off x="5106443" y="3928043"/>
            <a:ext cx="4095221" cy="953702"/>
          </a:xfrm>
          <a:prstGeom prst="roundRect">
            <a:avLst/>
          </a:prstGeom>
          <a:solidFill>
            <a:srgbClr val="BDD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sz="1600">
                <a:solidFill>
                  <a:schemeClr val="tx1"/>
                </a:solidFill>
              </a:rPr>
              <a:t>Focus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sz="1200">
                <a:solidFill>
                  <a:schemeClr val="tx1"/>
                </a:solidFill>
              </a:rPr>
              <a:t>Intune · </a:t>
            </a:r>
            <a:r>
              <a:rPr lang="en-US" sz="1200" err="1">
                <a:solidFill>
                  <a:schemeClr val="tx1"/>
                </a:solidFill>
              </a:rPr>
              <a:t>ConfigMgr</a:t>
            </a:r>
            <a:r>
              <a:rPr lang="en-US" sz="1200">
                <a:solidFill>
                  <a:schemeClr val="tx1"/>
                </a:solidFill>
              </a:rPr>
              <a:t>.</a:t>
            </a:r>
            <a:r>
              <a:rPr sz="1200">
                <a:solidFill>
                  <a:schemeClr val="tx1"/>
                </a:solidFill>
              </a:rPr>
              <a:t> Security</a:t>
            </a:r>
            <a:r>
              <a:rPr lang="en-US" sz="1200">
                <a:solidFill>
                  <a:schemeClr val="tx1"/>
                </a:solidFill>
              </a:rPr>
              <a:t> . Copilot</a:t>
            </a:r>
            <a:endParaRPr sz="1200">
              <a:solidFill>
                <a:schemeClr val="tx1"/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EEDBA84-6AC2-8B99-71BC-7881591255E0}"/>
              </a:ext>
            </a:extLst>
          </p:cNvPr>
          <p:cNvSpPr/>
          <p:nvPr/>
        </p:nvSpPr>
        <p:spPr>
          <a:xfrm>
            <a:off x="5106443" y="5037491"/>
            <a:ext cx="4095221" cy="1363309"/>
          </a:xfrm>
          <a:prstGeom prst="roundRect">
            <a:avLst/>
          </a:prstGeom>
          <a:solidFill>
            <a:srgbClr val="BCBC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rPr lang="de-CH" sz="1600">
                <a:solidFill>
                  <a:schemeClr val="tx1"/>
                </a:solidFill>
              </a:rPr>
              <a:t>LinkedIn: 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lang="en-US" sz="160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Sangee(</a:t>
            </a:r>
            <a:r>
              <a:rPr lang="en-US" sz="1600" err="1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</a:t>
            </a:r>
            <a:r>
              <a:rPr lang="en-US" sz="160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Visweswaran | LinkedIn</a:t>
            </a: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lang="de-CH" sz="1600" b="1">
                <a:solidFill>
                  <a:schemeClr val="tx1"/>
                </a:solidFill>
              </a:rPr>
              <a:t>Hobbies:</a:t>
            </a:r>
            <a:endParaRPr lang="en-US" sz="1200">
              <a:solidFill>
                <a:schemeClr val="tx1"/>
              </a:solidFill>
            </a:endParaRPr>
          </a:p>
          <a:p>
            <a:pPr>
              <a:defRPr sz="1200">
                <a:solidFill>
                  <a:srgbClr val="EBF0FF"/>
                </a:solidFill>
              </a:defRPr>
            </a:pPr>
            <a:r>
              <a:rPr lang="en-US" sz="1600">
                <a:solidFill>
                  <a:schemeClr val="tx1"/>
                </a:solidFill>
              </a:rPr>
              <a:t>Long distance biking</a:t>
            </a:r>
            <a:endParaRPr lang="en-US">
              <a:solidFill>
                <a:schemeClr val="tx1"/>
              </a:solidFill>
            </a:endParaRPr>
          </a:p>
          <a:p>
            <a:pPr>
              <a:defRPr sz="1200">
                <a:solidFill>
                  <a:srgbClr val="EBF0FF"/>
                </a:solidFill>
              </a:defRPr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ACA14-0F8E-22D1-D4C1-3243FA93F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421" y="2534416"/>
            <a:ext cx="2347329" cy="2347329"/>
          </a:xfrm>
          <a:prstGeom prst="ellipse">
            <a:avLst/>
          </a:prstGeom>
          <a:ln w="76200" cap="rnd">
            <a:solidFill>
              <a:schemeClr val="bg1"/>
            </a:solidFill>
          </a:ln>
          <a:effectLst/>
        </p:spPr>
      </p:pic>
      <p:pic>
        <p:nvPicPr>
          <p:cNvPr id="2" name="Picture 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F02EED16-7478-F2E6-61DC-629B293D8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690" y="2532062"/>
            <a:ext cx="2797498" cy="2738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56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D9B1-9D87-31B0-037F-790359EF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we’ve been working on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E108DE1-C669-4EAC-022E-02EF240934EB}"/>
              </a:ext>
            </a:extLst>
          </p:cNvPr>
          <p:cNvSpPr/>
          <p:nvPr/>
        </p:nvSpPr>
        <p:spPr>
          <a:xfrm>
            <a:off x="965915" y="2435102"/>
            <a:ext cx="2055468" cy="2055468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rgbClr val="0078D4"/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B024D0D-8E97-0978-9D29-16F47A28DDA6}"/>
              </a:ext>
            </a:extLst>
          </p:cNvPr>
          <p:cNvSpPr/>
          <p:nvPr/>
        </p:nvSpPr>
        <p:spPr>
          <a:xfrm>
            <a:off x="3021383" y="2435102"/>
            <a:ext cx="2055468" cy="2055468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rgbClr val="0078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B84CB2E7-D718-34BB-0AAB-E5F74DD4460E}"/>
              </a:ext>
            </a:extLst>
          </p:cNvPr>
          <p:cNvSpPr/>
          <p:nvPr/>
        </p:nvSpPr>
        <p:spPr>
          <a:xfrm>
            <a:off x="5076851" y="2435102"/>
            <a:ext cx="2055468" cy="2055468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rgbClr val="0078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F7E8D81F-FBD9-C255-7FD9-39350A322A45}"/>
              </a:ext>
            </a:extLst>
          </p:cNvPr>
          <p:cNvSpPr/>
          <p:nvPr/>
        </p:nvSpPr>
        <p:spPr>
          <a:xfrm>
            <a:off x="9187787" y="2488279"/>
            <a:ext cx="2055468" cy="2055468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rgbClr val="0078D4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A4D2DE97-1D80-3C2B-810C-0CAE701EA5E2}"/>
              </a:ext>
            </a:extLst>
          </p:cNvPr>
          <p:cNvSpPr/>
          <p:nvPr/>
        </p:nvSpPr>
        <p:spPr>
          <a:xfrm>
            <a:off x="7132319" y="2474150"/>
            <a:ext cx="2055468" cy="2055468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rgbClr val="0078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5275AD6-1391-02D1-14F8-AADA02F9D53E}"/>
              </a:ext>
            </a:extLst>
          </p:cNvPr>
          <p:cNvGrpSpPr/>
          <p:nvPr/>
        </p:nvGrpSpPr>
        <p:grpSpPr>
          <a:xfrm>
            <a:off x="838037" y="2895013"/>
            <a:ext cx="2079545" cy="1751415"/>
            <a:chOff x="838037" y="2895013"/>
            <a:chExt cx="2079545" cy="1751415"/>
          </a:xfrm>
        </p:grpSpPr>
        <p:sp>
          <p:nvSpPr>
            <p:cNvPr id="17" name="Content Placeholder 7">
              <a:extLst>
                <a:ext uri="{FF2B5EF4-FFF2-40B4-BE49-F238E27FC236}">
                  <a16:creationId xmlns:a16="http://schemas.microsoft.com/office/drawing/2014/main" id="{66B9B55D-53FC-3908-E2E0-5C0302E9B6BF}"/>
                </a:ext>
              </a:extLst>
            </p:cNvPr>
            <p:cNvSpPr txBox="1">
              <a:spLocks/>
            </p:cNvSpPr>
            <p:nvPr/>
          </p:nvSpPr>
          <p:spPr>
            <a:xfrm>
              <a:off x="1548515" y="3198592"/>
              <a:ext cx="854392" cy="3032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ct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3600" b="1" kern="1200" spc="0" baseline="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22" name="Content Placeholder 7">
              <a:extLst>
                <a:ext uri="{FF2B5EF4-FFF2-40B4-BE49-F238E27FC236}">
                  <a16:creationId xmlns:a16="http://schemas.microsoft.com/office/drawing/2014/main" id="{012A1A0B-8DE4-A333-66EF-A67E5825A703}"/>
                </a:ext>
              </a:extLst>
            </p:cNvPr>
            <p:cNvSpPr txBox="1">
              <a:spLocks/>
            </p:cNvSpPr>
            <p:nvPr/>
          </p:nvSpPr>
          <p:spPr>
            <a:xfrm>
              <a:off x="838037" y="4298086"/>
              <a:ext cx="2079545" cy="34834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ct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b="1" kern="1200" spc="0" baseline="0">
                  <a:solidFill>
                    <a:schemeClr val="accent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>
                  <a:solidFill>
                    <a:srgbClr val="000000"/>
                  </a:solidFill>
                  <a:latin typeface="+mj-lt"/>
                </a:rPr>
                <a:t>Optimizing load, Improving performance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966BA6-F3AC-9AE3-B68F-485E1A648996}"/>
                </a:ext>
              </a:extLst>
            </p:cNvPr>
            <p:cNvGrpSpPr/>
            <p:nvPr/>
          </p:nvGrpSpPr>
          <p:grpSpPr>
            <a:xfrm>
              <a:off x="1381015" y="2895013"/>
              <a:ext cx="1242000" cy="1242000"/>
              <a:chOff x="-1444707" y="2858601"/>
              <a:chExt cx="1242000" cy="124200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3C69334-3C25-226E-6993-FFB422F169EF}"/>
                  </a:ext>
                </a:extLst>
              </p:cNvPr>
              <p:cNvGrpSpPr/>
              <p:nvPr/>
            </p:nvGrpSpPr>
            <p:grpSpPr>
              <a:xfrm>
                <a:off x="-1444707" y="2858601"/>
                <a:ext cx="1242000" cy="1242000"/>
                <a:chOff x="584200" y="3560884"/>
                <a:chExt cx="659875" cy="659875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6A7862E3-56B0-8113-8715-6130625438B3}"/>
                    </a:ext>
                  </a:extLst>
                </p:cNvPr>
                <p:cNvSpPr/>
                <p:nvPr/>
              </p:nvSpPr>
              <p:spPr bwMode="auto">
                <a:xfrm>
                  <a:off x="584200" y="3560884"/>
                  <a:ext cx="659875" cy="65987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rgbClr val="FFFFFF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70E1314-1E27-6B4C-9F8F-E25ED6D669B3}"/>
                    </a:ext>
                  </a:extLst>
                </p:cNvPr>
                <p:cNvSpPr/>
                <p:nvPr/>
              </p:nvSpPr>
              <p:spPr bwMode="auto">
                <a:xfrm>
                  <a:off x="624585" y="3601269"/>
                  <a:ext cx="579104" cy="579104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rgbClr val="FFFFFF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49" name="speedometer_2" title="Icon of a spedometer showing fast speed">
                <a:extLst>
                  <a:ext uri="{FF2B5EF4-FFF2-40B4-BE49-F238E27FC236}">
                    <a16:creationId xmlns:a16="http://schemas.microsoft.com/office/drawing/2014/main" id="{88EA87C6-4174-2DC3-1BF0-E3D42D787C4D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-1121506" y="3177492"/>
                <a:ext cx="610701" cy="610701"/>
              </a:xfrm>
              <a:custGeom>
                <a:avLst/>
                <a:gdLst>
                  <a:gd name="T0" fmla="*/ 155 w 281"/>
                  <a:gd name="T1" fmla="*/ 155 h 281"/>
                  <a:gd name="T2" fmla="*/ 126 w 281"/>
                  <a:gd name="T3" fmla="*/ 155 h 281"/>
                  <a:gd name="T4" fmla="*/ 126 w 281"/>
                  <a:gd name="T5" fmla="*/ 126 h 281"/>
                  <a:gd name="T6" fmla="*/ 155 w 281"/>
                  <a:gd name="T7" fmla="*/ 126 h 281"/>
                  <a:gd name="T8" fmla="*/ 155 w 281"/>
                  <a:gd name="T9" fmla="*/ 155 h 281"/>
                  <a:gd name="T10" fmla="*/ 140 w 281"/>
                  <a:gd name="T11" fmla="*/ 0 h 281"/>
                  <a:gd name="T12" fmla="*/ 0 w 281"/>
                  <a:gd name="T13" fmla="*/ 141 h 281"/>
                  <a:gd name="T14" fmla="*/ 140 w 281"/>
                  <a:gd name="T15" fmla="*/ 281 h 281"/>
                  <a:gd name="T16" fmla="*/ 281 w 281"/>
                  <a:gd name="T17" fmla="*/ 141 h 281"/>
                  <a:gd name="T18" fmla="*/ 140 w 281"/>
                  <a:gd name="T19" fmla="*/ 0 h 281"/>
                  <a:gd name="T20" fmla="*/ 214 w 281"/>
                  <a:gd name="T21" fmla="*/ 210 h 281"/>
                  <a:gd name="T22" fmla="*/ 241 w 281"/>
                  <a:gd name="T23" fmla="*/ 141 h 281"/>
                  <a:gd name="T24" fmla="*/ 235 w 281"/>
                  <a:gd name="T25" fmla="*/ 105 h 281"/>
                  <a:gd name="T26" fmla="*/ 174 w 281"/>
                  <a:gd name="T27" fmla="*/ 45 h 281"/>
                  <a:gd name="T28" fmla="*/ 140 w 281"/>
                  <a:gd name="T29" fmla="*/ 40 h 281"/>
                  <a:gd name="T30" fmla="*/ 40 w 281"/>
                  <a:gd name="T31" fmla="*/ 141 h 281"/>
                  <a:gd name="T32" fmla="*/ 67 w 281"/>
                  <a:gd name="T33" fmla="*/ 210 h 281"/>
                  <a:gd name="T34" fmla="*/ 212 w 281"/>
                  <a:gd name="T35" fmla="*/ 69 h 281"/>
                  <a:gd name="T36" fmla="*/ 157 w 281"/>
                  <a:gd name="T37" fmla="*/ 12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1" h="281">
                    <a:moveTo>
                      <a:pt x="155" y="155"/>
                    </a:moveTo>
                    <a:cubicBezTo>
                      <a:pt x="147" y="164"/>
                      <a:pt x="134" y="164"/>
                      <a:pt x="126" y="155"/>
                    </a:cubicBezTo>
                    <a:cubicBezTo>
                      <a:pt x="117" y="147"/>
                      <a:pt x="117" y="134"/>
                      <a:pt x="126" y="126"/>
                    </a:cubicBezTo>
                    <a:cubicBezTo>
                      <a:pt x="134" y="118"/>
                      <a:pt x="147" y="117"/>
                      <a:pt x="155" y="126"/>
                    </a:cubicBezTo>
                    <a:cubicBezTo>
                      <a:pt x="164" y="134"/>
                      <a:pt x="164" y="147"/>
                      <a:pt x="155" y="155"/>
                    </a:cubicBezTo>
                    <a:close/>
                    <a:moveTo>
                      <a:pt x="140" y="0"/>
                    </a:moveTo>
                    <a:cubicBezTo>
                      <a:pt x="63" y="0"/>
                      <a:pt x="0" y="63"/>
                      <a:pt x="0" y="141"/>
                    </a:cubicBezTo>
                    <a:cubicBezTo>
                      <a:pt x="0" y="218"/>
                      <a:pt x="63" y="281"/>
                      <a:pt x="140" y="281"/>
                    </a:cubicBezTo>
                    <a:cubicBezTo>
                      <a:pt x="218" y="281"/>
                      <a:pt x="281" y="218"/>
                      <a:pt x="281" y="141"/>
                    </a:cubicBezTo>
                    <a:cubicBezTo>
                      <a:pt x="281" y="63"/>
                      <a:pt x="218" y="0"/>
                      <a:pt x="140" y="0"/>
                    </a:cubicBezTo>
                    <a:close/>
                    <a:moveTo>
                      <a:pt x="214" y="210"/>
                    </a:moveTo>
                    <a:cubicBezTo>
                      <a:pt x="231" y="192"/>
                      <a:pt x="241" y="168"/>
                      <a:pt x="241" y="141"/>
                    </a:cubicBezTo>
                    <a:cubicBezTo>
                      <a:pt x="241" y="128"/>
                      <a:pt x="239" y="116"/>
                      <a:pt x="235" y="105"/>
                    </a:cubicBezTo>
                    <a:moveTo>
                      <a:pt x="174" y="45"/>
                    </a:moveTo>
                    <a:cubicBezTo>
                      <a:pt x="163" y="42"/>
                      <a:pt x="152" y="40"/>
                      <a:pt x="140" y="40"/>
                    </a:cubicBezTo>
                    <a:cubicBezTo>
                      <a:pt x="85" y="40"/>
                      <a:pt x="40" y="85"/>
                      <a:pt x="40" y="141"/>
                    </a:cubicBezTo>
                    <a:cubicBezTo>
                      <a:pt x="40" y="168"/>
                      <a:pt x="50" y="192"/>
                      <a:pt x="67" y="210"/>
                    </a:cubicBezTo>
                    <a:moveTo>
                      <a:pt x="212" y="69"/>
                    </a:moveTo>
                    <a:cubicBezTo>
                      <a:pt x="157" y="124"/>
                      <a:pt x="157" y="124"/>
                      <a:pt x="157" y="124"/>
                    </a:cubicBezTo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F91E56C-E6A5-BDAC-DE88-6E736227AF7E}"/>
              </a:ext>
            </a:extLst>
          </p:cNvPr>
          <p:cNvGrpSpPr/>
          <p:nvPr/>
        </p:nvGrpSpPr>
        <p:grpSpPr>
          <a:xfrm>
            <a:off x="3093953" y="2880884"/>
            <a:ext cx="1893611" cy="1794916"/>
            <a:chOff x="3093953" y="2880884"/>
            <a:chExt cx="1893611" cy="1794916"/>
          </a:xfrm>
        </p:grpSpPr>
        <p:sp>
          <p:nvSpPr>
            <p:cNvPr id="24" name="Content Placeholder 7">
              <a:extLst>
                <a:ext uri="{FF2B5EF4-FFF2-40B4-BE49-F238E27FC236}">
                  <a16:creationId xmlns:a16="http://schemas.microsoft.com/office/drawing/2014/main" id="{570F0DF4-2CAF-8771-0FE5-274DB26C74B0}"/>
                </a:ext>
              </a:extLst>
            </p:cNvPr>
            <p:cNvSpPr txBox="1">
              <a:spLocks/>
            </p:cNvSpPr>
            <p:nvPr/>
          </p:nvSpPr>
          <p:spPr>
            <a:xfrm>
              <a:off x="3093953" y="4290831"/>
              <a:ext cx="1893611" cy="3849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ct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b="1" kern="1200" spc="0" baseline="0">
                  <a:solidFill>
                    <a:schemeClr val="accent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>
                  <a:solidFill>
                    <a:srgbClr val="000000"/>
                  </a:solidFill>
                </a:rPr>
                <a:t>Check-in prioritization</a:t>
              </a:r>
              <a:endParaRPr lang="en-US" sz="2400" b="0">
                <a:solidFill>
                  <a:srgbClr val="000000"/>
                </a:solidFill>
                <a:ea typeface="Calibri"/>
                <a:cs typeface="Calibri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8709941-2AAC-C511-4490-E036ACAF87BB}"/>
                </a:ext>
              </a:extLst>
            </p:cNvPr>
            <p:cNvGrpSpPr/>
            <p:nvPr/>
          </p:nvGrpSpPr>
          <p:grpSpPr>
            <a:xfrm>
              <a:off x="3413493" y="2880884"/>
              <a:ext cx="1242000" cy="1242000"/>
              <a:chOff x="3413493" y="2880884"/>
              <a:chExt cx="1242000" cy="1242000"/>
            </a:xfrm>
          </p:grpSpPr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018AC352-FA2D-315A-C5A9-F6D055FF0A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9920" y="3205852"/>
                <a:ext cx="854392" cy="3032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algn="ctr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3600" b="1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457200" marR="0" indent="-22860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20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57225" marR="0" indent="-20002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6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42963" marR="0" indent="-18097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4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23938" marR="0" indent="-16827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4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2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D60A610-76CA-838D-067B-31CD0FCBBA8E}"/>
                  </a:ext>
                </a:extLst>
              </p:cNvPr>
              <p:cNvGrpSpPr/>
              <p:nvPr/>
            </p:nvGrpSpPr>
            <p:grpSpPr>
              <a:xfrm>
                <a:off x="3413493" y="2880884"/>
                <a:ext cx="1242000" cy="1242000"/>
                <a:chOff x="584200" y="3560884"/>
                <a:chExt cx="659875" cy="659875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8E5FE58-3200-872F-4978-80DE06795EBD}"/>
                    </a:ext>
                  </a:extLst>
                </p:cNvPr>
                <p:cNvSpPr/>
                <p:nvPr/>
              </p:nvSpPr>
              <p:spPr bwMode="auto">
                <a:xfrm>
                  <a:off x="584200" y="3560884"/>
                  <a:ext cx="659875" cy="65987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rgbClr val="FFFFFF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A1B1668-795F-A2F0-BB5F-1E3DE2C4C69A}"/>
                    </a:ext>
                  </a:extLst>
                </p:cNvPr>
                <p:cNvSpPr/>
                <p:nvPr/>
              </p:nvSpPr>
              <p:spPr bwMode="auto">
                <a:xfrm>
                  <a:off x="624585" y="3601269"/>
                  <a:ext cx="579104" cy="579104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rgbClr val="FFFFFF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Intelligence" title="Icon of circles connected by crossing lines">
                <a:extLst>
                  <a:ext uri="{FF2B5EF4-FFF2-40B4-BE49-F238E27FC236}">
                    <a16:creationId xmlns:a16="http://schemas.microsoft.com/office/drawing/2014/main" id="{680C25F5-92E5-1371-A0FA-7615EBC6383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775933" y="3205852"/>
                <a:ext cx="576533" cy="553998"/>
              </a:xfrm>
              <a:custGeom>
                <a:avLst/>
                <a:gdLst>
                  <a:gd name="T0" fmla="*/ 90 w 347"/>
                  <a:gd name="T1" fmla="*/ 24 h 333"/>
                  <a:gd name="T2" fmla="*/ 114 w 347"/>
                  <a:gd name="T3" fmla="*/ 0 h 333"/>
                  <a:gd name="T4" fmla="*/ 138 w 347"/>
                  <a:gd name="T5" fmla="*/ 24 h 333"/>
                  <a:gd name="T6" fmla="*/ 114 w 347"/>
                  <a:gd name="T7" fmla="*/ 49 h 333"/>
                  <a:gd name="T8" fmla="*/ 90 w 347"/>
                  <a:gd name="T9" fmla="*/ 24 h 333"/>
                  <a:gd name="T10" fmla="*/ 0 w 347"/>
                  <a:gd name="T11" fmla="*/ 146 h 333"/>
                  <a:gd name="T12" fmla="*/ 37 w 347"/>
                  <a:gd name="T13" fmla="*/ 183 h 333"/>
                  <a:gd name="T14" fmla="*/ 75 w 347"/>
                  <a:gd name="T15" fmla="*/ 146 h 333"/>
                  <a:gd name="T16" fmla="*/ 37 w 347"/>
                  <a:gd name="T17" fmla="*/ 108 h 333"/>
                  <a:gd name="T18" fmla="*/ 0 w 347"/>
                  <a:gd name="T19" fmla="*/ 146 h 333"/>
                  <a:gd name="T20" fmla="*/ 60 w 347"/>
                  <a:gd name="T21" fmla="*/ 273 h 333"/>
                  <a:gd name="T22" fmla="*/ 119 w 347"/>
                  <a:gd name="T23" fmla="*/ 333 h 333"/>
                  <a:gd name="T24" fmla="*/ 179 w 347"/>
                  <a:gd name="T25" fmla="*/ 273 h 333"/>
                  <a:gd name="T26" fmla="*/ 119 w 347"/>
                  <a:gd name="T27" fmla="*/ 213 h 333"/>
                  <a:gd name="T28" fmla="*/ 60 w 347"/>
                  <a:gd name="T29" fmla="*/ 273 h 333"/>
                  <a:gd name="T30" fmla="*/ 134 w 347"/>
                  <a:gd name="T31" fmla="*/ 110 h 333"/>
                  <a:gd name="T32" fmla="*/ 174 w 347"/>
                  <a:gd name="T33" fmla="*/ 149 h 333"/>
                  <a:gd name="T34" fmla="*/ 213 w 347"/>
                  <a:gd name="T35" fmla="*/ 110 h 333"/>
                  <a:gd name="T36" fmla="*/ 174 w 347"/>
                  <a:gd name="T37" fmla="*/ 71 h 333"/>
                  <a:gd name="T38" fmla="*/ 134 w 347"/>
                  <a:gd name="T39" fmla="*/ 110 h 333"/>
                  <a:gd name="T40" fmla="*/ 228 w 347"/>
                  <a:gd name="T41" fmla="*/ 241 h 333"/>
                  <a:gd name="T42" fmla="*/ 287 w 347"/>
                  <a:gd name="T43" fmla="*/ 303 h 333"/>
                  <a:gd name="T44" fmla="*/ 347 w 347"/>
                  <a:gd name="T45" fmla="*/ 241 h 333"/>
                  <a:gd name="T46" fmla="*/ 287 w 347"/>
                  <a:gd name="T47" fmla="*/ 179 h 333"/>
                  <a:gd name="T48" fmla="*/ 228 w 347"/>
                  <a:gd name="T49" fmla="*/ 241 h 333"/>
                  <a:gd name="T50" fmla="*/ 228 w 347"/>
                  <a:gd name="T51" fmla="*/ 250 h 333"/>
                  <a:gd name="T52" fmla="*/ 178 w 347"/>
                  <a:gd name="T53" fmla="*/ 262 h 333"/>
                  <a:gd name="T54" fmla="*/ 74 w 347"/>
                  <a:gd name="T55" fmla="*/ 139 h 333"/>
                  <a:gd name="T56" fmla="*/ 136 w 347"/>
                  <a:gd name="T57" fmla="*/ 120 h 333"/>
                  <a:gd name="T58" fmla="*/ 137 w 347"/>
                  <a:gd name="T59" fmla="*/ 216 h 333"/>
                  <a:gd name="T60" fmla="*/ 162 w 347"/>
                  <a:gd name="T61" fmla="*/ 148 h 333"/>
                  <a:gd name="T62" fmla="*/ 86 w 347"/>
                  <a:gd name="T63" fmla="*/ 223 h 333"/>
                  <a:gd name="T64" fmla="*/ 57 w 347"/>
                  <a:gd name="T65" fmla="*/ 177 h 333"/>
                  <a:gd name="T66" fmla="*/ 232 w 347"/>
                  <a:gd name="T67" fmla="*/ 217 h 333"/>
                  <a:gd name="T68" fmla="*/ 71 w 347"/>
                  <a:gd name="T69" fmla="*/ 161 h 333"/>
                  <a:gd name="T70" fmla="*/ 102 w 347"/>
                  <a:gd name="T71" fmla="*/ 46 h 333"/>
                  <a:gd name="T72" fmla="*/ 58 w 347"/>
                  <a:gd name="T73" fmla="*/ 115 h 333"/>
                  <a:gd name="T74" fmla="*/ 249 w 347"/>
                  <a:gd name="T75" fmla="*/ 194 h 333"/>
                  <a:gd name="T76" fmla="*/ 200 w 347"/>
                  <a:gd name="T77" fmla="*/ 139 h 333"/>
                  <a:gd name="T78" fmla="*/ 112 w 347"/>
                  <a:gd name="T79" fmla="*/ 213 h 333"/>
                  <a:gd name="T80" fmla="*/ 114 w 347"/>
                  <a:gd name="T81" fmla="*/ 49 h 333"/>
                  <a:gd name="T82" fmla="*/ 126 w 347"/>
                  <a:gd name="T83" fmla="*/ 45 h 333"/>
                  <a:gd name="T84" fmla="*/ 151 w 347"/>
                  <a:gd name="T85" fmla="*/ 7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7" h="333">
                    <a:moveTo>
                      <a:pt x="90" y="24"/>
                    </a:moveTo>
                    <a:cubicBezTo>
                      <a:pt x="90" y="11"/>
                      <a:pt x="100" y="0"/>
                      <a:pt x="114" y="0"/>
                    </a:cubicBezTo>
                    <a:cubicBezTo>
                      <a:pt x="127" y="0"/>
                      <a:pt x="138" y="11"/>
                      <a:pt x="138" y="24"/>
                    </a:cubicBezTo>
                    <a:cubicBezTo>
                      <a:pt x="138" y="38"/>
                      <a:pt x="127" y="49"/>
                      <a:pt x="114" y="49"/>
                    </a:cubicBezTo>
                    <a:cubicBezTo>
                      <a:pt x="100" y="49"/>
                      <a:pt x="90" y="38"/>
                      <a:pt x="90" y="24"/>
                    </a:cubicBezTo>
                    <a:close/>
                    <a:moveTo>
                      <a:pt x="0" y="146"/>
                    </a:moveTo>
                    <a:cubicBezTo>
                      <a:pt x="0" y="166"/>
                      <a:pt x="17" y="183"/>
                      <a:pt x="37" y="183"/>
                    </a:cubicBezTo>
                    <a:cubicBezTo>
                      <a:pt x="58" y="183"/>
                      <a:pt x="75" y="166"/>
                      <a:pt x="75" y="146"/>
                    </a:cubicBezTo>
                    <a:cubicBezTo>
                      <a:pt x="75" y="125"/>
                      <a:pt x="58" y="108"/>
                      <a:pt x="37" y="108"/>
                    </a:cubicBezTo>
                    <a:cubicBezTo>
                      <a:pt x="17" y="108"/>
                      <a:pt x="0" y="125"/>
                      <a:pt x="0" y="146"/>
                    </a:cubicBezTo>
                    <a:close/>
                    <a:moveTo>
                      <a:pt x="60" y="273"/>
                    </a:moveTo>
                    <a:cubicBezTo>
                      <a:pt x="60" y="306"/>
                      <a:pt x="86" y="333"/>
                      <a:pt x="119" y="333"/>
                    </a:cubicBezTo>
                    <a:cubicBezTo>
                      <a:pt x="152" y="333"/>
                      <a:pt x="179" y="306"/>
                      <a:pt x="179" y="273"/>
                    </a:cubicBezTo>
                    <a:cubicBezTo>
                      <a:pt x="179" y="240"/>
                      <a:pt x="152" y="213"/>
                      <a:pt x="119" y="213"/>
                    </a:cubicBezTo>
                    <a:cubicBezTo>
                      <a:pt x="86" y="213"/>
                      <a:pt x="60" y="240"/>
                      <a:pt x="60" y="273"/>
                    </a:cubicBezTo>
                    <a:close/>
                    <a:moveTo>
                      <a:pt x="134" y="110"/>
                    </a:moveTo>
                    <a:cubicBezTo>
                      <a:pt x="134" y="132"/>
                      <a:pt x="152" y="149"/>
                      <a:pt x="174" y="149"/>
                    </a:cubicBezTo>
                    <a:cubicBezTo>
                      <a:pt x="195" y="149"/>
                      <a:pt x="213" y="132"/>
                      <a:pt x="213" y="110"/>
                    </a:cubicBezTo>
                    <a:cubicBezTo>
                      <a:pt x="213" y="89"/>
                      <a:pt x="195" y="71"/>
                      <a:pt x="174" y="71"/>
                    </a:cubicBezTo>
                    <a:cubicBezTo>
                      <a:pt x="152" y="71"/>
                      <a:pt x="134" y="89"/>
                      <a:pt x="134" y="110"/>
                    </a:cubicBezTo>
                    <a:close/>
                    <a:moveTo>
                      <a:pt x="228" y="241"/>
                    </a:moveTo>
                    <a:cubicBezTo>
                      <a:pt x="228" y="275"/>
                      <a:pt x="254" y="303"/>
                      <a:pt x="287" y="303"/>
                    </a:cubicBezTo>
                    <a:cubicBezTo>
                      <a:pt x="320" y="303"/>
                      <a:pt x="347" y="275"/>
                      <a:pt x="347" y="241"/>
                    </a:cubicBezTo>
                    <a:cubicBezTo>
                      <a:pt x="347" y="207"/>
                      <a:pt x="320" y="179"/>
                      <a:pt x="287" y="179"/>
                    </a:cubicBezTo>
                    <a:cubicBezTo>
                      <a:pt x="254" y="179"/>
                      <a:pt x="228" y="207"/>
                      <a:pt x="228" y="241"/>
                    </a:cubicBezTo>
                    <a:close/>
                    <a:moveTo>
                      <a:pt x="228" y="250"/>
                    </a:moveTo>
                    <a:cubicBezTo>
                      <a:pt x="178" y="262"/>
                      <a:pt x="178" y="262"/>
                      <a:pt x="178" y="262"/>
                    </a:cubicBezTo>
                    <a:moveTo>
                      <a:pt x="74" y="139"/>
                    </a:moveTo>
                    <a:cubicBezTo>
                      <a:pt x="136" y="120"/>
                      <a:pt x="136" y="120"/>
                      <a:pt x="136" y="120"/>
                    </a:cubicBezTo>
                    <a:moveTo>
                      <a:pt x="137" y="216"/>
                    </a:moveTo>
                    <a:cubicBezTo>
                      <a:pt x="162" y="148"/>
                      <a:pt x="162" y="148"/>
                      <a:pt x="162" y="148"/>
                    </a:cubicBezTo>
                    <a:moveTo>
                      <a:pt x="86" y="223"/>
                    </a:moveTo>
                    <a:cubicBezTo>
                      <a:pt x="57" y="177"/>
                      <a:pt x="57" y="177"/>
                      <a:pt x="57" y="177"/>
                    </a:cubicBezTo>
                    <a:moveTo>
                      <a:pt x="232" y="217"/>
                    </a:moveTo>
                    <a:cubicBezTo>
                      <a:pt x="71" y="161"/>
                      <a:pt x="71" y="161"/>
                      <a:pt x="71" y="161"/>
                    </a:cubicBezTo>
                    <a:moveTo>
                      <a:pt x="102" y="46"/>
                    </a:moveTo>
                    <a:cubicBezTo>
                      <a:pt x="58" y="115"/>
                      <a:pt x="58" y="115"/>
                      <a:pt x="58" y="115"/>
                    </a:cubicBezTo>
                    <a:moveTo>
                      <a:pt x="249" y="194"/>
                    </a:moveTo>
                    <a:cubicBezTo>
                      <a:pt x="200" y="139"/>
                      <a:pt x="200" y="139"/>
                      <a:pt x="200" y="139"/>
                    </a:cubicBezTo>
                    <a:moveTo>
                      <a:pt x="112" y="213"/>
                    </a:moveTo>
                    <a:cubicBezTo>
                      <a:pt x="114" y="49"/>
                      <a:pt x="114" y="49"/>
                      <a:pt x="114" y="49"/>
                    </a:cubicBezTo>
                    <a:moveTo>
                      <a:pt x="126" y="45"/>
                    </a:moveTo>
                    <a:cubicBezTo>
                      <a:pt x="151" y="78"/>
                      <a:pt x="151" y="78"/>
                      <a:pt x="151" y="78"/>
                    </a:cubicBezTo>
                  </a:path>
                </a:pathLst>
              </a:custGeom>
              <a:noFill/>
              <a:ln w="15875" cap="sq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1E4B51B-A0CC-334F-B981-363EED8A01D4}"/>
              </a:ext>
            </a:extLst>
          </p:cNvPr>
          <p:cNvGrpSpPr/>
          <p:nvPr/>
        </p:nvGrpSpPr>
        <p:grpSpPr>
          <a:xfrm>
            <a:off x="5075488" y="2836552"/>
            <a:ext cx="2152763" cy="1801255"/>
            <a:chOff x="5051675" y="2852426"/>
            <a:chExt cx="2152763" cy="1801255"/>
          </a:xfrm>
        </p:grpSpPr>
        <p:sp>
          <p:nvSpPr>
            <p:cNvPr id="26" name="Content Placeholder 7">
              <a:extLst>
                <a:ext uri="{FF2B5EF4-FFF2-40B4-BE49-F238E27FC236}">
                  <a16:creationId xmlns:a16="http://schemas.microsoft.com/office/drawing/2014/main" id="{5BEEDDC8-76E5-C45E-1E52-FB1B84574D4A}"/>
                </a:ext>
              </a:extLst>
            </p:cNvPr>
            <p:cNvSpPr txBox="1">
              <a:spLocks/>
            </p:cNvSpPr>
            <p:nvPr/>
          </p:nvSpPr>
          <p:spPr>
            <a:xfrm>
              <a:off x="5051675" y="4298092"/>
              <a:ext cx="2152763" cy="35558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ct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b="1" kern="1200" spc="0" baseline="0">
                  <a:solidFill>
                    <a:schemeClr val="accent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>
                  <a:solidFill>
                    <a:srgbClr val="000000"/>
                  </a:solidFill>
                </a:rPr>
                <a:t>Notifications consistency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8BC7B1A-EB42-DF5D-2CD3-AA635C3F35DA}"/>
                </a:ext>
              </a:extLst>
            </p:cNvPr>
            <p:cNvGrpSpPr/>
            <p:nvPr/>
          </p:nvGrpSpPr>
          <p:grpSpPr>
            <a:xfrm>
              <a:off x="5494137" y="2852426"/>
              <a:ext cx="1242000" cy="1242000"/>
              <a:chOff x="5494137" y="2852426"/>
              <a:chExt cx="1242000" cy="1242000"/>
            </a:xfrm>
          </p:grpSpPr>
          <p:sp>
            <p:nvSpPr>
              <p:cNvPr id="19" name="Content Placeholder 7">
                <a:extLst>
                  <a:ext uri="{FF2B5EF4-FFF2-40B4-BE49-F238E27FC236}">
                    <a16:creationId xmlns:a16="http://schemas.microsoft.com/office/drawing/2014/main" id="{204D5833-70D1-7E6D-9F94-9F37E2499E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3227" y="3191338"/>
                <a:ext cx="854392" cy="3032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algn="ctr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3600" b="1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457200" marR="0" indent="-22860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20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57225" marR="0" indent="-20002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6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42963" marR="0" indent="-18097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4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23938" marR="0" indent="-16827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4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3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2D3CF79-F095-EE1F-3144-F8E5F764654D}"/>
                  </a:ext>
                </a:extLst>
              </p:cNvPr>
              <p:cNvGrpSpPr/>
              <p:nvPr/>
            </p:nvGrpSpPr>
            <p:grpSpPr>
              <a:xfrm>
                <a:off x="5494137" y="2852426"/>
                <a:ext cx="1242000" cy="1242000"/>
                <a:chOff x="584200" y="3560884"/>
                <a:chExt cx="659875" cy="65987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B2DEC54-3B5E-C02E-2E7B-44F522482388}"/>
                    </a:ext>
                  </a:extLst>
                </p:cNvPr>
                <p:cNvSpPr/>
                <p:nvPr/>
              </p:nvSpPr>
              <p:spPr bwMode="auto">
                <a:xfrm>
                  <a:off x="584200" y="3560884"/>
                  <a:ext cx="659875" cy="65987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rgbClr val="FFFFFF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511B3134-3530-D0D8-DA00-9DF4E098FD22}"/>
                    </a:ext>
                  </a:extLst>
                </p:cNvPr>
                <p:cNvSpPr/>
                <p:nvPr/>
              </p:nvSpPr>
              <p:spPr bwMode="auto">
                <a:xfrm>
                  <a:off x="624585" y="3601269"/>
                  <a:ext cx="579104" cy="579104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rgbClr val="FFFFFF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70" name="Broadcasting_F1B5" title="Icon of a communication dish with signal lines">
                <a:extLst>
                  <a:ext uri="{FF2B5EF4-FFF2-40B4-BE49-F238E27FC236}">
                    <a16:creationId xmlns:a16="http://schemas.microsoft.com/office/drawing/2014/main" id="{6158A744-7750-4F14-0CDB-10942BC159E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835797" y="3158180"/>
                <a:ext cx="558678" cy="558938"/>
              </a:xfrm>
              <a:custGeom>
                <a:avLst/>
                <a:gdLst>
                  <a:gd name="T0" fmla="*/ 1786 w 3913"/>
                  <a:gd name="T1" fmla="*/ 2127 h 3913"/>
                  <a:gd name="T2" fmla="*/ 2198 w 3913"/>
                  <a:gd name="T3" fmla="*/ 1715 h 3913"/>
                  <a:gd name="T4" fmla="*/ 2286 w 3913"/>
                  <a:gd name="T5" fmla="*/ 1502 h 3913"/>
                  <a:gd name="T6" fmla="*/ 2161 w 3913"/>
                  <a:gd name="T7" fmla="*/ 1627 h 3913"/>
                  <a:gd name="T8" fmla="*/ 2286 w 3913"/>
                  <a:gd name="T9" fmla="*/ 1752 h 3913"/>
                  <a:gd name="T10" fmla="*/ 2411 w 3913"/>
                  <a:gd name="T11" fmla="*/ 1627 h 3913"/>
                  <a:gd name="T12" fmla="*/ 2286 w 3913"/>
                  <a:gd name="T13" fmla="*/ 1502 h 3913"/>
                  <a:gd name="T14" fmla="*/ 3162 w 3913"/>
                  <a:gd name="T15" fmla="*/ 1877 h 3913"/>
                  <a:gd name="T16" fmla="*/ 2036 w 3913"/>
                  <a:gd name="T17" fmla="*/ 751 h 3913"/>
                  <a:gd name="T18" fmla="*/ 3913 w 3913"/>
                  <a:gd name="T19" fmla="*/ 1877 h 3913"/>
                  <a:gd name="T20" fmla="*/ 2036 w 3913"/>
                  <a:gd name="T21" fmla="*/ 0 h 3913"/>
                  <a:gd name="T22" fmla="*/ 636 w 3913"/>
                  <a:gd name="T23" fmla="*/ 977 h 3913"/>
                  <a:gd name="T24" fmla="*/ 636 w 3913"/>
                  <a:gd name="T25" fmla="*/ 3277 h 3913"/>
                  <a:gd name="T26" fmla="*/ 2936 w 3913"/>
                  <a:gd name="T27" fmla="*/ 3277 h 3913"/>
                  <a:gd name="T28" fmla="*/ 636 w 3913"/>
                  <a:gd name="T29" fmla="*/ 977 h 3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13" h="3913">
                    <a:moveTo>
                      <a:pt x="1786" y="2127"/>
                    </a:moveTo>
                    <a:cubicBezTo>
                      <a:pt x="2198" y="1715"/>
                      <a:pt x="2198" y="1715"/>
                      <a:pt x="2198" y="1715"/>
                    </a:cubicBezTo>
                    <a:moveTo>
                      <a:pt x="2286" y="1502"/>
                    </a:moveTo>
                    <a:cubicBezTo>
                      <a:pt x="2217" y="1502"/>
                      <a:pt x="2161" y="1558"/>
                      <a:pt x="2161" y="1627"/>
                    </a:cubicBezTo>
                    <a:cubicBezTo>
                      <a:pt x="2161" y="1696"/>
                      <a:pt x="2217" y="1752"/>
                      <a:pt x="2286" y="1752"/>
                    </a:cubicBezTo>
                    <a:cubicBezTo>
                      <a:pt x="2355" y="1752"/>
                      <a:pt x="2411" y="1696"/>
                      <a:pt x="2411" y="1627"/>
                    </a:cubicBezTo>
                    <a:cubicBezTo>
                      <a:pt x="2411" y="1558"/>
                      <a:pt x="2355" y="1502"/>
                      <a:pt x="2286" y="1502"/>
                    </a:cubicBezTo>
                    <a:close/>
                    <a:moveTo>
                      <a:pt x="3162" y="1877"/>
                    </a:moveTo>
                    <a:cubicBezTo>
                      <a:pt x="3162" y="1255"/>
                      <a:pt x="2658" y="751"/>
                      <a:pt x="2036" y="751"/>
                    </a:cubicBezTo>
                    <a:moveTo>
                      <a:pt x="3913" y="1877"/>
                    </a:moveTo>
                    <a:cubicBezTo>
                      <a:pt x="3913" y="840"/>
                      <a:pt x="3073" y="0"/>
                      <a:pt x="2036" y="0"/>
                    </a:cubicBezTo>
                    <a:moveTo>
                      <a:pt x="636" y="977"/>
                    </a:moveTo>
                    <a:cubicBezTo>
                      <a:pt x="0" y="1612"/>
                      <a:pt x="0" y="2642"/>
                      <a:pt x="636" y="3277"/>
                    </a:cubicBezTo>
                    <a:cubicBezTo>
                      <a:pt x="1271" y="3913"/>
                      <a:pt x="2301" y="3913"/>
                      <a:pt x="2936" y="3277"/>
                    </a:cubicBezTo>
                    <a:lnTo>
                      <a:pt x="636" y="977"/>
                    </a:lnTo>
                    <a:close/>
                  </a:path>
                </a:pathLst>
              </a:custGeom>
              <a:noFill/>
              <a:ln w="15875" cap="sq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F95AFFD-D7E4-23BE-D610-CD147AB5F0DD}"/>
              </a:ext>
            </a:extLst>
          </p:cNvPr>
          <p:cNvGrpSpPr/>
          <p:nvPr/>
        </p:nvGrpSpPr>
        <p:grpSpPr>
          <a:xfrm>
            <a:off x="7332576" y="2838889"/>
            <a:ext cx="2085600" cy="1808222"/>
            <a:chOff x="7237326" y="2830952"/>
            <a:chExt cx="2085600" cy="1808222"/>
          </a:xfrm>
        </p:grpSpPr>
        <p:sp>
          <p:nvSpPr>
            <p:cNvPr id="28" name="Content Placeholder 7">
              <a:extLst>
                <a:ext uri="{FF2B5EF4-FFF2-40B4-BE49-F238E27FC236}">
                  <a16:creationId xmlns:a16="http://schemas.microsoft.com/office/drawing/2014/main" id="{387FE14B-0117-A113-772D-2BBA1087E0EF}"/>
                </a:ext>
              </a:extLst>
            </p:cNvPr>
            <p:cNvSpPr txBox="1">
              <a:spLocks/>
            </p:cNvSpPr>
            <p:nvPr/>
          </p:nvSpPr>
          <p:spPr>
            <a:xfrm>
              <a:off x="7237326" y="4283578"/>
              <a:ext cx="2085600" cy="3555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ct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b="1" kern="1200" spc="0" baseline="0">
                  <a:solidFill>
                    <a:schemeClr val="accent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>
                  <a:solidFill>
                    <a:srgbClr val="000000"/>
                  </a:solidFill>
                </a:rPr>
                <a:t>Resilient notifications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15C5A94-8503-CE90-D907-DB7F78B92259}"/>
                </a:ext>
              </a:extLst>
            </p:cNvPr>
            <p:cNvGrpSpPr/>
            <p:nvPr/>
          </p:nvGrpSpPr>
          <p:grpSpPr>
            <a:xfrm>
              <a:off x="7553677" y="2830952"/>
              <a:ext cx="1242000" cy="1242000"/>
              <a:chOff x="7553677" y="2830952"/>
              <a:chExt cx="1242000" cy="1242000"/>
            </a:xfrm>
          </p:grpSpPr>
          <p:sp>
            <p:nvSpPr>
              <p:cNvPr id="20" name="Content Placeholder 7">
                <a:extLst>
                  <a:ext uri="{FF2B5EF4-FFF2-40B4-BE49-F238E27FC236}">
                    <a16:creationId xmlns:a16="http://schemas.microsoft.com/office/drawing/2014/main" id="{010DAFCB-965B-B621-0485-E1DB27704D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54632" y="3198598"/>
                <a:ext cx="854392" cy="3032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algn="ctr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3600" b="1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457200" marR="0" indent="-22860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20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57225" marR="0" indent="-20002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6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42963" marR="0" indent="-18097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4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23938" marR="0" indent="-16827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4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A9CAE01-52FA-35A2-3953-7BFE2221112B}"/>
                  </a:ext>
                </a:extLst>
              </p:cNvPr>
              <p:cNvGrpSpPr/>
              <p:nvPr/>
            </p:nvGrpSpPr>
            <p:grpSpPr>
              <a:xfrm>
                <a:off x="7553677" y="2830952"/>
                <a:ext cx="1242000" cy="1242000"/>
                <a:chOff x="584200" y="3560884"/>
                <a:chExt cx="659875" cy="659875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32F92C7-F8B6-0D38-E015-408129FBE3C2}"/>
                    </a:ext>
                  </a:extLst>
                </p:cNvPr>
                <p:cNvSpPr/>
                <p:nvPr/>
              </p:nvSpPr>
              <p:spPr bwMode="auto">
                <a:xfrm>
                  <a:off x="584200" y="3560884"/>
                  <a:ext cx="659875" cy="65987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rgbClr val="FFFFFF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1DFC79F3-5E89-4EAC-293D-E404C51E5F84}"/>
                    </a:ext>
                  </a:extLst>
                </p:cNvPr>
                <p:cNvSpPr/>
                <p:nvPr/>
              </p:nvSpPr>
              <p:spPr bwMode="auto">
                <a:xfrm>
                  <a:off x="624585" y="3601269"/>
                  <a:ext cx="579104" cy="579104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rgbClr val="FFFFFF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79" name="browser_3" title="Icon of a browser window with an arrow pointing from the outside to the center">
                <a:extLst>
                  <a:ext uri="{FF2B5EF4-FFF2-40B4-BE49-F238E27FC236}">
                    <a16:creationId xmlns:a16="http://schemas.microsoft.com/office/drawing/2014/main" id="{A8723587-4707-672E-7D51-3C59E2EE85C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926813" y="3188853"/>
                <a:ext cx="523130" cy="497591"/>
              </a:xfrm>
              <a:custGeom>
                <a:avLst/>
                <a:gdLst>
                  <a:gd name="T0" fmla="*/ 130 w 335"/>
                  <a:gd name="T1" fmla="*/ 33 h 318"/>
                  <a:gd name="T2" fmla="*/ 335 w 335"/>
                  <a:gd name="T3" fmla="*/ 33 h 318"/>
                  <a:gd name="T4" fmla="*/ 335 w 335"/>
                  <a:gd name="T5" fmla="*/ 318 h 318"/>
                  <a:gd name="T6" fmla="*/ 0 w 335"/>
                  <a:gd name="T7" fmla="*/ 318 h 318"/>
                  <a:gd name="T8" fmla="*/ 0 w 335"/>
                  <a:gd name="T9" fmla="*/ 33 h 318"/>
                  <a:gd name="T10" fmla="*/ 0 w 335"/>
                  <a:gd name="T11" fmla="*/ 33 h 318"/>
                  <a:gd name="T12" fmla="*/ 71 w 335"/>
                  <a:gd name="T13" fmla="*/ 33 h 318"/>
                  <a:gd name="T14" fmla="*/ 130 w 335"/>
                  <a:gd name="T15" fmla="*/ 97 h 318"/>
                  <a:gd name="T16" fmla="*/ 335 w 335"/>
                  <a:gd name="T17" fmla="*/ 97 h 318"/>
                  <a:gd name="T18" fmla="*/ 0 w 335"/>
                  <a:gd name="T19" fmla="*/ 97 h 318"/>
                  <a:gd name="T20" fmla="*/ 67 w 335"/>
                  <a:gd name="T21" fmla="*/ 97 h 318"/>
                  <a:gd name="T22" fmla="*/ 293 w 335"/>
                  <a:gd name="T23" fmla="*/ 69 h 318"/>
                  <a:gd name="T24" fmla="*/ 298 w 335"/>
                  <a:gd name="T25" fmla="*/ 64 h 318"/>
                  <a:gd name="T26" fmla="*/ 293 w 335"/>
                  <a:gd name="T27" fmla="*/ 60 h 318"/>
                  <a:gd name="T28" fmla="*/ 289 w 335"/>
                  <a:gd name="T29" fmla="*/ 64 h 318"/>
                  <a:gd name="T30" fmla="*/ 293 w 335"/>
                  <a:gd name="T31" fmla="*/ 69 h 318"/>
                  <a:gd name="T32" fmla="*/ 240 w 335"/>
                  <a:gd name="T33" fmla="*/ 69 h 318"/>
                  <a:gd name="T34" fmla="*/ 245 w 335"/>
                  <a:gd name="T35" fmla="*/ 64 h 318"/>
                  <a:gd name="T36" fmla="*/ 240 w 335"/>
                  <a:gd name="T37" fmla="*/ 60 h 318"/>
                  <a:gd name="T38" fmla="*/ 235 w 335"/>
                  <a:gd name="T39" fmla="*/ 64 h 318"/>
                  <a:gd name="T40" fmla="*/ 240 w 335"/>
                  <a:gd name="T41" fmla="*/ 69 h 318"/>
                  <a:gd name="T42" fmla="*/ 187 w 335"/>
                  <a:gd name="T43" fmla="*/ 69 h 318"/>
                  <a:gd name="T44" fmla="*/ 192 w 335"/>
                  <a:gd name="T45" fmla="*/ 64 h 318"/>
                  <a:gd name="T46" fmla="*/ 187 w 335"/>
                  <a:gd name="T47" fmla="*/ 60 h 318"/>
                  <a:gd name="T48" fmla="*/ 182 w 335"/>
                  <a:gd name="T49" fmla="*/ 64 h 318"/>
                  <a:gd name="T50" fmla="*/ 187 w 335"/>
                  <a:gd name="T51" fmla="*/ 69 h 318"/>
                  <a:gd name="T52" fmla="*/ 49 w 335"/>
                  <a:gd name="T53" fmla="*/ 190 h 318"/>
                  <a:gd name="T54" fmla="*/ 100 w 335"/>
                  <a:gd name="T55" fmla="*/ 240 h 318"/>
                  <a:gd name="T56" fmla="*/ 151 w 335"/>
                  <a:gd name="T57" fmla="*/ 190 h 318"/>
                  <a:gd name="T58" fmla="*/ 100 w 335"/>
                  <a:gd name="T59" fmla="*/ 0 h 318"/>
                  <a:gd name="T60" fmla="*/ 100 w 335"/>
                  <a:gd name="T61" fmla="*/ 24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5" h="318">
                    <a:moveTo>
                      <a:pt x="130" y="33"/>
                    </a:moveTo>
                    <a:cubicBezTo>
                      <a:pt x="335" y="33"/>
                      <a:pt x="335" y="33"/>
                      <a:pt x="335" y="33"/>
                    </a:cubicBezTo>
                    <a:cubicBezTo>
                      <a:pt x="335" y="318"/>
                      <a:pt x="335" y="318"/>
                      <a:pt x="335" y="318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71" y="33"/>
                      <a:pt x="71" y="33"/>
                      <a:pt x="71" y="33"/>
                    </a:cubicBezTo>
                    <a:moveTo>
                      <a:pt x="130" y="97"/>
                    </a:moveTo>
                    <a:cubicBezTo>
                      <a:pt x="335" y="97"/>
                      <a:pt x="335" y="97"/>
                      <a:pt x="335" y="97"/>
                    </a:cubicBezTo>
                    <a:moveTo>
                      <a:pt x="0" y="97"/>
                    </a:moveTo>
                    <a:cubicBezTo>
                      <a:pt x="67" y="97"/>
                      <a:pt x="67" y="97"/>
                      <a:pt x="67" y="97"/>
                    </a:cubicBezTo>
                    <a:moveTo>
                      <a:pt x="293" y="69"/>
                    </a:moveTo>
                    <a:cubicBezTo>
                      <a:pt x="296" y="69"/>
                      <a:pt x="298" y="67"/>
                      <a:pt x="298" y="64"/>
                    </a:cubicBezTo>
                    <a:cubicBezTo>
                      <a:pt x="298" y="62"/>
                      <a:pt x="296" y="60"/>
                      <a:pt x="293" y="60"/>
                    </a:cubicBezTo>
                    <a:cubicBezTo>
                      <a:pt x="291" y="60"/>
                      <a:pt x="289" y="62"/>
                      <a:pt x="289" y="64"/>
                    </a:cubicBezTo>
                    <a:cubicBezTo>
                      <a:pt x="289" y="67"/>
                      <a:pt x="291" y="69"/>
                      <a:pt x="293" y="69"/>
                    </a:cubicBezTo>
                    <a:close/>
                    <a:moveTo>
                      <a:pt x="240" y="69"/>
                    </a:moveTo>
                    <a:cubicBezTo>
                      <a:pt x="243" y="69"/>
                      <a:pt x="245" y="67"/>
                      <a:pt x="245" y="64"/>
                    </a:cubicBezTo>
                    <a:cubicBezTo>
                      <a:pt x="245" y="62"/>
                      <a:pt x="243" y="60"/>
                      <a:pt x="240" y="60"/>
                    </a:cubicBezTo>
                    <a:cubicBezTo>
                      <a:pt x="238" y="60"/>
                      <a:pt x="235" y="62"/>
                      <a:pt x="235" y="64"/>
                    </a:cubicBezTo>
                    <a:cubicBezTo>
                      <a:pt x="235" y="67"/>
                      <a:pt x="238" y="69"/>
                      <a:pt x="240" y="69"/>
                    </a:cubicBezTo>
                    <a:close/>
                    <a:moveTo>
                      <a:pt x="187" y="69"/>
                    </a:moveTo>
                    <a:cubicBezTo>
                      <a:pt x="189" y="69"/>
                      <a:pt x="192" y="67"/>
                      <a:pt x="192" y="64"/>
                    </a:cubicBezTo>
                    <a:cubicBezTo>
                      <a:pt x="192" y="62"/>
                      <a:pt x="189" y="60"/>
                      <a:pt x="187" y="60"/>
                    </a:cubicBezTo>
                    <a:cubicBezTo>
                      <a:pt x="184" y="60"/>
                      <a:pt x="182" y="62"/>
                      <a:pt x="182" y="64"/>
                    </a:cubicBezTo>
                    <a:cubicBezTo>
                      <a:pt x="182" y="67"/>
                      <a:pt x="184" y="69"/>
                      <a:pt x="187" y="69"/>
                    </a:cubicBezTo>
                    <a:close/>
                    <a:moveTo>
                      <a:pt x="49" y="190"/>
                    </a:moveTo>
                    <a:cubicBezTo>
                      <a:pt x="100" y="240"/>
                      <a:pt x="100" y="240"/>
                      <a:pt x="100" y="240"/>
                    </a:cubicBezTo>
                    <a:cubicBezTo>
                      <a:pt x="151" y="190"/>
                      <a:pt x="151" y="190"/>
                      <a:pt x="151" y="190"/>
                    </a:cubicBezTo>
                    <a:moveTo>
                      <a:pt x="100" y="0"/>
                    </a:moveTo>
                    <a:cubicBezTo>
                      <a:pt x="100" y="240"/>
                      <a:pt x="100" y="240"/>
                      <a:pt x="100" y="240"/>
                    </a:cubicBezTo>
                  </a:path>
                </a:pathLst>
              </a:custGeom>
              <a:noFill/>
              <a:ln w="158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4E389CE-F390-CB71-945C-6F692ED0A32E}"/>
              </a:ext>
            </a:extLst>
          </p:cNvPr>
          <p:cNvGrpSpPr/>
          <p:nvPr/>
        </p:nvGrpSpPr>
        <p:grpSpPr>
          <a:xfrm>
            <a:off x="9331541" y="2813757"/>
            <a:ext cx="2114334" cy="1825417"/>
            <a:chOff x="9315666" y="2813757"/>
            <a:chExt cx="2114334" cy="1825417"/>
          </a:xfrm>
        </p:grpSpPr>
        <p:sp>
          <p:nvSpPr>
            <p:cNvPr id="30" name="Content Placeholder 7">
              <a:extLst>
                <a:ext uri="{FF2B5EF4-FFF2-40B4-BE49-F238E27FC236}">
                  <a16:creationId xmlns:a16="http://schemas.microsoft.com/office/drawing/2014/main" id="{F4FEECED-49FE-642B-78E8-D827188AA522}"/>
                </a:ext>
              </a:extLst>
            </p:cNvPr>
            <p:cNvSpPr txBox="1">
              <a:spLocks/>
            </p:cNvSpPr>
            <p:nvPr/>
          </p:nvSpPr>
          <p:spPr>
            <a:xfrm>
              <a:off x="9315666" y="4290838"/>
              <a:ext cx="2114334" cy="348336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0" marR="0" indent="0" algn="ct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b="1" kern="1200" spc="0" baseline="0">
                  <a:solidFill>
                    <a:schemeClr val="accent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0">
                  <a:solidFill>
                    <a:srgbClr val="000000"/>
                  </a:solidFill>
                  <a:cs typeface="Segoe UI"/>
                </a:rPr>
                <a:t>Workload optimizations</a:t>
              </a:r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4A431C6-092A-EC31-50E8-0EA932150E16}"/>
                </a:ext>
              </a:extLst>
            </p:cNvPr>
            <p:cNvGrpSpPr/>
            <p:nvPr/>
          </p:nvGrpSpPr>
          <p:grpSpPr>
            <a:xfrm>
              <a:off x="9607794" y="2813757"/>
              <a:ext cx="1242000" cy="1242000"/>
              <a:chOff x="9607794" y="2813757"/>
              <a:chExt cx="1242000" cy="1242000"/>
            </a:xfrm>
          </p:grpSpPr>
          <p:sp>
            <p:nvSpPr>
              <p:cNvPr id="21" name="Content Placeholder 7">
                <a:extLst>
                  <a:ext uri="{FF2B5EF4-FFF2-40B4-BE49-F238E27FC236}">
                    <a16:creationId xmlns:a16="http://schemas.microsoft.com/office/drawing/2014/main" id="{27310912-37C1-4232-D63E-D953335F54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03842" y="3205858"/>
                <a:ext cx="854392" cy="3032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algn="ctr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3600" b="1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lvl1pPr>
                <a:lvl2pPr marL="457200" marR="0" indent="-228600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20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57225" marR="0" indent="-20002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6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42963" marR="0" indent="-18097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4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23938" marR="0" indent="-168275" algn="l" defTabSz="93274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Char char=""/>
                  <a:tabLst/>
                  <a:defRPr sz="14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5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BD70CBD-7F1B-8220-0E45-2A151EE800D3}"/>
                  </a:ext>
                </a:extLst>
              </p:cNvPr>
              <p:cNvGrpSpPr/>
              <p:nvPr/>
            </p:nvGrpSpPr>
            <p:grpSpPr>
              <a:xfrm>
                <a:off x="9607794" y="2813757"/>
                <a:ext cx="1242000" cy="1242000"/>
                <a:chOff x="7553677" y="2830952"/>
                <a:chExt cx="1242000" cy="1242000"/>
              </a:xfrm>
            </p:grpSpPr>
            <p:sp>
              <p:nvSpPr>
                <p:cNvPr id="82" name="Content Placeholder 7">
                  <a:extLst>
                    <a:ext uri="{FF2B5EF4-FFF2-40B4-BE49-F238E27FC236}">
                      <a16:creationId xmlns:a16="http://schemas.microsoft.com/office/drawing/2014/main" id="{6BE6C543-8C59-5014-89B2-07D69B774FA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54632" y="3198598"/>
                  <a:ext cx="854392" cy="303292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marR="0" indent="0" algn="ctr" defTabSz="932742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Pct val="90000"/>
                    <a:buFont typeface="Wingdings" panose="05000000000000000000" pitchFamily="2" charset="2"/>
                    <a:buNone/>
                    <a:tabLst/>
                    <a:defRPr sz="3600" b="1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Segoe UI" panose="020B0502040204020203" pitchFamily="34" charset="0"/>
                    </a:defRPr>
                  </a:lvl1pPr>
                  <a:lvl2pPr marL="457200" marR="0" indent="-228600" algn="l" defTabSz="932742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Pct val="90000"/>
                    <a:buFont typeface="Wingdings" panose="05000000000000000000" pitchFamily="2" charset="2"/>
                    <a:buChar char=""/>
                    <a:tabLst/>
                    <a:defRPr sz="2000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57225" marR="0" indent="-200025" algn="l" defTabSz="932742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Pct val="90000"/>
                    <a:buFont typeface="Wingdings" panose="05000000000000000000" pitchFamily="2" charset="2"/>
                    <a:buChar char=""/>
                    <a:tabLst/>
                    <a:defRPr sz="1600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42963" marR="0" indent="-180975" algn="l" defTabSz="932742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Pct val="90000"/>
                    <a:buFont typeface="Wingdings" panose="05000000000000000000" pitchFamily="2" charset="2"/>
                    <a:buChar char=""/>
                    <a:tabLst/>
                    <a:defRPr sz="1400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23938" marR="0" indent="-168275" algn="l" defTabSz="932742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Pct val="90000"/>
                    <a:buFont typeface="Wingdings" panose="05000000000000000000" pitchFamily="2" charset="2"/>
                    <a:buChar char=""/>
                    <a:tabLst/>
                    <a:defRPr sz="1400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65040" indent="-233186" algn="l" defTabSz="932742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31412" indent="-233186" algn="l" defTabSz="932742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97783" indent="-233186" algn="l" defTabSz="932742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964155" indent="-233186" algn="l" defTabSz="932742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8B00ABB9-CE77-9724-137C-A6810A21DE1F}"/>
                    </a:ext>
                  </a:extLst>
                </p:cNvPr>
                <p:cNvGrpSpPr/>
                <p:nvPr/>
              </p:nvGrpSpPr>
              <p:grpSpPr>
                <a:xfrm>
                  <a:off x="7553677" y="2830952"/>
                  <a:ext cx="1242000" cy="1242000"/>
                  <a:chOff x="584200" y="3560884"/>
                  <a:chExt cx="659875" cy="659875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F18F1554-4CA0-6934-84FE-5462788718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4200" y="3560884"/>
                    <a:ext cx="659875" cy="65987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247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800">
                      <a:solidFill>
                        <a:srgbClr val="FFFFFF"/>
                      </a:solidFill>
                      <a:latin typeface="+mj-lt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150B7D4F-9785-CF25-0691-43EF047CBC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4585" y="3601269"/>
                    <a:ext cx="579104" cy="579104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247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800">
                      <a:solidFill>
                        <a:srgbClr val="FFFFFF"/>
                      </a:solidFill>
                      <a:latin typeface="+mj-lt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</p:grpSp>
          <p:sp>
            <p:nvSpPr>
              <p:cNvPr id="87" name="globe_6" title="Icon of a monitor in front of a sphere made of lines">
                <a:extLst>
                  <a:ext uri="{FF2B5EF4-FFF2-40B4-BE49-F238E27FC236}">
                    <a16:creationId xmlns:a16="http://schemas.microsoft.com/office/drawing/2014/main" id="{B061EC41-3830-3824-BDC0-B2C48FCB614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964517" y="3146203"/>
                <a:ext cx="540894" cy="579434"/>
              </a:xfrm>
              <a:custGeom>
                <a:avLst/>
                <a:gdLst>
                  <a:gd name="T0" fmla="*/ 210 w 296"/>
                  <a:gd name="T1" fmla="*/ 147 h 318"/>
                  <a:gd name="T2" fmla="*/ 105 w 296"/>
                  <a:gd name="T3" fmla="*/ 147 h 318"/>
                  <a:gd name="T4" fmla="*/ 105 w 296"/>
                  <a:gd name="T5" fmla="*/ 140 h 318"/>
                  <a:gd name="T6" fmla="*/ 109 w 296"/>
                  <a:gd name="T7" fmla="*/ 83 h 318"/>
                  <a:gd name="T8" fmla="*/ 157 w 296"/>
                  <a:gd name="T9" fmla="*/ 0 h 318"/>
                  <a:gd name="T10" fmla="*/ 157 w 296"/>
                  <a:gd name="T11" fmla="*/ 0 h 318"/>
                  <a:gd name="T12" fmla="*/ 159 w 296"/>
                  <a:gd name="T13" fmla="*/ 0 h 318"/>
                  <a:gd name="T14" fmla="*/ 206 w 296"/>
                  <a:gd name="T15" fmla="*/ 83 h 318"/>
                  <a:gd name="T16" fmla="*/ 210 w 296"/>
                  <a:gd name="T17" fmla="*/ 137 h 318"/>
                  <a:gd name="T18" fmla="*/ 210 w 296"/>
                  <a:gd name="T19" fmla="*/ 147 h 318"/>
                  <a:gd name="T20" fmla="*/ 31 w 296"/>
                  <a:gd name="T21" fmla="*/ 83 h 318"/>
                  <a:gd name="T22" fmla="*/ 284 w 296"/>
                  <a:gd name="T23" fmla="*/ 83 h 318"/>
                  <a:gd name="T24" fmla="*/ 286 w 296"/>
                  <a:gd name="T25" fmla="*/ 189 h 318"/>
                  <a:gd name="T26" fmla="*/ 286 w 296"/>
                  <a:gd name="T27" fmla="*/ 189 h 318"/>
                  <a:gd name="T28" fmla="*/ 210 w 296"/>
                  <a:gd name="T29" fmla="*/ 189 h 318"/>
                  <a:gd name="T30" fmla="*/ 19 w 296"/>
                  <a:gd name="T31" fmla="*/ 147 h 318"/>
                  <a:gd name="T32" fmla="*/ 0 w 296"/>
                  <a:gd name="T33" fmla="*/ 147 h 318"/>
                  <a:gd name="T34" fmla="*/ 0 w 296"/>
                  <a:gd name="T35" fmla="*/ 277 h 318"/>
                  <a:gd name="T36" fmla="*/ 106 w 296"/>
                  <a:gd name="T37" fmla="*/ 277 h 318"/>
                  <a:gd name="T38" fmla="*/ 157 w 296"/>
                  <a:gd name="T39" fmla="*/ 277 h 318"/>
                  <a:gd name="T40" fmla="*/ 210 w 296"/>
                  <a:gd name="T41" fmla="*/ 189 h 318"/>
                  <a:gd name="T42" fmla="*/ 210 w 296"/>
                  <a:gd name="T43" fmla="*/ 267 h 318"/>
                  <a:gd name="T44" fmla="*/ 286 w 296"/>
                  <a:gd name="T45" fmla="*/ 189 h 318"/>
                  <a:gd name="T46" fmla="*/ 296 w 296"/>
                  <a:gd name="T47" fmla="*/ 139 h 318"/>
                  <a:gd name="T48" fmla="*/ 159 w 296"/>
                  <a:gd name="T49" fmla="*/ 0 h 318"/>
                  <a:gd name="T50" fmla="*/ 157 w 296"/>
                  <a:gd name="T51" fmla="*/ 0 h 318"/>
                  <a:gd name="T52" fmla="*/ 157 w 296"/>
                  <a:gd name="T53" fmla="*/ 0 h 318"/>
                  <a:gd name="T54" fmla="*/ 31 w 296"/>
                  <a:gd name="T55" fmla="*/ 83 h 318"/>
                  <a:gd name="T56" fmla="*/ 19 w 296"/>
                  <a:gd name="T57" fmla="*/ 139 h 318"/>
                  <a:gd name="T58" fmla="*/ 19 w 296"/>
                  <a:gd name="T59" fmla="*/ 147 h 318"/>
                  <a:gd name="T60" fmla="*/ 105 w 296"/>
                  <a:gd name="T61" fmla="*/ 147 h 318"/>
                  <a:gd name="T62" fmla="*/ 210 w 296"/>
                  <a:gd name="T63" fmla="*/ 147 h 318"/>
                  <a:gd name="T64" fmla="*/ 210 w 296"/>
                  <a:gd name="T65" fmla="*/ 189 h 318"/>
                  <a:gd name="T66" fmla="*/ 157 w 296"/>
                  <a:gd name="T67" fmla="*/ 277 h 318"/>
                  <a:gd name="T68" fmla="*/ 210 w 296"/>
                  <a:gd name="T69" fmla="*/ 277 h 318"/>
                  <a:gd name="T70" fmla="*/ 210 w 296"/>
                  <a:gd name="T71" fmla="*/ 267 h 318"/>
                  <a:gd name="T72" fmla="*/ 57 w 296"/>
                  <a:gd name="T73" fmla="*/ 318 h 318"/>
                  <a:gd name="T74" fmla="*/ 154 w 296"/>
                  <a:gd name="T75" fmla="*/ 318 h 318"/>
                  <a:gd name="T76" fmla="*/ 106 w 296"/>
                  <a:gd name="T77" fmla="*/ 277 h 318"/>
                  <a:gd name="T78" fmla="*/ 106 w 296"/>
                  <a:gd name="T79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6" h="318">
                    <a:moveTo>
                      <a:pt x="210" y="147"/>
                    </a:moveTo>
                    <a:cubicBezTo>
                      <a:pt x="105" y="147"/>
                      <a:pt x="105" y="147"/>
                      <a:pt x="105" y="147"/>
                    </a:cubicBezTo>
                    <a:cubicBezTo>
                      <a:pt x="105" y="145"/>
                      <a:pt x="105" y="142"/>
                      <a:pt x="105" y="140"/>
                    </a:cubicBezTo>
                    <a:cubicBezTo>
                      <a:pt x="105" y="120"/>
                      <a:pt x="106" y="100"/>
                      <a:pt x="109" y="83"/>
                    </a:cubicBezTo>
                    <a:cubicBezTo>
                      <a:pt x="118" y="35"/>
                      <a:pt x="136" y="1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8" y="0"/>
                      <a:pt x="159" y="0"/>
                      <a:pt x="159" y="0"/>
                    </a:cubicBezTo>
                    <a:cubicBezTo>
                      <a:pt x="180" y="2"/>
                      <a:pt x="198" y="35"/>
                      <a:pt x="206" y="83"/>
                    </a:cubicBezTo>
                    <a:cubicBezTo>
                      <a:pt x="208" y="100"/>
                      <a:pt x="210" y="118"/>
                      <a:pt x="210" y="137"/>
                    </a:cubicBezTo>
                    <a:cubicBezTo>
                      <a:pt x="210" y="142"/>
                      <a:pt x="210" y="147"/>
                      <a:pt x="210" y="147"/>
                    </a:cubicBezTo>
                    <a:close/>
                    <a:moveTo>
                      <a:pt x="31" y="83"/>
                    </a:moveTo>
                    <a:cubicBezTo>
                      <a:pt x="284" y="83"/>
                      <a:pt x="284" y="83"/>
                      <a:pt x="284" y="83"/>
                    </a:cubicBezTo>
                    <a:moveTo>
                      <a:pt x="286" y="189"/>
                    </a:moveTo>
                    <a:cubicBezTo>
                      <a:pt x="286" y="189"/>
                      <a:pt x="286" y="189"/>
                      <a:pt x="286" y="189"/>
                    </a:cubicBezTo>
                    <a:cubicBezTo>
                      <a:pt x="210" y="189"/>
                      <a:pt x="210" y="189"/>
                      <a:pt x="210" y="189"/>
                    </a:cubicBezTo>
                    <a:moveTo>
                      <a:pt x="19" y="147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106" y="277"/>
                      <a:pt x="106" y="277"/>
                      <a:pt x="106" y="277"/>
                    </a:cubicBezTo>
                    <a:cubicBezTo>
                      <a:pt x="157" y="277"/>
                      <a:pt x="157" y="277"/>
                      <a:pt x="157" y="277"/>
                    </a:cubicBezTo>
                    <a:moveTo>
                      <a:pt x="210" y="189"/>
                    </a:moveTo>
                    <a:cubicBezTo>
                      <a:pt x="210" y="267"/>
                      <a:pt x="210" y="267"/>
                      <a:pt x="210" y="267"/>
                    </a:cubicBezTo>
                    <a:cubicBezTo>
                      <a:pt x="245" y="252"/>
                      <a:pt x="272" y="224"/>
                      <a:pt x="286" y="189"/>
                    </a:cubicBezTo>
                    <a:cubicBezTo>
                      <a:pt x="292" y="174"/>
                      <a:pt x="296" y="156"/>
                      <a:pt x="296" y="139"/>
                    </a:cubicBezTo>
                    <a:cubicBezTo>
                      <a:pt x="296" y="63"/>
                      <a:pt x="235" y="1"/>
                      <a:pt x="159" y="0"/>
                    </a:cubicBezTo>
                    <a:cubicBezTo>
                      <a:pt x="159" y="0"/>
                      <a:pt x="158" y="0"/>
                      <a:pt x="15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01" y="0"/>
                      <a:pt x="52" y="34"/>
                      <a:pt x="31" y="83"/>
                    </a:cubicBezTo>
                    <a:cubicBezTo>
                      <a:pt x="23" y="100"/>
                      <a:pt x="19" y="119"/>
                      <a:pt x="19" y="139"/>
                    </a:cubicBezTo>
                    <a:cubicBezTo>
                      <a:pt x="19" y="142"/>
                      <a:pt x="19" y="145"/>
                      <a:pt x="19" y="147"/>
                    </a:cubicBezTo>
                    <a:cubicBezTo>
                      <a:pt x="105" y="147"/>
                      <a:pt x="105" y="147"/>
                      <a:pt x="105" y="147"/>
                    </a:cubicBezTo>
                    <a:cubicBezTo>
                      <a:pt x="210" y="147"/>
                      <a:pt x="210" y="147"/>
                      <a:pt x="210" y="147"/>
                    </a:cubicBezTo>
                    <a:cubicBezTo>
                      <a:pt x="210" y="189"/>
                      <a:pt x="210" y="189"/>
                      <a:pt x="210" y="189"/>
                    </a:cubicBezTo>
                    <a:moveTo>
                      <a:pt x="157" y="277"/>
                    </a:moveTo>
                    <a:cubicBezTo>
                      <a:pt x="210" y="277"/>
                      <a:pt x="210" y="277"/>
                      <a:pt x="210" y="277"/>
                    </a:cubicBezTo>
                    <a:cubicBezTo>
                      <a:pt x="210" y="267"/>
                      <a:pt x="210" y="267"/>
                      <a:pt x="210" y="267"/>
                    </a:cubicBezTo>
                    <a:moveTo>
                      <a:pt x="57" y="318"/>
                    </a:moveTo>
                    <a:cubicBezTo>
                      <a:pt x="154" y="318"/>
                      <a:pt x="154" y="318"/>
                      <a:pt x="154" y="318"/>
                    </a:cubicBezTo>
                    <a:moveTo>
                      <a:pt x="106" y="277"/>
                    </a:moveTo>
                    <a:cubicBezTo>
                      <a:pt x="106" y="318"/>
                      <a:pt x="106" y="318"/>
                      <a:pt x="106" y="318"/>
                    </a:cubicBezTo>
                  </a:path>
                </a:pathLst>
              </a:custGeom>
              <a:noFill/>
              <a:ln w="158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" name="Picture 2" descr="RELEASED.&#10;&#10;AI-generated content may be incorrect.">
            <a:extLst>
              <a:ext uri="{FF2B5EF4-FFF2-40B4-BE49-F238E27FC236}">
                <a16:creationId xmlns:a16="http://schemas.microsoft.com/office/drawing/2014/main" id="{FD8CB02F-3572-B890-9A32-85BEF8A82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376" y="272646"/>
            <a:ext cx="1554416" cy="6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895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6CBF4-2559-FC5C-ECD3-1615AC52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374801-DB2C-7FC9-334E-0849741DF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Check-in scale and performance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313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0135BC-7E4B-595D-B413-2F9401BAA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F9080018-ADE8-E6EC-83AA-43F0861D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Intune architecture journey</a:t>
            </a:r>
          </a:p>
        </p:txBody>
      </p:sp>
      <p:cxnSp>
        <p:nvCxnSpPr>
          <p:cNvPr id="35" name="Straight Connector 34" descr="Process arrow">
            <a:extLst>
              <a:ext uri="{FF2B5EF4-FFF2-40B4-BE49-F238E27FC236}">
                <a16:creationId xmlns:a16="http://schemas.microsoft.com/office/drawing/2014/main" id="{CC4B052C-4214-E82F-CEDA-E3D8AE324BEF}"/>
              </a:ext>
            </a:extLst>
          </p:cNvPr>
          <p:cNvCxnSpPr>
            <a:cxnSpLocks/>
          </p:cNvCxnSpPr>
          <p:nvPr/>
        </p:nvCxnSpPr>
        <p:spPr>
          <a:xfrm flipV="1">
            <a:off x="1323830" y="5403273"/>
            <a:ext cx="9366335" cy="71606"/>
          </a:xfrm>
          <a:prstGeom prst="line">
            <a:avLst/>
          </a:prstGeom>
          <a:ln w="76200" cap="rnd">
            <a:solidFill>
              <a:schemeClr val="tx2"/>
            </a:solidFill>
            <a:prstDash val="sysDash"/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8C4A5AC-EA14-B7D8-C4E2-977A55C10035}"/>
              </a:ext>
            </a:extLst>
          </p:cNvPr>
          <p:cNvSpPr txBox="1"/>
          <p:nvPr/>
        </p:nvSpPr>
        <p:spPr>
          <a:xfrm>
            <a:off x="4839516" y="5795344"/>
            <a:ext cx="28560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+mj-lt"/>
              </a:rPr>
              <a:t>Time</a:t>
            </a:r>
          </a:p>
        </p:txBody>
      </p:sp>
      <p:cxnSp>
        <p:nvCxnSpPr>
          <p:cNvPr id="30" name="Straight Connector 29" descr="Process arrow">
            <a:extLst>
              <a:ext uri="{FF2B5EF4-FFF2-40B4-BE49-F238E27FC236}">
                <a16:creationId xmlns:a16="http://schemas.microsoft.com/office/drawing/2014/main" id="{1293EAEE-67BE-3DD4-FBA3-0B2197A637C1}"/>
              </a:ext>
            </a:extLst>
          </p:cNvPr>
          <p:cNvCxnSpPr>
            <a:cxnSpLocks/>
          </p:cNvCxnSpPr>
          <p:nvPr/>
        </p:nvCxnSpPr>
        <p:spPr>
          <a:xfrm flipV="1">
            <a:off x="1172085" y="1870364"/>
            <a:ext cx="3452" cy="3447136"/>
          </a:xfrm>
          <a:prstGeom prst="line">
            <a:avLst/>
          </a:prstGeom>
          <a:ln w="76200" cap="rnd">
            <a:solidFill>
              <a:schemeClr val="tx2"/>
            </a:solidFill>
            <a:prstDash val="sysDash"/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A774670-2418-76E3-244A-EA244283C96D}"/>
              </a:ext>
            </a:extLst>
          </p:cNvPr>
          <p:cNvSpPr txBox="1"/>
          <p:nvPr/>
        </p:nvSpPr>
        <p:spPr>
          <a:xfrm rot="16200000">
            <a:off x="62470" y="3284373"/>
            <a:ext cx="12434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+mj-lt"/>
              </a:rPr>
              <a:t>Adoption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1B3D3884-773B-D76B-E699-8FB6FEF0B783}"/>
              </a:ext>
            </a:extLst>
          </p:cNvPr>
          <p:cNvSpPr/>
          <p:nvPr/>
        </p:nvSpPr>
        <p:spPr>
          <a:xfrm rot="4025058" flipV="1">
            <a:off x="5136331" y="-5518568"/>
            <a:ext cx="3447319" cy="15037712"/>
          </a:xfrm>
          <a:prstGeom prst="arc">
            <a:avLst>
              <a:gd name="adj1" fmla="val 16955663"/>
              <a:gd name="adj2" fmla="val 3984880"/>
            </a:avLst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8D4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BFA146-B144-7267-FD59-A70E49C8231F}"/>
              </a:ext>
            </a:extLst>
          </p:cNvPr>
          <p:cNvGrpSpPr/>
          <p:nvPr/>
        </p:nvGrpSpPr>
        <p:grpSpPr>
          <a:xfrm>
            <a:off x="7780414" y="2059208"/>
            <a:ext cx="2121159" cy="2446728"/>
            <a:chOff x="8517491" y="1434365"/>
            <a:chExt cx="2121159" cy="24467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DED520-D210-C28B-DE03-73C8B3CC3C7D}"/>
                </a:ext>
              </a:extLst>
            </p:cNvPr>
            <p:cNvGrpSpPr/>
            <p:nvPr/>
          </p:nvGrpSpPr>
          <p:grpSpPr>
            <a:xfrm>
              <a:off x="8890316" y="2279093"/>
              <a:ext cx="1577491" cy="1602000"/>
              <a:chOff x="510499" y="3678146"/>
              <a:chExt cx="652713" cy="65987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2F7199E-AF37-A876-0871-14B7570C7DD4}"/>
                  </a:ext>
                </a:extLst>
              </p:cNvPr>
              <p:cNvSpPr/>
              <p:nvPr/>
            </p:nvSpPr>
            <p:spPr bwMode="auto">
              <a:xfrm>
                <a:off x="510499" y="3678146"/>
                <a:ext cx="652713" cy="659875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BA89E96-3674-74BE-8229-6105F2E0B77C}"/>
                  </a:ext>
                </a:extLst>
              </p:cNvPr>
              <p:cNvSpPr/>
              <p:nvPr/>
            </p:nvSpPr>
            <p:spPr bwMode="auto">
              <a:xfrm>
                <a:off x="550884" y="3718532"/>
                <a:ext cx="579104" cy="579104"/>
              </a:xfrm>
              <a:prstGeom prst="ellipse">
                <a:avLst/>
              </a:prstGeom>
              <a:solidFill>
                <a:schemeClr val="tx2"/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748A18-F16C-3DC8-DAB7-BC3F6B3B82E2}"/>
                </a:ext>
              </a:extLst>
            </p:cNvPr>
            <p:cNvSpPr txBox="1"/>
            <p:nvPr/>
          </p:nvSpPr>
          <p:spPr>
            <a:xfrm>
              <a:off x="8517491" y="1434365"/>
              <a:ext cx="212115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+mj-lt"/>
                </a:rPr>
                <a:t>Intelligent, priority aware</a:t>
              </a:r>
            </a:p>
          </p:txBody>
        </p:sp>
        <p:pic>
          <p:nvPicPr>
            <p:cNvPr id="10" name="Graphic 9" descr="Cloud Computing outline">
              <a:extLst>
                <a:ext uri="{FF2B5EF4-FFF2-40B4-BE49-F238E27FC236}">
                  <a16:creationId xmlns:a16="http://schemas.microsoft.com/office/drawing/2014/main" id="{799E7AC8-5885-5008-993B-7EB406781BA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46960" y="2541428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70F094-4624-12B1-8705-FA17595DB17A}"/>
              </a:ext>
            </a:extLst>
          </p:cNvPr>
          <p:cNvGrpSpPr/>
          <p:nvPr/>
        </p:nvGrpSpPr>
        <p:grpSpPr>
          <a:xfrm>
            <a:off x="2182571" y="2164636"/>
            <a:ext cx="1979613" cy="2365420"/>
            <a:chOff x="1335087" y="1424657"/>
            <a:chExt cx="1979613" cy="23654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17E51B-5D00-0F1E-9FF9-B4B4BB8C0FDA}"/>
                </a:ext>
              </a:extLst>
            </p:cNvPr>
            <p:cNvSpPr txBox="1"/>
            <p:nvPr/>
          </p:nvSpPr>
          <p:spPr>
            <a:xfrm>
              <a:off x="1527175" y="1461342"/>
              <a:ext cx="159543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endParaRPr lang="en-US" sz="2400">
                <a:solidFill>
                  <a:schemeClr val="accent2"/>
                </a:solidFill>
                <a:latin typeface="+mj-lt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6D167AE-4751-E459-4D8B-06DEA9417CE8}"/>
                </a:ext>
              </a:extLst>
            </p:cNvPr>
            <p:cNvGrpSpPr/>
            <p:nvPr/>
          </p:nvGrpSpPr>
          <p:grpSpPr>
            <a:xfrm>
              <a:off x="1527175" y="2188077"/>
              <a:ext cx="1602000" cy="1602000"/>
              <a:chOff x="584200" y="3640656"/>
              <a:chExt cx="659875" cy="65987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673FA62-59A0-2429-8938-B9646C5F850D}"/>
                  </a:ext>
                </a:extLst>
              </p:cNvPr>
              <p:cNvSpPr/>
              <p:nvPr/>
            </p:nvSpPr>
            <p:spPr bwMode="auto">
              <a:xfrm>
                <a:off x="584200" y="3640656"/>
                <a:ext cx="659875" cy="659875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12D678-DAAD-297F-73CF-EA54A3230E0C}"/>
                  </a:ext>
                </a:extLst>
              </p:cNvPr>
              <p:cNvSpPr/>
              <p:nvPr/>
            </p:nvSpPr>
            <p:spPr bwMode="auto">
              <a:xfrm>
                <a:off x="624585" y="3681042"/>
                <a:ext cx="579104" cy="579104"/>
              </a:xfrm>
              <a:prstGeom prst="ellipse">
                <a:avLst/>
              </a:prstGeom>
              <a:solidFill>
                <a:schemeClr val="tx2"/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9CC379-3272-4A19-527B-261D90DDDE49}"/>
                </a:ext>
              </a:extLst>
            </p:cNvPr>
            <p:cNvSpPr txBox="1"/>
            <p:nvPr/>
          </p:nvSpPr>
          <p:spPr>
            <a:xfrm>
              <a:off x="1335087" y="1424657"/>
              <a:ext cx="197961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+mj-lt"/>
                </a:rPr>
                <a:t>Pull model</a:t>
              </a:r>
            </a:p>
          </p:txBody>
        </p:sp>
        <p:pic>
          <p:nvPicPr>
            <p:cNvPr id="12" name="Graphic 11" descr="Clock with solid fill">
              <a:extLst>
                <a:ext uri="{FF2B5EF4-FFF2-40B4-BE49-F238E27FC236}">
                  <a16:creationId xmlns:a16="http://schemas.microsoft.com/office/drawing/2014/main" id="{1C4EED92-A612-37B6-33A1-D2A71B7605E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867889" y="2504191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431200-CBF3-4036-1538-3CEBE381B48D}"/>
              </a:ext>
            </a:extLst>
          </p:cNvPr>
          <p:cNvGrpSpPr/>
          <p:nvPr/>
        </p:nvGrpSpPr>
        <p:grpSpPr>
          <a:xfrm>
            <a:off x="4725963" y="2213463"/>
            <a:ext cx="2856088" cy="2292474"/>
            <a:chOff x="4784252" y="2103761"/>
            <a:chExt cx="2856088" cy="22924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F9BCFC-61A1-E227-6D18-FCA06B227043}"/>
                </a:ext>
              </a:extLst>
            </p:cNvPr>
            <p:cNvGrpSpPr/>
            <p:nvPr/>
          </p:nvGrpSpPr>
          <p:grpSpPr>
            <a:xfrm>
              <a:off x="4784252" y="2103761"/>
              <a:ext cx="2856088" cy="2292474"/>
              <a:chOff x="4765092" y="1576962"/>
              <a:chExt cx="2856088" cy="229247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C981C26-D2AB-F4EC-2F33-22613BD69BA1}"/>
                  </a:ext>
                </a:extLst>
              </p:cNvPr>
              <p:cNvGrpSpPr/>
              <p:nvPr/>
            </p:nvGrpSpPr>
            <p:grpSpPr>
              <a:xfrm>
                <a:off x="5391246" y="2265653"/>
                <a:ext cx="1603783" cy="1603783"/>
                <a:chOff x="615592" y="3672853"/>
                <a:chExt cx="659875" cy="659875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C883BB3-9FAE-B90D-8C3E-1C945E8C7FDB}"/>
                    </a:ext>
                  </a:extLst>
                </p:cNvPr>
                <p:cNvSpPr/>
                <p:nvPr/>
              </p:nvSpPr>
              <p:spPr bwMode="auto">
                <a:xfrm>
                  <a:off x="615592" y="3672853"/>
                  <a:ext cx="659875" cy="659875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chemeClr val="accent2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E072928-F814-CE80-4C34-E4E4B8759003}"/>
                    </a:ext>
                  </a:extLst>
                </p:cNvPr>
                <p:cNvSpPr/>
                <p:nvPr/>
              </p:nvSpPr>
              <p:spPr bwMode="auto">
                <a:xfrm>
                  <a:off x="655977" y="3713239"/>
                  <a:ext cx="579104" cy="579104"/>
                </a:xfrm>
                <a:prstGeom prst="ellipse">
                  <a:avLst/>
                </a:prstGeom>
                <a:solidFill>
                  <a:schemeClr val="tx2"/>
                </a:solidFill>
                <a:ln w="2540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800">
                    <a:solidFill>
                      <a:schemeClr val="accent2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B89CB1-6A90-5F80-B18E-BAACF86C93BF}"/>
                  </a:ext>
                </a:extLst>
              </p:cNvPr>
              <p:cNvSpPr txBox="1"/>
              <p:nvPr/>
            </p:nvSpPr>
            <p:spPr>
              <a:xfrm>
                <a:off x="4765092" y="1576962"/>
                <a:ext cx="285608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2"/>
                    </a:solidFill>
                    <a:latin typeface="+mj-lt"/>
                  </a:rPr>
                  <a:t>Push model</a:t>
                </a:r>
              </a:p>
            </p:txBody>
          </p:sp>
          <p:pic>
            <p:nvPicPr>
              <p:cNvPr id="14" name="Graphic 13" descr="Smart Phone with solid fill">
                <a:extLst>
                  <a:ext uri="{FF2B5EF4-FFF2-40B4-BE49-F238E27FC236}">
                    <a16:creationId xmlns:a16="http://schemas.microsoft.com/office/drawing/2014/main" id="{05700448-96E8-E041-999C-66E4A2CCE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693518" y="258266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DE3D8E-8D0A-B88F-006D-28C10CA75970}"/>
                </a:ext>
              </a:extLst>
            </p:cNvPr>
            <p:cNvGrpSpPr/>
            <p:nvPr/>
          </p:nvGrpSpPr>
          <p:grpSpPr>
            <a:xfrm>
              <a:off x="6038154" y="3232683"/>
              <a:ext cx="826558" cy="723323"/>
              <a:chOff x="6105377" y="3261381"/>
              <a:chExt cx="826558" cy="723323"/>
            </a:xfrm>
          </p:grpSpPr>
          <p:pic>
            <p:nvPicPr>
              <p:cNvPr id="11" name="Graphic 10" descr="Speech with solid fill">
                <a:extLst>
                  <a:ext uri="{FF2B5EF4-FFF2-40B4-BE49-F238E27FC236}">
                    <a16:creationId xmlns:a16="http://schemas.microsoft.com/office/drawing/2014/main" id="{62595CD3-97DF-7421-396C-9F3D6F9E1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105377" y="3261381"/>
                <a:ext cx="826558" cy="723323"/>
              </a:xfrm>
              <a:prstGeom prst="rect">
                <a:avLst/>
              </a:prstGeom>
            </p:spPr>
          </p:pic>
          <p:pic>
            <p:nvPicPr>
              <p:cNvPr id="15" name="Graphic 14" descr="Ringer with solid fill">
                <a:extLst>
                  <a:ext uri="{FF2B5EF4-FFF2-40B4-BE49-F238E27FC236}">
                    <a16:creationId xmlns:a16="http://schemas.microsoft.com/office/drawing/2014/main" id="{81A14327-786F-F0B2-1F23-656172B7E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66351" y="3409740"/>
                <a:ext cx="304609" cy="304609"/>
              </a:xfrm>
              <a:prstGeom prst="rect">
                <a:avLst/>
              </a:prstGeom>
            </p:spPr>
          </p:pic>
        </p:grpSp>
      </p:grpSp>
      <p:pic>
        <p:nvPicPr>
          <p:cNvPr id="55" name="Picture 2" descr="You Are Here Icon Png / You Are Here Icons Png Free Png And Icons Downloads - Santina Padovano">
            <a:extLst>
              <a:ext uri="{FF2B5EF4-FFF2-40B4-BE49-F238E27FC236}">
                <a16:creationId xmlns:a16="http://schemas.microsoft.com/office/drawing/2014/main" id="{EE29EC56-578D-0000-A6EB-1E5643D8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04" y="4968722"/>
            <a:ext cx="732233" cy="7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93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94CB91-2197-39B3-CA1F-57C08DC2D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D2BEF5-8CB8-B9E5-7BCF-3DE91E9B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0036194" cy="553998"/>
          </a:xfrm>
        </p:spPr>
        <p:txBody>
          <a:bodyPr>
            <a:normAutofit fontScale="90000"/>
          </a:bodyPr>
          <a:lstStyle/>
          <a:p>
            <a:r>
              <a:rPr lang="en-US"/>
              <a:t>What is eventual consistency?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DBFBD6B-9810-753A-2B2F-009631AE1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4308872"/>
          </a:xfrm>
          <a:noFill/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/>
              <a:t>System where changes are not immediately reflected across all devices but will </a:t>
            </a:r>
            <a:r>
              <a:rPr lang="en-US" sz="2000" b="1"/>
              <a:t>converge to a consistent state over time</a:t>
            </a:r>
            <a:r>
              <a:rPr lang="en-US" sz="2000"/>
              <a:t>.</a:t>
            </a:r>
          </a:p>
          <a:p>
            <a:endParaRPr lang="en-US" sz="2000"/>
          </a:p>
          <a:p>
            <a:r>
              <a:rPr lang="en-US" sz="2000"/>
              <a:t>In large-scale environments, </a:t>
            </a:r>
            <a:r>
              <a:rPr lang="en-US" sz="2000" b="1"/>
              <a:t>eventual consistency </a:t>
            </a:r>
            <a:r>
              <a:rPr lang="en-US" sz="2000"/>
              <a:t>offers a more </a:t>
            </a:r>
            <a:r>
              <a:rPr lang="en-US" sz="2000" b="1"/>
              <a:t>resilient and scalable</a:t>
            </a:r>
            <a:r>
              <a:rPr lang="en-US" sz="2000"/>
              <a:t> approach.</a:t>
            </a:r>
          </a:p>
          <a:p>
            <a:endParaRPr lang="en-US" sz="2000" b="1"/>
          </a:p>
          <a:p>
            <a:r>
              <a:rPr lang="en-US" sz="2000" b="1"/>
              <a:t>Key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Delayed Synchronization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Replica Convergence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High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376835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644737-F2C4-1AA4-B558-0A8DEF6C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 descr="Process arrow">
            <a:extLst>
              <a:ext uri="{FF2B5EF4-FFF2-40B4-BE49-F238E27FC236}">
                <a16:creationId xmlns:a16="http://schemas.microsoft.com/office/drawing/2014/main" id="{D8E66EBE-791B-2D49-DA91-880A208C930D}"/>
              </a:ext>
            </a:extLst>
          </p:cNvPr>
          <p:cNvCxnSpPr>
            <a:cxnSpLocks/>
          </p:cNvCxnSpPr>
          <p:nvPr/>
        </p:nvCxnSpPr>
        <p:spPr>
          <a:xfrm>
            <a:off x="1236663" y="3078081"/>
            <a:ext cx="9843294" cy="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87AB7C8-7AB3-9DF1-4419-2847F05FEECD}"/>
              </a:ext>
            </a:extLst>
          </p:cNvPr>
          <p:cNvGrpSpPr/>
          <p:nvPr/>
        </p:nvGrpSpPr>
        <p:grpSpPr>
          <a:xfrm>
            <a:off x="8608346" y="1406493"/>
            <a:ext cx="2432483" cy="3596863"/>
            <a:chOff x="8608346" y="1123824"/>
            <a:chExt cx="2432483" cy="35968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7AAF7F-0E0B-A941-21A2-E0E807EB0CA4}"/>
                </a:ext>
              </a:extLst>
            </p:cNvPr>
            <p:cNvSpPr txBox="1"/>
            <p:nvPr/>
          </p:nvSpPr>
          <p:spPr>
            <a:xfrm>
              <a:off x="8919670" y="1123824"/>
              <a:ext cx="2008983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US" sz="2400" b="1">
                  <a:solidFill>
                    <a:srgbClr val="0078D4"/>
                  </a:solidFill>
                  <a:latin typeface="+mj-lt"/>
                </a:rPr>
                <a:t>Change based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4A3A742-CBA1-1B94-DB30-30DD7D457E82}"/>
                </a:ext>
              </a:extLst>
            </p:cNvPr>
            <p:cNvGrpSpPr/>
            <p:nvPr/>
          </p:nvGrpSpPr>
          <p:grpSpPr>
            <a:xfrm>
              <a:off x="9068438" y="1994412"/>
              <a:ext cx="1594800" cy="1602000"/>
              <a:chOff x="584200" y="3560884"/>
              <a:chExt cx="659875" cy="65987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274D09F-2DFF-A771-7A67-6AA984136272}"/>
                  </a:ext>
                </a:extLst>
              </p:cNvPr>
              <p:cNvSpPr/>
              <p:nvPr/>
            </p:nvSpPr>
            <p:spPr bwMode="auto">
              <a:xfrm>
                <a:off x="584200" y="3560884"/>
                <a:ext cx="659875" cy="659875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4018764-2CA5-8E52-EEFE-F6DA0264DEA2}"/>
                  </a:ext>
                </a:extLst>
              </p:cNvPr>
              <p:cNvSpPr/>
              <p:nvPr/>
            </p:nvSpPr>
            <p:spPr bwMode="auto">
              <a:xfrm>
                <a:off x="624585" y="3601269"/>
                <a:ext cx="579104" cy="579104"/>
              </a:xfrm>
              <a:prstGeom prst="ellipse">
                <a:avLst/>
              </a:prstGeom>
              <a:solidFill>
                <a:schemeClr val="tx2"/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E28229-CC7F-CE14-1365-4648FB04E8F2}"/>
                </a:ext>
              </a:extLst>
            </p:cNvPr>
            <p:cNvSpPr txBox="1"/>
            <p:nvPr/>
          </p:nvSpPr>
          <p:spPr>
            <a:xfrm>
              <a:off x="8608346" y="3797357"/>
              <a:ext cx="2432483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002060"/>
                  </a:solidFill>
                  <a:latin typeface="+mj-lt"/>
                </a:rPr>
                <a:t>Assignment changes: content,  membership, app store updates…</a:t>
              </a:r>
            </a:p>
          </p:txBody>
        </p:sp>
        <p:pic>
          <p:nvPicPr>
            <p:cNvPr id="10" name="Graphic 9" descr="Cloud Computing outline">
              <a:extLst>
                <a:ext uri="{FF2B5EF4-FFF2-40B4-BE49-F238E27FC236}">
                  <a16:creationId xmlns:a16="http://schemas.microsoft.com/office/drawing/2014/main" id="{246E44F0-BFD5-977D-DC01-C92B9550442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5082" y="2256746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491520-A011-9362-E5A9-50A3E04715A1}"/>
              </a:ext>
            </a:extLst>
          </p:cNvPr>
          <p:cNvGrpSpPr/>
          <p:nvPr/>
        </p:nvGrpSpPr>
        <p:grpSpPr>
          <a:xfrm>
            <a:off x="1280279" y="1744011"/>
            <a:ext cx="2045679" cy="3874899"/>
            <a:chOff x="1280279" y="1461342"/>
            <a:chExt cx="2045679" cy="387489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A297B0D-F235-7606-8B52-CDA0F1B9E135}"/>
                </a:ext>
              </a:extLst>
            </p:cNvPr>
            <p:cNvSpPr txBox="1"/>
            <p:nvPr/>
          </p:nvSpPr>
          <p:spPr>
            <a:xfrm>
              <a:off x="1527175" y="1461342"/>
              <a:ext cx="159543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endParaRPr lang="en-US" sz="2400">
                <a:solidFill>
                  <a:schemeClr val="accent2"/>
                </a:solidFill>
                <a:latin typeface="+mj-lt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120A1C-D2A0-9393-BC20-A9D7F65DE61F}"/>
                </a:ext>
              </a:extLst>
            </p:cNvPr>
            <p:cNvGrpSpPr/>
            <p:nvPr/>
          </p:nvGrpSpPr>
          <p:grpSpPr>
            <a:xfrm>
              <a:off x="1527175" y="1994412"/>
              <a:ext cx="1602000" cy="1602000"/>
              <a:chOff x="584200" y="3560884"/>
              <a:chExt cx="659875" cy="65987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3C59D67-0A5A-7F25-C943-62B5A5AB0F52}"/>
                  </a:ext>
                </a:extLst>
              </p:cNvPr>
              <p:cNvSpPr/>
              <p:nvPr/>
            </p:nvSpPr>
            <p:spPr bwMode="auto">
              <a:xfrm>
                <a:off x="584200" y="3560884"/>
                <a:ext cx="659875" cy="659875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BF90DF6-5AD8-F7A8-8488-82010F45D89D}"/>
                  </a:ext>
                </a:extLst>
              </p:cNvPr>
              <p:cNvSpPr/>
              <p:nvPr/>
            </p:nvSpPr>
            <p:spPr bwMode="auto">
              <a:xfrm>
                <a:off x="624585" y="3601269"/>
                <a:ext cx="579104" cy="579104"/>
              </a:xfrm>
              <a:prstGeom prst="ellipse">
                <a:avLst/>
              </a:prstGeom>
              <a:solidFill>
                <a:schemeClr val="tx2"/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3D02B4-9EDD-69F4-3A82-C05AB6A42585}"/>
                </a:ext>
              </a:extLst>
            </p:cNvPr>
            <p:cNvSpPr txBox="1"/>
            <p:nvPr/>
          </p:nvSpPr>
          <p:spPr>
            <a:xfrm>
              <a:off x="1280279" y="3797358"/>
              <a:ext cx="1979613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002060"/>
                  </a:solidFill>
                  <a:latin typeface="+mj-lt"/>
                </a:rPr>
                <a:t>Device enrollment,  Sync/Wipe,</a:t>
              </a:r>
            </a:p>
            <a:p>
              <a:pPr algn="ctr"/>
              <a:r>
                <a:rPr lang="en-US" sz="2000">
                  <a:solidFill>
                    <a:srgbClr val="002060"/>
                  </a:solidFill>
                  <a:latin typeface="+mj-lt"/>
                </a:rPr>
                <a:t>Get app from company portal,</a:t>
              </a:r>
            </a:p>
            <a:p>
              <a:pPr algn="ctr"/>
              <a:r>
                <a:rPr lang="en-US" sz="2000">
                  <a:solidFill>
                    <a:srgbClr val="002060"/>
                  </a:solidFill>
                  <a:latin typeface="+mj-lt"/>
                </a:rPr>
                <a:t>….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84AEBA-549C-99ED-229E-D77D3FBDFE92}"/>
                </a:ext>
              </a:extLst>
            </p:cNvPr>
            <p:cNvSpPr txBox="1"/>
            <p:nvPr/>
          </p:nvSpPr>
          <p:spPr>
            <a:xfrm>
              <a:off x="1323830" y="1493156"/>
              <a:ext cx="200212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US" sz="2400" b="1">
                  <a:solidFill>
                    <a:srgbClr val="0078D4"/>
                  </a:solidFill>
                  <a:latin typeface="+mj-lt"/>
                  <a:cs typeface="Segoe UI Semibold"/>
                </a:rPr>
                <a:t>Single device</a:t>
              </a:r>
              <a:endParaRPr lang="en-US" sz="2400" b="1">
                <a:solidFill>
                  <a:srgbClr val="0078D4"/>
                </a:solidFill>
                <a:latin typeface="+mj-lt"/>
              </a:endParaRPr>
            </a:p>
          </p:txBody>
        </p:sp>
        <p:pic>
          <p:nvPicPr>
            <p:cNvPr id="12" name="Graphic 11" descr="Programmer male outline">
              <a:extLst>
                <a:ext uri="{FF2B5EF4-FFF2-40B4-BE49-F238E27FC236}">
                  <a16:creationId xmlns:a16="http://schemas.microsoft.com/office/drawing/2014/main" id="{23C58351-C28F-967B-3BA3-31B5F2C6057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67694" y="2237494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E7F9E7E-A29A-F036-D72F-1805E686FAEB}"/>
              </a:ext>
            </a:extLst>
          </p:cNvPr>
          <p:cNvGrpSpPr/>
          <p:nvPr/>
        </p:nvGrpSpPr>
        <p:grpSpPr>
          <a:xfrm>
            <a:off x="4480019" y="1420580"/>
            <a:ext cx="3196425" cy="3890553"/>
            <a:chOff x="4480019" y="1137911"/>
            <a:chExt cx="3196425" cy="38905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F58F82-3573-C0AE-F445-FAB74BE07E5A}"/>
                </a:ext>
              </a:extLst>
            </p:cNvPr>
            <p:cNvSpPr txBox="1"/>
            <p:nvPr/>
          </p:nvSpPr>
          <p:spPr>
            <a:xfrm>
              <a:off x="5083945" y="1137911"/>
              <a:ext cx="2002128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-US" sz="2400" b="1">
                  <a:solidFill>
                    <a:srgbClr val="0078D4"/>
                  </a:solidFill>
                  <a:latin typeface="+mj-lt"/>
                  <a:cs typeface="Segoe UI Semibold"/>
                </a:rPr>
                <a:t>Client initiated</a:t>
              </a:r>
              <a:endParaRPr lang="en-US" sz="2400" b="1">
                <a:solidFill>
                  <a:srgbClr val="0078D4"/>
                </a:solidFill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E075B93-ACA7-762E-91D7-AD59A8994F95}"/>
                </a:ext>
              </a:extLst>
            </p:cNvPr>
            <p:cNvGrpSpPr/>
            <p:nvPr/>
          </p:nvGrpSpPr>
          <p:grpSpPr>
            <a:xfrm>
              <a:off x="5314950" y="1993521"/>
              <a:ext cx="1603783" cy="1603783"/>
              <a:chOff x="584200" y="3560884"/>
              <a:chExt cx="659875" cy="65987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882A627-D494-C648-F63B-FD98C925B2DB}"/>
                  </a:ext>
                </a:extLst>
              </p:cNvPr>
              <p:cNvSpPr/>
              <p:nvPr/>
            </p:nvSpPr>
            <p:spPr bwMode="auto">
              <a:xfrm>
                <a:off x="584200" y="3560884"/>
                <a:ext cx="659875" cy="659875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718BD7A-A037-990C-F0E4-0DA70D697820}"/>
                  </a:ext>
                </a:extLst>
              </p:cNvPr>
              <p:cNvSpPr/>
              <p:nvPr/>
            </p:nvSpPr>
            <p:spPr bwMode="auto">
              <a:xfrm>
                <a:off x="624585" y="3601269"/>
                <a:ext cx="579104" cy="579104"/>
              </a:xfrm>
              <a:prstGeom prst="ellipse">
                <a:avLst/>
              </a:prstGeom>
              <a:solidFill>
                <a:schemeClr val="tx2"/>
              </a:solidFill>
              <a:ln w="254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accent2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488952-1A9F-5178-8ED7-E191A26CB7BE}"/>
                </a:ext>
              </a:extLst>
            </p:cNvPr>
            <p:cNvSpPr txBox="1"/>
            <p:nvPr/>
          </p:nvSpPr>
          <p:spPr>
            <a:xfrm>
              <a:off x="4480019" y="3797358"/>
              <a:ext cx="3196425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002060"/>
                  </a:solidFill>
                  <a:latin typeface="+mj-lt"/>
                </a:rPr>
                <a:t>User logon, </a:t>
              </a:r>
            </a:p>
            <a:p>
              <a:pPr algn="ctr"/>
              <a:r>
                <a:rPr lang="en-US" sz="2000">
                  <a:solidFill>
                    <a:srgbClr val="002060"/>
                  </a:solidFill>
                  <a:latin typeface="+mj-lt"/>
                </a:rPr>
                <a:t>scheduled check-ins</a:t>
              </a:r>
            </a:p>
            <a:p>
              <a:pPr algn="ctr"/>
              <a:r>
                <a:rPr lang="en-US" sz="2000">
                  <a:solidFill>
                    <a:srgbClr val="002060"/>
                  </a:solidFill>
                  <a:latin typeface="+mj-lt"/>
                </a:rPr>
                <a:t>(time or event based, depending on platform)</a:t>
              </a:r>
            </a:p>
          </p:txBody>
        </p:sp>
        <p:pic>
          <p:nvPicPr>
            <p:cNvPr id="14" name="Graphic 13" descr="Internet outline">
              <a:extLst>
                <a:ext uri="{FF2B5EF4-FFF2-40B4-BE49-F238E27FC236}">
                  <a16:creationId xmlns:a16="http://schemas.microsoft.com/office/drawing/2014/main" id="{169EE041-9FDC-D1DD-3521-CB9B6E5F608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73828" y="2310525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3F8EEA-A885-7EA8-F93B-25A706C680D8}"/>
              </a:ext>
            </a:extLst>
          </p:cNvPr>
          <p:cNvSpPr txBox="1">
            <a:spLocks/>
          </p:cNvSpPr>
          <p:nvPr/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rgbClr val="091F2C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Device check-ins types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B097E57-979A-773E-B1D7-8AD6ABD15449}"/>
              </a:ext>
            </a:extLst>
          </p:cNvPr>
          <p:cNvSpPr txBox="1">
            <a:spLocks/>
          </p:cNvSpPr>
          <p:nvPr/>
        </p:nvSpPr>
        <p:spPr>
          <a:xfrm>
            <a:off x="1236663" y="6047294"/>
            <a:ext cx="10579214" cy="39962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/>
              <a:t>Our focus</a:t>
            </a:r>
            <a:r>
              <a:rPr lang="en-US" sz="2000" b="1">
                <a:solidFill>
                  <a:srgbClr val="002060"/>
                </a:solidFill>
              </a:rPr>
              <a:t>:</a:t>
            </a:r>
            <a:r>
              <a:rPr lang="en-US" sz="2000">
                <a:solidFill>
                  <a:srgbClr val="002060"/>
                </a:solidFill>
              </a:rPr>
              <a:t> Important check-ins happen fast and reliably without interruptions</a:t>
            </a:r>
          </a:p>
        </p:txBody>
      </p:sp>
    </p:spTree>
    <p:extLst>
      <p:ext uri="{BB962C8B-B14F-4D97-AF65-F5344CB8AC3E}">
        <p14:creationId xmlns:p14="http://schemas.microsoft.com/office/powerpoint/2010/main" val="2397124176"/>
      </p:ext>
    </p:extLst>
  </p:cSld>
  <p:clrMapOvr>
    <a:masterClrMapping/>
  </p:clrMapOvr>
</p:sld>
</file>

<file path=ppt/theme/theme1.xml><?xml version="1.0" encoding="utf-8"?>
<a:theme xmlns:a="http://schemas.openxmlformats.org/drawingml/2006/main" name="MEM Summit - Ligh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EM Summit - Dar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772c62-8f02-40bf-9380-46a0168a2fbc">
      <Terms xmlns="http://schemas.microsoft.com/office/infopath/2007/PartnerControls"/>
    </lcf76f155ced4ddcb4097134ff3c332f>
    <TaxCatchAll xmlns="afd971dc-6c1d-4ac1-8936-593a4f94199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48FB5531C544FB9FD86F8BE3E5C12" ma:contentTypeVersion="12" ma:contentTypeDescription="Create a new document." ma:contentTypeScope="" ma:versionID="32e1c65078f9b1eb251956e3d229ac8c">
  <xsd:schema xmlns:xsd="http://www.w3.org/2001/XMLSchema" xmlns:xs="http://www.w3.org/2001/XMLSchema" xmlns:p="http://schemas.microsoft.com/office/2006/metadata/properties" xmlns:ns2="c8772c62-8f02-40bf-9380-46a0168a2fbc" xmlns:ns3="afd971dc-6c1d-4ac1-8936-593a4f941994" targetNamespace="http://schemas.microsoft.com/office/2006/metadata/properties" ma:root="true" ma:fieldsID="f4b1afa12a85344a31abbf238143cacb" ns2:_="" ns3:_="">
    <xsd:import namespace="c8772c62-8f02-40bf-9380-46a0168a2fbc"/>
    <xsd:import namespace="afd971dc-6c1d-4ac1-8936-593a4f941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72c62-8f02-40bf-9380-46a0168a2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21b10cd-ab27-435a-87d1-4965fbb6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71dc-6c1d-4ac1-8936-593a4f94199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c3ee7e0-5397-415d-a760-9a4c12b6e265}" ma:internalName="TaxCatchAll" ma:showField="CatchAllData" ma:web="afd971dc-6c1d-4ac1-8936-593a4f941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A71E37-F28F-499C-9BA5-28E6F4A4D2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3664B9-76BD-4E68-8478-230051E22FE3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afd971dc-6c1d-4ac1-8936-593a4f9419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8772c62-8f02-40bf-9380-46a0168a2fb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6A295D-7157-4071-9014-BE360A64B885}">
  <ds:schemaRefs>
    <ds:schemaRef ds:uri="afd971dc-6c1d-4ac1-8936-593a4f941994"/>
    <ds:schemaRef ds:uri="c8772c62-8f02-40bf-9380-46a0168a2f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1997</Words>
  <Application>Microsoft Office PowerPoint</Application>
  <PresentationFormat>Widescreen</PresentationFormat>
  <Paragraphs>472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Segoe Sans Display</vt:lpstr>
      <vt:lpstr>Segoe Sans Display Semibold</vt:lpstr>
      <vt:lpstr>Segoe UI</vt:lpstr>
      <vt:lpstr>Wingdings</vt:lpstr>
      <vt:lpstr>MEM Summit - Light</vt:lpstr>
      <vt:lpstr>MEM Summit - Dark</vt:lpstr>
      <vt:lpstr>Inside Intune Architecture, Scale, and Performance </vt:lpstr>
      <vt:lpstr>Sponsors </vt:lpstr>
      <vt:lpstr>PowerPoint Presentation</vt:lpstr>
      <vt:lpstr>PowerPoint Presentation</vt:lpstr>
      <vt:lpstr>What we’ve been working on</vt:lpstr>
      <vt:lpstr>Check-in scale and performance</vt:lpstr>
      <vt:lpstr>Intune architecture journey</vt:lpstr>
      <vt:lpstr>What is eventual consistency?</vt:lpstr>
      <vt:lpstr>PowerPoint Presentation</vt:lpstr>
      <vt:lpstr>Change based check-ins (the ‘fast lane’)</vt:lpstr>
      <vt:lpstr>Change based behind the scenes</vt:lpstr>
      <vt:lpstr>The importance of managing traffic</vt:lpstr>
      <vt:lpstr>Outcomes:  Check-in performance</vt:lpstr>
      <vt:lpstr>Device check-in traffic</vt:lpstr>
      <vt:lpstr>Device check-in prioritization</vt:lpstr>
      <vt:lpstr>Improved device check-in prioritization</vt:lpstr>
      <vt:lpstr>Eventual Consistency, before</vt:lpstr>
      <vt:lpstr>Eventual consistency, after</vt:lpstr>
      <vt:lpstr>The ‘Fast Lane’ high level architecture</vt:lpstr>
      <vt:lpstr>The ‘Fast Lane’ high level architecture</vt:lpstr>
      <vt:lpstr>Smarter check-in prioritization</vt:lpstr>
      <vt:lpstr>Smarter check-in prioritization</vt:lpstr>
      <vt:lpstr>Outcomes: Consistent notifications</vt:lpstr>
      <vt:lpstr>Notifications resiliency</vt:lpstr>
      <vt:lpstr>iOS maintenance check-ins</vt:lpstr>
      <vt:lpstr>In summary…</vt:lpstr>
      <vt:lpstr>Workload latencies</vt:lpstr>
      <vt:lpstr>Other investments</vt:lpstr>
      <vt:lpstr>Client-driven compliance evaluation</vt:lpstr>
      <vt:lpstr>Comprehensive Device Sync &amp; "FedEx Tracking"</vt:lpstr>
      <vt:lpstr>Reporting freshness  and scale</vt:lpstr>
      <vt:lpstr>Accurate and Fresh Data</vt:lpstr>
      <vt:lpstr>Accurate and Fresh Data</vt:lpstr>
      <vt:lpstr>Accurate and Fresh Data</vt:lpstr>
      <vt:lpstr>Thanks!</vt:lpstr>
    </vt:vector>
  </TitlesOfParts>
  <Company>UMB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Florian Salzmann</dc:creator>
  <cp:lastModifiedBy>Cristina Osorio Valenzuela</cp:lastModifiedBy>
  <cp:revision>3</cp:revision>
  <dcterms:created xsi:type="dcterms:W3CDTF">2026-02-16T19:12:19Z</dcterms:created>
  <dcterms:modified xsi:type="dcterms:W3CDTF">2026-04-23T09:41:22Z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0x01010034E48FB5531C544FB9FD86F8BE3E5C12</vt:lpwstr>
  </property>
  <property fmtid="{D5CDD505-2E9C-101B-9397-08002B2CF9AE}" pid="3" name="MediaServiceImageTags">
    <vt:lpwstr/>
  </property>
</Properties>
</file>