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Montserrat SemiBold"/>
      <p:regular r:id="rId20"/>
      <p:bold r:id="rId21"/>
      <p:italic r:id="rId22"/>
      <p:boldItalic r:id="rId23"/>
    </p:embeddedFont>
    <p:embeddedFont>
      <p:font typeface="Playfair Display"/>
      <p:regular r:id="rId24"/>
      <p:bold r:id="rId25"/>
      <p:italic r:id="rId26"/>
      <p:boldItalic r:id="rId27"/>
    </p:embeddedFont>
    <p:embeddedFont>
      <p:font typeface="Montserrat"/>
      <p:regular r:id="rId28"/>
      <p:bold r:id="rId29"/>
      <p:italic r:id="rId30"/>
      <p:boldItalic r:id="rId31"/>
    </p:embeddedFont>
    <p:embeddedFont>
      <p:font typeface="Montserrat Medium"/>
      <p:regular r:id="rId32"/>
      <p:bold r:id="rId33"/>
      <p:italic r:id="rId34"/>
      <p:boldItalic r:id="rId35"/>
    </p:embeddedFont>
    <p:embeddedFont>
      <p:font typeface="Montserrat Light"/>
      <p:regular r:id="rId36"/>
      <p:bold r:id="rId37"/>
      <p:italic r:id="rId38"/>
      <p:boldItalic r:id="rId39"/>
    </p:embeddedFont>
    <p:embeddedFont>
      <p:font typeface="Montserrat ExtraBold"/>
      <p:bold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ExtraBold-bold.fntdata"/><Relationship Id="rId20" Type="http://schemas.openxmlformats.org/officeDocument/2006/relationships/font" Target="fonts/MontserratSemiBold-regular.fntdata"/><Relationship Id="rId41" Type="http://schemas.openxmlformats.org/officeDocument/2006/relationships/font" Target="fonts/MontserratExtraBold-boldItalic.fntdata"/><Relationship Id="rId22" Type="http://schemas.openxmlformats.org/officeDocument/2006/relationships/font" Target="fonts/MontserratSemiBold-italic.fntdata"/><Relationship Id="rId21" Type="http://schemas.openxmlformats.org/officeDocument/2006/relationships/font" Target="fonts/MontserratSemiBold-bold.fntdata"/><Relationship Id="rId24" Type="http://schemas.openxmlformats.org/officeDocument/2006/relationships/font" Target="fonts/PlayfairDisplay-regular.fntdata"/><Relationship Id="rId23" Type="http://schemas.openxmlformats.org/officeDocument/2006/relationships/font" Target="fonts/MontserratSemiBold-bold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PlayfairDisplay-italic.fntdata"/><Relationship Id="rId25" Type="http://schemas.openxmlformats.org/officeDocument/2006/relationships/font" Target="fonts/PlayfairDisplay-bold.fntdata"/><Relationship Id="rId28" Type="http://schemas.openxmlformats.org/officeDocument/2006/relationships/font" Target="fonts/Montserrat-regular.fntdata"/><Relationship Id="rId27" Type="http://schemas.openxmlformats.org/officeDocument/2006/relationships/font" Target="fonts/PlayfairDisplay-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Montserrat-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ontserrat-boldItalic.fntdata"/><Relationship Id="rId30" Type="http://schemas.openxmlformats.org/officeDocument/2006/relationships/font" Target="fonts/Montserrat-italic.fntdata"/><Relationship Id="rId11" Type="http://schemas.openxmlformats.org/officeDocument/2006/relationships/slide" Target="slides/slide5.xml"/><Relationship Id="rId33" Type="http://schemas.openxmlformats.org/officeDocument/2006/relationships/font" Target="fonts/MontserratMedium-bold.fntdata"/><Relationship Id="rId10" Type="http://schemas.openxmlformats.org/officeDocument/2006/relationships/slide" Target="slides/slide4.xml"/><Relationship Id="rId32" Type="http://schemas.openxmlformats.org/officeDocument/2006/relationships/font" Target="fonts/MontserratMedium-regular.fntdata"/><Relationship Id="rId13" Type="http://schemas.openxmlformats.org/officeDocument/2006/relationships/slide" Target="slides/slide7.xml"/><Relationship Id="rId35" Type="http://schemas.openxmlformats.org/officeDocument/2006/relationships/font" Target="fonts/MontserratMedium-boldItalic.fntdata"/><Relationship Id="rId12" Type="http://schemas.openxmlformats.org/officeDocument/2006/relationships/slide" Target="slides/slide6.xml"/><Relationship Id="rId34" Type="http://schemas.openxmlformats.org/officeDocument/2006/relationships/font" Target="fonts/MontserratMedium-italic.fntdata"/><Relationship Id="rId15" Type="http://schemas.openxmlformats.org/officeDocument/2006/relationships/slide" Target="slides/slide9.xml"/><Relationship Id="rId37" Type="http://schemas.openxmlformats.org/officeDocument/2006/relationships/font" Target="fonts/MontserratLight-bold.fntdata"/><Relationship Id="rId14" Type="http://schemas.openxmlformats.org/officeDocument/2006/relationships/slide" Target="slides/slide8.xml"/><Relationship Id="rId36" Type="http://schemas.openxmlformats.org/officeDocument/2006/relationships/font" Target="fonts/MontserratLight-regular.fntdata"/><Relationship Id="rId17" Type="http://schemas.openxmlformats.org/officeDocument/2006/relationships/slide" Target="slides/slide11.xml"/><Relationship Id="rId39" Type="http://schemas.openxmlformats.org/officeDocument/2006/relationships/font" Target="fonts/MontserratLight-boldItalic.fntdata"/><Relationship Id="rId16" Type="http://schemas.openxmlformats.org/officeDocument/2006/relationships/slide" Target="slides/slide10.xml"/><Relationship Id="rId38" Type="http://schemas.openxmlformats.org/officeDocument/2006/relationships/font" Target="fonts/MontserratLight-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dtechbooks.org/digitaltoolsapps/evaluatingaccessibility"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em.cast.org/create/designing-accessibility-pour"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f58e5836a9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f58e5836a9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e3d3d5428c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e3d3d5428c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our final block, we are taking our polished courses and making sure they can actually reach every single student who walks through your door. This ties directly back to our UDL framework—ensuring equity, clear expectations, and flexible pathways. Your final three choices are:</a:t>
            </a:r>
            <a:endParaRPr/>
          </a:p>
          <a:p>
            <a:pPr indent="0" lvl="0" marL="0" rtl="0" algn="l">
              <a:spcBef>
                <a:spcPts val="0"/>
              </a:spcBef>
              <a:spcAft>
                <a:spcPts val="0"/>
              </a:spcAft>
              <a:buNone/>
            </a:pPr>
            <a:r>
              <a:rPr lang="en">
                <a:solidFill>
                  <a:schemeClr val="dk1"/>
                </a:solidFill>
              </a:rPr>
              <a:t>👉</a:t>
            </a:r>
            <a:r>
              <a:rPr lang="en"/>
              <a:t>Calendar: This is the executive-functioning hero of Canvas. You'll learn how to use the calendar and assignment pacing to help students manage their time, track due dates, and reduce anxiety.</a:t>
            </a:r>
            <a:endParaRPr/>
          </a:p>
          <a:p>
            <a:pPr indent="0" lvl="0" marL="0" rtl="0" algn="l">
              <a:spcBef>
                <a:spcPts val="0"/>
              </a:spcBef>
              <a:spcAft>
                <a:spcPts val="0"/>
              </a:spcAft>
              <a:buNone/>
            </a:pPr>
            <a:r>
              <a:rPr lang="en">
                <a:solidFill>
                  <a:schemeClr val="dk1"/>
                </a:solidFill>
              </a:rPr>
              <a:t>👉</a:t>
            </a:r>
            <a:r>
              <a:rPr lang="en"/>
              <a:t>Differentiation: This is where the magic happens. You’ll explore how to use Canvas to assign different tasks to different students or groups, customize due dates, and provide flexible choice boards that respect student interest and pace.</a:t>
            </a:r>
            <a:endParaRPr/>
          </a:p>
          <a:p>
            <a:pPr indent="0" lvl="0" marL="0" rtl="0" algn="l">
              <a:spcBef>
                <a:spcPts val="0"/>
              </a:spcBef>
              <a:spcAft>
                <a:spcPts val="0"/>
              </a:spcAft>
              <a:buClr>
                <a:schemeClr val="dk1"/>
              </a:buClr>
              <a:buSzPts val="1100"/>
              <a:buFont typeface="Arial"/>
              <a:buNone/>
            </a:pPr>
            <a:r>
              <a:rPr lang="en">
                <a:solidFill>
                  <a:schemeClr val="dk1"/>
                </a:solidFill>
              </a:rPr>
              <a:t>👉Grading: This is our efficiency powerhouse. You'll explore how to build a robust Comment Library in SpeedGrader and map out rubrics so you can give high-impact, actionable feedback in seconds instead of minutes.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e485393f9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e485393f9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Kels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e485393f93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e485393f93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f550c020f9_0_3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f550c020f9_0_3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f58e5836a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f58e5836a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Kels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e9ccea44d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e9ccea44d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Before diving deep into Canvas, we want you to understand why course design matters. We often design content for the ‘average’ student. The Universal Design For Learning guidelines point out that every brain in our classroom processes information differently. </a:t>
            </a:r>
            <a:endParaRPr/>
          </a:p>
          <a:p>
            <a:pPr indent="-298450" lvl="0" marL="457200" rtl="0" algn="l">
              <a:spcBef>
                <a:spcPts val="0"/>
              </a:spcBef>
              <a:spcAft>
                <a:spcPts val="0"/>
              </a:spcAft>
              <a:buSzPts val="1100"/>
              <a:buChar char="●"/>
            </a:pPr>
            <a:r>
              <a:rPr lang="en"/>
              <a:t>Multiple Means of Engagement refers to designing learning experiences based on students’ interests and motivations (e.g., giving students choice in their learning experience, the content, and the technologies they use).</a:t>
            </a:r>
            <a:endParaRPr/>
          </a:p>
          <a:p>
            <a:pPr indent="-298450" lvl="0" marL="457200" rtl="0" algn="l">
              <a:spcBef>
                <a:spcPts val="0"/>
              </a:spcBef>
              <a:spcAft>
                <a:spcPts val="0"/>
              </a:spcAft>
              <a:buSzPts val="1100"/>
              <a:buChar char="●"/>
            </a:pPr>
            <a:r>
              <a:rPr lang="en"/>
              <a:t>Multiple Means of Representation means providing more than one way to access and learn the content (e.g., an e-book that features text, embedded videos, and virtual manipulatives).</a:t>
            </a:r>
            <a:endParaRPr/>
          </a:p>
          <a:p>
            <a:pPr indent="-298450" lvl="0" marL="457200" rtl="0" algn="l">
              <a:spcBef>
                <a:spcPts val="0"/>
              </a:spcBef>
              <a:spcAft>
                <a:spcPts val="0"/>
              </a:spcAft>
              <a:buSzPts val="1100"/>
              <a:buChar char="●"/>
            </a:pPr>
            <a:r>
              <a:rPr lang="en"/>
              <a:t>Multiple Means of Action and Expression provides students with multiple ways to show their understanding of the content (e.g., giving them a digital media choice board).</a:t>
            </a:r>
            <a:endParaRPr/>
          </a:p>
          <a:p>
            <a:pPr indent="0" lvl="0" marL="0" rtl="0" algn="l">
              <a:spcBef>
                <a:spcPts val="0"/>
              </a:spcBef>
              <a:spcAft>
                <a:spcPts val="0"/>
              </a:spcAft>
              <a:buNone/>
            </a:pPr>
            <a:r>
              <a:rPr lang="en"/>
              <a:t>In our training today, you will notice that we give you choice and have various means of representations (videos, text, pictures, etc). By the end of today, we hope that you are able to take some of these ideas and apply them to your courses.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Evaluating Accessibility Chapter</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e3d3d5428c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e3d3d5428c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Before we dive into making our Canvas courses look amazing, we have to talk about a vital standard called WCAG, or the Web Content Accessibility Guidelines. I don't want you to think of this as a set of rules from a legal handbook. I want you to think of this as inclusive design. When a student walks into your physical classroom, you make sure there is a clear path to their desk, right? You make sure a student in a wheelchair can get into the room, and a student with low vision sits near the front. WCAG is simply doing that exact same work, but in our digital classrooms.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e9ccea44db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e9ccea44db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keep it simple today, remember the acronym P.O.U.R. </a:t>
            </a:r>
            <a:endParaRPr/>
          </a:p>
          <a:p>
            <a:pPr indent="0" lvl="0" marL="0" rtl="0" algn="l">
              <a:spcBef>
                <a:spcPts val="0"/>
              </a:spcBef>
              <a:spcAft>
                <a:spcPts val="0"/>
              </a:spcAft>
              <a:buNone/>
            </a:pPr>
            <a:r>
              <a:rPr lang="en"/>
              <a:t>👉We want our content to be Perceivable—meaning colors contrast sharply and images have text descriptions.</a:t>
            </a:r>
            <a:endParaRPr/>
          </a:p>
          <a:p>
            <a:pPr indent="0" lvl="0" marL="0" rtl="0" algn="l">
              <a:spcBef>
                <a:spcPts val="0"/>
              </a:spcBef>
              <a:spcAft>
                <a:spcPts val="0"/>
              </a:spcAft>
              <a:buNone/>
            </a:pPr>
            <a:r>
              <a:rPr lang="en">
                <a:solidFill>
                  <a:schemeClr val="dk1"/>
                </a:solidFill>
              </a:rPr>
              <a:t>👉</a:t>
            </a:r>
            <a:r>
              <a:rPr lang="en"/>
              <a:t>We want it Operable—big, clean buttons that are easy to tap on a phone or trackpad.</a:t>
            </a:r>
            <a:endParaRPr/>
          </a:p>
          <a:p>
            <a:pPr indent="0" lvl="0" marL="0" rtl="0" algn="l">
              <a:spcBef>
                <a:spcPts val="0"/>
              </a:spcBef>
              <a:spcAft>
                <a:spcPts val="0"/>
              </a:spcAft>
              <a:buNone/>
            </a:pPr>
            <a:r>
              <a:rPr lang="en">
                <a:solidFill>
                  <a:schemeClr val="dk1"/>
                </a:solidFill>
              </a:rPr>
              <a:t>👉</a:t>
            </a:r>
            <a:r>
              <a:rPr lang="en"/>
              <a:t>We want it Understandable—no crazy fonts or centered essays that strain the eyes.</a:t>
            </a:r>
            <a:endParaRPr/>
          </a:p>
          <a:p>
            <a:pPr indent="0" lvl="0" marL="0" rtl="0" algn="l">
              <a:spcBef>
                <a:spcPts val="0"/>
              </a:spcBef>
              <a:spcAft>
                <a:spcPts val="0"/>
              </a:spcAft>
              <a:buNone/>
            </a:pPr>
            <a:r>
              <a:rPr lang="en">
                <a:solidFill>
                  <a:schemeClr val="dk1"/>
                </a:solidFill>
              </a:rPr>
              <a:t>👉</a:t>
            </a:r>
            <a:r>
              <a:rPr lang="en"/>
              <a:t>And we want it Robust—meaning it scales perfectly whether a kid is on a Chromebook or a parent is on their iPhone.</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AEM Center POUR Principles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f550c020f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3f550c020f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e34ab54c0e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e34ab54c0e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f550c020f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f550c020f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Alright team, we are kicking off our first choice block by looking at the structural integrity of your course. Think of this as laying the concrete before you start decorating the house. If these three pieces aren't solid, students get lost, parents get confused, and you spend half your semester answering tech-support emails instead of teaching. You have three adventures to choose from in this block:</a:t>
            </a:r>
            <a:endParaRPr/>
          </a:p>
          <a:p>
            <a:pPr indent="0" lvl="0" marL="0" rtl="0" algn="l">
              <a:spcBef>
                <a:spcPts val="0"/>
              </a:spcBef>
              <a:spcAft>
                <a:spcPts val="0"/>
              </a:spcAft>
              <a:buNone/>
            </a:pPr>
            <a:r>
              <a:rPr lang="en">
                <a:solidFill>
                  <a:schemeClr val="dk1"/>
                </a:solidFill>
              </a:rPr>
              <a:t>👉</a:t>
            </a:r>
            <a:r>
              <a:rPr lang="en"/>
              <a:t>Home Page: This is your digital front door. We must have organizational consistency across all campuses and pages. Many parents have multiple students at various campuses, and students have multiple courses they need to navigate through. Through consistency, students can quickly identify the location for course materials. </a:t>
            </a:r>
            <a:endParaRPr/>
          </a:p>
          <a:p>
            <a:pPr indent="0" lvl="0" marL="0" rtl="0" algn="l">
              <a:spcBef>
                <a:spcPts val="0"/>
              </a:spcBef>
              <a:spcAft>
                <a:spcPts val="0"/>
              </a:spcAft>
              <a:buNone/>
            </a:pPr>
            <a:r>
              <a:rPr lang="en"/>
              <a:t>👉Fundamentals: This is our course health-check. You’ll make sure you understand the terminology, clean up the navigation menu and consistent settings that are predictable for your students</a:t>
            </a:r>
            <a:endParaRPr/>
          </a:p>
          <a:p>
            <a:pPr indent="0" lvl="0" marL="0" rtl="0" algn="l">
              <a:spcBef>
                <a:spcPts val="0"/>
              </a:spcBef>
              <a:spcAft>
                <a:spcPts val="0"/>
              </a:spcAft>
              <a:buNone/>
            </a:pPr>
            <a:r>
              <a:rPr lang="en">
                <a:solidFill>
                  <a:schemeClr val="dk1"/>
                </a:solidFill>
              </a:rPr>
              <a:t>👉</a:t>
            </a:r>
            <a:r>
              <a:rPr lang="en"/>
              <a:t>Accessibility: Designing for all means making sure our pages are readable. You’ll learn how to use the built-in accessibility checker, add proper alt-text to your images, and format headers so screen readers can seamlessly navigate your course.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e3d3d5428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e3d3d5428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Welcome back. Now that our framework is laid, we are moving into the engine of your Canvas course: how you package your instruction and track student growth. This block is all about shifting Canvas from a passive 'digital file cabinet' into an active 'feedback machine' that saves you time. Your next three choices are:</a:t>
            </a:r>
            <a:endParaRPr/>
          </a:p>
          <a:p>
            <a:pPr indent="0" lvl="0" marL="0" rtl="0" algn="l">
              <a:spcBef>
                <a:spcPts val="0"/>
              </a:spcBef>
              <a:spcAft>
                <a:spcPts val="0"/>
              </a:spcAft>
              <a:buNone/>
            </a:pPr>
            <a:r>
              <a:rPr lang="en">
                <a:solidFill>
                  <a:schemeClr val="dk1"/>
                </a:solidFill>
              </a:rPr>
              <a:t>👉</a:t>
            </a:r>
            <a:r>
              <a:rPr lang="en"/>
              <a:t>Modules: This is your instructional roadmap. You'll learn how to organize your files, assignments, and pages into a sequential, scaffolded path that guides students through a unit without them ever asking, 'What do I do next?'</a:t>
            </a:r>
            <a:endParaRPr/>
          </a:p>
          <a:p>
            <a:pPr indent="0" lvl="0" marL="0" rtl="0" algn="l">
              <a:spcBef>
                <a:spcPts val="0"/>
              </a:spcBef>
              <a:spcAft>
                <a:spcPts val="0"/>
              </a:spcAft>
              <a:buNone/>
            </a:pPr>
            <a:r>
              <a:rPr lang="en">
                <a:solidFill>
                  <a:schemeClr val="dk1"/>
                </a:solidFill>
              </a:rPr>
              <a:t>👉</a:t>
            </a:r>
            <a:r>
              <a:rPr lang="en"/>
              <a:t>Quizzes: Here, we'll demystify the difference between Classic and New Quizzes. You'll learn how to pick the right engine for the right task and how to use advanced question types to get better data.</a:t>
            </a:r>
            <a:endParaRPr/>
          </a:p>
          <a:p>
            <a:pPr indent="0" lvl="0" marL="0" rtl="0" algn="l">
              <a:spcBef>
                <a:spcPts val="0"/>
              </a:spcBef>
              <a:spcAft>
                <a:spcPts val="0"/>
              </a:spcAft>
              <a:buNone/>
            </a:pPr>
            <a:r>
              <a:rPr lang="en">
                <a:solidFill>
                  <a:schemeClr val="dk1"/>
                </a:solidFill>
              </a:rPr>
              <a:t>👉Templates: This is your ultimate time-saver. Instead of building every single Canvas page from scratch, you will learn how to build or apply beautiful, reusable templates so your course looks highly cohesive with half the effort.</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 Id="rId3" Type="http://schemas.openxmlformats.org/officeDocument/2006/relationships/image" Target="../media/image6.png"/><Relationship Id="rId4" Type="http://schemas.openxmlformats.org/officeDocument/2006/relationships/image" Target="../media/image1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1"/>
        </a:solidFill>
      </p:bgPr>
    </p:bg>
    <p:spTree>
      <p:nvGrpSpPr>
        <p:cNvPr id="14" name="Shape 14"/>
        <p:cNvGrpSpPr/>
        <p:nvPr/>
      </p:nvGrpSpPr>
      <p:grpSpPr>
        <a:xfrm>
          <a:off x="0" y="0"/>
          <a:ext cx="0" cy="0"/>
          <a:chOff x="0" y="0"/>
          <a:chExt cx="0" cy="0"/>
        </a:xfrm>
      </p:grpSpPr>
      <p:pic>
        <p:nvPicPr>
          <p:cNvPr id="15" name="Google Shape;15;p2" title="Canvas Makeover (background image) (1).png"/>
          <p:cNvPicPr preferRelativeResize="0"/>
          <p:nvPr/>
        </p:nvPicPr>
        <p:blipFill rotWithShape="1">
          <a:blip r:embed="rId2">
            <a:alphaModFix/>
          </a:blip>
          <a:srcRect b="44289" l="4121" r="41362" t="1194"/>
          <a:stretch/>
        </p:blipFill>
        <p:spPr>
          <a:xfrm>
            <a:off x="0" y="0"/>
            <a:ext cx="9144000" cy="5143500"/>
          </a:xfrm>
          <a:prstGeom prst="rect">
            <a:avLst/>
          </a:prstGeom>
          <a:noFill/>
          <a:ln>
            <a:noFill/>
          </a:ln>
        </p:spPr>
      </p:pic>
      <p:sp>
        <p:nvSpPr>
          <p:cNvPr id="16" name="Google Shape;16;p2"/>
          <p:cNvSpPr txBox="1"/>
          <p:nvPr>
            <p:ph type="ctrTitle"/>
          </p:nvPr>
        </p:nvSpPr>
        <p:spPr>
          <a:xfrm>
            <a:off x="3060180" y="1454425"/>
            <a:ext cx="5778900" cy="2052600"/>
          </a:xfrm>
          <a:prstGeom prst="rect">
            <a:avLst/>
          </a:prstGeom>
          <a:effectLst>
            <a:outerShdw blurRad="71438" rotWithShape="0" algn="bl" dir="5400000" dist="28575">
              <a:srgbClr val="660000">
                <a:alpha val="57000"/>
              </a:srgbClr>
            </a:outerShdw>
          </a:effectLst>
        </p:spPr>
        <p:txBody>
          <a:bodyPr anchorCtr="0" anchor="b" bIns="91425" lIns="91425" spcFirstLastPara="1" rIns="91425" wrap="square" tIns="91425">
            <a:normAutofit/>
          </a:bodyPr>
          <a:lstStyle>
            <a:lvl1pPr lvl="0" algn="ctr">
              <a:spcBef>
                <a:spcPts val="0"/>
              </a:spcBef>
              <a:spcAft>
                <a:spcPts val="0"/>
              </a:spcAft>
              <a:buClr>
                <a:srgbClr val="7C1B29"/>
              </a:buClr>
              <a:buSzPts val="5200"/>
              <a:buFont typeface="Montserrat ExtraBold"/>
              <a:buNone/>
              <a:defRPr sz="5200">
                <a:solidFill>
                  <a:srgbClr val="7C1B29"/>
                </a:solidFill>
                <a:latin typeface="Montserrat ExtraBold"/>
                <a:ea typeface="Montserrat ExtraBold"/>
                <a:cs typeface="Montserrat ExtraBold"/>
                <a:sym typeface="Montserrat ExtraBold"/>
              </a:defRPr>
            </a:lvl1pPr>
            <a:lvl2pPr lvl="1" algn="ctr">
              <a:spcBef>
                <a:spcPts val="0"/>
              </a:spcBef>
              <a:spcAft>
                <a:spcPts val="0"/>
              </a:spcAft>
              <a:buClr>
                <a:schemeClr val="lt1"/>
              </a:buClr>
              <a:buSzPts val="5200"/>
              <a:buNone/>
              <a:defRPr sz="5200">
                <a:solidFill>
                  <a:schemeClr val="lt1"/>
                </a:solidFill>
              </a:defRPr>
            </a:lvl2pPr>
            <a:lvl3pPr lvl="2" algn="ctr">
              <a:spcBef>
                <a:spcPts val="0"/>
              </a:spcBef>
              <a:spcAft>
                <a:spcPts val="0"/>
              </a:spcAft>
              <a:buClr>
                <a:schemeClr val="lt1"/>
              </a:buClr>
              <a:buSzPts val="5200"/>
              <a:buNone/>
              <a:defRPr sz="5200">
                <a:solidFill>
                  <a:schemeClr val="lt1"/>
                </a:solidFill>
              </a:defRPr>
            </a:lvl3pPr>
            <a:lvl4pPr lvl="3" algn="ctr">
              <a:spcBef>
                <a:spcPts val="0"/>
              </a:spcBef>
              <a:spcAft>
                <a:spcPts val="0"/>
              </a:spcAft>
              <a:buClr>
                <a:schemeClr val="lt1"/>
              </a:buClr>
              <a:buSzPts val="5200"/>
              <a:buNone/>
              <a:defRPr sz="5200">
                <a:solidFill>
                  <a:schemeClr val="lt1"/>
                </a:solidFill>
              </a:defRPr>
            </a:lvl4pPr>
            <a:lvl5pPr lvl="4" algn="ctr">
              <a:spcBef>
                <a:spcPts val="0"/>
              </a:spcBef>
              <a:spcAft>
                <a:spcPts val="0"/>
              </a:spcAft>
              <a:buClr>
                <a:schemeClr val="lt1"/>
              </a:buClr>
              <a:buSzPts val="5200"/>
              <a:buNone/>
              <a:defRPr sz="5200">
                <a:solidFill>
                  <a:schemeClr val="lt1"/>
                </a:solidFill>
              </a:defRPr>
            </a:lvl5pPr>
            <a:lvl6pPr lvl="5" algn="ctr">
              <a:spcBef>
                <a:spcPts val="0"/>
              </a:spcBef>
              <a:spcAft>
                <a:spcPts val="0"/>
              </a:spcAft>
              <a:buClr>
                <a:schemeClr val="lt1"/>
              </a:buClr>
              <a:buSzPts val="5200"/>
              <a:buNone/>
              <a:defRPr sz="5200">
                <a:solidFill>
                  <a:schemeClr val="lt1"/>
                </a:solidFill>
              </a:defRPr>
            </a:lvl6pPr>
            <a:lvl7pPr lvl="6" algn="ctr">
              <a:spcBef>
                <a:spcPts val="0"/>
              </a:spcBef>
              <a:spcAft>
                <a:spcPts val="0"/>
              </a:spcAft>
              <a:buClr>
                <a:schemeClr val="lt1"/>
              </a:buClr>
              <a:buSzPts val="5200"/>
              <a:buNone/>
              <a:defRPr sz="5200">
                <a:solidFill>
                  <a:schemeClr val="lt1"/>
                </a:solidFill>
              </a:defRPr>
            </a:lvl7pPr>
            <a:lvl8pPr lvl="7" algn="ctr">
              <a:spcBef>
                <a:spcPts val="0"/>
              </a:spcBef>
              <a:spcAft>
                <a:spcPts val="0"/>
              </a:spcAft>
              <a:buClr>
                <a:schemeClr val="lt1"/>
              </a:buClr>
              <a:buSzPts val="5200"/>
              <a:buNone/>
              <a:defRPr sz="5200">
                <a:solidFill>
                  <a:schemeClr val="lt1"/>
                </a:solidFill>
              </a:defRPr>
            </a:lvl8pPr>
            <a:lvl9pPr lvl="8" algn="ctr">
              <a:spcBef>
                <a:spcPts val="0"/>
              </a:spcBef>
              <a:spcAft>
                <a:spcPts val="0"/>
              </a:spcAft>
              <a:buClr>
                <a:schemeClr val="lt1"/>
              </a:buClr>
              <a:buSzPts val="5200"/>
              <a:buNone/>
              <a:defRPr sz="5200">
                <a:solidFill>
                  <a:schemeClr val="lt1"/>
                </a:solidFill>
              </a:defRPr>
            </a:lvl9pPr>
          </a:lstStyle>
          <a:p/>
        </p:txBody>
      </p:sp>
      <p:sp>
        <p:nvSpPr>
          <p:cNvPr id="17" name="Google Shape;17;p2"/>
          <p:cNvSpPr txBox="1"/>
          <p:nvPr>
            <p:ph idx="1" type="subTitle"/>
          </p:nvPr>
        </p:nvSpPr>
        <p:spPr>
          <a:xfrm>
            <a:off x="3060174" y="3543975"/>
            <a:ext cx="5778900" cy="792600"/>
          </a:xfrm>
          <a:prstGeom prst="rect">
            <a:avLst/>
          </a:prstGeom>
          <a:effectLst>
            <a:outerShdw blurRad="57150" rotWithShape="0" algn="bl" dir="5400000" dist="19050">
              <a:srgbClr val="660000">
                <a:alpha val="50000"/>
              </a:srgbClr>
            </a:outerShdw>
          </a:effectLst>
        </p:spPr>
        <p:txBody>
          <a:bodyPr anchorCtr="0" anchor="t" bIns="91425" lIns="91425" spcFirstLastPara="1" rIns="91425" wrap="square" tIns="91425">
            <a:normAutofit/>
          </a:bodyPr>
          <a:lstStyle>
            <a:lvl1pPr lvl="0" algn="ctr">
              <a:lnSpc>
                <a:spcPct val="100000"/>
              </a:lnSpc>
              <a:spcBef>
                <a:spcPts val="0"/>
              </a:spcBef>
              <a:spcAft>
                <a:spcPts val="0"/>
              </a:spcAft>
              <a:buClr>
                <a:srgbClr val="7C1B29"/>
              </a:buClr>
              <a:buSzPts val="2800"/>
              <a:buNone/>
              <a:defRPr sz="2800">
                <a:solidFill>
                  <a:srgbClr val="7C1B29"/>
                </a:solidFill>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8" name="Google Shape;18;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pic>
        <p:nvPicPr>
          <p:cNvPr id="19" name="Google Shape;19;p2" title="Canvas.png"/>
          <p:cNvPicPr preferRelativeResize="0"/>
          <p:nvPr/>
        </p:nvPicPr>
        <p:blipFill rotWithShape="1">
          <a:blip r:embed="rId3">
            <a:alphaModFix/>
          </a:blip>
          <a:srcRect b="7972" l="9291" r="10272" t="18074"/>
          <a:stretch/>
        </p:blipFill>
        <p:spPr>
          <a:xfrm>
            <a:off x="8019625" y="300975"/>
            <a:ext cx="812676" cy="747174"/>
          </a:xfrm>
          <a:prstGeom prst="rect">
            <a:avLst/>
          </a:prstGeom>
          <a:noFill/>
          <a:ln>
            <a:noFill/>
          </a:ln>
        </p:spPr>
      </p:pic>
      <p:pic>
        <p:nvPicPr>
          <p:cNvPr id="20" name="Google Shape;20;p2" title="Canvas Makeover (background image) (2).png"/>
          <p:cNvPicPr preferRelativeResize="0"/>
          <p:nvPr/>
        </p:nvPicPr>
        <p:blipFill rotWithShape="1">
          <a:blip r:embed="rId4">
            <a:alphaModFix/>
          </a:blip>
          <a:srcRect b="21636" l="17031" r="41610" t="29414"/>
          <a:stretch/>
        </p:blipFill>
        <p:spPr>
          <a:xfrm>
            <a:off x="8019625" y="4476436"/>
            <a:ext cx="812674" cy="54101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 name="Google Shape;54;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5" name="Google Shape;55;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14"/>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6" name="Google Shape;66;p14"/>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7" name="Google Shape;67;p14"/>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8" name="Shape 68"/>
        <p:cNvGrpSpPr/>
        <p:nvPr/>
      </p:nvGrpSpPr>
      <p:grpSpPr>
        <a:xfrm>
          <a:off x="0" y="0"/>
          <a:ext cx="0" cy="0"/>
          <a:chOff x="0" y="0"/>
          <a:chExt cx="0" cy="0"/>
        </a:xfrm>
      </p:grpSpPr>
      <p:sp>
        <p:nvSpPr>
          <p:cNvPr id="69" name="Google Shape;69;p15"/>
          <p:cNvSpPr txBox="1"/>
          <p:nvPr>
            <p:ph type="ctrTitle"/>
          </p:nvPr>
        </p:nvSpPr>
        <p:spPr>
          <a:xfrm>
            <a:off x="342900" y="1065213"/>
            <a:ext cx="3886200" cy="7350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0" name="Google Shape;70;p15"/>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71" name="Google Shape;71;p15"/>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2" name="Google Shape;72;p15"/>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3" name="Google Shape;73;p15"/>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4" name="Shape 74"/>
        <p:cNvGrpSpPr/>
        <p:nvPr/>
      </p:nvGrpSpPr>
      <p:grpSpPr>
        <a:xfrm>
          <a:off x="0" y="0"/>
          <a:ext cx="0" cy="0"/>
          <a:chOff x="0" y="0"/>
          <a:chExt cx="0" cy="0"/>
        </a:xfrm>
      </p:grpSpPr>
      <p:sp>
        <p:nvSpPr>
          <p:cNvPr id="75" name="Google Shape;75;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6" name="Google Shape;76;p16"/>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77" name="Google Shape;77;p16"/>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8" name="Google Shape;78;p16"/>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9" name="Google Shape;79;p16"/>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0" name="Shape 80"/>
        <p:cNvGrpSpPr/>
        <p:nvPr/>
      </p:nvGrpSpPr>
      <p:grpSpPr>
        <a:xfrm>
          <a:off x="0" y="0"/>
          <a:ext cx="0" cy="0"/>
          <a:chOff x="0" y="0"/>
          <a:chExt cx="0" cy="0"/>
        </a:xfrm>
      </p:grpSpPr>
      <p:sp>
        <p:nvSpPr>
          <p:cNvPr id="81" name="Google Shape;81;p17"/>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2" name="Google Shape;82;p17"/>
          <p:cNvSpPr txBox="1"/>
          <p:nvPr>
            <p:ph idx="1" type="body"/>
          </p:nvPr>
        </p:nvSpPr>
        <p:spPr>
          <a:xfrm>
            <a:off x="361156" y="1453357"/>
            <a:ext cx="3886200" cy="750300"/>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83" name="Google Shape;83;p17"/>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4" name="Google Shape;84;p17"/>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5" name="Google Shape;85;p17"/>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6" name="Shape 86"/>
        <p:cNvGrpSpPr/>
        <p:nvPr/>
      </p:nvGrpSpPr>
      <p:grpSpPr>
        <a:xfrm>
          <a:off x="0" y="0"/>
          <a:ext cx="0" cy="0"/>
          <a:chOff x="0" y="0"/>
          <a:chExt cx="0" cy="0"/>
        </a:xfrm>
      </p:grpSpPr>
      <p:sp>
        <p:nvSpPr>
          <p:cNvPr id="87" name="Google Shape;87;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8" name="Google Shape;88;p18"/>
          <p:cNvSpPr txBox="1"/>
          <p:nvPr>
            <p:ph idx="1" type="body"/>
          </p:nvPr>
        </p:nvSpPr>
        <p:spPr>
          <a:xfrm>
            <a:off x="2286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89" name="Google Shape;89;p18"/>
          <p:cNvSpPr txBox="1"/>
          <p:nvPr>
            <p:ph idx="2" type="body"/>
          </p:nvPr>
        </p:nvSpPr>
        <p:spPr>
          <a:xfrm>
            <a:off x="23241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90" name="Google Shape;90;p18"/>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1" name="Google Shape;91;p18"/>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2" name="Google Shape;92;p18"/>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3" name="Shape 93"/>
        <p:cNvGrpSpPr/>
        <p:nvPr/>
      </p:nvGrpSpPr>
      <p:grpSpPr>
        <a:xfrm>
          <a:off x="0" y="0"/>
          <a:ext cx="0" cy="0"/>
          <a:chOff x="0" y="0"/>
          <a:chExt cx="0" cy="0"/>
        </a:xfrm>
      </p:grpSpPr>
      <p:sp>
        <p:nvSpPr>
          <p:cNvPr id="94" name="Google Shape;94;p19"/>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5" name="Google Shape;95;p19"/>
          <p:cNvSpPr txBox="1"/>
          <p:nvPr>
            <p:ph idx="1" type="body"/>
          </p:nvPr>
        </p:nvSpPr>
        <p:spPr>
          <a:xfrm>
            <a:off x="228600" y="767556"/>
            <a:ext cx="2020200" cy="320100"/>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96" name="Google Shape;96;p19"/>
          <p:cNvSpPr txBox="1"/>
          <p:nvPr>
            <p:ph idx="2" type="body"/>
          </p:nvPr>
        </p:nvSpPr>
        <p:spPr>
          <a:xfrm>
            <a:off x="228600" y="1087438"/>
            <a:ext cx="2020200" cy="1975800"/>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97" name="Google Shape;97;p19"/>
          <p:cNvSpPr txBox="1"/>
          <p:nvPr>
            <p:ph idx="3" type="body"/>
          </p:nvPr>
        </p:nvSpPr>
        <p:spPr>
          <a:xfrm>
            <a:off x="2322513" y="767556"/>
            <a:ext cx="2021100" cy="320100"/>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98" name="Google Shape;98;p19"/>
          <p:cNvSpPr txBox="1"/>
          <p:nvPr>
            <p:ph idx="4" type="body"/>
          </p:nvPr>
        </p:nvSpPr>
        <p:spPr>
          <a:xfrm>
            <a:off x="2322513" y="1087438"/>
            <a:ext cx="2021100" cy="1975800"/>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99" name="Google Shape;99;p19"/>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0" name="Google Shape;100;p19"/>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1" name="Google Shape;101;p19"/>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2" name="Shape 102"/>
        <p:cNvGrpSpPr/>
        <p:nvPr/>
      </p:nvGrpSpPr>
      <p:grpSpPr>
        <a:xfrm>
          <a:off x="0" y="0"/>
          <a:ext cx="0" cy="0"/>
          <a:chOff x="0" y="0"/>
          <a:chExt cx="0" cy="0"/>
        </a:xfrm>
      </p:grpSpPr>
      <p:sp>
        <p:nvSpPr>
          <p:cNvPr id="103" name="Google Shape;103;p20"/>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4" name="Google Shape;104;p20"/>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5" name="Google Shape;105;p20"/>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6" name="Google Shape;106;p20"/>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7" name="Shape 107"/>
        <p:cNvGrpSpPr/>
        <p:nvPr/>
      </p:nvGrpSpPr>
      <p:grpSpPr>
        <a:xfrm>
          <a:off x="0" y="0"/>
          <a:ext cx="0" cy="0"/>
          <a:chOff x="0" y="0"/>
          <a:chExt cx="0" cy="0"/>
        </a:xfrm>
      </p:grpSpPr>
      <p:sp>
        <p:nvSpPr>
          <p:cNvPr id="108" name="Google Shape;108;p21"/>
          <p:cNvSpPr txBox="1"/>
          <p:nvPr>
            <p:ph type="title"/>
          </p:nvPr>
        </p:nvSpPr>
        <p:spPr>
          <a:xfrm>
            <a:off x="228600" y="136525"/>
            <a:ext cx="1504200" cy="581100"/>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9" name="Google Shape;109;p21"/>
          <p:cNvSpPr txBox="1"/>
          <p:nvPr>
            <p:ph idx="1" type="body"/>
          </p:nvPr>
        </p:nvSpPr>
        <p:spPr>
          <a:xfrm>
            <a:off x="1787525" y="136525"/>
            <a:ext cx="2556000" cy="2926500"/>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10" name="Google Shape;110;p21"/>
          <p:cNvSpPr txBox="1"/>
          <p:nvPr>
            <p:ph idx="2" type="body"/>
          </p:nvPr>
        </p:nvSpPr>
        <p:spPr>
          <a:xfrm>
            <a:off x="228600" y="717550"/>
            <a:ext cx="1504200" cy="2345700"/>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11" name="Google Shape;111;p21"/>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2" name="Google Shape;112;p21"/>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3" name="Google Shape;113;p21"/>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3" name="Google Shape;23;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4" name="Shape 114"/>
        <p:cNvGrpSpPr/>
        <p:nvPr/>
      </p:nvGrpSpPr>
      <p:grpSpPr>
        <a:xfrm>
          <a:off x="0" y="0"/>
          <a:ext cx="0" cy="0"/>
          <a:chOff x="0" y="0"/>
          <a:chExt cx="0" cy="0"/>
        </a:xfrm>
      </p:grpSpPr>
      <p:sp>
        <p:nvSpPr>
          <p:cNvPr id="115" name="Google Shape;115;p22"/>
          <p:cNvSpPr txBox="1"/>
          <p:nvPr>
            <p:ph type="title"/>
          </p:nvPr>
        </p:nvSpPr>
        <p:spPr>
          <a:xfrm>
            <a:off x="896144" y="2400300"/>
            <a:ext cx="2743200" cy="283500"/>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6" name="Google Shape;116;p22"/>
          <p:cNvSpPr/>
          <p:nvPr>
            <p:ph idx="2" type="pic"/>
          </p:nvPr>
        </p:nvSpPr>
        <p:spPr>
          <a:xfrm>
            <a:off x="896144" y="306388"/>
            <a:ext cx="2743200" cy="2057400"/>
          </a:xfrm>
          <a:prstGeom prst="rect">
            <a:avLst/>
          </a:prstGeom>
          <a:noFill/>
          <a:ln>
            <a:noFill/>
          </a:ln>
        </p:spPr>
      </p:sp>
      <p:sp>
        <p:nvSpPr>
          <p:cNvPr id="117" name="Google Shape;117;p22"/>
          <p:cNvSpPr txBox="1"/>
          <p:nvPr>
            <p:ph idx="1" type="body"/>
          </p:nvPr>
        </p:nvSpPr>
        <p:spPr>
          <a:xfrm>
            <a:off x="896144" y="2683669"/>
            <a:ext cx="2743200" cy="402600"/>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18" name="Google Shape;118;p22"/>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9" name="Google Shape;119;p22"/>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0" name="Google Shape;120;p22"/>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1" name="Shape 121"/>
        <p:cNvGrpSpPr/>
        <p:nvPr/>
      </p:nvGrpSpPr>
      <p:grpSpPr>
        <a:xfrm>
          <a:off x="0" y="0"/>
          <a:ext cx="0" cy="0"/>
          <a:chOff x="0" y="0"/>
          <a:chExt cx="0" cy="0"/>
        </a:xfrm>
      </p:grpSpPr>
      <p:sp>
        <p:nvSpPr>
          <p:cNvPr id="122" name="Google Shape;122;p2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3" name="Google Shape;123;p23"/>
          <p:cNvSpPr txBox="1"/>
          <p:nvPr>
            <p:ph idx="1" type="body"/>
          </p:nvPr>
        </p:nvSpPr>
        <p:spPr>
          <a:xfrm rot="5400000">
            <a:off x="1154400" y="-125700"/>
            <a:ext cx="2263200"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24" name="Google Shape;124;p23"/>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5" name="Google Shape;125;p23"/>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6" name="Google Shape;126;p23"/>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7" name="Shape 127"/>
        <p:cNvGrpSpPr/>
        <p:nvPr/>
      </p:nvGrpSpPr>
      <p:grpSpPr>
        <a:xfrm>
          <a:off x="0" y="0"/>
          <a:ext cx="0" cy="0"/>
          <a:chOff x="0" y="0"/>
          <a:chExt cx="0" cy="0"/>
        </a:xfrm>
      </p:grpSpPr>
      <p:sp>
        <p:nvSpPr>
          <p:cNvPr id="128" name="Google Shape;128;p24"/>
          <p:cNvSpPr txBox="1"/>
          <p:nvPr>
            <p:ph type="title"/>
          </p:nvPr>
        </p:nvSpPr>
        <p:spPr>
          <a:xfrm rot="5400000">
            <a:off x="2366100" y="1085919"/>
            <a:ext cx="2925900"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9" name="Google Shape;129;p24"/>
          <p:cNvSpPr txBox="1"/>
          <p:nvPr>
            <p:ph idx="1" type="body"/>
          </p:nvPr>
        </p:nvSpPr>
        <p:spPr>
          <a:xfrm rot="5400000">
            <a:off x="270600" y="95319"/>
            <a:ext cx="2925900"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30" name="Google Shape;130;p24"/>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1" name="Google Shape;131;p24"/>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2" name="Google Shape;132;p24"/>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 name="Shape 24"/>
        <p:cNvGrpSpPr/>
        <p:nvPr/>
      </p:nvGrpSpPr>
      <p:grpSpPr>
        <a:xfrm>
          <a:off x="0" y="0"/>
          <a:ext cx="0" cy="0"/>
          <a:chOff x="0" y="0"/>
          <a:chExt cx="0" cy="0"/>
        </a:xfrm>
      </p:grpSpPr>
      <p:sp>
        <p:nvSpPr>
          <p:cNvPr id="25" name="Google Shape;25;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6" name="Google Shape;26;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sp>
        <p:nvSpPr>
          <p:cNvPr id="29" name="Google Shape;29;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5" name="Google Shape;35;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8" name="Google Shape;38;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9" name="Google Shape;39;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0" name="Shape 40"/>
        <p:cNvGrpSpPr/>
        <p:nvPr/>
      </p:nvGrpSpPr>
      <p:grpSpPr>
        <a:xfrm>
          <a:off x="0" y="0"/>
          <a:ext cx="0" cy="0"/>
          <a:chOff x="0" y="0"/>
          <a:chExt cx="0" cy="0"/>
        </a:xfrm>
      </p:grpSpPr>
      <p:sp>
        <p:nvSpPr>
          <p:cNvPr id="41" name="Google Shape;41;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2" name="Google Shape;42;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3" name="Shape 43"/>
        <p:cNvGrpSpPr/>
        <p:nvPr/>
      </p:nvGrpSpPr>
      <p:grpSpPr>
        <a:xfrm>
          <a:off x="0" y="0"/>
          <a:ext cx="0" cy="0"/>
          <a:chOff x="0" y="0"/>
          <a:chExt cx="0" cy="0"/>
        </a:xfrm>
      </p:grpSpPr>
      <p:sp>
        <p:nvSpPr>
          <p:cNvPr id="44" name="Google Shape;44;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6" name="Google Shape;46;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7" name="Google Shape;47;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1" name="Google Shape;51;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6.xml"/><Relationship Id="rId10" Type="http://schemas.openxmlformats.org/officeDocument/2006/relationships/slideLayout" Target="../slideLayouts/slideLayout5.xml"/><Relationship Id="rId13" Type="http://schemas.openxmlformats.org/officeDocument/2006/relationships/slideLayout" Target="../slideLayouts/slideLayout8.xml"/><Relationship Id="rId12" Type="http://schemas.openxmlformats.org/officeDocument/2006/relationships/slideLayout" Target="../slideLayouts/slideLayout7.xml"/><Relationship Id="rId1" Type="http://schemas.openxmlformats.org/officeDocument/2006/relationships/image" Target="../media/image2.png"/><Relationship Id="rId2" Type="http://schemas.openxmlformats.org/officeDocument/2006/relationships/image" Target="../media/image29.png"/><Relationship Id="rId3" Type="http://schemas.openxmlformats.org/officeDocument/2006/relationships/image" Target="../media/image1.png"/><Relationship Id="rId4" Type="http://schemas.openxmlformats.org/officeDocument/2006/relationships/image" Target="../media/image6.png"/><Relationship Id="rId9" Type="http://schemas.openxmlformats.org/officeDocument/2006/relationships/slideLayout" Target="../slideLayouts/slideLayout4.xml"/><Relationship Id="rId15" Type="http://schemas.openxmlformats.org/officeDocument/2006/relationships/slideLayout" Target="../slideLayouts/slideLayout10.xml"/><Relationship Id="rId14" Type="http://schemas.openxmlformats.org/officeDocument/2006/relationships/slideLayout" Target="../slideLayouts/slideLayout9.xml"/><Relationship Id="rId17" Type="http://schemas.openxmlformats.org/officeDocument/2006/relationships/theme" Target="../theme/theme3.xml"/><Relationship Id="rId16" Type="http://schemas.openxmlformats.org/officeDocument/2006/relationships/slideLayout" Target="../slideLayouts/slideLayout11.xml"/><Relationship Id="rId5" Type="http://schemas.openxmlformats.org/officeDocument/2006/relationships/image" Target="../media/image12.png"/><Relationship Id="rId6" Type="http://schemas.openxmlformats.org/officeDocument/2006/relationships/slideLayout" Target="../slideLayouts/slideLayout1.xml"/><Relationship Id="rId7" Type="http://schemas.openxmlformats.org/officeDocument/2006/relationships/slideLayout" Target="../slideLayouts/slideLayout2.xml"/><Relationship Id="rId8"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pic>
        <p:nvPicPr>
          <p:cNvPr id="6" name="Google Shape;6;p1" title="Canvas Makeover (background image) (1).png"/>
          <p:cNvPicPr preferRelativeResize="0"/>
          <p:nvPr/>
        </p:nvPicPr>
        <p:blipFill rotWithShape="1">
          <a:blip r:embed="rId2">
            <a:alphaModFix/>
          </a:blip>
          <a:srcRect b="44293" l="0" r="0" t="43279"/>
          <a:stretch/>
        </p:blipFill>
        <p:spPr>
          <a:xfrm>
            <a:off x="0" y="4504275"/>
            <a:ext cx="9144000" cy="639225"/>
          </a:xfrm>
          <a:prstGeom prst="rect">
            <a:avLst/>
          </a:prstGeom>
          <a:noFill/>
          <a:ln>
            <a:noFill/>
          </a:ln>
        </p:spPr>
      </p:pic>
      <p:sp>
        <p:nvSpPr>
          <p:cNvPr id="7" name="Google Shape;7;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Montserrat SemiBold"/>
              <a:buNone/>
              <a:defRPr sz="2800">
                <a:solidFill>
                  <a:schemeClr val="dk1"/>
                </a:solidFill>
                <a:latin typeface="Montserrat SemiBold"/>
                <a:ea typeface="Montserrat SemiBold"/>
                <a:cs typeface="Montserrat SemiBold"/>
                <a:sym typeface="Montserrat SemiBo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8" name="Google Shape;8;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pic>
        <p:nvPicPr>
          <p:cNvPr id="9" name="Google Shape;9;p1"/>
          <p:cNvPicPr preferRelativeResize="0"/>
          <p:nvPr/>
        </p:nvPicPr>
        <p:blipFill>
          <a:blip r:embed="rId3">
            <a:alphaModFix/>
          </a:blip>
          <a:stretch>
            <a:fillRect/>
          </a:stretch>
        </p:blipFill>
        <p:spPr>
          <a:xfrm>
            <a:off x="8553699" y="4633061"/>
            <a:ext cx="381650" cy="381650"/>
          </a:xfrm>
          <a:prstGeom prst="rect">
            <a:avLst/>
          </a:prstGeom>
          <a:noFill/>
          <a:ln>
            <a:noFill/>
          </a:ln>
        </p:spPr>
      </p:pic>
      <p:pic>
        <p:nvPicPr>
          <p:cNvPr id="10" name="Google Shape;10;p1" title="Canvas Makeover (background image) (1).png"/>
          <p:cNvPicPr preferRelativeResize="0"/>
          <p:nvPr/>
        </p:nvPicPr>
        <p:blipFill rotWithShape="1">
          <a:blip r:embed="rId2">
            <a:alphaModFix/>
          </a:blip>
          <a:srcRect b="44293" l="4116" r="41370" t="47301"/>
          <a:stretch/>
        </p:blipFill>
        <p:spPr>
          <a:xfrm>
            <a:off x="0" y="4350375"/>
            <a:ext cx="9144000" cy="793125"/>
          </a:xfrm>
          <a:prstGeom prst="rect">
            <a:avLst/>
          </a:prstGeom>
          <a:noFill/>
          <a:ln>
            <a:noFill/>
          </a:ln>
        </p:spPr>
      </p:pic>
      <p:pic>
        <p:nvPicPr>
          <p:cNvPr id="11" name="Google Shape;11;p1" title="Canvas.png"/>
          <p:cNvPicPr preferRelativeResize="0"/>
          <p:nvPr/>
        </p:nvPicPr>
        <p:blipFill rotWithShape="1">
          <a:blip r:embed="rId4">
            <a:alphaModFix/>
          </a:blip>
          <a:srcRect b="7968" l="9291" r="10272" t="13526"/>
          <a:stretch/>
        </p:blipFill>
        <p:spPr>
          <a:xfrm>
            <a:off x="8019625" y="255025"/>
            <a:ext cx="812676" cy="793125"/>
          </a:xfrm>
          <a:prstGeom prst="rect">
            <a:avLst/>
          </a:prstGeom>
          <a:noFill/>
          <a:ln>
            <a:noFill/>
          </a:ln>
        </p:spPr>
      </p:pic>
      <p:sp>
        <p:nvSpPr>
          <p:cNvPr id="12" name="Google Shape;12;p1"/>
          <p:cNvSpPr/>
          <p:nvPr/>
        </p:nvSpPr>
        <p:spPr>
          <a:xfrm>
            <a:off x="7782250" y="60508"/>
            <a:ext cx="1102200" cy="2484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 name="Google Shape;13;p1" title="Canvas Makeover (background image) (2).png"/>
          <p:cNvPicPr preferRelativeResize="0"/>
          <p:nvPr/>
        </p:nvPicPr>
        <p:blipFill rotWithShape="1">
          <a:blip r:embed="rId5">
            <a:alphaModFix/>
          </a:blip>
          <a:srcRect b="21636" l="17031" r="41610" t="29414"/>
          <a:stretch/>
        </p:blipFill>
        <p:spPr>
          <a:xfrm>
            <a:off x="8019625" y="4476436"/>
            <a:ext cx="812674" cy="54101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6"/>
    <p:sldLayoutId id="2147483649"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 name="Shape 58"/>
        <p:cNvGrpSpPr/>
        <p:nvPr/>
      </p:nvGrpSpPr>
      <p:grpSpPr>
        <a:xfrm>
          <a:off x="0" y="0"/>
          <a:ext cx="0" cy="0"/>
          <a:chOff x="0" y="0"/>
          <a:chExt cx="0" cy="0"/>
        </a:xfrm>
      </p:grpSpPr>
      <p:sp>
        <p:nvSpPr>
          <p:cNvPr id="59" name="Google Shape;59;p1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60" name="Google Shape;60;p13"/>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330200" lvl="0" marL="457200" marR="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61" name="Google Shape;61;p13"/>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marR="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62" name="Google Shape;62;p13"/>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marR="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63" name="Google Shape;63;p13"/>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algn="r">
              <a:spcBef>
                <a:spcPts val="0"/>
              </a:spcBef>
              <a:buNone/>
              <a:defRPr b="0" i="0" sz="600" u="none" cap="none" strike="noStrike">
                <a:solidFill>
                  <a:srgbClr val="888888"/>
                </a:solidFill>
                <a:latin typeface="Calibri"/>
                <a:ea typeface="Calibri"/>
                <a:cs typeface="Calibri"/>
                <a:sym typeface="Calibri"/>
              </a:defRPr>
            </a:lvl1pPr>
            <a:lvl2pPr indent="0" lvl="1" marL="0" marR="0" algn="r">
              <a:spcBef>
                <a:spcPts val="0"/>
              </a:spcBef>
              <a:buNone/>
              <a:defRPr b="0" i="0" sz="600" u="none" cap="none" strike="noStrike">
                <a:solidFill>
                  <a:srgbClr val="888888"/>
                </a:solidFill>
                <a:latin typeface="Calibri"/>
                <a:ea typeface="Calibri"/>
                <a:cs typeface="Calibri"/>
                <a:sym typeface="Calibri"/>
              </a:defRPr>
            </a:lvl2pPr>
            <a:lvl3pPr indent="0" lvl="2" marL="0" marR="0" algn="r">
              <a:spcBef>
                <a:spcPts val="0"/>
              </a:spcBef>
              <a:buNone/>
              <a:defRPr b="0" i="0" sz="600" u="none" cap="none" strike="noStrike">
                <a:solidFill>
                  <a:srgbClr val="888888"/>
                </a:solidFill>
                <a:latin typeface="Calibri"/>
                <a:ea typeface="Calibri"/>
                <a:cs typeface="Calibri"/>
                <a:sym typeface="Calibri"/>
              </a:defRPr>
            </a:lvl3pPr>
            <a:lvl4pPr indent="0" lvl="3" marL="0" marR="0" algn="r">
              <a:spcBef>
                <a:spcPts val="0"/>
              </a:spcBef>
              <a:buNone/>
              <a:defRPr b="0" i="0" sz="600" u="none" cap="none" strike="noStrike">
                <a:solidFill>
                  <a:srgbClr val="888888"/>
                </a:solidFill>
                <a:latin typeface="Calibri"/>
                <a:ea typeface="Calibri"/>
                <a:cs typeface="Calibri"/>
                <a:sym typeface="Calibri"/>
              </a:defRPr>
            </a:lvl4pPr>
            <a:lvl5pPr indent="0" lvl="4" marL="0" marR="0" algn="r">
              <a:spcBef>
                <a:spcPts val="0"/>
              </a:spcBef>
              <a:buNone/>
              <a:defRPr b="0" i="0" sz="600" u="none" cap="none" strike="noStrike">
                <a:solidFill>
                  <a:srgbClr val="888888"/>
                </a:solidFill>
                <a:latin typeface="Calibri"/>
                <a:ea typeface="Calibri"/>
                <a:cs typeface="Calibri"/>
                <a:sym typeface="Calibri"/>
              </a:defRPr>
            </a:lvl5pPr>
            <a:lvl6pPr indent="0" lvl="5" marL="0" marR="0" algn="r">
              <a:spcBef>
                <a:spcPts val="0"/>
              </a:spcBef>
              <a:buNone/>
              <a:defRPr b="0" i="0" sz="600" u="none" cap="none" strike="noStrike">
                <a:solidFill>
                  <a:srgbClr val="888888"/>
                </a:solidFill>
                <a:latin typeface="Calibri"/>
                <a:ea typeface="Calibri"/>
                <a:cs typeface="Calibri"/>
                <a:sym typeface="Calibri"/>
              </a:defRPr>
            </a:lvl6pPr>
            <a:lvl7pPr indent="0" lvl="6" marL="0" marR="0" algn="r">
              <a:spcBef>
                <a:spcPts val="0"/>
              </a:spcBef>
              <a:buNone/>
              <a:defRPr b="0" i="0" sz="600" u="none" cap="none" strike="noStrike">
                <a:solidFill>
                  <a:srgbClr val="888888"/>
                </a:solidFill>
                <a:latin typeface="Calibri"/>
                <a:ea typeface="Calibri"/>
                <a:cs typeface="Calibri"/>
                <a:sym typeface="Calibri"/>
              </a:defRPr>
            </a:lvl7pPr>
            <a:lvl8pPr indent="0" lvl="7" marL="0" marR="0" algn="r">
              <a:spcBef>
                <a:spcPts val="0"/>
              </a:spcBef>
              <a:buNone/>
              <a:defRPr b="0" i="0" sz="600" u="none" cap="none" strike="noStrike">
                <a:solidFill>
                  <a:srgbClr val="888888"/>
                </a:solidFill>
                <a:latin typeface="Calibri"/>
                <a:ea typeface="Calibri"/>
                <a:cs typeface="Calibri"/>
                <a:sym typeface="Calibri"/>
              </a:defRPr>
            </a:lvl8pPr>
            <a:lvl9pPr indent="0" lvl="8" marL="0" marR="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hyperlink" Target="http://tinyurl.com/myNISDit" TargetMode="External"/><Relationship Id="rId4" Type="http://schemas.openxmlformats.org/officeDocument/2006/relationships/image" Target="../media/image4.jpg"/><Relationship Id="rId5" Type="http://schemas.openxmlformats.org/officeDocument/2006/relationships/hyperlink" Target="http://itresources.nisdtx.org" TargetMode="External"/><Relationship Id="rId6" Type="http://schemas.openxmlformats.org/officeDocument/2006/relationships/image" Target="../media/image31.gif"/><Relationship Id="rId7" Type="http://schemas.openxmlformats.org/officeDocument/2006/relationships/hyperlink" Target="http://itresources.nisdtx.or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tinyurl.com/nisdITpd" TargetMode="Externa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30.jpg"/><Relationship Id="rId4" Type="http://schemas.openxmlformats.org/officeDocument/2006/relationships/image" Target="../media/image16.png"/><Relationship Id="rId5" Type="http://schemas.openxmlformats.org/officeDocument/2006/relationships/image" Target="../media/image28.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hyperlink" Target="http://tinyurl.com/myNISDit" TargetMode="Externa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hyperlink" Target="https://udlguidelines.cast.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hyperlink" Target="https://edtechbooks.org/digitaltoolsapps/evaluatingaccessibilit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25.png"/><Relationship Id="rId8" Type="http://schemas.openxmlformats.org/officeDocument/2006/relationships/hyperlink" Target="https://aem.cast.org/create/designing-accessibility-pour"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nisdtx.instructure.com/courses/41096/pages/canvas-makeover-fundamentals" TargetMode="Externa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hyperlink" Target="https://nisdtx.instructure.com/courses/41096/pages/canvas-makeover-home-page" TargetMode="External"/><Relationship Id="rId4" Type="http://schemas.openxmlformats.org/officeDocument/2006/relationships/image" Target="../media/image13.png"/><Relationship Id="rId5" Type="http://schemas.openxmlformats.org/officeDocument/2006/relationships/hyperlink" Target="https://nisdtx.instructure.com/courses/41096/pages/canvas-makeover-accessibility" TargetMode="External"/><Relationship Id="rId6"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3.png"/><Relationship Id="rId5"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0.png"/><Relationship Id="rId5"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36" name="Shape 136"/>
        <p:cNvGrpSpPr/>
        <p:nvPr/>
      </p:nvGrpSpPr>
      <p:grpSpPr>
        <a:xfrm>
          <a:off x="0" y="0"/>
          <a:ext cx="0" cy="0"/>
          <a:chOff x="0" y="0"/>
          <a:chExt cx="0" cy="0"/>
        </a:xfrm>
      </p:grpSpPr>
      <p:sp>
        <p:nvSpPr>
          <p:cNvPr id="137" name="Google Shape;137;p25"/>
          <p:cNvSpPr txBox="1"/>
          <p:nvPr>
            <p:ph type="ctrTitle"/>
          </p:nvPr>
        </p:nvSpPr>
        <p:spPr>
          <a:xfrm>
            <a:off x="3724430" y="814455"/>
            <a:ext cx="5778900" cy="2052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5500"/>
              <a:t>Canvas Makeover</a:t>
            </a:r>
            <a:endParaRPr sz="5500"/>
          </a:p>
        </p:txBody>
      </p:sp>
      <p:sp>
        <p:nvSpPr>
          <p:cNvPr id="138" name="Google Shape;138;p25"/>
          <p:cNvSpPr txBox="1"/>
          <p:nvPr>
            <p:ph idx="1" type="subTitle"/>
          </p:nvPr>
        </p:nvSpPr>
        <p:spPr>
          <a:xfrm>
            <a:off x="4155825" y="2797825"/>
            <a:ext cx="49161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2400"/>
              <a:t>Course Design that Works</a:t>
            </a:r>
            <a:endParaRPr b="1" sz="2400"/>
          </a:p>
        </p:txBody>
      </p:sp>
      <p:sp>
        <p:nvSpPr>
          <p:cNvPr id="139" name="Google Shape;139;p25"/>
          <p:cNvSpPr/>
          <p:nvPr/>
        </p:nvSpPr>
        <p:spPr>
          <a:xfrm>
            <a:off x="4662975" y="3590425"/>
            <a:ext cx="3901800" cy="792600"/>
          </a:xfrm>
          <a:prstGeom prst="roundRect">
            <a:avLst>
              <a:gd fmla="val 16667" name="adj"/>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200">
                <a:solidFill>
                  <a:schemeClr val="dk1"/>
                </a:solidFill>
                <a:latin typeface="Montserrat"/>
                <a:ea typeface="Montserrat"/>
                <a:cs typeface="Montserrat"/>
                <a:sym typeface="Montserrat"/>
              </a:rPr>
              <a:t>tinyurl.com/CanvasIT</a:t>
            </a:r>
            <a:endParaRPr sz="2200">
              <a:solidFill>
                <a:schemeClr val="dk1"/>
              </a:solidFill>
              <a:latin typeface="Montserrat"/>
              <a:ea typeface="Montserrat"/>
              <a:cs typeface="Montserrat"/>
              <a:sym typeface="Montserrat"/>
            </a:endParaRPr>
          </a:p>
          <a:p>
            <a:pPr indent="0" lvl="0" marL="0" rtl="0" algn="ctr">
              <a:lnSpc>
                <a:spcPct val="115000"/>
              </a:lnSpc>
              <a:spcBef>
                <a:spcPts val="0"/>
              </a:spcBef>
              <a:spcAft>
                <a:spcPts val="0"/>
              </a:spcAft>
              <a:buNone/>
            </a:pPr>
            <a:r>
              <a:rPr b="1" lang="en" sz="1200">
                <a:solidFill>
                  <a:srgbClr val="666666"/>
                </a:solidFill>
                <a:latin typeface="Montserrat"/>
                <a:ea typeface="Montserrat"/>
                <a:cs typeface="Montserrat"/>
                <a:sym typeface="Montserrat"/>
              </a:rPr>
              <a:t>CANVAS MAKEOVER MODULE</a:t>
            </a:r>
            <a:endParaRPr b="1" sz="1200">
              <a:solidFill>
                <a:srgbClr val="666666"/>
              </a:solidFill>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Reaching Every Learner</a:t>
            </a:r>
            <a:endParaRPr/>
          </a:p>
        </p:txBody>
      </p:sp>
      <p:sp>
        <p:nvSpPr>
          <p:cNvPr id="255" name="Google Shape;255;p34"/>
          <p:cNvSpPr txBox="1"/>
          <p:nvPr/>
        </p:nvSpPr>
        <p:spPr>
          <a:xfrm>
            <a:off x="176525" y="2862332"/>
            <a:ext cx="2743200" cy="1098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800">
                <a:solidFill>
                  <a:schemeClr val="dk2"/>
                </a:solidFill>
                <a:latin typeface="Montserrat"/>
                <a:ea typeface="Montserrat"/>
                <a:cs typeface="Montserrat"/>
                <a:sym typeface="Montserrat"/>
              </a:rPr>
              <a:t>Organize time and manage expectations with due dates</a:t>
            </a:r>
            <a:endParaRPr>
              <a:latin typeface="Montserrat"/>
              <a:ea typeface="Montserrat"/>
              <a:cs typeface="Montserrat"/>
              <a:sym typeface="Montserrat"/>
            </a:endParaRPr>
          </a:p>
        </p:txBody>
      </p:sp>
      <p:sp>
        <p:nvSpPr>
          <p:cNvPr id="256" name="Google Shape;256;p34"/>
          <p:cNvSpPr txBox="1"/>
          <p:nvPr/>
        </p:nvSpPr>
        <p:spPr>
          <a:xfrm>
            <a:off x="3200412" y="2862332"/>
            <a:ext cx="2743200" cy="1098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800">
                <a:solidFill>
                  <a:schemeClr val="dk2"/>
                </a:solidFill>
                <a:latin typeface="Montserrat"/>
                <a:ea typeface="Montserrat"/>
                <a:cs typeface="Montserrat"/>
                <a:sym typeface="Montserrat"/>
              </a:rPr>
              <a:t>Create flexible opportunities for diverse learning</a:t>
            </a:r>
            <a:endParaRPr>
              <a:latin typeface="Montserrat"/>
              <a:ea typeface="Montserrat"/>
              <a:cs typeface="Montserrat"/>
              <a:sym typeface="Montserrat"/>
            </a:endParaRPr>
          </a:p>
        </p:txBody>
      </p:sp>
      <p:pic>
        <p:nvPicPr>
          <p:cNvPr id="257" name="Google Shape;257;p34" title="Calendar.png"/>
          <p:cNvPicPr preferRelativeResize="0"/>
          <p:nvPr/>
        </p:nvPicPr>
        <p:blipFill>
          <a:blip r:embed="rId3">
            <a:alphaModFix/>
          </a:blip>
          <a:stretch>
            <a:fillRect/>
          </a:stretch>
        </p:blipFill>
        <p:spPr>
          <a:xfrm>
            <a:off x="769787" y="1267210"/>
            <a:ext cx="1556674" cy="1556674"/>
          </a:xfrm>
          <a:prstGeom prst="rect">
            <a:avLst/>
          </a:prstGeom>
          <a:noFill/>
          <a:ln>
            <a:noFill/>
          </a:ln>
        </p:spPr>
      </p:pic>
      <p:pic>
        <p:nvPicPr>
          <p:cNvPr id="258" name="Google Shape;258;p34" title="Differentiation.png"/>
          <p:cNvPicPr preferRelativeResize="0"/>
          <p:nvPr/>
        </p:nvPicPr>
        <p:blipFill>
          <a:blip r:embed="rId4">
            <a:alphaModFix/>
          </a:blip>
          <a:stretch>
            <a:fillRect/>
          </a:stretch>
        </p:blipFill>
        <p:spPr>
          <a:xfrm>
            <a:off x="3793648" y="1267210"/>
            <a:ext cx="1556674" cy="1556674"/>
          </a:xfrm>
          <a:prstGeom prst="rect">
            <a:avLst/>
          </a:prstGeom>
          <a:noFill/>
          <a:ln>
            <a:noFill/>
          </a:ln>
        </p:spPr>
      </p:pic>
      <p:sp>
        <p:nvSpPr>
          <p:cNvPr id="259" name="Google Shape;259;p34"/>
          <p:cNvSpPr txBox="1"/>
          <p:nvPr/>
        </p:nvSpPr>
        <p:spPr>
          <a:xfrm>
            <a:off x="6170150" y="2862325"/>
            <a:ext cx="2797200" cy="1098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800">
                <a:solidFill>
                  <a:schemeClr val="dk2"/>
                </a:solidFill>
                <a:latin typeface="Montserrat"/>
                <a:ea typeface="Montserrat"/>
                <a:cs typeface="Montserrat"/>
                <a:sym typeface="Montserrat"/>
              </a:rPr>
              <a:t>Transform grading with feedback, rubrics, and comment libraries</a:t>
            </a:r>
            <a:endParaRPr>
              <a:latin typeface="Montserrat"/>
              <a:ea typeface="Montserrat"/>
              <a:cs typeface="Montserrat"/>
              <a:sym typeface="Montserrat"/>
            </a:endParaRPr>
          </a:p>
        </p:txBody>
      </p:sp>
      <p:pic>
        <p:nvPicPr>
          <p:cNvPr id="260" name="Google Shape;260;p34" title="Grading.png"/>
          <p:cNvPicPr preferRelativeResize="0"/>
          <p:nvPr/>
        </p:nvPicPr>
        <p:blipFill>
          <a:blip r:embed="rId5">
            <a:alphaModFix/>
          </a:blip>
          <a:stretch>
            <a:fillRect/>
          </a:stretch>
        </p:blipFill>
        <p:spPr>
          <a:xfrm>
            <a:off x="6817548" y="1267231"/>
            <a:ext cx="1556674" cy="15566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5"/>
          <p:cNvSpPr/>
          <p:nvPr/>
        </p:nvSpPr>
        <p:spPr>
          <a:xfrm>
            <a:off x="100075" y="162075"/>
            <a:ext cx="3211200" cy="386700"/>
          </a:xfrm>
          <a:prstGeom prst="roundRect">
            <a:avLst>
              <a:gd fmla="val 16667" name="adj"/>
            </a:avLst>
          </a:prstGeom>
          <a:solidFill>
            <a:srgbClr val="66666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100" u="sng">
                <a:solidFill>
                  <a:schemeClr val="lt1"/>
                </a:solidFill>
                <a:latin typeface="Montserrat"/>
                <a:ea typeface="Montserrat"/>
                <a:cs typeface="Montserrat"/>
                <a:sym typeface="Montserrat"/>
                <a:hlinkClick r:id="rId3">
                  <a:extLst>
                    <a:ext uri="{A12FA001-AC4F-418D-AE19-62706E023703}">
                      <ahyp:hlinkClr val="tx"/>
                    </a:ext>
                  </a:extLst>
                </a:hlinkClick>
              </a:rPr>
              <a:t>tinyurl.com/myNISDit</a:t>
            </a:r>
            <a:endParaRPr sz="2100">
              <a:solidFill>
                <a:schemeClr val="lt1"/>
              </a:solidFill>
              <a:latin typeface="Montserrat"/>
              <a:ea typeface="Montserrat"/>
              <a:cs typeface="Montserrat"/>
              <a:sym typeface="Montserrat"/>
            </a:endParaRPr>
          </a:p>
        </p:txBody>
      </p:sp>
      <p:pic>
        <p:nvPicPr>
          <p:cNvPr id="266" name="Google Shape;266;p35" title="Instructional Technology Campus IT Directory.jpg"/>
          <p:cNvPicPr preferRelativeResize="0"/>
          <p:nvPr/>
        </p:nvPicPr>
        <p:blipFill rotWithShape="1">
          <a:blip r:embed="rId4">
            <a:alphaModFix/>
          </a:blip>
          <a:srcRect b="0" l="0" r="0" t="13771"/>
          <a:stretch/>
        </p:blipFill>
        <p:spPr>
          <a:xfrm>
            <a:off x="564975" y="729677"/>
            <a:ext cx="3633551" cy="2482474"/>
          </a:xfrm>
          <a:prstGeom prst="rect">
            <a:avLst/>
          </a:prstGeom>
          <a:noFill/>
          <a:ln>
            <a:noFill/>
          </a:ln>
        </p:spPr>
      </p:pic>
      <p:pic>
        <p:nvPicPr>
          <p:cNvPr id="267" name="Google Shape;267;p35" title="My recording 12_07 04_29_25.gif">
            <a:hlinkClick r:id="rId5"/>
          </p:cNvPr>
          <p:cNvPicPr preferRelativeResize="0"/>
          <p:nvPr/>
        </p:nvPicPr>
        <p:blipFill>
          <a:blip r:embed="rId6">
            <a:alphaModFix/>
          </a:blip>
          <a:stretch>
            <a:fillRect/>
          </a:stretch>
        </p:blipFill>
        <p:spPr>
          <a:xfrm>
            <a:off x="5157250" y="1997774"/>
            <a:ext cx="3911251" cy="2203525"/>
          </a:xfrm>
          <a:prstGeom prst="rect">
            <a:avLst/>
          </a:prstGeom>
          <a:noFill/>
          <a:ln>
            <a:noFill/>
          </a:ln>
        </p:spPr>
      </p:pic>
      <p:sp>
        <p:nvSpPr>
          <p:cNvPr id="268" name="Google Shape;268;p35"/>
          <p:cNvSpPr/>
          <p:nvPr/>
        </p:nvSpPr>
        <p:spPr>
          <a:xfrm>
            <a:off x="4515725" y="1151475"/>
            <a:ext cx="3064500" cy="386700"/>
          </a:xfrm>
          <a:prstGeom prst="roundRect">
            <a:avLst>
              <a:gd fmla="val 16667" name="adj"/>
            </a:avLst>
          </a:prstGeom>
          <a:solidFill>
            <a:srgbClr val="666666"/>
          </a:solidFill>
          <a:ln cap="flat" cmpd="sng" w="6675">
            <a:solidFill>
              <a:srgbClr val="595959"/>
            </a:solidFill>
            <a:prstDash val="solid"/>
            <a:round/>
            <a:headEnd len="sm" w="sm" type="none"/>
            <a:tailEnd len="sm" w="sm" type="none"/>
          </a:ln>
        </p:spPr>
        <p:txBody>
          <a:bodyPr anchorCtr="0" anchor="ctr" bIns="64100" lIns="64100" spcFirstLastPara="1" rIns="64100" wrap="square" tIns="64100">
            <a:noAutofit/>
          </a:bodyPr>
          <a:lstStyle/>
          <a:p>
            <a:pPr indent="0" lvl="0" marL="0" rtl="0" algn="ctr">
              <a:spcBef>
                <a:spcPts val="0"/>
              </a:spcBef>
              <a:spcAft>
                <a:spcPts val="0"/>
              </a:spcAft>
              <a:buNone/>
            </a:pPr>
            <a:r>
              <a:rPr lang="en" sz="2104" u="sng">
                <a:solidFill>
                  <a:schemeClr val="lt1"/>
                </a:solidFill>
                <a:latin typeface="Montserrat"/>
                <a:ea typeface="Montserrat"/>
                <a:cs typeface="Montserrat"/>
                <a:sym typeface="Montserrat"/>
                <a:hlinkClick r:id="rId7">
                  <a:extLst>
                    <a:ext uri="{A12FA001-AC4F-418D-AE19-62706E023703}">
                      <ahyp:hlinkClr val="tx"/>
                    </a:ext>
                  </a:extLst>
                </a:hlinkClick>
              </a:rPr>
              <a:t>itresources.nisdtx.org</a:t>
            </a:r>
            <a:endParaRPr sz="2104">
              <a:solidFill>
                <a:schemeClr val="lt1"/>
              </a:solidFill>
              <a:latin typeface="Montserrat"/>
              <a:ea typeface="Montserrat"/>
              <a:cs typeface="Montserrat"/>
              <a:sym typeface="Montserrat"/>
            </a:endParaRPr>
          </a:p>
        </p:txBody>
      </p:sp>
      <p:sp>
        <p:nvSpPr>
          <p:cNvPr id="269" name="Google Shape;269;p35"/>
          <p:cNvSpPr/>
          <p:nvPr/>
        </p:nvSpPr>
        <p:spPr>
          <a:xfrm>
            <a:off x="4740820" y="1716401"/>
            <a:ext cx="248623" cy="552622"/>
          </a:xfrm>
          <a:custGeom>
            <a:rect b="b" l="l" r="r" t="t"/>
            <a:pathLst>
              <a:path extrusionOk="0" h="43292" w="36616">
                <a:moveTo>
                  <a:pt x="36616" y="43292"/>
                </a:moveTo>
                <a:cubicBezTo>
                  <a:pt x="24498" y="41776"/>
                  <a:pt x="5816" y="37856"/>
                  <a:pt x="4469" y="25718"/>
                </a:cubicBezTo>
                <a:cubicBezTo>
                  <a:pt x="3917" y="20748"/>
                  <a:pt x="8620" y="14930"/>
                  <a:pt x="13471" y="13716"/>
                </a:cubicBezTo>
                <a:cubicBezTo>
                  <a:pt x="17203" y="12782"/>
                  <a:pt x="24263" y="15985"/>
                  <a:pt x="23329" y="19717"/>
                </a:cubicBezTo>
                <a:cubicBezTo>
                  <a:pt x="22617" y="22561"/>
                  <a:pt x="19832" y="25718"/>
                  <a:pt x="16900" y="25718"/>
                </a:cubicBezTo>
                <a:cubicBezTo>
                  <a:pt x="12938" y="25718"/>
                  <a:pt x="8986" y="23376"/>
                  <a:pt x="6184" y="20574"/>
                </a:cubicBezTo>
                <a:cubicBezTo>
                  <a:pt x="1160" y="15550"/>
                  <a:pt x="-1112" y="6893"/>
                  <a:pt x="612" y="0"/>
                </a:cubicBezTo>
              </a:path>
            </a:pathLst>
          </a:custGeom>
          <a:noFill/>
          <a:ln cap="flat" cmpd="sng" w="28575">
            <a:solidFill>
              <a:srgbClr val="595959"/>
            </a:solidFill>
            <a:prstDash val="solid"/>
            <a:round/>
            <a:headEnd len="med" w="med" type="none"/>
            <a:tailEnd len="med" w="med" type="triangle"/>
          </a:ln>
        </p:spPr>
      </p:sp>
      <p:sp>
        <p:nvSpPr>
          <p:cNvPr id="270" name="Google Shape;270;p35"/>
          <p:cNvSpPr/>
          <p:nvPr/>
        </p:nvSpPr>
        <p:spPr>
          <a:xfrm>
            <a:off x="244945" y="729676"/>
            <a:ext cx="248623" cy="552622"/>
          </a:xfrm>
          <a:custGeom>
            <a:rect b="b" l="l" r="r" t="t"/>
            <a:pathLst>
              <a:path extrusionOk="0" h="43292" w="36616">
                <a:moveTo>
                  <a:pt x="36616" y="43292"/>
                </a:moveTo>
                <a:cubicBezTo>
                  <a:pt x="24498" y="41776"/>
                  <a:pt x="5816" y="37856"/>
                  <a:pt x="4469" y="25718"/>
                </a:cubicBezTo>
                <a:cubicBezTo>
                  <a:pt x="3917" y="20748"/>
                  <a:pt x="8620" y="14930"/>
                  <a:pt x="13471" y="13716"/>
                </a:cubicBezTo>
                <a:cubicBezTo>
                  <a:pt x="17203" y="12782"/>
                  <a:pt x="24263" y="15985"/>
                  <a:pt x="23329" y="19717"/>
                </a:cubicBezTo>
                <a:cubicBezTo>
                  <a:pt x="22617" y="22561"/>
                  <a:pt x="19832" y="25718"/>
                  <a:pt x="16900" y="25718"/>
                </a:cubicBezTo>
                <a:cubicBezTo>
                  <a:pt x="12938" y="25718"/>
                  <a:pt x="8986" y="23376"/>
                  <a:pt x="6184" y="20574"/>
                </a:cubicBezTo>
                <a:cubicBezTo>
                  <a:pt x="1160" y="15550"/>
                  <a:pt x="-1112" y="6893"/>
                  <a:pt x="612" y="0"/>
                </a:cubicBezTo>
              </a:path>
            </a:pathLst>
          </a:custGeom>
          <a:noFill/>
          <a:ln cap="flat" cmpd="sng" w="28575">
            <a:solidFill>
              <a:srgbClr val="595959"/>
            </a:solidFill>
            <a:prstDash val="solid"/>
            <a:round/>
            <a:headEnd len="med" w="med" type="none"/>
            <a:tailEnd len="med" w="med" type="triangle"/>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4" name="Shape 274"/>
        <p:cNvGrpSpPr/>
        <p:nvPr/>
      </p:nvGrpSpPr>
      <p:grpSpPr>
        <a:xfrm>
          <a:off x="0" y="0"/>
          <a:ext cx="0" cy="0"/>
          <a:chOff x="0" y="0"/>
          <a:chExt cx="0" cy="0"/>
        </a:xfrm>
      </p:grpSpPr>
      <p:sp>
        <p:nvSpPr>
          <p:cNvPr id="275" name="Google Shape;275;p36"/>
          <p:cNvSpPr/>
          <p:nvPr/>
        </p:nvSpPr>
        <p:spPr>
          <a:xfrm>
            <a:off x="117875" y="75025"/>
            <a:ext cx="4370100" cy="482700"/>
          </a:xfrm>
          <a:prstGeom prst="roundRect">
            <a:avLst>
              <a:gd fmla="val 16667" name="adj"/>
            </a:avLst>
          </a:prstGeom>
          <a:solidFill>
            <a:srgbClr val="66666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3000" u="sng">
                <a:solidFill>
                  <a:schemeClr val="lt1"/>
                </a:solidFill>
                <a:latin typeface="Montserrat"/>
                <a:ea typeface="Montserrat"/>
                <a:cs typeface="Montserrat"/>
                <a:sym typeface="Montserrat"/>
                <a:hlinkClick r:id="rId3">
                  <a:extLst>
                    <a:ext uri="{A12FA001-AC4F-418D-AE19-62706E023703}">
                      <ahyp:hlinkClr val="tx"/>
                    </a:ext>
                  </a:extLst>
                </a:hlinkClick>
              </a:rPr>
              <a:t>tinyurl.com/nisdITpd</a:t>
            </a:r>
            <a:endParaRPr sz="3000">
              <a:solidFill>
                <a:schemeClr val="lt1"/>
              </a:solidFill>
              <a:latin typeface="Montserrat"/>
              <a:ea typeface="Montserrat"/>
              <a:cs typeface="Montserrat"/>
              <a:sym typeface="Montserrat"/>
            </a:endParaRPr>
          </a:p>
        </p:txBody>
      </p:sp>
      <p:pic>
        <p:nvPicPr>
          <p:cNvPr id="276" name="Google Shape;276;p36"/>
          <p:cNvPicPr preferRelativeResize="0"/>
          <p:nvPr/>
        </p:nvPicPr>
        <p:blipFill rotWithShape="1">
          <a:blip r:embed="rId4">
            <a:alphaModFix/>
          </a:blip>
          <a:srcRect b="14325" l="0" r="0" t="0"/>
          <a:stretch/>
        </p:blipFill>
        <p:spPr>
          <a:xfrm>
            <a:off x="1809500" y="684675"/>
            <a:ext cx="4269201" cy="3672601"/>
          </a:xfrm>
          <a:prstGeom prst="rect">
            <a:avLst/>
          </a:prstGeom>
          <a:noFill/>
          <a:ln>
            <a:noFill/>
          </a:ln>
        </p:spPr>
      </p:pic>
      <p:sp>
        <p:nvSpPr>
          <p:cNvPr id="277" name="Google Shape;277;p36"/>
          <p:cNvSpPr/>
          <p:nvPr/>
        </p:nvSpPr>
        <p:spPr>
          <a:xfrm>
            <a:off x="540225" y="684675"/>
            <a:ext cx="1129695" cy="1221592"/>
          </a:xfrm>
          <a:custGeom>
            <a:rect b="b" l="l" r="r" t="t"/>
            <a:pathLst>
              <a:path extrusionOk="0" h="43292" w="36616">
                <a:moveTo>
                  <a:pt x="36616" y="43292"/>
                </a:moveTo>
                <a:cubicBezTo>
                  <a:pt x="24498" y="41776"/>
                  <a:pt x="5816" y="37856"/>
                  <a:pt x="4469" y="25718"/>
                </a:cubicBezTo>
                <a:cubicBezTo>
                  <a:pt x="3917" y="20748"/>
                  <a:pt x="8620" y="14930"/>
                  <a:pt x="13471" y="13716"/>
                </a:cubicBezTo>
                <a:cubicBezTo>
                  <a:pt x="17203" y="12782"/>
                  <a:pt x="24263" y="15985"/>
                  <a:pt x="23329" y="19717"/>
                </a:cubicBezTo>
                <a:cubicBezTo>
                  <a:pt x="22617" y="22561"/>
                  <a:pt x="19832" y="25718"/>
                  <a:pt x="16900" y="25718"/>
                </a:cubicBezTo>
                <a:cubicBezTo>
                  <a:pt x="12938" y="25718"/>
                  <a:pt x="8986" y="23376"/>
                  <a:pt x="6184" y="20574"/>
                </a:cubicBezTo>
                <a:cubicBezTo>
                  <a:pt x="1160" y="15550"/>
                  <a:pt x="-1112" y="6893"/>
                  <a:pt x="612" y="0"/>
                </a:cubicBezTo>
              </a:path>
            </a:pathLst>
          </a:custGeom>
          <a:noFill/>
          <a:ln cap="flat" cmpd="sng" w="28575">
            <a:solidFill>
              <a:srgbClr val="595959"/>
            </a:solidFill>
            <a:prstDash val="solid"/>
            <a:round/>
            <a:headEnd len="med" w="med" type="none"/>
            <a:tailEnd len="med" w="med" type="triangle"/>
          </a:ln>
        </p:spPr>
      </p:sp>
      <p:sp>
        <p:nvSpPr>
          <p:cNvPr id="278" name="Google Shape;278;p36"/>
          <p:cNvSpPr txBox="1"/>
          <p:nvPr>
            <p:ph idx="4294967295" type="ctrTitle"/>
          </p:nvPr>
        </p:nvSpPr>
        <p:spPr>
          <a:xfrm>
            <a:off x="6218276" y="1448575"/>
            <a:ext cx="3136200" cy="1113900"/>
          </a:xfrm>
          <a:prstGeom prst="rect">
            <a:avLst/>
          </a:prstGeom>
        </p:spPr>
        <p:txBody>
          <a:bodyPr anchorCtr="0" anchor="ctr" bIns="49625" lIns="49625" spcFirstLastPara="1" rIns="49625" wrap="square" tIns="49625">
            <a:normAutofit/>
          </a:bodyPr>
          <a:lstStyle/>
          <a:p>
            <a:pPr indent="0" lvl="0" marL="0" rtl="0" algn="l">
              <a:spcBef>
                <a:spcPts val="0"/>
              </a:spcBef>
              <a:spcAft>
                <a:spcPts val="0"/>
              </a:spcAft>
              <a:buNone/>
            </a:pPr>
            <a:r>
              <a:rPr lang="en" sz="2985">
                <a:solidFill>
                  <a:srgbClr val="851024"/>
                </a:solidFill>
              </a:rPr>
              <a:t>Canvas Makeover</a:t>
            </a:r>
            <a:endParaRPr sz="2985">
              <a:solidFill>
                <a:srgbClr val="851024"/>
              </a:solidFill>
            </a:endParaRPr>
          </a:p>
        </p:txBody>
      </p:sp>
      <p:sp>
        <p:nvSpPr>
          <p:cNvPr id="279" name="Google Shape;279;p36"/>
          <p:cNvSpPr txBox="1"/>
          <p:nvPr>
            <p:ph idx="4294967295" type="subTitle"/>
          </p:nvPr>
        </p:nvSpPr>
        <p:spPr>
          <a:xfrm>
            <a:off x="6452392" y="2524956"/>
            <a:ext cx="2667900" cy="429900"/>
          </a:xfrm>
          <a:prstGeom prst="rect">
            <a:avLst/>
          </a:prstGeom>
        </p:spPr>
        <p:txBody>
          <a:bodyPr anchorCtr="0" anchor="t" bIns="49625" lIns="49625" spcFirstLastPara="1" rIns="49625" wrap="square" tIns="49625">
            <a:normAutofit/>
          </a:bodyPr>
          <a:lstStyle/>
          <a:p>
            <a:pPr indent="0" lvl="0" marL="0" rtl="0" algn="l">
              <a:spcBef>
                <a:spcPts val="0"/>
              </a:spcBef>
              <a:spcAft>
                <a:spcPts val="651"/>
              </a:spcAft>
              <a:buNone/>
            </a:pPr>
            <a:r>
              <a:rPr b="1" lang="en" sz="1302">
                <a:solidFill>
                  <a:srgbClr val="851024"/>
                </a:solidFill>
              </a:rPr>
              <a:t>Course Design that Works</a:t>
            </a:r>
            <a:endParaRPr b="1" sz="1302">
              <a:solidFill>
                <a:srgbClr val="851024"/>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83" name="Shape 283"/>
        <p:cNvGrpSpPr/>
        <p:nvPr/>
      </p:nvGrpSpPr>
      <p:grpSpPr>
        <a:xfrm>
          <a:off x="0" y="0"/>
          <a:ext cx="0" cy="0"/>
          <a:chOff x="0" y="0"/>
          <a:chExt cx="0" cy="0"/>
        </a:xfrm>
      </p:grpSpPr>
      <p:sp>
        <p:nvSpPr>
          <p:cNvPr id="284" name="Google Shape;284;p37"/>
          <p:cNvSpPr/>
          <p:nvPr/>
        </p:nvSpPr>
        <p:spPr>
          <a:xfrm>
            <a:off x="0" y="0"/>
            <a:ext cx="9180574" cy="5772286"/>
          </a:xfrm>
          <a:custGeom>
            <a:rect b="b" l="l" r="r" t="t"/>
            <a:pathLst>
              <a:path extrusionOk="0" h="11544572" w="18361148">
                <a:moveTo>
                  <a:pt x="0" y="0"/>
                </a:moveTo>
                <a:lnTo>
                  <a:pt x="18361148" y="0"/>
                </a:lnTo>
                <a:lnTo>
                  <a:pt x="18361148" y="11544572"/>
                </a:lnTo>
                <a:lnTo>
                  <a:pt x="0" y="11544572"/>
                </a:lnTo>
                <a:lnTo>
                  <a:pt x="0" y="0"/>
                </a:lnTo>
                <a:close/>
              </a:path>
            </a:pathLst>
          </a:custGeom>
          <a:blipFill rotWithShape="1">
            <a:blip r:embed="rId3">
              <a:alphaModFix/>
            </a:blip>
            <a:stretch>
              <a:fillRect b="0" l="0" r="0" t="0"/>
            </a:stretch>
          </a:blipFill>
          <a:ln>
            <a:noFill/>
          </a:ln>
        </p:spPr>
      </p:sp>
      <p:sp>
        <p:nvSpPr>
          <p:cNvPr id="285" name="Google Shape;285;p37"/>
          <p:cNvSpPr/>
          <p:nvPr/>
        </p:nvSpPr>
        <p:spPr>
          <a:xfrm>
            <a:off x="1316679" y="740499"/>
            <a:ext cx="7723028" cy="4334550"/>
          </a:xfrm>
          <a:custGeom>
            <a:rect b="b" l="l" r="r" t="t"/>
            <a:pathLst>
              <a:path extrusionOk="0" h="8669099" w="15446056">
                <a:moveTo>
                  <a:pt x="0" y="0"/>
                </a:moveTo>
                <a:lnTo>
                  <a:pt x="15446056" y="0"/>
                </a:lnTo>
                <a:lnTo>
                  <a:pt x="15446056" y="8669099"/>
                </a:lnTo>
                <a:lnTo>
                  <a:pt x="0" y="8669099"/>
                </a:lnTo>
                <a:lnTo>
                  <a:pt x="0" y="0"/>
                </a:lnTo>
                <a:close/>
              </a:path>
            </a:pathLst>
          </a:custGeom>
          <a:blipFill rotWithShape="1">
            <a:blip r:embed="rId4">
              <a:alphaModFix/>
            </a:blip>
            <a:stretch>
              <a:fillRect b="0" l="0" r="0" t="0"/>
            </a:stretch>
          </a:blipFill>
          <a:ln>
            <a:noFill/>
          </a:ln>
        </p:spPr>
      </p:sp>
      <p:sp>
        <p:nvSpPr>
          <p:cNvPr id="286" name="Google Shape;286;p37"/>
          <p:cNvSpPr/>
          <p:nvPr/>
        </p:nvSpPr>
        <p:spPr>
          <a:xfrm>
            <a:off x="6959445" y="-63830"/>
            <a:ext cx="1961018" cy="1961018"/>
          </a:xfrm>
          <a:custGeom>
            <a:rect b="b" l="l" r="r" t="t"/>
            <a:pathLst>
              <a:path extrusionOk="0" h="3922036" w="3922036">
                <a:moveTo>
                  <a:pt x="0" y="0"/>
                </a:moveTo>
                <a:lnTo>
                  <a:pt x="3922036" y="0"/>
                </a:lnTo>
                <a:lnTo>
                  <a:pt x="3922036" y="3922036"/>
                </a:lnTo>
                <a:lnTo>
                  <a:pt x="0" y="3922036"/>
                </a:lnTo>
                <a:lnTo>
                  <a:pt x="0" y="0"/>
                </a:lnTo>
                <a:close/>
              </a:path>
            </a:pathLst>
          </a:custGeom>
          <a:blipFill rotWithShape="1">
            <a:blip r:embed="rId5">
              <a:alphaModFix/>
            </a:blip>
            <a:stretch>
              <a:fillRect b="0" l="0" r="0" t="0"/>
            </a:stretch>
          </a:blipFill>
          <a:ln>
            <a:noFill/>
          </a:ln>
        </p:spPr>
      </p:sp>
      <p:pic>
        <p:nvPicPr>
          <p:cNvPr id="287" name="Google Shape;287;p37"/>
          <p:cNvPicPr preferRelativeResize="0"/>
          <p:nvPr/>
        </p:nvPicPr>
        <p:blipFill rotWithShape="1">
          <a:blip r:embed="rId6">
            <a:alphaModFix/>
          </a:blip>
          <a:srcRect b="0" l="0" r="0" t="0"/>
          <a:stretch/>
        </p:blipFill>
        <p:spPr>
          <a:xfrm>
            <a:off x="1965262" y="3426352"/>
            <a:ext cx="1798579" cy="1798579"/>
          </a:xfrm>
          <a:prstGeom prst="rect">
            <a:avLst/>
          </a:prstGeom>
          <a:noFill/>
          <a:ln>
            <a:noFill/>
          </a:ln>
        </p:spPr>
      </p:pic>
      <p:sp>
        <p:nvSpPr>
          <p:cNvPr id="288" name="Google Shape;288;p37"/>
          <p:cNvSpPr/>
          <p:nvPr/>
        </p:nvSpPr>
        <p:spPr>
          <a:xfrm>
            <a:off x="417042" y="4125532"/>
            <a:ext cx="1585025" cy="400219"/>
          </a:xfrm>
          <a:custGeom>
            <a:rect b="b" l="l" r="r" t="t"/>
            <a:pathLst>
              <a:path extrusionOk="0" h="800438" w="3170050">
                <a:moveTo>
                  <a:pt x="0" y="0"/>
                </a:moveTo>
                <a:lnTo>
                  <a:pt x="3170050" y="0"/>
                </a:lnTo>
                <a:lnTo>
                  <a:pt x="3170050" y="800438"/>
                </a:lnTo>
                <a:lnTo>
                  <a:pt x="0" y="800438"/>
                </a:lnTo>
                <a:lnTo>
                  <a:pt x="0" y="0"/>
                </a:lnTo>
                <a:close/>
              </a:path>
            </a:pathLst>
          </a:custGeom>
          <a:blipFill rotWithShape="1">
            <a:blip r:embed="rId7">
              <a:alphaModFix/>
            </a:blip>
            <a:stretch>
              <a:fillRect b="0" l="0" r="0" t="0"/>
            </a:stretch>
          </a:blipFill>
          <a:ln>
            <a:noFill/>
          </a:ln>
        </p:spPr>
      </p:sp>
      <p:sp>
        <p:nvSpPr>
          <p:cNvPr id="289" name="Google Shape;289;p37"/>
          <p:cNvSpPr/>
          <p:nvPr/>
        </p:nvSpPr>
        <p:spPr>
          <a:xfrm rot="-1394170">
            <a:off x="-4037" y="511553"/>
            <a:ext cx="3214748" cy="1578347"/>
          </a:xfrm>
          <a:custGeom>
            <a:rect b="b" l="l" r="r" t="t"/>
            <a:pathLst>
              <a:path extrusionOk="0" h="3146640" w="6421714">
                <a:moveTo>
                  <a:pt x="0" y="0"/>
                </a:moveTo>
                <a:lnTo>
                  <a:pt x="6421714" y="0"/>
                </a:lnTo>
                <a:lnTo>
                  <a:pt x="6421714" y="3146640"/>
                </a:lnTo>
                <a:lnTo>
                  <a:pt x="0" y="3146640"/>
                </a:lnTo>
                <a:lnTo>
                  <a:pt x="0" y="0"/>
                </a:lnTo>
                <a:close/>
              </a:path>
            </a:pathLst>
          </a:custGeom>
          <a:blipFill rotWithShape="1">
            <a:blip r:embed="rId8">
              <a:alphaModFix/>
            </a:blip>
            <a:stretch>
              <a:fillRect b="0" l="0" r="0" t="0"/>
            </a:stretch>
          </a:blipFill>
          <a:ln>
            <a:noFill/>
          </a:ln>
        </p:spPr>
      </p:sp>
      <p:sp>
        <p:nvSpPr>
          <p:cNvPr id="290" name="Google Shape;290;p37"/>
          <p:cNvSpPr txBox="1"/>
          <p:nvPr/>
        </p:nvSpPr>
        <p:spPr>
          <a:xfrm>
            <a:off x="1728046" y="1307320"/>
            <a:ext cx="7044000" cy="431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2800" u="none" cap="none" strike="noStrike">
                <a:solidFill>
                  <a:srgbClr val="FCFCFD"/>
                </a:solidFill>
                <a:latin typeface="Arial"/>
                <a:ea typeface="Arial"/>
                <a:cs typeface="Arial"/>
                <a:sym typeface="Arial"/>
              </a:rPr>
              <a:t>Want Attendance Credit?</a:t>
            </a:r>
            <a:endParaRPr sz="700"/>
          </a:p>
        </p:txBody>
      </p:sp>
      <p:sp>
        <p:nvSpPr>
          <p:cNvPr id="291" name="Google Shape;291;p37"/>
          <p:cNvSpPr txBox="1"/>
          <p:nvPr/>
        </p:nvSpPr>
        <p:spPr>
          <a:xfrm>
            <a:off x="2957294" y="3170696"/>
            <a:ext cx="5379900" cy="323100"/>
          </a:xfrm>
          <a:prstGeom prst="rect">
            <a:avLst/>
          </a:prstGeom>
          <a:noFill/>
          <a:ln>
            <a:noFill/>
          </a:ln>
        </p:spPr>
        <p:txBody>
          <a:bodyPr anchorCtr="0" anchor="t" bIns="0" lIns="0" spcFirstLastPara="1" rIns="0" wrap="square" tIns="0">
            <a:spAutoFit/>
          </a:bodyPr>
          <a:lstStyle/>
          <a:p>
            <a:pPr indent="0" lvl="0" marL="0" marR="0" rtl="0" algn="ctr">
              <a:lnSpc>
                <a:spcPct val="139981"/>
              </a:lnSpc>
              <a:spcBef>
                <a:spcPts val="0"/>
              </a:spcBef>
              <a:spcAft>
                <a:spcPts val="0"/>
              </a:spcAft>
              <a:buNone/>
            </a:pPr>
            <a:r>
              <a:rPr b="1" i="0" lang="en" sz="2100" u="none" cap="none" strike="noStrike">
                <a:solidFill>
                  <a:srgbClr val="FFDE59"/>
                </a:solidFill>
                <a:latin typeface="Playfair Display"/>
                <a:ea typeface="Playfair Display"/>
                <a:cs typeface="Playfair Display"/>
                <a:sym typeface="Playfair Display"/>
              </a:rPr>
              <a:t>https://tinyurl.com/ENGAGE26FB</a:t>
            </a:r>
            <a:endParaRPr sz="700">
              <a:latin typeface="Playfair Display"/>
              <a:ea typeface="Playfair Display"/>
              <a:cs typeface="Playfair Display"/>
              <a:sym typeface="Playfair Display"/>
            </a:endParaRPr>
          </a:p>
        </p:txBody>
      </p:sp>
      <p:sp>
        <p:nvSpPr>
          <p:cNvPr id="292" name="Google Shape;292;p37"/>
          <p:cNvSpPr txBox="1"/>
          <p:nvPr/>
        </p:nvSpPr>
        <p:spPr>
          <a:xfrm>
            <a:off x="2245626" y="1808413"/>
            <a:ext cx="6325200" cy="1320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 sz="1300" u="none" cap="none" strike="noStrike">
                <a:solidFill>
                  <a:srgbClr val="FCFCFD"/>
                </a:solidFill>
                <a:latin typeface="Playfair Display"/>
                <a:ea typeface="Playfair Display"/>
                <a:cs typeface="Playfair Display"/>
                <a:sym typeface="Playfair Display"/>
              </a:rPr>
              <a:t>To receive attendance credit for all sessions, you </a:t>
            </a:r>
            <a:r>
              <a:rPr b="1" i="0" lang="en" sz="1300" u="sng" cap="none" strike="noStrike">
                <a:solidFill>
                  <a:srgbClr val="FFDE59"/>
                </a:solidFill>
                <a:latin typeface="Playfair Display"/>
                <a:ea typeface="Playfair Display"/>
                <a:cs typeface="Playfair Display"/>
                <a:sym typeface="Playfair Display"/>
              </a:rPr>
              <a:t>must fill</a:t>
            </a:r>
            <a:r>
              <a:rPr b="1" i="0" lang="en" sz="1300" u="none" cap="none" strike="noStrike">
                <a:solidFill>
                  <a:srgbClr val="8D0505"/>
                </a:solidFill>
                <a:latin typeface="Playfair Display"/>
                <a:ea typeface="Playfair Display"/>
                <a:cs typeface="Playfair Display"/>
                <a:sym typeface="Playfair Display"/>
              </a:rPr>
              <a:t> </a:t>
            </a:r>
            <a:r>
              <a:rPr i="0" lang="en" sz="1300" u="none" cap="none" strike="noStrike">
                <a:solidFill>
                  <a:srgbClr val="FCFCFD"/>
                </a:solidFill>
                <a:latin typeface="Playfair Display"/>
                <a:ea typeface="Playfair Display"/>
                <a:cs typeface="Playfair Display"/>
                <a:sym typeface="Playfair Display"/>
              </a:rPr>
              <a:t>out the feedback form after each session. You can get to the feedback form by using the tinyurl below or scanning the QR code. Please do so within 30 minutes of the session ending. You will receive a copy of your response, so you can make sure you did your survey and to check attendance. </a:t>
            </a:r>
            <a:r>
              <a:rPr b="1" i="0" lang="en" sz="1300" u="sng" cap="none" strike="noStrike">
                <a:solidFill>
                  <a:srgbClr val="FCFCFD"/>
                </a:solidFill>
                <a:latin typeface="Playfair Display"/>
                <a:ea typeface="Playfair Display"/>
                <a:cs typeface="Playfair Display"/>
                <a:sym typeface="Playfair Display"/>
              </a:rPr>
              <a:t>Save this for your records</a:t>
            </a:r>
            <a:r>
              <a:rPr i="0" lang="en" sz="1300" u="none" cap="none" strike="noStrike">
                <a:solidFill>
                  <a:srgbClr val="FCFCFD"/>
                </a:solidFill>
                <a:latin typeface="Playfair Display"/>
                <a:ea typeface="Playfair Display"/>
                <a:cs typeface="Playfair Display"/>
                <a:sym typeface="Playfair Display"/>
              </a:rPr>
              <a:t>!</a:t>
            </a:r>
            <a:endParaRPr sz="600">
              <a:latin typeface="Playfair Display"/>
              <a:ea typeface="Playfair Display"/>
              <a:cs typeface="Playfair Display"/>
              <a:sym typeface="Playfair Displ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6"/>
          <p:cNvSpPr/>
          <p:nvPr/>
        </p:nvSpPr>
        <p:spPr>
          <a:xfrm>
            <a:off x="1479567" y="173800"/>
            <a:ext cx="3211200" cy="386700"/>
          </a:xfrm>
          <a:prstGeom prst="roundRect">
            <a:avLst>
              <a:gd fmla="val 16667" name="adj"/>
            </a:avLst>
          </a:prstGeom>
          <a:solidFill>
            <a:srgbClr val="66666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100" u="sng">
                <a:solidFill>
                  <a:schemeClr val="lt1"/>
                </a:solidFill>
                <a:latin typeface="Montserrat"/>
                <a:ea typeface="Montserrat"/>
                <a:cs typeface="Montserrat"/>
                <a:sym typeface="Montserrat"/>
                <a:hlinkClick r:id="rId3">
                  <a:extLst>
                    <a:ext uri="{A12FA001-AC4F-418D-AE19-62706E023703}">
                      <ahyp:hlinkClr val="tx"/>
                    </a:ext>
                  </a:extLst>
                </a:hlinkClick>
              </a:rPr>
              <a:t>tinyurl.com/myNISDit</a:t>
            </a:r>
            <a:endParaRPr sz="2100">
              <a:solidFill>
                <a:schemeClr val="lt1"/>
              </a:solidFill>
              <a:latin typeface="Montserrat"/>
              <a:ea typeface="Montserrat"/>
              <a:cs typeface="Montserrat"/>
              <a:sym typeface="Montserrat"/>
            </a:endParaRPr>
          </a:p>
        </p:txBody>
      </p:sp>
      <p:pic>
        <p:nvPicPr>
          <p:cNvPr id="145" name="Google Shape;145;p26" title="Instructional Technology Campus IT Directory.jpg"/>
          <p:cNvPicPr preferRelativeResize="0"/>
          <p:nvPr/>
        </p:nvPicPr>
        <p:blipFill rotWithShape="1">
          <a:blip r:embed="rId4">
            <a:alphaModFix/>
          </a:blip>
          <a:srcRect b="0" l="0" r="0" t="13771"/>
          <a:stretch/>
        </p:blipFill>
        <p:spPr>
          <a:xfrm>
            <a:off x="1944467" y="741399"/>
            <a:ext cx="5062349" cy="3458649"/>
          </a:xfrm>
          <a:prstGeom prst="rect">
            <a:avLst/>
          </a:prstGeom>
          <a:noFill/>
          <a:ln>
            <a:noFill/>
          </a:ln>
        </p:spPr>
      </p:pic>
      <p:sp>
        <p:nvSpPr>
          <p:cNvPr id="146" name="Google Shape;146;p26"/>
          <p:cNvSpPr/>
          <p:nvPr/>
        </p:nvSpPr>
        <p:spPr>
          <a:xfrm>
            <a:off x="1624437" y="741401"/>
            <a:ext cx="248623" cy="552622"/>
          </a:xfrm>
          <a:custGeom>
            <a:rect b="b" l="l" r="r" t="t"/>
            <a:pathLst>
              <a:path extrusionOk="0" h="43292" w="36616">
                <a:moveTo>
                  <a:pt x="36616" y="43292"/>
                </a:moveTo>
                <a:cubicBezTo>
                  <a:pt x="24498" y="41776"/>
                  <a:pt x="5816" y="37856"/>
                  <a:pt x="4469" y="25718"/>
                </a:cubicBezTo>
                <a:cubicBezTo>
                  <a:pt x="3917" y="20748"/>
                  <a:pt x="8620" y="14930"/>
                  <a:pt x="13471" y="13716"/>
                </a:cubicBezTo>
                <a:cubicBezTo>
                  <a:pt x="17203" y="12782"/>
                  <a:pt x="24263" y="15985"/>
                  <a:pt x="23329" y="19717"/>
                </a:cubicBezTo>
                <a:cubicBezTo>
                  <a:pt x="22617" y="22561"/>
                  <a:pt x="19832" y="25718"/>
                  <a:pt x="16900" y="25718"/>
                </a:cubicBezTo>
                <a:cubicBezTo>
                  <a:pt x="12938" y="25718"/>
                  <a:pt x="8986" y="23376"/>
                  <a:pt x="6184" y="20574"/>
                </a:cubicBezTo>
                <a:cubicBezTo>
                  <a:pt x="1160" y="15550"/>
                  <a:pt x="-1112" y="6893"/>
                  <a:pt x="612" y="0"/>
                </a:cubicBezTo>
              </a:path>
            </a:pathLst>
          </a:custGeom>
          <a:noFill/>
          <a:ln cap="flat" cmpd="sng" w="28575">
            <a:solidFill>
              <a:srgbClr val="595959"/>
            </a:solidFill>
            <a:prstDash val="solid"/>
            <a:round/>
            <a:headEnd len="med" w="med" type="none"/>
            <a:tailEnd len="med" w="med" type="triangle"/>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Universal Design for Learning (UDL)</a:t>
            </a:r>
            <a:endParaRPr/>
          </a:p>
        </p:txBody>
      </p:sp>
      <p:sp>
        <p:nvSpPr>
          <p:cNvPr id="152" name="Google Shape;152;p27"/>
          <p:cNvSpPr txBox="1"/>
          <p:nvPr>
            <p:ph idx="1" type="body"/>
          </p:nvPr>
        </p:nvSpPr>
        <p:spPr>
          <a:xfrm>
            <a:off x="311700" y="1017725"/>
            <a:ext cx="7580100" cy="804600"/>
          </a:xfrm>
          <a:prstGeom prst="rect">
            <a:avLst/>
          </a:prstGeom>
        </p:spPr>
        <p:txBody>
          <a:bodyPr anchorCtr="0" anchor="t" bIns="91425" lIns="91425" spcFirstLastPara="1" rIns="91425" wrap="square" tIns="91425">
            <a:normAutofit fontScale="92500"/>
          </a:bodyPr>
          <a:lstStyle/>
          <a:p>
            <a:pPr indent="0" lvl="0" marL="0" rtl="0" algn="l">
              <a:spcBef>
                <a:spcPts val="0"/>
              </a:spcBef>
              <a:spcAft>
                <a:spcPts val="1200"/>
              </a:spcAft>
              <a:buNone/>
            </a:pPr>
            <a:r>
              <a:rPr lang="en">
                <a:latin typeface="Montserrat Light"/>
                <a:ea typeface="Montserrat Light"/>
                <a:cs typeface="Montserrat Light"/>
                <a:sym typeface="Montserrat Light"/>
              </a:rPr>
              <a:t>The CAST UDL Guidelines™  ensure all learners access and participate in meaningful, challenging opportunities across any discipline. </a:t>
            </a:r>
            <a:endParaRPr>
              <a:latin typeface="Montserrat Light"/>
              <a:ea typeface="Montserrat Light"/>
              <a:cs typeface="Montserrat Light"/>
              <a:sym typeface="Montserrat Light"/>
            </a:endParaRPr>
          </a:p>
        </p:txBody>
      </p:sp>
      <p:grpSp>
        <p:nvGrpSpPr>
          <p:cNvPr id="153" name="Google Shape;153;p27"/>
          <p:cNvGrpSpPr/>
          <p:nvPr/>
        </p:nvGrpSpPr>
        <p:grpSpPr>
          <a:xfrm>
            <a:off x="311699" y="1945757"/>
            <a:ext cx="2693289" cy="2190083"/>
            <a:chOff x="311700" y="1957175"/>
            <a:chExt cx="2693289" cy="1844125"/>
          </a:xfrm>
        </p:grpSpPr>
        <p:pic>
          <p:nvPicPr>
            <p:cNvPr descr="image.png" id="154" name="Google Shape;154;p27"/>
            <p:cNvPicPr preferRelativeResize="0"/>
            <p:nvPr/>
          </p:nvPicPr>
          <p:blipFill rotWithShape="1">
            <a:blip r:embed="rId3">
              <a:alphaModFix/>
            </a:blip>
            <a:srcRect b="0" l="0" r="0" t="0"/>
            <a:stretch/>
          </p:blipFill>
          <p:spPr>
            <a:xfrm>
              <a:off x="311700" y="1957175"/>
              <a:ext cx="2693289" cy="1844125"/>
            </a:xfrm>
            <a:prstGeom prst="rect">
              <a:avLst/>
            </a:prstGeom>
            <a:noFill/>
            <a:ln>
              <a:noFill/>
            </a:ln>
          </p:spPr>
        </p:pic>
        <p:sp>
          <p:nvSpPr>
            <p:cNvPr id="155" name="Google Shape;155;p27"/>
            <p:cNvSpPr txBox="1"/>
            <p:nvPr/>
          </p:nvSpPr>
          <p:spPr>
            <a:xfrm>
              <a:off x="483253" y="2136059"/>
              <a:ext cx="2350200" cy="399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 u="none" cap="none" strike="noStrike">
                  <a:solidFill>
                    <a:srgbClr val="1E293B"/>
                  </a:solidFill>
                  <a:latin typeface="Montserrat"/>
                  <a:ea typeface="Montserrat"/>
                  <a:cs typeface="Montserrat"/>
                  <a:sym typeface="Montserrat"/>
                </a:rPr>
                <a:t>Multiple Means of </a:t>
              </a:r>
              <a:endParaRPr b="1" i="0" u="none" cap="none" strike="noStrike">
                <a:solidFill>
                  <a:srgbClr val="1E293B"/>
                </a:solidFill>
                <a:latin typeface="Montserrat"/>
                <a:ea typeface="Montserrat"/>
                <a:cs typeface="Montserrat"/>
                <a:sym typeface="Montserrat"/>
              </a:endParaRPr>
            </a:p>
            <a:p>
              <a:pPr indent="0" lvl="0" marL="0" marR="0" rtl="0" algn="l">
                <a:lnSpc>
                  <a:spcPct val="120000"/>
                </a:lnSpc>
                <a:spcBef>
                  <a:spcPts val="0"/>
                </a:spcBef>
                <a:spcAft>
                  <a:spcPts val="0"/>
                </a:spcAft>
                <a:buNone/>
              </a:pPr>
              <a:r>
                <a:rPr b="1" i="0" lang="en" u="none" cap="none" strike="noStrike">
                  <a:solidFill>
                    <a:srgbClr val="1E293B"/>
                  </a:solidFill>
                  <a:latin typeface="Montserrat"/>
                  <a:ea typeface="Montserrat"/>
                  <a:cs typeface="Montserrat"/>
                  <a:sym typeface="Montserrat"/>
                </a:rPr>
                <a:t>Engagement</a:t>
              </a:r>
              <a:endParaRPr>
                <a:latin typeface="Montserrat"/>
                <a:ea typeface="Montserrat"/>
                <a:cs typeface="Montserrat"/>
                <a:sym typeface="Montserrat"/>
              </a:endParaRPr>
            </a:p>
          </p:txBody>
        </p:sp>
        <p:sp>
          <p:nvSpPr>
            <p:cNvPr id="156" name="Google Shape;156;p27"/>
            <p:cNvSpPr txBox="1"/>
            <p:nvPr/>
          </p:nvSpPr>
          <p:spPr>
            <a:xfrm>
              <a:off x="483251" y="2635386"/>
              <a:ext cx="2397900" cy="751500"/>
            </a:xfrm>
            <a:prstGeom prst="rect">
              <a:avLst/>
            </a:prstGeom>
            <a:noFill/>
            <a:ln>
              <a:noFill/>
            </a:ln>
          </p:spPr>
          <p:txBody>
            <a:bodyPr anchorCtr="0" anchor="t" bIns="0" lIns="0" spcFirstLastPara="1" rIns="0" wrap="square" tIns="0">
              <a:spAutoFit/>
            </a:bodyPr>
            <a:lstStyle/>
            <a:p>
              <a:pPr indent="0" lvl="0" marL="0" marR="0" rtl="0" algn="l">
                <a:lnSpc>
                  <a:spcPct val="159921"/>
                </a:lnSpc>
                <a:spcBef>
                  <a:spcPts val="0"/>
                </a:spcBef>
                <a:spcAft>
                  <a:spcPts val="0"/>
                </a:spcAft>
                <a:buNone/>
              </a:pPr>
              <a:r>
                <a:rPr i="0" lang="en" sz="1000" u="none" cap="none" strike="noStrike">
                  <a:solidFill>
                    <a:srgbClr val="475569"/>
                  </a:solidFill>
                  <a:latin typeface="Montserrat"/>
                  <a:ea typeface="Montserrat"/>
                  <a:cs typeface="Montserrat"/>
                  <a:sym typeface="Montserrat"/>
                </a:rPr>
                <a:t>Design experiences based on students’ </a:t>
              </a:r>
              <a:r>
                <a:rPr b="1" i="0" lang="en" sz="1000" u="none" cap="none" strike="noStrike">
                  <a:solidFill>
                    <a:srgbClr val="475569"/>
                  </a:solidFill>
                  <a:latin typeface="Montserrat"/>
                  <a:ea typeface="Montserrat"/>
                  <a:cs typeface="Montserrat"/>
                  <a:sym typeface="Montserrat"/>
                </a:rPr>
                <a:t>interests </a:t>
              </a:r>
              <a:r>
                <a:rPr i="0" lang="en" sz="1000" u="none" cap="none" strike="noStrike">
                  <a:solidFill>
                    <a:srgbClr val="475569"/>
                  </a:solidFill>
                  <a:latin typeface="Montserrat"/>
                  <a:ea typeface="Montserrat"/>
                  <a:cs typeface="Montserrat"/>
                  <a:sym typeface="Montserrat"/>
                </a:rPr>
                <a:t>and </a:t>
              </a:r>
              <a:r>
                <a:rPr b="1" i="0" lang="en" sz="1000" u="none" cap="none" strike="noStrike">
                  <a:solidFill>
                    <a:srgbClr val="475569"/>
                  </a:solidFill>
                  <a:latin typeface="Montserrat"/>
                  <a:ea typeface="Montserrat"/>
                  <a:cs typeface="Montserrat"/>
                  <a:sym typeface="Montserrat"/>
                </a:rPr>
                <a:t>motivations</a:t>
              </a:r>
              <a:r>
                <a:rPr i="0" lang="en" sz="1000" u="none" cap="none" strike="noStrike">
                  <a:solidFill>
                    <a:srgbClr val="475569"/>
                  </a:solidFill>
                  <a:latin typeface="Montserrat"/>
                  <a:ea typeface="Montserrat"/>
                  <a:cs typeface="Montserrat"/>
                  <a:sym typeface="Montserrat"/>
                </a:rPr>
                <a:t>. Focus on why they learn by fostering autonomy and self-regulation.</a:t>
              </a:r>
              <a:endParaRPr sz="1000">
                <a:latin typeface="Montserrat"/>
                <a:ea typeface="Montserrat"/>
                <a:cs typeface="Montserrat"/>
                <a:sym typeface="Montserrat"/>
              </a:endParaRPr>
            </a:p>
          </p:txBody>
        </p:sp>
        <p:sp>
          <p:nvSpPr>
            <p:cNvPr id="157" name="Google Shape;157;p27"/>
            <p:cNvSpPr txBox="1"/>
            <p:nvPr/>
          </p:nvSpPr>
          <p:spPr>
            <a:xfrm>
              <a:off x="483253" y="3559537"/>
              <a:ext cx="2237700" cy="1296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 sz="1000" u="none" cap="none" strike="noStrike">
                  <a:solidFill>
                    <a:srgbClr val="851024"/>
                  </a:solidFill>
                  <a:latin typeface="Montserrat"/>
                  <a:ea typeface="Montserrat"/>
                  <a:cs typeface="Montserrat"/>
                  <a:sym typeface="Montserrat"/>
                </a:rPr>
                <a:t>CHOICE IN TOOLS &amp; CONTENT</a:t>
              </a:r>
              <a:endParaRPr sz="1000">
                <a:latin typeface="Montserrat"/>
                <a:ea typeface="Montserrat"/>
                <a:cs typeface="Montserrat"/>
                <a:sym typeface="Montserrat"/>
              </a:endParaRPr>
            </a:p>
          </p:txBody>
        </p:sp>
      </p:grpSp>
      <p:grpSp>
        <p:nvGrpSpPr>
          <p:cNvPr id="158" name="Google Shape;158;p27"/>
          <p:cNvGrpSpPr/>
          <p:nvPr/>
        </p:nvGrpSpPr>
        <p:grpSpPr>
          <a:xfrm>
            <a:off x="3225369" y="1945831"/>
            <a:ext cx="2693291" cy="2190083"/>
            <a:chOff x="3225354" y="1957175"/>
            <a:chExt cx="2693291" cy="1844125"/>
          </a:xfrm>
        </p:grpSpPr>
        <p:pic>
          <p:nvPicPr>
            <p:cNvPr descr="image.png" id="159" name="Google Shape;159;p27"/>
            <p:cNvPicPr preferRelativeResize="0"/>
            <p:nvPr/>
          </p:nvPicPr>
          <p:blipFill rotWithShape="1">
            <a:blip r:embed="rId4">
              <a:alphaModFix/>
            </a:blip>
            <a:srcRect b="0" l="0" r="0" t="0"/>
            <a:stretch/>
          </p:blipFill>
          <p:spPr>
            <a:xfrm>
              <a:off x="3225354" y="1957175"/>
              <a:ext cx="2693291" cy="1844125"/>
            </a:xfrm>
            <a:prstGeom prst="rect">
              <a:avLst/>
            </a:prstGeom>
            <a:noFill/>
            <a:ln>
              <a:noFill/>
            </a:ln>
          </p:spPr>
        </p:pic>
        <p:sp>
          <p:nvSpPr>
            <p:cNvPr id="160" name="Google Shape;160;p27"/>
            <p:cNvSpPr txBox="1"/>
            <p:nvPr/>
          </p:nvSpPr>
          <p:spPr>
            <a:xfrm>
              <a:off x="3396907" y="2136059"/>
              <a:ext cx="2350200" cy="399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 u="none" cap="none" strike="noStrike">
                  <a:solidFill>
                    <a:srgbClr val="1E293B"/>
                  </a:solidFill>
                  <a:latin typeface="Montserrat"/>
                  <a:ea typeface="Montserrat"/>
                  <a:cs typeface="Montserrat"/>
                  <a:sym typeface="Montserrat"/>
                </a:rPr>
                <a:t>Multiple Means of Representation</a:t>
              </a:r>
              <a:endParaRPr>
                <a:latin typeface="Montserrat"/>
                <a:ea typeface="Montserrat"/>
                <a:cs typeface="Montserrat"/>
                <a:sym typeface="Montserrat"/>
              </a:endParaRPr>
            </a:p>
          </p:txBody>
        </p:sp>
        <p:sp>
          <p:nvSpPr>
            <p:cNvPr id="161" name="Google Shape;161;p27"/>
            <p:cNvSpPr txBox="1"/>
            <p:nvPr/>
          </p:nvSpPr>
          <p:spPr>
            <a:xfrm>
              <a:off x="3396911" y="2635386"/>
              <a:ext cx="2350200" cy="751500"/>
            </a:xfrm>
            <a:prstGeom prst="rect">
              <a:avLst/>
            </a:prstGeom>
            <a:noFill/>
            <a:ln>
              <a:noFill/>
            </a:ln>
          </p:spPr>
          <p:txBody>
            <a:bodyPr anchorCtr="0" anchor="t" bIns="0" lIns="0" spcFirstLastPara="1" rIns="0" wrap="square" tIns="0">
              <a:spAutoFit/>
            </a:bodyPr>
            <a:lstStyle/>
            <a:p>
              <a:pPr indent="0" lvl="0" marL="0" marR="0" rtl="0" algn="l">
                <a:lnSpc>
                  <a:spcPct val="159921"/>
                </a:lnSpc>
                <a:spcBef>
                  <a:spcPts val="0"/>
                </a:spcBef>
                <a:spcAft>
                  <a:spcPts val="0"/>
                </a:spcAft>
                <a:buNone/>
              </a:pPr>
              <a:r>
                <a:rPr i="0" lang="en" sz="1000" u="none" cap="none" strike="noStrike">
                  <a:solidFill>
                    <a:srgbClr val="475569"/>
                  </a:solidFill>
                  <a:latin typeface="Montserrat"/>
                  <a:ea typeface="Montserrat"/>
                  <a:cs typeface="Montserrat"/>
                  <a:sym typeface="Montserrat"/>
                </a:rPr>
                <a:t>Provide </a:t>
              </a:r>
              <a:r>
                <a:rPr b="1" i="0" lang="en" sz="1000" u="none" cap="none" strike="noStrike">
                  <a:solidFill>
                    <a:srgbClr val="475569"/>
                  </a:solidFill>
                  <a:latin typeface="Montserrat"/>
                  <a:ea typeface="Montserrat"/>
                  <a:cs typeface="Montserrat"/>
                  <a:sym typeface="Montserrat"/>
                </a:rPr>
                <a:t>more than one way to access content</a:t>
              </a:r>
              <a:r>
                <a:rPr i="0" lang="en" sz="1000" u="none" cap="none" strike="noStrike">
                  <a:solidFill>
                    <a:srgbClr val="475569"/>
                  </a:solidFill>
                  <a:latin typeface="Montserrat"/>
                  <a:ea typeface="Montserrat"/>
                  <a:cs typeface="Montserrat"/>
                  <a:sym typeface="Montserrat"/>
                </a:rPr>
                <a:t>. Support perception and comprehension through varied media and sensory formats.</a:t>
              </a:r>
              <a:endParaRPr sz="1000">
                <a:latin typeface="Montserrat"/>
                <a:ea typeface="Montserrat"/>
                <a:cs typeface="Montserrat"/>
                <a:sym typeface="Montserrat"/>
              </a:endParaRPr>
            </a:p>
          </p:txBody>
        </p:sp>
        <p:sp>
          <p:nvSpPr>
            <p:cNvPr id="162" name="Google Shape;162;p27"/>
            <p:cNvSpPr txBox="1"/>
            <p:nvPr/>
          </p:nvSpPr>
          <p:spPr>
            <a:xfrm>
              <a:off x="3311061" y="3559540"/>
              <a:ext cx="2521800" cy="1296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 sz="1000" u="none" cap="none" strike="noStrike">
                  <a:solidFill>
                    <a:srgbClr val="851024"/>
                  </a:solidFill>
                  <a:latin typeface="Montserrat"/>
                  <a:ea typeface="Montserrat"/>
                  <a:cs typeface="Montserrat"/>
                  <a:sym typeface="Montserrat"/>
                </a:rPr>
                <a:t>E-BOOKS, VIDEOS, &amp; MANIPULATIVES</a:t>
              </a:r>
              <a:endParaRPr sz="1000">
                <a:latin typeface="Montserrat"/>
                <a:ea typeface="Montserrat"/>
                <a:cs typeface="Montserrat"/>
                <a:sym typeface="Montserrat"/>
              </a:endParaRPr>
            </a:p>
          </p:txBody>
        </p:sp>
      </p:grpSp>
      <p:grpSp>
        <p:nvGrpSpPr>
          <p:cNvPr id="163" name="Google Shape;163;p27"/>
          <p:cNvGrpSpPr/>
          <p:nvPr/>
        </p:nvGrpSpPr>
        <p:grpSpPr>
          <a:xfrm>
            <a:off x="6138954" y="1945959"/>
            <a:ext cx="2693291" cy="2190083"/>
            <a:chOff x="6139009" y="1957175"/>
            <a:chExt cx="2693291" cy="1844125"/>
          </a:xfrm>
        </p:grpSpPr>
        <p:pic>
          <p:nvPicPr>
            <p:cNvPr descr="image.png" id="164" name="Google Shape;164;p27"/>
            <p:cNvPicPr preferRelativeResize="0"/>
            <p:nvPr/>
          </p:nvPicPr>
          <p:blipFill rotWithShape="1">
            <a:blip r:embed="rId5">
              <a:alphaModFix/>
            </a:blip>
            <a:srcRect b="0" l="0" r="0" t="0"/>
            <a:stretch/>
          </p:blipFill>
          <p:spPr>
            <a:xfrm>
              <a:off x="6139009" y="1957175"/>
              <a:ext cx="2693291" cy="1844125"/>
            </a:xfrm>
            <a:prstGeom prst="rect">
              <a:avLst/>
            </a:prstGeom>
            <a:noFill/>
            <a:ln>
              <a:noFill/>
            </a:ln>
          </p:spPr>
        </p:pic>
        <p:sp>
          <p:nvSpPr>
            <p:cNvPr id="165" name="Google Shape;165;p27"/>
            <p:cNvSpPr txBox="1"/>
            <p:nvPr/>
          </p:nvSpPr>
          <p:spPr>
            <a:xfrm>
              <a:off x="6310562" y="2136059"/>
              <a:ext cx="2350200" cy="399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 u="none" cap="none" strike="noStrike">
                  <a:solidFill>
                    <a:srgbClr val="1E293B"/>
                  </a:solidFill>
                  <a:latin typeface="Montserrat"/>
                  <a:ea typeface="Montserrat"/>
                  <a:cs typeface="Montserrat"/>
                  <a:sym typeface="Montserrat"/>
                </a:rPr>
                <a:t>Multiple Means of Action &amp; Expression</a:t>
              </a:r>
              <a:endParaRPr>
                <a:latin typeface="Montserrat"/>
                <a:ea typeface="Montserrat"/>
                <a:cs typeface="Montserrat"/>
                <a:sym typeface="Montserrat"/>
              </a:endParaRPr>
            </a:p>
          </p:txBody>
        </p:sp>
        <p:sp>
          <p:nvSpPr>
            <p:cNvPr id="166" name="Google Shape;166;p27"/>
            <p:cNvSpPr txBox="1"/>
            <p:nvPr/>
          </p:nvSpPr>
          <p:spPr>
            <a:xfrm>
              <a:off x="6310555" y="2635384"/>
              <a:ext cx="2350200" cy="751500"/>
            </a:xfrm>
            <a:prstGeom prst="rect">
              <a:avLst/>
            </a:prstGeom>
            <a:noFill/>
            <a:ln>
              <a:noFill/>
            </a:ln>
          </p:spPr>
          <p:txBody>
            <a:bodyPr anchorCtr="0" anchor="t" bIns="0" lIns="0" spcFirstLastPara="1" rIns="0" wrap="square" tIns="0">
              <a:spAutoFit/>
            </a:bodyPr>
            <a:lstStyle/>
            <a:p>
              <a:pPr indent="0" lvl="0" marL="0" marR="0" rtl="0" algn="l">
                <a:lnSpc>
                  <a:spcPct val="159921"/>
                </a:lnSpc>
                <a:spcBef>
                  <a:spcPts val="0"/>
                </a:spcBef>
                <a:spcAft>
                  <a:spcPts val="0"/>
                </a:spcAft>
                <a:buNone/>
              </a:pPr>
              <a:r>
                <a:rPr i="0" lang="en" sz="1000" u="none" cap="none" strike="noStrike">
                  <a:solidFill>
                    <a:srgbClr val="475569"/>
                  </a:solidFill>
                  <a:latin typeface="Montserrat"/>
                  <a:ea typeface="Montserrat"/>
                  <a:cs typeface="Montserrat"/>
                  <a:sym typeface="Montserrat"/>
                </a:rPr>
                <a:t>Offer students</a:t>
              </a:r>
              <a:r>
                <a:rPr b="1" i="0" lang="en" sz="1000" u="none" cap="none" strike="noStrike">
                  <a:solidFill>
                    <a:srgbClr val="475569"/>
                  </a:solidFill>
                  <a:latin typeface="Montserrat"/>
                  <a:ea typeface="Montserrat"/>
                  <a:cs typeface="Montserrat"/>
                  <a:sym typeface="Montserrat"/>
                </a:rPr>
                <a:t> multiple ways to demonstrate understanding</a:t>
              </a:r>
              <a:r>
                <a:rPr i="0" lang="en" sz="1000" u="none" cap="none" strike="noStrike">
                  <a:solidFill>
                    <a:srgbClr val="475569"/>
                  </a:solidFill>
                  <a:latin typeface="Montserrat"/>
                  <a:ea typeface="Montserrat"/>
                  <a:cs typeface="Montserrat"/>
                  <a:sym typeface="Montserrat"/>
                </a:rPr>
                <a:t>. Focus on how they learn through flexible physical and cognitive expression.</a:t>
              </a:r>
              <a:endParaRPr sz="1000">
                <a:latin typeface="Montserrat"/>
                <a:ea typeface="Montserrat"/>
                <a:cs typeface="Montserrat"/>
                <a:sym typeface="Montserrat"/>
              </a:endParaRPr>
            </a:p>
          </p:txBody>
        </p:sp>
        <p:sp>
          <p:nvSpPr>
            <p:cNvPr id="167" name="Google Shape;167;p27"/>
            <p:cNvSpPr txBox="1"/>
            <p:nvPr/>
          </p:nvSpPr>
          <p:spPr>
            <a:xfrm>
              <a:off x="6366812" y="3559537"/>
              <a:ext cx="2237700" cy="1296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 sz="1000" u="none" cap="none" strike="noStrike">
                  <a:solidFill>
                    <a:srgbClr val="851024"/>
                  </a:solidFill>
                  <a:latin typeface="Montserrat"/>
                  <a:ea typeface="Montserrat"/>
                  <a:cs typeface="Montserrat"/>
                  <a:sym typeface="Montserrat"/>
                </a:rPr>
                <a:t>DIGITAL MEDIA CHOICE BOARDS</a:t>
              </a:r>
              <a:endParaRPr sz="1000">
                <a:latin typeface="Montserrat"/>
                <a:ea typeface="Montserrat"/>
                <a:cs typeface="Montserrat"/>
                <a:sym typeface="Montserrat"/>
              </a:endParaRPr>
            </a:p>
          </p:txBody>
        </p:sp>
      </p:grpSp>
      <p:sp>
        <p:nvSpPr>
          <p:cNvPr id="168" name="Google Shape;168;p27"/>
          <p:cNvSpPr/>
          <p:nvPr/>
        </p:nvSpPr>
        <p:spPr>
          <a:xfrm>
            <a:off x="5326275" y="4443825"/>
            <a:ext cx="2693400" cy="482700"/>
          </a:xfrm>
          <a:prstGeom prst="roundRect">
            <a:avLst>
              <a:gd fmla="val 16667" name="adj"/>
            </a:avLst>
          </a:prstGeom>
          <a:solidFill>
            <a:srgbClr val="66666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lt1"/>
                </a:solidFill>
                <a:latin typeface="Montserrat"/>
                <a:ea typeface="Montserrat"/>
                <a:cs typeface="Montserrat"/>
                <a:sym typeface="Montserrat"/>
              </a:rPr>
              <a:t>Dive deeper into </a:t>
            </a:r>
            <a:r>
              <a:rPr lang="en" sz="1800" u="sng">
                <a:solidFill>
                  <a:schemeClr val="lt1"/>
                </a:solidFill>
                <a:latin typeface="Montserrat"/>
                <a:ea typeface="Montserrat"/>
                <a:cs typeface="Montserrat"/>
                <a:sym typeface="Montserrat"/>
                <a:hlinkClick r:id="rId6">
                  <a:extLst>
                    <a:ext uri="{A12FA001-AC4F-418D-AE19-62706E023703}">
                      <ahyp:hlinkClr val="tx"/>
                    </a:ext>
                  </a:extLst>
                </a:hlinkClick>
              </a:rPr>
              <a:t>UDL </a:t>
            </a:r>
            <a:endParaRPr sz="1800">
              <a:solidFill>
                <a:schemeClr val="lt1"/>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Design for </a:t>
            </a:r>
            <a:r>
              <a:rPr lang="en"/>
              <a:t>Everyone</a:t>
            </a:r>
            <a:r>
              <a:rPr lang="en"/>
              <a:t>: Understanding WCAG</a:t>
            </a:r>
            <a:endParaRPr/>
          </a:p>
        </p:txBody>
      </p:sp>
      <p:sp>
        <p:nvSpPr>
          <p:cNvPr id="174" name="Google Shape;174;p28"/>
          <p:cNvSpPr txBox="1"/>
          <p:nvPr>
            <p:ph idx="1" type="body"/>
          </p:nvPr>
        </p:nvSpPr>
        <p:spPr>
          <a:xfrm>
            <a:off x="311700" y="1152475"/>
            <a:ext cx="6883200" cy="494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a:solidFill>
                  <a:srgbClr val="7C1B29"/>
                </a:solidFill>
                <a:latin typeface="Montserrat"/>
                <a:ea typeface="Montserrat"/>
                <a:cs typeface="Montserrat"/>
                <a:sym typeface="Montserrat"/>
              </a:rPr>
              <a:t>WCAG</a:t>
            </a:r>
            <a:r>
              <a:rPr lang="en">
                <a:solidFill>
                  <a:schemeClr val="dk1"/>
                </a:solidFill>
                <a:latin typeface="Montserrat"/>
                <a:ea typeface="Montserrat"/>
                <a:cs typeface="Montserrat"/>
                <a:sym typeface="Montserrat"/>
              </a:rPr>
              <a:t> stands for </a:t>
            </a:r>
            <a:r>
              <a:rPr b="1" lang="en">
                <a:solidFill>
                  <a:srgbClr val="7C1B29"/>
                </a:solidFill>
                <a:latin typeface="Montserrat"/>
                <a:ea typeface="Montserrat"/>
                <a:cs typeface="Montserrat"/>
                <a:sym typeface="Montserrat"/>
              </a:rPr>
              <a:t>Web Content Accessibility Guidelines</a:t>
            </a:r>
            <a:r>
              <a:rPr lang="en">
                <a:latin typeface="Montserrat"/>
                <a:ea typeface="Montserrat"/>
                <a:cs typeface="Montserrat"/>
                <a:sym typeface="Montserrat"/>
              </a:rPr>
              <a:t>. </a:t>
            </a:r>
            <a:endParaRPr>
              <a:latin typeface="Montserrat"/>
              <a:ea typeface="Montserrat"/>
              <a:cs typeface="Montserrat"/>
              <a:sym typeface="Montserrat"/>
            </a:endParaRPr>
          </a:p>
        </p:txBody>
      </p:sp>
      <p:pic>
        <p:nvPicPr>
          <p:cNvPr id="175" name="Google Shape;175;p28" title="WCAG (1).png"/>
          <p:cNvPicPr preferRelativeResize="0"/>
          <p:nvPr/>
        </p:nvPicPr>
        <p:blipFill rotWithShape="1">
          <a:blip r:embed="rId3">
            <a:alphaModFix/>
          </a:blip>
          <a:srcRect b="19759" l="15117" r="14241" t="26779"/>
          <a:stretch/>
        </p:blipFill>
        <p:spPr>
          <a:xfrm>
            <a:off x="311703" y="1781925"/>
            <a:ext cx="3210851" cy="2429976"/>
          </a:xfrm>
          <a:prstGeom prst="rect">
            <a:avLst/>
          </a:prstGeom>
          <a:noFill/>
          <a:ln>
            <a:noFill/>
          </a:ln>
        </p:spPr>
      </p:pic>
      <p:sp>
        <p:nvSpPr>
          <p:cNvPr id="176" name="Google Shape;176;p28"/>
          <p:cNvSpPr txBox="1"/>
          <p:nvPr>
            <p:ph idx="1" type="body"/>
          </p:nvPr>
        </p:nvSpPr>
        <p:spPr>
          <a:xfrm>
            <a:off x="3522550" y="2135900"/>
            <a:ext cx="4999800" cy="1929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latin typeface="Montserrat Light"/>
                <a:ea typeface="Montserrat Light"/>
                <a:cs typeface="Montserrat Light"/>
                <a:sym typeface="Montserrat Light"/>
              </a:rPr>
              <a:t>WCAG is the gold standard for ensuring the </a:t>
            </a:r>
            <a:r>
              <a:rPr lang="en">
                <a:solidFill>
                  <a:schemeClr val="dk1"/>
                </a:solidFill>
                <a:latin typeface="Montserrat Medium"/>
                <a:ea typeface="Montserrat Medium"/>
                <a:cs typeface="Montserrat Medium"/>
                <a:sym typeface="Montserrat Medium"/>
              </a:rPr>
              <a:t>internet is usable for everyone</a:t>
            </a:r>
            <a:r>
              <a:rPr lang="en">
                <a:solidFill>
                  <a:schemeClr val="dk1"/>
                </a:solidFill>
                <a:latin typeface="Montserrat Light"/>
                <a:ea typeface="Montserrat Light"/>
                <a:cs typeface="Montserrat Light"/>
                <a:sym typeface="Montserrat Light"/>
              </a:rPr>
              <a:t>. The goal is to create digital classrooms that remove barriers for students with visual, auditory, motor, or cognitive differences. </a:t>
            </a:r>
            <a:endParaRPr>
              <a:solidFill>
                <a:schemeClr val="dk1"/>
              </a:solidFill>
              <a:latin typeface="Montserrat Light"/>
              <a:ea typeface="Montserrat Light"/>
              <a:cs typeface="Montserrat Light"/>
              <a:sym typeface="Montserrat Light"/>
            </a:endParaRPr>
          </a:p>
        </p:txBody>
      </p:sp>
      <p:sp>
        <p:nvSpPr>
          <p:cNvPr id="177" name="Google Shape;177;p28"/>
          <p:cNvSpPr/>
          <p:nvPr/>
        </p:nvSpPr>
        <p:spPr>
          <a:xfrm>
            <a:off x="5326275" y="4443825"/>
            <a:ext cx="2693400" cy="482700"/>
          </a:xfrm>
          <a:prstGeom prst="roundRect">
            <a:avLst>
              <a:gd fmla="val 16667" name="adj"/>
            </a:avLst>
          </a:prstGeom>
          <a:solidFill>
            <a:srgbClr val="66666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lt1"/>
                </a:solidFill>
                <a:latin typeface="Montserrat"/>
                <a:ea typeface="Montserrat"/>
                <a:cs typeface="Montserrat"/>
                <a:sym typeface="Montserrat"/>
              </a:rPr>
              <a:t>Checkout </a:t>
            </a:r>
            <a:r>
              <a:rPr lang="en" sz="1800" u="sng">
                <a:solidFill>
                  <a:schemeClr val="lt1"/>
                </a:solidFill>
                <a:latin typeface="Montserrat"/>
                <a:ea typeface="Montserrat"/>
                <a:cs typeface="Montserrat"/>
                <a:sym typeface="Montserrat"/>
                <a:hlinkClick r:id="rId4">
                  <a:extLst>
                    <a:ext uri="{A12FA001-AC4F-418D-AE19-62706E023703}">
                      <ahyp:hlinkClr val="tx"/>
                    </a:ext>
                  </a:extLst>
                </a:hlinkClick>
              </a:rPr>
              <a:t>Evaluating Accessibility</a:t>
            </a:r>
            <a:endParaRPr sz="1800">
              <a:solidFill>
                <a:schemeClr val="lt1"/>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Design for Everyone: POUR Design</a:t>
            </a:r>
            <a:endParaRPr/>
          </a:p>
        </p:txBody>
      </p:sp>
      <p:grpSp>
        <p:nvGrpSpPr>
          <p:cNvPr id="183" name="Google Shape;183;p29"/>
          <p:cNvGrpSpPr/>
          <p:nvPr/>
        </p:nvGrpSpPr>
        <p:grpSpPr>
          <a:xfrm>
            <a:off x="6836056" y="1004568"/>
            <a:ext cx="1890689" cy="3130098"/>
            <a:chOff x="6836056" y="965239"/>
            <a:chExt cx="1890689" cy="3130098"/>
          </a:xfrm>
        </p:grpSpPr>
        <p:pic>
          <p:nvPicPr>
            <p:cNvPr id="184" name="Google Shape;184;p29" title="Robust.png"/>
            <p:cNvPicPr preferRelativeResize="0"/>
            <p:nvPr/>
          </p:nvPicPr>
          <p:blipFill>
            <a:blip r:embed="rId3">
              <a:alphaModFix/>
            </a:blip>
            <a:stretch>
              <a:fillRect/>
            </a:stretch>
          </p:blipFill>
          <p:spPr>
            <a:xfrm>
              <a:off x="6959707" y="965239"/>
              <a:ext cx="1647275" cy="1647275"/>
            </a:xfrm>
            <a:prstGeom prst="rect">
              <a:avLst/>
            </a:prstGeom>
            <a:noFill/>
            <a:ln>
              <a:noFill/>
            </a:ln>
          </p:spPr>
        </p:pic>
        <p:grpSp>
          <p:nvGrpSpPr>
            <p:cNvPr id="185" name="Google Shape;185;p29"/>
            <p:cNvGrpSpPr/>
            <p:nvPr/>
          </p:nvGrpSpPr>
          <p:grpSpPr>
            <a:xfrm>
              <a:off x="6836056" y="2554939"/>
              <a:ext cx="1890689" cy="1540398"/>
              <a:chOff x="311700" y="1957175"/>
              <a:chExt cx="2693289" cy="1844125"/>
            </a:xfrm>
          </p:grpSpPr>
          <p:pic>
            <p:nvPicPr>
              <p:cNvPr descr="image.png" id="186" name="Google Shape;186;p29"/>
              <p:cNvPicPr preferRelativeResize="0"/>
              <p:nvPr/>
            </p:nvPicPr>
            <p:blipFill rotWithShape="1">
              <a:blip r:embed="rId4">
                <a:alphaModFix/>
              </a:blip>
              <a:srcRect b="0" l="0" r="0" t="0"/>
              <a:stretch/>
            </p:blipFill>
            <p:spPr>
              <a:xfrm>
                <a:off x="311700" y="1957175"/>
                <a:ext cx="2693289" cy="1844125"/>
              </a:xfrm>
              <a:prstGeom prst="rect">
                <a:avLst/>
              </a:prstGeom>
              <a:noFill/>
              <a:ln>
                <a:noFill/>
              </a:ln>
            </p:spPr>
          </p:pic>
          <p:sp>
            <p:nvSpPr>
              <p:cNvPr id="187" name="Google Shape;187;p29"/>
              <p:cNvSpPr txBox="1"/>
              <p:nvPr/>
            </p:nvSpPr>
            <p:spPr>
              <a:xfrm>
                <a:off x="483253" y="2136059"/>
                <a:ext cx="2350200" cy="2580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a:solidFill>
                      <a:srgbClr val="1E293B"/>
                    </a:solidFill>
                    <a:latin typeface="Montserrat"/>
                    <a:ea typeface="Montserrat"/>
                    <a:cs typeface="Montserrat"/>
                    <a:sym typeface="Montserrat"/>
                  </a:rPr>
                  <a:t>Robust</a:t>
                </a:r>
                <a:endParaRPr>
                  <a:latin typeface="Montserrat"/>
                  <a:ea typeface="Montserrat"/>
                  <a:cs typeface="Montserrat"/>
                  <a:sym typeface="Montserrat"/>
                </a:endParaRPr>
              </a:p>
            </p:txBody>
          </p:sp>
          <p:sp>
            <p:nvSpPr>
              <p:cNvPr id="188" name="Google Shape;188;p29"/>
              <p:cNvSpPr txBox="1"/>
              <p:nvPr/>
            </p:nvSpPr>
            <p:spPr>
              <a:xfrm>
                <a:off x="539506" y="2506058"/>
                <a:ext cx="2237700" cy="442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1200">
                    <a:solidFill>
                      <a:srgbClr val="475569"/>
                    </a:solidFill>
                    <a:latin typeface="Montserrat"/>
                    <a:ea typeface="Montserrat"/>
                    <a:cs typeface="Montserrat"/>
                    <a:sym typeface="Montserrat"/>
                  </a:rPr>
                  <a:t>Does it work on any device?</a:t>
                </a:r>
                <a:endParaRPr sz="1200">
                  <a:latin typeface="Montserrat"/>
                  <a:ea typeface="Montserrat"/>
                  <a:cs typeface="Montserrat"/>
                  <a:sym typeface="Montserrat"/>
                </a:endParaRPr>
              </a:p>
            </p:txBody>
          </p:sp>
          <p:sp>
            <p:nvSpPr>
              <p:cNvPr id="189" name="Google Shape;189;p29"/>
              <p:cNvSpPr txBox="1"/>
              <p:nvPr/>
            </p:nvSpPr>
            <p:spPr>
              <a:xfrm>
                <a:off x="436043" y="3107062"/>
                <a:ext cx="2237700" cy="6465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 sz="1169">
                    <a:solidFill>
                      <a:srgbClr val="851024"/>
                    </a:solidFill>
                    <a:latin typeface="Montserrat"/>
                    <a:ea typeface="Montserrat"/>
                    <a:cs typeface="Montserrat"/>
                    <a:sym typeface="Montserrat"/>
                  </a:rPr>
                  <a:t>Design that works on phones &amp; computers</a:t>
                </a:r>
                <a:endParaRPr sz="1169">
                  <a:latin typeface="Montserrat"/>
                  <a:ea typeface="Montserrat"/>
                  <a:cs typeface="Montserrat"/>
                  <a:sym typeface="Montserrat"/>
                </a:endParaRPr>
              </a:p>
            </p:txBody>
          </p:sp>
        </p:grpSp>
      </p:grpSp>
      <p:grpSp>
        <p:nvGrpSpPr>
          <p:cNvPr id="190" name="Google Shape;190;p29"/>
          <p:cNvGrpSpPr/>
          <p:nvPr/>
        </p:nvGrpSpPr>
        <p:grpSpPr>
          <a:xfrm>
            <a:off x="311706" y="1050068"/>
            <a:ext cx="1890689" cy="3086477"/>
            <a:chOff x="311706" y="1032485"/>
            <a:chExt cx="1890689" cy="3086477"/>
          </a:xfrm>
        </p:grpSpPr>
        <p:grpSp>
          <p:nvGrpSpPr>
            <p:cNvPr id="191" name="Google Shape;191;p29"/>
            <p:cNvGrpSpPr/>
            <p:nvPr/>
          </p:nvGrpSpPr>
          <p:grpSpPr>
            <a:xfrm>
              <a:off x="311706" y="2578564"/>
              <a:ext cx="1890689" cy="1540398"/>
              <a:chOff x="311700" y="1957175"/>
              <a:chExt cx="2693289" cy="1844125"/>
            </a:xfrm>
          </p:grpSpPr>
          <p:pic>
            <p:nvPicPr>
              <p:cNvPr descr="image.png" id="192" name="Google Shape;192;p29"/>
              <p:cNvPicPr preferRelativeResize="0"/>
              <p:nvPr/>
            </p:nvPicPr>
            <p:blipFill rotWithShape="1">
              <a:blip r:embed="rId4">
                <a:alphaModFix/>
              </a:blip>
              <a:srcRect b="0" l="0" r="0" t="0"/>
              <a:stretch/>
            </p:blipFill>
            <p:spPr>
              <a:xfrm>
                <a:off x="311700" y="1957175"/>
                <a:ext cx="2693289" cy="1844125"/>
              </a:xfrm>
              <a:prstGeom prst="rect">
                <a:avLst/>
              </a:prstGeom>
              <a:noFill/>
              <a:ln>
                <a:noFill/>
              </a:ln>
            </p:spPr>
          </p:pic>
          <p:sp>
            <p:nvSpPr>
              <p:cNvPr id="193" name="Google Shape;193;p29"/>
              <p:cNvSpPr txBox="1"/>
              <p:nvPr/>
            </p:nvSpPr>
            <p:spPr>
              <a:xfrm>
                <a:off x="483253" y="2136059"/>
                <a:ext cx="2350200" cy="2580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a:solidFill>
                      <a:srgbClr val="1E293B"/>
                    </a:solidFill>
                    <a:latin typeface="Montserrat"/>
                    <a:ea typeface="Montserrat"/>
                    <a:cs typeface="Montserrat"/>
                    <a:sym typeface="Montserrat"/>
                  </a:rPr>
                  <a:t>Perceivable</a:t>
                </a:r>
                <a:endParaRPr>
                  <a:latin typeface="Montserrat"/>
                  <a:ea typeface="Montserrat"/>
                  <a:cs typeface="Montserrat"/>
                  <a:sym typeface="Montserrat"/>
                </a:endParaRPr>
              </a:p>
            </p:txBody>
          </p:sp>
          <p:sp>
            <p:nvSpPr>
              <p:cNvPr id="194" name="Google Shape;194;p29"/>
              <p:cNvSpPr txBox="1"/>
              <p:nvPr/>
            </p:nvSpPr>
            <p:spPr>
              <a:xfrm>
                <a:off x="539506" y="2506058"/>
                <a:ext cx="2237700" cy="442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1200">
                    <a:solidFill>
                      <a:srgbClr val="475569"/>
                    </a:solidFill>
                    <a:latin typeface="Montserrat"/>
                    <a:ea typeface="Montserrat"/>
                    <a:cs typeface="Montserrat"/>
                    <a:sym typeface="Montserrat"/>
                  </a:rPr>
                  <a:t>Can students see and hear it?</a:t>
                </a:r>
                <a:endParaRPr sz="1200">
                  <a:latin typeface="Montserrat"/>
                  <a:ea typeface="Montserrat"/>
                  <a:cs typeface="Montserrat"/>
                  <a:sym typeface="Montserrat"/>
                </a:endParaRPr>
              </a:p>
            </p:txBody>
          </p:sp>
          <p:sp>
            <p:nvSpPr>
              <p:cNvPr id="195" name="Google Shape;195;p29"/>
              <p:cNvSpPr txBox="1"/>
              <p:nvPr/>
            </p:nvSpPr>
            <p:spPr>
              <a:xfrm>
                <a:off x="436043" y="3107062"/>
                <a:ext cx="2237700" cy="431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 sz="1169">
                    <a:solidFill>
                      <a:srgbClr val="851024"/>
                    </a:solidFill>
                    <a:latin typeface="Montserrat"/>
                    <a:ea typeface="Montserrat"/>
                    <a:cs typeface="Montserrat"/>
                    <a:sym typeface="Montserrat"/>
                  </a:rPr>
                  <a:t>High color contrast, Alt-text on images</a:t>
                </a:r>
                <a:endParaRPr sz="1169">
                  <a:latin typeface="Montserrat"/>
                  <a:ea typeface="Montserrat"/>
                  <a:cs typeface="Montserrat"/>
                  <a:sym typeface="Montserrat"/>
                </a:endParaRPr>
              </a:p>
            </p:txBody>
          </p:sp>
        </p:grpSp>
        <p:pic>
          <p:nvPicPr>
            <p:cNvPr id="196" name="Google Shape;196;p29" title="Perception.png"/>
            <p:cNvPicPr preferRelativeResize="0"/>
            <p:nvPr/>
          </p:nvPicPr>
          <p:blipFill rotWithShape="1">
            <a:blip r:embed="rId5">
              <a:alphaModFix/>
            </a:blip>
            <a:srcRect b="1020" l="0" r="0" t="-1020"/>
            <a:stretch/>
          </p:blipFill>
          <p:spPr>
            <a:xfrm>
              <a:off x="433413" y="1032485"/>
              <a:ext cx="1647275" cy="1647275"/>
            </a:xfrm>
            <a:prstGeom prst="rect">
              <a:avLst/>
            </a:prstGeom>
            <a:noFill/>
            <a:ln>
              <a:noFill/>
            </a:ln>
          </p:spPr>
        </p:pic>
      </p:grpSp>
      <p:grpSp>
        <p:nvGrpSpPr>
          <p:cNvPr id="197" name="Google Shape;197;p29"/>
          <p:cNvGrpSpPr/>
          <p:nvPr/>
        </p:nvGrpSpPr>
        <p:grpSpPr>
          <a:xfrm>
            <a:off x="4661273" y="985355"/>
            <a:ext cx="1890689" cy="3153706"/>
            <a:chOff x="4602081" y="982069"/>
            <a:chExt cx="1890689" cy="3153706"/>
          </a:xfrm>
        </p:grpSpPr>
        <p:pic>
          <p:nvPicPr>
            <p:cNvPr id="198" name="Google Shape;198;p29" title="Understandable.png"/>
            <p:cNvPicPr preferRelativeResize="0"/>
            <p:nvPr/>
          </p:nvPicPr>
          <p:blipFill>
            <a:blip r:embed="rId6">
              <a:alphaModFix/>
            </a:blip>
            <a:stretch>
              <a:fillRect/>
            </a:stretch>
          </p:blipFill>
          <p:spPr>
            <a:xfrm>
              <a:off x="4713320" y="982069"/>
              <a:ext cx="1647275" cy="1647275"/>
            </a:xfrm>
            <a:prstGeom prst="rect">
              <a:avLst/>
            </a:prstGeom>
            <a:noFill/>
            <a:ln>
              <a:noFill/>
            </a:ln>
          </p:spPr>
        </p:pic>
        <p:grpSp>
          <p:nvGrpSpPr>
            <p:cNvPr id="199" name="Google Shape;199;p29"/>
            <p:cNvGrpSpPr/>
            <p:nvPr/>
          </p:nvGrpSpPr>
          <p:grpSpPr>
            <a:xfrm>
              <a:off x="4602081" y="2595377"/>
              <a:ext cx="1890689" cy="1540398"/>
              <a:chOff x="311700" y="1957175"/>
              <a:chExt cx="2693289" cy="1844125"/>
            </a:xfrm>
          </p:grpSpPr>
          <p:pic>
            <p:nvPicPr>
              <p:cNvPr descr="image.png" id="200" name="Google Shape;200;p29"/>
              <p:cNvPicPr preferRelativeResize="0"/>
              <p:nvPr/>
            </p:nvPicPr>
            <p:blipFill rotWithShape="1">
              <a:blip r:embed="rId4">
                <a:alphaModFix/>
              </a:blip>
              <a:srcRect b="0" l="0" r="0" t="0"/>
              <a:stretch/>
            </p:blipFill>
            <p:spPr>
              <a:xfrm>
                <a:off x="311700" y="1957175"/>
                <a:ext cx="2693289" cy="1844125"/>
              </a:xfrm>
              <a:prstGeom prst="rect">
                <a:avLst/>
              </a:prstGeom>
              <a:noFill/>
              <a:ln>
                <a:noFill/>
              </a:ln>
            </p:spPr>
          </p:pic>
          <p:sp>
            <p:nvSpPr>
              <p:cNvPr id="201" name="Google Shape;201;p29"/>
              <p:cNvSpPr txBox="1"/>
              <p:nvPr/>
            </p:nvSpPr>
            <p:spPr>
              <a:xfrm>
                <a:off x="483253" y="2136059"/>
                <a:ext cx="2350200" cy="2580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a:solidFill>
                      <a:srgbClr val="1E293B"/>
                    </a:solidFill>
                    <a:latin typeface="Montserrat"/>
                    <a:ea typeface="Montserrat"/>
                    <a:cs typeface="Montserrat"/>
                    <a:sym typeface="Montserrat"/>
                  </a:rPr>
                  <a:t>Understandable</a:t>
                </a:r>
                <a:endParaRPr>
                  <a:latin typeface="Montserrat"/>
                  <a:ea typeface="Montserrat"/>
                  <a:cs typeface="Montserrat"/>
                  <a:sym typeface="Montserrat"/>
                </a:endParaRPr>
              </a:p>
            </p:txBody>
          </p:sp>
          <p:sp>
            <p:nvSpPr>
              <p:cNvPr id="202" name="Google Shape;202;p29"/>
              <p:cNvSpPr txBox="1"/>
              <p:nvPr/>
            </p:nvSpPr>
            <p:spPr>
              <a:xfrm>
                <a:off x="539506" y="2506058"/>
                <a:ext cx="2237700" cy="221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1200">
                    <a:solidFill>
                      <a:srgbClr val="475569"/>
                    </a:solidFill>
                    <a:latin typeface="Montserrat"/>
                    <a:ea typeface="Montserrat"/>
                    <a:cs typeface="Montserrat"/>
                    <a:sym typeface="Montserrat"/>
                  </a:rPr>
                  <a:t>Is it easy to read?</a:t>
                </a:r>
                <a:endParaRPr sz="1200">
                  <a:latin typeface="Montserrat"/>
                  <a:ea typeface="Montserrat"/>
                  <a:cs typeface="Montserrat"/>
                  <a:sym typeface="Montserrat"/>
                </a:endParaRPr>
              </a:p>
            </p:txBody>
          </p:sp>
          <p:sp>
            <p:nvSpPr>
              <p:cNvPr id="203" name="Google Shape;203;p29"/>
              <p:cNvSpPr txBox="1"/>
              <p:nvPr/>
            </p:nvSpPr>
            <p:spPr>
              <a:xfrm>
                <a:off x="436043" y="3107062"/>
                <a:ext cx="2237700" cy="431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 sz="1169">
                    <a:solidFill>
                      <a:srgbClr val="851024"/>
                    </a:solidFill>
                    <a:latin typeface="Montserrat"/>
                    <a:ea typeface="Montserrat"/>
                    <a:cs typeface="Montserrat"/>
                    <a:sym typeface="Montserrat"/>
                  </a:rPr>
                  <a:t>Left-aligned text, predictable layouts</a:t>
                </a:r>
                <a:endParaRPr sz="1169">
                  <a:latin typeface="Montserrat"/>
                  <a:ea typeface="Montserrat"/>
                  <a:cs typeface="Montserrat"/>
                  <a:sym typeface="Montserrat"/>
                </a:endParaRPr>
              </a:p>
            </p:txBody>
          </p:sp>
        </p:grpSp>
      </p:grpSp>
      <p:grpSp>
        <p:nvGrpSpPr>
          <p:cNvPr id="204" name="Google Shape;204;p29"/>
          <p:cNvGrpSpPr/>
          <p:nvPr/>
        </p:nvGrpSpPr>
        <p:grpSpPr>
          <a:xfrm>
            <a:off x="2486489" y="1035293"/>
            <a:ext cx="1890689" cy="3101237"/>
            <a:chOff x="2456894" y="1017725"/>
            <a:chExt cx="1890689" cy="3101237"/>
          </a:xfrm>
        </p:grpSpPr>
        <p:grpSp>
          <p:nvGrpSpPr>
            <p:cNvPr id="205" name="Google Shape;205;p29"/>
            <p:cNvGrpSpPr/>
            <p:nvPr/>
          </p:nvGrpSpPr>
          <p:grpSpPr>
            <a:xfrm>
              <a:off x="2456894" y="2578564"/>
              <a:ext cx="1890689" cy="1540398"/>
              <a:chOff x="311700" y="1957175"/>
              <a:chExt cx="2693289" cy="1844125"/>
            </a:xfrm>
          </p:grpSpPr>
          <p:pic>
            <p:nvPicPr>
              <p:cNvPr descr="image.png" id="206" name="Google Shape;206;p29"/>
              <p:cNvPicPr preferRelativeResize="0"/>
              <p:nvPr/>
            </p:nvPicPr>
            <p:blipFill rotWithShape="1">
              <a:blip r:embed="rId4">
                <a:alphaModFix/>
              </a:blip>
              <a:srcRect b="0" l="0" r="0" t="0"/>
              <a:stretch/>
            </p:blipFill>
            <p:spPr>
              <a:xfrm>
                <a:off x="311700" y="1957175"/>
                <a:ext cx="2693289" cy="1844125"/>
              </a:xfrm>
              <a:prstGeom prst="rect">
                <a:avLst/>
              </a:prstGeom>
              <a:noFill/>
              <a:ln>
                <a:noFill/>
              </a:ln>
            </p:spPr>
          </p:pic>
          <p:sp>
            <p:nvSpPr>
              <p:cNvPr id="207" name="Google Shape;207;p29"/>
              <p:cNvSpPr txBox="1"/>
              <p:nvPr/>
            </p:nvSpPr>
            <p:spPr>
              <a:xfrm>
                <a:off x="483253" y="2136059"/>
                <a:ext cx="2350200" cy="2580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a:solidFill>
                      <a:srgbClr val="1E293B"/>
                    </a:solidFill>
                    <a:latin typeface="Montserrat"/>
                    <a:ea typeface="Montserrat"/>
                    <a:cs typeface="Montserrat"/>
                    <a:sym typeface="Montserrat"/>
                  </a:rPr>
                  <a:t>Operable</a:t>
                </a:r>
                <a:endParaRPr>
                  <a:latin typeface="Montserrat"/>
                  <a:ea typeface="Montserrat"/>
                  <a:cs typeface="Montserrat"/>
                  <a:sym typeface="Montserrat"/>
                </a:endParaRPr>
              </a:p>
            </p:txBody>
          </p:sp>
          <p:sp>
            <p:nvSpPr>
              <p:cNvPr id="208" name="Google Shape;208;p29"/>
              <p:cNvSpPr txBox="1"/>
              <p:nvPr/>
            </p:nvSpPr>
            <p:spPr>
              <a:xfrm>
                <a:off x="539506" y="2506058"/>
                <a:ext cx="2237700" cy="442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1200">
                    <a:solidFill>
                      <a:srgbClr val="475569"/>
                    </a:solidFill>
                    <a:latin typeface="Montserrat"/>
                    <a:ea typeface="Montserrat"/>
                    <a:cs typeface="Montserrat"/>
                    <a:sym typeface="Montserrat"/>
                  </a:rPr>
                  <a:t>Can students navigate it easily?</a:t>
                </a:r>
                <a:endParaRPr sz="1200">
                  <a:latin typeface="Montserrat"/>
                  <a:ea typeface="Montserrat"/>
                  <a:cs typeface="Montserrat"/>
                  <a:sym typeface="Montserrat"/>
                </a:endParaRPr>
              </a:p>
            </p:txBody>
          </p:sp>
          <p:sp>
            <p:nvSpPr>
              <p:cNvPr id="209" name="Google Shape;209;p29"/>
              <p:cNvSpPr txBox="1"/>
              <p:nvPr/>
            </p:nvSpPr>
            <p:spPr>
              <a:xfrm>
                <a:off x="435961" y="3107059"/>
                <a:ext cx="2418300" cy="6465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 sz="1169">
                    <a:solidFill>
                      <a:srgbClr val="851024"/>
                    </a:solidFill>
                    <a:latin typeface="Montserrat"/>
                    <a:ea typeface="Montserrat"/>
                    <a:cs typeface="Montserrat"/>
                    <a:sym typeface="Montserrat"/>
                  </a:rPr>
                  <a:t>Clean navigation, keyboard-friendly button</a:t>
                </a:r>
                <a:endParaRPr sz="1169">
                  <a:latin typeface="Montserrat"/>
                  <a:ea typeface="Montserrat"/>
                  <a:cs typeface="Montserrat"/>
                  <a:sym typeface="Montserrat"/>
                </a:endParaRPr>
              </a:p>
            </p:txBody>
          </p:sp>
        </p:grpSp>
        <p:pic>
          <p:nvPicPr>
            <p:cNvPr id="210" name="Google Shape;210;p29" title="Operable.png"/>
            <p:cNvPicPr preferRelativeResize="0"/>
            <p:nvPr/>
          </p:nvPicPr>
          <p:blipFill>
            <a:blip r:embed="rId7">
              <a:alphaModFix/>
            </a:blip>
            <a:stretch>
              <a:fillRect/>
            </a:stretch>
          </p:blipFill>
          <p:spPr>
            <a:xfrm>
              <a:off x="2584954" y="1017725"/>
              <a:ext cx="1647275" cy="1647275"/>
            </a:xfrm>
            <a:prstGeom prst="rect">
              <a:avLst/>
            </a:prstGeom>
            <a:noFill/>
            <a:ln>
              <a:noFill/>
            </a:ln>
          </p:spPr>
        </p:pic>
      </p:grpSp>
      <p:sp>
        <p:nvSpPr>
          <p:cNvPr id="211" name="Google Shape;211;p29"/>
          <p:cNvSpPr/>
          <p:nvPr/>
        </p:nvSpPr>
        <p:spPr>
          <a:xfrm>
            <a:off x="5058750" y="4443825"/>
            <a:ext cx="2961000" cy="482700"/>
          </a:xfrm>
          <a:prstGeom prst="roundRect">
            <a:avLst>
              <a:gd fmla="val 16667" name="adj"/>
            </a:avLst>
          </a:prstGeom>
          <a:solidFill>
            <a:srgbClr val="66666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lt1"/>
                </a:solidFill>
                <a:latin typeface="Montserrat"/>
                <a:ea typeface="Montserrat"/>
                <a:cs typeface="Montserrat"/>
                <a:sym typeface="Montserrat"/>
              </a:rPr>
              <a:t>Dive deeper into </a:t>
            </a:r>
            <a:r>
              <a:rPr lang="en" sz="1800" u="sng">
                <a:solidFill>
                  <a:schemeClr val="lt1"/>
                </a:solidFill>
                <a:latin typeface="Montserrat"/>
                <a:ea typeface="Montserrat"/>
                <a:cs typeface="Montserrat"/>
                <a:sym typeface="Montserrat"/>
                <a:hlinkClick r:id="rId8">
                  <a:extLst>
                    <a:ext uri="{A12FA001-AC4F-418D-AE19-62706E023703}">
                      <ahyp:hlinkClr val="tx"/>
                    </a:ext>
                  </a:extLst>
                </a:hlinkClick>
              </a:rPr>
              <a:t>POUR</a:t>
            </a:r>
            <a:endParaRPr sz="1800">
              <a:solidFill>
                <a:schemeClr val="lt1"/>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5" name="Shape 215"/>
        <p:cNvGrpSpPr/>
        <p:nvPr/>
      </p:nvGrpSpPr>
      <p:grpSpPr>
        <a:xfrm>
          <a:off x="0" y="0"/>
          <a:ext cx="0" cy="0"/>
          <a:chOff x="0" y="0"/>
          <a:chExt cx="0" cy="0"/>
        </a:xfrm>
      </p:grpSpPr>
      <p:sp>
        <p:nvSpPr>
          <p:cNvPr id="216" name="Google Shape;216;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Building the Framework</a:t>
            </a:r>
            <a:endParaRPr/>
          </a:p>
        </p:txBody>
      </p:sp>
      <p:pic>
        <p:nvPicPr>
          <p:cNvPr id="217" name="Google Shape;217;p30" title="Fundamentals.png">
            <a:hlinkClick r:id="rId3"/>
          </p:cNvPr>
          <p:cNvPicPr preferRelativeResize="0"/>
          <p:nvPr/>
        </p:nvPicPr>
        <p:blipFill>
          <a:blip r:embed="rId4">
            <a:alphaModFix/>
          </a:blip>
          <a:stretch>
            <a:fillRect/>
          </a:stretch>
        </p:blipFill>
        <p:spPr>
          <a:xfrm>
            <a:off x="1089251" y="1161482"/>
            <a:ext cx="2820525" cy="2820525"/>
          </a:xfrm>
          <a:prstGeom prst="rect">
            <a:avLst/>
          </a:prstGeom>
          <a:noFill/>
          <a:ln>
            <a:noFill/>
          </a:ln>
        </p:spPr>
      </p:pic>
      <p:sp>
        <p:nvSpPr>
          <p:cNvPr id="218" name="Google Shape;218;p30"/>
          <p:cNvSpPr txBox="1"/>
          <p:nvPr>
            <p:ph idx="2" type="body"/>
          </p:nvPr>
        </p:nvSpPr>
        <p:spPr>
          <a:xfrm>
            <a:off x="4832400" y="1152475"/>
            <a:ext cx="3999900" cy="30672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lang="en" sz="2200">
                <a:latin typeface="Montserrat"/>
                <a:ea typeface="Montserrat"/>
                <a:cs typeface="Montserrat"/>
                <a:sym typeface="Montserrat"/>
              </a:rPr>
              <a:t>Core vocabulary, settings, and navigation for reliable student experiences</a:t>
            </a:r>
            <a:endParaRPr sz="2200">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2" name="Shape 222"/>
        <p:cNvGrpSpPr/>
        <p:nvPr/>
      </p:nvGrpSpPr>
      <p:grpSpPr>
        <a:xfrm>
          <a:off x="0" y="0"/>
          <a:ext cx="0" cy="0"/>
          <a:chOff x="0" y="0"/>
          <a:chExt cx="0" cy="0"/>
        </a:xfrm>
      </p:grpSpPr>
      <p:sp>
        <p:nvSpPr>
          <p:cNvPr id="223" name="Google Shape;223;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Building the Framework</a:t>
            </a:r>
            <a:endParaRPr/>
          </a:p>
        </p:txBody>
      </p:sp>
      <p:pic>
        <p:nvPicPr>
          <p:cNvPr id="224" name="Google Shape;224;p31" title="Home Page.png">
            <a:hlinkClick r:id="rId3"/>
          </p:cNvPr>
          <p:cNvPicPr preferRelativeResize="0"/>
          <p:nvPr/>
        </p:nvPicPr>
        <p:blipFill>
          <a:blip r:embed="rId4">
            <a:alphaModFix/>
          </a:blip>
          <a:stretch>
            <a:fillRect/>
          </a:stretch>
        </p:blipFill>
        <p:spPr>
          <a:xfrm>
            <a:off x="1658638" y="1067162"/>
            <a:ext cx="1556693" cy="1556674"/>
          </a:xfrm>
          <a:prstGeom prst="rect">
            <a:avLst/>
          </a:prstGeom>
          <a:noFill/>
          <a:ln>
            <a:noFill/>
          </a:ln>
        </p:spPr>
      </p:pic>
      <p:sp>
        <p:nvSpPr>
          <p:cNvPr id="225" name="Google Shape;225;p31"/>
          <p:cNvSpPr txBox="1"/>
          <p:nvPr/>
        </p:nvSpPr>
        <p:spPr>
          <a:xfrm>
            <a:off x="1065386" y="2658857"/>
            <a:ext cx="2743200" cy="141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800">
                <a:solidFill>
                  <a:schemeClr val="dk2"/>
                </a:solidFill>
                <a:latin typeface="Montserrat"/>
                <a:ea typeface="Montserrat"/>
                <a:cs typeface="Montserrat"/>
                <a:sym typeface="Montserrat"/>
              </a:rPr>
              <a:t>Organizational consistency across student/family-facing courses in NISD</a:t>
            </a:r>
            <a:endParaRPr>
              <a:latin typeface="Montserrat"/>
              <a:ea typeface="Montserrat"/>
              <a:cs typeface="Montserrat"/>
              <a:sym typeface="Montserrat"/>
            </a:endParaRPr>
          </a:p>
        </p:txBody>
      </p:sp>
      <p:sp>
        <p:nvSpPr>
          <p:cNvPr id="226" name="Google Shape;226;p31"/>
          <p:cNvSpPr txBox="1"/>
          <p:nvPr/>
        </p:nvSpPr>
        <p:spPr>
          <a:xfrm>
            <a:off x="5137350" y="2706479"/>
            <a:ext cx="2743200" cy="109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800">
                <a:solidFill>
                  <a:schemeClr val="dk2"/>
                </a:solidFill>
                <a:latin typeface="Montserrat"/>
                <a:ea typeface="Montserrat"/>
                <a:cs typeface="Montserrat"/>
                <a:sym typeface="Montserrat"/>
              </a:rPr>
              <a:t>Design content that is equitable and WCAG compliant</a:t>
            </a:r>
            <a:endParaRPr>
              <a:latin typeface="Montserrat"/>
              <a:ea typeface="Montserrat"/>
              <a:cs typeface="Montserrat"/>
              <a:sym typeface="Montserrat"/>
            </a:endParaRPr>
          </a:p>
        </p:txBody>
      </p:sp>
      <p:pic>
        <p:nvPicPr>
          <p:cNvPr id="227" name="Google Shape;227;p31" title="Accessibility.png">
            <a:hlinkClick r:id="rId5"/>
          </p:cNvPr>
          <p:cNvPicPr preferRelativeResize="0"/>
          <p:nvPr/>
        </p:nvPicPr>
        <p:blipFill>
          <a:blip r:embed="rId6">
            <a:alphaModFix/>
          </a:blip>
          <a:stretch>
            <a:fillRect/>
          </a:stretch>
        </p:blipFill>
        <p:spPr>
          <a:xfrm>
            <a:off x="5730599" y="1114784"/>
            <a:ext cx="1556674" cy="15566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Building the Framework</a:t>
            </a:r>
            <a:endParaRPr/>
          </a:p>
        </p:txBody>
      </p:sp>
      <p:pic>
        <p:nvPicPr>
          <p:cNvPr id="233" name="Google Shape;233;p32" title="Fundamentals.png"/>
          <p:cNvPicPr preferRelativeResize="0"/>
          <p:nvPr/>
        </p:nvPicPr>
        <p:blipFill>
          <a:blip r:embed="rId3">
            <a:alphaModFix/>
          </a:blip>
          <a:stretch>
            <a:fillRect/>
          </a:stretch>
        </p:blipFill>
        <p:spPr>
          <a:xfrm>
            <a:off x="3793656" y="1271137"/>
            <a:ext cx="1556693" cy="1556693"/>
          </a:xfrm>
          <a:prstGeom prst="rect">
            <a:avLst/>
          </a:prstGeom>
          <a:noFill/>
          <a:ln>
            <a:noFill/>
          </a:ln>
        </p:spPr>
      </p:pic>
      <p:pic>
        <p:nvPicPr>
          <p:cNvPr id="234" name="Google Shape;234;p32" title="Home Page.png"/>
          <p:cNvPicPr preferRelativeResize="0"/>
          <p:nvPr/>
        </p:nvPicPr>
        <p:blipFill>
          <a:blip r:embed="rId4">
            <a:alphaModFix/>
          </a:blip>
          <a:stretch>
            <a:fillRect/>
          </a:stretch>
        </p:blipFill>
        <p:spPr>
          <a:xfrm>
            <a:off x="769788" y="1271137"/>
            <a:ext cx="1556693" cy="1556674"/>
          </a:xfrm>
          <a:prstGeom prst="rect">
            <a:avLst/>
          </a:prstGeom>
          <a:noFill/>
          <a:ln>
            <a:noFill/>
          </a:ln>
        </p:spPr>
      </p:pic>
      <p:sp>
        <p:nvSpPr>
          <p:cNvPr id="235" name="Google Shape;235;p32"/>
          <p:cNvSpPr txBox="1"/>
          <p:nvPr/>
        </p:nvSpPr>
        <p:spPr>
          <a:xfrm>
            <a:off x="176536" y="2862832"/>
            <a:ext cx="2743200" cy="1417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800">
                <a:solidFill>
                  <a:schemeClr val="dk2"/>
                </a:solidFill>
                <a:latin typeface="Montserrat"/>
                <a:ea typeface="Montserrat"/>
                <a:cs typeface="Montserrat"/>
                <a:sym typeface="Montserrat"/>
              </a:rPr>
              <a:t>Organizational consistency across student/family-facing courses in NISD</a:t>
            </a:r>
            <a:endParaRPr>
              <a:latin typeface="Montserrat"/>
              <a:ea typeface="Montserrat"/>
              <a:cs typeface="Montserrat"/>
              <a:sym typeface="Montserrat"/>
            </a:endParaRPr>
          </a:p>
        </p:txBody>
      </p:sp>
      <p:sp>
        <p:nvSpPr>
          <p:cNvPr id="236" name="Google Shape;236;p32"/>
          <p:cNvSpPr txBox="1"/>
          <p:nvPr/>
        </p:nvSpPr>
        <p:spPr>
          <a:xfrm>
            <a:off x="3200406" y="2862832"/>
            <a:ext cx="2743200" cy="1417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800">
                <a:solidFill>
                  <a:schemeClr val="dk2"/>
                </a:solidFill>
                <a:latin typeface="Montserrat"/>
                <a:ea typeface="Montserrat"/>
                <a:cs typeface="Montserrat"/>
                <a:sym typeface="Montserrat"/>
              </a:rPr>
              <a:t>Core vocabulary, settings, and navigation for reliable student experiences</a:t>
            </a:r>
            <a:endParaRPr>
              <a:latin typeface="Montserrat"/>
              <a:ea typeface="Montserrat"/>
              <a:cs typeface="Montserrat"/>
              <a:sym typeface="Montserrat"/>
            </a:endParaRPr>
          </a:p>
        </p:txBody>
      </p:sp>
      <p:sp>
        <p:nvSpPr>
          <p:cNvPr id="237" name="Google Shape;237;p32"/>
          <p:cNvSpPr txBox="1"/>
          <p:nvPr/>
        </p:nvSpPr>
        <p:spPr>
          <a:xfrm>
            <a:off x="6224275" y="2862832"/>
            <a:ext cx="2743200" cy="1098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800">
                <a:solidFill>
                  <a:schemeClr val="dk2"/>
                </a:solidFill>
                <a:latin typeface="Montserrat"/>
                <a:ea typeface="Montserrat"/>
                <a:cs typeface="Montserrat"/>
                <a:sym typeface="Montserrat"/>
              </a:rPr>
              <a:t>Design content that is equitable and WCAG compliant</a:t>
            </a:r>
            <a:endParaRPr>
              <a:latin typeface="Montserrat"/>
              <a:ea typeface="Montserrat"/>
              <a:cs typeface="Montserrat"/>
              <a:sym typeface="Montserrat"/>
            </a:endParaRPr>
          </a:p>
        </p:txBody>
      </p:sp>
      <p:pic>
        <p:nvPicPr>
          <p:cNvPr id="238" name="Google Shape;238;p32" title="Accessibility.png"/>
          <p:cNvPicPr preferRelativeResize="0"/>
          <p:nvPr/>
        </p:nvPicPr>
        <p:blipFill>
          <a:blip r:embed="rId5">
            <a:alphaModFix/>
          </a:blip>
          <a:stretch>
            <a:fillRect/>
          </a:stretch>
        </p:blipFill>
        <p:spPr>
          <a:xfrm>
            <a:off x="6817524" y="1271137"/>
            <a:ext cx="1556674" cy="15566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Maximizing Learning Impact</a:t>
            </a:r>
            <a:endParaRPr/>
          </a:p>
        </p:txBody>
      </p:sp>
      <p:sp>
        <p:nvSpPr>
          <p:cNvPr id="244" name="Google Shape;244;p33"/>
          <p:cNvSpPr txBox="1"/>
          <p:nvPr/>
        </p:nvSpPr>
        <p:spPr>
          <a:xfrm>
            <a:off x="176500" y="2854242"/>
            <a:ext cx="2743200" cy="1417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800">
                <a:solidFill>
                  <a:schemeClr val="dk2"/>
                </a:solidFill>
                <a:latin typeface="Montserrat"/>
                <a:ea typeface="Montserrat"/>
                <a:cs typeface="Montserrat"/>
                <a:sym typeface="Montserrat"/>
              </a:rPr>
              <a:t>R</a:t>
            </a:r>
            <a:r>
              <a:rPr lang="en" sz="1800">
                <a:solidFill>
                  <a:schemeClr val="dk2"/>
                </a:solidFill>
                <a:latin typeface="Montserrat"/>
                <a:ea typeface="Montserrat"/>
                <a:cs typeface="Montserrat"/>
                <a:sym typeface="Montserrat"/>
              </a:rPr>
              <a:t>oadmaps</a:t>
            </a:r>
            <a:r>
              <a:rPr lang="en" sz="1800">
                <a:solidFill>
                  <a:schemeClr val="dk2"/>
                </a:solidFill>
                <a:latin typeface="Montserrat"/>
                <a:ea typeface="Montserrat"/>
                <a:cs typeface="Montserrat"/>
                <a:sym typeface="Montserrat"/>
              </a:rPr>
              <a:t> that organizes files, </a:t>
            </a:r>
            <a:r>
              <a:rPr lang="en" sz="1800">
                <a:solidFill>
                  <a:schemeClr val="dk2"/>
                </a:solidFill>
                <a:latin typeface="Montserrat"/>
                <a:ea typeface="Montserrat"/>
                <a:cs typeface="Montserrat"/>
                <a:sym typeface="Montserrat"/>
              </a:rPr>
              <a:t>assignments</a:t>
            </a:r>
            <a:r>
              <a:rPr lang="en" sz="1800">
                <a:solidFill>
                  <a:schemeClr val="dk2"/>
                </a:solidFill>
                <a:latin typeface="Montserrat"/>
                <a:ea typeface="Montserrat"/>
                <a:cs typeface="Montserrat"/>
                <a:sym typeface="Montserrat"/>
              </a:rPr>
              <a:t>, and pages to scaffold</a:t>
            </a:r>
            <a:endParaRPr>
              <a:latin typeface="Montserrat"/>
              <a:ea typeface="Montserrat"/>
              <a:cs typeface="Montserrat"/>
              <a:sym typeface="Montserrat"/>
            </a:endParaRPr>
          </a:p>
        </p:txBody>
      </p:sp>
      <p:sp>
        <p:nvSpPr>
          <p:cNvPr id="245" name="Google Shape;245;p33"/>
          <p:cNvSpPr txBox="1"/>
          <p:nvPr/>
        </p:nvSpPr>
        <p:spPr>
          <a:xfrm>
            <a:off x="3200377" y="2854242"/>
            <a:ext cx="2743200" cy="1417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800">
                <a:solidFill>
                  <a:schemeClr val="dk2"/>
                </a:solidFill>
                <a:latin typeface="Montserrat"/>
                <a:ea typeface="Montserrat"/>
                <a:cs typeface="Montserrat"/>
                <a:sym typeface="Montserrat"/>
              </a:rPr>
              <a:t>Create meaningful, automated checks for understanding with feedback</a:t>
            </a:r>
            <a:endParaRPr>
              <a:latin typeface="Montserrat"/>
              <a:ea typeface="Montserrat"/>
              <a:cs typeface="Montserrat"/>
              <a:sym typeface="Montserrat"/>
            </a:endParaRPr>
          </a:p>
        </p:txBody>
      </p:sp>
      <p:pic>
        <p:nvPicPr>
          <p:cNvPr id="246" name="Google Shape;246;p33" title="Modules.png"/>
          <p:cNvPicPr preferRelativeResize="0"/>
          <p:nvPr/>
        </p:nvPicPr>
        <p:blipFill>
          <a:blip r:embed="rId3">
            <a:alphaModFix/>
          </a:blip>
          <a:stretch>
            <a:fillRect/>
          </a:stretch>
        </p:blipFill>
        <p:spPr>
          <a:xfrm>
            <a:off x="769745" y="1271156"/>
            <a:ext cx="1556674" cy="1556663"/>
          </a:xfrm>
          <a:prstGeom prst="rect">
            <a:avLst/>
          </a:prstGeom>
          <a:noFill/>
          <a:ln>
            <a:noFill/>
          </a:ln>
        </p:spPr>
      </p:pic>
      <p:pic>
        <p:nvPicPr>
          <p:cNvPr id="247" name="Google Shape;247;p33" title="Quizzes.png"/>
          <p:cNvPicPr preferRelativeResize="0"/>
          <p:nvPr/>
        </p:nvPicPr>
        <p:blipFill>
          <a:blip r:embed="rId4">
            <a:alphaModFix/>
          </a:blip>
          <a:stretch>
            <a:fillRect/>
          </a:stretch>
        </p:blipFill>
        <p:spPr>
          <a:xfrm>
            <a:off x="3793662" y="1271150"/>
            <a:ext cx="1556674" cy="1556674"/>
          </a:xfrm>
          <a:prstGeom prst="rect">
            <a:avLst/>
          </a:prstGeom>
          <a:noFill/>
          <a:ln>
            <a:noFill/>
          </a:ln>
        </p:spPr>
      </p:pic>
      <p:pic>
        <p:nvPicPr>
          <p:cNvPr id="248" name="Google Shape;248;p33" title="Templates.png"/>
          <p:cNvPicPr preferRelativeResize="0"/>
          <p:nvPr/>
        </p:nvPicPr>
        <p:blipFill>
          <a:blip r:embed="rId5">
            <a:alphaModFix/>
          </a:blip>
          <a:stretch>
            <a:fillRect/>
          </a:stretch>
        </p:blipFill>
        <p:spPr>
          <a:xfrm>
            <a:off x="6817511" y="1271139"/>
            <a:ext cx="1556693" cy="1556693"/>
          </a:xfrm>
          <a:prstGeom prst="rect">
            <a:avLst/>
          </a:prstGeom>
          <a:noFill/>
          <a:ln>
            <a:noFill/>
          </a:ln>
        </p:spPr>
      </p:pic>
      <p:sp>
        <p:nvSpPr>
          <p:cNvPr id="249" name="Google Shape;249;p33"/>
          <p:cNvSpPr txBox="1"/>
          <p:nvPr/>
        </p:nvSpPr>
        <p:spPr>
          <a:xfrm>
            <a:off x="6224254" y="2854242"/>
            <a:ext cx="2743200" cy="1417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800">
                <a:solidFill>
                  <a:schemeClr val="dk2"/>
                </a:solidFill>
                <a:latin typeface="Montserrat"/>
                <a:ea typeface="Montserrat"/>
                <a:cs typeface="Montserrat"/>
                <a:sym typeface="Montserrat"/>
              </a:rPr>
              <a:t>Scale high-quality content effortlessly with consistent, reusable design</a:t>
            </a:r>
            <a:endParaRPr>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