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6858000" cx="12192000"/>
  <p:notesSz cx="6858000" cy="9144000"/>
  <p:embeddedFontLst>
    <p:embeddedFont>
      <p:font typeface="Afacad Flux"/>
      <p:regular r:id="rId28"/>
      <p:bold r:id="rId29"/>
    </p:embeddedFont>
    <p:embeddedFont>
      <p:font typeface="Playfair Display"/>
      <p:regular r:id="rId30"/>
      <p:bold r:id="rId31"/>
      <p:italic r:id="rId32"/>
      <p:boldItalic r:id="rId33"/>
    </p:embeddedFont>
    <p:embeddedFont>
      <p:font typeface="Comfortaa"/>
      <p:regular r:id="rId34"/>
      <p:bold r:id="rId35"/>
    </p:embeddedFont>
    <p:embeddedFont>
      <p:font typeface="Afacad Flux SemiBold"/>
      <p:regular r:id="rId36"/>
      <p:bold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F332728-45AA-4689-99B2-6501F2901C1D}">
  <a:tblStyle styleId="{DF332728-45AA-4689-99B2-6501F2901C1D}"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AfacadFlux-regular.fntdata"/><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AfacadFlux-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PlayfairDisplay-bold.fntdata"/><Relationship Id="rId30" Type="http://schemas.openxmlformats.org/officeDocument/2006/relationships/font" Target="fonts/PlayfairDisplay-regular.fntdata"/><Relationship Id="rId11" Type="http://schemas.openxmlformats.org/officeDocument/2006/relationships/slide" Target="slides/slide5.xml"/><Relationship Id="rId33" Type="http://schemas.openxmlformats.org/officeDocument/2006/relationships/font" Target="fonts/PlayfairDisplay-boldItalic.fntdata"/><Relationship Id="rId10" Type="http://schemas.openxmlformats.org/officeDocument/2006/relationships/slide" Target="slides/slide4.xml"/><Relationship Id="rId32" Type="http://schemas.openxmlformats.org/officeDocument/2006/relationships/font" Target="fonts/PlayfairDisplay-italic.fntdata"/><Relationship Id="rId13" Type="http://schemas.openxmlformats.org/officeDocument/2006/relationships/slide" Target="slides/slide7.xml"/><Relationship Id="rId35" Type="http://schemas.openxmlformats.org/officeDocument/2006/relationships/font" Target="fonts/Comfortaa-bold.fntdata"/><Relationship Id="rId12" Type="http://schemas.openxmlformats.org/officeDocument/2006/relationships/slide" Target="slides/slide6.xml"/><Relationship Id="rId34" Type="http://schemas.openxmlformats.org/officeDocument/2006/relationships/font" Target="fonts/Comfortaa-regular.fntdata"/><Relationship Id="rId15" Type="http://schemas.openxmlformats.org/officeDocument/2006/relationships/slide" Target="slides/slide9.xml"/><Relationship Id="rId37" Type="http://schemas.openxmlformats.org/officeDocument/2006/relationships/font" Target="fonts/AfacadFluxSemiBold-bold.fntdata"/><Relationship Id="rId14" Type="http://schemas.openxmlformats.org/officeDocument/2006/relationships/slide" Target="slides/slide8.xml"/><Relationship Id="rId36" Type="http://schemas.openxmlformats.org/officeDocument/2006/relationships/font" Target="fonts/AfacadFluxSemiBold-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eb18e6579e_0_3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3eb18e6579e_0_3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eb18e6579e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3eb18e6579e_0_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eb18e6579e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3eb18e6579e_0_1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eb18e6579e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eb18e6579e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eb18e6579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eb18e6579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eb18e6579e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eb18e6579e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eb18e6579e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3eb18e6579e_0_20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eb18e6579e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3eb18e6579e_0_2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22.png"/><Relationship Id="rId5" Type="http://schemas.openxmlformats.org/officeDocument/2006/relationships/image" Target="../media/image31.png"/><Relationship Id="rId6" Type="http://schemas.openxmlformats.org/officeDocument/2006/relationships/image" Target="../media/image20.png"/><Relationship Id="rId7"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34.png"/><Relationship Id="rId5" Type="http://schemas.openxmlformats.org/officeDocument/2006/relationships/image" Target="../media/image24.png"/><Relationship Id="rId6" Type="http://schemas.openxmlformats.org/officeDocument/2006/relationships/image" Target="../media/image57.png"/><Relationship Id="rId7" Type="http://schemas.openxmlformats.org/officeDocument/2006/relationships/image" Target="../media/image3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40.png"/><Relationship Id="rId9" Type="http://schemas.openxmlformats.org/officeDocument/2006/relationships/image" Target="../media/image33.png"/><Relationship Id="rId5" Type="http://schemas.openxmlformats.org/officeDocument/2006/relationships/image" Target="../media/image37.png"/><Relationship Id="rId6" Type="http://schemas.openxmlformats.org/officeDocument/2006/relationships/image" Target="../media/image49.png"/><Relationship Id="rId7" Type="http://schemas.openxmlformats.org/officeDocument/2006/relationships/hyperlink" Target="https://youtu.be/tPSfolz_700?si=Y-A3hR1ew96QqnGy" TargetMode="External"/><Relationship Id="rId8" Type="http://schemas.openxmlformats.org/officeDocument/2006/relationships/hyperlink" Target="https://youtu.be/tPSfolz_700?si=Y-A3hR1ew96QqnGy"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39.png"/><Relationship Id="rId5" Type="http://schemas.openxmlformats.org/officeDocument/2006/relationships/image" Target="../media/image42.png"/><Relationship Id="rId6" Type="http://schemas.openxmlformats.org/officeDocument/2006/relationships/image" Target="../media/image3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13.png"/><Relationship Id="rId5" Type="http://schemas.openxmlformats.org/officeDocument/2006/relationships/image" Target="../media/image38.png"/><Relationship Id="rId6" Type="http://schemas.openxmlformats.org/officeDocument/2006/relationships/image" Target="../media/image47.png"/><Relationship Id="rId7" Type="http://schemas.openxmlformats.org/officeDocument/2006/relationships/image" Target="../media/image44.png"/><Relationship Id="rId8" Type="http://schemas.openxmlformats.org/officeDocument/2006/relationships/image" Target="../media/image4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3.png"/><Relationship Id="rId5" Type="http://schemas.openxmlformats.org/officeDocument/2006/relationships/image" Target="../media/image41.png"/><Relationship Id="rId6" Type="http://schemas.openxmlformats.org/officeDocument/2006/relationships/image" Target="../media/image5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60.png"/><Relationship Id="rId5" Type="http://schemas.openxmlformats.org/officeDocument/2006/relationships/image" Target="../media/image5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6.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56.png"/><Relationship Id="rId9" Type="http://schemas.openxmlformats.org/officeDocument/2006/relationships/image" Target="../media/image14.png"/><Relationship Id="rId5" Type="http://schemas.openxmlformats.org/officeDocument/2006/relationships/image" Target="../media/image55.png"/><Relationship Id="rId6" Type="http://schemas.openxmlformats.org/officeDocument/2006/relationships/image" Target="../media/image51.png"/><Relationship Id="rId7" Type="http://schemas.openxmlformats.org/officeDocument/2006/relationships/image" Target="../media/image59.png"/><Relationship Id="rId8" Type="http://schemas.openxmlformats.org/officeDocument/2006/relationships/image" Target="../media/image5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30.png"/><Relationship Id="rId5"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8.png"/><Relationship Id="rId5" Type="http://schemas.openxmlformats.org/officeDocument/2006/relationships/image" Target="../media/image11.png"/><Relationship Id="rId6" Type="http://schemas.openxmlformats.org/officeDocument/2006/relationships/image" Target="../media/image6.png"/><Relationship Id="rId7" Type="http://schemas.openxmlformats.org/officeDocument/2006/relationships/image" Target="../media/image12.png"/><Relationship Id="rId8"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3.png"/><Relationship Id="rId5" Type="http://schemas.openxmlformats.org/officeDocument/2006/relationships/image" Target="../media/image19.png"/><Relationship Id="rId6"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15.png"/><Relationship Id="rId5"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hyperlink" Target="https://youtube.com/shorts/FWYkom7Enf8?si=vt4aggigrfGXBxfb" TargetMode="External"/><Relationship Id="rId9" Type="http://schemas.openxmlformats.org/officeDocument/2006/relationships/image" Target="../media/image14.png"/><Relationship Id="rId5" Type="http://schemas.openxmlformats.org/officeDocument/2006/relationships/image" Target="../media/image29.png"/><Relationship Id="rId6" Type="http://schemas.openxmlformats.org/officeDocument/2006/relationships/image" Target="../media/image18.png"/><Relationship Id="rId7" Type="http://schemas.openxmlformats.org/officeDocument/2006/relationships/image" Target="../media/image26.png"/><Relationship Id="rId8" Type="http://schemas.openxmlformats.org/officeDocument/2006/relationships/hyperlink" Target="https://www.youtube.com/watch?v=z-3n5iBi4u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hyperlink" Target="https://www.youtube.com/watch?v=cDKyRpW-Yuc" TargetMode="External"/><Relationship Id="rId9" Type="http://schemas.openxmlformats.org/officeDocument/2006/relationships/image" Target="../media/image25.png"/><Relationship Id="rId5" Type="http://schemas.openxmlformats.org/officeDocument/2006/relationships/hyperlink" Target="https://www.youtube.com/watch?v=cDKyRpW-Yuc" TargetMode="External"/><Relationship Id="rId6" Type="http://schemas.openxmlformats.org/officeDocument/2006/relationships/image" Target="../media/image23.png"/><Relationship Id="rId7" Type="http://schemas.openxmlformats.org/officeDocument/2006/relationships/image" Target="../media/image16.png"/><Relationship Id="rId8"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00000"/>
        </a:solidFill>
      </p:bgPr>
    </p:bg>
    <p:spTree>
      <p:nvGrpSpPr>
        <p:cNvPr id="83" name="Shape 83"/>
        <p:cNvGrpSpPr/>
        <p:nvPr/>
      </p:nvGrpSpPr>
      <p:grpSpPr>
        <a:xfrm>
          <a:off x="0" y="0"/>
          <a:ext cx="0" cy="0"/>
          <a:chOff x="0" y="0"/>
          <a:chExt cx="0" cy="0"/>
        </a:xfrm>
      </p:grpSpPr>
      <p:pic>
        <p:nvPicPr>
          <p:cNvPr descr="image.png" id="84" name="Google Shape;84;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85" name="Google Shape;85;p13"/>
          <p:cNvSpPr txBox="1"/>
          <p:nvPr/>
        </p:nvSpPr>
        <p:spPr>
          <a:xfrm>
            <a:off x="295275" y="1928812"/>
            <a:ext cx="11601450" cy="12573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1" i="0" lang="en-US" sz="4500" u="none" cap="none" strike="noStrike">
                <a:solidFill>
                  <a:srgbClr val="FFFFFF"/>
                </a:solidFill>
                <a:latin typeface="Comfortaa"/>
                <a:ea typeface="Comfortaa"/>
                <a:cs typeface="Comfortaa"/>
                <a:sym typeface="Comfortaa"/>
              </a:rPr>
              <a:t>Ready, Set, Relax said Frankie:</a:t>
            </a:r>
            <a:br>
              <a:rPr b="0" i="0" lang="en-US" sz="1800" u="none" cap="none" strike="noStrike">
                <a:solidFill>
                  <a:schemeClr val="dk1"/>
                </a:solidFill>
                <a:latin typeface="Calibri"/>
                <a:ea typeface="Calibri"/>
                <a:cs typeface="Calibri"/>
                <a:sym typeface="Calibri"/>
              </a:rPr>
            </a:br>
            <a:r>
              <a:rPr b="1" i="0" lang="en-US" sz="4500" u="none" cap="none" strike="noStrike">
                <a:solidFill>
                  <a:srgbClr val="FFFFFF"/>
                </a:solidFill>
                <a:latin typeface="Comfortaa"/>
                <a:ea typeface="Comfortaa"/>
                <a:cs typeface="Comfortaa"/>
                <a:sym typeface="Comfortaa"/>
              </a:rPr>
              <a:t> The 3 R's to Calm</a:t>
            </a:r>
            <a:endParaRPr/>
          </a:p>
        </p:txBody>
      </p:sp>
      <p:sp>
        <p:nvSpPr>
          <p:cNvPr id="86" name="Google Shape;86;p13"/>
          <p:cNvSpPr/>
          <p:nvPr/>
        </p:nvSpPr>
        <p:spPr>
          <a:xfrm>
            <a:off x="5619750" y="3471862"/>
            <a:ext cx="952500" cy="38100"/>
          </a:xfrm>
          <a:prstGeom prst="rect">
            <a:avLst/>
          </a:prstGeom>
          <a:solidFill>
            <a:srgbClr val="FE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87" name="Google Shape;87;p13"/>
          <p:cNvSpPr txBox="1"/>
          <p:nvPr/>
        </p:nvSpPr>
        <p:spPr>
          <a:xfrm>
            <a:off x="571500" y="3795712"/>
            <a:ext cx="11049000" cy="37147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950" u="none" cap="none" strike="noStrike">
                <a:solidFill>
                  <a:srgbClr val="FEF2F2"/>
                </a:solidFill>
                <a:latin typeface="Afacad Flux SemiBold"/>
                <a:ea typeface="Afacad Flux SemiBold"/>
                <a:cs typeface="Afacad Flux SemiBold"/>
                <a:sym typeface="Afacad Flux SemiBold"/>
              </a:rPr>
              <a:t>Presented by Brianna Moran and Stephen Rousseau</a:t>
            </a:r>
            <a:endParaRPr/>
          </a:p>
        </p:txBody>
      </p:sp>
      <p:sp>
        <p:nvSpPr>
          <p:cNvPr id="88" name="Google Shape;88;p13"/>
          <p:cNvSpPr txBox="1"/>
          <p:nvPr/>
        </p:nvSpPr>
        <p:spPr>
          <a:xfrm>
            <a:off x="571500" y="4643437"/>
            <a:ext cx="11049000" cy="28575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500" u="none" cap="none" strike="noStrike">
                <a:solidFill>
                  <a:srgbClr val="FEF2F2"/>
                </a:solidFill>
                <a:latin typeface="Comfortaa"/>
                <a:ea typeface="Comfortaa"/>
                <a:cs typeface="Comfortaa"/>
                <a:sym typeface="Comfortaa"/>
              </a:rPr>
              <a:t>Northwest ISD Wellness Series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1" name="Shape 191"/>
        <p:cNvGrpSpPr/>
        <p:nvPr/>
      </p:nvGrpSpPr>
      <p:grpSpPr>
        <a:xfrm>
          <a:off x="0" y="0"/>
          <a:ext cx="0" cy="0"/>
          <a:chOff x="0" y="0"/>
          <a:chExt cx="0" cy="0"/>
        </a:xfrm>
      </p:grpSpPr>
      <p:pic>
        <p:nvPicPr>
          <p:cNvPr descr="image.png" id="192" name="Google Shape;192;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3" name="Google Shape;193;p22"/>
          <p:cNvSpPr txBox="1"/>
          <p:nvPr/>
        </p:nvSpPr>
        <p:spPr>
          <a:xfrm>
            <a:off x="952500" y="2162175"/>
            <a:ext cx="4905375" cy="5143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The TIPP Protocol:</a:t>
            </a:r>
            <a:r>
              <a:rPr b="0" i="0" lang="en-US" sz="1350" u="none" cap="none" strike="noStrike">
                <a:solidFill>
                  <a:srgbClr val="475569"/>
                </a:solidFill>
                <a:latin typeface="Afacad Flux"/>
                <a:ea typeface="Afacad Flux"/>
                <a:cs typeface="Afacad Flux"/>
                <a:sym typeface="Afacad Flux"/>
              </a:rPr>
              <a:t> Alter neurochemistry instantly with Temperature (ice), Intense exercise, Paced breathing, and Paired relaxation.</a:t>
            </a:r>
            <a:endParaRPr/>
          </a:p>
        </p:txBody>
      </p:sp>
      <p:sp>
        <p:nvSpPr>
          <p:cNvPr id="194" name="Google Shape;194;p22"/>
          <p:cNvSpPr txBox="1"/>
          <p:nvPr/>
        </p:nvSpPr>
        <p:spPr>
          <a:xfrm>
            <a:off x="952500" y="2819400"/>
            <a:ext cx="4905375" cy="5143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Strategic Triage:</a:t>
            </a:r>
            <a:r>
              <a:rPr b="0" i="0" lang="en-US" sz="1350" u="none" cap="none" strike="noStrike">
                <a:solidFill>
                  <a:srgbClr val="475569"/>
                </a:solidFill>
                <a:latin typeface="Afacad Flux"/>
                <a:ea typeface="Afacad Flux"/>
                <a:cs typeface="Afacad Flux"/>
                <a:sym typeface="Afacad Flux"/>
              </a:rPr>
              <a:t> Postpone non-essential tasks and utilize district templates to drop immediate operational load.</a:t>
            </a:r>
            <a:endParaRPr/>
          </a:p>
        </p:txBody>
      </p:sp>
      <p:sp>
        <p:nvSpPr>
          <p:cNvPr id="195" name="Google Shape;195;p22"/>
          <p:cNvSpPr txBox="1"/>
          <p:nvPr/>
        </p:nvSpPr>
        <p:spPr>
          <a:xfrm>
            <a:off x="952500" y="3476625"/>
            <a:ext cx="4905375" cy="5143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Professional Escalation:</a:t>
            </a:r>
            <a:r>
              <a:rPr b="0" i="0" lang="en-US" sz="1350" u="none" cap="none" strike="noStrike">
                <a:solidFill>
                  <a:srgbClr val="475569"/>
                </a:solidFill>
                <a:latin typeface="Afacad Flux"/>
                <a:ea typeface="Afacad Flux"/>
                <a:cs typeface="Afacad Flux"/>
                <a:sym typeface="Afacad Flux"/>
              </a:rPr>
              <a:t> Activate formal support structures, including leadership or the confidential EAP.</a:t>
            </a:r>
            <a:endParaRPr/>
          </a:p>
        </p:txBody>
      </p:sp>
      <p:pic>
        <p:nvPicPr>
          <p:cNvPr descr="image.png" id="196" name="Google Shape;196;p22"/>
          <p:cNvPicPr preferRelativeResize="0"/>
          <p:nvPr/>
        </p:nvPicPr>
        <p:blipFill rotWithShape="1">
          <a:blip r:embed="rId4">
            <a:alphaModFix/>
          </a:blip>
          <a:srcRect b="0" l="0" r="0" t="0"/>
          <a:stretch/>
        </p:blipFill>
        <p:spPr>
          <a:xfrm>
            <a:off x="571500" y="2200275"/>
            <a:ext cx="228600" cy="247650"/>
          </a:xfrm>
          <a:prstGeom prst="rect">
            <a:avLst/>
          </a:prstGeom>
          <a:noFill/>
          <a:ln>
            <a:noFill/>
          </a:ln>
        </p:spPr>
      </p:pic>
      <p:pic>
        <p:nvPicPr>
          <p:cNvPr descr="image.png" id="197" name="Google Shape;197;p22"/>
          <p:cNvPicPr preferRelativeResize="0"/>
          <p:nvPr/>
        </p:nvPicPr>
        <p:blipFill rotWithShape="1">
          <a:blip r:embed="rId5">
            <a:alphaModFix/>
          </a:blip>
          <a:srcRect b="0" l="0" r="0" t="0"/>
          <a:stretch/>
        </p:blipFill>
        <p:spPr>
          <a:xfrm>
            <a:off x="571500" y="2857500"/>
            <a:ext cx="228600" cy="247650"/>
          </a:xfrm>
          <a:prstGeom prst="rect">
            <a:avLst/>
          </a:prstGeom>
          <a:noFill/>
          <a:ln>
            <a:noFill/>
          </a:ln>
        </p:spPr>
      </p:pic>
      <p:pic>
        <p:nvPicPr>
          <p:cNvPr descr="image.png" id="198" name="Google Shape;198;p22"/>
          <p:cNvPicPr preferRelativeResize="0"/>
          <p:nvPr/>
        </p:nvPicPr>
        <p:blipFill rotWithShape="1">
          <a:blip r:embed="rId6">
            <a:alphaModFix/>
          </a:blip>
          <a:srcRect b="0" l="0" r="0" t="0"/>
          <a:stretch/>
        </p:blipFill>
        <p:spPr>
          <a:xfrm>
            <a:off x="571500" y="3514725"/>
            <a:ext cx="285750" cy="247650"/>
          </a:xfrm>
          <a:prstGeom prst="rect">
            <a:avLst/>
          </a:prstGeom>
          <a:noFill/>
          <a:ln>
            <a:noFill/>
          </a:ln>
        </p:spPr>
      </p:pic>
      <p:sp>
        <p:nvSpPr>
          <p:cNvPr id="199" name="Google Shape;199;p22"/>
          <p:cNvSpPr txBox="1"/>
          <p:nvPr/>
        </p:nvSpPr>
        <p:spPr>
          <a:xfrm>
            <a:off x="571500" y="571500"/>
            <a:ext cx="11601450" cy="419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800000"/>
                </a:solidFill>
                <a:latin typeface="Comfortaa"/>
                <a:ea typeface="Comfortaa"/>
                <a:cs typeface="Comfortaa"/>
                <a:sym typeface="Comfortaa"/>
              </a:rPr>
              <a:t>Rendering: Severe Stress Relief</a:t>
            </a:r>
            <a:endParaRPr/>
          </a:p>
        </p:txBody>
      </p:sp>
      <p:pic>
        <p:nvPicPr>
          <p:cNvPr id="200" name="Google Shape;200;p22"/>
          <p:cNvPicPr preferRelativeResize="0"/>
          <p:nvPr/>
        </p:nvPicPr>
        <p:blipFill>
          <a:blip r:embed="rId7">
            <a:alphaModFix/>
          </a:blip>
          <a:stretch>
            <a:fillRect/>
          </a:stretch>
        </p:blipFill>
        <p:spPr>
          <a:xfrm>
            <a:off x="6945724" y="1230002"/>
            <a:ext cx="4006074" cy="50075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4" name="Shape 204"/>
        <p:cNvGrpSpPr/>
        <p:nvPr/>
      </p:nvGrpSpPr>
      <p:grpSpPr>
        <a:xfrm>
          <a:off x="0" y="0"/>
          <a:ext cx="0" cy="0"/>
          <a:chOff x="0" y="0"/>
          <a:chExt cx="0" cy="0"/>
        </a:xfrm>
      </p:grpSpPr>
      <p:pic>
        <p:nvPicPr>
          <p:cNvPr descr="image.png" id="205" name="Google Shape;205;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6" name="Google Shape;206;p23"/>
          <p:cNvSpPr txBox="1"/>
          <p:nvPr/>
        </p:nvSpPr>
        <p:spPr>
          <a:xfrm>
            <a:off x="571500" y="571500"/>
            <a:ext cx="5200650" cy="838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800000"/>
                </a:solidFill>
                <a:latin typeface="Comfortaa"/>
                <a:ea typeface="Comfortaa"/>
                <a:cs typeface="Comfortaa"/>
                <a:sym typeface="Comfortaa"/>
              </a:rPr>
              <a:t>Rendering: Student Success</a:t>
            </a:r>
            <a:endParaRPr/>
          </a:p>
        </p:txBody>
      </p:sp>
      <p:sp>
        <p:nvSpPr>
          <p:cNvPr id="207" name="Google Shape;207;p23"/>
          <p:cNvSpPr txBox="1"/>
          <p:nvPr/>
        </p:nvSpPr>
        <p:spPr>
          <a:xfrm>
            <a:off x="571500" y="1790700"/>
            <a:ext cx="4953000" cy="2571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Promote learning by creating "Safe Brain" environments:</a:t>
            </a:r>
            <a:endParaRPr/>
          </a:p>
        </p:txBody>
      </p:sp>
      <p:pic>
        <p:nvPicPr>
          <p:cNvPr descr="image.png" id="208" name="Google Shape;208;p23"/>
          <p:cNvPicPr preferRelativeResize="0"/>
          <p:nvPr/>
        </p:nvPicPr>
        <p:blipFill rotWithShape="1">
          <a:blip r:embed="rId4">
            <a:alphaModFix/>
          </a:blip>
          <a:srcRect b="0" l="0" r="0" t="0"/>
          <a:stretch/>
        </p:blipFill>
        <p:spPr>
          <a:xfrm>
            <a:off x="6096000" y="0"/>
            <a:ext cx="6096000" cy="6858000"/>
          </a:xfrm>
          <a:prstGeom prst="rect">
            <a:avLst/>
          </a:prstGeom>
          <a:noFill/>
          <a:ln>
            <a:noFill/>
          </a:ln>
        </p:spPr>
      </p:pic>
      <p:sp>
        <p:nvSpPr>
          <p:cNvPr id="209" name="Google Shape;209;p23"/>
          <p:cNvSpPr txBox="1"/>
          <p:nvPr/>
        </p:nvSpPr>
        <p:spPr>
          <a:xfrm>
            <a:off x="952500" y="2333625"/>
            <a:ext cx="4572000" cy="2571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Collaborative Learning:</a:t>
            </a:r>
            <a:r>
              <a:rPr b="0" i="0" lang="en-US" sz="1350" u="none" cap="none" strike="noStrike">
                <a:solidFill>
                  <a:srgbClr val="475569"/>
                </a:solidFill>
                <a:latin typeface="Afacad Flux"/>
                <a:ea typeface="Afacad Flux"/>
                <a:cs typeface="Afacad Flux"/>
                <a:sym typeface="Afacad Flux"/>
              </a:rPr>
              <a:t> Reduces the threat of isolation.</a:t>
            </a:r>
            <a:endParaRPr/>
          </a:p>
        </p:txBody>
      </p:sp>
      <p:sp>
        <p:nvSpPr>
          <p:cNvPr id="210" name="Google Shape;210;p23"/>
          <p:cNvSpPr txBox="1"/>
          <p:nvPr/>
        </p:nvSpPr>
        <p:spPr>
          <a:xfrm>
            <a:off x="952500" y="2733675"/>
            <a:ext cx="4572000" cy="2571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Visual Schedules:</a:t>
            </a:r>
            <a:r>
              <a:rPr b="0" i="0" lang="en-US" sz="1350" u="none" cap="none" strike="noStrike">
                <a:solidFill>
                  <a:srgbClr val="475569"/>
                </a:solidFill>
                <a:latin typeface="Afacad Flux"/>
                <a:ea typeface="Afacad Flux"/>
                <a:cs typeface="Afacad Flux"/>
                <a:sym typeface="Afacad Flux"/>
              </a:rPr>
              <a:t> Provides predictability and safety.</a:t>
            </a:r>
            <a:endParaRPr/>
          </a:p>
        </p:txBody>
      </p:sp>
      <p:sp>
        <p:nvSpPr>
          <p:cNvPr id="211" name="Google Shape;211;p23"/>
          <p:cNvSpPr txBox="1"/>
          <p:nvPr/>
        </p:nvSpPr>
        <p:spPr>
          <a:xfrm>
            <a:off x="952500" y="3133725"/>
            <a:ext cx="4572000" cy="2571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Calm Down Corners:</a:t>
            </a:r>
            <a:r>
              <a:rPr b="0" i="0" lang="en-US" sz="1350" u="none" cap="none" strike="noStrike">
                <a:solidFill>
                  <a:srgbClr val="475569"/>
                </a:solidFill>
                <a:latin typeface="Afacad Flux"/>
                <a:ea typeface="Afacad Flux"/>
                <a:cs typeface="Afacad Flux"/>
                <a:sym typeface="Afacad Flux"/>
              </a:rPr>
              <a:t> Allows for student self-regulation.</a:t>
            </a:r>
            <a:endParaRPr/>
          </a:p>
        </p:txBody>
      </p:sp>
      <p:pic>
        <p:nvPicPr>
          <p:cNvPr descr="image.png" id="212" name="Google Shape;212;p23"/>
          <p:cNvPicPr preferRelativeResize="0"/>
          <p:nvPr/>
        </p:nvPicPr>
        <p:blipFill rotWithShape="1">
          <a:blip r:embed="rId5">
            <a:alphaModFix/>
          </a:blip>
          <a:srcRect b="0" l="0" r="0" t="0"/>
          <a:stretch/>
        </p:blipFill>
        <p:spPr>
          <a:xfrm>
            <a:off x="571500" y="2371725"/>
            <a:ext cx="285750" cy="247650"/>
          </a:xfrm>
          <a:prstGeom prst="rect">
            <a:avLst/>
          </a:prstGeom>
          <a:noFill/>
          <a:ln>
            <a:noFill/>
          </a:ln>
        </p:spPr>
      </p:pic>
      <p:pic>
        <p:nvPicPr>
          <p:cNvPr descr="image.png" id="213" name="Google Shape;213;p23"/>
          <p:cNvPicPr preferRelativeResize="0"/>
          <p:nvPr/>
        </p:nvPicPr>
        <p:blipFill rotWithShape="1">
          <a:blip r:embed="rId6">
            <a:alphaModFix/>
          </a:blip>
          <a:srcRect b="0" l="0" r="0" t="0"/>
          <a:stretch/>
        </p:blipFill>
        <p:spPr>
          <a:xfrm>
            <a:off x="571500" y="2771775"/>
            <a:ext cx="200025" cy="247650"/>
          </a:xfrm>
          <a:prstGeom prst="rect">
            <a:avLst/>
          </a:prstGeom>
          <a:noFill/>
          <a:ln>
            <a:noFill/>
          </a:ln>
        </p:spPr>
      </p:pic>
      <p:pic>
        <p:nvPicPr>
          <p:cNvPr descr="image.png" id="214" name="Google Shape;214;p23"/>
          <p:cNvPicPr preferRelativeResize="0"/>
          <p:nvPr/>
        </p:nvPicPr>
        <p:blipFill rotWithShape="1">
          <a:blip r:embed="rId7">
            <a:alphaModFix/>
          </a:blip>
          <a:srcRect b="0" l="0" r="0" t="0"/>
          <a:stretch/>
        </p:blipFill>
        <p:spPr>
          <a:xfrm>
            <a:off x="571500" y="3171825"/>
            <a:ext cx="228600" cy="2476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8" name="Shape 218"/>
        <p:cNvGrpSpPr/>
        <p:nvPr/>
      </p:nvGrpSpPr>
      <p:grpSpPr>
        <a:xfrm>
          <a:off x="0" y="0"/>
          <a:ext cx="0" cy="0"/>
          <a:chOff x="0" y="0"/>
          <a:chExt cx="0" cy="0"/>
        </a:xfrm>
      </p:grpSpPr>
      <p:pic>
        <p:nvPicPr>
          <p:cNvPr descr="image.png" id="219" name="Google Shape;219;p24"/>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20" name="Google Shape;220;p24"/>
          <p:cNvPicPr preferRelativeResize="0"/>
          <p:nvPr/>
        </p:nvPicPr>
        <p:blipFill rotWithShape="1">
          <a:blip r:embed="rId4">
            <a:alphaModFix/>
          </a:blip>
          <a:srcRect b="0" l="0" r="0" t="0"/>
          <a:stretch/>
        </p:blipFill>
        <p:spPr>
          <a:xfrm>
            <a:off x="571500" y="2214562"/>
            <a:ext cx="3524250" cy="3181350"/>
          </a:xfrm>
          <a:prstGeom prst="rect">
            <a:avLst/>
          </a:prstGeom>
          <a:noFill/>
          <a:ln>
            <a:noFill/>
          </a:ln>
        </p:spPr>
      </p:pic>
      <p:pic>
        <p:nvPicPr>
          <p:cNvPr descr="image.png" id="221" name="Google Shape;221;p24"/>
          <p:cNvPicPr preferRelativeResize="0"/>
          <p:nvPr/>
        </p:nvPicPr>
        <p:blipFill rotWithShape="1">
          <a:blip r:embed="rId5">
            <a:alphaModFix/>
          </a:blip>
          <a:srcRect b="0" l="0" r="0" t="0"/>
          <a:stretch/>
        </p:blipFill>
        <p:spPr>
          <a:xfrm>
            <a:off x="4333875" y="2214562"/>
            <a:ext cx="3524250" cy="3181350"/>
          </a:xfrm>
          <a:prstGeom prst="rect">
            <a:avLst/>
          </a:prstGeom>
          <a:noFill/>
          <a:ln>
            <a:noFill/>
          </a:ln>
        </p:spPr>
      </p:pic>
      <p:pic>
        <p:nvPicPr>
          <p:cNvPr descr="image.png" id="222" name="Google Shape;222;p24"/>
          <p:cNvPicPr preferRelativeResize="0"/>
          <p:nvPr/>
        </p:nvPicPr>
        <p:blipFill rotWithShape="1">
          <a:blip r:embed="rId6">
            <a:alphaModFix/>
          </a:blip>
          <a:srcRect b="0" l="0" r="0" t="0"/>
          <a:stretch/>
        </p:blipFill>
        <p:spPr>
          <a:xfrm>
            <a:off x="8096250" y="2214562"/>
            <a:ext cx="3524250" cy="3181350"/>
          </a:xfrm>
          <a:prstGeom prst="rect">
            <a:avLst/>
          </a:prstGeom>
          <a:noFill/>
          <a:ln>
            <a:noFill/>
          </a:ln>
        </p:spPr>
      </p:pic>
      <p:sp>
        <p:nvSpPr>
          <p:cNvPr id="223" name="Google Shape;223;p24"/>
          <p:cNvSpPr txBox="1"/>
          <p:nvPr/>
        </p:nvSpPr>
        <p:spPr>
          <a:xfrm>
            <a:off x="819150" y="2462212"/>
            <a:ext cx="3180300" cy="6465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100" u="none" cap="none" strike="noStrike">
                <a:solidFill>
                  <a:srgbClr val="800000"/>
                </a:solidFill>
                <a:latin typeface="Comfortaa"/>
                <a:ea typeface="Comfortaa"/>
                <a:cs typeface="Comfortaa"/>
                <a:sym typeface="Comfortaa"/>
              </a:rPr>
              <a:t>Collaborative Learning</a:t>
            </a:r>
            <a:endParaRPr/>
          </a:p>
        </p:txBody>
      </p:sp>
      <p:sp>
        <p:nvSpPr>
          <p:cNvPr id="224" name="Google Shape;224;p24"/>
          <p:cNvSpPr txBox="1"/>
          <p:nvPr/>
        </p:nvSpPr>
        <p:spPr>
          <a:xfrm>
            <a:off x="819150" y="3167062"/>
            <a:ext cx="3029100" cy="519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Removes the performance anxiety of public solo tracking.</a:t>
            </a:r>
            <a:endParaRPr/>
          </a:p>
        </p:txBody>
      </p:sp>
      <p:sp>
        <p:nvSpPr>
          <p:cNvPr id="225" name="Google Shape;225;p24"/>
          <p:cNvSpPr txBox="1"/>
          <p:nvPr/>
        </p:nvSpPr>
        <p:spPr>
          <a:xfrm>
            <a:off x="4581525" y="2462212"/>
            <a:ext cx="3180300" cy="323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100" u="none" cap="none" strike="noStrike">
                <a:solidFill>
                  <a:srgbClr val="800000"/>
                </a:solidFill>
                <a:latin typeface="Comfortaa"/>
                <a:ea typeface="Comfortaa"/>
                <a:cs typeface="Comfortaa"/>
                <a:sym typeface="Comfortaa"/>
              </a:rPr>
              <a:t>Visual Schedules</a:t>
            </a:r>
            <a:endParaRPr/>
          </a:p>
        </p:txBody>
      </p:sp>
      <p:sp>
        <p:nvSpPr>
          <p:cNvPr id="226" name="Google Shape;226;p24"/>
          <p:cNvSpPr txBox="1"/>
          <p:nvPr/>
        </p:nvSpPr>
        <p:spPr>
          <a:xfrm>
            <a:off x="4581525" y="2862262"/>
            <a:ext cx="3029100" cy="519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Establishes environmental safety through strict predictability.</a:t>
            </a:r>
            <a:endParaRPr/>
          </a:p>
        </p:txBody>
      </p:sp>
      <p:sp>
        <p:nvSpPr>
          <p:cNvPr id="227" name="Google Shape;227;p24"/>
          <p:cNvSpPr txBox="1"/>
          <p:nvPr/>
        </p:nvSpPr>
        <p:spPr>
          <a:xfrm>
            <a:off x="8343900" y="2462212"/>
            <a:ext cx="3180300" cy="323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100" u="none" cap="none" strike="noStrike">
                <a:solidFill>
                  <a:srgbClr val="800000"/>
                </a:solidFill>
                <a:latin typeface="Comfortaa"/>
                <a:ea typeface="Comfortaa"/>
                <a:cs typeface="Comfortaa"/>
                <a:sym typeface="Comfortaa"/>
              </a:rPr>
              <a:t>Calm Down Corners</a:t>
            </a:r>
            <a:endParaRPr/>
          </a:p>
        </p:txBody>
      </p:sp>
      <p:sp>
        <p:nvSpPr>
          <p:cNvPr id="228" name="Google Shape;228;p24"/>
          <p:cNvSpPr txBox="1"/>
          <p:nvPr/>
        </p:nvSpPr>
        <p:spPr>
          <a:xfrm>
            <a:off x="8343900" y="2862262"/>
            <a:ext cx="3029100" cy="519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Provides physical infrastructure for self-directed containment.</a:t>
            </a:r>
            <a:endParaRPr/>
          </a:p>
        </p:txBody>
      </p:sp>
      <p:sp>
        <p:nvSpPr>
          <p:cNvPr id="229" name="Google Shape;229;p24"/>
          <p:cNvSpPr txBox="1"/>
          <p:nvPr/>
        </p:nvSpPr>
        <p:spPr>
          <a:xfrm>
            <a:off x="1057275" y="3776662"/>
            <a:ext cx="2790900" cy="1848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200" u="sng" cap="none" strike="noStrike">
                <a:solidFill>
                  <a:schemeClr val="hlink"/>
                </a:solidFill>
                <a:latin typeface="Afacad Flux"/>
                <a:ea typeface="Afacad Flux"/>
                <a:cs typeface="Afacad Flux"/>
                <a:sym typeface="Afacad Flux"/>
                <a:hlinkClick r:id="rId7"/>
              </a:rPr>
              <a:t>Think-Pair-Share:</a:t>
            </a:r>
            <a:r>
              <a:rPr b="0" i="0" lang="en-US" sz="1200" u="sng" cap="none" strike="noStrike">
                <a:solidFill>
                  <a:schemeClr val="hlink"/>
                </a:solidFill>
                <a:latin typeface="Afacad Flux"/>
                <a:ea typeface="Afacad Flux"/>
                <a:cs typeface="Afacad Flux"/>
                <a:sym typeface="Afacad Flux"/>
                <a:hlinkClick r:id="rId8"/>
              </a:rPr>
              <a:t> Low-risk low-stakes pairing</a:t>
            </a:r>
            <a:r>
              <a:rPr b="0" i="0" lang="en-US" sz="1200" u="none" cap="none" strike="noStrike">
                <a:solidFill>
                  <a:srgbClr val="475569"/>
                </a:solidFill>
                <a:latin typeface="Afacad Flux"/>
                <a:ea typeface="Afacad Flux"/>
                <a:cs typeface="Afacad Flux"/>
                <a:sym typeface="Afacad Flux"/>
              </a:rPr>
              <a:t>.</a:t>
            </a:r>
            <a:endParaRPr/>
          </a:p>
        </p:txBody>
      </p:sp>
      <p:sp>
        <p:nvSpPr>
          <p:cNvPr id="230" name="Google Shape;230;p24"/>
          <p:cNvSpPr txBox="1"/>
          <p:nvPr/>
        </p:nvSpPr>
        <p:spPr>
          <a:xfrm>
            <a:off x="1057275" y="4081462"/>
            <a:ext cx="2790900" cy="4617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200" u="none" cap="none" strike="noStrike">
                <a:solidFill>
                  <a:srgbClr val="475569"/>
                </a:solidFill>
                <a:latin typeface="Afacad Flux"/>
                <a:ea typeface="Afacad Flux"/>
                <a:cs typeface="Afacad Flux"/>
                <a:sym typeface="Afacad Flux"/>
              </a:rPr>
              <a:t>Jigsaw Groups:</a:t>
            </a:r>
            <a:r>
              <a:rPr b="0" i="0" lang="en-US" sz="1200" u="none" cap="none" strike="noStrike">
                <a:solidFill>
                  <a:srgbClr val="475569"/>
                </a:solidFill>
                <a:latin typeface="Afacad Flux"/>
                <a:ea typeface="Afacad Flux"/>
                <a:cs typeface="Afacad Flux"/>
                <a:sym typeface="Afacad Flux"/>
              </a:rPr>
              <a:t> Shared ownership of text blocks.</a:t>
            </a:r>
            <a:endParaRPr/>
          </a:p>
        </p:txBody>
      </p:sp>
      <p:sp>
        <p:nvSpPr>
          <p:cNvPr id="231" name="Google Shape;231;p24"/>
          <p:cNvSpPr txBox="1"/>
          <p:nvPr/>
        </p:nvSpPr>
        <p:spPr>
          <a:xfrm>
            <a:off x="1057275" y="4614862"/>
            <a:ext cx="2790900" cy="4617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200" u="none" cap="none" strike="noStrike">
                <a:solidFill>
                  <a:srgbClr val="475569"/>
                </a:solidFill>
                <a:latin typeface="Afacad Flux"/>
                <a:ea typeface="Afacad Flux"/>
                <a:cs typeface="Afacad Flux"/>
                <a:sym typeface="Afacad Flux"/>
              </a:rPr>
              <a:t>Peer Editing Circles:</a:t>
            </a:r>
            <a:r>
              <a:rPr b="0" i="0" lang="en-US" sz="1200" u="none" cap="none" strike="noStrike">
                <a:solidFill>
                  <a:srgbClr val="475569"/>
                </a:solidFill>
                <a:latin typeface="Afacad Flux"/>
                <a:ea typeface="Afacad Flux"/>
                <a:cs typeface="Afacad Flux"/>
                <a:sym typeface="Afacad Flux"/>
              </a:rPr>
              <a:t> Normalizes mistakes as revisions.</a:t>
            </a:r>
            <a:endParaRPr/>
          </a:p>
        </p:txBody>
      </p:sp>
      <p:sp>
        <p:nvSpPr>
          <p:cNvPr id="232" name="Google Shape;232;p24"/>
          <p:cNvSpPr txBox="1"/>
          <p:nvPr/>
        </p:nvSpPr>
        <p:spPr>
          <a:xfrm>
            <a:off x="4819650" y="3471862"/>
            <a:ext cx="2790900" cy="1848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200" u="none" cap="none" strike="noStrike">
                <a:solidFill>
                  <a:srgbClr val="475569"/>
                </a:solidFill>
                <a:latin typeface="Afacad Flux"/>
                <a:ea typeface="Afacad Flux"/>
                <a:cs typeface="Afacad Flux"/>
                <a:sym typeface="Afacad Flux"/>
              </a:rPr>
              <a:t>Iconic Flowcharts:</a:t>
            </a:r>
            <a:r>
              <a:rPr b="0" i="0" lang="en-US" sz="1200" u="none" cap="none" strike="noStrike">
                <a:solidFill>
                  <a:srgbClr val="475569"/>
                </a:solidFill>
                <a:latin typeface="Afacad Flux"/>
                <a:ea typeface="Afacad Flux"/>
                <a:cs typeface="Afacad Flux"/>
                <a:sym typeface="Afacad Flux"/>
              </a:rPr>
              <a:t> Non-readers self-track.</a:t>
            </a:r>
            <a:endParaRPr/>
          </a:p>
        </p:txBody>
      </p:sp>
      <p:sp>
        <p:nvSpPr>
          <p:cNvPr id="233" name="Google Shape;233;p24"/>
          <p:cNvSpPr txBox="1"/>
          <p:nvPr/>
        </p:nvSpPr>
        <p:spPr>
          <a:xfrm>
            <a:off x="4819650" y="3776662"/>
            <a:ext cx="2790900" cy="1848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200" u="none" cap="none" strike="noStrike">
                <a:solidFill>
                  <a:srgbClr val="475569"/>
                </a:solidFill>
                <a:latin typeface="Afacad Flux"/>
                <a:ea typeface="Afacad Flux"/>
                <a:cs typeface="Afacad Flux"/>
                <a:sym typeface="Afacad Flux"/>
              </a:rPr>
              <a:t>Time-Marker Blocks:</a:t>
            </a:r>
            <a:r>
              <a:rPr b="0" i="0" lang="en-US" sz="1200" u="none" cap="none" strike="noStrike">
                <a:solidFill>
                  <a:srgbClr val="475569"/>
                </a:solidFill>
                <a:latin typeface="Afacad Flux"/>
                <a:ea typeface="Afacad Flux"/>
                <a:cs typeface="Afacad Flux"/>
                <a:sym typeface="Afacad Flux"/>
              </a:rPr>
              <a:t> Avoids surprise shifts.</a:t>
            </a:r>
            <a:endParaRPr/>
          </a:p>
        </p:txBody>
      </p:sp>
      <p:sp>
        <p:nvSpPr>
          <p:cNvPr id="234" name="Google Shape;234;p24"/>
          <p:cNvSpPr txBox="1"/>
          <p:nvPr/>
        </p:nvSpPr>
        <p:spPr>
          <a:xfrm>
            <a:off x="4819650" y="4081462"/>
            <a:ext cx="2790900" cy="4617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200" u="none" cap="none" strike="noStrike">
                <a:solidFill>
                  <a:srgbClr val="475569"/>
                </a:solidFill>
                <a:latin typeface="Afacad Flux"/>
                <a:ea typeface="Afacad Flux"/>
                <a:cs typeface="Afacad Flux"/>
                <a:sym typeface="Afacad Flux"/>
              </a:rPr>
              <a:t>"Now/Next" Cards:</a:t>
            </a:r>
            <a:r>
              <a:rPr b="0" i="0" lang="en-US" sz="1200" u="none" cap="none" strike="noStrike">
                <a:solidFill>
                  <a:srgbClr val="475569"/>
                </a:solidFill>
                <a:latin typeface="Afacad Flux"/>
                <a:ea typeface="Afacad Flux"/>
                <a:cs typeface="Afacad Flux"/>
                <a:sym typeface="Afacad Flux"/>
              </a:rPr>
              <a:t> Scaffolds high-anxiety transitions.</a:t>
            </a:r>
            <a:endParaRPr/>
          </a:p>
        </p:txBody>
      </p:sp>
      <p:sp>
        <p:nvSpPr>
          <p:cNvPr id="235" name="Google Shape;235;p24"/>
          <p:cNvSpPr txBox="1"/>
          <p:nvPr/>
        </p:nvSpPr>
        <p:spPr>
          <a:xfrm>
            <a:off x="8582025" y="3471862"/>
            <a:ext cx="2790900" cy="4617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200" u="none" cap="none" strike="noStrike">
                <a:solidFill>
                  <a:srgbClr val="475569"/>
                </a:solidFill>
                <a:latin typeface="Afacad Flux"/>
                <a:ea typeface="Afacad Flux"/>
                <a:cs typeface="Afacad Flux"/>
                <a:sym typeface="Afacad Flux"/>
              </a:rPr>
              <a:t>Sensory Station:</a:t>
            </a:r>
            <a:r>
              <a:rPr b="0" i="0" lang="en-US" sz="1200" u="none" cap="none" strike="noStrike">
                <a:solidFill>
                  <a:srgbClr val="475569"/>
                </a:solidFill>
                <a:latin typeface="Afacad Flux"/>
                <a:ea typeface="Afacad Flux"/>
                <a:cs typeface="Afacad Flux"/>
                <a:sym typeface="Afacad Flux"/>
              </a:rPr>
              <a:t> Sand timers, kinetic squish assets.</a:t>
            </a:r>
            <a:endParaRPr/>
          </a:p>
        </p:txBody>
      </p:sp>
      <p:sp>
        <p:nvSpPr>
          <p:cNvPr id="236" name="Google Shape;236;p24"/>
          <p:cNvSpPr txBox="1"/>
          <p:nvPr/>
        </p:nvSpPr>
        <p:spPr>
          <a:xfrm>
            <a:off x="8582025" y="4005262"/>
            <a:ext cx="2790900" cy="4617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200" u="none" cap="none" strike="noStrike">
                <a:solidFill>
                  <a:srgbClr val="475569"/>
                </a:solidFill>
                <a:latin typeface="Afacad Flux"/>
                <a:ea typeface="Afacad Flux"/>
                <a:cs typeface="Afacad Flux"/>
                <a:sym typeface="Afacad Flux"/>
              </a:rPr>
              <a:t>Guided Step Cards:</a:t>
            </a:r>
            <a:r>
              <a:rPr b="0" i="0" lang="en-US" sz="1200" u="none" cap="none" strike="noStrike">
                <a:solidFill>
                  <a:srgbClr val="475569"/>
                </a:solidFill>
                <a:latin typeface="Afacad Flux"/>
                <a:ea typeface="Afacad Flux"/>
                <a:cs typeface="Afacad Flux"/>
                <a:sym typeface="Afacad Flux"/>
              </a:rPr>
              <a:t> Sequence graphics for deep breaths.</a:t>
            </a:r>
            <a:endParaRPr/>
          </a:p>
        </p:txBody>
      </p:sp>
      <p:sp>
        <p:nvSpPr>
          <p:cNvPr id="237" name="Google Shape;237;p24"/>
          <p:cNvSpPr txBox="1"/>
          <p:nvPr/>
        </p:nvSpPr>
        <p:spPr>
          <a:xfrm>
            <a:off x="8582025" y="4538662"/>
            <a:ext cx="2790900" cy="4617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200" u="none" cap="none" strike="noStrike">
                <a:solidFill>
                  <a:srgbClr val="475569"/>
                </a:solidFill>
                <a:latin typeface="Afacad Flux"/>
                <a:ea typeface="Afacad Flux"/>
                <a:cs typeface="Afacad Flux"/>
                <a:sym typeface="Afacad Flux"/>
              </a:rPr>
              <a:t>Boundaried Comfort:</a:t>
            </a:r>
            <a:r>
              <a:rPr b="0" i="0" lang="en-US" sz="1200" u="none" cap="none" strike="noStrike">
                <a:solidFill>
                  <a:srgbClr val="475569"/>
                </a:solidFill>
                <a:latin typeface="Afacad Flux"/>
                <a:ea typeface="Afacad Flux"/>
                <a:cs typeface="Afacad Flux"/>
                <a:sym typeface="Afacad Flux"/>
              </a:rPr>
              <a:t> Bean bags away from central eye-lines.</a:t>
            </a:r>
            <a:endParaRPr/>
          </a:p>
        </p:txBody>
      </p:sp>
      <p:pic>
        <p:nvPicPr>
          <p:cNvPr descr="image.png" id="238" name="Google Shape;238;p24"/>
          <p:cNvPicPr preferRelativeResize="0"/>
          <p:nvPr/>
        </p:nvPicPr>
        <p:blipFill rotWithShape="1">
          <a:blip r:embed="rId9">
            <a:alphaModFix/>
          </a:blip>
          <a:srcRect b="0" l="0" r="0" t="0"/>
          <a:stretch/>
        </p:blipFill>
        <p:spPr>
          <a:xfrm>
            <a:off x="819150" y="3814762"/>
            <a:ext cx="152400" cy="152400"/>
          </a:xfrm>
          <a:prstGeom prst="rect">
            <a:avLst/>
          </a:prstGeom>
          <a:noFill/>
          <a:ln>
            <a:noFill/>
          </a:ln>
        </p:spPr>
      </p:pic>
      <p:pic>
        <p:nvPicPr>
          <p:cNvPr descr="image.png" id="239" name="Google Shape;239;p24"/>
          <p:cNvPicPr preferRelativeResize="0"/>
          <p:nvPr/>
        </p:nvPicPr>
        <p:blipFill rotWithShape="1">
          <a:blip r:embed="rId9">
            <a:alphaModFix/>
          </a:blip>
          <a:srcRect b="0" l="0" r="0" t="0"/>
          <a:stretch/>
        </p:blipFill>
        <p:spPr>
          <a:xfrm>
            <a:off x="819150" y="4119562"/>
            <a:ext cx="152400" cy="152400"/>
          </a:xfrm>
          <a:prstGeom prst="rect">
            <a:avLst/>
          </a:prstGeom>
          <a:noFill/>
          <a:ln>
            <a:noFill/>
          </a:ln>
        </p:spPr>
      </p:pic>
      <p:pic>
        <p:nvPicPr>
          <p:cNvPr descr="image.png" id="240" name="Google Shape;240;p24"/>
          <p:cNvPicPr preferRelativeResize="0"/>
          <p:nvPr/>
        </p:nvPicPr>
        <p:blipFill rotWithShape="1">
          <a:blip r:embed="rId9">
            <a:alphaModFix/>
          </a:blip>
          <a:srcRect b="0" l="0" r="0" t="0"/>
          <a:stretch/>
        </p:blipFill>
        <p:spPr>
          <a:xfrm>
            <a:off x="819150" y="4652962"/>
            <a:ext cx="152400" cy="152400"/>
          </a:xfrm>
          <a:prstGeom prst="rect">
            <a:avLst/>
          </a:prstGeom>
          <a:noFill/>
          <a:ln>
            <a:noFill/>
          </a:ln>
        </p:spPr>
      </p:pic>
      <p:pic>
        <p:nvPicPr>
          <p:cNvPr descr="image.png" id="241" name="Google Shape;241;p24"/>
          <p:cNvPicPr preferRelativeResize="0"/>
          <p:nvPr/>
        </p:nvPicPr>
        <p:blipFill rotWithShape="1">
          <a:blip r:embed="rId9">
            <a:alphaModFix/>
          </a:blip>
          <a:srcRect b="0" l="0" r="0" t="0"/>
          <a:stretch/>
        </p:blipFill>
        <p:spPr>
          <a:xfrm>
            <a:off x="4581525" y="3509962"/>
            <a:ext cx="152400" cy="152400"/>
          </a:xfrm>
          <a:prstGeom prst="rect">
            <a:avLst/>
          </a:prstGeom>
          <a:noFill/>
          <a:ln>
            <a:noFill/>
          </a:ln>
        </p:spPr>
      </p:pic>
      <p:pic>
        <p:nvPicPr>
          <p:cNvPr descr="image.png" id="242" name="Google Shape;242;p24"/>
          <p:cNvPicPr preferRelativeResize="0"/>
          <p:nvPr/>
        </p:nvPicPr>
        <p:blipFill rotWithShape="1">
          <a:blip r:embed="rId9">
            <a:alphaModFix/>
          </a:blip>
          <a:srcRect b="0" l="0" r="0" t="0"/>
          <a:stretch/>
        </p:blipFill>
        <p:spPr>
          <a:xfrm>
            <a:off x="4581525" y="3814762"/>
            <a:ext cx="152400" cy="152400"/>
          </a:xfrm>
          <a:prstGeom prst="rect">
            <a:avLst/>
          </a:prstGeom>
          <a:noFill/>
          <a:ln>
            <a:noFill/>
          </a:ln>
        </p:spPr>
      </p:pic>
      <p:pic>
        <p:nvPicPr>
          <p:cNvPr descr="image.png" id="243" name="Google Shape;243;p24"/>
          <p:cNvPicPr preferRelativeResize="0"/>
          <p:nvPr/>
        </p:nvPicPr>
        <p:blipFill rotWithShape="1">
          <a:blip r:embed="rId9">
            <a:alphaModFix/>
          </a:blip>
          <a:srcRect b="0" l="0" r="0" t="0"/>
          <a:stretch/>
        </p:blipFill>
        <p:spPr>
          <a:xfrm>
            <a:off x="4581525" y="4119562"/>
            <a:ext cx="152400" cy="152400"/>
          </a:xfrm>
          <a:prstGeom prst="rect">
            <a:avLst/>
          </a:prstGeom>
          <a:noFill/>
          <a:ln>
            <a:noFill/>
          </a:ln>
        </p:spPr>
      </p:pic>
      <p:pic>
        <p:nvPicPr>
          <p:cNvPr descr="image.png" id="244" name="Google Shape;244;p24"/>
          <p:cNvPicPr preferRelativeResize="0"/>
          <p:nvPr/>
        </p:nvPicPr>
        <p:blipFill rotWithShape="1">
          <a:blip r:embed="rId9">
            <a:alphaModFix/>
          </a:blip>
          <a:srcRect b="0" l="0" r="0" t="0"/>
          <a:stretch/>
        </p:blipFill>
        <p:spPr>
          <a:xfrm>
            <a:off x="8343900" y="3509962"/>
            <a:ext cx="152400" cy="152400"/>
          </a:xfrm>
          <a:prstGeom prst="rect">
            <a:avLst/>
          </a:prstGeom>
          <a:noFill/>
          <a:ln>
            <a:noFill/>
          </a:ln>
        </p:spPr>
      </p:pic>
      <p:pic>
        <p:nvPicPr>
          <p:cNvPr descr="image.png" id="245" name="Google Shape;245;p24"/>
          <p:cNvPicPr preferRelativeResize="0"/>
          <p:nvPr/>
        </p:nvPicPr>
        <p:blipFill rotWithShape="1">
          <a:blip r:embed="rId9">
            <a:alphaModFix/>
          </a:blip>
          <a:srcRect b="0" l="0" r="0" t="0"/>
          <a:stretch/>
        </p:blipFill>
        <p:spPr>
          <a:xfrm>
            <a:off x="8343900" y="4043362"/>
            <a:ext cx="152400" cy="152400"/>
          </a:xfrm>
          <a:prstGeom prst="rect">
            <a:avLst/>
          </a:prstGeom>
          <a:noFill/>
          <a:ln>
            <a:noFill/>
          </a:ln>
        </p:spPr>
      </p:pic>
      <p:pic>
        <p:nvPicPr>
          <p:cNvPr descr="image.png" id="246" name="Google Shape;246;p24"/>
          <p:cNvPicPr preferRelativeResize="0"/>
          <p:nvPr/>
        </p:nvPicPr>
        <p:blipFill rotWithShape="1">
          <a:blip r:embed="rId9">
            <a:alphaModFix/>
          </a:blip>
          <a:srcRect b="0" l="0" r="0" t="0"/>
          <a:stretch/>
        </p:blipFill>
        <p:spPr>
          <a:xfrm>
            <a:off x="8343900" y="4576762"/>
            <a:ext cx="152400" cy="152400"/>
          </a:xfrm>
          <a:prstGeom prst="rect">
            <a:avLst/>
          </a:prstGeom>
          <a:noFill/>
          <a:ln>
            <a:noFill/>
          </a:ln>
        </p:spPr>
      </p:pic>
      <p:sp>
        <p:nvSpPr>
          <p:cNvPr id="247" name="Google Shape;247;p24"/>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800000"/>
                </a:solidFill>
                <a:latin typeface="Comfortaa"/>
                <a:ea typeface="Comfortaa"/>
                <a:cs typeface="Comfortaa"/>
                <a:sym typeface="Comfortaa"/>
              </a:rPr>
              <a:t>Rendering Student Success: Environment &amp; Systems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1" name="Shape 251"/>
        <p:cNvGrpSpPr/>
        <p:nvPr/>
      </p:nvGrpSpPr>
      <p:grpSpPr>
        <a:xfrm>
          <a:off x="0" y="0"/>
          <a:ext cx="0" cy="0"/>
          <a:chOff x="0" y="0"/>
          <a:chExt cx="0" cy="0"/>
        </a:xfrm>
      </p:grpSpPr>
      <p:pic>
        <p:nvPicPr>
          <p:cNvPr descr="image.png" id="252" name="Google Shape;252;p25"/>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53" name="Google Shape;253;p25"/>
          <p:cNvPicPr preferRelativeResize="0"/>
          <p:nvPr/>
        </p:nvPicPr>
        <p:blipFill rotWithShape="1">
          <a:blip r:embed="rId4">
            <a:alphaModFix/>
          </a:blip>
          <a:srcRect b="0" l="0" r="0" t="0"/>
          <a:stretch/>
        </p:blipFill>
        <p:spPr>
          <a:xfrm>
            <a:off x="508825" y="1514475"/>
            <a:ext cx="5286375" cy="1771650"/>
          </a:xfrm>
          <a:prstGeom prst="rect">
            <a:avLst/>
          </a:prstGeom>
          <a:noFill/>
          <a:ln>
            <a:noFill/>
          </a:ln>
        </p:spPr>
      </p:pic>
      <p:pic>
        <p:nvPicPr>
          <p:cNvPr descr="image.png" id="254" name="Google Shape;254;p25"/>
          <p:cNvPicPr preferRelativeResize="0"/>
          <p:nvPr/>
        </p:nvPicPr>
        <p:blipFill rotWithShape="1">
          <a:blip r:embed="rId5">
            <a:alphaModFix/>
          </a:blip>
          <a:srcRect b="0" l="0" r="0" t="0"/>
          <a:stretch/>
        </p:blipFill>
        <p:spPr>
          <a:xfrm>
            <a:off x="6334163" y="1514475"/>
            <a:ext cx="5286375" cy="1771650"/>
          </a:xfrm>
          <a:prstGeom prst="rect">
            <a:avLst/>
          </a:prstGeom>
          <a:noFill/>
          <a:ln>
            <a:noFill/>
          </a:ln>
        </p:spPr>
      </p:pic>
      <p:sp>
        <p:nvSpPr>
          <p:cNvPr id="255" name="Google Shape;255;p25"/>
          <p:cNvSpPr txBox="1"/>
          <p:nvPr/>
        </p:nvSpPr>
        <p:spPr>
          <a:xfrm>
            <a:off x="786663" y="1679400"/>
            <a:ext cx="47307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2400" u="none" cap="none" strike="noStrike">
                <a:solidFill>
                  <a:srgbClr val="800000"/>
                </a:solidFill>
                <a:latin typeface="Comfortaa"/>
                <a:ea typeface="Comfortaa"/>
                <a:cs typeface="Comfortaa"/>
                <a:sym typeface="Comfortaa"/>
              </a:rPr>
              <a:t>Emotional Balance</a:t>
            </a:r>
            <a:endParaRPr/>
          </a:p>
        </p:txBody>
      </p:sp>
      <p:sp>
        <p:nvSpPr>
          <p:cNvPr id="256" name="Google Shape;256;p25"/>
          <p:cNvSpPr txBox="1"/>
          <p:nvPr/>
        </p:nvSpPr>
        <p:spPr>
          <a:xfrm>
            <a:off x="786675" y="2280975"/>
            <a:ext cx="4505400" cy="519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Establish firm boundaries between "</a:t>
            </a:r>
            <a:r>
              <a:rPr lang="en-US" sz="1350">
                <a:solidFill>
                  <a:srgbClr val="475569"/>
                </a:solidFill>
                <a:latin typeface="Afacad Flux"/>
                <a:ea typeface="Afacad Flux"/>
                <a:cs typeface="Afacad Flux"/>
                <a:sym typeface="Afacad Flux"/>
              </a:rPr>
              <a:t>School</a:t>
            </a:r>
            <a:r>
              <a:rPr b="0" i="0" lang="en-US" sz="1350" u="none" cap="none" strike="noStrike">
                <a:solidFill>
                  <a:srgbClr val="475569"/>
                </a:solidFill>
                <a:latin typeface="Afacad Flux"/>
                <a:ea typeface="Afacad Flux"/>
                <a:cs typeface="Afacad Flux"/>
                <a:sym typeface="Afacad Flux"/>
              </a:rPr>
              <a:t> You" and "Home You." Protect your rest and replenishment time fiercely.</a:t>
            </a:r>
            <a:endParaRPr/>
          </a:p>
        </p:txBody>
      </p:sp>
      <p:sp>
        <p:nvSpPr>
          <p:cNvPr id="257" name="Google Shape;257;p25"/>
          <p:cNvSpPr txBox="1"/>
          <p:nvPr/>
        </p:nvSpPr>
        <p:spPr>
          <a:xfrm>
            <a:off x="6612000" y="1679400"/>
            <a:ext cx="47307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2400">
                <a:solidFill>
                  <a:srgbClr val="800000"/>
                </a:solidFill>
                <a:latin typeface="Comfortaa"/>
                <a:ea typeface="Comfortaa"/>
                <a:cs typeface="Comfortaa"/>
                <a:sym typeface="Comfortaa"/>
              </a:rPr>
              <a:t>Physiological Balance</a:t>
            </a:r>
            <a:endParaRPr/>
          </a:p>
        </p:txBody>
      </p:sp>
      <p:sp>
        <p:nvSpPr>
          <p:cNvPr id="258" name="Google Shape;258;p25"/>
          <p:cNvSpPr txBox="1"/>
          <p:nvPr/>
        </p:nvSpPr>
        <p:spPr>
          <a:xfrm>
            <a:off x="6612000" y="2280975"/>
            <a:ext cx="4505400" cy="519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Prioritize sleep, nutrition, and physical activity. These foundations provide biological resilience</a:t>
            </a:r>
            <a:r>
              <a:rPr lang="en-US" sz="1350">
                <a:solidFill>
                  <a:srgbClr val="475569"/>
                </a:solidFill>
                <a:latin typeface="Afacad Flux"/>
                <a:ea typeface="Afacad Flux"/>
                <a:cs typeface="Afacad Flux"/>
                <a:sym typeface="Afacad Flux"/>
              </a:rPr>
              <a:t>.</a:t>
            </a:r>
            <a:endParaRPr/>
          </a:p>
        </p:txBody>
      </p:sp>
      <p:sp>
        <p:nvSpPr>
          <p:cNvPr id="259" name="Google Shape;259;p25"/>
          <p:cNvSpPr txBox="1"/>
          <p:nvPr/>
        </p:nvSpPr>
        <p:spPr>
          <a:xfrm>
            <a:off x="571500" y="571500"/>
            <a:ext cx="11601450" cy="419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800000"/>
                </a:solidFill>
                <a:latin typeface="Comfortaa"/>
                <a:ea typeface="Comfortaa"/>
                <a:cs typeface="Comfortaa"/>
                <a:sym typeface="Comfortaa"/>
              </a:rPr>
              <a:t>Restoring Equilibrium</a:t>
            </a:r>
            <a:endParaRPr/>
          </a:p>
        </p:txBody>
      </p:sp>
      <p:sp>
        <p:nvSpPr>
          <p:cNvPr id="260" name="Google Shape;260;p25"/>
          <p:cNvSpPr/>
          <p:nvPr/>
        </p:nvSpPr>
        <p:spPr>
          <a:xfrm>
            <a:off x="1464225" y="3717141"/>
            <a:ext cx="3150300" cy="765600"/>
          </a:xfrm>
          <a:prstGeom prst="roundRect">
            <a:avLst>
              <a:gd fmla="val 17777" name="adj"/>
            </a:avLst>
          </a:prstGeom>
          <a:solidFill>
            <a:srgbClr val="8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1" name="Google Shape;261;p25"/>
          <p:cNvSpPr txBox="1"/>
          <p:nvPr/>
        </p:nvSpPr>
        <p:spPr>
          <a:xfrm>
            <a:off x="1571025" y="3788100"/>
            <a:ext cx="2950500" cy="5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solidFill>
                  <a:schemeClr val="lt1"/>
                </a:solidFill>
                <a:latin typeface="Afacad Flux"/>
                <a:ea typeface="Afacad Flux"/>
                <a:cs typeface="Afacad Flux"/>
                <a:sym typeface="Afacad Flux"/>
              </a:rPr>
              <a:t>Create physical end-of-day transitions. Give your body a clear signal that the workday is done. Move your body.</a:t>
            </a:r>
            <a:endParaRPr sz="1200">
              <a:solidFill>
                <a:schemeClr val="lt1"/>
              </a:solidFill>
              <a:latin typeface="Afacad Flux"/>
              <a:ea typeface="Afacad Flux"/>
              <a:cs typeface="Afacad Flux"/>
              <a:sym typeface="Afacad Flux"/>
            </a:endParaRPr>
          </a:p>
        </p:txBody>
      </p:sp>
      <p:sp>
        <p:nvSpPr>
          <p:cNvPr id="262" name="Google Shape;262;p25"/>
          <p:cNvSpPr/>
          <p:nvPr/>
        </p:nvSpPr>
        <p:spPr>
          <a:xfrm>
            <a:off x="1464225" y="4630366"/>
            <a:ext cx="3150300" cy="765600"/>
          </a:xfrm>
          <a:prstGeom prst="roundRect">
            <a:avLst>
              <a:gd fmla="val 17777" name="adj"/>
            </a:avLst>
          </a:prstGeom>
          <a:solidFill>
            <a:srgbClr val="8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3" name="Google Shape;263;p25"/>
          <p:cNvSpPr/>
          <p:nvPr/>
        </p:nvSpPr>
        <p:spPr>
          <a:xfrm>
            <a:off x="1464225" y="5543591"/>
            <a:ext cx="3150300" cy="765600"/>
          </a:xfrm>
          <a:prstGeom prst="roundRect">
            <a:avLst>
              <a:gd fmla="val 17777" name="adj"/>
            </a:avLst>
          </a:prstGeom>
          <a:solidFill>
            <a:srgbClr val="8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4" name="Google Shape;264;p25"/>
          <p:cNvSpPr txBox="1"/>
          <p:nvPr/>
        </p:nvSpPr>
        <p:spPr>
          <a:xfrm>
            <a:off x="1564125" y="4717075"/>
            <a:ext cx="2950500" cy="5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solidFill>
                  <a:schemeClr val="lt1"/>
                </a:solidFill>
                <a:latin typeface="Afacad Flux"/>
                <a:ea typeface="Afacad Flux"/>
                <a:cs typeface="Afacad Flux"/>
                <a:sym typeface="Afacad Flux"/>
              </a:rPr>
              <a:t>Rest and be “unproductive” without guilt. Rest is productive.</a:t>
            </a:r>
            <a:endParaRPr sz="1200">
              <a:solidFill>
                <a:schemeClr val="lt1"/>
              </a:solidFill>
              <a:latin typeface="Afacad Flux"/>
              <a:ea typeface="Afacad Flux"/>
              <a:cs typeface="Afacad Flux"/>
              <a:sym typeface="Afacad Flux"/>
            </a:endParaRPr>
          </a:p>
        </p:txBody>
      </p:sp>
      <p:sp>
        <p:nvSpPr>
          <p:cNvPr id="265" name="Google Shape;265;p25"/>
          <p:cNvSpPr txBox="1"/>
          <p:nvPr/>
        </p:nvSpPr>
        <p:spPr>
          <a:xfrm>
            <a:off x="1564125" y="5630300"/>
            <a:ext cx="2950500" cy="59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solidFill>
                  <a:schemeClr val="lt1"/>
                </a:solidFill>
                <a:latin typeface="Afacad Flux"/>
                <a:ea typeface="Afacad Flux"/>
                <a:cs typeface="Afacad Flux"/>
                <a:sym typeface="Afacad Flux"/>
              </a:rPr>
              <a:t>Set emotional boundaries with work. Recognize that tomorrow’s tasks are for tomorrow.</a:t>
            </a:r>
            <a:endParaRPr sz="1200">
              <a:solidFill>
                <a:schemeClr val="lt1"/>
              </a:solidFill>
              <a:latin typeface="Afacad Flux"/>
              <a:ea typeface="Afacad Flux"/>
              <a:cs typeface="Afacad Flux"/>
              <a:sym typeface="Afacad Flux"/>
            </a:endParaRPr>
          </a:p>
        </p:txBody>
      </p:sp>
      <p:pic>
        <p:nvPicPr>
          <p:cNvPr id="266" name="Google Shape;266;p25"/>
          <p:cNvPicPr preferRelativeResize="0"/>
          <p:nvPr/>
        </p:nvPicPr>
        <p:blipFill>
          <a:blip r:embed="rId6">
            <a:alphaModFix/>
          </a:blip>
          <a:stretch>
            <a:fillRect/>
          </a:stretch>
        </p:blipFill>
        <p:spPr>
          <a:xfrm>
            <a:off x="7448475" y="3596950"/>
            <a:ext cx="2832451" cy="28324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0" name="Shape 270"/>
        <p:cNvGrpSpPr/>
        <p:nvPr/>
      </p:nvGrpSpPr>
      <p:grpSpPr>
        <a:xfrm>
          <a:off x="0" y="0"/>
          <a:ext cx="0" cy="0"/>
          <a:chOff x="0" y="0"/>
          <a:chExt cx="0" cy="0"/>
        </a:xfrm>
      </p:grpSpPr>
      <p:pic>
        <p:nvPicPr>
          <p:cNvPr descr="image.png" id="271" name="Google Shape;271;p26"/>
          <p:cNvPicPr preferRelativeResize="0"/>
          <p:nvPr/>
        </p:nvPicPr>
        <p:blipFill rotWithShape="1">
          <a:blip r:embed="rId3">
            <a:alphaModFix/>
          </a:blip>
          <a:srcRect b="0" l="0" r="0" t="0"/>
          <a:stretch/>
        </p:blipFill>
        <p:spPr>
          <a:xfrm>
            <a:off x="0" y="34018"/>
            <a:ext cx="12192000" cy="6858000"/>
          </a:xfrm>
          <a:prstGeom prst="rect">
            <a:avLst/>
          </a:prstGeom>
          <a:noFill/>
          <a:ln>
            <a:noFill/>
          </a:ln>
        </p:spPr>
      </p:pic>
      <p:pic>
        <p:nvPicPr>
          <p:cNvPr descr="image.png" id="272" name="Google Shape;272;p26"/>
          <p:cNvPicPr preferRelativeResize="0"/>
          <p:nvPr/>
        </p:nvPicPr>
        <p:blipFill rotWithShape="1">
          <a:blip r:embed="rId4">
            <a:alphaModFix/>
          </a:blip>
          <a:srcRect b="0" l="0" r="0" t="0"/>
          <a:stretch/>
        </p:blipFill>
        <p:spPr>
          <a:xfrm>
            <a:off x="6334125" y="2162175"/>
            <a:ext cx="5286375" cy="3333750"/>
          </a:xfrm>
          <a:prstGeom prst="rect">
            <a:avLst/>
          </a:prstGeom>
          <a:noFill/>
          <a:ln>
            <a:noFill/>
          </a:ln>
        </p:spPr>
      </p:pic>
      <p:sp>
        <p:nvSpPr>
          <p:cNvPr id="273" name="Google Shape;273;p26"/>
          <p:cNvSpPr txBox="1"/>
          <p:nvPr/>
        </p:nvSpPr>
        <p:spPr>
          <a:xfrm>
            <a:off x="571500" y="2162175"/>
            <a:ext cx="5550693" cy="3333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2400" u="none" cap="none" strike="noStrike">
                <a:solidFill>
                  <a:srgbClr val="800000"/>
                </a:solidFill>
                <a:latin typeface="Comfortaa"/>
                <a:ea typeface="Comfortaa"/>
                <a:cs typeface="Comfortaa"/>
                <a:sym typeface="Comfortaa"/>
              </a:rPr>
              <a:t>The Power of Connection</a:t>
            </a:r>
            <a:endParaRPr/>
          </a:p>
        </p:txBody>
      </p:sp>
      <p:sp>
        <p:nvSpPr>
          <p:cNvPr id="274" name="Google Shape;274;p26"/>
          <p:cNvSpPr txBox="1"/>
          <p:nvPr/>
        </p:nvSpPr>
        <p:spPr>
          <a:xfrm>
            <a:off x="571500" y="2638425"/>
            <a:ext cx="5286375" cy="5143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Peer support is the ultimate buffer against school-based stress. We restore culture through:</a:t>
            </a:r>
            <a:endParaRPr/>
          </a:p>
        </p:txBody>
      </p:sp>
      <p:pic>
        <p:nvPicPr>
          <p:cNvPr descr="image.png" id="275" name="Google Shape;275;p26"/>
          <p:cNvPicPr preferRelativeResize="0"/>
          <p:nvPr/>
        </p:nvPicPr>
        <p:blipFill rotWithShape="1">
          <a:blip r:embed="rId5">
            <a:alphaModFix/>
          </a:blip>
          <a:srcRect b="0" l="0" r="0" t="0"/>
          <a:stretch/>
        </p:blipFill>
        <p:spPr>
          <a:xfrm>
            <a:off x="6353175" y="2181225"/>
            <a:ext cx="5248275" cy="3295650"/>
          </a:xfrm>
          <a:prstGeom prst="rect">
            <a:avLst/>
          </a:prstGeom>
          <a:noFill/>
          <a:ln>
            <a:noFill/>
          </a:ln>
        </p:spPr>
      </p:pic>
      <p:sp>
        <p:nvSpPr>
          <p:cNvPr id="276" name="Google Shape;276;p26"/>
          <p:cNvSpPr txBox="1"/>
          <p:nvPr/>
        </p:nvSpPr>
        <p:spPr>
          <a:xfrm>
            <a:off x="952500" y="3343275"/>
            <a:ext cx="4905375" cy="2571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Regular wellness check-ins.</a:t>
            </a:r>
            <a:endParaRPr/>
          </a:p>
        </p:txBody>
      </p:sp>
      <p:sp>
        <p:nvSpPr>
          <p:cNvPr id="277" name="Google Shape;277;p26"/>
          <p:cNvSpPr txBox="1"/>
          <p:nvPr/>
        </p:nvSpPr>
        <p:spPr>
          <a:xfrm>
            <a:off x="952500" y="3743325"/>
            <a:ext cx="4905375" cy="2571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Celebrating "Micro-Wins" together.</a:t>
            </a:r>
            <a:endParaRPr/>
          </a:p>
        </p:txBody>
      </p:sp>
      <p:sp>
        <p:nvSpPr>
          <p:cNvPr id="278" name="Google Shape;278;p26"/>
          <p:cNvSpPr txBox="1"/>
          <p:nvPr/>
        </p:nvSpPr>
        <p:spPr>
          <a:xfrm>
            <a:off x="952500" y="4143375"/>
            <a:ext cx="4905375" cy="2571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Creating a "psychologically safe" lounge.</a:t>
            </a:r>
            <a:endParaRPr/>
          </a:p>
        </p:txBody>
      </p:sp>
      <p:pic>
        <p:nvPicPr>
          <p:cNvPr descr="image.png" id="279" name="Google Shape;279;p26"/>
          <p:cNvPicPr preferRelativeResize="0"/>
          <p:nvPr/>
        </p:nvPicPr>
        <p:blipFill rotWithShape="1">
          <a:blip r:embed="rId6">
            <a:alphaModFix/>
          </a:blip>
          <a:srcRect b="0" l="0" r="0" t="0"/>
          <a:stretch/>
        </p:blipFill>
        <p:spPr>
          <a:xfrm>
            <a:off x="571500" y="3381375"/>
            <a:ext cx="257175" cy="247650"/>
          </a:xfrm>
          <a:prstGeom prst="rect">
            <a:avLst/>
          </a:prstGeom>
          <a:noFill/>
          <a:ln>
            <a:noFill/>
          </a:ln>
        </p:spPr>
      </p:pic>
      <p:pic>
        <p:nvPicPr>
          <p:cNvPr descr="image.png" id="280" name="Google Shape;280;p26"/>
          <p:cNvPicPr preferRelativeResize="0"/>
          <p:nvPr/>
        </p:nvPicPr>
        <p:blipFill rotWithShape="1">
          <a:blip r:embed="rId7">
            <a:alphaModFix/>
          </a:blip>
          <a:srcRect b="0" l="0" r="0" t="0"/>
          <a:stretch/>
        </p:blipFill>
        <p:spPr>
          <a:xfrm>
            <a:off x="571500" y="3781425"/>
            <a:ext cx="257175" cy="247650"/>
          </a:xfrm>
          <a:prstGeom prst="rect">
            <a:avLst/>
          </a:prstGeom>
          <a:noFill/>
          <a:ln>
            <a:noFill/>
          </a:ln>
        </p:spPr>
      </p:pic>
      <p:pic>
        <p:nvPicPr>
          <p:cNvPr descr="image.png" id="281" name="Google Shape;281;p26"/>
          <p:cNvPicPr preferRelativeResize="0"/>
          <p:nvPr/>
        </p:nvPicPr>
        <p:blipFill rotWithShape="1">
          <a:blip r:embed="rId8">
            <a:alphaModFix/>
          </a:blip>
          <a:srcRect b="0" l="0" r="0" t="0"/>
          <a:stretch/>
        </p:blipFill>
        <p:spPr>
          <a:xfrm>
            <a:off x="571500" y="4181475"/>
            <a:ext cx="228600" cy="247650"/>
          </a:xfrm>
          <a:prstGeom prst="rect">
            <a:avLst/>
          </a:prstGeom>
          <a:noFill/>
          <a:ln>
            <a:noFill/>
          </a:ln>
        </p:spPr>
      </p:pic>
      <p:sp>
        <p:nvSpPr>
          <p:cNvPr id="282" name="Google Shape;282;p26"/>
          <p:cNvSpPr txBox="1"/>
          <p:nvPr/>
        </p:nvSpPr>
        <p:spPr>
          <a:xfrm>
            <a:off x="571500" y="571500"/>
            <a:ext cx="11601450" cy="419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800000"/>
                </a:solidFill>
                <a:latin typeface="Comfortaa"/>
                <a:ea typeface="Comfortaa"/>
                <a:cs typeface="Comfortaa"/>
                <a:sym typeface="Comfortaa"/>
              </a:rPr>
              <a:t>Restoring Our Culture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6" name="Shape 286"/>
        <p:cNvGrpSpPr/>
        <p:nvPr/>
      </p:nvGrpSpPr>
      <p:grpSpPr>
        <a:xfrm>
          <a:off x="0" y="0"/>
          <a:ext cx="0" cy="0"/>
          <a:chOff x="0" y="0"/>
          <a:chExt cx="0" cy="0"/>
        </a:xfrm>
      </p:grpSpPr>
      <p:pic>
        <p:nvPicPr>
          <p:cNvPr descr="image.png" id="287" name="Google Shape;287;p2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88" name="Google Shape;288;p27"/>
          <p:cNvPicPr preferRelativeResize="0"/>
          <p:nvPr/>
        </p:nvPicPr>
        <p:blipFill rotWithShape="1">
          <a:blip r:embed="rId4">
            <a:alphaModFix/>
          </a:blip>
          <a:srcRect b="0" l="0" r="0" t="0"/>
          <a:stretch/>
        </p:blipFill>
        <p:spPr>
          <a:xfrm>
            <a:off x="6334125" y="2162175"/>
            <a:ext cx="5286375" cy="3333750"/>
          </a:xfrm>
          <a:prstGeom prst="rect">
            <a:avLst/>
          </a:prstGeom>
          <a:noFill/>
          <a:ln>
            <a:noFill/>
          </a:ln>
        </p:spPr>
      </p:pic>
      <p:sp>
        <p:nvSpPr>
          <p:cNvPr id="289" name="Google Shape;289;p27"/>
          <p:cNvSpPr txBox="1"/>
          <p:nvPr/>
        </p:nvSpPr>
        <p:spPr>
          <a:xfrm>
            <a:off x="571500" y="2162175"/>
            <a:ext cx="5286375" cy="5143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Chronic stress causes the </a:t>
            </a:r>
            <a:r>
              <a:rPr b="1" i="0" lang="en-US" sz="1350" u="none" cap="none" strike="noStrike">
                <a:solidFill>
                  <a:srgbClr val="475569"/>
                </a:solidFill>
                <a:latin typeface="Afacad Flux"/>
                <a:ea typeface="Afacad Flux"/>
                <a:cs typeface="Afacad Flux"/>
                <a:sym typeface="Afacad Flux"/>
              </a:rPr>
              <a:t>Amygdala</a:t>
            </a:r>
            <a:r>
              <a:rPr b="0" i="0" lang="en-US" sz="1350" u="none" cap="none" strike="noStrike">
                <a:solidFill>
                  <a:srgbClr val="475569"/>
                </a:solidFill>
                <a:latin typeface="Afacad Flux"/>
                <a:ea typeface="Afacad Flux"/>
                <a:cs typeface="Afacad Flux"/>
                <a:sym typeface="Afacad Flux"/>
              </a:rPr>
              <a:t> to take control, "handcuffing" the </a:t>
            </a:r>
            <a:r>
              <a:rPr b="1" i="0" lang="en-US" sz="1350" u="none" cap="none" strike="noStrike">
                <a:solidFill>
                  <a:srgbClr val="475569"/>
                </a:solidFill>
                <a:latin typeface="Afacad Flux"/>
                <a:ea typeface="Afacad Flux"/>
                <a:cs typeface="Afacad Flux"/>
                <a:sym typeface="Afacad Flux"/>
              </a:rPr>
              <a:t>Prefrontal Cortex</a:t>
            </a:r>
            <a:r>
              <a:rPr b="0" i="0" lang="en-US" sz="1350" u="none" cap="none" strike="noStrike">
                <a:solidFill>
                  <a:srgbClr val="475569"/>
                </a:solidFill>
                <a:latin typeface="Afacad Flux"/>
                <a:ea typeface="Afacad Flux"/>
                <a:cs typeface="Afacad Flux"/>
                <a:sym typeface="Afacad Flux"/>
              </a:rPr>
              <a:t>. This leads to:</a:t>
            </a:r>
            <a:endParaRPr/>
          </a:p>
        </p:txBody>
      </p:sp>
      <p:sp>
        <p:nvSpPr>
          <p:cNvPr id="290" name="Google Shape;290;p27"/>
          <p:cNvSpPr txBox="1"/>
          <p:nvPr/>
        </p:nvSpPr>
        <p:spPr>
          <a:xfrm>
            <a:off x="571500" y="4114800"/>
            <a:ext cx="5286375" cy="2571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800000"/>
                </a:solidFill>
                <a:latin typeface="Afacad Flux"/>
                <a:ea typeface="Afacad Flux"/>
                <a:cs typeface="Afacad Flux"/>
                <a:sym typeface="Afacad Flux"/>
              </a:rPr>
              <a:t>Wellness isn't optional; it's a pedagogical tool.</a:t>
            </a:r>
            <a:endParaRPr/>
          </a:p>
        </p:txBody>
      </p:sp>
      <p:pic>
        <p:nvPicPr>
          <p:cNvPr descr="image.png" id="291" name="Google Shape;291;p27"/>
          <p:cNvPicPr preferRelativeResize="0"/>
          <p:nvPr/>
        </p:nvPicPr>
        <p:blipFill rotWithShape="1">
          <a:blip r:embed="rId5">
            <a:alphaModFix/>
          </a:blip>
          <a:srcRect b="0" l="0" r="0" t="0"/>
          <a:stretch/>
        </p:blipFill>
        <p:spPr>
          <a:xfrm>
            <a:off x="6353175" y="2181225"/>
            <a:ext cx="5248275" cy="3295650"/>
          </a:xfrm>
          <a:prstGeom prst="rect">
            <a:avLst/>
          </a:prstGeom>
          <a:noFill/>
          <a:ln>
            <a:noFill/>
          </a:ln>
        </p:spPr>
      </p:pic>
      <p:sp>
        <p:nvSpPr>
          <p:cNvPr id="292" name="Google Shape;292;p27"/>
          <p:cNvSpPr txBox="1"/>
          <p:nvPr/>
        </p:nvSpPr>
        <p:spPr>
          <a:xfrm>
            <a:off x="952500" y="2867025"/>
            <a:ext cx="4905375" cy="2571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Reduced creativity.</a:t>
            </a:r>
            <a:endParaRPr/>
          </a:p>
        </p:txBody>
      </p:sp>
      <p:sp>
        <p:nvSpPr>
          <p:cNvPr id="293" name="Google Shape;293;p27"/>
          <p:cNvSpPr txBox="1"/>
          <p:nvPr/>
        </p:nvSpPr>
        <p:spPr>
          <a:xfrm>
            <a:off x="952500" y="3267075"/>
            <a:ext cx="4905375" cy="2571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Impaired working memory.</a:t>
            </a:r>
            <a:endParaRPr/>
          </a:p>
        </p:txBody>
      </p:sp>
      <p:sp>
        <p:nvSpPr>
          <p:cNvPr id="294" name="Google Shape;294;p27"/>
          <p:cNvSpPr txBox="1"/>
          <p:nvPr/>
        </p:nvSpPr>
        <p:spPr>
          <a:xfrm>
            <a:off x="952500" y="3667125"/>
            <a:ext cx="4905375" cy="2571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Decreased empathy and patience.</a:t>
            </a:r>
            <a:endParaRPr/>
          </a:p>
        </p:txBody>
      </p:sp>
      <p:pic>
        <p:nvPicPr>
          <p:cNvPr descr="image.png" id="295" name="Google Shape;295;p27"/>
          <p:cNvPicPr preferRelativeResize="0"/>
          <p:nvPr/>
        </p:nvPicPr>
        <p:blipFill rotWithShape="1">
          <a:blip r:embed="rId6">
            <a:alphaModFix/>
          </a:blip>
          <a:srcRect b="0" l="0" r="0" t="0"/>
          <a:stretch/>
        </p:blipFill>
        <p:spPr>
          <a:xfrm>
            <a:off x="571500" y="2905125"/>
            <a:ext cx="209550" cy="247650"/>
          </a:xfrm>
          <a:prstGeom prst="rect">
            <a:avLst/>
          </a:prstGeom>
          <a:noFill/>
          <a:ln>
            <a:noFill/>
          </a:ln>
        </p:spPr>
      </p:pic>
      <p:pic>
        <p:nvPicPr>
          <p:cNvPr descr="image.png" id="296" name="Google Shape;296;p27"/>
          <p:cNvPicPr preferRelativeResize="0"/>
          <p:nvPr/>
        </p:nvPicPr>
        <p:blipFill rotWithShape="1">
          <a:blip r:embed="rId6">
            <a:alphaModFix/>
          </a:blip>
          <a:srcRect b="0" l="0" r="0" t="0"/>
          <a:stretch/>
        </p:blipFill>
        <p:spPr>
          <a:xfrm>
            <a:off x="571500" y="3305175"/>
            <a:ext cx="209550" cy="247650"/>
          </a:xfrm>
          <a:prstGeom prst="rect">
            <a:avLst/>
          </a:prstGeom>
          <a:noFill/>
          <a:ln>
            <a:noFill/>
          </a:ln>
        </p:spPr>
      </p:pic>
      <p:pic>
        <p:nvPicPr>
          <p:cNvPr descr="image.png" id="297" name="Google Shape;297;p27"/>
          <p:cNvPicPr preferRelativeResize="0"/>
          <p:nvPr/>
        </p:nvPicPr>
        <p:blipFill rotWithShape="1">
          <a:blip r:embed="rId6">
            <a:alphaModFix/>
          </a:blip>
          <a:srcRect b="0" l="0" r="0" t="0"/>
          <a:stretch/>
        </p:blipFill>
        <p:spPr>
          <a:xfrm>
            <a:off x="571500" y="3705225"/>
            <a:ext cx="209550" cy="247650"/>
          </a:xfrm>
          <a:prstGeom prst="rect">
            <a:avLst/>
          </a:prstGeom>
          <a:noFill/>
          <a:ln>
            <a:noFill/>
          </a:ln>
        </p:spPr>
      </p:pic>
      <p:sp>
        <p:nvSpPr>
          <p:cNvPr id="298" name="Google Shape;298;p27"/>
          <p:cNvSpPr txBox="1"/>
          <p:nvPr/>
        </p:nvSpPr>
        <p:spPr>
          <a:xfrm>
            <a:off x="571500" y="571500"/>
            <a:ext cx="11601450" cy="419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800000"/>
                </a:solidFill>
                <a:latin typeface="Comfortaa"/>
                <a:ea typeface="Comfortaa"/>
                <a:cs typeface="Comfortaa"/>
                <a:sym typeface="Comfortaa"/>
              </a:rPr>
              <a:t>The Science of Stress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2" name="Shape 302"/>
        <p:cNvGrpSpPr/>
        <p:nvPr/>
      </p:nvGrpSpPr>
      <p:grpSpPr>
        <a:xfrm>
          <a:off x="0" y="0"/>
          <a:ext cx="0" cy="0"/>
          <a:chOff x="0" y="0"/>
          <a:chExt cx="0" cy="0"/>
        </a:xfrm>
      </p:grpSpPr>
      <p:pic>
        <p:nvPicPr>
          <p:cNvPr descr="image.png" id="303" name="Google Shape;303;p28"/>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304" name="Google Shape;304;p28"/>
          <p:cNvPicPr preferRelativeResize="0"/>
          <p:nvPr/>
        </p:nvPicPr>
        <p:blipFill rotWithShape="1">
          <a:blip r:embed="rId4">
            <a:alphaModFix/>
          </a:blip>
          <a:srcRect b="0" l="0" r="0" t="0"/>
          <a:stretch/>
        </p:blipFill>
        <p:spPr>
          <a:xfrm>
            <a:off x="571500" y="4781550"/>
            <a:ext cx="11049000" cy="1905000"/>
          </a:xfrm>
          <a:prstGeom prst="rect">
            <a:avLst/>
          </a:prstGeom>
          <a:noFill/>
          <a:ln>
            <a:noFill/>
          </a:ln>
        </p:spPr>
      </p:pic>
      <p:graphicFrame>
        <p:nvGraphicFramePr>
          <p:cNvPr id="305" name="Google Shape;305;p28"/>
          <p:cNvGraphicFramePr/>
          <p:nvPr/>
        </p:nvGraphicFramePr>
        <p:xfrm>
          <a:off x="571500" y="1562100"/>
          <a:ext cx="3000000" cy="3000000"/>
        </p:xfrm>
        <a:graphic>
          <a:graphicData uri="http://schemas.openxmlformats.org/drawingml/2006/table">
            <a:tbl>
              <a:tblPr bandRow="1" firstRow="1">
                <a:noFill/>
                <a:tableStyleId>{DF332728-45AA-4689-99B2-6501F2901C1D}</a:tableStyleId>
              </a:tblPr>
              <a:tblGrid>
                <a:gridCol w="1569550"/>
                <a:gridCol w="4843025"/>
                <a:gridCol w="4636450"/>
              </a:tblGrid>
              <a:tr h="757225">
                <a:tc>
                  <a:txBody>
                    <a:bodyPr/>
                    <a:lstStyle/>
                    <a:p>
                      <a:pPr indent="0" lvl="0" marL="0" marR="0" rtl="0" algn="l">
                        <a:spcBef>
                          <a:spcPts val="0"/>
                        </a:spcBef>
                        <a:spcAft>
                          <a:spcPts val="0"/>
                        </a:spcAft>
                        <a:buNone/>
                      </a:pPr>
                      <a:r>
                        <a:rPr b="1" i="0" lang="en-US" sz="1350" u="none" cap="none" strike="noStrike">
                          <a:solidFill>
                            <a:srgbClr val="FFFFFF"/>
                          </a:solidFill>
                          <a:latin typeface="Afacad Flux"/>
                          <a:ea typeface="Afacad Flux"/>
                          <a:cs typeface="Afacad Flux"/>
                          <a:sym typeface="Afacad Flux"/>
                        </a:rPr>
                        <a:t>Domain</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00000"/>
                    </a:solidFill>
                  </a:tcPr>
                </a:tc>
                <a:tc>
                  <a:txBody>
                    <a:bodyPr/>
                    <a:lstStyle/>
                    <a:p>
                      <a:pPr indent="0" lvl="0" marL="0" marR="0" rtl="0" algn="l">
                        <a:spcBef>
                          <a:spcPts val="0"/>
                        </a:spcBef>
                        <a:spcAft>
                          <a:spcPts val="0"/>
                        </a:spcAft>
                        <a:buNone/>
                      </a:pPr>
                      <a:r>
                        <a:rPr b="1" i="0" lang="en-US" sz="1350" u="none" cap="none" strike="noStrike">
                          <a:solidFill>
                            <a:srgbClr val="FFFFFF"/>
                          </a:solidFill>
                          <a:latin typeface="Afacad Flux"/>
                          <a:ea typeface="Afacad Flux"/>
                          <a:cs typeface="Afacad Flux"/>
                          <a:sym typeface="Afacad Flux"/>
                        </a:rPr>
                        <a:t>Staff Manifestation</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00000"/>
                    </a:solidFill>
                  </a:tcPr>
                </a:tc>
                <a:tc>
                  <a:txBody>
                    <a:bodyPr/>
                    <a:lstStyle/>
                    <a:p>
                      <a:pPr indent="0" lvl="0" marL="0" marR="0" rtl="0" algn="l">
                        <a:spcBef>
                          <a:spcPts val="0"/>
                        </a:spcBef>
                        <a:spcAft>
                          <a:spcPts val="0"/>
                        </a:spcAft>
                        <a:buNone/>
                      </a:pPr>
                      <a:r>
                        <a:rPr b="1" i="0" lang="en-US" sz="1350" u="none" cap="none" strike="noStrike">
                          <a:solidFill>
                            <a:srgbClr val="FFFFFF"/>
                          </a:solidFill>
                          <a:latin typeface="Afacad Flux"/>
                          <a:ea typeface="Afacad Flux"/>
                          <a:cs typeface="Afacad Flux"/>
                          <a:sym typeface="Afacad Flux"/>
                        </a:rPr>
                        <a:t>Student Manifestation</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00000"/>
                    </a:solidFill>
                  </a:tcPr>
                </a:tc>
              </a:tr>
              <a:tr h="757225">
                <a:tc>
                  <a:txBody>
                    <a:bodyPr/>
                    <a:lstStyle/>
                    <a:p>
                      <a:pPr indent="0" lvl="0" marL="0" marR="0" rtl="0" algn="l">
                        <a:spcBef>
                          <a:spcPts val="0"/>
                        </a:spcBef>
                        <a:spcAft>
                          <a:spcPts val="0"/>
                        </a:spcAft>
                        <a:buNone/>
                      </a:pPr>
                      <a:r>
                        <a:rPr b="1" i="0" lang="en-US" sz="1350" u="none" cap="none" strike="noStrike">
                          <a:solidFill>
                            <a:srgbClr val="475569"/>
                          </a:solidFill>
                          <a:latin typeface="Afacad Flux"/>
                          <a:ea typeface="Afacad Flux"/>
                          <a:cs typeface="Afacad Flux"/>
                          <a:sym typeface="Afacad Flux"/>
                        </a:rPr>
                        <a:t>Reduced Creativity</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Relying on repetitive worksheets; inability to pivot during lesson ruts.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Writer's block; difficulty with open-ended "What if?" questions.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57225">
                <a:tc>
                  <a:txBody>
                    <a:bodyPr/>
                    <a:lstStyle/>
                    <a:p>
                      <a:pPr indent="0" lvl="0" marL="0" marR="0" rtl="0" algn="l">
                        <a:spcBef>
                          <a:spcPts val="0"/>
                        </a:spcBef>
                        <a:spcAft>
                          <a:spcPts val="0"/>
                        </a:spcAft>
                        <a:buNone/>
                      </a:pPr>
                      <a:r>
                        <a:rPr b="1" i="0" lang="en-US" sz="1350" u="none" cap="none" strike="noStrike">
                          <a:solidFill>
                            <a:srgbClr val="475569"/>
                          </a:solidFill>
                          <a:latin typeface="Afacad Flux"/>
                          <a:ea typeface="Afacad Flux"/>
                          <a:cs typeface="Afacad Flux"/>
                          <a:sym typeface="Afacad Flux"/>
                        </a:rPr>
                        <a:t>Impaired Memory</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Forgetting multi-step admin tasks; losing track of the lecture mid-flow.</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Difficulty following 3-step directions; "zoning out" during instruction.</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57250">
                <a:tc>
                  <a:txBody>
                    <a:bodyPr/>
                    <a:lstStyle/>
                    <a:p>
                      <a:pPr indent="0" lvl="0" marL="0" marR="0" rtl="0" algn="l">
                        <a:spcBef>
                          <a:spcPts val="0"/>
                        </a:spcBef>
                        <a:spcAft>
                          <a:spcPts val="0"/>
                        </a:spcAft>
                        <a:buNone/>
                      </a:pPr>
                      <a:r>
                        <a:rPr b="1" i="0" lang="en-US" sz="1350" u="none" cap="none" strike="noStrike">
                          <a:solidFill>
                            <a:srgbClr val="475569"/>
                          </a:solidFill>
                          <a:latin typeface="Afacad Flux"/>
                          <a:ea typeface="Afacad Flux"/>
                          <a:cs typeface="Afacad Flux"/>
                          <a:sym typeface="Afacad Flux"/>
                        </a:rPr>
                        <a:t>Decreased Empathy</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Viewing student distress as "defiance"; decreased patience with colleagues.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Increased peer conflict; inability to see another's perspective or feelings.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pic>
        <p:nvPicPr>
          <p:cNvPr descr="image.png" id="306" name="Google Shape;306;p28"/>
          <p:cNvPicPr preferRelativeResize="0"/>
          <p:nvPr/>
        </p:nvPicPr>
        <p:blipFill rotWithShape="1">
          <a:blip r:embed="rId5">
            <a:alphaModFix/>
          </a:blip>
          <a:srcRect b="0" l="0" r="0" t="0"/>
          <a:stretch/>
        </p:blipFill>
        <p:spPr>
          <a:xfrm>
            <a:off x="590550" y="4800600"/>
            <a:ext cx="11010900" cy="1866900"/>
          </a:xfrm>
          <a:prstGeom prst="rect">
            <a:avLst/>
          </a:prstGeom>
          <a:noFill/>
          <a:ln>
            <a:noFill/>
          </a:ln>
        </p:spPr>
      </p:pic>
      <p:sp>
        <p:nvSpPr>
          <p:cNvPr id="307" name="Google Shape;307;p28"/>
          <p:cNvSpPr/>
          <p:nvPr/>
        </p:nvSpPr>
        <p:spPr>
          <a:xfrm>
            <a:off x="571500" y="2957512"/>
            <a:ext cx="15696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08" name="Google Shape;308;p28"/>
          <p:cNvSpPr/>
          <p:nvPr/>
        </p:nvSpPr>
        <p:spPr>
          <a:xfrm>
            <a:off x="2141041" y="2957512"/>
            <a:ext cx="48429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09" name="Google Shape;309;p28"/>
          <p:cNvSpPr/>
          <p:nvPr/>
        </p:nvSpPr>
        <p:spPr>
          <a:xfrm>
            <a:off x="6984057" y="2957512"/>
            <a:ext cx="46365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0" name="Google Shape;310;p28"/>
          <p:cNvSpPr/>
          <p:nvPr/>
        </p:nvSpPr>
        <p:spPr>
          <a:xfrm>
            <a:off x="571500" y="3767137"/>
            <a:ext cx="15696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1" name="Google Shape;311;p28"/>
          <p:cNvSpPr/>
          <p:nvPr/>
        </p:nvSpPr>
        <p:spPr>
          <a:xfrm>
            <a:off x="2141041" y="3767137"/>
            <a:ext cx="48429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2" name="Google Shape;312;p28"/>
          <p:cNvSpPr/>
          <p:nvPr/>
        </p:nvSpPr>
        <p:spPr>
          <a:xfrm>
            <a:off x="6984057" y="3767137"/>
            <a:ext cx="46365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3" name="Google Shape;313;p28"/>
          <p:cNvSpPr/>
          <p:nvPr/>
        </p:nvSpPr>
        <p:spPr>
          <a:xfrm>
            <a:off x="571500" y="4576762"/>
            <a:ext cx="15696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4" name="Google Shape;314;p28"/>
          <p:cNvSpPr/>
          <p:nvPr/>
        </p:nvSpPr>
        <p:spPr>
          <a:xfrm>
            <a:off x="2141041" y="4576762"/>
            <a:ext cx="48429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5" name="Google Shape;315;p28"/>
          <p:cNvSpPr/>
          <p:nvPr/>
        </p:nvSpPr>
        <p:spPr>
          <a:xfrm>
            <a:off x="6984057" y="4576762"/>
            <a:ext cx="46365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6" name="Google Shape;316;p28"/>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800000"/>
                </a:solidFill>
                <a:latin typeface="Comfortaa"/>
                <a:ea typeface="Comfortaa"/>
                <a:cs typeface="Comfortaa"/>
                <a:sym typeface="Comfortaa"/>
              </a:rPr>
              <a:t>Cognitive Impacts in the Classroom</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0" name="Shape 320"/>
        <p:cNvGrpSpPr/>
        <p:nvPr/>
      </p:nvGrpSpPr>
      <p:grpSpPr>
        <a:xfrm>
          <a:off x="0" y="0"/>
          <a:ext cx="0" cy="0"/>
          <a:chOff x="0" y="0"/>
          <a:chExt cx="0" cy="0"/>
        </a:xfrm>
      </p:grpSpPr>
      <p:pic>
        <p:nvPicPr>
          <p:cNvPr descr="image.png" id="321" name="Google Shape;321;p2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2" name="Google Shape;322;p29"/>
          <p:cNvSpPr txBox="1"/>
          <p:nvPr/>
        </p:nvSpPr>
        <p:spPr>
          <a:xfrm>
            <a:off x="571500" y="4600575"/>
            <a:ext cx="11049000" cy="2772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1" i="0" lang="en-US" sz="1800" u="none" cap="none" strike="noStrike">
                <a:solidFill>
                  <a:srgbClr val="800000"/>
                </a:solidFill>
                <a:latin typeface="Afacad Flux"/>
                <a:ea typeface="Afacad Flux"/>
                <a:cs typeface="Afacad Flux"/>
                <a:sym typeface="Afacad Flux"/>
              </a:rPr>
              <a:t>Ready to go back to the classroom with a "Calm Brain."</a:t>
            </a:r>
            <a:endParaRPr/>
          </a:p>
        </p:txBody>
      </p:sp>
      <p:sp>
        <p:nvSpPr>
          <p:cNvPr id="323" name="Google Shape;323;p29"/>
          <p:cNvSpPr txBox="1"/>
          <p:nvPr/>
        </p:nvSpPr>
        <p:spPr>
          <a:xfrm>
            <a:off x="952500" y="2714625"/>
            <a:ext cx="10668000" cy="2079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RECOGNIZING:</a:t>
            </a:r>
            <a:r>
              <a:rPr b="0" i="0" lang="en-US" sz="1350" u="none" cap="none" strike="noStrike">
                <a:solidFill>
                  <a:srgbClr val="475569"/>
                </a:solidFill>
                <a:latin typeface="Afacad Flux"/>
                <a:ea typeface="Afacad Flux"/>
                <a:cs typeface="Afacad Flux"/>
                <a:sym typeface="Afacad Flux"/>
              </a:rPr>
              <a:t> Identified personal physiological and behavioral stress triggers via self-assessment.</a:t>
            </a:r>
            <a:endParaRPr/>
          </a:p>
        </p:txBody>
      </p:sp>
      <p:sp>
        <p:nvSpPr>
          <p:cNvPr id="324" name="Google Shape;324;p29"/>
          <p:cNvSpPr txBox="1"/>
          <p:nvPr/>
        </p:nvSpPr>
        <p:spPr>
          <a:xfrm>
            <a:off x="952500" y="3114675"/>
            <a:ext cx="10668000" cy="2079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RENDERING:</a:t>
            </a:r>
            <a:r>
              <a:rPr b="0" i="0" lang="en-US" sz="1350" u="none" cap="none" strike="noStrike">
                <a:solidFill>
                  <a:srgbClr val="475569"/>
                </a:solidFill>
                <a:latin typeface="Afacad Flux"/>
                <a:ea typeface="Afacad Flux"/>
                <a:cs typeface="Afacad Flux"/>
                <a:sym typeface="Afacad Flux"/>
              </a:rPr>
              <a:t> Practiced situational techniques (Box Breathing, TIPP) for mild, moderate, and severe stress.</a:t>
            </a:r>
            <a:endParaRPr/>
          </a:p>
        </p:txBody>
      </p:sp>
      <p:sp>
        <p:nvSpPr>
          <p:cNvPr id="325" name="Google Shape;325;p29"/>
          <p:cNvSpPr txBox="1"/>
          <p:nvPr/>
        </p:nvSpPr>
        <p:spPr>
          <a:xfrm>
            <a:off x="952500" y="3514725"/>
            <a:ext cx="10668000" cy="2079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RESTORING:</a:t>
            </a:r>
            <a:r>
              <a:rPr b="0" i="0" lang="en-US" sz="1350" u="none" cap="none" strike="noStrike">
                <a:solidFill>
                  <a:srgbClr val="475569"/>
                </a:solidFill>
                <a:latin typeface="Afacad Flux"/>
                <a:ea typeface="Afacad Flux"/>
                <a:cs typeface="Afacad Flux"/>
                <a:sym typeface="Afacad Flux"/>
              </a:rPr>
              <a:t> Developed a plan for long-term behavioral and emotional equilibrium.</a:t>
            </a:r>
            <a:endParaRPr/>
          </a:p>
        </p:txBody>
      </p:sp>
      <p:sp>
        <p:nvSpPr>
          <p:cNvPr id="326" name="Google Shape;326;p29"/>
          <p:cNvSpPr txBox="1"/>
          <p:nvPr/>
        </p:nvSpPr>
        <p:spPr>
          <a:xfrm>
            <a:off x="952500" y="3914775"/>
            <a:ext cx="10668000" cy="2079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SCIENTIFIC LINK:</a:t>
            </a:r>
            <a:r>
              <a:rPr b="0" i="0" lang="en-US" sz="1350" u="none" cap="none" strike="noStrike">
                <a:solidFill>
                  <a:srgbClr val="475569"/>
                </a:solidFill>
                <a:latin typeface="Afacad Flux"/>
                <a:ea typeface="Afacad Flux"/>
                <a:cs typeface="Afacad Flux"/>
                <a:sym typeface="Afacad Flux"/>
              </a:rPr>
              <a:t> Explored the physiological connection between educator wellness and student academic success.</a:t>
            </a:r>
            <a:endParaRPr/>
          </a:p>
        </p:txBody>
      </p:sp>
      <p:pic>
        <p:nvPicPr>
          <p:cNvPr descr="image.png" id="327" name="Google Shape;327;p29"/>
          <p:cNvPicPr preferRelativeResize="0"/>
          <p:nvPr/>
        </p:nvPicPr>
        <p:blipFill rotWithShape="1">
          <a:blip r:embed="rId4">
            <a:alphaModFix/>
          </a:blip>
          <a:srcRect b="0" l="0" r="0" t="0"/>
          <a:stretch/>
        </p:blipFill>
        <p:spPr>
          <a:xfrm>
            <a:off x="571500" y="2752725"/>
            <a:ext cx="228600" cy="247650"/>
          </a:xfrm>
          <a:prstGeom prst="rect">
            <a:avLst/>
          </a:prstGeom>
          <a:noFill/>
          <a:ln>
            <a:noFill/>
          </a:ln>
        </p:spPr>
      </p:pic>
      <p:pic>
        <p:nvPicPr>
          <p:cNvPr descr="image.png" id="328" name="Google Shape;328;p29"/>
          <p:cNvPicPr preferRelativeResize="0"/>
          <p:nvPr/>
        </p:nvPicPr>
        <p:blipFill rotWithShape="1">
          <a:blip r:embed="rId4">
            <a:alphaModFix/>
          </a:blip>
          <a:srcRect b="0" l="0" r="0" t="0"/>
          <a:stretch/>
        </p:blipFill>
        <p:spPr>
          <a:xfrm>
            <a:off x="571500" y="3152775"/>
            <a:ext cx="228600" cy="247650"/>
          </a:xfrm>
          <a:prstGeom prst="rect">
            <a:avLst/>
          </a:prstGeom>
          <a:noFill/>
          <a:ln>
            <a:noFill/>
          </a:ln>
        </p:spPr>
      </p:pic>
      <p:pic>
        <p:nvPicPr>
          <p:cNvPr descr="image.png" id="329" name="Google Shape;329;p29"/>
          <p:cNvPicPr preferRelativeResize="0"/>
          <p:nvPr/>
        </p:nvPicPr>
        <p:blipFill rotWithShape="1">
          <a:blip r:embed="rId4">
            <a:alphaModFix/>
          </a:blip>
          <a:srcRect b="0" l="0" r="0" t="0"/>
          <a:stretch/>
        </p:blipFill>
        <p:spPr>
          <a:xfrm>
            <a:off x="571500" y="3552825"/>
            <a:ext cx="228600" cy="247650"/>
          </a:xfrm>
          <a:prstGeom prst="rect">
            <a:avLst/>
          </a:prstGeom>
          <a:noFill/>
          <a:ln>
            <a:noFill/>
          </a:ln>
        </p:spPr>
      </p:pic>
      <p:pic>
        <p:nvPicPr>
          <p:cNvPr descr="image.png" id="330" name="Google Shape;330;p29"/>
          <p:cNvPicPr preferRelativeResize="0"/>
          <p:nvPr/>
        </p:nvPicPr>
        <p:blipFill rotWithShape="1">
          <a:blip r:embed="rId4">
            <a:alphaModFix/>
          </a:blip>
          <a:srcRect b="0" l="0" r="0" t="0"/>
          <a:stretch/>
        </p:blipFill>
        <p:spPr>
          <a:xfrm>
            <a:off x="571500" y="3952875"/>
            <a:ext cx="228600" cy="247650"/>
          </a:xfrm>
          <a:prstGeom prst="rect">
            <a:avLst/>
          </a:prstGeom>
          <a:noFill/>
          <a:ln>
            <a:noFill/>
          </a:ln>
        </p:spPr>
      </p:pic>
      <p:sp>
        <p:nvSpPr>
          <p:cNvPr id="331" name="Google Shape;331;p29"/>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800000"/>
                </a:solidFill>
                <a:latin typeface="Comfortaa"/>
                <a:ea typeface="Comfortaa"/>
                <a:cs typeface="Comfortaa"/>
                <a:sym typeface="Comfortaa"/>
              </a:rPr>
              <a:t>Recapping Our Learning Targets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5" name="Shape 335"/>
        <p:cNvGrpSpPr/>
        <p:nvPr/>
      </p:nvGrpSpPr>
      <p:grpSpPr>
        <a:xfrm>
          <a:off x="0" y="0"/>
          <a:ext cx="0" cy="0"/>
          <a:chOff x="0" y="0"/>
          <a:chExt cx="0" cy="0"/>
        </a:xfrm>
      </p:grpSpPr>
      <p:pic>
        <p:nvPicPr>
          <p:cNvPr descr="image.png" id="336" name="Google Shape;336;p3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7" name="Google Shape;337;p30"/>
          <p:cNvSpPr txBox="1"/>
          <p:nvPr/>
        </p:nvSpPr>
        <p:spPr>
          <a:xfrm>
            <a:off x="295275" y="2271712"/>
            <a:ext cx="11601450" cy="63817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500" u="none" cap="none" strike="noStrike">
                <a:solidFill>
                  <a:srgbClr val="800000"/>
                </a:solidFill>
                <a:latin typeface="Comfortaa"/>
                <a:ea typeface="Comfortaa"/>
                <a:cs typeface="Comfortaa"/>
                <a:sym typeface="Comfortaa"/>
              </a:rPr>
              <a:t>Ready to Relax?</a:t>
            </a:r>
            <a:endParaRPr/>
          </a:p>
        </p:txBody>
      </p:sp>
      <p:sp>
        <p:nvSpPr>
          <p:cNvPr id="338" name="Google Shape;338;p30"/>
          <p:cNvSpPr txBox="1"/>
          <p:nvPr/>
        </p:nvSpPr>
        <p:spPr>
          <a:xfrm>
            <a:off x="571500" y="3100387"/>
            <a:ext cx="11049000" cy="40005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100" u="none" cap="none" strike="noStrike">
                <a:solidFill>
                  <a:srgbClr val="475569"/>
                </a:solidFill>
                <a:latin typeface="Afacad Flux"/>
                <a:ea typeface="Afacad Flux"/>
                <a:cs typeface="Afacad Flux"/>
                <a:sym typeface="Afacad Flux"/>
              </a:rPr>
              <a:t>Which "R" will you implement this week?</a:t>
            </a:r>
            <a:endParaRPr/>
          </a:p>
        </p:txBody>
      </p:sp>
      <p:sp>
        <p:nvSpPr>
          <p:cNvPr id="339" name="Google Shape;339;p30"/>
          <p:cNvSpPr txBox="1"/>
          <p:nvPr/>
        </p:nvSpPr>
        <p:spPr>
          <a:xfrm>
            <a:off x="571500" y="3881437"/>
            <a:ext cx="11049000" cy="25717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Thank you for your dedication to your students and yourself.</a:t>
            </a:r>
            <a:endParaRPr/>
          </a:p>
        </p:txBody>
      </p:sp>
      <p:sp>
        <p:nvSpPr>
          <p:cNvPr id="340" name="Google Shape;340;p30"/>
          <p:cNvSpPr txBox="1"/>
          <p:nvPr/>
        </p:nvSpPr>
        <p:spPr>
          <a:xfrm>
            <a:off x="571500" y="4329112"/>
            <a:ext cx="11049000" cy="25717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1" i="0" lang="en-US" sz="1350" u="none" cap="none" strike="noStrike">
                <a:solidFill>
                  <a:srgbClr val="800000"/>
                </a:solidFill>
                <a:latin typeface="Afacad Flux"/>
                <a:ea typeface="Afacad Flux"/>
                <a:cs typeface="Afacad Flux"/>
                <a:sym typeface="Afacad Flux"/>
              </a:rPr>
              <a:t>Brianna Moran &amp; Stephen Rousseau</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31"/>
          <p:cNvSpPr txBox="1"/>
          <p:nvPr>
            <p:ph type="ctrTitle"/>
          </p:nvPr>
        </p:nvSpPr>
        <p:spPr>
          <a:xfrm>
            <a:off x="793925" y="1250000"/>
            <a:ext cx="7772400" cy="1470000"/>
          </a:xfrm>
          <a:prstGeom prst="rect">
            <a:avLst/>
          </a:prstGeom>
          <a:solidFill>
            <a:srgbClr val="A61C00"/>
          </a:solidFill>
        </p:spPr>
        <p:txBody>
          <a:bodyPr anchorCtr="0" anchor="ctr" bIns="45700" lIns="91425" spcFirstLastPara="1" rIns="91425" wrap="square" tIns="45700">
            <a:normAutofit fontScale="90000"/>
          </a:bodyPr>
          <a:lstStyle/>
          <a:p>
            <a:pPr indent="0" lvl="0" marL="0" rtl="0" algn="ctr">
              <a:lnSpc>
                <a:spcPct val="140000"/>
              </a:lnSpc>
              <a:spcBef>
                <a:spcPts val="0"/>
              </a:spcBef>
              <a:spcAft>
                <a:spcPts val="0"/>
              </a:spcAft>
              <a:buClr>
                <a:schemeClr val="dk1"/>
              </a:buClr>
              <a:buFont typeface="Arial"/>
              <a:buNone/>
            </a:pPr>
            <a:r>
              <a:rPr lang="en-US" sz="5600">
                <a:solidFill>
                  <a:srgbClr val="FCFCFD"/>
                </a:solidFill>
                <a:latin typeface="Arial"/>
                <a:ea typeface="Arial"/>
                <a:cs typeface="Arial"/>
                <a:sym typeface="Arial"/>
              </a:rPr>
              <a:t>Want Attendance Credit?</a:t>
            </a:r>
            <a:endParaRPr/>
          </a:p>
        </p:txBody>
      </p:sp>
      <p:sp>
        <p:nvSpPr>
          <p:cNvPr id="346" name="Google Shape;346;p31"/>
          <p:cNvSpPr txBox="1"/>
          <p:nvPr>
            <p:ph idx="1" type="subTitle"/>
          </p:nvPr>
        </p:nvSpPr>
        <p:spPr>
          <a:xfrm>
            <a:off x="3487675" y="3120050"/>
            <a:ext cx="8285100" cy="2369400"/>
          </a:xfrm>
          <a:prstGeom prst="rect">
            <a:avLst/>
          </a:prstGeom>
          <a:solidFill>
            <a:srgbClr val="A61C00"/>
          </a:solidFill>
        </p:spPr>
        <p:txBody>
          <a:bodyPr anchorCtr="0" anchor="t" bIns="45700" lIns="91425" spcFirstLastPara="1" rIns="91425" wrap="square" tIns="45700">
            <a:normAutofit fontScale="77500" lnSpcReduction="20000"/>
          </a:bodyPr>
          <a:lstStyle/>
          <a:p>
            <a:pPr indent="0" lvl="0" marL="0" rtl="0" algn="ctr">
              <a:lnSpc>
                <a:spcPct val="140000"/>
              </a:lnSpc>
              <a:spcBef>
                <a:spcPts val="0"/>
              </a:spcBef>
              <a:spcAft>
                <a:spcPts val="0"/>
              </a:spcAft>
              <a:buClr>
                <a:schemeClr val="dk1"/>
              </a:buClr>
              <a:buFont typeface="Arial"/>
              <a:buNone/>
            </a:pPr>
            <a:r>
              <a:rPr lang="en-US" sz="2600">
                <a:solidFill>
                  <a:srgbClr val="FCFCFD"/>
                </a:solidFill>
                <a:latin typeface="Playfair Display"/>
                <a:ea typeface="Playfair Display"/>
                <a:cs typeface="Playfair Display"/>
                <a:sym typeface="Playfair Display"/>
              </a:rPr>
              <a:t>To receive attendance credit for all sessions, you </a:t>
            </a:r>
            <a:r>
              <a:rPr b="1" lang="en-US" sz="2600" u="sng">
                <a:solidFill>
                  <a:srgbClr val="FFDE59"/>
                </a:solidFill>
                <a:latin typeface="Playfair Display"/>
                <a:ea typeface="Playfair Display"/>
                <a:cs typeface="Playfair Display"/>
                <a:sym typeface="Playfair Display"/>
              </a:rPr>
              <a:t>must fill</a:t>
            </a:r>
            <a:r>
              <a:rPr b="1" lang="en-US" sz="2600">
                <a:solidFill>
                  <a:srgbClr val="8D0505"/>
                </a:solidFill>
                <a:latin typeface="Playfair Display"/>
                <a:ea typeface="Playfair Display"/>
                <a:cs typeface="Playfair Display"/>
                <a:sym typeface="Playfair Display"/>
              </a:rPr>
              <a:t> </a:t>
            </a:r>
            <a:r>
              <a:rPr lang="en-US" sz="2600">
                <a:solidFill>
                  <a:srgbClr val="FCFCFD"/>
                </a:solidFill>
                <a:latin typeface="Playfair Display"/>
                <a:ea typeface="Playfair Display"/>
                <a:cs typeface="Playfair Display"/>
                <a:sym typeface="Playfair Display"/>
              </a:rPr>
              <a:t>out the feedback form after each session. You can get to the feedback form by using the tinyurl below or scanning the QR code. Please do so within 30 minutes of the session ending. You will receive a copy of your response, so you can make sure you did your survey and to check attendance. </a:t>
            </a:r>
            <a:r>
              <a:rPr b="1" lang="en-US" sz="2600" u="sng">
                <a:solidFill>
                  <a:srgbClr val="FCFCFD"/>
                </a:solidFill>
                <a:latin typeface="Playfair Display"/>
                <a:ea typeface="Playfair Display"/>
                <a:cs typeface="Playfair Display"/>
                <a:sym typeface="Playfair Display"/>
              </a:rPr>
              <a:t>Save this for your records</a:t>
            </a:r>
            <a:r>
              <a:rPr lang="en-US" sz="2600">
                <a:solidFill>
                  <a:srgbClr val="FCFCFD"/>
                </a:solidFill>
                <a:latin typeface="Playfair Display"/>
                <a:ea typeface="Playfair Display"/>
                <a:cs typeface="Playfair Display"/>
                <a:sym typeface="Playfair Display"/>
              </a:rPr>
              <a:t>!</a:t>
            </a:r>
            <a:endParaRPr/>
          </a:p>
        </p:txBody>
      </p:sp>
      <p:pic>
        <p:nvPicPr>
          <p:cNvPr id="347" name="Google Shape;347;p31"/>
          <p:cNvPicPr preferRelativeResize="0"/>
          <p:nvPr/>
        </p:nvPicPr>
        <p:blipFill rotWithShape="1">
          <a:blip r:embed="rId3">
            <a:alphaModFix/>
          </a:blip>
          <a:srcRect b="0" l="0" r="0" t="0"/>
          <a:stretch/>
        </p:blipFill>
        <p:spPr>
          <a:xfrm>
            <a:off x="0" y="3120051"/>
            <a:ext cx="3162450" cy="3162450"/>
          </a:xfrm>
          <a:prstGeom prst="rect">
            <a:avLst/>
          </a:prstGeom>
          <a:noFill/>
          <a:ln>
            <a:noFill/>
          </a:ln>
        </p:spPr>
      </p:pic>
      <p:sp>
        <p:nvSpPr>
          <p:cNvPr id="348" name="Google Shape;348;p31"/>
          <p:cNvSpPr txBox="1"/>
          <p:nvPr/>
        </p:nvSpPr>
        <p:spPr>
          <a:xfrm>
            <a:off x="1943064" y="5813818"/>
            <a:ext cx="10759500" cy="658200"/>
          </a:xfrm>
          <a:prstGeom prst="rect">
            <a:avLst/>
          </a:prstGeom>
          <a:noFill/>
          <a:ln>
            <a:noFill/>
          </a:ln>
        </p:spPr>
        <p:txBody>
          <a:bodyPr anchorCtr="0" anchor="t" bIns="0" lIns="0" spcFirstLastPara="1" rIns="0" wrap="square" tIns="0">
            <a:spAutoFit/>
          </a:bodyPr>
          <a:lstStyle/>
          <a:p>
            <a:pPr indent="0" lvl="0" marL="0" marR="0" rtl="0" algn="ctr">
              <a:lnSpc>
                <a:spcPct val="139981"/>
              </a:lnSpc>
              <a:spcBef>
                <a:spcPts val="0"/>
              </a:spcBef>
              <a:spcAft>
                <a:spcPts val="0"/>
              </a:spcAft>
              <a:buNone/>
            </a:pPr>
            <a:r>
              <a:rPr b="1" i="0" lang="en-US" sz="4277" u="none" cap="none" strike="noStrike">
                <a:solidFill>
                  <a:srgbClr val="FFDE59"/>
                </a:solidFill>
                <a:latin typeface="Playfair Display"/>
                <a:ea typeface="Playfair Display"/>
                <a:cs typeface="Playfair Display"/>
                <a:sym typeface="Playfair Display"/>
              </a:rPr>
              <a:t>https://tinyurl.com/ENGAGE26FB</a:t>
            </a:r>
            <a:endParaRPr>
              <a:latin typeface="Playfair Display"/>
              <a:ea typeface="Playfair Display"/>
              <a:cs typeface="Playfair Display"/>
              <a:sym typeface="Playfair Display"/>
            </a:endParaRPr>
          </a:p>
        </p:txBody>
      </p:sp>
      <p:sp>
        <p:nvSpPr>
          <p:cNvPr id="349" name="Google Shape;349;p31"/>
          <p:cNvSpPr/>
          <p:nvPr/>
        </p:nvSpPr>
        <p:spPr>
          <a:xfrm>
            <a:off x="507378" y="2770648"/>
            <a:ext cx="2147709" cy="658360"/>
          </a:xfrm>
          <a:custGeom>
            <a:rect b="b" l="l" r="r" t="t"/>
            <a:pathLst>
              <a:path extrusionOk="0" h="800438" w="3170050">
                <a:moveTo>
                  <a:pt x="0" y="0"/>
                </a:moveTo>
                <a:lnTo>
                  <a:pt x="3170050" y="0"/>
                </a:lnTo>
                <a:lnTo>
                  <a:pt x="3170050" y="800438"/>
                </a:lnTo>
                <a:lnTo>
                  <a:pt x="0" y="800438"/>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14" title="PLE.png"/>
          <p:cNvPicPr preferRelativeResize="0"/>
          <p:nvPr/>
        </p:nvPicPr>
        <p:blipFill rotWithShape="1">
          <a:blip r:embed="rId3">
            <a:alphaModFix/>
          </a:blip>
          <a:srcRect b="0" l="2509" r="2812" t="0"/>
          <a:stretch/>
        </p:blipFill>
        <p:spPr>
          <a:xfrm>
            <a:off x="1531950" y="145200"/>
            <a:ext cx="7560450" cy="67128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3" name="Shape 353"/>
        <p:cNvGrpSpPr/>
        <p:nvPr/>
      </p:nvGrpSpPr>
      <p:grpSpPr>
        <a:xfrm>
          <a:off x="0" y="0"/>
          <a:ext cx="0" cy="0"/>
          <a:chOff x="0" y="0"/>
          <a:chExt cx="0" cy="0"/>
        </a:xfrm>
      </p:grpSpPr>
      <p:pic>
        <p:nvPicPr>
          <p:cNvPr descr="image.png" id="354" name="Google Shape;354;p32"/>
          <p:cNvPicPr preferRelativeResize="0"/>
          <p:nvPr/>
        </p:nvPicPr>
        <p:blipFill rotWithShape="1">
          <a:blip r:embed="rId3">
            <a:alphaModFix/>
          </a:blip>
          <a:srcRect b="0" l="0" r="0" t="0"/>
          <a:stretch/>
        </p:blipFill>
        <p:spPr>
          <a:xfrm>
            <a:off x="0" y="0"/>
            <a:ext cx="12192000" cy="6858000"/>
          </a:xfrm>
          <a:prstGeom prst="rect">
            <a:avLst/>
          </a:prstGeom>
          <a:noFill/>
          <a:ln>
            <a:noFill/>
          </a:ln>
        </p:spPr>
      </p:pic>
      <p:graphicFrame>
        <p:nvGraphicFramePr>
          <p:cNvPr id="355" name="Google Shape;355;p32"/>
          <p:cNvGraphicFramePr/>
          <p:nvPr/>
        </p:nvGraphicFramePr>
        <p:xfrm>
          <a:off x="571500" y="2519362"/>
          <a:ext cx="3000000" cy="3000000"/>
        </p:xfrm>
        <a:graphic>
          <a:graphicData uri="http://schemas.openxmlformats.org/drawingml/2006/table">
            <a:tbl>
              <a:tblPr bandRow="1" firstRow="1">
                <a:noFill/>
                <a:tableStyleId>{DF332728-45AA-4689-99B2-6501F2901C1D}</a:tableStyleId>
              </a:tblPr>
              <a:tblGrid>
                <a:gridCol w="2975825"/>
                <a:gridCol w="2961525"/>
                <a:gridCol w="5111650"/>
              </a:tblGrid>
              <a:tr h="561975">
                <a:tc>
                  <a:txBody>
                    <a:bodyPr/>
                    <a:lstStyle/>
                    <a:p>
                      <a:pPr indent="0" lvl="0" marL="0" marR="0" rtl="0" algn="l">
                        <a:spcBef>
                          <a:spcPts val="0"/>
                        </a:spcBef>
                        <a:spcAft>
                          <a:spcPts val="0"/>
                        </a:spcAft>
                        <a:buNone/>
                      </a:pPr>
                      <a:r>
                        <a:rPr b="1" i="0" lang="en-US" sz="1350" u="none" cap="none" strike="noStrike">
                          <a:solidFill>
                            <a:srgbClr val="FFFFFF"/>
                          </a:solidFill>
                          <a:latin typeface="Afacad Flux"/>
                          <a:ea typeface="Afacad Flux"/>
                          <a:cs typeface="Afacad Flux"/>
                          <a:sym typeface="Afacad Flux"/>
                        </a:rPr>
                        <a:t>Source</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00000"/>
                    </a:solidFill>
                  </a:tcPr>
                </a:tc>
                <a:tc>
                  <a:txBody>
                    <a:bodyPr/>
                    <a:lstStyle/>
                    <a:p>
                      <a:pPr indent="0" lvl="0" marL="0" marR="0" rtl="0" algn="l">
                        <a:spcBef>
                          <a:spcPts val="0"/>
                        </a:spcBef>
                        <a:spcAft>
                          <a:spcPts val="0"/>
                        </a:spcAft>
                        <a:buNone/>
                      </a:pPr>
                      <a:r>
                        <a:rPr b="1" i="0" lang="en-US" sz="1350" u="none" cap="none" strike="noStrike">
                          <a:solidFill>
                            <a:srgbClr val="FFFFFF"/>
                          </a:solidFill>
                          <a:latin typeface="Afacad Flux"/>
                          <a:ea typeface="Afacad Flux"/>
                          <a:cs typeface="Afacad Flux"/>
                          <a:sym typeface="Afacad Flux"/>
                        </a:rPr>
                        <a:t>Resource Topic</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00000"/>
                    </a:solidFill>
                  </a:tcPr>
                </a:tc>
                <a:tc>
                  <a:txBody>
                    <a:bodyPr/>
                    <a:lstStyle/>
                    <a:p>
                      <a:pPr indent="0" lvl="0" marL="0" marR="0" rtl="0" algn="l">
                        <a:spcBef>
                          <a:spcPts val="0"/>
                        </a:spcBef>
                        <a:spcAft>
                          <a:spcPts val="0"/>
                        </a:spcAft>
                        <a:buNone/>
                      </a:pPr>
                      <a:r>
                        <a:rPr b="1" i="0" lang="en-US" sz="1350" u="none" cap="none" strike="noStrike">
                          <a:solidFill>
                            <a:srgbClr val="FFFFFF"/>
                          </a:solidFill>
                          <a:latin typeface="Afacad Flux"/>
                          <a:ea typeface="Afacad Flux"/>
                          <a:cs typeface="Afacad Flux"/>
                          <a:sym typeface="Afacad Flux"/>
                        </a:rPr>
                        <a:t>Key Takeaway</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00000"/>
                    </a:solidFill>
                  </a:tcPr>
                </a:tc>
              </a:tr>
              <a:tr h="561975">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Psychology Today</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Stress Triggers Test</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Identify core stressors for targeted relief.</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61975">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Classroom WISE</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Mental Health for K-12</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Creating trauma-informed environments.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61975">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National Wellness Inst.</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Staff Wellness Strategies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The 6 dimensions of occupational wellness.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61975">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Greater Good Education</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Teacher Resilience</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475569"/>
                          </a:solidFill>
                          <a:latin typeface="Afacad Flux"/>
                          <a:ea typeface="Afacad Flux"/>
                          <a:cs typeface="Afacad Flux"/>
                          <a:sym typeface="Afacad Flux"/>
                        </a:rPr>
                        <a:t>Practices for preventing empathetic burnout.</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56" name="Google Shape;356;p32"/>
          <p:cNvSpPr/>
          <p:nvPr/>
        </p:nvSpPr>
        <p:spPr>
          <a:xfrm>
            <a:off x="571500" y="3657600"/>
            <a:ext cx="2975818"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57" name="Google Shape;357;p32"/>
          <p:cNvSpPr/>
          <p:nvPr/>
        </p:nvSpPr>
        <p:spPr>
          <a:xfrm>
            <a:off x="3547318" y="3657600"/>
            <a:ext cx="296153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58" name="Google Shape;358;p32"/>
          <p:cNvSpPr/>
          <p:nvPr/>
        </p:nvSpPr>
        <p:spPr>
          <a:xfrm>
            <a:off x="6508849" y="3657600"/>
            <a:ext cx="511165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59" name="Google Shape;359;p32"/>
          <p:cNvSpPr/>
          <p:nvPr/>
        </p:nvSpPr>
        <p:spPr>
          <a:xfrm>
            <a:off x="571500" y="4210050"/>
            <a:ext cx="2975818"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60" name="Google Shape;360;p32"/>
          <p:cNvSpPr/>
          <p:nvPr/>
        </p:nvSpPr>
        <p:spPr>
          <a:xfrm>
            <a:off x="3547318" y="4210050"/>
            <a:ext cx="296153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61" name="Google Shape;361;p32"/>
          <p:cNvSpPr/>
          <p:nvPr/>
        </p:nvSpPr>
        <p:spPr>
          <a:xfrm>
            <a:off x="6508849" y="4210050"/>
            <a:ext cx="511165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62" name="Google Shape;362;p32"/>
          <p:cNvSpPr/>
          <p:nvPr/>
        </p:nvSpPr>
        <p:spPr>
          <a:xfrm>
            <a:off x="571500" y="4762500"/>
            <a:ext cx="2975818"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63" name="Google Shape;363;p32"/>
          <p:cNvSpPr/>
          <p:nvPr/>
        </p:nvSpPr>
        <p:spPr>
          <a:xfrm>
            <a:off x="3547318" y="4762500"/>
            <a:ext cx="296153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64" name="Google Shape;364;p32"/>
          <p:cNvSpPr/>
          <p:nvPr/>
        </p:nvSpPr>
        <p:spPr>
          <a:xfrm>
            <a:off x="6508849" y="4762500"/>
            <a:ext cx="511165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65" name="Google Shape;365;p32"/>
          <p:cNvSpPr/>
          <p:nvPr/>
        </p:nvSpPr>
        <p:spPr>
          <a:xfrm>
            <a:off x="571500" y="5314950"/>
            <a:ext cx="2975818"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66" name="Google Shape;366;p32"/>
          <p:cNvSpPr/>
          <p:nvPr/>
        </p:nvSpPr>
        <p:spPr>
          <a:xfrm>
            <a:off x="3547318" y="5314950"/>
            <a:ext cx="296153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67" name="Google Shape;367;p32"/>
          <p:cNvSpPr/>
          <p:nvPr/>
        </p:nvSpPr>
        <p:spPr>
          <a:xfrm>
            <a:off x="6508849" y="5314950"/>
            <a:ext cx="511165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68" name="Google Shape;368;p32"/>
          <p:cNvSpPr txBox="1"/>
          <p:nvPr/>
        </p:nvSpPr>
        <p:spPr>
          <a:xfrm>
            <a:off x="571500" y="571500"/>
            <a:ext cx="11601450" cy="419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800000"/>
                </a:solidFill>
                <a:latin typeface="Comfortaa"/>
                <a:ea typeface="Comfortaa"/>
                <a:cs typeface="Comfortaa"/>
                <a:sym typeface="Comfortaa"/>
              </a:rPr>
              <a:t>References &amp; Resources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2" name="Shape 372"/>
        <p:cNvGrpSpPr/>
        <p:nvPr/>
      </p:nvGrpSpPr>
      <p:grpSpPr>
        <a:xfrm>
          <a:off x="0" y="0"/>
          <a:ext cx="0" cy="0"/>
          <a:chOff x="0" y="0"/>
          <a:chExt cx="0" cy="0"/>
        </a:xfrm>
      </p:grpSpPr>
      <p:pic>
        <p:nvPicPr>
          <p:cNvPr descr="image.png" id="373" name="Google Shape;373;p3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4" name="Google Shape;374;p33"/>
          <p:cNvSpPr/>
          <p:nvPr/>
        </p:nvSpPr>
        <p:spPr>
          <a:xfrm>
            <a:off x="571500" y="1519237"/>
            <a:ext cx="11049000" cy="7715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75" name="Google Shape;375;p33"/>
          <p:cNvSpPr/>
          <p:nvPr/>
        </p:nvSpPr>
        <p:spPr>
          <a:xfrm>
            <a:off x="571500" y="2290762"/>
            <a:ext cx="11049000" cy="7715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76" name="Google Shape;376;p33"/>
          <p:cNvSpPr/>
          <p:nvPr/>
        </p:nvSpPr>
        <p:spPr>
          <a:xfrm>
            <a:off x="571500" y="3062287"/>
            <a:ext cx="11049000" cy="7715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77" name="Google Shape;377;p33"/>
          <p:cNvSpPr/>
          <p:nvPr/>
        </p:nvSpPr>
        <p:spPr>
          <a:xfrm>
            <a:off x="571500" y="3833812"/>
            <a:ext cx="11049000" cy="7715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78" name="Google Shape;378;p33"/>
          <p:cNvSpPr/>
          <p:nvPr/>
        </p:nvSpPr>
        <p:spPr>
          <a:xfrm>
            <a:off x="571500" y="4605337"/>
            <a:ext cx="11049000" cy="7715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79" name="Google Shape;379;p33"/>
          <p:cNvSpPr/>
          <p:nvPr/>
        </p:nvSpPr>
        <p:spPr>
          <a:xfrm>
            <a:off x="571500" y="2281237"/>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0" name="Google Shape;380;p33"/>
          <p:cNvSpPr/>
          <p:nvPr/>
        </p:nvSpPr>
        <p:spPr>
          <a:xfrm>
            <a:off x="571500" y="2281237"/>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1" name="Google Shape;381;p33"/>
          <p:cNvSpPr/>
          <p:nvPr/>
        </p:nvSpPr>
        <p:spPr>
          <a:xfrm>
            <a:off x="571500" y="3052762"/>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2" name="Google Shape;382;p33"/>
          <p:cNvSpPr/>
          <p:nvPr/>
        </p:nvSpPr>
        <p:spPr>
          <a:xfrm>
            <a:off x="571500" y="3052762"/>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3" name="Google Shape;383;p33"/>
          <p:cNvSpPr/>
          <p:nvPr/>
        </p:nvSpPr>
        <p:spPr>
          <a:xfrm>
            <a:off x="571500" y="3824287"/>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4" name="Google Shape;384;p33"/>
          <p:cNvSpPr/>
          <p:nvPr/>
        </p:nvSpPr>
        <p:spPr>
          <a:xfrm>
            <a:off x="571500" y="3824287"/>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5" name="Google Shape;385;p33"/>
          <p:cNvSpPr/>
          <p:nvPr/>
        </p:nvSpPr>
        <p:spPr>
          <a:xfrm>
            <a:off x="571500" y="4595812"/>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6" name="Google Shape;386;p33"/>
          <p:cNvSpPr/>
          <p:nvPr/>
        </p:nvSpPr>
        <p:spPr>
          <a:xfrm>
            <a:off x="571500" y="4595812"/>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7" name="Google Shape;387;p33"/>
          <p:cNvSpPr/>
          <p:nvPr/>
        </p:nvSpPr>
        <p:spPr>
          <a:xfrm>
            <a:off x="571500" y="5367337"/>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8" name="Google Shape;388;p33"/>
          <p:cNvSpPr/>
          <p:nvPr/>
        </p:nvSpPr>
        <p:spPr>
          <a:xfrm>
            <a:off x="571500" y="5367337"/>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389" name="Google Shape;389;p33"/>
          <p:cNvPicPr preferRelativeResize="0"/>
          <p:nvPr/>
        </p:nvPicPr>
        <p:blipFill rotWithShape="1">
          <a:blip r:embed="rId4">
            <a:alphaModFix/>
          </a:blip>
          <a:srcRect b="0" l="0" r="0" t="0"/>
          <a:stretch/>
        </p:blipFill>
        <p:spPr>
          <a:xfrm>
            <a:off x="571500" y="1662112"/>
            <a:ext cx="857250" cy="476250"/>
          </a:xfrm>
          <a:prstGeom prst="rect">
            <a:avLst/>
          </a:prstGeom>
          <a:noFill/>
          <a:ln>
            <a:noFill/>
          </a:ln>
        </p:spPr>
      </p:pic>
      <p:sp>
        <p:nvSpPr>
          <p:cNvPr id="390" name="Google Shape;390;p33"/>
          <p:cNvSpPr txBox="1"/>
          <p:nvPr/>
        </p:nvSpPr>
        <p:spPr>
          <a:xfrm>
            <a:off x="1666875" y="1669256"/>
            <a:ext cx="9953625" cy="185737"/>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475569"/>
                </a:solidFill>
                <a:latin typeface="Afacad Flux"/>
                <a:ea typeface="Afacad Flux"/>
                <a:cs typeface="Afacad Flux"/>
                <a:sym typeface="Afacad Flux"/>
              </a:rPr>
              <a:t>https://ecdn.teacherspayteachers.com/thumbitem/Free-Teacher-Affirmations-Reflection-Journal-Mindfulness-Daily-Reset-16211153-1777530078/original-16211153-1.jpg</a:t>
            </a:r>
            <a:endParaRPr/>
          </a:p>
        </p:txBody>
      </p:sp>
      <p:sp>
        <p:nvSpPr>
          <p:cNvPr id="391" name="Google Shape;391;p33"/>
          <p:cNvSpPr txBox="1"/>
          <p:nvPr/>
        </p:nvSpPr>
        <p:spPr>
          <a:xfrm>
            <a:off x="1666875" y="1902618"/>
            <a:ext cx="99536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475569"/>
                </a:solidFill>
                <a:latin typeface="Afacad Flux"/>
                <a:ea typeface="Afacad Flux"/>
                <a:cs typeface="Afacad Flux"/>
                <a:sym typeface="Afacad Flux"/>
              </a:rPr>
              <a:t>Source: </a:t>
            </a:r>
            <a:r>
              <a:rPr b="0" i="0" lang="en-US" sz="1200" u="none" cap="none" strike="noStrike">
                <a:solidFill>
                  <a:srgbClr val="4F46E5"/>
                </a:solidFill>
                <a:latin typeface="Afacad Flux"/>
                <a:ea typeface="Afacad Flux"/>
                <a:cs typeface="Afacad Flux"/>
                <a:sym typeface="Afacad Flux"/>
              </a:rPr>
              <a:t>www.teacherspayteachers.com</a:t>
            </a:r>
            <a:endParaRPr/>
          </a:p>
        </p:txBody>
      </p:sp>
      <p:sp>
        <p:nvSpPr>
          <p:cNvPr id="392" name="Google Shape;392;p33"/>
          <p:cNvSpPr txBox="1"/>
          <p:nvPr/>
        </p:nvSpPr>
        <p:spPr>
          <a:xfrm>
            <a:off x="1666875" y="2440781"/>
            <a:ext cx="9953700" cy="150000"/>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lang="en-US" sz="975">
                <a:solidFill>
                  <a:srgbClr val="475569"/>
                </a:solidFill>
                <a:latin typeface="Afacad Flux"/>
                <a:ea typeface="Afacad Flux"/>
                <a:cs typeface="Afacad Flux"/>
                <a:sym typeface="Afacad Flux"/>
              </a:rPr>
              <a:t>https://www.instagram.com/p/DRumyNaEdIe/</a:t>
            </a:r>
            <a:endParaRPr/>
          </a:p>
        </p:txBody>
      </p:sp>
      <p:pic>
        <p:nvPicPr>
          <p:cNvPr descr="image.png" id="393" name="Google Shape;393;p33"/>
          <p:cNvPicPr preferRelativeResize="0"/>
          <p:nvPr/>
        </p:nvPicPr>
        <p:blipFill rotWithShape="1">
          <a:blip r:embed="rId5">
            <a:alphaModFix/>
          </a:blip>
          <a:srcRect b="0" l="0" r="0" t="0"/>
          <a:stretch/>
        </p:blipFill>
        <p:spPr>
          <a:xfrm>
            <a:off x="571500" y="3205162"/>
            <a:ext cx="857250" cy="476250"/>
          </a:xfrm>
          <a:prstGeom prst="rect">
            <a:avLst/>
          </a:prstGeom>
          <a:noFill/>
          <a:ln>
            <a:noFill/>
          </a:ln>
        </p:spPr>
      </p:pic>
      <p:sp>
        <p:nvSpPr>
          <p:cNvPr id="394" name="Google Shape;394;p33"/>
          <p:cNvSpPr txBox="1"/>
          <p:nvPr/>
        </p:nvSpPr>
        <p:spPr>
          <a:xfrm>
            <a:off x="1666875" y="3212306"/>
            <a:ext cx="9953625" cy="185737"/>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475569"/>
                </a:solidFill>
                <a:latin typeface="Afacad Flux"/>
                <a:ea typeface="Afacad Flux"/>
                <a:cs typeface="Afacad Flux"/>
                <a:sym typeface="Afacad Flux"/>
              </a:rPr>
              <a:t>https://baudrytherapy.com/wp-content/uploads/2023/03/destress-monday-deep-breathing-infographic.png</a:t>
            </a:r>
            <a:endParaRPr/>
          </a:p>
        </p:txBody>
      </p:sp>
      <p:sp>
        <p:nvSpPr>
          <p:cNvPr id="395" name="Google Shape;395;p33"/>
          <p:cNvSpPr txBox="1"/>
          <p:nvPr/>
        </p:nvSpPr>
        <p:spPr>
          <a:xfrm>
            <a:off x="1666875" y="3445668"/>
            <a:ext cx="99536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475569"/>
                </a:solidFill>
                <a:latin typeface="Afacad Flux"/>
                <a:ea typeface="Afacad Flux"/>
                <a:cs typeface="Afacad Flux"/>
                <a:sym typeface="Afacad Flux"/>
              </a:rPr>
              <a:t>Source: </a:t>
            </a:r>
            <a:r>
              <a:rPr b="0" i="0" lang="en-US" sz="1200" u="none" cap="none" strike="noStrike">
                <a:solidFill>
                  <a:srgbClr val="4F46E5"/>
                </a:solidFill>
                <a:latin typeface="Afacad Flux"/>
                <a:ea typeface="Afacad Flux"/>
                <a:cs typeface="Afacad Flux"/>
                <a:sym typeface="Afacad Flux"/>
              </a:rPr>
              <a:t>baudrytherapy.com</a:t>
            </a:r>
            <a:endParaRPr/>
          </a:p>
        </p:txBody>
      </p:sp>
      <p:pic>
        <p:nvPicPr>
          <p:cNvPr descr="image.png" id="396" name="Google Shape;396;p33"/>
          <p:cNvPicPr preferRelativeResize="0"/>
          <p:nvPr/>
        </p:nvPicPr>
        <p:blipFill rotWithShape="1">
          <a:blip r:embed="rId6">
            <a:alphaModFix/>
          </a:blip>
          <a:srcRect b="0" l="0" r="0" t="0"/>
          <a:stretch/>
        </p:blipFill>
        <p:spPr>
          <a:xfrm>
            <a:off x="571500" y="3976687"/>
            <a:ext cx="857250" cy="476250"/>
          </a:xfrm>
          <a:prstGeom prst="rect">
            <a:avLst/>
          </a:prstGeom>
          <a:noFill/>
          <a:ln>
            <a:noFill/>
          </a:ln>
        </p:spPr>
      </p:pic>
      <p:sp>
        <p:nvSpPr>
          <p:cNvPr id="397" name="Google Shape;397;p33"/>
          <p:cNvSpPr txBox="1"/>
          <p:nvPr/>
        </p:nvSpPr>
        <p:spPr>
          <a:xfrm>
            <a:off x="1666875" y="3983831"/>
            <a:ext cx="9953625" cy="185737"/>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475569"/>
                </a:solidFill>
                <a:latin typeface="Afacad Flux"/>
                <a:ea typeface="Afacad Flux"/>
                <a:cs typeface="Afacad Flux"/>
                <a:sym typeface="Afacad Flux"/>
              </a:rPr>
              <a:t>https://www.eschoolnews.com/files/2025/02/k-12-innovation.jpeg</a:t>
            </a:r>
            <a:endParaRPr/>
          </a:p>
        </p:txBody>
      </p:sp>
      <p:sp>
        <p:nvSpPr>
          <p:cNvPr id="398" name="Google Shape;398;p33"/>
          <p:cNvSpPr txBox="1"/>
          <p:nvPr/>
        </p:nvSpPr>
        <p:spPr>
          <a:xfrm>
            <a:off x="1666875" y="4217193"/>
            <a:ext cx="99536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475569"/>
                </a:solidFill>
                <a:latin typeface="Afacad Flux"/>
                <a:ea typeface="Afacad Flux"/>
                <a:cs typeface="Afacad Flux"/>
                <a:sym typeface="Afacad Flux"/>
              </a:rPr>
              <a:t>Source: </a:t>
            </a:r>
            <a:r>
              <a:rPr b="0" i="0" lang="en-US" sz="1200" u="none" cap="none" strike="noStrike">
                <a:solidFill>
                  <a:srgbClr val="4F46E5"/>
                </a:solidFill>
                <a:latin typeface="Afacad Flux"/>
                <a:ea typeface="Afacad Flux"/>
                <a:cs typeface="Afacad Flux"/>
                <a:sym typeface="Afacad Flux"/>
              </a:rPr>
              <a:t>www.eschoolnews.com</a:t>
            </a:r>
            <a:endParaRPr/>
          </a:p>
        </p:txBody>
      </p:sp>
      <p:pic>
        <p:nvPicPr>
          <p:cNvPr descr="image.png" id="399" name="Google Shape;399;p33"/>
          <p:cNvPicPr preferRelativeResize="0"/>
          <p:nvPr/>
        </p:nvPicPr>
        <p:blipFill rotWithShape="1">
          <a:blip r:embed="rId7">
            <a:alphaModFix/>
          </a:blip>
          <a:srcRect b="0" l="0" r="0" t="0"/>
          <a:stretch/>
        </p:blipFill>
        <p:spPr>
          <a:xfrm>
            <a:off x="571500" y="4748212"/>
            <a:ext cx="857250" cy="476250"/>
          </a:xfrm>
          <a:prstGeom prst="rect">
            <a:avLst/>
          </a:prstGeom>
          <a:noFill/>
          <a:ln>
            <a:noFill/>
          </a:ln>
        </p:spPr>
      </p:pic>
      <p:sp>
        <p:nvSpPr>
          <p:cNvPr id="400" name="Google Shape;400;p33"/>
          <p:cNvSpPr txBox="1"/>
          <p:nvPr/>
        </p:nvSpPr>
        <p:spPr>
          <a:xfrm>
            <a:off x="1666875" y="4755356"/>
            <a:ext cx="9953625" cy="185737"/>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475569"/>
                </a:solidFill>
                <a:latin typeface="Afacad Flux"/>
                <a:ea typeface="Afacad Flux"/>
                <a:cs typeface="Afacad Flux"/>
                <a:sym typeface="Afacad Flux"/>
              </a:rPr>
              <a:t>https://inventionlandinstitute.com/wp/wp-content/uploads/2018/09/happy-teachers.jpg</a:t>
            </a:r>
            <a:endParaRPr/>
          </a:p>
        </p:txBody>
      </p:sp>
      <p:sp>
        <p:nvSpPr>
          <p:cNvPr id="401" name="Google Shape;401;p33"/>
          <p:cNvSpPr txBox="1"/>
          <p:nvPr/>
        </p:nvSpPr>
        <p:spPr>
          <a:xfrm>
            <a:off x="1666875" y="4988718"/>
            <a:ext cx="99536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475569"/>
                </a:solidFill>
                <a:latin typeface="Afacad Flux"/>
                <a:ea typeface="Afacad Flux"/>
                <a:cs typeface="Afacad Flux"/>
                <a:sym typeface="Afacad Flux"/>
              </a:rPr>
              <a:t>Source: </a:t>
            </a:r>
            <a:r>
              <a:rPr b="0" i="0" lang="en-US" sz="1200" u="none" cap="none" strike="noStrike">
                <a:solidFill>
                  <a:srgbClr val="4F46E5"/>
                </a:solidFill>
                <a:latin typeface="Afacad Flux"/>
                <a:ea typeface="Afacad Flux"/>
                <a:cs typeface="Afacad Flux"/>
                <a:sym typeface="Afacad Flux"/>
              </a:rPr>
              <a:t>inventionlandeducation.com</a:t>
            </a:r>
            <a:endParaRPr/>
          </a:p>
        </p:txBody>
      </p:sp>
      <p:pic>
        <p:nvPicPr>
          <p:cNvPr descr="image.png" id="402" name="Google Shape;402;p33"/>
          <p:cNvPicPr preferRelativeResize="0"/>
          <p:nvPr/>
        </p:nvPicPr>
        <p:blipFill rotWithShape="1">
          <a:blip r:embed="rId8">
            <a:alphaModFix/>
          </a:blip>
          <a:srcRect b="0" l="0" r="0" t="0"/>
          <a:stretch/>
        </p:blipFill>
        <p:spPr>
          <a:xfrm>
            <a:off x="571500" y="5519737"/>
            <a:ext cx="857250" cy="476250"/>
          </a:xfrm>
          <a:prstGeom prst="rect">
            <a:avLst/>
          </a:prstGeom>
          <a:noFill/>
          <a:ln>
            <a:noFill/>
          </a:ln>
        </p:spPr>
      </p:pic>
      <p:sp>
        <p:nvSpPr>
          <p:cNvPr id="403" name="Google Shape;403;p33"/>
          <p:cNvSpPr txBox="1"/>
          <p:nvPr/>
        </p:nvSpPr>
        <p:spPr>
          <a:xfrm>
            <a:off x="1666875" y="5526881"/>
            <a:ext cx="9953625" cy="185737"/>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475569"/>
                </a:solidFill>
                <a:latin typeface="Afacad Flux"/>
                <a:ea typeface="Afacad Flux"/>
                <a:cs typeface="Afacad Flux"/>
                <a:sym typeface="Afacad Flux"/>
              </a:rPr>
              <a:t>https://cdn.shopify.com/s/files/1/2232/5125/files/Fear_brain_large.jpg?v=1521768009</a:t>
            </a:r>
            <a:endParaRPr/>
          </a:p>
        </p:txBody>
      </p:sp>
      <p:sp>
        <p:nvSpPr>
          <p:cNvPr id="404" name="Google Shape;404;p33"/>
          <p:cNvSpPr txBox="1"/>
          <p:nvPr/>
        </p:nvSpPr>
        <p:spPr>
          <a:xfrm>
            <a:off x="1666875" y="5760243"/>
            <a:ext cx="99536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475569"/>
                </a:solidFill>
                <a:latin typeface="Afacad Flux"/>
                <a:ea typeface="Afacad Flux"/>
                <a:cs typeface="Afacad Flux"/>
                <a:sym typeface="Afacad Flux"/>
              </a:rPr>
              <a:t>Source: </a:t>
            </a:r>
            <a:r>
              <a:rPr b="0" i="0" lang="en-US" sz="1200" u="none" cap="none" strike="noStrike">
                <a:solidFill>
                  <a:srgbClr val="4F46E5"/>
                </a:solidFill>
                <a:latin typeface="Afacad Flux"/>
                <a:ea typeface="Afacad Flux"/>
                <a:cs typeface="Afacad Flux"/>
                <a:sym typeface="Afacad Flux"/>
              </a:rPr>
              <a:t>tacmedaustralia.com.au</a:t>
            </a:r>
            <a:endParaRPr/>
          </a:p>
        </p:txBody>
      </p:sp>
      <p:sp>
        <p:nvSpPr>
          <p:cNvPr id="405" name="Google Shape;405;p33"/>
          <p:cNvSpPr txBox="1"/>
          <p:nvPr/>
        </p:nvSpPr>
        <p:spPr>
          <a:xfrm>
            <a:off x="571500" y="571500"/>
            <a:ext cx="11601450" cy="419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800000"/>
                </a:solidFill>
                <a:latin typeface="Comfortaa"/>
                <a:ea typeface="Comfortaa"/>
                <a:cs typeface="Comfortaa"/>
                <a:sym typeface="Comfortaa"/>
              </a:rPr>
              <a:t>Image Sources</a:t>
            </a:r>
            <a:endParaRPr/>
          </a:p>
        </p:txBody>
      </p:sp>
      <p:pic>
        <p:nvPicPr>
          <p:cNvPr id="406" name="Google Shape;406;p33"/>
          <p:cNvPicPr preferRelativeResize="0"/>
          <p:nvPr/>
        </p:nvPicPr>
        <p:blipFill rotWithShape="1">
          <a:blip r:embed="rId9">
            <a:alphaModFix/>
          </a:blip>
          <a:srcRect b="-42735" l="0" r="0" t="0"/>
          <a:stretch/>
        </p:blipFill>
        <p:spPr>
          <a:xfrm>
            <a:off x="692890" y="2362177"/>
            <a:ext cx="614448" cy="7715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5"/>
          <p:cNvSpPr txBox="1"/>
          <p:nvPr>
            <p:ph type="title"/>
          </p:nvPr>
        </p:nvSpPr>
        <p:spPr>
          <a:xfrm>
            <a:off x="722313" y="4406900"/>
            <a:ext cx="7772400" cy="13620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Complete evaluation at the end of the session to obtain credit.</a:t>
            </a:r>
            <a:endParaRPr/>
          </a:p>
        </p:txBody>
      </p:sp>
      <p:sp>
        <p:nvSpPr>
          <p:cNvPr id="99" name="Google Shape;99;p15"/>
          <p:cNvSpPr/>
          <p:nvPr/>
        </p:nvSpPr>
        <p:spPr>
          <a:xfrm rot="7207">
            <a:off x="1991667" y="523302"/>
            <a:ext cx="7657911" cy="3453437"/>
          </a:xfrm>
          <a:custGeom>
            <a:rect b="b" l="l" r="r" t="t"/>
            <a:pathLst>
              <a:path extrusionOk="0" h="3146640" w="6421714">
                <a:moveTo>
                  <a:pt x="0" y="0"/>
                </a:moveTo>
                <a:lnTo>
                  <a:pt x="6421714" y="0"/>
                </a:lnTo>
                <a:lnTo>
                  <a:pt x="6421714" y="3146640"/>
                </a:lnTo>
                <a:lnTo>
                  <a:pt x="0" y="3146640"/>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3" name="Shape 103"/>
        <p:cNvGrpSpPr/>
        <p:nvPr/>
      </p:nvGrpSpPr>
      <p:grpSpPr>
        <a:xfrm>
          <a:off x="0" y="0"/>
          <a:ext cx="0" cy="0"/>
          <a:chOff x="0" y="0"/>
          <a:chExt cx="0" cy="0"/>
        </a:xfrm>
      </p:grpSpPr>
      <p:pic>
        <p:nvPicPr>
          <p:cNvPr descr="image.png" id="104" name="Google Shape;104;p16"/>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05" name="Google Shape;105;p16"/>
          <p:cNvPicPr preferRelativeResize="0"/>
          <p:nvPr/>
        </p:nvPicPr>
        <p:blipFill rotWithShape="1">
          <a:blip r:embed="rId4">
            <a:alphaModFix/>
          </a:blip>
          <a:srcRect b="0" l="0" r="0" t="0"/>
          <a:stretch/>
        </p:blipFill>
        <p:spPr>
          <a:xfrm>
            <a:off x="571500" y="2814637"/>
            <a:ext cx="5286375" cy="2028825"/>
          </a:xfrm>
          <a:prstGeom prst="rect">
            <a:avLst/>
          </a:prstGeom>
          <a:noFill/>
          <a:ln>
            <a:noFill/>
          </a:ln>
        </p:spPr>
      </p:pic>
      <p:pic>
        <p:nvPicPr>
          <p:cNvPr descr="image.png" id="106" name="Google Shape;106;p16"/>
          <p:cNvPicPr preferRelativeResize="0"/>
          <p:nvPr/>
        </p:nvPicPr>
        <p:blipFill rotWithShape="1">
          <a:blip r:embed="rId5">
            <a:alphaModFix/>
          </a:blip>
          <a:srcRect b="0" l="0" r="0" t="0"/>
          <a:stretch/>
        </p:blipFill>
        <p:spPr>
          <a:xfrm>
            <a:off x="6334125" y="2814637"/>
            <a:ext cx="5286375" cy="2028825"/>
          </a:xfrm>
          <a:prstGeom prst="rect">
            <a:avLst/>
          </a:prstGeom>
          <a:noFill/>
          <a:ln>
            <a:noFill/>
          </a:ln>
        </p:spPr>
      </p:pic>
      <p:sp>
        <p:nvSpPr>
          <p:cNvPr id="107" name="Google Shape;107;p16"/>
          <p:cNvSpPr txBox="1"/>
          <p:nvPr/>
        </p:nvSpPr>
        <p:spPr>
          <a:xfrm>
            <a:off x="962025" y="3205162"/>
            <a:ext cx="4730591" cy="3333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2400" u="none" cap="none" strike="noStrike">
                <a:solidFill>
                  <a:srgbClr val="800000"/>
                </a:solidFill>
                <a:latin typeface="Comfortaa"/>
                <a:ea typeface="Comfortaa"/>
                <a:cs typeface="Comfortaa"/>
                <a:sym typeface="Comfortaa"/>
              </a:rPr>
              <a:t>Regulated Staff</a:t>
            </a:r>
            <a:endParaRPr/>
          </a:p>
        </p:txBody>
      </p:sp>
      <p:sp>
        <p:nvSpPr>
          <p:cNvPr id="108" name="Google Shape;108;p16"/>
          <p:cNvSpPr txBox="1"/>
          <p:nvPr/>
        </p:nvSpPr>
        <p:spPr>
          <a:xfrm>
            <a:off x="962025" y="3681412"/>
            <a:ext cx="4505400" cy="771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A regulated nervous system in educators is the primary prerequisite for co-regulation in the classroom. When you are calm, your students feel safe.</a:t>
            </a:r>
            <a:endParaRPr/>
          </a:p>
        </p:txBody>
      </p:sp>
      <p:sp>
        <p:nvSpPr>
          <p:cNvPr id="109" name="Google Shape;109;p16"/>
          <p:cNvSpPr txBox="1"/>
          <p:nvPr/>
        </p:nvSpPr>
        <p:spPr>
          <a:xfrm>
            <a:off x="6724650" y="3205162"/>
            <a:ext cx="4730591" cy="3333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2400" u="none" cap="none" strike="noStrike">
                <a:solidFill>
                  <a:srgbClr val="800000"/>
                </a:solidFill>
                <a:latin typeface="Comfortaa"/>
                <a:ea typeface="Comfortaa"/>
                <a:cs typeface="Comfortaa"/>
                <a:sym typeface="Comfortaa"/>
              </a:rPr>
              <a:t>Ready Students</a:t>
            </a:r>
            <a:endParaRPr/>
          </a:p>
        </p:txBody>
      </p:sp>
      <p:sp>
        <p:nvSpPr>
          <p:cNvPr id="110" name="Google Shape;110;p16"/>
          <p:cNvSpPr txBox="1"/>
          <p:nvPr/>
        </p:nvSpPr>
        <p:spPr>
          <a:xfrm>
            <a:off x="6724650" y="3681412"/>
            <a:ext cx="4505400" cy="771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Students in low-stress environments can access their prefrontal cortex, the center for executive function, logic, and deep learning.</a:t>
            </a:r>
            <a:endParaRPr/>
          </a:p>
        </p:txBody>
      </p:sp>
      <p:sp>
        <p:nvSpPr>
          <p:cNvPr id="111" name="Google Shape;111;p16"/>
          <p:cNvSpPr txBox="1"/>
          <p:nvPr/>
        </p:nvSpPr>
        <p:spPr>
          <a:xfrm>
            <a:off x="571500" y="571500"/>
            <a:ext cx="11601450" cy="419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800000"/>
                </a:solidFill>
                <a:latin typeface="Comfortaa"/>
                <a:ea typeface="Comfortaa"/>
                <a:cs typeface="Comfortaa"/>
                <a:sym typeface="Comfortaa"/>
              </a:rPr>
              <a:t>The Wellness-Learning Loop</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5" name="Shape 115"/>
        <p:cNvGrpSpPr/>
        <p:nvPr/>
      </p:nvGrpSpPr>
      <p:grpSpPr>
        <a:xfrm>
          <a:off x="0" y="0"/>
          <a:ext cx="0" cy="0"/>
          <a:chOff x="0" y="0"/>
          <a:chExt cx="0" cy="0"/>
        </a:xfrm>
      </p:grpSpPr>
      <p:pic>
        <p:nvPicPr>
          <p:cNvPr descr="image.png" id="116" name="Google Shape;116;p1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17" name="Google Shape;117;p17"/>
          <p:cNvPicPr preferRelativeResize="0"/>
          <p:nvPr/>
        </p:nvPicPr>
        <p:blipFill rotWithShape="1">
          <a:blip r:embed="rId4">
            <a:alphaModFix/>
          </a:blip>
          <a:srcRect b="0" l="0" r="0" t="0"/>
          <a:stretch/>
        </p:blipFill>
        <p:spPr>
          <a:xfrm>
            <a:off x="571500" y="2509837"/>
            <a:ext cx="3429000" cy="2638425"/>
          </a:xfrm>
          <a:prstGeom prst="rect">
            <a:avLst/>
          </a:prstGeom>
          <a:noFill/>
          <a:ln>
            <a:noFill/>
          </a:ln>
        </p:spPr>
      </p:pic>
      <p:pic>
        <p:nvPicPr>
          <p:cNvPr descr="image.png" id="118" name="Google Shape;118;p17"/>
          <p:cNvPicPr preferRelativeResize="0"/>
          <p:nvPr/>
        </p:nvPicPr>
        <p:blipFill rotWithShape="1">
          <a:blip r:embed="rId5">
            <a:alphaModFix/>
          </a:blip>
          <a:srcRect b="0" l="0" r="0" t="0"/>
          <a:stretch/>
        </p:blipFill>
        <p:spPr>
          <a:xfrm>
            <a:off x="4381500" y="2509837"/>
            <a:ext cx="3429000" cy="2638425"/>
          </a:xfrm>
          <a:prstGeom prst="rect">
            <a:avLst/>
          </a:prstGeom>
          <a:noFill/>
          <a:ln>
            <a:noFill/>
          </a:ln>
        </p:spPr>
      </p:pic>
      <p:pic>
        <p:nvPicPr>
          <p:cNvPr descr="image.png" id="119" name="Google Shape;119;p17"/>
          <p:cNvPicPr preferRelativeResize="0"/>
          <p:nvPr/>
        </p:nvPicPr>
        <p:blipFill rotWithShape="1">
          <a:blip r:embed="rId6">
            <a:alphaModFix/>
          </a:blip>
          <a:srcRect b="0" l="0" r="0" t="0"/>
          <a:stretch/>
        </p:blipFill>
        <p:spPr>
          <a:xfrm>
            <a:off x="8191500" y="2509837"/>
            <a:ext cx="3429000" cy="2638425"/>
          </a:xfrm>
          <a:prstGeom prst="rect">
            <a:avLst/>
          </a:prstGeom>
          <a:noFill/>
          <a:ln>
            <a:noFill/>
          </a:ln>
        </p:spPr>
      </p:pic>
      <p:sp>
        <p:nvSpPr>
          <p:cNvPr id="120" name="Google Shape;120;p17"/>
          <p:cNvSpPr txBox="1"/>
          <p:nvPr/>
        </p:nvSpPr>
        <p:spPr>
          <a:xfrm>
            <a:off x="795813" y="3605212"/>
            <a:ext cx="2980372" cy="33337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2400" u="none" cap="none" strike="noStrike">
                <a:solidFill>
                  <a:srgbClr val="800000"/>
                </a:solidFill>
                <a:latin typeface="Comfortaa"/>
                <a:ea typeface="Comfortaa"/>
                <a:cs typeface="Comfortaa"/>
                <a:sym typeface="Comfortaa"/>
              </a:rPr>
              <a:t>Recognizing</a:t>
            </a:r>
            <a:endParaRPr/>
          </a:p>
        </p:txBody>
      </p:sp>
      <p:sp>
        <p:nvSpPr>
          <p:cNvPr id="121" name="Google Shape;121;p17"/>
          <p:cNvSpPr txBox="1"/>
          <p:nvPr/>
        </p:nvSpPr>
        <p:spPr>
          <a:xfrm>
            <a:off x="866775" y="4081462"/>
            <a:ext cx="2838450" cy="7715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Identifying your personal stress triggers and early warning signs before burnout sets in.</a:t>
            </a:r>
            <a:endParaRPr/>
          </a:p>
        </p:txBody>
      </p:sp>
      <p:sp>
        <p:nvSpPr>
          <p:cNvPr id="122" name="Google Shape;122;p17"/>
          <p:cNvSpPr txBox="1"/>
          <p:nvPr/>
        </p:nvSpPr>
        <p:spPr>
          <a:xfrm>
            <a:off x="4605813" y="3605212"/>
            <a:ext cx="2980372" cy="33337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2400" u="none" cap="none" strike="noStrike">
                <a:solidFill>
                  <a:srgbClr val="800000"/>
                </a:solidFill>
                <a:latin typeface="Comfortaa"/>
                <a:ea typeface="Comfortaa"/>
                <a:cs typeface="Comfortaa"/>
                <a:sym typeface="Comfortaa"/>
              </a:rPr>
              <a:t>Rendering</a:t>
            </a:r>
            <a:endParaRPr/>
          </a:p>
        </p:txBody>
      </p:sp>
      <p:sp>
        <p:nvSpPr>
          <p:cNvPr id="123" name="Google Shape;123;p17"/>
          <p:cNvSpPr txBox="1"/>
          <p:nvPr/>
        </p:nvSpPr>
        <p:spPr>
          <a:xfrm>
            <a:off x="4676775" y="4081462"/>
            <a:ext cx="2838450" cy="7715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Utilizing targeted techniques to reduce stress and mitigate negative responses in real-time.</a:t>
            </a:r>
            <a:endParaRPr/>
          </a:p>
        </p:txBody>
      </p:sp>
      <p:sp>
        <p:nvSpPr>
          <p:cNvPr id="124" name="Google Shape;124;p17"/>
          <p:cNvSpPr txBox="1"/>
          <p:nvPr/>
        </p:nvSpPr>
        <p:spPr>
          <a:xfrm>
            <a:off x="8415813" y="3605212"/>
            <a:ext cx="2980372" cy="33337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2400" u="none" cap="none" strike="noStrike">
                <a:solidFill>
                  <a:srgbClr val="800000"/>
                </a:solidFill>
                <a:latin typeface="Comfortaa"/>
                <a:ea typeface="Comfortaa"/>
                <a:cs typeface="Comfortaa"/>
                <a:sym typeface="Comfortaa"/>
              </a:rPr>
              <a:t>Restoring</a:t>
            </a:r>
            <a:endParaRPr/>
          </a:p>
        </p:txBody>
      </p:sp>
      <p:sp>
        <p:nvSpPr>
          <p:cNvPr id="125" name="Google Shape;125;p17"/>
          <p:cNvSpPr txBox="1"/>
          <p:nvPr/>
        </p:nvSpPr>
        <p:spPr>
          <a:xfrm>
            <a:off x="8486775" y="4081462"/>
            <a:ext cx="2838450" cy="7715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Re-establishing balance to behavioral and emotional functioning for long-term health.</a:t>
            </a:r>
            <a:endParaRPr/>
          </a:p>
        </p:txBody>
      </p:sp>
      <p:pic>
        <p:nvPicPr>
          <p:cNvPr descr="image.png" id="126" name="Google Shape;126;p17"/>
          <p:cNvPicPr preferRelativeResize="0"/>
          <p:nvPr/>
        </p:nvPicPr>
        <p:blipFill rotWithShape="1">
          <a:blip r:embed="rId7">
            <a:alphaModFix/>
          </a:blip>
          <a:srcRect b="0" l="0" r="0" t="0"/>
          <a:stretch/>
        </p:blipFill>
        <p:spPr>
          <a:xfrm>
            <a:off x="2028825" y="2862262"/>
            <a:ext cx="514350" cy="457200"/>
          </a:xfrm>
          <a:prstGeom prst="rect">
            <a:avLst/>
          </a:prstGeom>
          <a:noFill/>
          <a:ln>
            <a:noFill/>
          </a:ln>
        </p:spPr>
      </p:pic>
      <p:pic>
        <p:nvPicPr>
          <p:cNvPr descr="image.png" id="127" name="Google Shape;127;p17"/>
          <p:cNvPicPr preferRelativeResize="0"/>
          <p:nvPr/>
        </p:nvPicPr>
        <p:blipFill rotWithShape="1">
          <a:blip r:embed="rId8">
            <a:alphaModFix/>
          </a:blip>
          <a:srcRect b="0" l="0" r="0" t="0"/>
          <a:stretch/>
        </p:blipFill>
        <p:spPr>
          <a:xfrm>
            <a:off x="5810250" y="2862262"/>
            <a:ext cx="571500" cy="457200"/>
          </a:xfrm>
          <a:prstGeom prst="rect">
            <a:avLst/>
          </a:prstGeom>
          <a:noFill/>
          <a:ln>
            <a:noFill/>
          </a:ln>
        </p:spPr>
      </p:pic>
      <p:pic>
        <p:nvPicPr>
          <p:cNvPr descr="image.png" id="128" name="Google Shape;128;p17"/>
          <p:cNvPicPr preferRelativeResize="0"/>
          <p:nvPr/>
        </p:nvPicPr>
        <p:blipFill rotWithShape="1">
          <a:blip r:embed="rId9">
            <a:alphaModFix/>
          </a:blip>
          <a:srcRect b="0" l="0" r="0" t="0"/>
          <a:stretch/>
        </p:blipFill>
        <p:spPr>
          <a:xfrm>
            <a:off x="9648825" y="2862262"/>
            <a:ext cx="514350" cy="457200"/>
          </a:xfrm>
          <a:prstGeom prst="rect">
            <a:avLst/>
          </a:prstGeom>
          <a:noFill/>
          <a:ln>
            <a:noFill/>
          </a:ln>
        </p:spPr>
      </p:pic>
      <p:sp>
        <p:nvSpPr>
          <p:cNvPr id="129" name="Google Shape;129;p17"/>
          <p:cNvSpPr txBox="1"/>
          <p:nvPr/>
        </p:nvSpPr>
        <p:spPr>
          <a:xfrm>
            <a:off x="571500" y="571500"/>
            <a:ext cx="11601450" cy="419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800000"/>
                </a:solidFill>
                <a:latin typeface="Comfortaa"/>
                <a:ea typeface="Comfortaa"/>
                <a:cs typeface="Comfortaa"/>
                <a:sym typeface="Comfortaa"/>
              </a:rPr>
              <a:t>The Three R's Framework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3" name="Shape 133"/>
        <p:cNvGrpSpPr/>
        <p:nvPr/>
      </p:nvGrpSpPr>
      <p:grpSpPr>
        <a:xfrm>
          <a:off x="0" y="0"/>
          <a:ext cx="0" cy="0"/>
          <a:chOff x="0" y="0"/>
          <a:chExt cx="0" cy="0"/>
        </a:xfrm>
      </p:grpSpPr>
      <p:pic>
        <p:nvPicPr>
          <p:cNvPr descr="image.png" id="134" name="Google Shape;134;p18"/>
          <p:cNvPicPr preferRelativeResize="0"/>
          <p:nvPr/>
        </p:nvPicPr>
        <p:blipFill rotWithShape="1">
          <a:blip r:embed="rId3">
            <a:alphaModFix/>
          </a:blip>
          <a:srcRect b="0" l="0" r="0" t="0"/>
          <a:stretch/>
        </p:blipFill>
        <p:spPr>
          <a:xfrm>
            <a:off x="0" y="34018"/>
            <a:ext cx="12192000" cy="6858000"/>
          </a:xfrm>
          <a:prstGeom prst="rect">
            <a:avLst/>
          </a:prstGeom>
          <a:noFill/>
          <a:ln>
            <a:noFill/>
          </a:ln>
        </p:spPr>
      </p:pic>
      <p:pic>
        <p:nvPicPr>
          <p:cNvPr descr="image.png" id="135" name="Google Shape;135;p18"/>
          <p:cNvPicPr preferRelativeResize="0"/>
          <p:nvPr/>
        </p:nvPicPr>
        <p:blipFill rotWithShape="1">
          <a:blip r:embed="rId4">
            <a:alphaModFix/>
          </a:blip>
          <a:srcRect b="0" l="0" r="0" t="0"/>
          <a:stretch/>
        </p:blipFill>
        <p:spPr>
          <a:xfrm>
            <a:off x="6334125" y="2162175"/>
            <a:ext cx="5286375" cy="3333750"/>
          </a:xfrm>
          <a:prstGeom prst="rect">
            <a:avLst/>
          </a:prstGeom>
          <a:noFill/>
          <a:ln>
            <a:noFill/>
          </a:ln>
        </p:spPr>
      </p:pic>
      <p:pic>
        <p:nvPicPr>
          <p:cNvPr descr="image.png" id="136" name="Google Shape;136;p18"/>
          <p:cNvPicPr preferRelativeResize="0"/>
          <p:nvPr/>
        </p:nvPicPr>
        <p:blipFill rotWithShape="1">
          <a:blip r:embed="rId5">
            <a:alphaModFix/>
          </a:blip>
          <a:srcRect b="0" l="0" r="0" t="0"/>
          <a:stretch/>
        </p:blipFill>
        <p:spPr>
          <a:xfrm>
            <a:off x="6353175" y="2181225"/>
            <a:ext cx="5248275" cy="3295650"/>
          </a:xfrm>
          <a:prstGeom prst="rect">
            <a:avLst/>
          </a:prstGeom>
          <a:noFill/>
          <a:ln>
            <a:noFill/>
          </a:ln>
        </p:spPr>
      </p:pic>
      <p:sp>
        <p:nvSpPr>
          <p:cNvPr id="137" name="Google Shape;137;p18"/>
          <p:cNvSpPr txBox="1"/>
          <p:nvPr/>
        </p:nvSpPr>
        <p:spPr>
          <a:xfrm>
            <a:off x="952500" y="2162175"/>
            <a:ext cx="4905375" cy="5143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Physiological Signs:</a:t>
            </a:r>
            <a:r>
              <a:rPr b="0" i="0" lang="en-US" sz="1350" u="none" cap="none" strike="noStrike">
                <a:solidFill>
                  <a:srgbClr val="475569"/>
                </a:solidFill>
                <a:latin typeface="Afacad Flux"/>
                <a:ea typeface="Afacad Flux"/>
                <a:cs typeface="Afacad Flux"/>
                <a:sym typeface="Afacad Flux"/>
              </a:rPr>
              <a:t> Rapid heartbeat, shallow breathing, or tension headaches.</a:t>
            </a:r>
            <a:endParaRPr/>
          </a:p>
        </p:txBody>
      </p:sp>
      <p:sp>
        <p:nvSpPr>
          <p:cNvPr id="138" name="Google Shape;138;p18"/>
          <p:cNvSpPr txBox="1"/>
          <p:nvPr/>
        </p:nvSpPr>
        <p:spPr>
          <a:xfrm>
            <a:off x="952500" y="2819400"/>
            <a:ext cx="4905375" cy="2571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Behavioral Cues:</a:t>
            </a:r>
            <a:r>
              <a:rPr b="0" i="0" lang="en-US" sz="1350" u="none" cap="none" strike="noStrike">
                <a:solidFill>
                  <a:srgbClr val="475569"/>
                </a:solidFill>
                <a:latin typeface="Afacad Flux"/>
                <a:ea typeface="Afacad Flux"/>
                <a:cs typeface="Afacad Flux"/>
                <a:sym typeface="Afacad Flux"/>
              </a:rPr>
              <a:t> Irritability, withdrawal, or difficulty making decisions.</a:t>
            </a:r>
            <a:endParaRPr/>
          </a:p>
        </p:txBody>
      </p:sp>
      <p:sp>
        <p:nvSpPr>
          <p:cNvPr id="139" name="Google Shape;139;p18"/>
          <p:cNvSpPr txBox="1"/>
          <p:nvPr/>
        </p:nvSpPr>
        <p:spPr>
          <a:xfrm>
            <a:off x="952500" y="3219450"/>
            <a:ext cx="4905375" cy="5143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Classroom Triggers:</a:t>
            </a:r>
            <a:r>
              <a:rPr b="0" i="0" lang="en-US" sz="1350" u="none" cap="none" strike="noStrike">
                <a:solidFill>
                  <a:srgbClr val="475569"/>
                </a:solidFill>
                <a:latin typeface="Afacad Flux"/>
                <a:ea typeface="Afacad Flux"/>
                <a:cs typeface="Afacad Flux"/>
                <a:sym typeface="Afacad Flux"/>
              </a:rPr>
              <a:t> High noise levels, unmanaged transitions, or sensory overload.</a:t>
            </a:r>
            <a:endParaRPr/>
          </a:p>
        </p:txBody>
      </p:sp>
      <p:pic>
        <p:nvPicPr>
          <p:cNvPr descr="image.png" id="140" name="Google Shape;140;p18"/>
          <p:cNvPicPr preferRelativeResize="0"/>
          <p:nvPr/>
        </p:nvPicPr>
        <p:blipFill rotWithShape="1">
          <a:blip r:embed="rId6">
            <a:alphaModFix/>
          </a:blip>
          <a:srcRect b="0" l="0" r="0" t="0"/>
          <a:stretch/>
        </p:blipFill>
        <p:spPr>
          <a:xfrm>
            <a:off x="571500" y="2200275"/>
            <a:ext cx="200025" cy="247650"/>
          </a:xfrm>
          <a:prstGeom prst="rect">
            <a:avLst/>
          </a:prstGeom>
          <a:noFill/>
          <a:ln>
            <a:noFill/>
          </a:ln>
        </p:spPr>
      </p:pic>
      <p:pic>
        <p:nvPicPr>
          <p:cNvPr descr="image.png" id="141" name="Google Shape;141;p18"/>
          <p:cNvPicPr preferRelativeResize="0"/>
          <p:nvPr/>
        </p:nvPicPr>
        <p:blipFill rotWithShape="1">
          <a:blip r:embed="rId6">
            <a:alphaModFix/>
          </a:blip>
          <a:srcRect b="0" l="0" r="0" t="0"/>
          <a:stretch/>
        </p:blipFill>
        <p:spPr>
          <a:xfrm>
            <a:off x="571500" y="2857500"/>
            <a:ext cx="200025" cy="247650"/>
          </a:xfrm>
          <a:prstGeom prst="rect">
            <a:avLst/>
          </a:prstGeom>
          <a:noFill/>
          <a:ln>
            <a:noFill/>
          </a:ln>
        </p:spPr>
      </p:pic>
      <p:pic>
        <p:nvPicPr>
          <p:cNvPr descr="image.png" id="142" name="Google Shape;142;p18"/>
          <p:cNvPicPr preferRelativeResize="0"/>
          <p:nvPr/>
        </p:nvPicPr>
        <p:blipFill rotWithShape="1">
          <a:blip r:embed="rId6">
            <a:alphaModFix/>
          </a:blip>
          <a:srcRect b="0" l="0" r="0" t="0"/>
          <a:stretch/>
        </p:blipFill>
        <p:spPr>
          <a:xfrm>
            <a:off x="571500" y="3257550"/>
            <a:ext cx="200025" cy="247650"/>
          </a:xfrm>
          <a:prstGeom prst="rect">
            <a:avLst/>
          </a:prstGeom>
          <a:noFill/>
          <a:ln>
            <a:noFill/>
          </a:ln>
        </p:spPr>
      </p:pic>
      <p:sp>
        <p:nvSpPr>
          <p:cNvPr id="143" name="Google Shape;143;p18"/>
          <p:cNvSpPr txBox="1"/>
          <p:nvPr/>
        </p:nvSpPr>
        <p:spPr>
          <a:xfrm>
            <a:off x="571500" y="571500"/>
            <a:ext cx="11601450" cy="419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800000"/>
                </a:solidFill>
                <a:latin typeface="Comfortaa"/>
                <a:ea typeface="Comfortaa"/>
                <a:cs typeface="Comfortaa"/>
                <a:sym typeface="Comfortaa"/>
              </a:rPr>
              <a:t>Recognizing Stress Triggers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7" name="Shape 147"/>
        <p:cNvGrpSpPr/>
        <p:nvPr/>
      </p:nvGrpSpPr>
      <p:grpSpPr>
        <a:xfrm>
          <a:off x="0" y="0"/>
          <a:ext cx="0" cy="0"/>
          <a:chOff x="0" y="0"/>
          <a:chExt cx="0" cy="0"/>
        </a:xfrm>
      </p:grpSpPr>
      <p:pic>
        <p:nvPicPr>
          <p:cNvPr descr="image.png" id="148" name="Google Shape;148;p19"/>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49" name="Google Shape;149;p19"/>
          <p:cNvPicPr preferRelativeResize="0"/>
          <p:nvPr/>
        </p:nvPicPr>
        <p:blipFill rotWithShape="1">
          <a:blip r:embed="rId4">
            <a:alphaModFix/>
          </a:blip>
          <a:srcRect b="0" l="0" r="0" t="0"/>
          <a:stretch/>
        </p:blipFill>
        <p:spPr>
          <a:xfrm>
            <a:off x="832038" y="2118763"/>
            <a:ext cx="3239575" cy="3239575"/>
          </a:xfrm>
          <a:prstGeom prst="rect">
            <a:avLst/>
          </a:prstGeom>
          <a:noFill/>
          <a:ln>
            <a:noFill/>
          </a:ln>
        </p:spPr>
      </p:pic>
      <p:sp>
        <p:nvSpPr>
          <p:cNvPr id="150" name="Google Shape;150;p19"/>
          <p:cNvSpPr txBox="1"/>
          <p:nvPr/>
        </p:nvSpPr>
        <p:spPr>
          <a:xfrm>
            <a:off x="701775" y="5588825"/>
            <a:ext cx="3500100" cy="2079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1" i="0" lang="en-US" sz="1350" u="none" cap="none" strike="noStrike">
                <a:solidFill>
                  <a:srgbClr val="800000"/>
                </a:solidFill>
                <a:latin typeface="Afacad Flux"/>
                <a:ea typeface="Afacad Flux"/>
                <a:cs typeface="Afacad Flux"/>
                <a:sym typeface="Afacad Flux"/>
              </a:rPr>
              <a:t>SCAN TO TAKE THE TEST</a:t>
            </a:r>
            <a:endParaRPr/>
          </a:p>
        </p:txBody>
      </p:sp>
      <p:sp>
        <p:nvSpPr>
          <p:cNvPr id="151" name="Google Shape;151;p19"/>
          <p:cNvSpPr txBox="1"/>
          <p:nvPr/>
        </p:nvSpPr>
        <p:spPr>
          <a:xfrm>
            <a:off x="4642991" y="3005137"/>
            <a:ext cx="7326384" cy="3333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2400" u="none" cap="none" strike="noStrike">
                <a:solidFill>
                  <a:srgbClr val="800000"/>
                </a:solidFill>
                <a:latin typeface="Comfortaa"/>
                <a:ea typeface="Comfortaa"/>
                <a:cs typeface="Comfortaa"/>
                <a:sym typeface="Comfortaa"/>
              </a:rPr>
              <a:t>Psychology Today Stress Quiz</a:t>
            </a:r>
            <a:endParaRPr/>
          </a:p>
        </p:txBody>
      </p:sp>
      <p:sp>
        <p:nvSpPr>
          <p:cNvPr id="152" name="Google Shape;152;p19"/>
          <p:cNvSpPr txBox="1"/>
          <p:nvPr/>
        </p:nvSpPr>
        <p:spPr>
          <a:xfrm>
            <a:off x="4642991" y="3481387"/>
            <a:ext cx="6977508" cy="5143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350" u="none" cap="none" strike="noStrike">
                <a:solidFill>
                  <a:srgbClr val="475569"/>
                </a:solidFill>
                <a:latin typeface="Afacad Flux"/>
                <a:ea typeface="Afacad Flux"/>
                <a:cs typeface="Afacad Flux"/>
                <a:sym typeface="Afacad Flux"/>
              </a:rPr>
              <a:t>Identify exactly what pushes your buttons. Understanding the *source* of your stress allows for precise "Rendering" of solutions.</a:t>
            </a:r>
            <a:endParaRPr/>
          </a:p>
        </p:txBody>
      </p:sp>
      <p:sp>
        <p:nvSpPr>
          <p:cNvPr id="153" name="Google Shape;153;p19"/>
          <p:cNvSpPr txBox="1"/>
          <p:nvPr/>
        </p:nvSpPr>
        <p:spPr>
          <a:xfrm>
            <a:off x="571500" y="571500"/>
            <a:ext cx="11601450" cy="419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800000"/>
                </a:solidFill>
                <a:latin typeface="Comfortaa"/>
                <a:ea typeface="Comfortaa"/>
                <a:cs typeface="Comfortaa"/>
                <a:sym typeface="Comfortaa"/>
              </a:rPr>
              <a:t>Action: What Are Your Triggers?</a:t>
            </a:r>
            <a:endParaRPr/>
          </a:p>
        </p:txBody>
      </p:sp>
      <p:sp>
        <p:nvSpPr>
          <p:cNvPr id="154" name="Google Shape;154;p19"/>
          <p:cNvSpPr txBox="1"/>
          <p:nvPr/>
        </p:nvSpPr>
        <p:spPr>
          <a:xfrm>
            <a:off x="4485100" y="4373238"/>
            <a:ext cx="72933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solidFill>
                  <a:schemeClr val="dk1"/>
                </a:solidFill>
                <a:latin typeface="Afacad Flux"/>
                <a:ea typeface="Afacad Flux"/>
                <a:cs typeface="Afacad Flux"/>
                <a:sym typeface="Afacad Flux"/>
              </a:rPr>
              <a:t>https://www.psychologytoday.com/us/tests/health/what-are-your-stress-triggers</a:t>
            </a:r>
            <a:endParaRPr sz="1700">
              <a:solidFill>
                <a:schemeClr val="dk1"/>
              </a:solidFill>
              <a:latin typeface="Afacad Flux"/>
              <a:ea typeface="Afacad Flux"/>
              <a:cs typeface="Afacad Flux"/>
              <a:sym typeface="Afacad Flux"/>
            </a:endParaRPr>
          </a:p>
        </p:txBody>
      </p:sp>
      <p:pic>
        <p:nvPicPr>
          <p:cNvPr id="155" name="Google Shape;155;p19"/>
          <p:cNvPicPr preferRelativeResize="0"/>
          <p:nvPr/>
        </p:nvPicPr>
        <p:blipFill rotWithShape="1">
          <a:blip r:embed="rId5">
            <a:alphaModFix/>
          </a:blip>
          <a:srcRect b="0" l="0" r="2487" t="0"/>
          <a:stretch/>
        </p:blipFill>
        <p:spPr>
          <a:xfrm>
            <a:off x="1029425" y="2315087"/>
            <a:ext cx="2844800" cy="28469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9" name="Shape 159"/>
        <p:cNvGrpSpPr/>
        <p:nvPr/>
      </p:nvGrpSpPr>
      <p:grpSpPr>
        <a:xfrm>
          <a:off x="0" y="0"/>
          <a:ext cx="0" cy="0"/>
          <a:chOff x="0" y="0"/>
          <a:chExt cx="0" cy="0"/>
        </a:xfrm>
      </p:grpSpPr>
      <p:pic>
        <p:nvPicPr>
          <p:cNvPr descr="image.png" id="160" name="Google Shape;160;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61" name="Google Shape;161;p20">
            <a:hlinkClick r:id="rId4"/>
          </p:cNvPr>
          <p:cNvSpPr/>
          <p:nvPr/>
        </p:nvSpPr>
        <p:spPr>
          <a:xfrm>
            <a:off x="572400" y="4190350"/>
            <a:ext cx="2646300" cy="519600"/>
          </a:xfrm>
          <a:prstGeom prst="roundRect">
            <a:avLst>
              <a:gd fmla="val 17777" name="adj"/>
            </a:avLst>
          </a:prstGeom>
          <a:solidFill>
            <a:srgbClr val="8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62" name="Google Shape;162;p20"/>
          <p:cNvSpPr txBox="1"/>
          <p:nvPr/>
        </p:nvSpPr>
        <p:spPr>
          <a:xfrm>
            <a:off x="1066800" y="4327000"/>
            <a:ext cx="1657500" cy="246300"/>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i="0" lang="en-US" sz="1600" u="none" cap="none" strike="noStrike">
                <a:solidFill>
                  <a:srgbClr val="FFFFFF"/>
                </a:solidFill>
                <a:latin typeface="Afacad Flux"/>
                <a:ea typeface="Afacad Flux"/>
                <a:cs typeface="Afacad Flux"/>
                <a:sym typeface="Afacad Flux"/>
              </a:rPr>
              <a:t>Box Breathing Video</a:t>
            </a:r>
            <a:endParaRPr sz="1800"/>
          </a:p>
        </p:txBody>
      </p:sp>
      <p:sp>
        <p:nvSpPr>
          <p:cNvPr id="163" name="Google Shape;163;p20"/>
          <p:cNvSpPr txBox="1"/>
          <p:nvPr/>
        </p:nvSpPr>
        <p:spPr>
          <a:xfrm>
            <a:off x="952500" y="2138362"/>
            <a:ext cx="4905300" cy="519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Box Breathing:</a:t>
            </a:r>
            <a:r>
              <a:rPr b="0" i="0" lang="en-US" sz="1350" u="none" cap="none" strike="noStrike">
                <a:solidFill>
                  <a:srgbClr val="475569"/>
                </a:solidFill>
                <a:latin typeface="Afacad Flux"/>
                <a:ea typeface="Afacad Flux"/>
                <a:cs typeface="Afacad Flux"/>
                <a:sym typeface="Afacad Flux"/>
              </a:rPr>
              <a:t> Inhale for 4, hold for 4, exhale for 4, hold for 4. Resets the autonomic nervous system.</a:t>
            </a:r>
            <a:endParaRPr/>
          </a:p>
        </p:txBody>
      </p:sp>
      <p:sp>
        <p:nvSpPr>
          <p:cNvPr id="164" name="Google Shape;164;p20"/>
          <p:cNvSpPr txBox="1"/>
          <p:nvPr/>
        </p:nvSpPr>
        <p:spPr>
          <a:xfrm>
            <a:off x="952500" y="2795587"/>
            <a:ext cx="4905300" cy="519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Sensory Reset:</a:t>
            </a:r>
            <a:r>
              <a:rPr b="0" i="0" lang="en-US" sz="1350" u="none" cap="none" strike="noStrike">
                <a:solidFill>
                  <a:srgbClr val="475569"/>
                </a:solidFill>
                <a:latin typeface="Afacad Flux"/>
                <a:ea typeface="Afacad Flux"/>
                <a:cs typeface="Afacad Flux"/>
                <a:sym typeface="Afacad Flux"/>
              </a:rPr>
              <a:t> Splash cold water on your face or use grounding methods.</a:t>
            </a:r>
            <a:endParaRPr/>
          </a:p>
        </p:txBody>
      </p:sp>
      <p:sp>
        <p:nvSpPr>
          <p:cNvPr id="165" name="Google Shape;165;p20"/>
          <p:cNvSpPr txBox="1"/>
          <p:nvPr/>
        </p:nvSpPr>
        <p:spPr>
          <a:xfrm>
            <a:off x="952500" y="3452812"/>
            <a:ext cx="4905300" cy="2079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The 90-Second Rule:</a:t>
            </a:r>
            <a:r>
              <a:rPr b="0" i="0" lang="en-US" sz="1350" u="none" cap="none" strike="noStrike">
                <a:solidFill>
                  <a:srgbClr val="475569"/>
                </a:solidFill>
                <a:latin typeface="Afacad Flux"/>
                <a:ea typeface="Afacad Flux"/>
                <a:cs typeface="Afacad Flux"/>
                <a:sym typeface="Afacad Flux"/>
              </a:rPr>
              <a:t> Wait out the biological clock of an emotional surge.</a:t>
            </a:r>
            <a:endParaRPr/>
          </a:p>
        </p:txBody>
      </p:sp>
      <p:pic>
        <p:nvPicPr>
          <p:cNvPr descr="image.png" id="166" name="Google Shape;166;p20"/>
          <p:cNvPicPr preferRelativeResize="0"/>
          <p:nvPr/>
        </p:nvPicPr>
        <p:blipFill rotWithShape="1">
          <a:blip r:embed="rId5">
            <a:alphaModFix/>
          </a:blip>
          <a:srcRect b="0" l="0" r="0" t="0"/>
          <a:stretch/>
        </p:blipFill>
        <p:spPr>
          <a:xfrm>
            <a:off x="571500" y="2176462"/>
            <a:ext cx="228600" cy="247650"/>
          </a:xfrm>
          <a:prstGeom prst="rect">
            <a:avLst/>
          </a:prstGeom>
          <a:noFill/>
          <a:ln>
            <a:noFill/>
          </a:ln>
        </p:spPr>
      </p:pic>
      <p:pic>
        <p:nvPicPr>
          <p:cNvPr descr="image.png" id="167" name="Google Shape;167;p20"/>
          <p:cNvPicPr preferRelativeResize="0"/>
          <p:nvPr/>
        </p:nvPicPr>
        <p:blipFill rotWithShape="1">
          <a:blip r:embed="rId6">
            <a:alphaModFix/>
          </a:blip>
          <a:srcRect b="0" l="0" r="0" t="0"/>
          <a:stretch/>
        </p:blipFill>
        <p:spPr>
          <a:xfrm>
            <a:off x="571500" y="2833687"/>
            <a:ext cx="142875" cy="247650"/>
          </a:xfrm>
          <a:prstGeom prst="rect">
            <a:avLst/>
          </a:prstGeom>
          <a:noFill/>
          <a:ln>
            <a:noFill/>
          </a:ln>
        </p:spPr>
      </p:pic>
      <p:pic>
        <p:nvPicPr>
          <p:cNvPr descr="image.png" id="168" name="Google Shape;168;p20"/>
          <p:cNvPicPr preferRelativeResize="0"/>
          <p:nvPr/>
        </p:nvPicPr>
        <p:blipFill rotWithShape="1">
          <a:blip r:embed="rId7">
            <a:alphaModFix/>
          </a:blip>
          <a:srcRect b="0" l="0" r="0" t="0"/>
          <a:stretch/>
        </p:blipFill>
        <p:spPr>
          <a:xfrm>
            <a:off x="571500" y="3490912"/>
            <a:ext cx="228600" cy="247650"/>
          </a:xfrm>
          <a:prstGeom prst="rect">
            <a:avLst/>
          </a:prstGeom>
          <a:noFill/>
          <a:ln>
            <a:noFill/>
          </a:ln>
        </p:spPr>
      </p:pic>
      <p:sp>
        <p:nvSpPr>
          <p:cNvPr id="169" name="Google Shape;169;p20"/>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800000"/>
                </a:solidFill>
                <a:latin typeface="Comfortaa"/>
                <a:ea typeface="Comfortaa"/>
                <a:cs typeface="Comfortaa"/>
                <a:sym typeface="Comfortaa"/>
              </a:rPr>
              <a:t>Rendering: Mild Stress Relief</a:t>
            </a:r>
            <a:endParaRPr/>
          </a:p>
        </p:txBody>
      </p:sp>
      <p:sp>
        <p:nvSpPr>
          <p:cNvPr id="170" name="Google Shape;170;p20">
            <a:hlinkClick r:id="rId8"/>
          </p:cNvPr>
          <p:cNvSpPr/>
          <p:nvPr/>
        </p:nvSpPr>
        <p:spPr>
          <a:xfrm>
            <a:off x="3410250" y="4190350"/>
            <a:ext cx="2370600" cy="519600"/>
          </a:xfrm>
          <a:prstGeom prst="roundRect">
            <a:avLst>
              <a:gd fmla="val 16667" name="adj"/>
            </a:avLst>
          </a:prstGeom>
          <a:solidFill>
            <a:srgbClr val="800000"/>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71" name="Google Shape;171;p20"/>
          <p:cNvSpPr txBox="1"/>
          <p:nvPr/>
        </p:nvSpPr>
        <p:spPr>
          <a:xfrm>
            <a:off x="3766800" y="4327000"/>
            <a:ext cx="1657500" cy="246300"/>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lang="en-US" sz="1600">
                <a:solidFill>
                  <a:srgbClr val="FFFFFF"/>
                </a:solidFill>
                <a:latin typeface="Afacad Flux"/>
                <a:ea typeface="Afacad Flux"/>
                <a:cs typeface="Afacad Flux"/>
                <a:sym typeface="Afacad Flux"/>
              </a:rPr>
              <a:t>Star </a:t>
            </a:r>
            <a:r>
              <a:rPr b="1" i="0" lang="en-US" sz="1600" u="none" cap="none" strike="noStrike">
                <a:solidFill>
                  <a:srgbClr val="FFFFFF"/>
                </a:solidFill>
                <a:latin typeface="Afacad Flux"/>
                <a:ea typeface="Afacad Flux"/>
                <a:cs typeface="Afacad Flux"/>
                <a:sym typeface="Afacad Flux"/>
              </a:rPr>
              <a:t>Breathing Video</a:t>
            </a:r>
            <a:endParaRPr sz="1800"/>
          </a:p>
        </p:txBody>
      </p:sp>
      <p:pic>
        <p:nvPicPr>
          <p:cNvPr id="172" name="Google Shape;172;p20"/>
          <p:cNvPicPr preferRelativeResize="0"/>
          <p:nvPr/>
        </p:nvPicPr>
        <p:blipFill>
          <a:blip r:embed="rId9">
            <a:alphaModFix/>
          </a:blip>
          <a:stretch>
            <a:fillRect/>
          </a:stretch>
        </p:blipFill>
        <p:spPr>
          <a:xfrm>
            <a:off x="7566413" y="1042975"/>
            <a:ext cx="3800475" cy="4772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6" name="Shape 176"/>
        <p:cNvGrpSpPr/>
        <p:nvPr/>
      </p:nvGrpSpPr>
      <p:grpSpPr>
        <a:xfrm>
          <a:off x="0" y="0"/>
          <a:ext cx="0" cy="0"/>
          <a:chOff x="0" y="0"/>
          <a:chExt cx="0" cy="0"/>
        </a:xfrm>
      </p:grpSpPr>
      <p:pic>
        <p:nvPicPr>
          <p:cNvPr descr="image.png" id="177" name="Google Shape;177;p21"/>
          <p:cNvPicPr preferRelativeResize="0"/>
          <p:nvPr/>
        </p:nvPicPr>
        <p:blipFill rotWithShape="1">
          <a:blip r:embed="rId3">
            <a:alphaModFix/>
          </a:blip>
          <a:srcRect b="0" l="0" r="0" t="0"/>
          <a:stretch/>
        </p:blipFill>
        <p:spPr>
          <a:xfrm>
            <a:off x="0" y="-12533"/>
            <a:ext cx="12192000" cy="6858000"/>
          </a:xfrm>
          <a:prstGeom prst="rect">
            <a:avLst/>
          </a:prstGeom>
          <a:noFill/>
          <a:ln>
            <a:noFill/>
          </a:ln>
        </p:spPr>
      </p:pic>
      <p:sp>
        <p:nvSpPr>
          <p:cNvPr id="178" name="Google Shape;178;p21">
            <a:hlinkClick r:id="rId4"/>
          </p:cNvPr>
          <p:cNvSpPr/>
          <p:nvPr/>
        </p:nvSpPr>
        <p:spPr>
          <a:xfrm>
            <a:off x="571500" y="4252912"/>
            <a:ext cx="2638500" cy="428700"/>
          </a:xfrm>
          <a:prstGeom prst="roundRect">
            <a:avLst>
              <a:gd fmla="val 17777" name="adj"/>
            </a:avLst>
          </a:prstGeom>
          <a:solidFill>
            <a:srgbClr val="8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79" name="Google Shape;179;p21">
            <a:hlinkClick r:id="rId5"/>
          </p:cNvPr>
          <p:cNvSpPr txBox="1"/>
          <p:nvPr/>
        </p:nvSpPr>
        <p:spPr>
          <a:xfrm>
            <a:off x="957000" y="4351750"/>
            <a:ext cx="1867500" cy="231000"/>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i="0" lang="en-US" sz="1500" u="none" cap="none" strike="noStrike">
                <a:solidFill>
                  <a:srgbClr val="FFFFFF"/>
                </a:solidFill>
                <a:latin typeface="Afacad Flux"/>
                <a:ea typeface="Afacad Flux"/>
                <a:cs typeface="Afacad Flux"/>
                <a:sym typeface="Afacad Flux"/>
              </a:rPr>
              <a:t>Muscle Relaxation Video</a:t>
            </a:r>
            <a:endParaRPr sz="1700"/>
          </a:p>
        </p:txBody>
      </p:sp>
      <p:pic>
        <p:nvPicPr>
          <p:cNvPr id="180" name="Google Shape;180;p21"/>
          <p:cNvPicPr preferRelativeResize="0"/>
          <p:nvPr/>
        </p:nvPicPr>
        <p:blipFill>
          <a:blip r:embed="rId6">
            <a:alphaModFix/>
          </a:blip>
          <a:stretch>
            <a:fillRect/>
          </a:stretch>
        </p:blipFill>
        <p:spPr>
          <a:xfrm>
            <a:off x="6604025" y="1560200"/>
            <a:ext cx="4109100" cy="4109073"/>
          </a:xfrm>
          <a:prstGeom prst="rect">
            <a:avLst/>
          </a:prstGeom>
          <a:noFill/>
          <a:ln>
            <a:noFill/>
          </a:ln>
        </p:spPr>
      </p:pic>
      <p:sp>
        <p:nvSpPr>
          <p:cNvPr id="181" name="Google Shape;181;p21"/>
          <p:cNvSpPr txBox="1"/>
          <p:nvPr/>
        </p:nvSpPr>
        <p:spPr>
          <a:xfrm>
            <a:off x="952500" y="2138350"/>
            <a:ext cx="4109100" cy="519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Progressive Muscle Relaxation:</a:t>
            </a:r>
            <a:r>
              <a:rPr b="0" i="0" lang="en-US" sz="1350" u="none" cap="none" strike="noStrike">
                <a:solidFill>
                  <a:srgbClr val="475569"/>
                </a:solidFill>
                <a:latin typeface="Afacad Flux"/>
                <a:ea typeface="Afacad Flux"/>
                <a:cs typeface="Afacad Flux"/>
                <a:sym typeface="Afacad Flux"/>
              </a:rPr>
              <a:t> Systematically tense and release muscle groups to disrupt mental anxiety loops.</a:t>
            </a:r>
            <a:endParaRPr/>
          </a:p>
        </p:txBody>
      </p:sp>
      <p:sp>
        <p:nvSpPr>
          <p:cNvPr id="182" name="Google Shape;182;p21"/>
          <p:cNvSpPr txBox="1"/>
          <p:nvPr/>
        </p:nvSpPr>
        <p:spPr>
          <a:xfrm>
            <a:off x="952500" y="2795575"/>
            <a:ext cx="4109100" cy="519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Cognitive Reframing (The 3 Cs):</a:t>
            </a:r>
            <a:r>
              <a:rPr b="0" i="0" lang="en-US" sz="1350" u="none" cap="none" strike="noStrike">
                <a:solidFill>
                  <a:srgbClr val="475569"/>
                </a:solidFill>
                <a:latin typeface="Afacad Flux"/>
                <a:ea typeface="Afacad Flux"/>
                <a:cs typeface="Afacad Flux"/>
                <a:sym typeface="Afacad Flux"/>
              </a:rPr>
              <a:t> Catch negative talk, Check validity, and Change the narrative.</a:t>
            </a:r>
            <a:endParaRPr/>
          </a:p>
        </p:txBody>
      </p:sp>
      <p:sp>
        <p:nvSpPr>
          <p:cNvPr id="183" name="Google Shape;183;p21"/>
          <p:cNvSpPr txBox="1"/>
          <p:nvPr/>
        </p:nvSpPr>
        <p:spPr>
          <a:xfrm>
            <a:off x="952500" y="3452800"/>
            <a:ext cx="4109100" cy="519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350" u="none" cap="none" strike="noStrike">
                <a:solidFill>
                  <a:srgbClr val="475569"/>
                </a:solidFill>
                <a:latin typeface="Afacad Flux"/>
                <a:ea typeface="Afacad Flux"/>
                <a:cs typeface="Afacad Flux"/>
                <a:sym typeface="Afacad Flux"/>
              </a:rPr>
              <a:t>Radical Boundary Allocation:</a:t>
            </a:r>
            <a:r>
              <a:rPr b="0" i="0" lang="en-US" sz="1350" u="none" cap="none" strike="noStrike">
                <a:solidFill>
                  <a:srgbClr val="475569"/>
                </a:solidFill>
                <a:latin typeface="Afacad Flux"/>
                <a:ea typeface="Afacad Flux"/>
                <a:cs typeface="Afacad Flux"/>
                <a:sym typeface="Afacad Flux"/>
              </a:rPr>
              <a:t> Protect home life bandwidth with hard digital boundaries.</a:t>
            </a:r>
            <a:endParaRPr/>
          </a:p>
        </p:txBody>
      </p:sp>
      <p:pic>
        <p:nvPicPr>
          <p:cNvPr descr="image.png" id="184" name="Google Shape;184;p21"/>
          <p:cNvPicPr preferRelativeResize="0"/>
          <p:nvPr/>
        </p:nvPicPr>
        <p:blipFill rotWithShape="1">
          <a:blip r:embed="rId7">
            <a:alphaModFix/>
          </a:blip>
          <a:srcRect b="0" l="0" r="0" t="0"/>
          <a:stretch/>
        </p:blipFill>
        <p:spPr>
          <a:xfrm>
            <a:off x="571500" y="2176462"/>
            <a:ext cx="285750" cy="247650"/>
          </a:xfrm>
          <a:prstGeom prst="rect">
            <a:avLst/>
          </a:prstGeom>
          <a:noFill/>
          <a:ln>
            <a:noFill/>
          </a:ln>
        </p:spPr>
      </p:pic>
      <p:pic>
        <p:nvPicPr>
          <p:cNvPr descr="image.png" id="185" name="Google Shape;185;p21"/>
          <p:cNvPicPr preferRelativeResize="0"/>
          <p:nvPr/>
        </p:nvPicPr>
        <p:blipFill rotWithShape="1">
          <a:blip r:embed="rId8">
            <a:alphaModFix/>
          </a:blip>
          <a:srcRect b="0" l="0" r="0" t="0"/>
          <a:stretch/>
        </p:blipFill>
        <p:spPr>
          <a:xfrm>
            <a:off x="571500" y="2833687"/>
            <a:ext cx="228600" cy="247650"/>
          </a:xfrm>
          <a:prstGeom prst="rect">
            <a:avLst/>
          </a:prstGeom>
          <a:noFill/>
          <a:ln>
            <a:noFill/>
          </a:ln>
        </p:spPr>
      </p:pic>
      <p:pic>
        <p:nvPicPr>
          <p:cNvPr descr="image.png" id="186" name="Google Shape;186;p21"/>
          <p:cNvPicPr preferRelativeResize="0"/>
          <p:nvPr/>
        </p:nvPicPr>
        <p:blipFill rotWithShape="1">
          <a:blip r:embed="rId9">
            <a:alphaModFix/>
          </a:blip>
          <a:srcRect b="0" l="0" r="0" t="0"/>
          <a:stretch/>
        </p:blipFill>
        <p:spPr>
          <a:xfrm>
            <a:off x="571500" y="3490912"/>
            <a:ext cx="228600" cy="247650"/>
          </a:xfrm>
          <a:prstGeom prst="rect">
            <a:avLst/>
          </a:prstGeom>
          <a:noFill/>
          <a:ln>
            <a:noFill/>
          </a:ln>
        </p:spPr>
      </p:pic>
      <p:sp>
        <p:nvSpPr>
          <p:cNvPr id="187" name="Google Shape;187;p21"/>
          <p:cNvSpPr txBox="1"/>
          <p:nvPr/>
        </p:nvSpPr>
        <p:spPr>
          <a:xfrm>
            <a:off x="571500" y="571500"/>
            <a:ext cx="116016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800000"/>
                </a:solidFill>
                <a:latin typeface="Comfortaa"/>
                <a:ea typeface="Comfortaa"/>
                <a:cs typeface="Comfortaa"/>
                <a:sym typeface="Comfortaa"/>
              </a:rPr>
              <a:t>Rendering: Moderate Stress Relief</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