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McLaren" panose="020B0604020202020204" charset="0"/>
      <p:regular r:id="rId16"/>
    </p:embeddedFont>
    <p:embeddedFont>
      <p:font typeface="Playfair Display" panose="00000500000000000000" pitchFamily="2"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5" roundtripDataSignature="AMtx7mhDH0p6LsH1/EscDVPjLfi+oFGOg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5991FF8-6032-4EDB-80A2-165B588E02DE}">
  <a:tblStyle styleId="{65991FF8-6032-4EDB-80A2-165B588E02D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2" d="100"/>
          <a:sy n="52" d="100"/>
        </p:scale>
        <p:origin x="850" y="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customschemas.google.com/relationships/presentationmetadata" Target="meta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2ec5ff9b99d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2ec5ff9b99d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ec5ff9b99d_0_3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2ec5ff9b99d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2ed15e0a610_0_1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2ed15e0a610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2ec5ff9b99d_0_4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2ec5ff9b99d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Give a 5 - 10 minute break after we complete two inquiry labs.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3f5448ded08_0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4" name="Google Shape;204;g3f5448ded08_0_16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3f5448ded0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0" name="Google Shape;90;g3f5448ded08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f5448ded08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7" name="Google Shape;97;g3f5448ded08_0_8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70ccb0e5b7_0_272:notes"/>
          <p:cNvSpPr txBox="1">
            <a:spLocks noGrp="1"/>
          </p:cNvSpPr>
          <p:nvPr>
            <p:ph type="body" idx="1"/>
          </p:nvPr>
        </p:nvSpPr>
        <p:spPr>
          <a:xfrm>
            <a:off x="685800" y="4400549"/>
            <a:ext cx="5486400" cy="3600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b="1"/>
              <a:t>Think-Pair-Share</a:t>
            </a:r>
            <a:r>
              <a:rPr lang="en-US"/>
              <a:t>: Ask participants to read these bullet points. Which one are you going to commit to today?</a:t>
            </a:r>
            <a:r>
              <a:rPr lang="en-US" i="1"/>
              <a:t> </a:t>
            </a:r>
            <a:endParaRPr i="1"/>
          </a:p>
        </p:txBody>
      </p:sp>
      <p:sp>
        <p:nvSpPr>
          <p:cNvPr id="104" name="Google Shape;104;g370ccb0e5b7_0_272:notes"/>
          <p:cNvSpPr>
            <a:spLocks noGrp="1" noRot="1" noChangeAspect="1"/>
          </p:cNvSpPr>
          <p:nvPr>
            <p:ph type="sldImg" idx="2"/>
          </p:nvPr>
        </p:nvSpPr>
        <p:spPr>
          <a:xfrm>
            <a:off x="1885950" y="1143000"/>
            <a:ext cx="3086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2ec49e4e321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2ec49e4e32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2ec49e4e321_0_3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2ec49e4e321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2ec5ff9b99d_0_2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2ec5ff9b99d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ec49e4e321_0_4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2ec49e4e321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2ec49e4e321_0_4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2ec49e4e321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4"/>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5"/>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5"/>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6"/>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6"/>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8"/>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9"/>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9"/>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0"/>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0"/>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0"/>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0"/>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2"/>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2"/>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2"/>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3"/>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3"/>
          <p:cNvSpPr>
            <a:spLocks noGrp="1"/>
          </p:cNvSpPr>
          <p:nvPr>
            <p:ph type="pic" idx="2"/>
          </p:nvPr>
        </p:nvSpPr>
        <p:spPr>
          <a:xfrm>
            <a:off x="1792288" y="612775"/>
            <a:ext cx="5486400" cy="4114800"/>
          </a:xfrm>
          <a:prstGeom prst="rect">
            <a:avLst/>
          </a:prstGeom>
          <a:noFill/>
          <a:ln>
            <a:noFill/>
          </a:ln>
        </p:spPr>
      </p:sp>
      <p:sp>
        <p:nvSpPr>
          <p:cNvPr id="64" name="Google Shape;64;p13"/>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drive.google.com/drive/folders/1N7flQe8VD4bN8t41dcUVMvAko3KukzAY?usp=drive_link" TargetMode="External"/><Relationship Id="rId3" Type="http://schemas.openxmlformats.org/officeDocument/2006/relationships/image" Target="../media/image1.png"/><Relationship Id="rId7" Type="http://schemas.openxmlformats.org/officeDocument/2006/relationships/hyperlink" Target="https://drive.google.com/drive/folders/134YJYG7thTAuoubKmlhjg27CWXnexlvd?usp=drive_link"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drive.google.com/drive/folders/1sArE0A3Uo-vNJHVPtnS-rYn7dkUCE08-?usp=drive_link" TargetMode="External"/><Relationship Id="rId5" Type="http://schemas.openxmlformats.org/officeDocument/2006/relationships/hyperlink" Target="https://drive.google.com/drive/folders/1HmU2zUC_OQJn3cVOY6IAj2QgdZ1MoXWQ?usp=drive_link" TargetMode="External"/><Relationship Id="rId4" Type="http://schemas.openxmlformats.org/officeDocument/2006/relationships/hyperlink" Target="https://drive.google.com/drive/folders/1YNWNvNmfv2UT2o59Kmw9-JYTkn8XxDeF?usp=drive_link" TargetMode="External"/><Relationship Id="rId9" Type="http://schemas.openxmlformats.org/officeDocument/2006/relationships/hyperlink" Target="https://bit.ly/4eXtMQC"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hyperlink" Target="https://adilearninghub.com/"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hyperlink" Target="https://adilearninghub.com/login" TargetMode="Externa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hyperlink" Target="http://www.youtube.com/watch?v=jfeSVF25BSg" TargetMode="External"/><Relationship Id="rId7" Type="http://schemas.openxmlformats.org/officeDocument/2006/relationships/hyperlink" Target="http://www.youtube.com/watch?v=FsYv2ONHCiM"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8.jpg"/><Relationship Id="rId5" Type="http://schemas.openxmlformats.org/officeDocument/2006/relationships/hyperlink" Target="http://www.youtube.com/watch?v=GK98GT7kYJE" TargetMode="External"/><Relationship Id="rId10" Type="http://schemas.openxmlformats.org/officeDocument/2006/relationships/image" Target="../media/image20.jpg"/><Relationship Id="rId4" Type="http://schemas.openxmlformats.org/officeDocument/2006/relationships/image" Target="../media/image17.jpg"/><Relationship Id="rId9" Type="http://schemas.openxmlformats.org/officeDocument/2006/relationships/hyperlink" Target="http://www.youtube.com/watch?v=qeb_Ui1DuJE"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jpg"/><Relationship Id="rId7"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www.youtube.com/watch?v=gK1-s4LNn5M"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hyperlink" Target="https://nisdtx.instructure.com/courses/64283" TargetMode="Externa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g2ec5ff9b99d_0_2"/>
          <p:cNvSpPr txBox="1">
            <a:spLocks noGrp="1"/>
          </p:cNvSpPr>
          <p:nvPr>
            <p:ph type="ctrTitle"/>
          </p:nvPr>
        </p:nvSpPr>
        <p:spPr>
          <a:xfrm>
            <a:off x="764525" y="1087025"/>
            <a:ext cx="17027100" cy="1470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5900">
                <a:latin typeface="McLaren"/>
                <a:ea typeface="McLaren"/>
                <a:cs typeface="McLaren"/>
                <a:sym typeface="McLaren"/>
              </a:rPr>
              <a:t>Hands-On ADI Exploration</a:t>
            </a:r>
            <a:endParaRPr sz="5900">
              <a:latin typeface="McLaren"/>
              <a:ea typeface="McLaren"/>
              <a:cs typeface="McLaren"/>
              <a:sym typeface="McLaren"/>
            </a:endParaRPr>
          </a:p>
        </p:txBody>
      </p:sp>
      <p:pic>
        <p:nvPicPr>
          <p:cNvPr id="85" name="Google Shape;85;g2ec5ff9b99d_0_2"/>
          <p:cNvPicPr preferRelativeResize="0"/>
          <p:nvPr/>
        </p:nvPicPr>
        <p:blipFill>
          <a:blip r:embed="rId3">
            <a:alphaModFix/>
          </a:blip>
          <a:stretch>
            <a:fillRect/>
          </a:stretch>
        </p:blipFill>
        <p:spPr>
          <a:xfrm>
            <a:off x="942725" y="3125950"/>
            <a:ext cx="6053101" cy="6053101"/>
          </a:xfrm>
          <a:prstGeom prst="rect">
            <a:avLst/>
          </a:prstGeom>
          <a:noFill/>
          <a:ln>
            <a:noFill/>
          </a:ln>
        </p:spPr>
      </p:pic>
      <p:graphicFrame>
        <p:nvGraphicFramePr>
          <p:cNvPr id="86" name="Google Shape;86;g2ec5ff9b99d_0_2"/>
          <p:cNvGraphicFramePr/>
          <p:nvPr/>
        </p:nvGraphicFramePr>
        <p:xfrm>
          <a:off x="7501800" y="3644875"/>
          <a:ext cx="9767550" cy="5399700"/>
        </p:xfrm>
        <a:graphic>
          <a:graphicData uri="http://schemas.openxmlformats.org/drawingml/2006/table">
            <a:tbl>
              <a:tblPr>
                <a:noFill/>
                <a:tableStyleId>{65991FF8-6032-4EDB-80A2-165B588E02DE}</a:tableStyleId>
              </a:tblPr>
              <a:tblGrid>
                <a:gridCol w="3255850">
                  <a:extLst>
                    <a:ext uri="{9D8B030D-6E8A-4147-A177-3AD203B41FA5}">
                      <a16:colId xmlns:a16="http://schemas.microsoft.com/office/drawing/2014/main" val="20000"/>
                    </a:ext>
                  </a:extLst>
                </a:gridCol>
                <a:gridCol w="3954975">
                  <a:extLst>
                    <a:ext uri="{9D8B030D-6E8A-4147-A177-3AD203B41FA5}">
                      <a16:colId xmlns:a16="http://schemas.microsoft.com/office/drawing/2014/main" val="20001"/>
                    </a:ext>
                  </a:extLst>
                </a:gridCol>
                <a:gridCol w="2556725">
                  <a:extLst>
                    <a:ext uri="{9D8B030D-6E8A-4147-A177-3AD203B41FA5}">
                      <a16:colId xmlns:a16="http://schemas.microsoft.com/office/drawing/2014/main" val="20002"/>
                    </a:ext>
                  </a:extLst>
                </a:gridCol>
              </a:tblGrid>
              <a:tr h="1355250">
                <a:tc>
                  <a:txBody>
                    <a:bodyPr/>
                    <a:lstStyle/>
                    <a:p>
                      <a:pPr marL="0" lvl="0" indent="0" algn="ctr" rtl="0">
                        <a:spcBef>
                          <a:spcPts val="0"/>
                        </a:spcBef>
                        <a:spcAft>
                          <a:spcPts val="0"/>
                        </a:spcAft>
                        <a:buNone/>
                      </a:pPr>
                      <a:r>
                        <a:rPr lang="en-US" sz="3000" b="1">
                          <a:latin typeface="McLaren"/>
                          <a:ea typeface="McLaren"/>
                          <a:cs typeface="McLaren"/>
                          <a:sym typeface="McLaren"/>
                        </a:rPr>
                        <a:t>Grade Level/Content</a:t>
                      </a:r>
                      <a:endParaRPr sz="3000" b="1">
                        <a:latin typeface="McLaren"/>
                        <a:ea typeface="McLaren"/>
                        <a:cs typeface="McLaren"/>
                        <a:sym typeface="McLaren"/>
                      </a:endParaRPr>
                    </a:p>
                  </a:txBody>
                  <a:tcPr marL="91425" marR="91425" marT="91425" marB="91425" anchor="ctr">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3000" b="1">
                          <a:latin typeface="McLaren"/>
                          <a:ea typeface="McLaren"/>
                          <a:cs typeface="McLaren"/>
                          <a:sym typeface="McLaren"/>
                        </a:rPr>
                        <a:t>Day</a:t>
                      </a:r>
                      <a:endParaRPr sz="3000" b="1">
                        <a:latin typeface="McLaren"/>
                        <a:ea typeface="McLaren"/>
                        <a:cs typeface="McLaren"/>
                        <a:sym typeface="McLaren"/>
                      </a:endParaRPr>
                    </a:p>
                  </a:txBody>
                  <a:tcPr marL="91425" marR="91425" marT="91425" marB="91425" anchor="ctr">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US" sz="3000" b="1">
                          <a:latin typeface="McLaren"/>
                          <a:ea typeface="McLaren"/>
                          <a:cs typeface="McLaren"/>
                          <a:sym typeface="McLaren"/>
                        </a:rPr>
                        <a:t>Time</a:t>
                      </a:r>
                      <a:endParaRPr sz="3000" b="1">
                        <a:latin typeface="McLaren"/>
                        <a:ea typeface="McLaren"/>
                        <a:cs typeface="McLaren"/>
                        <a:sym typeface="McLaren"/>
                      </a:endParaRPr>
                    </a:p>
                  </a:txBody>
                  <a:tcPr marL="91425" marR="91425" marT="91425" marB="91425" anchor="ctr">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790550">
                <a:tc>
                  <a:txBody>
                    <a:bodyPr/>
                    <a:lstStyle/>
                    <a:p>
                      <a:pPr marL="0" lvl="0" indent="0" algn="ctr" rtl="0">
                        <a:spcBef>
                          <a:spcPts val="0"/>
                        </a:spcBef>
                        <a:spcAft>
                          <a:spcPts val="0"/>
                        </a:spcAft>
                        <a:buNone/>
                      </a:pPr>
                      <a:r>
                        <a:rPr lang="en-US" sz="3000" u="sng">
                          <a:solidFill>
                            <a:schemeClr val="dk2"/>
                          </a:solidFill>
                          <a:latin typeface="McLaren"/>
                          <a:ea typeface="McLaren"/>
                          <a:cs typeface="McLaren"/>
                          <a:sym typeface="McLaren"/>
                          <a:hlinkClick r:id="rId4">
                            <a:extLst>
                              <a:ext uri="{A12FA001-AC4F-418D-AE19-62706E023703}">
                                <ahyp:hlinkClr xmlns:ahyp="http://schemas.microsoft.com/office/drawing/2018/hyperlinkcolor" val="tx"/>
                              </a:ext>
                            </a:extLst>
                          </a:hlinkClick>
                        </a:rPr>
                        <a:t>6th Grade</a:t>
                      </a:r>
                      <a:endParaRPr sz="3000">
                        <a:solidFill>
                          <a:schemeClr val="dk2"/>
                        </a:solidFill>
                        <a:latin typeface="McLaren"/>
                        <a:ea typeface="McLaren"/>
                        <a:cs typeface="McLaren"/>
                        <a:sym typeface="McLaren"/>
                      </a:endParaRPr>
                    </a:p>
                  </a:txBody>
                  <a:tcPr marL="91425" marR="91425" marT="91425" marB="91425" anchor="ctr">
                    <a:lnT w="9525" cap="flat" cmpd="sng">
                      <a:solidFill>
                        <a:schemeClr val="dk1"/>
                      </a:solidFill>
                      <a:prstDash val="solid"/>
                      <a:round/>
                      <a:headEnd type="none" w="sm" len="sm"/>
                      <a:tailEnd type="none" w="sm" len="sm"/>
                    </a:lnT>
                  </a:tcPr>
                </a:tc>
                <a:tc>
                  <a:txBody>
                    <a:bodyPr/>
                    <a:lstStyle/>
                    <a:p>
                      <a:pPr marL="0" lvl="0" indent="0" algn="ctr" rtl="0">
                        <a:spcBef>
                          <a:spcPts val="0"/>
                        </a:spcBef>
                        <a:spcAft>
                          <a:spcPts val="0"/>
                        </a:spcAft>
                        <a:buNone/>
                      </a:pPr>
                      <a:r>
                        <a:rPr lang="en-US" sz="3000">
                          <a:latin typeface="McLaren"/>
                          <a:ea typeface="McLaren"/>
                          <a:cs typeface="McLaren"/>
                          <a:sym typeface="McLaren"/>
                        </a:rPr>
                        <a:t>Wednesday, 7/22</a:t>
                      </a:r>
                      <a:endParaRPr sz="3000">
                        <a:latin typeface="McLaren"/>
                        <a:ea typeface="McLaren"/>
                        <a:cs typeface="McLaren"/>
                        <a:sym typeface="McLaren"/>
                      </a:endParaRPr>
                    </a:p>
                  </a:txBody>
                  <a:tcPr marL="91425" marR="91425" marT="91425" marB="91425" anchor="ctr">
                    <a:lnT w="9525" cap="flat" cmpd="sng">
                      <a:solidFill>
                        <a:schemeClr val="dk1"/>
                      </a:solidFill>
                      <a:prstDash val="solid"/>
                      <a:round/>
                      <a:headEnd type="none" w="sm" len="sm"/>
                      <a:tailEnd type="none" w="sm" len="sm"/>
                    </a:lnT>
                  </a:tcPr>
                </a:tc>
                <a:tc>
                  <a:txBody>
                    <a:bodyPr/>
                    <a:lstStyle/>
                    <a:p>
                      <a:pPr marL="0" lvl="0" indent="0" algn="ctr" rtl="0">
                        <a:spcBef>
                          <a:spcPts val="0"/>
                        </a:spcBef>
                        <a:spcAft>
                          <a:spcPts val="0"/>
                        </a:spcAft>
                        <a:buNone/>
                      </a:pPr>
                      <a:r>
                        <a:rPr lang="en-US" sz="3000">
                          <a:solidFill>
                            <a:schemeClr val="dk2"/>
                          </a:solidFill>
                          <a:latin typeface="McLaren"/>
                          <a:ea typeface="McLaren"/>
                          <a:cs typeface="McLaren"/>
                          <a:sym typeface="McLaren"/>
                        </a:rPr>
                        <a:t>8:30 am</a:t>
                      </a:r>
                      <a:endParaRPr sz="3000">
                        <a:solidFill>
                          <a:schemeClr val="dk2"/>
                        </a:solidFill>
                        <a:latin typeface="McLaren"/>
                        <a:ea typeface="McLaren"/>
                        <a:cs typeface="McLaren"/>
                        <a:sym typeface="McLaren"/>
                      </a:endParaRPr>
                    </a:p>
                  </a:txBody>
                  <a:tcPr marL="91425" marR="91425" marT="91425" marB="91425" anchor="ctr">
                    <a:lnT w="9525" cap="flat" cmpd="sng">
                      <a:solidFill>
                        <a:schemeClr val="dk1"/>
                      </a:solidFill>
                      <a:prstDash val="solid"/>
                      <a:round/>
                      <a:headEnd type="none" w="sm" len="sm"/>
                      <a:tailEnd type="none" w="sm" len="sm"/>
                    </a:lnT>
                  </a:tcPr>
                </a:tc>
                <a:extLst>
                  <a:ext uri="{0D108BD9-81ED-4DB2-BD59-A6C34878D82A}">
                    <a16:rowId xmlns:a16="http://schemas.microsoft.com/office/drawing/2014/main" val="10001"/>
                  </a:ext>
                </a:extLst>
              </a:tr>
              <a:tr h="882250">
                <a:tc>
                  <a:txBody>
                    <a:bodyPr/>
                    <a:lstStyle/>
                    <a:p>
                      <a:pPr marL="0" lvl="0" indent="0" algn="ctr" rtl="0">
                        <a:spcBef>
                          <a:spcPts val="0"/>
                        </a:spcBef>
                        <a:spcAft>
                          <a:spcPts val="0"/>
                        </a:spcAft>
                        <a:buNone/>
                      </a:pPr>
                      <a:r>
                        <a:rPr lang="en-US" sz="3000" u="sng">
                          <a:solidFill>
                            <a:schemeClr val="dk2"/>
                          </a:solidFill>
                          <a:latin typeface="McLaren"/>
                          <a:ea typeface="McLaren"/>
                          <a:cs typeface="McLaren"/>
                          <a:sym typeface="McLaren"/>
                          <a:hlinkClick r:id="rId5">
                            <a:extLst>
                              <a:ext uri="{A12FA001-AC4F-418D-AE19-62706E023703}">
                                <ahyp:hlinkClr xmlns:ahyp="http://schemas.microsoft.com/office/drawing/2018/hyperlinkcolor" val="tx"/>
                              </a:ext>
                            </a:extLst>
                          </a:hlinkClick>
                        </a:rPr>
                        <a:t>7th Grade</a:t>
                      </a:r>
                      <a:endParaRPr sz="3000">
                        <a:solidFill>
                          <a:schemeClr val="dk2"/>
                        </a:solidFill>
                        <a:latin typeface="McLaren"/>
                        <a:ea typeface="McLaren"/>
                        <a:cs typeface="McLaren"/>
                        <a:sym typeface="McLaren"/>
                      </a:endParaRPr>
                    </a:p>
                  </a:txBody>
                  <a:tcPr marL="91425" marR="91425" marT="91425" marB="91425" anchor="ctr"/>
                </a:tc>
                <a:tc>
                  <a:txBody>
                    <a:bodyPr/>
                    <a:lstStyle/>
                    <a:p>
                      <a:pPr marL="0" lvl="0" indent="0" algn="ctr" rtl="0">
                        <a:spcBef>
                          <a:spcPts val="0"/>
                        </a:spcBef>
                        <a:spcAft>
                          <a:spcPts val="0"/>
                        </a:spcAft>
                        <a:buClr>
                          <a:schemeClr val="dk1"/>
                        </a:buClr>
                        <a:buSzPts val="1100"/>
                        <a:buFont typeface="Arial"/>
                        <a:buNone/>
                      </a:pPr>
                      <a:r>
                        <a:rPr lang="en-US" sz="3000">
                          <a:solidFill>
                            <a:schemeClr val="dk1"/>
                          </a:solidFill>
                          <a:latin typeface="McLaren"/>
                          <a:ea typeface="McLaren"/>
                          <a:cs typeface="McLaren"/>
                          <a:sym typeface="McLaren"/>
                        </a:rPr>
                        <a:t>Wednesday, 7/22</a:t>
                      </a:r>
                      <a:endParaRPr/>
                    </a:p>
                  </a:txBody>
                  <a:tcPr marL="91425" marR="91425" marT="91425" marB="91425" anchor="ctr">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3000">
                          <a:solidFill>
                            <a:schemeClr val="dk2"/>
                          </a:solidFill>
                          <a:latin typeface="McLaren"/>
                          <a:ea typeface="McLaren"/>
                          <a:cs typeface="McLaren"/>
                          <a:sym typeface="McLaren"/>
                        </a:rPr>
                        <a:t>10:15 am</a:t>
                      </a:r>
                      <a:endParaRPr sz="3000">
                        <a:solidFill>
                          <a:schemeClr val="dk2"/>
                        </a:solidFill>
                        <a:latin typeface="McLaren"/>
                        <a:ea typeface="McLaren"/>
                        <a:cs typeface="McLaren"/>
                        <a:sym typeface="McLaren"/>
                      </a:endParaRPr>
                    </a:p>
                  </a:txBody>
                  <a:tcPr marL="91425" marR="91425" marT="91425" marB="91425" anchor="ctr"/>
                </a:tc>
                <a:extLst>
                  <a:ext uri="{0D108BD9-81ED-4DB2-BD59-A6C34878D82A}">
                    <a16:rowId xmlns:a16="http://schemas.microsoft.com/office/drawing/2014/main" val="10002"/>
                  </a:ext>
                </a:extLst>
              </a:tr>
              <a:tr h="790550">
                <a:tc>
                  <a:txBody>
                    <a:bodyPr/>
                    <a:lstStyle/>
                    <a:p>
                      <a:pPr marL="0" lvl="0" indent="0" algn="ctr" rtl="0">
                        <a:spcBef>
                          <a:spcPts val="0"/>
                        </a:spcBef>
                        <a:spcAft>
                          <a:spcPts val="0"/>
                        </a:spcAft>
                        <a:buNone/>
                      </a:pPr>
                      <a:r>
                        <a:rPr lang="en-US" sz="3000" u="sng">
                          <a:solidFill>
                            <a:schemeClr val="dk2"/>
                          </a:solidFill>
                          <a:latin typeface="McLaren"/>
                          <a:ea typeface="McLaren"/>
                          <a:cs typeface="McLaren"/>
                          <a:sym typeface="McLaren"/>
                          <a:hlinkClick r:id="rId6">
                            <a:extLst>
                              <a:ext uri="{A12FA001-AC4F-418D-AE19-62706E023703}">
                                <ahyp:hlinkClr xmlns:ahyp="http://schemas.microsoft.com/office/drawing/2018/hyperlinkcolor" val="tx"/>
                              </a:ext>
                            </a:extLst>
                          </a:hlinkClick>
                        </a:rPr>
                        <a:t>8th Grade</a:t>
                      </a:r>
                      <a:endParaRPr sz="3000">
                        <a:solidFill>
                          <a:schemeClr val="dk2"/>
                        </a:solidFill>
                        <a:latin typeface="McLaren"/>
                        <a:ea typeface="McLaren"/>
                        <a:cs typeface="McLaren"/>
                        <a:sym typeface="McLaren"/>
                      </a:endParaRPr>
                    </a:p>
                  </a:txBody>
                  <a:tcPr marL="91425" marR="91425" marT="91425" marB="91425" anchor="ctr">
                    <a:lnR w="9525" cap="flat" cmpd="sng">
                      <a:solidFill>
                        <a:srgbClr val="9E9E9E"/>
                      </a:solidFill>
                      <a:prstDash val="solid"/>
                      <a:round/>
                      <a:headEnd type="none" w="sm" len="sm"/>
                      <a:tailEnd type="none" w="sm" len="sm"/>
                    </a:lnR>
                  </a:tcPr>
                </a:tc>
                <a:tc>
                  <a:txBody>
                    <a:bodyPr/>
                    <a:lstStyle/>
                    <a:p>
                      <a:pPr marL="0" lvl="0" indent="0" algn="ctr" rtl="0">
                        <a:spcBef>
                          <a:spcPts val="0"/>
                        </a:spcBef>
                        <a:spcAft>
                          <a:spcPts val="0"/>
                        </a:spcAft>
                        <a:buClr>
                          <a:schemeClr val="dk1"/>
                        </a:buClr>
                        <a:buSzPts val="1100"/>
                        <a:buFont typeface="Arial"/>
                        <a:buNone/>
                      </a:pPr>
                      <a:r>
                        <a:rPr lang="en-US" sz="3000">
                          <a:solidFill>
                            <a:schemeClr val="dk1"/>
                          </a:solidFill>
                          <a:latin typeface="McLaren"/>
                          <a:ea typeface="McLaren"/>
                          <a:cs typeface="McLaren"/>
                          <a:sym typeface="McLaren"/>
                        </a:rPr>
                        <a:t>Wednesday, 7/22</a:t>
                      </a:r>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3000">
                          <a:solidFill>
                            <a:schemeClr val="dk2"/>
                          </a:solidFill>
                          <a:latin typeface="McLaren"/>
                          <a:ea typeface="McLaren"/>
                          <a:cs typeface="McLaren"/>
                          <a:sym typeface="McLaren"/>
                        </a:rPr>
                        <a:t>1:00 pm</a:t>
                      </a:r>
                      <a:endParaRPr sz="3000">
                        <a:solidFill>
                          <a:schemeClr val="dk2"/>
                        </a:solidFill>
                        <a:latin typeface="McLaren"/>
                        <a:ea typeface="McLaren"/>
                        <a:cs typeface="McLaren"/>
                        <a:sym typeface="McLaren"/>
                      </a:endParaRPr>
                    </a:p>
                  </a:txBody>
                  <a:tcPr marL="91425" marR="91425" marT="91425" marB="91425" anchor="ctr">
                    <a:lnL w="9525" cap="flat" cmpd="sng">
                      <a:solidFill>
                        <a:srgbClr val="9E9E9E"/>
                      </a:solidFill>
                      <a:prstDash val="solid"/>
                      <a:round/>
                      <a:headEnd type="none" w="sm" len="sm"/>
                      <a:tailEnd type="none" w="sm" len="sm"/>
                    </a:lnL>
                  </a:tcPr>
                </a:tc>
                <a:extLst>
                  <a:ext uri="{0D108BD9-81ED-4DB2-BD59-A6C34878D82A}">
                    <a16:rowId xmlns:a16="http://schemas.microsoft.com/office/drawing/2014/main" val="10003"/>
                  </a:ext>
                </a:extLst>
              </a:tr>
              <a:tr h="790550">
                <a:tc>
                  <a:txBody>
                    <a:bodyPr/>
                    <a:lstStyle/>
                    <a:p>
                      <a:pPr marL="0" lvl="0" indent="0" algn="ctr" rtl="0">
                        <a:spcBef>
                          <a:spcPts val="0"/>
                        </a:spcBef>
                        <a:spcAft>
                          <a:spcPts val="0"/>
                        </a:spcAft>
                        <a:buNone/>
                      </a:pPr>
                      <a:r>
                        <a:rPr lang="en-US" sz="3000" u="sng">
                          <a:solidFill>
                            <a:schemeClr val="dk2"/>
                          </a:solidFill>
                          <a:latin typeface="McLaren"/>
                          <a:ea typeface="McLaren"/>
                          <a:cs typeface="McLaren"/>
                          <a:sym typeface="McLaren"/>
                          <a:hlinkClick r:id="rId7">
                            <a:extLst>
                              <a:ext uri="{A12FA001-AC4F-418D-AE19-62706E023703}">
                                <ahyp:hlinkClr xmlns:ahyp="http://schemas.microsoft.com/office/drawing/2018/hyperlinkcolor" val="tx"/>
                              </a:ext>
                            </a:extLst>
                          </a:hlinkClick>
                        </a:rPr>
                        <a:t>Biology</a:t>
                      </a:r>
                      <a:endParaRPr sz="3000">
                        <a:solidFill>
                          <a:schemeClr val="dk2"/>
                        </a:solidFill>
                        <a:latin typeface="McLaren"/>
                        <a:ea typeface="McLaren"/>
                        <a:cs typeface="McLaren"/>
                        <a:sym typeface="McLaren"/>
                      </a:endParaRPr>
                    </a:p>
                  </a:txBody>
                  <a:tcPr marL="91425" marR="91425" marT="91425" marB="91425" anchor="ctr"/>
                </a:tc>
                <a:tc>
                  <a:txBody>
                    <a:bodyPr/>
                    <a:lstStyle/>
                    <a:p>
                      <a:pPr marL="0" lvl="0" indent="0" algn="ctr" rtl="0">
                        <a:spcBef>
                          <a:spcPts val="0"/>
                        </a:spcBef>
                        <a:spcAft>
                          <a:spcPts val="0"/>
                        </a:spcAft>
                        <a:buClr>
                          <a:schemeClr val="dk1"/>
                        </a:buClr>
                        <a:buSzPts val="1100"/>
                        <a:buFont typeface="Arial"/>
                        <a:buNone/>
                      </a:pPr>
                      <a:r>
                        <a:rPr lang="en-US" sz="3000">
                          <a:solidFill>
                            <a:schemeClr val="dk1"/>
                          </a:solidFill>
                          <a:latin typeface="McLaren"/>
                          <a:ea typeface="McLaren"/>
                          <a:cs typeface="McLaren"/>
                          <a:sym typeface="McLaren"/>
                        </a:rPr>
                        <a:t>Wednesday, 7/22</a:t>
                      </a:r>
                      <a:endParaRPr/>
                    </a:p>
                  </a:txBody>
                  <a:tcPr marL="91425" marR="91425" marT="91425" marB="91425" anchor="ct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3000">
                          <a:solidFill>
                            <a:schemeClr val="dk2"/>
                          </a:solidFill>
                          <a:latin typeface="McLaren"/>
                          <a:ea typeface="McLaren"/>
                          <a:cs typeface="McLaren"/>
                          <a:sym typeface="McLaren"/>
                        </a:rPr>
                        <a:t>2:45 pm</a:t>
                      </a:r>
                      <a:endParaRPr sz="3000">
                        <a:solidFill>
                          <a:schemeClr val="dk2"/>
                        </a:solidFill>
                        <a:latin typeface="McLaren"/>
                        <a:ea typeface="McLaren"/>
                        <a:cs typeface="McLaren"/>
                        <a:sym typeface="McLaren"/>
                      </a:endParaRPr>
                    </a:p>
                  </a:txBody>
                  <a:tcPr marL="91425" marR="91425" marT="91425" marB="91425" anchor="ctr"/>
                </a:tc>
                <a:extLst>
                  <a:ext uri="{0D108BD9-81ED-4DB2-BD59-A6C34878D82A}">
                    <a16:rowId xmlns:a16="http://schemas.microsoft.com/office/drawing/2014/main" val="10004"/>
                  </a:ext>
                </a:extLst>
              </a:tr>
              <a:tr h="790550">
                <a:tc>
                  <a:txBody>
                    <a:bodyPr/>
                    <a:lstStyle/>
                    <a:p>
                      <a:pPr marL="0" lvl="0" indent="0" algn="ctr" rtl="0">
                        <a:spcBef>
                          <a:spcPts val="0"/>
                        </a:spcBef>
                        <a:spcAft>
                          <a:spcPts val="0"/>
                        </a:spcAft>
                        <a:buNone/>
                      </a:pPr>
                      <a:r>
                        <a:rPr lang="en-US" sz="3000" u="sng">
                          <a:solidFill>
                            <a:schemeClr val="dk2"/>
                          </a:solidFill>
                          <a:latin typeface="McLaren"/>
                          <a:ea typeface="McLaren"/>
                          <a:cs typeface="McLaren"/>
                          <a:sym typeface="McLaren"/>
                          <a:hlinkClick r:id="rId8">
                            <a:extLst>
                              <a:ext uri="{A12FA001-AC4F-418D-AE19-62706E023703}">
                                <ahyp:hlinkClr xmlns:ahyp="http://schemas.microsoft.com/office/drawing/2018/hyperlinkcolor" val="tx"/>
                              </a:ext>
                            </a:extLst>
                          </a:hlinkClick>
                        </a:rPr>
                        <a:t>Chemistry</a:t>
                      </a:r>
                      <a:endParaRPr sz="3000">
                        <a:solidFill>
                          <a:schemeClr val="dk2"/>
                        </a:solidFill>
                        <a:latin typeface="McLaren"/>
                        <a:ea typeface="McLaren"/>
                        <a:cs typeface="McLaren"/>
                        <a:sym typeface="McLaren"/>
                      </a:endParaRPr>
                    </a:p>
                  </a:txBody>
                  <a:tcPr marL="91425" marR="91425" marT="91425" marB="91425" anchor="ctr"/>
                </a:tc>
                <a:tc>
                  <a:txBody>
                    <a:bodyPr/>
                    <a:lstStyle/>
                    <a:p>
                      <a:pPr marL="0" lvl="0" indent="0" algn="ctr" rtl="0">
                        <a:spcBef>
                          <a:spcPts val="0"/>
                        </a:spcBef>
                        <a:spcAft>
                          <a:spcPts val="0"/>
                        </a:spcAft>
                        <a:buClr>
                          <a:schemeClr val="dk1"/>
                        </a:buClr>
                        <a:buSzPts val="1100"/>
                        <a:buFont typeface="Arial"/>
                        <a:buNone/>
                      </a:pPr>
                      <a:r>
                        <a:rPr lang="en-US" sz="3000">
                          <a:solidFill>
                            <a:schemeClr val="dk1"/>
                          </a:solidFill>
                          <a:latin typeface="McLaren"/>
                          <a:ea typeface="McLaren"/>
                          <a:cs typeface="McLaren"/>
                          <a:sym typeface="McLaren"/>
                        </a:rPr>
                        <a:t>Wednesday, 7/22</a:t>
                      </a:r>
                      <a:endParaRPr sz="3000">
                        <a:latin typeface="McLaren"/>
                        <a:ea typeface="McLaren"/>
                        <a:cs typeface="McLaren"/>
                        <a:sym typeface="McLaren"/>
                      </a:endParaRPr>
                    </a:p>
                  </a:txBody>
                  <a:tcPr marL="91425" marR="91425" marT="91425" marB="91425" anchor="ctr">
                    <a:lnT w="9525" cap="flat" cmpd="sng">
                      <a:solidFill>
                        <a:srgbClr val="9E9E9E"/>
                      </a:solidFill>
                      <a:prstDash val="solid"/>
                      <a:round/>
                      <a:headEnd type="none" w="sm" len="sm"/>
                      <a:tailEnd type="none" w="sm" len="sm"/>
                    </a:lnT>
                  </a:tcPr>
                </a:tc>
                <a:tc>
                  <a:txBody>
                    <a:bodyPr/>
                    <a:lstStyle/>
                    <a:p>
                      <a:pPr marL="0" lvl="0" indent="0" algn="ctr" rtl="0">
                        <a:spcBef>
                          <a:spcPts val="0"/>
                        </a:spcBef>
                        <a:spcAft>
                          <a:spcPts val="0"/>
                        </a:spcAft>
                        <a:buNone/>
                      </a:pPr>
                      <a:r>
                        <a:rPr lang="en-US" sz="3000">
                          <a:solidFill>
                            <a:schemeClr val="dk2"/>
                          </a:solidFill>
                          <a:latin typeface="McLaren"/>
                          <a:ea typeface="McLaren"/>
                          <a:cs typeface="McLaren"/>
                          <a:sym typeface="McLaren"/>
                        </a:rPr>
                        <a:t>2:45 pm</a:t>
                      </a:r>
                      <a:endParaRPr sz="3000">
                        <a:solidFill>
                          <a:schemeClr val="dk2"/>
                        </a:solidFill>
                        <a:latin typeface="McLaren"/>
                        <a:ea typeface="McLaren"/>
                        <a:cs typeface="McLaren"/>
                        <a:sym typeface="McLaren"/>
                      </a:endParaRPr>
                    </a:p>
                  </a:txBody>
                  <a:tcPr marL="91425" marR="91425" marT="91425" marB="91425" anchor="ctr"/>
                </a:tc>
                <a:extLst>
                  <a:ext uri="{0D108BD9-81ED-4DB2-BD59-A6C34878D82A}">
                    <a16:rowId xmlns:a16="http://schemas.microsoft.com/office/drawing/2014/main" val="10005"/>
                  </a:ext>
                </a:extLst>
              </a:tr>
            </a:tbl>
          </a:graphicData>
        </a:graphic>
      </p:graphicFrame>
      <p:sp>
        <p:nvSpPr>
          <p:cNvPr id="87" name="Google Shape;87;g2ec5ff9b99d_0_2"/>
          <p:cNvSpPr txBox="1"/>
          <p:nvPr/>
        </p:nvSpPr>
        <p:spPr>
          <a:xfrm>
            <a:off x="860000" y="9013525"/>
            <a:ext cx="6053100" cy="826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900" u="sng">
                <a:solidFill>
                  <a:schemeClr val="dk2"/>
                </a:solidFill>
                <a:latin typeface="McLaren"/>
                <a:ea typeface="McLaren"/>
                <a:cs typeface="McLaren"/>
                <a:sym typeface="McLaren"/>
                <a:hlinkClick r:id="rId9">
                  <a:extLst>
                    <a:ext uri="{A12FA001-AC4F-418D-AE19-62706E023703}">
                      <ahyp:hlinkClr xmlns:ahyp="http://schemas.microsoft.com/office/drawing/2018/hyperlinkcolor" val="tx"/>
                    </a:ext>
                  </a:extLst>
                </a:hlinkClick>
              </a:rPr>
              <a:t>https://bit.ly/4eXtMQC</a:t>
            </a:r>
            <a:endParaRPr sz="3900">
              <a:solidFill>
                <a:schemeClr val="dk2"/>
              </a:solidFill>
              <a:latin typeface="McLaren"/>
              <a:ea typeface="McLaren"/>
              <a:cs typeface="McLaren"/>
              <a:sym typeface="McLare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g2ec5ff9b99d_0_33"/>
          <p:cNvSpPr txBox="1">
            <a:spLocks noGrp="1"/>
          </p:cNvSpPr>
          <p:nvPr>
            <p:ph type="title"/>
          </p:nvPr>
        </p:nvSpPr>
        <p:spPr>
          <a:xfrm>
            <a:off x="1264925" y="936175"/>
            <a:ext cx="8699100" cy="20241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4500">
                <a:solidFill>
                  <a:schemeClr val="dk2"/>
                </a:solidFill>
                <a:latin typeface="McLaren"/>
                <a:ea typeface="McLaren"/>
                <a:cs typeface="McLaren"/>
                <a:sym typeface="McLaren"/>
              </a:rPr>
              <a:t>Tables and Graphs</a:t>
            </a:r>
            <a:endParaRPr sz="4500">
              <a:solidFill>
                <a:schemeClr val="dk2"/>
              </a:solidFill>
              <a:latin typeface="McLaren"/>
              <a:ea typeface="McLaren"/>
              <a:cs typeface="McLaren"/>
              <a:sym typeface="McLaren"/>
            </a:endParaRPr>
          </a:p>
        </p:txBody>
      </p:sp>
      <p:pic>
        <p:nvPicPr>
          <p:cNvPr id="182" name="Google Shape;182;g2ec5ff9b99d_0_33"/>
          <p:cNvPicPr preferRelativeResize="0"/>
          <p:nvPr/>
        </p:nvPicPr>
        <p:blipFill>
          <a:blip r:embed="rId3">
            <a:alphaModFix/>
          </a:blip>
          <a:stretch>
            <a:fillRect/>
          </a:stretch>
        </p:blipFill>
        <p:spPr>
          <a:xfrm>
            <a:off x="11223800" y="1528354"/>
            <a:ext cx="6317325" cy="8420350"/>
          </a:xfrm>
          <a:prstGeom prst="rect">
            <a:avLst/>
          </a:prstGeom>
          <a:noFill/>
          <a:ln>
            <a:noFill/>
          </a:ln>
        </p:spPr>
      </p:pic>
      <p:pic>
        <p:nvPicPr>
          <p:cNvPr id="183" name="Google Shape;183;g2ec5ff9b99d_0_33"/>
          <p:cNvPicPr preferRelativeResize="0"/>
          <p:nvPr/>
        </p:nvPicPr>
        <p:blipFill>
          <a:blip r:embed="rId4">
            <a:alphaModFix/>
          </a:blip>
          <a:stretch>
            <a:fillRect/>
          </a:stretch>
        </p:blipFill>
        <p:spPr>
          <a:xfrm>
            <a:off x="925477" y="3175397"/>
            <a:ext cx="9708775" cy="67733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Shape 187"/>
        <p:cNvGrpSpPr/>
        <p:nvPr/>
      </p:nvGrpSpPr>
      <p:grpSpPr>
        <a:xfrm>
          <a:off x="0" y="0"/>
          <a:ext cx="0" cy="0"/>
          <a:chOff x="0" y="0"/>
          <a:chExt cx="0" cy="0"/>
        </a:xfrm>
      </p:grpSpPr>
      <p:sp>
        <p:nvSpPr>
          <p:cNvPr id="188" name="Google Shape;188;g2ed15e0a610_0_10"/>
          <p:cNvSpPr txBox="1">
            <a:spLocks noGrp="1"/>
          </p:cNvSpPr>
          <p:nvPr>
            <p:ph type="title"/>
          </p:nvPr>
        </p:nvSpPr>
        <p:spPr>
          <a:xfrm>
            <a:off x="457200" y="274650"/>
            <a:ext cx="17321700" cy="1143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4500" u="sng">
                <a:solidFill>
                  <a:schemeClr val="dk2"/>
                </a:solidFill>
                <a:latin typeface="McLaren"/>
                <a:ea typeface="McLaren"/>
                <a:cs typeface="McLaren"/>
                <a:sym typeface="McLaren"/>
                <a:hlinkClick r:id="rId3">
                  <a:extLst>
                    <a:ext uri="{A12FA001-AC4F-418D-AE19-62706E023703}">
                      <ahyp:hlinkClr xmlns:ahyp="http://schemas.microsoft.com/office/drawing/2018/hyperlinkcolor" val="tx"/>
                    </a:ext>
                  </a:extLst>
                </a:hlinkClick>
              </a:rPr>
              <a:t>ADI Learning Hub</a:t>
            </a:r>
            <a:endParaRPr sz="4500">
              <a:solidFill>
                <a:schemeClr val="dk2"/>
              </a:solidFill>
              <a:latin typeface="McLaren"/>
              <a:ea typeface="McLaren"/>
              <a:cs typeface="McLaren"/>
              <a:sym typeface="McLaren"/>
            </a:endParaRPr>
          </a:p>
        </p:txBody>
      </p:sp>
      <p:pic>
        <p:nvPicPr>
          <p:cNvPr id="189" name="Google Shape;189;g2ed15e0a610_0_10"/>
          <p:cNvPicPr preferRelativeResize="0"/>
          <p:nvPr/>
        </p:nvPicPr>
        <p:blipFill>
          <a:blip r:embed="rId4">
            <a:alphaModFix/>
          </a:blip>
          <a:stretch>
            <a:fillRect/>
          </a:stretch>
        </p:blipFill>
        <p:spPr>
          <a:xfrm>
            <a:off x="152400" y="1570050"/>
            <a:ext cx="17919672" cy="8564549"/>
          </a:xfrm>
          <a:prstGeom prst="rect">
            <a:avLst/>
          </a:prstGeom>
          <a:noFill/>
          <a:ln>
            <a:noFill/>
          </a:ln>
        </p:spPr>
      </p:pic>
      <p:sp>
        <p:nvSpPr>
          <p:cNvPr id="190" name="Google Shape;190;g2ed15e0a610_0_10">
            <a:hlinkClick r:id="rId5"/>
          </p:cNvPr>
          <p:cNvSpPr/>
          <p:nvPr/>
        </p:nvSpPr>
        <p:spPr>
          <a:xfrm>
            <a:off x="1455425" y="992300"/>
            <a:ext cx="2984400" cy="1670400"/>
          </a:xfrm>
          <a:prstGeom prst="donut">
            <a:avLst>
              <a:gd name="adj" fmla="val 11978"/>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91" name="Google Shape;191;g2ed15e0a610_0_10">
            <a:hlinkClick r:id="rId5"/>
          </p:cNvPr>
          <p:cNvSpPr/>
          <p:nvPr/>
        </p:nvSpPr>
        <p:spPr>
          <a:xfrm>
            <a:off x="268225" y="7988150"/>
            <a:ext cx="3783900" cy="1756500"/>
          </a:xfrm>
          <a:prstGeom prst="donut">
            <a:avLst>
              <a:gd name="adj" fmla="val 1202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g2ec5ff9b99d_0_47"/>
          <p:cNvSpPr txBox="1">
            <a:spLocks noGrp="1"/>
          </p:cNvSpPr>
          <p:nvPr>
            <p:ph type="title"/>
          </p:nvPr>
        </p:nvSpPr>
        <p:spPr>
          <a:xfrm>
            <a:off x="457200" y="274650"/>
            <a:ext cx="17321700" cy="1143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4500">
                <a:solidFill>
                  <a:schemeClr val="dk2"/>
                </a:solidFill>
                <a:latin typeface="McLaren"/>
                <a:ea typeface="McLaren"/>
                <a:cs typeface="McLaren"/>
                <a:sym typeface="McLaren"/>
              </a:rPr>
              <a:t>Let the Inquiry Begin!</a:t>
            </a:r>
            <a:endParaRPr sz="4500">
              <a:solidFill>
                <a:schemeClr val="dk2"/>
              </a:solidFill>
              <a:latin typeface="McLaren"/>
              <a:ea typeface="McLaren"/>
              <a:cs typeface="McLaren"/>
              <a:sym typeface="McLaren"/>
            </a:endParaRPr>
          </a:p>
        </p:txBody>
      </p:sp>
      <p:graphicFrame>
        <p:nvGraphicFramePr>
          <p:cNvPr id="197" name="Google Shape;197;g2ec5ff9b99d_0_47"/>
          <p:cNvGraphicFramePr/>
          <p:nvPr/>
        </p:nvGraphicFramePr>
        <p:xfrm>
          <a:off x="952500" y="1587075"/>
          <a:ext cx="3000000" cy="3000000"/>
        </p:xfrm>
        <a:graphic>
          <a:graphicData uri="http://schemas.openxmlformats.org/drawingml/2006/table">
            <a:tbl>
              <a:tblPr>
                <a:noFill/>
                <a:tableStyleId>{65991FF8-6032-4EDB-80A2-165B588E02DE}</a:tableStyleId>
              </a:tblPr>
              <a:tblGrid>
                <a:gridCol w="8191500">
                  <a:extLst>
                    <a:ext uri="{9D8B030D-6E8A-4147-A177-3AD203B41FA5}">
                      <a16:colId xmlns:a16="http://schemas.microsoft.com/office/drawing/2014/main" val="20000"/>
                    </a:ext>
                  </a:extLst>
                </a:gridCol>
                <a:gridCol w="8191500">
                  <a:extLst>
                    <a:ext uri="{9D8B030D-6E8A-4147-A177-3AD203B41FA5}">
                      <a16:colId xmlns:a16="http://schemas.microsoft.com/office/drawing/2014/main" val="20001"/>
                    </a:ext>
                  </a:extLst>
                </a:gridCol>
              </a:tblGrid>
              <a:tr h="4019500">
                <a:tc>
                  <a:txBody>
                    <a:bodyPr/>
                    <a:lstStyle/>
                    <a:p>
                      <a:pPr marL="0" lvl="0" indent="0" algn="ctr" rtl="0">
                        <a:spcBef>
                          <a:spcPts val="0"/>
                        </a:spcBef>
                        <a:spcAft>
                          <a:spcPts val="0"/>
                        </a:spcAft>
                        <a:buNone/>
                      </a:pPr>
                      <a:r>
                        <a:rPr lang="en-US" sz="3300">
                          <a:latin typeface="McLaren"/>
                          <a:ea typeface="McLaren"/>
                          <a:cs typeface="McLaren"/>
                          <a:sym typeface="McLaren"/>
                        </a:rPr>
                        <a:t>1st Nine Weeks</a:t>
                      </a:r>
                      <a:endParaRPr sz="3300">
                        <a:latin typeface="McLaren"/>
                        <a:ea typeface="McLaren"/>
                        <a:cs typeface="McLaren"/>
                        <a:sym typeface="McLaren"/>
                      </a:endParaRPr>
                    </a:p>
                    <a:p>
                      <a:pPr marL="0" lvl="0" indent="0" algn="ctr" rtl="0">
                        <a:spcBef>
                          <a:spcPts val="0"/>
                        </a:spcBef>
                        <a:spcAft>
                          <a:spcPts val="0"/>
                        </a:spcAft>
                        <a:buNone/>
                      </a:pPr>
                      <a:endParaRPr sz="3300">
                        <a:latin typeface="McLaren"/>
                        <a:ea typeface="McLaren"/>
                        <a:cs typeface="McLaren"/>
                        <a:sym typeface="McLaren"/>
                      </a:endParaRPr>
                    </a:p>
                    <a:p>
                      <a:pPr marL="0" lvl="0" indent="0" algn="ctr" rtl="0">
                        <a:spcBef>
                          <a:spcPts val="0"/>
                        </a:spcBef>
                        <a:spcAft>
                          <a:spcPts val="0"/>
                        </a:spcAft>
                        <a:buNone/>
                      </a:pPr>
                      <a:endParaRPr sz="3300">
                        <a:latin typeface="McLaren"/>
                        <a:ea typeface="McLaren"/>
                        <a:cs typeface="McLaren"/>
                        <a:sym typeface="McLaren"/>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solidFill>
                      <a:prstDash val="solid"/>
                      <a:round/>
                      <a:headEnd type="none" w="sm" len="sm"/>
                      <a:tailEnd type="none" w="sm" len="sm"/>
                    </a:lnT>
                    <a:lnB w="28575"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r>
                        <a:rPr lang="en-US" sz="3300">
                          <a:latin typeface="McLaren"/>
                          <a:ea typeface="McLaren"/>
                          <a:cs typeface="McLaren"/>
                          <a:sym typeface="McLaren"/>
                        </a:rPr>
                        <a:t>2nd Nine Weeks</a:t>
                      </a:r>
                      <a:endParaRPr sz="3300">
                        <a:latin typeface="McLaren"/>
                        <a:ea typeface="McLaren"/>
                        <a:cs typeface="McLaren"/>
                        <a:sym typeface="McLaren"/>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solidFill>
                      <a:prstDash val="solid"/>
                      <a:round/>
                      <a:headEnd type="none" w="sm" len="sm"/>
                      <a:tailEnd type="none" w="sm" len="sm"/>
                    </a:lnT>
                    <a:lnB w="28575" cap="flat" cmpd="sng">
                      <a:solidFill>
                        <a:schemeClr val="dk2"/>
                      </a:solidFill>
                      <a:prstDash val="solid"/>
                      <a:round/>
                      <a:headEnd type="none" w="sm" len="sm"/>
                      <a:tailEnd type="none" w="sm" len="sm"/>
                    </a:lnB>
                  </a:tcPr>
                </a:tc>
                <a:extLst>
                  <a:ext uri="{0D108BD9-81ED-4DB2-BD59-A6C34878D82A}">
                    <a16:rowId xmlns:a16="http://schemas.microsoft.com/office/drawing/2014/main" val="10000"/>
                  </a:ext>
                </a:extLst>
              </a:tr>
              <a:tr h="4019500">
                <a:tc>
                  <a:txBody>
                    <a:bodyPr/>
                    <a:lstStyle/>
                    <a:p>
                      <a:pPr marL="0" lvl="0" indent="0" algn="ctr" rtl="0">
                        <a:spcBef>
                          <a:spcPts val="0"/>
                        </a:spcBef>
                        <a:spcAft>
                          <a:spcPts val="0"/>
                        </a:spcAft>
                        <a:buNone/>
                      </a:pPr>
                      <a:r>
                        <a:rPr lang="en-US" sz="3300">
                          <a:latin typeface="McLaren"/>
                          <a:ea typeface="McLaren"/>
                          <a:cs typeface="McLaren"/>
                          <a:sym typeface="McLaren"/>
                        </a:rPr>
                        <a:t>3rd Nine Weeks</a:t>
                      </a:r>
                      <a:endParaRPr sz="3300">
                        <a:latin typeface="McLaren"/>
                        <a:ea typeface="McLaren"/>
                        <a:cs typeface="McLaren"/>
                        <a:sym typeface="McLaren"/>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solidFill>
                      <a:prstDash val="solid"/>
                      <a:round/>
                      <a:headEnd type="none" w="sm" len="sm"/>
                      <a:tailEnd type="none" w="sm" len="sm"/>
                    </a:lnT>
                    <a:lnB w="28575" cap="flat" cmpd="sng">
                      <a:solidFill>
                        <a:schemeClr val="dk2"/>
                      </a:solidFill>
                      <a:prstDash val="solid"/>
                      <a:round/>
                      <a:headEnd type="none" w="sm" len="sm"/>
                      <a:tailEnd type="none" w="sm" len="sm"/>
                    </a:lnB>
                  </a:tcPr>
                </a:tc>
                <a:tc>
                  <a:txBody>
                    <a:bodyPr/>
                    <a:lstStyle/>
                    <a:p>
                      <a:pPr marL="0" lvl="0" indent="0" algn="ctr" rtl="0">
                        <a:spcBef>
                          <a:spcPts val="0"/>
                        </a:spcBef>
                        <a:spcAft>
                          <a:spcPts val="0"/>
                        </a:spcAft>
                        <a:buNone/>
                      </a:pPr>
                      <a:r>
                        <a:rPr lang="en-US" sz="3300">
                          <a:latin typeface="McLaren"/>
                          <a:ea typeface="McLaren"/>
                          <a:cs typeface="McLaren"/>
                          <a:sym typeface="McLaren"/>
                        </a:rPr>
                        <a:t>4th Nine Weeks</a:t>
                      </a:r>
                      <a:endParaRPr sz="3300">
                        <a:latin typeface="McLaren"/>
                        <a:ea typeface="McLaren"/>
                        <a:cs typeface="McLaren"/>
                        <a:sym typeface="McLaren"/>
                      </a:endParaRPr>
                    </a:p>
                  </a:txBody>
                  <a:tcPr marL="91425" marR="91425" marT="91425" marB="91425">
                    <a:lnL w="28575" cap="flat" cmpd="sng">
                      <a:solidFill>
                        <a:schemeClr val="dk2"/>
                      </a:solidFill>
                      <a:prstDash val="solid"/>
                      <a:round/>
                      <a:headEnd type="none" w="sm" len="sm"/>
                      <a:tailEnd type="none" w="sm" len="sm"/>
                    </a:lnL>
                    <a:lnR w="28575" cap="flat" cmpd="sng">
                      <a:solidFill>
                        <a:schemeClr val="dk2"/>
                      </a:solidFill>
                      <a:prstDash val="solid"/>
                      <a:round/>
                      <a:headEnd type="none" w="sm" len="sm"/>
                      <a:tailEnd type="none" w="sm" len="sm"/>
                    </a:lnR>
                    <a:lnT w="28575" cap="flat" cmpd="sng">
                      <a:solidFill>
                        <a:schemeClr val="dk2"/>
                      </a:solidFill>
                      <a:prstDash val="solid"/>
                      <a:round/>
                      <a:headEnd type="none" w="sm" len="sm"/>
                      <a:tailEnd type="none" w="sm" len="sm"/>
                    </a:lnT>
                    <a:lnB w="28575" cap="flat" cmpd="sng">
                      <a:solidFill>
                        <a:schemeClr val="dk2"/>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pic>
        <p:nvPicPr>
          <p:cNvPr id="198" name="Google Shape;198;g2ec5ff9b99d_0_47" descr="A 15 minute countdown timer. No Sound. No breaks for Ads." title="15 Minute Lab/Classroom Timer- Great For Classroom Quizzes, and Studying.">
            <a:hlinkClick r:id="rId3"/>
          </p:cNvPr>
          <p:cNvPicPr preferRelativeResize="0"/>
          <p:nvPr/>
        </p:nvPicPr>
        <p:blipFill>
          <a:blip r:embed="rId4">
            <a:alphaModFix/>
          </a:blip>
          <a:stretch>
            <a:fillRect/>
          </a:stretch>
        </p:blipFill>
        <p:spPr>
          <a:xfrm>
            <a:off x="10768650" y="2576225"/>
            <a:ext cx="4681650" cy="2633425"/>
          </a:xfrm>
          <a:prstGeom prst="rect">
            <a:avLst/>
          </a:prstGeom>
          <a:noFill/>
          <a:ln>
            <a:noFill/>
          </a:ln>
        </p:spPr>
      </p:pic>
      <p:pic>
        <p:nvPicPr>
          <p:cNvPr id="199" name="Google Shape;199;g2ec5ff9b99d_0_47" descr="15-minute timer perfect for classrooms and countdowns. This timer silently counts down to 0:00​​." title="15 minute timer science">
            <a:hlinkClick r:id="rId5"/>
          </p:cNvPr>
          <p:cNvPicPr preferRelativeResize="0"/>
          <p:nvPr/>
        </p:nvPicPr>
        <p:blipFill>
          <a:blip r:embed="rId6">
            <a:alphaModFix/>
          </a:blip>
          <a:stretch>
            <a:fillRect/>
          </a:stretch>
        </p:blipFill>
        <p:spPr>
          <a:xfrm>
            <a:off x="2774200" y="2576225"/>
            <a:ext cx="4386725" cy="2467533"/>
          </a:xfrm>
          <a:prstGeom prst="rect">
            <a:avLst/>
          </a:prstGeom>
          <a:noFill/>
          <a:ln>
            <a:noFill/>
          </a:ln>
        </p:spPr>
      </p:pic>
      <p:pic>
        <p:nvPicPr>
          <p:cNvPr id="200" name="Google Shape;200;g2ec5ff9b99d_0_47" descr="This is the perfect video for anyone looking to relax and get in the zone. With a beautiful deep space background and ambient music, this 15 minute countdown timer is just what you need to focus on your task at hand. Enjoy!&#10;&#10;Join our Patreon community and help support us while also having the opportunity to request video ideas. https://www.patreon.com/CountdownStudio&#10;&#10;&#10;⚡Subscribe: https://bit.ly/3uUcvRk ⚡&#10;&#10;#15minutes #ambient #space" title="15 Minute Countdown Timer with Alarm and Deep Space Ambient Music | 🌠Deep Space Galaxy 🌠">
            <a:hlinkClick r:id="rId7"/>
          </p:cNvPr>
          <p:cNvPicPr preferRelativeResize="0"/>
          <p:nvPr/>
        </p:nvPicPr>
        <p:blipFill>
          <a:blip r:embed="rId8">
            <a:alphaModFix/>
          </a:blip>
          <a:stretch>
            <a:fillRect/>
          </a:stretch>
        </p:blipFill>
        <p:spPr>
          <a:xfrm>
            <a:off x="2774200" y="6536050"/>
            <a:ext cx="4386711" cy="2467525"/>
          </a:xfrm>
          <a:prstGeom prst="rect">
            <a:avLst/>
          </a:prstGeom>
          <a:noFill/>
          <a:ln>
            <a:noFill/>
          </a:ln>
        </p:spPr>
      </p:pic>
      <p:pic>
        <p:nvPicPr>
          <p:cNvPr id="201" name="Google Shape;201;g2ec5ff9b99d_0_47" descr="Looking for a quick escape? Watch this beautiful 4K Aquarium Countdown and be transported to a world of tranquility. The calming sounds of classical piano music will help you relax and de-stress, making this the perfect video to watch before bed or when you need a break from the chaos of everyday life.&#10;&#10;Join our Patreon community and help support us while also having the opportunity to request video ideas. https://www.patreon.com/CountdownStudio&#10;&#10;⚡Subscribe: https://bit.ly/3uUcvRk ⚡&#10;#aquarium  #pianomusic #15minutes" title="15 Minute 4K Aquarium Countdown with Relaxing Piano Music 🐠🎹">
            <a:hlinkClick r:id="rId9"/>
          </p:cNvPr>
          <p:cNvPicPr preferRelativeResize="0"/>
          <p:nvPr/>
        </p:nvPicPr>
        <p:blipFill>
          <a:blip r:embed="rId10">
            <a:alphaModFix/>
          </a:blip>
          <a:stretch>
            <a:fillRect/>
          </a:stretch>
        </p:blipFill>
        <p:spPr>
          <a:xfrm>
            <a:off x="10842400" y="6494575"/>
            <a:ext cx="4534175" cy="255046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9"/>
                                        </p:tgtEl>
                                        <p:attrNameLst>
                                          <p:attrName>style.visibility</p:attrName>
                                        </p:attrNameLst>
                                      </p:cBhvr>
                                      <p:to>
                                        <p:strVal val="visible"/>
                                      </p:to>
                                    </p:set>
                                    <p:animEffect transition="in" filter="fade">
                                      <p:cBhvr>
                                        <p:cTn id="7" dur="1000"/>
                                        <p:tgtEl>
                                          <p:spTgt spid="19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0"/>
                                        </p:tgtEl>
                                        <p:attrNameLst>
                                          <p:attrName>style.visibility</p:attrName>
                                        </p:attrNameLst>
                                      </p:cBhvr>
                                      <p:to>
                                        <p:strVal val="visible"/>
                                      </p:to>
                                    </p:set>
                                    <p:animEffect transition="in" filter="fade">
                                      <p:cBhvr>
                                        <p:cTn id="12" dur="1000"/>
                                        <p:tgtEl>
                                          <p:spTgt spid="20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1"/>
                                        </p:tgtEl>
                                        <p:attrNameLst>
                                          <p:attrName>style.visibility</p:attrName>
                                        </p:attrNameLst>
                                      </p:cBhvr>
                                      <p:to>
                                        <p:strVal val="visible"/>
                                      </p:to>
                                    </p:set>
                                    <p:animEffect transition="in" filter="fade">
                                      <p:cBhvr>
                                        <p:cTn id="17" dur="1000"/>
                                        <p:tgtEl>
                                          <p:spTgt spid="2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g3f5448ded08_0_162"/>
          <p:cNvSpPr/>
          <p:nvPr/>
        </p:nvSpPr>
        <p:spPr>
          <a:xfrm>
            <a:off x="0" y="0"/>
            <a:ext cx="18361148" cy="11544572"/>
          </a:xfrm>
          <a:custGeom>
            <a:avLst/>
            <a:gdLst/>
            <a:ahLst/>
            <a:cxnLst/>
            <a:rect l="l" t="t" r="r" b="b"/>
            <a:pathLst>
              <a:path w="18361148" h="11544572" extrusionOk="0">
                <a:moveTo>
                  <a:pt x="0" y="0"/>
                </a:moveTo>
                <a:lnTo>
                  <a:pt x="18361148" y="0"/>
                </a:lnTo>
                <a:lnTo>
                  <a:pt x="18361148" y="11544572"/>
                </a:lnTo>
                <a:lnTo>
                  <a:pt x="0" y="11544572"/>
                </a:lnTo>
                <a:lnTo>
                  <a:pt x="0" y="0"/>
                </a:lnTo>
                <a:close/>
              </a:path>
            </a:pathLst>
          </a:custGeom>
          <a:blipFill rotWithShape="1">
            <a:blip r:embed="rId3">
              <a:alphaModFix/>
            </a:blip>
            <a:stretch>
              <a:fillRect/>
            </a:stretch>
          </a:blipFill>
          <a:ln>
            <a:noFill/>
          </a:ln>
        </p:spPr>
        <p:txBody>
          <a:bodyPr/>
          <a:lstStyle/>
          <a:p>
            <a:endParaRPr lang="en-US"/>
          </a:p>
        </p:txBody>
      </p:sp>
      <p:sp>
        <p:nvSpPr>
          <p:cNvPr id="207" name="Google Shape;207;g3f5448ded08_0_162"/>
          <p:cNvSpPr/>
          <p:nvPr/>
        </p:nvSpPr>
        <p:spPr>
          <a:xfrm>
            <a:off x="2633357" y="1480999"/>
            <a:ext cx="15446056" cy="8669099"/>
          </a:xfrm>
          <a:custGeom>
            <a:avLst/>
            <a:gdLst/>
            <a:ahLst/>
            <a:cxnLst/>
            <a:rect l="l" t="t" r="r" b="b"/>
            <a:pathLst>
              <a:path w="15446056" h="8669099" extrusionOk="0">
                <a:moveTo>
                  <a:pt x="0" y="0"/>
                </a:moveTo>
                <a:lnTo>
                  <a:pt x="15446056" y="0"/>
                </a:lnTo>
                <a:lnTo>
                  <a:pt x="15446056" y="8669099"/>
                </a:lnTo>
                <a:lnTo>
                  <a:pt x="0" y="8669099"/>
                </a:lnTo>
                <a:lnTo>
                  <a:pt x="0" y="0"/>
                </a:lnTo>
                <a:close/>
              </a:path>
            </a:pathLst>
          </a:custGeom>
          <a:blipFill rotWithShape="1">
            <a:blip r:embed="rId4">
              <a:alphaModFix/>
            </a:blip>
            <a:stretch>
              <a:fillRect/>
            </a:stretch>
          </a:blipFill>
          <a:ln>
            <a:noFill/>
          </a:ln>
        </p:spPr>
        <p:txBody>
          <a:bodyPr/>
          <a:lstStyle/>
          <a:p>
            <a:endParaRPr lang="en-US"/>
          </a:p>
        </p:txBody>
      </p:sp>
      <p:sp>
        <p:nvSpPr>
          <p:cNvPr id="208" name="Google Shape;208;g3f5448ded08_0_162"/>
          <p:cNvSpPr/>
          <p:nvPr/>
        </p:nvSpPr>
        <p:spPr>
          <a:xfrm>
            <a:off x="13918890" y="-127659"/>
            <a:ext cx="3922036" cy="3922036"/>
          </a:xfrm>
          <a:custGeom>
            <a:avLst/>
            <a:gdLst/>
            <a:ahLst/>
            <a:cxnLst/>
            <a:rect l="l" t="t" r="r" b="b"/>
            <a:pathLst>
              <a:path w="3922036" h="3922036" extrusionOk="0">
                <a:moveTo>
                  <a:pt x="0" y="0"/>
                </a:moveTo>
                <a:lnTo>
                  <a:pt x="3922036" y="0"/>
                </a:lnTo>
                <a:lnTo>
                  <a:pt x="3922036" y="3922036"/>
                </a:lnTo>
                <a:lnTo>
                  <a:pt x="0" y="3922036"/>
                </a:lnTo>
                <a:lnTo>
                  <a:pt x="0" y="0"/>
                </a:lnTo>
                <a:close/>
              </a:path>
            </a:pathLst>
          </a:custGeom>
          <a:blipFill rotWithShape="1">
            <a:blip r:embed="rId5">
              <a:alphaModFix/>
            </a:blip>
            <a:stretch>
              <a:fillRect/>
            </a:stretch>
          </a:blipFill>
          <a:ln>
            <a:noFill/>
          </a:ln>
        </p:spPr>
        <p:txBody>
          <a:bodyPr/>
          <a:lstStyle/>
          <a:p>
            <a:endParaRPr lang="en-US"/>
          </a:p>
        </p:txBody>
      </p:sp>
      <p:pic>
        <p:nvPicPr>
          <p:cNvPr id="209" name="Google Shape;209;g3f5448ded08_0_162"/>
          <p:cNvPicPr preferRelativeResize="0"/>
          <p:nvPr/>
        </p:nvPicPr>
        <p:blipFill rotWithShape="1">
          <a:blip r:embed="rId6">
            <a:alphaModFix/>
          </a:blip>
          <a:srcRect/>
          <a:stretch/>
        </p:blipFill>
        <p:spPr>
          <a:xfrm>
            <a:off x="3930524" y="6852705"/>
            <a:ext cx="3597157" cy="3597157"/>
          </a:xfrm>
          <a:prstGeom prst="rect">
            <a:avLst/>
          </a:prstGeom>
          <a:noFill/>
          <a:ln>
            <a:noFill/>
          </a:ln>
        </p:spPr>
      </p:pic>
      <p:sp>
        <p:nvSpPr>
          <p:cNvPr id="210" name="Google Shape;210;g3f5448ded08_0_162"/>
          <p:cNvSpPr/>
          <p:nvPr/>
        </p:nvSpPr>
        <p:spPr>
          <a:xfrm>
            <a:off x="834083" y="8251064"/>
            <a:ext cx="3170050" cy="800438"/>
          </a:xfrm>
          <a:custGeom>
            <a:avLst/>
            <a:gdLst/>
            <a:ahLst/>
            <a:cxnLst/>
            <a:rect l="l" t="t" r="r" b="b"/>
            <a:pathLst>
              <a:path w="3170050" h="800438" extrusionOk="0">
                <a:moveTo>
                  <a:pt x="0" y="0"/>
                </a:moveTo>
                <a:lnTo>
                  <a:pt x="3170050" y="0"/>
                </a:lnTo>
                <a:lnTo>
                  <a:pt x="3170050" y="800438"/>
                </a:lnTo>
                <a:lnTo>
                  <a:pt x="0" y="800438"/>
                </a:lnTo>
                <a:lnTo>
                  <a:pt x="0" y="0"/>
                </a:lnTo>
                <a:close/>
              </a:path>
            </a:pathLst>
          </a:custGeom>
          <a:blipFill rotWithShape="1">
            <a:blip r:embed="rId7">
              <a:alphaModFix/>
            </a:blip>
            <a:stretch>
              <a:fillRect/>
            </a:stretch>
          </a:blipFill>
          <a:ln>
            <a:noFill/>
          </a:ln>
        </p:spPr>
        <p:txBody>
          <a:bodyPr/>
          <a:lstStyle/>
          <a:p>
            <a:endParaRPr lang="en-US"/>
          </a:p>
        </p:txBody>
      </p:sp>
      <p:sp>
        <p:nvSpPr>
          <p:cNvPr id="211" name="Google Shape;211;g3f5448ded08_0_162"/>
          <p:cNvSpPr/>
          <p:nvPr/>
        </p:nvSpPr>
        <p:spPr>
          <a:xfrm rot="-1405459">
            <a:off x="-15842" y="1016321"/>
            <a:ext cx="6421112" cy="3146345"/>
          </a:xfrm>
          <a:custGeom>
            <a:avLst/>
            <a:gdLst/>
            <a:ahLst/>
            <a:cxnLst/>
            <a:rect l="l" t="t" r="r" b="b"/>
            <a:pathLst>
              <a:path w="6421714" h="3146640" extrusionOk="0">
                <a:moveTo>
                  <a:pt x="0" y="0"/>
                </a:moveTo>
                <a:lnTo>
                  <a:pt x="6421714" y="0"/>
                </a:lnTo>
                <a:lnTo>
                  <a:pt x="6421714" y="3146640"/>
                </a:lnTo>
                <a:lnTo>
                  <a:pt x="0" y="3146640"/>
                </a:lnTo>
                <a:lnTo>
                  <a:pt x="0" y="0"/>
                </a:lnTo>
                <a:close/>
              </a:path>
            </a:pathLst>
          </a:custGeom>
          <a:blipFill rotWithShape="1">
            <a:blip r:embed="rId8">
              <a:alphaModFix/>
            </a:blip>
            <a:stretch>
              <a:fillRect/>
            </a:stretch>
          </a:blipFill>
          <a:ln>
            <a:noFill/>
          </a:ln>
        </p:spPr>
        <p:txBody>
          <a:bodyPr/>
          <a:lstStyle/>
          <a:p>
            <a:endParaRPr lang="en-US"/>
          </a:p>
        </p:txBody>
      </p:sp>
      <p:sp>
        <p:nvSpPr>
          <p:cNvPr id="212" name="Google Shape;212;g3f5448ded08_0_162"/>
          <p:cNvSpPr txBox="1"/>
          <p:nvPr/>
        </p:nvSpPr>
        <p:spPr>
          <a:xfrm>
            <a:off x="3456092" y="2614640"/>
            <a:ext cx="14087700" cy="8619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5600" b="0" i="0" u="none" strike="noStrike" cap="none">
                <a:solidFill>
                  <a:srgbClr val="FCFCFD"/>
                </a:solidFill>
                <a:latin typeface="Arial"/>
                <a:ea typeface="Arial"/>
                <a:cs typeface="Arial"/>
                <a:sym typeface="Arial"/>
              </a:rPr>
              <a:t>Want Attendance Credit?</a:t>
            </a:r>
            <a:endParaRPr/>
          </a:p>
        </p:txBody>
      </p:sp>
      <p:sp>
        <p:nvSpPr>
          <p:cNvPr id="213" name="Google Shape;213;g3f5448ded08_0_162"/>
          <p:cNvSpPr txBox="1"/>
          <p:nvPr/>
        </p:nvSpPr>
        <p:spPr>
          <a:xfrm>
            <a:off x="5914589" y="6341393"/>
            <a:ext cx="10759500" cy="658200"/>
          </a:xfrm>
          <a:prstGeom prst="rect">
            <a:avLst/>
          </a:prstGeom>
          <a:noFill/>
          <a:ln>
            <a:noFill/>
          </a:ln>
        </p:spPr>
        <p:txBody>
          <a:bodyPr spcFirstLastPara="1" wrap="square" lIns="0" tIns="0" rIns="0" bIns="0" anchor="t" anchorCtr="0">
            <a:spAutoFit/>
          </a:bodyPr>
          <a:lstStyle/>
          <a:p>
            <a:pPr marL="0" marR="0" lvl="0" indent="0" algn="ctr" rtl="0">
              <a:lnSpc>
                <a:spcPct val="139981"/>
              </a:lnSpc>
              <a:spcBef>
                <a:spcPts val="0"/>
              </a:spcBef>
              <a:spcAft>
                <a:spcPts val="0"/>
              </a:spcAft>
              <a:buNone/>
            </a:pPr>
            <a:r>
              <a:rPr lang="en-US" sz="4277" b="1" i="0" u="none" strike="noStrike" cap="none">
                <a:solidFill>
                  <a:srgbClr val="FFDE59"/>
                </a:solidFill>
                <a:latin typeface="Playfair Display"/>
                <a:ea typeface="Playfair Display"/>
                <a:cs typeface="Playfair Display"/>
                <a:sym typeface="Playfair Display"/>
              </a:rPr>
              <a:t>https://tinyurl.com/ENGAGE26FB</a:t>
            </a:r>
            <a:endParaRPr>
              <a:latin typeface="Playfair Display"/>
              <a:ea typeface="Playfair Display"/>
              <a:cs typeface="Playfair Display"/>
              <a:sym typeface="Playfair Display"/>
            </a:endParaRPr>
          </a:p>
        </p:txBody>
      </p:sp>
      <p:sp>
        <p:nvSpPr>
          <p:cNvPr id="214" name="Google Shape;214;g3f5448ded08_0_162"/>
          <p:cNvSpPr txBox="1"/>
          <p:nvPr/>
        </p:nvSpPr>
        <p:spPr>
          <a:xfrm>
            <a:off x="4491252" y="3616827"/>
            <a:ext cx="12650400" cy="26412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600" i="0" u="none" strike="noStrike" cap="none">
                <a:solidFill>
                  <a:srgbClr val="FCFCFD"/>
                </a:solidFill>
                <a:latin typeface="Playfair Display"/>
                <a:ea typeface="Playfair Display"/>
                <a:cs typeface="Playfair Display"/>
                <a:sym typeface="Playfair Display"/>
              </a:rPr>
              <a:t>To receive attendance credit for all sessions, you </a:t>
            </a:r>
            <a:r>
              <a:rPr lang="en-US" sz="2600" b="1" i="0" u="sng" strike="noStrike" cap="none">
                <a:solidFill>
                  <a:srgbClr val="FFDE59"/>
                </a:solidFill>
                <a:latin typeface="Playfair Display"/>
                <a:ea typeface="Playfair Display"/>
                <a:cs typeface="Playfair Display"/>
                <a:sym typeface="Playfair Display"/>
              </a:rPr>
              <a:t>must fill</a:t>
            </a:r>
            <a:r>
              <a:rPr lang="en-US" sz="2600" b="1" i="0" u="none" strike="noStrike" cap="none">
                <a:solidFill>
                  <a:srgbClr val="8D0505"/>
                </a:solidFill>
                <a:latin typeface="Playfair Display"/>
                <a:ea typeface="Playfair Display"/>
                <a:cs typeface="Playfair Display"/>
                <a:sym typeface="Playfair Display"/>
              </a:rPr>
              <a:t> </a:t>
            </a:r>
            <a:r>
              <a:rPr lang="en-US" sz="2600" i="0" u="none" strike="noStrike" cap="none">
                <a:solidFill>
                  <a:srgbClr val="FCFCFD"/>
                </a:solidFill>
                <a:latin typeface="Playfair Display"/>
                <a:ea typeface="Playfair Display"/>
                <a:cs typeface="Playfair Display"/>
                <a:sym typeface="Playfair Display"/>
              </a:rPr>
              <a:t>out the feedback form after each session. You can get to the feedback form by using the tinyurl below or scanning the QR code. Please do so within 30 minutes of the session ending. You will receive a copy of your response, so you can make sure you did your survey and to check attendance. </a:t>
            </a:r>
            <a:r>
              <a:rPr lang="en-US" sz="2600" b="1" i="0" u="sng" strike="noStrike" cap="none">
                <a:solidFill>
                  <a:srgbClr val="FCFCFD"/>
                </a:solidFill>
                <a:latin typeface="Playfair Display"/>
                <a:ea typeface="Playfair Display"/>
                <a:cs typeface="Playfair Display"/>
                <a:sym typeface="Playfair Display"/>
              </a:rPr>
              <a:t>Save this for your records</a:t>
            </a:r>
            <a:r>
              <a:rPr lang="en-US" sz="2600" i="0" u="none" strike="noStrike" cap="none">
                <a:solidFill>
                  <a:srgbClr val="FCFCFD"/>
                </a:solidFill>
                <a:latin typeface="Playfair Display"/>
                <a:ea typeface="Playfair Display"/>
                <a:cs typeface="Playfair Display"/>
                <a:sym typeface="Playfair Display"/>
              </a:rPr>
              <a:t>!</a:t>
            </a:r>
            <a:endParaRPr sz="1100">
              <a:latin typeface="Playfair Display"/>
              <a:ea typeface="Playfair Display"/>
              <a:cs typeface="Playfair Display"/>
              <a:sym typeface="Playfair Display"/>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g3f5448ded08_0_0"/>
          <p:cNvSpPr/>
          <p:nvPr/>
        </p:nvSpPr>
        <p:spPr>
          <a:xfrm>
            <a:off x="0" y="-2397656"/>
            <a:ext cx="18397697" cy="12970376"/>
          </a:xfrm>
          <a:custGeom>
            <a:avLst/>
            <a:gdLst/>
            <a:ahLst/>
            <a:cxnLst/>
            <a:rect l="l" t="t" r="r" b="b"/>
            <a:pathLst>
              <a:path w="18397697" h="12970376" extrusionOk="0">
                <a:moveTo>
                  <a:pt x="0" y="0"/>
                </a:moveTo>
                <a:lnTo>
                  <a:pt x="18397697" y="0"/>
                </a:lnTo>
                <a:lnTo>
                  <a:pt x="18397697" y="12970377"/>
                </a:lnTo>
                <a:lnTo>
                  <a:pt x="0" y="12970377"/>
                </a:lnTo>
                <a:lnTo>
                  <a:pt x="0" y="0"/>
                </a:lnTo>
                <a:close/>
              </a:path>
            </a:pathLst>
          </a:custGeom>
          <a:blipFill rotWithShape="1">
            <a:blip r:embed="rId3">
              <a:alphaModFix/>
            </a:blip>
            <a:stretch>
              <a:fillRect/>
            </a:stretch>
          </a:blipFill>
          <a:ln>
            <a:noFill/>
          </a:ln>
        </p:spPr>
        <p:txBody>
          <a:bodyPr/>
          <a:lstStyle/>
          <a:p>
            <a:endParaRPr lang="en-US"/>
          </a:p>
        </p:txBody>
      </p:sp>
      <p:sp>
        <p:nvSpPr>
          <p:cNvPr id="93" name="Google Shape;93;g3f5448ded08_0_0"/>
          <p:cNvSpPr/>
          <p:nvPr/>
        </p:nvSpPr>
        <p:spPr>
          <a:xfrm>
            <a:off x="1721350" y="7773225"/>
            <a:ext cx="16016351" cy="1597376"/>
          </a:xfrm>
          <a:custGeom>
            <a:avLst/>
            <a:gdLst/>
            <a:ahLst/>
            <a:cxnLst/>
            <a:rect l="l" t="t" r="r" b="b"/>
            <a:pathLst>
              <a:path w="17038671" h="4259668" extrusionOk="0">
                <a:moveTo>
                  <a:pt x="0" y="0"/>
                </a:moveTo>
                <a:lnTo>
                  <a:pt x="17038671" y="0"/>
                </a:lnTo>
                <a:lnTo>
                  <a:pt x="17038671" y="4259668"/>
                </a:lnTo>
                <a:lnTo>
                  <a:pt x="0" y="4259668"/>
                </a:lnTo>
                <a:lnTo>
                  <a:pt x="0" y="0"/>
                </a:lnTo>
                <a:close/>
              </a:path>
            </a:pathLst>
          </a:custGeom>
          <a:blipFill rotWithShape="1">
            <a:blip r:embed="rId4">
              <a:alphaModFix/>
            </a:blip>
            <a:stretch>
              <a:fillRect/>
            </a:stretch>
          </a:blipFill>
          <a:ln>
            <a:noFill/>
          </a:ln>
        </p:spPr>
        <p:txBody>
          <a:bodyPr/>
          <a:lstStyle/>
          <a:p>
            <a:endParaRPr lang="en-US"/>
          </a:p>
        </p:txBody>
      </p:sp>
      <p:sp>
        <p:nvSpPr>
          <p:cNvPr id="94" name="Google Shape;94;g3f5448ded08_0_0"/>
          <p:cNvSpPr txBox="1"/>
          <p:nvPr/>
        </p:nvSpPr>
        <p:spPr>
          <a:xfrm>
            <a:off x="2405675" y="1413725"/>
            <a:ext cx="13250100" cy="408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32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g3f5448ded08_0_81"/>
          <p:cNvSpPr/>
          <p:nvPr/>
        </p:nvSpPr>
        <p:spPr>
          <a:xfrm>
            <a:off x="0" y="-5704226"/>
            <a:ext cx="18760479" cy="18070957"/>
          </a:xfrm>
          <a:custGeom>
            <a:avLst/>
            <a:gdLst/>
            <a:ahLst/>
            <a:cxnLst/>
            <a:rect l="l" t="t" r="r" b="b"/>
            <a:pathLst>
              <a:path w="18760479" h="18070957" extrusionOk="0">
                <a:moveTo>
                  <a:pt x="0" y="0"/>
                </a:moveTo>
                <a:lnTo>
                  <a:pt x="18760479" y="0"/>
                </a:lnTo>
                <a:lnTo>
                  <a:pt x="18760479" y="18070957"/>
                </a:lnTo>
                <a:lnTo>
                  <a:pt x="0" y="18070957"/>
                </a:lnTo>
                <a:lnTo>
                  <a:pt x="0" y="0"/>
                </a:lnTo>
                <a:close/>
              </a:path>
            </a:pathLst>
          </a:custGeom>
          <a:blipFill rotWithShape="1">
            <a:blip r:embed="rId3">
              <a:alphaModFix/>
            </a:blip>
            <a:stretch>
              <a:fillRect t="-1910" b="-1900"/>
            </a:stretch>
          </a:blipFill>
          <a:ln>
            <a:noFill/>
          </a:ln>
        </p:spPr>
        <p:txBody>
          <a:bodyPr/>
          <a:lstStyle/>
          <a:p>
            <a:endParaRPr lang="en-US"/>
          </a:p>
        </p:txBody>
      </p:sp>
      <p:sp>
        <p:nvSpPr>
          <p:cNvPr id="100" name="Google Shape;100;g3f5448ded08_0_81"/>
          <p:cNvSpPr/>
          <p:nvPr/>
        </p:nvSpPr>
        <p:spPr>
          <a:xfrm>
            <a:off x="10209747" y="3947446"/>
            <a:ext cx="8078253" cy="6226987"/>
          </a:xfrm>
          <a:custGeom>
            <a:avLst/>
            <a:gdLst/>
            <a:ahLst/>
            <a:cxnLst/>
            <a:rect l="l" t="t" r="r" b="b"/>
            <a:pathLst>
              <a:path w="8078253" h="6226987" extrusionOk="0">
                <a:moveTo>
                  <a:pt x="0" y="0"/>
                </a:moveTo>
                <a:lnTo>
                  <a:pt x="8078253" y="0"/>
                </a:lnTo>
                <a:lnTo>
                  <a:pt x="8078253" y="6226986"/>
                </a:lnTo>
                <a:lnTo>
                  <a:pt x="0" y="6226986"/>
                </a:lnTo>
                <a:lnTo>
                  <a:pt x="0" y="0"/>
                </a:lnTo>
                <a:close/>
              </a:path>
            </a:pathLst>
          </a:custGeom>
          <a:blipFill rotWithShape="1">
            <a:blip r:embed="rId4">
              <a:alphaModFix/>
            </a:blip>
            <a:stretch>
              <a:fillRect/>
            </a:stretch>
          </a:blipFill>
          <a:ln>
            <a:noFill/>
          </a:ln>
        </p:spPr>
        <p:txBody>
          <a:bodyPr/>
          <a:lstStyle/>
          <a:p>
            <a:endParaRPr lang="en-US"/>
          </a:p>
        </p:txBody>
      </p:sp>
      <p:sp>
        <p:nvSpPr>
          <p:cNvPr id="101" name="Google Shape;101;g3f5448ded08_0_81"/>
          <p:cNvSpPr txBox="1"/>
          <p:nvPr/>
        </p:nvSpPr>
        <p:spPr>
          <a:xfrm>
            <a:off x="254714" y="299896"/>
            <a:ext cx="17778600" cy="2659500"/>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US" sz="7199" b="0" i="0" u="none" strike="noStrike" cap="none">
                <a:solidFill>
                  <a:srgbClr val="FCFCFD"/>
                </a:solidFill>
                <a:latin typeface="Arial"/>
                <a:ea typeface="Arial"/>
                <a:cs typeface="Arial"/>
                <a:sym typeface="Arial"/>
              </a:rPr>
              <a:t>To Receive Credit for this session, make sure you complete the survey at the end</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g370ccb0e5b7_0_272"/>
          <p:cNvSpPr txBox="1"/>
          <p:nvPr/>
        </p:nvSpPr>
        <p:spPr>
          <a:xfrm>
            <a:off x="7761926" y="4241200"/>
            <a:ext cx="10035000" cy="1431300"/>
          </a:xfrm>
          <a:prstGeom prst="rect">
            <a:avLst/>
          </a:prstGeom>
          <a:noFill/>
          <a:ln>
            <a:noFill/>
          </a:ln>
        </p:spPr>
        <p:txBody>
          <a:bodyPr spcFirstLastPara="1" wrap="square" lIns="137150" tIns="68550" rIns="137150" bIns="68550" anchor="t" anchorCtr="0">
            <a:spAutoFit/>
          </a:bodyPr>
          <a:lstStyle/>
          <a:p>
            <a:pPr marL="0" marR="0" lvl="0" indent="0" algn="ctr" rtl="0">
              <a:spcBef>
                <a:spcPts val="0"/>
              </a:spcBef>
              <a:spcAft>
                <a:spcPts val="0"/>
              </a:spcAft>
              <a:buNone/>
            </a:pPr>
            <a:r>
              <a:rPr lang="en-US" sz="4200">
                <a:solidFill>
                  <a:schemeClr val="dk1"/>
                </a:solidFill>
              </a:rPr>
              <a:t>Which of these </a:t>
            </a:r>
            <a:r>
              <a:rPr lang="en-US" sz="4200">
                <a:solidFill>
                  <a:srgbClr val="BF202E"/>
                </a:solidFill>
              </a:rPr>
              <a:t>Learning Expectations</a:t>
            </a:r>
            <a:r>
              <a:rPr lang="en-US" sz="4200">
                <a:solidFill>
                  <a:schemeClr val="dk1"/>
                </a:solidFill>
              </a:rPr>
              <a:t> do you feel is the </a:t>
            </a:r>
            <a:r>
              <a:rPr lang="en-US" sz="4200">
                <a:solidFill>
                  <a:srgbClr val="BF202E"/>
                </a:solidFill>
              </a:rPr>
              <a:t>most important</a:t>
            </a:r>
            <a:r>
              <a:rPr lang="en-US" sz="4200">
                <a:solidFill>
                  <a:schemeClr val="dk1"/>
                </a:solidFill>
              </a:rPr>
              <a:t> and </a:t>
            </a:r>
            <a:r>
              <a:rPr lang="en-US" sz="4200">
                <a:solidFill>
                  <a:srgbClr val="BF202E"/>
                </a:solidFill>
              </a:rPr>
              <a:t>why</a:t>
            </a:r>
            <a:r>
              <a:rPr lang="en-US" sz="4200">
                <a:solidFill>
                  <a:schemeClr val="dk1"/>
                </a:solidFill>
              </a:rPr>
              <a:t>?</a:t>
            </a:r>
            <a:endParaRPr sz="2100"/>
          </a:p>
        </p:txBody>
      </p:sp>
      <p:pic>
        <p:nvPicPr>
          <p:cNvPr id="107" name="Google Shape;107;g370ccb0e5b7_0_272"/>
          <p:cNvPicPr preferRelativeResize="0"/>
          <p:nvPr/>
        </p:nvPicPr>
        <p:blipFill>
          <a:blip r:embed="rId3">
            <a:alphaModFix/>
          </a:blip>
          <a:stretch>
            <a:fillRect/>
          </a:stretch>
        </p:blipFill>
        <p:spPr>
          <a:xfrm>
            <a:off x="912848" y="538234"/>
            <a:ext cx="6389825" cy="917544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grpSp>
        <p:nvGrpSpPr>
          <p:cNvPr id="112" name="Google Shape;112;g2ec49e4e321_0_0"/>
          <p:cNvGrpSpPr/>
          <p:nvPr/>
        </p:nvGrpSpPr>
        <p:grpSpPr>
          <a:xfrm>
            <a:off x="4326170" y="1008820"/>
            <a:ext cx="13633722" cy="3385931"/>
            <a:chOff x="1785397" y="1161750"/>
            <a:chExt cx="6901403" cy="929001"/>
          </a:xfrm>
        </p:grpSpPr>
        <p:sp>
          <p:nvSpPr>
            <p:cNvPr id="113" name="Google Shape;113;g2ec49e4e321_0_0"/>
            <p:cNvSpPr/>
            <p:nvPr/>
          </p:nvSpPr>
          <p:spPr>
            <a:xfrm>
              <a:off x="3807687" y="1162100"/>
              <a:ext cx="539414" cy="928651"/>
            </a:xfrm>
            <a:custGeom>
              <a:avLst/>
              <a:gdLst/>
              <a:ahLst/>
              <a:cxnLst/>
              <a:rect l="l" t="t" r="r" b="b"/>
              <a:pathLst>
                <a:path w="19766" h="34029" extrusionOk="0">
                  <a:moveTo>
                    <a:pt x="19765" y="0"/>
                  </a:moveTo>
                  <a:lnTo>
                    <a:pt x="1" y="12299"/>
                  </a:lnTo>
                  <a:lnTo>
                    <a:pt x="1" y="34028"/>
                  </a:lnTo>
                  <a:lnTo>
                    <a:pt x="19765" y="27837"/>
                  </a:lnTo>
                  <a:lnTo>
                    <a:pt x="19765" y="0"/>
                  </a:lnTo>
                  <a:close/>
                </a:path>
              </a:pathLst>
            </a:custGeom>
            <a:solidFill>
              <a:srgbClr val="FF5C0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g2ec49e4e321_0_0"/>
            <p:cNvSpPr/>
            <p:nvPr/>
          </p:nvSpPr>
          <p:spPr>
            <a:xfrm rot="5400000">
              <a:off x="6137250" y="-627850"/>
              <a:ext cx="759600" cy="4339500"/>
            </a:xfrm>
            <a:prstGeom prst="round2SameRect">
              <a:avLst>
                <a:gd name="adj1" fmla="val 16667"/>
                <a:gd name="adj2" fmla="val 0"/>
              </a:avLst>
            </a:prstGeom>
            <a:solidFill>
              <a:srgbClr val="FF5C0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g2ec49e4e321_0_0"/>
            <p:cNvSpPr/>
            <p:nvPr/>
          </p:nvSpPr>
          <p:spPr>
            <a:xfrm>
              <a:off x="1785397" y="1497725"/>
              <a:ext cx="2022468" cy="593012"/>
            </a:xfrm>
            <a:custGeom>
              <a:avLst/>
              <a:gdLst/>
              <a:ahLst/>
              <a:cxnLst/>
              <a:rect l="l" t="t" r="r" b="b"/>
              <a:pathLst>
                <a:path w="65378" h="21730" extrusionOk="0">
                  <a:moveTo>
                    <a:pt x="1" y="0"/>
                  </a:moveTo>
                  <a:lnTo>
                    <a:pt x="1" y="21729"/>
                  </a:lnTo>
                  <a:lnTo>
                    <a:pt x="65378" y="21729"/>
                  </a:lnTo>
                  <a:lnTo>
                    <a:pt x="65378" y="0"/>
                  </a:lnTo>
                  <a:close/>
                </a:path>
              </a:pathLst>
            </a:custGeom>
            <a:solidFill>
              <a:srgbClr val="FF5C0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g2ec49e4e321_0_0"/>
            <p:cNvSpPr/>
            <p:nvPr/>
          </p:nvSpPr>
          <p:spPr>
            <a:xfrm>
              <a:off x="3807687" y="1161750"/>
              <a:ext cx="539414" cy="928651"/>
            </a:xfrm>
            <a:custGeom>
              <a:avLst/>
              <a:gdLst/>
              <a:ahLst/>
              <a:cxnLst/>
              <a:rect l="l" t="t" r="r" b="b"/>
              <a:pathLst>
                <a:path w="19766" h="34029" extrusionOk="0">
                  <a:moveTo>
                    <a:pt x="19765" y="0"/>
                  </a:moveTo>
                  <a:lnTo>
                    <a:pt x="1" y="12299"/>
                  </a:lnTo>
                  <a:lnTo>
                    <a:pt x="1" y="34028"/>
                  </a:lnTo>
                  <a:lnTo>
                    <a:pt x="19765" y="27837"/>
                  </a:lnTo>
                  <a:lnTo>
                    <a:pt x="19765" y="0"/>
                  </a:lnTo>
                  <a:close/>
                </a:path>
              </a:pathLst>
            </a:custGeom>
            <a:solidFill>
              <a:srgbClr val="000000">
                <a:alpha val="31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 name="Google Shape;117;g2ec49e4e321_0_0"/>
          <p:cNvGrpSpPr/>
          <p:nvPr/>
        </p:nvGrpSpPr>
        <p:grpSpPr>
          <a:xfrm>
            <a:off x="4209371" y="3892856"/>
            <a:ext cx="13867336" cy="2773586"/>
            <a:chOff x="1785397" y="1967548"/>
            <a:chExt cx="6901232" cy="760991"/>
          </a:xfrm>
        </p:grpSpPr>
        <p:sp>
          <p:nvSpPr>
            <p:cNvPr id="118" name="Google Shape;118;g2ec49e4e321_0_0"/>
            <p:cNvSpPr/>
            <p:nvPr/>
          </p:nvSpPr>
          <p:spPr>
            <a:xfrm rot="5400000">
              <a:off x="6136929" y="177900"/>
              <a:ext cx="759900" cy="4339500"/>
            </a:xfrm>
            <a:prstGeom prst="round2SameRect">
              <a:avLst>
                <a:gd name="adj1" fmla="val 16667"/>
                <a:gd name="adj2" fmla="val 0"/>
              </a:avLst>
            </a:prstGeom>
            <a:solidFill>
              <a:srgbClr val="FC8B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g2ec49e4e321_0_0"/>
            <p:cNvSpPr/>
            <p:nvPr/>
          </p:nvSpPr>
          <p:spPr>
            <a:xfrm>
              <a:off x="1785397" y="2135520"/>
              <a:ext cx="2022468" cy="593012"/>
            </a:xfrm>
            <a:custGeom>
              <a:avLst/>
              <a:gdLst/>
              <a:ahLst/>
              <a:cxnLst/>
              <a:rect l="l" t="t" r="r" b="b"/>
              <a:pathLst>
                <a:path w="65378" h="21730" extrusionOk="0">
                  <a:moveTo>
                    <a:pt x="1" y="0"/>
                  </a:moveTo>
                  <a:lnTo>
                    <a:pt x="1" y="21729"/>
                  </a:lnTo>
                  <a:lnTo>
                    <a:pt x="65378" y="21729"/>
                  </a:lnTo>
                  <a:lnTo>
                    <a:pt x="65378" y="0"/>
                  </a:lnTo>
                  <a:close/>
                </a:path>
              </a:pathLst>
            </a:custGeom>
            <a:solidFill>
              <a:srgbClr val="FC8B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g2ec49e4e321_0_0"/>
            <p:cNvSpPr/>
            <p:nvPr/>
          </p:nvSpPr>
          <p:spPr>
            <a:xfrm>
              <a:off x="3807687" y="1968185"/>
              <a:ext cx="539414" cy="760354"/>
            </a:xfrm>
            <a:custGeom>
              <a:avLst/>
              <a:gdLst/>
              <a:ahLst/>
              <a:cxnLst/>
              <a:rect l="l" t="t" r="r" b="b"/>
              <a:pathLst>
                <a:path w="19766" h="27862" extrusionOk="0">
                  <a:moveTo>
                    <a:pt x="19765" y="1"/>
                  </a:moveTo>
                  <a:lnTo>
                    <a:pt x="1" y="6132"/>
                  </a:lnTo>
                  <a:lnTo>
                    <a:pt x="1" y="27861"/>
                  </a:lnTo>
                  <a:lnTo>
                    <a:pt x="19765" y="27837"/>
                  </a:lnTo>
                  <a:lnTo>
                    <a:pt x="19765" y="1"/>
                  </a:lnTo>
                  <a:close/>
                </a:path>
              </a:pathLst>
            </a:custGeom>
            <a:solidFill>
              <a:srgbClr val="FC8B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g2ec49e4e321_0_0"/>
            <p:cNvSpPr/>
            <p:nvPr/>
          </p:nvSpPr>
          <p:spPr>
            <a:xfrm>
              <a:off x="3807687" y="1967548"/>
              <a:ext cx="539414" cy="760354"/>
            </a:xfrm>
            <a:custGeom>
              <a:avLst/>
              <a:gdLst/>
              <a:ahLst/>
              <a:cxnLst/>
              <a:rect l="l" t="t" r="r" b="b"/>
              <a:pathLst>
                <a:path w="19766" h="27862" extrusionOk="0">
                  <a:moveTo>
                    <a:pt x="19765" y="1"/>
                  </a:moveTo>
                  <a:lnTo>
                    <a:pt x="1" y="6132"/>
                  </a:lnTo>
                  <a:lnTo>
                    <a:pt x="1" y="27861"/>
                  </a:lnTo>
                  <a:lnTo>
                    <a:pt x="19765" y="27837"/>
                  </a:lnTo>
                  <a:lnTo>
                    <a:pt x="19765" y="1"/>
                  </a:lnTo>
                  <a:close/>
                </a:path>
              </a:pathLst>
            </a:custGeom>
            <a:solidFill>
              <a:srgbClr val="000000">
                <a:alpha val="31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122;g2ec49e4e321_0_0"/>
          <p:cNvGrpSpPr/>
          <p:nvPr/>
        </p:nvGrpSpPr>
        <p:grpSpPr>
          <a:xfrm>
            <a:off x="4209371" y="6786840"/>
            <a:ext cx="13867336" cy="2772438"/>
            <a:chOff x="1785397" y="2773293"/>
            <a:chExt cx="6901232" cy="760677"/>
          </a:xfrm>
        </p:grpSpPr>
        <p:sp>
          <p:nvSpPr>
            <p:cNvPr id="123" name="Google Shape;123;g2ec49e4e321_0_0"/>
            <p:cNvSpPr/>
            <p:nvPr/>
          </p:nvSpPr>
          <p:spPr>
            <a:xfrm rot="5400000">
              <a:off x="6137079" y="984100"/>
              <a:ext cx="759600" cy="4339500"/>
            </a:xfrm>
            <a:prstGeom prst="round2SameRect">
              <a:avLst>
                <a:gd name="adj1" fmla="val 16667"/>
                <a:gd name="adj2" fmla="val 0"/>
              </a:avLst>
            </a:prstGeom>
            <a:solidFill>
              <a:srgbClr val="0093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g2ec49e4e321_0_0"/>
            <p:cNvSpPr/>
            <p:nvPr/>
          </p:nvSpPr>
          <p:spPr>
            <a:xfrm>
              <a:off x="1785397" y="2773643"/>
              <a:ext cx="2022468" cy="593012"/>
            </a:xfrm>
            <a:custGeom>
              <a:avLst/>
              <a:gdLst/>
              <a:ahLst/>
              <a:cxnLst/>
              <a:rect l="l" t="t" r="r" b="b"/>
              <a:pathLst>
                <a:path w="65378" h="21730" extrusionOk="0">
                  <a:moveTo>
                    <a:pt x="1" y="0"/>
                  </a:moveTo>
                  <a:lnTo>
                    <a:pt x="1" y="21729"/>
                  </a:lnTo>
                  <a:lnTo>
                    <a:pt x="65378" y="21729"/>
                  </a:lnTo>
                  <a:lnTo>
                    <a:pt x="65378" y="0"/>
                  </a:lnTo>
                  <a:close/>
                </a:path>
              </a:pathLst>
            </a:custGeom>
            <a:solidFill>
              <a:srgbClr val="0093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g2ec49e4e321_0_0"/>
            <p:cNvSpPr/>
            <p:nvPr/>
          </p:nvSpPr>
          <p:spPr>
            <a:xfrm>
              <a:off x="3807687" y="2773643"/>
              <a:ext cx="539414" cy="760327"/>
            </a:xfrm>
            <a:custGeom>
              <a:avLst/>
              <a:gdLst/>
              <a:ahLst/>
              <a:cxnLst/>
              <a:rect l="l" t="t" r="r" b="b"/>
              <a:pathLst>
                <a:path w="19766" h="27861" extrusionOk="0">
                  <a:moveTo>
                    <a:pt x="1" y="0"/>
                  </a:moveTo>
                  <a:lnTo>
                    <a:pt x="1" y="21729"/>
                  </a:lnTo>
                  <a:lnTo>
                    <a:pt x="19765" y="27861"/>
                  </a:lnTo>
                  <a:lnTo>
                    <a:pt x="19765" y="24"/>
                  </a:lnTo>
                  <a:lnTo>
                    <a:pt x="1" y="0"/>
                  </a:lnTo>
                  <a:close/>
                </a:path>
              </a:pathLst>
            </a:custGeom>
            <a:solidFill>
              <a:srgbClr val="0093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g2ec49e4e321_0_0"/>
            <p:cNvSpPr/>
            <p:nvPr/>
          </p:nvSpPr>
          <p:spPr>
            <a:xfrm>
              <a:off x="3807687" y="2773293"/>
              <a:ext cx="539414" cy="760327"/>
            </a:xfrm>
            <a:custGeom>
              <a:avLst/>
              <a:gdLst/>
              <a:ahLst/>
              <a:cxnLst/>
              <a:rect l="l" t="t" r="r" b="b"/>
              <a:pathLst>
                <a:path w="19766" h="27861" extrusionOk="0">
                  <a:moveTo>
                    <a:pt x="1" y="0"/>
                  </a:moveTo>
                  <a:lnTo>
                    <a:pt x="1" y="21729"/>
                  </a:lnTo>
                  <a:lnTo>
                    <a:pt x="19765" y="27861"/>
                  </a:lnTo>
                  <a:lnTo>
                    <a:pt x="19765" y="24"/>
                  </a:lnTo>
                  <a:lnTo>
                    <a:pt x="1" y="0"/>
                  </a:lnTo>
                  <a:close/>
                </a:path>
              </a:pathLst>
            </a:custGeom>
            <a:solidFill>
              <a:srgbClr val="000000">
                <a:alpha val="31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 name="Google Shape;127;g2ec49e4e321_0_0"/>
          <p:cNvGrpSpPr/>
          <p:nvPr/>
        </p:nvGrpSpPr>
        <p:grpSpPr>
          <a:xfrm>
            <a:off x="380442" y="1632384"/>
            <a:ext cx="7425807" cy="7825563"/>
            <a:chOff x="1298650" y="1692900"/>
            <a:chExt cx="2423250" cy="2423225"/>
          </a:xfrm>
        </p:grpSpPr>
        <p:sp>
          <p:nvSpPr>
            <p:cNvPr id="128" name="Google Shape;128;g2ec49e4e321_0_0"/>
            <p:cNvSpPr/>
            <p:nvPr/>
          </p:nvSpPr>
          <p:spPr>
            <a:xfrm>
              <a:off x="1298650" y="1692900"/>
              <a:ext cx="2423250" cy="2423225"/>
            </a:xfrm>
            <a:custGeom>
              <a:avLst/>
              <a:gdLst/>
              <a:ahLst/>
              <a:cxnLst/>
              <a:rect l="l" t="t" r="r" b="b"/>
              <a:pathLst>
                <a:path w="96930" h="96929" extrusionOk="0">
                  <a:moveTo>
                    <a:pt x="48459" y="0"/>
                  </a:moveTo>
                  <a:cubicBezTo>
                    <a:pt x="21694" y="0"/>
                    <a:pt x="1" y="21705"/>
                    <a:pt x="1" y="48471"/>
                  </a:cubicBezTo>
                  <a:cubicBezTo>
                    <a:pt x="1" y="75224"/>
                    <a:pt x="21694" y="96929"/>
                    <a:pt x="48459" y="96929"/>
                  </a:cubicBezTo>
                  <a:cubicBezTo>
                    <a:pt x="75225" y="96929"/>
                    <a:pt x="96930" y="75224"/>
                    <a:pt x="96930" y="48471"/>
                  </a:cubicBezTo>
                  <a:cubicBezTo>
                    <a:pt x="96930" y="21705"/>
                    <a:pt x="75225" y="0"/>
                    <a:pt x="48459" y="0"/>
                  </a:cubicBezTo>
                  <a:close/>
                </a:path>
              </a:pathLst>
            </a:custGeom>
            <a:solidFill>
              <a:srgbClr val="CCCCCC"/>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g2ec49e4e321_0_0"/>
            <p:cNvSpPr/>
            <p:nvPr/>
          </p:nvSpPr>
          <p:spPr>
            <a:xfrm>
              <a:off x="1568625" y="1963175"/>
              <a:ext cx="1883000" cy="1882700"/>
            </a:xfrm>
            <a:custGeom>
              <a:avLst/>
              <a:gdLst/>
              <a:ahLst/>
              <a:cxnLst/>
              <a:rect l="l" t="t" r="r" b="b"/>
              <a:pathLst>
                <a:path w="75320" h="75308" extrusionOk="0">
                  <a:moveTo>
                    <a:pt x="37660" y="0"/>
                  </a:moveTo>
                  <a:cubicBezTo>
                    <a:pt x="16872" y="0"/>
                    <a:pt x="1" y="16859"/>
                    <a:pt x="1" y="37660"/>
                  </a:cubicBezTo>
                  <a:cubicBezTo>
                    <a:pt x="1" y="58448"/>
                    <a:pt x="16872" y="75307"/>
                    <a:pt x="37660" y="75307"/>
                  </a:cubicBezTo>
                  <a:cubicBezTo>
                    <a:pt x="58461" y="75307"/>
                    <a:pt x="75320" y="58448"/>
                    <a:pt x="75320" y="37660"/>
                  </a:cubicBezTo>
                  <a:cubicBezTo>
                    <a:pt x="75320" y="16859"/>
                    <a:pt x="58461" y="0"/>
                    <a:pt x="37660" y="0"/>
                  </a:cubicBezTo>
                  <a:close/>
                </a:path>
              </a:pathLst>
            </a:cu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g2ec49e4e321_0_0"/>
            <p:cNvSpPr/>
            <p:nvPr/>
          </p:nvSpPr>
          <p:spPr>
            <a:xfrm>
              <a:off x="1888025" y="2282250"/>
              <a:ext cx="1244225" cy="1244525"/>
            </a:xfrm>
            <a:custGeom>
              <a:avLst/>
              <a:gdLst/>
              <a:ahLst/>
              <a:cxnLst/>
              <a:rect l="l" t="t" r="r" b="b"/>
              <a:pathLst>
                <a:path w="49769" h="49781" extrusionOk="0">
                  <a:moveTo>
                    <a:pt x="24884" y="1"/>
                  </a:moveTo>
                  <a:cubicBezTo>
                    <a:pt x="11145" y="1"/>
                    <a:pt x="0" y="11145"/>
                    <a:pt x="0" y="24897"/>
                  </a:cubicBezTo>
                  <a:cubicBezTo>
                    <a:pt x="0" y="38636"/>
                    <a:pt x="11145" y="49781"/>
                    <a:pt x="24884" y="49781"/>
                  </a:cubicBezTo>
                  <a:cubicBezTo>
                    <a:pt x="38636" y="49781"/>
                    <a:pt x="49768" y="38636"/>
                    <a:pt x="49768" y="24897"/>
                  </a:cubicBezTo>
                  <a:cubicBezTo>
                    <a:pt x="49768" y="11145"/>
                    <a:pt x="38636" y="1"/>
                    <a:pt x="24884" y="1"/>
                  </a:cubicBezTo>
                  <a:close/>
                </a:path>
              </a:pathLst>
            </a:custGeom>
            <a:solidFill>
              <a:srgbClr val="CCCCCC"/>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g2ec49e4e321_0_0"/>
            <p:cNvSpPr/>
            <p:nvPr/>
          </p:nvSpPr>
          <p:spPr>
            <a:xfrm>
              <a:off x="2127050" y="2521275"/>
              <a:ext cx="766475" cy="766475"/>
            </a:xfrm>
            <a:custGeom>
              <a:avLst/>
              <a:gdLst/>
              <a:ahLst/>
              <a:cxnLst/>
              <a:rect l="l" t="t" r="r" b="b"/>
              <a:pathLst>
                <a:path w="30659" h="30659" extrusionOk="0">
                  <a:moveTo>
                    <a:pt x="15323" y="0"/>
                  </a:moveTo>
                  <a:cubicBezTo>
                    <a:pt x="6858" y="0"/>
                    <a:pt x="0" y="6870"/>
                    <a:pt x="0" y="15336"/>
                  </a:cubicBezTo>
                  <a:cubicBezTo>
                    <a:pt x="0" y="23789"/>
                    <a:pt x="6858" y="30659"/>
                    <a:pt x="15323" y="30659"/>
                  </a:cubicBezTo>
                  <a:cubicBezTo>
                    <a:pt x="23789" y="30659"/>
                    <a:pt x="30659" y="23789"/>
                    <a:pt x="30659" y="15336"/>
                  </a:cubicBezTo>
                  <a:cubicBezTo>
                    <a:pt x="30659" y="6870"/>
                    <a:pt x="23789" y="0"/>
                    <a:pt x="15323" y="0"/>
                  </a:cubicBezTo>
                  <a:close/>
                </a:path>
              </a:pathLst>
            </a:cu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g2ec49e4e321_0_0"/>
            <p:cNvSpPr/>
            <p:nvPr/>
          </p:nvSpPr>
          <p:spPr>
            <a:xfrm>
              <a:off x="2363075" y="2757325"/>
              <a:ext cx="294400" cy="294400"/>
            </a:xfrm>
            <a:custGeom>
              <a:avLst/>
              <a:gdLst/>
              <a:ahLst/>
              <a:cxnLst/>
              <a:rect l="l" t="t" r="r" b="b"/>
              <a:pathLst>
                <a:path w="11776" h="11776" extrusionOk="0">
                  <a:moveTo>
                    <a:pt x="5882" y="0"/>
                  </a:moveTo>
                  <a:cubicBezTo>
                    <a:pt x="2632" y="0"/>
                    <a:pt x="1" y="2643"/>
                    <a:pt x="1" y="5894"/>
                  </a:cubicBezTo>
                  <a:cubicBezTo>
                    <a:pt x="1" y="9144"/>
                    <a:pt x="2632" y="11775"/>
                    <a:pt x="5882" y="11775"/>
                  </a:cubicBezTo>
                  <a:cubicBezTo>
                    <a:pt x="9133" y="11775"/>
                    <a:pt x="11776" y="9144"/>
                    <a:pt x="11776" y="5894"/>
                  </a:cubicBezTo>
                  <a:cubicBezTo>
                    <a:pt x="11776" y="2643"/>
                    <a:pt x="9133" y="0"/>
                    <a:pt x="5882" y="0"/>
                  </a:cubicBezTo>
                  <a:close/>
                </a:path>
              </a:pathLst>
            </a:custGeom>
            <a:solidFill>
              <a:srgbClr val="CCCCCC"/>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3" name="Google Shape;133;g2ec49e4e321_0_0"/>
          <p:cNvSpPr txBox="1"/>
          <p:nvPr/>
        </p:nvSpPr>
        <p:spPr>
          <a:xfrm>
            <a:off x="9666326" y="2036250"/>
            <a:ext cx="2522700" cy="793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US" sz="3000">
                <a:solidFill>
                  <a:srgbClr val="FFFFFF"/>
                </a:solidFill>
                <a:latin typeface="McLaren"/>
                <a:ea typeface="McLaren"/>
                <a:cs typeface="McLaren"/>
                <a:sym typeface="McLaren"/>
              </a:rPr>
              <a:t>Today I  will</a:t>
            </a:r>
            <a:endParaRPr sz="2500">
              <a:solidFill>
                <a:srgbClr val="FFFFFF"/>
              </a:solidFill>
              <a:latin typeface="McLaren"/>
              <a:ea typeface="McLaren"/>
              <a:cs typeface="McLaren"/>
              <a:sym typeface="McLaren"/>
            </a:endParaRPr>
          </a:p>
        </p:txBody>
      </p:sp>
      <p:sp>
        <p:nvSpPr>
          <p:cNvPr id="134" name="Google Shape;134;g2ec49e4e321_0_0"/>
          <p:cNvSpPr txBox="1"/>
          <p:nvPr/>
        </p:nvSpPr>
        <p:spPr>
          <a:xfrm>
            <a:off x="12552775" y="1193100"/>
            <a:ext cx="5127000" cy="248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700">
                <a:solidFill>
                  <a:srgbClr val="FFFFFF"/>
                </a:solidFill>
                <a:latin typeface="McLaren"/>
                <a:ea typeface="McLaren"/>
                <a:cs typeface="McLaren"/>
                <a:sym typeface="McLaren"/>
              </a:rPr>
              <a:t>plan and conduct investigations using appropriate tools and models,</a:t>
            </a:r>
            <a:endParaRPr sz="2700">
              <a:solidFill>
                <a:srgbClr val="FFFFFF"/>
              </a:solidFill>
              <a:latin typeface="McLaren"/>
              <a:ea typeface="McLaren"/>
              <a:cs typeface="McLaren"/>
              <a:sym typeface="McLaren"/>
            </a:endParaRPr>
          </a:p>
        </p:txBody>
      </p:sp>
      <p:sp>
        <p:nvSpPr>
          <p:cNvPr id="135" name="Google Shape;135;g2ec49e4e321_0_0"/>
          <p:cNvSpPr txBox="1"/>
          <p:nvPr/>
        </p:nvSpPr>
        <p:spPr>
          <a:xfrm>
            <a:off x="9738164" y="4882747"/>
            <a:ext cx="2379000" cy="793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US" sz="3000">
                <a:solidFill>
                  <a:srgbClr val="FFFFFF"/>
                </a:solidFill>
                <a:latin typeface="McLaren"/>
                <a:ea typeface="McLaren"/>
                <a:cs typeface="McLaren"/>
                <a:sym typeface="McLaren"/>
              </a:rPr>
              <a:t>So I can</a:t>
            </a:r>
            <a:endParaRPr sz="2500">
              <a:solidFill>
                <a:srgbClr val="FFFFFF"/>
              </a:solidFill>
              <a:latin typeface="McLaren"/>
              <a:ea typeface="McLaren"/>
              <a:cs typeface="McLaren"/>
              <a:sym typeface="McLaren"/>
            </a:endParaRPr>
          </a:p>
        </p:txBody>
      </p:sp>
      <p:sp>
        <p:nvSpPr>
          <p:cNvPr id="136" name="Google Shape;136;g2ec49e4e321_0_0"/>
          <p:cNvSpPr txBox="1"/>
          <p:nvPr/>
        </p:nvSpPr>
        <p:spPr>
          <a:xfrm>
            <a:off x="12931025" y="7095050"/>
            <a:ext cx="4748700" cy="2133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700">
                <a:solidFill>
                  <a:srgbClr val="FFFFFF"/>
                </a:solidFill>
                <a:latin typeface="McLaren"/>
                <a:ea typeface="McLaren"/>
                <a:cs typeface="McLaren"/>
                <a:sym typeface="McLaren"/>
              </a:rPr>
              <a:t>I can explain the Plan and Do stages of the ADI process and their effect on student learning outcomes.</a:t>
            </a:r>
            <a:endParaRPr sz="2700">
              <a:solidFill>
                <a:srgbClr val="FFFFFF"/>
              </a:solidFill>
              <a:latin typeface="McLaren"/>
              <a:ea typeface="McLaren"/>
              <a:cs typeface="McLaren"/>
              <a:sym typeface="McLaren"/>
            </a:endParaRPr>
          </a:p>
        </p:txBody>
      </p:sp>
      <p:sp>
        <p:nvSpPr>
          <p:cNvPr id="137" name="Google Shape;137;g2ec49e4e321_0_0"/>
          <p:cNvSpPr txBox="1"/>
          <p:nvPr/>
        </p:nvSpPr>
        <p:spPr>
          <a:xfrm>
            <a:off x="9355037" y="7175413"/>
            <a:ext cx="3576000" cy="1995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US" sz="3000">
                <a:solidFill>
                  <a:srgbClr val="FFFFFF"/>
                </a:solidFill>
                <a:latin typeface="McLaren"/>
                <a:ea typeface="McLaren"/>
                <a:cs typeface="McLaren"/>
                <a:sym typeface="McLaren"/>
              </a:rPr>
              <a:t>I’ll know I have it when</a:t>
            </a:r>
            <a:endParaRPr sz="2500">
              <a:solidFill>
                <a:srgbClr val="FFFFFF"/>
              </a:solidFill>
              <a:latin typeface="McLaren"/>
              <a:ea typeface="McLaren"/>
              <a:cs typeface="McLaren"/>
              <a:sym typeface="McLaren"/>
            </a:endParaRPr>
          </a:p>
        </p:txBody>
      </p:sp>
      <p:sp>
        <p:nvSpPr>
          <p:cNvPr id="138" name="Google Shape;138;g2ec49e4e321_0_0"/>
          <p:cNvSpPr txBox="1"/>
          <p:nvPr/>
        </p:nvSpPr>
        <p:spPr>
          <a:xfrm>
            <a:off x="12552774" y="4039600"/>
            <a:ext cx="4960500" cy="248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700">
                <a:solidFill>
                  <a:srgbClr val="FFFFFF"/>
                </a:solidFill>
                <a:latin typeface="McLaren"/>
                <a:ea typeface="McLaren"/>
                <a:cs typeface="McLaren"/>
                <a:sym typeface="McLaren"/>
              </a:rPr>
              <a:t>[Insert TEKS here.]</a:t>
            </a:r>
            <a:endParaRPr sz="2700">
              <a:solidFill>
                <a:srgbClr val="FFFFFF"/>
              </a:solidFill>
              <a:latin typeface="McLaren"/>
              <a:ea typeface="McLaren"/>
              <a:cs typeface="McLaren"/>
              <a:sym typeface="McLaren"/>
            </a:endParaRPr>
          </a:p>
        </p:txBody>
      </p:sp>
      <p:grpSp>
        <p:nvGrpSpPr>
          <p:cNvPr id="139" name="Google Shape;139;g2ec49e4e321_0_0"/>
          <p:cNvGrpSpPr/>
          <p:nvPr/>
        </p:nvGrpSpPr>
        <p:grpSpPr>
          <a:xfrm rot="-412018">
            <a:off x="779139" y="1461478"/>
            <a:ext cx="3086000" cy="4283624"/>
            <a:chOff x="592075" y="147288"/>
            <a:chExt cx="1193325" cy="1193025"/>
          </a:xfrm>
        </p:grpSpPr>
        <p:sp>
          <p:nvSpPr>
            <p:cNvPr id="140" name="Google Shape;140;g2ec49e4e321_0_0"/>
            <p:cNvSpPr/>
            <p:nvPr/>
          </p:nvSpPr>
          <p:spPr>
            <a:xfrm>
              <a:off x="847150" y="402088"/>
              <a:ext cx="938250" cy="938225"/>
            </a:xfrm>
            <a:custGeom>
              <a:avLst/>
              <a:gdLst/>
              <a:ahLst/>
              <a:cxnLst/>
              <a:rect l="l" t="t" r="r" b="b"/>
              <a:pathLst>
                <a:path w="37530" h="37529" fill="none" extrusionOk="0">
                  <a:moveTo>
                    <a:pt x="37529" y="37529"/>
                  </a:moveTo>
                  <a:lnTo>
                    <a:pt x="1" y="0"/>
                  </a:lnTo>
                </a:path>
              </a:pathLst>
            </a:custGeom>
            <a:noFill/>
            <a:ln w="384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g2ec49e4e321_0_0"/>
            <p:cNvSpPr/>
            <p:nvPr/>
          </p:nvSpPr>
          <p:spPr>
            <a:xfrm>
              <a:off x="1043600" y="343738"/>
              <a:ext cx="173275" cy="423900"/>
            </a:xfrm>
            <a:custGeom>
              <a:avLst/>
              <a:gdLst/>
              <a:ahLst/>
              <a:cxnLst/>
              <a:rect l="l" t="t" r="r" b="b"/>
              <a:pathLst>
                <a:path w="6931" h="16956" extrusionOk="0">
                  <a:moveTo>
                    <a:pt x="167" y="1"/>
                  </a:moveTo>
                  <a:lnTo>
                    <a:pt x="1" y="10192"/>
                  </a:lnTo>
                  <a:lnTo>
                    <a:pt x="6752" y="16955"/>
                  </a:lnTo>
                  <a:lnTo>
                    <a:pt x="6930" y="6751"/>
                  </a:lnTo>
                  <a:lnTo>
                    <a:pt x="16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g2ec49e4e321_0_0"/>
            <p:cNvSpPr/>
            <p:nvPr/>
          </p:nvSpPr>
          <p:spPr>
            <a:xfrm>
              <a:off x="846850" y="147288"/>
              <a:ext cx="173275" cy="423600"/>
            </a:xfrm>
            <a:custGeom>
              <a:avLst/>
              <a:gdLst/>
              <a:ahLst/>
              <a:cxnLst/>
              <a:rect l="l" t="t" r="r" b="b"/>
              <a:pathLst>
                <a:path w="6931" h="16944" extrusionOk="0">
                  <a:moveTo>
                    <a:pt x="179" y="1"/>
                  </a:moveTo>
                  <a:lnTo>
                    <a:pt x="1" y="10192"/>
                  </a:lnTo>
                  <a:lnTo>
                    <a:pt x="6764" y="16943"/>
                  </a:lnTo>
                  <a:lnTo>
                    <a:pt x="6930" y="6751"/>
                  </a:lnTo>
                  <a:lnTo>
                    <a:pt x="17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g2ec49e4e321_0_0"/>
            <p:cNvSpPr/>
            <p:nvPr/>
          </p:nvSpPr>
          <p:spPr>
            <a:xfrm>
              <a:off x="592075" y="402088"/>
              <a:ext cx="423875" cy="173250"/>
            </a:xfrm>
            <a:custGeom>
              <a:avLst/>
              <a:gdLst/>
              <a:ahLst/>
              <a:cxnLst/>
              <a:rect l="l" t="t" r="r" b="b"/>
              <a:pathLst>
                <a:path w="16955" h="6930" extrusionOk="0">
                  <a:moveTo>
                    <a:pt x="10192" y="0"/>
                  </a:moveTo>
                  <a:lnTo>
                    <a:pt x="0" y="179"/>
                  </a:lnTo>
                  <a:lnTo>
                    <a:pt x="6751" y="6930"/>
                  </a:lnTo>
                  <a:lnTo>
                    <a:pt x="16955" y="6751"/>
                  </a:lnTo>
                  <a:lnTo>
                    <a:pt x="1019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g2ec49e4e321_0_0"/>
            <p:cNvSpPr/>
            <p:nvPr/>
          </p:nvSpPr>
          <p:spPr>
            <a:xfrm>
              <a:off x="788825" y="598538"/>
              <a:ext cx="423575" cy="173250"/>
            </a:xfrm>
            <a:custGeom>
              <a:avLst/>
              <a:gdLst/>
              <a:ahLst/>
              <a:cxnLst/>
              <a:rect l="l" t="t" r="r" b="b"/>
              <a:pathLst>
                <a:path w="16943" h="6930" extrusionOk="0">
                  <a:moveTo>
                    <a:pt x="10192" y="0"/>
                  </a:moveTo>
                  <a:lnTo>
                    <a:pt x="0" y="179"/>
                  </a:lnTo>
                  <a:lnTo>
                    <a:pt x="6751" y="6930"/>
                  </a:lnTo>
                  <a:lnTo>
                    <a:pt x="16943" y="6763"/>
                  </a:lnTo>
                  <a:lnTo>
                    <a:pt x="1019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5" name="Google Shape;145;g2ec49e4e321_0_0"/>
          <p:cNvSpPr txBox="1">
            <a:spLocks noGrp="1"/>
          </p:cNvSpPr>
          <p:nvPr>
            <p:ph type="title"/>
          </p:nvPr>
        </p:nvSpPr>
        <p:spPr>
          <a:xfrm>
            <a:off x="617250" y="241600"/>
            <a:ext cx="6952200" cy="1143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4500">
                <a:solidFill>
                  <a:schemeClr val="dk2"/>
                </a:solidFill>
                <a:latin typeface="McLaren"/>
                <a:ea typeface="McLaren"/>
                <a:cs typeface="McLaren"/>
                <a:sym typeface="McLaren"/>
              </a:rPr>
              <a:t>Learning Target</a:t>
            </a:r>
            <a:endParaRPr sz="4500">
              <a:solidFill>
                <a:schemeClr val="dk2"/>
              </a:solidFill>
              <a:latin typeface="McLaren"/>
              <a:ea typeface="McLaren"/>
              <a:cs typeface="McLaren"/>
              <a:sym typeface="McLare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g2ec49e4e321_0_36"/>
          <p:cNvSpPr txBox="1">
            <a:spLocks noGrp="1"/>
          </p:cNvSpPr>
          <p:nvPr>
            <p:ph type="title"/>
          </p:nvPr>
        </p:nvSpPr>
        <p:spPr>
          <a:xfrm>
            <a:off x="457200" y="274650"/>
            <a:ext cx="17288700" cy="1143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4500">
                <a:solidFill>
                  <a:schemeClr val="dk2"/>
                </a:solidFill>
                <a:latin typeface="McLaren"/>
                <a:ea typeface="McLaren"/>
                <a:cs typeface="McLaren"/>
                <a:sym typeface="McLaren"/>
              </a:rPr>
              <a:t>Argument Driven Inquiry (ADI) Overview</a:t>
            </a:r>
            <a:endParaRPr sz="4500">
              <a:solidFill>
                <a:schemeClr val="dk2"/>
              </a:solidFill>
              <a:latin typeface="McLaren"/>
              <a:ea typeface="McLaren"/>
              <a:cs typeface="McLaren"/>
              <a:sym typeface="McLaren"/>
            </a:endParaRPr>
          </a:p>
        </p:txBody>
      </p:sp>
      <p:pic>
        <p:nvPicPr>
          <p:cNvPr id="151" name="Google Shape;151;g2ec49e4e321_0_36" descr="Join the ADI Team as we go over how we revised the instructional model to give students even more opportunities to use core ideas and practices as they figure things out!&#10;&#10;For more teacher resources visit us at: https://www.argumentdriveninquiry.com/ &#10;&#10;ADI Learning Hub: https://adilearninghub.com/ &#10;&#10;Follow us on Social Media! &#10;Twitter: https://twitter.com/ArgumentDriven &#10;Instagram: https://www.instagram.com/argumentdriveninquiry&#10;Facebook: https://www.facebook.com/ArgumentDriven" title="The ADI 7 Stage Instructional Model">
            <a:hlinkClick r:id="rId3"/>
          </p:cNvPr>
          <p:cNvPicPr preferRelativeResize="0"/>
          <p:nvPr/>
        </p:nvPicPr>
        <p:blipFill>
          <a:blip r:embed="rId4">
            <a:alphaModFix/>
          </a:blip>
          <a:stretch>
            <a:fillRect/>
          </a:stretch>
        </p:blipFill>
        <p:spPr>
          <a:xfrm>
            <a:off x="3668625" y="1570975"/>
            <a:ext cx="10865850" cy="6112025"/>
          </a:xfrm>
          <a:prstGeom prst="rect">
            <a:avLst/>
          </a:prstGeom>
          <a:noFill/>
          <a:ln w="19050" cap="flat" cmpd="sng">
            <a:solidFill>
              <a:srgbClr val="000000"/>
            </a:solidFill>
            <a:prstDash val="dot"/>
            <a:round/>
            <a:headEnd type="none" w="sm" len="sm"/>
            <a:tailEnd type="none" w="sm" len="sm"/>
          </a:ln>
        </p:spPr>
      </p:pic>
      <p:sp>
        <p:nvSpPr>
          <p:cNvPr id="152" name="Google Shape;152;g2ec49e4e321_0_36"/>
          <p:cNvSpPr txBox="1">
            <a:spLocks noGrp="1"/>
          </p:cNvSpPr>
          <p:nvPr>
            <p:ph type="title"/>
          </p:nvPr>
        </p:nvSpPr>
        <p:spPr>
          <a:xfrm>
            <a:off x="499650" y="7836325"/>
            <a:ext cx="17288700" cy="1971000"/>
          </a:xfrm>
          <a:prstGeom prst="rect">
            <a:avLst/>
          </a:prstGeom>
        </p:spPr>
        <p:txBody>
          <a:bodyPr spcFirstLastPara="1" wrap="square" lIns="91425" tIns="45700" rIns="91425" bIns="45700" anchor="ctr" anchorCtr="0">
            <a:normAutofit fontScale="90000"/>
          </a:bodyPr>
          <a:lstStyle/>
          <a:p>
            <a:pPr marL="0" lvl="0" indent="0" algn="ctr" rtl="0">
              <a:spcBef>
                <a:spcPts val="0"/>
              </a:spcBef>
              <a:spcAft>
                <a:spcPts val="0"/>
              </a:spcAft>
              <a:buNone/>
            </a:pPr>
            <a:r>
              <a:rPr lang="en-US" sz="4000">
                <a:latin typeface="McLaren"/>
                <a:ea typeface="McLaren"/>
                <a:cs typeface="McLaren"/>
                <a:sym typeface="McLaren"/>
              </a:rPr>
              <a:t>Want to learn more about ADI?</a:t>
            </a:r>
            <a:endParaRPr sz="4000">
              <a:latin typeface="McLaren"/>
              <a:ea typeface="McLaren"/>
              <a:cs typeface="McLaren"/>
              <a:sym typeface="McLaren"/>
            </a:endParaRPr>
          </a:p>
          <a:p>
            <a:pPr marL="0" lvl="0" indent="0" algn="ctr" rtl="0">
              <a:spcBef>
                <a:spcPts val="0"/>
              </a:spcBef>
              <a:spcAft>
                <a:spcPts val="0"/>
              </a:spcAft>
              <a:buNone/>
            </a:pPr>
            <a:r>
              <a:rPr lang="en-US" sz="4000">
                <a:latin typeface="McLaren"/>
                <a:ea typeface="McLaren"/>
                <a:cs typeface="McLaren"/>
                <a:sym typeface="McLaren"/>
              </a:rPr>
              <a:t>You can join the </a:t>
            </a:r>
            <a:r>
              <a:rPr lang="en-US" sz="4000" u="sng">
                <a:solidFill>
                  <a:schemeClr val="dk2"/>
                </a:solidFill>
                <a:latin typeface="McLaren"/>
                <a:ea typeface="McLaren"/>
                <a:cs typeface="McLaren"/>
                <a:sym typeface="McLaren"/>
                <a:hlinkClick r:id="rId5">
                  <a:extLst>
                    <a:ext uri="{A12FA001-AC4F-418D-AE19-62706E023703}">
                      <ahyp:hlinkClr xmlns:ahyp="http://schemas.microsoft.com/office/drawing/2018/hyperlinkcolor" val="tx"/>
                    </a:ext>
                  </a:extLst>
                </a:hlinkClick>
              </a:rPr>
              <a:t>ADI Crash Course</a:t>
            </a:r>
            <a:r>
              <a:rPr lang="en-US" sz="4000">
                <a:latin typeface="McLaren"/>
                <a:ea typeface="McLaren"/>
                <a:cs typeface="McLaren"/>
                <a:sym typeface="McLaren"/>
              </a:rPr>
              <a:t>, an asynchronous Canvas course </a:t>
            </a:r>
            <a:endParaRPr sz="4000">
              <a:latin typeface="McLaren"/>
              <a:ea typeface="McLaren"/>
              <a:cs typeface="McLaren"/>
              <a:sym typeface="McLaren"/>
            </a:endParaRPr>
          </a:p>
          <a:p>
            <a:pPr marL="0" lvl="0" indent="0" algn="ctr" rtl="0">
              <a:spcBef>
                <a:spcPts val="0"/>
              </a:spcBef>
              <a:spcAft>
                <a:spcPts val="0"/>
              </a:spcAft>
              <a:buClr>
                <a:schemeClr val="dk1"/>
              </a:buClr>
              <a:buSzPct val="27500"/>
              <a:buFont typeface="Arial"/>
              <a:buNone/>
            </a:pPr>
            <a:r>
              <a:rPr lang="en-US" sz="4000">
                <a:latin typeface="McLaren"/>
                <a:ea typeface="McLaren"/>
                <a:cs typeface="McLaren"/>
                <a:sym typeface="McLaren"/>
              </a:rPr>
              <a:t>or attend the </a:t>
            </a:r>
            <a:r>
              <a:rPr lang="en-US" sz="4000">
                <a:solidFill>
                  <a:schemeClr val="dk2"/>
                </a:solidFill>
                <a:latin typeface="McLaren"/>
                <a:ea typeface="McLaren"/>
                <a:cs typeface="McLaren"/>
                <a:sym typeface="McLaren"/>
              </a:rPr>
              <a:t>ADI 1.0 </a:t>
            </a:r>
            <a:r>
              <a:rPr lang="en-US" sz="4000">
                <a:latin typeface="McLaren"/>
                <a:ea typeface="McLaren"/>
                <a:cs typeface="McLaren"/>
                <a:sym typeface="McLaren"/>
              </a:rPr>
              <a:t>training in Summer 2027.</a:t>
            </a:r>
            <a:endParaRPr sz="4000">
              <a:latin typeface="McLaren"/>
              <a:ea typeface="McLaren"/>
              <a:cs typeface="McLaren"/>
              <a:sym typeface="McLare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157" name="Google Shape;157;g2ec5ff9b99d_0_26"/>
          <p:cNvPicPr preferRelativeResize="0"/>
          <p:nvPr/>
        </p:nvPicPr>
        <p:blipFill>
          <a:blip r:embed="rId3">
            <a:alphaModFix/>
          </a:blip>
          <a:stretch>
            <a:fillRect/>
          </a:stretch>
        </p:blipFill>
        <p:spPr>
          <a:xfrm>
            <a:off x="762549" y="1950425"/>
            <a:ext cx="16762900" cy="7885300"/>
          </a:xfrm>
          <a:prstGeom prst="rect">
            <a:avLst/>
          </a:prstGeom>
          <a:noFill/>
          <a:ln>
            <a:noFill/>
          </a:ln>
        </p:spPr>
      </p:pic>
      <p:sp>
        <p:nvSpPr>
          <p:cNvPr id="158" name="Google Shape;158;g2ec5ff9b99d_0_26"/>
          <p:cNvSpPr txBox="1">
            <a:spLocks noGrp="1"/>
          </p:cNvSpPr>
          <p:nvPr>
            <p:ph type="title"/>
          </p:nvPr>
        </p:nvSpPr>
        <p:spPr>
          <a:xfrm>
            <a:off x="391025" y="506175"/>
            <a:ext cx="17321700" cy="1143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4500">
                <a:solidFill>
                  <a:schemeClr val="dk2"/>
                </a:solidFill>
                <a:latin typeface="McLaren"/>
                <a:ea typeface="McLaren"/>
                <a:cs typeface="McLaren"/>
                <a:sym typeface="McLaren"/>
              </a:rPr>
              <a:t>Argument Driven Inquiry Stages</a:t>
            </a:r>
            <a:endParaRPr sz="4500">
              <a:solidFill>
                <a:schemeClr val="dk2"/>
              </a:solidFill>
              <a:latin typeface="McLaren"/>
              <a:ea typeface="McLaren"/>
              <a:cs typeface="McLaren"/>
              <a:sym typeface="McLaren"/>
            </a:endParaRPr>
          </a:p>
        </p:txBody>
      </p:sp>
      <p:sp>
        <p:nvSpPr>
          <p:cNvPr id="159" name="Google Shape;159;g2ec5ff9b99d_0_26"/>
          <p:cNvSpPr/>
          <p:nvPr/>
        </p:nvSpPr>
        <p:spPr>
          <a:xfrm rot="4016366">
            <a:off x="3389204" y="3325010"/>
            <a:ext cx="9075730" cy="5136131"/>
          </a:xfrm>
          <a:prstGeom prst="donut">
            <a:avLst>
              <a:gd name="adj" fmla="val 5437"/>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g2ec49e4e321_0_42"/>
          <p:cNvSpPr txBox="1">
            <a:spLocks noGrp="1"/>
          </p:cNvSpPr>
          <p:nvPr>
            <p:ph type="title"/>
          </p:nvPr>
        </p:nvSpPr>
        <p:spPr>
          <a:xfrm>
            <a:off x="457200" y="274650"/>
            <a:ext cx="17272200" cy="1143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4500">
                <a:solidFill>
                  <a:schemeClr val="dk2"/>
                </a:solidFill>
                <a:latin typeface="McLaren"/>
                <a:ea typeface="McLaren"/>
                <a:cs typeface="McLaren"/>
                <a:sym typeface="McLaren"/>
              </a:rPr>
              <a:t>Types of Investigations</a:t>
            </a:r>
            <a:endParaRPr sz="4500">
              <a:solidFill>
                <a:schemeClr val="dk2"/>
              </a:solidFill>
              <a:latin typeface="McLaren"/>
              <a:ea typeface="McLaren"/>
              <a:cs typeface="McLaren"/>
              <a:sym typeface="McLaren"/>
            </a:endParaRPr>
          </a:p>
        </p:txBody>
      </p:sp>
      <p:sp>
        <p:nvSpPr>
          <p:cNvPr id="165" name="Google Shape;165;g2ec49e4e321_0_42"/>
          <p:cNvSpPr txBox="1">
            <a:spLocks noGrp="1"/>
          </p:cNvSpPr>
          <p:nvPr>
            <p:ph type="body" idx="1"/>
          </p:nvPr>
        </p:nvSpPr>
        <p:spPr>
          <a:xfrm>
            <a:off x="457200" y="1600200"/>
            <a:ext cx="17123400" cy="1674600"/>
          </a:xfrm>
          <a:prstGeom prst="rect">
            <a:avLst/>
          </a:prstGeom>
        </p:spPr>
        <p:txBody>
          <a:bodyPr spcFirstLastPara="1" wrap="square" lIns="91425" tIns="45700" rIns="91425" bIns="45700" anchor="t" anchorCtr="0">
            <a:noAutofit/>
          </a:bodyPr>
          <a:lstStyle/>
          <a:p>
            <a:pPr marL="0" lvl="0" indent="0" algn="ctr" rtl="0">
              <a:lnSpc>
                <a:spcPct val="115000"/>
              </a:lnSpc>
              <a:spcBef>
                <a:spcPts val="0"/>
              </a:spcBef>
              <a:spcAft>
                <a:spcPts val="0"/>
              </a:spcAft>
              <a:buNone/>
            </a:pPr>
            <a:r>
              <a:rPr lang="en-US" sz="4000">
                <a:latin typeface="McLaren"/>
                <a:ea typeface="McLaren"/>
                <a:cs typeface="McLaren"/>
                <a:sym typeface="McLaren"/>
              </a:rPr>
              <a:t>ADI Investigations are designed to be either an                         </a:t>
            </a:r>
            <a:r>
              <a:rPr lang="en-US" sz="4000" b="1">
                <a:solidFill>
                  <a:schemeClr val="dk2"/>
                </a:solidFill>
                <a:latin typeface="McLaren"/>
                <a:ea typeface="McLaren"/>
                <a:cs typeface="McLaren"/>
                <a:sym typeface="McLaren"/>
              </a:rPr>
              <a:t>inquiry</a:t>
            </a:r>
            <a:r>
              <a:rPr lang="en-US" sz="4000">
                <a:latin typeface="McLaren"/>
                <a:ea typeface="McLaren"/>
                <a:cs typeface="McLaren"/>
                <a:sym typeface="McLaren"/>
              </a:rPr>
              <a:t> or an </a:t>
            </a:r>
            <a:r>
              <a:rPr lang="en-US" sz="4000" b="1">
                <a:solidFill>
                  <a:schemeClr val="dk2"/>
                </a:solidFill>
                <a:latin typeface="McLaren"/>
                <a:ea typeface="McLaren"/>
                <a:cs typeface="McLaren"/>
                <a:sym typeface="McLaren"/>
              </a:rPr>
              <a:t>application</a:t>
            </a:r>
            <a:r>
              <a:rPr lang="en-US" sz="4000">
                <a:latin typeface="McLaren"/>
                <a:ea typeface="McLaren"/>
                <a:cs typeface="McLaren"/>
                <a:sym typeface="McLaren"/>
              </a:rPr>
              <a:t> activity.</a:t>
            </a:r>
            <a:endParaRPr sz="4000" b="1">
              <a:latin typeface="McLaren"/>
              <a:ea typeface="McLaren"/>
              <a:cs typeface="McLaren"/>
              <a:sym typeface="McLaren"/>
            </a:endParaRPr>
          </a:p>
          <a:p>
            <a:pPr marL="457200" lvl="0" indent="0" algn="l" rtl="0">
              <a:lnSpc>
                <a:spcPct val="115000"/>
              </a:lnSpc>
              <a:spcBef>
                <a:spcPts val="1200"/>
              </a:spcBef>
              <a:spcAft>
                <a:spcPts val="1200"/>
              </a:spcAft>
              <a:buNone/>
            </a:pPr>
            <a:endParaRPr sz="4000" b="1">
              <a:latin typeface="McLaren"/>
              <a:ea typeface="McLaren"/>
              <a:cs typeface="McLaren"/>
              <a:sym typeface="McLaren"/>
            </a:endParaRPr>
          </a:p>
        </p:txBody>
      </p:sp>
      <p:graphicFrame>
        <p:nvGraphicFramePr>
          <p:cNvPr id="166" name="Google Shape;166;g2ec49e4e321_0_42"/>
          <p:cNvGraphicFramePr/>
          <p:nvPr/>
        </p:nvGraphicFramePr>
        <p:xfrm>
          <a:off x="617450" y="4125450"/>
          <a:ext cx="3000000" cy="3000000"/>
        </p:xfrm>
        <a:graphic>
          <a:graphicData uri="http://schemas.openxmlformats.org/drawingml/2006/table">
            <a:tbl>
              <a:tblPr>
                <a:noFill/>
                <a:tableStyleId>{65991FF8-6032-4EDB-80A2-165B588E02DE}</a:tableStyleId>
              </a:tblPr>
              <a:tblGrid>
                <a:gridCol w="4237925">
                  <a:extLst>
                    <a:ext uri="{9D8B030D-6E8A-4147-A177-3AD203B41FA5}">
                      <a16:colId xmlns:a16="http://schemas.microsoft.com/office/drawing/2014/main" val="20000"/>
                    </a:ext>
                  </a:extLst>
                </a:gridCol>
                <a:gridCol w="4237925">
                  <a:extLst>
                    <a:ext uri="{9D8B030D-6E8A-4147-A177-3AD203B41FA5}">
                      <a16:colId xmlns:a16="http://schemas.microsoft.com/office/drawing/2014/main" val="20001"/>
                    </a:ext>
                  </a:extLst>
                </a:gridCol>
                <a:gridCol w="4237925">
                  <a:extLst>
                    <a:ext uri="{9D8B030D-6E8A-4147-A177-3AD203B41FA5}">
                      <a16:colId xmlns:a16="http://schemas.microsoft.com/office/drawing/2014/main" val="20002"/>
                    </a:ext>
                  </a:extLst>
                </a:gridCol>
                <a:gridCol w="4237925">
                  <a:extLst>
                    <a:ext uri="{9D8B030D-6E8A-4147-A177-3AD203B41FA5}">
                      <a16:colId xmlns:a16="http://schemas.microsoft.com/office/drawing/2014/main" val="20003"/>
                    </a:ext>
                  </a:extLst>
                </a:gridCol>
              </a:tblGrid>
              <a:tr h="938225">
                <a:tc gridSpan="4">
                  <a:txBody>
                    <a:bodyPr/>
                    <a:lstStyle/>
                    <a:p>
                      <a:pPr marL="0" lvl="0" indent="0" algn="ctr" rtl="0">
                        <a:lnSpc>
                          <a:spcPct val="115000"/>
                        </a:lnSpc>
                        <a:spcBef>
                          <a:spcPts val="0"/>
                        </a:spcBef>
                        <a:spcAft>
                          <a:spcPts val="1200"/>
                        </a:spcAft>
                        <a:buNone/>
                      </a:pPr>
                      <a:r>
                        <a:rPr lang="en-US" sz="4000">
                          <a:solidFill>
                            <a:schemeClr val="dk1"/>
                          </a:solidFill>
                          <a:latin typeface="McLaren"/>
                          <a:ea typeface="McLaren"/>
                          <a:cs typeface="McLaren"/>
                          <a:sym typeface="McLaren"/>
                        </a:rPr>
                        <a:t>There are 4 types of investigations:</a:t>
                      </a:r>
                      <a:endParaRPr/>
                    </a:p>
                  </a:txBody>
                  <a:tcPr marL="91425" marR="91425" marT="91425" marB="91425">
                    <a:lnL w="9525" cap="flat" cmpd="sng">
                      <a:solidFill>
                        <a:srgbClr val="FCFCFD"/>
                      </a:solidFill>
                      <a:prstDash val="solid"/>
                      <a:round/>
                      <a:headEnd type="none" w="sm" len="sm"/>
                      <a:tailEnd type="none" w="sm" len="sm"/>
                    </a:lnL>
                    <a:lnR w="9525" cap="flat" cmpd="sng">
                      <a:solidFill>
                        <a:srgbClr val="FCFCFD"/>
                      </a:solidFill>
                      <a:prstDash val="solid"/>
                      <a:round/>
                      <a:headEnd type="none" w="sm" len="sm"/>
                      <a:tailEnd type="none" w="sm" len="sm"/>
                    </a:lnR>
                    <a:lnT w="9525" cap="flat" cmpd="sng">
                      <a:solidFill>
                        <a:srgbClr val="FCFCFD"/>
                      </a:solidFill>
                      <a:prstDash val="solid"/>
                      <a:round/>
                      <a:headEnd type="none" w="sm" len="sm"/>
                      <a:tailEnd type="none" w="sm" len="sm"/>
                    </a:lnT>
                    <a:lnB w="9525" cap="flat" cmpd="sng">
                      <a:solidFill>
                        <a:srgbClr val="FCFCFD"/>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554825">
                <a:tc>
                  <a:txBody>
                    <a:bodyPr/>
                    <a:lstStyle/>
                    <a:p>
                      <a:pPr marL="0" lvl="0" indent="0" algn="ctr" rtl="0">
                        <a:lnSpc>
                          <a:spcPct val="115000"/>
                        </a:lnSpc>
                        <a:spcBef>
                          <a:spcPts val="0"/>
                        </a:spcBef>
                        <a:spcAft>
                          <a:spcPts val="1200"/>
                        </a:spcAft>
                        <a:buNone/>
                      </a:pPr>
                      <a:r>
                        <a:rPr lang="en-US" sz="4000" b="1">
                          <a:solidFill>
                            <a:schemeClr val="dk2"/>
                          </a:solidFill>
                          <a:latin typeface="McLaren"/>
                          <a:ea typeface="McLaren"/>
                          <a:cs typeface="McLaren"/>
                          <a:sym typeface="McLaren"/>
                        </a:rPr>
                        <a:t>Hands-On</a:t>
                      </a:r>
                      <a:endParaRPr>
                        <a:solidFill>
                          <a:schemeClr val="dk2"/>
                        </a:solidFill>
                      </a:endParaRPr>
                    </a:p>
                  </a:txBody>
                  <a:tcPr marL="91425" marR="91425" marT="91425" marB="91425">
                    <a:lnL w="9525" cap="flat" cmpd="sng">
                      <a:solidFill>
                        <a:srgbClr val="FCFCFD"/>
                      </a:solidFill>
                      <a:prstDash val="solid"/>
                      <a:round/>
                      <a:headEnd type="none" w="sm" len="sm"/>
                      <a:tailEnd type="none" w="sm" len="sm"/>
                    </a:lnL>
                    <a:lnR w="9525" cap="flat" cmpd="sng">
                      <a:solidFill>
                        <a:srgbClr val="FCFCFD"/>
                      </a:solidFill>
                      <a:prstDash val="solid"/>
                      <a:round/>
                      <a:headEnd type="none" w="sm" len="sm"/>
                      <a:tailEnd type="none" w="sm" len="sm"/>
                    </a:lnR>
                    <a:lnT w="9525" cap="flat" cmpd="sng">
                      <a:solidFill>
                        <a:srgbClr val="FCFCFD"/>
                      </a:solidFill>
                      <a:prstDash val="solid"/>
                      <a:round/>
                      <a:headEnd type="none" w="sm" len="sm"/>
                      <a:tailEnd type="none" w="sm" len="sm"/>
                    </a:lnT>
                    <a:lnB w="9525" cap="flat" cmpd="sng">
                      <a:solidFill>
                        <a:srgbClr val="FCFCFD"/>
                      </a:solidFill>
                      <a:prstDash val="solid"/>
                      <a:round/>
                      <a:headEnd type="none" w="sm" len="sm"/>
                      <a:tailEnd type="none" w="sm" len="sm"/>
                    </a:lnB>
                  </a:tcPr>
                </a:tc>
                <a:tc>
                  <a:txBody>
                    <a:bodyPr/>
                    <a:lstStyle/>
                    <a:p>
                      <a:pPr marL="0" lvl="0" indent="0" algn="ctr" rtl="0">
                        <a:lnSpc>
                          <a:spcPct val="115000"/>
                        </a:lnSpc>
                        <a:spcBef>
                          <a:spcPts val="0"/>
                        </a:spcBef>
                        <a:spcAft>
                          <a:spcPts val="1200"/>
                        </a:spcAft>
                        <a:buNone/>
                      </a:pPr>
                      <a:r>
                        <a:rPr lang="en-US" sz="4000" b="1">
                          <a:solidFill>
                            <a:schemeClr val="dk2"/>
                          </a:solidFill>
                          <a:latin typeface="McLaren"/>
                          <a:ea typeface="McLaren"/>
                          <a:cs typeface="McLaren"/>
                          <a:sym typeface="McLaren"/>
                        </a:rPr>
                        <a:t>Data/Research</a:t>
                      </a:r>
                      <a:endParaRPr>
                        <a:solidFill>
                          <a:schemeClr val="dk2"/>
                        </a:solidFill>
                      </a:endParaRPr>
                    </a:p>
                  </a:txBody>
                  <a:tcPr marL="91425" marR="91425" marT="91425" marB="91425">
                    <a:lnL w="9525" cap="flat" cmpd="sng">
                      <a:solidFill>
                        <a:srgbClr val="FCFCFD"/>
                      </a:solidFill>
                      <a:prstDash val="solid"/>
                      <a:round/>
                      <a:headEnd type="none" w="sm" len="sm"/>
                      <a:tailEnd type="none" w="sm" len="sm"/>
                    </a:lnL>
                    <a:lnR w="9525" cap="flat" cmpd="sng">
                      <a:solidFill>
                        <a:srgbClr val="FCFCFD"/>
                      </a:solidFill>
                      <a:prstDash val="solid"/>
                      <a:round/>
                      <a:headEnd type="none" w="sm" len="sm"/>
                      <a:tailEnd type="none" w="sm" len="sm"/>
                    </a:lnR>
                    <a:lnT w="9525" cap="flat" cmpd="sng">
                      <a:solidFill>
                        <a:srgbClr val="FCFCFD"/>
                      </a:solidFill>
                      <a:prstDash val="solid"/>
                      <a:round/>
                      <a:headEnd type="none" w="sm" len="sm"/>
                      <a:tailEnd type="none" w="sm" len="sm"/>
                    </a:lnT>
                    <a:lnB w="9525" cap="flat" cmpd="sng">
                      <a:solidFill>
                        <a:srgbClr val="FCFCFD"/>
                      </a:solidFill>
                      <a:prstDash val="solid"/>
                      <a:round/>
                      <a:headEnd type="none" w="sm" len="sm"/>
                      <a:tailEnd type="none" w="sm" len="sm"/>
                    </a:lnB>
                  </a:tcPr>
                </a:tc>
                <a:tc>
                  <a:txBody>
                    <a:bodyPr/>
                    <a:lstStyle/>
                    <a:p>
                      <a:pPr marL="0" lvl="0" indent="0" algn="ctr" rtl="0">
                        <a:lnSpc>
                          <a:spcPct val="115000"/>
                        </a:lnSpc>
                        <a:spcBef>
                          <a:spcPts val="0"/>
                        </a:spcBef>
                        <a:spcAft>
                          <a:spcPts val="1200"/>
                        </a:spcAft>
                        <a:buNone/>
                      </a:pPr>
                      <a:r>
                        <a:rPr lang="en-US" sz="4000" b="1">
                          <a:solidFill>
                            <a:schemeClr val="dk2"/>
                          </a:solidFill>
                          <a:latin typeface="McLaren"/>
                          <a:ea typeface="McLaren"/>
                          <a:cs typeface="McLaren"/>
                          <a:sym typeface="McLaren"/>
                        </a:rPr>
                        <a:t>Digital Simulation</a:t>
                      </a:r>
                      <a:endParaRPr>
                        <a:solidFill>
                          <a:schemeClr val="dk2"/>
                        </a:solidFill>
                      </a:endParaRPr>
                    </a:p>
                  </a:txBody>
                  <a:tcPr marL="91425" marR="91425" marT="91425" marB="91425">
                    <a:lnL w="9525" cap="flat" cmpd="sng">
                      <a:solidFill>
                        <a:srgbClr val="FCFCFD"/>
                      </a:solidFill>
                      <a:prstDash val="solid"/>
                      <a:round/>
                      <a:headEnd type="none" w="sm" len="sm"/>
                      <a:tailEnd type="none" w="sm" len="sm"/>
                    </a:lnL>
                    <a:lnR w="9525" cap="flat" cmpd="sng">
                      <a:solidFill>
                        <a:srgbClr val="FCFCFD"/>
                      </a:solidFill>
                      <a:prstDash val="solid"/>
                      <a:round/>
                      <a:headEnd type="none" w="sm" len="sm"/>
                      <a:tailEnd type="none" w="sm" len="sm"/>
                    </a:lnR>
                    <a:lnT w="9525" cap="flat" cmpd="sng">
                      <a:solidFill>
                        <a:srgbClr val="FCFCFD"/>
                      </a:solidFill>
                      <a:prstDash val="solid"/>
                      <a:round/>
                      <a:headEnd type="none" w="sm" len="sm"/>
                      <a:tailEnd type="none" w="sm" len="sm"/>
                    </a:lnT>
                    <a:lnB w="9525" cap="flat" cmpd="sng">
                      <a:solidFill>
                        <a:srgbClr val="FCFCFD"/>
                      </a:solidFill>
                      <a:prstDash val="solid"/>
                      <a:round/>
                      <a:headEnd type="none" w="sm" len="sm"/>
                      <a:tailEnd type="none" w="sm" len="sm"/>
                    </a:lnB>
                  </a:tcPr>
                </a:tc>
                <a:tc>
                  <a:txBody>
                    <a:bodyPr/>
                    <a:lstStyle/>
                    <a:p>
                      <a:pPr marL="0" lvl="0" indent="0" algn="ctr" rtl="0">
                        <a:lnSpc>
                          <a:spcPct val="115000"/>
                        </a:lnSpc>
                        <a:spcBef>
                          <a:spcPts val="0"/>
                        </a:spcBef>
                        <a:spcAft>
                          <a:spcPts val="1200"/>
                        </a:spcAft>
                        <a:buNone/>
                      </a:pPr>
                      <a:r>
                        <a:rPr lang="en-US" sz="4000" b="1">
                          <a:solidFill>
                            <a:schemeClr val="dk2"/>
                          </a:solidFill>
                          <a:latin typeface="McLaren"/>
                          <a:ea typeface="McLaren"/>
                          <a:cs typeface="McLaren"/>
                          <a:sym typeface="McLaren"/>
                        </a:rPr>
                        <a:t>Cards</a:t>
                      </a:r>
                      <a:endParaRPr>
                        <a:solidFill>
                          <a:schemeClr val="dk2"/>
                        </a:solidFill>
                      </a:endParaRPr>
                    </a:p>
                  </a:txBody>
                  <a:tcPr marL="91425" marR="91425" marT="91425" marB="91425">
                    <a:lnL w="9525" cap="flat" cmpd="sng">
                      <a:solidFill>
                        <a:srgbClr val="FCFCFD"/>
                      </a:solidFill>
                      <a:prstDash val="solid"/>
                      <a:round/>
                      <a:headEnd type="none" w="sm" len="sm"/>
                      <a:tailEnd type="none" w="sm" len="sm"/>
                    </a:lnL>
                    <a:lnR w="9525" cap="flat" cmpd="sng">
                      <a:solidFill>
                        <a:srgbClr val="FCFCFD"/>
                      </a:solidFill>
                      <a:prstDash val="solid"/>
                      <a:round/>
                      <a:headEnd type="none" w="sm" len="sm"/>
                      <a:tailEnd type="none" w="sm" len="sm"/>
                    </a:lnR>
                    <a:lnT w="9525" cap="flat" cmpd="sng">
                      <a:solidFill>
                        <a:srgbClr val="FCFCFD"/>
                      </a:solidFill>
                      <a:prstDash val="solid"/>
                      <a:round/>
                      <a:headEnd type="none" w="sm" len="sm"/>
                      <a:tailEnd type="none" w="sm" len="sm"/>
                    </a:lnT>
                    <a:lnB w="9525" cap="flat" cmpd="sng">
                      <a:solidFill>
                        <a:srgbClr val="FCFCFD"/>
                      </a:solidFill>
                      <a:prstDash val="solid"/>
                      <a:round/>
                      <a:headEnd type="none" w="sm" len="sm"/>
                      <a:tailEnd type="none" w="sm" len="sm"/>
                    </a:lnB>
                  </a:tcPr>
                </a:tc>
                <a:extLst>
                  <a:ext uri="{0D108BD9-81ED-4DB2-BD59-A6C34878D82A}">
                    <a16:rowId xmlns:a16="http://schemas.microsoft.com/office/drawing/2014/main" val="10001"/>
                  </a:ext>
                </a:extLst>
              </a:tr>
              <a:tr h="3413925">
                <a:tc>
                  <a:txBody>
                    <a:bodyPr/>
                    <a:lstStyle/>
                    <a:p>
                      <a:pPr marL="0" lvl="0" indent="0" algn="ctr" rtl="0">
                        <a:spcBef>
                          <a:spcPts val="0"/>
                        </a:spcBef>
                        <a:spcAft>
                          <a:spcPts val="0"/>
                        </a:spcAft>
                        <a:buNone/>
                      </a:pPr>
                      <a:endParaRPr/>
                    </a:p>
                  </a:txBody>
                  <a:tcPr marL="91425" marR="91425" marT="91425" marB="91425">
                    <a:lnL w="9525" cap="flat" cmpd="sng">
                      <a:solidFill>
                        <a:srgbClr val="FCFCFD"/>
                      </a:solidFill>
                      <a:prstDash val="solid"/>
                      <a:round/>
                      <a:headEnd type="none" w="sm" len="sm"/>
                      <a:tailEnd type="none" w="sm" len="sm"/>
                    </a:lnL>
                    <a:lnR w="9525" cap="flat" cmpd="sng">
                      <a:solidFill>
                        <a:srgbClr val="FCFCFD"/>
                      </a:solidFill>
                      <a:prstDash val="solid"/>
                      <a:round/>
                      <a:headEnd type="none" w="sm" len="sm"/>
                      <a:tailEnd type="none" w="sm" len="sm"/>
                    </a:lnR>
                    <a:lnT w="9525" cap="flat" cmpd="sng">
                      <a:solidFill>
                        <a:srgbClr val="FCFCFD"/>
                      </a:solidFill>
                      <a:prstDash val="solid"/>
                      <a:round/>
                      <a:headEnd type="none" w="sm" len="sm"/>
                      <a:tailEnd type="none" w="sm" len="sm"/>
                    </a:lnT>
                    <a:lnB w="9525" cap="flat" cmpd="sng">
                      <a:solidFill>
                        <a:srgbClr val="FCFCFD"/>
                      </a:solidFill>
                      <a:prstDash val="solid"/>
                      <a:round/>
                      <a:headEnd type="none" w="sm" len="sm"/>
                      <a:tailEnd type="none" w="sm" len="sm"/>
                    </a:lnB>
                  </a:tcPr>
                </a:tc>
                <a:tc>
                  <a:txBody>
                    <a:bodyPr/>
                    <a:lstStyle/>
                    <a:p>
                      <a:pPr marL="0" lvl="0" indent="0" algn="ctr" rtl="0">
                        <a:spcBef>
                          <a:spcPts val="0"/>
                        </a:spcBef>
                        <a:spcAft>
                          <a:spcPts val="0"/>
                        </a:spcAft>
                        <a:buNone/>
                      </a:pPr>
                      <a:endParaRPr/>
                    </a:p>
                  </a:txBody>
                  <a:tcPr marL="91425" marR="91425" marT="91425" marB="91425">
                    <a:lnL w="9525" cap="flat" cmpd="sng">
                      <a:solidFill>
                        <a:srgbClr val="FCFCFD"/>
                      </a:solidFill>
                      <a:prstDash val="solid"/>
                      <a:round/>
                      <a:headEnd type="none" w="sm" len="sm"/>
                      <a:tailEnd type="none" w="sm" len="sm"/>
                    </a:lnL>
                    <a:lnR w="9525" cap="flat" cmpd="sng">
                      <a:solidFill>
                        <a:srgbClr val="FCFCFD"/>
                      </a:solidFill>
                      <a:prstDash val="solid"/>
                      <a:round/>
                      <a:headEnd type="none" w="sm" len="sm"/>
                      <a:tailEnd type="none" w="sm" len="sm"/>
                    </a:lnR>
                    <a:lnT w="9525" cap="flat" cmpd="sng">
                      <a:solidFill>
                        <a:srgbClr val="FCFCFD"/>
                      </a:solidFill>
                      <a:prstDash val="solid"/>
                      <a:round/>
                      <a:headEnd type="none" w="sm" len="sm"/>
                      <a:tailEnd type="none" w="sm" len="sm"/>
                    </a:lnT>
                    <a:lnB w="9525" cap="flat" cmpd="sng">
                      <a:solidFill>
                        <a:srgbClr val="FCFCFD"/>
                      </a:solidFill>
                      <a:prstDash val="solid"/>
                      <a:round/>
                      <a:headEnd type="none" w="sm" len="sm"/>
                      <a:tailEnd type="none" w="sm" len="sm"/>
                    </a:lnB>
                  </a:tcPr>
                </a:tc>
                <a:tc>
                  <a:txBody>
                    <a:bodyPr/>
                    <a:lstStyle/>
                    <a:p>
                      <a:pPr marL="0" lvl="0" indent="0" algn="l" rtl="0">
                        <a:lnSpc>
                          <a:spcPct val="115000"/>
                        </a:lnSpc>
                        <a:spcBef>
                          <a:spcPts val="0"/>
                        </a:spcBef>
                        <a:spcAft>
                          <a:spcPts val="1200"/>
                        </a:spcAft>
                        <a:buNone/>
                      </a:pPr>
                      <a:endParaRPr/>
                    </a:p>
                  </a:txBody>
                  <a:tcPr marL="91425" marR="91425" marT="91425" marB="91425">
                    <a:lnL w="9525" cap="flat" cmpd="sng">
                      <a:solidFill>
                        <a:srgbClr val="FCFCFD"/>
                      </a:solidFill>
                      <a:prstDash val="solid"/>
                      <a:round/>
                      <a:headEnd type="none" w="sm" len="sm"/>
                      <a:tailEnd type="none" w="sm" len="sm"/>
                    </a:lnL>
                    <a:lnR w="9525" cap="flat" cmpd="sng">
                      <a:solidFill>
                        <a:srgbClr val="FCFCFD"/>
                      </a:solidFill>
                      <a:prstDash val="solid"/>
                      <a:round/>
                      <a:headEnd type="none" w="sm" len="sm"/>
                      <a:tailEnd type="none" w="sm" len="sm"/>
                    </a:lnR>
                    <a:lnT w="9525" cap="flat" cmpd="sng">
                      <a:solidFill>
                        <a:srgbClr val="FCFCFD"/>
                      </a:solidFill>
                      <a:prstDash val="solid"/>
                      <a:round/>
                      <a:headEnd type="none" w="sm" len="sm"/>
                      <a:tailEnd type="none" w="sm" len="sm"/>
                    </a:lnT>
                    <a:lnB w="9525" cap="flat" cmpd="sng">
                      <a:solidFill>
                        <a:srgbClr val="FCFCFD"/>
                      </a:solidFill>
                      <a:prstDash val="solid"/>
                      <a:round/>
                      <a:headEnd type="none" w="sm" len="sm"/>
                      <a:tailEnd type="none" w="sm" len="sm"/>
                    </a:lnB>
                  </a:tcPr>
                </a:tc>
                <a:tc>
                  <a:txBody>
                    <a:bodyPr/>
                    <a:lstStyle/>
                    <a:p>
                      <a:pPr marL="0" lvl="0" indent="0" algn="ctr" rtl="0">
                        <a:spcBef>
                          <a:spcPts val="0"/>
                        </a:spcBef>
                        <a:spcAft>
                          <a:spcPts val="0"/>
                        </a:spcAft>
                        <a:buNone/>
                      </a:pPr>
                      <a:endParaRPr/>
                    </a:p>
                  </a:txBody>
                  <a:tcPr marL="91425" marR="91425" marT="91425" marB="91425">
                    <a:lnL w="9525" cap="flat" cmpd="sng">
                      <a:solidFill>
                        <a:srgbClr val="FCFCFD"/>
                      </a:solidFill>
                      <a:prstDash val="solid"/>
                      <a:round/>
                      <a:headEnd type="none" w="sm" len="sm"/>
                      <a:tailEnd type="none" w="sm" len="sm"/>
                    </a:lnL>
                    <a:lnR w="9525" cap="flat" cmpd="sng">
                      <a:solidFill>
                        <a:srgbClr val="FCFCFD"/>
                      </a:solidFill>
                      <a:prstDash val="solid"/>
                      <a:round/>
                      <a:headEnd type="none" w="sm" len="sm"/>
                      <a:tailEnd type="none" w="sm" len="sm"/>
                    </a:lnR>
                    <a:lnT w="9525" cap="flat" cmpd="sng">
                      <a:solidFill>
                        <a:srgbClr val="FCFCFD"/>
                      </a:solidFill>
                      <a:prstDash val="solid"/>
                      <a:round/>
                      <a:headEnd type="none" w="sm" len="sm"/>
                      <a:tailEnd type="none" w="sm" len="sm"/>
                    </a:lnT>
                    <a:lnB w="9525" cap="flat" cmpd="sng">
                      <a:solidFill>
                        <a:srgbClr val="FCFCFD"/>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167" name="Google Shape;167;g2ec49e4e321_0_42"/>
          <p:cNvPicPr preferRelativeResize="0"/>
          <p:nvPr/>
        </p:nvPicPr>
        <p:blipFill>
          <a:blip r:embed="rId3">
            <a:alphaModFix/>
          </a:blip>
          <a:stretch>
            <a:fillRect/>
          </a:stretch>
        </p:blipFill>
        <p:spPr>
          <a:xfrm>
            <a:off x="658750" y="6734451"/>
            <a:ext cx="3913249" cy="1924900"/>
          </a:xfrm>
          <a:prstGeom prst="rect">
            <a:avLst/>
          </a:prstGeom>
          <a:noFill/>
          <a:ln>
            <a:noFill/>
          </a:ln>
        </p:spPr>
      </p:pic>
      <p:pic>
        <p:nvPicPr>
          <p:cNvPr id="168" name="Google Shape;168;g2ec49e4e321_0_42"/>
          <p:cNvPicPr preferRelativeResize="0"/>
          <p:nvPr/>
        </p:nvPicPr>
        <p:blipFill>
          <a:blip r:embed="rId4">
            <a:alphaModFix/>
          </a:blip>
          <a:stretch>
            <a:fillRect/>
          </a:stretch>
        </p:blipFill>
        <p:spPr>
          <a:xfrm>
            <a:off x="5556428" y="6469400"/>
            <a:ext cx="2679775" cy="2455001"/>
          </a:xfrm>
          <a:prstGeom prst="rect">
            <a:avLst/>
          </a:prstGeom>
          <a:noFill/>
          <a:ln>
            <a:noFill/>
          </a:ln>
        </p:spPr>
      </p:pic>
      <p:pic>
        <p:nvPicPr>
          <p:cNvPr id="169" name="Google Shape;169;g2ec49e4e321_0_42"/>
          <p:cNvPicPr preferRelativeResize="0"/>
          <p:nvPr/>
        </p:nvPicPr>
        <p:blipFill>
          <a:blip r:embed="rId5">
            <a:alphaModFix/>
          </a:blip>
          <a:stretch>
            <a:fillRect/>
          </a:stretch>
        </p:blipFill>
        <p:spPr>
          <a:xfrm>
            <a:off x="9806975" y="6618496"/>
            <a:ext cx="2841075" cy="2156800"/>
          </a:xfrm>
          <a:prstGeom prst="rect">
            <a:avLst/>
          </a:prstGeom>
          <a:noFill/>
          <a:ln>
            <a:noFill/>
          </a:ln>
        </p:spPr>
      </p:pic>
      <p:pic>
        <p:nvPicPr>
          <p:cNvPr id="170" name="Google Shape;170;g2ec49e4e321_0_42"/>
          <p:cNvPicPr preferRelativeResize="0"/>
          <p:nvPr/>
        </p:nvPicPr>
        <p:blipFill>
          <a:blip r:embed="rId6">
            <a:alphaModFix/>
          </a:blip>
          <a:stretch>
            <a:fillRect/>
          </a:stretch>
        </p:blipFill>
        <p:spPr>
          <a:xfrm>
            <a:off x="13729025" y="6469403"/>
            <a:ext cx="3418027" cy="2455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g2ec49e4e321_0_46"/>
          <p:cNvSpPr txBox="1">
            <a:spLocks noGrp="1"/>
          </p:cNvSpPr>
          <p:nvPr>
            <p:ph type="title"/>
          </p:nvPr>
        </p:nvSpPr>
        <p:spPr>
          <a:xfrm>
            <a:off x="457200" y="274650"/>
            <a:ext cx="17321700" cy="1143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4500">
                <a:solidFill>
                  <a:schemeClr val="dk2"/>
                </a:solidFill>
                <a:latin typeface="McLaren"/>
                <a:ea typeface="McLaren"/>
                <a:cs typeface="McLaren"/>
                <a:sym typeface="McLaren"/>
              </a:rPr>
              <a:t>Types of Data</a:t>
            </a:r>
            <a:endParaRPr sz="4500">
              <a:solidFill>
                <a:schemeClr val="dk2"/>
              </a:solidFill>
              <a:latin typeface="McLaren"/>
              <a:ea typeface="McLaren"/>
              <a:cs typeface="McLaren"/>
              <a:sym typeface="McLaren"/>
            </a:endParaRPr>
          </a:p>
        </p:txBody>
      </p:sp>
      <p:pic>
        <p:nvPicPr>
          <p:cNvPr id="176" name="Google Shape;176;g2ec49e4e321_0_46"/>
          <p:cNvPicPr preferRelativeResize="0"/>
          <p:nvPr/>
        </p:nvPicPr>
        <p:blipFill>
          <a:blip r:embed="rId3">
            <a:alphaModFix/>
          </a:blip>
          <a:stretch>
            <a:fillRect/>
          </a:stretch>
        </p:blipFill>
        <p:spPr>
          <a:xfrm>
            <a:off x="2049413" y="1674575"/>
            <a:ext cx="14137274" cy="7952225"/>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348</Words>
  <Application>Microsoft Office PowerPoint</Application>
  <PresentationFormat>Custom</PresentationFormat>
  <Paragraphs>56</Paragraphs>
  <Slides>13</Slides>
  <Notes>13</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McLaren</vt:lpstr>
      <vt:lpstr>Arial</vt:lpstr>
      <vt:lpstr>Playfair Display</vt:lpstr>
      <vt:lpstr>Calibri</vt:lpstr>
      <vt:lpstr>Office Theme</vt:lpstr>
      <vt:lpstr>Hands-On ADI Exploration</vt:lpstr>
      <vt:lpstr>PowerPoint Presentation</vt:lpstr>
      <vt:lpstr>PowerPoint Presentation</vt:lpstr>
      <vt:lpstr>PowerPoint Presentation</vt:lpstr>
      <vt:lpstr>Learning Target</vt:lpstr>
      <vt:lpstr>Argument Driven Inquiry (ADI) Overview</vt:lpstr>
      <vt:lpstr>Argument Driven Inquiry Stages</vt:lpstr>
      <vt:lpstr>Types of Investigations</vt:lpstr>
      <vt:lpstr>Types of Data</vt:lpstr>
      <vt:lpstr>Tables and Graphs</vt:lpstr>
      <vt:lpstr>ADI Learning Hub</vt:lpstr>
      <vt:lpstr>Let the Inquiry Begin!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Wright, Helen</dc:creator>
  <cp:lastModifiedBy>Wright, Helen</cp:lastModifiedBy>
  <cp:revision>1</cp:revision>
  <dcterms:created xsi:type="dcterms:W3CDTF">2006-08-16T00:00:00Z</dcterms:created>
  <dcterms:modified xsi:type="dcterms:W3CDTF">2026-07-16T20:22:33Z</dcterms:modified>
</cp:coreProperties>
</file>