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KG Primary Penmanship" charset="1" panose="02000506000000020003"/>
      <p:regular r:id="rId28"/>
    </p:embeddedFont>
    <p:embeddedFont>
      <p:font typeface="Apricots" charset="1" panose="000000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Masters/notesMaster1.xml" Type="http://schemas.openxmlformats.org/officeDocument/2006/relationships/notesMaster"/><Relationship Id="rId31" Target="theme/theme2.xml" Type="http://schemas.openxmlformats.org/officeDocument/2006/relationships/theme"/><Relationship Id="rId32" Target="notesSlides/notesSlide1.xml" Type="http://schemas.openxmlformats.org/officeDocument/2006/relationships/notesSlide"/><Relationship Id="rId33" Target="notesSlides/notesSlide2.xml" Type="http://schemas.openxmlformats.org/officeDocument/2006/relationships/notesSlide"/><Relationship Id="rId34" Target="notesSlides/notesSlide3.xml" Type="http://schemas.openxmlformats.org/officeDocument/2006/relationships/notesSlide"/><Relationship Id="rId35" Target="notesSlides/notesSlide4.xml" Type="http://schemas.openxmlformats.org/officeDocument/2006/relationships/notesSlide"/><Relationship Id="rId36" Target="notesSlides/notesSlide5.xml" Type="http://schemas.openxmlformats.org/officeDocument/2006/relationships/notesSlide"/><Relationship Id="rId37" Target="notesSlides/notesSlide6.xml" Type="http://schemas.openxmlformats.org/officeDocument/2006/relationships/notesSlide"/><Relationship Id="rId38" Target="notesSlides/notesSlide7.xml" Type="http://schemas.openxmlformats.org/officeDocument/2006/relationships/notesSlide"/><Relationship Id="rId39" Target="notesSlides/notesSlide8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9.xml" Type="http://schemas.openxmlformats.org/officeDocument/2006/relationships/notesSlide"/><Relationship Id="rId41" Target="notesSlides/notesSlide10.xml" Type="http://schemas.openxmlformats.org/officeDocument/2006/relationships/notesSlide"/><Relationship Id="rId42" Target="notesSlides/notesSlide11.xml" Type="http://schemas.openxmlformats.org/officeDocument/2006/relationships/notesSlide"/><Relationship Id="rId43" Target="notesSlides/notesSlide12.xml" Type="http://schemas.openxmlformats.org/officeDocument/2006/relationships/notesSlide"/><Relationship Id="rId44" Target="notesSlides/notesSlide13.xml" Type="http://schemas.openxmlformats.org/officeDocument/2006/relationships/notesSlide"/><Relationship Id="rId45" Target="notesSlides/notesSlide14.xml" Type="http://schemas.openxmlformats.org/officeDocument/2006/relationships/notesSlide"/><Relationship Id="rId46" Target="notesSlides/notesSlide15.xml" Type="http://schemas.openxmlformats.org/officeDocument/2006/relationships/notesSlide"/><Relationship Id="rId47" Target="notesSlides/notesSlide16.xml" Type="http://schemas.openxmlformats.org/officeDocument/2006/relationships/notesSlide"/><Relationship Id="rId48" Target="notesSlides/notesSlide17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they say no...</a:t>
            </a:r>
          </a:p>
          <a:p>
            <a:r>
              <a:rPr lang="en-US"/>
              <a:t/>
            </a:r>
          </a:p>
          <a:p>
            <a:r>
              <a:rPr lang="en-US"/>
              <a:t>Smile and say:</a:t>
            </a:r>
          </a:p>
          <a:p>
            <a:r>
              <a:rPr lang="en-US"/>
              <a:t/>
            </a:r>
          </a:p>
          <a:p>
            <a:r>
              <a:rPr lang="en-US"/>
              <a:t>"I agree."</a:t>
            </a:r>
          </a:p>
          <a:p>
            <a:r>
              <a:rPr lang="en-US"/>
              <a:t/>
            </a:r>
          </a:p>
          <a:p>
            <a:r>
              <a:rPr lang="en-US"/>
              <a:t>(Pause.)</a:t>
            </a:r>
          </a:p>
          <a:p>
            <a:r>
              <a:rPr lang="en-US"/>
              <a:t/>
            </a:r>
          </a:p>
          <a:p>
            <a:r>
              <a:rPr lang="en-US"/>
              <a:t>"So why do we sometimes try to teach that way?"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they say no...</a:t>
            </a:r>
          </a:p>
          <a:p>
            <a:r>
              <a:rPr lang="en-US"/>
              <a:t/>
            </a:r>
          </a:p>
          <a:p>
            <a:r>
              <a:rPr lang="en-US"/>
              <a:t>Smile and say:</a:t>
            </a:r>
          </a:p>
          <a:p>
            <a:r>
              <a:rPr lang="en-US"/>
              <a:t/>
            </a:r>
          </a:p>
          <a:p>
            <a:r>
              <a:rPr lang="en-US"/>
              <a:t>"I agree."</a:t>
            </a:r>
          </a:p>
          <a:p>
            <a:r>
              <a:rPr lang="en-US"/>
              <a:t/>
            </a:r>
          </a:p>
          <a:p>
            <a:r>
              <a:rPr lang="en-US"/>
              <a:t>(Pause.)</a:t>
            </a:r>
          </a:p>
          <a:p>
            <a:r>
              <a:rPr lang="en-US"/>
              <a:t/>
            </a:r>
          </a:p>
          <a:p>
            <a:r>
              <a:rPr lang="en-US"/>
              <a:t>"So why do we sometimes try to teach that way?"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"You have 15 seconds."</a:t>
            </a:r>
          </a:p>
          <a:p>
            <a:r>
              <a:rPr lang="en-US"/>
              <a:t/>
            </a:r>
          </a:p>
          <a:p>
            <a:r>
              <a:rPr lang="en-US"/>
              <a:t>"Without leaving your seat, decide which students need your help, who deserves a star, and what feedback you'd give."</a:t>
            </a:r>
          </a:p>
          <a:p>
            <a:r>
              <a:rPr lang="en-US"/>
              <a:t/>
            </a:r>
          </a:p>
          <a:p>
            <a:r>
              <a:rPr lang="en-US"/>
              <a:t>Start a 15-second timer.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intentional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"Now that we've established why monitoring matters, let's talk about what aggressive monitoring actually is."</a:t>
            </a:r>
          </a:p>
          <a:p>
            <a:r>
              <a:rPr lang="en-US"/>
              <a:t/>
            </a:r>
          </a:p>
          <a:p>
            <a:r>
              <a:rPr lang="en-US"/>
              <a:t>"Aggressive monitoring isn't about walking laps around your classroom."</a:t>
            </a:r>
          </a:p>
          <a:p>
            <a:r>
              <a:rPr lang="en-US"/>
              <a:t/>
            </a:r>
          </a:p>
          <a:p>
            <a:r>
              <a:rPr lang="en-US"/>
              <a:t>(Pause.)</a:t>
            </a:r>
          </a:p>
          <a:p>
            <a:r>
              <a:rPr lang="en-US"/>
              <a:t/>
            </a:r>
          </a:p>
          <a:p>
            <a:r>
              <a:rPr lang="en-US"/>
              <a:t>"It's intentional."</a:t>
            </a:r>
          </a:p>
          <a:p>
            <a:r>
              <a:rPr lang="en-US"/>
              <a:t/>
            </a:r>
          </a:p>
          <a:p>
            <a:r>
              <a:rPr lang="en-US"/>
              <a:t>Click to reveal each point one at a time.</a:t>
            </a:r>
          </a:p>
          <a:p>
            <a:r>
              <a:rPr lang="en-US"/>
              <a:t/>
            </a:r>
          </a:p>
          <a:p>
            <a:r>
              <a:rPr lang="en-US"/>
              <a:t>👀 Observe Every Learner</a:t>
            </a:r>
          </a:p>
          <a:p>
            <a:r>
              <a:rPr lang="en-US"/>
              <a:t/>
            </a:r>
          </a:p>
          <a:p>
            <a:r>
              <a:rPr lang="en-US"/>
              <a:t>"As you circulate, you're collecting evidence. You're asking yourself, 'Who has it? Who almost has it? Who needs me right now?'"</a:t>
            </a:r>
          </a:p>
          <a:p>
            <a:r>
              <a:rPr lang="en-US"/>
              <a:t/>
            </a:r>
          </a:p>
          <a:p>
            <a:r>
              <a:rPr lang="en-US"/>
              <a:t>💬 Provide Immediate Feedback</a:t>
            </a:r>
          </a:p>
          <a:p>
            <a:r>
              <a:rPr lang="en-US"/>
              <a:t/>
            </a:r>
          </a:p>
          <a:p>
            <a:r>
              <a:rPr lang="en-US"/>
              <a:t>"The magic happens in the moment. Instead of waiting until after the lesson to grade papers, we coach students while they're still learning."</a:t>
            </a:r>
          </a:p>
          <a:p>
            <a:r>
              <a:rPr lang="en-US"/>
              <a:t/>
            </a:r>
          </a:p>
          <a:p>
            <a:r>
              <a:rPr lang="en-US"/>
              <a:t>📊 Use What You Notice</a:t>
            </a:r>
          </a:p>
          <a:p>
            <a:r>
              <a:rPr lang="en-US"/>
              <a:t/>
            </a:r>
          </a:p>
          <a:p>
            <a:r>
              <a:rPr lang="en-US"/>
              <a:t>"Everything you observe helps you make your next instructional decision. Maybe one student needs a quick reminder. Maybe a small group needs a reteach. Maybe several students are ready to be challenged."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"Now that we've established why monitoring matters, let's talk about what aggressive monitoring actually is."</a:t>
            </a:r>
          </a:p>
          <a:p>
            <a:r>
              <a:rPr lang="en-US"/>
              <a:t/>
            </a:r>
          </a:p>
          <a:p>
            <a:r>
              <a:rPr lang="en-US"/>
              <a:t>"Aggressive monitoring isn't about walking laps around your classroom."</a:t>
            </a:r>
          </a:p>
          <a:p>
            <a:r>
              <a:rPr lang="en-US"/>
              <a:t/>
            </a:r>
          </a:p>
          <a:p>
            <a:r>
              <a:rPr lang="en-US"/>
              <a:t>(Pause.)</a:t>
            </a:r>
          </a:p>
          <a:p>
            <a:r>
              <a:rPr lang="en-US"/>
              <a:t/>
            </a:r>
          </a:p>
          <a:p>
            <a:r>
              <a:rPr lang="en-US"/>
              <a:t>"It's intentional."</a:t>
            </a:r>
          </a:p>
          <a:p>
            <a:r>
              <a:rPr lang="en-US"/>
              <a:t/>
            </a:r>
          </a:p>
          <a:p>
            <a:r>
              <a:rPr lang="en-US"/>
              <a:t>Click to reveal each point one at a time.</a:t>
            </a:r>
          </a:p>
          <a:p>
            <a:r>
              <a:rPr lang="en-US"/>
              <a:t/>
            </a:r>
          </a:p>
          <a:p>
            <a:r>
              <a:rPr lang="en-US"/>
              <a:t>👀 Observe Every Learner</a:t>
            </a:r>
          </a:p>
          <a:p>
            <a:r>
              <a:rPr lang="en-US"/>
              <a:t/>
            </a:r>
          </a:p>
          <a:p>
            <a:r>
              <a:rPr lang="en-US"/>
              <a:t>"As you circulate, you're collecting evidence. You're asking yourself, 'Who has it? Who almost has it? Who needs me right now?'"</a:t>
            </a:r>
          </a:p>
          <a:p>
            <a:r>
              <a:rPr lang="en-US"/>
              <a:t/>
            </a:r>
          </a:p>
          <a:p>
            <a:r>
              <a:rPr lang="en-US"/>
              <a:t>💬 Provide Immediate Feedback</a:t>
            </a:r>
          </a:p>
          <a:p>
            <a:r>
              <a:rPr lang="en-US"/>
              <a:t/>
            </a:r>
          </a:p>
          <a:p>
            <a:r>
              <a:rPr lang="en-US"/>
              <a:t>"The magic happens in the moment. Instead of waiting until after the lesson to grade papers, we coach students while they're still learning."</a:t>
            </a:r>
          </a:p>
          <a:p>
            <a:r>
              <a:rPr lang="en-US"/>
              <a:t/>
            </a:r>
          </a:p>
          <a:p>
            <a:r>
              <a:rPr lang="en-US"/>
              <a:t>📊 Use What You Notice</a:t>
            </a:r>
          </a:p>
          <a:p>
            <a:r>
              <a:rPr lang="en-US"/>
              <a:t/>
            </a:r>
          </a:p>
          <a:p>
            <a:r>
              <a:rPr lang="en-US"/>
              <a:t>"Everything you observe helps you make your next instructional decision. Maybe one student needs a quick reminder. Maybe a small group needs a reteach. Maybe several students are ready to be challenged."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Hold up your pen.</a:t>
            </a:r>
          </a:p>
          <a:p>
            <a:r>
              <a:rPr lang="en-US"/>
              <a:t/>
            </a:r>
          </a:p>
          <a:p>
            <a:r>
              <a:rPr lang="en-US"/>
              <a:t>"This may not look like anything special, but it's honestly one of my favorite instructional tools."</a:t>
            </a:r>
          </a:p>
          <a:p>
            <a:r>
              <a:rPr lang="en-US"/>
              <a:t/>
            </a:r>
          </a:p>
          <a:p>
            <a:r>
              <a:rPr lang="en-US"/>
              <a:t>(Pause.)</a:t>
            </a:r>
          </a:p>
          <a:p>
            <a:r>
              <a:rPr lang="en-US"/>
              <a:t/>
            </a:r>
          </a:p>
          <a:p>
            <a:r>
              <a:rPr lang="en-US"/>
              <a:t>"When I'm aggressively monitoring, this pen is always in my hand."</a:t>
            </a:r>
          </a:p>
          <a:p>
            <a:r>
              <a:rPr lang="en-US"/>
              <a:t/>
            </a:r>
          </a:p>
          <a:p>
            <a:r>
              <a:rPr lang="en-US"/>
              <a:t>"As I circulate, if I see a student demonstrating the skill correctly, I leave a quick star or check."</a:t>
            </a:r>
          </a:p>
          <a:p>
            <a:r>
              <a:rPr lang="en-US"/>
              <a:t/>
            </a:r>
          </a:p>
          <a:p>
            <a:r>
              <a:rPr lang="en-US"/>
              <a:t>"It only takes a second, but to my students, it means everything."</a:t>
            </a:r>
          </a:p>
          <a:p>
            <a:r>
              <a:rPr lang="en-US"/>
              <a:t/>
            </a:r>
          </a:p>
          <a:p>
            <a:r>
              <a:rPr lang="en-US"/>
              <a:t>Then tell your story.</a:t>
            </a:r>
          </a:p>
          <a:p>
            <a:r>
              <a:rPr lang="en-US"/>
              <a:t/>
            </a:r>
          </a:p>
          <a:p>
            <a:r>
              <a:rPr lang="en-US"/>
              <a:t>Something like:</a:t>
            </a:r>
          </a:p>
          <a:p>
            <a:r>
              <a:rPr lang="en-US"/>
              <a:t/>
            </a:r>
          </a:p>
          <a:p>
            <a:r>
              <a:rPr lang="en-US"/>
              <a:t>"My kindergarteners get so excited when they see this pen coming. They're not waiting for a grade—they're excited because they're getting immediate feedback while they're still learning."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After time is up:</a:t>
            </a:r>
          </a:p>
          <a:p>
            <a:r>
              <a:rPr lang="en-US"/>
              <a:t/>
            </a:r>
          </a:p>
          <a:p>
            <a:r>
              <a:rPr lang="en-US"/>
              <a:t>"Who felt confident?"</a:t>
            </a:r>
          </a:p>
          <a:p>
            <a:r>
              <a:rPr lang="en-US"/>
              <a:t/>
            </a:r>
          </a:p>
          <a:p>
            <a:r>
              <a:rPr lang="en-US"/>
              <a:t>"Who wasn't quite sure?"</a:t>
            </a:r>
          </a:p>
          <a:p>
            <a:r>
              <a:rPr lang="en-US"/>
              <a:t/>
            </a:r>
          </a:p>
          <a:p>
            <a:r>
              <a:rPr lang="en-US"/>
              <a:t>"Why was it difficult?"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"Exactly."</a:t>
            </a:r>
          </a:p>
          <a:p>
            <a:r>
              <a:rPr lang="en-US"/>
              <a:t/>
            </a:r>
          </a:p>
          <a:p>
            <a:r>
              <a:rPr lang="en-US"/>
              <a:t>"You were trying to monitor learning from a distance."</a:t>
            </a:r>
          </a:p>
          <a:p>
            <a:r>
              <a:rPr lang="en-US"/>
              <a:t/>
            </a:r>
          </a:p>
          <a:p>
            <a:r>
              <a:rPr lang="en-US"/>
              <a:t>Pause.</a:t>
            </a:r>
          </a:p>
          <a:p>
            <a:r>
              <a:rPr lang="en-US"/>
              <a:t/>
            </a:r>
          </a:p>
          <a:p>
            <a:r>
              <a:rPr lang="en-US"/>
              <a:t>"Now imagine trying to do that with 22 kindergarteners...or 28 fifth graders."</a:t>
            </a:r>
          </a:p>
          <a:p>
            <a:r>
              <a:rPr lang="en-US"/>
              <a:t/>
            </a:r>
          </a:p>
          <a:p>
            <a:r>
              <a:rPr lang="en-US"/>
              <a:t>"That's why aggressive monitoring matters."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0.png" Type="http://schemas.openxmlformats.org/officeDocument/2006/relationships/image"/><Relationship Id="rId7" Target="../media/image21.jpeg" Type="http://schemas.openxmlformats.org/officeDocument/2006/relationships/image"/><Relationship Id="rId8" Target="../media/image2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youtube.com/watch?v=I91bYoJCQzs" TargetMode="External" Type="http://schemas.openxmlformats.org/officeDocument/2006/relationships/video"/><Relationship Id="rId11" Target="https://www.youtube.com/watch?v=RBefnZ1Iato" TargetMode="External" Type="http://schemas.openxmlformats.org/officeDocument/2006/relationships/video"/><Relationship Id="rId2" Target="../notesSlides/notesSlide11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6.jpeg" Type="http://schemas.openxmlformats.org/officeDocument/2006/relationships/image"/><Relationship Id="rId9" Target="https://www.youtube.com/watch?v=kmf-E8qHi5I" TargetMode="External" Type="http://schemas.openxmlformats.org/officeDocument/2006/relationships/video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7.jpe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9.jpe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31.pn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33.jpeg" Type="http://schemas.openxmlformats.org/officeDocument/2006/relationships/image"/><Relationship Id="rId9" Target="../media/image3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35.jpe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37.pn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.png" Type="http://schemas.openxmlformats.org/officeDocument/2006/relationships/image"/><Relationship Id="rId7" Target="../media/image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2.png" Type="http://schemas.openxmlformats.org/officeDocument/2006/relationships/image"/><Relationship Id="rId7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5058034" y="3861511"/>
            <a:ext cx="3520101" cy="6425489"/>
          </a:xfrm>
          <a:custGeom>
            <a:avLst/>
            <a:gdLst/>
            <a:ahLst/>
            <a:cxnLst/>
            <a:rect r="r" b="b" t="t" l="l"/>
            <a:pathLst>
              <a:path h="6425489" w="3520101">
                <a:moveTo>
                  <a:pt x="3520101" y="0"/>
                </a:moveTo>
                <a:lnTo>
                  <a:pt x="0" y="0"/>
                </a:lnTo>
                <a:lnTo>
                  <a:pt x="0" y="6425489"/>
                </a:lnTo>
                <a:lnTo>
                  <a:pt x="3520101" y="6425489"/>
                </a:lnTo>
                <a:lnTo>
                  <a:pt x="352010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82537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3581144"/>
            <a:ext cx="2660384" cy="5752183"/>
          </a:xfrm>
          <a:custGeom>
            <a:avLst/>
            <a:gdLst/>
            <a:ahLst/>
            <a:cxnLst/>
            <a:rect r="r" b="b" t="t" l="l"/>
            <a:pathLst>
              <a:path h="5752183" w="2660384">
                <a:moveTo>
                  <a:pt x="0" y="0"/>
                </a:moveTo>
                <a:lnTo>
                  <a:pt x="2660384" y="0"/>
                </a:lnTo>
                <a:lnTo>
                  <a:pt x="2660384" y="5752183"/>
                </a:lnTo>
                <a:lnTo>
                  <a:pt x="0" y="57521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587698" y="1879065"/>
            <a:ext cx="11191453" cy="2762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79"/>
              </a:lnSpc>
            </a:pPr>
            <a:r>
              <a:rPr lang="en-US" sz="9799">
                <a:solidFill>
                  <a:srgbClr val="FF66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PLAYMAKERS IN THE CLASSROOM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391308" y="-254391"/>
            <a:ext cx="5500400" cy="4095462"/>
          </a:xfrm>
          <a:custGeom>
            <a:avLst/>
            <a:gdLst/>
            <a:ahLst/>
            <a:cxnLst/>
            <a:rect r="r" b="b" t="t" l="l"/>
            <a:pathLst>
              <a:path h="4095462" w="5500400">
                <a:moveTo>
                  <a:pt x="0" y="0"/>
                </a:moveTo>
                <a:lnTo>
                  <a:pt x="5500400" y="0"/>
                </a:lnTo>
                <a:lnTo>
                  <a:pt x="5500400" y="4095463"/>
                </a:lnTo>
                <a:lnTo>
                  <a:pt x="0" y="40954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3115084" y="-226581"/>
            <a:ext cx="5463051" cy="4067653"/>
          </a:xfrm>
          <a:custGeom>
            <a:avLst/>
            <a:gdLst/>
            <a:ahLst/>
            <a:cxnLst/>
            <a:rect r="r" b="b" t="t" l="l"/>
            <a:pathLst>
              <a:path h="4067653" w="5463051">
                <a:moveTo>
                  <a:pt x="5463051" y="0"/>
                </a:moveTo>
                <a:lnTo>
                  <a:pt x="0" y="0"/>
                </a:lnTo>
                <a:lnTo>
                  <a:pt x="0" y="4067653"/>
                </a:lnTo>
                <a:lnTo>
                  <a:pt x="5463051" y="4067653"/>
                </a:lnTo>
                <a:lnTo>
                  <a:pt x="5463051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25018" y="6783469"/>
            <a:ext cx="4318683" cy="3503531"/>
          </a:xfrm>
          <a:custGeom>
            <a:avLst/>
            <a:gdLst/>
            <a:ahLst/>
            <a:cxnLst/>
            <a:rect r="r" b="b" t="t" l="l"/>
            <a:pathLst>
              <a:path h="3503531" w="4318683">
                <a:moveTo>
                  <a:pt x="0" y="0"/>
                </a:moveTo>
                <a:lnTo>
                  <a:pt x="4318683" y="0"/>
                </a:lnTo>
                <a:lnTo>
                  <a:pt x="4318683" y="3503531"/>
                </a:lnTo>
                <a:lnTo>
                  <a:pt x="0" y="35035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930851" y="7693001"/>
            <a:ext cx="505147" cy="495044"/>
          </a:xfrm>
          <a:custGeom>
            <a:avLst/>
            <a:gdLst/>
            <a:ahLst/>
            <a:cxnLst/>
            <a:rect r="r" b="b" t="t" l="l"/>
            <a:pathLst>
              <a:path h="495044" w="505147">
                <a:moveTo>
                  <a:pt x="0" y="0"/>
                </a:moveTo>
                <a:lnTo>
                  <a:pt x="505147" y="0"/>
                </a:lnTo>
                <a:lnTo>
                  <a:pt x="505147" y="495044"/>
                </a:lnTo>
                <a:lnTo>
                  <a:pt x="0" y="4950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374728" y="4537173"/>
            <a:ext cx="9617393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9D3627"/>
                </a:solidFill>
                <a:latin typeface="Apricots"/>
                <a:ea typeface="Apricots"/>
                <a:cs typeface="Apricots"/>
                <a:sym typeface="Apricots"/>
              </a:rPr>
              <a:t>Monitoring That Changes the Game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109092" y="6998055"/>
            <a:ext cx="8005991" cy="1189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Brittany Rios, M.Ed., NBCT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Kindergarten Teacher        Lakeview Elementary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2049117"/>
            <a:chOff x="0" y="0"/>
            <a:chExt cx="4310485" cy="53968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539685"/>
            </a:xfrm>
            <a:custGeom>
              <a:avLst/>
              <a:gdLst/>
              <a:ahLst/>
              <a:cxnLst/>
              <a:rect r="r" b="b" t="t" l="l"/>
              <a:pathLst>
                <a:path h="53968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88885"/>
                  </a:lnTo>
                  <a:lnTo>
                    <a:pt x="2155242" y="539685"/>
                  </a:lnTo>
                  <a:lnTo>
                    <a:pt x="0" y="48888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5365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549406" y="3586274"/>
            <a:ext cx="1588905" cy="5420097"/>
          </a:xfrm>
          <a:custGeom>
            <a:avLst/>
            <a:gdLst/>
            <a:ahLst/>
            <a:cxnLst/>
            <a:rect r="r" b="b" t="t" l="l"/>
            <a:pathLst>
              <a:path h="5420097" w="1588905">
                <a:moveTo>
                  <a:pt x="0" y="0"/>
                </a:moveTo>
                <a:lnTo>
                  <a:pt x="1588905" y="0"/>
                </a:lnTo>
                <a:lnTo>
                  <a:pt x="1588905" y="5420097"/>
                </a:lnTo>
                <a:lnTo>
                  <a:pt x="0" y="54200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334811" y="3304905"/>
            <a:ext cx="4178776" cy="5571701"/>
          </a:xfrm>
          <a:custGeom>
            <a:avLst/>
            <a:gdLst/>
            <a:ahLst/>
            <a:cxnLst/>
            <a:rect r="r" b="b" t="t" l="l"/>
            <a:pathLst>
              <a:path h="5571701" w="4178776">
                <a:moveTo>
                  <a:pt x="0" y="0"/>
                </a:moveTo>
                <a:lnTo>
                  <a:pt x="4178776" y="0"/>
                </a:lnTo>
                <a:lnTo>
                  <a:pt x="4178776" y="5571701"/>
                </a:lnTo>
                <a:lnTo>
                  <a:pt x="0" y="55717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5400000">
            <a:off x="7578141" y="3681492"/>
            <a:ext cx="6687518" cy="5835224"/>
          </a:xfrm>
          <a:custGeom>
            <a:avLst/>
            <a:gdLst/>
            <a:ahLst/>
            <a:cxnLst/>
            <a:rect r="r" b="b" t="t" l="l"/>
            <a:pathLst>
              <a:path h="5835224" w="6687518">
                <a:moveTo>
                  <a:pt x="0" y="0"/>
                </a:moveTo>
                <a:lnTo>
                  <a:pt x="6687518" y="0"/>
                </a:lnTo>
                <a:lnTo>
                  <a:pt x="6687518" y="5835224"/>
                </a:lnTo>
                <a:lnTo>
                  <a:pt x="0" y="58352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1443" r="-29653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3082835" y="2975910"/>
            <a:ext cx="5737443" cy="610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0"/>
              </a:lnSpc>
              <a:spcBef>
                <a:spcPct val="0"/>
              </a:spcBef>
            </a:pPr>
            <a:r>
              <a:rPr lang="en-US" sz="1728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⭐ A special Monitoring Pen</a:t>
            </a:r>
          </a:p>
          <a:p>
            <a:pPr algn="ctr">
              <a:lnSpc>
                <a:spcPts val="2420"/>
              </a:lnSpc>
              <a:spcBef>
                <a:spcPct val="0"/>
              </a:spcBef>
            </a:pPr>
            <a:r>
              <a:rPr lang="en-US" sz="1728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A simple tool with a big impact.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748535" y="1251311"/>
            <a:ext cx="11191453" cy="101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7000">
                <a:solidFill>
                  <a:srgbClr val="FF66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COACH IN THE MOMENT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797102" y="2168891"/>
            <a:ext cx="9388629" cy="735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73"/>
              </a:lnSpc>
              <a:spcBef>
                <a:spcPct val="0"/>
              </a:spcBef>
            </a:pPr>
            <a:r>
              <a:rPr lang="en-US" sz="426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There is power in catching students getting it right!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502220" y="1204403"/>
            <a:ext cx="4646652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#2: Stay in Motion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How to aggressively monitor</a:t>
            </a:r>
          </a:p>
        </p:txBody>
      </p:sp>
      <p:sp>
        <p:nvSpPr>
          <p:cNvPr name="Freeform 12" id="12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070908" y="3149453"/>
            <a:ext cx="14146184" cy="1994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70"/>
              </a:lnSpc>
              <a:spcBef>
                <a:spcPct val="0"/>
              </a:spcBef>
            </a:pPr>
            <a:r>
              <a:rPr lang="en-US" sz="117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👀 ➜ 🚶 ➜ 💬 ➜ 📊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70908" y="5067300"/>
            <a:ext cx="3320653" cy="11900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8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1. Scan</a:t>
            </a:r>
          </a:p>
          <a:p>
            <a:pPr algn="ctr">
              <a:lnSpc>
                <a:spcPts val="4758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Observe every student.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106321" y="5075618"/>
            <a:ext cx="2692730" cy="1777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4"/>
              </a:lnSpc>
              <a:spcBef>
                <a:spcPct val="0"/>
              </a:spcBef>
            </a:pPr>
            <a:r>
              <a:rPr lang="en-US" sz="339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2. Circulate</a:t>
            </a:r>
          </a:p>
          <a:p>
            <a:pPr algn="ctr">
              <a:lnSpc>
                <a:spcPts val="4754"/>
              </a:lnSpc>
              <a:spcBef>
                <a:spcPct val="0"/>
              </a:spcBef>
            </a:pPr>
            <a:r>
              <a:rPr lang="en-US" sz="339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Move with purpose</a:t>
            </a:r>
          </a:p>
          <a:p>
            <a:pPr algn="ctr">
              <a:lnSpc>
                <a:spcPts val="4754"/>
              </a:lnSpc>
              <a:spcBef>
                <a:spcPct val="0"/>
              </a:spcBef>
            </a:pPr>
            <a:r>
              <a:rPr lang="en-US" sz="339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using “laps”.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11346" y="5067300"/>
            <a:ext cx="3603784" cy="1189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3. Coach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Give immediate feedback.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664803" y="5075618"/>
            <a:ext cx="3594497" cy="179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4. Adjust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Use what you learned to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guide instruction.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124681" y="7170483"/>
            <a:ext cx="3337370" cy="1669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4"/>
              </a:lnSpc>
              <a:spcBef>
                <a:spcPct val="0"/>
              </a:spcBef>
            </a:pPr>
            <a:r>
              <a:rPr lang="en-US" sz="19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Ask Yourself...</a:t>
            </a:r>
          </a:p>
          <a:p>
            <a:pPr algn="ctr">
              <a:lnSpc>
                <a:spcPts val="2664"/>
              </a:lnSpc>
              <a:spcBef>
                <a:spcPct val="0"/>
              </a:spcBef>
            </a:pPr>
            <a:r>
              <a:rPr lang="en-US" sz="19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✔️ Have I seen every student?</a:t>
            </a:r>
          </a:p>
          <a:p>
            <a:pPr algn="ctr">
              <a:lnSpc>
                <a:spcPts val="2664"/>
              </a:lnSpc>
              <a:spcBef>
                <a:spcPct val="0"/>
              </a:spcBef>
            </a:pPr>
            <a:r>
              <a:rPr lang="en-US" sz="19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✔️ Do I know who understands?</a:t>
            </a:r>
          </a:p>
          <a:p>
            <a:pPr algn="ctr">
              <a:lnSpc>
                <a:spcPts val="2664"/>
              </a:lnSpc>
              <a:spcBef>
                <a:spcPct val="0"/>
              </a:spcBef>
            </a:pPr>
            <a:r>
              <a:rPr lang="en-US" sz="19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✔️ Did I leave immediate feedback?</a:t>
            </a:r>
          </a:p>
          <a:p>
            <a:pPr algn="ctr">
              <a:lnSpc>
                <a:spcPts val="2664"/>
              </a:lnSpc>
              <a:spcBef>
                <a:spcPct val="0"/>
              </a:spcBef>
            </a:pPr>
            <a:r>
              <a:rPr lang="en-US" sz="19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✔️ What will I do with this information?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502220" y="1204403"/>
            <a:ext cx="4646652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#2: Stay in Motion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How to aggressively monitor</a:t>
            </a:r>
          </a:p>
        </p:txBody>
      </p:sp>
      <p:sp>
        <p:nvSpPr>
          <p:cNvPr name="Freeform 12" id="12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070908" y="3149453"/>
            <a:ext cx="14146184" cy="1994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70"/>
              </a:lnSpc>
              <a:spcBef>
                <a:spcPct val="0"/>
              </a:spcBef>
            </a:pPr>
            <a:r>
              <a:rPr lang="en-US" sz="117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👀 ➜ 🚶 ➜ 💬 ➜ 📊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70908" y="5067300"/>
            <a:ext cx="3320653" cy="11900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8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1. Scan</a:t>
            </a:r>
          </a:p>
          <a:p>
            <a:pPr algn="ctr">
              <a:lnSpc>
                <a:spcPts val="4758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Observe every student.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79826" y="5075618"/>
            <a:ext cx="2745720" cy="1181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4"/>
              </a:lnSpc>
              <a:spcBef>
                <a:spcPct val="0"/>
              </a:spcBef>
            </a:pPr>
            <a:r>
              <a:rPr lang="en-US" sz="339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2. Circulate</a:t>
            </a:r>
          </a:p>
          <a:p>
            <a:pPr algn="ctr">
              <a:lnSpc>
                <a:spcPts val="4754"/>
              </a:lnSpc>
              <a:spcBef>
                <a:spcPct val="0"/>
              </a:spcBef>
            </a:pPr>
            <a:r>
              <a:rPr lang="en-US" sz="3396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Move with purpose.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11346" y="5067300"/>
            <a:ext cx="3603784" cy="1189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3. Coach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Give immediate feedback.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664803" y="5075618"/>
            <a:ext cx="3594497" cy="179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4. Adjust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Use what you learned to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guide instruction.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453208" y="7360983"/>
            <a:ext cx="12744676" cy="1189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Turn to someone near you. Which of these four steps do you think teachers do the best? Which one do you think we skip the most?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307361" y="3417248"/>
            <a:ext cx="4651874" cy="3824918"/>
          </a:xfrm>
          <a:custGeom>
            <a:avLst/>
            <a:gdLst/>
            <a:ahLst/>
            <a:cxnLst/>
            <a:rect r="r" b="b" t="t" l="l"/>
            <a:pathLst>
              <a:path h="3824918" w="4651874">
                <a:moveTo>
                  <a:pt x="0" y="0"/>
                </a:moveTo>
                <a:lnTo>
                  <a:pt x="4651873" y="0"/>
                </a:lnTo>
                <a:lnTo>
                  <a:pt x="4651873" y="3824918"/>
                </a:lnTo>
                <a:lnTo>
                  <a:pt x="0" y="38249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61851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4073838" y="5329707"/>
            <a:ext cx="988524" cy="782627"/>
            <a:chOff x="0" y="0"/>
            <a:chExt cx="260352" cy="20612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0352" cy="206124"/>
            </a:xfrm>
            <a:custGeom>
              <a:avLst/>
              <a:gdLst/>
              <a:ahLst/>
              <a:cxnLst/>
              <a:rect r="r" b="b" t="t" l="l"/>
              <a:pathLst>
                <a:path h="206124" w="260352">
                  <a:moveTo>
                    <a:pt x="103062" y="0"/>
                  </a:moveTo>
                  <a:lnTo>
                    <a:pt x="157290" y="0"/>
                  </a:lnTo>
                  <a:cubicBezTo>
                    <a:pt x="214210" y="0"/>
                    <a:pt x="260352" y="46142"/>
                    <a:pt x="260352" y="103062"/>
                  </a:cubicBezTo>
                  <a:lnTo>
                    <a:pt x="260352" y="103062"/>
                  </a:lnTo>
                  <a:cubicBezTo>
                    <a:pt x="260352" y="159982"/>
                    <a:pt x="214210" y="206124"/>
                    <a:pt x="157290" y="206124"/>
                  </a:cubicBezTo>
                  <a:lnTo>
                    <a:pt x="103062" y="206124"/>
                  </a:lnTo>
                  <a:cubicBezTo>
                    <a:pt x="46142" y="206124"/>
                    <a:pt x="0" y="159982"/>
                    <a:pt x="0" y="103062"/>
                  </a:cubicBezTo>
                  <a:lnTo>
                    <a:pt x="0" y="103062"/>
                  </a:lnTo>
                  <a:cubicBezTo>
                    <a:pt x="0" y="46142"/>
                    <a:pt x="46142" y="0"/>
                    <a:pt x="10306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260352" cy="2537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6537939" y="1204403"/>
            <a:ext cx="4575215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5973037" y="1850042"/>
            <a:ext cx="5705018" cy="578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4"/>
              </a:lnSpc>
              <a:spcBef>
                <a:spcPct val="0"/>
              </a:spcBef>
            </a:pPr>
            <a:r>
              <a:rPr lang="en-US" sz="33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does it look like in the classroom?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440056" y="5262053"/>
            <a:ext cx="256088" cy="850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82"/>
              </a:lnSpc>
            </a:pPr>
            <a:r>
              <a:rPr lang="en-US" sz="4916">
                <a:solidFill>
                  <a:srgbClr val="9D362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250437" y="3562110"/>
            <a:ext cx="5395663" cy="3096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9425" indent="-319713" lvl="1">
              <a:lnSpc>
                <a:spcPts val="4146"/>
              </a:lnSpc>
              <a:buAutoNum type="arabicPeriod" startAt="1"/>
            </a:pPr>
            <a:r>
              <a:rPr lang="en-US" sz="296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Select a skill to look for and explain it to students</a:t>
            </a:r>
          </a:p>
          <a:p>
            <a:pPr algn="l" marL="639425" indent="-319713" lvl="1">
              <a:lnSpc>
                <a:spcPts val="4146"/>
              </a:lnSpc>
              <a:buAutoNum type="arabicPeriod" startAt="1"/>
            </a:pPr>
            <a:r>
              <a:rPr lang="en-US" sz="296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Circulate and stop briefly at each student (5-10 seconds)</a:t>
            </a:r>
          </a:p>
          <a:p>
            <a:pPr algn="l" marL="639425" indent="-319713" lvl="1">
              <a:lnSpc>
                <a:spcPts val="4146"/>
              </a:lnSpc>
              <a:buAutoNum type="arabicPeriod" startAt="1"/>
            </a:pPr>
            <a:r>
              <a:rPr lang="en-US" sz="296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Write a symbol on student paper showing immediate feedback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4073838" y="5329707"/>
            <a:ext cx="988524" cy="782627"/>
            <a:chOff x="0" y="0"/>
            <a:chExt cx="260352" cy="20612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0352" cy="206124"/>
            </a:xfrm>
            <a:custGeom>
              <a:avLst/>
              <a:gdLst/>
              <a:ahLst/>
              <a:cxnLst/>
              <a:rect r="r" b="b" t="t" l="l"/>
              <a:pathLst>
                <a:path h="206124" w="260352">
                  <a:moveTo>
                    <a:pt x="103062" y="0"/>
                  </a:moveTo>
                  <a:lnTo>
                    <a:pt x="157290" y="0"/>
                  </a:lnTo>
                  <a:cubicBezTo>
                    <a:pt x="214210" y="0"/>
                    <a:pt x="260352" y="46142"/>
                    <a:pt x="260352" y="103062"/>
                  </a:cubicBezTo>
                  <a:lnTo>
                    <a:pt x="260352" y="103062"/>
                  </a:lnTo>
                  <a:cubicBezTo>
                    <a:pt x="260352" y="159982"/>
                    <a:pt x="214210" y="206124"/>
                    <a:pt x="157290" y="206124"/>
                  </a:cubicBezTo>
                  <a:lnTo>
                    <a:pt x="103062" y="206124"/>
                  </a:lnTo>
                  <a:cubicBezTo>
                    <a:pt x="46142" y="206124"/>
                    <a:pt x="0" y="159982"/>
                    <a:pt x="0" y="103062"/>
                  </a:cubicBezTo>
                  <a:lnTo>
                    <a:pt x="0" y="103062"/>
                  </a:lnTo>
                  <a:cubicBezTo>
                    <a:pt x="0" y="46142"/>
                    <a:pt x="46142" y="0"/>
                    <a:pt x="10306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260352" cy="2537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6537939" y="1204403"/>
            <a:ext cx="4575215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5973037" y="1850042"/>
            <a:ext cx="5705018" cy="578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4"/>
              </a:lnSpc>
              <a:spcBef>
                <a:spcPct val="0"/>
              </a:spcBef>
            </a:pPr>
            <a:r>
              <a:rPr lang="en-US" sz="330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does it look like in the classroom?</a:t>
            </a:r>
          </a:p>
        </p:txBody>
      </p:sp>
      <p:pic>
        <p:nvPicPr>
          <p:cNvPr name="Picture 17" id="17"/>
          <p:cNvPicPr>
            <a:picLocks noChangeAspect="true"/>
          </p:cNvPicPr>
          <p:nvPr>
            <a:videoFile r:link="rId9"/>
          </p:nvPr>
        </p:nvPicPr>
        <p:blipFill>
          <a:blip r:embed="rId8"/>
          <a:stretch>
            <a:fillRect/>
          </a:stretch>
        </p:blipFill>
        <p:spPr>
          <a:xfrm rot="0">
            <a:off x="2538129" y="3992162"/>
            <a:ext cx="3772140" cy="212017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>
            <a:videoFile r:link="rId10"/>
          </p:nvPr>
        </p:nvPicPr>
        <p:blipFill>
          <a:blip r:embed="rId8"/>
          <a:stretch>
            <a:fillRect/>
          </a:stretch>
        </p:blipFill>
        <p:spPr>
          <a:xfrm rot="0">
            <a:off x="7258874" y="4030848"/>
            <a:ext cx="3634479" cy="204279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>
            <a:videoFile r:link="rId11"/>
          </p:nvPr>
        </p:nvPicPr>
        <p:blipFill>
          <a:blip r:embed="rId8"/>
          <a:stretch>
            <a:fillRect/>
          </a:stretch>
        </p:blipFill>
        <p:spPr>
          <a:xfrm rot="0">
            <a:off x="11830765" y="4007196"/>
            <a:ext cx="3718641" cy="20901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282398" y="2783199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8" y="0"/>
                </a:lnTo>
                <a:lnTo>
                  <a:pt x="476771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144000" y="3314250"/>
            <a:ext cx="5577914" cy="5294855"/>
          </a:xfrm>
          <a:custGeom>
            <a:avLst/>
            <a:gdLst/>
            <a:ahLst/>
            <a:cxnLst/>
            <a:rect r="r" b="b" t="t" l="l"/>
            <a:pathLst>
              <a:path h="5294855" w="5577914">
                <a:moveTo>
                  <a:pt x="0" y="0"/>
                </a:moveTo>
                <a:lnTo>
                  <a:pt x="5577914" y="0"/>
                </a:lnTo>
                <a:lnTo>
                  <a:pt x="5577914" y="5294855"/>
                </a:lnTo>
                <a:lnTo>
                  <a:pt x="0" y="52948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537939" y="1204403"/>
            <a:ext cx="4575215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Kindergarten: writing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282398" y="2783199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8" y="0"/>
                </a:lnTo>
                <a:lnTo>
                  <a:pt x="476771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076114" y="3315613"/>
            <a:ext cx="5475767" cy="5292129"/>
          </a:xfrm>
          <a:custGeom>
            <a:avLst/>
            <a:gdLst/>
            <a:ahLst/>
            <a:cxnLst/>
            <a:rect r="r" b="b" t="t" l="l"/>
            <a:pathLst>
              <a:path h="5292129" w="5475767">
                <a:moveTo>
                  <a:pt x="0" y="0"/>
                </a:moveTo>
                <a:lnTo>
                  <a:pt x="5475767" y="0"/>
                </a:lnTo>
                <a:lnTo>
                  <a:pt x="5475767" y="5292129"/>
                </a:lnTo>
                <a:lnTo>
                  <a:pt x="0" y="52921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537939" y="1204403"/>
            <a:ext cx="4575215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Kindergarten: math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454720" y="2806037"/>
            <a:ext cx="4725952" cy="6155472"/>
          </a:xfrm>
          <a:custGeom>
            <a:avLst/>
            <a:gdLst/>
            <a:ahLst/>
            <a:cxnLst/>
            <a:rect r="r" b="b" t="t" l="l"/>
            <a:pathLst>
              <a:path h="6155472" w="4725952">
                <a:moveTo>
                  <a:pt x="0" y="0"/>
                </a:moveTo>
                <a:lnTo>
                  <a:pt x="4725952" y="0"/>
                </a:lnTo>
                <a:lnTo>
                  <a:pt x="4725952" y="6155472"/>
                </a:lnTo>
                <a:lnTo>
                  <a:pt x="0" y="61554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825546" y="3259706"/>
            <a:ext cx="5893253" cy="5248134"/>
          </a:xfrm>
          <a:custGeom>
            <a:avLst/>
            <a:gdLst/>
            <a:ahLst/>
            <a:cxnLst/>
            <a:rect r="r" b="b" t="t" l="l"/>
            <a:pathLst>
              <a:path h="5248134" w="5893253">
                <a:moveTo>
                  <a:pt x="0" y="0"/>
                </a:moveTo>
                <a:lnTo>
                  <a:pt x="5893254" y="0"/>
                </a:lnTo>
                <a:lnTo>
                  <a:pt x="5893254" y="5248134"/>
                </a:lnTo>
                <a:lnTo>
                  <a:pt x="0" y="52481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537939" y="1204403"/>
            <a:ext cx="4575215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First &amp; Second Grade: ELA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70220" y="2806037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825546" y="3341183"/>
            <a:ext cx="5571979" cy="5286667"/>
          </a:xfrm>
          <a:custGeom>
            <a:avLst/>
            <a:gdLst/>
            <a:ahLst/>
            <a:cxnLst/>
            <a:rect r="r" b="b" t="t" l="l"/>
            <a:pathLst>
              <a:path h="5286667" w="5571979">
                <a:moveTo>
                  <a:pt x="0" y="0"/>
                </a:moveTo>
                <a:lnTo>
                  <a:pt x="5571979" y="0"/>
                </a:lnTo>
                <a:lnTo>
                  <a:pt x="5571979" y="5286666"/>
                </a:lnTo>
                <a:lnTo>
                  <a:pt x="0" y="52866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537939" y="1204403"/>
            <a:ext cx="4575215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First &amp; Second Grade: Math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118984" y="3023535"/>
            <a:ext cx="6500296" cy="5869296"/>
          </a:xfrm>
          <a:custGeom>
            <a:avLst/>
            <a:gdLst/>
            <a:ahLst/>
            <a:cxnLst/>
            <a:rect r="r" b="b" t="t" l="l"/>
            <a:pathLst>
              <a:path h="5869296" w="6500296">
                <a:moveTo>
                  <a:pt x="0" y="0"/>
                </a:moveTo>
                <a:lnTo>
                  <a:pt x="6500296" y="0"/>
                </a:lnTo>
                <a:lnTo>
                  <a:pt x="6500296" y="5869296"/>
                </a:lnTo>
                <a:lnTo>
                  <a:pt x="0" y="58692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7667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852587" y="3308033"/>
            <a:ext cx="5349992" cy="5300301"/>
          </a:xfrm>
          <a:custGeom>
            <a:avLst/>
            <a:gdLst/>
            <a:ahLst/>
            <a:cxnLst/>
            <a:rect r="r" b="b" t="t" l="l"/>
            <a:pathLst>
              <a:path h="5300301" w="5349992">
                <a:moveTo>
                  <a:pt x="0" y="0"/>
                </a:moveTo>
                <a:lnTo>
                  <a:pt x="5349991" y="0"/>
                </a:lnTo>
                <a:lnTo>
                  <a:pt x="5349991" y="5300301"/>
                </a:lnTo>
                <a:lnTo>
                  <a:pt x="0" y="53003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124256" y="1204403"/>
            <a:ext cx="5402580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Third, Fourth &amp; Fifth Grade: ELA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614632" y="7751961"/>
            <a:ext cx="4496535" cy="1506339"/>
          </a:xfrm>
          <a:custGeom>
            <a:avLst/>
            <a:gdLst/>
            <a:ahLst/>
            <a:cxnLst/>
            <a:rect r="r" b="b" t="t" l="l"/>
            <a:pathLst>
              <a:path h="1506339" w="4496535">
                <a:moveTo>
                  <a:pt x="0" y="0"/>
                </a:moveTo>
                <a:lnTo>
                  <a:pt x="4496535" y="0"/>
                </a:lnTo>
                <a:lnTo>
                  <a:pt x="4496535" y="1506339"/>
                </a:lnTo>
                <a:lnTo>
                  <a:pt x="0" y="15063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083308" y="567369"/>
            <a:ext cx="6491184" cy="9152262"/>
          </a:xfrm>
          <a:custGeom>
            <a:avLst/>
            <a:gdLst/>
            <a:ahLst/>
            <a:cxnLst/>
            <a:rect r="r" b="b" t="t" l="l"/>
            <a:pathLst>
              <a:path h="9152262" w="6491184">
                <a:moveTo>
                  <a:pt x="0" y="0"/>
                </a:moveTo>
                <a:lnTo>
                  <a:pt x="6491184" y="0"/>
                </a:lnTo>
                <a:lnTo>
                  <a:pt x="6491184" y="9152262"/>
                </a:lnTo>
                <a:lnTo>
                  <a:pt x="0" y="91522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209525" y="5767114"/>
            <a:ext cx="4901642" cy="1984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6"/>
              </a:lnSpc>
            </a:pPr>
          </a:p>
          <a:p>
            <a:pPr algn="ctr">
              <a:lnSpc>
                <a:spcPts val="4244"/>
              </a:lnSpc>
            </a:pPr>
            <a:r>
              <a:rPr lang="en-US" sz="3858">
                <a:solidFill>
                  <a:srgbClr val="9D362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To receive credit for this session, please fill out the survey at the end.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744423" y="7043938"/>
            <a:ext cx="2347166" cy="3243062"/>
          </a:xfrm>
          <a:custGeom>
            <a:avLst/>
            <a:gdLst/>
            <a:ahLst/>
            <a:cxnLst/>
            <a:rect r="r" b="b" t="t" l="l"/>
            <a:pathLst>
              <a:path h="3243062" w="2347166">
                <a:moveTo>
                  <a:pt x="2347166" y="0"/>
                </a:moveTo>
                <a:lnTo>
                  <a:pt x="0" y="0"/>
                </a:lnTo>
                <a:lnTo>
                  <a:pt x="0" y="3243062"/>
                </a:lnTo>
                <a:lnTo>
                  <a:pt x="2347166" y="3243062"/>
                </a:lnTo>
                <a:lnTo>
                  <a:pt x="234716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33394" y="3077817"/>
            <a:ext cx="7510606" cy="5251954"/>
          </a:xfrm>
          <a:custGeom>
            <a:avLst/>
            <a:gdLst/>
            <a:ahLst/>
            <a:cxnLst/>
            <a:rect r="r" b="b" t="t" l="l"/>
            <a:pathLst>
              <a:path h="5251954" w="7510606">
                <a:moveTo>
                  <a:pt x="0" y="0"/>
                </a:moveTo>
                <a:lnTo>
                  <a:pt x="7510606" y="0"/>
                </a:lnTo>
                <a:lnTo>
                  <a:pt x="7510606" y="5251955"/>
                </a:lnTo>
                <a:lnTo>
                  <a:pt x="0" y="52519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7254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974543" y="3077817"/>
            <a:ext cx="5402142" cy="5303020"/>
          </a:xfrm>
          <a:custGeom>
            <a:avLst/>
            <a:gdLst/>
            <a:ahLst/>
            <a:cxnLst/>
            <a:rect r="r" b="b" t="t" l="l"/>
            <a:pathLst>
              <a:path h="5303020" w="5402142">
                <a:moveTo>
                  <a:pt x="0" y="0"/>
                </a:moveTo>
                <a:lnTo>
                  <a:pt x="5402142" y="0"/>
                </a:lnTo>
                <a:lnTo>
                  <a:pt x="5402142" y="5303021"/>
                </a:lnTo>
                <a:lnTo>
                  <a:pt x="0" y="53030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044008" y="1204403"/>
            <a:ext cx="5563076" cy="136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🏈 Play #3: See it in action</a:t>
            </a:r>
          </a:p>
          <a:p>
            <a:pPr algn="ctr">
              <a:lnSpc>
                <a:spcPts val="5477"/>
              </a:lnSpc>
              <a:spcBef>
                <a:spcPct val="0"/>
              </a:spcBef>
            </a:pPr>
            <a:r>
              <a:rPr lang="en-US" sz="3912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Third, Fourth &amp; Fifth Grade: Math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0814" y="953673"/>
            <a:ext cx="16366372" cy="2069862"/>
            <a:chOff x="0" y="0"/>
            <a:chExt cx="4310485" cy="5451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545149"/>
            </a:xfrm>
            <a:custGeom>
              <a:avLst/>
              <a:gdLst/>
              <a:ahLst/>
              <a:cxnLst/>
              <a:rect r="r" b="b" t="t" l="l"/>
              <a:pathLst>
                <a:path h="545149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94349"/>
                  </a:lnTo>
                  <a:lnTo>
                    <a:pt x="2155242" y="545149"/>
                  </a:lnTo>
                  <a:lnTo>
                    <a:pt x="0" y="494349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5419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967517" y="6195179"/>
            <a:ext cx="8352967" cy="2798244"/>
          </a:xfrm>
          <a:custGeom>
            <a:avLst/>
            <a:gdLst/>
            <a:ahLst/>
            <a:cxnLst/>
            <a:rect r="r" b="b" t="t" l="l"/>
            <a:pathLst>
              <a:path h="2798244" w="8352967">
                <a:moveTo>
                  <a:pt x="0" y="0"/>
                </a:moveTo>
                <a:lnTo>
                  <a:pt x="8352966" y="0"/>
                </a:lnTo>
                <a:lnTo>
                  <a:pt x="8352966" y="2798244"/>
                </a:lnTo>
                <a:lnTo>
                  <a:pt x="0" y="27982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002058">
            <a:off x="1677761" y="357267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-1955837">
            <a:off x="13820948" y="388217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548273" y="1478900"/>
            <a:ext cx="11191453" cy="14008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79"/>
              </a:lnSpc>
            </a:pPr>
            <a:r>
              <a:rPr lang="en-US" sz="9799">
                <a:solidFill>
                  <a:srgbClr val="FF66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FINAL HUDDLE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307925" y="3796755"/>
            <a:ext cx="11672149" cy="1346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4"/>
              </a:lnSpc>
              <a:spcBef>
                <a:spcPct val="0"/>
              </a:spcBef>
            </a:pPr>
            <a:r>
              <a:rPr lang="en-US" sz="3903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⭐ What's one area you feel you can use this in your own classroom?</a:t>
            </a:r>
          </a:p>
          <a:p>
            <a:pPr algn="ctr">
              <a:lnSpc>
                <a:spcPts val="5464"/>
              </a:lnSpc>
              <a:spcBef>
                <a:spcPct val="0"/>
              </a:spcBef>
            </a:pPr>
            <a:r>
              <a:rPr lang="en-US" sz="3903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⭐ What's one way you'll make your monitoring more intentional?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5209" y="92890"/>
            <a:ext cx="16972554" cy="10033254"/>
          </a:xfrm>
          <a:custGeom>
            <a:avLst/>
            <a:gdLst/>
            <a:ahLst/>
            <a:cxnLst/>
            <a:rect r="r" b="b" t="t" l="l"/>
            <a:pathLst>
              <a:path h="10033254" w="16972554">
                <a:moveTo>
                  <a:pt x="0" y="0"/>
                </a:moveTo>
                <a:lnTo>
                  <a:pt x="16972554" y="0"/>
                </a:lnTo>
                <a:lnTo>
                  <a:pt x="16972554" y="10033254"/>
                </a:lnTo>
                <a:lnTo>
                  <a:pt x="0" y="10033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0814" y="953673"/>
            <a:ext cx="16366372" cy="2562671"/>
            <a:chOff x="0" y="0"/>
            <a:chExt cx="4310485" cy="67494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674942"/>
            </a:xfrm>
            <a:custGeom>
              <a:avLst/>
              <a:gdLst/>
              <a:ahLst/>
              <a:cxnLst/>
              <a:rect r="r" b="b" t="t" l="l"/>
              <a:pathLst>
                <a:path h="674942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624142"/>
                  </a:lnTo>
                  <a:lnTo>
                    <a:pt x="2155242" y="674942"/>
                  </a:lnTo>
                  <a:lnTo>
                    <a:pt x="0" y="624142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671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677761" y="357267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3820948" y="388217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95899" y="7453380"/>
            <a:ext cx="2621621" cy="2402358"/>
          </a:xfrm>
          <a:custGeom>
            <a:avLst/>
            <a:gdLst/>
            <a:ahLst/>
            <a:cxnLst/>
            <a:rect r="r" b="b" t="t" l="l"/>
            <a:pathLst>
              <a:path h="2402358" w="2621621">
                <a:moveTo>
                  <a:pt x="0" y="0"/>
                </a:moveTo>
                <a:lnTo>
                  <a:pt x="2621621" y="0"/>
                </a:lnTo>
                <a:lnTo>
                  <a:pt x="2621621" y="2402358"/>
                </a:lnTo>
                <a:lnTo>
                  <a:pt x="0" y="24023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066643" y="3741728"/>
            <a:ext cx="7588826" cy="5059217"/>
          </a:xfrm>
          <a:custGeom>
            <a:avLst/>
            <a:gdLst/>
            <a:ahLst/>
            <a:cxnLst/>
            <a:rect r="r" b="b" t="t" l="l"/>
            <a:pathLst>
              <a:path h="5059217" w="7588826">
                <a:moveTo>
                  <a:pt x="0" y="0"/>
                </a:moveTo>
                <a:lnTo>
                  <a:pt x="7588826" y="0"/>
                </a:lnTo>
                <a:lnTo>
                  <a:pt x="7588826" y="5059217"/>
                </a:lnTo>
                <a:lnTo>
                  <a:pt x="0" y="5059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800727" y="2387264"/>
            <a:ext cx="8120658" cy="88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Could this coach lead a winning team?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548273" y="1478900"/>
            <a:ext cx="11191453" cy="14008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79"/>
              </a:lnSpc>
            </a:pPr>
            <a:r>
              <a:rPr lang="en-US" sz="9799">
                <a:solidFill>
                  <a:srgbClr val="FF66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LET’S KICK OFF!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0814" y="953673"/>
            <a:ext cx="16366372" cy="2562671"/>
            <a:chOff x="0" y="0"/>
            <a:chExt cx="4310485" cy="67494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674942"/>
            </a:xfrm>
            <a:custGeom>
              <a:avLst/>
              <a:gdLst/>
              <a:ahLst/>
              <a:cxnLst/>
              <a:rect r="r" b="b" t="t" l="l"/>
              <a:pathLst>
                <a:path h="674942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624142"/>
                  </a:lnTo>
                  <a:lnTo>
                    <a:pt x="2155242" y="674942"/>
                  </a:lnTo>
                  <a:lnTo>
                    <a:pt x="0" y="624142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671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677761" y="357267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3820948" y="388217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95899" y="7453380"/>
            <a:ext cx="2621621" cy="2402358"/>
          </a:xfrm>
          <a:custGeom>
            <a:avLst/>
            <a:gdLst/>
            <a:ahLst/>
            <a:cxnLst/>
            <a:rect r="r" b="b" t="t" l="l"/>
            <a:pathLst>
              <a:path h="2402358" w="2621621">
                <a:moveTo>
                  <a:pt x="0" y="0"/>
                </a:moveTo>
                <a:lnTo>
                  <a:pt x="2621621" y="0"/>
                </a:lnTo>
                <a:lnTo>
                  <a:pt x="2621621" y="2402358"/>
                </a:lnTo>
                <a:lnTo>
                  <a:pt x="0" y="24023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620810" y="2130234"/>
            <a:ext cx="11046380" cy="88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then why do we sometimes try to teach that way?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5332541" y="3778562"/>
            <a:ext cx="7622919" cy="5078512"/>
          </a:xfrm>
          <a:custGeom>
            <a:avLst/>
            <a:gdLst/>
            <a:ahLst/>
            <a:cxnLst/>
            <a:rect r="r" b="b" t="t" l="l"/>
            <a:pathLst>
              <a:path h="5078512" w="7622919">
                <a:moveTo>
                  <a:pt x="0" y="0"/>
                </a:moveTo>
                <a:lnTo>
                  <a:pt x="7622918" y="0"/>
                </a:lnTo>
                <a:lnTo>
                  <a:pt x="7622918" y="5078512"/>
                </a:lnTo>
                <a:lnTo>
                  <a:pt x="0" y="50785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0814" y="953673"/>
            <a:ext cx="16366372" cy="2069862"/>
            <a:chOff x="0" y="0"/>
            <a:chExt cx="4310485" cy="5451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545149"/>
            </a:xfrm>
            <a:custGeom>
              <a:avLst/>
              <a:gdLst/>
              <a:ahLst/>
              <a:cxnLst/>
              <a:rect r="r" b="b" t="t" l="l"/>
              <a:pathLst>
                <a:path h="545149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94349"/>
                  </a:lnTo>
                  <a:lnTo>
                    <a:pt x="2155242" y="545149"/>
                  </a:lnTo>
                  <a:lnTo>
                    <a:pt x="0" y="494349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5419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677761" y="357267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3820948" y="388217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95899" y="7453380"/>
            <a:ext cx="2621621" cy="2402358"/>
          </a:xfrm>
          <a:custGeom>
            <a:avLst/>
            <a:gdLst/>
            <a:ahLst/>
            <a:cxnLst/>
            <a:rect r="r" b="b" t="t" l="l"/>
            <a:pathLst>
              <a:path h="2402358" w="2621621">
                <a:moveTo>
                  <a:pt x="0" y="0"/>
                </a:moveTo>
                <a:lnTo>
                  <a:pt x="2621621" y="0"/>
                </a:lnTo>
                <a:lnTo>
                  <a:pt x="2621621" y="2402358"/>
                </a:lnTo>
                <a:lnTo>
                  <a:pt x="0" y="2402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670150" y="3697101"/>
            <a:ext cx="4266665" cy="4957458"/>
          </a:xfrm>
          <a:custGeom>
            <a:avLst/>
            <a:gdLst/>
            <a:ahLst/>
            <a:cxnLst/>
            <a:rect r="r" b="b" t="t" l="l"/>
            <a:pathLst>
              <a:path h="4957458" w="4266665">
                <a:moveTo>
                  <a:pt x="0" y="0"/>
                </a:moveTo>
                <a:lnTo>
                  <a:pt x="4266665" y="0"/>
                </a:lnTo>
                <a:lnTo>
                  <a:pt x="4266665" y="4957458"/>
                </a:lnTo>
                <a:lnTo>
                  <a:pt x="0" y="49574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88131" y="3837578"/>
            <a:ext cx="8220261" cy="4202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 best coaches don't stay in one place. </a:t>
            </a:r>
          </a:p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move. </a:t>
            </a:r>
          </a:p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observe. </a:t>
            </a:r>
          </a:p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give feedback. </a:t>
            </a:r>
          </a:p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make adjustments while the game is still being played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68948" y="1445452"/>
            <a:ext cx="6550104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9D3627"/>
                </a:solidFill>
                <a:latin typeface="Apricots"/>
                <a:ea typeface="Apricots"/>
                <a:cs typeface="Apricots"/>
                <a:sym typeface="Apricots"/>
              </a:rPr>
              <a:t>why monitoring matters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2240502"/>
            <a:chOff x="0" y="0"/>
            <a:chExt cx="4310485" cy="59009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590091"/>
            </a:xfrm>
            <a:custGeom>
              <a:avLst/>
              <a:gdLst/>
              <a:ahLst/>
              <a:cxnLst/>
              <a:rect r="r" b="b" t="t" l="l"/>
              <a:pathLst>
                <a:path h="590091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539291"/>
                  </a:lnTo>
                  <a:lnTo>
                    <a:pt x="2155242" y="590091"/>
                  </a:lnTo>
                  <a:lnTo>
                    <a:pt x="0" y="539291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5869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062733" y="1521764"/>
            <a:ext cx="3379232" cy="705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9D3627"/>
                </a:solidFill>
                <a:latin typeface="Apricots"/>
                <a:ea typeface="Apricots"/>
                <a:cs typeface="Apricots"/>
                <a:sym typeface="Apricots"/>
              </a:rPr>
              <a:t>can you spot it?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03089" y="1434766"/>
            <a:ext cx="11191453" cy="101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7000">
                <a:solidFill>
                  <a:srgbClr val="FF66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READ THE FIELD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94543" y="7863471"/>
            <a:ext cx="4317325" cy="986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⏱️ You have 15 seconds.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Which students need your support?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70241" y="4235061"/>
            <a:ext cx="15756945" cy="1821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1"/>
              </a:lnSpc>
              <a:spcBef>
                <a:spcPct val="0"/>
              </a:spcBef>
            </a:pPr>
            <a:r>
              <a:rPr lang="en-US" sz="34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 real kindergarten whiteboard from UFLI.</a:t>
            </a:r>
          </a:p>
          <a:p>
            <a:pPr algn="ctr">
              <a:lnSpc>
                <a:spcPts val="4851"/>
              </a:lnSpc>
              <a:spcBef>
                <a:spcPct val="0"/>
              </a:spcBef>
            </a:pPr>
            <a:r>
              <a:rPr lang="en-US" sz="34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 math journal page.</a:t>
            </a:r>
          </a:p>
          <a:p>
            <a:pPr algn="ctr">
              <a:lnSpc>
                <a:spcPts val="4851"/>
              </a:lnSpc>
              <a:spcBef>
                <a:spcPct val="0"/>
              </a:spcBef>
            </a:pPr>
            <a:r>
              <a:rPr lang="en-US" sz="34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 writing sample.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05907" y="2181197"/>
            <a:ext cx="5676186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Teachers are coaches too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2240502"/>
            <a:chOff x="0" y="0"/>
            <a:chExt cx="4310485" cy="59009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590091"/>
            </a:xfrm>
            <a:custGeom>
              <a:avLst/>
              <a:gdLst/>
              <a:ahLst/>
              <a:cxnLst/>
              <a:rect r="r" b="b" t="t" l="l"/>
              <a:pathLst>
                <a:path h="590091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539291"/>
                  </a:lnTo>
                  <a:lnTo>
                    <a:pt x="2155242" y="590091"/>
                  </a:lnTo>
                  <a:lnTo>
                    <a:pt x="0" y="539291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5869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087110" y="1753346"/>
            <a:ext cx="3379232" cy="705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9D3627"/>
                </a:solidFill>
                <a:latin typeface="Apricots"/>
                <a:ea typeface="Apricots"/>
                <a:cs typeface="Apricots"/>
                <a:sym typeface="Apricots"/>
              </a:rPr>
              <a:t>can you spot it?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03089" y="1666348"/>
            <a:ext cx="11191453" cy="101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7000">
                <a:solidFill>
                  <a:srgbClr val="FF66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READ THE FIELD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514276" y="4219184"/>
            <a:ext cx="6630591" cy="738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Which students need your support?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071370" y="7305076"/>
            <a:ext cx="2636758" cy="2635659"/>
          </a:xfrm>
          <a:custGeom>
            <a:avLst/>
            <a:gdLst/>
            <a:ahLst/>
            <a:cxnLst/>
            <a:rect r="r" b="b" t="t" l="l"/>
            <a:pathLst>
              <a:path h="2635659" w="2636758">
                <a:moveTo>
                  <a:pt x="0" y="0"/>
                </a:moveTo>
                <a:lnTo>
                  <a:pt x="2636758" y="0"/>
                </a:lnTo>
                <a:lnTo>
                  <a:pt x="2636758" y="2635660"/>
                </a:lnTo>
                <a:lnTo>
                  <a:pt x="0" y="26356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258549" y="1467335"/>
            <a:ext cx="7770903" cy="795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2"/>
              </a:lnSpc>
              <a:spcBef>
                <a:spcPct val="0"/>
              </a:spcBef>
            </a:pPr>
            <a:r>
              <a:rPr lang="en-US" sz="460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60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Play #1: What is Aggressive Monitoring?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42962" y="3984690"/>
            <a:ext cx="14802076" cy="2780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9"/>
              </a:lnSpc>
              <a:spcBef>
                <a:spcPct val="0"/>
              </a:spcBef>
            </a:pPr>
            <a:r>
              <a:rPr lang="en-US" sz="52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Aggressive Monitoring is the intentional practice of </a:t>
            </a:r>
            <a:r>
              <a:rPr lang="en-US" sz="5299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circulating through the classroom to observe student learning</a:t>
            </a:r>
            <a:r>
              <a:rPr lang="en-US" sz="52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299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provide immediate feedback</a:t>
            </a:r>
            <a:r>
              <a:rPr lang="en-US" sz="52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and </a:t>
            </a:r>
            <a:r>
              <a:rPr lang="en-US" sz="5299">
                <a:solidFill>
                  <a:srgbClr val="8B4B71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make instructional decisions in real time.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666" r="0" b="-5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0814" y="953673"/>
            <a:ext cx="16366372" cy="8379653"/>
            <a:chOff x="0" y="0"/>
            <a:chExt cx="4310485" cy="22069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10485" cy="2206987"/>
            </a:xfrm>
            <a:custGeom>
              <a:avLst/>
              <a:gdLst/>
              <a:ahLst/>
              <a:cxnLst/>
              <a:rect r="r" b="b" t="t" l="l"/>
              <a:pathLst>
                <a:path h="2206987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2156187"/>
                  </a:lnTo>
                  <a:lnTo>
                    <a:pt x="2155242" y="2206987"/>
                  </a:lnTo>
                  <a:lnTo>
                    <a:pt x="0" y="215618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2225"/>
              <a:ext cx="4310485" cy="22038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2928" y="1028700"/>
            <a:ext cx="16366372" cy="1777337"/>
            <a:chOff x="0" y="0"/>
            <a:chExt cx="4310485" cy="4681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10485" cy="468105"/>
            </a:xfrm>
            <a:custGeom>
              <a:avLst/>
              <a:gdLst/>
              <a:ahLst/>
              <a:cxnLst/>
              <a:rect r="r" b="b" t="t" l="l"/>
              <a:pathLst>
                <a:path h="468105" w="4310485">
                  <a:moveTo>
                    <a:pt x="0" y="50800"/>
                  </a:moveTo>
                  <a:lnTo>
                    <a:pt x="2155242" y="0"/>
                  </a:lnTo>
                  <a:lnTo>
                    <a:pt x="4310485" y="50800"/>
                  </a:lnTo>
                  <a:lnTo>
                    <a:pt x="4310485" y="417305"/>
                  </a:lnTo>
                  <a:lnTo>
                    <a:pt x="2155242" y="468105"/>
                  </a:lnTo>
                  <a:lnTo>
                    <a:pt x="0" y="417305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D362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2225"/>
              <a:ext cx="4310485" cy="4649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2002058">
            <a:off x="1301233" y="411549"/>
            <a:ext cx="2782547" cy="2071816"/>
          </a:xfrm>
          <a:custGeom>
            <a:avLst/>
            <a:gdLst/>
            <a:ahLst/>
            <a:cxnLst/>
            <a:rect r="r" b="b" t="t" l="l"/>
            <a:pathLst>
              <a:path h="2071816" w="2782547">
                <a:moveTo>
                  <a:pt x="0" y="0"/>
                </a:moveTo>
                <a:lnTo>
                  <a:pt x="2782547" y="0"/>
                </a:lnTo>
                <a:lnTo>
                  <a:pt x="2782547" y="2071816"/>
                </a:lnTo>
                <a:lnTo>
                  <a:pt x="0" y="207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955837">
            <a:off x="14174455" y="396561"/>
            <a:ext cx="2749902" cy="2047509"/>
          </a:xfrm>
          <a:custGeom>
            <a:avLst/>
            <a:gdLst/>
            <a:ahLst/>
            <a:cxnLst/>
            <a:rect r="r" b="b" t="t" l="l"/>
            <a:pathLst>
              <a:path h="2047509" w="2749902">
                <a:moveTo>
                  <a:pt x="2749902" y="0"/>
                </a:moveTo>
                <a:lnTo>
                  <a:pt x="0" y="0"/>
                </a:lnTo>
                <a:lnTo>
                  <a:pt x="0" y="2047510"/>
                </a:lnTo>
                <a:lnTo>
                  <a:pt x="2749902" y="2047510"/>
                </a:lnTo>
                <a:lnTo>
                  <a:pt x="274990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071370" y="7305076"/>
            <a:ext cx="2636758" cy="2635659"/>
          </a:xfrm>
          <a:custGeom>
            <a:avLst/>
            <a:gdLst/>
            <a:ahLst/>
            <a:cxnLst/>
            <a:rect r="r" b="b" t="t" l="l"/>
            <a:pathLst>
              <a:path h="2635659" w="2636758">
                <a:moveTo>
                  <a:pt x="0" y="0"/>
                </a:moveTo>
                <a:lnTo>
                  <a:pt x="2636758" y="0"/>
                </a:lnTo>
                <a:lnTo>
                  <a:pt x="2636758" y="2635660"/>
                </a:lnTo>
                <a:lnTo>
                  <a:pt x="0" y="26356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409770" y="1315541"/>
            <a:ext cx="7770903" cy="795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2"/>
              </a:lnSpc>
              <a:spcBef>
                <a:spcPct val="0"/>
              </a:spcBef>
            </a:pPr>
            <a:r>
              <a:rPr lang="en-US" sz="4601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601">
                <a:solidFill>
                  <a:srgbClr val="32943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Play #1: What is Aggressive Monitoring?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93484" y="4131147"/>
            <a:ext cx="11603474" cy="4946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0"/>
              </a:lnSpc>
              <a:spcBef>
                <a:spcPct val="0"/>
              </a:spcBef>
            </a:pPr>
            <a:r>
              <a:rPr lang="en-US" sz="59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👀 Observes every learner</a:t>
            </a:r>
          </a:p>
          <a:p>
            <a:pPr algn="ctr">
              <a:lnSpc>
                <a:spcPts val="8290"/>
              </a:lnSpc>
              <a:spcBef>
                <a:spcPct val="0"/>
              </a:spcBef>
            </a:pPr>
            <a:r>
              <a:rPr lang="en-US" sz="59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💬 Provides immediate feedback</a:t>
            </a:r>
          </a:p>
          <a:p>
            <a:pPr algn="ctr">
              <a:lnSpc>
                <a:spcPts val="8290"/>
              </a:lnSpc>
              <a:spcBef>
                <a:spcPct val="0"/>
              </a:spcBef>
            </a:pPr>
            <a:r>
              <a:rPr lang="en-US" sz="592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📊 Uses what they notice to guide instruction</a:t>
            </a:r>
          </a:p>
          <a:p>
            <a:pPr algn="ctr">
              <a:lnSpc>
                <a:spcPts val="8290"/>
              </a:lnSpc>
              <a:spcBef>
                <a:spcPct val="0"/>
              </a:spcBef>
            </a:pPr>
          </a:p>
          <a:p>
            <a:pPr algn="ctr">
              <a:lnSpc>
                <a:spcPts val="6081"/>
              </a:lnSpc>
              <a:spcBef>
                <a:spcPct val="0"/>
              </a:spcBef>
            </a:pPr>
            <a:r>
              <a:rPr lang="en-US" sz="4343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Monitor with </a:t>
            </a:r>
            <a:r>
              <a:rPr lang="en-US" sz="4343">
                <a:solidFill>
                  <a:srgbClr val="F100AC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purpose</a:t>
            </a:r>
            <a:r>
              <a:rPr lang="en-US" sz="4343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—not just movement.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783693" y="1909128"/>
            <a:ext cx="7396980" cy="630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It's about catching learning while it's happening.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031790" y="3263738"/>
            <a:ext cx="2526863" cy="705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9D3627"/>
                </a:solidFill>
                <a:latin typeface="Apricots"/>
                <a:ea typeface="Apricots"/>
                <a:cs typeface="Apricots"/>
                <a:sym typeface="Apricots"/>
              </a:rPr>
              <a:t>The teacher: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DAHO6JxfcRI</dc:identifier>
  <dcterms:modified xsi:type="dcterms:W3CDTF">2011-08-01T06:04:30Z</dcterms:modified>
  <cp:revision>1</cp:revision>
  <dc:title>ENGAGE presentation</dc:title>
</cp:coreProperties>
</file>