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Quicksand Bold" charset="1" panose="00000800000000000000"/>
      <p:regular r:id="rId30"/>
    </p:embeddedFont>
    <p:embeddedFont>
      <p:font typeface="Now" charset="1" panose="00000500000000000000"/>
      <p:regular r:id="rId31"/>
    </p:embeddedFont>
    <p:embeddedFont>
      <p:font typeface="Quicksand Medium" charset="1" panose="00000600000000000000"/>
      <p:regular r:id="rId32"/>
    </p:embeddedFont>
    <p:embeddedFont>
      <p:font typeface="Apricots" charset="1" panose="00000000000000000000"/>
      <p:regular r:id="rId33"/>
    </p:embeddedFont>
    <p:embeddedFont>
      <p:font typeface="Now Bold" charset="1" panose="00000800000000000000"/>
      <p:regular r:id="rId34"/>
    </p:embeddedFont>
    <p:embeddedFont>
      <p:font typeface="Canva Sans" charset="1" panose="020B0503030501040103"/>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12" Target="https://docs.google.com/presentation/d/1goHlcp8hNaFl5L46dZk7sgPoJbCky-HHe3Q_JNqbeEs/edit#slide=id.ge80f7d59d8_0_123" TargetMode="External" Type="http://schemas.openxmlformats.org/officeDocument/2006/relationships/hyperlink"/><Relationship Id="rId2" Target="../media/image27.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6.png" Type="http://schemas.openxmlformats.org/officeDocument/2006/relationships/image"/><Relationship Id="rId9" Target="../media/image47.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2" Target="../media/image50.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6.png" Type="http://schemas.openxmlformats.org/officeDocument/2006/relationships/image"/><Relationship Id="rId9" Target="../media/image47.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7.png" Type="http://schemas.openxmlformats.org/officeDocument/2006/relationships/image"/><Relationship Id="rId4" Target="../media/image51.jpeg" Type="http://schemas.openxmlformats.org/officeDocument/2006/relationships/image"/><Relationship Id="rId5" Target="https://youtu.be/5cnJskqan6g" TargetMode="External" Type="http://schemas.openxmlformats.org/officeDocument/2006/relationships/video"/></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12" Target="https://docs.google.com/presentation/d/1goHlcp8hNaFl5L46dZk7sgPoJbCky-HHe3Q_JNqbeEs/edit#slide=id.g2770eba81ae_0_0" TargetMode="External" Type="http://schemas.openxmlformats.org/officeDocument/2006/relationships/hyperlink"/><Relationship Id="rId2" Target="../media/image27.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6.png" Type="http://schemas.openxmlformats.org/officeDocument/2006/relationships/image"/><Relationship Id="rId9" Target="../media/image4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2.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5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7.png" Type="http://schemas.openxmlformats.org/officeDocument/2006/relationships/image"/><Relationship Id="rId4" Target="../media/image51.jpeg" Type="http://schemas.openxmlformats.org/officeDocument/2006/relationships/image"/><Relationship Id="rId5" Target="https://youtu.be/5cnJskqan6g" TargetMode="External" Type="http://schemas.openxmlformats.org/officeDocument/2006/relationships/video"/></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7.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7.png" Type="http://schemas.openxmlformats.org/officeDocument/2006/relationships/image"/><Relationship Id="rId4" Target="../media/image51.jpeg" Type="http://schemas.openxmlformats.org/officeDocument/2006/relationships/image"/><Relationship Id="rId5" Target="https://youtu.be/5cnJskqan6g" TargetMode="External" Type="http://schemas.openxmlformats.org/officeDocument/2006/relationships/video"/></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7.png" Type="http://schemas.openxmlformats.org/officeDocument/2006/relationships/image"/><Relationship Id="rId9" Target="https://docs.google.com/presentation/d/1utJZeAndDZznWCC1kF_xXdi6Gzq4Z9aMcw0LzP2UmnU/edit?usp=sharing"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5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7.png" Type="http://schemas.openxmlformats.org/officeDocument/2006/relationships/image"/><Relationship Id="rId4" Target="../media/image51.jpeg" Type="http://schemas.openxmlformats.org/officeDocument/2006/relationships/image"/><Relationship Id="rId5" Target="https://youtu.be/5cnJskqan6g" TargetMode="External" Type="http://schemas.openxmlformats.org/officeDocument/2006/relationships/video"/></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7.png" Type="http://schemas.openxmlformats.org/officeDocument/2006/relationships/image"/><Relationship Id="rId4" Target="../media/image51.jpeg" Type="http://schemas.openxmlformats.org/officeDocument/2006/relationships/image"/><Relationship Id="rId5" Target="https://youtu.be/5cnJskqan6g" TargetMode="External" Type="http://schemas.openxmlformats.org/officeDocument/2006/relationships/video"/></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0.png" Type="http://schemas.openxmlformats.org/officeDocument/2006/relationships/image"/><Relationship Id="rId11" Target="../media/image18.png" Type="http://schemas.openxmlformats.org/officeDocument/2006/relationships/image"/><Relationship Id="rId2" Target="../media/image55.jpeg" Type="http://schemas.openxmlformats.org/officeDocument/2006/relationships/image"/><Relationship Id="rId3" Target="../media/image3.jpeg" Type="http://schemas.openxmlformats.org/officeDocument/2006/relationships/image"/><Relationship Id="rId4" Target="../media/image56.png" Type="http://schemas.openxmlformats.org/officeDocument/2006/relationships/image"/><Relationship Id="rId5" Target="../media/image57.pn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8.png" Type="http://schemas.openxmlformats.org/officeDocument/2006/relationships/image"/><Relationship Id="rId9" Target="../media/image5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png" Type="http://schemas.openxmlformats.org/officeDocument/2006/relationships/image"/><Relationship Id="rId12" Target="../media/image12.png" Type="http://schemas.openxmlformats.org/officeDocument/2006/relationships/image"/><Relationship Id="rId2" Target="../media/image2.jpeg" Type="http://schemas.openxmlformats.org/officeDocument/2006/relationships/image"/><Relationship Id="rId3" Target="../media/image3.jpe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svg" Type="http://schemas.openxmlformats.org/officeDocument/2006/relationships/image"/><Relationship Id="rId12" Target="../media/image23.png" Type="http://schemas.openxmlformats.org/officeDocument/2006/relationships/image"/><Relationship Id="rId13" Target="../media/image24.svg" Type="http://schemas.openxmlformats.org/officeDocument/2006/relationships/image"/><Relationship Id="rId14" Target="../media/image25.png" Type="http://schemas.openxmlformats.org/officeDocument/2006/relationships/image"/><Relationship Id="rId15" Target="../media/image26.svg" Type="http://schemas.openxmlformats.org/officeDocument/2006/relationships/image"/><Relationship Id="rId2" Target="../media/image13.jpeg" Type="http://schemas.openxmlformats.org/officeDocument/2006/relationships/image"/><Relationship Id="rId3" Target="../media/image14.jpe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 Id="rId9" Target="../media/image2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29.png" Type="http://schemas.openxmlformats.org/officeDocument/2006/relationships/image"/><Relationship Id="rId7" Target="../media/image30.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 Id="rId3" Target="../media/image31.png" Type="http://schemas.openxmlformats.org/officeDocument/2006/relationships/image"/><Relationship Id="rId4" Target="../media/image32.svg" Type="http://schemas.openxmlformats.org/officeDocument/2006/relationships/image"/><Relationship Id="rId5" Target="../media/image33.jpeg" Type="http://schemas.openxmlformats.org/officeDocument/2006/relationships/image"/><Relationship Id="rId6" Target="../media/image34.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39.png" Type="http://schemas.openxmlformats.org/officeDocument/2006/relationships/image"/><Relationship Id="rId7" Target="../media/image40.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2" Target="../media/image41.jpe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28.png" Type="http://schemas.openxmlformats.org/officeDocument/2006/relationships/image"/><Relationship Id="rId8" Target="../media/image46.png" Type="http://schemas.openxmlformats.org/officeDocument/2006/relationships/image"/><Relationship Id="rId9" Target="../media/image47.pn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633080" y="1486414"/>
            <a:ext cx="13264582" cy="7608136"/>
          </a:xfrm>
          <a:custGeom>
            <a:avLst/>
            <a:gdLst/>
            <a:ahLst/>
            <a:cxnLst/>
            <a:rect r="r" b="b" t="t" l="l"/>
            <a:pathLst>
              <a:path h="7608136" w="13264582">
                <a:moveTo>
                  <a:pt x="0" y="0"/>
                </a:moveTo>
                <a:lnTo>
                  <a:pt x="13264582" y="0"/>
                </a:lnTo>
                <a:lnTo>
                  <a:pt x="13264582" y="7608136"/>
                </a:lnTo>
                <a:lnTo>
                  <a:pt x="0" y="7608136"/>
                </a:lnTo>
                <a:lnTo>
                  <a:pt x="0" y="0"/>
                </a:lnTo>
                <a:close/>
              </a:path>
            </a:pathLst>
          </a:custGeom>
          <a:blipFill>
            <a:blip r:embed="rId7"/>
            <a:stretch>
              <a:fillRect l="-7715" t="-88171" r="-7715" b="0"/>
            </a:stretch>
          </a:blipFill>
        </p:spPr>
      </p:sp>
      <p:sp>
        <p:nvSpPr>
          <p:cNvPr name="Freeform 6" id="6"/>
          <p:cNvSpPr/>
          <p:nvPr/>
        </p:nvSpPr>
        <p:spPr>
          <a:xfrm flipH="false" flipV="false" rot="0">
            <a:off x="14475847" y="5974104"/>
            <a:ext cx="2075097" cy="3120447"/>
          </a:xfrm>
          <a:custGeom>
            <a:avLst/>
            <a:gdLst/>
            <a:ahLst/>
            <a:cxnLst/>
            <a:rect r="r" b="b" t="t" l="l"/>
            <a:pathLst>
              <a:path h="3120447" w="2075097">
                <a:moveTo>
                  <a:pt x="0" y="0"/>
                </a:moveTo>
                <a:lnTo>
                  <a:pt x="2075097" y="0"/>
                </a:lnTo>
                <a:lnTo>
                  <a:pt x="2075097" y="3120446"/>
                </a:lnTo>
                <a:lnTo>
                  <a:pt x="0" y="3120446"/>
                </a:lnTo>
                <a:lnTo>
                  <a:pt x="0" y="0"/>
                </a:lnTo>
                <a:close/>
              </a:path>
            </a:pathLst>
          </a:custGeom>
          <a:blipFill>
            <a:blip r:embed="rId8"/>
            <a:stretch>
              <a:fillRect l="0" t="0" r="0" b="0"/>
            </a:stretch>
          </a:blipFill>
        </p:spPr>
      </p:sp>
      <p:sp>
        <p:nvSpPr>
          <p:cNvPr name="Freeform 7" id="7"/>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9"/>
            <a:stretch>
              <a:fillRect l="0" t="0" r="0" b="0"/>
            </a:stretch>
          </a:blipFill>
        </p:spPr>
      </p:sp>
      <p:sp>
        <p:nvSpPr>
          <p:cNvPr name="Freeform 8" id="8"/>
          <p:cNvSpPr/>
          <p:nvPr/>
        </p:nvSpPr>
        <p:spPr>
          <a:xfrm flipH="false" flipV="false" rot="-933249">
            <a:off x="1806565" y="3966916"/>
            <a:ext cx="1885572" cy="2596313"/>
          </a:xfrm>
          <a:custGeom>
            <a:avLst/>
            <a:gdLst/>
            <a:ahLst/>
            <a:cxnLst/>
            <a:rect r="r" b="b" t="t" l="l"/>
            <a:pathLst>
              <a:path h="2596313" w="1885572">
                <a:moveTo>
                  <a:pt x="0" y="0"/>
                </a:moveTo>
                <a:lnTo>
                  <a:pt x="1885572" y="0"/>
                </a:lnTo>
                <a:lnTo>
                  <a:pt x="1885572" y="2596313"/>
                </a:lnTo>
                <a:lnTo>
                  <a:pt x="0" y="25963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4224712" y="2003203"/>
            <a:ext cx="9838576" cy="814096"/>
          </a:xfrm>
          <a:prstGeom prst="rect">
            <a:avLst/>
          </a:prstGeom>
        </p:spPr>
        <p:txBody>
          <a:bodyPr anchor="t" rtlCol="false" tIns="0" lIns="0" bIns="0" rIns="0">
            <a:spAutoFit/>
          </a:bodyPr>
          <a:lstStyle/>
          <a:p>
            <a:pPr algn="ctr">
              <a:lnSpc>
                <a:spcPts val="5740"/>
              </a:lnSpc>
            </a:pPr>
            <a:r>
              <a:rPr lang="en-US" b="true" sz="7000" u="sng">
                <a:solidFill>
                  <a:srgbClr val="000000"/>
                </a:solidFill>
                <a:latin typeface="Quicksand Bold"/>
                <a:ea typeface="Quicksand Bold"/>
                <a:cs typeface="Quicksand Bold"/>
                <a:sym typeface="Quicksand Bold"/>
                <a:hlinkClick r:id="rId12" tooltip="https://docs.google.com/presentation/d/1goHlcp8hNaFl5L46dZk7sgPoJbCky-HHe3Q_JNqbeEs/edit#slide=id.ge80f7d59d8_0_123"/>
              </a:rPr>
              <a:t>Unit Divider</a:t>
            </a:r>
          </a:p>
        </p:txBody>
      </p:sp>
      <p:sp>
        <p:nvSpPr>
          <p:cNvPr name="TextBox 10" id="10"/>
          <p:cNvSpPr txBox="true"/>
          <p:nvPr/>
        </p:nvSpPr>
        <p:spPr>
          <a:xfrm rot="0">
            <a:off x="4369607" y="2760149"/>
            <a:ext cx="10216478" cy="5330695"/>
          </a:xfrm>
          <a:prstGeom prst="rect">
            <a:avLst/>
          </a:prstGeom>
        </p:spPr>
        <p:txBody>
          <a:bodyPr anchor="t" rtlCol="false" tIns="0" lIns="0" bIns="0" rIns="0">
            <a:spAutoFit/>
          </a:bodyPr>
          <a:lstStyle/>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We like to put our dividers on colored paper to differentiate each unit. </a:t>
            </a:r>
          </a:p>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Unit Goal and action steps to meet the goal.</a:t>
            </a:r>
          </a:p>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Feeling monitor - asking how they feel about the beginning of the unit.</a:t>
            </a:r>
          </a:p>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Unit vocabulary words that we take as a formative grade due the day before the test.</a:t>
            </a:r>
          </a:p>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We build in Extra Credit opportunities in each unit; these are the ONLY EC offered in our classes and they know</a:t>
            </a:r>
          </a:p>
          <a:p>
            <a:pPr algn="l" marL="594827" indent="-297413" lvl="1">
              <a:lnSpc>
                <a:spcPts val="3857"/>
              </a:lnSpc>
              <a:buFont typeface="Arial"/>
              <a:buChar char="•"/>
            </a:pPr>
            <a:r>
              <a:rPr lang="en-US" b="true" sz="2755">
                <a:solidFill>
                  <a:srgbClr val="000000"/>
                </a:solidFill>
                <a:latin typeface="Quicksand Bold"/>
                <a:ea typeface="Quicksand Bold"/>
                <a:cs typeface="Quicksand Bold"/>
                <a:sym typeface="Quicksand Bold"/>
              </a:rPr>
              <a:t>Feeling monitor - asking how they feel about the end of the unit. </a:t>
            </a:r>
          </a:p>
        </p:txBody>
      </p:sp>
      <p:sp>
        <p:nvSpPr>
          <p:cNvPr name="TextBox 11" id="11"/>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12" id="12"/>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511709" y="1423766"/>
            <a:ext cx="13264582" cy="7608136"/>
          </a:xfrm>
          <a:custGeom>
            <a:avLst/>
            <a:gdLst/>
            <a:ahLst/>
            <a:cxnLst/>
            <a:rect r="r" b="b" t="t" l="l"/>
            <a:pathLst>
              <a:path h="7608136" w="13264582">
                <a:moveTo>
                  <a:pt x="0" y="0"/>
                </a:moveTo>
                <a:lnTo>
                  <a:pt x="13264582" y="0"/>
                </a:lnTo>
                <a:lnTo>
                  <a:pt x="13264582" y="7608136"/>
                </a:lnTo>
                <a:lnTo>
                  <a:pt x="0" y="7608136"/>
                </a:lnTo>
                <a:lnTo>
                  <a:pt x="0" y="0"/>
                </a:lnTo>
                <a:close/>
              </a:path>
            </a:pathLst>
          </a:custGeom>
          <a:blipFill>
            <a:blip r:embed="rId7"/>
            <a:stretch>
              <a:fillRect l="-7715" t="-88171" r="-7715" b="0"/>
            </a:stretch>
          </a:blipFill>
        </p:spPr>
      </p:sp>
      <p:sp>
        <p:nvSpPr>
          <p:cNvPr name="Freeform 6" id="6"/>
          <p:cNvSpPr/>
          <p:nvPr/>
        </p:nvSpPr>
        <p:spPr>
          <a:xfrm flipH="false" flipV="false" rot="0">
            <a:off x="14475847" y="5974104"/>
            <a:ext cx="2075097" cy="3120447"/>
          </a:xfrm>
          <a:custGeom>
            <a:avLst/>
            <a:gdLst/>
            <a:ahLst/>
            <a:cxnLst/>
            <a:rect r="r" b="b" t="t" l="l"/>
            <a:pathLst>
              <a:path h="3120447" w="2075097">
                <a:moveTo>
                  <a:pt x="0" y="0"/>
                </a:moveTo>
                <a:lnTo>
                  <a:pt x="2075097" y="0"/>
                </a:lnTo>
                <a:lnTo>
                  <a:pt x="2075097" y="3120446"/>
                </a:lnTo>
                <a:lnTo>
                  <a:pt x="0" y="3120446"/>
                </a:lnTo>
                <a:lnTo>
                  <a:pt x="0" y="0"/>
                </a:lnTo>
                <a:close/>
              </a:path>
            </a:pathLst>
          </a:custGeom>
          <a:blipFill>
            <a:blip r:embed="rId8"/>
            <a:stretch>
              <a:fillRect l="0" t="0" r="0" b="0"/>
            </a:stretch>
          </a:blipFill>
        </p:spPr>
      </p:sp>
      <p:sp>
        <p:nvSpPr>
          <p:cNvPr name="Freeform 7" id="7"/>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9"/>
            <a:stretch>
              <a:fillRect l="0" t="0" r="0" b="0"/>
            </a:stretch>
          </a:blipFill>
        </p:spPr>
      </p:sp>
      <p:sp>
        <p:nvSpPr>
          <p:cNvPr name="TextBox 8" id="8"/>
          <p:cNvSpPr txBox="true"/>
          <p:nvPr/>
        </p:nvSpPr>
        <p:spPr>
          <a:xfrm rot="0">
            <a:off x="4837278" y="3488312"/>
            <a:ext cx="8613444" cy="4535537"/>
          </a:xfrm>
          <a:prstGeom prst="rect">
            <a:avLst/>
          </a:prstGeom>
        </p:spPr>
        <p:txBody>
          <a:bodyPr anchor="t" rtlCol="false" tIns="0" lIns="0" bIns="0" rIns="0">
            <a:spAutoFit/>
          </a:bodyPr>
          <a:lstStyle/>
          <a:p>
            <a:pPr algn="ctr">
              <a:lnSpc>
                <a:spcPts val="3620"/>
              </a:lnSpc>
            </a:pPr>
            <a:r>
              <a:rPr lang="en-US" sz="2249">
                <a:solidFill>
                  <a:srgbClr val="000000"/>
                </a:solidFill>
                <a:latin typeface="Now"/>
                <a:ea typeface="Now"/>
                <a:cs typeface="Now"/>
                <a:sym typeface="Now"/>
              </a:rPr>
              <a:t>Put numbers on any pages you PRINT for students</a:t>
            </a:r>
          </a:p>
          <a:p>
            <a:pPr algn="ctr">
              <a:lnSpc>
                <a:spcPts val="3620"/>
              </a:lnSpc>
            </a:pPr>
          </a:p>
          <a:p>
            <a:pPr algn="ctr">
              <a:lnSpc>
                <a:spcPts val="3620"/>
              </a:lnSpc>
            </a:pPr>
            <a:r>
              <a:rPr lang="en-US" sz="2249">
                <a:solidFill>
                  <a:srgbClr val="000000"/>
                </a:solidFill>
                <a:latin typeface="Now"/>
                <a:ea typeface="Now"/>
                <a:cs typeface="Now"/>
                <a:sym typeface="Now"/>
              </a:rPr>
              <a:t>Leaves out confusion of “what was that assignment called” “what does it look like?” when organizing binder</a:t>
            </a:r>
          </a:p>
          <a:p>
            <a:pPr algn="ctr">
              <a:lnSpc>
                <a:spcPts val="3620"/>
              </a:lnSpc>
            </a:pPr>
          </a:p>
          <a:p>
            <a:pPr algn="ctr">
              <a:lnSpc>
                <a:spcPts val="3620"/>
              </a:lnSpc>
            </a:pPr>
            <a:r>
              <a:rPr lang="en-US" sz="2249">
                <a:solidFill>
                  <a:srgbClr val="000000"/>
                </a:solidFill>
                <a:latin typeface="Now"/>
                <a:ea typeface="Now"/>
                <a:cs typeface="Now"/>
                <a:sym typeface="Now"/>
              </a:rPr>
              <a:t>One number does NOT have to equal one sheet of paper; ie notes can be multiple pages without being multiple page numbers (think of them as “entry” numbers)</a:t>
            </a:r>
          </a:p>
          <a:p>
            <a:pPr algn="ctr">
              <a:lnSpc>
                <a:spcPts val="3620"/>
              </a:lnSpc>
            </a:pPr>
          </a:p>
          <a:p>
            <a:pPr algn="ctr">
              <a:lnSpc>
                <a:spcPts val="3620"/>
              </a:lnSpc>
            </a:pPr>
            <a:r>
              <a:rPr lang="en-US" sz="2249">
                <a:solidFill>
                  <a:srgbClr val="000000"/>
                </a:solidFill>
                <a:latin typeface="Now"/>
                <a:ea typeface="Now"/>
                <a:cs typeface="Now"/>
                <a:sym typeface="Now"/>
              </a:rPr>
              <a:t>Hoping this helps when binders do pop open. </a:t>
            </a:r>
          </a:p>
        </p:txBody>
      </p:sp>
      <p:sp>
        <p:nvSpPr>
          <p:cNvPr name="TextBox 9" id="9"/>
          <p:cNvSpPr txBox="true"/>
          <p:nvPr/>
        </p:nvSpPr>
        <p:spPr>
          <a:xfrm rot="0">
            <a:off x="4224712" y="2769466"/>
            <a:ext cx="9838576" cy="814096"/>
          </a:xfrm>
          <a:prstGeom prst="rect">
            <a:avLst/>
          </a:prstGeom>
        </p:spPr>
        <p:txBody>
          <a:bodyPr anchor="t" rtlCol="false" tIns="0" lIns="0" bIns="0" rIns="0">
            <a:spAutoFit/>
          </a:bodyPr>
          <a:lstStyle/>
          <a:p>
            <a:pPr algn="ctr">
              <a:lnSpc>
                <a:spcPts val="5740"/>
              </a:lnSpc>
            </a:pPr>
            <a:r>
              <a:rPr lang="en-US" b="true" sz="7000">
                <a:solidFill>
                  <a:srgbClr val="000000"/>
                </a:solidFill>
                <a:latin typeface="Quicksand Bold"/>
                <a:ea typeface="Quicksand Bold"/>
                <a:cs typeface="Quicksand Bold"/>
                <a:sym typeface="Quicksand Bold"/>
              </a:rPr>
              <a:t>Numbering Pages</a:t>
            </a:r>
          </a:p>
        </p:txBody>
      </p:sp>
      <p:sp>
        <p:nvSpPr>
          <p:cNvPr name="Freeform 10" id="10"/>
          <p:cNvSpPr/>
          <p:nvPr/>
        </p:nvSpPr>
        <p:spPr>
          <a:xfrm flipH="false" flipV="false" rot="-933249">
            <a:off x="1806565" y="3966916"/>
            <a:ext cx="1885572" cy="2596313"/>
          </a:xfrm>
          <a:custGeom>
            <a:avLst/>
            <a:gdLst/>
            <a:ahLst/>
            <a:cxnLst/>
            <a:rect r="r" b="b" t="t" l="l"/>
            <a:pathLst>
              <a:path h="2596313" w="1885572">
                <a:moveTo>
                  <a:pt x="0" y="0"/>
                </a:moveTo>
                <a:lnTo>
                  <a:pt x="1885572" y="0"/>
                </a:lnTo>
                <a:lnTo>
                  <a:pt x="1885572" y="2596313"/>
                </a:lnTo>
                <a:lnTo>
                  <a:pt x="0" y="25963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B</a:t>
            </a:r>
          </a:p>
        </p:txBody>
      </p:sp>
      <p:sp>
        <p:nvSpPr>
          <p:cNvPr name="TextBox 12" id="12"/>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0" y="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3"/>
            <a:stretch>
              <a:fillRect l="0" t="0" r="0" b="0"/>
            </a:stretch>
          </a:blipFill>
        </p:spPr>
      </p:sp>
      <p:sp>
        <p:nvSpPr>
          <p:cNvPr name="TextBox 4" id="4"/>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Reflection Time</a:t>
            </a:r>
          </a:p>
        </p:txBody>
      </p:sp>
      <p:sp>
        <p:nvSpPr>
          <p:cNvPr name="TextBox 5" id="5"/>
          <p:cNvSpPr txBox="true"/>
          <p:nvPr/>
        </p:nvSpPr>
        <p:spPr>
          <a:xfrm rot="0">
            <a:off x="0" y="3037841"/>
            <a:ext cx="18288000" cy="7950185"/>
          </a:xfrm>
          <a:prstGeom prst="rect">
            <a:avLst/>
          </a:prstGeom>
        </p:spPr>
        <p:txBody>
          <a:bodyPr anchor="t" rtlCol="false" tIns="0" lIns="0" bIns="0" rIns="0">
            <a:spAutoFit/>
          </a:bodyPr>
          <a:lstStyle/>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Are there other tools that you use for your binders/notebook/organization?</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How would you use these tools in your classroom?</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that you would do differently ?</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you would be willing to share?</a:t>
            </a:r>
          </a:p>
          <a:p>
            <a:pPr algn="ctr">
              <a:lnSpc>
                <a:spcPts val="7000"/>
              </a:lnSpc>
              <a:spcBef>
                <a:spcPct val="0"/>
              </a:spcBef>
            </a:pPr>
          </a:p>
        </p:txBody>
      </p:sp>
      <p:pic>
        <p:nvPicPr>
          <p:cNvPr name="Picture 6" id="6"/>
          <p:cNvPicPr>
            <a:picLocks noChangeAspect="true"/>
          </p:cNvPicPr>
          <p:nvPr>
            <a:videoFile r:link="rId5"/>
          </p:nvPr>
        </p:nvPicPr>
        <p:blipFill>
          <a:blip r:embed="rId4"/>
          <a:stretch>
            <a:fillRect/>
          </a:stretch>
        </p:blipFill>
        <p:spPr>
          <a:xfrm rot="0">
            <a:off x="13147250" y="56516"/>
            <a:ext cx="5140750" cy="2889415"/>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633080" y="1486414"/>
            <a:ext cx="13264582" cy="7608136"/>
          </a:xfrm>
          <a:custGeom>
            <a:avLst/>
            <a:gdLst/>
            <a:ahLst/>
            <a:cxnLst/>
            <a:rect r="r" b="b" t="t" l="l"/>
            <a:pathLst>
              <a:path h="7608136" w="13264582">
                <a:moveTo>
                  <a:pt x="0" y="0"/>
                </a:moveTo>
                <a:lnTo>
                  <a:pt x="13264582" y="0"/>
                </a:lnTo>
                <a:lnTo>
                  <a:pt x="13264582" y="7608136"/>
                </a:lnTo>
                <a:lnTo>
                  <a:pt x="0" y="7608136"/>
                </a:lnTo>
                <a:lnTo>
                  <a:pt x="0" y="0"/>
                </a:lnTo>
                <a:close/>
              </a:path>
            </a:pathLst>
          </a:custGeom>
          <a:blipFill>
            <a:blip r:embed="rId7"/>
            <a:stretch>
              <a:fillRect l="-7715" t="-88171" r="-7715" b="0"/>
            </a:stretch>
          </a:blipFill>
        </p:spPr>
      </p:sp>
      <p:sp>
        <p:nvSpPr>
          <p:cNvPr name="Freeform 6" id="6"/>
          <p:cNvSpPr/>
          <p:nvPr/>
        </p:nvSpPr>
        <p:spPr>
          <a:xfrm flipH="false" flipV="false" rot="0">
            <a:off x="14475847" y="5974104"/>
            <a:ext cx="2075097" cy="3120447"/>
          </a:xfrm>
          <a:custGeom>
            <a:avLst/>
            <a:gdLst/>
            <a:ahLst/>
            <a:cxnLst/>
            <a:rect r="r" b="b" t="t" l="l"/>
            <a:pathLst>
              <a:path h="3120447" w="2075097">
                <a:moveTo>
                  <a:pt x="0" y="0"/>
                </a:moveTo>
                <a:lnTo>
                  <a:pt x="2075097" y="0"/>
                </a:lnTo>
                <a:lnTo>
                  <a:pt x="2075097" y="3120446"/>
                </a:lnTo>
                <a:lnTo>
                  <a:pt x="0" y="3120446"/>
                </a:lnTo>
                <a:lnTo>
                  <a:pt x="0" y="0"/>
                </a:lnTo>
                <a:close/>
              </a:path>
            </a:pathLst>
          </a:custGeom>
          <a:blipFill>
            <a:blip r:embed="rId8"/>
            <a:stretch>
              <a:fillRect l="0" t="0" r="0" b="0"/>
            </a:stretch>
          </a:blipFill>
        </p:spPr>
      </p:sp>
      <p:sp>
        <p:nvSpPr>
          <p:cNvPr name="Freeform 7" id="7"/>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9"/>
            <a:stretch>
              <a:fillRect l="0" t="0" r="0" b="0"/>
            </a:stretch>
          </a:blipFill>
        </p:spPr>
      </p:sp>
      <p:sp>
        <p:nvSpPr>
          <p:cNvPr name="Freeform 8" id="8"/>
          <p:cNvSpPr/>
          <p:nvPr/>
        </p:nvSpPr>
        <p:spPr>
          <a:xfrm flipH="false" flipV="false" rot="-933249">
            <a:off x="1806565" y="3966916"/>
            <a:ext cx="1885572" cy="2596313"/>
          </a:xfrm>
          <a:custGeom>
            <a:avLst/>
            <a:gdLst/>
            <a:ahLst/>
            <a:cxnLst/>
            <a:rect r="r" b="b" t="t" l="l"/>
            <a:pathLst>
              <a:path h="2596313" w="1885572">
                <a:moveTo>
                  <a:pt x="0" y="0"/>
                </a:moveTo>
                <a:lnTo>
                  <a:pt x="1885572" y="0"/>
                </a:lnTo>
                <a:lnTo>
                  <a:pt x="1885572" y="2596313"/>
                </a:lnTo>
                <a:lnTo>
                  <a:pt x="0" y="25963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4224712" y="2769466"/>
            <a:ext cx="9838576" cy="814096"/>
          </a:xfrm>
          <a:prstGeom prst="rect">
            <a:avLst/>
          </a:prstGeom>
        </p:spPr>
        <p:txBody>
          <a:bodyPr anchor="t" rtlCol="false" tIns="0" lIns="0" bIns="0" rIns="0">
            <a:spAutoFit/>
          </a:bodyPr>
          <a:lstStyle/>
          <a:p>
            <a:pPr algn="ctr">
              <a:lnSpc>
                <a:spcPts val="5740"/>
              </a:lnSpc>
            </a:pPr>
            <a:r>
              <a:rPr lang="en-US" b="true" sz="7000" u="sng">
                <a:solidFill>
                  <a:srgbClr val="000000"/>
                </a:solidFill>
                <a:latin typeface="Quicksand Bold"/>
                <a:ea typeface="Quicksand Bold"/>
                <a:cs typeface="Quicksand Bold"/>
                <a:sym typeface="Quicksand Bold"/>
                <a:hlinkClick r:id="rId12" tooltip="https://docs.google.com/presentation/d/1goHlcp8hNaFl5L46dZk7sgPoJbCky-HHe3Q_JNqbeEs/edit#slide=id.g2770eba81ae_0_0"/>
              </a:rPr>
              <a:t>Progress Monitoring</a:t>
            </a:r>
          </a:p>
        </p:txBody>
      </p:sp>
      <p:sp>
        <p:nvSpPr>
          <p:cNvPr name="TextBox 10" id="10"/>
          <p:cNvSpPr txBox="true"/>
          <p:nvPr/>
        </p:nvSpPr>
        <p:spPr>
          <a:xfrm rot="0">
            <a:off x="4653769" y="3755012"/>
            <a:ext cx="8980461" cy="3957955"/>
          </a:xfrm>
          <a:prstGeom prst="rect">
            <a:avLst/>
          </a:prstGeom>
        </p:spPr>
        <p:txBody>
          <a:bodyPr anchor="t" rtlCol="false" tIns="0" lIns="0" bIns="0" rIns="0">
            <a:spAutoFit/>
          </a:bodyPr>
          <a:lstStyle/>
          <a:p>
            <a:pPr algn="l" marL="604519" indent="-302260" lvl="1">
              <a:lnSpc>
                <a:spcPts val="3919"/>
              </a:lnSpc>
              <a:buFont typeface="Arial"/>
              <a:buChar char="•"/>
            </a:pPr>
            <a:r>
              <a:rPr lang="en-US" b="true" sz="2799">
                <a:solidFill>
                  <a:srgbClr val="000000"/>
                </a:solidFill>
                <a:latin typeface="Quicksand Bold"/>
                <a:ea typeface="Quicksand Bold"/>
                <a:cs typeface="Quicksand Bold"/>
                <a:sym typeface="Quicksand Bold"/>
              </a:rPr>
              <a:t>Pretest, formative assignment, and  Unit test scores. (objective is to see growth).</a:t>
            </a:r>
          </a:p>
          <a:p>
            <a:pPr algn="l" marL="604519" indent="-302260" lvl="1">
              <a:lnSpc>
                <a:spcPts val="3919"/>
              </a:lnSpc>
              <a:buFont typeface="Arial"/>
              <a:buChar char="•"/>
            </a:pPr>
            <a:r>
              <a:rPr lang="en-US" b="true" sz="2799">
                <a:solidFill>
                  <a:srgbClr val="000000"/>
                </a:solidFill>
                <a:latin typeface="Quicksand Bold"/>
                <a:ea typeface="Quicksand Bold"/>
                <a:cs typeface="Quicksand Bold"/>
                <a:sym typeface="Quicksand Bold"/>
              </a:rPr>
              <a:t>I can statements (rate their knowledge)</a:t>
            </a:r>
          </a:p>
          <a:p>
            <a:pPr algn="l" marL="604519" indent="-302260" lvl="1">
              <a:lnSpc>
                <a:spcPts val="3919"/>
              </a:lnSpc>
              <a:buFont typeface="Arial"/>
              <a:buChar char="•"/>
            </a:pPr>
            <a:r>
              <a:rPr lang="en-US" b="true" sz="2799">
                <a:solidFill>
                  <a:srgbClr val="000000"/>
                </a:solidFill>
                <a:latin typeface="Quicksand Bold"/>
                <a:ea typeface="Quicksand Bold"/>
                <a:cs typeface="Quicksand Bold"/>
                <a:sym typeface="Quicksand Bold"/>
              </a:rPr>
              <a:t>Test reflection broken down by TEKS (the needed reports are available for MS now, but not HS)</a:t>
            </a:r>
          </a:p>
          <a:p>
            <a:pPr algn="l" marL="604519" indent="-302260" lvl="1">
              <a:lnSpc>
                <a:spcPts val="3919"/>
              </a:lnSpc>
              <a:buFont typeface="Arial"/>
              <a:buChar char="•"/>
            </a:pPr>
            <a:r>
              <a:rPr lang="en-US" b="true" sz="2799">
                <a:solidFill>
                  <a:srgbClr val="000000"/>
                </a:solidFill>
                <a:latin typeface="Quicksand Bold"/>
                <a:ea typeface="Quicksand Bold"/>
                <a:cs typeface="Quicksand Bold"/>
                <a:sym typeface="Quicksand Bold"/>
              </a:rPr>
              <a:t>Do you need to retest? (students can send email home and copy teacher)</a:t>
            </a:r>
          </a:p>
        </p:txBody>
      </p:sp>
      <p:sp>
        <p:nvSpPr>
          <p:cNvPr name="TextBox 11" id="11"/>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B</a:t>
            </a:r>
          </a:p>
        </p:txBody>
      </p:sp>
      <p:sp>
        <p:nvSpPr>
          <p:cNvPr name="TextBox 12" id="12"/>
          <p:cNvSpPr txBox="true"/>
          <p:nvPr/>
        </p:nvSpPr>
        <p:spPr>
          <a:xfrm rot="0">
            <a:off x="6496119" y="754259"/>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Progress Monitoring</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36158" y="674708"/>
            <a:ext cx="11301436" cy="9082073"/>
          </a:xfrm>
          <a:custGeom>
            <a:avLst/>
            <a:gdLst/>
            <a:ahLst/>
            <a:cxnLst/>
            <a:rect r="r" b="b" t="t" l="l"/>
            <a:pathLst>
              <a:path h="9082073" w="11301436">
                <a:moveTo>
                  <a:pt x="0" y="0"/>
                </a:moveTo>
                <a:lnTo>
                  <a:pt x="11301436" y="0"/>
                </a:lnTo>
                <a:lnTo>
                  <a:pt x="11301436" y="9082074"/>
                </a:lnTo>
                <a:lnTo>
                  <a:pt x="0" y="9082074"/>
                </a:lnTo>
                <a:lnTo>
                  <a:pt x="0" y="0"/>
                </a:lnTo>
                <a:close/>
              </a:path>
            </a:pathLst>
          </a:custGeom>
          <a:blipFill>
            <a:blip r:embed="rId7"/>
            <a:stretch>
              <a:fillRect l="0" t="0" r="0" b="0"/>
            </a:stretch>
          </a:blipFill>
        </p:spPr>
      </p:sp>
      <p:sp>
        <p:nvSpPr>
          <p:cNvPr name="TextBox 6" id="6"/>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7" id="7"/>
          <p:cNvSpPr txBox="true"/>
          <p:nvPr/>
        </p:nvSpPr>
        <p:spPr>
          <a:xfrm rot="0">
            <a:off x="7025966" y="108433"/>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Progress Monitoring</a:t>
            </a:r>
          </a:p>
        </p:txBody>
      </p:sp>
      <p:sp>
        <p:nvSpPr>
          <p:cNvPr name="TextBox 8" id="8"/>
          <p:cNvSpPr txBox="true"/>
          <p:nvPr/>
        </p:nvSpPr>
        <p:spPr>
          <a:xfrm rot="0">
            <a:off x="11889966" y="1357091"/>
            <a:ext cx="6398034" cy="6991341"/>
          </a:xfrm>
          <a:prstGeom prst="rect">
            <a:avLst/>
          </a:prstGeom>
        </p:spPr>
        <p:txBody>
          <a:bodyPr anchor="t" rtlCol="false" tIns="0" lIns="0" bIns="0" rIns="0">
            <a:spAutoFit/>
          </a:bodyPr>
          <a:lstStyle/>
          <a:p>
            <a:pPr algn="ctr">
              <a:lnSpc>
                <a:spcPts val="4200"/>
              </a:lnSpc>
            </a:pPr>
            <a:r>
              <a:rPr lang="en-US" sz="3000" b="true">
                <a:solidFill>
                  <a:srgbClr val="000000"/>
                </a:solidFill>
                <a:latin typeface="Quicksand Bold"/>
                <a:ea typeface="Quicksand Bold"/>
                <a:cs typeface="Quicksand Bold"/>
                <a:sym typeface="Quicksand Bold"/>
              </a:rPr>
              <a:t>You can make poster versions for the class averages and put them on the wall.</a:t>
            </a:r>
          </a:p>
          <a:p>
            <a:pPr algn="ctr">
              <a:lnSpc>
                <a:spcPts val="4200"/>
              </a:lnSpc>
            </a:pPr>
          </a:p>
          <a:p>
            <a:pPr algn="ctr">
              <a:lnSpc>
                <a:spcPts val="4200"/>
              </a:lnSpc>
            </a:pPr>
            <a:r>
              <a:rPr lang="en-US" sz="3000" b="true">
                <a:solidFill>
                  <a:srgbClr val="000000"/>
                </a:solidFill>
                <a:latin typeface="Quicksand Bold"/>
                <a:ea typeface="Quicksand Bold"/>
                <a:cs typeface="Quicksand Bold"/>
                <a:sym typeface="Quicksand Bold"/>
              </a:rPr>
              <a:t>You can print this on a regular page for the binder and students can fill it out at the beginning and end of each unit. </a:t>
            </a:r>
          </a:p>
          <a:p>
            <a:pPr algn="ctr">
              <a:lnSpc>
                <a:spcPts val="4760"/>
              </a:lnSpc>
            </a:pPr>
          </a:p>
          <a:p>
            <a:pPr algn="ctr">
              <a:lnSpc>
                <a:spcPts val="4200"/>
              </a:lnSpc>
              <a:spcBef>
                <a:spcPct val="0"/>
              </a:spcBef>
            </a:pPr>
            <a:r>
              <a:rPr lang="en-US" b="true" sz="3000">
                <a:solidFill>
                  <a:srgbClr val="000000"/>
                </a:solidFill>
                <a:latin typeface="Quicksand Bold"/>
                <a:ea typeface="Quicksand Bold"/>
                <a:cs typeface="Quicksand Bold"/>
                <a:sym typeface="Quicksand Bold"/>
              </a:rPr>
              <a:t>In a reflection (on our PM sheets), students can reflect on what they did or did not do in that unit to show growth</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0" y="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3"/>
            <a:stretch>
              <a:fillRect l="0" t="0" r="0" b="0"/>
            </a:stretch>
          </a:blipFill>
        </p:spPr>
      </p:sp>
      <p:sp>
        <p:nvSpPr>
          <p:cNvPr name="TextBox 4" id="4"/>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Reflection Time</a:t>
            </a:r>
          </a:p>
        </p:txBody>
      </p:sp>
      <p:sp>
        <p:nvSpPr>
          <p:cNvPr name="TextBox 5" id="5"/>
          <p:cNvSpPr txBox="true"/>
          <p:nvPr/>
        </p:nvSpPr>
        <p:spPr>
          <a:xfrm rot="0">
            <a:off x="0" y="3037841"/>
            <a:ext cx="18288000" cy="7950185"/>
          </a:xfrm>
          <a:prstGeom prst="rect">
            <a:avLst/>
          </a:prstGeom>
        </p:spPr>
        <p:txBody>
          <a:bodyPr anchor="t" rtlCol="false" tIns="0" lIns="0" bIns="0" rIns="0">
            <a:spAutoFit/>
          </a:bodyPr>
          <a:lstStyle/>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Are there other tools that you use for progress monitoring?</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How would you use these tools in your classroom?</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that you would do differently ?</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you would be willing to share?</a:t>
            </a:r>
          </a:p>
          <a:p>
            <a:pPr algn="ctr">
              <a:lnSpc>
                <a:spcPts val="7000"/>
              </a:lnSpc>
              <a:spcBef>
                <a:spcPct val="0"/>
              </a:spcBef>
            </a:pPr>
          </a:p>
        </p:txBody>
      </p:sp>
      <p:pic>
        <p:nvPicPr>
          <p:cNvPr name="Picture 6" id="6"/>
          <p:cNvPicPr>
            <a:picLocks noChangeAspect="true"/>
          </p:cNvPicPr>
          <p:nvPr>
            <a:videoFile r:link="rId5"/>
          </p:nvPr>
        </p:nvPicPr>
        <p:blipFill>
          <a:blip r:embed="rId4"/>
          <a:stretch>
            <a:fillRect/>
          </a:stretch>
        </p:blipFill>
        <p:spPr>
          <a:xfrm rot="0">
            <a:off x="13147250" y="56516"/>
            <a:ext cx="5140750" cy="2889415"/>
          </a:xfrm>
          <a:prstGeom prst="rect">
            <a:avLst/>
          </a:prstGeom>
        </p:spPr>
      </p:pic>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223886" y="1638886"/>
            <a:ext cx="13840227" cy="7938308"/>
          </a:xfrm>
          <a:custGeom>
            <a:avLst/>
            <a:gdLst/>
            <a:ahLst/>
            <a:cxnLst/>
            <a:rect r="r" b="b" t="t" l="l"/>
            <a:pathLst>
              <a:path h="7938308" w="13840227">
                <a:moveTo>
                  <a:pt x="0" y="0"/>
                </a:moveTo>
                <a:lnTo>
                  <a:pt x="13840228" y="0"/>
                </a:lnTo>
                <a:lnTo>
                  <a:pt x="13840228" y="7938307"/>
                </a:lnTo>
                <a:lnTo>
                  <a:pt x="0" y="7938307"/>
                </a:lnTo>
                <a:lnTo>
                  <a:pt x="0" y="0"/>
                </a:lnTo>
                <a:close/>
              </a:path>
            </a:pathLst>
          </a:custGeom>
          <a:blipFill>
            <a:blip r:embed="rId7"/>
            <a:stretch>
              <a:fillRect l="-7715" t="-88171" r="-7715" b="0"/>
            </a:stretch>
          </a:blipFill>
        </p:spPr>
      </p:sp>
      <p:sp>
        <p:nvSpPr>
          <p:cNvPr name="Freeform 6" id="6"/>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8"/>
            <a:stretch>
              <a:fillRect l="0" t="0" r="0" b="0"/>
            </a:stretch>
          </a:blipFill>
        </p:spPr>
      </p:sp>
      <p:sp>
        <p:nvSpPr>
          <p:cNvPr name="TextBox 7" id="7"/>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B</a:t>
            </a:r>
          </a:p>
        </p:txBody>
      </p:sp>
      <p:sp>
        <p:nvSpPr>
          <p:cNvPr name="TextBox 8" id="8"/>
          <p:cNvSpPr txBox="true"/>
          <p:nvPr/>
        </p:nvSpPr>
        <p:spPr>
          <a:xfrm rot="0">
            <a:off x="4224712" y="1886536"/>
            <a:ext cx="9838576" cy="814096"/>
          </a:xfrm>
          <a:prstGeom prst="rect">
            <a:avLst/>
          </a:prstGeom>
        </p:spPr>
        <p:txBody>
          <a:bodyPr anchor="t" rtlCol="false" tIns="0" lIns="0" bIns="0" rIns="0">
            <a:spAutoFit/>
          </a:bodyPr>
          <a:lstStyle/>
          <a:p>
            <a:pPr algn="ctr">
              <a:lnSpc>
                <a:spcPts val="5740"/>
              </a:lnSpc>
            </a:pPr>
            <a:r>
              <a:rPr lang="en-US" b="true" sz="7000">
                <a:solidFill>
                  <a:srgbClr val="000000"/>
                </a:solidFill>
                <a:latin typeface="Quicksand Bold"/>
                <a:ea typeface="Quicksand Bold"/>
                <a:cs typeface="Quicksand Bold"/>
                <a:sym typeface="Quicksand Bold"/>
              </a:rPr>
              <a:t>Remediation</a:t>
            </a:r>
          </a:p>
        </p:txBody>
      </p:sp>
      <p:sp>
        <p:nvSpPr>
          <p:cNvPr name="TextBox 9" id="9"/>
          <p:cNvSpPr txBox="true"/>
          <p:nvPr/>
        </p:nvSpPr>
        <p:spPr>
          <a:xfrm rot="0">
            <a:off x="-603751" y="30932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Remediation</a:t>
            </a:r>
          </a:p>
        </p:txBody>
      </p:sp>
      <p:sp>
        <p:nvSpPr>
          <p:cNvPr name="TextBox 10" id="10"/>
          <p:cNvSpPr txBox="true"/>
          <p:nvPr/>
        </p:nvSpPr>
        <p:spPr>
          <a:xfrm rot="0">
            <a:off x="2633080" y="2633957"/>
            <a:ext cx="13264582" cy="7181215"/>
          </a:xfrm>
          <a:prstGeom prst="rect">
            <a:avLst/>
          </a:prstGeom>
        </p:spPr>
        <p:txBody>
          <a:bodyPr anchor="t" rtlCol="false" tIns="0" lIns="0" bIns="0" rIns="0">
            <a:spAutoFit/>
          </a:bodyPr>
          <a:lstStyle/>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To reteach the students you can use Edpuzzle or google vids. This allows students that cannot attend a tutorial to have a proper reteach. If they fail their reteach, they must attend a tutorial before they can retest.</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To take the retest they will receive a code.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For students with restricted chromebooks, you can use the app My Video Spot, in your portal. This can allow access to any Youtube video. Your portal profile must be in staff duo mode. You can do this by clicking on the person icon in the top right of the screen. </a:t>
            </a:r>
          </a:p>
          <a:p>
            <a:pPr algn="l" marL="1468119" indent="-489373" lvl="2">
              <a:lnSpc>
                <a:spcPts val="4759"/>
              </a:lnSpc>
              <a:buFont typeface="Arial"/>
              <a:buChar char="⚬"/>
            </a:pPr>
            <a:r>
              <a:rPr lang="en-US" sz="3399">
                <a:solidFill>
                  <a:srgbClr val="000000"/>
                </a:solidFill>
                <a:latin typeface="Canva Sans"/>
                <a:ea typeface="Canva Sans"/>
                <a:cs typeface="Canva Sans"/>
                <a:sym typeface="Canva Sans"/>
              </a:rPr>
              <a:t>Canvas Mastery Paths- this is a work in progress for  us, but could be a useful tool to auto-differentiate</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0" y="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3"/>
            <a:stretch>
              <a:fillRect l="0" t="0" r="0" b="0"/>
            </a:stretch>
          </a:blipFill>
        </p:spPr>
      </p:sp>
      <p:sp>
        <p:nvSpPr>
          <p:cNvPr name="TextBox 4" id="4"/>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Reflection Time</a:t>
            </a:r>
          </a:p>
        </p:txBody>
      </p:sp>
      <p:sp>
        <p:nvSpPr>
          <p:cNvPr name="TextBox 5" id="5"/>
          <p:cNvSpPr txBox="true"/>
          <p:nvPr/>
        </p:nvSpPr>
        <p:spPr>
          <a:xfrm rot="0">
            <a:off x="0" y="3037841"/>
            <a:ext cx="16782455" cy="7064360"/>
          </a:xfrm>
          <a:prstGeom prst="rect">
            <a:avLst/>
          </a:prstGeom>
        </p:spPr>
        <p:txBody>
          <a:bodyPr anchor="t" rtlCol="false" tIns="0" lIns="0" bIns="0" rIns="0">
            <a:spAutoFit/>
          </a:bodyPr>
          <a:lstStyle/>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Are there other tools that you use for remediation?</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How would you use these tools in your classroom?</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that you would do differently ?</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you would be willing to share?</a:t>
            </a:r>
          </a:p>
          <a:p>
            <a:pPr algn="ctr">
              <a:lnSpc>
                <a:spcPts val="7000"/>
              </a:lnSpc>
              <a:spcBef>
                <a:spcPct val="0"/>
              </a:spcBef>
            </a:pPr>
          </a:p>
        </p:txBody>
      </p:sp>
      <p:pic>
        <p:nvPicPr>
          <p:cNvPr name="Picture 6" id="6"/>
          <p:cNvPicPr>
            <a:picLocks noChangeAspect="true"/>
          </p:cNvPicPr>
          <p:nvPr>
            <a:videoFile r:link="rId5"/>
          </p:nvPr>
        </p:nvPicPr>
        <p:blipFill>
          <a:blip r:embed="rId4"/>
          <a:stretch>
            <a:fillRect/>
          </a:stretch>
        </p:blipFill>
        <p:spPr>
          <a:xfrm rot="0">
            <a:off x="13147250" y="56516"/>
            <a:ext cx="5140750" cy="2889415"/>
          </a:xfrm>
          <a:prstGeom prst="rect">
            <a:avLst/>
          </a:prstGeom>
        </p:spPr>
      </p:pic>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511709" y="1423766"/>
            <a:ext cx="13264582" cy="9389551"/>
          </a:xfrm>
          <a:custGeom>
            <a:avLst/>
            <a:gdLst/>
            <a:ahLst/>
            <a:cxnLst/>
            <a:rect r="r" b="b" t="t" l="l"/>
            <a:pathLst>
              <a:path h="9389551" w="13264582">
                <a:moveTo>
                  <a:pt x="0" y="0"/>
                </a:moveTo>
                <a:lnTo>
                  <a:pt x="13264582" y="0"/>
                </a:lnTo>
                <a:lnTo>
                  <a:pt x="13264582" y="9389550"/>
                </a:lnTo>
                <a:lnTo>
                  <a:pt x="0" y="9389550"/>
                </a:lnTo>
                <a:lnTo>
                  <a:pt x="0" y="0"/>
                </a:lnTo>
                <a:close/>
              </a:path>
            </a:pathLst>
          </a:custGeom>
          <a:blipFill>
            <a:blip r:embed="rId7"/>
            <a:stretch>
              <a:fillRect l="-21229" t="-88171" r="-21229" b="0"/>
            </a:stretch>
          </a:blipFill>
        </p:spPr>
      </p:sp>
      <p:sp>
        <p:nvSpPr>
          <p:cNvPr name="Freeform 6" id="6"/>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8"/>
            <a:stretch>
              <a:fillRect l="0" t="0" r="0" b="0"/>
            </a:stretch>
          </a:blipFill>
        </p:spPr>
      </p:sp>
      <p:sp>
        <p:nvSpPr>
          <p:cNvPr name="TextBox 7" id="7"/>
          <p:cNvSpPr txBox="true"/>
          <p:nvPr/>
        </p:nvSpPr>
        <p:spPr>
          <a:xfrm rot="0">
            <a:off x="3865860" y="2220441"/>
            <a:ext cx="9838576" cy="814096"/>
          </a:xfrm>
          <a:prstGeom prst="rect">
            <a:avLst/>
          </a:prstGeom>
        </p:spPr>
        <p:txBody>
          <a:bodyPr anchor="t" rtlCol="false" tIns="0" lIns="0" bIns="0" rIns="0">
            <a:spAutoFit/>
          </a:bodyPr>
          <a:lstStyle/>
          <a:p>
            <a:pPr algn="ctr">
              <a:lnSpc>
                <a:spcPts val="5740"/>
              </a:lnSpc>
            </a:pPr>
            <a:r>
              <a:rPr lang="en-US" b="true" sz="7000" u="sng">
                <a:solidFill>
                  <a:srgbClr val="000000"/>
                </a:solidFill>
                <a:latin typeface="Quicksand Bold"/>
                <a:ea typeface="Quicksand Bold"/>
                <a:cs typeface="Quicksand Bold"/>
                <a:sym typeface="Quicksand Bold"/>
                <a:hlinkClick r:id="rId9" tooltip="https://docs.google.com/presentation/d/1utJZeAndDZznWCC1kF_xXdi6Gzq4Z9aMcw0LzP2UmnU/edit?usp=sharing"/>
              </a:rPr>
              <a:t>Templates</a:t>
            </a:r>
          </a:p>
        </p:txBody>
      </p:sp>
      <p:sp>
        <p:nvSpPr>
          <p:cNvPr name="TextBox 8" id="8"/>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9" id="9"/>
          <p:cNvSpPr txBox="true"/>
          <p:nvPr/>
        </p:nvSpPr>
        <p:spPr>
          <a:xfrm rot="0">
            <a:off x="-625041" y="30932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Templates</a:t>
            </a:r>
          </a:p>
        </p:txBody>
      </p:sp>
      <p:sp>
        <p:nvSpPr>
          <p:cNvPr name="TextBox 10" id="10"/>
          <p:cNvSpPr txBox="true"/>
          <p:nvPr/>
        </p:nvSpPr>
        <p:spPr>
          <a:xfrm rot="0">
            <a:off x="2633080" y="3516887"/>
            <a:ext cx="12808027" cy="5981065"/>
          </a:xfrm>
          <a:prstGeom prst="rect">
            <a:avLst/>
          </a:prstGeom>
        </p:spPr>
        <p:txBody>
          <a:bodyPr anchor="t" rtlCol="false" tIns="0" lIns="0" bIns="0" rIns="0">
            <a:spAutoFit/>
          </a:bodyPr>
          <a:lstStyle/>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We use one set of slides per unit and put them at the top of our Canvas module for easy access.</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This is an example of how we use our daily slides.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Students answer entry- exit ticket questions on the template posted on the next slide.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In our daily slides we use voice level slides that have our agenda on them. This lets students know the expectations.</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After the learning target, we go over a behavior target. Thank you Mrs. Belcoff from Pike.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0" y="0"/>
            <a:ext cx="11242027" cy="10287000"/>
          </a:xfrm>
          <a:custGeom>
            <a:avLst/>
            <a:gdLst/>
            <a:ahLst/>
            <a:cxnLst/>
            <a:rect r="r" b="b" t="t" l="l"/>
            <a:pathLst>
              <a:path h="10287000" w="11242027">
                <a:moveTo>
                  <a:pt x="0" y="0"/>
                </a:moveTo>
                <a:lnTo>
                  <a:pt x="11242027" y="0"/>
                </a:lnTo>
                <a:lnTo>
                  <a:pt x="11242027" y="10287000"/>
                </a:lnTo>
                <a:lnTo>
                  <a:pt x="0" y="10287000"/>
                </a:lnTo>
                <a:lnTo>
                  <a:pt x="0" y="0"/>
                </a:lnTo>
                <a:close/>
              </a:path>
            </a:pathLst>
          </a:custGeom>
          <a:blipFill>
            <a:blip r:embed="rId7"/>
            <a:stretch>
              <a:fillRect l="0" t="0" r="0" b="0"/>
            </a:stretch>
          </a:blipFill>
        </p:spPr>
      </p:sp>
      <p:sp>
        <p:nvSpPr>
          <p:cNvPr name="TextBox 6" id="6"/>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B</a:t>
            </a:r>
          </a:p>
        </p:txBody>
      </p:sp>
      <p:sp>
        <p:nvSpPr>
          <p:cNvPr name="TextBox 7" id="7"/>
          <p:cNvSpPr txBox="true"/>
          <p:nvPr/>
        </p:nvSpPr>
        <p:spPr>
          <a:xfrm rot="0">
            <a:off x="14900436" y="8539003"/>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Templates</a:t>
            </a:r>
          </a:p>
        </p:txBody>
      </p:sp>
      <p:sp>
        <p:nvSpPr>
          <p:cNvPr name="TextBox 8" id="8"/>
          <p:cNvSpPr txBox="true"/>
          <p:nvPr/>
        </p:nvSpPr>
        <p:spPr>
          <a:xfrm rot="0">
            <a:off x="11818196" y="1566375"/>
            <a:ext cx="5656406" cy="4780915"/>
          </a:xfrm>
          <a:prstGeom prst="rect">
            <a:avLst/>
          </a:prstGeom>
        </p:spPr>
        <p:txBody>
          <a:bodyPr anchor="t" rtlCol="false" tIns="0" lIns="0" bIns="0" rIns="0">
            <a:spAutoFit/>
          </a:bodyPr>
          <a:lstStyle/>
          <a:p>
            <a:pPr algn="ctr">
              <a:lnSpc>
                <a:spcPts val="4759"/>
              </a:lnSpc>
            </a:pPr>
            <a:r>
              <a:rPr lang="en-US" sz="3399">
                <a:solidFill>
                  <a:srgbClr val="000000"/>
                </a:solidFill>
                <a:latin typeface="Canva Sans"/>
                <a:ea typeface="Canva Sans"/>
                <a:cs typeface="Canva Sans"/>
                <a:sym typeface="Canva Sans"/>
              </a:rPr>
              <a:t>You can differentiate how to use this template. You could have honors answer in full sentences. For on level, you could pre type the questions. For EB’s you can translate them or add visual vocabulary.</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583660" y="0"/>
            <a:ext cx="19455319" cy="10287000"/>
          </a:xfrm>
          <a:custGeom>
            <a:avLst/>
            <a:gdLst/>
            <a:ahLst/>
            <a:cxnLst/>
            <a:rect r="r" b="b" t="t" l="l"/>
            <a:pathLst>
              <a:path h="10287000" w="19455319">
                <a:moveTo>
                  <a:pt x="0" y="0"/>
                </a:moveTo>
                <a:lnTo>
                  <a:pt x="19455320" y="0"/>
                </a:lnTo>
                <a:lnTo>
                  <a:pt x="19455320" y="10287000"/>
                </a:lnTo>
                <a:lnTo>
                  <a:pt x="0" y="10287000"/>
                </a:lnTo>
                <a:lnTo>
                  <a:pt x="0" y="0"/>
                </a:lnTo>
                <a:close/>
              </a:path>
            </a:pathLst>
          </a:custGeom>
          <a:blipFill>
            <a:blip r:embed="rId2"/>
            <a:stretch>
              <a:fillRect l="0" t="0" r="0" b="0"/>
            </a:stretch>
          </a:blipFill>
        </p:spPr>
      </p:sp>
      <p:sp>
        <p:nvSpPr>
          <p:cNvPr name="TextBox 3" id="3"/>
          <p:cNvSpPr txBox="true"/>
          <p:nvPr/>
        </p:nvSpPr>
        <p:spPr>
          <a:xfrm rot="0">
            <a:off x="0" y="4488420"/>
            <a:ext cx="18288000" cy="1659256"/>
          </a:xfrm>
          <a:prstGeom prst="rect">
            <a:avLst/>
          </a:prstGeom>
        </p:spPr>
        <p:txBody>
          <a:bodyPr anchor="t" rtlCol="false" tIns="0" lIns="0" bIns="0" rIns="0">
            <a:spAutoFit/>
          </a:bodyPr>
          <a:lstStyle/>
          <a:p>
            <a:pPr algn="ctr">
              <a:lnSpc>
                <a:spcPts val="6614"/>
              </a:lnSpc>
              <a:spcBef>
                <a:spcPct val="0"/>
              </a:spcBef>
            </a:pPr>
            <a:r>
              <a:rPr lang="en-US" b="true" sz="4899" spc="612">
                <a:solidFill>
                  <a:srgbClr val="FFFEFB"/>
                </a:solidFill>
                <a:latin typeface="Quicksand Bold"/>
                <a:ea typeface="Quicksand Bold"/>
                <a:cs typeface="Quicksand Bold"/>
                <a:sym typeface="Quicksand Bold"/>
              </a:rPr>
              <a:t>TO RECIEVE CREDIT FOR THIS SESSION, MAKE SURE YOU COMPLETE THE SURVEY AT THE END</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0" y="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3"/>
            <a:stretch>
              <a:fillRect l="0" t="0" r="0" b="0"/>
            </a:stretch>
          </a:blipFill>
        </p:spPr>
      </p:sp>
      <p:sp>
        <p:nvSpPr>
          <p:cNvPr name="TextBox 4" id="4"/>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Reflection Time</a:t>
            </a:r>
          </a:p>
        </p:txBody>
      </p:sp>
      <p:sp>
        <p:nvSpPr>
          <p:cNvPr name="TextBox 5" id="5"/>
          <p:cNvSpPr txBox="true"/>
          <p:nvPr/>
        </p:nvSpPr>
        <p:spPr>
          <a:xfrm rot="0">
            <a:off x="0" y="3037841"/>
            <a:ext cx="16419909" cy="7064360"/>
          </a:xfrm>
          <a:prstGeom prst="rect">
            <a:avLst/>
          </a:prstGeom>
        </p:spPr>
        <p:txBody>
          <a:bodyPr anchor="t" rtlCol="false" tIns="0" lIns="0" bIns="0" rIns="0">
            <a:spAutoFit/>
          </a:bodyPr>
          <a:lstStyle/>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Are there other tools that you use for templates?</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How would you use these tools in your classroom?</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that you would do differently ?</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you would be willing to share?</a:t>
            </a:r>
          </a:p>
          <a:p>
            <a:pPr algn="ctr">
              <a:lnSpc>
                <a:spcPts val="7000"/>
              </a:lnSpc>
              <a:spcBef>
                <a:spcPct val="0"/>
              </a:spcBef>
            </a:pPr>
          </a:p>
        </p:txBody>
      </p:sp>
      <p:pic>
        <p:nvPicPr>
          <p:cNvPr name="Picture 6" id="6"/>
          <p:cNvPicPr>
            <a:picLocks noChangeAspect="true"/>
          </p:cNvPicPr>
          <p:nvPr>
            <a:videoFile r:link="rId5"/>
          </p:nvPr>
        </p:nvPicPr>
        <p:blipFill>
          <a:blip r:embed="rId4"/>
          <a:stretch>
            <a:fillRect/>
          </a:stretch>
        </p:blipFill>
        <p:spPr>
          <a:xfrm rot="0">
            <a:off x="13147250" y="56516"/>
            <a:ext cx="5140750" cy="2889415"/>
          </a:xfrm>
          <a:prstGeom prst="rect">
            <a:avLst/>
          </a:prstGeom>
        </p:spPr>
      </p:pic>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5D6494"/>
        </a:solidFill>
      </p:bgPr>
    </p:bg>
    <p:spTree>
      <p:nvGrpSpPr>
        <p:cNvPr id="1" name=""/>
        <p:cNvGrpSpPr/>
        <p:nvPr/>
      </p:nvGrpSpPr>
      <p:grpSpPr>
        <a:xfrm>
          <a:off x="0" y="0"/>
          <a:ext cx="0" cy="0"/>
          <a:chOff x="0" y="0"/>
          <a:chExt cx="0" cy="0"/>
        </a:xfrm>
      </p:grpSpPr>
      <p:sp>
        <p:nvSpPr>
          <p:cNvPr name="Freeform 2" id="2"/>
          <p:cNvSpPr/>
          <p:nvPr/>
        </p:nvSpPr>
        <p:spPr>
          <a:xfrm flipH="false" flipV="false" rot="0">
            <a:off x="2017877" y="1438813"/>
            <a:ext cx="14587175" cy="8407615"/>
          </a:xfrm>
          <a:custGeom>
            <a:avLst/>
            <a:gdLst/>
            <a:ahLst/>
            <a:cxnLst/>
            <a:rect r="r" b="b" t="t" l="l"/>
            <a:pathLst>
              <a:path h="8407615" w="14587175">
                <a:moveTo>
                  <a:pt x="0" y="0"/>
                </a:moveTo>
                <a:lnTo>
                  <a:pt x="14587175" y="0"/>
                </a:lnTo>
                <a:lnTo>
                  <a:pt x="14587175" y="8407615"/>
                </a:lnTo>
                <a:lnTo>
                  <a:pt x="0" y="8407615"/>
                </a:lnTo>
                <a:lnTo>
                  <a:pt x="0" y="0"/>
                </a:lnTo>
                <a:close/>
              </a:path>
            </a:pathLst>
          </a:custGeom>
          <a:blipFill>
            <a:blip r:embed="rId2"/>
            <a:stretch>
              <a:fillRect l="-3749" t="-38040" r="-15594" b="0"/>
            </a:stretch>
          </a:blipFill>
        </p:spPr>
      </p:sp>
      <p:sp>
        <p:nvSpPr>
          <p:cNvPr name="TextBox 3" id="3"/>
          <p:cNvSpPr txBox="true"/>
          <p:nvPr/>
        </p:nvSpPr>
        <p:spPr>
          <a:xfrm rot="0">
            <a:off x="4491151" y="572038"/>
            <a:ext cx="9640627" cy="866775"/>
          </a:xfrm>
          <a:prstGeom prst="rect">
            <a:avLst/>
          </a:prstGeom>
        </p:spPr>
        <p:txBody>
          <a:bodyPr anchor="t" rtlCol="false" tIns="0" lIns="0" bIns="0" rIns="0">
            <a:spAutoFit/>
          </a:bodyPr>
          <a:lstStyle/>
          <a:p>
            <a:pPr algn="ctr">
              <a:lnSpc>
                <a:spcPts val="6600"/>
              </a:lnSpc>
            </a:pPr>
            <a:r>
              <a:rPr lang="en-US" sz="6000" b="true">
                <a:solidFill>
                  <a:srgbClr val="000000"/>
                </a:solidFill>
                <a:latin typeface="Quicksand Bold"/>
                <a:ea typeface="Quicksand Bold"/>
                <a:cs typeface="Quicksand Bold"/>
                <a:sym typeface="Quicksand Bold"/>
              </a:rPr>
              <a:t>Accountability Incentives</a:t>
            </a:r>
          </a:p>
        </p:txBody>
      </p:sp>
      <p:sp>
        <p:nvSpPr>
          <p:cNvPr name="TextBox 4" id="4"/>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5" id="5"/>
          <p:cNvSpPr txBox="true"/>
          <p:nvPr/>
        </p:nvSpPr>
        <p:spPr>
          <a:xfrm rot="0">
            <a:off x="0" y="30383"/>
            <a:ext cx="5025542"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Accountability Incentives</a:t>
            </a:r>
          </a:p>
        </p:txBody>
      </p:sp>
      <p:sp>
        <p:nvSpPr>
          <p:cNvPr name="TextBox 6" id="6"/>
          <p:cNvSpPr txBox="true"/>
          <p:nvPr/>
        </p:nvSpPr>
        <p:spPr>
          <a:xfrm rot="0">
            <a:off x="2017877" y="2077085"/>
            <a:ext cx="14587175" cy="7181215"/>
          </a:xfrm>
          <a:prstGeom prst="rect">
            <a:avLst/>
          </a:prstGeom>
        </p:spPr>
        <p:txBody>
          <a:bodyPr anchor="t" rtlCol="false" tIns="0" lIns="0" bIns="0" rIns="0">
            <a:spAutoFit/>
          </a:bodyPr>
          <a:lstStyle/>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Print student detail sheet from HAC. Students must address missing work, and get signed by a parent. The reward is up to you. If the student does not have missing work, they just get a signature.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We post two extra credit assignments to Canvas at the beginning of each unit for 5 extra credit points each. These are due the day before the unit test.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We check binders on test day to make sure that unit is in order and everything is complete. This is counted as a grade trade. </a:t>
            </a:r>
          </a:p>
          <a:p>
            <a:pPr algn="l" marL="734059" indent="-367030" lvl="1">
              <a:lnSpc>
                <a:spcPts val="4759"/>
              </a:lnSpc>
              <a:buFont typeface="Arial"/>
              <a:buChar char="•"/>
            </a:pPr>
            <a:r>
              <a:rPr lang="en-US" sz="3399">
                <a:solidFill>
                  <a:srgbClr val="000000"/>
                </a:solidFill>
                <a:latin typeface="Canva Sans"/>
                <a:ea typeface="Canva Sans"/>
                <a:cs typeface="Canva Sans"/>
                <a:sym typeface="Canva Sans"/>
              </a:rPr>
              <a:t>We post a LONG unit review at the beginning of the unit. This is due two days before test day for 10 bonus points on the lowest formative.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0" y="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3"/>
            <a:stretch>
              <a:fillRect l="0" t="0" r="0" b="0"/>
            </a:stretch>
          </a:blipFill>
        </p:spPr>
      </p:sp>
      <p:sp>
        <p:nvSpPr>
          <p:cNvPr name="TextBox 4" id="4"/>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Reflection Time</a:t>
            </a:r>
          </a:p>
        </p:txBody>
      </p:sp>
      <p:sp>
        <p:nvSpPr>
          <p:cNvPr name="TextBox 5" id="5"/>
          <p:cNvSpPr txBox="true"/>
          <p:nvPr/>
        </p:nvSpPr>
        <p:spPr>
          <a:xfrm rot="0">
            <a:off x="0" y="3037841"/>
            <a:ext cx="18288000" cy="7950185"/>
          </a:xfrm>
          <a:prstGeom prst="rect">
            <a:avLst/>
          </a:prstGeom>
        </p:spPr>
        <p:txBody>
          <a:bodyPr anchor="t" rtlCol="false" tIns="0" lIns="0" bIns="0" rIns="0">
            <a:spAutoFit/>
          </a:bodyPr>
          <a:lstStyle/>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Are there other tools that you use for acountability incentives?</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How would you use these tools in your classroom?</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that you would do differently ?</a:t>
            </a:r>
          </a:p>
          <a:p>
            <a:pPr algn="l">
              <a:lnSpc>
                <a:spcPts val="7000"/>
              </a:lnSpc>
            </a:pPr>
          </a:p>
          <a:p>
            <a:pPr algn="l" marL="1079627" indent="-539813" lvl="1">
              <a:lnSpc>
                <a:spcPts val="7000"/>
              </a:lnSpc>
              <a:buFont typeface="Arial"/>
              <a:buChar char="•"/>
            </a:pPr>
            <a:r>
              <a:rPr lang="en-US" b="true" sz="5000">
                <a:solidFill>
                  <a:srgbClr val="000000"/>
                </a:solidFill>
                <a:latin typeface="Quicksand Bold"/>
                <a:ea typeface="Quicksand Bold"/>
                <a:cs typeface="Quicksand Bold"/>
                <a:sym typeface="Quicksand Bold"/>
              </a:rPr>
              <a:t>Is there anything you would be willing to share?</a:t>
            </a:r>
          </a:p>
          <a:p>
            <a:pPr algn="ctr">
              <a:lnSpc>
                <a:spcPts val="7000"/>
              </a:lnSpc>
              <a:spcBef>
                <a:spcPct val="0"/>
              </a:spcBef>
            </a:pPr>
          </a:p>
        </p:txBody>
      </p:sp>
      <p:pic>
        <p:nvPicPr>
          <p:cNvPr name="Picture 6" id="6"/>
          <p:cNvPicPr>
            <a:picLocks noChangeAspect="true"/>
          </p:cNvPicPr>
          <p:nvPr>
            <a:videoFile r:link="rId5"/>
          </p:nvPr>
        </p:nvPicPr>
        <p:blipFill>
          <a:blip r:embed="rId4"/>
          <a:stretch>
            <a:fillRect/>
          </a:stretch>
        </p:blipFill>
        <p:spPr>
          <a:xfrm rot="0">
            <a:off x="13147250" y="56516"/>
            <a:ext cx="5140750" cy="2889415"/>
          </a:xfrm>
          <a:prstGeom prst="rect">
            <a:avLst/>
          </a:prstGeom>
        </p:spPr>
      </p:pic>
    </p:spTree>
  </p:cSld>
  <p:clrMapOvr>
    <a:masterClrMapping/>
  </p:clrMapOvr>
</p:sld>
</file>

<file path=ppt/slides/slide23.xml><?xml version="1.0" encoding="utf-8"?>
<p:sld xmlns:p="http://schemas.openxmlformats.org/presentationml/2006/main" xmlns:a="http://schemas.openxmlformats.org/drawingml/2006/main">
  <p:cSld>
    <p:bg>
      <p:bgPr>
        <a:solidFill>
          <a:srgbClr val="C2CDBC"/>
        </a:solidFill>
      </p:bgPr>
    </p:bg>
    <p:spTree>
      <p:nvGrpSpPr>
        <p:cNvPr id="1" name=""/>
        <p:cNvGrpSpPr/>
        <p:nvPr/>
      </p:nvGrpSpPr>
      <p:grpSpPr>
        <a:xfrm>
          <a:off x="0" y="0"/>
          <a:ext cx="0" cy="0"/>
          <a:chOff x="0" y="0"/>
          <a:chExt cx="0" cy="0"/>
        </a:xfrm>
      </p:grpSpPr>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3865723" y="1942381"/>
            <a:ext cx="10556554" cy="6402239"/>
          </a:xfrm>
          <a:custGeom>
            <a:avLst/>
            <a:gdLst/>
            <a:ahLst/>
            <a:cxnLst/>
            <a:rect r="r" b="b" t="t" l="l"/>
            <a:pathLst>
              <a:path h="6402239" w="10556554">
                <a:moveTo>
                  <a:pt x="0" y="0"/>
                </a:moveTo>
                <a:lnTo>
                  <a:pt x="10556554" y="0"/>
                </a:lnTo>
                <a:lnTo>
                  <a:pt x="10556554" y="6402238"/>
                </a:lnTo>
                <a:lnTo>
                  <a:pt x="0" y="6402238"/>
                </a:lnTo>
                <a:lnTo>
                  <a:pt x="0" y="0"/>
                </a:lnTo>
                <a:close/>
              </a:path>
            </a:pathLst>
          </a:custGeom>
          <a:blipFill>
            <a:blip r:embed="rId3"/>
            <a:stretch>
              <a:fillRect l="0" t="-54253" r="-40325" b="0"/>
            </a:stretch>
          </a:blipFill>
        </p:spPr>
      </p:sp>
      <p:sp>
        <p:nvSpPr>
          <p:cNvPr name="Freeform 4" id="4"/>
          <p:cNvSpPr/>
          <p:nvPr/>
        </p:nvSpPr>
        <p:spPr>
          <a:xfrm flipH="false" flipV="false" rot="1945000">
            <a:off x="10661902" y="6738140"/>
            <a:ext cx="2891663" cy="3212959"/>
          </a:xfrm>
          <a:custGeom>
            <a:avLst/>
            <a:gdLst/>
            <a:ahLst/>
            <a:cxnLst/>
            <a:rect r="r" b="b" t="t" l="l"/>
            <a:pathLst>
              <a:path h="3212959" w="2891663">
                <a:moveTo>
                  <a:pt x="0" y="0"/>
                </a:moveTo>
                <a:lnTo>
                  <a:pt x="2891664" y="0"/>
                </a:lnTo>
                <a:lnTo>
                  <a:pt x="2891664" y="3212959"/>
                </a:lnTo>
                <a:lnTo>
                  <a:pt x="0" y="3212959"/>
                </a:lnTo>
                <a:lnTo>
                  <a:pt x="0" y="0"/>
                </a:lnTo>
                <a:close/>
              </a:path>
            </a:pathLst>
          </a:custGeom>
          <a:blipFill>
            <a:blip r:embed="rId4"/>
            <a:stretch>
              <a:fillRect l="0" t="0" r="0" b="0"/>
            </a:stretch>
          </a:blipFill>
        </p:spPr>
      </p:sp>
      <p:sp>
        <p:nvSpPr>
          <p:cNvPr name="Freeform 5" id="5"/>
          <p:cNvSpPr/>
          <p:nvPr/>
        </p:nvSpPr>
        <p:spPr>
          <a:xfrm flipH="false" flipV="false" rot="-1393229">
            <a:off x="2843386" y="3984965"/>
            <a:ext cx="2439021" cy="2317070"/>
          </a:xfrm>
          <a:custGeom>
            <a:avLst/>
            <a:gdLst/>
            <a:ahLst/>
            <a:cxnLst/>
            <a:rect r="r" b="b" t="t" l="l"/>
            <a:pathLst>
              <a:path h="2317070" w="2439021">
                <a:moveTo>
                  <a:pt x="0" y="0"/>
                </a:moveTo>
                <a:lnTo>
                  <a:pt x="2439021" y="0"/>
                </a:lnTo>
                <a:lnTo>
                  <a:pt x="2439021" y="2317070"/>
                </a:lnTo>
                <a:lnTo>
                  <a:pt x="0" y="2317070"/>
                </a:lnTo>
                <a:lnTo>
                  <a:pt x="0" y="0"/>
                </a:lnTo>
                <a:close/>
              </a:path>
            </a:pathLst>
          </a:custGeom>
          <a:blipFill>
            <a:blip r:embed="rId5"/>
            <a:stretch>
              <a:fillRect l="0" t="0" r="0" b="0"/>
            </a:stretch>
          </a:blipFill>
        </p:spPr>
      </p:sp>
      <p:sp>
        <p:nvSpPr>
          <p:cNvPr name="TextBox 6" id="6"/>
          <p:cNvSpPr txBox="true"/>
          <p:nvPr/>
        </p:nvSpPr>
        <p:spPr>
          <a:xfrm rot="0">
            <a:off x="4638990" y="3451868"/>
            <a:ext cx="7837495" cy="3424157"/>
          </a:xfrm>
          <a:prstGeom prst="rect">
            <a:avLst/>
          </a:prstGeom>
        </p:spPr>
        <p:txBody>
          <a:bodyPr anchor="t" rtlCol="false" tIns="0" lIns="0" bIns="0" rIns="0">
            <a:spAutoFit/>
          </a:bodyPr>
          <a:lstStyle/>
          <a:p>
            <a:pPr algn="ctr">
              <a:lnSpc>
                <a:spcPts val="11387"/>
              </a:lnSpc>
            </a:pPr>
            <a:r>
              <a:rPr lang="en-US" sz="14234" b="true">
                <a:solidFill>
                  <a:srgbClr val="000000"/>
                </a:solidFill>
                <a:latin typeface="Quicksand Bold"/>
                <a:ea typeface="Quicksand Bold"/>
                <a:cs typeface="Quicksand Bold"/>
                <a:sym typeface="Quicksand Bold"/>
              </a:rPr>
              <a:t>Thank you</a:t>
            </a:r>
          </a:p>
          <a:p>
            <a:pPr algn="ctr">
              <a:lnSpc>
                <a:spcPts val="2560"/>
              </a:lnSpc>
            </a:pPr>
          </a:p>
          <a:p>
            <a:pPr algn="ctr" marL="0" indent="0" lvl="1">
              <a:lnSpc>
                <a:spcPts val="2560"/>
              </a:lnSpc>
            </a:pPr>
            <a:r>
              <a:rPr lang="en-US" b="true" sz="3200">
                <a:solidFill>
                  <a:srgbClr val="000000"/>
                </a:solidFill>
                <a:latin typeface="Quicksand Bold"/>
                <a:ea typeface="Quicksand Bold"/>
                <a:cs typeface="Quicksand Bold"/>
                <a:sym typeface="Quicksand Bold"/>
              </a:rPr>
              <a:t>Questions? Ideas? Concerns?</a:t>
            </a:r>
          </a:p>
        </p:txBody>
      </p:sp>
      <p:sp>
        <p:nvSpPr>
          <p:cNvPr name="Freeform 7" id="7"/>
          <p:cNvSpPr/>
          <p:nvPr/>
        </p:nvSpPr>
        <p:spPr>
          <a:xfrm flipH="false" flipV="false" rot="6019434">
            <a:off x="11499409" y="5719042"/>
            <a:ext cx="1954152" cy="1240887"/>
          </a:xfrm>
          <a:custGeom>
            <a:avLst/>
            <a:gdLst/>
            <a:ahLst/>
            <a:cxnLst/>
            <a:rect r="r" b="b" t="t" l="l"/>
            <a:pathLst>
              <a:path h="1240887" w="1954152">
                <a:moveTo>
                  <a:pt x="0" y="0"/>
                </a:moveTo>
                <a:lnTo>
                  <a:pt x="1954152" y="0"/>
                </a:lnTo>
                <a:lnTo>
                  <a:pt x="1954152" y="1240887"/>
                </a:lnTo>
                <a:lnTo>
                  <a:pt x="0" y="1240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4607957">
            <a:off x="4248176" y="2840141"/>
            <a:ext cx="1954152" cy="1240887"/>
          </a:xfrm>
          <a:custGeom>
            <a:avLst/>
            <a:gdLst/>
            <a:ahLst/>
            <a:cxnLst/>
            <a:rect r="r" b="b" t="t" l="l"/>
            <a:pathLst>
              <a:path h="1240887" w="1954152">
                <a:moveTo>
                  <a:pt x="0" y="0"/>
                </a:moveTo>
                <a:lnTo>
                  <a:pt x="1954153" y="0"/>
                </a:lnTo>
                <a:lnTo>
                  <a:pt x="1954153" y="1240887"/>
                </a:lnTo>
                <a:lnTo>
                  <a:pt x="0" y="1240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2739407" y="2689358"/>
            <a:ext cx="2900094" cy="2805841"/>
          </a:xfrm>
          <a:custGeom>
            <a:avLst/>
            <a:gdLst/>
            <a:ahLst/>
            <a:cxnLst/>
            <a:rect r="r" b="b" t="t" l="l"/>
            <a:pathLst>
              <a:path h="2805841" w="2900094">
                <a:moveTo>
                  <a:pt x="0" y="0"/>
                </a:moveTo>
                <a:lnTo>
                  <a:pt x="2900094" y="0"/>
                </a:lnTo>
                <a:lnTo>
                  <a:pt x="2900094" y="2805841"/>
                </a:lnTo>
                <a:lnTo>
                  <a:pt x="0" y="2805841"/>
                </a:lnTo>
                <a:lnTo>
                  <a:pt x="0" y="0"/>
                </a:lnTo>
                <a:close/>
              </a:path>
            </a:pathLst>
          </a:custGeom>
          <a:blipFill>
            <a:blip r:embed="rId8"/>
            <a:stretch>
              <a:fillRect l="0" t="0" r="0" b="0"/>
            </a:stretch>
          </a:blipFill>
        </p:spPr>
      </p:sp>
      <p:sp>
        <p:nvSpPr>
          <p:cNvPr name="Freeform 10" id="10"/>
          <p:cNvSpPr/>
          <p:nvPr/>
        </p:nvSpPr>
        <p:spPr>
          <a:xfrm flipH="false" flipV="false" rot="1334314">
            <a:off x="6271829" y="1226798"/>
            <a:ext cx="1325947" cy="1420023"/>
          </a:xfrm>
          <a:custGeom>
            <a:avLst/>
            <a:gdLst/>
            <a:ahLst/>
            <a:cxnLst/>
            <a:rect r="r" b="b" t="t" l="l"/>
            <a:pathLst>
              <a:path h="1420023" w="1325947">
                <a:moveTo>
                  <a:pt x="0" y="0"/>
                </a:moveTo>
                <a:lnTo>
                  <a:pt x="1325946" y="0"/>
                </a:lnTo>
                <a:lnTo>
                  <a:pt x="1325946" y="1420023"/>
                </a:lnTo>
                <a:lnTo>
                  <a:pt x="0" y="1420023"/>
                </a:lnTo>
                <a:lnTo>
                  <a:pt x="0" y="0"/>
                </a:lnTo>
                <a:close/>
              </a:path>
            </a:pathLst>
          </a:custGeom>
          <a:blipFill>
            <a:blip r:embed="rId9"/>
            <a:stretch>
              <a:fillRect l="0" t="0" r="0" b="0"/>
            </a:stretch>
          </a:blipFill>
        </p:spPr>
      </p:sp>
      <p:sp>
        <p:nvSpPr>
          <p:cNvPr name="Freeform 11" id="11"/>
          <p:cNvSpPr/>
          <p:nvPr/>
        </p:nvSpPr>
        <p:spPr>
          <a:xfrm flipH="false" flipV="false" rot="0">
            <a:off x="4581540" y="6876025"/>
            <a:ext cx="2117713" cy="2112418"/>
          </a:xfrm>
          <a:custGeom>
            <a:avLst/>
            <a:gdLst/>
            <a:ahLst/>
            <a:cxnLst/>
            <a:rect r="r" b="b" t="t" l="l"/>
            <a:pathLst>
              <a:path h="2112418" w="2117713">
                <a:moveTo>
                  <a:pt x="0" y="0"/>
                </a:moveTo>
                <a:lnTo>
                  <a:pt x="2117713" y="0"/>
                </a:lnTo>
                <a:lnTo>
                  <a:pt x="2117713" y="2112418"/>
                </a:lnTo>
                <a:lnTo>
                  <a:pt x="0" y="2112418"/>
                </a:lnTo>
                <a:lnTo>
                  <a:pt x="0" y="0"/>
                </a:lnTo>
                <a:close/>
              </a:path>
            </a:pathLst>
          </a:custGeom>
          <a:blipFill>
            <a:blip r:embed="rId10"/>
            <a:stretch>
              <a:fillRect l="0" t="0" r="0" b="0"/>
            </a:stretch>
          </a:blipFill>
        </p:spPr>
      </p:sp>
      <p:sp>
        <p:nvSpPr>
          <p:cNvPr name="Freeform 12" id="12"/>
          <p:cNvSpPr/>
          <p:nvPr/>
        </p:nvSpPr>
        <p:spPr>
          <a:xfrm flipH="false" flipV="false" rot="0">
            <a:off x="10963242" y="1028700"/>
            <a:ext cx="2136109" cy="2222220"/>
          </a:xfrm>
          <a:custGeom>
            <a:avLst/>
            <a:gdLst/>
            <a:ahLst/>
            <a:cxnLst/>
            <a:rect r="r" b="b" t="t" l="l"/>
            <a:pathLst>
              <a:path h="2222220" w="2136109">
                <a:moveTo>
                  <a:pt x="0" y="0"/>
                </a:moveTo>
                <a:lnTo>
                  <a:pt x="2136110" y="0"/>
                </a:lnTo>
                <a:lnTo>
                  <a:pt x="2136110" y="2222220"/>
                </a:lnTo>
                <a:lnTo>
                  <a:pt x="0" y="2222220"/>
                </a:lnTo>
                <a:lnTo>
                  <a:pt x="0" y="0"/>
                </a:lnTo>
                <a:close/>
              </a:path>
            </a:pathLst>
          </a:custGeom>
          <a:blipFill>
            <a:blip r:embed="rId11"/>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3865723" y="1942381"/>
            <a:ext cx="10556554" cy="6402239"/>
          </a:xfrm>
          <a:custGeom>
            <a:avLst/>
            <a:gdLst/>
            <a:ahLst/>
            <a:cxnLst/>
            <a:rect r="r" b="b" t="t" l="l"/>
            <a:pathLst>
              <a:path h="6402239" w="10556554">
                <a:moveTo>
                  <a:pt x="0" y="0"/>
                </a:moveTo>
                <a:lnTo>
                  <a:pt x="10556554" y="0"/>
                </a:lnTo>
                <a:lnTo>
                  <a:pt x="10556554" y="6402238"/>
                </a:lnTo>
                <a:lnTo>
                  <a:pt x="0" y="6402238"/>
                </a:lnTo>
                <a:lnTo>
                  <a:pt x="0" y="0"/>
                </a:lnTo>
                <a:close/>
              </a:path>
            </a:pathLst>
          </a:custGeom>
          <a:blipFill>
            <a:blip r:embed="rId3"/>
            <a:stretch>
              <a:fillRect l="0" t="-54253" r="-40325" b="0"/>
            </a:stretch>
          </a:blipFill>
        </p:spPr>
      </p:sp>
      <p:sp>
        <p:nvSpPr>
          <p:cNvPr name="TextBox 4" id="4"/>
          <p:cNvSpPr txBox="true"/>
          <p:nvPr/>
        </p:nvSpPr>
        <p:spPr>
          <a:xfrm rot="0">
            <a:off x="5039621" y="4534017"/>
            <a:ext cx="8768709" cy="2505333"/>
          </a:xfrm>
          <a:prstGeom prst="rect">
            <a:avLst/>
          </a:prstGeom>
        </p:spPr>
        <p:txBody>
          <a:bodyPr anchor="t" rtlCol="false" tIns="0" lIns="0" bIns="0" rIns="0">
            <a:spAutoFit/>
          </a:bodyPr>
          <a:lstStyle/>
          <a:p>
            <a:pPr algn="ctr" marL="0" indent="0" lvl="1">
              <a:lnSpc>
                <a:spcPts val="4888"/>
              </a:lnSpc>
            </a:pPr>
            <a:r>
              <a:rPr lang="en-US" b="true" sz="4700">
                <a:solidFill>
                  <a:srgbClr val="000000"/>
                </a:solidFill>
                <a:latin typeface="Quicksand Bold"/>
                <a:ea typeface="Quicksand Bold"/>
                <a:cs typeface="Quicksand Bold"/>
                <a:sym typeface="Quicksand Bold"/>
              </a:rPr>
              <a:t>Tools that Make a Difference: A Classroom System for Progress Monitoring and Personalized Learning</a:t>
            </a:r>
          </a:p>
        </p:txBody>
      </p:sp>
      <p:sp>
        <p:nvSpPr>
          <p:cNvPr name="Freeform 5" id="5"/>
          <p:cNvSpPr/>
          <p:nvPr/>
        </p:nvSpPr>
        <p:spPr>
          <a:xfrm flipH="false" flipV="false" rot="1838892">
            <a:off x="4802755" y="1492792"/>
            <a:ext cx="1133066" cy="1067142"/>
          </a:xfrm>
          <a:custGeom>
            <a:avLst/>
            <a:gdLst/>
            <a:ahLst/>
            <a:cxnLst/>
            <a:rect r="r" b="b" t="t" l="l"/>
            <a:pathLst>
              <a:path h="1067142" w="1133066">
                <a:moveTo>
                  <a:pt x="0" y="0"/>
                </a:moveTo>
                <a:lnTo>
                  <a:pt x="1133066" y="0"/>
                </a:lnTo>
                <a:lnTo>
                  <a:pt x="1133066" y="1067142"/>
                </a:lnTo>
                <a:lnTo>
                  <a:pt x="0" y="10671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6019434">
            <a:off x="12831254" y="5841434"/>
            <a:ext cx="1954152" cy="1240887"/>
          </a:xfrm>
          <a:custGeom>
            <a:avLst/>
            <a:gdLst/>
            <a:ahLst/>
            <a:cxnLst/>
            <a:rect r="r" b="b" t="t" l="l"/>
            <a:pathLst>
              <a:path h="1240887" w="1954152">
                <a:moveTo>
                  <a:pt x="0" y="0"/>
                </a:moveTo>
                <a:lnTo>
                  <a:pt x="1954152" y="0"/>
                </a:lnTo>
                <a:lnTo>
                  <a:pt x="1954152" y="1240887"/>
                </a:lnTo>
                <a:lnTo>
                  <a:pt x="0" y="1240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6366799" y="8522970"/>
            <a:ext cx="5554402" cy="982980"/>
          </a:xfrm>
          <a:prstGeom prst="rect">
            <a:avLst/>
          </a:prstGeom>
        </p:spPr>
        <p:txBody>
          <a:bodyPr anchor="t" rtlCol="false" tIns="0" lIns="0" bIns="0" rIns="0">
            <a:spAutoFit/>
          </a:bodyPr>
          <a:lstStyle/>
          <a:p>
            <a:pPr algn="ctr">
              <a:lnSpc>
                <a:spcPts val="3914"/>
              </a:lnSpc>
            </a:pPr>
            <a:r>
              <a:rPr lang="en-US" b="true" sz="2899" spc="362">
                <a:solidFill>
                  <a:srgbClr val="FFFFFF"/>
                </a:solidFill>
                <a:latin typeface="Quicksand Bold"/>
                <a:ea typeface="Quicksand Bold"/>
                <a:cs typeface="Quicksand Bold"/>
                <a:sym typeface="Quicksand Bold"/>
              </a:rPr>
              <a:t>BRANDIE WOLF</a:t>
            </a:r>
          </a:p>
          <a:p>
            <a:pPr algn="ctr">
              <a:lnSpc>
                <a:spcPts val="3914"/>
              </a:lnSpc>
            </a:pPr>
            <a:r>
              <a:rPr lang="en-US" b="true" sz="2899" spc="362">
                <a:solidFill>
                  <a:srgbClr val="FFFFFF"/>
                </a:solidFill>
                <a:latin typeface="Quicksand Bold"/>
                <a:ea typeface="Quicksand Bold"/>
                <a:cs typeface="Quicksand Bold"/>
                <a:sym typeface="Quicksand Bold"/>
              </a:rPr>
              <a:t>GRACIE BARNHILL</a:t>
            </a:r>
          </a:p>
        </p:txBody>
      </p:sp>
      <p:sp>
        <p:nvSpPr>
          <p:cNvPr name="Freeform 8" id="8"/>
          <p:cNvSpPr/>
          <p:nvPr/>
        </p:nvSpPr>
        <p:spPr>
          <a:xfrm flipH="false" flipV="false" rot="-3788972">
            <a:off x="3782569" y="3747333"/>
            <a:ext cx="1954152" cy="1240887"/>
          </a:xfrm>
          <a:custGeom>
            <a:avLst/>
            <a:gdLst/>
            <a:ahLst/>
            <a:cxnLst/>
            <a:rect r="r" b="b" t="t" l="l"/>
            <a:pathLst>
              <a:path h="1240887" w="1954152">
                <a:moveTo>
                  <a:pt x="0" y="0"/>
                </a:moveTo>
                <a:lnTo>
                  <a:pt x="1954153" y="0"/>
                </a:lnTo>
                <a:lnTo>
                  <a:pt x="1954153" y="1240887"/>
                </a:lnTo>
                <a:lnTo>
                  <a:pt x="0" y="1240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006728" y="6167406"/>
            <a:ext cx="2362560" cy="2650839"/>
          </a:xfrm>
          <a:custGeom>
            <a:avLst/>
            <a:gdLst/>
            <a:ahLst/>
            <a:cxnLst/>
            <a:rect r="r" b="b" t="t" l="l"/>
            <a:pathLst>
              <a:path h="2650839" w="2362560">
                <a:moveTo>
                  <a:pt x="0" y="0"/>
                </a:moveTo>
                <a:lnTo>
                  <a:pt x="2362560" y="0"/>
                </a:lnTo>
                <a:lnTo>
                  <a:pt x="2362560" y="2650839"/>
                </a:lnTo>
                <a:lnTo>
                  <a:pt x="0" y="2650839"/>
                </a:lnTo>
                <a:lnTo>
                  <a:pt x="0" y="0"/>
                </a:lnTo>
                <a:close/>
              </a:path>
            </a:pathLst>
          </a:custGeom>
          <a:blipFill>
            <a:blip r:embed="rId8"/>
            <a:stretch>
              <a:fillRect l="0" t="0" r="0" b="0"/>
            </a:stretch>
          </a:blipFill>
        </p:spPr>
      </p:sp>
      <p:sp>
        <p:nvSpPr>
          <p:cNvPr name="Freeform 10" id="10"/>
          <p:cNvSpPr/>
          <p:nvPr/>
        </p:nvSpPr>
        <p:spPr>
          <a:xfrm flipH="false" flipV="false" rot="0">
            <a:off x="6128680" y="7361119"/>
            <a:ext cx="1452071" cy="1832266"/>
          </a:xfrm>
          <a:custGeom>
            <a:avLst/>
            <a:gdLst/>
            <a:ahLst/>
            <a:cxnLst/>
            <a:rect r="r" b="b" t="t" l="l"/>
            <a:pathLst>
              <a:path h="1832266" w="1452071">
                <a:moveTo>
                  <a:pt x="0" y="0"/>
                </a:moveTo>
                <a:lnTo>
                  <a:pt x="1452071" y="0"/>
                </a:lnTo>
                <a:lnTo>
                  <a:pt x="1452071" y="1832267"/>
                </a:lnTo>
                <a:lnTo>
                  <a:pt x="0" y="1832267"/>
                </a:lnTo>
                <a:lnTo>
                  <a:pt x="0" y="0"/>
                </a:lnTo>
                <a:close/>
              </a:path>
            </a:pathLst>
          </a:custGeom>
          <a:blipFill>
            <a:blip r:embed="rId9"/>
            <a:stretch>
              <a:fillRect l="0" t="0" r="0" b="0"/>
            </a:stretch>
          </a:blipFill>
        </p:spPr>
      </p:sp>
      <p:sp>
        <p:nvSpPr>
          <p:cNvPr name="Freeform 11" id="11"/>
          <p:cNvSpPr/>
          <p:nvPr/>
        </p:nvSpPr>
        <p:spPr>
          <a:xfrm flipH="false" flipV="false" rot="1588123">
            <a:off x="11212134" y="7122361"/>
            <a:ext cx="2313124" cy="2444517"/>
          </a:xfrm>
          <a:custGeom>
            <a:avLst/>
            <a:gdLst/>
            <a:ahLst/>
            <a:cxnLst/>
            <a:rect r="r" b="b" t="t" l="l"/>
            <a:pathLst>
              <a:path h="2444517" w="2313124">
                <a:moveTo>
                  <a:pt x="0" y="0"/>
                </a:moveTo>
                <a:lnTo>
                  <a:pt x="2313125" y="0"/>
                </a:lnTo>
                <a:lnTo>
                  <a:pt x="2313125" y="2444517"/>
                </a:lnTo>
                <a:lnTo>
                  <a:pt x="0" y="2444517"/>
                </a:lnTo>
                <a:lnTo>
                  <a:pt x="0" y="0"/>
                </a:lnTo>
                <a:close/>
              </a:path>
            </a:pathLst>
          </a:custGeom>
          <a:blipFill>
            <a:blip r:embed="rId10"/>
            <a:stretch>
              <a:fillRect l="0" t="0" r="0" b="0"/>
            </a:stretch>
          </a:blipFill>
        </p:spPr>
      </p:sp>
      <p:sp>
        <p:nvSpPr>
          <p:cNvPr name="Freeform 12" id="12"/>
          <p:cNvSpPr/>
          <p:nvPr/>
        </p:nvSpPr>
        <p:spPr>
          <a:xfrm flipH="false" flipV="false" rot="-1034059">
            <a:off x="8597567" y="449353"/>
            <a:ext cx="2776758" cy="2478257"/>
          </a:xfrm>
          <a:custGeom>
            <a:avLst/>
            <a:gdLst/>
            <a:ahLst/>
            <a:cxnLst/>
            <a:rect r="r" b="b" t="t" l="l"/>
            <a:pathLst>
              <a:path h="2478257" w="2776758">
                <a:moveTo>
                  <a:pt x="0" y="0"/>
                </a:moveTo>
                <a:lnTo>
                  <a:pt x="2776759" y="0"/>
                </a:lnTo>
                <a:lnTo>
                  <a:pt x="2776759" y="2478257"/>
                </a:lnTo>
                <a:lnTo>
                  <a:pt x="0" y="2478257"/>
                </a:lnTo>
                <a:lnTo>
                  <a:pt x="0" y="0"/>
                </a:lnTo>
                <a:close/>
              </a:path>
            </a:pathLst>
          </a:custGeom>
          <a:blipFill>
            <a:blip r:embed="rId11"/>
            <a:stretch>
              <a:fillRect l="0" t="0" r="0" b="0"/>
            </a:stretch>
          </a:blipFill>
        </p:spPr>
      </p:sp>
      <p:sp>
        <p:nvSpPr>
          <p:cNvPr name="Freeform 13" id="13"/>
          <p:cNvSpPr/>
          <p:nvPr/>
        </p:nvSpPr>
        <p:spPr>
          <a:xfrm flipH="false" flipV="false" rot="996189">
            <a:off x="13486354" y="2510160"/>
            <a:ext cx="2214958" cy="2617380"/>
          </a:xfrm>
          <a:custGeom>
            <a:avLst/>
            <a:gdLst/>
            <a:ahLst/>
            <a:cxnLst/>
            <a:rect r="r" b="b" t="t" l="l"/>
            <a:pathLst>
              <a:path h="2617380" w="2214958">
                <a:moveTo>
                  <a:pt x="0" y="0"/>
                </a:moveTo>
                <a:lnTo>
                  <a:pt x="2214958" y="0"/>
                </a:lnTo>
                <a:lnTo>
                  <a:pt x="2214958" y="2617380"/>
                </a:lnTo>
                <a:lnTo>
                  <a:pt x="0" y="2617380"/>
                </a:lnTo>
                <a:lnTo>
                  <a:pt x="0" y="0"/>
                </a:lnTo>
                <a:close/>
              </a:path>
            </a:pathLst>
          </a:custGeom>
          <a:blipFill>
            <a:blip r:embed="rId12"/>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grpSp>
        <p:nvGrpSpPr>
          <p:cNvPr name="Group 3" id="3"/>
          <p:cNvGrpSpPr>
            <a:grpSpLocks noChangeAspect="true"/>
          </p:cNvGrpSpPr>
          <p:nvPr/>
        </p:nvGrpSpPr>
        <p:grpSpPr>
          <a:xfrm rot="0">
            <a:off x="4356957" y="2976207"/>
            <a:ext cx="4119647" cy="4334585"/>
            <a:chOff x="0" y="0"/>
            <a:chExt cx="5842000" cy="6146800"/>
          </a:xfrm>
        </p:grpSpPr>
        <p:sp>
          <p:nvSpPr>
            <p:cNvPr name="Freeform 4" id="4"/>
            <p:cNvSpPr/>
            <p:nvPr/>
          </p:nvSpPr>
          <p:spPr>
            <a:xfrm flipH="false" flipV="false" rot="0">
              <a:off x="0" y="0"/>
              <a:ext cx="5842000" cy="6146800"/>
            </a:xfrm>
            <a:custGeom>
              <a:avLst/>
              <a:gdLst/>
              <a:ahLst/>
              <a:cxnLst/>
              <a:rect r="r" b="b" t="t" l="l"/>
              <a:pathLst>
                <a:path h="6146800" w="5842000">
                  <a:moveTo>
                    <a:pt x="5842000" y="6146800"/>
                  </a:moveTo>
                  <a:lnTo>
                    <a:pt x="0" y="6146800"/>
                  </a:lnTo>
                  <a:lnTo>
                    <a:pt x="0" y="0"/>
                  </a:lnTo>
                  <a:lnTo>
                    <a:pt x="5842000" y="0"/>
                  </a:lnTo>
                  <a:lnTo>
                    <a:pt x="5842000" y="6146800"/>
                  </a:lnTo>
                  <a:close/>
                </a:path>
              </a:pathLst>
            </a:custGeom>
            <a:blipFill>
              <a:blip r:embed="rId3"/>
              <a:stretch>
                <a:fillRect l="0" t="-2959" r="0" b="-23916"/>
              </a:stretch>
            </a:blipFill>
          </p:spPr>
        </p:sp>
        <p:sp>
          <p:nvSpPr>
            <p:cNvPr name="Freeform 5" id="5"/>
            <p:cNvSpPr/>
            <p:nvPr/>
          </p:nvSpPr>
          <p:spPr>
            <a:xfrm flipH="false" flipV="false" rot="0">
              <a:off x="0" y="0"/>
              <a:ext cx="5842000" cy="6146800"/>
            </a:xfrm>
            <a:custGeom>
              <a:avLst/>
              <a:gdLst/>
              <a:ahLst/>
              <a:cxnLst/>
              <a:rect r="r" b="b" t="t" l="l"/>
              <a:pathLst>
                <a:path h="6146800" w="5842000">
                  <a:moveTo>
                    <a:pt x="5842000" y="6146800"/>
                  </a:moveTo>
                  <a:lnTo>
                    <a:pt x="0" y="6146800"/>
                  </a:lnTo>
                  <a:lnTo>
                    <a:pt x="0" y="0"/>
                  </a:lnTo>
                  <a:lnTo>
                    <a:pt x="5842000" y="0"/>
                  </a:lnTo>
                  <a:lnTo>
                    <a:pt x="5842000" y="6146800"/>
                  </a:lnTo>
                  <a:close/>
                </a:path>
              </a:pathLst>
            </a:custGeom>
            <a:blipFill>
              <a:blip r:embed="rId4"/>
              <a:stretch>
                <a:fillRect l="0" t="-286" r="0" b="-286"/>
              </a:stretch>
            </a:blipFill>
          </p:spPr>
        </p:sp>
      </p:grpSp>
      <p:grpSp>
        <p:nvGrpSpPr>
          <p:cNvPr name="Group 6" id="6"/>
          <p:cNvGrpSpPr>
            <a:grpSpLocks noChangeAspect="true"/>
          </p:cNvGrpSpPr>
          <p:nvPr/>
        </p:nvGrpSpPr>
        <p:grpSpPr>
          <a:xfrm rot="0">
            <a:off x="10368460" y="2976207"/>
            <a:ext cx="4119647" cy="4334585"/>
            <a:chOff x="0" y="0"/>
            <a:chExt cx="5842000" cy="6146800"/>
          </a:xfrm>
        </p:grpSpPr>
        <p:sp>
          <p:nvSpPr>
            <p:cNvPr name="Freeform 7" id="7"/>
            <p:cNvSpPr/>
            <p:nvPr/>
          </p:nvSpPr>
          <p:spPr>
            <a:xfrm flipH="false" flipV="false" rot="0">
              <a:off x="0" y="0"/>
              <a:ext cx="5842000" cy="6146800"/>
            </a:xfrm>
            <a:custGeom>
              <a:avLst/>
              <a:gdLst/>
              <a:ahLst/>
              <a:cxnLst/>
              <a:rect r="r" b="b" t="t" l="l"/>
              <a:pathLst>
                <a:path h="6146800" w="5842000">
                  <a:moveTo>
                    <a:pt x="5842000" y="6146800"/>
                  </a:moveTo>
                  <a:lnTo>
                    <a:pt x="0" y="6146800"/>
                  </a:lnTo>
                  <a:lnTo>
                    <a:pt x="0" y="0"/>
                  </a:lnTo>
                  <a:lnTo>
                    <a:pt x="5842000" y="0"/>
                  </a:lnTo>
                  <a:lnTo>
                    <a:pt x="5842000" y="6146800"/>
                  </a:lnTo>
                  <a:close/>
                </a:path>
              </a:pathLst>
            </a:custGeom>
            <a:blipFill>
              <a:blip r:embed="rId5"/>
              <a:stretch>
                <a:fillRect l="0" t="-12311" r="0" b="-93510"/>
              </a:stretch>
            </a:blipFill>
          </p:spPr>
        </p:sp>
        <p:sp>
          <p:nvSpPr>
            <p:cNvPr name="Freeform 8" id="8"/>
            <p:cNvSpPr/>
            <p:nvPr/>
          </p:nvSpPr>
          <p:spPr>
            <a:xfrm flipH="false" flipV="false" rot="0">
              <a:off x="0" y="0"/>
              <a:ext cx="5842000" cy="6146800"/>
            </a:xfrm>
            <a:custGeom>
              <a:avLst/>
              <a:gdLst/>
              <a:ahLst/>
              <a:cxnLst/>
              <a:rect r="r" b="b" t="t" l="l"/>
              <a:pathLst>
                <a:path h="6146800" w="5842000">
                  <a:moveTo>
                    <a:pt x="5842000" y="6146800"/>
                  </a:moveTo>
                  <a:lnTo>
                    <a:pt x="0" y="6146800"/>
                  </a:lnTo>
                  <a:lnTo>
                    <a:pt x="0" y="0"/>
                  </a:lnTo>
                  <a:lnTo>
                    <a:pt x="5842000" y="0"/>
                  </a:lnTo>
                  <a:lnTo>
                    <a:pt x="5842000" y="6146800"/>
                  </a:lnTo>
                  <a:close/>
                </a:path>
              </a:pathLst>
            </a:custGeom>
            <a:blipFill>
              <a:blip r:embed="rId4"/>
              <a:stretch>
                <a:fillRect l="0" t="-286" r="0" b="-286"/>
              </a:stretch>
            </a:blipFill>
          </p:spPr>
        </p:sp>
      </p:grpSp>
      <p:sp>
        <p:nvSpPr>
          <p:cNvPr name="Freeform 9" id="9"/>
          <p:cNvSpPr/>
          <p:nvPr/>
        </p:nvSpPr>
        <p:spPr>
          <a:xfrm flipH="false" flipV="false" rot="0">
            <a:off x="783892" y="1028700"/>
            <a:ext cx="2729169" cy="2674586"/>
          </a:xfrm>
          <a:custGeom>
            <a:avLst/>
            <a:gdLst/>
            <a:ahLst/>
            <a:cxnLst/>
            <a:rect r="r" b="b" t="t" l="l"/>
            <a:pathLst>
              <a:path h="2674586" w="2729169">
                <a:moveTo>
                  <a:pt x="0" y="0"/>
                </a:moveTo>
                <a:lnTo>
                  <a:pt x="2729169" y="0"/>
                </a:lnTo>
                <a:lnTo>
                  <a:pt x="2729169" y="2674586"/>
                </a:lnTo>
                <a:lnTo>
                  <a:pt x="0" y="2674586"/>
                </a:lnTo>
                <a:lnTo>
                  <a:pt x="0" y="0"/>
                </a:lnTo>
                <a:close/>
              </a:path>
            </a:pathLst>
          </a:custGeom>
          <a:blipFill>
            <a:blip r:embed="rId6"/>
            <a:stretch>
              <a:fillRect l="0" t="0" r="0" b="0"/>
            </a:stretch>
          </a:blipFill>
        </p:spPr>
      </p:sp>
      <p:sp>
        <p:nvSpPr>
          <p:cNvPr name="Freeform 10" id="10"/>
          <p:cNvSpPr/>
          <p:nvPr/>
        </p:nvSpPr>
        <p:spPr>
          <a:xfrm flipH="false" flipV="false" rot="0">
            <a:off x="15424359" y="7183259"/>
            <a:ext cx="2136109" cy="2222220"/>
          </a:xfrm>
          <a:custGeom>
            <a:avLst/>
            <a:gdLst/>
            <a:ahLst/>
            <a:cxnLst/>
            <a:rect r="r" b="b" t="t" l="l"/>
            <a:pathLst>
              <a:path h="2222220" w="2136109">
                <a:moveTo>
                  <a:pt x="0" y="0"/>
                </a:moveTo>
                <a:lnTo>
                  <a:pt x="2136109" y="0"/>
                </a:lnTo>
                <a:lnTo>
                  <a:pt x="2136109" y="2222220"/>
                </a:lnTo>
                <a:lnTo>
                  <a:pt x="0" y="2222220"/>
                </a:lnTo>
                <a:lnTo>
                  <a:pt x="0" y="0"/>
                </a:lnTo>
                <a:close/>
              </a:path>
            </a:pathLst>
          </a:custGeom>
          <a:blipFill>
            <a:blip r:embed="rId7"/>
            <a:stretch>
              <a:fillRect l="0" t="0" r="0" b="0"/>
            </a:stretch>
          </a:blipFill>
        </p:spPr>
      </p:sp>
      <p:sp>
        <p:nvSpPr>
          <p:cNvPr name="Freeform 11" id="11"/>
          <p:cNvSpPr/>
          <p:nvPr/>
        </p:nvSpPr>
        <p:spPr>
          <a:xfrm flipH="false" flipV="false" rot="0">
            <a:off x="3653590" y="6283881"/>
            <a:ext cx="1406734" cy="1317640"/>
          </a:xfrm>
          <a:custGeom>
            <a:avLst/>
            <a:gdLst/>
            <a:ahLst/>
            <a:cxnLst/>
            <a:rect r="r" b="b" t="t" l="l"/>
            <a:pathLst>
              <a:path h="1317640" w="1406734">
                <a:moveTo>
                  <a:pt x="0" y="0"/>
                </a:moveTo>
                <a:lnTo>
                  <a:pt x="1406734" y="0"/>
                </a:lnTo>
                <a:lnTo>
                  <a:pt x="1406734" y="1317640"/>
                </a:lnTo>
                <a:lnTo>
                  <a:pt x="0" y="1317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7935893" y="7002200"/>
            <a:ext cx="770279" cy="617186"/>
          </a:xfrm>
          <a:custGeom>
            <a:avLst/>
            <a:gdLst/>
            <a:ahLst/>
            <a:cxnLst/>
            <a:rect r="r" b="b" t="t" l="l"/>
            <a:pathLst>
              <a:path h="617186" w="770279">
                <a:moveTo>
                  <a:pt x="0" y="0"/>
                </a:moveTo>
                <a:lnTo>
                  <a:pt x="770279" y="0"/>
                </a:lnTo>
                <a:lnTo>
                  <a:pt x="770279" y="617186"/>
                </a:lnTo>
                <a:lnTo>
                  <a:pt x="0" y="61718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3956836" y="3086100"/>
            <a:ext cx="800241" cy="617186"/>
          </a:xfrm>
          <a:custGeom>
            <a:avLst/>
            <a:gdLst/>
            <a:ahLst/>
            <a:cxnLst/>
            <a:rect r="r" b="b" t="t" l="l"/>
            <a:pathLst>
              <a:path h="617186" w="800241">
                <a:moveTo>
                  <a:pt x="0" y="0"/>
                </a:moveTo>
                <a:lnTo>
                  <a:pt x="800241" y="0"/>
                </a:lnTo>
                <a:lnTo>
                  <a:pt x="800241" y="617186"/>
                </a:lnTo>
                <a:lnTo>
                  <a:pt x="0" y="61718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13819848" y="2449432"/>
            <a:ext cx="1336517" cy="1273337"/>
          </a:xfrm>
          <a:custGeom>
            <a:avLst/>
            <a:gdLst/>
            <a:ahLst/>
            <a:cxnLst/>
            <a:rect r="r" b="b" t="t" l="l"/>
            <a:pathLst>
              <a:path h="1273337" w="1336517">
                <a:moveTo>
                  <a:pt x="0" y="0"/>
                </a:moveTo>
                <a:lnTo>
                  <a:pt x="1336518" y="0"/>
                </a:lnTo>
                <a:lnTo>
                  <a:pt x="1336518" y="1273336"/>
                </a:lnTo>
                <a:lnTo>
                  <a:pt x="0" y="127333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5" id="15"/>
          <p:cNvSpPr txBox="true"/>
          <p:nvPr/>
        </p:nvSpPr>
        <p:spPr>
          <a:xfrm rot="0">
            <a:off x="4760595" y="7572946"/>
            <a:ext cx="3338198" cy="513080"/>
          </a:xfrm>
          <a:prstGeom prst="rect">
            <a:avLst/>
          </a:prstGeom>
        </p:spPr>
        <p:txBody>
          <a:bodyPr anchor="t" rtlCol="false" tIns="0" lIns="0" bIns="0" rIns="0">
            <a:spAutoFit/>
          </a:bodyPr>
          <a:lstStyle/>
          <a:p>
            <a:pPr algn="ctr" marL="0" indent="0" lvl="0">
              <a:lnSpc>
                <a:spcPts val="4000"/>
              </a:lnSpc>
              <a:spcBef>
                <a:spcPct val="0"/>
              </a:spcBef>
            </a:pPr>
            <a:r>
              <a:rPr lang="en-US" sz="3200">
                <a:solidFill>
                  <a:srgbClr val="FFFFFF"/>
                </a:solidFill>
                <a:latin typeface="Now"/>
                <a:ea typeface="Now"/>
                <a:cs typeface="Now"/>
                <a:sym typeface="Now"/>
              </a:rPr>
              <a:t>Brandie Wolf</a:t>
            </a:r>
          </a:p>
        </p:txBody>
      </p:sp>
      <p:sp>
        <p:nvSpPr>
          <p:cNvPr name="TextBox 16" id="16"/>
          <p:cNvSpPr txBox="true"/>
          <p:nvPr/>
        </p:nvSpPr>
        <p:spPr>
          <a:xfrm rot="0">
            <a:off x="10759184" y="7572946"/>
            <a:ext cx="3338198" cy="513080"/>
          </a:xfrm>
          <a:prstGeom prst="rect">
            <a:avLst/>
          </a:prstGeom>
        </p:spPr>
        <p:txBody>
          <a:bodyPr anchor="t" rtlCol="false" tIns="0" lIns="0" bIns="0" rIns="0">
            <a:spAutoFit/>
          </a:bodyPr>
          <a:lstStyle/>
          <a:p>
            <a:pPr algn="ctr" marL="0" indent="0" lvl="0">
              <a:lnSpc>
                <a:spcPts val="4000"/>
              </a:lnSpc>
              <a:spcBef>
                <a:spcPct val="0"/>
              </a:spcBef>
            </a:pPr>
            <a:r>
              <a:rPr lang="en-US" sz="3200">
                <a:solidFill>
                  <a:srgbClr val="FFFFFF"/>
                </a:solidFill>
                <a:latin typeface="Now"/>
                <a:ea typeface="Now"/>
                <a:cs typeface="Now"/>
                <a:sym typeface="Now"/>
              </a:rPr>
              <a:t>Gracie Barnhill</a:t>
            </a:r>
          </a:p>
        </p:txBody>
      </p:sp>
      <p:sp>
        <p:nvSpPr>
          <p:cNvPr name="TextBox 17" id="17"/>
          <p:cNvSpPr txBox="true"/>
          <p:nvPr/>
        </p:nvSpPr>
        <p:spPr>
          <a:xfrm rot="0">
            <a:off x="4760595" y="1335113"/>
            <a:ext cx="8766810" cy="824248"/>
          </a:xfrm>
          <a:prstGeom prst="rect">
            <a:avLst/>
          </a:prstGeom>
        </p:spPr>
        <p:txBody>
          <a:bodyPr anchor="t" rtlCol="false" tIns="0" lIns="0" bIns="0" rIns="0">
            <a:spAutoFit/>
          </a:bodyPr>
          <a:lstStyle/>
          <a:p>
            <a:pPr algn="ctr">
              <a:lnSpc>
                <a:spcPts val="6110"/>
              </a:lnSpc>
            </a:pPr>
            <a:r>
              <a:rPr lang="en-US" b="true" sz="6500">
                <a:solidFill>
                  <a:srgbClr val="000000"/>
                </a:solidFill>
                <a:latin typeface="Quicksand Bold"/>
                <a:ea typeface="Quicksand Bold"/>
                <a:cs typeface="Quicksand Bold"/>
                <a:sym typeface="Quicksand Bold"/>
              </a:rPr>
              <a:t>The team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4195489" y="2275688"/>
            <a:ext cx="9897021" cy="5735624"/>
          </a:xfrm>
          <a:custGeom>
            <a:avLst/>
            <a:gdLst/>
            <a:ahLst/>
            <a:cxnLst/>
            <a:rect r="r" b="b" t="t" l="l"/>
            <a:pathLst>
              <a:path h="5735624" w="9897021">
                <a:moveTo>
                  <a:pt x="0" y="0"/>
                </a:moveTo>
                <a:lnTo>
                  <a:pt x="9897022" y="0"/>
                </a:lnTo>
                <a:lnTo>
                  <a:pt x="9897022" y="5735624"/>
                </a:lnTo>
                <a:lnTo>
                  <a:pt x="0" y="5735624"/>
                </a:lnTo>
                <a:lnTo>
                  <a:pt x="0" y="0"/>
                </a:lnTo>
                <a:close/>
              </a:path>
            </a:pathLst>
          </a:custGeom>
          <a:blipFill>
            <a:blip r:embed="rId3"/>
            <a:stretch>
              <a:fillRect l="0" t="-61337" r="0" b="0"/>
            </a:stretch>
          </a:blipFill>
        </p:spPr>
      </p:sp>
      <p:sp>
        <p:nvSpPr>
          <p:cNvPr name="Freeform 4" id="4"/>
          <p:cNvSpPr/>
          <p:nvPr/>
        </p:nvSpPr>
        <p:spPr>
          <a:xfrm flipH="false" flipV="false" rot="-3026566">
            <a:off x="2743604" y="2404370"/>
            <a:ext cx="3728345" cy="2367499"/>
          </a:xfrm>
          <a:custGeom>
            <a:avLst/>
            <a:gdLst/>
            <a:ahLst/>
            <a:cxnLst/>
            <a:rect r="r" b="b" t="t" l="l"/>
            <a:pathLst>
              <a:path h="2367499" w="3728345">
                <a:moveTo>
                  <a:pt x="0" y="0"/>
                </a:moveTo>
                <a:lnTo>
                  <a:pt x="3728345" y="0"/>
                </a:lnTo>
                <a:lnTo>
                  <a:pt x="3728345" y="2367499"/>
                </a:lnTo>
                <a:lnTo>
                  <a:pt x="0" y="23674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5459151" y="4759452"/>
            <a:ext cx="7369698" cy="1053597"/>
          </a:xfrm>
          <a:prstGeom prst="rect">
            <a:avLst/>
          </a:prstGeom>
        </p:spPr>
        <p:txBody>
          <a:bodyPr anchor="t" rtlCol="false" tIns="0" lIns="0" bIns="0" rIns="0">
            <a:spAutoFit/>
          </a:bodyPr>
          <a:lstStyle/>
          <a:p>
            <a:pPr algn="ctr">
              <a:lnSpc>
                <a:spcPts val="7544"/>
              </a:lnSpc>
            </a:pPr>
            <a:r>
              <a:rPr lang="en-US" b="true" sz="9200">
                <a:solidFill>
                  <a:srgbClr val="000000"/>
                </a:solidFill>
                <a:latin typeface="Quicksand Bold"/>
                <a:ea typeface="Quicksand Bold"/>
                <a:cs typeface="Quicksand Bold"/>
                <a:sym typeface="Quicksand Bold"/>
              </a:rPr>
              <a:t>Objectives</a:t>
            </a:r>
          </a:p>
        </p:txBody>
      </p:sp>
      <p:sp>
        <p:nvSpPr>
          <p:cNvPr name="Freeform 6" id="6"/>
          <p:cNvSpPr/>
          <p:nvPr/>
        </p:nvSpPr>
        <p:spPr>
          <a:xfrm flipH="false" flipV="false" rot="7671314">
            <a:off x="11833594" y="5972294"/>
            <a:ext cx="3728345" cy="2367499"/>
          </a:xfrm>
          <a:custGeom>
            <a:avLst/>
            <a:gdLst/>
            <a:ahLst/>
            <a:cxnLst/>
            <a:rect r="r" b="b" t="t" l="l"/>
            <a:pathLst>
              <a:path h="2367499" w="3728345">
                <a:moveTo>
                  <a:pt x="0" y="0"/>
                </a:moveTo>
                <a:lnTo>
                  <a:pt x="3728344" y="0"/>
                </a:lnTo>
                <a:lnTo>
                  <a:pt x="3728344" y="2367499"/>
                </a:lnTo>
                <a:lnTo>
                  <a:pt x="0" y="236749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674781" y="2297286"/>
            <a:ext cx="2045970" cy="2581666"/>
          </a:xfrm>
          <a:custGeom>
            <a:avLst/>
            <a:gdLst/>
            <a:ahLst/>
            <a:cxnLst/>
            <a:rect r="r" b="b" t="t" l="l"/>
            <a:pathLst>
              <a:path h="2581666" w="2045970">
                <a:moveTo>
                  <a:pt x="0" y="0"/>
                </a:moveTo>
                <a:lnTo>
                  <a:pt x="2045970" y="0"/>
                </a:lnTo>
                <a:lnTo>
                  <a:pt x="2045970" y="2581667"/>
                </a:lnTo>
                <a:lnTo>
                  <a:pt x="0" y="2581667"/>
                </a:lnTo>
                <a:lnTo>
                  <a:pt x="0" y="0"/>
                </a:lnTo>
                <a:close/>
              </a:path>
            </a:pathLst>
          </a:custGeom>
          <a:blipFill>
            <a:blip r:embed="rId6"/>
            <a:stretch>
              <a:fillRect l="0" t="0" r="0" b="0"/>
            </a:stretch>
          </a:blipFill>
        </p:spPr>
      </p:sp>
      <p:sp>
        <p:nvSpPr>
          <p:cNvPr name="TextBox 8" id="8"/>
          <p:cNvSpPr txBox="true"/>
          <p:nvPr/>
        </p:nvSpPr>
        <p:spPr>
          <a:xfrm rot="0">
            <a:off x="389890" y="5419636"/>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
        <p:nvSpPr>
          <p:cNvPr name="TextBox 9" id="9"/>
          <p:cNvSpPr txBox="true"/>
          <p:nvPr/>
        </p:nvSpPr>
        <p:spPr>
          <a:xfrm rot="0">
            <a:off x="371709" y="6274905"/>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Progress Monitoring</a:t>
            </a:r>
          </a:p>
        </p:txBody>
      </p:sp>
      <p:sp>
        <p:nvSpPr>
          <p:cNvPr name="TextBox 10" id="10"/>
          <p:cNvSpPr txBox="true"/>
          <p:nvPr/>
        </p:nvSpPr>
        <p:spPr>
          <a:xfrm rot="0">
            <a:off x="371709" y="7264235"/>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Remediation</a:t>
            </a:r>
          </a:p>
        </p:txBody>
      </p:sp>
      <p:sp>
        <p:nvSpPr>
          <p:cNvPr name="TextBox 11" id="11"/>
          <p:cNvSpPr txBox="true"/>
          <p:nvPr/>
        </p:nvSpPr>
        <p:spPr>
          <a:xfrm rot="0">
            <a:off x="370097" y="8196142"/>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Templates</a:t>
            </a:r>
          </a:p>
        </p:txBody>
      </p:sp>
      <p:sp>
        <p:nvSpPr>
          <p:cNvPr name="TextBox 12" id="12"/>
          <p:cNvSpPr txBox="true"/>
          <p:nvPr/>
        </p:nvSpPr>
        <p:spPr>
          <a:xfrm rot="0">
            <a:off x="682715" y="9185472"/>
            <a:ext cx="5001619"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Accountability Incentives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0">
            <a:off x="6732175" y="1913774"/>
            <a:ext cx="9897021" cy="6607470"/>
          </a:xfrm>
          <a:custGeom>
            <a:avLst/>
            <a:gdLst/>
            <a:ahLst/>
            <a:cxnLst/>
            <a:rect r="r" b="b" t="t" l="l"/>
            <a:pathLst>
              <a:path h="6607470" w="9897021">
                <a:moveTo>
                  <a:pt x="0" y="0"/>
                </a:moveTo>
                <a:lnTo>
                  <a:pt x="9897021" y="0"/>
                </a:lnTo>
                <a:lnTo>
                  <a:pt x="9897021" y="6607470"/>
                </a:lnTo>
                <a:lnTo>
                  <a:pt x="0" y="6607470"/>
                </a:lnTo>
                <a:lnTo>
                  <a:pt x="0" y="0"/>
                </a:lnTo>
                <a:close/>
              </a:path>
            </a:pathLst>
          </a:custGeom>
          <a:blipFill>
            <a:blip r:embed="rId3"/>
            <a:stretch>
              <a:fillRect l="0" t="-40049" r="0" b="0"/>
            </a:stretch>
          </a:blipFill>
        </p:spPr>
      </p:sp>
      <p:sp>
        <p:nvSpPr>
          <p:cNvPr name="Freeform 4" id="4"/>
          <p:cNvSpPr/>
          <p:nvPr/>
        </p:nvSpPr>
        <p:spPr>
          <a:xfrm flipH="false" flipV="false" rot="3222491">
            <a:off x="14793132" y="1511930"/>
            <a:ext cx="1133066" cy="1067142"/>
          </a:xfrm>
          <a:custGeom>
            <a:avLst/>
            <a:gdLst/>
            <a:ahLst/>
            <a:cxnLst/>
            <a:rect r="r" b="b" t="t" l="l"/>
            <a:pathLst>
              <a:path h="1067142" w="1133066">
                <a:moveTo>
                  <a:pt x="0" y="0"/>
                </a:moveTo>
                <a:lnTo>
                  <a:pt x="1133066" y="0"/>
                </a:lnTo>
                <a:lnTo>
                  <a:pt x="1133066" y="1067142"/>
                </a:lnTo>
                <a:lnTo>
                  <a:pt x="0" y="10671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a:grpSpLocks noChangeAspect="true"/>
          </p:cNvGrpSpPr>
          <p:nvPr/>
        </p:nvGrpSpPr>
        <p:grpSpPr>
          <a:xfrm rot="0">
            <a:off x="1028700" y="1375102"/>
            <a:ext cx="4522078" cy="7536796"/>
            <a:chOff x="0" y="0"/>
            <a:chExt cx="3810000" cy="6350000"/>
          </a:xfrm>
        </p:grpSpPr>
        <p:sp>
          <p:nvSpPr>
            <p:cNvPr name="Freeform 6" id="6"/>
            <p:cNvSpPr/>
            <p:nvPr/>
          </p:nvSpPr>
          <p:spPr>
            <a:xfrm flipH="false" flipV="false" rot="0">
              <a:off x="0" y="0"/>
              <a:ext cx="3810000" cy="6350000"/>
            </a:xfrm>
            <a:custGeom>
              <a:avLst/>
              <a:gdLst/>
              <a:ahLst/>
              <a:cxnLst/>
              <a:rect r="r" b="b" t="t" l="l"/>
              <a:pathLst>
                <a:path h="6350000" w="3810000">
                  <a:moveTo>
                    <a:pt x="2794000" y="6350000"/>
                  </a:moveTo>
                  <a:lnTo>
                    <a:pt x="1016000" y="6350000"/>
                  </a:lnTo>
                  <a:cubicBezTo>
                    <a:pt x="454660" y="6350000"/>
                    <a:pt x="0" y="5895340"/>
                    <a:pt x="0" y="5334000"/>
                  </a:cubicBezTo>
                  <a:lnTo>
                    <a:pt x="0" y="1016000"/>
                  </a:lnTo>
                  <a:cubicBezTo>
                    <a:pt x="0" y="454660"/>
                    <a:pt x="454660" y="0"/>
                    <a:pt x="1016000" y="0"/>
                  </a:cubicBezTo>
                  <a:lnTo>
                    <a:pt x="2794000" y="0"/>
                  </a:lnTo>
                  <a:cubicBezTo>
                    <a:pt x="3355340" y="0"/>
                    <a:pt x="3810000" y="454660"/>
                    <a:pt x="3810000" y="1016000"/>
                  </a:cubicBezTo>
                  <a:lnTo>
                    <a:pt x="3810000" y="5334000"/>
                  </a:lnTo>
                  <a:cubicBezTo>
                    <a:pt x="3810000" y="5895340"/>
                    <a:pt x="3355340" y="6350000"/>
                    <a:pt x="2794000" y="6350000"/>
                  </a:cubicBezTo>
                  <a:close/>
                </a:path>
              </a:pathLst>
            </a:custGeom>
            <a:blipFill>
              <a:blip r:embed="rId6"/>
              <a:stretch>
                <a:fillRect l="-3971" t="0" r="-11237" b="0"/>
              </a:stretch>
            </a:blipFill>
          </p:spPr>
        </p:sp>
        <p:sp>
          <p:nvSpPr>
            <p:cNvPr name="Freeform 7" id="7"/>
            <p:cNvSpPr/>
            <p:nvPr/>
          </p:nvSpPr>
          <p:spPr>
            <a:xfrm flipH="false" flipV="false" rot="0">
              <a:off x="0" y="0"/>
              <a:ext cx="3810000" cy="6350000"/>
            </a:xfrm>
            <a:custGeom>
              <a:avLst/>
              <a:gdLst/>
              <a:ahLst/>
              <a:cxnLst/>
              <a:rect r="r" b="b" t="t" l="l"/>
              <a:pathLst>
                <a:path h="6350000" w="3810000">
                  <a:moveTo>
                    <a:pt x="2794000" y="19050"/>
                  </a:moveTo>
                  <a:cubicBezTo>
                    <a:pt x="3343910" y="19050"/>
                    <a:pt x="3790950" y="466090"/>
                    <a:pt x="3790950" y="1016000"/>
                  </a:cubicBezTo>
                  <a:lnTo>
                    <a:pt x="3790950" y="5334000"/>
                  </a:lnTo>
                  <a:cubicBezTo>
                    <a:pt x="3790950" y="5883910"/>
                    <a:pt x="3343910" y="6330950"/>
                    <a:pt x="2794000" y="6330950"/>
                  </a:cubicBezTo>
                  <a:lnTo>
                    <a:pt x="1016000" y="6330950"/>
                  </a:lnTo>
                  <a:cubicBezTo>
                    <a:pt x="466090" y="6330950"/>
                    <a:pt x="19050" y="5883910"/>
                    <a:pt x="19050" y="5334000"/>
                  </a:cubicBezTo>
                  <a:lnTo>
                    <a:pt x="19050" y="1016000"/>
                  </a:lnTo>
                  <a:cubicBezTo>
                    <a:pt x="19050" y="466090"/>
                    <a:pt x="466090" y="19050"/>
                    <a:pt x="1016000" y="19050"/>
                  </a:cubicBezTo>
                  <a:lnTo>
                    <a:pt x="2794000" y="19050"/>
                  </a:lnTo>
                  <a:moveTo>
                    <a:pt x="2794000" y="0"/>
                  </a:moveTo>
                  <a:lnTo>
                    <a:pt x="1016000" y="0"/>
                  </a:lnTo>
                  <a:cubicBezTo>
                    <a:pt x="454660" y="0"/>
                    <a:pt x="0" y="454660"/>
                    <a:pt x="0" y="1016000"/>
                  </a:cubicBezTo>
                  <a:lnTo>
                    <a:pt x="0" y="5334000"/>
                  </a:lnTo>
                  <a:cubicBezTo>
                    <a:pt x="0" y="5895340"/>
                    <a:pt x="454660" y="6350000"/>
                    <a:pt x="1016000" y="6350000"/>
                  </a:cubicBezTo>
                  <a:lnTo>
                    <a:pt x="2794000" y="6350000"/>
                  </a:lnTo>
                  <a:cubicBezTo>
                    <a:pt x="3355340" y="6350000"/>
                    <a:pt x="3810000" y="5895340"/>
                    <a:pt x="3810000" y="5334000"/>
                  </a:cubicBezTo>
                  <a:lnTo>
                    <a:pt x="3810000" y="1016000"/>
                  </a:lnTo>
                  <a:cubicBezTo>
                    <a:pt x="3810000" y="454660"/>
                    <a:pt x="3355340" y="0"/>
                    <a:pt x="2794000" y="0"/>
                  </a:cubicBezTo>
                  <a:lnTo>
                    <a:pt x="2794000" y="0"/>
                  </a:lnTo>
                  <a:close/>
                </a:path>
              </a:pathLst>
            </a:custGeom>
            <a:solidFill>
              <a:srgbClr val="000000"/>
            </a:solidFill>
          </p:spPr>
        </p:sp>
      </p:grpSp>
      <p:sp>
        <p:nvSpPr>
          <p:cNvPr name="Freeform 8" id="8"/>
          <p:cNvSpPr/>
          <p:nvPr/>
        </p:nvSpPr>
        <p:spPr>
          <a:xfrm flipH="false" flipV="false" rot="0">
            <a:off x="14112427" y="7091223"/>
            <a:ext cx="2494478" cy="2167077"/>
          </a:xfrm>
          <a:custGeom>
            <a:avLst/>
            <a:gdLst/>
            <a:ahLst/>
            <a:cxnLst/>
            <a:rect r="r" b="b" t="t" l="l"/>
            <a:pathLst>
              <a:path h="2167077" w="2494478">
                <a:moveTo>
                  <a:pt x="0" y="0"/>
                </a:moveTo>
                <a:lnTo>
                  <a:pt x="2494477" y="0"/>
                </a:lnTo>
                <a:lnTo>
                  <a:pt x="2494477" y="2167077"/>
                </a:lnTo>
                <a:lnTo>
                  <a:pt x="0" y="2167077"/>
                </a:lnTo>
                <a:lnTo>
                  <a:pt x="0" y="0"/>
                </a:lnTo>
                <a:close/>
              </a:path>
            </a:pathLst>
          </a:custGeom>
          <a:blipFill>
            <a:blip r:embed="rId7"/>
            <a:stretch>
              <a:fillRect l="0" t="0" r="0" b="0"/>
            </a:stretch>
          </a:blipFill>
        </p:spPr>
      </p:sp>
      <p:sp>
        <p:nvSpPr>
          <p:cNvPr name="TextBox 9" id="9"/>
          <p:cNvSpPr txBox="true"/>
          <p:nvPr/>
        </p:nvSpPr>
        <p:spPr>
          <a:xfrm rot="0">
            <a:off x="7706470" y="2850488"/>
            <a:ext cx="7485436" cy="774700"/>
          </a:xfrm>
          <a:prstGeom prst="rect">
            <a:avLst/>
          </a:prstGeom>
        </p:spPr>
        <p:txBody>
          <a:bodyPr anchor="t" rtlCol="false" tIns="0" lIns="0" bIns="0" rIns="0">
            <a:spAutoFit/>
          </a:bodyPr>
          <a:lstStyle/>
          <a:p>
            <a:pPr algn="l">
              <a:lnSpc>
                <a:spcPts val="6050"/>
              </a:lnSpc>
            </a:pPr>
            <a:r>
              <a:rPr lang="en-US" sz="5500" b="true">
                <a:solidFill>
                  <a:srgbClr val="000000"/>
                </a:solidFill>
                <a:latin typeface="Quicksand Bold"/>
                <a:ea typeface="Quicksand Bold"/>
                <a:cs typeface="Quicksand Bold"/>
                <a:sym typeface="Quicksand Bold"/>
              </a:rPr>
              <a:t>Why did we switch?</a:t>
            </a:r>
          </a:p>
        </p:txBody>
      </p:sp>
      <p:sp>
        <p:nvSpPr>
          <p:cNvPr name="TextBox 10" id="10"/>
          <p:cNvSpPr txBox="true"/>
          <p:nvPr/>
        </p:nvSpPr>
        <p:spPr>
          <a:xfrm rot="0">
            <a:off x="7706470" y="3943079"/>
            <a:ext cx="8157980" cy="2622549"/>
          </a:xfrm>
          <a:prstGeom prst="rect">
            <a:avLst/>
          </a:prstGeom>
        </p:spPr>
        <p:txBody>
          <a:bodyPr anchor="t" rtlCol="false" tIns="0" lIns="0" bIns="0" rIns="0">
            <a:spAutoFit/>
          </a:bodyPr>
          <a:lstStyle/>
          <a:p>
            <a:pPr algn="l" marL="539754" indent="-269877" lvl="1">
              <a:lnSpc>
                <a:spcPts val="3500"/>
              </a:lnSpc>
              <a:buAutoNum type="arabicPeriod" startAt="1"/>
            </a:pPr>
            <a:r>
              <a:rPr lang="en-US" sz="2500">
                <a:solidFill>
                  <a:srgbClr val="000000"/>
                </a:solidFill>
                <a:latin typeface="Now"/>
                <a:ea typeface="Now"/>
                <a:cs typeface="Now"/>
                <a:sym typeface="Now"/>
              </a:rPr>
              <a:t> Messy, disorganized notebooks are NOT helpful resources for students, and they are impossible to FIX</a:t>
            </a:r>
          </a:p>
          <a:p>
            <a:pPr algn="l" marL="539754" indent="-269877" lvl="1">
              <a:lnSpc>
                <a:spcPts val="3500"/>
              </a:lnSpc>
              <a:buAutoNum type="arabicPeriod" startAt="1"/>
            </a:pPr>
            <a:r>
              <a:rPr lang="en-US" sz="2500">
                <a:solidFill>
                  <a:srgbClr val="000000"/>
                </a:solidFill>
                <a:latin typeface="Now"/>
                <a:ea typeface="Now"/>
                <a:cs typeface="Now"/>
                <a:sym typeface="Now"/>
              </a:rPr>
              <a:t> Cutting and gluing/taping/stapling things into notebooks is both messy and a time waster</a:t>
            </a:r>
          </a:p>
          <a:p>
            <a:pPr algn="l" marL="539754" indent="-269877" lvl="1">
              <a:lnSpc>
                <a:spcPts val="3500"/>
              </a:lnSpc>
              <a:buAutoNum type="arabicPeriod" startAt="1"/>
            </a:pPr>
            <a:r>
              <a:rPr lang="en-US" sz="2500">
                <a:solidFill>
                  <a:srgbClr val="000000"/>
                </a:solidFill>
                <a:latin typeface="Now"/>
                <a:ea typeface="Now"/>
                <a:cs typeface="Now"/>
                <a:sym typeface="Now"/>
              </a:rPr>
              <a:t>Notebooks tend to get torn up pretty easily</a:t>
            </a:r>
          </a:p>
        </p:txBody>
      </p:sp>
      <p:sp>
        <p:nvSpPr>
          <p:cNvPr name="TextBox 11" id="11"/>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12" id="12"/>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5D6494"/>
        </a:solidFill>
      </p:bgPr>
    </p:bg>
    <p:spTree>
      <p:nvGrpSpPr>
        <p:cNvPr id="1" name=""/>
        <p:cNvGrpSpPr/>
        <p:nvPr/>
      </p:nvGrpSpPr>
      <p:grpSpPr>
        <a:xfrm>
          <a:off x="0" y="0"/>
          <a:ext cx="0" cy="0"/>
          <a:chOff x="0" y="0"/>
          <a:chExt cx="0" cy="0"/>
        </a:xfrm>
      </p:grpSpPr>
      <p:sp>
        <p:nvSpPr>
          <p:cNvPr name="Freeform 2" id="2"/>
          <p:cNvSpPr/>
          <p:nvPr/>
        </p:nvSpPr>
        <p:spPr>
          <a:xfrm flipH="false" flipV="false" rot="0">
            <a:off x="1850412" y="1693282"/>
            <a:ext cx="14587175" cy="6900436"/>
          </a:xfrm>
          <a:custGeom>
            <a:avLst/>
            <a:gdLst/>
            <a:ahLst/>
            <a:cxnLst/>
            <a:rect r="r" b="b" t="t" l="l"/>
            <a:pathLst>
              <a:path h="6900436" w="14587175">
                <a:moveTo>
                  <a:pt x="0" y="0"/>
                </a:moveTo>
                <a:lnTo>
                  <a:pt x="14587176" y="0"/>
                </a:lnTo>
                <a:lnTo>
                  <a:pt x="14587176" y="6900436"/>
                </a:lnTo>
                <a:lnTo>
                  <a:pt x="0" y="6900436"/>
                </a:lnTo>
                <a:lnTo>
                  <a:pt x="0" y="0"/>
                </a:lnTo>
                <a:close/>
              </a:path>
            </a:pathLst>
          </a:custGeom>
          <a:blipFill>
            <a:blip r:embed="rId2"/>
            <a:stretch>
              <a:fillRect l="0" t="-43116" r="-11018" b="-13342"/>
            </a:stretch>
          </a:blipFill>
        </p:spPr>
      </p:sp>
      <p:sp>
        <p:nvSpPr>
          <p:cNvPr name="Freeform 3" id="3"/>
          <p:cNvSpPr/>
          <p:nvPr/>
        </p:nvSpPr>
        <p:spPr>
          <a:xfrm flipH="true" flipV="false" rot="0">
            <a:off x="1028700" y="57202"/>
            <a:ext cx="4947445" cy="1942997"/>
          </a:xfrm>
          <a:custGeom>
            <a:avLst/>
            <a:gdLst/>
            <a:ahLst/>
            <a:cxnLst/>
            <a:rect r="r" b="b" t="t" l="l"/>
            <a:pathLst>
              <a:path h="1942997" w="4947445">
                <a:moveTo>
                  <a:pt x="4947445" y="0"/>
                </a:moveTo>
                <a:lnTo>
                  <a:pt x="0" y="0"/>
                </a:lnTo>
                <a:lnTo>
                  <a:pt x="0" y="1942996"/>
                </a:lnTo>
                <a:lnTo>
                  <a:pt x="4947445" y="1942996"/>
                </a:lnTo>
                <a:lnTo>
                  <a:pt x="4947445"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446310" y="351232"/>
            <a:ext cx="2167047" cy="3252603"/>
          </a:xfrm>
          <a:custGeom>
            <a:avLst/>
            <a:gdLst/>
            <a:ahLst/>
            <a:cxnLst/>
            <a:rect r="r" b="b" t="t" l="l"/>
            <a:pathLst>
              <a:path h="3252603" w="2167047">
                <a:moveTo>
                  <a:pt x="0" y="0"/>
                </a:moveTo>
                <a:lnTo>
                  <a:pt x="2167046" y="0"/>
                </a:lnTo>
                <a:lnTo>
                  <a:pt x="2167046" y="3252603"/>
                </a:lnTo>
                <a:lnTo>
                  <a:pt x="0" y="3252603"/>
                </a:lnTo>
                <a:lnTo>
                  <a:pt x="0" y="0"/>
                </a:lnTo>
                <a:close/>
              </a:path>
            </a:pathLst>
          </a:custGeom>
          <a:blipFill>
            <a:blip r:embed="rId5"/>
            <a:stretch>
              <a:fillRect l="0" t="0" r="0" b="0"/>
            </a:stretch>
          </a:blipFill>
        </p:spPr>
      </p:sp>
      <p:sp>
        <p:nvSpPr>
          <p:cNvPr name="Freeform 5" id="5"/>
          <p:cNvSpPr/>
          <p:nvPr/>
        </p:nvSpPr>
        <p:spPr>
          <a:xfrm flipH="false" flipV="false" rot="0">
            <a:off x="193914" y="8109043"/>
            <a:ext cx="2842682" cy="1893937"/>
          </a:xfrm>
          <a:custGeom>
            <a:avLst/>
            <a:gdLst/>
            <a:ahLst/>
            <a:cxnLst/>
            <a:rect r="r" b="b" t="t" l="l"/>
            <a:pathLst>
              <a:path h="1893937" w="2842682">
                <a:moveTo>
                  <a:pt x="0" y="0"/>
                </a:moveTo>
                <a:lnTo>
                  <a:pt x="2842682" y="0"/>
                </a:lnTo>
                <a:lnTo>
                  <a:pt x="2842682" y="1893937"/>
                </a:lnTo>
                <a:lnTo>
                  <a:pt x="0" y="1893937"/>
                </a:lnTo>
                <a:lnTo>
                  <a:pt x="0" y="0"/>
                </a:lnTo>
                <a:close/>
              </a:path>
            </a:pathLst>
          </a:custGeom>
          <a:blipFill>
            <a:blip r:embed="rId6"/>
            <a:stretch>
              <a:fillRect l="0" t="0" r="0" b="0"/>
            </a:stretch>
          </a:blipFill>
        </p:spPr>
      </p:sp>
      <p:sp>
        <p:nvSpPr>
          <p:cNvPr name="TextBox 6" id="6"/>
          <p:cNvSpPr txBox="true"/>
          <p:nvPr/>
        </p:nvSpPr>
        <p:spPr>
          <a:xfrm rot="0">
            <a:off x="4323686" y="2266840"/>
            <a:ext cx="9640627" cy="866775"/>
          </a:xfrm>
          <a:prstGeom prst="rect">
            <a:avLst/>
          </a:prstGeom>
        </p:spPr>
        <p:txBody>
          <a:bodyPr anchor="t" rtlCol="false" tIns="0" lIns="0" bIns="0" rIns="0">
            <a:spAutoFit/>
          </a:bodyPr>
          <a:lstStyle/>
          <a:p>
            <a:pPr algn="ctr">
              <a:lnSpc>
                <a:spcPts val="6600"/>
              </a:lnSpc>
            </a:pPr>
            <a:r>
              <a:rPr lang="en-US" sz="6000" b="true">
                <a:solidFill>
                  <a:srgbClr val="000000"/>
                </a:solidFill>
                <a:latin typeface="Quicksand Bold"/>
                <a:ea typeface="Quicksand Bold"/>
                <a:cs typeface="Quicksand Bold"/>
                <a:sym typeface="Quicksand Bold"/>
              </a:rPr>
              <a:t>Pros &amp; Cons</a:t>
            </a:r>
          </a:p>
        </p:txBody>
      </p:sp>
      <p:sp>
        <p:nvSpPr>
          <p:cNvPr name="TextBox 7" id="7"/>
          <p:cNvSpPr txBox="true"/>
          <p:nvPr/>
        </p:nvSpPr>
        <p:spPr>
          <a:xfrm rot="0">
            <a:off x="2215687" y="3527635"/>
            <a:ext cx="6135632" cy="4483100"/>
          </a:xfrm>
          <a:prstGeom prst="rect">
            <a:avLst/>
          </a:prstGeom>
        </p:spPr>
        <p:txBody>
          <a:bodyPr anchor="t" rtlCol="false" tIns="0" lIns="0" bIns="0" rIns="0">
            <a:spAutoFit/>
          </a:bodyPr>
          <a:lstStyle/>
          <a:p>
            <a:pPr algn="l">
              <a:lnSpc>
                <a:spcPts val="4200"/>
              </a:lnSpc>
            </a:pPr>
            <a:r>
              <a:rPr lang="en-US" sz="3000" u="sng" b="true">
                <a:solidFill>
                  <a:srgbClr val="000000"/>
                </a:solidFill>
                <a:latin typeface="Now Bold"/>
                <a:ea typeface="Now Bold"/>
                <a:cs typeface="Now Bold"/>
                <a:sym typeface="Now Bold"/>
              </a:rPr>
              <a:t>Pros</a:t>
            </a:r>
          </a:p>
          <a:p>
            <a:pPr algn="just" marL="539754" indent="-269877" lvl="1">
              <a:lnSpc>
                <a:spcPts val="3500"/>
              </a:lnSpc>
              <a:buFont typeface="Arial"/>
              <a:buChar char="•"/>
            </a:pPr>
            <a:r>
              <a:rPr lang="en-US" sz="2500">
                <a:solidFill>
                  <a:srgbClr val="000000"/>
                </a:solidFill>
                <a:latin typeface="Now"/>
                <a:ea typeface="Now"/>
                <a:cs typeface="Now"/>
                <a:sym typeface="Now"/>
              </a:rPr>
              <a:t>NO cutting/gluing/taping/stapling ever - more assignments. Less stealing of supplies. Less mess.</a:t>
            </a:r>
          </a:p>
          <a:p>
            <a:pPr algn="just" marL="539754" indent="-269877" lvl="1">
              <a:lnSpc>
                <a:spcPts val="3500"/>
              </a:lnSpc>
              <a:buFont typeface="Arial"/>
              <a:buChar char="•"/>
            </a:pPr>
            <a:r>
              <a:rPr lang="en-US" sz="2500">
                <a:solidFill>
                  <a:srgbClr val="000000"/>
                </a:solidFill>
                <a:latin typeface="Now"/>
                <a:ea typeface="Now"/>
                <a:cs typeface="Now"/>
                <a:sym typeface="Now"/>
              </a:rPr>
              <a:t>Things can be removed, re-ordered, replaced by just popping open the rings</a:t>
            </a:r>
          </a:p>
          <a:p>
            <a:pPr algn="just" marL="539754" indent="-269877" lvl="1">
              <a:lnSpc>
                <a:spcPts val="3500"/>
              </a:lnSpc>
              <a:buFont typeface="Arial"/>
              <a:buChar char="•"/>
            </a:pPr>
            <a:r>
              <a:rPr lang="en-US" sz="2500">
                <a:solidFill>
                  <a:srgbClr val="000000"/>
                </a:solidFill>
                <a:latin typeface="Now"/>
                <a:ea typeface="Now"/>
                <a:cs typeface="Now"/>
                <a:sym typeface="Now"/>
              </a:rPr>
              <a:t>Binders are typically more durable than notebooks</a:t>
            </a:r>
          </a:p>
          <a:p>
            <a:pPr algn="just" marL="539754" indent="-269877" lvl="1">
              <a:lnSpc>
                <a:spcPts val="3500"/>
              </a:lnSpc>
              <a:buFont typeface="Arial"/>
              <a:buChar char="•"/>
            </a:pPr>
            <a:r>
              <a:rPr lang="en-US" sz="2500">
                <a:solidFill>
                  <a:srgbClr val="000000"/>
                </a:solidFill>
                <a:latin typeface="Now"/>
                <a:ea typeface="Now"/>
                <a:cs typeface="Now"/>
                <a:sym typeface="Now"/>
              </a:rPr>
              <a:t>More space!</a:t>
            </a:r>
          </a:p>
        </p:txBody>
      </p:sp>
      <p:sp>
        <p:nvSpPr>
          <p:cNvPr name="TextBox 8" id="8"/>
          <p:cNvSpPr txBox="true"/>
          <p:nvPr/>
        </p:nvSpPr>
        <p:spPr>
          <a:xfrm rot="0">
            <a:off x="8669342" y="3527635"/>
            <a:ext cx="7520917" cy="5721350"/>
          </a:xfrm>
          <a:prstGeom prst="rect">
            <a:avLst/>
          </a:prstGeom>
        </p:spPr>
        <p:txBody>
          <a:bodyPr anchor="t" rtlCol="false" tIns="0" lIns="0" bIns="0" rIns="0">
            <a:spAutoFit/>
          </a:bodyPr>
          <a:lstStyle/>
          <a:p>
            <a:pPr algn="just">
              <a:lnSpc>
                <a:spcPts val="4200"/>
              </a:lnSpc>
            </a:pPr>
            <a:r>
              <a:rPr lang="en-US" b="true" sz="3000" u="sng">
                <a:solidFill>
                  <a:srgbClr val="000000"/>
                </a:solidFill>
                <a:latin typeface="Now Bold"/>
                <a:ea typeface="Now Bold"/>
                <a:cs typeface="Now Bold"/>
                <a:sym typeface="Now Bold"/>
              </a:rPr>
              <a:t>Cons</a:t>
            </a:r>
          </a:p>
          <a:p>
            <a:pPr algn="just" marL="539754" indent="-269877" lvl="1">
              <a:lnSpc>
                <a:spcPts val="3500"/>
              </a:lnSpc>
              <a:buFont typeface="Arial"/>
              <a:buChar char="•"/>
            </a:pPr>
            <a:r>
              <a:rPr lang="en-US" sz="2500">
                <a:solidFill>
                  <a:srgbClr val="000000"/>
                </a:solidFill>
                <a:latin typeface="Now"/>
                <a:ea typeface="Now"/>
                <a:cs typeface="Now"/>
                <a:sym typeface="Now"/>
              </a:rPr>
              <a:t>Yes, you have to remember to hole punch everything you print...OR, you now have a job for that student that always wants to help...</a:t>
            </a:r>
          </a:p>
          <a:p>
            <a:pPr algn="just" marL="539754" indent="-269877" lvl="1">
              <a:lnSpc>
                <a:spcPts val="3500"/>
              </a:lnSpc>
              <a:buFont typeface="Arial"/>
              <a:buChar char="•"/>
            </a:pPr>
            <a:r>
              <a:rPr lang="en-US" sz="2500">
                <a:solidFill>
                  <a:srgbClr val="000000"/>
                </a:solidFill>
                <a:latin typeface="Now"/>
                <a:ea typeface="Now"/>
                <a:cs typeface="Now"/>
                <a:sym typeface="Now"/>
              </a:rPr>
              <a:t>Papers can fall out/be pulled out...this happens with notebooks too, but now you can easily put them BACK</a:t>
            </a:r>
          </a:p>
          <a:p>
            <a:pPr algn="just" marL="539754" indent="-269877" lvl="1">
              <a:lnSpc>
                <a:spcPts val="3500"/>
              </a:lnSpc>
              <a:buFont typeface="Arial"/>
              <a:buChar char="•"/>
            </a:pPr>
            <a:r>
              <a:rPr lang="en-US" sz="2500">
                <a:solidFill>
                  <a:srgbClr val="000000"/>
                </a:solidFill>
                <a:latin typeface="Now"/>
                <a:ea typeface="Now"/>
                <a:cs typeface="Now"/>
                <a:sym typeface="Now"/>
              </a:rPr>
              <a:t>Binder rings can pop open...yes, it stinks, but it’s not THAT common</a:t>
            </a:r>
          </a:p>
          <a:p>
            <a:pPr algn="just" marL="496575" indent="-248288" lvl="1">
              <a:lnSpc>
                <a:spcPts val="3220"/>
              </a:lnSpc>
              <a:buFont typeface="Arial"/>
              <a:buChar char="•"/>
            </a:pPr>
            <a:r>
              <a:rPr lang="en-US" sz="2300">
                <a:solidFill>
                  <a:srgbClr val="000000"/>
                </a:solidFill>
                <a:latin typeface="Now"/>
                <a:ea typeface="Now"/>
                <a:cs typeface="Now"/>
                <a:sym typeface="Now"/>
              </a:rPr>
              <a:t>Take up more space...science is fortunate here, I wish that all of us had more space in our rooms!</a:t>
            </a:r>
          </a:p>
          <a:p>
            <a:pPr algn="just">
              <a:lnSpc>
                <a:spcPts val="3500"/>
              </a:lnSpc>
            </a:pPr>
          </a:p>
          <a:p>
            <a:pPr algn="just">
              <a:lnSpc>
                <a:spcPts val="3500"/>
              </a:lnSpc>
            </a:pPr>
          </a:p>
        </p:txBody>
      </p:sp>
      <p:sp>
        <p:nvSpPr>
          <p:cNvPr name="TextBox 9" id="9"/>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B</a:t>
            </a:r>
          </a:p>
        </p:txBody>
      </p:sp>
      <p:sp>
        <p:nvSpPr>
          <p:cNvPr name="TextBox 10" id="10"/>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6A6A6"/>
        </a:solidFill>
      </p:bgPr>
    </p:bg>
    <p:spTree>
      <p:nvGrpSpPr>
        <p:cNvPr id="1" name=""/>
        <p:cNvGrpSpPr/>
        <p:nvPr/>
      </p:nvGrpSpPr>
      <p:grpSpPr>
        <a:xfrm>
          <a:off x="0" y="0"/>
          <a:ext cx="0" cy="0"/>
          <a:chOff x="0" y="0"/>
          <a:chExt cx="0" cy="0"/>
        </a:xfrm>
      </p:grpSpPr>
      <p:sp>
        <p:nvSpPr>
          <p:cNvPr name="Freeform 2" id="2"/>
          <p:cNvSpPr/>
          <p:nvPr/>
        </p:nvSpPr>
        <p:spPr>
          <a:xfrm flipH="false" flipV="false" rot="0">
            <a:off x="11853680" y="3239003"/>
            <a:ext cx="4368814" cy="6019297"/>
          </a:xfrm>
          <a:custGeom>
            <a:avLst/>
            <a:gdLst/>
            <a:ahLst/>
            <a:cxnLst/>
            <a:rect r="r" b="b" t="t" l="l"/>
            <a:pathLst>
              <a:path h="6019297" w="4368814">
                <a:moveTo>
                  <a:pt x="0" y="0"/>
                </a:moveTo>
                <a:lnTo>
                  <a:pt x="4368814" y="0"/>
                </a:lnTo>
                <a:lnTo>
                  <a:pt x="4368814" y="6019297"/>
                </a:lnTo>
                <a:lnTo>
                  <a:pt x="0" y="6019297"/>
                </a:lnTo>
                <a:lnTo>
                  <a:pt x="0" y="0"/>
                </a:lnTo>
                <a:close/>
              </a:path>
            </a:pathLst>
          </a:custGeom>
          <a:blipFill>
            <a:blip r:embed="rId2">
              <a:extLst>
                <a:ext uri="{96DAC541-7B7A-43D3-8B79-37D633B846F1}">
                  <asvg:svgBlip xmlns:asvg="http://schemas.microsoft.com/office/drawing/2016/SVG/main" r:embed="rId3"/>
                </a:ext>
              </a:extLst>
            </a:blip>
            <a:stretch>
              <a:fillRect l="0" t="0" r="-55779" b="-44261"/>
            </a:stretch>
          </a:blipFill>
        </p:spPr>
      </p:sp>
      <p:sp>
        <p:nvSpPr>
          <p:cNvPr name="TextBox 3" id="3"/>
          <p:cNvSpPr txBox="true"/>
          <p:nvPr/>
        </p:nvSpPr>
        <p:spPr>
          <a:xfrm rot="0">
            <a:off x="12269582" y="5300759"/>
            <a:ext cx="3537010" cy="1715770"/>
          </a:xfrm>
          <a:prstGeom prst="rect">
            <a:avLst/>
          </a:prstGeom>
        </p:spPr>
        <p:txBody>
          <a:bodyPr anchor="t" rtlCol="false" tIns="0" lIns="0" bIns="0" rIns="0">
            <a:spAutoFit/>
          </a:bodyPr>
          <a:lstStyle/>
          <a:p>
            <a:pPr algn="ctr">
              <a:lnSpc>
                <a:spcPts val="7039"/>
              </a:lnSpc>
            </a:pPr>
            <a:r>
              <a:rPr lang="en-US" sz="3999">
                <a:solidFill>
                  <a:srgbClr val="000000"/>
                </a:solidFill>
                <a:latin typeface="Now"/>
                <a:ea typeface="Now"/>
                <a:cs typeface="Now"/>
                <a:sym typeface="Now"/>
              </a:rPr>
              <a:t>Numbering Pages</a:t>
            </a:r>
          </a:p>
        </p:txBody>
      </p:sp>
      <p:sp>
        <p:nvSpPr>
          <p:cNvPr name="TextBox 4" id="4"/>
          <p:cNvSpPr txBox="true"/>
          <p:nvPr/>
        </p:nvSpPr>
        <p:spPr>
          <a:xfrm rot="0">
            <a:off x="3687259" y="1450204"/>
            <a:ext cx="10913483" cy="866800"/>
          </a:xfrm>
          <a:prstGeom prst="rect">
            <a:avLst/>
          </a:prstGeom>
        </p:spPr>
        <p:txBody>
          <a:bodyPr anchor="t" rtlCol="false" tIns="0" lIns="0" bIns="0" rIns="0">
            <a:spAutoFit/>
          </a:bodyPr>
          <a:lstStyle/>
          <a:p>
            <a:pPr algn="ctr">
              <a:lnSpc>
                <a:spcPts val="6150"/>
              </a:lnSpc>
            </a:pPr>
            <a:r>
              <a:rPr lang="en-US" b="true" sz="7500">
                <a:solidFill>
                  <a:srgbClr val="FFFFFF"/>
                </a:solidFill>
                <a:latin typeface="Quicksand Bold"/>
                <a:ea typeface="Quicksand Bold"/>
                <a:cs typeface="Quicksand Bold"/>
                <a:sym typeface="Quicksand Bold"/>
              </a:rPr>
              <a:t>Organization</a:t>
            </a:r>
          </a:p>
        </p:txBody>
      </p:sp>
      <p:sp>
        <p:nvSpPr>
          <p:cNvPr name="Freeform 5" id="5"/>
          <p:cNvSpPr/>
          <p:nvPr/>
        </p:nvSpPr>
        <p:spPr>
          <a:xfrm flipH="false" flipV="false" rot="0">
            <a:off x="6958195" y="3239003"/>
            <a:ext cx="4368814" cy="6019297"/>
          </a:xfrm>
          <a:custGeom>
            <a:avLst/>
            <a:gdLst/>
            <a:ahLst/>
            <a:cxnLst/>
            <a:rect r="r" b="b" t="t" l="l"/>
            <a:pathLst>
              <a:path h="6019297" w="4368814">
                <a:moveTo>
                  <a:pt x="0" y="0"/>
                </a:moveTo>
                <a:lnTo>
                  <a:pt x="4368815" y="0"/>
                </a:lnTo>
                <a:lnTo>
                  <a:pt x="4368815" y="6019297"/>
                </a:lnTo>
                <a:lnTo>
                  <a:pt x="0" y="6019297"/>
                </a:lnTo>
                <a:lnTo>
                  <a:pt x="0" y="0"/>
                </a:lnTo>
                <a:close/>
              </a:path>
            </a:pathLst>
          </a:custGeom>
          <a:blipFill>
            <a:blip r:embed="rId2">
              <a:extLst>
                <a:ext uri="{96DAC541-7B7A-43D3-8B79-37D633B846F1}">
                  <asvg:svgBlip xmlns:asvg="http://schemas.microsoft.com/office/drawing/2016/SVG/main" r:embed="rId3"/>
                </a:ext>
              </a:extLst>
            </a:blip>
            <a:stretch>
              <a:fillRect l="0" t="0" r="-55779" b="-44261"/>
            </a:stretch>
          </a:blipFill>
        </p:spPr>
      </p:sp>
      <p:sp>
        <p:nvSpPr>
          <p:cNvPr name="TextBox 6" id="6"/>
          <p:cNvSpPr txBox="true"/>
          <p:nvPr/>
        </p:nvSpPr>
        <p:spPr>
          <a:xfrm rot="0">
            <a:off x="7374098" y="5300759"/>
            <a:ext cx="3537010" cy="829945"/>
          </a:xfrm>
          <a:prstGeom prst="rect">
            <a:avLst/>
          </a:prstGeom>
        </p:spPr>
        <p:txBody>
          <a:bodyPr anchor="t" rtlCol="false" tIns="0" lIns="0" bIns="0" rIns="0">
            <a:spAutoFit/>
          </a:bodyPr>
          <a:lstStyle/>
          <a:p>
            <a:pPr algn="ctr">
              <a:lnSpc>
                <a:spcPts val="7039"/>
              </a:lnSpc>
            </a:pPr>
            <a:r>
              <a:rPr lang="en-US" sz="3999">
                <a:solidFill>
                  <a:srgbClr val="000000"/>
                </a:solidFill>
                <a:latin typeface="Now"/>
                <a:ea typeface="Now"/>
                <a:cs typeface="Now"/>
                <a:sym typeface="Now"/>
              </a:rPr>
              <a:t>Unit Dividers</a:t>
            </a:r>
          </a:p>
        </p:txBody>
      </p:sp>
      <p:sp>
        <p:nvSpPr>
          <p:cNvPr name="Freeform 7" id="7"/>
          <p:cNvSpPr/>
          <p:nvPr/>
        </p:nvSpPr>
        <p:spPr>
          <a:xfrm flipH="false" flipV="false" rot="0">
            <a:off x="2065506" y="3239003"/>
            <a:ext cx="4368814" cy="6019297"/>
          </a:xfrm>
          <a:custGeom>
            <a:avLst/>
            <a:gdLst/>
            <a:ahLst/>
            <a:cxnLst/>
            <a:rect r="r" b="b" t="t" l="l"/>
            <a:pathLst>
              <a:path h="6019297" w="4368814">
                <a:moveTo>
                  <a:pt x="0" y="0"/>
                </a:moveTo>
                <a:lnTo>
                  <a:pt x="4368814" y="0"/>
                </a:lnTo>
                <a:lnTo>
                  <a:pt x="4368814" y="6019297"/>
                </a:lnTo>
                <a:lnTo>
                  <a:pt x="0" y="6019297"/>
                </a:lnTo>
                <a:lnTo>
                  <a:pt x="0" y="0"/>
                </a:lnTo>
                <a:close/>
              </a:path>
            </a:pathLst>
          </a:custGeom>
          <a:blipFill>
            <a:blip r:embed="rId2">
              <a:extLst>
                <a:ext uri="{96DAC541-7B7A-43D3-8B79-37D633B846F1}">
                  <asvg:svgBlip xmlns:asvg="http://schemas.microsoft.com/office/drawing/2016/SVG/main" r:embed="rId3"/>
                </a:ext>
              </a:extLst>
            </a:blip>
            <a:stretch>
              <a:fillRect l="0" t="0" r="-55779" b="-44261"/>
            </a:stretch>
          </a:blipFill>
        </p:spPr>
      </p:sp>
      <p:sp>
        <p:nvSpPr>
          <p:cNvPr name="TextBox 8" id="8"/>
          <p:cNvSpPr txBox="true"/>
          <p:nvPr/>
        </p:nvSpPr>
        <p:spPr>
          <a:xfrm rot="0">
            <a:off x="2481408" y="5300759"/>
            <a:ext cx="3537010" cy="1715770"/>
          </a:xfrm>
          <a:prstGeom prst="rect">
            <a:avLst/>
          </a:prstGeom>
        </p:spPr>
        <p:txBody>
          <a:bodyPr anchor="t" rtlCol="false" tIns="0" lIns="0" bIns="0" rIns="0">
            <a:spAutoFit/>
          </a:bodyPr>
          <a:lstStyle/>
          <a:p>
            <a:pPr algn="ctr">
              <a:lnSpc>
                <a:spcPts val="7039"/>
              </a:lnSpc>
            </a:pPr>
            <a:r>
              <a:rPr lang="en-US" sz="3999">
                <a:solidFill>
                  <a:srgbClr val="000000"/>
                </a:solidFill>
                <a:latin typeface="Now"/>
                <a:ea typeface="Now"/>
                <a:cs typeface="Now"/>
                <a:sym typeface="Now"/>
              </a:rPr>
              <a:t>Table of Contents</a:t>
            </a:r>
          </a:p>
        </p:txBody>
      </p:sp>
      <p:sp>
        <p:nvSpPr>
          <p:cNvPr name="TextBox 9" id="9"/>
          <p:cNvSpPr txBox="true"/>
          <p:nvPr/>
        </p:nvSpPr>
        <p:spPr>
          <a:xfrm rot="0">
            <a:off x="3272287" y="4294631"/>
            <a:ext cx="1955253" cy="1089024"/>
          </a:xfrm>
          <a:prstGeom prst="rect">
            <a:avLst/>
          </a:prstGeom>
        </p:spPr>
        <p:txBody>
          <a:bodyPr anchor="t" rtlCol="false" tIns="0" lIns="0" bIns="0" rIns="0">
            <a:spAutoFit/>
          </a:bodyPr>
          <a:lstStyle/>
          <a:p>
            <a:pPr algn="ctr" marL="0" indent="0" lvl="1">
              <a:lnSpc>
                <a:spcPts val="8074"/>
              </a:lnSpc>
              <a:spcBef>
                <a:spcPct val="0"/>
              </a:spcBef>
            </a:pPr>
            <a:r>
              <a:rPr lang="en-US" b="true" sz="8499" u="none">
                <a:solidFill>
                  <a:srgbClr val="000000"/>
                </a:solidFill>
                <a:latin typeface="Quicksand Bold"/>
                <a:ea typeface="Quicksand Bold"/>
                <a:cs typeface="Quicksand Bold"/>
                <a:sym typeface="Quicksand Bold"/>
              </a:rPr>
              <a:t>1</a:t>
            </a:r>
          </a:p>
        </p:txBody>
      </p:sp>
      <p:sp>
        <p:nvSpPr>
          <p:cNvPr name="TextBox 10" id="10"/>
          <p:cNvSpPr txBox="true"/>
          <p:nvPr/>
        </p:nvSpPr>
        <p:spPr>
          <a:xfrm rot="0">
            <a:off x="8166374" y="4294631"/>
            <a:ext cx="1955253" cy="1089024"/>
          </a:xfrm>
          <a:prstGeom prst="rect">
            <a:avLst/>
          </a:prstGeom>
        </p:spPr>
        <p:txBody>
          <a:bodyPr anchor="t" rtlCol="false" tIns="0" lIns="0" bIns="0" rIns="0">
            <a:spAutoFit/>
          </a:bodyPr>
          <a:lstStyle/>
          <a:p>
            <a:pPr algn="ctr" marL="0" indent="0" lvl="1">
              <a:lnSpc>
                <a:spcPts val="8074"/>
              </a:lnSpc>
              <a:spcBef>
                <a:spcPct val="0"/>
              </a:spcBef>
            </a:pPr>
            <a:r>
              <a:rPr lang="en-US" b="true" sz="8499" u="none">
                <a:solidFill>
                  <a:srgbClr val="000000"/>
                </a:solidFill>
                <a:latin typeface="Quicksand Bold"/>
                <a:ea typeface="Quicksand Bold"/>
                <a:cs typeface="Quicksand Bold"/>
                <a:sym typeface="Quicksand Bold"/>
              </a:rPr>
              <a:t>2</a:t>
            </a:r>
          </a:p>
        </p:txBody>
      </p:sp>
      <p:sp>
        <p:nvSpPr>
          <p:cNvPr name="TextBox 11" id="11"/>
          <p:cNvSpPr txBox="true"/>
          <p:nvPr/>
        </p:nvSpPr>
        <p:spPr>
          <a:xfrm rot="0">
            <a:off x="13060560" y="4294631"/>
            <a:ext cx="1955253" cy="1089024"/>
          </a:xfrm>
          <a:prstGeom prst="rect">
            <a:avLst/>
          </a:prstGeom>
        </p:spPr>
        <p:txBody>
          <a:bodyPr anchor="t" rtlCol="false" tIns="0" lIns="0" bIns="0" rIns="0">
            <a:spAutoFit/>
          </a:bodyPr>
          <a:lstStyle/>
          <a:p>
            <a:pPr algn="ctr" marL="0" indent="0" lvl="1">
              <a:lnSpc>
                <a:spcPts val="8074"/>
              </a:lnSpc>
              <a:spcBef>
                <a:spcPct val="0"/>
              </a:spcBef>
            </a:pPr>
            <a:r>
              <a:rPr lang="en-US" b="true" sz="8499" u="none">
                <a:solidFill>
                  <a:srgbClr val="000000"/>
                </a:solidFill>
                <a:latin typeface="Quicksand Bold"/>
                <a:ea typeface="Quicksand Bold"/>
                <a:cs typeface="Quicksand Bold"/>
                <a:sym typeface="Quicksand Bold"/>
              </a:rPr>
              <a:t>3</a:t>
            </a:r>
          </a:p>
        </p:txBody>
      </p:sp>
      <p:sp>
        <p:nvSpPr>
          <p:cNvPr name="Freeform 12" id="12"/>
          <p:cNvSpPr/>
          <p:nvPr/>
        </p:nvSpPr>
        <p:spPr>
          <a:xfrm flipH="true" flipV="false" rot="0">
            <a:off x="-475825" y="581641"/>
            <a:ext cx="4418750" cy="1735364"/>
          </a:xfrm>
          <a:custGeom>
            <a:avLst/>
            <a:gdLst/>
            <a:ahLst/>
            <a:cxnLst/>
            <a:rect r="r" b="b" t="t" l="l"/>
            <a:pathLst>
              <a:path h="1735364" w="4418750">
                <a:moveTo>
                  <a:pt x="4418750" y="0"/>
                </a:moveTo>
                <a:lnTo>
                  <a:pt x="0" y="0"/>
                </a:lnTo>
                <a:lnTo>
                  <a:pt x="0" y="1735364"/>
                </a:lnTo>
                <a:lnTo>
                  <a:pt x="4418750" y="1735364"/>
                </a:lnTo>
                <a:lnTo>
                  <a:pt x="441875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13060461" y="467942"/>
            <a:ext cx="6632619" cy="1121516"/>
          </a:xfrm>
          <a:custGeom>
            <a:avLst/>
            <a:gdLst/>
            <a:ahLst/>
            <a:cxnLst/>
            <a:rect r="r" b="b" t="t" l="l"/>
            <a:pathLst>
              <a:path h="1121516" w="6632619">
                <a:moveTo>
                  <a:pt x="0" y="0"/>
                </a:moveTo>
                <a:lnTo>
                  <a:pt x="6632619" y="0"/>
                </a:lnTo>
                <a:lnTo>
                  <a:pt x="6632619" y="1121516"/>
                </a:lnTo>
                <a:lnTo>
                  <a:pt x="0" y="112151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15" id="15"/>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9259" r="0" b="-9259"/>
            </a:stretch>
          </a:blipFill>
        </p:spPr>
      </p:sp>
      <p:sp>
        <p:nvSpPr>
          <p:cNvPr name="Freeform 3" id="3"/>
          <p:cNvSpPr/>
          <p:nvPr/>
        </p:nvSpPr>
        <p:spPr>
          <a:xfrm flipH="false" flipV="false" rot="-1391118">
            <a:off x="13368894" y="-2941338"/>
            <a:ext cx="3665666" cy="3796829"/>
          </a:xfrm>
          <a:custGeom>
            <a:avLst/>
            <a:gdLst/>
            <a:ahLst/>
            <a:cxnLst/>
            <a:rect r="r" b="b" t="t" l="l"/>
            <a:pathLst>
              <a:path h="3796829" w="3665666">
                <a:moveTo>
                  <a:pt x="0" y="0"/>
                </a:moveTo>
                <a:lnTo>
                  <a:pt x="3665666" y="0"/>
                </a:lnTo>
                <a:lnTo>
                  <a:pt x="3665666" y="3796829"/>
                </a:lnTo>
                <a:lnTo>
                  <a:pt x="0" y="379682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6979330">
            <a:off x="-712187" y="8552632"/>
            <a:ext cx="3453702" cy="1902676"/>
          </a:xfrm>
          <a:custGeom>
            <a:avLst/>
            <a:gdLst/>
            <a:ahLst/>
            <a:cxnLst/>
            <a:rect r="r" b="b" t="t" l="l"/>
            <a:pathLst>
              <a:path h="1902676" w="3453702">
                <a:moveTo>
                  <a:pt x="0" y="0"/>
                </a:moveTo>
                <a:lnTo>
                  <a:pt x="3453703" y="0"/>
                </a:lnTo>
                <a:lnTo>
                  <a:pt x="3453703" y="1902676"/>
                </a:lnTo>
                <a:lnTo>
                  <a:pt x="0" y="19026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2633080" y="1486414"/>
            <a:ext cx="13264582" cy="7608136"/>
          </a:xfrm>
          <a:custGeom>
            <a:avLst/>
            <a:gdLst/>
            <a:ahLst/>
            <a:cxnLst/>
            <a:rect r="r" b="b" t="t" l="l"/>
            <a:pathLst>
              <a:path h="7608136" w="13264582">
                <a:moveTo>
                  <a:pt x="0" y="0"/>
                </a:moveTo>
                <a:lnTo>
                  <a:pt x="13264582" y="0"/>
                </a:lnTo>
                <a:lnTo>
                  <a:pt x="13264582" y="7608136"/>
                </a:lnTo>
                <a:lnTo>
                  <a:pt x="0" y="7608136"/>
                </a:lnTo>
                <a:lnTo>
                  <a:pt x="0" y="0"/>
                </a:lnTo>
                <a:close/>
              </a:path>
            </a:pathLst>
          </a:custGeom>
          <a:blipFill>
            <a:blip r:embed="rId7"/>
            <a:stretch>
              <a:fillRect l="-7715" t="-88171" r="-7715" b="0"/>
            </a:stretch>
          </a:blipFill>
        </p:spPr>
      </p:sp>
      <p:sp>
        <p:nvSpPr>
          <p:cNvPr name="Freeform 6" id="6"/>
          <p:cNvSpPr/>
          <p:nvPr/>
        </p:nvSpPr>
        <p:spPr>
          <a:xfrm flipH="false" flipV="false" rot="0">
            <a:off x="14475847" y="5974104"/>
            <a:ext cx="2075097" cy="3120447"/>
          </a:xfrm>
          <a:custGeom>
            <a:avLst/>
            <a:gdLst/>
            <a:ahLst/>
            <a:cxnLst/>
            <a:rect r="r" b="b" t="t" l="l"/>
            <a:pathLst>
              <a:path h="3120447" w="2075097">
                <a:moveTo>
                  <a:pt x="0" y="0"/>
                </a:moveTo>
                <a:lnTo>
                  <a:pt x="2075097" y="0"/>
                </a:lnTo>
                <a:lnTo>
                  <a:pt x="2075097" y="3120446"/>
                </a:lnTo>
                <a:lnTo>
                  <a:pt x="0" y="3120446"/>
                </a:lnTo>
                <a:lnTo>
                  <a:pt x="0" y="0"/>
                </a:lnTo>
                <a:close/>
              </a:path>
            </a:pathLst>
          </a:custGeom>
          <a:blipFill>
            <a:blip r:embed="rId8"/>
            <a:stretch>
              <a:fillRect l="0" t="0" r="0" b="0"/>
            </a:stretch>
          </a:blipFill>
        </p:spPr>
      </p:sp>
      <p:sp>
        <p:nvSpPr>
          <p:cNvPr name="Freeform 7" id="7"/>
          <p:cNvSpPr/>
          <p:nvPr/>
        </p:nvSpPr>
        <p:spPr>
          <a:xfrm flipH="false" flipV="false" rot="-2521647">
            <a:off x="3805129" y="771189"/>
            <a:ext cx="1128957" cy="1305152"/>
          </a:xfrm>
          <a:custGeom>
            <a:avLst/>
            <a:gdLst/>
            <a:ahLst/>
            <a:cxnLst/>
            <a:rect r="r" b="b" t="t" l="l"/>
            <a:pathLst>
              <a:path h="1305152" w="1128957">
                <a:moveTo>
                  <a:pt x="0" y="0"/>
                </a:moveTo>
                <a:lnTo>
                  <a:pt x="1128957" y="0"/>
                </a:lnTo>
                <a:lnTo>
                  <a:pt x="1128957" y="1305153"/>
                </a:lnTo>
                <a:lnTo>
                  <a:pt x="0" y="1305153"/>
                </a:lnTo>
                <a:lnTo>
                  <a:pt x="0" y="0"/>
                </a:lnTo>
                <a:close/>
              </a:path>
            </a:pathLst>
          </a:custGeom>
          <a:blipFill>
            <a:blip r:embed="rId9"/>
            <a:stretch>
              <a:fillRect l="0" t="0" r="0" b="0"/>
            </a:stretch>
          </a:blipFill>
        </p:spPr>
      </p:sp>
      <p:sp>
        <p:nvSpPr>
          <p:cNvPr name="Freeform 8" id="8"/>
          <p:cNvSpPr/>
          <p:nvPr/>
        </p:nvSpPr>
        <p:spPr>
          <a:xfrm flipH="false" flipV="false" rot="-933249">
            <a:off x="1806565" y="3966916"/>
            <a:ext cx="1885572" cy="2596313"/>
          </a:xfrm>
          <a:custGeom>
            <a:avLst/>
            <a:gdLst/>
            <a:ahLst/>
            <a:cxnLst/>
            <a:rect r="r" b="b" t="t" l="l"/>
            <a:pathLst>
              <a:path h="2596313" w="1885572">
                <a:moveTo>
                  <a:pt x="0" y="0"/>
                </a:moveTo>
                <a:lnTo>
                  <a:pt x="1885572" y="0"/>
                </a:lnTo>
                <a:lnTo>
                  <a:pt x="1885572" y="2596313"/>
                </a:lnTo>
                <a:lnTo>
                  <a:pt x="0" y="25963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9" id="9"/>
          <p:cNvSpPr txBox="true"/>
          <p:nvPr/>
        </p:nvSpPr>
        <p:spPr>
          <a:xfrm rot="0">
            <a:off x="17018470" y="9074164"/>
            <a:ext cx="1269530" cy="1212836"/>
          </a:xfrm>
          <a:prstGeom prst="rect">
            <a:avLst/>
          </a:prstGeom>
        </p:spPr>
        <p:txBody>
          <a:bodyPr anchor="t" rtlCol="false" tIns="0" lIns="0" bIns="0" rIns="0">
            <a:spAutoFit/>
          </a:bodyPr>
          <a:lstStyle/>
          <a:p>
            <a:pPr algn="ctr">
              <a:lnSpc>
                <a:spcPts val="9800"/>
              </a:lnSpc>
              <a:spcBef>
                <a:spcPct val="0"/>
              </a:spcBef>
            </a:pPr>
            <a:r>
              <a:rPr lang="en-US" sz="7000">
                <a:solidFill>
                  <a:srgbClr val="AA2C27"/>
                </a:solidFill>
                <a:latin typeface="Apricots"/>
                <a:ea typeface="Apricots"/>
                <a:cs typeface="Apricots"/>
                <a:sym typeface="Apricots"/>
              </a:rPr>
              <a:t>W</a:t>
            </a:r>
          </a:p>
        </p:txBody>
      </p:sp>
      <p:sp>
        <p:nvSpPr>
          <p:cNvPr name="TextBox 10" id="10"/>
          <p:cNvSpPr txBox="true"/>
          <p:nvPr/>
        </p:nvSpPr>
        <p:spPr>
          <a:xfrm rot="0">
            <a:off x="4224712" y="1886536"/>
            <a:ext cx="9838576" cy="814096"/>
          </a:xfrm>
          <a:prstGeom prst="rect">
            <a:avLst/>
          </a:prstGeom>
        </p:spPr>
        <p:txBody>
          <a:bodyPr anchor="t" rtlCol="false" tIns="0" lIns="0" bIns="0" rIns="0">
            <a:spAutoFit/>
          </a:bodyPr>
          <a:lstStyle/>
          <a:p>
            <a:pPr algn="ctr">
              <a:lnSpc>
                <a:spcPts val="5740"/>
              </a:lnSpc>
            </a:pPr>
            <a:r>
              <a:rPr lang="en-US" b="true" sz="7000">
                <a:solidFill>
                  <a:srgbClr val="000000"/>
                </a:solidFill>
                <a:latin typeface="Quicksand Bold"/>
                <a:ea typeface="Quicksand Bold"/>
                <a:cs typeface="Quicksand Bold"/>
                <a:sym typeface="Quicksand Bold"/>
              </a:rPr>
              <a:t>Table of Contents</a:t>
            </a:r>
          </a:p>
        </p:txBody>
      </p:sp>
      <p:sp>
        <p:nvSpPr>
          <p:cNvPr name="TextBox 11" id="11"/>
          <p:cNvSpPr txBox="true"/>
          <p:nvPr/>
        </p:nvSpPr>
        <p:spPr>
          <a:xfrm rot="0">
            <a:off x="4445145" y="2895961"/>
            <a:ext cx="9640450" cy="4684267"/>
          </a:xfrm>
          <a:prstGeom prst="rect">
            <a:avLst/>
          </a:prstGeom>
        </p:spPr>
        <p:txBody>
          <a:bodyPr anchor="t" rtlCol="false" tIns="0" lIns="0" bIns="0" rIns="0">
            <a:spAutoFit/>
          </a:bodyPr>
          <a:lstStyle/>
          <a:p>
            <a:pPr algn="ctr">
              <a:lnSpc>
                <a:spcPts val="4186"/>
              </a:lnSpc>
            </a:pPr>
            <a:r>
              <a:rPr lang="en-US" sz="2600">
                <a:solidFill>
                  <a:srgbClr val="000000"/>
                </a:solidFill>
                <a:latin typeface="Now"/>
                <a:ea typeface="Now"/>
                <a:cs typeface="Now"/>
                <a:sym typeface="Now"/>
              </a:rPr>
              <a:t>Digital “master” copy kept by teacher, posted in Canvas for students and parents to see/check whenever they need</a:t>
            </a:r>
          </a:p>
          <a:p>
            <a:pPr algn="ctr">
              <a:lnSpc>
                <a:spcPts val="4186"/>
              </a:lnSpc>
            </a:pPr>
          </a:p>
          <a:p>
            <a:pPr algn="ctr">
              <a:lnSpc>
                <a:spcPts val="4186"/>
              </a:lnSpc>
            </a:pPr>
            <a:r>
              <a:rPr lang="en-US" sz="2600">
                <a:solidFill>
                  <a:srgbClr val="000000"/>
                </a:solidFill>
                <a:latin typeface="Now"/>
                <a:ea typeface="Now"/>
                <a:cs typeface="Now"/>
                <a:sym typeface="Now"/>
              </a:rPr>
              <a:t>Teachers choice whether students keep one written in their binder</a:t>
            </a:r>
          </a:p>
          <a:p>
            <a:pPr algn="ctr">
              <a:lnSpc>
                <a:spcPts val="4186"/>
              </a:lnSpc>
            </a:pPr>
            <a:r>
              <a:rPr lang="en-US" sz="2600">
                <a:solidFill>
                  <a:srgbClr val="000000"/>
                </a:solidFill>
                <a:latin typeface="Now"/>
                <a:ea typeface="Now"/>
                <a:cs typeface="Now"/>
                <a:sym typeface="Now"/>
              </a:rPr>
              <a:t>Other ideas: table of contents PER UNIT kept behind or ON the unit divider, students keep their own table of contents- more common for teachers that don’t mind if students are on the same “page”</a:t>
            </a:r>
          </a:p>
        </p:txBody>
      </p:sp>
      <p:sp>
        <p:nvSpPr>
          <p:cNvPr name="TextBox 12" id="12"/>
          <p:cNvSpPr txBox="true"/>
          <p:nvPr/>
        </p:nvSpPr>
        <p:spPr>
          <a:xfrm rot="0">
            <a:off x="5588437" y="779018"/>
            <a:ext cx="4236067" cy="494030"/>
          </a:xfrm>
          <a:prstGeom prst="rect">
            <a:avLst/>
          </a:prstGeom>
        </p:spPr>
        <p:txBody>
          <a:bodyPr anchor="t" rtlCol="false" tIns="0" lIns="0" bIns="0" rIns="0">
            <a:spAutoFit/>
          </a:bodyPr>
          <a:lstStyle/>
          <a:p>
            <a:pPr algn="ctr" marL="0" indent="0" lvl="0">
              <a:lnSpc>
                <a:spcPts val="4000"/>
              </a:lnSpc>
              <a:spcBef>
                <a:spcPct val="0"/>
              </a:spcBef>
            </a:pPr>
            <a:r>
              <a:rPr lang="en-US" b="true" sz="3200">
                <a:solidFill>
                  <a:srgbClr val="FFFFFF"/>
                </a:solidFill>
                <a:latin typeface="Quicksand Medium"/>
                <a:ea typeface="Quicksand Medium"/>
                <a:cs typeface="Quicksand Medium"/>
                <a:sym typeface="Quicksand Medium"/>
              </a:rPr>
              <a:t>Binders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DAGIB_3iSfQ</dc:identifier>
  <dcterms:modified xsi:type="dcterms:W3CDTF">2011-08-01T06:04:30Z</dcterms:modified>
  <cp:revision>1</cp:revision>
  <dc:title>Engage 2026</dc:title>
</cp:coreProperties>
</file>