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76" r:id="rId3"/>
    <p:sldId id="257" r:id="rId4"/>
    <p:sldId id="258" r:id="rId5"/>
    <p:sldId id="272" r:id="rId6"/>
    <p:sldId id="274" r:id="rId7"/>
    <p:sldId id="275" r:id="rId8"/>
    <p:sldId id="259" r:id="rId9"/>
    <p:sldId id="260" r:id="rId10"/>
    <p:sldId id="261" r:id="rId11"/>
    <p:sldId id="262" r:id="rId12"/>
    <p:sldId id="263" r:id="rId13"/>
    <p:sldId id="264" r:id="rId14"/>
    <p:sldId id="265" r:id="rId15"/>
    <p:sldId id="267" r:id="rId16"/>
    <p:sldId id="268" r:id="rId17"/>
    <p:sldId id="270" r:id="rId18"/>
    <p:sldId id="271" r:id="rId19"/>
    <p:sldId id="269" r:id="rId20"/>
    <p:sldId id="279" r:id="rId21"/>
    <p:sldId id="280" r:id="rId22"/>
    <p:sldId id="281" r:id="rId23"/>
    <p:sldId id="282" r:id="rId24"/>
    <p:sldId id="283" r:id="rId25"/>
    <p:sldId id="266" r:id="rId2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AFDCDB-C87E-4605-9FD7-A3A35B0A2407}" v="6" dt="2026-08-10T20:54:09.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7" d="100"/>
          <a:sy n="117"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660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5029200" y="0"/>
            <a:ext cx="4114800" cy="5143500"/>
          </a:xfrm>
          <a:prstGeom prst="rect">
            <a:avLst/>
          </a:prstGeom>
          <a:solidFill>
            <a:srgbClr val="2A4368">
              <a:alpha val="60000"/>
            </a:srgbClr>
          </a:solidFill>
          <a:ln w="12700">
            <a:solidFill>
              <a:srgbClr val="2A4368">
                <a:alpha val="60000"/>
              </a:srgbClr>
            </a:solidFill>
            <a:prstDash val="solid"/>
          </a:ln>
        </p:spPr>
        <p:txBody>
          <a:bodyPr/>
          <a:lstStyle/>
          <a:p>
            <a:endParaRPr lang="en-US"/>
          </a:p>
        </p:txBody>
      </p:sp>
      <p:sp>
        <p:nvSpPr>
          <p:cNvPr id="4" name="Shape 2"/>
          <p:cNvSpPr/>
          <p:nvPr/>
        </p:nvSpPr>
        <p:spPr>
          <a:xfrm>
            <a:off x="7132320" y="274320"/>
            <a:ext cx="1645920" cy="502920"/>
          </a:xfrm>
          <a:prstGeom prst="rect">
            <a:avLst/>
          </a:prstGeom>
          <a:solidFill>
            <a:srgbClr val="C9A84C"/>
          </a:solidFill>
          <a:ln w="12700">
            <a:solidFill>
              <a:srgbClr val="C9A84C"/>
            </a:solidFill>
            <a:prstDash val="solid"/>
          </a:ln>
        </p:spPr>
        <p:txBody>
          <a:bodyPr/>
          <a:lstStyle/>
          <a:p>
            <a:endParaRPr lang="en-US"/>
          </a:p>
        </p:txBody>
      </p:sp>
      <p:sp>
        <p:nvSpPr>
          <p:cNvPr id="5" name="Text 3"/>
          <p:cNvSpPr/>
          <p:nvPr/>
        </p:nvSpPr>
        <p:spPr>
          <a:xfrm>
            <a:off x="7132320" y="274320"/>
            <a:ext cx="1645920" cy="502920"/>
          </a:xfrm>
          <a:prstGeom prst="rect">
            <a:avLst/>
          </a:prstGeom>
          <a:noFill/>
          <a:ln/>
        </p:spPr>
        <p:txBody>
          <a:bodyPr wrap="square" rtlCol="0" anchor="ctr"/>
          <a:lstStyle/>
          <a:p>
            <a:pPr marL="0" indent="0" algn="ctr">
              <a:buNone/>
            </a:pPr>
            <a:r>
              <a:rPr lang="en-US" sz="900" b="1" dirty="0">
                <a:solidFill>
                  <a:srgbClr val="1C2E4A"/>
                </a:solidFill>
              </a:rPr>
              <a:t>CLE PRESENTATION</a:t>
            </a:r>
            <a:endParaRPr lang="en-US" sz="900" dirty="0"/>
          </a:p>
        </p:txBody>
      </p:sp>
      <p:sp>
        <p:nvSpPr>
          <p:cNvPr id="6" name="Text 4"/>
          <p:cNvSpPr/>
          <p:nvPr/>
        </p:nvSpPr>
        <p:spPr>
          <a:xfrm>
            <a:off x="411480" y="731520"/>
            <a:ext cx="8412480" cy="822960"/>
          </a:xfrm>
          <a:prstGeom prst="rect">
            <a:avLst/>
          </a:prstGeom>
          <a:noFill/>
          <a:ln/>
        </p:spPr>
        <p:txBody>
          <a:bodyPr wrap="square" rtlCol="0" anchor="ctr"/>
          <a:lstStyle/>
          <a:p>
            <a:pPr marL="0" indent="0">
              <a:buNone/>
            </a:pPr>
            <a:r>
              <a:rPr lang="en-US" sz="5200" b="1" dirty="0">
                <a:solidFill>
                  <a:srgbClr val="FFFFFF"/>
                </a:solidFill>
                <a:latin typeface="Georgia" pitchFamily="34" charset="0"/>
                <a:ea typeface="Georgia" pitchFamily="34" charset="-122"/>
                <a:cs typeface="Georgia" pitchFamily="34" charset="-120"/>
              </a:rPr>
              <a:t>Competence</a:t>
            </a:r>
            <a:endParaRPr lang="en-US" sz="5200" dirty="0"/>
          </a:p>
        </p:txBody>
      </p:sp>
      <p:sp>
        <p:nvSpPr>
          <p:cNvPr id="7" name="Text 5"/>
          <p:cNvSpPr/>
          <p:nvPr/>
        </p:nvSpPr>
        <p:spPr>
          <a:xfrm>
            <a:off x="411480" y="1417320"/>
            <a:ext cx="8412480" cy="822960"/>
          </a:xfrm>
          <a:prstGeom prst="rect">
            <a:avLst/>
          </a:prstGeom>
          <a:noFill/>
          <a:ln/>
        </p:spPr>
        <p:txBody>
          <a:bodyPr wrap="square" rtlCol="0" anchor="ctr"/>
          <a:lstStyle/>
          <a:p>
            <a:pPr marL="0" indent="0">
              <a:buNone/>
            </a:pPr>
            <a:r>
              <a:rPr lang="en-US" sz="5200" b="1" dirty="0">
                <a:solidFill>
                  <a:srgbClr val="C9A84C"/>
                </a:solidFill>
                <a:latin typeface="Georgia" pitchFamily="34" charset="0"/>
                <a:ea typeface="Georgia" pitchFamily="34" charset="-122"/>
                <a:cs typeface="Georgia" pitchFamily="34" charset="-120"/>
              </a:rPr>
              <a:t>&amp; Capacity</a:t>
            </a:r>
            <a:endParaRPr lang="en-US" sz="5200" dirty="0"/>
          </a:p>
        </p:txBody>
      </p:sp>
      <p:sp>
        <p:nvSpPr>
          <p:cNvPr id="8" name="Text 6"/>
          <p:cNvSpPr/>
          <p:nvPr/>
        </p:nvSpPr>
        <p:spPr>
          <a:xfrm>
            <a:off x="411480" y="2331720"/>
            <a:ext cx="7772400" cy="457200"/>
          </a:xfrm>
          <a:prstGeom prst="rect">
            <a:avLst/>
          </a:prstGeom>
          <a:noFill/>
          <a:ln/>
        </p:spPr>
        <p:txBody>
          <a:bodyPr wrap="square" rtlCol="0" anchor="ctr"/>
          <a:lstStyle/>
          <a:p>
            <a:pPr marL="0" indent="0">
              <a:buNone/>
            </a:pPr>
            <a:r>
              <a:rPr lang="en-US" sz="1600" i="1" dirty="0">
                <a:solidFill>
                  <a:srgbClr val="E2E8EF"/>
                </a:solidFill>
                <a:latin typeface="Calibri" pitchFamily="34" charset="0"/>
                <a:ea typeface="Calibri" pitchFamily="34" charset="-122"/>
                <a:cs typeface="Calibri" pitchFamily="34" charset="-120"/>
              </a:rPr>
              <a:t>Differences in Legal and Psychological Understandings</a:t>
            </a:r>
            <a:endParaRPr lang="en-US" sz="1600" dirty="0"/>
          </a:p>
        </p:txBody>
      </p:sp>
      <p:sp>
        <p:nvSpPr>
          <p:cNvPr id="9" name="Shape 7"/>
          <p:cNvSpPr/>
          <p:nvPr/>
        </p:nvSpPr>
        <p:spPr>
          <a:xfrm>
            <a:off x="411480" y="2880360"/>
            <a:ext cx="3657600" cy="45720"/>
          </a:xfrm>
          <a:prstGeom prst="rect">
            <a:avLst/>
          </a:prstGeom>
          <a:solidFill>
            <a:srgbClr val="C9A84C"/>
          </a:solidFill>
          <a:ln w="12700">
            <a:solidFill>
              <a:srgbClr val="C9A84C"/>
            </a:solidFill>
            <a:prstDash val="solid"/>
          </a:ln>
        </p:spPr>
        <p:txBody>
          <a:bodyPr/>
          <a:lstStyle/>
          <a:p>
            <a:endParaRPr lang="en-US"/>
          </a:p>
        </p:txBody>
      </p:sp>
      <p:sp>
        <p:nvSpPr>
          <p:cNvPr id="10" name="Text 8"/>
          <p:cNvSpPr/>
          <p:nvPr/>
        </p:nvSpPr>
        <p:spPr>
          <a:xfrm>
            <a:off x="411480" y="3017520"/>
            <a:ext cx="5486400" cy="384048"/>
          </a:xfrm>
          <a:prstGeom prst="rect">
            <a:avLst/>
          </a:prstGeom>
          <a:noFill/>
          <a:ln/>
        </p:spPr>
        <p:txBody>
          <a:bodyPr wrap="square" rtlCol="0" anchor="ctr"/>
          <a:lstStyle/>
          <a:p>
            <a:pPr marL="0" indent="0">
              <a:buNone/>
            </a:pPr>
            <a:r>
              <a:rPr lang="en-US" sz="1700" b="1" dirty="0">
                <a:solidFill>
                  <a:srgbClr val="FFFFFF"/>
                </a:solidFill>
                <a:latin typeface="Calibri" pitchFamily="34" charset="0"/>
                <a:ea typeface="Calibri" pitchFamily="34" charset="-122"/>
                <a:cs typeface="Calibri" pitchFamily="34" charset="-120"/>
              </a:rPr>
              <a:t>Dr. Ihrig  |  Dr. Boero</a:t>
            </a:r>
            <a:endParaRPr lang="en-US" sz="1700" dirty="0"/>
          </a:p>
        </p:txBody>
      </p:sp>
      <p:sp>
        <p:nvSpPr>
          <p:cNvPr id="11" name="Text 9"/>
          <p:cNvSpPr/>
          <p:nvPr/>
        </p:nvSpPr>
        <p:spPr>
          <a:xfrm>
            <a:off x="411480" y="3401568"/>
            <a:ext cx="5486400" cy="292608"/>
          </a:xfrm>
          <a:prstGeom prst="rect">
            <a:avLst/>
          </a:prstGeom>
          <a:noFill/>
          <a:ln/>
        </p:spPr>
        <p:txBody>
          <a:bodyPr wrap="square" rtlCol="0" anchor="ctr"/>
          <a:lstStyle/>
          <a:p>
            <a:pPr marL="0" indent="0">
              <a:buNone/>
            </a:pPr>
            <a:r>
              <a:rPr lang="en-US" sz="1300" dirty="0">
                <a:solidFill>
                  <a:srgbClr val="6B7B8D"/>
                </a:solidFill>
                <a:latin typeface="Calibri" pitchFamily="34" charset="0"/>
                <a:ea typeface="Calibri" pitchFamily="34" charset="-122"/>
                <a:cs typeface="Calibri" pitchFamily="34" charset="-120"/>
              </a:rPr>
              <a:t>Forensic Psychologists</a:t>
            </a:r>
            <a:endParaRPr lang="en-US" sz="1300" dirty="0"/>
          </a:p>
        </p:txBody>
      </p:sp>
      <p:sp>
        <p:nvSpPr>
          <p:cNvPr id="12" name="Text 10"/>
          <p:cNvSpPr/>
          <p:nvPr/>
        </p:nvSpPr>
        <p:spPr>
          <a:xfrm>
            <a:off x="411480" y="4663440"/>
            <a:ext cx="8412480" cy="320040"/>
          </a:xfrm>
          <a:prstGeom prst="rect">
            <a:avLst/>
          </a:prstGeom>
          <a:noFill/>
          <a:ln/>
        </p:spPr>
        <p:txBody>
          <a:bodyPr wrap="square" rtlCol="0" anchor="ctr"/>
          <a:lstStyle/>
          <a:p>
            <a:pPr marL="0" indent="0" algn="ctr">
              <a:buNone/>
            </a:pPr>
            <a:r>
              <a:rPr lang="en-US" sz="1000" dirty="0">
                <a:solidFill>
                  <a:srgbClr val="6B7B8D"/>
                </a:solidFill>
                <a:latin typeface="Calibri" pitchFamily="34" charset="0"/>
                <a:ea typeface="Calibri" pitchFamily="34" charset="-122"/>
                <a:cs typeface="Calibri" pitchFamily="34" charset="-120"/>
              </a:rPr>
              <a:t>Elder Law  ·  Guardianship  ·  Testamentary Capacity  ·  Undue Influence</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THE FORENSIC REPORT</a:t>
            </a:r>
            <a:endParaRPr lang="en-US" sz="1300" dirty="0"/>
          </a:p>
        </p:txBody>
      </p:sp>
      <p:sp>
        <p:nvSpPr>
          <p:cNvPr id="4" name="Text 2"/>
          <p:cNvSpPr/>
          <p:nvPr/>
        </p:nvSpPr>
        <p:spPr>
          <a:xfrm>
            <a:off x="365760" y="914400"/>
            <a:ext cx="8412480" cy="502920"/>
          </a:xfrm>
          <a:prstGeom prst="rect">
            <a:avLst/>
          </a:prstGeom>
          <a:noFill/>
          <a:ln/>
        </p:spPr>
        <p:txBody>
          <a:bodyPr wrap="square" rtlCol="0" anchor="ctr"/>
          <a:lstStyle/>
          <a:p>
            <a:pPr marL="0" indent="0">
              <a:buNone/>
            </a:pPr>
            <a:r>
              <a:rPr lang="en-US" sz="2200" b="1" dirty="0">
                <a:solidFill>
                  <a:srgbClr val="1C2E4A"/>
                </a:solidFill>
                <a:latin typeface="Georgia" pitchFamily="34" charset="0"/>
                <a:ea typeface="Georgia" pitchFamily="34" charset="-122"/>
                <a:cs typeface="Georgia" pitchFamily="34" charset="-120"/>
              </a:rPr>
              <a:t>What a Psychological Report Can — and Cannot — Tell a Court</a:t>
            </a:r>
            <a:endParaRPr lang="en-US" sz="2200" dirty="0"/>
          </a:p>
        </p:txBody>
      </p:sp>
      <p:sp>
        <p:nvSpPr>
          <p:cNvPr id="5" name="Shape 3"/>
          <p:cNvSpPr/>
          <p:nvPr/>
        </p:nvSpPr>
        <p:spPr>
          <a:xfrm>
            <a:off x="365760" y="1554480"/>
            <a:ext cx="3931920" cy="3200400"/>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6" name="Shape 4"/>
          <p:cNvSpPr/>
          <p:nvPr/>
        </p:nvSpPr>
        <p:spPr>
          <a:xfrm>
            <a:off x="365760" y="1554480"/>
            <a:ext cx="3931920" cy="457200"/>
          </a:xfrm>
          <a:prstGeom prst="rect">
            <a:avLst/>
          </a:prstGeom>
          <a:solidFill>
            <a:srgbClr val="1A7F4B"/>
          </a:solidFill>
          <a:ln w="12700">
            <a:solidFill>
              <a:srgbClr val="1A7F4B"/>
            </a:solidFill>
            <a:prstDash val="solid"/>
          </a:ln>
        </p:spPr>
        <p:txBody>
          <a:bodyPr/>
          <a:lstStyle/>
          <a:p>
            <a:endParaRPr lang="en-US"/>
          </a:p>
        </p:txBody>
      </p:sp>
      <p:sp>
        <p:nvSpPr>
          <p:cNvPr id="7" name="Text 5"/>
          <p:cNvSpPr/>
          <p:nvPr/>
        </p:nvSpPr>
        <p:spPr>
          <a:xfrm>
            <a:off x="365760" y="1554480"/>
            <a:ext cx="3931920" cy="457200"/>
          </a:xfrm>
          <a:prstGeom prst="rect">
            <a:avLst/>
          </a:prstGeom>
          <a:noFill/>
          <a:ln/>
        </p:spPr>
        <p:txBody>
          <a:bodyPr wrap="square" rtlCol="0" anchor="ctr"/>
          <a:lstStyle/>
          <a:p>
            <a:pPr marL="0" indent="0" algn="ctr">
              <a:buNone/>
            </a:pPr>
            <a:r>
              <a:rPr lang="en-US" sz="1400" b="1" dirty="0">
                <a:solidFill>
                  <a:srgbClr val="FFFFFF"/>
                </a:solidFill>
              </a:rPr>
              <a:t>✓  CAN</a:t>
            </a:r>
            <a:endParaRPr lang="en-US" sz="1400" dirty="0"/>
          </a:p>
        </p:txBody>
      </p:sp>
      <p:sp>
        <p:nvSpPr>
          <p:cNvPr id="8" name="Text 6"/>
          <p:cNvSpPr/>
          <p:nvPr/>
        </p:nvSpPr>
        <p:spPr>
          <a:xfrm>
            <a:off x="548640" y="2103120"/>
            <a:ext cx="3566160" cy="2560320"/>
          </a:xfrm>
          <a:prstGeom prst="rect">
            <a:avLst/>
          </a:prstGeom>
          <a:noFill/>
          <a:ln/>
        </p:spPr>
        <p:txBody>
          <a:bodyPr wrap="square" rtlCol="0" anchor="ctr"/>
          <a:lstStyle/>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Describe functional cognitive abilities and limitations</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Identify presence/absence of dementia, MCI, or psychiatric conditions</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Opine on task-specific capacity at time of evaluation</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Infer likely capacity at prior point in time (retrospective)</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Identify signs of undue influence or vulnerability</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Provide standardized, normed test data</a:t>
            </a:r>
            <a:endParaRPr lang="en-US" sz="1050" dirty="0"/>
          </a:p>
        </p:txBody>
      </p:sp>
      <p:sp>
        <p:nvSpPr>
          <p:cNvPr id="9" name="Shape 7"/>
          <p:cNvSpPr/>
          <p:nvPr/>
        </p:nvSpPr>
        <p:spPr>
          <a:xfrm>
            <a:off x="4846320" y="1554480"/>
            <a:ext cx="3931920" cy="3200400"/>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10" name="Shape 8"/>
          <p:cNvSpPr/>
          <p:nvPr/>
        </p:nvSpPr>
        <p:spPr>
          <a:xfrm>
            <a:off x="4846320" y="1554480"/>
            <a:ext cx="3931920" cy="457200"/>
          </a:xfrm>
          <a:prstGeom prst="rect">
            <a:avLst/>
          </a:prstGeom>
          <a:solidFill>
            <a:srgbClr val="B02A2A"/>
          </a:solidFill>
          <a:ln w="12700">
            <a:solidFill>
              <a:srgbClr val="B02A2A"/>
            </a:solidFill>
            <a:prstDash val="solid"/>
          </a:ln>
        </p:spPr>
        <p:txBody>
          <a:bodyPr/>
          <a:lstStyle/>
          <a:p>
            <a:endParaRPr lang="en-US"/>
          </a:p>
        </p:txBody>
      </p:sp>
      <p:sp>
        <p:nvSpPr>
          <p:cNvPr id="11" name="Text 9"/>
          <p:cNvSpPr/>
          <p:nvPr/>
        </p:nvSpPr>
        <p:spPr>
          <a:xfrm>
            <a:off x="4846320" y="1554480"/>
            <a:ext cx="3931920" cy="457200"/>
          </a:xfrm>
          <a:prstGeom prst="rect">
            <a:avLst/>
          </a:prstGeom>
          <a:noFill/>
          <a:ln/>
        </p:spPr>
        <p:txBody>
          <a:bodyPr wrap="square" rtlCol="0" anchor="ctr"/>
          <a:lstStyle/>
          <a:p>
            <a:pPr marL="0" indent="0" algn="ctr">
              <a:buNone/>
            </a:pPr>
            <a:r>
              <a:rPr lang="en-US" sz="1400" b="1" dirty="0">
                <a:solidFill>
                  <a:srgbClr val="FFFFFF"/>
                </a:solidFill>
              </a:rPr>
              <a:t>✗  CANNOT</a:t>
            </a:r>
            <a:endParaRPr lang="en-US" sz="1400" dirty="0"/>
          </a:p>
        </p:txBody>
      </p:sp>
      <p:sp>
        <p:nvSpPr>
          <p:cNvPr id="12" name="Text 10"/>
          <p:cNvSpPr/>
          <p:nvPr/>
        </p:nvSpPr>
        <p:spPr>
          <a:xfrm>
            <a:off x="5029200" y="2103120"/>
            <a:ext cx="3566160" cy="2560320"/>
          </a:xfrm>
          <a:prstGeom prst="rect">
            <a:avLst/>
          </a:prstGeom>
          <a:noFill/>
          <a:ln/>
        </p:spPr>
        <p:txBody>
          <a:bodyPr wrap="square" rtlCol="0" anchor="ctr"/>
          <a:lstStyle/>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Render a legal finding of competence or incompetence</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Determine whether a will or contract is valid</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Replace the court's ultimate legal determination</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Guarantee certainty about past mental state</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Resolve disputes about the client's intent or motivation</a:t>
            </a:r>
            <a:endParaRPr lang="en-US" sz="1050" dirty="0"/>
          </a:p>
          <a:p>
            <a:pPr marL="342900" indent="-342900">
              <a:buSzPct val="100000"/>
              <a:buChar char="•"/>
            </a:pPr>
            <a:r>
              <a:rPr lang="en-US" sz="1050" dirty="0">
                <a:solidFill>
                  <a:srgbClr val="1C2E4A"/>
                </a:solidFill>
                <a:latin typeface="Calibri" pitchFamily="34" charset="0"/>
                <a:ea typeface="Calibri" pitchFamily="34" charset="-122"/>
                <a:cs typeface="Calibri" pitchFamily="34" charset="-120"/>
              </a:rPr>
              <a:t>Substitute for a guardianship hearing</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PRACTICAL IMPLICATIONS FOR ELDER LAW</a:t>
            </a:r>
            <a:endParaRPr lang="en-US" sz="1300" dirty="0"/>
          </a:p>
        </p:txBody>
      </p:sp>
      <p:sp>
        <p:nvSpPr>
          <p:cNvPr id="4" name="Text 2"/>
          <p:cNvSpPr/>
          <p:nvPr/>
        </p:nvSpPr>
        <p:spPr>
          <a:xfrm>
            <a:off x="365760" y="914400"/>
            <a:ext cx="6400800" cy="502920"/>
          </a:xfrm>
          <a:prstGeom prst="rect">
            <a:avLst/>
          </a:prstGeom>
          <a:noFill/>
          <a:ln/>
        </p:spPr>
        <p:txBody>
          <a:bodyPr wrap="square" rtlCol="0" anchor="ctr"/>
          <a:lstStyle/>
          <a:p>
            <a:pPr marL="0" indent="0">
              <a:buNone/>
            </a:pPr>
            <a:r>
              <a:rPr lang="en-US" sz="2600" b="1" dirty="0">
                <a:solidFill>
                  <a:srgbClr val="1C2E4A"/>
                </a:solidFill>
                <a:latin typeface="Georgia" pitchFamily="34" charset="0"/>
                <a:ea typeface="Georgia" pitchFamily="34" charset="-122"/>
                <a:cs typeface="Georgia" pitchFamily="34" charset="-120"/>
              </a:rPr>
              <a:t>Red Flags at Document Execution</a:t>
            </a:r>
            <a:endParaRPr lang="en-US" sz="2600" dirty="0"/>
          </a:p>
        </p:txBody>
      </p:sp>
      <p:sp>
        <p:nvSpPr>
          <p:cNvPr id="5" name="Shape 3"/>
          <p:cNvSpPr/>
          <p:nvPr/>
        </p:nvSpPr>
        <p:spPr>
          <a:xfrm>
            <a:off x="6858000" y="868680"/>
            <a:ext cx="1920240" cy="548640"/>
          </a:xfrm>
          <a:prstGeom prst="rect">
            <a:avLst/>
          </a:prstGeom>
          <a:solidFill>
            <a:srgbClr val="C9503A"/>
          </a:solidFill>
          <a:ln w="12700">
            <a:solidFill>
              <a:srgbClr val="C9503A"/>
            </a:solidFill>
            <a:prstDash val="solid"/>
          </a:ln>
        </p:spPr>
        <p:txBody>
          <a:bodyPr/>
          <a:lstStyle/>
          <a:p>
            <a:endParaRPr lang="en-US"/>
          </a:p>
        </p:txBody>
      </p:sp>
      <p:sp>
        <p:nvSpPr>
          <p:cNvPr id="6" name="Text 4"/>
          <p:cNvSpPr/>
          <p:nvPr/>
        </p:nvSpPr>
        <p:spPr>
          <a:xfrm>
            <a:off x="6858000" y="868680"/>
            <a:ext cx="1920240" cy="548640"/>
          </a:xfrm>
          <a:prstGeom prst="rect">
            <a:avLst/>
          </a:prstGeom>
          <a:noFill/>
          <a:ln/>
        </p:spPr>
        <p:txBody>
          <a:bodyPr wrap="square" rtlCol="0" anchor="ctr"/>
          <a:lstStyle/>
          <a:p>
            <a:pPr marL="0" indent="0" algn="ctr">
              <a:buNone/>
            </a:pPr>
            <a:r>
              <a:rPr lang="en-US" sz="1100" b="1" dirty="0">
                <a:solidFill>
                  <a:srgbClr val="FFFFFF"/>
                </a:solidFill>
              </a:rPr>
              <a:t>⚠  WATCH FOR</a:t>
            </a:r>
            <a:endParaRPr lang="en-US" sz="1100" dirty="0"/>
          </a:p>
        </p:txBody>
      </p:sp>
      <p:sp>
        <p:nvSpPr>
          <p:cNvPr id="7" name="Shape 5"/>
          <p:cNvSpPr/>
          <p:nvPr/>
        </p:nvSpPr>
        <p:spPr>
          <a:xfrm>
            <a:off x="365760" y="1600200"/>
            <a:ext cx="2651760" cy="324612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8" name="Shape 6"/>
          <p:cNvSpPr/>
          <p:nvPr/>
        </p:nvSpPr>
        <p:spPr>
          <a:xfrm>
            <a:off x="365760" y="1600200"/>
            <a:ext cx="2651760" cy="457200"/>
          </a:xfrm>
          <a:prstGeom prst="rect">
            <a:avLst/>
          </a:prstGeom>
          <a:solidFill>
            <a:srgbClr val="1C2E4A"/>
          </a:solidFill>
          <a:ln w="12700">
            <a:solidFill>
              <a:srgbClr val="1C2E4A"/>
            </a:solidFill>
            <a:prstDash val="solid"/>
          </a:ln>
        </p:spPr>
        <p:txBody>
          <a:bodyPr/>
          <a:lstStyle/>
          <a:p>
            <a:endParaRPr lang="en-US"/>
          </a:p>
        </p:txBody>
      </p:sp>
      <p:sp>
        <p:nvSpPr>
          <p:cNvPr id="9" name="Text 7"/>
          <p:cNvSpPr/>
          <p:nvPr/>
        </p:nvSpPr>
        <p:spPr>
          <a:xfrm>
            <a:off x="457200" y="1600200"/>
            <a:ext cx="2468880" cy="457200"/>
          </a:xfrm>
          <a:prstGeom prst="rect">
            <a:avLst/>
          </a:prstGeom>
          <a:noFill/>
          <a:ln/>
        </p:spPr>
        <p:txBody>
          <a:bodyPr wrap="square" rtlCol="0" anchor="ctr"/>
          <a:lstStyle/>
          <a:p>
            <a:pPr marL="0" indent="0" algn="ctr">
              <a:buNone/>
            </a:pPr>
            <a:r>
              <a:rPr lang="en-US" sz="1100" b="1" dirty="0">
                <a:solidFill>
                  <a:srgbClr val="C9A84C"/>
                </a:solidFill>
              </a:rPr>
              <a:t>Cognitive Signs</a:t>
            </a:r>
            <a:endParaRPr lang="en-US" sz="1100" dirty="0"/>
          </a:p>
        </p:txBody>
      </p:sp>
      <p:sp>
        <p:nvSpPr>
          <p:cNvPr id="10" name="Text 8"/>
          <p:cNvSpPr/>
          <p:nvPr/>
        </p:nvSpPr>
        <p:spPr>
          <a:xfrm>
            <a:off x="502920" y="2148840"/>
            <a:ext cx="2377440" cy="260604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Repeating questions or stories during the meeting</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Unable to recall prior meetings or instructions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Confused about names of family members or assets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Significant disorientation to time, place, or person</a:t>
            </a:r>
            <a:endParaRPr lang="en-US" sz="1000" dirty="0"/>
          </a:p>
        </p:txBody>
      </p:sp>
      <p:sp>
        <p:nvSpPr>
          <p:cNvPr id="11" name="Shape 9"/>
          <p:cNvSpPr/>
          <p:nvPr/>
        </p:nvSpPr>
        <p:spPr>
          <a:xfrm>
            <a:off x="3246120" y="1600200"/>
            <a:ext cx="2651760" cy="324612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2" name="Shape 10"/>
          <p:cNvSpPr/>
          <p:nvPr/>
        </p:nvSpPr>
        <p:spPr>
          <a:xfrm>
            <a:off x="3246120" y="1600200"/>
            <a:ext cx="2651760" cy="457200"/>
          </a:xfrm>
          <a:prstGeom prst="rect">
            <a:avLst/>
          </a:prstGeom>
          <a:solidFill>
            <a:srgbClr val="1C2E4A"/>
          </a:solidFill>
          <a:ln w="12700">
            <a:solidFill>
              <a:srgbClr val="1C2E4A"/>
            </a:solidFill>
            <a:prstDash val="solid"/>
          </a:ln>
        </p:spPr>
        <p:txBody>
          <a:bodyPr/>
          <a:lstStyle/>
          <a:p>
            <a:endParaRPr lang="en-US"/>
          </a:p>
        </p:txBody>
      </p:sp>
      <p:sp>
        <p:nvSpPr>
          <p:cNvPr id="13" name="Text 11"/>
          <p:cNvSpPr/>
          <p:nvPr/>
        </p:nvSpPr>
        <p:spPr>
          <a:xfrm>
            <a:off x="3337560" y="1600200"/>
            <a:ext cx="2468880" cy="457200"/>
          </a:xfrm>
          <a:prstGeom prst="rect">
            <a:avLst/>
          </a:prstGeom>
          <a:noFill/>
          <a:ln/>
        </p:spPr>
        <p:txBody>
          <a:bodyPr wrap="square" rtlCol="0" anchor="ctr"/>
          <a:lstStyle/>
          <a:p>
            <a:pPr marL="0" indent="0" algn="ctr">
              <a:buNone/>
            </a:pPr>
            <a:r>
              <a:rPr lang="en-US" sz="1100" b="1" dirty="0">
                <a:solidFill>
                  <a:srgbClr val="C9A84C"/>
                </a:solidFill>
              </a:rPr>
              <a:t>Relational Red Flags</a:t>
            </a:r>
            <a:endParaRPr lang="en-US" sz="1100" dirty="0"/>
          </a:p>
        </p:txBody>
      </p:sp>
      <p:sp>
        <p:nvSpPr>
          <p:cNvPr id="14" name="Text 12"/>
          <p:cNvSpPr/>
          <p:nvPr/>
        </p:nvSpPr>
        <p:spPr>
          <a:xfrm>
            <a:off x="3383280" y="2148840"/>
            <a:ext cx="2377440" cy="260604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Third party speaks for the client or dominates interaction</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Client defers all decisions to another person present</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Last-minute changes benefiting non-family caregivers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Client unable to meet attorney privately</a:t>
            </a:r>
            <a:endParaRPr lang="en-US" sz="1000" dirty="0"/>
          </a:p>
        </p:txBody>
      </p:sp>
      <p:sp>
        <p:nvSpPr>
          <p:cNvPr id="15" name="Shape 13"/>
          <p:cNvSpPr/>
          <p:nvPr/>
        </p:nvSpPr>
        <p:spPr>
          <a:xfrm>
            <a:off x="6126480" y="1600200"/>
            <a:ext cx="2651760" cy="324612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6" name="Shape 14"/>
          <p:cNvSpPr/>
          <p:nvPr/>
        </p:nvSpPr>
        <p:spPr>
          <a:xfrm>
            <a:off x="6126480" y="1600200"/>
            <a:ext cx="2651760" cy="457200"/>
          </a:xfrm>
          <a:prstGeom prst="rect">
            <a:avLst/>
          </a:prstGeom>
          <a:solidFill>
            <a:srgbClr val="1C2E4A"/>
          </a:solidFill>
          <a:ln w="12700">
            <a:solidFill>
              <a:srgbClr val="1C2E4A"/>
            </a:solidFill>
            <a:prstDash val="solid"/>
          </a:ln>
        </p:spPr>
        <p:txBody>
          <a:bodyPr/>
          <a:lstStyle/>
          <a:p>
            <a:endParaRPr lang="en-US"/>
          </a:p>
        </p:txBody>
      </p:sp>
      <p:sp>
        <p:nvSpPr>
          <p:cNvPr id="17" name="Text 15"/>
          <p:cNvSpPr/>
          <p:nvPr/>
        </p:nvSpPr>
        <p:spPr>
          <a:xfrm>
            <a:off x="6217920" y="1600200"/>
            <a:ext cx="2468880" cy="457200"/>
          </a:xfrm>
          <a:prstGeom prst="rect">
            <a:avLst/>
          </a:prstGeom>
          <a:noFill/>
          <a:ln/>
        </p:spPr>
        <p:txBody>
          <a:bodyPr wrap="square" rtlCol="0" anchor="ctr"/>
          <a:lstStyle/>
          <a:p>
            <a:pPr marL="0" indent="0" algn="ctr">
              <a:buNone/>
            </a:pPr>
            <a:r>
              <a:rPr lang="en-US" sz="1100" b="1" dirty="0">
                <a:solidFill>
                  <a:srgbClr val="C9A84C"/>
                </a:solidFill>
              </a:rPr>
              <a:t>Document Integrity</a:t>
            </a:r>
            <a:endParaRPr lang="en-US" sz="1100" dirty="0"/>
          </a:p>
        </p:txBody>
      </p:sp>
      <p:sp>
        <p:nvSpPr>
          <p:cNvPr id="18" name="Text 16"/>
          <p:cNvSpPr/>
          <p:nvPr/>
        </p:nvSpPr>
        <p:spPr>
          <a:xfrm>
            <a:off x="6263640" y="2148840"/>
            <a:ext cx="2377440" cy="260604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Execution of documents inconsistent with prior estate plan</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Unusual or disproportionate gifts / POA scope</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Rush or pressure to complete before an event/hospitalization</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Prior diagnosis of dementia or MCI in medical records</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WORKING WITH EXPERT WITNESSES</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400" b="1" dirty="0">
                <a:solidFill>
                  <a:srgbClr val="1C2E4A"/>
                </a:solidFill>
                <a:latin typeface="Georgia" pitchFamily="34" charset="0"/>
                <a:ea typeface="Georgia" pitchFamily="34" charset="-122"/>
                <a:cs typeface="Georgia" pitchFamily="34" charset="-120"/>
              </a:rPr>
              <a:t>Retain, Prepare &amp; Cross-Examine Effectively</a:t>
            </a:r>
            <a:endParaRPr lang="en-US" sz="2400" dirty="0"/>
          </a:p>
        </p:txBody>
      </p:sp>
      <p:sp>
        <p:nvSpPr>
          <p:cNvPr id="5" name="Shape 3"/>
          <p:cNvSpPr/>
          <p:nvPr/>
        </p:nvSpPr>
        <p:spPr>
          <a:xfrm>
            <a:off x="365760" y="1554480"/>
            <a:ext cx="2651760" cy="329184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6" name="Shape 4"/>
          <p:cNvSpPr/>
          <p:nvPr/>
        </p:nvSpPr>
        <p:spPr>
          <a:xfrm>
            <a:off x="365760" y="1554480"/>
            <a:ext cx="2651760" cy="685800"/>
          </a:xfrm>
          <a:prstGeom prst="rect">
            <a:avLst/>
          </a:prstGeom>
          <a:solidFill>
            <a:srgbClr val="1C2E4A"/>
          </a:solidFill>
          <a:ln w="12700">
            <a:solidFill>
              <a:srgbClr val="1C2E4A"/>
            </a:solidFill>
            <a:prstDash val="solid"/>
          </a:ln>
        </p:spPr>
        <p:txBody>
          <a:bodyPr/>
          <a:lstStyle/>
          <a:p>
            <a:endParaRPr lang="en-US"/>
          </a:p>
        </p:txBody>
      </p:sp>
      <p:sp>
        <p:nvSpPr>
          <p:cNvPr id="7" name="Text 5"/>
          <p:cNvSpPr/>
          <p:nvPr/>
        </p:nvSpPr>
        <p:spPr>
          <a:xfrm>
            <a:off x="475488" y="1554480"/>
            <a:ext cx="502920" cy="685800"/>
          </a:xfrm>
          <a:prstGeom prst="rect">
            <a:avLst/>
          </a:prstGeom>
          <a:noFill/>
          <a:ln/>
        </p:spPr>
        <p:txBody>
          <a:bodyPr wrap="square" rtlCol="0" anchor="ctr"/>
          <a:lstStyle/>
          <a:p>
            <a:pPr marL="0" indent="0" algn="ctr">
              <a:buNone/>
            </a:pPr>
            <a:r>
              <a:rPr lang="en-US" sz="2600" b="1" dirty="0">
                <a:solidFill>
                  <a:srgbClr val="C9A84C"/>
                </a:solidFill>
                <a:latin typeface="Georgia" pitchFamily="34" charset="0"/>
                <a:ea typeface="Georgia" pitchFamily="34" charset="-122"/>
                <a:cs typeface="Georgia" pitchFamily="34" charset="-120"/>
              </a:rPr>
              <a:t>1</a:t>
            </a:r>
            <a:endParaRPr lang="en-US" sz="2600" dirty="0"/>
          </a:p>
        </p:txBody>
      </p:sp>
      <p:sp>
        <p:nvSpPr>
          <p:cNvPr id="8" name="Text 6"/>
          <p:cNvSpPr/>
          <p:nvPr/>
        </p:nvSpPr>
        <p:spPr>
          <a:xfrm>
            <a:off x="960120" y="1554480"/>
            <a:ext cx="1920240" cy="68580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Retention</a:t>
            </a:r>
            <a:endParaRPr lang="en-US" sz="1500" dirty="0"/>
          </a:p>
        </p:txBody>
      </p:sp>
      <p:sp>
        <p:nvSpPr>
          <p:cNvPr id="9" name="Text 7"/>
          <p:cNvSpPr/>
          <p:nvPr/>
        </p:nvSpPr>
        <p:spPr>
          <a:xfrm>
            <a:off x="502920" y="2331720"/>
            <a:ext cx="2377440" cy="242316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Engage early — before documents are challenged</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Seek experienced forensic psychologists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Clarify scope: capacity, undue influence, or both</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Provide complete records, not summaries</a:t>
            </a:r>
            <a:endParaRPr lang="en-US" sz="1000" dirty="0"/>
          </a:p>
        </p:txBody>
      </p:sp>
      <p:sp>
        <p:nvSpPr>
          <p:cNvPr id="10" name="Shape 8"/>
          <p:cNvSpPr/>
          <p:nvPr/>
        </p:nvSpPr>
        <p:spPr>
          <a:xfrm>
            <a:off x="3246120" y="1554480"/>
            <a:ext cx="2651760" cy="329184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1" name="Shape 9"/>
          <p:cNvSpPr/>
          <p:nvPr/>
        </p:nvSpPr>
        <p:spPr>
          <a:xfrm>
            <a:off x="3246120" y="1554480"/>
            <a:ext cx="2651760" cy="685800"/>
          </a:xfrm>
          <a:prstGeom prst="rect">
            <a:avLst/>
          </a:prstGeom>
          <a:solidFill>
            <a:srgbClr val="1A7F4B"/>
          </a:solidFill>
          <a:ln w="12700">
            <a:solidFill>
              <a:srgbClr val="1A7F4B"/>
            </a:solidFill>
            <a:prstDash val="solid"/>
          </a:ln>
        </p:spPr>
        <p:txBody>
          <a:bodyPr/>
          <a:lstStyle/>
          <a:p>
            <a:endParaRPr lang="en-US"/>
          </a:p>
        </p:txBody>
      </p:sp>
      <p:sp>
        <p:nvSpPr>
          <p:cNvPr id="12" name="Text 10"/>
          <p:cNvSpPr/>
          <p:nvPr/>
        </p:nvSpPr>
        <p:spPr>
          <a:xfrm>
            <a:off x="3355848" y="1554480"/>
            <a:ext cx="502920" cy="685800"/>
          </a:xfrm>
          <a:prstGeom prst="rect">
            <a:avLst/>
          </a:prstGeom>
          <a:noFill/>
          <a:ln/>
        </p:spPr>
        <p:txBody>
          <a:bodyPr wrap="square" rtlCol="0" anchor="ctr"/>
          <a:lstStyle/>
          <a:p>
            <a:pPr marL="0" indent="0" algn="ctr">
              <a:buNone/>
            </a:pPr>
            <a:r>
              <a:rPr lang="en-US" sz="2600" b="1" dirty="0">
                <a:solidFill>
                  <a:srgbClr val="C9A84C"/>
                </a:solidFill>
                <a:latin typeface="Georgia" pitchFamily="34" charset="0"/>
                <a:ea typeface="Georgia" pitchFamily="34" charset="-122"/>
                <a:cs typeface="Georgia" pitchFamily="34" charset="-120"/>
              </a:rPr>
              <a:t>2</a:t>
            </a:r>
            <a:endParaRPr lang="en-US" sz="2600" dirty="0"/>
          </a:p>
        </p:txBody>
      </p:sp>
      <p:sp>
        <p:nvSpPr>
          <p:cNvPr id="13" name="Text 11"/>
          <p:cNvSpPr/>
          <p:nvPr/>
        </p:nvSpPr>
        <p:spPr>
          <a:xfrm>
            <a:off x="3840480" y="1554480"/>
            <a:ext cx="1920240" cy="68580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Preparation</a:t>
            </a:r>
            <a:endParaRPr lang="en-US" sz="1500" dirty="0"/>
          </a:p>
        </p:txBody>
      </p:sp>
      <p:sp>
        <p:nvSpPr>
          <p:cNvPr id="14" name="Text 12"/>
          <p:cNvSpPr/>
          <p:nvPr/>
        </p:nvSpPr>
        <p:spPr>
          <a:xfrm>
            <a:off x="3383280" y="2331720"/>
            <a:ext cx="2377440" cy="242316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Review report for legal standard fit</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Translate clinical findings into legal language</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Anticipate Daubert / reliability challenges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Prepare client for evaluation process</a:t>
            </a:r>
            <a:endParaRPr lang="en-US" sz="1000" dirty="0"/>
          </a:p>
        </p:txBody>
      </p:sp>
      <p:sp>
        <p:nvSpPr>
          <p:cNvPr id="15" name="Shape 13"/>
          <p:cNvSpPr/>
          <p:nvPr/>
        </p:nvSpPr>
        <p:spPr>
          <a:xfrm>
            <a:off x="6126480" y="1554480"/>
            <a:ext cx="2651760" cy="329184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6" name="Shape 14"/>
          <p:cNvSpPr/>
          <p:nvPr/>
        </p:nvSpPr>
        <p:spPr>
          <a:xfrm>
            <a:off x="6126480" y="1554480"/>
            <a:ext cx="2651760" cy="685800"/>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6236208" y="1554480"/>
            <a:ext cx="502920" cy="685800"/>
          </a:xfrm>
          <a:prstGeom prst="rect">
            <a:avLst/>
          </a:prstGeom>
          <a:noFill/>
          <a:ln/>
        </p:spPr>
        <p:txBody>
          <a:bodyPr wrap="square" rtlCol="0" anchor="ctr"/>
          <a:lstStyle/>
          <a:p>
            <a:pPr marL="0" indent="0" algn="ctr">
              <a:buNone/>
            </a:pPr>
            <a:r>
              <a:rPr lang="en-US" sz="2600" b="1" dirty="0">
                <a:solidFill>
                  <a:srgbClr val="1C2E4A"/>
                </a:solidFill>
                <a:latin typeface="Georgia" pitchFamily="34" charset="0"/>
                <a:ea typeface="Georgia" pitchFamily="34" charset="-122"/>
                <a:cs typeface="Georgia" pitchFamily="34" charset="-120"/>
              </a:rPr>
              <a:t>3</a:t>
            </a:r>
            <a:endParaRPr lang="en-US" sz="2600" dirty="0"/>
          </a:p>
        </p:txBody>
      </p:sp>
      <p:sp>
        <p:nvSpPr>
          <p:cNvPr id="18" name="Text 16"/>
          <p:cNvSpPr/>
          <p:nvPr/>
        </p:nvSpPr>
        <p:spPr>
          <a:xfrm>
            <a:off x="6720840" y="1554480"/>
            <a:ext cx="1920240" cy="685800"/>
          </a:xfrm>
          <a:prstGeom prst="rect">
            <a:avLst/>
          </a:prstGeom>
          <a:noFill/>
          <a:ln/>
        </p:spPr>
        <p:txBody>
          <a:bodyPr wrap="square" rtlCol="0" anchor="ctr"/>
          <a:lstStyle/>
          <a:p>
            <a:pPr marL="0" indent="0">
              <a:buNone/>
            </a:pPr>
            <a:r>
              <a:rPr lang="en-US" sz="1500" b="1" dirty="0">
                <a:solidFill>
                  <a:srgbClr val="1C2E4A"/>
                </a:solidFill>
                <a:latin typeface="Calibri" pitchFamily="34" charset="0"/>
                <a:ea typeface="Calibri" pitchFamily="34" charset="-122"/>
                <a:cs typeface="Calibri" pitchFamily="34" charset="-120"/>
              </a:rPr>
              <a:t>Examination</a:t>
            </a:r>
            <a:endParaRPr lang="en-US" sz="1500" dirty="0"/>
          </a:p>
        </p:txBody>
      </p:sp>
      <p:sp>
        <p:nvSpPr>
          <p:cNvPr id="19" name="Text 17"/>
          <p:cNvSpPr/>
          <p:nvPr/>
        </p:nvSpPr>
        <p:spPr>
          <a:xfrm>
            <a:off x="6263640" y="2331720"/>
            <a:ext cx="2377440" cy="242316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Focus cross on methodology, not diagnosis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Probe reliability and validity of instruments used</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Challenge retrospective limitations directly</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Distinguish clinical opinion from legal conclusion</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bg>
      <p:bgPr>
        <a:solidFill>
          <a:srgbClr val="1C2E4A"/>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943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Building a Durable Record</a:t>
            </a:r>
            <a:endParaRPr lang="en-US" sz="3000" dirty="0"/>
          </a:p>
        </p:txBody>
      </p:sp>
      <p:sp>
        <p:nvSpPr>
          <p:cNvPr id="3" name="Text 1"/>
          <p:cNvSpPr/>
          <p:nvPr/>
        </p:nvSpPr>
        <p:spPr>
          <a:xfrm>
            <a:off x="457200" y="868680"/>
            <a:ext cx="8229600" cy="347472"/>
          </a:xfrm>
          <a:prstGeom prst="rect">
            <a:avLst/>
          </a:prstGeom>
          <a:noFill/>
          <a:ln/>
        </p:spPr>
        <p:txBody>
          <a:bodyPr wrap="square" rtlCol="0" anchor="ctr"/>
          <a:lstStyle/>
          <a:p>
            <a:pPr marL="0" indent="0">
              <a:buNone/>
            </a:pPr>
            <a:r>
              <a:rPr lang="en-US" sz="1400" i="1" dirty="0">
                <a:solidFill>
                  <a:srgbClr val="E8C97E"/>
                </a:solidFill>
                <a:latin typeface="Calibri" pitchFamily="34" charset="0"/>
                <a:ea typeface="Calibri" pitchFamily="34" charset="-122"/>
                <a:cs typeface="Calibri" pitchFamily="34" charset="-120"/>
              </a:rPr>
              <a:t>Best Practices for Protecting Document Execution</a:t>
            </a:r>
            <a:endParaRPr lang="en-US" sz="1400" dirty="0"/>
          </a:p>
        </p:txBody>
      </p:sp>
      <p:sp>
        <p:nvSpPr>
          <p:cNvPr id="4" name="Shape 2"/>
          <p:cNvSpPr/>
          <p:nvPr/>
        </p:nvSpPr>
        <p:spPr>
          <a:xfrm>
            <a:off x="457200" y="1298448"/>
            <a:ext cx="2743200" cy="45720"/>
          </a:xfrm>
          <a:prstGeom prst="rect">
            <a:avLst/>
          </a:prstGeom>
          <a:solidFill>
            <a:srgbClr val="C9A84C"/>
          </a:solidFill>
          <a:ln w="12700">
            <a:solidFill>
              <a:srgbClr val="C9A84C"/>
            </a:solidFill>
            <a:prstDash val="solid"/>
          </a:ln>
        </p:spPr>
        <p:txBody>
          <a:bodyPr/>
          <a:lstStyle/>
          <a:p>
            <a:endParaRPr lang="en-US"/>
          </a:p>
        </p:txBody>
      </p:sp>
      <p:sp>
        <p:nvSpPr>
          <p:cNvPr id="5" name="Shape 3"/>
          <p:cNvSpPr/>
          <p:nvPr/>
        </p:nvSpPr>
        <p:spPr>
          <a:xfrm>
            <a:off x="365760" y="1508760"/>
            <a:ext cx="2651760" cy="3337560"/>
          </a:xfrm>
          <a:prstGeom prst="rect">
            <a:avLst/>
          </a:prstGeom>
          <a:solidFill>
            <a:srgbClr val="2A4368"/>
          </a:solidFill>
          <a:ln w="12700">
            <a:solidFill>
              <a:srgbClr val="E8C97E"/>
            </a:solidFill>
            <a:prstDash val="solid"/>
          </a:ln>
        </p:spPr>
        <p:txBody>
          <a:bodyPr/>
          <a:lstStyle/>
          <a:p>
            <a:endParaRPr lang="en-US"/>
          </a:p>
        </p:txBody>
      </p:sp>
      <p:sp>
        <p:nvSpPr>
          <p:cNvPr id="6" name="Text 4"/>
          <p:cNvSpPr/>
          <p:nvPr/>
        </p:nvSpPr>
        <p:spPr>
          <a:xfrm>
            <a:off x="502920" y="1600200"/>
            <a:ext cx="2377440" cy="41148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Before the Meeting</a:t>
            </a:r>
            <a:endParaRPr lang="en-US" sz="1200" dirty="0"/>
          </a:p>
        </p:txBody>
      </p:sp>
      <p:sp>
        <p:nvSpPr>
          <p:cNvPr id="7" name="Shape 5"/>
          <p:cNvSpPr/>
          <p:nvPr/>
        </p:nvSpPr>
        <p:spPr>
          <a:xfrm>
            <a:off x="502920" y="2011680"/>
            <a:ext cx="2286000" cy="27432"/>
          </a:xfrm>
          <a:prstGeom prst="rect">
            <a:avLst/>
          </a:prstGeom>
          <a:solidFill>
            <a:srgbClr val="E8C97E">
              <a:alpha val="60000"/>
            </a:srgbClr>
          </a:solidFill>
          <a:ln w="12700">
            <a:solidFill>
              <a:srgbClr val="E8C97E"/>
            </a:solidFill>
            <a:prstDash val="solid"/>
          </a:ln>
        </p:spPr>
        <p:txBody>
          <a:bodyPr/>
          <a:lstStyle/>
          <a:p>
            <a:endParaRPr lang="en-US"/>
          </a:p>
        </p:txBody>
      </p:sp>
      <p:sp>
        <p:nvSpPr>
          <p:cNvPr id="8" name="Text 6"/>
          <p:cNvSpPr/>
          <p:nvPr/>
        </p:nvSpPr>
        <p:spPr>
          <a:xfrm>
            <a:off x="502920" y="2103120"/>
            <a:ext cx="2377440" cy="2651760"/>
          </a:xfrm>
          <a:prstGeom prst="rect">
            <a:avLst/>
          </a:prstGeom>
          <a:noFill/>
          <a:ln/>
        </p:spPr>
        <p:txBody>
          <a:bodyPr wrap="square" rtlCol="0" anchor="ctr"/>
          <a:lstStyle/>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Obtain prior medical/psychological records</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Screen for cognitive changes at each visit</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Identify relationships of concern early</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Consider a capacity evaluation proactively</a:t>
            </a:r>
            <a:endParaRPr lang="en-US" sz="1000" dirty="0"/>
          </a:p>
        </p:txBody>
      </p:sp>
      <p:sp>
        <p:nvSpPr>
          <p:cNvPr id="9" name="Shape 7"/>
          <p:cNvSpPr/>
          <p:nvPr/>
        </p:nvSpPr>
        <p:spPr>
          <a:xfrm>
            <a:off x="3246120" y="1508760"/>
            <a:ext cx="2651760" cy="3337560"/>
          </a:xfrm>
          <a:prstGeom prst="rect">
            <a:avLst/>
          </a:prstGeom>
          <a:solidFill>
            <a:srgbClr val="2A4368"/>
          </a:solidFill>
          <a:ln w="12700">
            <a:solidFill>
              <a:srgbClr val="E8C97E"/>
            </a:solidFill>
            <a:prstDash val="solid"/>
          </a:ln>
        </p:spPr>
        <p:txBody>
          <a:bodyPr/>
          <a:lstStyle/>
          <a:p>
            <a:endParaRPr lang="en-US"/>
          </a:p>
        </p:txBody>
      </p:sp>
      <p:sp>
        <p:nvSpPr>
          <p:cNvPr id="10" name="Text 8"/>
          <p:cNvSpPr/>
          <p:nvPr/>
        </p:nvSpPr>
        <p:spPr>
          <a:xfrm>
            <a:off x="3383280" y="1600200"/>
            <a:ext cx="2377440" cy="41148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During Execution</a:t>
            </a:r>
            <a:endParaRPr lang="en-US" sz="1200" dirty="0"/>
          </a:p>
        </p:txBody>
      </p:sp>
      <p:sp>
        <p:nvSpPr>
          <p:cNvPr id="11" name="Shape 9"/>
          <p:cNvSpPr/>
          <p:nvPr/>
        </p:nvSpPr>
        <p:spPr>
          <a:xfrm>
            <a:off x="3383280" y="2011680"/>
            <a:ext cx="2286000" cy="27432"/>
          </a:xfrm>
          <a:prstGeom prst="rect">
            <a:avLst/>
          </a:prstGeom>
          <a:solidFill>
            <a:srgbClr val="E8C97E">
              <a:alpha val="60000"/>
            </a:srgbClr>
          </a:solidFill>
          <a:ln w="12700">
            <a:solidFill>
              <a:srgbClr val="E8C97E"/>
            </a:solidFill>
            <a:prstDash val="solid"/>
          </a:ln>
        </p:spPr>
        <p:txBody>
          <a:bodyPr/>
          <a:lstStyle/>
          <a:p>
            <a:endParaRPr lang="en-US"/>
          </a:p>
        </p:txBody>
      </p:sp>
      <p:sp>
        <p:nvSpPr>
          <p:cNvPr id="12" name="Text 10"/>
          <p:cNvSpPr/>
          <p:nvPr/>
        </p:nvSpPr>
        <p:spPr>
          <a:xfrm>
            <a:off x="3383280" y="2103120"/>
            <a:ext cx="2377440" cy="2651760"/>
          </a:xfrm>
          <a:prstGeom prst="rect">
            <a:avLst/>
          </a:prstGeom>
          <a:noFill/>
          <a:ln/>
        </p:spPr>
        <p:txBody>
          <a:bodyPr wrap="square" rtlCol="0" anchor="ctr"/>
          <a:lstStyle/>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Meet privately with client without attendants</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Document client's statement of purpose in their own words</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Note demeanor, lucidity, and any anomalies</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Video or audio record where legally permitted</a:t>
            </a:r>
            <a:endParaRPr lang="en-US" sz="1000" dirty="0"/>
          </a:p>
        </p:txBody>
      </p:sp>
      <p:sp>
        <p:nvSpPr>
          <p:cNvPr id="13" name="Shape 11"/>
          <p:cNvSpPr/>
          <p:nvPr/>
        </p:nvSpPr>
        <p:spPr>
          <a:xfrm>
            <a:off x="6126480" y="1508760"/>
            <a:ext cx="2651760" cy="3337560"/>
          </a:xfrm>
          <a:prstGeom prst="rect">
            <a:avLst/>
          </a:prstGeom>
          <a:solidFill>
            <a:srgbClr val="2A4368"/>
          </a:solidFill>
          <a:ln w="12700">
            <a:solidFill>
              <a:srgbClr val="E8C97E"/>
            </a:solidFill>
            <a:prstDash val="solid"/>
          </a:ln>
        </p:spPr>
        <p:txBody>
          <a:bodyPr/>
          <a:lstStyle/>
          <a:p>
            <a:endParaRPr lang="en-US"/>
          </a:p>
        </p:txBody>
      </p:sp>
      <p:sp>
        <p:nvSpPr>
          <p:cNvPr id="14" name="Text 12"/>
          <p:cNvSpPr/>
          <p:nvPr/>
        </p:nvSpPr>
        <p:spPr>
          <a:xfrm>
            <a:off x="6263640" y="1600200"/>
            <a:ext cx="2377440" cy="41148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After Execution</a:t>
            </a:r>
            <a:endParaRPr lang="en-US" sz="1200" dirty="0"/>
          </a:p>
        </p:txBody>
      </p:sp>
      <p:sp>
        <p:nvSpPr>
          <p:cNvPr id="15" name="Shape 13"/>
          <p:cNvSpPr/>
          <p:nvPr/>
        </p:nvSpPr>
        <p:spPr>
          <a:xfrm>
            <a:off x="6263640" y="2011680"/>
            <a:ext cx="2286000" cy="27432"/>
          </a:xfrm>
          <a:prstGeom prst="rect">
            <a:avLst/>
          </a:prstGeom>
          <a:solidFill>
            <a:srgbClr val="E8C97E">
              <a:alpha val="60000"/>
            </a:srgbClr>
          </a:solidFill>
          <a:ln w="12700">
            <a:solidFill>
              <a:srgbClr val="E8C97E"/>
            </a:solidFill>
            <a:prstDash val="solid"/>
          </a:ln>
        </p:spPr>
        <p:txBody>
          <a:bodyPr/>
          <a:lstStyle/>
          <a:p>
            <a:endParaRPr lang="en-US"/>
          </a:p>
        </p:txBody>
      </p:sp>
      <p:sp>
        <p:nvSpPr>
          <p:cNvPr id="16" name="Text 14"/>
          <p:cNvSpPr/>
          <p:nvPr/>
        </p:nvSpPr>
        <p:spPr>
          <a:xfrm>
            <a:off x="6263640" y="2103120"/>
            <a:ext cx="2377440" cy="2651760"/>
          </a:xfrm>
          <a:prstGeom prst="rect">
            <a:avLst/>
          </a:prstGeom>
          <a:noFill/>
          <a:ln/>
        </p:spPr>
        <p:txBody>
          <a:bodyPr wrap="square" rtlCol="0" anchor="ctr"/>
          <a:lstStyle/>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Keep detailed, contemporaneous attorney notes</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Document basis for capacity conclusion</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Preserve records of any referrals made</a:t>
            </a:r>
            <a:endParaRPr lang="en-US" sz="1000" dirty="0"/>
          </a:p>
          <a:p>
            <a:pPr marL="342900" indent="-342900">
              <a:buSzPct val="100000"/>
              <a:buChar char="•"/>
            </a:pPr>
            <a:r>
              <a:rPr lang="en-US" sz="1000" dirty="0">
                <a:solidFill>
                  <a:srgbClr val="C8D8E8"/>
                </a:solidFill>
                <a:latin typeface="Calibri" pitchFamily="34" charset="0"/>
                <a:ea typeface="Calibri" pitchFamily="34" charset="-122"/>
                <a:cs typeface="Calibri" pitchFamily="34" charset="-120"/>
              </a:rPr>
              <a:t>Flag files of potentially vulnerable clients</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KEY TAKEAWAYS</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400" b="1" dirty="0">
                <a:solidFill>
                  <a:srgbClr val="1C2E4A"/>
                </a:solidFill>
                <a:latin typeface="Georgia" pitchFamily="34" charset="0"/>
                <a:ea typeface="Georgia" pitchFamily="34" charset="-122"/>
                <a:cs typeface="Georgia" pitchFamily="34" charset="-120"/>
              </a:rPr>
              <a:t>What Every Elder Law Attorney Should Remember</a:t>
            </a:r>
            <a:endParaRPr lang="en-US" sz="2400" dirty="0"/>
          </a:p>
        </p:txBody>
      </p:sp>
      <p:sp>
        <p:nvSpPr>
          <p:cNvPr id="5" name="Shape 3"/>
          <p:cNvSpPr/>
          <p:nvPr/>
        </p:nvSpPr>
        <p:spPr>
          <a:xfrm>
            <a:off x="365760" y="1554480"/>
            <a:ext cx="8412480" cy="621792"/>
          </a:xfrm>
          <a:prstGeom prst="rect">
            <a:avLst/>
          </a:prstGeom>
          <a:solidFill>
            <a:srgbClr val="FFFFFF"/>
          </a:solidFill>
          <a:ln w="12700">
            <a:solidFill>
              <a:srgbClr val="E2E8EF"/>
            </a:solidFill>
            <a:prstDash val="solid"/>
          </a:ln>
        </p:spPr>
        <p:txBody>
          <a:bodyPr/>
          <a:lstStyle/>
          <a:p>
            <a:endParaRPr lang="en-US"/>
          </a:p>
        </p:txBody>
      </p:sp>
      <p:sp>
        <p:nvSpPr>
          <p:cNvPr id="6" name="Shape 4"/>
          <p:cNvSpPr/>
          <p:nvPr/>
        </p:nvSpPr>
        <p:spPr>
          <a:xfrm>
            <a:off x="365760" y="1554480"/>
            <a:ext cx="502920" cy="621792"/>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365760" y="1554480"/>
            <a:ext cx="502920" cy="621792"/>
          </a:xfrm>
          <a:prstGeom prst="rect">
            <a:avLst/>
          </a:prstGeom>
          <a:noFill/>
          <a:ln/>
        </p:spPr>
        <p:txBody>
          <a:bodyPr wrap="square" rtlCol="0" anchor="ctr"/>
          <a:lstStyle/>
          <a:p>
            <a:pPr marL="0" indent="0" algn="ctr">
              <a:buNone/>
            </a:pPr>
            <a:r>
              <a:rPr lang="en-US" sz="1600" b="1" dirty="0">
                <a:solidFill>
                  <a:srgbClr val="1C2E4A"/>
                </a:solidFill>
                <a:latin typeface="Georgia" pitchFamily="34" charset="0"/>
                <a:ea typeface="Georgia" pitchFamily="34" charset="-122"/>
                <a:cs typeface="Georgia" pitchFamily="34" charset="-120"/>
              </a:rPr>
              <a:t>1</a:t>
            </a:r>
            <a:endParaRPr lang="en-US" sz="1600" dirty="0"/>
          </a:p>
        </p:txBody>
      </p:sp>
      <p:sp>
        <p:nvSpPr>
          <p:cNvPr id="8" name="Text 6"/>
          <p:cNvSpPr/>
          <p:nvPr/>
        </p:nvSpPr>
        <p:spPr>
          <a:xfrm>
            <a:off x="1005840" y="1600200"/>
            <a:ext cx="7498080" cy="530352"/>
          </a:xfrm>
          <a:prstGeom prst="rect">
            <a:avLst/>
          </a:prstGeom>
          <a:noFill/>
          <a:ln/>
        </p:spPr>
        <p:txBody>
          <a:bodyPr wrap="square" rtlCol="0" anchor="ctr"/>
          <a:lstStyle/>
          <a:p>
            <a:pPr marL="0" indent="0">
              <a:buNone/>
            </a:pPr>
            <a:r>
              <a:rPr lang="en-US" sz="1150" dirty="0">
                <a:solidFill>
                  <a:srgbClr val="1C2E4A"/>
                </a:solidFill>
                <a:latin typeface="Calibri" pitchFamily="34" charset="0"/>
                <a:ea typeface="Calibri" pitchFamily="34" charset="-122"/>
                <a:cs typeface="Calibri" pitchFamily="34" charset="-120"/>
              </a:rPr>
              <a:t>Competence is decided by courts; capacity is evaluated by clinicians. The terms are not interchangeable.</a:t>
            </a:r>
            <a:endParaRPr lang="en-US" sz="1150" dirty="0"/>
          </a:p>
        </p:txBody>
      </p:sp>
      <p:sp>
        <p:nvSpPr>
          <p:cNvPr id="9" name="Shape 7"/>
          <p:cNvSpPr/>
          <p:nvPr/>
        </p:nvSpPr>
        <p:spPr>
          <a:xfrm>
            <a:off x="365760" y="2258568"/>
            <a:ext cx="8412480" cy="621792"/>
          </a:xfrm>
          <a:prstGeom prst="rect">
            <a:avLst/>
          </a:prstGeom>
          <a:solidFill>
            <a:srgbClr val="F4F6F9"/>
          </a:solidFill>
          <a:ln w="12700">
            <a:solidFill>
              <a:srgbClr val="E2E8EF"/>
            </a:solidFill>
            <a:prstDash val="solid"/>
          </a:ln>
        </p:spPr>
        <p:txBody>
          <a:bodyPr/>
          <a:lstStyle/>
          <a:p>
            <a:endParaRPr lang="en-US"/>
          </a:p>
        </p:txBody>
      </p:sp>
      <p:sp>
        <p:nvSpPr>
          <p:cNvPr id="10" name="Shape 8"/>
          <p:cNvSpPr/>
          <p:nvPr/>
        </p:nvSpPr>
        <p:spPr>
          <a:xfrm>
            <a:off x="365760" y="2258568"/>
            <a:ext cx="502920" cy="621792"/>
          </a:xfrm>
          <a:prstGeom prst="rect">
            <a:avLst/>
          </a:prstGeom>
          <a:solidFill>
            <a:srgbClr val="C9A84C"/>
          </a:solidFill>
          <a:ln w="12700">
            <a:solidFill>
              <a:srgbClr val="C9A84C"/>
            </a:solidFill>
            <a:prstDash val="solid"/>
          </a:ln>
        </p:spPr>
        <p:txBody>
          <a:bodyPr/>
          <a:lstStyle/>
          <a:p>
            <a:endParaRPr lang="en-US"/>
          </a:p>
        </p:txBody>
      </p:sp>
      <p:sp>
        <p:nvSpPr>
          <p:cNvPr id="11" name="Text 9"/>
          <p:cNvSpPr/>
          <p:nvPr/>
        </p:nvSpPr>
        <p:spPr>
          <a:xfrm>
            <a:off x="365760" y="2258568"/>
            <a:ext cx="502920" cy="621792"/>
          </a:xfrm>
          <a:prstGeom prst="rect">
            <a:avLst/>
          </a:prstGeom>
          <a:noFill/>
          <a:ln/>
        </p:spPr>
        <p:txBody>
          <a:bodyPr wrap="square" rtlCol="0" anchor="ctr"/>
          <a:lstStyle/>
          <a:p>
            <a:pPr marL="0" indent="0" algn="ctr">
              <a:buNone/>
            </a:pPr>
            <a:r>
              <a:rPr lang="en-US" sz="1600" b="1" dirty="0">
                <a:solidFill>
                  <a:srgbClr val="1C2E4A"/>
                </a:solidFill>
                <a:latin typeface="Georgia" pitchFamily="34" charset="0"/>
                <a:ea typeface="Georgia" pitchFamily="34" charset="-122"/>
                <a:cs typeface="Georgia" pitchFamily="34" charset="-120"/>
              </a:rPr>
              <a:t>2</a:t>
            </a:r>
            <a:endParaRPr lang="en-US" sz="1600" dirty="0"/>
          </a:p>
        </p:txBody>
      </p:sp>
      <p:sp>
        <p:nvSpPr>
          <p:cNvPr id="12" name="Text 10"/>
          <p:cNvSpPr/>
          <p:nvPr/>
        </p:nvSpPr>
        <p:spPr>
          <a:xfrm>
            <a:off x="1005840" y="2304288"/>
            <a:ext cx="7498080" cy="530352"/>
          </a:xfrm>
          <a:prstGeom prst="rect">
            <a:avLst/>
          </a:prstGeom>
          <a:noFill/>
          <a:ln/>
        </p:spPr>
        <p:txBody>
          <a:bodyPr wrap="square" rtlCol="0" anchor="ctr"/>
          <a:lstStyle/>
          <a:p>
            <a:pPr marL="0" indent="0">
              <a:buNone/>
            </a:pPr>
            <a:r>
              <a:rPr lang="en-US" sz="1150" dirty="0">
                <a:solidFill>
                  <a:srgbClr val="1C2E4A"/>
                </a:solidFill>
                <a:latin typeface="Calibri" pitchFamily="34" charset="0"/>
                <a:ea typeface="Calibri" pitchFamily="34" charset="-122"/>
                <a:cs typeface="Calibri" pitchFamily="34" charset="-120"/>
              </a:rPr>
              <a:t>Capacity is task-specific and time-sensitive — a client may lack financial capacity while retaining testamentary capacity.</a:t>
            </a:r>
            <a:endParaRPr lang="en-US" sz="1150" dirty="0"/>
          </a:p>
        </p:txBody>
      </p:sp>
      <p:sp>
        <p:nvSpPr>
          <p:cNvPr id="13" name="Shape 11"/>
          <p:cNvSpPr/>
          <p:nvPr/>
        </p:nvSpPr>
        <p:spPr>
          <a:xfrm>
            <a:off x="365760" y="2962656"/>
            <a:ext cx="8412480" cy="621792"/>
          </a:xfrm>
          <a:prstGeom prst="rect">
            <a:avLst/>
          </a:prstGeom>
          <a:solidFill>
            <a:srgbClr val="FFFFFF"/>
          </a:solidFill>
          <a:ln w="12700">
            <a:solidFill>
              <a:srgbClr val="E2E8EF"/>
            </a:solidFill>
            <a:prstDash val="solid"/>
          </a:ln>
        </p:spPr>
        <p:txBody>
          <a:bodyPr/>
          <a:lstStyle/>
          <a:p>
            <a:endParaRPr lang="en-US"/>
          </a:p>
        </p:txBody>
      </p:sp>
      <p:sp>
        <p:nvSpPr>
          <p:cNvPr id="14" name="Shape 12"/>
          <p:cNvSpPr/>
          <p:nvPr/>
        </p:nvSpPr>
        <p:spPr>
          <a:xfrm>
            <a:off x="365760" y="2962656"/>
            <a:ext cx="502920" cy="621792"/>
          </a:xfrm>
          <a:prstGeom prst="rect">
            <a:avLst/>
          </a:prstGeom>
          <a:solidFill>
            <a:srgbClr val="C9A84C"/>
          </a:solidFill>
          <a:ln w="12700">
            <a:solidFill>
              <a:srgbClr val="C9A84C"/>
            </a:solidFill>
            <a:prstDash val="solid"/>
          </a:ln>
        </p:spPr>
        <p:txBody>
          <a:bodyPr/>
          <a:lstStyle/>
          <a:p>
            <a:endParaRPr lang="en-US"/>
          </a:p>
        </p:txBody>
      </p:sp>
      <p:sp>
        <p:nvSpPr>
          <p:cNvPr id="15" name="Text 13"/>
          <p:cNvSpPr/>
          <p:nvPr/>
        </p:nvSpPr>
        <p:spPr>
          <a:xfrm>
            <a:off x="365760" y="2962656"/>
            <a:ext cx="502920" cy="621792"/>
          </a:xfrm>
          <a:prstGeom prst="rect">
            <a:avLst/>
          </a:prstGeom>
          <a:noFill/>
          <a:ln/>
        </p:spPr>
        <p:txBody>
          <a:bodyPr wrap="square" rtlCol="0" anchor="ctr"/>
          <a:lstStyle/>
          <a:p>
            <a:pPr marL="0" indent="0" algn="ctr">
              <a:buNone/>
            </a:pPr>
            <a:r>
              <a:rPr lang="en-US" sz="1600" b="1" dirty="0">
                <a:solidFill>
                  <a:srgbClr val="1C2E4A"/>
                </a:solidFill>
                <a:latin typeface="Georgia" pitchFamily="34" charset="0"/>
                <a:ea typeface="Georgia" pitchFamily="34" charset="-122"/>
                <a:cs typeface="Georgia" pitchFamily="34" charset="-120"/>
              </a:rPr>
              <a:t>3</a:t>
            </a:r>
            <a:endParaRPr lang="en-US" sz="1600" dirty="0"/>
          </a:p>
        </p:txBody>
      </p:sp>
      <p:sp>
        <p:nvSpPr>
          <p:cNvPr id="16" name="Text 14"/>
          <p:cNvSpPr/>
          <p:nvPr/>
        </p:nvSpPr>
        <p:spPr>
          <a:xfrm>
            <a:off x="1005840" y="3008376"/>
            <a:ext cx="7498080" cy="530352"/>
          </a:xfrm>
          <a:prstGeom prst="rect">
            <a:avLst/>
          </a:prstGeom>
          <a:noFill/>
          <a:ln/>
        </p:spPr>
        <p:txBody>
          <a:bodyPr wrap="square" rtlCol="0" anchor="ctr"/>
          <a:lstStyle/>
          <a:p>
            <a:pPr marL="0" indent="0">
              <a:buNone/>
            </a:pPr>
            <a:r>
              <a:rPr lang="en-US" sz="1150" dirty="0">
                <a:solidFill>
                  <a:srgbClr val="1C2E4A"/>
                </a:solidFill>
                <a:latin typeface="Calibri" pitchFamily="34" charset="0"/>
                <a:ea typeface="Calibri" pitchFamily="34" charset="-122"/>
                <a:cs typeface="Calibri" pitchFamily="34" charset="-120"/>
              </a:rPr>
              <a:t>A forensic psychologist can inform a legal proceeding but cannot resolve it. The court has the final word.</a:t>
            </a:r>
            <a:endParaRPr lang="en-US" sz="1150" dirty="0"/>
          </a:p>
        </p:txBody>
      </p:sp>
      <p:sp>
        <p:nvSpPr>
          <p:cNvPr id="17" name="Shape 15"/>
          <p:cNvSpPr/>
          <p:nvPr/>
        </p:nvSpPr>
        <p:spPr>
          <a:xfrm>
            <a:off x="365760" y="3666744"/>
            <a:ext cx="8412480" cy="621792"/>
          </a:xfrm>
          <a:prstGeom prst="rect">
            <a:avLst/>
          </a:prstGeom>
          <a:solidFill>
            <a:srgbClr val="F4F6F9"/>
          </a:solidFill>
          <a:ln w="12700">
            <a:solidFill>
              <a:srgbClr val="E2E8EF"/>
            </a:solidFill>
            <a:prstDash val="solid"/>
          </a:ln>
        </p:spPr>
        <p:txBody>
          <a:bodyPr/>
          <a:lstStyle/>
          <a:p>
            <a:endParaRPr lang="en-US"/>
          </a:p>
        </p:txBody>
      </p:sp>
      <p:sp>
        <p:nvSpPr>
          <p:cNvPr id="18" name="Shape 16"/>
          <p:cNvSpPr/>
          <p:nvPr/>
        </p:nvSpPr>
        <p:spPr>
          <a:xfrm>
            <a:off x="365760" y="3666744"/>
            <a:ext cx="502920" cy="621792"/>
          </a:xfrm>
          <a:prstGeom prst="rect">
            <a:avLst/>
          </a:prstGeom>
          <a:solidFill>
            <a:srgbClr val="C9A84C"/>
          </a:solidFill>
          <a:ln w="12700">
            <a:solidFill>
              <a:srgbClr val="C9A84C"/>
            </a:solidFill>
            <a:prstDash val="solid"/>
          </a:ln>
        </p:spPr>
        <p:txBody>
          <a:bodyPr/>
          <a:lstStyle/>
          <a:p>
            <a:endParaRPr lang="en-US"/>
          </a:p>
        </p:txBody>
      </p:sp>
      <p:sp>
        <p:nvSpPr>
          <p:cNvPr id="19" name="Text 17"/>
          <p:cNvSpPr/>
          <p:nvPr/>
        </p:nvSpPr>
        <p:spPr>
          <a:xfrm>
            <a:off x="365760" y="3666744"/>
            <a:ext cx="502920" cy="621792"/>
          </a:xfrm>
          <a:prstGeom prst="rect">
            <a:avLst/>
          </a:prstGeom>
          <a:noFill/>
          <a:ln/>
        </p:spPr>
        <p:txBody>
          <a:bodyPr wrap="square" rtlCol="0" anchor="ctr"/>
          <a:lstStyle/>
          <a:p>
            <a:pPr marL="0" indent="0" algn="ctr">
              <a:buNone/>
            </a:pPr>
            <a:r>
              <a:rPr lang="en-US" sz="1600" b="1" dirty="0">
                <a:solidFill>
                  <a:srgbClr val="1C2E4A"/>
                </a:solidFill>
                <a:latin typeface="Georgia" pitchFamily="34" charset="0"/>
                <a:ea typeface="Georgia" pitchFamily="34" charset="-122"/>
                <a:cs typeface="Georgia" pitchFamily="34" charset="-120"/>
              </a:rPr>
              <a:t>4</a:t>
            </a:r>
            <a:endParaRPr lang="en-US" sz="1600" dirty="0"/>
          </a:p>
        </p:txBody>
      </p:sp>
      <p:sp>
        <p:nvSpPr>
          <p:cNvPr id="20" name="Text 18"/>
          <p:cNvSpPr/>
          <p:nvPr/>
        </p:nvSpPr>
        <p:spPr>
          <a:xfrm>
            <a:off x="1005840" y="3712464"/>
            <a:ext cx="7498080" cy="530352"/>
          </a:xfrm>
          <a:prstGeom prst="rect">
            <a:avLst/>
          </a:prstGeom>
          <a:noFill/>
          <a:ln/>
        </p:spPr>
        <p:txBody>
          <a:bodyPr wrap="square" rtlCol="0" anchor="ctr"/>
          <a:lstStyle/>
          <a:p>
            <a:pPr marL="0" indent="0">
              <a:buNone/>
            </a:pPr>
            <a:r>
              <a:rPr lang="en-US" sz="1150" dirty="0">
                <a:solidFill>
                  <a:srgbClr val="1C2E4A"/>
                </a:solidFill>
                <a:latin typeface="Calibri" pitchFamily="34" charset="0"/>
                <a:ea typeface="Calibri" pitchFamily="34" charset="-122"/>
                <a:cs typeface="Calibri" pitchFamily="34" charset="-120"/>
              </a:rPr>
              <a:t>Red flags at execution are opportunities to document, not just concern. Contemporaneous notes are your best protection.</a:t>
            </a:r>
            <a:endParaRPr lang="en-US" sz="1150" dirty="0"/>
          </a:p>
        </p:txBody>
      </p:sp>
      <p:sp>
        <p:nvSpPr>
          <p:cNvPr id="21" name="Shape 19"/>
          <p:cNvSpPr/>
          <p:nvPr/>
        </p:nvSpPr>
        <p:spPr>
          <a:xfrm>
            <a:off x="365760" y="4370832"/>
            <a:ext cx="8412480" cy="621792"/>
          </a:xfrm>
          <a:prstGeom prst="rect">
            <a:avLst/>
          </a:prstGeom>
          <a:solidFill>
            <a:srgbClr val="FFFFFF"/>
          </a:solidFill>
          <a:ln w="12700">
            <a:solidFill>
              <a:srgbClr val="E2E8EF"/>
            </a:solidFill>
            <a:prstDash val="solid"/>
          </a:ln>
        </p:spPr>
        <p:txBody>
          <a:bodyPr/>
          <a:lstStyle/>
          <a:p>
            <a:endParaRPr lang="en-US"/>
          </a:p>
        </p:txBody>
      </p:sp>
      <p:sp>
        <p:nvSpPr>
          <p:cNvPr id="22" name="Shape 20"/>
          <p:cNvSpPr/>
          <p:nvPr/>
        </p:nvSpPr>
        <p:spPr>
          <a:xfrm>
            <a:off x="365760" y="4370832"/>
            <a:ext cx="502920" cy="621792"/>
          </a:xfrm>
          <a:prstGeom prst="rect">
            <a:avLst/>
          </a:prstGeom>
          <a:solidFill>
            <a:srgbClr val="C9A84C"/>
          </a:solidFill>
          <a:ln w="12700">
            <a:solidFill>
              <a:srgbClr val="C9A84C"/>
            </a:solidFill>
            <a:prstDash val="solid"/>
          </a:ln>
        </p:spPr>
        <p:txBody>
          <a:bodyPr/>
          <a:lstStyle/>
          <a:p>
            <a:endParaRPr lang="en-US"/>
          </a:p>
        </p:txBody>
      </p:sp>
      <p:sp>
        <p:nvSpPr>
          <p:cNvPr id="23" name="Text 21"/>
          <p:cNvSpPr/>
          <p:nvPr/>
        </p:nvSpPr>
        <p:spPr>
          <a:xfrm>
            <a:off x="365760" y="4370832"/>
            <a:ext cx="502920" cy="621792"/>
          </a:xfrm>
          <a:prstGeom prst="rect">
            <a:avLst/>
          </a:prstGeom>
          <a:noFill/>
          <a:ln/>
        </p:spPr>
        <p:txBody>
          <a:bodyPr wrap="square" rtlCol="0" anchor="ctr"/>
          <a:lstStyle/>
          <a:p>
            <a:pPr marL="0" indent="0" algn="ctr">
              <a:buNone/>
            </a:pPr>
            <a:r>
              <a:rPr lang="en-US" sz="1600" b="1" dirty="0">
                <a:solidFill>
                  <a:srgbClr val="1C2E4A"/>
                </a:solidFill>
                <a:latin typeface="Georgia" pitchFamily="34" charset="0"/>
                <a:ea typeface="Georgia" pitchFamily="34" charset="-122"/>
                <a:cs typeface="Georgia" pitchFamily="34" charset="-120"/>
              </a:rPr>
              <a:t>5</a:t>
            </a:r>
            <a:endParaRPr lang="en-US" sz="1600" dirty="0"/>
          </a:p>
        </p:txBody>
      </p:sp>
      <p:sp>
        <p:nvSpPr>
          <p:cNvPr id="24" name="Text 22"/>
          <p:cNvSpPr/>
          <p:nvPr/>
        </p:nvSpPr>
        <p:spPr>
          <a:xfrm>
            <a:off x="1005840" y="4416552"/>
            <a:ext cx="7498080" cy="530352"/>
          </a:xfrm>
          <a:prstGeom prst="rect">
            <a:avLst/>
          </a:prstGeom>
          <a:noFill/>
          <a:ln/>
        </p:spPr>
        <p:txBody>
          <a:bodyPr wrap="square" rtlCol="0" anchor="ctr"/>
          <a:lstStyle/>
          <a:p>
            <a:pPr marL="0" indent="0">
              <a:buNone/>
            </a:pPr>
            <a:r>
              <a:rPr lang="en-US" sz="1150" dirty="0">
                <a:solidFill>
                  <a:srgbClr val="1C2E4A"/>
                </a:solidFill>
                <a:latin typeface="Calibri" pitchFamily="34" charset="0"/>
                <a:ea typeface="Calibri" pitchFamily="34" charset="-122"/>
                <a:cs typeface="Calibri" pitchFamily="34" charset="-120"/>
              </a:rPr>
              <a:t>Early, proactive capacity evaluations are far more defensible than retrospective assessments after a challenge arises.</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MENTAL STATUS EXAMINATIONS (MSE)</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300" b="1" dirty="0">
                <a:solidFill>
                  <a:srgbClr val="1C2E4A"/>
                </a:solidFill>
                <a:latin typeface="Georgia" pitchFamily="34" charset="0"/>
                <a:ea typeface="Georgia" pitchFamily="34" charset="-122"/>
                <a:cs typeface="Georgia" pitchFamily="34" charset="-120"/>
              </a:rPr>
              <a:t>What They Measure &amp; How to Interpret Results</a:t>
            </a:r>
            <a:endParaRPr lang="en-US" sz="2300" dirty="0"/>
          </a:p>
        </p:txBody>
      </p:sp>
      <p:sp>
        <p:nvSpPr>
          <p:cNvPr id="5" name="Shape 3"/>
          <p:cNvSpPr/>
          <p:nvPr/>
        </p:nvSpPr>
        <p:spPr>
          <a:xfrm>
            <a:off x="365760" y="1508760"/>
            <a:ext cx="4114800" cy="333756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6" name="Shape 4"/>
          <p:cNvSpPr/>
          <p:nvPr/>
        </p:nvSpPr>
        <p:spPr>
          <a:xfrm>
            <a:off x="365760" y="1508760"/>
            <a:ext cx="4114800" cy="457200"/>
          </a:xfrm>
          <a:prstGeom prst="rect">
            <a:avLst/>
          </a:prstGeom>
          <a:solidFill>
            <a:srgbClr val="1C2E4A"/>
          </a:solidFill>
          <a:ln w="12700">
            <a:solidFill>
              <a:srgbClr val="1C2E4A"/>
            </a:solidFill>
            <a:prstDash val="solid"/>
          </a:ln>
        </p:spPr>
        <p:txBody>
          <a:bodyPr/>
          <a:lstStyle/>
          <a:p>
            <a:endParaRPr lang="en-US"/>
          </a:p>
        </p:txBody>
      </p:sp>
      <p:sp>
        <p:nvSpPr>
          <p:cNvPr id="7" name="Text 5"/>
          <p:cNvSpPr/>
          <p:nvPr/>
        </p:nvSpPr>
        <p:spPr>
          <a:xfrm>
            <a:off x="502920" y="1508760"/>
            <a:ext cx="3840480" cy="45720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Domains Evaluated in an MSE</a:t>
            </a:r>
            <a:endParaRPr lang="en-US" sz="1200" dirty="0"/>
          </a:p>
        </p:txBody>
      </p:sp>
      <p:sp>
        <p:nvSpPr>
          <p:cNvPr id="8" name="Shape 6"/>
          <p:cNvSpPr/>
          <p:nvPr/>
        </p:nvSpPr>
        <p:spPr>
          <a:xfrm>
            <a:off x="438912" y="2075688"/>
            <a:ext cx="54864" cy="256032"/>
          </a:xfrm>
          <a:prstGeom prst="rect">
            <a:avLst/>
          </a:prstGeom>
          <a:solidFill>
            <a:srgbClr val="C9A84C"/>
          </a:solidFill>
          <a:ln w="12700">
            <a:solidFill>
              <a:srgbClr val="C9A84C"/>
            </a:solidFill>
            <a:prstDash val="solid"/>
          </a:ln>
        </p:spPr>
        <p:txBody>
          <a:bodyPr/>
          <a:lstStyle/>
          <a:p>
            <a:endParaRPr lang="en-US"/>
          </a:p>
        </p:txBody>
      </p:sp>
      <p:sp>
        <p:nvSpPr>
          <p:cNvPr id="9" name="Text 7"/>
          <p:cNvSpPr/>
          <p:nvPr/>
        </p:nvSpPr>
        <p:spPr>
          <a:xfrm>
            <a:off x="566928" y="2084832"/>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Appearance &amp; Behavior: </a:t>
            </a:r>
            <a:r>
              <a:rPr lang="en-US" sz="950" dirty="0">
                <a:solidFill>
                  <a:srgbClr val="6B7B8D"/>
                </a:solidFill>
                <a:latin typeface="Calibri" pitchFamily="34" charset="0"/>
                <a:ea typeface="Calibri" pitchFamily="34" charset="-122"/>
                <a:cs typeface="Calibri" pitchFamily="34" charset="-120"/>
              </a:rPr>
              <a:t>Grooming, eye contact, psychomotor activity, cooperation</a:t>
            </a:r>
            <a:endParaRPr lang="en-US" sz="950" dirty="0"/>
          </a:p>
        </p:txBody>
      </p:sp>
      <p:sp>
        <p:nvSpPr>
          <p:cNvPr id="10" name="Shape 8"/>
          <p:cNvSpPr/>
          <p:nvPr/>
        </p:nvSpPr>
        <p:spPr>
          <a:xfrm>
            <a:off x="438912" y="2404872"/>
            <a:ext cx="54864" cy="256032"/>
          </a:xfrm>
          <a:prstGeom prst="rect">
            <a:avLst/>
          </a:prstGeom>
          <a:solidFill>
            <a:srgbClr val="C9A84C"/>
          </a:solidFill>
          <a:ln w="12700">
            <a:solidFill>
              <a:srgbClr val="C9A84C"/>
            </a:solidFill>
            <a:prstDash val="solid"/>
          </a:ln>
        </p:spPr>
        <p:txBody>
          <a:bodyPr/>
          <a:lstStyle/>
          <a:p>
            <a:endParaRPr lang="en-US"/>
          </a:p>
        </p:txBody>
      </p:sp>
      <p:sp>
        <p:nvSpPr>
          <p:cNvPr id="11" name="Text 9"/>
          <p:cNvSpPr/>
          <p:nvPr/>
        </p:nvSpPr>
        <p:spPr>
          <a:xfrm>
            <a:off x="566928" y="2414016"/>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Speech &amp; Language: </a:t>
            </a:r>
            <a:r>
              <a:rPr lang="en-US" sz="950" dirty="0">
                <a:solidFill>
                  <a:srgbClr val="6B7B8D"/>
                </a:solidFill>
                <a:latin typeface="Calibri" pitchFamily="34" charset="0"/>
                <a:ea typeface="Calibri" pitchFamily="34" charset="-122"/>
                <a:cs typeface="Calibri" pitchFamily="34" charset="-120"/>
              </a:rPr>
              <a:t>Rate, volume, fluency, word-finding, articulation</a:t>
            </a:r>
            <a:endParaRPr lang="en-US" sz="950" dirty="0"/>
          </a:p>
        </p:txBody>
      </p:sp>
      <p:sp>
        <p:nvSpPr>
          <p:cNvPr id="12" name="Shape 10"/>
          <p:cNvSpPr/>
          <p:nvPr/>
        </p:nvSpPr>
        <p:spPr>
          <a:xfrm>
            <a:off x="438912" y="2734056"/>
            <a:ext cx="54864" cy="256032"/>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566928" y="2743200"/>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Mood &amp; Affect: </a:t>
            </a:r>
            <a:r>
              <a:rPr lang="en-US" sz="950" dirty="0">
                <a:solidFill>
                  <a:srgbClr val="6B7B8D"/>
                </a:solidFill>
                <a:latin typeface="Calibri" pitchFamily="34" charset="0"/>
                <a:ea typeface="Calibri" pitchFamily="34" charset="-122"/>
                <a:cs typeface="Calibri" pitchFamily="34" charset="-120"/>
              </a:rPr>
              <a:t>Subjective emotional state vs. observed emotional expression</a:t>
            </a:r>
            <a:endParaRPr lang="en-US" sz="950" dirty="0"/>
          </a:p>
        </p:txBody>
      </p:sp>
      <p:sp>
        <p:nvSpPr>
          <p:cNvPr id="14" name="Shape 12"/>
          <p:cNvSpPr/>
          <p:nvPr/>
        </p:nvSpPr>
        <p:spPr>
          <a:xfrm>
            <a:off x="438912" y="3063240"/>
            <a:ext cx="54864" cy="256032"/>
          </a:xfrm>
          <a:prstGeom prst="rect">
            <a:avLst/>
          </a:prstGeom>
          <a:solidFill>
            <a:srgbClr val="C9A84C"/>
          </a:solidFill>
          <a:ln w="12700">
            <a:solidFill>
              <a:srgbClr val="C9A84C"/>
            </a:solidFill>
            <a:prstDash val="solid"/>
          </a:ln>
        </p:spPr>
        <p:txBody>
          <a:bodyPr/>
          <a:lstStyle/>
          <a:p>
            <a:endParaRPr lang="en-US"/>
          </a:p>
        </p:txBody>
      </p:sp>
      <p:sp>
        <p:nvSpPr>
          <p:cNvPr id="15" name="Text 13"/>
          <p:cNvSpPr/>
          <p:nvPr/>
        </p:nvSpPr>
        <p:spPr>
          <a:xfrm>
            <a:off x="566928" y="3072384"/>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Thought Process: </a:t>
            </a:r>
            <a:r>
              <a:rPr lang="en-US" sz="950" dirty="0">
                <a:solidFill>
                  <a:srgbClr val="6B7B8D"/>
                </a:solidFill>
                <a:latin typeface="Calibri" pitchFamily="34" charset="0"/>
                <a:ea typeface="Calibri" pitchFamily="34" charset="-122"/>
                <a:cs typeface="Calibri" pitchFamily="34" charset="-120"/>
              </a:rPr>
              <a:t>Organization, coherence, tangentiality, flight of ideas</a:t>
            </a:r>
            <a:endParaRPr lang="en-US" sz="950" dirty="0"/>
          </a:p>
        </p:txBody>
      </p:sp>
      <p:sp>
        <p:nvSpPr>
          <p:cNvPr id="16" name="Shape 14"/>
          <p:cNvSpPr/>
          <p:nvPr/>
        </p:nvSpPr>
        <p:spPr>
          <a:xfrm>
            <a:off x="438912" y="3392424"/>
            <a:ext cx="54864" cy="256032"/>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566928" y="3401568"/>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Thought Content: </a:t>
            </a:r>
            <a:r>
              <a:rPr lang="en-US" sz="950" dirty="0">
                <a:solidFill>
                  <a:srgbClr val="6B7B8D"/>
                </a:solidFill>
                <a:latin typeface="Calibri" pitchFamily="34" charset="0"/>
                <a:ea typeface="Calibri" pitchFamily="34" charset="-122"/>
                <a:cs typeface="Calibri" pitchFamily="34" charset="-120"/>
              </a:rPr>
              <a:t>Delusions, paranoia, obsessions, suicidal/homicidal ideation</a:t>
            </a:r>
            <a:endParaRPr lang="en-US" sz="950" dirty="0"/>
          </a:p>
        </p:txBody>
      </p:sp>
      <p:sp>
        <p:nvSpPr>
          <p:cNvPr id="18" name="Shape 16"/>
          <p:cNvSpPr/>
          <p:nvPr/>
        </p:nvSpPr>
        <p:spPr>
          <a:xfrm>
            <a:off x="438912" y="3721608"/>
            <a:ext cx="54864" cy="256032"/>
          </a:xfrm>
          <a:prstGeom prst="rect">
            <a:avLst/>
          </a:prstGeom>
          <a:solidFill>
            <a:srgbClr val="C9A84C"/>
          </a:solidFill>
          <a:ln w="12700">
            <a:solidFill>
              <a:srgbClr val="C9A84C"/>
            </a:solidFill>
            <a:prstDash val="solid"/>
          </a:ln>
        </p:spPr>
        <p:txBody>
          <a:bodyPr/>
          <a:lstStyle/>
          <a:p>
            <a:endParaRPr lang="en-US"/>
          </a:p>
        </p:txBody>
      </p:sp>
      <p:sp>
        <p:nvSpPr>
          <p:cNvPr id="19" name="Text 17"/>
          <p:cNvSpPr/>
          <p:nvPr/>
        </p:nvSpPr>
        <p:spPr>
          <a:xfrm>
            <a:off x="566928" y="3730752"/>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Perception: </a:t>
            </a:r>
            <a:r>
              <a:rPr lang="en-US" sz="950" dirty="0">
                <a:solidFill>
                  <a:srgbClr val="6B7B8D"/>
                </a:solidFill>
                <a:latin typeface="Calibri" pitchFamily="34" charset="0"/>
                <a:ea typeface="Calibri" pitchFamily="34" charset="-122"/>
                <a:cs typeface="Calibri" pitchFamily="34" charset="-120"/>
              </a:rPr>
              <a:t>Hallucinations (auditory, visual), illusions, depersonalization</a:t>
            </a:r>
            <a:endParaRPr lang="en-US" sz="950" dirty="0"/>
          </a:p>
        </p:txBody>
      </p:sp>
      <p:sp>
        <p:nvSpPr>
          <p:cNvPr id="20" name="Shape 18"/>
          <p:cNvSpPr/>
          <p:nvPr/>
        </p:nvSpPr>
        <p:spPr>
          <a:xfrm>
            <a:off x="438912" y="4050792"/>
            <a:ext cx="54864" cy="256032"/>
          </a:xfrm>
          <a:prstGeom prst="rect">
            <a:avLst/>
          </a:prstGeom>
          <a:solidFill>
            <a:srgbClr val="C9A84C"/>
          </a:solidFill>
          <a:ln w="12700">
            <a:solidFill>
              <a:srgbClr val="C9A84C"/>
            </a:solidFill>
            <a:prstDash val="solid"/>
          </a:ln>
        </p:spPr>
        <p:txBody>
          <a:bodyPr/>
          <a:lstStyle/>
          <a:p>
            <a:endParaRPr lang="en-US"/>
          </a:p>
        </p:txBody>
      </p:sp>
      <p:sp>
        <p:nvSpPr>
          <p:cNvPr id="21" name="Text 19"/>
          <p:cNvSpPr/>
          <p:nvPr/>
        </p:nvSpPr>
        <p:spPr>
          <a:xfrm>
            <a:off x="566928" y="4059936"/>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Cognition: </a:t>
            </a:r>
            <a:r>
              <a:rPr lang="en-US" sz="950" dirty="0">
                <a:solidFill>
                  <a:srgbClr val="6B7B8D"/>
                </a:solidFill>
                <a:latin typeface="Calibri" pitchFamily="34" charset="0"/>
                <a:ea typeface="Calibri" pitchFamily="34" charset="-122"/>
                <a:cs typeface="Calibri" pitchFamily="34" charset="-120"/>
              </a:rPr>
              <a:t>Orientation, attention, memory, abstract reasoning, judgment</a:t>
            </a:r>
            <a:endParaRPr lang="en-US" sz="950" dirty="0"/>
          </a:p>
        </p:txBody>
      </p:sp>
      <p:sp>
        <p:nvSpPr>
          <p:cNvPr id="22" name="Shape 20"/>
          <p:cNvSpPr/>
          <p:nvPr/>
        </p:nvSpPr>
        <p:spPr>
          <a:xfrm>
            <a:off x="438912" y="4379976"/>
            <a:ext cx="54864" cy="256032"/>
          </a:xfrm>
          <a:prstGeom prst="rect">
            <a:avLst/>
          </a:prstGeom>
          <a:solidFill>
            <a:srgbClr val="C9A84C"/>
          </a:solidFill>
          <a:ln w="12700">
            <a:solidFill>
              <a:srgbClr val="C9A84C"/>
            </a:solidFill>
            <a:prstDash val="solid"/>
          </a:ln>
        </p:spPr>
        <p:txBody>
          <a:bodyPr/>
          <a:lstStyle/>
          <a:p>
            <a:endParaRPr lang="en-US"/>
          </a:p>
        </p:txBody>
      </p:sp>
      <p:sp>
        <p:nvSpPr>
          <p:cNvPr id="23" name="Text 21"/>
          <p:cNvSpPr/>
          <p:nvPr/>
        </p:nvSpPr>
        <p:spPr>
          <a:xfrm>
            <a:off x="566928" y="4389120"/>
            <a:ext cx="3794760" cy="274320"/>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Insight &amp; Judgment: </a:t>
            </a:r>
            <a:r>
              <a:rPr lang="en-US" sz="950" dirty="0">
                <a:solidFill>
                  <a:srgbClr val="6B7B8D"/>
                </a:solidFill>
                <a:latin typeface="Calibri" pitchFamily="34" charset="0"/>
                <a:ea typeface="Calibri" pitchFamily="34" charset="-122"/>
                <a:cs typeface="Calibri" pitchFamily="34" charset="-120"/>
              </a:rPr>
              <a:t>Awareness of illness; ability to make sound decisions</a:t>
            </a:r>
            <a:endParaRPr lang="en-US" sz="950" dirty="0"/>
          </a:p>
        </p:txBody>
      </p:sp>
      <p:sp>
        <p:nvSpPr>
          <p:cNvPr id="24" name="Shape 22"/>
          <p:cNvSpPr/>
          <p:nvPr/>
        </p:nvSpPr>
        <p:spPr>
          <a:xfrm>
            <a:off x="4663440" y="1508760"/>
            <a:ext cx="4114800" cy="333756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25" name="Shape 23"/>
          <p:cNvSpPr/>
          <p:nvPr/>
        </p:nvSpPr>
        <p:spPr>
          <a:xfrm>
            <a:off x="4663440" y="1508760"/>
            <a:ext cx="4114800" cy="457200"/>
          </a:xfrm>
          <a:prstGeom prst="rect">
            <a:avLst/>
          </a:prstGeom>
          <a:solidFill>
            <a:srgbClr val="1C2E4A"/>
          </a:solidFill>
          <a:ln w="12700">
            <a:solidFill>
              <a:srgbClr val="1C2E4A"/>
            </a:solidFill>
            <a:prstDash val="solid"/>
          </a:ln>
        </p:spPr>
        <p:txBody>
          <a:bodyPr/>
          <a:lstStyle/>
          <a:p>
            <a:endParaRPr lang="en-US"/>
          </a:p>
        </p:txBody>
      </p:sp>
      <p:sp>
        <p:nvSpPr>
          <p:cNvPr id="26" name="Text 24"/>
          <p:cNvSpPr/>
          <p:nvPr/>
        </p:nvSpPr>
        <p:spPr>
          <a:xfrm>
            <a:off x="4800600" y="1508760"/>
            <a:ext cx="3840480" cy="45720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Common Instruments &amp; Score Ranges</a:t>
            </a:r>
            <a:endParaRPr lang="en-US" sz="1200" dirty="0"/>
          </a:p>
        </p:txBody>
      </p:sp>
      <p:sp>
        <p:nvSpPr>
          <p:cNvPr id="27" name="Shape 25"/>
          <p:cNvSpPr/>
          <p:nvPr/>
        </p:nvSpPr>
        <p:spPr>
          <a:xfrm>
            <a:off x="4663440" y="2011680"/>
            <a:ext cx="4114800" cy="36576"/>
          </a:xfrm>
          <a:prstGeom prst="rect">
            <a:avLst/>
          </a:prstGeom>
          <a:solidFill>
            <a:srgbClr val="E2E8EF"/>
          </a:solidFill>
          <a:ln w="12700">
            <a:solidFill>
              <a:srgbClr val="E2E8EF"/>
            </a:solidFill>
            <a:prstDash val="solid"/>
          </a:ln>
        </p:spPr>
        <p:txBody>
          <a:bodyPr/>
          <a:lstStyle/>
          <a:p>
            <a:endParaRPr lang="en-US"/>
          </a:p>
        </p:txBody>
      </p:sp>
      <p:sp>
        <p:nvSpPr>
          <p:cNvPr id="28" name="Text 26"/>
          <p:cNvSpPr/>
          <p:nvPr/>
        </p:nvSpPr>
        <p:spPr>
          <a:xfrm>
            <a:off x="4800600" y="2075688"/>
            <a:ext cx="3840480" cy="256032"/>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MMSE  (Mini-Mental State Exam)  |  30-point scale</a:t>
            </a:r>
            <a:endParaRPr lang="en-US" sz="950" dirty="0"/>
          </a:p>
        </p:txBody>
      </p:sp>
      <p:sp>
        <p:nvSpPr>
          <p:cNvPr id="29" name="Shape 27"/>
          <p:cNvSpPr/>
          <p:nvPr/>
        </p:nvSpPr>
        <p:spPr>
          <a:xfrm>
            <a:off x="4800600" y="2359152"/>
            <a:ext cx="658368" cy="201168"/>
          </a:xfrm>
          <a:prstGeom prst="rect">
            <a:avLst/>
          </a:prstGeom>
          <a:solidFill>
            <a:srgbClr val="1A7F4B"/>
          </a:solidFill>
          <a:ln w="12700">
            <a:solidFill>
              <a:srgbClr val="1A7F4B"/>
            </a:solidFill>
            <a:prstDash val="solid"/>
          </a:ln>
        </p:spPr>
        <p:txBody>
          <a:bodyPr/>
          <a:lstStyle/>
          <a:p>
            <a:endParaRPr lang="en-US"/>
          </a:p>
        </p:txBody>
      </p:sp>
      <p:sp>
        <p:nvSpPr>
          <p:cNvPr id="30" name="Text 28"/>
          <p:cNvSpPr/>
          <p:nvPr/>
        </p:nvSpPr>
        <p:spPr>
          <a:xfrm>
            <a:off x="4800600" y="2359152"/>
            <a:ext cx="658368" cy="201168"/>
          </a:xfrm>
          <a:prstGeom prst="rect">
            <a:avLst/>
          </a:prstGeom>
          <a:noFill/>
          <a:ln/>
        </p:spPr>
        <p:txBody>
          <a:bodyPr wrap="square" rtlCol="0" anchor="ctr"/>
          <a:lstStyle/>
          <a:p>
            <a:pPr marL="0" indent="0" algn="ctr">
              <a:buNone/>
            </a:pPr>
            <a:r>
              <a:rPr lang="en-US" sz="850" b="1" dirty="0">
                <a:solidFill>
                  <a:srgbClr val="FFFFFF"/>
                </a:solidFill>
              </a:rPr>
              <a:t>25–30</a:t>
            </a:r>
            <a:endParaRPr lang="en-US" sz="850" dirty="0"/>
          </a:p>
        </p:txBody>
      </p:sp>
      <p:sp>
        <p:nvSpPr>
          <p:cNvPr id="31" name="Text 29"/>
          <p:cNvSpPr/>
          <p:nvPr/>
        </p:nvSpPr>
        <p:spPr>
          <a:xfrm>
            <a:off x="5504688" y="2377440"/>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Normal cognition</a:t>
            </a:r>
            <a:endParaRPr lang="en-US" sz="900" dirty="0"/>
          </a:p>
        </p:txBody>
      </p:sp>
      <p:sp>
        <p:nvSpPr>
          <p:cNvPr id="32" name="Shape 30"/>
          <p:cNvSpPr/>
          <p:nvPr/>
        </p:nvSpPr>
        <p:spPr>
          <a:xfrm>
            <a:off x="4800600" y="2596896"/>
            <a:ext cx="658368" cy="201168"/>
          </a:xfrm>
          <a:prstGeom prst="rect">
            <a:avLst/>
          </a:prstGeom>
          <a:solidFill>
            <a:srgbClr val="C9A84C"/>
          </a:solidFill>
          <a:ln w="12700">
            <a:solidFill>
              <a:srgbClr val="C9A84C"/>
            </a:solidFill>
            <a:prstDash val="solid"/>
          </a:ln>
        </p:spPr>
        <p:txBody>
          <a:bodyPr/>
          <a:lstStyle/>
          <a:p>
            <a:endParaRPr lang="en-US"/>
          </a:p>
        </p:txBody>
      </p:sp>
      <p:sp>
        <p:nvSpPr>
          <p:cNvPr id="33" name="Text 31"/>
          <p:cNvSpPr/>
          <p:nvPr/>
        </p:nvSpPr>
        <p:spPr>
          <a:xfrm>
            <a:off x="4800600" y="2596896"/>
            <a:ext cx="658368" cy="201168"/>
          </a:xfrm>
          <a:prstGeom prst="rect">
            <a:avLst/>
          </a:prstGeom>
          <a:noFill/>
          <a:ln/>
        </p:spPr>
        <p:txBody>
          <a:bodyPr wrap="square" rtlCol="0" anchor="ctr"/>
          <a:lstStyle/>
          <a:p>
            <a:pPr marL="0" indent="0" algn="ctr">
              <a:buNone/>
            </a:pPr>
            <a:r>
              <a:rPr lang="en-US" sz="850" b="1" dirty="0">
                <a:solidFill>
                  <a:srgbClr val="FFFFFF"/>
                </a:solidFill>
              </a:rPr>
              <a:t>20–24</a:t>
            </a:r>
            <a:endParaRPr lang="en-US" sz="850" dirty="0"/>
          </a:p>
        </p:txBody>
      </p:sp>
      <p:sp>
        <p:nvSpPr>
          <p:cNvPr id="34" name="Text 32"/>
          <p:cNvSpPr/>
          <p:nvPr/>
        </p:nvSpPr>
        <p:spPr>
          <a:xfrm>
            <a:off x="5504688" y="2615184"/>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Mild impairment</a:t>
            </a:r>
            <a:endParaRPr lang="en-US" sz="900" dirty="0"/>
          </a:p>
        </p:txBody>
      </p:sp>
      <p:sp>
        <p:nvSpPr>
          <p:cNvPr id="35" name="Shape 33"/>
          <p:cNvSpPr/>
          <p:nvPr/>
        </p:nvSpPr>
        <p:spPr>
          <a:xfrm>
            <a:off x="4800600" y="2834640"/>
            <a:ext cx="658368" cy="201168"/>
          </a:xfrm>
          <a:prstGeom prst="rect">
            <a:avLst/>
          </a:prstGeom>
          <a:solidFill>
            <a:srgbClr val="C9503A"/>
          </a:solidFill>
          <a:ln w="12700">
            <a:solidFill>
              <a:srgbClr val="C9503A"/>
            </a:solidFill>
            <a:prstDash val="solid"/>
          </a:ln>
        </p:spPr>
        <p:txBody>
          <a:bodyPr/>
          <a:lstStyle/>
          <a:p>
            <a:endParaRPr lang="en-US"/>
          </a:p>
        </p:txBody>
      </p:sp>
      <p:sp>
        <p:nvSpPr>
          <p:cNvPr id="36" name="Text 34"/>
          <p:cNvSpPr/>
          <p:nvPr/>
        </p:nvSpPr>
        <p:spPr>
          <a:xfrm>
            <a:off x="4800600" y="2834640"/>
            <a:ext cx="658368" cy="201168"/>
          </a:xfrm>
          <a:prstGeom prst="rect">
            <a:avLst/>
          </a:prstGeom>
          <a:noFill/>
          <a:ln/>
        </p:spPr>
        <p:txBody>
          <a:bodyPr wrap="square" rtlCol="0" anchor="ctr"/>
          <a:lstStyle/>
          <a:p>
            <a:pPr marL="0" indent="0" algn="ctr">
              <a:buNone/>
            </a:pPr>
            <a:r>
              <a:rPr lang="en-US" sz="850" b="1" dirty="0">
                <a:solidFill>
                  <a:srgbClr val="FFFFFF"/>
                </a:solidFill>
              </a:rPr>
              <a:t>13–19</a:t>
            </a:r>
            <a:endParaRPr lang="en-US" sz="850" dirty="0"/>
          </a:p>
        </p:txBody>
      </p:sp>
      <p:sp>
        <p:nvSpPr>
          <p:cNvPr id="37" name="Text 35"/>
          <p:cNvSpPr/>
          <p:nvPr/>
        </p:nvSpPr>
        <p:spPr>
          <a:xfrm>
            <a:off x="5504688" y="2852928"/>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Moderate impairment</a:t>
            </a:r>
            <a:endParaRPr lang="en-US" sz="900" dirty="0"/>
          </a:p>
        </p:txBody>
      </p:sp>
      <p:sp>
        <p:nvSpPr>
          <p:cNvPr id="38" name="Shape 36"/>
          <p:cNvSpPr/>
          <p:nvPr/>
        </p:nvSpPr>
        <p:spPr>
          <a:xfrm>
            <a:off x="4800600" y="3072384"/>
            <a:ext cx="658368" cy="201168"/>
          </a:xfrm>
          <a:prstGeom prst="rect">
            <a:avLst/>
          </a:prstGeom>
          <a:solidFill>
            <a:srgbClr val="8B0000"/>
          </a:solidFill>
          <a:ln w="12700">
            <a:solidFill>
              <a:srgbClr val="8B0000"/>
            </a:solidFill>
            <a:prstDash val="solid"/>
          </a:ln>
        </p:spPr>
        <p:txBody>
          <a:bodyPr/>
          <a:lstStyle/>
          <a:p>
            <a:endParaRPr lang="en-US"/>
          </a:p>
        </p:txBody>
      </p:sp>
      <p:sp>
        <p:nvSpPr>
          <p:cNvPr id="39" name="Text 37"/>
          <p:cNvSpPr/>
          <p:nvPr/>
        </p:nvSpPr>
        <p:spPr>
          <a:xfrm>
            <a:off x="4800600" y="3072384"/>
            <a:ext cx="658368" cy="201168"/>
          </a:xfrm>
          <a:prstGeom prst="rect">
            <a:avLst/>
          </a:prstGeom>
          <a:noFill/>
          <a:ln/>
        </p:spPr>
        <p:txBody>
          <a:bodyPr wrap="square" rtlCol="0" anchor="ctr"/>
          <a:lstStyle/>
          <a:p>
            <a:pPr marL="0" indent="0" algn="ctr">
              <a:buNone/>
            </a:pPr>
            <a:r>
              <a:rPr lang="en-US" sz="850" b="1" dirty="0">
                <a:solidFill>
                  <a:srgbClr val="FFFFFF"/>
                </a:solidFill>
              </a:rPr>
              <a:t>&lt; 13</a:t>
            </a:r>
            <a:endParaRPr lang="en-US" sz="850" dirty="0"/>
          </a:p>
        </p:txBody>
      </p:sp>
      <p:sp>
        <p:nvSpPr>
          <p:cNvPr id="40" name="Text 38"/>
          <p:cNvSpPr/>
          <p:nvPr/>
        </p:nvSpPr>
        <p:spPr>
          <a:xfrm>
            <a:off x="5504688" y="3090672"/>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Severe impairment</a:t>
            </a:r>
            <a:endParaRPr lang="en-US" sz="900" dirty="0"/>
          </a:p>
        </p:txBody>
      </p:sp>
      <p:sp>
        <p:nvSpPr>
          <p:cNvPr id="41" name="Shape 39"/>
          <p:cNvSpPr/>
          <p:nvPr/>
        </p:nvSpPr>
        <p:spPr>
          <a:xfrm>
            <a:off x="4663440" y="3346704"/>
            <a:ext cx="4114800" cy="36576"/>
          </a:xfrm>
          <a:prstGeom prst="rect">
            <a:avLst/>
          </a:prstGeom>
          <a:solidFill>
            <a:srgbClr val="E2E8EF"/>
          </a:solidFill>
          <a:ln w="12700">
            <a:solidFill>
              <a:srgbClr val="E2E8EF"/>
            </a:solidFill>
            <a:prstDash val="solid"/>
          </a:ln>
        </p:spPr>
        <p:txBody>
          <a:bodyPr/>
          <a:lstStyle/>
          <a:p>
            <a:endParaRPr lang="en-US"/>
          </a:p>
        </p:txBody>
      </p:sp>
      <p:sp>
        <p:nvSpPr>
          <p:cNvPr id="42" name="Text 40"/>
          <p:cNvSpPr/>
          <p:nvPr/>
        </p:nvSpPr>
        <p:spPr>
          <a:xfrm>
            <a:off x="4800600" y="3410712"/>
            <a:ext cx="3840480" cy="256032"/>
          </a:xfrm>
          <a:prstGeom prst="rect">
            <a:avLst/>
          </a:prstGeom>
          <a:noFill/>
          <a:ln/>
        </p:spPr>
        <p:txBody>
          <a:bodyPr wrap="square" rtlCol="0" anchor="ctr"/>
          <a:lstStyle/>
          <a:p>
            <a:pPr marL="0" indent="0">
              <a:buNone/>
            </a:pPr>
            <a:r>
              <a:rPr lang="en-US" sz="950" b="1" dirty="0">
                <a:solidFill>
                  <a:srgbClr val="1C2E4A"/>
                </a:solidFill>
                <a:latin typeface="Calibri" pitchFamily="34" charset="0"/>
                <a:ea typeface="Calibri" pitchFamily="34" charset="-122"/>
                <a:cs typeface="Calibri" pitchFamily="34" charset="-120"/>
              </a:rPr>
              <a:t>MoCA  (Montreal Cognitive Assessment)  |  30-point scale</a:t>
            </a:r>
            <a:endParaRPr lang="en-US" sz="950" dirty="0"/>
          </a:p>
        </p:txBody>
      </p:sp>
      <p:sp>
        <p:nvSpPr>
          <p:cNvPr id="43" name="Shape 41"/>
          <p:cNvSpPr/>
          <p:nvPr/>
        </p:nvSpPr>
        <p:spPr>
          <a:xfrm>
            <a:off x="4800600" y="3703320"/>
            <a:ext cx="658368" cy="201168"/>
          </a:xfrm>
          <a:prstGeom prst="rect">
            <a:avLst/>
          </a:prstGeom>
          <a:solidFill>
            <a:srgbClr val="1A7F4B"/>
          </a:solidFill>
          <a:ln w="12700">
            <a:solidFill>
              <a:srgbClr val="1A7F4B"/>
            </a:solidFill>
            <a:prstDash val="solid"/>
          </a:ln>
        </p:spPr>
        <p:txBody>
          <a:bodyPr/>
          <a:lstStyle/>
          <a:p>
            <a:endParaRPr lang="en-US"/>
          </a:p>
        </p:txBody>
      </p:sp>
      <p:sp>
        <p:nvSpPr>
          <p:cNvPr id="44" name="Text 42"/>
          <p:cNvSpPr/>
          <p:nvPr/>
        </p:nvSpPr>
        <p:spPr>
          <a:xfrm>
            <a:off x="4800600" y="3703320"/>
            <a:ext cx="658368" cy="201168"/>
          </a:xfrm>
          <a:prstGeom prst="rect">
            <a:avLst/>
          </a:prstGeom>
          <a:noFill/>
          <a:ln/>
        </p:spPr>
        <p:txBody>
          <a:bodyPr wrap="square" rtlCol="0" anchor="ctr"/>
          <a:lstStyle/>
          <a:p>
            <a:pPr marL="0" indent="0" algn="ctr">
              <a:buNone/>
            </a:pPr>
            <a:r>
              <a:rPr lang="en-US" sz="850" b="1" dirty="0">
                <a:solidFill>
                  <a:srgbClr val="FFFFFF"/>
                </a:solidFill>
              </a:rPr>
              <a:t>26–30</a:t>
            </a:r>
            <a:endParaRPr lang="en-US" sz="850" dirty="0"/>
          </a:p>
        </p:txBody>
      </p:sp>
      <p:sp>
        <p:nvSpPr>
          <p:cNvPr id="45" name="Text 43"/>
          <p:cNvSpPr/>
          <p:nvPr/>
        </p:nvSpPr>
        <p:spPr>
          <a:xfrm>
            <a:off x="5504688" y="3721608"/>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Normal (≥26 = passing)</a:t>
            </a:r>
            <a:endParaRPr lang="en-US" sz="900" dirty="0"/>
          </a:p>
        </p:txBody>
      </p:sp>
      <p:sp>
        <p:nvSpPr>
          <p:cNvPr id="46" name="Shape 44"/>
          <p:cNvSpPr/>
          <p:nvPr/>
        </p:nvSpPr>
        <p:spPr>
          <a:xfrm>
            <a:off x="4800600" y="3941064"/>
            <a:ext cx="658368" cy="201168"/>
          </a:xfrm>
          <a:prstGeom prst="rect">
            <a:avLst/>
          </a:prstGeom>
          <a:solidFill>
            <a:srgbClr val="C9A84C"/>
          </a:solidFill>
          <a:ln w="12700">
            <a:solidFill>
              <a:srgbClr val="C9A84C"/>
            </a:solidFill>
            <a:prstDash val="solid"/>
          </a:ln>
        </p:spPr>
        <p:txBody>
          <a:bodyPr/>
          <a:lstStyle/>
          <a:p>
            <a:endParaRPr lang="en-US"/>
          </a:p>
        </p:txBody>
      </p:sp>
      <p:sp>
        <p:nvSpPr>
          <p:cNvPr id="47" name="Text 45"/>
          <p:cNvSpPr/>
          <p:nvPr/>
        </p:nvSpPr>
        <p:spPr>
          <a:xfrm>
            <a:off x="4800600" y="3941064"/>
            <a:ext cx="658368" cy="201168"/>
          </a:xfrm>
          <a:prstGeom prst="rect">
            <a:avLst/>
          </a:prstGeom>
          <a:noFill/>
          <a:ln/>
        </p:spPr>
        <p:txBody>
          <a:bodyPr wrap="square" rtlCol="0" anchor="ctr"/>
          <a:lstStyle/>
          <a:p>
            <a:pPr marL="0" indent="0" algn="ctr">
              <a:buNone/>
            </a:pPr>
            <a:r>
              <a:rPr lang="en-US" sz="850" b="1" dirty="0">
                <a:solidFill>
                  <a:srgbClr val="FFFFFF"/>
                </a:solidFill>
              </a:rPr>
              <a:t>18–25</a:t>
            </a:r>
            <a:endParaRPr lang="en-US" sz="850" dirty="0"/>
          </a:p>
        </p:txBody>
      </p:sp>
      <p:sp>
        <p:nvSpPr>
          <p:cNvPr id="48" name="Text 46"/>
          <p:cNvSpPr/>
          <p:nvPr/>
        </p:nvSpPr>
        <p:spPr>
          <a:xfrm>
            <a:off x="5504688" y="3959352"/>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Mild cognitive impairment</a:t>
            </a:r>
            <a:endParaRPr lang="en-US" sz="900" dirty="0"/>
          </a:p>
        </p:txBody>
      </p:sp>
      <p:sp>
        <p:nvSpPr>
          <p:cNvPr id="49" name="Shape 47"/>
          <p:cNvSpPr/>
          <p:nvPr/>
        </p:nvSpPr>
        <p:spPr>
          <a:xfrm>
            <a:off x="4800600" y="4178808"/>
            <a:ext cx="658368" cy="201168"/>
          </a:xfrm>
          <a:prstGeom prst="rect">
            <a:avLst/>
          </a:prstGeom>
          <a:solidFill>
            <a:srgbClr val="C9503A"/>
          </a:solidFill>
          <a:ln w="12700">
            <a:solidFill>
              <a:srgbClr val="C9503A"/>
            </a:solidFill>
            <a:prstDash val="solid"/>
          </a:ln>
        </p:spPr>
        <p:txBody>
          <a:bodyPr/>
          <a:lstStyle/>
          <a:p>
            <a:endParaRPr lang="en-US"/>
          </a:p>
        </p:txBody>
      </p:sp>
      <p:sp>
        <p:nvSpPr>
          <p:cNvPr id="50" name="Text 48"/>
          <p:cNvSpPr/>
          <p:nvPr/>
        </p:nvSpPr>
        <p:spPr>
          <a:xfrm>
            <a:off x="4800600" y="4178808"/>
            <a:ext cx="658368" cy="201168"/>
          </a:xfrm>
          <a:prstGeom prst="rect">
            <a:avLst/>
          </a:prstGeom>
          <a:noFill/>
          <a:ln/>
        </p:spPr>
        <p:txBody>
          <a:bodyPr wrap="square" rtlCol="0" anchor="ctr"/>
          <a:lstStyle/>
          <a:p>
            <a:pPr marL="0" indent="0" algn="ctr">
              <a:buNone/>
            </a:pPr>
            <a:r>
              <a:rPr lang="en-US" sz="850" b="1" dirty="0">
                <a:solidFill>
                  <a:srgbClr val="FFFFFF"/>
                </a:solidFill>
              </a:rPr>
              <a:t>10–17</a:t>
            </a:r>
            <a:endParaRPr lang="en-US" sz="850" dirty="0"/>
          </a:p>
        </p:txBody>
      </p:sp>
      <p:sp>
        <p:nvSpPr>
          <p:cNvPr id="51" name="Text 49"/>
          <p:cNvSpPr/>
          <p:nvPr/>
        </p:nvSpPr>
        <p:spPr>
          <a:xfrm>
            <a:off x="5504688" y="4197096"/>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Moderate impairment</a:t>
            </a:r>
            <a:endParaRPr lang="en-US" sz="900" dirty="0"/>
          </a:p>
        </p:txBody>
      </p:sp>
      <p:sp>
        <p:nvSpPr>
          <p:cNvPr id="52" name="Shape 50"/>
          <p:cNvSpPr/>
          <p:nvPr/>
        </p:nvSpPr>
        <p:spPr>
          <a:xfrm>
            <a:off x="4800600" y="4416552"/>
            <a:ext cx="658368" cy="201168"/>
          </a:xfrm>
          <a:prstGeom prst="rect">
            <a:avLst/>
          </a:prstGeom>
          <a:solidFill>
            <a:srgbClr val="8B0000"/>
          </a:solidFill>
          <a:ln w="12700">
            <a:solidFill>
              <a:srgbClr val="8B0000"/>
            </a:solidFill>
            <a:prstDash val="solid"/>
          </a:ln>
        </p:spPr>
        <p:txBody>
          <a:bodyPr/>
          <a:lstStyle/>
          <a:p>
            <a:endParaRPr lang="en-US"/>
          </a:p>
        </p:txBody>
      </p:sp>
      <p:sp>
        <p:nvSpPr>
          <p:cNvPr id="53" name="Text 51"/>
          <p:cNvSpPr/>
          <p:nvPr/>
        </p:nvSpPr>
        <p:spPr>
          <a:xfrm>
            <a:off x="4800600" y="4416552"/>
            <a:ext cx="658368" cy="201168"/>
          </a:xfrm>
          <a:prstGeom prst="rect">
            <a:avLst/>
          </a:prstGeom>
          <a:noFill/>
          <a:ln/>
        </p:spPr>
        <p:txBody>
          <a:bodyPr wrap="square" rtlCol="0" anchor="ctr"/>
          <a:lstStyle/>
          <a:p>
            <a:pPr marL="0" indent="0" algn="ctr">
              <a:buNone/>
            </a:pPr>
            <a:r>
              <a:rPr lang="en-US" sz="850" b="1" dirty="0">
                <a:solidFill>
                  <a:srgbClr val="FFFFFF"/>
                </a:solidFill>
              </a:rPr>
              <a:t>&lt; 10</a:t>
            </a:r>
            <a:endParaRPr lang="en-US" sz="850" dirty="0"/>
          </a:p>
        </p:txBody>
      </p:sp>
      <p:sp>
        <p:nvSpPr>
          <p:cNvPr id="54" name="Text 52"/>
          <p:cNvSpPr/>
          <p:nvPr/>
        </p:nvSpPr>
        <p:spPr>
          <a:xfrm>
            <a:off x="5504688" y="4434840"/>
            <a:ext cx="3108960" cy="182880"/>
          </a:xfrm>
          <a:prstGeom prst="rect">
            <a:avLst/>
          </a:prstGeom>
          <a:noFill/>
          <a:ln/>
        </p:spPr>
        <p:txBody>
          <a:bodyPr wrap="square" rtlCol="0" anchor="ctr"/>
          <a:lstStyle/>
          <a:p>
            <a:pPr marL="0" indent="0">
              <a:buNone/>
            </a:pPr>
            <a:r>
              <a:rPr lang="en-US" sz="900" dirty="0">
                <a:solidFill>
                  <a:srgbClr val="6B7B8D"/>
                </a:solidFill>
                <a:latin typeface="Calibri" pitchFamily="34" charset="0"/>
                <a:ea typeface="Calibri" pitchFamily="34" charset="-122"/>
                <a:cs typeface="Calibri" pitchFamily="34" charset="-120"/>
              </a:rPr>
              <a:t>Severe impairment</a:t>
            </a:r>
            <a:endParaRPr lang="en-US" sz="900" dirty="0"/>
          </a:p>
        </p:txBody>
      </p:sp>
      <p:sp>
        <p:nvSpPr>
          <p:cNvPr id="55" name="Shape 53"/>
          <p:cNvSpPr/>
          <p:nvPr/>
        </p:nvSpPr>
        <p:spPr>
          <a:xfrm>
            <a:off x="4663440" y="4663440"/>
            <a:ext cx="4114800" cy="36576"/>
          </a:xfrm>
          <a:prstGeom prst="rect">
            <a:avLst/>
          </a:prstGeom>
          <a:solidFill>
            <a:srgbClr val="E2E8EF"/>
          </a:solidFill>
          <a:ln w="12700">
            <a:solidFill>
              <a:srgbClr val="E2E8EF"/>
            </a:solidFill>
            <a:prstDash val="solid"/>
          </a:ln>
        </p:spPr>
        <p:txBody>
          <a:bodyPr/>
          <a:lstStyle/>
          <a:p>
            <a:endParaRPr lang="en-US"/>
          </a:p>
        </p:txBody>
      </p:sp>
      <p:sp>
        <p:nvSpPr>
          <p:cNvPr id="56" name="Text 54"/>
          <p:cNvSpPr/>
          <p:nvPr/>
        </p:nvSpPr>
        <p:spPr>
          <a:xfrm>
            <a:off x="493776" y="4709160"/>
            <a:ext cx="8147304" cy="347472"/>
          </a:xfrm>
          <a:prstGeom prst="rect">
            <a:avLst/>
          </a:prstGeom>
          <a:noFill/>
          <a:ln/>
        </p:spPr>
        <p:txBody>
          <a:bodyPr wrap="square" rtlCol="0" anchor="ctr"/>
          <a:lstStyle/>
          <a:p>
            <a:pPr marL="0" indent="0">
              <a:buNone/>
            </a:pPr>
            <a:r>
              <a:rPr lang="en-US" sz="1200" b="1" i="1" dirty="0">
                <a:solidFill>
                  <a:srgbClr val="C9503A"/>
                </a:solidFill>
                <a:latin typeface="Calibri" pitchFamily="34" charset="0"/>
                <a:ea typeface="Calibri" pitchFamily="34" charset="-122"/>
                <a:cs typeface="Calibri" pitchFamily="34" charset="-120"/>
              </a:rPr>
              <a:t>⚠  A score alone does not establish or negate legal capacity — context, base rates, and functional performance matter. However, 18 or below should be a red flag. </a:t>
            </a:r>
            <a:endParaRPr lang="en-US" sz="12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2A4368"/>
          </a:solidFill>
          <a:ln w="12700">
            <a:solidFill>
              <a:srgbClr val="2A4368"/>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TEXAS FUNCTIONAL LIVING SCALE  (TFLS)</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Measuring Real-World Functional Capacity</a:t>
            </a:r>
            <a:endParaRPr lang="en-US" sz="2400" dirty="0"/>
          </a:p>
        </p:txBody>
      </p:sp>
      <p:sp>
        <p:nvSpPr>
          <p:cNvPr id="5" name="Shape 3"/>
          <p:cNvSpPr/>
          <p:nvPr/>
        </p:nvSpPr>
        <p:spPr>
          <a:xfrm>
            <a:off x="365760" y="1417320"/>
            <a:ext cx="2743200" cy="45720"/>
          </a:xfrm>
          <a:prstGeom prst="rect">
            <a:avLst/>
          </a:prstGeom>
          <a:solidFill>
            <a:srgbClr val="C9A84C"/>
          </a:solidFill>
          <a:ln w="12700">
            <a:solidFill>
              <a:srgbClr val="C9A84C"/>
            </a:solidFill>
            <a:prstDash val="solid"/>
          </a:ln>
        </p:spPr>
        <p:txBody>
          <a:bodyPr/>
          <a:lstStyle/>
          <a:p>
            <a:endParaRPr lang="en-US"/>
          </a:p>
        </p:txBody>
      </p:sp>
      <p:sp>
        <p:nvSpPr>
          <p:cNvPr id="6" name="Shape 4"/>
          <p:cNvSpPr/>
          <p:nvPr/>
        </p:nvSpPr>
        <p:spPr>
          <a:xfrm>
            <a:off x="365760" y="1572768"/>
            <a:ext cx="8412480" cy="749808"/>
          </a:xfrm>
          <a:prstGeom prst="rect">
            <a:avLst/>
          </a:prstGeom>
          <a:solidFill>
            <a:srgbClr val="2A4368"/>
          </a:solidFill>
          <a:ln w="12700">
            <a:solidFill>
              <a:srgbClr val="E8C97E"/>
            </a:solidFill>
            <a:prstDash val="solid"/>
          </a:ln>
        </p:spPr>
        <p:txBody>
          <a:bodyPr/>
          <a:lstStyle/>
          <a:p>
            <a:endParaRPr lang="en-US"/>
          </a:p>
        </p:txBody>
      </p:sp>
      <p:sp>
        <p:nvSpPr>
          <p:cNvPr id="7" name="Text 5"/>
          <p:cNvSpPr/>
          <p:nvPr/>
        </p:nvSpPr>
        <p:spPr>
          <a:xfrm>
            <a:off x="548640" y="1645920"/>
            <a:ext cx="8046720" cy="594360"/>
          </a:xfrm>
          <a:prstGeom prst="rect">
            <a:avLst/>
          </a:prstGeom>
          <a:noFill/>
          <a:ln/>
        </p:spPr>
        <p:txBody>
          <a:bodyPr wrap="square"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What it is: </a:t>
            </a:r>
            <a:r>
              <a:rPr lang="en-US" sz="1100" dirty="0">
                <a:solidFill>
                  <a:srgbClr val="C8D8E8"/>
                </a:solidFill>
                <a:latin typeface="Calibri" pitchFamily="34" charset="0"/>
                <a:ea typeface="Calibri" pitchFamily="34" charset="-122"/>
                <a:cs typeface="Calibri" pitchFamily="34" charset="-120"/>
              </a:rPr>
              <a:t>A performance-based measure of instrumental activities of daily living (IADLs). Unlike self-report questionnaires, the TFLS has the individual actually perform real-world tasks under standardized conditions, yielding objective data on functional capacity rather than caregivers' impressions.</a:t>
            </a:r>
            <a:endParaRPr lang="en-US" sz="1100" dirty="0"/>
          </a:p>
        </p:txBody>
      </p:sp>
      <p:sp>
        <p:nvSpPr>
          <p:cNvPr id="8" name="Shape 6"/>
          <p:cNvSpPr/>
          <p:nvPr/>
        </p:nvSpPr>
        <p:spPr>
          <a:xfrm>
            <a:off x="365760" y="2468880"/>
            <a:ext cx="2029968" cy="2423160"/>
          </a:xfrm>
          <a:prstGeom prst="rect">
            <a:avLst/>
          </a:prstGeom>
          <a:solidFill>
            <a:srgbClr val="065A82"/>
          </a:solidFill>
          <a:ln w="12700">
            <a:solidFill>
              <a:srgbClr val="065A82"/>
            </a:solidFill>
            <a:prstDash val="solid"/>
          </a:ln>
        </p:spPr>
        <p:txBody>
          <a:bodyPr/>
          <a:lstStyle/>
          <a:p>
            <a:endParaRPr lang="en-US"/>
          </a:p>
        </p:txBody>
      </p:sp>
      <p:sp>
        <p:nvSpPr>
          <p:cNvPr id="9" name="Text 7"/>
          <p:cNvSpPr/>
          <p:nvPr/>
        </p:nvSpPr>
        <p:spPr>
          <a:xfrm>
            <a:off x="475488" y="2514600"/>
            <a:ext cx="182880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Time &amp; Orientation</a:t>
            </a:r>
            <a:endParaRPr lang="en-US" sz="1100" dirty="0"/>
          </a:p>
        </p:txBody>
      </p:sp>
      <p:sp>
        <p:nvSpPr>
          <p:cNvPr id="10" name="Shape 8"/>
          <p:cNvSpPr/>
          <p:nvPr/>
        </p:nvSpPr>
        <p:spPr>
          <a:xfrm>
            <a:off x="475488" y="2926080"/>
            <a:ext cx="1691640" cy="27432"/>
          </a:xfrm>
          <a:prstGeom prst="rect">
            <a:avLst/>
          </a:prstGeom>
          <a:solidFill>
            <a:srgbClr val="E8C97E">
              <a:alpha val="70000"/>
            </a:srgbClr>
          </a:solidFill>
          <a:ln w="12700">
            <a:solidFill>
              <a:srgbClr val="E8C97E"/>
            </a:solidFill>
            <a:prstDash val="solid"/>
          </a:ln>
        </p:spPr>
        <p:txBody>
          <a:bodyPr/>
          <a:lstStyle/>
          <a:p>
            <a:endParaRPr lang="en-US"/>
          </a:p>
        </p:txBody>
      </p:sp>
      <p:sp>
        <p:nvSpPr>
          <p:cNvPr id="11" name="Text 9"/>
          <p:cNvSpPr/>
          <p:nvPr/>
        </p:nvSpPr>
        <p:spPr>
          <a:xfrm>
            <a:off x="475488" y="2999232"/>
            <a:ext cx="1828800" cy="1810512"/>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Tell time from analog clock</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Identify day, date, month, year</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Calculate time intervals</a:t>
            </a:r>
            <a:endParaRPr lang="en-US" sz="900" dirty="0"/>
          </a:p>
          <a:p>
            <a:pPr marL="0" indent="0">
              <a:buNone/>
            </a:pPr>
            <a:r>
              <a:rPr lang="en-US" sz="900" i="1" dirty="0">
                <a:solidFill>
                  <a:srgbClr val="E8C97E"/>
                </a:solidFill>
                <a:latin typeface="Calibri" pitchFamily="34" charset="0"/>
                <a:ea typeface="Calibri" pitchFamily="34" charset="-122"/>
                <a:cs typeface="Calibri" pitchFamily="34" charset="-120"/>
              </a:rPr>
              <a:t>Clinically: tests temporal orientation and attention</a:t>
            </a:r>
            <a:endParaRPr lang="en-US" sz="900" dirty="0"/>
          </a:p>
        </p:txBody>
      </p:sp>
      <p:sp>
        <p:nvSpPr>
          <p:cNvPr id="12" name="Shape 10"/>
          <p:cNvSpPr/>
          <p:nvPr/>
        </p:nvSpPr>
        <p:spPr>
          <a:xfrm>
            <a:off x="2542032" y="2468880"/>
            <a:ext cx="2029968" cy="2423160"/>
          </a:xfrm>
          <a:prstGeom prst="rect">
            <a:avLst/>
          </a:prstGeom>
          <a:solidFill>
            <a:srgbClr val="028090"/>
          </a:solidFill>
          <a:ln w="12700">
            <a:solidFill>
              <a:srgbClr val="028090"/>
            </a:solidFill>
            <a:prstDash val="solid"/>
          </a:ln>
        </p:spPr>
        <p:txBody>
          <a:bodyPr/>
          <a:lstStyle/>
          <a:p>
            <a:endParaRPr lang="en-US"/>
          </a:p>
        </p:txBody>
      </p:sp>
      <p:sp>
        <p:nvSpPr>
          <p:cNvPr id="13" name="Text 11"/>
          <p:cNvSpPr/>
          <p:nvPr/>
        </p:nvSpPr>
        <p:spPr>
          <a:xfrm>
            <a:off x="2651760" y="2514600"/>
            <a:ext cx="182880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Money &amp; Calculation</a:t>
            </a:r>
            <a:endParaRPr lang="en-US" sz="1100" dirty="0"/>
          </a:p>
        </p:txBody>
      </p:sp>
      <p:sp>
        <p:nvSpPr>
          <p:cNvPr id="14" name="Shape 12"/>
          <p:cNvSpPr/>
          <p:nvPr/>
        </p:nvSpPr>
        <p:spPr>
          <a:xfrm>
            <a:off x="2651760" y="2926080"/>
            <a:ext cx="1691640" cy="27432"/>
          </a:xfrm>
          <a:prstGeom prst="rect">
            <a:avLst/>
          </a:prstGeom>
          <a:solidFill>
            <a:srgbClr val="E8C97E">
              <a:alpha val="70000"/>
            </a:srgbClr>
          </a:solidFill>
          <a:ln w="12700">
            <a:solidFill>
              <a:srgbClr val="E8C97E"/>
            </a:solidFill>
            <a:prstDash val="solid"/>
          </a:ln>
        </p:spPr>
        <p:txBody>
          <a:bodyPr/>
          <a:lstStyle/>
          <a:p>
            <a:endParaRPr lang="en-US"/>
          </a:p>
        </p:txBody>
      </p:sp>
      <p:sp>
        <p:nvSpPr>
          <p:cNvPr id="15" name="Text 13"/>
          <p:cNvSpPr/>
          <p:nvPr/>
        </p:nvSpPr>
        <p:spPr>
          <a:xfrm>
            <a:off x="2651760" y="2999232"/>
            <a:ext cx="1828800" cy="1810512"/>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Make change for purchases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Interpret a utility bill</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Write a check accurately</a:t>
            </a:r>
            <a:endParaRPr lang="en-US" sz="900" dirty="0"/>
          </a:p>
          <a:p>
            <a:pPr marL="0" indent="0">
              <a:buNone/>
            </a:pPr>
            <a:r>
              <a:rPr lang="en-US" sz="900" i="1" dirty="0">
                <a:solidFill>
                  <a:srgbClr val="E8C97E"/>
                </a:solidFill>
                <a:latin typeface="Calibri" pitchFamily="34" charset="0"/>
                <a:ea typeface="Calibri" pitchFamily="34" charset="-122"/>
                <a:cs typeface="Calibri" pitchFamily="34" charset="-120"/>
              </a:rPr>
              <a:t>Clinically: tests numerical reasoning and financial literacy</a:t>
            </a:r>
            <a:endParaRPr lang="en-US" sz="900" dirty="0"/>
          </a:p>
        </p:txBody>
      </p:sp>
      <p:sp>
        <p:nvSpPr>
          <p:cNvPr id="16" name="Shape 14"/>
          <p:cNvSpPr/>
          <p:nvPr/>
        </p:nvSpPr>
        <p:spPr>
          <a:xfrm>
            <a:off x="4718304" y="2468880"/>
            <a:ext cx="2029968" cy="2423160"/>
          </a:xfrm>
          <a:prstGeom prst="rect">
            <a:avLst/>
          </a:prstGeom>
          <a:solidFill>
            <a:srgbClr val="02735E"/>
          </a:solidFill>
          <a:ln w="12700">
            <a:solidFill>
              <a:srgbClr val="02735E"/>
            </a:solidFill>
            <a:prstDash val="solid"/>
          </a:ln>
        </p:spPr>
        <p:txBody>
          <a:bodyPr/>
          <a:lstStyle/>
          <a:p>
            <a:endParaRPr lang="en-US"/>
          </a:p>
        </p:txBody>
      </p:sp>
      <p:sp>
        <p:nvSpPr>
          <p:cNvPr id="17" name="Text 15"/>
          <p:cNvSpPr/>
          <p:nvPr/>
        </p:nvSpPr>
        <p:spPr>
          <a:xfrm>
            <a:off x="4828032" y="2514600"/>
            <a:ext cx="182880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Communication</a:t>
            </a:r>
            <a:endParaRPr lang="en-US" sz="1100" dirty="0"/>
          </a:p>
        </p:txBody>
      </p:sp>
      <p:sp>
        <p:nvSpPr>
          <p:cNvPr id="18" name="Shape 16"/>
          <p:cNvSpPr/>
          <p:nvPr/>
        </p:nvSpPr>
        <p:spPr>
          <a:xfrm>
            <a:off x="4828032" y="2926080"/>
            <a:ext cx="1691640" cy="27432"/>
          </a:xfrm>
          <a:prstGeom prst="rect">
            <a:avLst/>
          </a:prstGeom>
          <a:solidFill>
            <a:srgbClr val="E8C97E">
              <a:alpha val="70000"/>
            </a:srgbClr>
          </a:solidFill>
          <a:ln w="12700">
            <a:solidFill>
              <a:srgbClr val="E8C97E"/>
            </a:solidFill>
            <a:prstDash val="solid"/>
          </a:ln>
        </p:spPr>
        <p:txBody>
          <a:bodyPr/>
          <a:lstStyle/>
          <a:p>
            <a:endParaRPr lang="en-US"/>
          </a:p>
        </p:txBody>
      </p:sp>
      <p:sp>
        <p:nvSpPr>
          <p:cNvPr id="19" name="Text 17"/>
          <p:cNvSpPr/>
          <p:nvPr/>
        </p:nvSpPr>
        <p:spPr>
          <a:xfrm>
            <a:off x="4828032" y="2999232"/>
            <a:ext cx="1828800" cy="1810512"/>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Look up a number in a phone directory</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Address an envelope correctly</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Interpret written instructions</a:t>
            </a:r>
            <a:endParaRPr lang="en-US" sz="900" dirty="0"/>
          </a:p>
          <a:p>
            <a:pPr marL="0" indent="0">
              <a:buNone/>
            </a:pPr>
            <a:r>
              <a:rPr lang="en-US" sz="900" i="1" dirty="0">
                <a:solidFill>
                  <a:srgbClr val="E8C97E"/>
                </a:solidFill>
                <a:latin typeface="Calibri" pitchFamily="34" charset="0"/>
                <a:ea typeface="Calibri" pitchFamily="34" charset="-122"/>
                <a:cs typeface="Calibri" pitchFamily="34" charset="-120"/>
              </a:rPr>
              <a:t>Clinically: tests language comprehension and daily communication</a:t>
            </a:r>
            <a:endParaRPr lang="en-US" sz="900" dirty="0"/>
          </a:p>
        </p:txBody>
      </p:sp>
      <p:sp>
        <p:nvSpPr>
          <p:cNvPr id="20" name="Shape 18"/>
          <p:cNvSpPr/>
          <p:nvPr/>
        </p:nvSpPr>
        <p:spPr>
          <a:xfrm>
            <a:off x="6894576" y="2468880"/>
            <a:ext cx="2029968" cy="2423160"/>
          </a:xfrm>
          <a:prstGeom prst="rect">
            <a:avLst/>
          </a:prstGeom>
          <a:solidFill>
            <a:srgbClr val="1A7F4B"/>
          </a:solidFill>
          <a:ln w="12700">
            <a:solidFill>
              <a:srgbClr val="1A7F4B"/>
            </a:solidFill>
            <a:prstDash val="solid"/>
          </a:ln>
        </p:spPr>
        <p:txBody>
          <a:bodyPr/>
          <a:lstStyle/>
          <a:p>
            <a:endParaRPr lang="en-US"/>
          </a:p>
        </p:txBody>
      </p:sp>
      <p:sp>
        <p:nvSpPr>
          <p:cNvPr id="21" name="Text 19"/>
          <p:cNvSpPr/>
          <p:nvPr/>
        </p:nvSpPr>
        <p:spPr>
          <a:xfrm>
            <a:off x="7004304" y="2514600"/>
            <a:ext cx="182880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Memory / Medications</a:t>
            </a:r>
            <a:endParaRPr lang="en-US" sz="1100" dirty="0"/>
          </a:p>
        </p:txBody>
      </p:sp>
      <p:sp>
        <p:nvSpPr>
          <p:cNvPr id="22" name="Shape 20"/>
          <p:cNvSpPr/>
          <p:nvPr/>
        </p:nvSpPr>
        <p:spPr>
          <a:xfrm>
            <a:off x="7004304" y="2926080"/>
            <a:ext cx="1691640" cy="27432"/>
          </a:xfrm>
          <a:prstGeom prst="rect">
            <a:avLst/>
          </a:prstGeom>
          <a:solidFill>
            <a:srgbClr val="E8C97E">
              <a:alpha val="70000"/>
            </a:srgbClr>
          </a:solidFill>
          <a:ln w="12700">
            <a:solidFill>
              <a:srgbClr val="E8C97E"/>
            </a:solidFill>
            <a:prstDash val="solid"/>
          </a:ln>
        </p:spPr>
        <p:txBody>
          <a:bodyPr/>
          <a:lstStyle/>
          <a:p>
            <a:endParaRPr lang="en-US"/>
          </a:p>
        </p:txBody>
      </p:sp>
      <p:sp>
        <p:nvSpPr>
          <p:cNvPr id="23" name="Text 21"/>
          <p:cNvSpPr/>
          <p:nvPr/>
        </p:nvSpPr>
        <p:spPr>
          <a:xfrm>
            <a:off x="7004304" y="2999232"/>
            <a:ext cx="1828800" cy="1810512"/>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Identify correct medication dosages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Follow multi-step medication instructions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Recall previously given information</a:t>
            </a:r>
            <a:endParaRPr lang="en-US" sz="900" dirty="0"/>
          </a:p>
          <a:p>
            <a:pPr marL="0" indent="0">
              <a:buNone/>
            </a:pPr>
            <a:r>
              <a:rPr lang="en-US" sz="900" i="1" dirty="0">
                <a:solidFill>
                  <a:srgbClr val="E8C97E"/>
                </a:solidFill>
                <a:latin typeface="Calibri" pitchFamily="34" charset="0"/>
                <a:ea typeface="Calibri" pitchFamily="34" charset="-122"/>
                <a:cs typeface="Calibri" pitchFamily="34" charset="-120"/>
              </a:rPr>
              <a:t>Clinically: tests prospective memory and medication self-management</a:t>
            </a:r>
            <a:endParaRPr lang="en-US" sz="900" dirty="0"/>
          </a:p>
        </p:txBody>
      </p:sp>
      <p:sp>
        <p:nvSpPr>
          <p:cNvPr id="24" name="Shape 22"/>
          <p:cNvSpPr/>
          <p:nvPr/>
        </p:nvSpPr>
        <p:spPr>
          <a:xfrm>
            <a:off x="365760" y="4956048"/>
            <a:ext cx="8412480" cy="36576"/>
          </a:xfrm>
          <a:prstGeom prst="rect">
            <a:avLst/>
          </a:prstGeom>
          <a:solidFill>
            <a:srgbClr val="C9A84C"/>
          </a:solidFill>
          <a:ln w="12700">
            <a:solidFill>
              <a:srgbClr val="C9A84C"/>
            </a:solidFill>
            <a:prstDash val="solid"/>
          </a:ln>
        </p:spPr>
        <p:txBody>
          <a:bodyPr/>
          <a:lstStyle/>
          <a:p>
            <a:endParaRPr lang="en-US"/>
          </a:p>
        </p:txBody>
      </p:sp>
      <p:sp>
        <p:nvSpPr>
          <p:cNvPr id="25" name="Text 23"/>
          <p:cNvSpPr/>
          <p:nvPr/>
        </p:nvSpPr>
        <p:spPr>
          <a:xfrm>
            <a:off x="365760" y="5029200"/>
            <a:ext cx="8412480" cy="457200"/>
          </a:xfrm>
          <a:prstGeom prst="rect">
            <a:avLst/>
          </a:prstGeom>
          <a:noFill/>
          <a:ln/>
        </p:spPr>
        <p:txBody>
          <a:bodyPr wrap="square" rtlCol="0" anchor="ctr"/>
          <a:lstStyle/>
          <a:p>
            <a:pPr marL="0" indent="0">
              <a:buNone/>
            </a:pPr>
            <a:r>
              <a:rPr lang="en-US" sz="950" dirty="0">
                <a:solidFill>
                  <a:srgbClr val="E8C97E"/>
                </a:solidFill>
                <a:latin typeface="Calibri" pitchFamily="34" charset="0"/>
                <a:ea typeface="Calibri" pitchFamily="34" charset="-122"/>
                <a:cs typeface="Calibri" pitchFamily="34" charset="-120"/>
              </a:rPr>
              <a:t>Legal Utility:  TFLS scores help attorneys and courts understand whether a client can manage finances, follow medication regimens, and communicate — key indicators for POA, guardianship, and financial exploitation cases.</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PERMANENCE OF CAPACITY FINDINGS</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700" b="1" dirty="0">
                <a:solidFill>
                  <a:srgbClr val="1C2E4A"/>
                </a:solidFill>
                <a:latin typeface="Georgia" pitchFamily="34" charset="0"/>
                <a:ea typeface="Georgia" pitchFamily="34" charset="-122"/>
                <a:cs typeface="Georgia" pitchFamily="34" charset="-120"/>
              </a:rPr>
              <a:t>Not All Incapacity Is Forever</a:t>
            </a:r>
            <a:endParaRPr lang="en-US" sz="2700" dirty="0"/>
          </a:p>
        </p:txBody>
      </p:sp>
      <p:sp>
        <p:nvSpPr>
          <p:cNvPr id="5" name="Shape 3"/>
          <p:cNvSpPr/>
          <p:nvPr/>
        </p:nvSpPr>
        <p:spPr>
          <a:xfrm>
            <a:off x="365760" y="1481328"/>
            <a:ext cx="8412480" cy="658368"/>
          </a:xfrm>
          <a:prstGeom prst="rect">
            <a:avLst/>
          </a:prstGeom>
          <a:solidFill>
            <a:srgbClr val="1C2E4A"/>
          </a:solidFill>
          <a:ln w="12700">
            <a:solidFill>
              <a:srgbClr val="1C2E4A"/>
            </a:solidFill>
            <a:prstDash val="solid"/>
          </a:ln>
        </p:spPr>
        <p:txBody>
          <a:bodyPr/>
          <a:lstStyle/>
          <a:p>
            <a:endParaRPr lang="en-US"/>
          </a:p>
        </p:txBody>
      </p:sp>
      <p:sp>
        <p:nvSpPr>
          <p:cNvPr id="6" name="Text 4"/>
          <p:cNvSpPr/>
          <p:nvPr/>
        </p:nvSpPr>
        <p:spPr>
          <a:xfrm>
            <a:off x="548640" y="1527048"/>
            <a:ext cx="8046720" cy="548640"/>
          </a:xfrm>
          <a:prstGeom prst="rect">
            <a:avLst/>
          </a:prstGeom>
          <a:noFill/>
          <a:ln/>
        </p:spPr>
        <p:txBody>
          <a:bodyPr wrap="square"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Key principle: </a:t>
            </a:r>
            <a:r>
              <a:rPr lang="en-US" sz="1100" dirty="0">
                <a:solidFill>
                  <a:srgbClr val="C8D8E8"/>
                </a:solidFill>
                <a:latin typeface="Calibri" pitchFamily="34" charset="0"/>
                <a:ea typeface="Calibri" pitchFamily="34" charset="-122"/>
                <a:cs typeface="Calibri" pitchFamily="34" charset="-120"/>
              </a:rPr>
              <a:t>Capacity is a </a:t>
            </a:r>
            <a:r>
              <a:rPr lang="en-US" sz="1100" b="1" i="1" dirty="0">
                <a:solidFill>
                  <a:srgbClr val="E8C97E"/>
                </a:solidFill>
                <a:latin typeface="Calibri" pitchFamily="34" charset="0"/>
                <a:ea typeface="Calibri" pitchFamily="34" charset="-122"/>
                <a:cs typeface="Calibri" pitchFamily="34" charset="-120"/>
              </a:rPr>
              <a:t>functional and time-specific</a:t>
            </a:r>
            <a:r>
              <a:rPr lang="en-US" sz="1100" dirty="0">
                <a:solidFill>
                  <a:srgbClr val="C8D8E8"/>
                </a:solidFill>
                <a:latin typeface="Calibri" pitchFamily="34" charset="0"/>
                <a:ea typeface="Calibri" pitchFamily="34" charset="-122"/>
                <a:cs typeface="Calibri" pitchFamily="34" charset="-120"/>
              </a:rPr>
              <a:t> determination. A finding of incapacity at one point in time does not necessarily foreclose restoration. Courts and clinicians must distinguish conditions that are fixed and progressive from those that are reversible, episodic, or treatment-responsive.</a:t>
            </a:r>
            <a:endParaRPr lang="en-US" sz="1100" dirty="0"/>
          </a:p>
        </p:txBody>
      </p:sp>
      <p:sp>
        <p:nvSpPr>
          <p:cNvPr id="7" name="Shape 5"/>
          <p:cNvSpPr/>
          <p:nvPr/>
        </p:nvSpPr>
        <p:spPr>
          <a:xfrm>
            <a:off x="365760" y="2286000"/>
            <a:ext cx="4023360" cy="2606040"/>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8" name="Shape 6"/>
          <p:cNvSpPr/>
          <p:nvPr/>
        </p:nvSpPr>
        <p:spPr>
          <a:xfrm>
            <a:off x="365760" y="2286000"/>
            <a:ext cx="4023360" cy="475488"/>
          </a:xfrm>
          <a:prstGeom prst="rect">
            <a:avLst/>
          </a:prstGeom>
          <a:solidFill>
            <a:srgbClr val="B02A2A"/>
          </a:solidFill>
          <a:ln w="12700">
            <a:solidFill>
              <a:srgbClr val="B02A2A"/>
            </a:solidFill>
            <a:prstDash val="solid"/>
          </a:ln>
        </p:spPr>
        <p:txBody>
          <a:bodyPr/>
          <a:lstStyle/>
          <a:p>
            <a:endParaRPr lang="en-US"/>
          </a:p>
        </p:txBody>
      </p:sp>
      <p:sp>
        <p:nvSpPr>
          <p:cNvPr id="9" name="Text 7"/>
          <p:cNvSpPr/>
          <p:nvPr/>
        </p:nvSpPr>
        <p:spPr>
          <a:xfrm>
            <a:off x="475488" y="2286000"/>
            <a:ext cx="3794760" cy="475488"/>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PERMANENT / PROGRESSIVE LOSS</a:t>
            </a:r>
            <a:endParaRPr lang="en-US" sz="1100" dirty="0"/>
          </a:p>
        </p:txBody>
      </p:sp>
      <p:sp>
        <p:nvSpPr>
          <p:cNvPr id="10" name="Text 8"/>
          <p:cNvSpPr/>
          <p:nvPr/>
        </p:nvSpPr>
        <p:spPr>
          <a:xfrm>
            <a:off x="475488" y="2798064"/>
            <a:ext cx="3794760" cy="256032"/>
          </a:xfrm>
          <a:prstGeom prst="rect">
            <a:avLst/>
          </a:prstGeom>
          <a:noFill/>
          <a:ln/>
        </p:spPr>
        <p:txBody>
          <a:bodyPr wrap="square" rtlCol="0" anchor="ctr"/>
          <a:lstStyle/>
          <a:p>
            <a:pPr marL="0" indent="0">
              <a:buNone/>
            </a:pPr>
            <a:r>
              <a:rPr lang="en-US" sz="950" i="1" dirty="0">
                <a:solidFill>
                  <a:srgbClr val="6B7B8D"/>
                </a:solidFill>
                <a:latin typeface="Calibri" pitchFamily="34" charset="0"/>
                <a:ea typeface="Calibri" pitchFamily="34" charset="-122"/>
                <a:cs typeface="Calibri" pitchFamily="34" charset="-120"/>
              </a:rPr>
              <a:t>Capacity is unlikely to be reestablished</a:t>
            </a:r>
            <a:endParaRPr lang="en-US" sz="950" dirty="0"/>
          </a:p>
        </p:txBody>
      </p:sp>
      <p:sp>
        <p:nvSpPr>
          <p:cNvPr id="11" name="Text 9"/>
          <p:cNvSpPr/>
          <p:nvPr/>
        </p:nvSpPr>
        <p:spPr>
          <a:xfrm>
            <a:off x="502920" y="3090672"/>
            <a:ext cx="3749040" cy="169164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Moderate–severe Alzheimer's disease</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Advanced frontotemporal dementia (FTD)</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Severe traumatic brain injury (TBI) with fixed deficits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Huntington's disease (later stages)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Persistent vegetative or minimally conscious states</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Severe intellectual disability (lifelong)</a:t>
            </a:r>
            <a:endParaRPr lang="en-US" sz="1000" dirty="0"/>
          </a:p>
        </p:txBody>
      </p:sp>
      <p:sp>
        <p:nvSpPr>
          <p:cNvPr id="12" name="Shape 10"/>
          <p:cNvSpPr/>
          <p:nvPr/>
        </p:nvSpPr>
        <p:spPr>
          <a:xfrm>
            <a:off x="4754880" y="2286000"/>
            <a:ext cx="4023360" cy="2606040"/>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13" name="Shape 11"/>
          <p:cNvSpPr/>
          <p:nvPr/>
        </p:nvSpPr>
        <p:spPr>
          <a:xfrm>
            <a:off x="4754880" y="2286000"/>
            <a:ext cx="4023360" cy="475488"/>
          </a:xfrm>
          <a:prstGeom prst="rect">
            <a:avLst/>
          </a:prstGeom>
          <a:solidFill>
            <a:srgbClr val="1A7F4B"/>
          </a:solidFill>
          <a:ln w="12700">
            <a:solidFill>
              <a:srgbClr val="1A7F4B"/>
            </a:solidFill>
            <a:prstDash val="solid"/>
          </a:ln>
        </p:spPr>
        <p:txBody>
          <a:bodyPr/>
          <a:lstStyle/>
          <a:p>
            <a:endParaRPr lang="en-US"/>
          </a:p>
        </p:txBody>
      </p:sp>
      <p:sp>
        <p:nvSpPr>
          <p:cNvPr id="14" name="Text 12"/>
          <p:cNvSpPr/>
          <p:nvPr/>
        </p:nvSpPr>
        <p:spPr>
          <a:xfrm>
            <a:off x="4864608" y="2286000"/>
            <a:ext cx="3794760" cy="475488"/>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TRANSIENT / POTENTIALLY RESTORABLE</a:t>
            </a:r>
            <a:endParaRPr lang="en-US" sz="1100" dirty="0"/>
          </a:p>
        </p:txBody>
      </p:sp>
      <p:sp>
        <p:nvSpPr>
          <p:cNvPr id="15" name="Text 13"/>
          <p:cNvSpPr/>
          <p:nvPr/>
        </p:nvSpPr>
        <p:spPr>
          <a:xfrm>
            <a:off x="4864608" y="2798064"/>
            <a:ext cx="3794760" cy="256032"/>
          </a:xfrm>
          <a:prstGeom prst="rect">
            <a:avLst/>
          </a:prstGeom>
          <a:noFill/>
          <a:ln/>
        </p:spPr>
        <p:txBody>
          <a:bodyPr wrap="square" rtlCol="0" anchor="ctr"/>
          <a:lstStyle/>
          <a:p>
            <a:pPr marL="0" indent="0">
              <a:buNone/>
            </a:pPr>
            <a:r>
              <a:rPr lang="en-US" sz="950" i="1" dirty="0">
                <a:solidFill>
                  <a:srgbClr val="6B7B8D"/>
                </a:solidFill>
                <a:latin typeface="Calibri" pitchFamily="34" charset="0"/>
                <a:ea typeface="Calibri" pitchFamily="34" charset="-122"/>
                <a:cs typeface="Calibri" pitchFamily="34" charset="-120"/>
              </a:rPr>
              <a:t>Capacity may be reestablished with intervention</a:t>
            </a:r>
            <a:endParaRPr lang="en-US" sz="950" dirty="0"/>
          </a:p>
        </p:txBody>
      </p:sp>
      <p:sp>
        <p:nvSpPr>
          <p:cNvPr id="16" name="Text 14"/>
          <p:cNvSpPr/>
          <p:nvPr/>
        </p:nvSpPr>
        <p:spPr>
          <a:xfrm>
            <a:off x="4892040" y="3090672"/>
            <a:ext cx="3749040" cy="1691640"/>
          </a:xfrm>
          <a:prstGeom prst="rect">
            <a:avLst/>
          </a:prstGeom>
          <a:noFill/>
          <a:ln/>
        </p:spPr>
        <p:txBody>
          <a:bodyPr wrap="square" rtlCol="0" anchor="ctr"/>
          <a:lstStyle/>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Delirium (resolves when cause treated)</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Acute psychiatric crisis (psychosis, mania, severe depression)</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Substance intoxication or withdrawal</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Medication-induced cognitive impairment</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Untreated hypothyroidism or metabolic encephalopathy</a:t>
            </a:r>
            <a:endParaRPr lang="en-US" sz="1000" dirty="0"/>
          </a:p>
          <a:p>
            <a:pPr marL="342900" indent="-342900">
              <a:buSzPct val="100000"/>
              <a:buChar char="•"/>
            </a:pPr>
            <a:r>
              <a:rPr lang="en-US" sz="1000" dirty="0">
                <a:solidFill>
                  <a:srgbClr val="1C2E4A"/>
                </a:solidFill>
                <a:latin typeface="Calibri" pitchFamily="34" charset="0"/>
                <a:ea typeface="Calibri" pitchFamily="34" charset="-122"/>
                <a:cs typeface="Calibri" pitchFamily="34" charset="-120"/>
              </a:rPr>
              <a:t>Early-to-mild dementia with fluctuating presentation</a:t>
            </a:r>
            <a:endParaRPr lang="en-US" sz="1000" dirty="0"/>
          </a:p>
        </p:txBody>
      </p:sp>
      <p:sp>
        <p:nvSpPr>
          <p:cNvPr id="17" name="Shape 15"/>
          <p:cNvSpPr/>
          <p:nvPr/>
        </p:nvSpPr>
        <p:spPr>
          <a:xfrm>
            <a:off x="365760" y="4956048"/>
            <a:ext cx="8412480" cy="36576"/>
          </a:xfrm>
          <a:prstGeom prst="rect">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365760" y="5001768"/>
            <a:ext cx="8412480" cy="347472"/>
          </a:xfrm>
          <a:prstGeom prst="rect">
            <a:avLst/>
          </a:prstGeom>
          <a:noFill/>
          <a:ln/>
        </p:spPr>
        <p:txBody>
          <a:bodyPr wrap="square" rtlCol="0" anchor="ctr"/>
          <a:lstStyle/>
          <a:p>
            <a:pPr marL="0" indent="0">
              <a:buNone/>
            </a:pPr>
            <a:r>
              <a:rPr lang="en-US" sz="850" i="1" dirty="0">
                <a:solidFill>
                  <a:srgbClr val="6B7B8D"/>
                </a:solidFill>
                <a:latin typeface="Calibri" pitchFamily="34" charset="0"/>
                <a:ea typeface="Calibri" pitchFamily="34" charset="-122"/>
                <a:cs typeface="Calibri" pitchFamily="34" charset="-120"/>
              </a:rPr>
              <a:t>Practice Note:  The distinction matters legally — guardianship and conservatorship frameworks in Tennessee require periodic review precisely because conditions can change. T.C.A. §34-3-108 mandates annual reports; restoration petitions are available under T.C.A. §34-3-107.</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2A4368"/>
          </a:solidFill>
          <a:ln w="12700">
            <a:solidFill>
              <a:srgbClr val="2A4368"/>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RESTORATION OF CAPACITY</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400" b="1" dirty="0">
                <a:solidFill>
                  <a:srgbClr val="FFFFFF"/>
                </a:solidFill>
                <a:latin typeface="Georgia" pitchFamily="34" charset="0"/>
                <a:ea typeface="Georgia" pitchFamily="34" charset="-122"/>
                <a:cs typeface="Georgia" pitchFamily="34" charset="-120"/>
              </a:rPr>
              <a:t>Pathways Back to Legal and Functional Capacity</a:t>
            </a:r>
            <a:endParaRPr lang="en-US" sz="2400" dirty="0"/>
          </a:p>
        </p:txBody>
      </p:sp>
      <p:sp>
        <p:nvSpPr>
          <p:cNvPr id="5" name="Shape 3"/>
          <p:cNvSpPr/>
          <p:nvPr/>
        </p:nvSpPr>
        <p:spPr>
          <a:xfrm>
            <a:off x="365760" y="1417320"/>
            <a:ext cx="2926080" cy="45720"/>
          </a:xfrm>
          <a:prstGeom prst="rect">
            <a:avLst/>
          </a:prstGeom>
          <a:solidFill>
            <a:srgbClr val="C9A84C"/>
          </a:solidFill>
          <a:ln w="12700">
            <a:solidFill>
              <a:srgbClr val="C9A84C"/>
            </a:solidFill>
            <a:prstDash val="solid"/>
          </a:ln>
        </p:spPr>
        <p:txBody>
          <a:bodyPr/>
          <a:lstStyle/>
          <a:p>
            <a:endParaRPr lang="en-US"/>
          </a:p>
        </p:txBody>
      </p:sp>
      <p:sp>
        <p:nvSpPr>
          <p:cNvPr id="6" name="Shape 4"/>
          <p:cNvSpPr/>
          <p:nvPr/>
        </p:nvSpPr>
        <p:spPr>
          <a:xfrm>
            <a:off x="365760" y="1600200"/>
            <a:ext cx="4160520" cy="1572768"/>
          </a:xfrm>
          <a:prstGeom prst="rect">
            <a:avLst/>
          </a:prstGeom>
          <a:solidFill>
            <a:srgbClr val="065A82"/>
          </a:solidFill>
          <a:ln w="12700">
            <a:solidFill>
              <a:srgbClr val="065A82"/>
            </a:solidFill>
            <a:prstDash val="solid"/>
          </a:ln>
        </p:spPr>
        <p:txBody>
          <a:bodyPr/>
          <a:lstStyle/>
          <a:p>
            <a:endParaRPr lang="en-US"/>
          </a:p>
        </p:txBody>
      </p:sp>
      <p:sp>
        <p:nvSpPr>
          <p:cNvPr id="7" name="Shape 5"/>
          <p:cNvSpPr/>
          <p:nvPr/>
        </p:nvSpPr>
        <p:spPr>
          <a:xfrm>
            <a:off x="365760" y="1600200"/>
            <a:ext cx="4160520" cy="54864"/>
          </a:xfrm>
          <a:prstGeom prst="rect">
            <a:avLst/>
          </a:prstGeom>
          <a:solidFill>
            <a:srgbClr val="C9A84C"/>
          </a:solidFill>
          <a:ln w="12700">
            <a:solidFill>
              <a:srgbClr val="C9A84C"/>
            </a:solidFill>
            <a:prstDash val="solid"/>
          </a:ln>
        </p:spPr>
        <p:txBody>
          <a:bodyPr/>
          <a:lstStyle/>
          <a:p>
            <a:endParaRPr lang="en-US"/>
          </a:p>
        </p:txBody>
      </p:sp>
      <p:sp>
        <p:nvSpPr>
          <p:cNvPr id="8" name="Text 6"/>
          <p:cNvSpPr/>
          <p:nvPr/>
        </p:nvSpPr>
        <p:spPr>
          <a:xfrm>
            <a:off x="502920" y="1691640"/>
            <a:ext cx="3886200" cy="347472"/>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Clinical Triggers for Re-Evaluation</a:t>
            </a:r>
            <a:endParaRPr lang="en-US" sz="1100" dirty="0"/>
          </a:p>
        </p:txBody>
      </p:sp>
      <p:sp>
        <p:nvSpPr>
          <p:cNvPr id="9" name="Shape 7"/>
          <p:cNvSpPr/>
          <p:nvPr/>
        </p:nvSpPr>
        <p:spPr>
          <a:xfrm>
            <a:off x="502920" y="2039112"/>
            <a:ext cx="3749040" cy="27432"/>
          </a:xfrm>
          <a:prstGeom prst="rect">
            <a:avLst/>
          </a:prstGeom>
          <a:solidFill>
            <a:srgbClr val="E8C97E">
              <a:alpha val="50000"/>
            </a:srgbClr>
          </a:solidFill>
          <a:ln w="12700">
            <a:solidFill>
              <a:srgbClr val="E8C97E"/>
            </a:solidFill>
            <a:prstDash val="solid"/>
          </a:ln>
        </p:spPr>
        <p:txBody>
          <a:bodyPr/>
          <a:lstStyle/>
          <a:p>
            <a:endParaRPr lang="en-US"/>
          </a:p>
        </p:txBody>
      </p:sp>
      <p:sp>
        <p:nvSpPr>
          <p:cNvPr id="10" name="Text 8"/>
          <p:cNvSpPr/>
          <p:nvPr/>
        </p:nvSpPr>
        <p:spPr>
          <a:xfrm>
            <a:off x="502920" y="2103120"/>
            <a:ext cx="3886200" cy="100584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Delirium resolves after hospitalization or infection treatment</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Psychiatric stabilization following inpatient admission</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Medication adjustment eliminates impairing side effects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Substance use disorder enters sustained remission</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Thyroid, B12, or other metabolic condition successfully treated</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Reassessment warranted whenever clinical picture improves</a:t>
            </a:r>
            <a:endParaRPr lang="en-US" sz="900" dirty="0"/>
          </a:p>
        </p:txBody>
      </p:sp>
      <p:sp>
        <p:nvSpPr>
          <p:cNvPr id="11" name="Shape 9"/>
          <p:cNvSpPr/>
          <p:nvPr/>
        </p:nvSpPr>
        <p:spPr>
          <a:xfrm>
            <a:off x="4754880" y="1600200"/>
            <a:ext cx="4160520" cy="1572768"/>
          </a:xfrm>
          <a:prstGeom prst="rect">
            <a:avLst/>
          </a:prstGeom>
          <a:solidFill>
            <a:srgbClr val="028090"/>
          </a:solidFill>
          <a:ln w="12700">
            <a:solidFill>
              <a:srgbClr val="028090"/>
            </a:solidFill>
            <a:prstDash val="solid"/>
          </a:ln>
        </p:spPr>
        <p:txBody>
          <a:bodyPr/>
          <a:lstStyle/>
          <a:p>
            <a:endParaRPr lang="en-US"/>
          </a:p>
        </p:txBody>
      </p:sp>
      <p:sp>
        <p:nvSpPr>
          <p:cNvPr id="12" name="Shape 10"/>
          <p:cNvSpPr/>
          <p:nvPr/>
        </p:nvSpPr>
        <p:spPr>
          <a:xfrm>
            <a:off x="4754880" y="1600200"/>
            <a:ext cx="4160520" cy="54864"/>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4892040" y="1691640"/>
            <a:ext cx="3886200" cy="347472"/>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What the Psychologist Looks For</a:t>
            </a:r>
            <a:endParaRPr lang="en-US" sz="1100" dirty="0"/>
          </a:p>
        </p:txBody>
      </p:sp>
      <p:sp>
        <p:nvSpPr>
          <p:cNvPr id="14" name="Shape 12"/>
          <p:cNvSpPr/>
          <p:nvPr/>
        </p:nvSpPr>
        <p:spPr>
          <a:xfrm>
            <a:off x="4892040" y="2039112"/>
            <a:ext cx="3749040" cy="27432"/>
          </a:xfrm>
          <a:prstGeom prst="rect">
            <a:avLst/>
          </a:prstGeom>
          <a:solidFill>
            <a:srgbClr val="E8C97E">
              <a:alpha val="50000"/>
            </a:srgbClr>
          </a:solidFill>
          <a:ln w="12700">
            <a:solidFill>
              <a:srgbClr val="E8C97E"/>
            </a:solidFill>
            <a:prstDash val="solid"/>
          </a:ln>
        </p:spPr>
        <p:txBody>
          <a:bodyPr/>
          <a:lstStyle/>
          <a:p>
            <a:endParaRPr lang="en-US"/>
          </a:p>
        </p:txBody>
      </p:sp>
      <p:sp>
        <p:nvSpPr>
          <p:cNvPr id="15" name="Text 13"/>
          <p:cNvSpPr/>
          <p:nvPr/>
        </p:nvSpPr>
        <p:spPr>
          <a:xfrm>
            <a:off x="4892040" y="2103120"/>
            <a:ext cx="3886200" cy="100584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Return to baseline cognitive performance on repeat testing</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MSE normalization: orientation, attention, judgment restored</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Functional gains on performance-based measures (e.g., TFLS)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Consistency across multiple evaluation sessions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Corroboration from collateral sources and medical records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Clear interval between impaired and re-evaluated states</a:t>
            </a:r>
            <a:endParaRPr lang="en-US" sz="900" dirty="0"/>
          </a:p>
        </p:txBody>
      </p:sp>
      <p:sp>
        <p:nvSpPr>
          <p:cNvPr id="16" name="Shape 14"/>
          <p:cNvSpPr/>
          <p:nvPr/>
        </p:nvSpPr>
        <p:spPr>
          <a:xfrm>
            <a:off x="365760" y="3319272"/>
            <a:ext cx="4160520" cy="1572768"/>
          </a:xfrm>
          <a:prstGeom prst="rect">
            <a:avLst/>
          </a:prstGeom>
          <a:solidFill>
            <a:srgbClr val="1A5276"/>
          </a:solidFill>
          <a:ln w="12700">
            <a:solidFill>
              <a:srgbClr val="1A5276"/>
            </a:solidFill>
            <a:prstDash val="solid"/>
          </a:ln>
        </p:spPr>
        <p:txBody>
          <a:bodyPr/>
          <a:lstStyle/>
          <a:p>
            <a:endParaRPr lang="en-US"/>
          </a:p>
        </p:txBody>
      </p:sp>
      <p:sp>
        <p:nvSpPr>
          <p:cNvPr id="17" name="Shape 15"/>
          <p:cNvSpPr/>
          <p:nvPr/>
        </p:nvSpPr>
        <p:spPr>
          <a:xfrm>
            <a:off x="365760" y="3319272"/>
            <a:ext cx="4160520" cy="54864"/>
          </a:xfrm>
          <a:prstGeom prst="rect">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502920" y="3410712"/>
            <a:ext cx="3886200" cy="347472"/>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Legal Process for Restoration (Tennessee)</a:t>
            </a:r>
            <a:endParaRPr lang="en-US" sz="1100" dirty="0"/>
          </a:p>
        </p:txBody>
      </p:sp>
      <p:sp>
        <p:nvSpPr>
          <p:cNvPr id="19" name="Shape 17"/>
          <p:cNvSpPr/>
          <p:nvPr/>
        </p:nvSpPr>
        <p:spPr>
          <a:xfrm>
            <a:off x="502920" y="3758184"/>
            <a:ext cx="3749040" cy="27432"/>
          </a:xfrm>
          <a:prstGeom prst="rect">
            <a:avLst/>
          </a:prstGeom>
          <a:solidFill>
            <a:srgbClr val="E8C97E">
              <a:alpha val="50000"/>
            </a:srgbClr>
          </a:solidFill>
          <a:ln w="12700">
            <a:solidFill>
              <a:srgbClr val="E8C97E"/>
            </a:solidFill>
            <a:prstDash val="solid"/>
          </a:ln>
        </p:spPr>
        <p:txBody>
          <a:bodyPr/>
          <a:lstStyle/>
          <a:p>
            <a:endParaRPr lang="en-US"/>
          </a:p>
        </p:txBody>
      </p:sp>
      <p:sp>
        <p:nvSpPr>
          <p:cNvPr id="20" name="Text 18"/>
          <p:cNvSpPr/>
          <p:nvPr/>
        </p:nvSpPr>
        <p:spPr>
          <a:xfrm>
            <a:off x="502920" y="3822192"/>
            <a:ext cx="3886200" cy="100584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Petition for restoration filed under T.C.A. §34-3-107</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Court appoints guardian ad litem for protected person</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Independent psychological evaluation typically required</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Hearing before the probate or chancery court</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Full or limited restoration of rights possible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Prior legal instruments (POA, contracts) may require scrutiny</a:t>
            </a:r>
            <a:endParaRPr lang="en-US" sz="900" dirty="0"/>
          </a:p>
        </p:txBody>
      </p:sp>
      <p:sp>
        <p:nvSpPr>
          <p:cNvPr id="21" name="Shape 19"/>
          <p:cNvSpPr/>
          <p:nvPr/>
        </p:nvSpPr>
        <p:spPr>
          <a:xfrm>
            <a:off x="4754880" y="3319272"/>
            <a:ext cx="4160520" cy="1572768"/>
          </a:xfrm>
          <a:prstGeom prst="rect">
            <a:avLst/>
          </a:prstGeom>
          <a:solidFill>
            <a:srgbClr val="145A32"/>
          </a:solidFill>
          <a:ln w="12700">
            <a:solidFill>
              <a:srgbClr val="145A32"/>
            </a:solidFill>
            <a:prstDash val="solid"/>
          </a:ln>
        </p:spPr>
        <p:txBody>
          <a:bodyPr/>
          <a:lstStyle/>
          <a:p>
            <a:endParaRPr lang="en-US"/>
          </a:p>
        </p:txBody>
      </p:sp>
      <p:sp>
        <p:nvSpPr>
          <p:cNvPr id="22" name="Shape 20"/>
          <p:cNvSpPr/>
          <p:nvPr/>
        </p:nvSpPr>
        <p:spPr>
          <a:xfrm>
            <a:off x="4754880" y="3319272"/>
            <a:ext cx="4160520" cy="54864"/>
          </a:xfrm>
          <a:prstGeom prst="rect">
            <a:avLst/>
          </a:prstGeom>
          <a:solidFill>
            <a:srgbClr val="C9A84C"/>
          </a:solidFill>
          <a:ln w="12700">
            <a:solidFill>
              <a:srgbClr val="C9A84C"/>
            </a:solidFill>
            <a:prstDash val="solid"/>
          </a:ln>
        </p:spPr>
        <p:txBody>
          <a:bodyPr/>
          <a:lstStyle/>
          <a:p>
            <a:endParaRPr lang="en-US"/>
          </a:p>
        </p:txBody>
      </p:sp>
      <p:sp>
        <p:nvSpPr>
          <p:cNvPr id="23" name="Text 21"/>
          <p:cNvSpPr/>
          <p:nvPr/>
        </p:nvSpPr>
        <p:spPr>
          <a:xfrm>
            <a:off x="4892040" y="3410712"/>
            <a:ext cx="3886200" cy="347472"/>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Implications for Document Timing</a:t>
            </a:r>
            <a:endParaRPr lang="en-US" sz="1100" dirty="0"/>
          </a:p>
        </p:txBody>
      </p:sp>
      <p:sp>
        <p:nvSpPr>
          <p:cNvPr id="24" name="Shape 22"/>
          <p:cNvSpPr/>
          <p:nvPr/>
        </p:nvSpPr>
        <p:spPr>
          <a:xfrm>
            <a:off x="4892040" y="3758184"/>
            <a:ext cx="3749040" cy="27432"/>
          </a:xfrm>
          <a:prstGeom prst="rect">
            <a:avLst/>
          </a:prstGeom>
          <a:solidFill>
            <a:srgbClr val="E8C97E">
              <a:alpha val="50000"/>
            </a:srgbClr>
          </a:solidFill>
          <a:ln w="12700">
            <a:solidFill>
              <a:srgbClr val="E8C97E"/>
            </a:solidFill>
            <a:prstDash val="solid"/>
          </a:ln>
        </p:spPr>
        <p:txBody>
          <a:bodyPr/>
          <a:lstStyle/>
          <a:p>
            <a:endParaRPr lang="en-US"/>
          </a:p>
        </p:txBody>
      </p:sp>
      <p:sp>
        <p:nvSpPr>
          <p:cNvPr id="25" name="Text 23"/>
          <p:cNvSpPr/>
          <p:nvPr/>
        </p:nvSpPr>
        <p:spPr>
          <a:xfrm>
            <a:off x="4892040" y="3822192"/>
            <a:ext cx="3886200" cy="100584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Capacity assessments should be repeated after clinical improvement</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Documents executed during a transient incapacity period are voidable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Gap between incapacity and execution matters — establish the timeline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"Lucid interval" doctrine: valid execution possible between episodes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Medical records contemporaneous with signing are critical evidence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Proactive evaluation before major transactions protects all parties</a:t>
            </a:r>
            <a:endParaRPr lang="en-US" sz="900" dirty="0"/>
          </a:p>
        </p:txBody>
      </p:sp>
      <p:sp>
        <p:nvSpPr>
          <p:cNvPr id="26" name="Shape 24"/>
          <p:cNvSpPr/>
          <p:nvPr/>
        </p:nvSpPr>
        <p:spPr>
          <a:xfrm>
            <a:off x="365760" y="4956048"/>
            <a:ext cx="8412480" cy="36576"/>
          </a:xfrm>
          <a:prstGeom prst="rect">
            <a:avLst/>
          </a:prstGeom>
          <a:solidFill>
            <a:srgbClr val="C9A84C"/>
          </a:solidFill>
          <a:ln w="12700">
            <a:solidFill>
              <a:srgbClr val="C9A84C"/>
            </a:solidFill>
            <a:prstDash val="solid"/>
          </a:ln>
        </p:spPr>
        <p:txBody>
          <a:bodyPr/>
          <a:lstStyle/>
          <a:p>
            <a:endParaRPr lang="en-US"/>
          </a:p>
        </p:txBody>
      </p:sp>
      <p:sp>
        <p:nvSpPr>
          <p:cNvPr id="27" name="Text 25"/>
          <p:cNvSpPr/>
          <p:nvPr/>
        </p:nvSpPr>
        <p:spPr>
          <a:xfrm>
            <a:off x="365760" y="5001768"/>
            <a:ext cx="8412480" cy="347472"/>
          </a:xfrm>
          <a:prstGeom prst="rect">
            <a:avLst/>
          </a:prstGeom>
          <a:noFill/>
          <a:ln/>
        </p:spPr>
        <p:txBody>
          <a:bodyPr wrap="square" rtlCol="0" anchor="ctr"/>
          <a:lstStyle/>
          <a:p>
            <a:pPr marL="0" indent="0">
              <a:buNone/>
            </a:pPr>
            <a:r>
              <a:rPr lang="en-US" sz="850" i="1" dirty="0">
                <a:solidFill>
                  <a:srgbClr val="E8C97E"/>
                </a:solidFill>
                <a:latin typeface="Calibri" pitchFamily="34" charset="0"/>
                <a:ea typeface="Calibri" pitchFamily="34" charset="-122"/>
                <a:cs typeface="Calibri" pitchFamily="34" charset="-120"/>
              </a:rPr>
              <a:t>The "lucid interval" doctrine is well-established in Tennessee probate law — a person with a progressive condition may retain the capacity to execute a valid will or contract during a period of temporary clarity. Expert psychological testimony is often pivotal in establishing or refuting such intervals.</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4">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200" b="1" kern="0" spc="200" dirty="0">
                <a:solidFill>
                  <a:srgbClr val="C9A84C"/>
                </a:solidFill>
              </a:rPr>
              <a:t>TENNESSEE MEDICAL SOURCE STATEMENT — MENTAL HEALTH</a:t>
            </a:r>
            <a:endParaRPr lang="en-US" sz="12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200" b="1" dirty="0">
                <a:solidFill>
                  <a:srgbClr val="1C2E4A"/>
                </a:solidFill>
                <a:latin typeface="Georgia" pitchFamily="34" charset="0"/>
                <a:ea typeface="Georgia" pitchFamily="34" charset="-122"/>
                <a:cs typeface="Georgia" pitchFamily="34" charset="-120"/>
              </a:rPr>
              <a:t>Purpose, Structure &amp; What Completing It Requires</a:t>
            </a:r>
            <a:endParaRPr lang="en-US" sz="2200" dirty="0"/>
          </a:p>
        </p:txBody>
      </p:sp>
      <p:sp>
        <p:nvSpPr>
          <p:cNvPr id="5" name="Shape 3"/>
          <p:cNvSpPr/>
          <p:nvPr/>
        </p:nvSpPr>
        <p:spPr>
          <a:xfrm>
            <a:off x="365760" y="1481328"/>
            <a:ext cx="8412480" cy="658368"/>
          </a:xfrm>
          <a:prstGeom prst="rect">
            <a:avLst/>
          </a:prstGeom>
          <a:solidFill>
            <a:srgbClr val="1C2E4A"/>
          </a:solidFill>
          <a:ln w="12700">
            <a:solidFill>
              <a:srgbClr val="1C2E4A"/>
            </a:solidFill>
            <a:prstDash val="solid"/>
          </a:ln>
        </p:spPr>
        <p:txBody>
          <a:bodyPr/>
          <a:lstStyle/>
          <a:p>
            <a:endParaRPr lang="en-US"/>
          </a:p>
        </p:txBody>
      </p:sp>
      <p:sp>
        <p:nvSpPr>
          <p:cNvPr id="6" name="Text 4"/>
          <p:cNvSpPr/>
          <p:nvPr/>
        </p:nvSpPr>
        <p:spPr>
          <a:xfrm>
            <a:off x="548640" y="1527048"/>
            <a:ext cx="8046720" cy="548640"/>
          </a:xfrm>
          <a:prstGeom prst="rect">
            <a:avLst/>
          </a:prstGeom>
          <a:noFill/>
          <a:ln/>
        </p:spPr>
        <p:txBody>
          <a:bodyPr wrap="square" rtlCol="0" anchor="ctr"/>
          <a:lstStyle/>
          <a:p>
            <a:pPr marL="0" indent="0">
              <a:buNone/>
            </a:pPr>
            <a:r>
              <a:rPr lang="en-US" sz="1050" b="1" dirty="0">
                <a:solidFill>
                  <a:srgbClr val="C9A84C"/>
                </a:solidFill>
                <a:latin typeface="Calibri" pitchFamily="34" charset="0"/>
                <a:ea typeface="Calibri" pitchFamily="34" charset="-122"/>
                <a:cs typeface="Calibri" pitchFamily="34" charset="-120"/>
              </a:rPr>
              <a:t>What it is: </a:t>
            </a:r>
            <a:r>
              <a:rPr lang="en-US" sz="1050" dirty="0">
                <a:solidFill>
                  <a:srgbClr val="C8D8E8"/>
                </a:solidFill>
                <a:latin typeface="Calibri" pitchFamily="34" charset="0"/>
                <a:ea typeface="Calibri" pitchFamily="34" charset="-122"/>
                <a:cs typeface="Calibri" pitchFamily="34" charset="-120"/>
              </a:rPr>
              <a:t>A structured opinion form completed by a treating or evaluating mental health provider — psychologist, psychiatrist, or LCSW — for use in Tennessee Social Security disability proceedings and related legal matters. It translates clinical findings into the functional language SSA adjudicators and courts require.</a:t>
            </a:r>
            <a:endParaRPr lang="en-US" sz="1050" dirty="0"/>
          </a:p>
        </p:txBody>
      </p:sp>
      <p:sp>
        <p:nvSpPr>
          <p:cNvPr id="7" name="Shape 5"/>
          <p:cNvSpPr/>
          <p:nvPr/>
        </p:nvSpPr>
        <p:spPr>
          <a:xfrm>
            <a:off x="365760" y="2286000"/>
            <a:ext cx="2651760" cy="2743200"/>
          </a:xfrm>
          <a:prstGeom prst="rect">
            <a:avLst/>
          </a:prstGeom>
          <a:solidFill>
            <a:srgbClr val="1C2E4A"/>
          </a:solidFill>
          <a:ln w="19050">
            <a:solidFill>
              <a:srgbClr val="C9A84C"/>
            </a:solidFill>
            <a:prstDash val="solid"/>
          </a:ln>
          <a:effectLst>
            <a:outerShdw blurRad="50800" dist="25400" dir="8100000" algn="bl" rotWithShape="0">
              <a:srgbClr val="000000">
                <a:alpha val="8000"/>
              </a:srgbClr>
            </a:outerShdw>
          </a:effectLst>
        </p:spPr>
        <p:txBody>
          <a:bodyPr/>
          <a:lstStyle/>
          <a:p>
            <a:endParaRPr lang="en-US"/>
          </a:p>
        </p:txBody>
      </p:sp>
      <p:sp>
        <p:nvSpPr>
          <p:cNvPr id="8" name="Shape 6"/>
          <p:cNvSpPr/>
          <p:nvPr/>
        </p:nvSpPr>
        <p:spPr>
          <a:xfrm>
            <a:off x="365760" y="2286000"/>
            <a:ext cx="2651760" cy="475488"/>
          </a:xfrm>
          <a:prstGeom prst="rect">
            <a:avLst/>
          </a:prstGeom>
          <a:solidFill>
            <a:srgbClr val="C9A84C"/>
          </a:solidFill>
          <a:ln w="12700">
            <a:solidFill>
              <a:srgbClr val="C9A84C"/>
            </a:solidFill>
            <a:prstDash val="solid"/>
          </a:ln>
        </p:spPr>
        <p:txBody>
          <a:bodyPr/>
          <a:lstStyle/>
          <a:p>
            <a:endParaRPr lang="en-US"/>
          </a:p>
        </p:txBody>
      </p:sp>
      <p:sp>
        <p:nvSpPr>
          <p:cNvPr id="9" name="Text 7"/>
          <p:cNvSpPr/>
          <p:nvPr/>
        </p:nvSpPr>
        <p:spPr>
          <a:xfrm>
            <a:off x="475488" y="2286000"/>
            <a:ext cx="2423160" cy="475488"/>
          </a:xfrm>
          <a:prstGeom prst="rect">
            <a:avLst/>
          </a:prstGeom>
          <a:noFill/>
          <a:ln/>
        </p:spPr>
        <p:txBody>
          <a:bodyPr wrap="square" rtlCol="0" anchor="ctr"/>
          <a:lstStyle/>
          <a:p>
            <a:pPr marL="0" indent="0">
              <a:buNone/>
            </a:pPr>
            <a:r>
              <a:rPr lang="en-US" sz="1000" b="1" dirty="0">
                <a:solidFill>
                  <a:srgbClr val="C9A84C"/>
                </a:solidFill>
                <a:latin typeface="Calibri" pitchFamily="34" charset="0"/>
                <a:ea typeface="Calibri" pitchFamily="34" charset="-122"/>
                <a:cs typeface="Calibri" pitchFamily="34" charset="-120"/>
              </a:rPr>
              <a:t>Part 1 — Clinical Basis</a:t>
            </a:r>
            <a:endParaRPr lang="en-US" sz="1000" dirty="0"/>
          </a:p>
        </p:txBody>
      </p:sp>
      <p:sp>
        <p:nvSpPr>
          <p:cNvPr id="10" name="Text 8"/>
          <p:cNvSpPr/>
          <p:nvPr/>
        </p:nvSpPr>
        <p:spPr>
          <a:xfrm>
            <a:off x="475488" y="2834640"/>
            <a:ext cx="2423160" cy="210312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DSM-5 diagnosis with specifier</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Duration of treating relationship</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Frequency of contact / visits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Prognosis and expected trajectory</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List of symptoms with clinical support</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Identify objective findings supporting opinion (testing, MSE results)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Attach or reference supporting records</a:t>
            </a:r>
            <a:endParaRPr lang="en-US" sz="900" dirty="0"/>
          </a:p>
        </p:txBody>
      </p:sp>
      <p:sp>
        <p:nvSpPr>
          <p:cNvPr id="11" name="Shape 9"/>
          <p:cNvSpPr/>
          <p:nvPr/>
        </p:nvSpPr>
        <p:spPr>
          <a:xfrm>
            <a:off x="3200400" y="2286000"/>
            <a:ext cx="2651760" cy="2743200"/>
          </a:xfrm>
          <a:prstGeom prst="rect">
            <a:avLst/>
          </a:prstGeom>
          <a:solidFill>
            <a:srgbClr val="F4F6F9"/>
          </a:solidFill>
          <a:ln w="19050">
            <a:solidFill>
              <a:srgbClr val="1C2E4A"/>
            </a:solidFill>
            <a:prstDash val="solid"/>
          </a:ln>
          <a:effectLst>
            <a:outerShdw blurRad="50800" dist="25400" dir="8100000" algn="bl" rotWithShape="0">
              <a:srgbClr val="000000">
                <a:alpha val="8000"/>
              </a:srgbClr>
            </a:outerShdw>
          </a:effectLst>
        </p:spPr>
        <p:txBody>
          <a:bodyPr/>
          <a:lstStyle/>
          <a:p>
            <a:endParaRPr lang="en-US"/>
          </a:p>
        </p:txBody>
      </p:sp>
      <p:sp>
        <p:nvSpPr>
          <p:cNvPr id="12" name="Shape 10"/>
          <p:cNvSpPr/>
          <p:nvPr/>
        </p:nvSpPr>
        <p:spPr>
          <a:xfrm>
            <a:off x="3200400" y="2286000"/>
            <a:ext cx="2651760" cy="475488"/>
          </a:xfrm>
          <a:prstGeom prst="rect">
            <a:avLst/>
          </a:prstGeom>
          <a:solidFill>
            <a:srgbClr val="1C2E4A"/>
          </a:solidFill>
          <a:ln w="12700">
            <a:solidFill>
              <a:srgbClr val="1C2E4A"/>
            </a:solidFill>
            <a:prstDash val="solid"/>
          </a:ln>
        </p:spPr>
        <p:txBody>
          <a:bodyPr/>
          <a:lstStyle/>
          <a:p>
            <a:endParaRPr lang="en-US"/>
          </a:p>
        </p:txBody>
      </p:sp>
      <p:sp>
        <p:nvSpPr>
          <p:cNvPr id="13" name="Text 11"/>
          <p:cNvSpPr/>
          <p:nvPr/>
        </p:nvSpPr>
        <p:spPr>
          <a:xfrm>
            <a:off x="3310128" y="2286000"/>
            <a:ext cx="2423160" cy="475488"/>
          </a:xfrm>
          <a:prstGeom prst="rect">
            <a:avLst/>
          </a:prstGeom>
          <a:noFill/>
          <a:ln/>
        </p:spPr>
        <p:txBody>
          <a:bodyPr wrap="square" rtlCol="0" anchor="ctr"/>
          <a:lstStyle/>
          <a:p>
            <a:pPr marL="0" indent="0">
              <a:buNone/>
            </a:pPr>
            <a:r>
              <a:rPr lang="en-US" sz="1000" b="1" dirty="0">
                <a:solidFill>
                  <a:srgbClr val="1C2E4A"/>
                </a:solidFill>
                <a:latin typeface="Calibri" pitchFamily="34" charset="0"/>
                <a:ea typeface="Calibri" pitchFamily="34" charset="-122"/>
                <a:cs typeface="Calibri" pitchFamily="34" charset="-120"/>
              </a:rPr>
              <a:t>Part 2 — Functional Limitations</a:t>
            </a:r>
            <a:endParaRPr lang="en-US" sz="1000" dirty="0"/>
          </a:p>
        </p:txBody>
      </p:sp>
      <p:sp>
        <p:nvSpPr>
          <p:cNvPr id="14" name="Text 12"/>
          <p:cNvSpPr/>
          <p:nvPr/>
        </p:nvSpPr>
        <p:spPr>
          <a:xfrm>
            <a:off x="3310128" y="2834640"/>
            <a:ext cx="2423160" cy="2103120"/>
          </a:xfrm>
          <a:prstGeom prst="rect">
            <a:avLst/>
          </a:prstGeom>
          <a:noFill/>
          <a:ln/>
        </p:spPr>
        <p:txBody>
          <a:bodyPr wrap="square" rtlCol="0" anchor="ctr"/>
          <a:lstStyle/>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Understanding &amp; memory (simple vs. complex instructions)</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Sustained concentration and persistence</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Social interaction (supervisors, coworkers, public)</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Adaptation (response to stress, change, hazards)</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Rate each domain: None / Mild / Moderate / Marked / Extreme</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Explain basis for each rating — not just check boxes</a:t>
            </a:r>
            <a:endParaRPr lang="en-US" sz="900" dirty="0"/>
          </a:p>
          <a:p>
            <a:pPr marL="342900" indent="-342900">
              <a:buSzPct val="100000"/>
              <a:buChar char="•"/>
            </a:pPr>
            <a:r>
              <a:rPr lang="en-US" sz="900" dirty="0">
                <a:solidFill>
                  <a:srgbClr val="6B7B8D"/>
                </a:solidFill>
                <a:latin typeface="Calibri" pitchFamily="34" charset="0"/>
                <a:ea typeface="Calibri" pitchFamily="34" charset="-122"/>
                <a:cs typeface="Calibri" pitchFamily="34" charset="-120"/>
              </a:rPr>
              <a:t>Distinguish work-related vs. general functional limits</a:t>
            </a:r>
            <a:endParaRPr lang="en-US" sz="900" dirty="0"/>
          </a:p>
        </p:txBody>
      </p:sp>
      <p:sp>
        <p:nvSpPr>
          <p:cNvPr id="15" name="Shape 13"/>
          <p:cNvSpPr/>
          <p:nvPr/>
        </p:nvSpPr>
        <p:spPr>
          <a:xfrm>
            <a:off x="6035040" y="2286000"/>
            <a:ext cx="2651760" cy="2743200"/>
          </a:xfrm>
          <a:prstGeom prst="rect">
            <a:avLst/>
          </a:prstGeom>
          <a:solidFill>
            <a:srgbClr val="1C2E4A"/>
          </a:solidFill>
          <a:ln w="19050">
            <a:solidFill>
              <a:srgbClr val="C9A84C"/>
            </a:solidFill>
            <a:prstDash val="solid"/>
          </a:ln>
          <a:effectLst>
            <a:outerShdw blurRad="50800" dist="25400" dir="8100000" algn="bl" rotWithShape="0">
              <a:srgbClr val="000000">
                <a:alpha val="8000"/>
              </a:srgbClr>
            </a:outerShdw>
          </a:effectLst>
        </p:spPr>
        <p:txBody>
          <a:bodyPr/>
          <a:lstStyle/>
          <a:p>
            <a:endParaRPr lang="en-US"/>
          </a:p>
        </p:txBody>
      </p:sp>
      <p:sp>
        <p:nvSpPr>
          <p:cNvPr id="16" name="Shape 14"/>
          <p:cNvSpPr/>
          <p:nvPr/>
        </p:nvSpPr>
        <p:spPr>
          <a:xfrm>
            <a:off x="6035040" y="2286000"/>
            <a:ext cx="2651760" cy="475488"/>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6144768" y="2286000"/>
            <a:ext cx="2423160" cy="475488"/>
          </a:xfrm>
          <a:prstGeom prst="rect">
            <a:avLst/>
          </a:prstGeom>
          <a:noFill/>
          <a:ln/>
        </p:spPr>
        <p:txBody>
          <a:bodyPr wrap="square" rtlCol="0" anchor="ctr"/>
          <a:lstStyle/>
          <a:p>
            <a:pPr marL="0" indent="0">
              <a:buNone/>
            </a:pPr>
            <a:r>
              <a:rPr lang="en-US" sz="1000" b="1" dirty="0">
                <a:solidFill>
                  <a:srgbClr val="C9A84C"/>
                </a:solidFill>
                <a:latin typeface="Calibri" pitchFamily="34" charset="0"/>
                <a:ea typeface="Calibri" pitchFamily="34" charset="-122"/>
                <a:cs typeface="Calibri" pitchFamily="34" charset="-120"/>
              </a:rPr>
              <a:t>Part 3 — Work Capacity Opinions</a:t>
            </a:r>
            <a:endParaRPr lang="en-US" sz="1000" dirty="0"/>
          </a:p>
        </p:txBody>
      </p:sp>
      <p:sp>
        <p:nvSpPr>
          <p:cNvPr id="18" name="Text 16"/>
          <p:cNvSpPr/>
          <p:nvPr/>
        </p:nvSpPr>
        <p:spPr>
          <a:xfrm>
            <a:off x="6144768" y="2834640"/>
            <a:ext cx="2423160" cy="2103120"/>
          </a:xfrm>
          <a:prstGeom prst="rect">
            <a:avLst/>
          </a:prstGeom>
          <a:noFill/>
          <a:ln/>
        </p:spPr>
        <p:txBody>
          <a:bodyPr wrap="square" rtlCol="0" anchor="ctr"/>
          <a:lstStyle/>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Ability to maintain regular attendance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Sustain attention for 2-hour blocks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Complete a normal workday without interruption</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Expected absences per month due to symptoms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Whether limitations existed prior to alleged onset date</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Whether opinion is consistent with treating records</a:t>
            </a:r>
            <a:endParaRPr lang="en-US" sz="900" dirty="0"/>
          </a:p>
          <a:p>
            <a:pPr marL="342900" indent="-342900">
              <a:buSzPct val="100000"/>
              <a:buChar char="•"/>
            </a:pPr>
            <a:r>
              <a:rPr lang="en-US" sz="900" dirty="0">
                <a:solidFill>
                  <a:srgbClr val="C8D8E8"/>
                </a:solidFill>
                <a:latin typeface="Calibri" pitchFamily="34" charset="0"/>
                <a:ea typeface="Calibri" pitchFamily="34" charset="-122"/>
                <a:cs typeface="Calibri" pitchFamily="34" charset="-120"/>
              </a:rPr>
              <a:t>Provider signature, credentials, NPI, date</a:t>
            </a:r>
            <a:endParaRPr lang="en-US" sz="900" dirty="0"/>
          </a:p>
        </p:txBody>
      </p:sp>
      <p:sp>
        <p:nvSpPr>
          <p:cNvPr id="19" name="Shape 17"/>
          <p:cNvSpPr/>
          <p:nvPr/>
        </p:nvSpPr>
        <p:spPr>
          <a:xfrm>
            <a:off x="365760" y="5074920"/>
            <a:ext cx="8412480" cy="36576"/>
          </a:xfrm>
          <a:prstGeom prst="rect">
            <a:avLst/>
          </a:prstGeom>
          <a:solidFill>
            <a:srgbClr val="C9A84C"/>
          </a:solidFill>
          <a:ln w="12700">
            <a:solidFill>
              <a:srgbClr val="C9A84C"/>
            </a:solidFill>
            <a:prstDash val="solid"/>
          </a:ln>
        </p:spPr>
        <p:txBody>
          <a:bodyPr/>
          <a:lstStyle/>
          <a:p>
            <a:endParaRPr lang="en-US"/>
          </a:p>
        </p:txBody>
      </p:sp>
      <p:sp>
        <p:nvSpPr>
          <p:cNvPr id="20" name="Text 18"/>
          <p:cNvSpPr/>
          <p:nvPr/>
        </p:nvSpPr>
        <p:spPr>
          <a:xfrm>
            <a:off x="365760" y="5120640"/>
            <a:ext cx="8412480" cy="365760"/>
          </a:xfrm>
          <a:prstGeom prst="rect">
            <a:avLst/>
          </a:prstGeom>
          <a:noFill/>
          <a:ln/>
        </p:spPr>
        <p:txBody>
          <a:bodyPr wrap="square" rtlCol="0" anchor="ctr"/>
          <a:lstStyle/>
          <a:p>
            <a:pPr marL="0" indent="0">
              <a:buNone/>
            </a:pPr>
            <a:r>
              <a:rPr lang="en-US" sz="850" i="1" dirty="0">
                <a:solidFill>
                  <a:srgbClr val="6B7B8D"/>
                </a:solidFill>
                <a:latin typeface="Calibri" pitchFamily="34" charset="0"/>
                <a:ea typeface="Calibri" pitchFamily="34" charset="-122"/>
                <a:cs typeface="Calibri" pitchFamily="34" charset="-120"/>
              </a:rPr>
              <a:t>Practice Note:  Vague or conclusory opinions (e.g., 'patient is disabled') carry little weight. Specific, function-rated, record-supported opinions are far more persuasive to SSA and to courts. Attorneys should counsel providers on what the form requires before it is completed.</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749808"/>
          </a:xfrm>
          <a:prstGeom prst="rect">
            <a:avLst/>
          </a:prstGeom>
          <a:noFill/>
          <a:ln/>
        </p:spPr>
        <p:txBody>
          <a:bodyPr wrap="square" rtlCol="0" anchor="ctr"/>
          <a:lstStyle/>
          <a:p>
            <a:pPr marL="0" indent="0" algn="l">
              <a:buNone/>
            </a:pPr>
            <a:r>
              <a:rPr lang="en-US" sz="1300" b="1" kern="0" spc="300" dirty="0">
                <a:solidFill>
                  <a:srgbClr val="C9A84C"/>
                </a:solidFill>
              </a:rPr>
              <a:t>PRESENTER DISCLOSURES</a:t>
            </a:r>
            <a:endParaRPr lang="en-US" sz="1300" dirty="0"/>
          </a:p>
        </p:txBody>
      </p:sp>
      <p:sp>
        <p:nvSpPr>
          <p:cNvPr id="4" name="Text 2"/>
          <p:cNvSpPr/>
          <p:nvPr/>
        </p:nvSpPr>
        <p:spPr>
          <a:xfrm>
            <a:off x="411480" y="896112"/>
            <a:ext cx="8321040" cy="475488"/>
          </a:xfrm>
          <a:prstGeom prst="rect">
            <a:avLst/>
          </a:prstGeom>
          <a:noFill/>
          <a:ln/>
        </p:spPr>
        <p:txBody>
          <a:bodyPr wrap="square" rtlCol="0" anchor="ctr"/>
          <a:lstStyle/>
          <a:p>
            <a:pPr marL="0" indent="0">
              <a:buNone/>
            </a:pPr>
            <a:r>
              <a:rPr lang="en-US" sz="2800" b="1" dirty="0">
                <a:solidFill>
                  <a:srgbClr val="1C2E4A"/>
                </a:solidFill>
                <a:latin typeface="Georgia" pitchFamily="34" charset="0"/>
                <a:ea typeface="Georgia" pitchFamily="34" charset="-122"/>
                <a:cs typeface="Georgia" pitchFamily="34" charset="-120"/>
              </a:rPr>
              <a:t>About the Presenters</a:t>
            </a:r>
            <a:endParaRPr lang="en-US" sz="2800" dirty="0"/>
          </a:p>
        </p:txBody>
      </p:sp>
      <p:sp>
        <p:nvSpPr>
          <p:cNvPr id="5" name="Shape 3"/>
          <p:cNvSpPr/>
          <p:nvPr/>
        </p:nvSpPr>
        <p:spPr>
          <a:xfrm>
            <a:off x="411480" y="1481328"/>
            <a:ext cx="8321040" cy="548640"/>
          </a:xfrm>
          <a:prstGeom prst="rect">
            <a:avLst/>
          </a:prstGeom>
          <a:solidFill>
            <a:srgbClr val="1A7F4B"/>
          </a:solidFill>
          <a:ln w="12700">
            <a:solidFill>
              <a:srgbClr val="1A7F4B"/>
            </a:solidFill>
            <a:prstDash val="solid"/>
          </a:ln>
        </p:spPr>
        <p:txBody>
          <a:bodyPr/>
          <a:lstStyle/>
          <a:p>
            <a:endParaRPr lang="en-US"/>
          </a:p>
        </p:txBody>
      </p:sp>
      <p:sp>
        <p:nvSpPr>
          <p:cNvPr id="6" name="Text 4"/>
          <p:cNvSpPr/>
          <p:nvPr/>
        </p:nvSpPr>
        <p:spPr>
          <a:xfrm>
            <a:off x="594360" y="1481328"/>
            <a:ext cx="7955280" cy="54864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   No conflicts of interest to disclose. Neither presenter has any relevant financial or professional affiliation outside of Athena Care.</a:t>
            </a:r>
            <a:endParaRPr lang="en-US" sz="1250" dirty="0"/>
          </a:p>
        </p:txBody>
      </p:sp>
      <p:sp>
        <p:nvSpPr>
          <p:cNvPr id="7" name="Shape 5"/>
          <p:cNvSpPr/>
          <p:nvPr/>
        </p:nvSpPr>
        <p:spPr>
          <a:xfrm>
            <a:off x="411480" y="2176272"/>
            <a:ext cx="3931920" cy="2578608"/>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8" name="Shape 6"/>
          <p:cNvSpPr/>
          <p:nvPr/>
        </p:nvSpPr>
        <p:spPr>
          <a:xfrm>
            <a:off x="411480" y="2176272"/>
            <a:ext cx="3931920" cy="73152"/>
          </a:xfrm>
          <a:prstGeom prst="rect">
            <a:avLst/>
          </a:prstGeom>
          <a:solidFill>
            <a:srgbClr val="C9A84C"/>
          </a:solidFill>
          <a:ln w="12700">
            <a:solidFill>
              <a:srgbClr val="C9A84C"/>
            </a:solidFill>
            <a:prstDash val="solid"/>
          </a:ln>
        </p:spPr>
        <p:txBody>
          <a:bodyPr/>
          <a:lstStyle/>
          <a:p>
            <a:endParaRPr lang="en-US"/>
          </a:p>
        </p:txBody>
      </p:sp>
      <p:sp>
        <p:nvSpPr>
          <p:cNvPr id="9" name="Shape 7"/>
          <p:cNvSpPr/>
          <p:nvPr/>
        </p:nvSpPr>
        <p:spPr>
          <a:xfrm>
            <a:off x="411480" y="2249424"/>
            <a:ext cx="3931920" cy="566928"/>
          </a:xfrm>
          <a:prstGeom prst="rect">
            <a:avLst/>
          </a:prstGeom>
          <a:solidFill>
            <a:srgbClr val="1C2E4A"/>
          </a:solidFill>
          <a:ln w="12700">
            <a:solidFill>
              <a:srgbClr val="1C2E4A"/>
            </a:solidFill>
            <a:prstDash val="solid"/>
          </a:ln>
        </p:spPr>
        <p:txBody>
          <a:bodyPr/>
          <a:lstStyle/>
          <a:p>
            <a:endParaRPr lang="en-US"/>
          </a:p>
        </p:txBody>
      </p:sp>
      <p:sp>
        <p:nvSpPr>
          <p:cNvPr id="10" name="Text 8"/>
          <p:cNvSpPr/>
          <p:nvPr/>
        </p:nvSpPr>
        <p:spPr>
          <a:xfrm>
            <a:off x="566928" y="2249424"/>
            <a:ext cx="3657600" cy="566928"/>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 Charles Ihrig, Ph.D., HSP, LPC-MHSP</a:t>
            </a:r>
            <a:endParaRPr lang="en-US" sz="1400" dirty="0"/>
          </a:p>
        </p:txBody>
      </p:sp>
      <p:sp>
        <p:nvSpPr>
          <p:cNvPr id="11" name="Text 9"/>
          <p:cNvSpPr/>
          <p:nvPr/>
        </p:nvSpPr>
        <p:spPr>
          <a:xfrm>
            <a:off x="566928" y="2889504"/>
            <a:ext cx="3639312" cy="347472"/>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Role:  </a:t>
            </a:r>
            <a:r>
              <a:rPr lang="en-US" sz="1150" dirty="0">
                <a:solidFill>
                  <a:srgbClr val="6B7B8D"/>
                </a:solidFill>
                <a:latin typeface="Calibri" pitchFamily="34" charset="0"/>
                <a:ea typeface="Calibri" pitchFamily="34" charset="-122"/>
                <a:cs typeface="Calibri" pitchFamily="34" charset="-120"/>
              </a:rPr>
              <a:t>President &amp; Founder, Athena Care</a:t>
            </a:r>
            <a:endParaRPr lang="en-US" sz="1150" dirty="0"/>
          </a:p>
        </p:txBody>
      </p:sp>
      <p:sp>
        <p:nvSpPr>
          <p:cNvPr id="12" name="Text 10"/>
          <p:cNvSpPr/>
          <p:nvPr/>
        </p:nvSpPr>
        <p:spPr>
          <a:xfrm>
            <a:off x="566928" y="3236976"/>
            <a:ext cx="3639312" cy="566928"/>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License:  </a:t>
            </a:r>
            <a:r>
              <a:rPr lang="en-US" sz="1150" dirty="0">
                <a:solidFill>
                  <a:srgbClr val="6B7B8D"/>
                </a:solidFill>
                <a:latin typeface="Calibri" pitchFamily="34" charset="0"/>
                <a:ea typeface="Calibri" pitchFamily="34" charset="-122"/>
                <a:cs typeface="Calibri" pitchFamily="34" charset="-120"/>
              </a:rPr>
              <a:t>Licensed Psychologist; Licensed Professional Counselor</a:t>
            </a:r>
            <a:endParaRPr lang="en-US" sz="1150" dirty="0"/>
          </a:p>
        </p:txBody>
      </p:sp>
      <p:sp>
        <p:nvSpPr>
          <p:cNvPr id="13" name="Text 11"/>
          <p:cNvSpPr/>
          <p:nvPr/>
        </p:nvSpPr>
        <p:spPr>
          <a:xfrm>
            <a:off x="566928" y="3803904"/>
            <a:ext cx="3639312" cy="484632"/>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Practice:  </a:t>
            </a:r>
            <a:r>
              <a:rPr lang="en-US" sz="1150" b="1" dirty="0">
                <a:solidFill>
                  <a:srgbClr val="6B7B8D"/>
                </a:solidFill>
                <a:latin typeface="Calibri" pitchFamily="34" charset="0"/>
                <a:ea typeface="Calibri" pitchFamily="34" charset="-122"/>
                <a:cs typeface="Calibri" pitchFamily="34" charset="-120"/>
              </a:rPr>
              <a:t>F</a:t>
            </a:r>
            <a:r>
              <a:rPr lang="en-US" sz="1150" dirty="0">
                <a:solidFill>
                  <a:srgbClr val="6B7B8D"/>
                </a:solidFill>
                <a:latin typeface="Calibri" pitchFamily="34" charset="0"/>
                <a:ea typeface="Calibri" pitchFamily="34" charset="-122"/>
                <a:cs typeface="Calibri" pitchFamily="34" charset="-120"/>
              </a:rPr>
              <a:t>orensic psychology in daily clinical practice, Rule 35  and custody evaluations and Professional Licensure Evaluations</a:t>
            </a:r>
            <a:endParaRPr lang="en-US" sz="1150" dirty="0"/>
          </a:p>
        </p:txBody>
      </p:sp>
      <p:sp>
        <p:nvSpPr>
          <p:cNvPr id="14" name="Text 12"/>
          <p:cNvSpPr/>
          <p:nvPr/>
        </p:nvSpPr>
        <p:spPr>
          <a:xfrm>
            <a:off x="566928" y="4379976"/>
            <a:ext cx="3639312" cy="338328"/>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Affiliations:  </a:t>
            </a:r>
            <a:r>
              <a:rPr lang="en-US" sz="1150" dirty="0">
                <a:solidFill>
                  <a:srgbClr val="6B7B8D"/>
                </a:solidFill>
                <a:latin typeface="Calibri" pitchFamily="34" charset="0"/>
                <a:ea typeface="Calibri" pitchFamily="34" charset="-122"/>
                <a:cs typeface="Calibri" pitchFamily="34" charset="-120"/>
              </a:rPr>
              <a:t>No outside financial or professional affiliations to report beyond ownership stake in Athena Care</a:t>
            </a:r>
            <a:endParaRPr lang="en-US" sz="1150" dirty="0"/>
          </a:p>
        </p:txBody>
      </p:sp>
      <p:sp>
        <p:nvSpPr>
          <p:cNvPr id="15" name="Shape 13"/>
          <p:cNvSpPr/>
          <p:nvPr/>
        </p:nvSpPr>
        <p:spPr>
          <a:xfrm>
            <a:off x="4800600" y="2176272"/>
            <a:ext cx="3931920" cy="2578608"/>
          </a:xfrm>
          <a:prstGeom prst="rect">
            <a:avLst/>
          </a:prstGeom>
          <a:solidFill>
            <a:srgbClr val="FFFFFF"/>
          </a:solidFill>
          <a:ln w="12700">
            <a:solidFill>
              <a:srgbClr val="E2E8EF"/>
            </a:solidFill>
            <a:prstDash val="solid"/>
          </a:ln>
          <a:effectLst>
            <a:outerShdw blurRad="63500" dist="25400" dir="8100000" algn="bl" rotWithShape="0">
              <a:srgbClr val="000000">
                <a:alpha val="8000"/>
              </a:srgbClr>
            </a:outerShdw>
          </a:effectLst>
        </p:spPr>
        <p:txBody>
          <a:bodyPr/>
          <a:lstStyle/>
          <a:p>
            <a:endParaRPr lang="en-US"/>
          </a:p>
        </p:txBody>
      </p:sp>
      <p:sp>
        <p:nvSpPr>
          <p:cNvPr id="16" name="Shape 14"/>
          <p:cNvSpPr/>
          <p:nvPr/>
        </p:nvSpPr>
        <p:spPr>
          <a:xfrm>
            <a:off x="4800600" y="2176272"/>
            <a:ext cx="3931920" cy="73152"/>
          </a:xfrm>
          <a:prstGeom prst="rect">
            <a:avLst/>
          </a:prstGeom>
          <a:solidFill>
            <a:srgbClr val="C9A84C"/>
          </a:solidFill>
          <a:ln w="12700">
            <a:solidFill>
              <a:srgbClr val="C9A84C"/>
            </a:solidFill>
            <a:prstDash val="solid"/>
          </a:ln>
        </p:spPr>
        <p:txBody>
          <a:bodyPr/>
          <a:lstStyle/>
          <a:p>
            <a:endParaRPr lang="en-US"/>
          </a:p>
        </p:txBody>
      </p:sp>
      <p:sp>
        <p:nvSpPr>
          <p:cNvPr id="17" name="Shape 15"/>
          <p:cNvSpPr/>
          <p:nvPr/>
        </p:nvSpPr>
        <p:spPr>
          <a:xfrm>
            <a:off x="4800600" y="2249424"/>
            <a:ext cx="3931920" cy="566928"/>
          </a:xfrm>
          <a:prstGeom prst="rect">
            <a:avLst/>
          </a:prstGeom>
          <a:solidFill>
            <a:srgbClr val="1C2E4A"/>
          </a:solidFill>
          <a:ln w="12700">
            <a:solidFill>
              <a:srgbClr val="1C2E4A"/>
            </a:solidFill>
            <a:prstDash val="solid"/>
          </a:ln>
        </p:spPr>
        <p:txBody>
          <a:bodyPr/>
          <a:lstStyle/>
          <a:p>
            <a:endParaRPr lang="en-US"/>
          </a:p>
        </p:txBody>
      </p:sp>
      <p:sp>
        <p:nvSpPr>
          <p:cNvPr id="18" name="Text 16"/>
          <p:cNvSpPr/>
          <p:nvPr/>
        </p:nvSpPr>
        <p:spPr>
          <a:xfrm>
            <a:off x="4956048" y="2249424"/>
            <a:ext cx="3657600" cy="566928"/>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Dr. Boero, Ph.D. HSP</a:t>
            </a:r>
            <a:endParaRPr lang="en-US" sz="1400" dirty="0"/>
          </a:p>
        </p:txBody>
      </p:sp>
      <p:sp>
        <p:nvSpPr>
          <p:cNvPr id="19" name="Text 17"/>
          <p:cNvSpPr/>
          <p:nvPr/>
        </p:nvSpPr>
        <p:spPr>
          <a:xfrm>
            <a:off x="4956048" y="2889504"/>
            <a:ext cx="3639312" cy="347472"/>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Role:  </a:t>
            </a:r>
            <a:r>
              <a:rPr lang="en-US" sz="1150" dirty="0">
                <a:solidFill>
                  <a:srgbClr val="6B7B8D"/>
                </a:solidFill>
                <a:latin typeface="Calibri" pitchFamily="34" charset="0"/>
                <a:ea typeface="Calibri" pitchFamily="34" charset="-122"/>
                <a:cs typeface="Calibri" pitchFamily="34" charset="-120"/>
              </a:rPr>
              <a:t>Practicing Psychologist, Athena Care</a:t>
            </a:r>
            <a:endParaRPr lang="en-US" sz="1150" dirty="0"/>
          </a:p>
        </p:txBody>
      </p:sp>
      <p:sp>
        <p:nvSpPr>
          <p:cNvPr id="20" name="Text 18"/>
          <p:cNvSpPr/>
          <p:nvPr/>
        </p:nvSpPr>
        <p:spPr>
          <a:xfrm>
            <a:off x="4956048" y="3236976"/>
            <a:ext cx="3639312" cy="566928"/>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License:  </a:t>
            </a:r>
            <a:r>
              <a:rPr lang="en-US" sz="1150" dirty="0">
                <a:solidFill>
                  <a:srgbClr val="6B7B8D"/>
                </a:solidFill>
                <a:latin typeface="Calibri" pitchFamily="34" charset="0"/>
                <a:ea typeface="Calibri" pitchFamily="34" charset="-122"/>
                <a:cs typeface="Calibri" pitchFamily="34" charset="-120"/>
              </a:rPr>
              <a:t>Licensed Psychologist; active practice in forensic and clinical psychology</a:t>
            </a:r>
            <a:endParaRPr lang="en-US" sz="1150" dirty="0"/>
          </a:p>
        </p:txBody>
      </p:sp>
      <p:sp>
        <p:nvSpPr>
          <p:cNvPr id="21" name="Text 19"/>
          <p:cNvSpPr/>
          <p:nvPr/>
        </p:nvSpPr>
        <p:spPr>
          <a:xfrm>
            <a:off x="4956048" y="3803904"/>
            <a:ext cx="3639312" cy="566928"/>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Practice:  </a:t>
            </a:r>
            <a:r>
              <a:rPr lang="en-US" sz="1150" dirty="0">
                <a:solidFill>
                  <a:srgbClr val="6B7B8D"/>
                </a:solidFill>
                <a:latin typeface="Calibri" pitchFamily="34" charset="0"/>
                <a:ea typeface="Calibri" pitchFamily="34" charset="-122"/>
                <a:cs typeface="Calibri" pitchFamily="34" charset="-120"/>
              </a:rPr>
              <a:t>General and forensic psychology in daily clinical practice, including psychological evaluation, expert consultation, and behavioral health services</a:t>
            </a:r>
            <a:endParaRPr lang="en-US" sz="1150" dirty="0"/>
          </a:p>
        </p:txBody>
      </p:sp>
      <p:sp>
        <p:nvSpPr>
          <p:cNvPr id="22" name="Text 20"/>
          <p:cNvSpPr/>
          <p:nvPr/>
        </p:nvSpPr>
        <p:spPr>
          <a:xfrm>
            <a:off x="4956048" y="4370832"/>
            <a:ext cx="3639312" cy="347472"/>
          </a:xfrm>
          <a:prstGeom prst="rect">
            <a:avLst/>
          </a:prstGeom>
          <a:noFill/>
          <a:ln/>
        </p:spPr>
        <p:txBody>
          <a:bodyPr wrap="square" rtlCol="0" anchor="ctr"/>
          <a:lstStyle/>
          <a:p>
            <a:pPr marL="0" indent="0">
              <a:buNone/>
            </a:pPr>
            <a:r>
              <a:rPr lang="en-US" sz="1150" b="1" dirty="0">
                <a:solidFill>
                  <a:srgbClr val="1C2E4A"/>
                </a:solidFill>
                <a:latin typeface="Calibri" pitchFamily="34" charset="0"/>
                <a:ea typeface="Calibri" pitchFamily="34" charset="-122"/>
                <a:cs typeface="Calibri" pitchFamily="34" charset="-120"/>
              </a:rPr>
              <a:t>Affiliations:  </a:t>
            </a:r>
            <a:r>
              <a:rPr lang="en-US" sz="1150" dirty="0">
                <a:solidFill>
                  <a:srgbClr val="6B7B8D"/>
                </a:solidFill>
                <a:latin typeface="Calibri" pitchFamily="34" charset="0"/>
                <a:ea typeface="Calibri" pitchFamily="34" charset="-122"/>
                <a:cs typeface="Calibri" pitchFamily="34" charset="-120"/>
              </a:rPr>
              <a:t>No outside financial or professional affiliations to report</a:t>
            </a:r>
            <a:endParaRPr lang="en-US" sz="1150" dirty="0"/>
          </a:p>
        </p:txBody>
      </p:sp>
      <p:sp>
        <p:nvSpPr>
          <p:cNvPr id="23" name="Shape 21"/>
          <p:cNvSpPr/>
          <p:nvPr/>
        </p:nvSpPr>
        <p:spPr>
          <a:xfrm>
            <a:off x="411480" y="4846320"/>
            <a:ext cx="8321040" cy="36576"/>
          </a:xfrm>
          <a:prstGeom prst="rect">
            <a:avLst/>
          </a:prstGeom>
          <a:solidFill>
            <a:srgbClr val="C9A84C"/>
          </a:solidFill>
          <a:ln w="12700">
            <a:solidFill>
              <a:srgbClr val="C9A84C"/>
            </a:solidFill>
            <a:prstDash val="solid"/>
          </a:ln>
        </p:spPr>
        <p:txBody>
          <a:bodyPr/>
          <a:lstStyle/>
          <a:p>
            <a:endParaRPr lang="en-US"/>
          </a:p>
        </p:txBody>
      </p:sp>
      <p:sp>
        <p:nvSpPr>
          <p:cNvPr id="24" name="Text 22"/>
          <p:cNvSpPr/>
          <p:nvPr/>
        </p:nvSpPr>
        <p:spPr>
          <a:xfrm>
            <a:off x="411480" y="4892040"/>
            <a:ext cx="8321040" cy="347472"/>
          </a:xfrm>
          <a:prstGeom prst="rect">
            <a:avLst/>
          </a:prstGeom>
          <a:noFill/>
          <a:ln/>
        </p:spPr>
        <p:txBody>
          <a:bodyPr wrap="square" rtlCol="0" anchor="ctr"/>
          <a:lstStyle/>
          <a:p>
            <a:pPr marL="0" indent="0">
              <a:buNone/>
            </a:pPr>
            <a:r>
              <a:rPr lang="en-US" sz="950" i="1" dirty="0">
                <a:solidFill>
                  <a:srgbClr val="6B7B8D"/>
                </a:solidFill>
                <a:latin typeface="Calibri" pitchFamily="34" charset="0"/>
                <a:ea typeface="Calibri" pitchFamily="34" charset="-122"/>
                <a:cs typeface="Calibri" pitchFamily="34" charset="-120"/>
              </a:rPr>
              <a:t>This CLE presentation reflects the personal clinical and professional experience of the presenters. Content is educational and does not constitute legal or psychological advice for any specific matter.</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0"/>
            <a:ext cx="1481328" cy="74980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0" y="0"/>
            <a:ext cx="1481328" cy="7498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50" normalizeH="0" baseline="0" noProof="0" dirty="0">
                <a:ln>
                  <a:noFill/>
                </a:ln>
                <a:solidFill>
                  <a:srgbClr val="1C2E4A"/>
                </a:solidFill>
                <a:effectLst/>
                <a:uLnTx/>
                <a:uFillTx/>
                <a:latin typeface="Calibri" panose="020F0502020204030204"/>
                <a:ea typeface="+mn-ea"/>
                <a:cs typeface="+mn-cs"/>
              </a:rPr>
              <a:t>CASE STUDY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0"/>
            <a:ext cx="7406640" cy="7498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Capacity, Conservatorship &amp; the Transient Effects of Surgical Recovery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02920" y="914400"/>
            <a:ext cx="813816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E8C97E"/>
                </a:solidFill>
                <a:effectLst/>
                <a:uLnTx/>
                <a:uFillTx/>
                <a:latin typeface="Georgia" pitchFamily="34" charset="0"/>
                <a:ea typeface="Georgia" pitchFamily="34" charset="-122"/>
                <a:cs typeface="Georgia" pitchFamily="34" charset="-120"/>
              </a:rPr>
              <a:t>Case Study: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02920" y="1371600"/>
            <a:ext cx="813816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87-Year-Old Female</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502920" y="2121408"/>
            <a:ext cx="81381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Financial Capacity Evaluation &amp; Conservatorship Motion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502920" y="2697480"/>
            <a:ext cx="4114800" cy="45720"/>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502920" y="2834640"/>
            <a:ext cx="3977640" cy="566928"/>
          </a:xfrm>
          <a:prstGeom prst="rect">
            <a:avLst/>
          </a:prstGeom>
          <a:solidFill>
            <a:srgbClr val="2A4368"/>
          </a:solidFill>
          <a:ln w="9525">
            <a:solidFill>
              <a:srgbClr val="E8C97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667512" y="2871216"/>
            <a:ext cx="3657600" cy="4937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Age  </a:t>
            </a:r>
            <a:r>
              <a:rPr kumimoji="0" lang="en-US" sz="120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87-year-old female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502920" y="3493008"/>
            <a:ext cx="3977640" cy="566928"/>
          </a:xfrm>
          <a:prstGeom prst="rect">
            <a:avLst/>
          </a:prstGeom>
          <a:solidFill>
            <a:srgbClr val="2A4368"/>
          </a:solidFill>
          <a:ln w="9525">
            <a:solidFill>
              <a:srgbClr val="E8C97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667512" y="3529584"/>
            <a:ext cx="3657600" cy="4937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Referral question  </a:t>
            </a:r>
            <a:r>
              <a:rPr kumimoji="0" lang="en-US" sz="120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Competence to manage financial affairs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02920" y="4151376"/>
            <a:ext cx="3977640" cy="566928"/>
          </a:xfrm>
          <a:prstGeom prst="rect">
            <a:avLst/>
          </a:prstGeom>
          <a:solidFill>
            <a:srgbClr val="2A4368"/>
          </a:solidFill>
          <a:ln w="9525">
            <a:solidFill>
              <a:srgbClr val="E8C97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67512" y="4187952"/>
            <a:ext cx="3657600" cy="4937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Stakes  </a:t>
            </a:r>
            <a:r>
              <a:rPr kumimoji="0" lang="en-US" sz="120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Sizable estate; active commercial ventures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4846320" y="2834640"/>
            <a:ext cx="3977640" cy="566928"/>
          </a:xfrm>
          <a:prstGeom prst="rect">
            <a:avLst/>
          </a:prstGeom>
          <a:solidFill>
            <a:srgbClr val="2A4368"/>
          </a:solidFill>
          <a:ln w="9525">
            <a:solidFill>
              <a:srgbClr val="E8C97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5010912" y="2871216"/>
            <a:ext cx="3657600" cy="4937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Precipitating event  </a:t>
            </a:r>
            <a:r>
              <a:rPr kumimoji="0" lang="en-US" sz="120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Recent fall and post-surgical recovery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4846320" y="3493008"/>
            <a:ext cx="3977640" cy="566928"/>
          </a:xfrm>
          <a:prstGeom prst="rect">
            <a:avLst/>
          </a:prstGeom>
          <a:solidFill>
            <a:srgbClr val="2A4368"/>
          </a:solidFill>
          <a:ln w="9525">
            <a:solidFill>
              <a:srgbClr val="E8C97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5010912" y="3529584"/>
            <a:ext cx="3657600" cy="49377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Legal action  </a:t>
            </a:r>
            <a:r>
              <a:rPr kumimoji="0" lang="en-US" sz="120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Son filed motion for conservatorship over person and estate, with assistance of counsel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0"/>
            <a:ext cx="1481328" cy="74980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0" y="0"/>
            <a:ext cx="1481328" cy="7498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50" normalizeH="0" baseline="0" noProof="0" dirty="0">
                <a:ln>
                  <a:noFill/>
                </a:ln>
                <a:solidFill>
                  <a:srgbClr val="1C2E4A"/>
                </a:solidFill>
                <a:effectLst/>
                <a:uLnTx/>
                <a:uFillTx/>
                <a:latin typeface="Calibri" panose="020F0502020204030204"/>
                <a:ea typeface="+mn-ea"/>
                <a:cs typeface="+mn-cs"/>
              </a:rPr>
              <a:t>CASE STUDY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0"/>
            <a:ext cx="7406640" cy="7498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Initial Clinical Picture at Time of Referral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11480" y="877824"/>
            <a:ext cx="8321040" cy="43891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C2E4A"/>
                </a:solidFill>
                <a:effectLst/>
                <a:uLnTx/>
                <a:uFillTx/>
                <a:latin typeface="Georgia" pitchFamily="34" charset="0"/>
                <a:ea typeface="Georgia" pitchFamily="34" charset="-122"/>
                <a:cs typeface="Georgia" pitchFamily="34" charset="-120"/>
              </a:rPr>
              <a:t>What the Record Showed — Before Evaluation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365760" y="1444752"/>
            <a:ext cx="2715768" cy="340156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444752"/>
            <a:ext cx="2715768" cy="475488"/>
          </a:xfrm>
          <a:prstGeom prst="rect">
            <a:avLst/>
          </a:prstGeom>
          <a:solidFill>
            <a:srgbClr val="C9503A"/>
          </a:solidFill>
          <a:ln w="12700">
            <a:solidFill>
              <a:srgbClr val="C950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502920" y="1444752"/>
            <a:ext cx="242316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Post-Surgical Status</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502920" y="1965960"/>
            <a:ext cx="2423160" cy="2148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The examinee had recently suffered a fall and undergone surgery. At the time of referral, she remained in a wheelchair with greatly limited mobility. She was still in the early recovery phase when the conservatorship motion was filed.</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462272"/>
            <a:ext cx="2715768" cy="384048"/>
          </a:xfrm>
          <a:prstGeom prst="rect">
            <a:avLst/>
          </a:prstGeom>
          <a:solidFill>
            <a:srgbClr val="F4F6F9"/>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502920" y="4462272"/>
            <a:ext cx="242316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C9503A"/>
                </a:solidFill>
                <a:effectLst/>
                <a:uLnTx/>
                <a:uFillTx/>
                <a:latin typeface="Calibri" pitchFamily="34" charset="0"/>
                <a:ea typeface="Calibri" pitchFamily="34" charset="-122"/>
                <a:cs typeface="Calibri" pitchFamily="34" charset="-120"/>
              </a:rPr>
              <a:t>Physical vulnerability ≠ cognitive incapacity</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3218688" y="1444752"/>
            <a:ext cx="2715768" cy="340156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3218688" y="1444752"/>
            <a:ext cx="2715768" cy="475488"/>
          </a:xfrm>
          <a:prstGeom prst="rect">
            <a:avLst/>
          </a:prstGeom>
          <a:solidFill>
            <a:srgbClr val="B02A2A"/>
          </a:solidFill>
          <a:ln w="12700">
            <a:solidFill>
              <a:srgbClr val="B02A2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3355848" y="1444752"/>
            <a:ext cx="242316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Observed Behavior at Time of Filing</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3355848" y="1965960"/>
            <a:ext cx="2423160" cy="2148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At or near the time her son filed the motion, she was noted to be disoriented, lethargic, and sleeping a great deal. These observations formed the primary basis for the claim that she lacked capacity to manage her affairs.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3218688" y="4462272"/>
            <a:ext cx="2715768" cy="384048"/>
          </a:xfrm>
          <a:prstGeom prst="rect">
            <a:avLst/>
          </a:prstGeom>
          <a:solidFill>
            <a:srgbClr val="F4F6F9"/>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3355848" y="4462272"/>
            <a:ext cx="242316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B02A2A"/>
                </a:solidFill>
                <a:effectLst/>
                <a:uLnTx/>
                <a:uFillTx/>
                <a:latin typeface="Calibri" pitchFamily="34" charset="0"/>
                <a:ea typeface="Calibri" pitchFamily="34" charset="-122"/>
                <a:cs typeface="Calibri" pitchFamily="34" charset="-120"/>
              </a:rPr>
              <a:t>These symptoms are consistent with acute opioid effects, not permanent impairment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6071616" y="1444752"/>
            <a:ext cx="2715768" cy="340156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6071616" y="1444752"/>
            <a:ext cx="2715768" cy="475488"/>
          </a:xfrm>
          <a:prstGeom prst="rect">
            <a:avLst/>
          </a:prstGeom>
          <a:solidFill>
            <a:srgbClr val="07697A"/>
          </a:solidFill>
          <a:ln w="12700">
            <a:solidFill>
              <a:srgbClr val="0769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6208776" y="1444752"/>
            <a:ext cx="242316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Medication Context</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6208776" y="1965960"/>
            <a:ext cx="2423160" cy="2148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She was prescribed opioid pain medication by her surgeon, which she was taking as directed. By the time of the initial consultation, she had significantly tapered over the preceding two weeks, with a plan to discontinue completely within the following week.</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21"/>
          <p:cNvSpPr/>
          <p:nvPr/>
        </p:nvSpPr>
        <p:spPr>
          <a:xfrm>
            <a:off x="6071616" y="4462272"/>
            <a:ext cx="2715768" cy="384048"/>
          </a:xfrm>
          <a:prstGeom prst="rect">
            <a:avLst/>
          </a:prstGeom>
          <a:solidFill>
            <a:srgbClr val="F4F6F9"/>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22"/>
          <p:cNvSpPr/>
          <p:nvPr/>
        </p:nvSpPr>
        <p:spPr>
          <a:xfrm>
            <a:off x="6208776" y="4462272"/>
            <a:ext cx="242316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07697A"/>
                </a:solidFill>
                <a:effectLst/>
                <a:uLnTx/>
                <a:uFillTx/>
                <a:latin typeface="Calibri" pitchFamily="34" charset="0"/>
                <a:ea typeface="Calibri" pitchFamily="34" charset="-122"/>
                <a:cs typeface="Calibri" pitchFamily="34" charset="-120"/>
              </a:rPr>
              <a:t>Cognitive effects of opioids are transient and dose-dependent</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0" y="4919472"/>
            <a:ext cx="9144000" cy="36576"/>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411480" y="4965192"/>
            <a:ext cx="832104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Key question for the evaluator: Were the observed symptoms reflective of a permanent baseline, or a transient, medically explicable state?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0"/>
            <a:ext cx="1481328" cy="74980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0" y="0"/>
            <a:ext cx="1481328" cy="7498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50" normalizeH="0" baseline="0" noProof="0" dirty="0">
                <a:ln>
                  <a:noFill/>
                </a:ln>
                <a:solidFill>
                  <a:srgbClr val="1C2E4A"/>
                </a:solidFill>
                <a:effectLst/>
                <a:uLnTx/>
                <a:uFillTx/>
                <a:latin typeface="Calibri" panose="020F0502020204030204"/>
                <a:ea typeface="+mn-ea"/>
                <a:cs typeface="+mn-cs"/>
              </a:rPr>
              <a:t>CASE STUDY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0"/>
            <a:ext cx="7406640" cy="7498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Visit 1 — Initial Consultation Findings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11480" y="877824"/>
            <a:ext cx="8321040" cy="43891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C2E4A"/>
                </a:solidFill>
                <a:effectLst/>
                <a:uLnTx/>
                <a:uFillTx/>
                <a:latin typeface="Georgia" pitchFamily="34" charset="0"/>
                <a:ea typeface="Georgia" pitchFamily="34" charset="-122"/>
                <a:cs typeface="Georgia" pitchFamily="34" charset="-120"/>
              </a:rPr>
              <a:t>First Contact: Signs of Capacity — and Reasons to Wait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411480" y="1444752"/>
            <a:ext cx="4069080" cy="38404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576072" y="14447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Clinical Observations — Visit 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11480" y="1828800"/>
            <a:ext cx="4069080" cy="2999232"/>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566928" y="1920240"/>
            <a:ext cx="374904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General presentation: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Appeared lucid on initial contact and was able to engage in meaningful conversation. She was oriented and interactive, which stood in contrast to the lethargy and disorientation noted at the time of the filing.</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566928" y="2683274"/>
            <a:ext cx="3749040" cy="70000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Cognitive status: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Notably, there were residual effects on cognitive functioning — particularly in the domain of executive functioning. These were attributed to ongoing opioid effects at the time of the evaluation. Left school before entering high school. </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566928" y="3433082"/>
            <a:ext cx="3749040" cy="75487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MSE score: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MSE scored at 16 out of 30 — in the range consistent with moderate cognitive impairment. However, context matters: she was still actively tapering from opioid pain medication.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66928" y="4118882"/>
            <a:ext cx="374904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Physical status: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Wheelchair-bound, post-surgical. Had taken her prescribed pain medication as directed that day, consistent with the tapering schedule her surgeon had set.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663440" y="1444752"/>
            <a:ext cx="4069080" cy="384048"/>
          </a:xfrm>
          <a:prstGeom prst="rect">
            <a:avLst/>
          </a:prstGeom>
          <a:solidFill>
            <a:srgbClr val="07697A"/>
          </a:solidFill>
          <a:ln w="12700">
            <a:solidFill>
              <a:srgbClr val="0769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4828032" y="14447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Clinical Decision: Reschedule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4663440" y="1828800"/>
            <a:ext cx="4069080" cy="148132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4828032" y="1901952"/>
            <a:ext cx="3749040" cy="13350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Rather than render an opinion based on a cognitively compromised presentation, this evaluator chose to reschedule. The specific timing was selected to allow full opioid clearance: three days after the examinee was to take her final dose, assuming pain continued to be managed effectively with an over-the-counter analgesic.</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4663440" y="3383280"/>
            <a:ext cx="4069080" cy="384048"/>
          </a:xfrm>
          <a:prstGeom prst="rect">
            <a:avLst/>
          </a:prstGeom>
          <a:solidFill>
            <a:srgbClr val="C9503A"/>
          </a:solidFill>
          <a:ln w="12700">
            <a:solidFill>
              <a:srgbClr val="C950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4828032" y="3383280"/>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MSE at Visit 1  —  Score: 16 / 30</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4663440" y="3767328"/>
            <a:ext cx="4069080" cy="1060704"/>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p:cNvSpPr/>
          <p:nvPr/>
        </p:nvSpPr>
        <p:spPr>
          <a:xfrm>
            <a:off x="4828032" y="3913632"/>
            <a:ext cx="3749040" cy="292608"/>
          </a:xfrm>
          <a:prstGeom prst="rect">
            <a:avLst/>
          </a:prstGeom>
          <a:solidFill>
            <a:srgbClr val="E2E8EF"/>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20"/>
          <p:cNvSpPr/>
          <p:nvPr/>
        </p:nvSpPr>
        <p:spPr>
          <a:xfrm>
            <a:off x="4828032" y="3913632"/>
            <a:ext cx="1999488" cy="292608"/>
          </a:xfrm>
          <a:prstGeom prst="rect">
            <a:avLst/>
          </a:prstGeom>
          <a:solidFill>
            <a:srgbClr val="C9503A"/>
          </a:solidFill>
          <a:ln w="12700">
            <a:solidFill>
              <a:srgbClr val="C950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4828032" y="3913632"/>
            <a:ext cx="1999488" cy="292608"/>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6900672" y="3913632"/>
            <a:ext cx="54864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 30</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4828032" y="4261104"/>
            <a:ext cx="3749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C9503A"/>
                </a:solidFill>
                <a:effectLst/>
                <a:uLnTx/>
                <a:uFillTx/>
                <a:latin typeface="Calibri" pitchFamily="34" charset="0"/>
                <a:ea typeface="Calibri" pitchFamily="34" charset="-122"/>
                <a:cs typeface="Calibri" pitchFamily="34" charset="-120"/>
              </a:rPr>
              <a:t>Range: Moderate cognitive impairment  ·  Opioids on board  ·  Not a reliable baseline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0" y="4919472"/>
            <a:ext cx="9144000" cy="36576"/>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411480" y="4965192"/>
            <a:ext cx="832104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Clinical note:  An MSE score of 16 during active opioid use is not equivalent to a baseline score of 16. Timing the evaluation around medication clearance is itself a clinical judgment — and a forensically defensible one.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0"/>
            <a:ext cx="1481328" cy="74980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0" y="0"/>
            <a:ext cx="1481328" cy="7498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50" normalizeH="0" baseline="0" noProof="0" dirty="0">
                <a:ln>
                  <a:noFill/>
                </a:ln>
                <a:solidFill>
                  <a:srgbClr val="1C2E4A"/>
                </a:solidFill>
                <a:effectLst/>
                <a:uLnTx/>
                <a:uFillTx/>
                <a:latin typeface="Calibri" panose="020F0502020204030204"/>
                <a:ea typeface="+mn-ea"/>
                <a:cs typeface="+mn-cs"/>
              </a:rPr>
              <a:t>CASE STUDY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0"/>
            <a:ext cx="7406640" cy="7498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Visit 2 — Follow-Up Evaluation (Post-Medication)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11480" y="877824"/>
            <a:ext cx="8321040" cy="43891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C2E4A"/>
                </a:solidFill>
                <a:effectLst/>
                <a:uLnTx/>
                <a:uFillTx/>
                <a:latin typeface="Georgia" pitchFamily="34" charset="0"/>
                <a:ea typeface="Georgia" pitchFamily="34" charset="-122"/>
                <a:cs typeface="Georgia" pitchFamily="34" charset="-120"/>
              </a:rPr>
              <a:t>Three Days Post Final Opioid Dose — A Markedly Different Picture</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411480" y="1444752"/>
            <a:ext cx="8321040" cy="384048"/>
          </a:xfrm>
          <a:prstGeom prst="rect">
            <a:avLst/>
          </a:prstGeom>
          <a:solidFill>
            <a:srgbClr val="07697A"/>
          </a:solidFill>
          <a:ln w="12700">
            <a:solidFill>
              <a:srgbClr val="0769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576072" y="1444752"/>
            <a:ext cx="811987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MSE Score: Visit 1 vs. Visit 2</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11480" y="1828800"/>
            <a:ext cx="8321040" cy="8686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566928" y="1901952"/>
            <a:ext cx="7772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C9503A"/>
                </a:solidFill>
                <a:effectLst/>
                <a:uLnTx/>
                <a:uFillTx/>
                <a:latin typeface="Calibri" pitchFamily="34" charset="0"/>
                <a:ea typeface="Calibri" pitchFamily="34" charset="-122"/>
                <a:cs typeface="Calibri" pitchFamily="34" charset="-120"/>
              </a:rPr>
              <a:t>Visit 1</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1417320" y="1920240"/>
            <a:ext cx="6858000" cy="237744"/>
          </a:xfrm>
          <a:prstGeom prst="rect">
            <a:avLst/>
          </a:prstGeom>
          <a:solidFill>
            <a:srgbClr val="E2E8EF"/>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1417320" y="1920240"/>
            <a:ext cx="3657600" cy="237744"/>
          </a:xfrm>
          <a:prstGeom prst="rect">
            <a:avLst/>
          </a:prstGeom>
          <a:solidFill>
            <a:srgbClr val="C9503A"/>
          </a:solidFill>
          <a:ln w="12700">
            <a:solidFill>
              <a:srgbClr val="C950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1481328" y="1920240"/>
            <a:ext cx="667512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16 / 30  — Moderate impairment range  (opioids on board)</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66928" y="2212848"/>
            <a:ext cx="7772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A7F4B"/>
                </a:solidFill>
                <a:effectLst/>
                <a:uLnTx/>
                <a:uFillTx/>
                <a:latin typeface="Calibri" pitchFamily="34" charset="0"/>
                <a:ea typeface="Calibri" pitchFamily="34" charset="-122"/>
                <a:cs typeface="Calibri" pitchFamily="34" charset="-120"/>
              </a:rPr>
              <a:t>Visit 2</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1417320" y="2231136"/>
            <a:ext cx="6858000" cy="237744"/>
          </a:xfrm>
          <a:prstGeom prst="rect">
            <a:avLst/>
          </a:prstGeom>
          <a:solidFill>
            <a:srgbClr val="E2E8EF"/>
          </a:solidFill>
          <a:ln w="12700">
            <a:solidFill>
              <a:srgbClr val="E2E8E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1417320" y="2231136"/>
            <a:ext cx="5257800" cy="237744"/>
          </a:xfrm>
          <a:prstGeom prst="rect">
            <a:avLst/>
          </a:prstGeom>
          <a:solidFill>
            <a:srgbClr val="1A7F4B"/>
          </a:solidFill>
          <a:ln w="12700">
            <a:solidFill>
              <a:srgbClr val="1A7F4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1481328" y="2231136"/>
            <a:ext cx="667512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23 / 30  — Consistent with intact baseline / normal aging / education  (medication-free)</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411480" y="2816352"/>
            <a:ext cx="4069080" cy="38404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576072" y="28163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Cognitive &amp; Memory Findings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411480" y="3200400"/>
            <a:ext cx="4069080" cy="193852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566928" y="3291840"/>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Personal history — remote memory: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Provided a rich, detailed, and accurate account of her childhood and personal history — details that were independently known to this evaluator, providing a built-in reliability check.</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566928" y="3913632"/>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Community recall: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Recognized a connection between herself and the evaluator's family through a shared small-community history. She named the only local grocery store and asked whether her portrait still hung in the local BBQ restaurant — a specific, verifiable, and locally famous detail.</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66928" y="4535424"/>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Executive functioning: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No longer exhibiting the deficits noted at Visit 1. Organized, purposeful, and able to sustain attention across the interview.</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4663440" y="2816352"/>
            <a:ext cx="4069080" cy="384048"/>
          </a:xfrm>
          <a:prstGeom prst="rect">
            <a:avLst/>
          </a:prstGeom>
          <a:solidFill>
            <a:srgbClr val="1A7F4B"/>
          </a:solidFill>
          <a:ln w="12700">
            <a:solidFill>
              <a:srgbClr val="1A7F4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4828032" y="28163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Functional &amp; Financial Capacity Findings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4663440" y="3200400"/>
            <a:ext cx="4069080" cy="193852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4828032" y="3291840"/>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A7F4B"/>
                </a:solidFill>
                <a:effectLst/>
                <a:uLnTx/>
                <a:uFillTx/>
                <a:latin typeface="Calibri" pitchFamily="34" charset="0"/>
                <a:ea typeface="Calibri" pitchFamily="34" charset="-122"/>
                <a:cs typeface="Calibri" pitchFamily="34" charset="-120"/>
              </a:rPr>
              <a:t>Money handling: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Counted money accurately during the evaluation — a direct performance-based measure of the core functional question at issue.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4828032" y="3913632"/>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A7F4B"/>
                </a:solidFill>
                <a:effectLst/>
                <a:uLnTx/>
                <a:uFillTx/>
                <a:latin typeface="Calibri" pitchFamily="34" charset="0"/>
                <a:ea typeface="Calibri" pitchFamily="34" charset="-122"/>
                <a:cs typeface="Calibri" pitchFamily="34" charset="-120"/>
              </a:rPr>
              <a:t>Financial management knowledge: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Articulated clearly how her finances are managed, who is involved, and how decisions are made. She demonstrated awareness of her estate structure and commercial activities.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4828032" y="4535424"/>
            <a:ext cx="374904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A7F4B"/>
                </a:solidFill>
                <a:effectLst/>
                <a:uLnTx/>
                <a:uFillTx/>
                <a:latin typeface="Calibri" pitchFamily="34" charset="0"/>
                <a:ea typeface="Calibri" pitchFamily="34" charset="-122"/>
                <a:cs typeface="Calibri" pitchFamily="34" charset="-120"/>
              </a:rPr>
              <a:t>Existing oversight structure: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Meets monthly with her accountant and two daughters to review and manage financial affairs — an organized, long-standing arrangement she had voluntarily established and maintained.</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0" y="4919472"/>
            <a:ext cx="9144000" cy="36576"/>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411480" y="4965192"/>
            <a:ext cx="832104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The 7-point improvement in MSE score — from 16 to 23 — is clinically significant and directly attributable to the clearance of opioid medication. This is the transient/restorable pattern in action.</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0"/>
            <a:ext cx="1481328" cy="74980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0" y="0"/>
            <a:ext cx="1481328" cy="7498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50" normalizeH="0" baseline="0" noProof="0" dirty="0">
                <a:ln>
                  <a:noFill/>
                </a:ln>
                <a:solidFill>
                  <a:srgbClr val="1C2E4A"/>
                </a:solidFill>
                <a:effectLst/>
                <a:uLnTx/>
                <a:uFillTx/>
                <a:latin typeface="Calibri" panose="020F0502020204030204"/>
                <a:ea typeface="+mn-ea"/>
                <a:cs typeface="+mn-cs"/>
              </a:rPr>
              <a:t>CASE STUDY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0"/>
            <a:ext cx="7406640" cy="7498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Relational Context, Clinical Analysis &amp; Conclusion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11480" y="877824"/>
            <a:ext cx="8321040" cy="43891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C2E4A"/>
                </a:solidFill>
                <a:effectLst/>
                <a:uLnTx/>
                <a:uFillTx/>
                <a:latin typeface="Georgia" pitchFamily="34" charset="0"/>
                <a:ea typeface="Georgia" pitchFamily="34" charset="-122"/>
                <a:cs typeface="Georgia" pitchFamily="34" charset="-120"/>
              </a:rPr>
              <a:t>Judgment, Trust, and the Final Capacity Opinion</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411480" y="1444752"/>
            <a:ext cx="4069080" cy="384048"/>
          </a:xfrm>
          <a:prstGeom prst="rect">
            <a:avLst/>
          </a:prstGeom>
          <a:solidFill>
            <a:srgbClr val="07697A"/>
          </a:solidFill>
          <a:ln w="12700">
            <a:solidFill>
              <a:srgbClr val="0769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576072" y="14447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Relational &amp; Protective Factors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11480" y="1828800"/>
            <a:ext cx="4069080" cy="248716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566928" y="1828800"/>
            <a:ext cx="3749040" cy="74295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07697A"/>
                </a:solidFill>
                <a:effectLst/>
                <a:uLnTx/>
                <a:uFillTx/>
                <a:latin typeface="Calibri" pitchFamily="34" charset="0"/>
                <a:ea typeface="Calibri" pitchFamily="34" charset="-122"/>
                <a:cs typeface="Calibri" pitchFamily="34" charset="-120"/>
              </a:rPr>
              <a:t>Accountant relationship: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Long-standing, trusting relationship with her accountant. Monthly meetings are an established, structured oversight mechanism she herself has maintained — not something imposed by others.</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566928" y="2571750"/>
            <a:ext cx="3749040" cy="77495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07697A"/>
                </a:solidFill>
                <a:effectLst/>
                <a:uLnTx/>
                <a:uFillTx/>
                <a:latin typeface="Calibri" pitchFamily="34" charset="0"/>
                <a:ea typeface="Calibri" pitchFamily="34" charset="-122"/>
                <a:cs typeface="Calibri" pitchFamily="34" charset="-120"/>
              </a:rPr>
              <a:t>Daughters as trusted agents: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Her two daughters serve as co-managers when she is incapacitated. She described a deliberate, trust-based arrangement she had set up to protect herself — evidence of prospective financial planning and insight.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566928" y="3526970"/>
            <a:ext cx="3749040" cy="734133"/>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07697A"/>
                </a:solidFill>
                <a:effectLst/>
                <a:uLnTx/>
                <a:uFillTx/>
                <a:latin typeface="Calibri" pitchFamily="34" charset="0"/>
                <a:ea typeface="Calibri" pitchFamily="34" charset="-122"/>
                <a:cs typeface="Calibri" pitchFamily="34" charset="-120"/>
              </a:rPr>
              <a:t>Distrust of son — reasoned, not confused:  </a:t>
            </a:r>
            <a:r>
              <a:rPr kumimoji="0" lang="en-US" sz="115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She expressed love for her son while articulating clear, specific distrust of his financial judgment. This is not disorientation or incapacity — it is a considered, differentiated interpersonal assessment that reflects intact executive and social reasoning.</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4663440" y="1444752"/>
            <a:ext cx="4069080" cy="38404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4828032" y="1444752"/>
            <a:ext cx="3867912"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Forensic Analysis — Key Points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663440" y="1828800"/>
            <a:ext cx="4069080" cy="2487168"/>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4828032" y="1828800"/>
            <a:ext cx="3749040" cy="58521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Timing of the motion: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The conservatorship motion was filed while she was acutely post-surgical and actively using opioid pain medication — the period of maximum cognitive impact. The motion does not reflect her baseline.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828032" y="2450592"/>
            <a:ext cx="3749040" cy="58521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Transient vs. baseline: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The MSE improvement from 16 to 23 following medication clearance confirms that the initial impairment was iatrogenic and transient, not a reflection of fixed cognitive decline.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4828032" y="3072384"/>
            <a:ext cx="374904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Structured safeguards already in place: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She did not need a court-ordered conservator to protect her interests — she had independently established a layered oversight structure involving a professional and two trusted family members.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828032" y="3785616"/>
            <a:ext cx="37490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C2E4A"/>
                </a:solidFill>
                <a:effectLst/>
                <a:uLnTx/>
                <a:uFillTx/>
                <a:latin typeface="Calibri" pitchFamily="34" charset="0"/>
                <a:ea typeface="Calibri" pitchFamily="34" charset="-122"/>
                <a:cs typeface="Calibri" pitchFamily="34" charset="-120"/>
              </a:rPr>
              <a:t>Insight intact:  </a:t>
            </a:r>
            <a:r>
              <a:rPr kumimoji="0" lang="en-US" sz="1100" b="0" i="0" u="none" strike="noStrike" kern="1200" cap="none" spc="0" normalizeH="0" baseline="0" noProof="0" dirty="0">
                <a:ln>
                  <a:noFill/>
                </a:ln>
                <a:solidFill>
                  <a:srgbClr val="6B7B8D"/>
                </a:solidFill>
                <a:effectLst/>
                <a:uLnTx/>
                <a:uFillTx/>
                <a:latin typeface="Calibri" pitchFamily="34" charset="0"/>
                <a:ea typeface="Calibri" pitchFamily="34" charset="-122"/>
                <a:cs typeface="Calibri" pitchFamily="34" charset="-120"/>
              </a:rPr>
              <a:t>Her awareness of her own vulnerability during recovery, her reliance on daughters during that period, and her articulate distrust of her son all reflect preserved insight and executive judgment.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411480" y="4425696"/>
            <a:ext cx="8321040" cy="658368"/>
          </a:xfrm>
          <a:prstGeom prst="rect">
            <a:avLst/>
          </a:prstGeom>
          <a:solidFill>
            <a:srgbClr val="1C2E4A"/>
          </a:solidFill>
          <a:ln w="12700">
            <a:solidFill>
              <a:srgbClr val="1C2E4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p:cNvSpPr/>
          <p:nvPr/>
        </p:nvSpPr>
        <p:spPr>
          <a:xfrm>
            <a:off x="411480" y="4425696"/>
            <a:ext cx="91440" cy="658368"/>
          </a:xfrm>
          <a:prstGeom prst="rect">
            <a:avLst/>
          </a:prstGeom>
          <a:solidFill>
            <a:srgbClr val="C9A84C"/>
          </a:solidFill>
          <a:ln w="12700">
            <a:solidFill>
              <a:srgbClr val="C9A84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20"/>
          <p:cNvSpPr/>
          <p:nvPr/>
        </p:nvSpPr>
        <p:spPr>
          <a:xfrm>
            <a:off x="603504" y="4425696"/>
            <a:ext cx="1828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C9A84C"/>
                </a:solidFill>
                <a:effectLst/>
                <a:uLnTx/>
                <a:uFillTx/>
                <a:latin typeface="Calibri" pitchFamily="34" charset="0"/>
                <a:ea typeface="Calibri" pitchFamily="34" charset="-122"/>
                <a:cs typeface="Calibri" pitchFamily="34" charset="-120"/>
              </a:rPr>
              <a:t>Clinical Conclusion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2514600" y="4462272"/>
            <a:ext cx="6080760" cy="56692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C8D8E8"/>
                </a:solidFill>
                <a:effectLst/>
                <a:uLnTx/>
                <a:uFillTx/>
                <a:latin typeface="Calibri" pitchFamily="34" charset="0"/>
                <a:ea typeface="Calibri" pitchFamily="34" charset="-122"/>
                <a:cs typeface="Calibri" pitchFamily="34" charset="-120"/>
              </a:rPr>
              <a:t>This evaluee was found to have capacity to manage all aspects of her own life, including the primary issue of financial decision-making at the center of the pending litigation. The conservatorship motion arose from a transient, iatrogenic cognitive state that was not reflective of her baseline functioning, insight, or capacity.</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1">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8979408" y="0"/>
            <a:ext cx="164592" cy="5143500"/>
          </a:xfrm>
          <a:prstGeom prst="rect">
            <a:avLst/>
          </a:prstGeom>
          <a:solidFill>
            <a:srgbClr val="C9A84C"/>
          </a:solidFill>
          <a:ln w="12700">
            <a:solidFill>
              <a:srgbClr val="C9A84C"/>
            </a:solidFill>
            <a:prstDash val="solid"/>
          </a:ln>
        </p:spPr>
        <p:txBody>
          <a:bodyPr/>
          <a:lstStyle/>
          <a:p>
            <a:endParaRPr lang="en-US"/>
          </a:p>
        </p:txBody>
      </p:sp>
      <p:sp>
        <p:nvSpPr>
          <p:cNvPr id="4" name="Text 2"/>
          <p:cNvSpPr/>
          <p:nvPr/>
        </p:nvSpPr>
        <p:spPr>
          <a:xfrm>
            <a:off x="548640" y="731520"/>
            <a:ext cx="8046720" cy="822960"/>
          </a:xfrm>
          <a:prstGeom prst="rect">
            <a:avLst/>
          </a:prstGeom>
          <a:noFill/>
          <a:ln/>
        </p:spPr>
        <p:txBody>
          <a:bodyPr wrap="square" rtlCol="0" anchor="ctr"/>
          <a:lstStyle/>
          <a:p>
            <a:pPr marL="0" indent="0" algn="ctr">
              <a:buNone/>
            </a:pPr>
            <a:r>
              <a:rPr lang="en-US" sz="5400" b="1" dirty="0">
                <a:solidFill>
                  <a:srgbClr val="FFFFFF"/>
                </a:solidFill>
                <a:latin typeface="Georgia" pitchFamily="34" charset="0"/>
                <a:ea typeface="Georgia" pitchFamily="34" charset="-122"/>
                <a:cs typeface="Georgia" pitchFamily="34" charset="-120"/>
              </a:rPr>
              <a:t>Questions &amp;</a:t>
            </a:r>
            <a:endParaRPr lang="en-US" sz="5400" dirty="0"/>
          </a:p>
        </p:txBody>
      </p:sp>
      <p:sp>
        <p:nvSpPr>
          <p:cNvPr id="5" name="Text 3"/>
          <p:cNvSpPr/>
          <p:nvPr/>
        </p:nvSpPr>
        <p:spPr>
          <a:xfrm>
            <a:off x="548640" y="1508760"/>
            <a:ext cx="8046720" cy="822960"/>
          </a:xfrm>
          <a:prstGeom prst="rect">
            <a:avLst/>
          </a:prstGeom>
          <a:noFill/>
          <a:ln/>
        </p:spPr>
        <p:txBody>
          <a:bodyPr wrap="square" rtlCol="0" anchor="ctr"/>
          <a:lstStyle/>
          <a:p>
            <a:pPr marL="0" indent="0" algn="ctr">
              <a:buNone/>
            </a:pPr>
            <a:r>
              <a:rPr lang="en-US" sz="5400" b="1" dirty="0">
                <a:solidFill>
                  <a:srgbClr val="C9A84C"/>
                </a:solidFill>
                <a:latin typeface="Georgia" pitchFamily="34" charset="0"/>
                <a:ea typeface="Georgia" pitchFamily="34" charset="-122"/>
                <a:cs typeface="Georgia" pitchFamily="34" charset="-120"/>
              </a:rPr>
              <a:t>Discussion</a:t>
            </a:r>
            <a:endParaRPr lang="en-US" sz="5400" dirty="0"/>
          </a:p>
        </p:txBody>
      </p:sp>
      <p:sp>
        <p:nvSpPr>
          <p:cNvPr id="6" name="Shape 4"/>
          <p:cNvSpPr/>
          <p:nvPr/>
        </p:nvSpPr>
        <p:spPr>
          <a:xfrm>
            <a:off x="2286000" y="2468880"/>
            <a:ext cx="4572000" cy="45720"/>
          </a:xfrm>
          <a:prstGeom prst="rect">
            <a:avLst/>
          </a:prstGeom>
          <a:solidFill>
            <a:srgbClr val="E8C97E">
              <a:alpha val="60000"/>
            </a:srgbClr>
          </a:solidFill>
          <a:ln w="12700">
            <a:solidFill>
              <a:srgbClr val="E8C97E"/>
            </a:solidFill>
            <a:prstDash val="solid"/>
          </a:ln>
        </p:spPr>
        <p:txBody>
          <a:bodyPr/>
          <a:lstStyle/>
          <a:p>
            <a:endParaRPr lang="en-US"/>
          </a:p>
        </p:txBody>
      </p:sp>
      <p:sp>
        <p:nvSpPr>
          <p:cNvPr id="7" name="Text 5"/>
          <p:cNvSpPr/>
          <p:nvPr/>
        </p:nvSpPr>
        <p:spPr>
          <a:xfrm>
            <a:off x="548640" y="2651760"/>
            <a:ext cx="8046720" cy="384048"/>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Dr. Ihrig  |  Dr. Boero</a:t>
            </a:r>
            <a:endParaRPr lang="en-US" sz="1800" dirty="0"/>
          </a:p>
        </p:txBody>
      </p:sp>
      <p:sp>
        <p:nvSpPr>
          <p:cNvPr id="8" name="Text 6"/>
          <p:cNvSpPr/>
          <p:nvPr/>
        </p:nvSpPr>
        <p:spPr>
          <a:xfrm>
            <a:off x="548640" y="3035808"/>
            <a:ext cx="8046720" cy="292608"/>
          </a:xfrm>
          <a:prstGeom prst="rect">
            <a:avLst/>
          </a:prstGeom>
          <a:noFill/>
          <a:ln/>
        </p:spPr>
        <p:txBody>
          <a:bodyPr wrap="square" rtlCol="0" anchor="ctr"/>
          <a:lstStyle/>
          <a:p>
            <a:pPr marL="0" indent="0" algn="ctr">
              <a:buNone/>
            </a:pPr>
            <a:r>
              <a:rPr lang="en-US" sz="1300" dirty="0">
                <a:solidFill>
                  <a:srgbClr val="6B7B8D"/>
                </a:solidFill>
                <a:latin typeface="Calibri" pitchFamily="34" charset="0"/>
                <a:ea typeface="Calibri" pitchFamily="34" charset="-122"/>
                <a:cs typeface="Calibri" pitchFamily="34" charset="-120"/>
              </a:rPr>
              <a:t>Forensic Psychologists</a:t>
            </a:r>
            <a:endParaRPr lang="en-US" sz="1300" dirty="0"/>
          </a:p>
        </p:txBody>
      </p:sp>
      <p:sp>
        <p:nvSpPr>
          <p:cNvPr id="9" name="Text 7"/>
          <p:cNvSpPr/>
          <p:nvPr/>
        </p:nvSpPr>
        <p:spPr>
          <a:xfrm>
            <a:off x="548640" y="4572000"/>
            <a:ext cx="8046720" cy="320040"/>
          </a:xfrm>
          <a:prstGeom prst="rect">
            <a:avLst/>
          </a:prstGeom>
          <a:noFill/>
          <a:ln/>
        </p:spPr>
        <p:txBody>
          <a:bodyPr wrap="square" rtlCol="0" anchor="ctr"/>
          <a:lstStyle/>
          <a:p>
            <a:pPr marL="0" indent="0" algn="ctr">
              <a:buNone/>
            </a:pPr>
            <a:r>
              <a:rPr lang="en-US" sz="1000" dirty="0">
                <a:solidFill>
                  <a:srgbClr val="6B7B8D"/>
                </a:solidFill>
                <a:latin typeface="Calibri" pitchFamily="34" charset="0"/>
                <a:ea typeface="Calibri" pitchFamily="34" charset="-122"/>
                <a:cs typeface="Calibri" pitchFamily="34" charset="-120"/>
              </a:rPr>
              <a:t>Thank you for attending. CLE credit materials available upon request.</a:t>
            </a:r>
            <a:endParaRPr lang="en-US" sz="1000" dirty="0"/>
          </a:p>
        </p:txBody>
      </p:sp>
      <p:sp>
        <p:nvSpPr>
          <p:cNvPr id="10" name="TextBox 9">
            <a:extLst>
              <a:ext uri="{FF2B5EF4-FFF2-40B4-BE49-F238E27FC236}">
                <a16:creationId xmlns:a16="http://schemas.microsoft.com/office/drawing/2014/main" id="{76F1ABF0-2F59-25A5-0410-007AF0F79F7D}"/>
              </a:ext>
            </a:extLst>
          </p:cNvPr>
          <p:cNvSpPr txBox="1"/>
          <p:nvPr/>
        </p:nvSpPr>
        <p:spPr>
          <a:xfrm>
            <a:off x="1402862" y="3833446"/>
            <a:ext cx="6435969" cy="646331"/>
          </a:xfrm>
          <a:prstGeom prst="rect">
            <a:avLst/>
          </a:prstGeom>
          <a:noFill/>
        </p:spPr>
        <p:txBody>
          <a:bodyPr wrap="square" rtlCol="0">
            <a:spAutoFit/>
          </a:bodyPr>
          <a:lstStyle/>
          <a:p>
            <a:pPr algn="ctr"/>
            <a:r>
              <a:rPr lang="en-US" dirty="0">
                <a:solidFill>
                  <a:schemeClr val="bg2"/>
                </a:solidFill>
              </a:rPr>
              <a:t>Ashley Marrison (Forensic Coordinator) 615-502-0911 or email </a:t>
            </a:r>
            <a:r>
              <a:rPr lang="en-US" dirty="0" err="1">
                <a:solidFill>
                  <a:schemeClr val="bg2"/>
                </a:solidFill>
              </a:rPr>
              <a:t>Ashley.marrison@athenacare.health</a:t>
            </a:r>
            <a:endParaRPr lang="en-US" dirty="0">
              <a:solidFill>
                <a:schemeClr val="bg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LEARNING OBJECTIVES</a:t>
            </a:r>
            <a:endParaRPr lang="en-US" sz="1300" dirty="0"/>
          </a:p>
        </p:txBody>
      </p:sp>
      <p:sp>
        <p:nvSpPr>
          <p:cNvPr id="4" name="Text 2"/>
          <p:cNvSpPr/>
          <p:nvPr/>
        </p:nvSpPr>
        <p:spPr>
          <a:xfrm>
            <a:off x="365760" y="914400"/>
            <a:ext cx="8412480" cy="502920"/>
          </a:xfrm>
          <a:prstGeom prst="rect">
            <a:avLst/>
          </a:prstGeom>
          <a:noFill/>
          <a:ln/>
        </p:spPr>
        <p:txBody>
          <a:bodyPr wrap="square" rtlCol="0" anchor="ctr"/>
          <a:lstStyle/>
          <a:p>
            <a:pPr marL="0" indent="0">
              <a:buNone/>
            </a:pPr>
            <a:r>
              <a:rPr lang="en-US" sz="2800" b="1" dirty="0">
                <a:solidFill>
                  <a:srgbClr val="1C2E4A"/>
                </a:solidFill>
                <a:latin typeface="Georgia" pitchFamily="34" charset="0"/>
                <a:ea typeface="Georgia" pitchFamily="34" charset="-122"/>
                <a:cs typeface="Georgia" pitchFamily="34" charset="-120"/>
              </a:rPr>
              <a:t>What You Will Take Away</a:t>
            </a:r>
            <a:endParaRPr lang="en-US" sz="2800" dirty="0"/>
          </a:p>
        </p:txBody>
      </p:sp>
      <p:sp>
        <p:nvSpPr>
          <p:cNvPr id="5" name="Shape 3"/>
          <p:cNvSpPr/>
          <p:nvPr/>
        </p:nvSpPr>
        <p:spPr>
          <a:xfrm>
            <a:off x="365760" y="1600200"/>
            <a:ext cx="42062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6" name="Shape 4"/>
          <p:cNvSpPr/>
          <p:nvPr/>
        </p:nvSpPr>
        <p:spPr>
          <a:xfrm>
            <a:off x="365760" y="1600200"/>
            <a:ext cx="73152" cy="1325880"/>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502920" y="1691640"/>
            <a:ext cx="548640" cy="457200"/>
          </a:xfrm>
          <a:prstGeom prst="rect">
            <a:avLst/>
          </a:prstGeom>
          <a:noFill/>
          <a:ln/>
        </p:spPr>
        <p:txBody>
          <a:bodyPr wrap="square" rtlCol="0" anchor="t"/>
          <a:lstStyle/>
          <a:p>
            <a:pPr marL="0" indent="0">
              <a:buNone/>
            </a:pPr>
            <a:r>
              <a:rPr lang="en-US" sz="2800" b="1" dirty="0">
                <a:solidFill>
                  <a:srgbClr val="C9A84C"/>
                </a:solidFill>
                <a:latin typeface="Georgia" pitchFamily="34" charset="0"/>
                <a:ea typeface="Georgia" pitchFamily="34" charset="-122"/>
                <a:cs typeface="Georgia" pitchFamily="34" charset="-120"/>
              </a:rPr>
              <a:t>1</a:t>
            </a:r>
            <a:endParaRPr lang="en-US" sz="2800" dirty="0"/>
          </a:p>
        </p:txBody>
      </p:sp>
      <p:sp>
        <p:nvSpPr>
          <p:cNvPr id="8" name="Text 6"/>
          <p:cNvSpPr/>
          <p:nvPr/>
        </p:nvSpPr>
        <p:spPr>
          <a:xfrm>
            <a:off x="502920" y="2148840"/>
            <a:ext cx="3931920" cy="320040"/>
          </a:xfrm>
          <a:prstGeom prst="rect">
            <a:avLst/>
          </a:prstGeom>
          <a:noFill/>
          <a:ln/>
        </p:spPr>
        <p:txBody>
          <a:bodyPr wrap="square" rtlCol="0" anchor="ctr"/>
          <a:lstStyle/>
          <a:p>
            <a:pPr marL="0" indent="0">
              <a:buNone/>
            </a:pPr>
            <a:r>
              <a:rPr lang="en-US" sz="1100" b="1" dirty="0">
                <a:solidFill>
                  <a:srgbClr val="1C2E4A"/>
                </a:solidFill>
                <a:latin typeface="Calibri" pitchFamily="34" charset="0"/>
                <a:ea typeface="Calibri" pitchFamily="34" charset="-122"/>
                <a:cs typeface="Calibri" pitchFamily="34" charset="-120"/>
              </a:rPr>
              <a:t>Distinguish Legal vs. Clinical Terminology</a:t>
            </a:r>
            <a:endParaRPr lang="en-US" sz="1100" dirty="0"/>
          </a:p>
        </p:txBody>
      </p:sp>
      <p:sp>
        <p:nvSpPr>
          <p:cNvPr id="9" name="Text 7"/>
          <p:cNvSpPr/>
          <p:nvPr/>
        </p:nvSpPr>
        <p:spPr>
          <a:xfrm>
            <a:off x="502920" y="2450592"/>
            <a:ext cx="3931920" cy="41148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Understand why 'competence' and 'capacity' are not interchangeable across disciplines.</a:t>
            </a:r>
            <a:endParaRPr lang="en-US" sz="1000" dirty="0"/>
          </a:p>
        </p:txBody>
      </p:sp>
      <p:sp>
        <p:nvSpPr>
          <p:cNvPr id="10" name="Shape 8"/>
          <p:cNvSpPr/>
          <p:nvPr/>
        </p:nvSpPr>
        <p:spPr>
          <a:xfrm>
            <a:off x="365760" y="3108960"/>
            <a:ext cx="42062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1" name="Shape 9"/>
          <p:cNvSpPr/>
          <p:nvPr/>
        </p:nvSpPr>
        <p:spPr>
          <a:xfrm>
            <a:off x="365760" y="3108960"/>
            <a:ext cx="73152" cy="1325880"/>
          </a:xfrm>
          <a:prstGeom prst="rect">
            <a:avLst/>
          </a:prstGeom>
          <a:solidFill>
            <a:srgbClr val="C9A84C"/>
          </a:solidFill>
          <a:ln w="12700">
            <a:solidFill>
              <a:srgbClr val="C9A84C"/>
            </a:solidFill>
            <a:prstDash val="solid"/>
          </a:ln>
        </p:spPr>
        <p:txBody>
          <a:bodyPr/>
          <a:lstStyle/>
          <a:p>
            <a:endParaRPr lang="en-US"/>
          </a:p>
        </p:txBody>
      </p:sp>
      <p:sp>
        <p:nvSpPr>
          <p:cNvPr id="12" name="Text 10"/>
          <p:cNvSpPr/>
          <p:nvPr/>
        </p:nvSpPr>
        <p:spPr>
          <a:xfrm>
            <a:off x="502920" y="3200400"/>
            <a:ext cx="548640" cy="457200"/>
          </a:xfrm>
          <a:prstGeom prst="rect">
            <a:avLst/>
          </a:prstGeom>
          <a:noFill/>
          <a:ln/>
        </p:spPr>
        <p:txBody>
          <a:bodyPr wrap="square" rtlCol="0" anchor="t"/>
          <a:lstStyle/>
          <a:p>
            <a:pPr marL="0" indent="0">
              <a:buNone/>
            </a:pPr>
            <a:r>
              <a:rPr lang="en-US" sz="2800" b="1" dirty="0">
                <a:solidFill>
                  <a:srgbClr val="C9A84C"/>
                </a:solidFill>
                <a:latin typeface="Georgia" pitchFamily="34" charset="0"/>
                <a:ea typeface="Georgia" pitchFamily="34" charset="-122"/>
                <a:cs typeface="Georgia" pitchFamily="34" charset="-120"/>
              </a:rPr>
              <a:t>2</a:t>
            </a:r>
            <a:endParaRPr lang="en-US" sz="2800" dirty="0"/>
          </a:p>
        </p:txBody>
      </p:sp>
      <p:sp>
        <p:nvSpPr>
          <p:cNvPr id="13" name="Text 11"/>
          <p:cNvSpPr/>
          <p:nvPr/>
        </p:nvSpPr>
        <p:spPr>
          <a:xfrm>
            <a:off x="502920" y="3657600"/>
            <a:ext cx="3931920" cy="320040"/>
          </a:xfrm>
          <a:prstGeom prst="rect">
            <a:avLst/>
          </a:prstGeom>
          <a:noFill/>
          <a:ln/>
        </p:spPr>
        <p:txBody>
          <a:bodyPr wrap="square" rtlCol="0" anchor="ctr"/>
          <a:lstStyle/>
          <a:p>
            <a:pPr marL="0" indent="0">
              <a:buNone/>
            </a:pPr>
            <a:r>
              <a:rPr lang="en-US" sz="1100" b="1" dirty="0">
                <a:solidFill>
                  <a:srgbClr val="1C2E4A"/>
                </a:solidFill>
                <a:latin typeface="Calibri" pitchFamily="34" charset="0"/>
                <a:ea typeface="Calibri" pitchFamily="34" charset="-122"/>
                <a:cs typeface="Calibri" pitchFamily="34" charset="-120"/>
              </a:rPr>
              <a:t>Understand Psychological Assessment Methods</a:t>
            </a:r>
            <a:endParaRPr lang="en-US" sz="1100" dirty="0"/>
          </a:p>
        </p:txBody>
      </p:sp>
      <p:sp>
        <p:nvSpPr>
          <p:cNvPr id="14" name="Text 12"/>
          <p:cNvSpPr/>
          <p:nvPr/>
        </p:nvSpPr>
        <p:spPr>
          <a:xfrm>
            <a:off x="502920" y="3959352"/>
            <a:ext cx="3931920" cy="41148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Learn how forensic psychologists evaluate functional cognitive ability across domains.</a:t>
            </a:r>
            <a:endParaRPr lang="en-US" sz="1000" dirty="0"/>
          </a:p>
        </p:txBody>
      </p:sp>
      <p:sp>
        <p:nvSpPr>
          <p:cNvPr id="15" name="Shape 13"/>
          <p:cNvSpPr/>
          <p:nvPr/>
        </p:nvSpPr>
        <p:spPr>
          <a:xfrm>
            <a:off x="4754880" y="1600200"/>
            <a:ext cx="42062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6" name="Shape 14"/>
          <p:cNvSpPr/>
          <p:nvPr/>
        </p:nvSpPr>
        <p:spPr>
          <a:xfrm>
            <a:off x="4754880" y="1600200"/>
            <a:ext cx="73152" cy="1325880"/>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4892040" y="1691640"/>
            <a:ext cx="548640" cy="457200"/>
          </a:xfrm>
          <a:prstGeom prst="rect">
            <a:avLst/>
          </a:prstGeom>
          <a:noFill/>
          <a:ln/>
        </p:spPr>
        <p:txBody>
          <a:bodyPr wrap="square" rtlCol="0" anchor="t"/>
          <a:lstStyle/>
          <a:p>
            <a:pPr marL="0" indent="0">
              <a:buNone/>
            </a:pPr>
            <a:r>
              <a:rPr lang="en-US" sz="2800" b="1" dirty="0">
                <a:solidFill>
                  <a:srgbClr val="C9A84C"/>
                </a:solidFill>
                <a:latin typeface="Georgia" pitchFamily="34" charset="0"/>
                <a:ea typeface="Georgia" pitchFamily="34" charset="-122"/>
                <a:cs typeface="Georgia" pitchFamily="34" charset="-120"/>
              </a:rPr>
              <a:t>3</a:t>
            </a:r>
            <a:endParaRPr lang="en-US" sz="2800" dirty="0"/>
          </a:p>
        </p:txBody>
      </p:sp>
      <p:sp>
        <p:nvSpPr>
          <p:cNvPr id="18" name="Text 16"/>
          <p:cNvSpPr/>
          <p:nvPr/>
        </p:nvSpPr>
        <p:spPr>
          <a:xfrm>
            <a:off x="4892040" y="2148840"/>
            <a:ext cx="3931920" cy="320040"/>
          </a:xfrm>
          <a:prstGeom prst="rect">
            <a:avLst/>
          </a:prstGeom>
          <a:noFill/>
          <a:ln/>
        </p:spPr>
        <p:txBody>
          <a:bodyPr wrap="square" rtlCol="0" anchor="ctr"/>
          <a:lstStyle/>
          <a:p>
            <a:pPr marL="0" indent="0">
              <a:buNone/>
            </a:pPr>
            <a:r>
              <a:rPr lang="en-US" sz="1100" b="1" dirty="0">
                <a:solidFill>
                  <a:srgbClr val="1C2E4A"/>
                </a:solidFill>
                <a:latin typeface="Calibri" pitchFamily="34" charset="0"/>
                <a:ea typeface="Calibri" pitchFamily="34" charset="-122"/>
                <a:cs typeface="Calibri" pitchFamily="34" charset="-120"/>
              </a:rPr>
              <a:t>Apply Standards to Elder Law Practice</a:t>
            </a:r>
            <a:endParaRPr lang="en-US" sz="1100" dirty="0"/>
          </a:p>
        </p:txBody>
      </p:sp>
      <p:sp>
        <p:nvSpPr>
          <p:cNvPr id="19" name="Text 17"/>
          <p:cNvSpPr/>
          <p:nvPr/>
        </p:nvSpPr>
        <p:spPr>
          <a:xfrm>
            <a:off x="4892040" y="2450592"/>
            <a:ext cx="3931920" cy="41148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Recognize red flags, build protective records, and retain effective expert witnesses.</a:t>
            </a:r>
            <a:endParaRPr lang="en-US" sz="1000" dirty="0"/>
          </a:p>
        </p:txBody>
      </p:sp>
      <p:sp>
        <p:nvSpPr>
          <p:cNvPr id="20" name="Shape 18"/>
          <p:cNvSpPr/>
          <p:nvPr/>
        </p:nvSpPr>
        <p:spPr>
          <a:xfrm>
            <a:off x="4754880" y="3108960"/>
            <a:ext cx="42062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21" name="Shape 19"/>
          <p:cNvSpPr/>
          <p:nvPr/>
        </p:nvSpPr>
        <p:spPr>
          <a:xfrm>
            <a:off x="4754880" y="3108960"/>
            <a:ext cx="73152" cy="1325880"/>
          </a:xfrm>
          <a:prstGeom prst="rect">
            <a:avLst/>
          </a:prstGeom>
          <a:solidFill>
            <a:srgbClr val="C9A84C"/>
          </a:solidFill>
          <a:ln w="12700">
            <a:solidFill>
              <a:srgbClr val="C9A84C"/>
            </a:solidFill>
            <a:prstDash val="solid"/>
          </a:ln>
        </p:spPr>
        <p:txBody>
          <a:bodyPr/>
          <a:lstStyle/>
          <a:p>
            <a:endParaRPr lang="en-US"/>
          </a:p>
        </p:txBody>
      </p:sp>
      <p:sp>
        <p:nvSpPr>
          <p:cNvPr id="22" name="Text 20"/>
          <p:cNvSpPr/>
          <p:nvPr/>
        </p:nvSpPr>
        <p:spPr>
          <a:xfrm>
            <a:off x="4892040" y="3200400"/>
            <a:ext cx="548640" cy="457200"/>
          </a:xfrm>
          <a:prstGeom prst="rect">
            <a:avLst/>
          </a:prstGeom>
          <a:noFill/>
          <a:ln/>
        </p:spPr>
        <p:txBody>
          <a:bodyPr wrap="square" rtlCol="0" anchor="t"/>
          <a:lstStyle/>
          <a:p>
            <a:pPr marL="0" indent="0">
              <a:buNone/>
            </a:pPr>
            <a:r>
              <a:rPr lang="en-US" sz="2800" b="1" dirty="0">
                <a:solidFill>
                  <a:srgbClr val="C9A84C"/>
                </a:solidFill>
                <a:latin typeface="Georgia" pitchFamily="34" charset="0"/>
                <a:ea typeface="Georgia" pitchFamily="34" charset="-122"/>
                <a:cs typeface="Georgia" pitchFamily="34" charset="-120"/>
              </a:rPr>
              <a:t>4</a:t>
            </a:r>
            <a:endParaRPr lang="en-US" sz="2800" dirty="0"/>
          </a:p>
        </p:txBody>
      </p:sp>
      <p:sp>
        <p:nvSpPr>
          <p:cNvPr id="23" name="Text 21"/>
          <p:cNvSpPr/>
          <p:nvPr/>
        </p:nvSpPr>
        <p:spPr>
          <a:xfrm>
            <a:off x="4892040" y="3657600"/>
            <a:ext cx="3931920" cy="320040"/>
          </a:xfrm>
          <a:prstGeom prst="rect">
            <a:avLst/>
          </a:prstGeom>
          <a:noFill/>
          <a:ln/>
        </p:spPr>
        <p:txBody>
          <a:bodyPr wrap="square" rtlCol="0" anchor="ctr"/>
          <a:lstStyle/>
          <a:p>
            <a:pPr marL="0" indent="0">
              <a:buNone/>
            </a:pPr>
            <a:r>
              <a:rPr lang="en-US" sz="1100" b="1" dirty="0">
                <a:solidFill>
                  <a:srgbClr val="1C2E4A"/>
                </a:solidFill>
                <a:latin typeface="Calibri" pitchFamily="34" charset="0"/>
                <a:ea typeface="Calibri" pitchFamily="34" charset="-122"/>
                <a:cs typeface="Calibri" pitchFamily="34" charset="-120"/>
              </a:rPr>
              <a:t>Navigate Complex Capacity Questions</a:t>
            </a:r>
            <a:endParaRPr lang="en-US" sz="1100" dirty="0"/>
          </a:p>
        </p:txBody>
      </p:sp>
      <p:sp>
        <p:nvSpPr>
          <p:cNvPr id="24" name="Text 22"/>
          <p:cNvSpPr/>
          <p:nvPr/>
        </p:nvSpPr>
        <p:spPr>
          <a:xfrm>
            <a:off x="4892040" y="3959352"/>
            <a:ext cx="3931920" cy="41148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Address testamentary capacity, guardianship, undue influence, and informed consent.</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THE CORE DISTINCTION</a:t>
            </a:r>
            <a:endParaRPr lang="en-US" sz="1300" dirty="0"/>
          </a:p>
        </p:txBody>
      </p:sp>
      <p:sp>
        <p:nvSpPr>
          <p:cNvPr id="4" name="Text 2"/>
          <p:cNvSpPr/>
          <p:nvPr/>
        </p:nvSpPr>
        <p:spPr>
          <a:xfrm>
            <a:off x="365760" y="960120"/>
            <a:ext cx="8412480" cy="457200"/>
          </a:xfrm>
          <a:prstGeom prst="rect">
            <a:avLst/>
          </a:prstGeom>
          <a:noFill/>
          <a:ln/>
        </p:spPr>
        <p:txBody>
          <a:bodyPr wrap="square" rtlCol="0" anchor="ctr"/>
          <a:lstStyle/>
          <a:p>
            <a:pPr marL="0" indent="0">
              <a:buNone/>
            </a:pPr>
            <a:r>
              <a:rPr lang="en-US" sz="2600" b="1" dirty="0">
                <a:solidFill>
                  <a:srgbClr val="1C2E4A"/>
                </a:solidFill>
                <a:latin typeface="Georgia" pitchFamily="34" charset="0"/>
                <a:ea typeface="Georgia" pitchFamily="34" charset="-122"/>
                <a:cs typeface="Georgia" pitchFamily="34" charset="-120"/>
              </a:rPr>
              <a:t>Two Disciplines, Two Frameworks</a:t>
            </a:r>
            <a:endParaRPr lang="en-US" sz="2600" dirty="0"/>
          </a:p>
        </p:txBody>
      </p:sp>
      <p:sp>
        <p:nvSpPr>
          <p:cNvPr id="5" name="Shape 3"/>
          <p:cNvSpPr/>
          <p:nvPr/>
        </p:nvSpPr>
        <p:spPr>
          <a:xfrm>
            <a:off x="365760" y="1600200"/>
            <a:ext cx="3931920" cy="3063240"/>
          </a:xfrm>
          <a:prstGeom prst="rect">
            <a:avLst/>
          </a:prstGeom>
          <a:solidFill>
            <a:srgbClr val="1C2E4A"/>
          </a:solidFill>
          <a:ln w="12700">
            <a:solidFill>
              <a:srgbClr val="1C2E4A"/>
            </a:solidFill>
            <a:prstDash val="solid"/>
          </a:ln>
          <a:effectLst>
            <a:outerShdw blurRad="101600" dist="38100" dir="8100000" algn="bl" rotWithShape="0">
              <a:srgbClr val="000000">
                <a:alpha val="18000"/>
              </a:srgbClr>
            </a:outerShdw>
          </a:effectLst>
        </p:spPr>
        <p:txBody>
          <a:bodyPr/>
          <a:lstStyle/>
          <a:p>
            <a:endParaRPr lang="en-US"/>
          </a:p>
        </p:txBody>
      </p:sp>
      <p:sp>
        <p:nvSpPr>
          <p:cNvPr id="6" name="Text 4"/>
          <p:cNvSpPr/>
          <p:nvPr/>
        </p:nvSpPr>
        <p:spPr>
          <a:xfrm>
            <a:off x="365760" y="1600200"/>
            <a:ext cx="3931920" cy="548640"/>
          </a:xfrm>
          <a:prstGeom prst="rect">
            <a:avLst/>
          </a:prstGeom>
          <a:noFill/>
          <a:ln/>
        </p:spPr>
        <p:txBody>
          <a:bodyPr wrap="square" rtlCol="0" anchor="ctr"/>
          <a:lstStyle/>
          <a:p>
            <a:pPr marL="0" indent="0" algn="ctr">
              <a:buNone/>
            </a:pPr>
            <a:r>
              <a:rPr lang="en-US" sz="1500" b="1" kern="0" spc="200" dirty="0">
                <a:solidFill>
                  <a:srgbClr val="C9A84C"/>
                </a:solidFill>
              </a:rPr>
              <a:t>COMPETENCE</a:t>
            </a:r>
            <a:endParaRPr lang="en-US" sz="1500" dirty="0"/>
          </a:p>
        </p:txBody>
      </p:sp>
      <p:sp>
        <p:nvSpPr>
          <p:cNvPr id="7" name="Shape 5"/>
          <p:cNvSpPr/>
          <p:nvPr/>
        </p:nvSpPr>
        <p:spPr>
          <a:xfrm>
            <a:off x="365760" y="2148840"/>
            <a:ext cx="3931920" cy="36576"/>
          </a:xfrm>
          <a:prstGeom prst="rect">
            <a:avLst/>
          </a:prstGeom>
          <a:solidFill>
            <a:srgbClr val="E8C97E">
              <a:alpha val="70000"/>
            </a:srgbClr>
          </a:solidFill>
          <a:ln w="12700">
            <a:solidFill>
              <a:srgbClr val="E8C97E"/>
            </a:solidFill>
            <a:prstDash val="solid"/>
          </a:ln>
        </p:spPr>
        <p:txBody>
          <a:bodyPr/>
          <a:lstStyle/>
          <a:p>
            <a:endParaRPr lang="en-US"/>
          </a:p>
        </p:txBody>
      </p:sp>
      <p:sp>
        <p:nvSpPr>
          <p:cNvPr id="8" name="Text 6"/>
          <p:cNvSpPr/>
          <p:nvPr/>
        </p:nvSpPr>
        <p:spPr>
          <a:xfrm>
            <a:off x="548640" y="2286000"/>
            <a:ext cx="3566160" cy="2240280"/>
          </a:xfrm>
          <a:prstGeom prst="rect">
            <a:avLst/>
          </a:prstGeom>
          <a:noFill/>
          <a:ln/>
        </p:spPr>
        <p:txBody>
          <a:bodyPr wrap="square" rtlCol="0" anchor="ctr"/>
          <a:lstStyle/>
          <a:p>
            <a:pPr marL="342900" indent="-342900">
              <a:buSzPct val="100000"/>
              <a:buChar char="•"/>
            </a:pPr>
            <a:r>
              <a:rPr lang="en-US" sz="1100" dirty="0">
                <a:solidFill>
                  <a:srgbClr val="FFFFFF"/>
                </a:solidFill>
                <a:latin typeface="Calibri" pitchFamily="34" charset="0"/>
                <a:ea typeface="Calibri" pitchFamily="34" charset="-122"/>
                <a:cs typeface="Calibri" pitchFamily="34" charset="-120"/>
              </a:rPr>
              <a:t>Legal / judicial determination</a:t>
            </a:r>
            <a:endParaRPr lang="en-US" sz="1100" dirty="0"/>
          </a:p>
          <a:p>
            <a:pPr marL="342900" indent="-342900">
              <a:buSzPct val="100000"/>
              <a:buChar char="•"/>
            </a:pPr>
            <a:r>
              <a:rPr lang="en-US" sz="1100" dirty="0">
                <a:solidFill>
                  <a:srgbClr val="C8D8E8"/>
                </a:solidFill>
                <a:latin typeface="Calibri" pitchFamily="34" charset="0"/>
                <a:ea typeface="Calibri" pitchFamily="34" charset="-122"/>
                <a:cs typeface="Calibri" pitchFamily="34" charset="-120"/>
              </a:rPr>
              <a:t>All-or-nothing status</a:t>
            </a:r>
            <a:endParaRPr lang="en-US" sz="1100" dirty="0"/>
          </a:p>
          <a:p>
            <a:pPr marL="342900" indent="-342900">
              <a:buSzPct val="100000"/>
              <a:buChar char="•"/>
            </a:pPr>
            <a:r>
              <a:rPr lang="en-US" sz="1100" dirty="0">
                <a:solidFill>
                  <a:srgbClr val="C8D8E8"/>
                </a:solidFill>
                <a:latin typeface="Calibri" pitchFamily="34" charset="0"/>
                <a:ea typeface="Calibri" pitchFamily="34" charset="-122"/>
                <a:cs typeface="Calibri" pitchFamily="34" charset="-120"/>
              </a:rPr>
              <a:t>Decided by a court, not a clinician</a:t>
            </a:r>
            <a:endParaRPr lang="en-US" sz="1100" dirty="0"/>
          </a:p>
          <a:p>
            <a:pPr marL="342900" indent="-342900">
              <a:buSzPct val="100000"/>
              <a:buChar char="•"/>
            </a:pPr>
            <a:r>
              <a:rPr lang="en-US" sz="1100" dirty="0">
                <a:solidFill>
                  <a:srgbClr val="C8D8E8"/>
                </a:solidFill>
                <a:latin typeface="Calibri" pitchFamily="34" charset="0"/>
                <a:ea typeface="Calibri" pitchFamily="34" charset="-122"/>
                <a:cs typeface="Calibri" pitchFamily="34" charset="-120"/>
              </a:rPr>
              <a:t>Applies to a broad legal category (e.g., to stand trial, manage affairs)</a:t>
            </a:r>
            <a:endParaRPr lang="en-US" sz="1100" dirty="0"/>
          </a:p>
          <a:p>
            <a:pPr marL="342900" indent="-342900">
              <a:buSzPct val="100000"/>
              <a:buChar char="•"/>
            </a:pPr>
            <a:r>
              <a:rPr lang="en-US" sz="1100" dirty="0">
                <a:solidFill>
                  <a:srgbClr val="C8D8E8"/>
                </a:solidFill>
                <a:latin typeface="Calibri" pitchFamily="34" charset="0"/>
                <a:ea typeface="Calibri" pitchFamily="34" charset="-122"/>
                <a:cs typeface="Calibri" pitchFamily="34" charset="-120"/>
              </a:rPr>
              <a:t>Retroactive determinations possible</a:t>
            </a:r>
            <a:endParaRPr lang="en-US" sz="1100" dirty="0"/>
          </a:p>
        </p:txBody>
      </p:sp>
      <p:sp>
        <p:nvSpPr>
          <p:cNvPr id="9" name="Shape 7"/>
          <p:cNvSpPr/>
          <p:nvPr/>
        </p:nvSpPr>
        <p:spPr>
          <a:xfrm>
            <a:off x="4846320" y="1600200"/>
            <a:ext cx="3931920" cy="3063240"/>
          </a:xfrm>
          <a:prstGeom prst="rect">
            <a:avLst/>
          </a:prstGeom>
          <a:solidFill>
            <a:srgbClr val="FFFFFF"/>
          </a:solidFill>
          <a:ln w="25400">
            <a:solidFill>
              <a:srgbClr val="C9A84C"/>
            </a:solidFill>
            <a:prstDash val="solid"/>
          </a:ln>
          <a:effectLst>
            <a:outerShdw blurRad="101600" dist="38100" dir="8100000" algn="bl" rotWithShape="0">
              <a:srgbClr val="000000">
                <a:alpha val="12000"/>
              </a:srgbClr>
            </a:outerShdw>
          </a:effectLst>
        </p:spPr>
        <p:txBody>
          <a:bodyPr/>
          <a:lstStyle/>
          <a:p>
            <a:endParaRPr lang="en-US"/>
          </a:p>
        </p:txBody>
      </p:sp>
      <p:sp>
        <p:nvSpPr>
          <p:cNvPr id="10" name="Text 8"/>
          <p:cNvSpPr/>
          <p:nvPr/>
        </p:nvSpPr>
        <p:spPr>
          <a:xfrm>
            <a:off x="4846320" y="1600200"/>
            <a:ext cx="3931920" cy="548640"/>
          </a:xfrm>
          <a:prstGeom prst="rect">
            <a:avLst/>
          </a:prstGeom>
          <a:noFill/>
          <a:ln/>
        </p:spPr>
        <p:txBody>
          <a:bodyPr wrap="square" rtlCol="0" anchor="ctr"/>
          <a:lstStyle/>
          <a:p>
            <a:pPr marL="0" indent="0" algn="ctr">
              <a:buNone/>
            </a:pPr>
            <a:r>
              <a:rPr lang="en-US" sz="1500" b="1" kern="0" spc="200" dirty="0">
                <a:solidFill>
                  <a:srgbClr val="1C2E4A"/>
                </a:solidFill>
              </a:rPr>
              <a:t>CAPACITY</a:t>
            </a:r>
            <a:endParaRPr lang="en-US" sz="1500" dirty="0"/>
          </a:p>
        </p:txBody>
      </p:sp>
      <p:sp>
        <p:nvSpPr>
          <p:cNvPr id="11" name="Shape 9"/>
          <p:cNvSpPr/>
          <p:nvPr/>
        </p:nvSpPr>
        <p:spPr>
          <a:xfrm>
            <a:off x="4846320" y="2148840"/>
            <a:ext cx="3931920" cy="36576"/>
          </a:xfrm>
          <a:prstGeom prst="rect">
            <a:avLst/>
          </a:prstGeom>
          <a:solidFill>
            <a:srgbClr val="C9A84C"/>
          </a:solidFill>
          <a:ln w="12700">
            <a:solidFill>
              <a:srgbClr val="C9A84C"/>
            </a:solidFill>
            <a:prstDash val="solid"/>
          </a:ln>
        </p:spPr>
        <p:txBody>
          <a:bodyPr/>
          <a:lstStyle/>
          <a:p>
            <a:endParaRPr lang="en-US"/>
          </a:p>
        </p:txBody>
      </p:sp>
      <p:sp>
        <p:nvSpPr>
          <p:cNvPr id="12" name="Text 10"/>
          <p:cNvSpPr/>
          <p:nvPr/>
        </p:nvSpPr>
        <p:spPr>
          <a:xfrm>
            <a:off x="5029200" y="2286000"/>
            <a:ext cx="3566160" cy="2240280"/>
          </a:xfrm>
          <a:prstGeom prst="rect">
            <a:avLst/>
          </a:prstGeom>
          <a:noFill/>
          <a:ln/>
        </p:spPr>
        <p:txBody>
          <a:bodyPr wrap="square" rtlCol="0" anchor="ctr"/>
          <a:lstStyle/>
          <a:p>
            <a:pPr marL="342900" indent="-342900">
              <a:buSzPct val="100000"/>
              <a:buChar char="•"/>
            </a:pPr>
            <a:r>
              <a:rPr lang="en-US" sz="1100" dirty="0">
                <a:solidFill>
                  <a:srgbClr val="1C2E4A"/>
                </a:solidFill>
                <a:latin typeface="Calibri" pitchFamily="34" charset="0"/>
                <a:ea typeface="Calibri" pitchFamily="34" charset="-122"/>
                <a:cs typeface="Calibri" pitchFamily="34" charset="-120"/>
              </a:rPr>
              <a:t>Clinical / functional determination</a:t>
            </a:r>
            <a:endParaRPr lang="en-US" sz="1100" dirty="0"/>
          </a:p>
          <a:p>
            <a:pPr marL="342900" indent="-342900">
              <a:buSzPct val="100000"/>
              <a:buChar char="•"/>
            </a:pPr>
            <a:r>
              <a:rPr lang="en-US" sz="1100" dirty="0">
                <a:solidFill>
                  <a:srgbClr val="6B7B8D"/>
                </a:solidFill>
                <a:latin typeface="Calibri" pitchFamily="34" charset="0"/>
                <a:ea typeface="Calibri" pitchFamily="34" charset="-122"/>
                <a:cs typeface="Calibri" pitchFamily="34" charset="-120"/>
              </a:rPr>
              <a:t>Task-specific and time-sensitive</a:t>
            </a:r>
            <a:endParaRPr lang="en-US" sz="1100" dirty="0"/>
          </a:p>
          <a:p>
            <a:pPr marL="342900" indent="-342900">
              <a:buSzPct val="100000"/>
              <a:buChar char="•"/>
            </a:pPr>
            <a:r>
              <a:rPr lang="en-US" sz="1100" dirty="0">
                <a:solidFill>
                  <a:srgbClr val="6B7B8D"/>
                </a:solidFill>
                <a:latin typeface="Calibri" pitchFamily="34" charset="0"/>
                <a:ea typeface="Calibri" pitchFamily="34" charset="-122"/>
                <a:cs typeface="Calibri" pitchFamily="34" charset="-120"/>
              </a:rPr>
              <a:t>Assessed by a psychologist or physician</a:t>
            </a:r>
            <a:endParaRPr lang="en-US" sz="1100" dirty="0"/>
          </a:p>
          <a:p>
            <a:pPr marL="342900" indent="-342900">
              <a:buSzPct val="100000"/>
              <a:buChar char="•"/>
            </a:pPr>
            <a:r>
              <a:rPr lang="en-US" sz="1100" dirty="0">
                <a:solidFill>
                  <a:srgbClr val="6B7B8D"/>
                </a:solidFill>
                <a:latin typeface="Calibri" pitchFamily="34" charset="0"/>
                <a:ea typeface="Calibri" pitchFamily="34" charset="-122"/>
                <a:cs typeface="Calibri" pitchFamily="34" charset="-120"/>
              </a:rPr>
              <a:t>Varies by domain: financial, medical, testamentary</a:t>
            </a:r>
            <a:endParaRPr lang="en-US" sz="1100" dirty="0"/>
          </a:p>
          <a:p>
            <a:pPr marL="342900" indent="-342900">
              <a:buSzPct val="100000"/>
              <a:buChar char="•"/>
            </a:pPr>
            <a:r>
              <a:rPr lang="en-US" sz="1100" dirty="0">
                <a:solidFill>
                  <a:srgbClr val="6B7B8D"/>
                </a:solidFill>
                <a:latin typeface="Calibri" pitchFamily="34" charset="0"/>
                <a:ea typeface="Calibri" pitchFamily="34" charset="-122"/>
                <a:cs typeface="Calibri" pitchFamily="34" charset="-120"/>
              </a:rPr>
              <a:t>Informs but does not dictate legal outcome</a:t>
            </a:r>
            <a:endParaRPr lang="en-US" sz="1100" dirty="0"/>
          </a:p>
        </p:txBody>
      </p:sp>
      <p:sp>
        <p:nvSpPr>
          <p:cNvPr id="13" name="Shape 11"/>
          <p:cNvSpPr/>
          <p:nvPr/>
        </p:nvSpPr>
        <p:spPr>
          <a:xfrm>
            <a:off x="4206240" y="2834640"/>
            <a:ext cx="731520" cy="731520"/>
          </a:xfrm>
          <a:prstGeom prst="ellipse">
            <a:avLst/>
          </a:prstGeom>
          <a:solidFill>
            <a:srgbClr val="C9A84C"/>
          </a:solidFill>
          <a:ln w="12700">
            <a:solidFill>
              <a:srgbClr val="C9A84C"/>
            </a:solidFill>
            <a:prstDash val="solid"/>
          </a:ln>
        </p:spPr>
        <p:txBody>
          <a:bodyPr/>
          <a:lstStyle/>
          <a:p>
            <a:endParaRPr lang="en-US"/>
          </a:p>
        </p:txBody>
      </p:sp>
      <p:sp>
        <p:nvSpPr>
          <p:cNvPr id="14" name="Text 12"/>
          <p:cNvSpPr/>
          <p:nvPr/>
        </p:nvSpPr>
        <p:spPr>
          <a:xfrm>
            <a:off x="4206240" y="2834640"/>
            <a:ext cx="731520" cy="731520"/>
          </a:xfrm>
          <a:prstGeom prst="rect">
            <a:avLst/>
          </a:prstGeom>
          <a:noFill/>
          <a:ln/>
        </p:spPr>
        <p:txBody>
          <a:bodyPr wrap="square" rtlCol="0" anchor="ctr"/>
          <a:lstStyle/>
          <a:p>
            <a:pPr marL="0" indent="0" algn="ctr">
              <a:buNone/>
            </a:pPr>
            <a:r>
              <a:rPr lang="en-US" sz="1300" b="1" dirty="0">
                <a:solidFill>
                  <a:srgbClr val="1C2E4A"/>
                </a:solidFill>
              </a:rPr>
              <a:t>VS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THE FOUNDATIONAL RELATIONSHIP</a:t>
            </a:r>
            <a:endParaRPr lang="en-US" sz="1300" dirty="0"/>
          </a:p>
        </p:txBody>
      </p:sp>
      <p:sp>
        <p:nvSpPr>
          <p:cNvPr id="4" name="Text 2"/>
          <p:cNvSpPr/>
          <p:nvPr/>
        </p:nvSpPr>
        <p:spPr>
          <a:xfrm>
            <a:off x="365760" y="914400"/>
            <a:ext cx="8412480" cy="475488"/>
          </a:xfrm>
          <a:prstGeom prst="rect">
            <a:avLst/>
          </a:prstGeom>
          <a:noFill/>
          <a:ln/>
        </p:spPr>
        <p:txBody>
          <a:bodyPr wrap="square" rtlCol="0" anchor="ctr"/>
          <a:lstStyle/>
          <a:p>
            <a:pPr marL="0" indent="0">
              <a:buNone/>
            </a:pPr>
            <a:r>
              <a:rPr lang="en-US" sz="2600" b="1" dirty="0">
                <a:solidFill>
                  <a:srgbClr val="1C2E4A"/>
                </a:solidFill>
                <a:latin typeface="Georgia" pitchFamily="34" charset="0"/>
                <a:ea typeface="Georgia" pitchFamily="34" charset="-122"/>
                <a:cs typeface="Georgia" pitchFamily="34" charset="-120"/>
              </a:rPr>
              <a:t>Capacity Is a Prerequisite for Competence</a:t>
            </a:r>
            <a:endParaRPr lang="en-US" sz="2600" dirty="0"/>
          </a:p>
        </p:txBody>
      </p:sp>
      <p:sp>
        <p:nvSpPr>
          <p:cNvPr id="5" name="Shape 3"/>
          <p:cNvSpPr/>
          <p:nvPr/>
        </p:nvSpPr>
        <p:spPr>
          <a:xfrm>
            <a:off x="365760" y="1508760"/>
            <a:ext cx="8412480" cy="658368"/>
          </a:xfrm>
          <a:prstGeom prst="rect">
            <a:avLst/>
          </a:prstGeom>
          <a:solidFill>
            <a:srgbClr val="1C2E4A"/>
          </a:solidFill>
          <a:ln w="12700">
            <a:solidFill>
              <a:srgbClr val="1C2E4A"/>
            </a:solidFill>
            <a:prstDash val="solid"/>
          </a:ln>
        </p:spPr>
        <p:txBody>
          <a:bodyPr/>
          <a:lstStyle/>
          <a:p>
            <a:endParaRPr lang="en-US"/>
          </a:p>
        </p:txBody>
      </p:sp>
      <p:sp>
        <p:nvSpPr>
          <p:cNvPr id="6" name="Text 4"/>
          <p:cNvSpPr/>
          <p:nvPr/>
        </p:nvSpPr>
        <p:spPr>
          <a:xfrm>
            <a:off x="548640" y="1554480"/>
            <a:ext cx="8046720" cy="548640"/>
          </a:xfrm>
          <a:prstGeom prst="rect">
            <a:avLst/>
          </a:prstGeom>
          <a:noFill/>
          <a:ln/>
        </p:spPr>
        <p:txBody>
          <a:bodyPr wrap="square"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Core principle: </a:t>
            </a:r>
            <a:r>
              <a:rPr lang="en-US" sz="1100" dirty="0">
                <a:solidFill>
                  <a:srgbClr val="C8D8E8"/>
                </a:solidFill>
                <a:latin typeface="Calibri" pitchFamily="34" charset="0"/>
                <a:ea typeface="Calibri" pitchFamily="34" charset="-122"/>
                <a:cs typeface="Calibri" pitchFamily="34" charset="-120"/>
              </a:rPr>
              <a:t>Competence is a legal conclusion; capacity is its clinical foundation. You cannot manifest competence — in any legal domain — without the underlying cognitive and functional capacity that makes it possible. Capacity is </a:t>
            </a:r>
            <a:r>
              <a:rPr lang="en-US" sz="1100" b="1" i="1" dirty="0">
                <a:solidFill>
                  <a:srgbClr val="E8C97E"/>
                </a:solidFill>
                <a:latin typeface="Calibri" pitchFamily="34" charset="0"/>
                <a:ea typeface="Calibri" pitchFamily="34" charset="-122"/>
                <a:cs typeface="Calibri" pitchFamily="34" charset="-120"/>
              </a:rPr>
              <a:t>necessary but not sufficient</a:t>
            </a:r>
            <a:r>
              <a:rPr lang="en-US" sz="1100" dirty="0">
                <a:solidFill>
                  <a:srgbClr val="C8D8E8"/>
                </a:solidFill>
                <a:latin typeface="Calibri" pitchFamily="34" charset="0"/>
                <a:ea typeface="Calibri" pitchFamily="34" charset="-122"/>
                <a:cs typeface="Calibri" pitchFamily="34" charset="-120"/>
              </a:rPr>
              <a:t>: having capacity does not guarantee a legal finding of competence, but lacking capacity forecloses it entirely.</a:t>
            </a:r>
            <a:endParaRPr lang="en-US" sz="1100" dirty="0"/>
          </a:p>
        </p:txBody>
      </p:sp>
      <p:sp>
        <p:nvSpPr>
          <p:cNvPr id="7" name="Shape 5"/>
          <p:cNvSpPr/>
          <p:nvPr/>
        </p:nvSpPr>
        <p:spPr>
          <a:xfrm>
            <a:off x="365760" y="2304288"/>
            <a:ext cx="2423160" cy="2606040"/>
          </a:xfrm>
          <a:prstGeom prst="rect">
            <a:avLst/>
          </a:prstGeom>
          <a:solidFill>
            <a:srgbClr val="FFFFFF"/>
          </a:solidFill>
          <a:ln w="12700">
            <a:solidFill>
              <a:srgbClr val="E2E8EF"/>
            </a:solidFill>
            <a:prstDash val="solid"/>
          </a:ln>
          <a:effectLst>
            <a:outerShdw blurRad="50800" dist="25400" dir="8100000" algn="bl" rotWithShape="0">
              <a:srgbClr val="000000">
                <a:alpha val="8000"/>
              </a:srgbClr>
            </a:outerShdw>
          </a:effectLst>
        </p:spPr>
        <p:txBody>
          <a:bodyPr/>
          <a:lstStyle/>
          <a:p>
            <a:endParaRPr lang="en-US"/>
          </a:p>
        </p:txBody>
      </p:sp>
      <p:sp>
        <p:nvSpPr>
          <p:cNvPr id="8" name="Shape 6"/>
          <p:cNvSpPr/>
          <p:nvPr/>
        </p:nvSpPr>
        <p:spPr>
          <a:xfrm>
            <a:off x="365760" y="2304288"/>
            <a:ext cx="2423160" cy="475488"/>
          </a:xfrm>
          <a:prstGeom prst="rect">
            <a:avLst/>
          </a:prstGeom>
          <a:solidFill>
            <a:srgbClr val="07697A"/>
          </a:solidFill>
          <a:ln w="12700">
            <a:solidFill>
              <a:srgbClr val="07697A"/>
            </a:solidFill>
            <a:prstDash val="solid"/>
          </a:ln>
        </p:spPr>
        <p:txBody>
          <a:bodyPr/>
          <a:lstStyle/>
          <a:p>
            <a:endParaRPr lang="en-US"/>
          </a:p>
        </p:txBody>
      </p:sp>
      <p:sp>
        <p:nvSpPr>
          <p:cNvPr id="9" name="Text 7"/>
          <p:cNvSpPr/>
          <p:nvPr/>
        </p:nvSpPr>
        <p:spPr>
          <a:xfrm>
            <a:off x="475488" y="2304288"/>
            <a:ext cx="2194560" cy="475488"/>
          </a:xfrm>
          <a:prstGeom prst="rect">
            <a:avLst/>
          </a:prstGeom>
          <a:noFill/>
          <a:ln/>
        </p:spPr>
        <p:txBody>
          <a:bodyPr wrap="square" rtlCol="0" anchor="ctr"/>
          <a:lstStyle/>
          <a:p>
            <a:pPr marL="0" indent="0" algn="ctr">
              <a:buNone/>
            </a:pPr>
            <a:r>
              <a:rPr lang="en-US" sz="1300" b="1" kern="0" spc="200" dirty="0">
                <a:solidFill>
                  <a:srgbClr val="FFFFFF"/>
                </a:solidFill>
                <a:latin typeface="Calibri" pitchFamily="34" charset="0"/>
                <a:ea typeface="Calibri" pitchFamily="34" charset="-122"/>
                <a:cs typeface="Calibri" pitchFamily="34" charset="-120"/>
              </a:rPr>
              <a:t>CAPACITY</a:t>
            </a:r>
            <a:endParaRPr lang="en-US" sz="1300" dirty="0"/>
          </a:p>
        </p:txBody>
      </p:sp>
      <p:sp>
        <p:nvSpPr>
          <p:cNvPr id="10" name="Text 8"/>
          <p:cNvSpPr/>
          <p:nvPr/>
        </p:nvSpPr>
        <p:spPr>
          <a:xfrm>
            <a:off x="475488" y="2816352"/>
            <a:ext cx="2194560" cy="256032"/>
          </a:xfrm>
          <a:prstGeom prst="rect">
            <a:avLst/>
          </a:prstGeom>
          <a:noFill/>
          <a:ln/>
        </p:spPr>
        <p:txBody>
          <a:bodyPr wrap="square" rtlCol="0" anchor="ctr"/>
          <a:lstStyle/>
          <a:p>
            <a:pPr marL="0" indent="0" algn="ctr">
              <a:buNone/>
            </a:pPr>
            <a:r>
              <a:rPr lang="en-US" sz="950" i="1" dirty="0">
                <a:solidFill>
                  <a:srgbClr val="6B7B8D"/>
                </a:solidFill>
                <a:latin typeface="Calibri" pitchFamily="34" charset="0"/>
                <a:ea typeface="Calibri" pitchFamily="34" charset="-122"/>
                <a:cs typeface="Calibri" pitchFamily="34" charset="-120"/>
              </a:rPr>
              <a:t>Clinical &amp; Functional</a:t>
            </a:r>
            <a:endParaRPr lang="en-US" sz="950" dirty="0"/>
          </a:p>
        </p:txBody>
      </p:sp>
      <p:sp>
        <p:nvSpPr>
          <p:cNvPr id="11" name="Text 9"/>
          <p:cNvSpPr/>
          <p:nvPr/>
        </p:nvSpPr>
        <p:spPr>
          <a:xfrm>
            <a:off x="502920" y="3108960"/>
            <a:ext cx="2176272" cy="1719072"/>
          </a:xfrm>
          <a:prstGeom prst="rect">
            <a:avLst/>
          </a:prstGeom>
          <a:noFill/>
          <a:ln/>
        </p:spPr>
        <p:txBody>
          <a:bodyPr wrap="square" rtlCol="0" anchor="ctr"/>
          <a:lstStyle/>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Assessed by a psychologist or physician</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Task-specific and domain-based</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Can fluctuate — especially in conditions like delirium, acute psychiatric states, or early dementia</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Generally more stable than moment-to-moment competence expression</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Establishes the cognitive floor required for legal action</a:t>
            </a:r>
            <a:endParaRPr lang="en-US" sz="950" dirty="0"/>
          </a:p>
        </p:txBody>
      </p:sp>
      <p:sp>
        <p:nvSpPr>
          <p:cNvPr id="12" name="Shape 10"/>
          <p:cNvSpPr/>
          <p:nvPr/>
        </p:nvSpPr>
        <p:spPr>
          <a:xfrm>
            <a:off x="2852928" y="3493008"/>
            <a:ext cx="502920" cy="91440"/>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3291840" y="3401568"/>
            <a:ext cx="274320" cy="256032"/>
          </a:xfrm>
          <a:prstGeom prst="rect">
            <a:avLst/>
          </a:prstGeom>
          <a:noFill/>
          <a:ln/>
        </p:spPr>
        <p:txBody>
          <a:bodyPr wrap="square" rtlCol="0" anchor="ctr"/>
          <a:lstStyle/>
          <a:p>
            <a:pPr marL="0" indent="0" algn="l">
              <a:buNone/>
            </a:pPr>
            <a:r>
              <a:rPr lang="en-US" sz="1400" dirty="0">
                <a:solidFill>
                  <a:srgbClr val="C9A84C"/>
                </a:solidFill>
              </a:rPr>
              <a:t>►</a:t>
            </a:r>
            <a:endParaRPr lang="en-US" sz="1400" dirty="0"/>
          </a:p>
        </p:txBody>
      </p:sp>
      <p:sp>
        <p:nvSpPr>
          <p:cNvPr id="14" name="Text 12"/>
          <p:cNvSpPr/>
          <p:nvPr/>
        </p:nvSpPr>
        <p:spPr>
          <a:xfrm>
            <a:off x="2834640" y="3703320"/>
            <a:ext cx="822960" cy="201168"/>
          </a:xfrm>
          <a:prstGeom prst="rect">
            <a:avLst/>
          </a:prstGeom>
          <a:noFill/>
          <a:ln/>
        </p:spPr>
        <p:txBody>
          <a:bodyPr wrap="square" rtlCol="0" anchor="ctr"/>
          <a:lstStyle/>
          <a:p>
            <a:pPr marL="0" indent="0" algn="ctr">
              <a:buNone/>
            </a:pPr>
            <a:r>
              <a:rPr lang="en-US" sz="800" i="1" dirty="0">
                <a:solidFill>
                  <a:srgbClr val="6B7B8D"/>
                </a:solidFill>
                <a:latin typeface="Calibri" pitchFamily="34" charset="0"/>
                <a:ea typeface="Calibri" pitchFamily="34" charset="-122"/>
                <a:cs typeface="Calibri" pitchFamily="34" charset="-120"/>
              </a:rPr>
              <a:t>enables</a:t>
            </a:r>
            <a:endParaRPr lang="en-US" sz="800" dirty="0"/>
          </a:p>
        </p:txBody>
      </p:sp>
      <p:sp>
        <p:nvSpPr>
          <p:cNvPr id="15" name="Text 13"/>
          <p:cNvSpPr/>
          <p:nvPr/>
        </p:nvSpPr>
        <p:spPr>
          <a:xfrm>
            <a:off x="2834640" y="3273552"/>
            <a:ext cx="822960" cy="201168"/>
          </a:xfrm>
          <a:prstGeom prst="rect">
            <a:avLst/>
          </a:prstGeom>
          <a:noFill/>
          <a:ln/>
        </p:spPr>
        <p:txBody>
          <a:bodyPr wrap="square" rtlCol="0" anchor="ctr"/>
          <a:lstStyle/>
          <a:p>
            <a:pPr marL="0" indent="0" algn="ctr">
              <a:buNone/>
            </a:pPr>
            <a:r>
              <a:rPr lang="en-US" sz="800" i="1" dirty="0">
                <a:solidFill>
                  <a:srgbClr val="6B7B8D"/>
                </a:solidFill>
                <a:latin typeface="Calibri" pitchFamily="34" charset="0"/>
                <a:ea typeface="Calibri" pitchFamily="34" charset="-122"/>
                <a:cs typeface="Calibri" pitchFamily="34" charset="-120"/>
              </a:rPr>
              <a:t>requires</a:t>
            </a:r>
            <a:endParaRPr lang="en-US" sz="800" dirty="0"/>
          </a:p>
        </p:txBody>
      </p:sp>
      <p:sp>
        <p:nvSpPr>
          <p:cNvPr id="16" name="Shape 14"/>
          <p:cNvSpPr/>
          <p:nvPr/>
        </p:nvSpPr>
        <p:spPr>
          <a:xfrm>
            <a:off x="3657600" y="2304288"/>
            <a:ext cx="2423160" cy="2606040"/>
          </a:xfrm>
          <a:prstGeom prst="rect">
            <a:avLst/>
          </a:prstGeom>
          <a:solidFill>
            <a:srgbClr val="FFFFFF"/>
          </a:solidFill>
          <a:ln w="12700">
            <a:solidFill>
              <a:srgbClr val="E2E8EF"/>
            </a:solidFill>
            <a:prstDash val="solid"/>
          </a:ln>
          <a:effectLst>
            <a:outerShdw blurRad="50800" dist="25400" dir="8100000" algn="bl" rotWithShape="0">
              <a:srgbClr val="000000">
                <a:alpha val="8000"/>
              </a:srgbClr>
            </a:outerShdw>
          </a:effectLst>
        </p:spPr>
        <p:txBody>
          <a:bodyPr/>
          <a:lstStyle/>
          <a:p>
            <a:endParaRPr lang="en-US"/>
          </a:p>
        </p:txBody>
      </p:sp>
      <p:sp>
        <p:nvSpPr>
          <p:cNvPr id="17" name="Shape 15"/>
          <p:cNvSpPr/>
          <p:nvPr/>
        </p:nvSpPr>
        <p:spPr>
          <a:xfrm>
            <a:off x="3657600" y="2304288"/>
            <a:ext cx="2423160" cy="475488"/>
          </a:xfrm>
          <a:prstGeom prst="rect">
            <a:avLst/>
          </a:prstGeom>
          <a:solidFill>
            <a:srgbClr val="1C2E4A"/>
          </a:solidFill>
          <a:ln w="12700">
            <a:solidFill>
              <a:srgbClr val="1C2E4A"/>
            </a:solidFill>
            <a:prstDash val="solid"/>
          </a:ln>
        </p:spPr>
        <p:txBody>
          <a:bodyPr/>
          <a:lstStyle/>
          <a:p>
            <a:endParaRPr lang="en-US"/>
          </a:p>
        </p:txBody>
      </p:sp>
      <p:sp>
        <p:nvSpPr>
          <p:cNvPr id="18" name="Text 16"/>
          <p:cNvSpPr/>
          <p:nvPr/>
        </p:nvSpPr>
        <p:spPr>
          <a:xfrm>
            <a:off x="3767328" y="2304288"/>
            <a:ext cx="2194560" cy="475488"/>
          </a:xfrm>
          <a:prstGeom prst="rect">
            <a:avLst/>
          </a:prstGeom>
          <a:noFill/>
          <a:ln/>
        </p:spPr>
        <p:txBody>
          <a:bodyPr wrap="square" rtlCol="0" anchor="ctr"/>
          <a:lstStyle/>
          <a:p>
            <a:pPr marL="0" indent="0" algn="ctr">
              <a:buNone/>
            </a:pPr>
            <a:r>
              <a:rPr lang="en-US" sz="1300" b="1" kern="0" spc="200" dirty="0">
                <a:solidFill>
                  <a:srgbClr val="C9A84C"/>
                </a:solidFill>
                <a:latin typeface="Calibri" pitchFamily="34" charset="0"/>
                <a:ea typeface="Calibri" pitchFamily="34" charset="-122"/>
                <a:cs typeface="Calibri" pitchFamily="34" charset="-120"/>
              </a:rPr>
              <a:t>COMPETENCE</a:t>
            </a:r>
            <a:endParaRPr lang="en-US" sz="1300" dirty="0"/>
          </a:p>
        </p:txBody>
      </p:sp>
      <p:sp>
        <p:nvSpPr>
          <p:cNvPr id="19" name="Text 17"/>
          <p:cNvSpPr/>
          <p:nvPr/>
        </p:nvSpPr>
        <p:spPr>
          <a:xfrm>
            <a:off x="3767328" y="2816352"/>
            <a:ext cx="2194560" cy="256032"/>
          </a:xfrm>
          <a:prstGeom prst="rect">
            <a:avLst/>
          </a:prstGeom>
          <a:noFill/>
          <a:ln/>
        </p:spPr>
        <p:txBody>
          <a:bodyPr wrap="square" rtlCol="0" anchor="ctr"/>
          <a:lstStyle/>
          <a:p>
            <a:pPr marL="0" indent="0" algn="ctr">
              <a:buNone/>
            </a:pPr>
            <a:r>
              <a:rPr lang="en-US" sz="950" i="1" dirty="0">
                <a:solidFill>
                  <a:srgbClr val="6B7B8D"/>
                </a:solidFill>
                <a:latin typeface="Calibri" pitchFamily="34" charset="0"/>
                <a:ea typeface="Calibri" pitchFamily="34" charset="-122"/>
                <a:cs typeface="Calibri" pitchFamily="34" charset="-120"/>
              </a:rPr>
              <a:t>Legal &amp; Judicial</a:t>
            </a:r>
            <a:endParaRPr lang="en-US" sz="950" dirty="0"/>
          </a:p>
        </p:txBody>
      </p:sp>
      <p:sp>
        <p:nvSpPr>
          <p:cNvPr id="20" name="Text 18"/>
          <p:cNvSpPr/>
          <p:nvPr/>
        </p:nvSpPr>
        <p:spPr>
          <a:xfrm>
            <a:off x="3794760" y="3108960"/>
            <a:ext cx="2176272" cy="1719072"/>
          </a:xfrm>
          <a:prstGeom prst="rect">
            <a:avLst/>
          </a:prstGeom>
          <a:noFill/>
          <a:ln/>
        </p:spPr>
        <p:txBody>
          <a:bodyPr wrap="square" rtlCol="0" anchor="ctr"/>
          <a:lstStyle/>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Determined by a court, not a clinician</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All-or-nothing legal status for a given matter</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Expressed in the moment — requires capacity as a precondition</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More context-sensitive: situational, relational, and environmental factors also matter</a:t>
            </a:r>
            <a:endParaRPr lang="en-US" sz="950" dirty="0"/>
          </a:p>
          <a:p>
            <a:pPr marL="342900" indent="-342900">
              <a:buSzPct val="100000"/>
              <a:buChar char="•"/>
            </a:pPr>
            <a:r>
              <a:rPr lang="en-US" sz="950" dirty="0">
                <a:solidFill>
                  <a:srgbClr val="1C2E4A"/>
                </a:solidFill>
                <a:latin typeface="Calibri" pitchFamily="34" charset="0"/>
                <a:ea typeface="Calibri" pitchFamily="34" charset="-122"/>
                <a:cs typeface="Calibri" pitchFamily="34" charset="-120"/>
              </a:rPr>
              <a:t>Presumes capacity unless evidence rebuts that presumption</a:t>
            </a:r>
            <a:endParaRPr lang="en-US" sz="950" dirty="0"/>
          </a:p>
        </p:txBody>
      </p:sp>
      <p:sp>
        <p:nvSpPr>
          <p:cNvPr id="21" name="Shape 19"/>
          <p:cNvSpPr/>
          <p:nvPr/>
        </p:nvSpPr>
        <p:spPr>
          <a:xfrm>
            <a:off x="6144768" y="3493008"/>
            <a:ext cx="475488" cy="91440"/>
          </a:xfrm>
          <a:prstGeom prst="rect">
            <a:avLst/>
          </a:prstGeom>
          <a:solidFill>
            <a:srgbClr val="C9A84C"/>
          </a:solidFill>
          <a:ln w="12700">
            <a:solidFill>
              <a:srgbClr val="C9A84C"/>
            </a:solidFill>
            <a:prstDash val="solid"/>
          </a:ln>
        </p:spPr>
        <p:txBody>
          <a:bodyPr/>
          <a:lstStyle/>
          <a:p>
            <a:endParaRPr lang="en-US"/>
          </a:p>
        </p:txBody>
      </p:sp>
      <p:sp>
        <p:nvSpPr>
          <p:cNvPr id="22" name="Text 20"/>
          <p:cNvSpPr/>
          <p:nvPr/>
        </p:nvSpPr>
        <p:spPr>
          <a:xfrm>
            <a:off x="6583680" y="3401568"/>
            <a:ext cx="274320" cy="256032"/>
          </a:xfrm>
          <a:prstGeom prst="rect">
            <a:avLst/>
          </a:prstGeom>
          <a:noFill/>
          <a:ln/>
        </p:spPr>
        <p:txBody>
          <a:bodyPr wrap="square" rtlCol="0" anchor="ctr"/>
          <a:lstStyle/>
          <a:p>
            <a:pPr marL="0" indent="0" algn="l">
              <a:buNone/>
            </a:pPr>
            <a:r>
              <a:rPr lang="en-US" sz="1400" dirty="0">
                <a:solidFill>
                  <a:srgbClr val="C9A84C"/>
                </a:solidFill>
              </a:rPr>
              <a:t>►</a:t>
            </a:r>
            <a:endParaRPr lang="en-US" sz="1400" dirty="0"/>
          </a:p>
        </p:txBody>
      </p:sp>
      <p:sp>
        <p:nvSpPr>
          <p:cNvPr id="23" name="Text 21"/>
          <p:cNvSpPr/>
          <p:nvPr/>
        </p:nvSpPr>
        <p:spPr>
          <a:xfrm>
            <a:off x="6080760" y="3703320"/>
            <a:ext cx="868680" cy="201168"/>
          </a:xfrm>
          <a:prstGeom prst="rect">
            <a:avLst/>
          </a:prstGeom>
          <a:noFill/>
          <a:ln/>
        </p:spPr>
        <p:txBody>
          <a:bodyPr wrap="square" rtlCol="0" anchor="ctr"/>
          <a:lstStyle/>
          <a:p>
            <a:pPr marL="0" indent="0" algn="ctr">
              <a:buNone/>
            </a:pPr>
            <a:r>
              <a:rPr lang="en-US" sz="800" i="1" dirty="0">
                <a:solidFill>
                  <a:srgbClr val="6B7B8D"/>
                </a:solidFill>
                <a:latin typeface="Calibri" pitchFamily="34" charset="0"/>
                <a:ea typeface="Calibri" pitchFamily="34" charset="-122"/>
                <a:cs typeface="Calibri" pitchFamily="34" charset="-120"/>
              </a:rPr>
              <a:t>manifests as</a:t>
            </a:r>
            <a:endParaRPr lang="en-US" sz="800" dirty="0"/>
          </a:p>
        </p:txBody>
      </p:sp>
      <p:sp>
        <p:nvSpPr>
          <p:cNvPr id="24" name="Shape 22"/>
          <p:cNvSpPr/>
          <p:nvPr/>
        </p:nvSpPr>
        <p:spPr>
          <a:xfrm>
            <a:off x="6903720" y="2304288"/>
            <a:ext cx="1874520" cy="2606040"/>
          </a:xfrm>
          <a:prstGeom prst="rect">
            <a:avLst/>
          </a:prstGeom>
          <a:solidFill>
            <a:srgbClr val="FFFFFF"/>
          </a:solidFill>
          <a:ln w="12700">
            <a:solidFill>
              <a:srgbClr val="E2E8EF"/>
            </a:solidFill>
            <a:prstDash val="solid"/>
          </a:ln>
          <a:effectLst>
            <a:outerShdw blurRad="50800" dist="25400" dir="8100000" algn="bl" rotWithShape="0">
              <a:srgbClr val="000000">
                <a:alpha val="8000"/>
              </a:srgbClr>
            </a:outerShdw>
          </a:effectLst>
        </p:spPr>
        <p:txBody>
          <a:bodyPr/>
          <a:lstStyle/>
          <a:p>
            <a:endParaRPr lang="en-US"/>
          </a:p>
        </p:txBody>
      </p:sp>
      <p:sp>
        <p:nvSpPr>
          <p:cNvPr id="25" name="Shape 23"/>
          <p:cNvSpPr/>
          <p:nvPr/>
        </p:nvSpPr>
        <p:spPr>
          <a:xfrm>
            <a:off x="6903720" y="2304288"/>
            <a:ext cx="1874520" cy="475488"/>
          </a:xfrm>
          <a:prstGeom prst="rect">
            <a:avLst/>
          </a:prstGeom>
          <a:solidFill>
            <a:srgbClr val="C9A84C"/>
          </a:solidFill>
          <a:ln w="12700">
            <a:solidFill>
              <a:srgbClr val="C9A84C"/>
            </a:solidFill>
            <a:prstDash val="solid"/>
          </a:ln>
        </p:spPr>
        <p:txBody>
          <a:bodyPr/>
          <a:lstStyle/>
          <a:p>
            <a:endParaRPr lang="en-US"/>
          </a:p>
        </p:txBody>
      </p:sp>
      <p:sp>
        <p:nvSpPr>
          <p:cNvPr id="26" name="Text 24"/>
          <p:cNvSpPr/>
          <p:nvPr/>
        </p:nvSpPr>
        <p:spPr>
          <a:xfrm>
            <a:off x="7013448" y="2304288"/>
            <a:ext cx="1645920" cy="475488"/>
          </a:xfrm>
          <a:prstGeom prst="rect">
            <a:avLst/>
          </a:prstGeom>
          <a:noFill/>
          <a:ln/>
        </p:spPr>
        <p:txBody>
          <a:bodyPr wrap="square" rtlCol="0" anchor="ctr"/>
          <a:lstStyle/>
          <a:p>
            <a:pPr marL="0" indent="0" algn="ctr">
              <a:buNone/>
            </a:pPr>
            <a:r>
              <a:rPr lang="en-US" sz="1100" b="1" dirty="0">
                <a:solidFill>
                  <a:srgbClr val="1C2E4A"/>
                </a:solidFill>
                <a:latin typeface="Calibri" pitchFamily="34" charset="0"/>
                <a:ea typeface="Calibri" pitchFamily="34" charset="-122"/>
                <a:cs typeface="Calibri" pitchFamily="34" charset="-120"/>
              </a:rPr>
              <a:t>LEGAL</a:t>
            </a:r>
            <a:endParaRPr lang="en-US" sz="1100" dirty="0"/>
          </a:p>
          <a:p>
            <a:pPr marL="0" indent="0" algn="ctr">
              <a:buNone/>
            </a:pPr>
            <a:r>
              <a:rPr lang="en-US" sz="1100" b="1" dirty="0">
                <a:solidFill>
                  <a:srgbClr val="1C2E4A"/>
                </a:solidFill>
                <a:latin typeface="Calibri" pitchFamily="34" charset="0"/>
                <a:ea typeface="Calibri" pitchFamily="34" charset="-122"/>
                <a:cs typeface="Calibri" pitchFamily="34" charset="-120"/>
              </a:rPr>
              <a:t>OUTCOME</a:t>
            </a:r>
            <a:endParaRPr lang="en-US" sz="1100" dirty="0"/>
          </a:p>
        </p:txBody>
      </p:sp>
      <p:sp>
        <p:nvSpPr>
          <p:cNvPr id="27" name="Text 25"/>
          <p:cNvSpPr/>
          <p:nvPr/>
        </p:nvSpPr>
        <p:spPr>
          <a:xfrm>
            <a:off x="7013448" y="2816352"/>
            <a:ext cx="1645920" cy="256032"/>
          </a:xfrm>
          <a:prstGeom prst="rect">
            <a:avLst/>
          </a:prstGeom>
          <a:noFill/>
          <a:ln/>
        </p:spPr>
        <p:txBody>
          <a:bodyPr wrap="square" rtlCol="0" anchor="ctr"/>
          <a:lstStyle/>
          <a:p>
            <a:pPr marL="0" indent="0" algn="ctr">
              <a:buNone/>
            </a:pPr>
            <a:r>
              <a:rPr lang="en-US" sz="950" i="1" dirty="0">
                <a:solidFill>
                  <a:srgbClr val="6B7B8D"/>
                </a:solidFill>
                <a:latin typeface="Calibri" pitchFamily="34" charset="0"/>
                <a:ea typeface="Calibri" pitchFamily="34" charset="-122"/>
                <a:cs typeface="Calibri" pitchFamily="34" charset="-120"/>
              </a:rPr>
              <a:t>Court's Ruling</a:t>
            </a:r>
            <a:endParaRPr lang="en-US" sz="950" dirty="0"/>
          </a:p>
        </p:txBody>
      </p:sp>
      <p:sp>
        <p:nvSpPr>
          <p:cNvPr id="28" name="Text 26"/>
          <p:cNvSpPr/>
          <p:nvPr/>
        </p:nvSpPr>
        <p:spPr>
          <a:xfrm>
            <a:off x="7022592" y="3108960"/>
            <a:ext cx="1682496" cy="1719072"/>
          </a:xfrm>
          <a:prstGeom prst="rect">
            <a:avLst/>
          </a:prstGeom>
          <a:noFill/>
          <a:ln/>
        </p:spPr>
        <p:txBody>
          <a:bodyPr wrap="square" rtlCol="0" anchor="ctr"/>
          <a:lstStyle/>
          <a:p>
            <a:pPr marL="342900" indent="-342900">
              <a:buSzPct val="100000"/>
              <a:buChar char="•"/>
            </a:pPr>
            <a:r>
              <a:rPr lang="en-US" sz="900" dirty="0">
                <a:solidFill>
                  <a:srgbClr val="1C2E4A"/>
                </a:solidFill>
                <a:latin typeface="Calibri" pitchFamily="34" charset="0"/>
                <a:ea typeface="Calibri" pitchFamily="34" charset="-122"/>
                <a:cs typeface="Calibri" pitchFamily="34" charset="-120"/>
              </a:rPr>
              <a:t>Valid execution of will or contract</a:t>
            </a:r>
            <a:endParaRPr lang="en-US" sz="900" dirty="0"/>
          </a:p>
          <a:p>
            <a:pPr marL="342900" indent="-342900">
              <a:buSzPct val="100000"/>
              <a:buChar char="•"/>
            </a:pPr>
            <a:r>
              <a:rPr lang="en-US" sz="900" dirty="0">
                <a:solidFill>
                  <a:srgbClr val="1C2E4A"/>
                </a:solidFill>
                <a:latin typeface="Calibri" pitchFamily="34" charset="0"/>
                <a:ea typeface="Calibri" pitchFamily="34" charset="-122"/>
                <a:cs typeface="Calibri" pitchFamily="34" charset="-120"/>
              </a:rPr>
              <a:t>Guardianship / conservatorship</a:t>
            </a:r>
            <a:endParaRPr lang="en-US" sz="900" dirty="0"/>
          </a:p>
          <a:p>
            <a:pPr marL="342900" indent="-342900">
              <a:buSzPct val="100000"/>
              <a:buChar char="•"/>
            </a:pPr>
            <a:r>
              <a:rPr lang="en-US" sz="900" dirty="0">
                <a:solidFill>
                  <a:srgbClr val="1C2E4A"/>
                </a:solidFill>
                <a:latin typeface="Calibri" pitchFamily="34" charset="0"/>
                <a:ea typeface="Calibri" pitchFamily="34" charset="-122"/>
                <a:cs typeface="Calibri" pitchFamily="34" charset="-120"/>
              </a:rPr>
              <a:t>Fitness to stand trial</a:t>
            </a:r>
            <a:endParaRPr lang="en-US" sz="900" dirty="0"/>
          </a:p>
          <a:p>
            <a:pPr marL="342900" indent="-342900">
              <a:buSzPct val="100000"/>
              <a:buChar char="•"/>
            </a:pPr>
            <a:r>
              <a:rPr lang="en-US" sz="900" dirty="0">
                <a:solidFill>
                  <a:srgbClr val="1C2E4A"/>
                </a:solidFill>
                <a:latin typeface="Calibri" pitchFamily="34" charset="0"/>
                <a:ea typeface="Calibri" pitchFamily="34" charset="-122"/>
                <a:cs typeface="Calibri" pitchFamily="34" charset="-120"/>
              </a:rPr>
              <a:t>Medical decision-making authority</a:t>
            </a:r>
            <a:endParaRPr lang="en-US" sz="900" dirty="0"/>
          </a:p>
          <a:p>
            <a:pPr marL="342900" indent="-342900">
              <a:buSzPct val="100000"/>
              <a:buChar char="•"/>
            </a:pPr>
            <a:r>
              <a:rPr lang="en-US" sz="900" dirty="0">
                <a:solidFill>
                  <a:srgbClr val="1C2E4A"/>
                </a:solidFill>
                <a:latin typeface="Calibri" pitchFamily="34" charset="0"/>
                <a:ea typeface="Calibri" pitchFamily="34" charset="-122"/>
                <a:cs typeface="Calibri" pitchFamily="34" charset="-120"/>
              </a:rPr>
              <a:t>Termination of parental rights</a:t>
            </a:r>
            <a:endParaRPr lang="en-US" sz="900" dirty="0"/>
          </a:p>
        </p:txBody>
      </p:sp>
      <p:sp>
        <p:nvSpPr>
          <p:cNvPr id="29" name="Shape 27"/>
          <p:cNvSpPr/>
          <p:nvPr/>
        </p:nvSpPr>
        <p:spPr>
          <a:xfrm>
            <a:off x="365760" y="4974336"/>
            <a:ext cx="4069080" cy="36576"/>
          </a:xfrm>
          <a:prstGeom prst="rect">
            <a:avLst/>
          </a:prstGeom>
          <a:solidFill>
            <a:srgbClr val="07697A"/>
          </a:solidFill>
          <a:ln w="12700">
            <a:solidFill>
              <a:srgbClr val="07697A"/>
            </a:solidFill>
            <a:prstDash val="solid"/>
          </a:ln>
        </p:spPr>
        <p:txBody>
          <a:bodyPr/>
          <a:lstStyle/>
          <a:p>
            <a:endParaRPr lang="en-US"/>
          </a:p>
        </p:txBody>
      </p:sp>
      <p:sp>
        <p:nvSpPr>
          <p:cNvPr id="30" name="Text 28"/>
          <p:cNvSpPr/>
          <p:nvPr/>
        </p:nvSpPr>
        <p:spPr>
          <a:xfrm>
            <a:off x="365760" y="5029200"/>
            <a:ext cx="4069080" cy="384048"/>
          </a:xfrm>
          <a:prstGeom prst="rect">
            <a:avLst/>
          </a:prstGeom>
          <a:noFill/>
          <a:ln/>
        </p:spPr>
        <p:txBody>
          <a:bodyPr wrap="square" rtlCol="0" anchor="ctr"/>
          <a:lstStyle/>
          <a:p>
            <a:pPr marL="0" indent="0">
              <a:buNone/>
            </a:pPr>
            <a:r>
              <a:rPr lang="en-US" sz="900" b="1" dirty="0">
                <a:solidFill>
                  <a:srgbClr val="07697A"/>
                </a:solidFill>
                <a:latin typeface="Calibri" pitchFamily="34" charset="0"/>
                <a:ea typeface="Calibri" pitchFamily="34" charset="-122"/>
                <a:cs typeface="Calibri" pitchFamily="34" charset="-120"/>
              </a:rPr>
              <a:t>On fluctuation: </a:t>
            </a:r>
            <a:r>
              <a:rPr lang="en-US" sz="900" dirty="0">
                <a:solidFill>
                  <a:srgbClr val="6B7B8D"/>
                </a:solidFill>
                <a:latin typeface="Calibri" pitchFamily="34" charset="0"/>
                <a:ea typeface="Calibri" pitchFamily="34" charset="-122"/>
                <a:cs typeface="Calibri" pitchFamily="34" charset="-120"/>
              </a:rPr>
              <a:t>Capacity can vary across time and domain — a person may have financial capacity in the morning but not in an acute delirium episode that evening. Competence, as a legal determination, captures a snapshot; but that snapshot depends on whether capacity was present at the critical moment.</a:t>
            </a:r>
            <a:endParaRPr lang="en-US" sz="900" dirty="0"/>
          </a:p>
        </p:txBody>
      </p:sp>
      <p:sp>
        <p:nvSpPr>
          <p:cNvPr id="31" name="Shape 29"/>
          <p:cNvSpPr/>
          <p:nvPr/>
        </p:nvSpPr>
        <p:spPr>
          <a:xfrm>
            <a:off x="4709160" y="4974336"/>
            <a:ext cx="4069080" cy="36576"/>
          </a:xfrm>
          <a:prstGeom prst="rect">
            <a:avLst/>
          </a:prstGeom>
          <a:solidFill>
            <a:srgbClr val="1C2E4A"/>
          </a:solidFill>
          <a:ln w="12700">
            <a:solidFill>
              <a:srgbClr val="1C2E4A"/>
            </a:solidFill>
            <a:prstDash val="solid"/>
          </a:ln>
        </p:spPr>
        <p:txBody>
          <a:bodyPr/>
          <a:lstStyle/>
          <a:p>
            <a:endParaRPr lang="en-US"/>
          </a:p>
        </p:txBody>
      </p:sp>
      <p:sp>
        <p:nvSpPr>
          <p:cNvPr id="32" name="Text 30"/>
          <p:cNvSpPr/>
          <p:nvPr/>
        </p:nvSpPr>
        <p:spPr>
          <a:xfrm>
            <a:off x="4709160" y="5029200"/>
            <a:ext cx="4069080" cy="384048"/>
          </a:xfrm>
          <a:prstGeom prst="rect">
            <a:avLst/>
          </a:prstGeom>
          <a:noFill/>
          <a:ln/>
        </p:spPr>
        <p:txBody>
          <a:bodyPr wrap="square" rtlCol="0" anchor="ctr"/>
          <a:lstStyle/>
          <a:p>
            <a:pPr marL="0" indent="0">
              <a:buNone/>
            </a:pPr>
            <a:r>
              <a:rPr lang="en-US" sz="900" b="1" dirty="0">
                <a:solidFill>
                  <a:srgbClr val="1C2E4A"/>
                </a:solidFill>
                <a:latin typeface="Calibri" pitchFamily="34" charset="0"/>
                <a:ea typeface="Calibri" pitchFamily="34" charset="-122"/>
                <a:cs typeface="Calibri" pitchFamily="34" charset="-120"/>
              </a:rPr>
              <a:t>On presumption: </a:t>
            </a:r>
            <a:r>
              <a:rPr lang="en-US" sz="900" dirty="0">
                <a:solidFill>
                  <a:srgbClr val="6B7B8D"/>
                </a:solidFill>
                <a:latin typeface="Calibri" pitchFamily="34" charset="0"/>
                <a:ea typeface="Calibri" pitchFamily="34" charset="-122"/>
                <a:cs typeface="Calibri" pitchFamily="34" charset="-120"/>
              </a:rPr>
              <a:t>Tennessee law presumes adults have capacity. The burden to rebut that presumption falls on the party asserting incapacity. A forensic evaluation does not create incapacity — it either confirms or challenges the existing presumption with objective clinical data.</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2A4368"/>
          </a:solidFill>
          <a:ln w="12700">
            <a:solidFill>
              <a:srgbClr val="2A4368"/>
            </a:solidFill>
            <a:prstDash val="solid"/>
          </a:ln>
        </p:spPr>
        <p:txBody>
          <a:bodyPr/>
          <a:lstStyle/>
          <a:p>
            <a:endParaRPr lang="en-US"/>
          </a:p>
        </p:txBody>
      </p:sp>
      <p:sp>
        <p:nvSpPr>
          <p:cNvPr id="3" name="Text 1"/>
          <p:cNvSpPr/>
          <p:nvPr/>
        </p:nvSpPr>
        <p:spPr>
          <a:xfrm>
            <a:off x="365760" y="0"/>
            <a:ext cx="8412480" cy="685800"/>
          </a:xfrm>
          <a:prstGeom prst="rect">
            <a:avLst/>
          </a:prstGeom>
          <a:noFill/>
          <a:ln/>
        </p:spPr>
        <p:txBody>
          <a:bodyPr wrap="square" rtlCol="0" anchor="ctr"/>
          <a:lstStyle/>
          <a:p>
            <a:pPr marL="0" indent="0" algn="l">
              <a:buNone/>
            </a:pPr>
            <a:r>
              <a:rPr lang="en-US" sz="1100" b="1" kern="0" spc="200" dirty="0">
                <a:solidFill>
                  <a:srgbClr val="C9A84C"/>
                </a:solidFill>
              </a:rPr>
              <a:t>MARGINAL CAPACITY &amp; THE PATH TO COMPETENCE  |  Part 1 of 2</a:t>
            </a:r>
            <a:endParaRPr lang="en-US" sz="1100" dirty="0"/>
          </a:p>
        </p:txBody>
      </p:sp>
      <p:sp>
        <p:nvSpPr>
          <p:cNvPr id="4" name="Text 2"/>
          <p:cNvSpPr/>
          <p:nvPr/>
        </p:nvSpPr>
        <p:spPr>
          <a:xfrm>
            <a:off x="411480" y="804672"/>
            <a:ext cx="5120640" cy="1170432"/>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From Raw Ability to</a:t>
            </a:r>
            <a:endParaRPr lang="en-US" sz="3000" dirty="0"/>
          </a:p>
          <a:p>
            <a:pPr marL="0" indent="0">
              <a:buNone/>
            </a:pPr>
            <a:r>
              <a:rPr lang="en-US" sz="3000" b="1" dirty="0">
                <a:solidFill>
                  <a:srgbClr val="FFFFFF"/>
                </a:solidFill>
                <a:latin typeface="Georgia" pitchFamily="34" charset="0"/>
                <a:ea typeface="Georgia" pitchFamily="34" charset="-122"/>
                <a:cs typeface="Georgia" pitchFamily="34" charset="-120"/>
              </a:rPr>
              <a:t>Demonstrated Competence</a:t>
            </a:r>
            <a:endParaRPr lang="en-US" sz="3000" dirty="0"/>
          </a:p>
        </p:txBody>
      </p:sp>
      <p:sp>
        <p:nvSpPr>
          <p:cNvPr id="5" name="Shape 3"/>
          <p:cNvSpPr/>
          <p:nvPr/>
        </p:nvSpPr>
        <p:spPr>
          <a:xfrm>
            <a:off x="411480" y="2029968"/>
            <a:ext cx="2743200" cy="45720"/>
          </a:xfrm>
          <a:prstGeom prst="rect">
            <a:avLst/>
          </a:prstGeom>
          <a:solidFill>
            <a:srgbClr val="C9A84C"/>
          </a:solidFill>
          <a:ln w="12700">
            <a:solidFill>
              <a:srgbClr val="C9A84C"/>
            </a:solidFill>
            <a:prstDash val="solid"/>
          </a:ln>
        </p:spPr>
        <p:txBody>
          <a:bodyPr/>
          <a:lstStyle/>
          <a:p>
            <a:endParaRPr lang="en-US"/>
          </a:p>
        </p:txBody>
      </p:sp>
      <p:sp>
        <p:nvSpPr>
          <p:cNvPr id="6" name="Shape 4"/>
          <p:cNvSpPr/>
          <p:nvPr/>
        </p:nvSpPr>
        <p:spPr>
          <a:xfrm>
            <a:off x="411480" y="2139696"/>
            <a:ext cx="5120640" cy="1115568"/>
          </a:xfrm>
          <a:prstGeom prst="rect">
            <a:avLst/>
          </a:prstGeom>
          <a:solidFill>
            <a:srgbClr val="2A4368"/>
          </a:solidFill>
          <a:ln w="12700">
            <a:solidFill>
              <a:srgbClr val="E8C97E"/>
            </a:solidFill>
            <a:prstDash val="solid"/>
          </a:ln>
        </p:spPr>
        <p:txBody>
          <a:bodyPr/>
          <a:lstStyle/>
          <a:p>
            <a:endParaRPr lang="en-US"/>
          </a:p>
        </p:txBody>
      </p:sp>
      <p:sp>
        <p:nvSpPr>
          <p:cNvPr id="7" name="Text 5"/>
          <p:cNvSpPr/>
          <p:nvPr/>
        </p:nvSpPr>
        <p:spPr>
          <a:xfrm>
            <a:off x="566928" y="2212848"/>
            <a:ext cx="4773168" cy="969264"/>
          </a:xfrm>
          <a:prstGeom prst="rect">
            <a:avLst/>
          </a:prstGeom>
          <a:noFill/>
          <a:ln/>
        </p:spPr>
        <p:txBody>
          <a:bodyPr wrap="square" rtlCol="0" anchor="ctr"/>
          <a:lstStyle/>
          <a:p>
            <a:pPr marL="0" indent="0">
              <a:buNone/>
            </a:pPr>
            <a:r>
              <a:rPr lang="en-US" sz="1400" b="1" dirty="0">
                <a:solidFill>
                  <a:srgbClr val="C9A84C"/>
                </a:solidFill>
                <a:latin typeface="Calibri" pitchFamily="34" charset="0"/>
                <a:ea typeface="Calibri" pitchFamily="34" charset="-122"/>
                <a:cs typeface="Calibri" pitchFamily="34" charset="-120"/>
              </a:rPr>
              <a:t>Key principle:  </a:t>
            </a:r>
            <a:r>
              <a:rPr lang="en-US" sz="1400" dirty="0">
                <a:solidFill>
                  <a:srgbClr val="C8D8E8"/>
                </a:solidFill>
                <a:latin typeface="Calibri" pitchFamily="34" charset="0"/>
                <a:ea typeface="Calibri" pitchFamily="34" charset="-122"/>
                <a:cs typeface="Calibri" pitchFamily="34" charset="-120"/>
              </a:rPr>
              <a:t>Even marginal or partial capacity can be sufficient to establish competence — if targeted intervention bridges the gap. Capacity provides the raw material; instruction, practice, and symptom stabilization can bring a person to the minimum threshold the law requires.</a:t>
            </a:r>
            <a:endParaRPr lang="en-US" sz="1400" dirty="0"/>
          </a:p>
        </p:txBody>
      </p:sp>
      <p:sp>
        <p:nvSpPr>
          <p:cNvPr id="8" name="Shape 6"/>
          <p:cNvSpPr/>
          <p:nvPr/>
        </p:nvSpPr>
        <p:spPr>
          <a:xfrm>
            <a:off x="411480" y="3364992"/>
            <a:ext cx="5120640" cy="1463040"/>
          </a:xfrm>
          <a:prstGeom prst="rect">
            <a:avLst/>
          </a:prstGeom>
          <a:solidFill>
            <a:srgbClr val="FFFFFF"/>
          </a:solidFill>
          <a:ln w="25400">
            <a:solidFill>
              <a:srgbClr val="C9A84C"/>
            </a:solidFill>
            <a:prstDash val="solid"/>
          </a:ln>
          <a:effectLst>
            <a:outerShdw blurRad="76200" dist="38100" dir="8100000" algn="bl" rotWithShape="0">
              <a:srgbClr val="000000">
                <a:alpha val="12000"/>
              </a:srgbClr>
            </a:outerShdw>
          </a:effectLst>
        </p:spPr>
        <p:txBody>
          <a:bodyPr/>
          <a:lstStyle/>
          <a:p>
            <a:endParaRPr lang="en-US"/>
          </a:p>
        </p:txBody>
      </p:sp>
      <p:sp>
        <p:nvSpPr>
          <p:cNvPr id="9" name="Shape 7"/>
          <p:cNvSpPr/>
          <p:nvPr/>
        </p:nvSpPr>
        <p:spPr>
          <a:xfrm>
            <a:off x="411480" y="3364992"/>
            <a:ext cx="5120640" cy="64008"/>
          </a:xfrm>
          <a:prstGeom prst="rect">
            <a:avLst/>
          </a:prstGeom>
          <a:solidFill>
            <a:srgbClr val="C9A84C"/>
          </a:solidFill>
          <a:ln w="12700">
            <a:solidFill>
              <a:srgbClr val="C9A84C"/>
            </a:solidFill>
            <a:prstDash val="solid"/>
          </a:ln>
        </p:spPr>
        <p:txBody>
          <a:bodyPr/>
          <a:lstStyle/>
          <a:p>
            <a:endParaRPr lang="en-US"/>
          </a:p>
        </p:txBody>
      </p:sp>
      <p:sp>
        <p:nvSpPr>
          <p:cNvPr id="10" name="Text 8"/>
          <p:cNvSpPr/>
          <p:nvPr/>
        </p:nvSpPr>
        <p:spPr>
          <a:xfrm>
            <a:off x="566928" y="3419856"/>
            <a:ext cx="4773168" cy="347472"/>
          </a:xfrm>
          <a:prstGeom prst="rect">
            <a:avLst/>
          </a:prstGeom>
          <a:noFill/>
          <a:ln/>
        </p:spPr>
        <p:txBody>
          <a:bodyPr wrap="square" rtlCol="0" anchor="ctr"/>
          <a:lstStyle/>
          <a:p>
            <a:pPr marL="0" indent="0">
              <a:buNone/>
            </a:pPr>
            <a:r>
              <a:rPr lang="en-US" sz="1500" b="1" dirty="0">
                <a:solidFill>
                  <a:srgbClr val="1C2E4A"/>
                </a:solidFill>
                <a:latin typeface="Georgia" pitchFamily="34" charset="0"/>
                <a:ea typeface="Georgia" pitchFamily="34" charset="-122"/>
                <a:cs typeface="Georgia" pitchFamily="34" charset="-120"/>
              </a:rPr>
              <a:t>The Hurdle Analogy</a:t>
            </a:r>
            <a:endParaRPr lang="en-US" sz="1500" dirty="0"/>
          </a:p>
        </p:txBody>
      </p:sp>
      <p:sp>
        <p:nvSpPr>
          <p:cNvPr id="11" name="Text 9"/>
          <p:cNvSpPr/>
          <p:nvPr/>
        </p:nvSpPr>
        <p:spPr>
          <a:xfrm>
            <a:off x="566928" y="3785616"/>
            <a:ext cx="4773168" cy="969264"/>
          </a:xfrm>
          <a:prstGeom prst="rect">
            <a:avLst/>
          </a:prstGeom>
          <a:noFill/>
          <a:ln/>
        </p:spPr>
        <p:txBody>
          <a:bodyPr wrap="square" rtlCol="0" anchor="ctr"/>
          <a:lstStyle/>
          <a:p>
            <a:pPr marL="0" indent="0">
              <a:buNone/>
            </a:pPr>
            <a:r>
              <a:rPr lang="en-US" sz="1300" i="1" dirty="0">
                <a:solidFill>
                  <a:srgbClr val="6B7B8D"/>
                </a:solidFill>
                <a:latin typeface="Calibri" pitchFamily="34" charset="0"/>
                <a:ea typeface="Calibri" pitchFamily="34" charset="-122"/>
                <a:cs typeface="Calibri" pitchFamily="34" charset="-120"/>
              </a:rPr>
              <a:t>A runner has the capacity — the raw physical ability — to run and jump. They are not yet competent at hurdles. Given coaching on technique and the chance to practice, they can meet the minimum standard to clear the bar.</a:t>
            </a:r>
            <a:endParaRPr lang="en-US" sz="1300" dirty="0"/>
          </a:p>
          <a:p>
            <a:pPr marL="0" indent="0">
              <a:buNone/>
            </a:pPr>
            <a:endParaRPr lang="en-US" sz="1300" dirty="0"/>
          </a:p>
          <a:p>
            <a:pPr marL="0" indent="0">
              <a:buNone/>
            </a:pPr>
            <a:r>
              <a:rPr lang="en-US" sz="1300" i="1" dirty="0">
                <a:solidFill>
                  <a:srgbClr val="6B7B8D"/>
                </a:solidFill>
                <a:latin typeface="Calibri" pitchFamily="34" charset="0"/>
                <a:ea typeface="Calibri" pitchFamily="34" charset="-122"/>
                <a:cs typeface="Calibri" pitchFamily="34" charset="-120"/>
              </a:rPr>
              <a:t>The capacity was always there. Competence was built on top of it.</a:t>
            </a:r>
            <a:endParaRPr lang="en-US" sz="1300" dirty="0"/>
          </a:p>
        </p:txBody>
      </p:sp>
      <p:pic>
        <p:nvPicPr>
          <p:cNvPr id="12" name="Image 0" descr="Person hurdling on track"/>
          <p:cNvPicPr>
            <a:picLocks noChangeAspect="1"/>
          </p:cNvPicPr>
          <p:nvPr/>
        </p:nvPicPr>
        <p:blipFill>
          <a:blip r:embed="rId3"/>
          <a:srcRect l="6627" t="8764" r="14693"/>
          <a:stretch>
            <a:fillRect/>
          </a:stretch>
        </p:blipFill>
        <p:spPr>
          <a:xfrm>
            <a:off x="5892799" y="1314416"/>
            <a:ext cx="2625971" cy="2029006"/>
          </a:xfrm>
          <a:prstGeom prst="rect">
            <a:avLst/>
          </a:prstGeom>
        </p:spPr>
      </p:pic>
      <p:sp>
        <p:nvSpPr>
          <p:cNvPr id="13" name="Text 10"/>
          <p:cNvSpPr/>
          <p:nvPr/>
        </p:nvSpPr>
        <p:spPr>
          <a:xfrm>
            <a:off x="5577840" y="3950208"/>
            <a:ext cx="3337560" cy="685800"/>
          </a:xfrm>
          <a:prstGeom prst="rect">
            <a:avLst/>
          </a:prstGeom>
          <a:noFill/>
          <a:ln/>
        </p:spPr>
        <p:txBody>
          <a:bodyPr wrap="square" rtlCol="0" anchor="ctr"/>
          <a:lstStyle/>
          <a:p>
            <a:pPr marL="0" indent="0" algn="ctr">
              <a:buNone/>
            </a:pPr>
            <a:r>
              <a:rPr lang="en-US" sz="1400" i="1" dirty="0">
                <a:solidFill>
                  <a:srgbClr val="E8C97E"/>
                </a:solidFill>
                <a:latin typeface="Calibri" pitchFamily="34" charset="0"/>
                <a:ea typeface="Calibri" pitchFamily="34" charset="-122"/>
                <a:cs typeface="Calibri" pitchFamily="34" charset="-120"/>
              </a:rPr>
              <a:t>Capacity = the ability to run &amp; jump</a:t>
            </a:r>
            <a:endParaRPr lang="en-US" sz="1400" dirty="0"/>
          </a:p>
          <a:p>
            <a:pPr marL="0" indent="0" algn="ctr">
              <a:buNone/>
            </a:pPr>
            <a:r>
              <a:rPr lang="en-US" sz="1400" i="1" dirty="0">
                <a:solidFill>
                  <a:srgbClr val="E8C97E"/>
                </a:solidFill>
                <a:latin typeface="Calibri" pitchFamily="34" charset="0"/>
                <a:ea typeface="Calibri" pitchFamily="34" charset="-122"/>
                <a:cs typeface="Calibri" pitchFamily="34" charset="-120"/>
              </a:rPr>
              <a:t>Competence = clearing this specific bar</a:t>
            </a:r>
            <a:endParaRPr lang="en-US" sz="1400" dirty="0"/>
          </a:p>
        </p:txBody>
      </p:sp>
      <p:sp>
        <p:nvSpPr>
          <p:cNvPr id="14" name="Shape 11"/>
          <p:cNvSpPr/>
          <p:nvPr/>
        </p:nvSpPr>
        <p:spPr>
          <a:xfrm>
            <a:off x="0" y="4864608"/>
            <a:ext cx="9144000" cy="36576"/>
          </a:xfrm>
          <a:prstGeom prst="rect">
            <a:avLst/>
          </a:prstGeom>
          <a:solidFill>
            <a:srgbClr val="C9A84C"/>
          </a:solidFill>
          <a:ln w="12700">
            <a:solidFill>
              <a:srgbClr val="C9A84C"/>
            </a:solidFill>
            <a:prstDash val="solid"/>
          </a:ln>
        </p:spPr>
        <p:txBody>
          <a:bodyPr/>
          <a:lstStyle/>
          <a:p>
            <a:endParaRPr lang="en-US"/>
          </a:p>
        </p:txBody>
      </p:sp>
      <p:sp>
        <p:nvSpPr>
          <p:cNvPr id="15" name="Text 12"/>
          <p:cNvSpPr/>
          <p:nvPr/>
        </p:nvSpPr>
        <p:spPr>
          <a:xfrm>
            <a:off x="411480" y="4910328"/>
            <a:ext cx="8321040" cy="274320"/>
          </a:xfrm>
          <a:prstGeom prst="rect">
            <a:avLst/>
          </a:prstGeom>
          <a:noFill/>
          <a:ln/>
        </p:spPr>
        <p:txBody>
          <a:bodyPr wrap="square" rtlCol="0" anchor="ctr"/>
          <a:lstStyle/>
          <a:p>
            <a:pPr marL="0" indent="0" algn="ctr">
              <a:buNone/>
            </a:pPr>
            <a:r>
              <a:rPr lang="en-US" sz="1000" i="1" dirty="0">
                <a:solidFill>
                  <a:srgbClr val="6B7B8D"/>
                </a:solidFill>
                <a:latin typeface="Calibri" pitchFamily="34" charset="0"/>
                <a:ea typeface="Calibri" pitchFamily="34" charset="-122"/>
                <a:cs typeface="Calibri" pitchFamily="34" charset="-120"/>
              </a:rPr>
              <a:t>Continued on next slide: how this applies in courtrooms and elder law offices, and where it has limits.</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2">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685800"/>
          </a:xfrm>
          <a:prstGeom prst="rect">
            <a:avLst/>
          </a:prstGeom>
          <a:noFill/>
          <a:ln/>
        </p:spPr>
        <p:txBody>
          <a:bodyPr wrap="square" rtlCol="0" anchor="ctr"/>
          <a:lstStyle/>
          <a:p>
            <a:pPr marL="0" indent="0" algn="l">
              <a:buNone/>
            </a:pPr>
            <a:r>
              <a:rPr lang="en-US" sz="1100" b="1" kern="0" spc="200" dirty="0">
                <a:solidFill>
                  <a:srgbClr val="C9A84C"/>
                </a:solidFill>
              </a:rPr>
              <a:t>MARGINAL CAPACITY &amp; THE PATH TO COMPETENCE  |  Part 2 of 2</a:t>
            </a:r>
            <a:endParaRPr lang="en-US" sz="1100" dirty="0"/>
          </a:p>
        </p:txBody>
      </p:sp>
      <p:sp>
        <p:nvSpPr>
          <p:cNvPr id="4" name="Text 2"/>
          <p:cNvSpPr/>
          <p:nvPr/>
        </p:nvSpPr>
        <p:spPr>
          <a:xfrm>
            <a:off x="365760" y="786384"/>
            <a:ext cx="8412480" cy="457200"/>
          </a:xfrm>
          <a:prstGeom prst="rect">
            <a:avLst/>
          </a:prstGeom>
          <a:noFill/>
          <a:ln/>
        </p:spPr>
        <p:txBody>
          <a:bodyPr wrap="square" rtlCol="0" anchor="ctr"/>
          <a:lstStyle/>
          <a:p>
            <a:pPr marL="0" indent="0">
              <a:buNone/>
            </a:pPr>
            <a:r>
              <a:rPr lang="en-US" sz="2400" b="1" dirty="0">
                <a:solidFill>
                  <a:srgbClr val="1C2E4A"/>
                </a:solidFill>
                <a:latin typeface="Georgia" pitchFamily="34" charset="0"/>
                <a:ea typeface="Georgia" pitchFamily="34" charset="-122"/>
                <a:cs typeface="Georgia" pitchFamily="34" charset="-120"/>
              </a:rPr>
              <a:t>Applying the Principle Across Legal Contexts</a:t>
            </a:r>
            <a:endParaRPr lang="en-US" sz="2400" dirty="0"/>
          </a:p>
        </p:txBody>
      </p:sp>
      <p:sp>
        <p:nvSpPr>
          <p:cNvPr id="5" name="Shape 3"/>
          <p:cNvSpPr/>
          <p:nvPr/>
        </p:nvSpPr>
        <p:spPr>
          <a:xfrm>
            <a:off x="365760" y="1353312"/>
            <a:ext cx="2715768" cy="3493008"/>
          </a:xfrm>
          <a:prstGeom prst="rect">
            <a:avLst/>
          </a:prstGeom>
          <a:solidFill>
            <a:srgbClr val="FFFFFF"/>
          </a:solidFill>
          <a:ln w="12700">
            <a:solidFill>
              <a:srgbClr val="E2E8EF"/>
            </a:solidFill>
            <a:prstDash val="solid"/>
          </a:ln>
          <a:effectLst>
            <a:outerShdw blurRad="76200" dist="38100" dir="8100000" algn="bl" rotWithShape="0">
              <a:srgbClr val="000000">
                <a:alpha val="9000"/>
              </a:srgbClr>
            </a:outerShdw>
          </a:effectLst>
        </p:spPr>
        <p:txBody>
          <a:bodyPr/>
          <a:lstStyle/>
          <a:p>
            <a:endParaRPr lang="en-US"/>
          </a:p>
        </p:txBody>
      </p:sp>
      <p:sp>
        <p:nvSpPr>
          <p:cNvPr id="6" name="Shape 4"/>
          <p:cNvSpPr/>
          <p:nvPr/>
        </p:nvSpPr>
        <p:spPr>
          <a:xfrm>
            <a:off x="365760" y="1353312"/>
            <a:ext cx="2715768" cy="530352"/>
          </a:xfrm>
          <a:prstGeom prst="rect">
            <a:avLst/>
          </a:prstGeom>
          <a:solidFill>
            <a:srgbClr val="07697A"/>
          </a:solidFill>
          <a:ln w="12700">
            <a:solidFill>
              <a:srgbClr val="07697A"/>
            </a:solidFill>
            <a:prstDash val="solid"/>
          </a:ln>
        </p:spPr>
        <p:txBody>
          <a:bodyPr/>
          <a:lstStyle/>
          <a:p>
            <a:endParaRPr lang="en-US"/>
          </a:p>
        </p:txBody>
      </p:sp>
      <p:sp>
        <p:nvSpPr>
          <p:cNvPr id="7" name="Text 5"/>
          <p:cNvSpPr/>
          <p:nvPr/>
        </p:nvSpPr>
        <p:spPr>
          <a:xfrm>
            <a:off x="493776" y="1353312"/>
            <a:ext cx="2450592" cy="530352"/>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Competence to Stand Trial</a:t>
            </a:r>
            <a:endParaRPr lang="en-US" sz="1300" dirty="0"/>
          </a:p>
        </p:txBody>
      </p:sp>
      <p:sp>
        <p:nvSpPr>
          <p:cNvPr id="8" name="Text 6"/>
          <p:cNvSpPr/>
          <p:nvPr/>
        </p:nvSpPr>
        <p:spPr>
          <a:xfrm>
            <a:off x="493776" y="1956816"/>
            <a:ext cx="2450592" cy="2816352"/>
          </a:xfrm>
          <a:prstGeom prst="rect">
            <a:avLst/>
          </a:prstGeom>
          <a:noFill/>
          <a:ln/>
        </p:spPr>
        <p:txBody>
          <a:bodyPr wrap="square" rtlCol="0" anchor="ctr"/>
          <a:lstStyle/>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Most defendants who lack competence are not cognitively incapable — they lack specific legal knowledge that can be taught</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Restoration programs teach the gap: charges, courtroom roles, the plea process, and the attorney-client relationship</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Medication and stabilization restore the cognitive floor; education builds legal competence on top of that foundation</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Research shows 75–90% of incompetent defendants are successfully restored within 12–24 months</a:t>
            </a:r>
            <a:endParaRPr lang="en-US" sz="1050" dirty="0"/>
          </a:p>
        </p:txBody>
      </p:sp>
      <p:sp>
        <p:nvSpPr>
          <p:cNvPr id="9" name="Shape 7"/>
          <p:cNvSpPr/>
          <p:nvPr/>
        </p:nvSpPr>
        <p:spPr>
          <a:xfrm>
            <a:off x="3218688" y="1353312"/>
            <a:ext cx="2715768" cy="3493008"/>
          </a:xfrm>
          <a:prstGeom prst="rect">
            <a:avLst/>
          </a:prstGeom>
          <a:solidFill>
            <a:srgbClr val="FFFFFF"/>
          </a:solidFill>
          <a:ln w="12700">
            <a:solidFill>
              <a:srgbClr val="E2E8EF"/>
            </a:solidFill>
            <a:prstDash val="solid"/>
          </a:ln>
          <a:effectLst>
            <a:outerShdw blurRad="76200" dist="38100" dir="8100000" algn="bl" rotWithShape="0">
              <a:srgbClr val="000000">
                <a:alpha val="9000"/>
              </a:srgbClr>
            </a:outerShdw>
          </a:effectLst>
        </p:spPr>
        <p:txBody>
          <a:bodyPr/>
          <a:lstStyle/>
          <a:p>
            <a:endParaRPr lang="en-US"/>
          </a:p>
        </p:txBody>
      </p:sp>
      <p:sp>
        <p:nvSpPr>
          <p:cNvPr id="10" name="Shape 8"/>
          <p:cNvSpPr/>
          <p:nvPr/>
        </p:nvSpPr>
        <p:spPr>
          <a:xfrm>
            <a:off x="3218688" y="1353312"/>
            <a:ext cx="2715768" cy="530352"/>
          </a:xfrm>
          <a:prstGeom prst="rect">
            <a:avLst/>
          </a:prstGeom>
          <a:solidFill>
            <a:srgbClr val="1C2E4A"/>
          </a:solidFill>
          <a:ln w="12700">
            <a:solidFill>
              <a:srgbClr val="1C2E4A"/>
            </a:solidFill>
            <a:prstDash val="solid"/>
          </a:ln>
        </p:spPr>
        <p:txBody>
          <a:bodyPr/>
          <a:lstStyle/>
          <a:p>
            <a:endParaRPr lang="en-US"/>
          </a:p>
        </p:txBody>
      </p:sp>
      <p:sp>
        <p:nvSpPr>
          <p:cNvPr id="11" name="Text 9"/>
          <p:cNvSpPr/>
          <p:nvPr/>
        </p:nvSpPr>
        <p:spPr>
          <a:xfrm>
            <a:off x="3346704" y="1353312"/>
            <a:ext cx="2450592" cy="530352"/>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Civil &amp; Elder Law Domains</a:t>
            </a:r>
            <a:endParaRPr lang="en-US" sz="1300" dirty="0"/>
          </a:p>
        </p:txBody>
      </p:sp>
      <p:sp>
        <p:nvSpPr>
          <p:cNvPr id="12" name="Text 10"/>
          <p:cNvSpPr/>
          <p:nvPr/>
        </p:nvSpPr>
        <p:spPr>
          <a:xfrm>
            <a:off x="3346704" y="1956816"/>
            <a:ext cx="2450592" cy="2816352"/>
          </a:xfrm>
          <a:prstGeom prst="rect">
            <a:avLst/>
          </a:prstGeom>
          <a:noFill/>
          <a:ln/>
        </p:spPr>
        <p:txBody>
          <a:bodyPr wrap="square" rtlCol="0" anchor="ctr"/>
          <a:lstStyle/>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Testamentary: walking a mildly impaired client through the four elements step by step can establish valid execution</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Informed consent: repeated explanation and simplified decision aids can elevate marginal capacity to a legally sufficient level</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Financial matters: structured support and simplified choices allow persons with mild impairment to make valid decisions</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Supported decision-making preserves autonomy when full guardianship would be a disproportionate legal response</a:t>
            </a:r>
            <a:endParaRPr lang="en-US" sz="1050" dirty="0"/>
          </a:p>
        </p:txBody>
      </p:sp>
      <p:sp>
        <p:nvSpPr>
          <p:cNvPr id="13" name="Shape 11"/>
          <p:cNvSpPr/>
          <p:nvPr/>
        </p:nvSpPr>
        <p:spPr>
          <a:xfrm>
            <a:off x="6071616" y="1353312"/>
            <a:ext cx="2715768" cy="3493008"/>
          </a:xfrm>
          <a:prstGeom prst="rect">
            <a:avLst/>
          </a:prstGeom>
          <a:solidFill>
            <a:srgbClr val="FFFFFF"/>
          </a:solidFill>
          <a:ln w="12700">
            <a:solidFill>
              <a:srgbClr val="E2E8EF"/>
            </a:solidFill>
            <a:prstDash val="solid"/>
          </a:ln>
          <a:effectLst>
            <a:outerShdw blurRad="76200" dist="38100" dir="8100000" algn="bl" rotWithShape="0">
              <a:srgbClr val="000000">
                <a:alpha val="9000"/>
              </a:srgbClr>
            </a:outerShdw>
          </a:effectLst>
        </p:spPr>
        <p:txBody>
          <a:bodyPr/>
          <a:lstStyle/>
          <a:p>
            <a:endParaRPr lang="en-US"/>
          </a:p>
        </p:txBody>
      </p:sp>
      <p:sp>
        <p:nvSpPr>
          <p:cNvPr id="14" name="Shape 12"/>
          <p:cNvSpPr/>
          <p:nvPr/>
        </p:nvSpPr>
        <p:spPr>
          <a:xfrm>
            <a:off x="6071616" y="1353312"/>
            <a:ext cx="2715768" cy="530352"/>
          </a:xfrm>
          <a:prstGeom prst="rect">
            <a:avLst/>
          </a:prstGeom>
          <a:solidFill>
            <a:srgbClr val="B02A2A"/>
          </a:solidFill>
          <a:ln w="12700">
            <a:solidFill>
              <a:srgbClr val="B02A2A"/>
            </a:solidFill>
            <a:prstDash val="solid"/>
          </a:ln>
        </p:spPr>
        <p:txBody>
          <a:bodyPr/>
          <a:lstStyle/>
          <a:p>
            <a:endParaRPr lang="en-US"/>
          </a:p>
        </p:txBody>
      </p:sp>
      <p:sp>
        <p:nvSpPr>
          <p:cNvPr id="15" name="Text 13"/>
          <p:cNvSpPr/>
          <p:nvPr/>
        </p:nvSpPr>
        <p:spPr>
          <a:xfrm>
            <a:off x="6199632" y="1353312"/>
            <a:ext cx="2450592" cy="530352"/>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Where the Analogy Has Limits</a:t>
            </a:r>
            <a:endParaRPr lang="en-US" sz="1300" dirty="0"/>
          </a:p>
        </p:txBody>
      </p:sp>
      <p:sp>
        <p:nvSpPr>
          <p:cNvPr id="16" name="Text 14"/>
          <p:cNvSpPr/>
          <p:nvPr/>
        </p:nvSpPr>
        <p:spPr>
          <a:xfrm>
            <a:off x="6199632" y="1956816"/>
            <a:ext cx="2450592" cy="2816352"/>
          </a:xfrm>
          <a:prstGeom prst="rect">
            <a:avLst/>
          </a:prstGeom>
          <a:noFill/>
          <a:ln/>
        </p:spPr>
        <p:txBody>
          <a:bodyPr wrap="square" rtlCol="0" anchor="ctr"/>
          <a:lstStyle/>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Severe or progressive decline cannot be remediated by teaching — a functional baseline must exist to build upon</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If no raw cognitive capacity exists, no amount of instruction can construct competence where there is no foundation</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Courts require genuine understanding, not scripted responses — rote-restored competence will not survive judicial scrutiny</a:t>
            </a:r>
            <a:endParaRPr lang="en-US" sz="1050" dirty="0"/>
          </a:p>
          <a:p>
            <a:pPr marL="342900" indent="-342900">
              <a:spcAft>
                <a:spcPts val="400"/>
              </a:spcAft>
              <a:buSzPct val="100000"/>
              <a:buChar char="•"/>
            </a:pPr>
            <a:r>
              <a:rPr lang="en-US" sz="1050" dirty="0">
                <a:solidFill>
                  <a:srgbClr val="1C2E4A"/>
                </a:solidFill>
                <a:latin typeface="Calibri" pitchFamily="34" charset="0"/>
                <a:ea typeface="Calibri" pitchFamily="34" charset="-122"/>
                <a:cs typeface="Calibri" pitchFamily="34" charset="-120"/>
              </a:rPr>
              <a:t>Drope v. Missouri (1975) and Godinez v. Moran (1993) both require that competence reflect true comprehension</a:t>
            </a:r>
            <a:endParaRPr lang="en-US" sz="1050" dirty="0"/>
          </a:p>
        </p:txBody>
      </p:sp>
      <p:sp>
        <p:nvSpPr>
          <p:cNvPr id="17" name="Shape 15"/>
          <p:cNvSpPr/>
          <p:nvPr/>
        </p:nvSpPr>
        <p:spPr>
          <a:xfrm>
            <a:off x="0" y="4919472"/>
            <a:ext cx="9144000" cy="36576"/>
          </a:xfrm>
          <a:prstGeom prst="rect">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365760" y="4965192"/>
            <a:ext cx="8412480" cy="347472"/>
          </a:xfrm>
          <a:prstGeom prst="rect">
            <a:avLst/>
          </a:prstGeom>
          <a:noFill/>
          <a:ln/>
        </p:spPr>
        <p:txBody>
          <a:bodyPr wrap="square" rtlCol="0" anchor="ctr"/>
          <a:lstStyle/>
          <a:p>
            <a:pPr marL="0" indent="0">
              <a:buNone/>
            </a:pPr>
            <a:r>
              <a:rPr lang="en-US" sz="1000" i="1" dirty="0">
                <a:solidFill>
                  <a:srgbClr val="6B7B8D"/>
                </a:solidFill>
                <a:latin typeface="Calibri" pitchFamily="34" charset="0"/>
                <a:ea typeface="Calibri" pitchFamily="34" charset="-122"/>
                <a:cs typeface="Calibri" pitchFamily="34" charset="-120"/>
              </a:rPr>
              <a:t>Practice note:  The critical distinction is between 'doesn't know' and 'can't learn.' A client or defendant who lacks legal knowledge but retains cognitive flexibility may achieve competence through structured education or a formal restoration process.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C2E4A"/>
          </a:solidFill>
          <a:ln w="12700">
            <a:solidFill>
              <a:srgbClr val="1C2E4A"/>
            </a:solidFill>
            <a:prstDash val="solid"/>
          </a:ln>
        </p:spPr>
        <p:txBody>
          <a:bodyPr/>
          <a:lstStyle/>
          <a:p>
            <a:endParaRPr lang="en-US"/>
          </a:p>
        </p:txBody>
      </p:sp>
      <p:sp>
        <p:nvSpPr>
          <p:cNvPr id="3" name="Text 1"/>
          <p:cNvSpPr/>
          <p:nvPr/>
        </p:nvSpPr>
        <p:spPr>
          <a:xfrm>
            <a:off x="365760" y="0"/>
            <a:ext cx="8412480" cy="822960"/>
          </a:xfrm>
          <a:prstGeom prst="rect">
            <a:avLst/>
          </a:prstGeom>
          <a:noFill/>
          <a:ln/>
        </p:spPr>
        <p:txBody>
          <a:bodyPr wrap="square" rtlCol="0" anchor="ctr"/>
          <a:lstStyle/>
          <a:p>
            <a:pPr marL="0" indent="0" algn="l">
              <a:buNone/>
            </a:pPr>
            <a:r>
              <a:rPr lang="en-US" sz="1300" b="1" kern="0" spc="300" dirty="0">
                <a:solidFill>
                  <a:srgbClr val="C9A84C"/>
                </a:solidFill>
              </a:rPr>
              <a:t>PSYCHOLOGICAL ASSESSMENT</a:t>
            </a:r>
            <a:endParaRPr lang="en-US" sz="1300" dirty="0"/>
          </a:p>
        </p:txBody>
      </p:sp>
      <p:sp>
        <p:nvSpPr>
          <p:cNvPr id="4" name="Text 2"/>
          <p:cNvSpPr/>
          <p:nvPr/>
        </p:nvSpPr>
        <p:spPr>
          <a:xfrm>
            <a:off x="365760" y="914400"/>
            <a:ext cx="8412480" cy="457200"/>
          </a:xfrm>
          <a:prstGeom prst="rect">
            <a:avLst/>
          </a:prstGeom>
          <a:noFill/>
          <a:ln/>
        </p:spPr>
        <p:txBody>
          <a:bodyPr wrap="square" rtlCol="0" anchor="ctr"/>
          <a:lstStyle/>
          <a:p>
            <a:pPr marL="0" indent="0">
              <a:buNone/>
            </a:pPr>
            <a:r>
              <a:rPr lang="en-US" sz="2400" b="1" dirty="0">
                <a:solidFill>
                  <a:srgbClr val="1C2E4A"/>
                </a:solidFill>
                <a:latin typeface="Georgia" pitchFamily="34" charset="0"/>
                <a:ea typeface="Georgia" pitchFamily="34" charset="-122"/>
                <a:cs typeface="Georgia" pitchFamily="34" charset="-120"/>
              </a:rPr>
              <a:t>How Forensic Psychologists Evaluate Capacity</a:t>
            </a:r>
            <a:endParaRPr lang="en-US" sz="2400" dirty="0"/>
          </a:p>
        </p:txBody>
      </p:sp>
      <p:sp>
        <p:nvSpPr>
          <p:cNvPr id="5" name="Shape 3"/>
          <p:cNvSpPr/>
          <p:nvPr/>
        </p:nvSpPr>
        <p:spPr>
          <a:xfrm>
            <a:off x="365760" y="160020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6" name="Shape 4"/>
          <p:cNvSpPr/>
          <p:nvPr/>
        </p:nvSpPr>
        <p:spPr>
          <a:xfrm>
            <a:off x="365760" y="1600200"/>
            <a:ext cx="2606040" cy="54864"/>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502920" y="173736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Memory</a:t>
            </a:r>
            <a:endParaRPr lang="en-US" sz="1300" dirty="0"/>
          </a:p>
        </p:txBody>
      </p:sp>
      <p:sp>
        <p:nvSpPr>
          <p:cNvPr id="8" name="Text 6"/>
          <p:cNvSpPr/>
          <p:nvPr/>
        </p:nvSpPr>
        <p:spPr>
          <a:xfrm>
            <a:off x="502920" y="210312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Encoding, retention, and retrieval of relevant information</a:t>
            </a:r>
            <a:endParaRPr lang="en-US" sz="1000" dirty="0"/>
          </a:p>
        </p:txBody>
      </p:sp>
      <p:sp>
        <p:nvSpPr>
          <p:cNvPr id="9" name="Shape 7"/>
          <p:cNvSpPr/>
          <p:nvPr/>
        </p:nvSpPr>
        <p:spPr>
          <a:xfrm>
            <a:off x="3200400" y="160020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0" name="Shape 8"/>
          <p:cNvSpPr/>
          <p:nvPr/>
        </p:nvSpPr>
        <p:spPr>
          <a:xfrm>
            <a:off x="3200400" y="1600200"/>
            <a:ext cx="2606040" cy="54864"/>
          </a:xfrm>
          <a:prstGeom prst="rect">
            <a:avLst/>
          </a:prstGeom>
          <a:solidFill>
            <a:srgbClr val="C9A84C"/>
          </a:solidFill>
          <a:ln w="12700">
            <a:solidFill>
              <a:srgbClr val="C9A84C"/>
            </a:solidFill>
            <a:prstDash val="solid"/>
          </a:ln>
        </p:spPr>
        <p:txBody>
          <a:bodyPr/>
          <a:lstStyle/>
          <a:p>
            <a:endParaRPr lang="en-US"/>
          </a:p>
        </p:txBody>
      </p:sp>
      <p:sp>
        <p:nvSpPr>
          <p:cNvPr id="11" name="Text 9"/>
          <p:cNvSpPr/>
          <p:nvPr/>
        </p:nvSpPr>
        <p:spPr>
          <a:xfrm>
            <a:off x="3337560" y="173736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Reasoning</a:t>
            </a:r>
            <a:endParaRPr lang="en-US" sz="1300" dirty="0"/>
          </a:p>
        </p:txBody>
      </p:sp>
      <p:sp>
        <p:nvSpPr>
          <p:cNvPr id="12" name="Text 10"/>
          <p:cNvSpPr/>
          <p:nvPr/>
        </p:nvSpPr>
        <p:spPr>
          <a:xfrm>
            <a:off x="3337560" y="210312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Logical thinking, understanding consequences of decisions</a:t>
            </a:r>
            <a:endParaRPr lang="en-US" sz="1000" dirty="0"/>
          </a:p>
        </p:txBody>
      </p:sp>
      <p:sp>
        <p:nvSpPr>
          <p:cNvPr id="13" name="Shape 11"/>
          <p:cNvSpPr/>
          <p:nvPr/>
        </p:nvSpPr>
        <p:spPr>
          <a:xfrm>
            <a:off x="6035040" y="160020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4" name="Shape 12"/>
          <p:cNvSpPr/>
          <p:nvPr/>
        </p:nvSpPr>
        <p:spPr>
          <a:xfrm>
            <a:off x="6035040" y="1600200"/>
            <a:ext cx="2606040" cy="54864"/>
          </a:xfrm>
          <a:prstGeom prst="rect">
            <a:avLst/>
          </a:prstGeom>
          <a:solidFill>
            <a:srgbClr val="C9A84C"/>
          </a:solidFill>
          <a:ln w="12700">
            <a:solidFill>
              <a:srgbClr val="C9A84C"/>
            </a:solidFill>
            <a:prstDash val="solid"/>
          </a:ln>
        </p:spPr>
        <p:txBody>
          <a:bodyPr/>
          <a:lstStyle/>
          <a:p>
            <a:endParaRPr lang="en-US"/>
          </a:p>
        </p:txBody>
      </p:sp>
      <p:sp>
        <p:nvSpPr>
          <p:cNvPr id="15" name="Text 13"/>
          <p:cNvSpPr/>
          <p:nvPr/>
        </p:nvSpPr>
        <p:spPr>
          <a:xfrm>
            <a:off x="6172200" y="173736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Insight</a:t>
            </a:r>
            <a:endParaRPr lang="en-US" sz="1300" dirty="0"/>
          </a:p>
        </p:txBody>
      </p:sp>
      <p:sp>
        <p:nvSpPr>
          <p:cNvPr id="16" name="Text 14"/>
          <p:cNvSpPr/>
          <p:nvPr/>
        </p:nvSpPr>
        <p:spPr>
          <a:xfrm>
            <a:off x="6172200" y="210312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Awareness of one's own condition and limitations</a:t>
            </a:r>
            <a:endParaRPr lang="en-US" sz="1000" dirty="0"/>
          </a:p>
        </p:txBody>
      </p:sp>
      <p:sp>
        <p:nvSpPr>
          <p:cNvPr id="17" name="Shape 15"/>
          <p:cNvSpPr/>
          <p:nvPr/>
        </p:nvSpPr>
        <p:spPr>
          <a:xfrm>
            <a:off x="365760" y="310896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18" name="Shape 16"/>
          <p:cNvSpPr/>
          <p:nvPr/>
        </p:nvSpPr>
        <p:spPr>
          <a:xfrm>
            <a:off x="365760" y="3108960"/>
            <a:ext cx="2606040" cy="54864"/>
          </a:xfrm>
          <a:prstGeom prst="rect">
            <a:avLst/>
          </a:prstGeom>
          <a:solidFill>
            <a:srgbClr val="C9A84C"/>
          </a:solidFill>
          <a:ln w="12700">
            <a:solidFill>
              <a:srgbClr val="C9A84C"/>
            </a:solidFill>
            <a:prstDash val="solid"/>
          </a:ln>
        </p:spPr>
        <p:txBody>
          <a:bodyPr/>
          <a:lstStyle/>
          <a:p>
            <a:endParaRPr lang="en-US"/>
          </a:p>
        </p:txBody>
      </p:sp>
      <p:sp>
        <p:nvSpPr>
          <p:cNvPr id="19" name="Text 17"/>
          <p:cNvSpPr/>
          <p:nvPr/>
        </p:nvSpPr>
        <p:spPr>
          <a:xfrm>
            <a:off x="502920" y="324612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Communication</a:t>
            </a:r>
            <a:endParaRPr lang="en-US" sz="1300" dirty="0"/>
          </a:p>
        </p:txBody>
      </p:sp>
      <p:sp>
        <p:nvSpPr>
          <p:cNvPr id="20" name="Text 18"/>
          <p:cNvSpPr/>
          <p:nvPr/>
        </p:nvSpPr>
        <p:spPr>
          <a:xfrm>
            <a:off x="502920" y="361188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Ability to express a clear, consistent choice</a:t>
            </a:r>
            <a:endParaRPr lang="en-US" sz="1000" dirty="0"/>
          </a:p>
        </p:txBody>
      </p:sp>
      <p:sp>
        <p:nvSpPr>
          <p:cNvPr id="21" name="Shape 19"/>
          <p:cNvSpPr/>
          <p:nvPr/>
        </p:nvSpPr>
        <p:spPr>
          <a:xfrm>
            <a:off x="3200400" y="310896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22" name="Shape 20"/>
          <p:cNvSpPr/>
          <p:nvPr/>
        </p:nvSpPr>
        <p:spPr>
          <a:xfrm>
            <a:off x="3200400" y="3108960"/>
            <a:ext cx="2606040" cy="54864"/>
          </a:xfrm>
          <a:prstGeom prst="rect">
            <a:avLst/>
          </a:prstGeom>
          <a:solidFill>
            <a:srgbClr val="C9A84C"/>
          </a:solidFill>
          <a:ln w="12700">
            <a:solidFill>
              <a:srgbClr val="C9A84C"/>
            </a:solidFill>
            <a:prstDash val="solid"/>
          </a:ln>
        </p:spPr>
        <p:txBody>
          <a:bodyPr/>
          <a:lstStyle/>
          <a:p>
            <a:endParaRPr lang="en-US"/>
          </a:p>
        </p:txBody>
      </p:sp>
      <p:sp>
        <p:nvSpPr>
          <p:cNvPr id="23" name="Text 21"/>
          <p:cNvSpPr/>
          <p:nvPr/>
        </p:nvSpPr>
        <p:spPr>
          <a:xfrm>
            <a:off x="3337560" y="324612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Appreciation</a:t>
            </a:r>
            <a:endParaRPr lang="en-US" sz="1300" dirty="0"/>
          </a:p>
        </p:txBody>
      </p:sp>
      <p:sp>
        <p:nvSpPr>
          <p:cNvPr id="24" name="Text 22"/>
          <p:cNvSpPr/>
          <p:nvPr/>
        </p:nvSpPr>
        <p:spPr>
          <a:xfrm>
            <a:off x="3337560" y="361188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Applying information to one's own personal situation</a:t>
            </a:r>
            <a:endParaRPr lang="en-US" sz="1000" dirty="0"/>
          </a:p>
        </p:txBody>
      </p:sp>
      <p:sp>
        <p:nvSpPr>
          <p:cNvPr id="25" name="Shape 23"/>
          <p:cNvSpPr/>
          <p:nvPr/>
        </p:nvSpPr>
        <p:spPr>
          <a:xfrm>
            <a:off x="6035040" y="3108960"/>
            <a:ext cx="2606040" cy="1325880"/>
          </a:xfrm>
          <a:prstGeom prst="rect">
            <a:avLst/>
          </a:prstGeom>
          <a:solidFill>
            <a:srgbClr val="FFFFFF"/>
          </a:solidFill>
          <a:ln w="12700">
            <a:solidFill>
              <a:srgbClr val="E2E8EF"/>
            </a:solidFill>
            <a:prstDash val="solid"/>
          </a:ln>
          <a:effectLst>
            <a:outerShdw blurRad="50800" dist="25400" dir="8100000" algn="bl" rotWithShape="0">
              <a:srgbClr val="000000">
                <a:alpha val="7000"/>
              </a:srgbClr>
            </a:outerShdw>
          </a:effectLst>
        </p:spPr>
        <p:txBody>
          <a:bodyPr/>
          <a:lstStyle/>
          <a:p>
            <a:endParaRPr lang="en-US"/>
          </a:p>
        </p:txBody>
      </p:sp>
      <p:sp>
        <p:nvSpPr>
          <p:cNvPr id="26" name="Shape 24"/>
          <p:cNvSpPr/>
          <p:nvPr/>
        </p:nvSpPr>
        <p:spPr>
          <a:xfrm>
            <a:off x="6035040" y="3108960"/>
            <a:ext cx="2606040" cy="54864"/>
          </a:xfrm>
          <a:prstGeom prst="rect">
            <a:avLst/>
          </a:prstGeom>
          <a:solidFill>
            <a:srgbClr val="C9A84C"/>
          </a:solidFill>
          <a:ln w="12700">
            <a:solidFill>
              <a:srgbClr val="C9A84C"/>
            </a:solidFill>
            <a:prstDash val="solid"/>
          </a:ln>
        </p:spPr>
        <p:txBody>
          <a:bodyPr/>
          <a:lstStyle/>
          <a:p>
            <a:endParaRPr lang="en-US"/>
          </a:p>
        </p:txBody>
      </p:sp>
      <p:sp>
        <p:nvSpPr>
          <p:cNvPr id="27" name="Text 25"/>
          <p:cNvSpPr/>
          <p:nvPr/>
        </p:nvSpPr>
        <p:spPr>
          <a:xfrm>
            <a:off x="6172200" y="3246120"/>
            <a:ext cx="2331720" cy="347472"/>
          </a:xfrm>
          <a:prstGeom prst="rect">
            <a:avLst/>
          </a:prstGeom>
          <a:noFill/>
          <a:ln/>
        </p:spPr>
        <p:txBody>
          <a:bodyPr wrap="square" rtlCol="0" anchor="ctr"/>
          <a:lstStyle/>
          <a:p>
            <a:pPr marL="0" indent="0">
              <a:buNone/>
            </a:pPr>
            <a:r>
              <a:rPr lang="en-US" sz="1300" b="1" dirty="0">
                <a:solidFill>
                  <a:srgbClr val="1C2E4A"/>
                </a:solidFill>
                <a:latin typeface="Georgia" pitchFamily="34" charset="0"/>
                <a:ea typeface="Georgia" pitchFamily="34" charset="-122"/>
                <a:cs typeface="Georgia" pitchFamily="34" charset="-120"/>
              </a:rPr>
              <a:t>Undue Influence</a:t>
            </a:r>
            <a:endParaRPr lang="en-US" sz="1300" dirty="0"/>
          </a:p>
        </p:txBody>
      </p:sp>
      <p:sp>
        <p:nvSpPr>
          <p:cNvPr id="28" name="Text 26"/>
          <p:cNvSpPr/>
          <p:nvPr/>
        </p:nvSpPr>
        <p:spPr>
          <a:xfrm>
            <a:off x="6172200" y="3611880"/>
            <a:ext cx="2331720" cy="685800"/>
          </a:xfrm>
          <a:prstGeom prst="rect">
            <a:avLst/>
          </a:prstGeom>
          <a:noFill/>
          <a:ln/>
        </p:spPr>
        <p:txBody>
          <a:bodyPr wrap="square" rtlCol="0" anchor="ctr"/>
          <a:lstStyle/>
          <a:p>
            <a:pPr marL="0" indent="0">
              <a:buNone/>
            </a:pPr>
            <a:r>
              <a:rPr lang="en-US" sz="1000" dirty="0">
                <a:solidFill>
                  <a:srgbClr val="6B7B8D"/>
                </a:solidFill>
                <a:latin typeface="Calibri" pitchFamily="34" charset="0"/>
                <a:ea typeface="Calibri" pitchFamily="34" charset="-122"/>
                <a:cs typeface="Calibri" pitchFamily="34" charset="-120"/>
              </a:rPr>
              <a:t>Susceptibility to coercion, manipulation, or exploitation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1C2E4A"/>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640080"/>
          </a:xfrm>
          <a:prstGeom prst="rect">
            <a:avLst/>
          </a:prstGeom>
          <a:noFill/>
          <a:ln/>
        </p:spPr>
        <p:txBody>
          <a:bodyPr wrap="square"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Types of Capacity Relevant to Elder Law</a:t>
            </a:r>
            <a:endParaRPr lang="en-US" sz="2800" dirty="0"/>
          </a:p>
        </p:txBody>
      </p:sp>
      <p:sp>
        <p:nvSpPr>
          <p:cNvPr id="3" name="Shape 1"/>
          <p:cNvSpPr/>
          <p:nvPr/>
        </p:nvSpPr>
        <p:spPr>
          <a:xfrm>
            <a:off x="457200" y="914400"/>
            <a:ext cx="3200400" cy="45720"/>
          </a:xfrm>
          <a:prstGeom prst="rect">
            <a:avLst/>
          </a:prstGeom>
          <a:solidFill>
            <a:srgbClr val="C9A84C"/>
          </a:solidFill>
          <a:ln w="12700">
            <a:solidFill>
              <a:srgbClr val="C9A84C"/>
            </a:solidFill>
            <a:prstDash val="solid"/>
          </a:ln>
        </p:spPr>
        <p:txBody>
          <a:bodyPr/>
          <a:lstStyle/>
          <a:p>
            <a:endParaRPr lang="en-US"/>
          </a:p>
        </p:txBody>
      </p:sp>
      <p:sp>
        <p:nvSpPr>
          <p:cNvPr id="4" name="Shape 2"/>
          <p:cNvSpPr/>
          <p:nvPr/>
        </p:nvSpPr>
        <p:spPr>
          <a:xfrm>
            <a:off x="365760" y="1143000"/>
            <a:ext cx="4114800" cy="1600200"/>
          </a:xfrm>
          <a:prstGeom prst="rect">
            <a:avLst/>
          </a:prstGeom>
          <a:solidFill>
            <a:srgbClr val="2A4368"/>
          </a:solidFill>
          <a:ln w="12700">
            <a:solidFill>
              <a:srgbClr val="E8C97E"/>
            </a:solidFill>
            <a:prstDash val="solid"/>
          </a:ln>
        </p:spPr>
        <p:txBody>
          <a:bodyPr/>
          <a:lstStyle/>
          <a:p>
            <a:endParaRPr lang="en-US"/>
          </a:p>
        </p:txBody>
      </p:sp>
      <p:sp>
        <p:nvSpPr>
          <p:cNvPr id="5" name="Text 3"/>
          <p:cNvSpPr/>
          <p:nvPr/>
        </p:nvSpPr>
        <p:spPr>
          <a:xfrm>
            <a:off x="548640" y="1234440"/>
            <a:ext cx="374904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Testamentary Capacity</a:t>
            </a:r>
            <a:endParaRPr lang="en-US" sz="1300" dirty="0"/>
          </a:p>
        </p:txBody>
      </p:sp>
      <p:sp>
        <p:nvSpPr>
          <p:cNvPr id="6" name="Text 4"/>
          <p:cNvSpPr/>
          <p:nvPr/>
        </p:nvSpPr>
        <p:spPr>
          <a:xfrm>
            <a:off x="548640" y="1600200"/>
            <a:ext cx="3749040" cy="1005840"/>
          </a:xfrm>
          <a:prstGeom prst="rect">
            <a:avLst/>
          </a:prstGeom>
          <a:noFill/>
          <a:ln/>
        </p:spPr>
        <p:txBody>
          <a:bodyPr wrap="square" rtlCol="0" anchor="ctr"/>
          <a:lstStyle/>
          <a:p>
            <a:pPr marL="342900" indent="-342900">
              <a:buSzPct val="100000"/>
              <a:buChar char="•"/>
            </a:pPr>
            <a:r>
              <a:rPr lang="en-US" sz="1000" dirty="0">
                <a:solidFill>
                  <a:srgbClr val="C8D8E8"/>
                </a:solidFill>
              </a:rPr>
              <a:t>Know nature of a will</a:t>
            </a:r>
            <a:endParaRPr lang="en-US" sz="1000" dirty="0"/>
          </a:p>
          <a:p>
            <a:pPr marL="342900" indent="-342900">
              <a:buSzPct val="100000"/>
              <a:buChar char="•"/>
            </a:pPr>
            <a:r>
              <a:rPr lang="en-US" sz="1000" dirty="0">
                <a:solidFill>
                  <a:srgbClr val="C8D8E8"/>
                </a:solidFill>
              </a:rPr>
              <a:t>Know extent of property</a:t>
            </a:r>
            <a:endParaRPr lang="en-US" sz="1000" dirty="0"/>
          </a:p>
          <a:p>
            <a:pPr marL="342900" indent="-342900">
              <a:buSzPct val="100000"/>
              <a:buChar char="•"/>
            </a:pPr>
            <a:r>
              <a:rPr lang="en-US" sz="1000" dirty="0">
                <a:solidFill>
                  <a:srgbClr val="C8D8E8"/>
                </a:solidFill>
              </a:rPr>
              <a:t>Know natural heirs</a:t>
            </a:r>
            <a:endParaRPr lang="en-US" sz="1000" dirty="0"/>
          </a:p>
          <a:p>
            <a:pPr marL="342900" indent="-342900">
              <a:buSzPct val="100000"/>
              <a:buChar char="•"/>
            </a:pPr>
            <a:r>
              <a:rPr lang="en-US" sz="1000" dirty="0">
                <a:solidFill>
                  <a:srgbClr val="C8D8E8"/>
                </a:solidFill>
              </a:rPr>
              <a:t>Understand relationship between these elements</a:t>
            </a:r>
            <a:endParaRPr lang="en-US" sz="1000" dirty="0"/>
          </a:p>
        </p:txBody>
      </p:sp>
      <p:sp>
        <p:nvSpPr>
          <p:cNvPr id="7" name="Shape 5"/>
          <p:cNvSpPr/>
          <p:nvPr/>
        </p:nvSpPr>
        <p:spPr>
          <a:xfrm>
            <a:off x="4754880" y="1143000"/>
            <a:ext cx="4114800" cy="1600200"/>
          </a:xfrm>
          <a:prstGeom prst="rect">
            <a:avLst/>
          </a:prstGeom>
          <a:solidFill>
            <a:srgbClr val="2A4368"/>
          </a:solidFill>
          <a:ln w="12700">
            <a:solidFill>
              <a:srgbClr val="E8C97E"/>
            </a:solidFill>
            <a:prstDash val="solid"/>
          </a:ln>
        </p:spPr>
        <p:txBody>
          <a:bodyPr/>
          <a:lstStyle/>
          <a:p>
            <a:endParaRPr lang="en-US"/>
          </a:p>
        </p:txBody>
      </p:sp>
      <p:sp>
        <p:nvSpPr>
          <p:cNvPr id="8" name="Text 6"/>
          <p:cNvSpPr/>
          <p:nvPr/>
        </p:nvSpPr>
        <p:spPr>
          <a:xfrm>
            <a:off x="4937760" y="1234440"/>
            <a:ext cx="374904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Contractual Capacity</a:t>
            </a:r>
            <a:endParaRPr lang="en-US" sz="1300" dirty="0"/>
          </a:p>
        </p:txBody>
      </p:sp>
      <p:sp>
        <p:nvSpPr>
          <p:cNvPr id="9" name="Text 7"/>
          <p:cNvSpPr/>
          <p:nvPr/>
        </p:nvSpPr>
        <p:spPr>
          <a:xfrm>
            <a:off x="4937760" y="1600200"/>
            <a:ext cx="3749040" cy="1005840"/>
          </a:xfrm>
          <a:prstGeom prst="rect">
            <a:avLst/>
          </a:prstGeom>
          <a:noFill/>
          <a:ln/>
        </p:spPr>
        <p:txBody>
          <a:bodyPr wrap="square" rtlCol="0" anchor="ctr"/>
          <a:lstStyle/>
          <a:p>
            <a:pPr marL="342900" indent="-342900">
              <a:buSzPct val="100000"/>
              <a:buChar char="•"/>
            </a:pPr>
            <a:r>
              <a:rPr lang="en-US" sz="1000" dirty="0">
                <a:solidFill>
                  <a:srgbClr val="C8D8E8"/>
                </a:solidFill>
              </a:rPr>
              <a:t>Understand terms and obligations</a:t>
            </a:r>
            <a:endParaRPr lang="en-US" sz="1000" dirty="0"/>
          </a:p>
          <a:p>
            <a:pPr marL="342900" indent="-342900">
              <a:buSzPct val="100000"/>
              <a:buChar char="•"/>
            </a:pPr>
            <a:r>
              <a:rPr lang="en-US" sz="1000" dirty="0">
                <a:solidFill>
                  <a:srgbClr val="C8D8E8"/>
                </a:solidFill>
              </a:rPr>
              <a:t>Appreciate consequences of agreement</a:t>
            </a:r>
            <a:endParaRPr lang="en-US" sz="1000" dirty="0"/>
          </a:p>
          <a:p>
            <a:pPr marL="342900" indent="-342900">
              <a:buSzPct val="100000"/>
              <a:buChar char="•"/>
            </a:pPr>
            <a:r>
              <a:rPr lang="en-US" sz="1000" dirty="0">
                <a:solidFill>
                  <a:srgbClr val="C8D8E8"/>
                </a:solidFill>
              </a:rPr>
              <a:t>Free from undue influence</a:t>
            </a:r>
            <a:endParaRPr lang="en-US" sz="1000" dirty="0"/>
          </a:p>
          <a:p>
            <a:pPr marL="342900" indent="-342900">
              <a:buSzPct val="100000"/>
              <a:buChar char="•"/>
            </a:pPr>
            <a:r>
              <a:rPr lang="en-US" sz="1000" dirty="0">
                <a:solidFill>
                  <a:srgbClr val="C8D8E8"/>
                </a:solidFill>
              </a:rPr>
              <a:t>Capacity at time of execution</a:t>
            </a:r>
            <a:endParaRPr lang="en-US" sz="1000" dirty="0"/>
          </a:p>
        </p:txBody>
      </p:sp>
      <p:sp>
        <p:nvSpPr>
          <p:cNvPr id="10" name="Shape 8"/>
          <p:cNvSpPr/>
          <p:nvPr/>
        </p:nvSpPr>
        <p:spPr>
          <a:xfrm>
            <a:off x="365760" y="2971800"/>
            <a:ext cx="4114800" cy="1600200"/>
          </a:xfrm>
          <a:prstGeom prst="rect">
            <a:avLst/>
          </a:prstGeom>
          <a:solidFill>
            <a:srgbClr val="2A4368"/>
          </a:solidFill>
          <a:ln w="12700">
            <a:solidFill>
              <a:srgbClr val="E8C97E"/>
            </a:solidFill>
            <a:prstDash val="solid"/>
          </a:ln>
        </p:spPr>
        <p:txBody>
          <a:bodyPr/>
          <a:lstStyle/>
          <a:p>
            <a:endParaRPr lang="en-US"/>
          </a:p>
        </p:txBody>
      </p:sp>
      <p:sp>
        <p:nvSpPr>
          <p:cNvPr id="11" name="Text 9"/>
          <p:cNvSpPr/>
          <p:nvPr/>
        </p:nvSpPr>
        <p:spPr>
          <a:xfrm>
            <a:off x="548640" y="3063240"/>
            <a:ext cx="374904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Medical / Informed Consent</a:t>
            </a:r>
            <a:endParaRPr lang="en-US" sz="1300" dirty="0"/>
          </a:p>
        </p:txBody>
      </p:sp>
      <p:sp>
        <p:nvSpPr>
          <p:cNvPr id="12" name="Text 10"/>
          <p:cNvSpPr/>
          <p:nvPr/>
        </p:nvSpPr>
        <p:spPr>
          <a:xfrm>
            <a:off x="548640" y="3429000"/>
            <a:ext cx="3749040" cy="1005840"/>
          </a:xfrm>
          <a:prstGeom prst="rect">
            <a:avLst/>
          </a:prstGeom>
          <a:noFill/>
          <a:ln/>
        </p:spPr>
        <p:txBody>
          <a:bodyPr wrap="square" rtlCol="0" anchor="ctr"/>
          <a:lstStyle/>
          <a:p>
            <a:pPr marL="342900" indent="-342900">
              <a:buSzPct val="100000"/>
              <a:buChar char="•"/>
            </a:pPr>
            <a:r>
              <a:rPr lang="en-US" sz="1000" dirty="0">
                <a:solidFill>
                  <a:srgbClr val="C8D8E8"/>
                </a:solidFill>
              </a:rPr>
              <a:t>Understand diagnosis and options</a:t>
            </a:r>
            <a:endParaRPr lang="en-US" sz="1000" dirty="0"/>
          </a:p>
          <a:p>
            <a:pPr marL="342900" indent="-342900">
              <a:buSzPct val="100000"/>
              <a:buChar char="•"/>
            </a:pPr>
            <a:r>
              <a:rPr lang="en-US" sz="1000" dirty="0">
                <a:solidFill>
                  <a:srgbClr val="C8D8E8"/>
                </a:solidFill>
              </a:rPr>
              <a:t>Appreciate impact on self</a:t>
            </a:r>
            <a:endParaRPr lang="en-US" sz="1000" dirty="0"/>
          </a:p>
          <a:p>
            <a:pPr marL="342900" indent="-342900">
              <a:buSzPct val="100000"/>
              <a:buChar char="•"/>
            </a:pPr>
            <a:r>
              <a:rPr lang="en-US" sz="1000" dirty="0">
                <a:solidFill>
                  <a:srgbClr val="C8D8E8"/>
                </a:solidFill>
              </a:rPr>
              <a:t>Reason about alternatives</a:t>
            </a:r>
            <a:endParaRPr lang="en-US" sz="1000" dirty="0"/>
          </a:p>
          <a:p>
            <a:pPr marL="342900" indent="-342900">
              <a:buSzPct val="100000"/>
              <a:buChar char="•"/>
            </a:pPr>
            <a:r>
              <a:rPr lang="en-US" sz="1000" dirty="0">
                <a:solidFill>
                  <a:srgbClr val="C8D8E8"/>
                </a:solidFill>
              </a:rPr>
              <a:t>Communicate a stable choice</a:t>
            </a:r>
            <a:endParaRPr lang="en-US" sz="1000" dirty="0"/>
          </a:p>
        </p:txBody>
      </p:sp>
      <p:sp>
        <p:nvSpPr>
          <p:cNvPr id="13" name="Shape 11"/>
          <p:cNvSpPr/>
          <p:nvPr/>
        </p:nvSpPr>
        <p:spPr>
          <a:xfrm>
            <a:off x="4754880" y="2971800"/>
            <a:ext cx="4114800" cy="1600200"/>
          </a:xfrm>
          <a:prstGeom prst="rect">
            <a:avLst/>
          </a:prstGeom>
          <a:solidFill>
            <a:srgbClr val="2A4368"/>
          </a:solidFill>
          <a:ln w="12700">
            <a:solidFill>
              <a:srgbClr val="E8C97E"/>
            </a:solidFill>
            <a:prstDash val="solid"/>
          </a:ln>
        </p:spPr>
        <p:txBody>
          <a:bodyPr/>
          <a:lstStyle/>
          <a:p>
            <a:endParaRPr lang="en-US"/>
          </a:p>
        </p:txBody>
      </p:sp>
      <p:sp>
        <p:nvSpPr>
          <p:cNvPr id="14" name="Text 12"/>
          <p:cNvSpPr/>
          <p:nvPr/>
        </p:nvSpPr>
        <p:spPr>
          <a:xfrm>
            <a:off x="4937760" y="3063240"/>
            <a:ext cx="374904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Financial / Property Management</a:t>
            </a:r>
            <a:endParaRPr lang="en-US" sz="1300" dirty="0"/>
          </a:p>
        </p:txBody>
      </p:sp>
      <p:sp>
        <p:nvSpPr>
          <p:cNvPr id="15" name="Text 13"/>
          <p:cNvSpPr/>
          <p:nvPr/>
        </p:nvSpPr>
        <p:spPr>
          <a:xfrm>
            <a:off x="4937760" y="3429000"/>
            <a:ext cx="3749040" cy="1005840"/>
          </a:xfrm>
          <a:prstGeom prst="rect">
            <a:avLst/>
          </a:prstGeom>
          <a:noFill/>
          <a:ln/>
        </p:spPr>
        <p:txBody>
          <a:bodyPr wrap="square" rtlCol="0" anchor="ctr"/>
          <a:lstStyle/>
          <a:p>
            <a:pPr marL="342900" indent="-342900">
              <a:buSzPct val="100000"/>
              <a:buChar char="•"/>
            </a:pPr>
            <a:r>
              <a:rPr lang="en-US" sz="1000" dirty="0">
                <a:solidFill>
                  <a:srgbClr val="C8D8E8"/>
                </a:solidFill>
              </a:rPr>
              <a:t>Manage day-to-day finances</a:t>
            </a:r>
            <a:endParaRPr lang="en-US" sz="1000" dirty="0"/>
          </a:p>
          <a:p>
            <a:pPr marL="342900" indent="-342900">
              <a:buSzPct val="100000"/>
              <a:buChar char="•"/>
            </a:pPr>
            <a:r>
              <a:rPr lang="en-US" sz="1000" dirty="0">
                <a:solidFill>
                  <a:srgbClr val="C8D8E8"/>
                </a:solidFill>
              </a:rPr>
              <a:t>Protect against exploitation</a:t>
            </a:r>
            <a:endParaRPr lang="en-US" sz="1000" dirty="0"/>
          </a:p>
          <a:p>
            <a:pPr marL="342900" indent="-342900">
              <a:buSzPct val="100000"/>
              <a:buChar char="•"/>
            </a:pPr>
            <a:r>
              <a:rPr lang="en-US" sz="1000" dirty="0">
                <a:solidFill>
                  <a:srgbClr val="C8D8E8"/>
                </a:solidFill>
              </a:rPr>
              <a:t>Basis for POA and guardianship</a:t>
            </a:r>
            <a:endParaRPr lang="en-US" sz="1000" dirty="0"/>
          </a:p>
          <a:p>
            <a:pPr marL="342900" indent="-342900">
              <a:buSzPct val="100000"/>
              <a:buChar char="•"/>
            </a:pPr>
            <a:r>
              <a:rPr lang="en-US" sz="1000" dirty="0">
                <a:solidFill>
                  <a:srgbClr val="C8D8E8"/>
                </a:solidFill>
              </a:rPr>
              <a:t>Cognitive screening tools used</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TotalTime>
  <Words>4171</Words>
  <Application>Microsoft Office PowerPoint</Application>
  <PresentationFormat>On-screen Show (16:9)</PresentationFormat>
  <Paragraphs>457</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 and Capacity</dc:title>
  <dc:subject>PptxGenJS Presentation</dc:subject>
  <dc:creator>Dr. Ihrig &amp; Dr. Boero</dc:creator>
  <cp:lastModifiedBy>B. Charles Ihrig, PhD HSP</cp:lastModifiedBy>
  <cp:revision>3</cp:revision>
  <dcterms:created xsi:type="dcterms:W3CDTF">2026-04-25T17:00:39Z</dcterms:created>
  <dcterms:modified xsi:type="dcterms:W3CDTF">2026-08-10T21:09:22Z</dcterms:modified>
</cp:coreProperties>
</file>