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329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2C727-0E60-0CBB-C81D-8D2488F2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DEC894-332C-39F4-7944-B0475FA7EF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CD34F-A866-3A50-74DB-7E84C39A9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37B23-75C7-40C2-AB6A-75C1CC40E1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685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D0C4-5716-338D-BB03-681F2DC89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15BDCF-F032-9345-7FDF-023E779AB3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A8FDF1-D60D-ED95-E511-FAB81AF17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599F4-3A87-440D-76E9-BC334AC4D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964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6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914400"/>
            <a:ext cx="6400800" cy="4572000"/>
          </a:xfrm>
          <a:prstGeom prst="ellipse">
            <a:avLst/>
          </a:prstGeom>
          <a:solidFill>
            <a:srgbClr val="0D3349">
              <a:alpha val="50000"/>
            </a:srgbClr>
          </a:solidFill>
          <a:ln w="127">
            <a:solidFill>
              <a:srgbClr val="0D334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0" y="1371600"/>
            <a:ext cx="5943600" cy="5029200"/>
          </a:xfrm>
          <a:prstGeom prst="ellipse">
            <a:avLst/>
          </a:prstGeom>
          <a:solidFill>
            <a:srgbClr val="2E86C1">
              <a:alpha val="45000"/>
            </a:srgbClr>
          </a:solidFill>
          <a:ln w="127">
            <a:solidFill>
              <a:srgbClr val="2E86C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-457200"/>
            <a:ext cx="4572000" cy="3657600"/>
          </a:xfrm>
          <a:prstGeom prst="ellipse">
            <a:avLst/>
          </a:prstGeom>
          <a:solidFill>
            <a:srgbClr val="5DADE2">
              <a:alpha val="28000"/>
            </a:srgbClr>
          </a:solidFill>
          <a:ln w="127">
            <a:solidFill>
              <a:srgbClr val="5DADE2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0" y="-914400"/>
            <a:ext cx="3657600" cy="3200400"/>
          </a:xfrm>
          <a:prstGeom prst="ellipse">
            <a:avLst/>
          </a:prstGeom>
          <a:solidFill>
            <a:srgbClr val="EAF4FB">
              <a:alpha val="55000"/>
            </a:srgbClr>
          </a:solidFill>
          <a:ln w="127">
            <a:solidFill>
              <a:srgbClr val="EAF4F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457200" y="3840480"/>
            <a:ext cx="4114800" cy="2286000"/>
          </a:xfrm>
          <a:prstGeom prst="ellipse">
            <a:avLst/>
          </a:prstGeom>
          <a:solidFill>
            <a:srgbClr val="7FB3B0">
              <a:alpha val="28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2606040"/>
            <a:ext cx="7315200" cy="32004"/>
          </a:xfrm>
          <a:prstGeom prst="rect">
            <a:avLst/>
          </a:prstGeom>
          <a:solidFill>
            <a:srgbClr val="7FB3B0">
              <a:alpha val="70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502920"/>
            <a:ext cx="7863840" cy="1920240"/>
          </a:xfrm>
          <a:prstGeom prst="rect">
            <a:avLst/>
          </a:prstGeom>
          <a:noFill/>
          <a:ln/>
          <a:effectLst>
            <a:outerShdw blurRad="152400" dist="38100" dir="8100000" algn="bl" rotWithShape="0">
              <a:srgbClr val="000000">
                <a:alpha val="35000"/>
              </a:srgbClr>
            </a:outerShdw>
          </a:effectLst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De-Escalation Skills</a:t>
            </a:r>
            <a:endParaRPr lang="en-US" sz="4400" dirty="0"/>
          </a:p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Legal Professionals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914400" y="278892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Triggers &amp; Setting the Tone for Productive Conversations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429000" y="3566160"/>
            <a:ext cx="128016" cy="128016"/>
          </a:xfrm>
          <a:prstGeom prst="ellipse">
            <a:avLst/>
          </a:prstGeom>
          <a:solidFill>
            <a:srgbClr val="FFFFFF">
              <a:alpha val="80000"/>
            </a:srgbClr>
          </a:solidFill>
          <a:ln w="127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67912" y="3566160"/>
            <a:ext cx="128016" cy="128016"/>
          </a:xfrm>
          <a:prstGeom prst="ellipse">
            <a:avLst/>
          </a:prstGeom>
          <a:solidFill>
            <a:srgbClr val="A9CCE3">
              <a:alpha val="80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06824" y="3566160"/>
            <a:ext cx="128016" cy="128016"/>
          </a:xfrm>
          <a:prstGeom prst="ellipse">
            <a:avLst/>
          </a:prstGeom>
          <a:solidFill>
            <a:srgbClr val="7FB3B0">
              <a:alpha val="80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45736" y="3566160"/>
            <a:ext cx="128016" cy="128016"/>
          </a:xfrm>
          <a:prstGeom prst="ellipse">
            <a:avLst/>
          </a:prstGeom>
          <a:solidFill>
            <a:srgbClr val="5DADE2">
              <a:alpha val="80000"/>
            </a:srgbClr>
          </a:solidFill>
          <a:ln w="127">
            <a:solidFill>
              <a:srgbClr val="5DADE2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184648" y="3566160"/>
            <a:ext cx="128016" cy="128016"/>
          </a:xfrm>
          <a:prstGeom prst="ellipse">
            <a:avLst/>
          </a:prstGeom>
          <a:solidFill>
            <a:srgbClr val="D6EAF8">
              <a:alpha val="80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3886200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 Comiskey  |  Community Mediation Center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A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731520"/>
            <a:ext cx="4572000" cy="3657600"/>
          </a:xfrm>
          <a:prstGeom prst="ellipse">
            <a:avLst/>
          </a:prstGeom>
          <a:solidFill>
            <a:srgbClr val="A9CCE3">
              <a:alpha val="40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57200" y="3200400"/>
            <a:ext cx="3657600" cy="2743200"/>
          </a:xfrm>
          <a:prstGeom prst="ellipse">
            <a:avLst/>
          </a:prstGeom>
          <a:solidFill>
            <a:srgbClr val="D6EAF8">
              <a:alpha val="45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98080" y="3200400"/>
            <a:ext cx="3200400" cy="2743200"/>
          </a:xfrm>
          <a:prstGeom prst="ellipse">
            <a:avLst/>
          </a:prstGeom>
          <a:solidFill>
            <a:srgbClr val="7FB3B0">
              <a:alpha val="20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5250" y="811705"/>
            <a:ext cx="594360" cy="594360"/>
          </a:xfrm>
          <a:prstGeom prst="ellipse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75250" y="81170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06770" y="756841"/>
            <a:ext cx="476121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Trust &amp; Rapport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7772400" y="25603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EB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of 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11480" y="1889994"/>
            <a:ext cx="4114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11480" y="1889994"/>
            <a:ext cx="64008" cy="658368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76072" y="1889994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Emotions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4782312" y="1889994"/>
            <a:ext cx="4114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82312" y="1889994"/>
            <a:ext cx="64008" cy="658368"/>
          </a:xfrm>
          <a:prstGeom prst="rect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46904" y="1889994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 Their Reality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411480" y="3224315"/>
            <a:ext cx="4114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11480" y="3224315"/>
            <a:ext cx="64008" cy="658368"/>
          </a:xfrm>
          <a:prstGeom prst="rect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76072" y="3224315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Choices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4782312" y="3224315"/>
            <a:ext cx="41148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82312" y="3224315"/>
            <a:ext cx="64008" cy="658368"/>
          </a:xfrm>
          <a:prstGeom prst="rect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46904" y="3224315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Identity &amp; Role</a:t>
            </a:r>
            <a:endParaRPr lang="en-US" sz="23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ED0D68-9AC2-92E9-5D2B-C12569F89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C5AD555-4B06-8313-D436-3E474287B758}"/>
              </a:ext>
            </a:extLst>
          </p:cNvPr>
          <p:cNvSpPr/>
          <p:nvPr/>
        </p:nvSpPr>
        <p:spPr>
          <a:xfrm>
            <a:off x="5943600" y="-457200"/>
            <a:ext cx="4114800" cy="3657600"/>
          </a:xfrm>
          <a:prstGeom prst="ellipse">
            <a:avLst/>
          </a:prstGeom>
          <a:solidFill>
            <a:srgbClr val="A9CCE3">
              <a:alpha val="40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A574C26-0B34-15FB-AC04-963FECCE3878}"/>
              </a:ext>
            </a:extLst>
          </p:cNvPr>
          <p:cNvSpPr/>
          <p:nvPr/>
        </p:nvSpPr>
        <p:spPr>
          <a:xfrm>
            <a:off x="7315200" y="2743200"/>
            <a:ext cx="3200400" cy="3200400"/>
          </a:xfrm>
          <a:prstGeom prst="ellipse">
            <a:avLst/>
          </a:prstGeom>
          <a:solidFill>
            <a:srgbClr val="D6EAF8">
              <a:alpha val="50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4A4935A-189F-BA63-06A1-BCECFCD7290A}"/>
              </a:ext>
            </a:extLst>
          </p:cNvPr>
          <p:cNvSpPr/>
          <p:nvPr/>
        </p:nvSpPr>
        <p:spPr>
          <a:xfrm>
            <a:off x="-457200" y="4114800"/>
            <a:ext cx="3200400" cy="1828800"/>
          </a:xfrm>
          <a:prstGeom prst="ellipse">
            <a:avLst/>
          </a:prstGeom>
          <a:solidFill>
            <a:srgbClr val="A9CCE3">
              <a:alpha val="32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0A45217-D7DE-C2A3-DB84-63B7971EA9FE}"/>
              </a:ext>
            </a:extLst>
          </p:cNvPr>
          <p:cNvSpPr/>
          <p:nvPr/>
        </p:nvSpPr>
        <p:spPr>
          <a:xfrm>
            <a:off x="640080" y="432317"/>
            <a:ext cx="594360" cy="594360"/>
          </a:xfrm>
          <a:prstGeom prst="ellipse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FCD9747-AAF5-BB2B-800B-A0B3D850731B}"/>
              </a:ext>
            </a:extLst>
          </p:cNvPr>
          <p:cNvSpPr/>
          <p:nvPr/>
        </p:nvSpPr>
        <p:spPr>
          <a:xfrm>
            <a:off x="1371600" y="404885"/>
            <a:ext cx="6400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A6B9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An Ounce of Prevention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5EC8A9E2-C7B9-9E53-950D-8099E9FDAF99}"/>
              </a:ext>
            </a:extLst>
          </p:cNvPr>
          <p:cNvSpPr/>
          <p:nvPr/>
        </p:nvSpPr>
        <p:spPr>
          <a:xfrm>
            <a:off x="457199" y="1353312"/>
            <a:ext cx="8107447" cy="45720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82EDD53-FD26-8962-BE30-9A213E03B8FF}"/>
              </a:ext>
            </a:extLst>
          </p:cNvPr>
          <p:cNvSpPr/>
          <p:nvPr/>
        </p:nvSpPr>
        <p:spPr>
          <a:xfrm>
            <a:off x="457200" y="143560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6B9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Default Practices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80F778D3-82CD-11C2-B0E1-D58C5E52FD17}"/>
              </a:ext>
            </a:extLst>
          </p:cNvPr>
          <p:cNvSpPr/>
          <p:nvPr/>
        </p:nvSpPr>
        <p:spPr>
          <a:xfrm>
            <a:off x="640080" y="2022523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F618539-EEC3-1D58-D59D-53C7DCBC2AC9}"/>
              </a:ext>
            </a:extLst>
          </p:cNvPr>
          <p:cNvSpPr/>
          <p:nvPr/>
        </p:nvSpPr>
        <p:spPr>
          <a:xfrm>
            <a:off x="859536" y="1912795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Curiosity, listening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BFBBFFDC-B926-7837-4BAC-A30C8B6F8E33}"/>
              </a:ext>
            </a:extLst>
          </p:cNvPr>
          <p:cNvSpPr/>
          <p:nvPr/>
        </p:nvSpPr>
        <p:spPr>
          <a:xfrm>
            <a:off x="640080" y="2680891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4DD28FC-58D9-F1C0-D66C-FB56985A2115}"/>
              </a:ext>
            </a:extLst>
          </p:cNvPr>
          <p:cNvSpPr/>
          <p:nvPr/>
        </p:nvSpPr>
        <p:spPr>
          <a:xfrm>
            <a:off x="859535" y="2571163"/>
            <a:ext cx="4204833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Respect self-determination, identity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8BBD151-CB5C-0B21-F555-EA18A1653A43}"/>
              </a:ext>
            </a:extLst>
          </p:cNvPr>
          <p:cNvSpPr/>
          <p:nvPr/>
        </p:nvSpPr>
        <p:spPr>
          <a:xfrm>
            <a:off x="640079" y="3494707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C2D5C07-24E0-1E23-C048-69E6E9FAF439}"/>
              </a:ext>
            </a:extLst>
          </p:cNvPr>
          <p:cNvSpPr/>
          <p:nvPr/>
        </p:nvSpPr>
        <p:spPr>
          <a:xfrm>
            <a:off x="859535" y="3384979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Acknowledgement and reflection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2FB8ECD1-4795-9BB8-F84B-7EB1A3F16DC4}"/>
              </a:ext>
            </a:extLst>
          </p:cNvPr>
          <p:cNvSpPr/>
          <p:nvPr/>
        </p:nvSpPr>
        <p:spPr>
          <a:xfrm>
            <a:off x="640079" y="4153075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C3DF127-0C5D-D981-2094-0B6349AA2BC5}"/>
              </a:ext>
            </a:extLst>
          </p:cNvPr>
          <p:cNvSpPr/>
          <p:nvPr/>
        </p:nvSpPr>
        <p:spPr>
          <a:xfrm>
            <a:off x="859535" y="4043347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Patience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9">
            <a:extLst>
              <a:ext uri="{FF2B5EF4-FFF2-40B4-BE49-F238E27FC236}">
                <a16:creationId xmlns:a16="http://schemas.microsoft.com/office/drawing/2014/main" id="{EF6287EE-9A20-470C-7A80-60BD1AD5E56D}"/>
              </a:ext>
            </a:extLst>
          </p:cNvPr>
          <p:cNvSpPr/>
          <p:nvPr/>
        </p:nvSpPr>
        <p:spPr>
          <a:xfrm>
            <a:off x="4936351" y="2096027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0" name="Text 10">
            <a:extLst>
              <a:ext uri="{FF2B5EF4-FFF2-40B4-BE49-F238E27FC236}">
                <a16:creationId xmlns:a16="http://schemas.microsoft.com/office/drawing/2014/main" id="{2A16B2BE-B7CF-D55E-6E50-362663789AAD}"/>
              </a:ext>
            </a:extLst>
          </p:cNvPr>
          <p:cNvSpPr/>
          <p:nvPr/>
        </p:nvSpPr>
        <p:spPr>
          <a:xfrm>
            <a:off x="5155807" y="1986299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Honesty, transparency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11">
            <a:extLst>
              <a:ext uri="{FF2B5EF4-FFF2-40B4-BE49-F238E27FC236}">
                <a16:creationId xmlns:a16="http://schemas.microsoft.com/office/drawing/2014/main" id="{694F754A-5EC2-738E-4ED0-16E69CC92C99}"/>
              </a:ext>
            </a:extLst>
          </p:cNvPr>
          <p:cNvSpPr/>
          <p:nvPr/>
        </p:nvSpPr>
        <p:spPr>
          <a:xfrm>
            <a:off x="4936351" y="2754395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2" name="Text 12">
            <a:extLst>
              <a:ext uri="{FF2B5EF4-FFF2-40B4-BE49-F238E27FC236}">
                <a16:creationId xmlns:a16="http://schemas.microsoft.com/office/drawing/2014/main" id="{8969BFE5-71A3-D1E5-B48D-C085F9595985}"/>
              </a:ext>
            </a:extLst>
          </p:cNvPr>
          <p:cNvSpPr/>
          <p:nvPr/>
        </p:nvSpPr>
        <p:spPr>
          <a:xfrm>
            <a:off x="5155807" y="2644667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Consistency, predictability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13">
            <a:extLst>
              <a:ext uri="{FF2B5EF4-FFF2-40B4-BE49-F238E27FC236}">
                <a16:creationId xmlns:a16="http://schemas.microsoft.com/office/drawing/2014/main" id="{982EE641-C198-076A-8D7C-BC83F35CF82F}"/>
              </a:ext>
            </a:extLst>
          </p:cNvPr>
          <p:cNvSpPr/>
          <p:nvPr/>
        </p:nvSpPr>
        <p:spPr>
          <a:xfrm>
            <a:off x="4936351" y="3412763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3757AC18-5617-6FAE-59FB-8D18FBBC09FA}"/>
              </a:ext>
            </a:extLst>
          </p:cNvPr>
          <p:cNvSpPr/>
          <p:nvPr/>
        </p:nvSpPr>
        <p:spPr>
          <a:xfrm>
            <a:off x="5155807" y="3303035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Empathy, dignity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F136329E-9570-24D1-A3D2-4075DF379834}"/>
              </a:ext>
            </a:extLst>
          </p:cNvPr>
          <p:cNvSpPr/>
          <p:nvPr/>
        </p:nvSpPr>
        <p:spPr>
          <a:xfrm>
            <a:off x="4936351" y="4071131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6" name="Text 16">
            <a:extLst>
              <a:ext uri="{FF2B5EF4-FFF2-40B4-BE49-F238E27FC236}">
                <a16:creationId xmlns:a16="http://schemas.microsoft.com/office/drawing/2014/main" id="{D73F8279-9E05-3C96-38D4-87190D624744}"/>
              </a:ext>
            </a:extLst>
          </p:cNvPr>
          <p:cNvSpPr/>
          <p:nvPr/>
        </p:nvSpPr>
        <p:spPr>
          <a:xfrm>
            <a:off x="5155807" y="3961403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C28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Project composure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E399756F-873B-2033-452C-FEDE5063AE3A}"/>
              </a:ext>
            </a:extLst>
          </p:cNvPr>
          <p:cNvSpPr/>
          <p:nvPr/>
        </p:nvSpPr>
        <p:spPr>
          <a:xfrm>
            <a:off x="647115" y="41605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2494386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DDB5B-9E7D-EAD4-85AE-5B75FBAD5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20B2BEB-DF09-9B27-DBC6-A44166970FA5}"/>
              </a:ext>
            </a:extLst>
          </p:cNvPr>
          <p:cNvSpPr/>
          <p:nvPr/>
        </p:nvSpPr>
        <p:spPr>
          <a:xfrm>
            <a:off x="5943600" y="-457200"/>
            <a:ext cx="4114800" cy="3657600"/>
          </a:xfrm>
          <a:prstGeom prst="ellipse">
            <a:avLst/>
          </a:prstGeom>
          <a:solidFill>
            <a:srgbClr val="A9CCE3">
              <a:alpha val="40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55E7871-508B-23DD-9968-1836590E3553}"/>
              </a:ext>
            </a:extLst>
          </p:cNvPr>
          <p:cNvSpPr/>
          <p:nvPr/>
        </p:nvSpPr>
        <p:spPr>
          <a:xfrm>
            <a:off x="7315200" y="2743200"/>
            <a:ext cx="3200400" cy="3200400"/>
          </a:xfrm>
          <a:prstGeom prst="ellipse">
            <a:avLst/>
          </a:prstGeom>
          <a:solidFill>
            <a:srgbClr val="D6EAF8">
              <a:alpha val="50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9E7316B-B04E-85CE-FE59-4A5104486C13}"/>
              </a:ext>
            </a:extLst>
          </p:cNvPr>
          <p:cNvSpPr/>
          <p:nvPr/>
        </p:nvSpPr>
        <p:spPr>
          <a:xfrm>
            <a:off x="-457200" y="4114800"/>
            <a:ext cx="3200400" cy="1828800"/>
          </a:xfrm>
          <a:prstGeom prst="ellipse">
            <a:avLst/>
          </a:prstGeom>
          <a:solidFill>
            <a:srgbClr val="A9CCE3">
              <a:alpha val="32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7925D84-3817-E9FE-B860-4A2C468B622D}"/>
              </a:ext>
            </a:extLst>
          </p:cNvPr>
          <p:cNvSpPr/>
          <p:nvPr/>
        </p:nvSpPr>
        <p:spPr>
          <a:xfrm>
            <a:off x="942535" y="2085271"/>
            <a:ext cx="594360" cy="594360"/>
          </a:xfrm>
          <a:prstGeom prst="ellipse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57C95833-32A8-3650-313A-9C7FDA5B29A7}"/>
              </a:ext>
            </a:extLst>
          </p:cNvPr>
          <p:cNvSpPr/>
          <p:nvPr/>
        </p:nvSpPr>
        <p:spPr>
          <a:xfrm>
            <a:off x="1674055" y="2057839"/>
            <a:ext cx="6400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A6B9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Questions?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B53961ED-9A56-BDE4-1A26-9F69B9C92D25}"/>
              </a:ext>
            </a:extLst>
          </p:cNvPr>
          <p:cNvSpPr/>
          <p:nvPr/>
        </p:nvSpPr>
        <p:spPr>
          <a:xfrm>
            <a:off x="759654" y="3006266"/>
            <a:ext cx="8107447" cy="45720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173234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A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731520"/>
            <a:ext cx="4114800" cy="3200400"/>
          </a:xfrm>
          <a:prstGeom prst="ellipse">
            <a:avLst/>
          </a:prstGeom>
          <a:solidFill>
            <a:srgbClr val="A9CCE3">
              <a:alpha val="38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57200" y="3474720"/>
            <a:ext cx="3200400" cy="2560320"/>
          </a:xfrm>
          <a:prstGeom prst="ellipse">
            <a:avLst/>
          </a:prstGeom>
          <a:solidFill>
            <a:srgbClr val="D6EAF8">
              <a:alpha val="45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3200400"/>
            <a:ext cx="2743200" cy="2743200"/>
          </a:xfrm>
          <a:prstGeom prst="ellipse">
            <a:avLst/>
          </a:prstGeom>
          <a:solidFill>
            <a:srgbClr val="7FB3B0">
              <a:alpha val="20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438912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Points of Volatility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57200" y="1170432"/>
            <a:ext cx="8229600" cy="27432"/>
          </a:xfrm>
          <a:prstGeom prst="rect">
            <a:avLst/>
          </a:prstGeom>
          <a:solidFill>
            <a:srgbClr val="A9CCE3">
              <a:alpha val="60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554480"/>
            <a:ext cx="64008" cy="502920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1792" y="1554480"/>
            <a:ext cx="3950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Client Meetings &amp; Intake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3383280"/>
            <a:ext cx="64008" cy="502920"/>
          </a:xfrm>
          <a:prstGeom prst="rect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3383280"/>
            <a:ext cx="3950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FB3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Courthouse &amp; Post-Hearing Settings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4754880" y="1554480"/>
            <a:ext cx="64008" cy="502920"/>
          </a:xfrm>
          <a:prstGeom prst="rect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19472" y="1554480"/>
            <a:ext cx="3950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86C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Retainers &amp; Payment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4754880" y="3383280"/>
            <a:ext cx="64008" cy="502920"/>
          </a:xfrm>
          <a:prstGeom prst="rect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19472" y="3383280"/>
            <a:ext cx="3950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DAD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Negotiation &amp; Mediation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A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377440" cy="5143500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0" y="-457200"/>
            <a:ext cx="2286000" cy="5943600"/>
          </a:xfrm>
          <a:prstGeom prst="ellipse">
            <a:avLst/>
          </a:prstGeom>
          <a:solidFill>
            <a:srgbClr val="2E86C1">
              <a:alpha val="40000"/>
            </a:srgbClr>
          </a:solidFill>
          <a:ln w="127">
            <a:solidFill>
              <a:srgbClr val="2E86C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0" y="1828800"/>
            <a:ext cx="1828800" cy="3657600"/>
          </a:xfrm>
          <a:prstGeom prst="ellipse">
            <a:avLst/>
          </a:prstGeom>
          <a:solidFill>
            <a:srgbClr val="5DADE2">
              <a:alpha val="30000"/>
            </a:srgbClr>
          </a:solidFill>
          <a:ln w="127">
            <a:solidFill>
              <a:srgbClr val="5DADE2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606040" y="256032"/>
            <a:ext cx="6309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Five-Step Framework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3373857" y="1024128"/>
            <a:ext cx="502920" cy="502920"/>
          </a:xfrm>
          <a:prstGeom prst="ellipse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73857" y="10241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29889" y="1527048"/>
            <a:ext cx="0" cy="27432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10" name="Text 8"/>
          <p:cNvSpPr/>
          <p:nvPr/>
        </p:nvSpPr>
        <p:spPr>
          <a:xfrm>
            <a:off x="4013937" y="987552"/>
            <a:ext cx="562356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Room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013937" y="1271016"/>
            <a:ext cx="56235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for warning signs &amp; situational awareness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373857" y="1792224"/>
            <a:ext cx="502920" cy="502920"/>
          </a:xfrm>
          <a:prstGeom prst="ellipse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73857" y="17922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29889" y="2295144"/>
            <a:ext cx="0" cy="27432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15" name="Text 13"/>
          <p:cNvSpPr/>
          <p:nvPr/>
        </p:nvSpPr>
        <p:spPr>
          <a:xfrm>
            <a:off x="4013937" y="1755648"/>
            <a:ext cx="562356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 the Dynamics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013937" y="2039112"/>
            <a:ext cx="56235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triggers, trauma &amp; the body's response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373857" y="2560320"/>
            <a:ext cx="502920" cy="502920"/>
          </a:xfrm>
          <a:prstGeom prst="ellipse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73857" y="2560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29889" y="3063240"/>
            <a:ext cx="0" cy="27432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20" name="Text 18"/>
          <p:cNvSpPr/>
          <p:nvPr/>
        </p:nvSpPr>
        <p:spPr>
          <a:xfrm>
            <a:off x="4013937" y="2523744"/>
            <a:ext cx="562356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In With Yourself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013937" y="2807208"/>
            <a:ext cx="56235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Self-regulate before you engage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373857" y="3328416"/>
            <a:ext cx="502920" cy="502920"/>
          </a:xfrm>
          <a:prstGeom prst="ellipse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73857" y="33284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629889" y="3831336"/>
            <a:ext cx="0" cy="27432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25" name="Text 23"/>
          <p:cNvSpPr/>
          <p:nvPr/>
        </p:nvSpPr>
        <p:spPr>
          <a:xfrm>
            <a:off x="4013937" y="3291840"/>
            <a:ext cx="562356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the Tone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4013937" y="3575304"/>
            <a:ext cx="56235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Presence, pacing &amp; environment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373857" y="4096512"/>
            <a:ext cx="502920" cy="502920"/>
          </a:xfrm>
          <a:prstGeom prst="ellipse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73857" y="40965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013937" y="4059936"/>
            <a:ext cx="562356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Trust &amp; Rapport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4013937" y="4343400"/>
            <a:ext cx="56235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listening &amp; communication tools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3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52232" y="-914400"/>
            <a:ext cx="4020568" cy="4020568"/>
          </a:xfrm>
          <a:prstGeom prst="ellipse">
            <a:avLst/>
          </a:prstGeom>
          <a:solidFill>
            <a:srgbClr val="1A6B9A">
              <a:alpha val="42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2743200"/>
            <a:ext cx="3657600" cy="3200400"/>
          </a:xfrm>
          <a:prstGeom prst="ellipse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 w="127">
            <a:solidFill>
              <a:srgbClr val="2E86C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3657600"/>
            <a:ext cx="3200400" cy="2286000"/>
          </a:xfrm>
          <a:prstGeom prst="ellipse">
            <a:avLst/>
          </a:prstGeom>
          <a:solidFill>
            <a:srgbClr val="7FB3B0">
              <a:alpha val="28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3091" y="408784"/>
            <a:ext cx="594360" cy="594360"/>
          </a:xfrm>
          <a:prstGeom prst="ellipse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03091" y="408784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634611" y="35392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 the Room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583049" y="1145120"/>
            <a:ext cx="8229600" cy="45719"/>
          </a:xfrm>
          <a:prstGeom prst="rect">
            <a:avLst/>
          </a:prstGeom>
          <a:solidFill>
            <a:srgbClr val="5DADE2">
              <a:alpha val="80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18" y="1362447"/>
            <a:ext cx="4227871" cy="34586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Escalating emotion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Tone, speed, &amp; volume shifts</a:t>
            </a:r>
            <a:endParaRPr lang="en-US" sz="2000" dirty="0"/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Agitation, pacing 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Repetitive complaints, verbal threats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Tense posture, clenched fists or jaw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Staring, mumbling </a:t>
            </a: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CAA790F3-0BC0-47B5-E1DD-C0AAE8D0C990}"/>
              </a:ext>
            </a:extLst>
          </p:cNvPr>
          <p:cNvSpPr/>
          <p:nvPr/>
        </p:nvSpPr>
        <p:spPr>
          <a:xfrm>
            <a:off x="5015101" y="785817"/>
            <a:ext cx="3657600" cy="39052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Clr>
                <a:schemeClr val="accent1">
                  <a:lumMod val="40000"/>
                  <a:lumOff val="60000"/>
                </a:schemeClr>
              </a:buClr>
              <a:buSzPct val="133000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Panic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Invading personal space</a:t>
            </a:r>
          </a:p>
          <a:p>
            <a:pPr>
              <a:buClr>
                <a:schemeClr val="accent1">
                  <a:lumMod val="40000"/>
                  <a:lumOff val="60000"/>
                </a:schemeClr>
              </a:buClr>
              <a:buSzPct val="133000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Blocked exits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Nearby hazards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Bystander energy</a:t>
            </a: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D6EAF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Clr>
                <a:schemeClr val="accent1">
                  <a:lumMod val="40000"/>
                  <a:lumOff val="60000"/>
                </a:schemeClr>
              </a:buClr>
              <a:buSzPct val="133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Insults, personal attacks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A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457200"/>
            <a:ext cx="3657600" cy="3200400"/>
          </a:xfrm>
          <a:prstGeom prst="ellipse">
            <a:avLst/>
          </a:prstGeom>
          <a:solidFill>
            <a:srgbClr val="A9CCE3">
              <a:alpha val="35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57200" y="3200400"/>
            <a:ext cx="3200400" cy="2286000"/>
          </a:xfrm>
          <a:prstGeom prst="ellipse">
            <a:avLst/>
          </a:prstGeom>
          <a:solidFill>
            <a:srgbClr val="D6EAF8">
              <a:alpha val="45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6072" y="383499"/>
            <a:ext cx="594360" cy="594360"/>
          </a:xfrm>
          <a:prstGeom prst="ellipse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6072" y="383499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307592" y="328635"/>
            <a:ext cx="52852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Recognize the Dynamics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411480" y="1261872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11480" y="1261872"/>
            <a:ext cx="64008" cy="1600200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76072" y="1433304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Amygdala Hijack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576072" y="1719072"/>
            <a:ext cx="379476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brain's threat detector overwhelms logical thinking under stress. People lash out, shut down, or act impulsively (not by choice).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54880" y="1261872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261872"/>
            <a:ext cx="64008" cy="1600200"/>
          </a:xfrm>
          <a:prstGeom prst="rect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19472" y="1543067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 Hormones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4937760" y="1955646"/>
            <a:ext cx="3794760" cy="665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Norepinephrine &amp; adrenaline increase heart rate and alertness, making people defensive, rigid, and less able to think clearly.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11480" y="3044952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11480" y="3044952"/>
            <a:ext cx="64008" cy="1600200"/>
          </a:xfrm>
          <a:prstGeom prst="rect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278124"/>
            <a:ext cx="3035808" cy="745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Fight / Flight / Freeze / Fawn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576072" y="4002258"/>
            <a:ext cx="3794760" cy="5788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are survival responses, not defiance.  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3044952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3044952"/>
            <a:ext cx="64008" cy="1600200"/>
          </a:xfrm>
          <a:prstGeom prst="rect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2040" y="3267925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Loop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4919472" y="3502152"/>
            <a:ext cx="379476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6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Racing heart heightens panic, which speeds the heart further. Grounding techniques — pausing, slow breathing — can interrupt the cycle.</a:t>
            </a:r>
            <a:endParaRPr lang="en-US" sz="105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3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74536" y="-1210746"/>
            <a:ext cx="4572000" cy="4114800"/>
          </a:xfrm>
          <a:prstGeom prst="ellipse">
            <a:avLst/>
          </a:prstGeom>
          <a:solidFill>
            <a:srgbClr val="1A6B9A">
              <a:alpha val="42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474720"/>
            <a:ext cx="3657600" cy="2743200"/>
          </a:xfrm>
          <a:prstGeom prst="ellipse">
            <a:avLst/>
          </a:prstGeom>
          <a:solidFill>
            <a:srgbClr val="2E86C1">
              <a:alpha val="32000"/>
            </a:srgbClr>
          </a:solidFill>
          <a:ln w="127">
            <a:solidFill>
              <a:srgbClr val="2E86C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3200400"/>
            <a:ext cx="3200400" cy="2743200"/>
          </a:xfrm>
          <a:prstGeom prst="ellipse">
            <a:avLst/>
          </a:prstGeom>
          <a:solidFill>
            <a:srgbClr val="7FB3B0">
              <a:alpha val="25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6656" y="508473"/>
            <a:ext cx="594360" cy="594360"/>
          </a:xfrm>
          <a:prstGeom prst="ellipse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76656" y="508473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08176" y="453609"/>
            <a:ext cx="5237273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Recognize the Dynamics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926778" y="1251104"/>
            <a:ext cx="7589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Escalation Triggers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440448" y="2000668"/>
            <a:ext cx="4069080" cy="475488"/>
          </a:xfrm>
          <a:prstGeom prst="rect">
            <a:avLst/>
          </a:prstGeom>
          <a:solidFill>
            <a:srgbClr val="1A6B9A">
              <a:alpha val="40000"/>
            </a:srgbClr>
          </a:solidFill>
          <a:ln w="9525">
            <a:solidFill>
              <a:srgbClr val="5DADE2">
                <a:alpha val="6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0448" y="2000668"/>
            <a:ext cx="54864" cy="475488"/>
          </a:xfrm>
          <a:prstGeom prst="rect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6752" y="2000668"/>
            <a:ext cx="383133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Dignity Violations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40448" y="2914824"/>
            <a:ext cx="4069080" cy="475488"/>
          </a:xfrm>
          <a:prstGeom prst="rect">
            <a:avLst/>
          </a:prstGeom>
          <a:solidFill>
            <a:srgbClr val="1A6B9A">
              <a:alpha val="40000"/>
            </a:srgbClr>
          </a:solidFill>
          <a:ln w="9525">
            <a:solidFill>
              <a:srgbClr val="A9CCE3">
                <a:alpha val="6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0448" y="2914824"/>
            <a:ext cx="54864" cy="475488"/>
          </a:xfrm>
          <a:prstGeom prst="rect">
            <a:avLst/>
          </a:prstGeom>
          <a:solidFill>
            <a:srgbClr val="A9CCE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162056" y="3006264"/>
            <a:ext cx="256032" cy="256032"/>
          </a:xfrm>
          <a:prstGeom prst="ellipse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62056" y="300626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!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86752" y="2914824"/>
            <a:ext cx="35387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 to Autonomy &amp; Control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2505456" y="3826126"/>
            <a:ext cx="4599641" cy="475488"/>
          </a:xfrm>
          <a:prstGeom prst="rect">
            <a:avLst/>
          </a:prstGeom>
          <a:solidFill>
            <a:srgbClr val="1A6B9A">
              <a:alpha val="40000"/>
            </a:srgbClr>
          </a:solidFill>
          <a:ln w="9525">
            <a:solidFill>
              <a:srgbClr val="7FB3B0">
                <a:alpha val="6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505457" y="3826126"/>
            <a:ext cx="54864" cy="475488"/>
          </a:xfrm>
          <a:prstGeom prst="rect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51760" y="3826126"/>
            <a:ext cx="4257893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Boundary Violations &amp; Safety Threats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4692408" y="2000668"/>
            <a:ext cx="4069080" cy="475488"/>
          </a:xfrm>
          <a:prstGeom prst="rect">
            <a:avLst/>
          </a:prstGeom>
          <a:solidFill>
            <a:srgbClr val="1A6B9A">
              <a:alpha val="40000"/>
            </a:srgbClr>
          </a:solidFill>
          <a:ln w="9525">
            <a:solidFill>
              <a:srgbClr val="1A6B9A">
                <a:alpha val="6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692408" y="2000668"/>
            <a:ext cx="54864" cy="475488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38712" y="2000668"/>
            <a:ext cx="383133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Injustice or Unfairness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4692408" y="2914824"/>
            <a:ext cx="4069080" cy="475488"/>
          </a:xfrm>
          <a:prstGeom prst="rect">
            <a:avLst/>
          </a:prstGeom>
          <a:solidFill>
            <a:srgbClr val="1A6B9A">
              <a:alpha val="40000"/>
            </a:srgbClr>
          </a:solidFill>
          <a:ln w="9525">
            <a:solidFill>
              <a:srgbClr val="2E86C1">
                <a:alpha val="6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92408" y="2914824"/>
            <a:ext cx="54864" cy="475488"/>
          </a:xfrm>
          <a:prstGeom prst="rect">
            <a:avLst/>
          </a:prstGeom>
          <a:solidFill>
            <a:srgbClr val="2E86C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38712" y="2914824"/>
            <a:ext cx="39227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 Dysregulation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475488" y="477316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!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6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5029200" cy="4572000"/>
          </a:xfrm>
          <a:prstGeom prst="ellipse">
            <a:avLst/>
          </a:prstGeom>
          <a:solidFill>
            <a:srgbClr val="0D3349">
              <a:alpha val="50000"/>
            </a:srgbClr>
          </a:solidFill>
          <a:ln w="127">
            <a:solidFill>
              <a:srgbClr val="0D334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0" y="914400"/>
            <a:ext cx="4572000" cy="5029200"/>
          </a:xfrm>
          <a:prstGeom prst="ellipse">
            <a:avLst/>
          </a:prstGeom>
          <a:solidFill>
            <a:srgbClr val="2E86C1">
              <a:alpha val="45000"/>
            </a:srgbClr>
          </a:solidFill>
          <a:ln w="127">
            <a:solidFill>
              <a:srgbClr val="2E86C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502152" y="3955828"/>
            <a:ext cx="3968496" cy="3039332"/>
          </a:xfrm>
          <a:prstGeom prst="ellipse">
            <a:avLst/>
          </a:prstGeom>
          <a:solidFill>
            <a:srgbClr val="5DADE2">
              <a:alpha val="32000"/>
            </a:srgbClr>
          </a:solidFill>
          <a:ln w="127">
            <a:solidFill>
              <a:srgbClr val="5DADE2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-457200"/>
            <a:ext cx="3200400" cy="2743200"/>
          </a:xfrm>
          <a:prstGeom prst="ellipse">
            <a:avLst/>
          </a:prstGeom>
          <a:solidFill>
            <a:srgbClr val="EAF4FB">
              <a:alpha val="48000"/>
            </a:srgbClr>
          </a:solidFill>
          <a:ln w="127">
            <a:solidFill>
              <a:srgbClr val="EAF4F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461685"/>
            <a:ext cx="594360" cy="594360"/>
          </a:xfrm>
          <a:prstGeom prst="ellipse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46168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31229" y="409098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 In With Yourself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2564892" y="1606248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Self-Regulate Before You Engage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882396" y="2393966"/>
            <a:ext cx="658368" cy="658368"/>
          </a:xfrm>
          <a:prstGeom prst="ellipse">
            <a:avLst/>
          </a:prstGeom>
          <a:solidFill>
            <a:srgbClr val="0D3349">
              <a:alpha val="80000"/>
            </a:srgbClr>
          </a:solidFill>
          <a:ln w="19050">
            <a:solidFill>
              <a:srgbClr val="A9CC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2396" y="239396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540764" y="2723150"/>
            <a:ext cx="521208" cy="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13" name="Text 11"/>
          <p:cNvSpPr/>
          <p:nvPr/>
        </p:nvSpPr>
        <p:spPr>
          <a:xfrm>
            <a:off x="379476" y="3189494"/>
            <a:ext cx="1664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564892" y="2393966"/>
            <a:ext cx="658368" cy="658368"/>
          </a:xfrm>
          <a:prstGeom prst="ellipse">
            <a:avLst/>
          </a:prstGeom>
          <a:solidFill>
            <a:srgbClr val="0D3349">
              <a:alpha val="80000"/>
            </a:srgbClr>
          </a:solidFill>
          <a:ln w="19050">
            <a:solidFill>
              <a:srgbClr val="A9CC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64892" y="239396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223260" y="2723150"/>
            <a:ext cx="521208" cy="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17" name="Text 15"/>
          <p:cNvSpPr/>
          <p:nvPr/>
        </p:nvSpPr>
        <p:spPr>
          <a:xfrm>
            <a:off x="2061972" y="3189494"/>
            <a:ext cx="1664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247388" y="2393966"/>
            <a:ext cx="658368" cy="658368"/>
          </a:xfrm>
          <a:prstGeom prst="ellipse">
            <a:avLst/>
          </a:prstGeom>
          <a:solidFill>
            <a:srgbClr val="0D3349">
              <a:alpha val="80000"/>
            </a:srgbClr>
          </a:solidFill>
          <a:ln w="19050">
            <a:solidFill>
              <a:srgbClr val="A9CC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47388" y="239396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905756" y="2723150"/>
            <a:ext cx="521208" cy="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21" name="Text 19"/>
          <p:cNvSpPr/>
          <p:nvPr/>
        </p:nvSpPr>
        <p:spPr>
          <a:xfrm>
            <a:off x="3744468" y="3189494"/>
            <a:ext cx="1664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Breathe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929884" y="2393966"/>
            <a:ext cx="658368" cy="658368"/>
          </a:xfrm>
          <a:prstGeom prst="ellipse">
            <a:avLst/>
          </a:prstGeom>
          <a:solidFill>
            <a:srgbClr val="0D3349">
              <a:alpha val="80000"/>
            </a:srgbClr>
          </a:solidFill>
          <a:ln w="19050">
            <a:solidFill>
              <a:srgbClr val="A9CC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929884" y="239396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588252" y="2723150"/>
            <a:ext cx="521208" cy="0"/>
          </a:xfrm>
          <a:prstGeom prst="line">
            <a:avLst/>
          </a:prstGeom>
          <a:noFill/>
          <a:ln w="12700">
            <a:solidFill>
              <a:srgbClr val="A9CCE3"/>
            </a:solidFill>
            <a:prstDash val="sysDot"/>
          </a:ln>
        </p:spPr>
      </p:sp>
      <p:sp>
        <p:nvSpPr>
          <p:cNvPr id="25" name="Text 23"/>
          <p:cNvSpPr/>
          <p:nvPr/>
        </p:nvSpPr>
        <p:spPr>
          <a:xfrm>
            <a:off x="5426964" y="3189494"/>
            <a:ext cx="1664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7612380" y="2393966"/>
            <a:ext cx="658368" cy="658368"/>
          </a:xfrm>
          <a:prstGeom prst="ellipse">
            <a:avLst/>
          </a:prstGeom>
          <a:solidFill>
            <a:srgbClr val="0D3349">
              <a:alpha val="80000"/>
            </a:srgbClr>
          </a:solidFill>
          <a:ln w="19050">
            <a:solidFill>
              <a:srgbClr val="A9CC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612380" y="239396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109460" y="3189494"/>
            <a:ext cx="1664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A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457200"/>
            <a:ext cx="4114800" cy="3657600"/>
          </a:xfrm>
          <a:prstGeom prst="ellipse">
            <a:avLst/>
          </a:prstGeom>
          <a:solidFill>
            <a:srgbClr val="A9CCE3">
              <a:alpha val="40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2743200"/>
            <a:ext cx="3200400" cy="3200400"/>
          </a:xfrm>
          <a:prstGeom prst="ellipse">
            <a:avLst/>
          </a:prstGeom>
          <a:solidFill>
            <a:srgbClr val="D6EAF8">
              <a:alpha val="50000"/>
            </a:srgbClr>
          </a:solidFill>
          <a:ln w="127">
            <a:solidFill>
              <a:srgbClr val="D6EA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457200" y="4114800"/>
            <a:ext cx="3200400" cy="1828800"/>
          </a:xfrm>
          <a:prstGeom prst="ellipse">
            <a:avLst/>
          </a:prstGeom>
          <a:solidFill>
            <a:srgbClr val="A9CCE3">
              <a:alpha val="32000"/>
            </a:srgbClr>
          </a:solidFill>
          <a:ln w="127">
            <a:solidFill>
              <a:srgbClr val="A9CCE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34572" y="446298"/>
            <a:ext cx="594360" cy="594360"/>
          </a:xfrm>
          <a:prstGeom prst="ellipse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34572" y="44629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66092" y="418866"/>
            <a:ext cx="348878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the Tone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457200" y="1353312"/>
            <a:ext cx="3840480" cy="27432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609344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6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Presence &amp; Pacing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457200" y="2203704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6656" y="2093976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down, pause before responding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57200" y="2862072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6656" y="2752344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Open, relaxed body language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457200" y="3520440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6656" y="341071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Angled stance, not face-to-face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457200" y="4178808"/>
            <a:ext cx="128016" cy="128016"/>
          </a:xfrm>
          <a:prstGeom prst="ellipse">
            <a:avLst/>
          </a:prstGeom>
          <a:solidFill>
            <a:srgbClr val="1A6B9A">
              <a:alpha val="7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" y="406908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Low, steady voice throughout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4800600" y="1353312"/>
            <a:ext cx="3840480" cy="27432"/>
          </a:xfrm>
          <a:prstGeom prst="rect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1609344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F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&amp; Language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4800600" y="2203704"/>
            <a:ext cx="128016" cy="128016"/>
          </a:xfrm>
          <a:prstGeom prst="ellipse">
            <a:avLst/>
          </a:prstGeom>
          <a:solidFill>
            <a:srgbClr val="7FB3B0">
              <a:alpha val="75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0056" y="2093976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 space, never block exits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4800600" y="2862072"/>
            <a:ext cx="128016" cy="128016"/>
          </a:xfrm>
          <a:prstGeom prst="ellipse">
            <a:avLst/>
          </a:prstGeom>
          <a:solidFill>
            <a:srgbClr val="7FB3B0">
              <a:alpha val="75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0056" y="2752344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to a quieter space if possible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4800600" y="3520440"/>
            <a:ext cx="128016" cy="128016"/>
          </a:xfrm>
          <a:prstGeom prst="ellipse">
            <a:avLst/>
          </a:prstGeom>
          <a:solidFill>
            <a:srgbClr val="7FB3B0">
              <a:alpha val="75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0056" y="341071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ultimatums and charged words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4800600" y="4178808"/>
            <a:ext cx="128016" cy="128016"/>
          </a:xfrm>
          <a:prstGeom prst="ellipse">
            <a:avLst/>
          </a:prstGeom>
          <a:solidFill>
            <a:srgbClr val="7FB3B0">
              <a:alpha val="75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0056" y="406908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dignity, let people save face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3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56640" y="-914400"/>
            <a:ext cx="4058959" cy="4114800"/>
          </a:xfrm>
          <a:prstGeom prst="ellipse">
            <a:avLst/>
          </a:prstGeom>
          <a:solidFill>
            <a:srgbClr val="1A6B9A">
              <a:alpha val="45000"/>
            </a:srgbClr>
          </a:solidFill>
          <a:ln w="127">
            <a:solidFill>
              <a:srgbClr val="1A6B9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972299" y="4098222"/>
            <a:ext cx="2743201" cy="2090556"/>
          </a:xfrm>
          <a:prstGeom prst="ellipse">
            <a:avLst/>
          </a:prstGeom>
          <a:solidFill>
            <a:srgbClr val="2E86C1">
              <a:alpha val="40000"/>
            </a:srgbClr>
          </a:solidFill>
          <a:ln w="127">
            <a:solidFill>
              <a:srgbClr val="2E86C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2286000"/>
            <a:ext cx="3657600" cy="3200400"/>
          </a:xfrm>
          <a:prstGeom prst="ellipse">
            <a:avLst/>
          </a:prstGeom>
          <a:solidFill>
            <a:srgbClr val="7FB3B0">
              <a:alpha val="25000"/>
            </a:srgbClr>
          </a:solidFill>
          <a:ln w="127">
            <a:solidFill>
              <a:srgbClr val="7FB3B0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-457200"/>
            <a:ext cx="2743200" cy="2743200"/>
          </a:xfrm>
          <a:prstGeom prst="ellipse">
            <a:avLst/>
          </a:prstGeom>
          <a:solidFill>
            <a:srgbClr val="EAF4FB">
              <a:alpha val="42000"/>
            </a:srgbClr>
          </a:solidFill>
          <a:ln w="127">
            <a:solidFill>
              <a:srgbClr val="EAF4F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93895" y="673891"/>
            <a:ext cx="594360" cy="594360"/>
          </a:xfrm>
          <a:prstGeom prst="ellipse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895" y="673891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97512" y="633798"/>
            <a:ext cx="5267919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Trust &amp; Rapport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772400" y="25603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EB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of 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11480" y="1895973"/>
            <a:ext cx="4114800" cy="658368"/>
          </a:xfrm>
          <a:prstGeom prst="rect">
            <a:avLst/>
          </a:prstGeom>
          <a:solidFill>
            <a:srgbClr val="1A6B9A">
              <a:alpha val="48000"/>
            </a:srgbClr>
          </a:solidFill>
          <a:ln w="9525">
            <a:solidFill>
              <a:srgbClr val="5DADE2">
                <a:alpha val="6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11480" y="1895973"/>
            <a:ext cx="64008" cy="658368"/>
          </a:xfrm>
          <a:prstGeom prst="rect">
            <a:avLst/>
          </a:prstGeom>
          <a:solidFill>
            <a:srgbClr val="5DADE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6072" y="1895973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First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4782312" y="1895973"/>
            <a:ext cx="4114800" cy="658368"/>
          </a:xfrm>
          <a:prstGeom prst="rect">
            <a:avLst/>
          </a:prstGeom>
          <a:solidFill>
            <a:srgbClr val="1A6B9A">
              <a:alpha val="48000"/>
            </a:srgbClr>
          </a:solidFill>
          <a:ln w="9525">
            <a:solidFill>
              <a:srgbClr val="7FB3B0">
                <a:alpha val="6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82312" y="1895973"/>
            <a:ext cx="64008" cy="658368"/>
          </a:xfrm>
          <a:prstGeom prst="rect">
            <a:avLst/>
          </a:prstGeom>
          <a:solidFill>
            <a:srgbClr val="7FB3B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46904" y="1895973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 &amp; Paraphrase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411480" y="3200400"/>
            <a:ext cx="4114800" cy="658368"/>
          </a:xfrm>
          <a:prstGeom prst="rect">
            <a:avLst/>
          </a:prstGeom>
          <a:solidFill>
            <a:srgbClr val="1A6B9A">
              <a:alpha val="48000"/>
            </a:srgbClr>
          </a:solidFill>
          <a:ln w="9525">
            <a:solidFill>
              <a:srgbClr val="A9CCE3">
                <a:alpha val="6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11480" y="3200400"/>
            <a:ext cx="64008" cy="658368"/>
          </a:xfrm>
          <a:prstGeom prst="rect">
            <a:avLst/>
          </a:prstGeom>
          <a:solidFill>
            <a:srgbClr val="A9CCE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6072" y="320040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Questions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4782312" y="3200400"/>
            <a:ext cx="4114800" cy="658368"/>
          </a:xfrm>
          <a:prstGeom prst="rect">
            <a:avLst/>
          </a:prstGeom>
          <a:solidFill>
            <a:srgbClr val="1A6B9A">
              <a:alpha val="48000"/>
            </a:srgbClr>
          </a:solidFill>
          <a:ln w="9525">
            <a:solidFill>
              <a:srgbClr val="1A6B9A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82312" y="3200400"/>
            <a:ext cx="64008" cy="658368"/>
          </a:xfrm>
          <a:prstGeom prst="rect">
            <a:avLst/>
          </a:prstGeom>
          <a:solidFill>
            <a:srgbClr val="1A6B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46904" y="320040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Needs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417</Words>
  <Application>Microsoft Office PowerPoint</Application>
  <PresentationFormat>On-screen Show (16:9)</PresentationFormat>
  <Paragraphs>134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Jackie Kittrell</cp:lastModifiedBy>
  <cp:revision>7</cp:revision>
  <dcterms:created xsi:type="dcterms:W3CDTF">2026-05-23T01:49:28Z</dcterms:created>
  <dcterms:modified xsi:type="dcterms:W3CDTF">2026-08-10T15:38:30Z</dcterms:modified>
</cp:coreProperties>
</file>