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2" r:id="rId4"/>
  </p:sldMasterIdLst>
  <p:notesMasterIdLst>
    <p:notesMasterId r:id="rId40"/>
  </p:notesMasterIdLst>
  <p:sldIdLst>
    <p:sldId id="284" r:id="rId5"/>
    <p:sldId id="285" r:id="rId6"/>
    <p:sldId id="259" r:id="rId7"/>
    <p:sldId id="293" r:id="rId8"/>
    <p:sldId id="291" r:id="rId9"/>
    <p:sldId id="477" r:id="rId10"/>
    <p:sldId id="292" r:id="rId11"/>
    <p:sldId id="294" r:id="rId12"/>
    <p:sldId id="462" r:id="rId13"/>
    <p:sldId id="296" r:id="rId14"/>
    <p:sldId id="451" r:id="rId15"/>
    <p:sldId id="461" r:id="rId16"/>
    <p:sldId id="453" r:id="rId17"/>
    <p:sldId id="454" r:id="rId18"/>
    <p:sldId id="455" r:id="rId19"/>
    <p:sldId id="456" r:id="rId20"/>
    <p:sldId id="479" r:id="rId21"/>
    <p:sldId id="457" r:id="rId22"/>
    <p:sldId id="458" r:id="rId23"/>
    <p:sldId id="459" r:id="rId24"/>
    <p:sldId id="464" r:id="rId25"/>
    <p:sldId id="460" r:id="rId26"/>
    <p:sldId id="463" r:id="rId27"/>
    <p:sldId id="465" r:id="rId28"/>
    <p:sldId id="478" r:id="rId29"/>
    <p:sldId id="469" r:id="rId30"/>
    <p:sldId id="470" r:id="rId31"/>
    <p:sldId id="471" r:id="rId32"/>
    <p:sldId id="472" r:id="rId33"/>
    <p:sldId id="468" r:id="rId34"/>
    <p:sldId id="473" r:id="rId35"/>
    <p:sldId id="474" r:id="rId36"/>
    <p:sldId id="475" r:id="rId37"/>
    <p:sldId id="476" r:id="rId38"/>
    <p:sldId id="289" r:id="rId39"/>
  </p:sldIdLst>
  <p:sldSz cx="18288000" cy="10287000"/>
  <p:notesSz cx="6858000" cy="9144000"/>
  <p:embeddedFontLst>
    <p:embeddedFont>
      <p:font typeface="Arimo Bold" panose="020B0604020202020204" charset="0"/>
      <p:regular r:id="rId41"/>
      <p:bold r:id="rId42"/>
    </p:embeddedFont>
    <p:embeddedFont>
      <p:font typeface="PT Serif" panose="020A0603040505020204" pitchFamily="18" charset="0"/>
      <p:regular r:id="rId43"/>
      <p:bold r:id="rId44"/>
      <p:italic r:id="rId45"/>
      <p:boldItalic r:id="rId46"/>
    </p:embeddedFont>
    <p:embeddedFont>
      <p:font typeface="Segoe UI" panose="020B0502040204020203" pitchFamily="34" charset="0"/>
      <p:regular r:id="rId47"/>
      <p:bold r:id="rId48"/>
      <p:italic r:id="rId49"/>
      <p:boldItalic r:id="rId5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EEB56FA-6197-B8A0-27B9-644A5FD6EE4E}" name="Laura Felts" initials="LF" userId="S::lfelts@las.org::c3522247-e057-4c8b-a999-733fba65c11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05A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61BE7A-C155-4921-9238-1EC45E239D7D}" v="6" dt="2026-07-29T17:06:02.0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5"/>
    <p:restoredTop sz="94681"/>
  </p:normalViewPr>
  <p:slideViewPr>
    <p:cSldViewPr snapToGrid="0">
      <p:cViewPr varScale="1">
        <p:scale>
          <a:sx n="52" d="100"/>
          <a:sy n="52" d="100"/>
        </p:scale>
        <p:origin x="850"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3.fntdata"/><Relationship Id="rId48" Type="http://schemas.openxmlformats.org/officeDocument/2006/relationships/font" Target="fonts/font8.fntdata"/><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6.fntdata"/><Relationship Id="rId20" Type="http://schemas.openxmlformats.org/officeDocument/2006/relationships/slide" Target="slides/slide16.xml"/><Relationship Id="rId41" Type="http://schemas.openxmlformats.org/officeDocument/2006/relationships/font" Target="fonts/font1.fntdata"/><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9.fntdata"/><Relationship Id="rId57" Type="http://schemas.microsoft.com/office/2018/10/relationships/authors" Targe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4.fntdata"/><Relationship Id="rId5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zabeth Leiserson" userId="a42172d2-a30f-430c-82d2-1cfa5c9f0215" providerId="ADAL" clId="{6E1ACD5D-E0DA-4EFB-9ED5-FC31D696AA93}"/>
    <pc:docChg chg="undo custSel addSld modSld sldOrd">
      <pc:chgData name="Elizabeth Leiserson" userId="a42172d2-a30f-430c-82d2-1cfa5c9f0215" providerId="ADAL" clId="{6E1ACD5D-E0DA-4EFB-9ED5-FC31D696AA93}" dt="2026-07-29T17:14:48.583" v="1612" actId="14100"/>
      <pc:docMkLst>
        <pc:docMk/>
      </pc:docMkLst>
      <pc:sldChg chg="delSp mod">
        <pc:chgData name="Elizabeth Leiserson" userId="a42172d2-a30f-430c-82d2-1cfa5c9f0215" providerId="ADAL" clId="{6E1ACD5D-E0DA-4EFB-9ED5-FC31D696AA93}" dt="2026-07-29T16:20:21.346" v="0" actId="478"/>
        <pc:sldMkLst>
          <pc:docMk/>
          <pc:sldMk cId="3333962612" sldId="284"/>
        </pc:sldMkLst>
        <pc:picChg chg="del">
          <ac:chgData name="Elizabeth Leiserson" userId="a42172d2-a30f-430c-82d2-1cfa5c9f0215" providerId="ADAL" clId="{6E1ACD5D-E0DA-4EFB-9ED5-FC31D696AA93}" dt="2026-07-29T16:20:21.346" v="0" actId="478"/>
          <ac:picMkLst>
            <pc:docMk/>
            <pc:sldMk cId="3333962612" sldId="284"/>
            <ac:picMk id="3" creationId="{73855030-BA7A-5944-7F7F-4428061C0CDB}"/>
          </ac:picMkLst>
        </pc:picChg>
      </pc:sldChg>
      <pc:sldChg chg="modSp mod">
        <pc:chgData name="Elizabeth Leiserson" userId="a42172d2-a30f-430c-82d2-1cfa5c9f0215" providerId="ADAL" clId="{6E1ACD5D-E0DA-4EFB-9ED5-FC31D696AA93}" dt="2026-07-29T16:21:53.935" v="22" actId="20577"/>
        <pc:sldMkLst>
          <pc:docMk/>
          <pc:sldMk cId="2823587480" sldId="291"/>
        </pc:sldMkLst>
        <pc:spChg chg="mod">
          <ac:chgData name="Elizabeth Leiserson" userId="a42172d2-a30f-430c-82d2-1cfa5c9f0215" providerId="ADAL" clId="{6E1ACD5D-E0DA-4EFB-9ED5-FC31D696AA93}" dt="2026-07-29T16:21:53.935" v="22" actId="20577"/>
          <ac:spMkLst>
            <pc:docMk/>
            <pc:sldMk cId="2823587480" sldId="291"/>
            <ac:spMk id="6" creationId="{78D81D54-262E-1CF8-C60D-5AA3AA70595B}"/>
          </ac:spMkLst>
        </pc:spChg>
      </pc:sldChg>
      <pc:sldChg chg="modSp mod">
        <pc:chgData name="Elizabeth Leiserson" userId="a42172d2-a30f-430c-82d2-1cfa5c9f0215" providerId="ADAL" clId="{6E1ACD5D-E0DA-4EFB-9ED5-FC31D696AA93}" dt="2026-07-29T16:41:36.216" v="298" actId="14100"/>
        <pc:sldMkLst>
          <pc:docMk/>
          <pc:sldMk cId="544395039" sldId="293"/>
        </pc:sldMkLst>
        <pc:spChg chg="mod">
          <ac:chgData name="Elizabeth Leiserson" userId="a42172d2-a30f-430c-82d2-1cfa5c9f0215" providerId="ADAL" clId="{6E1ACD5D-E0DA-4EFB-9ED5-FC31D696AA93}" dt="2026-07-29T16:41:36.216" v="298" actId="14100"/>
          <ac:spMkLst>
            <pc:docMk/>
            <pc:sldMk cId="544395039" sldId="293"/>
            <ac:spMk id="6" creationId="{C9BF110A-7470-A8A4-71E6-4E1A8B56D474}"/>
          </ac:spMkLst>
        </pc:spChg>
      </pc:sldChg>
      <pc:sldChg chg="modSp mod">
        <pc:chgData name="Elizabeth Leiserson" userId="a42172d2-a30f-430c-82d2-1cfa5c9f0215" providerId="ADAL" clId="{6E1ACD5D-E0DA-4EFB-9ED5-FC31D696AA93}" dt="2026-07-29T16:51:48.694" v="1351" actId="20577"/>
        <pc:sldMkLst>
          <pc:docMk/>
          <pc:sldMk cId="50356636" sldId="294"/>
        </pc:sldMkLst>
        <pc:spChg chg="mod">
          <ac:chgData name="Elizabeth Leiserson" userId="a42172d2-a30f-430c-82d2-1cfa5c9f0215" providerId="ADAL" clId="{6E1ACD5D-E0DA-4EFB-9ED5-FC31D696AA93}" dt="2026-07-29T16:51:48.694" v="1351" actId="20577"/>
          <ac:spMkLst>
            <pc:docMk/>
            <pc:sldMk cId="50356636" sldId="294"/>
            <ac:spMk id="6" creationId="{97323BFB-87F5-A1E2-7905-E18023FBD192}"/>
          </ac:spMkLst>
        </pc:spChg>
      </pc:sldChg>
      <pc:sldChg chg="addSp delSp mod">
        <pc:chgData name="Elizabeth Leiserson" userId="a42172d2-a30f-430c-82d2-1cfa5c9f0215" providerId="ADAL" clId="{6E1ACD5D-E0DA-4EFB-9ED5-FC31D696AA93}" dt="2026-07-29T16:59:08.111" v="1352" actId="478"/>
        <pc:sldMkLst>
          <pc:docMk/>
          <pc:sldMk cId="1149912827" sldId="451"/>
        </pc:sldMkLst>
        <pc:picChg chg="add del">
          <ac:chgData name="Elizabeth Leiserson" userId="a42172d2-a30f-430c-82d2-1cfa5c9f0215" providerId="ADAL" clId="{6E1ACD5D-E0DA-4EFB-9ED5-FC31D696AA93}" dt="2026-07-29T16:59:08.111" v="1352" actId="478"/>
          <ac:picMkLst>
            <pc:docMk/>
            <pc:sldMk cId="1149912827" sldId="451"/>
            <ac:picMk id="8" creationId="{66685C87-98F0-1A64-2887-C2FF671FB883}"/>
          </ac:picMkLst>
        </pc:picChg>
      </pc:sldChg>
      <pc:sldChg chg="modSp mod">
        <pc:chgData name="Elizabeth Leiserson" userId="a42172d2-a30f-430c-82d2-1cfa5c9f0215" providerId="ADAL" clId="{6E1ACD5D-E0DA-4EFB-9ED5-FC31D696AA93}" dt="2026-07-29T17:02:12.629" v="1542" actId="20577"/>
        <pc:sldMkLst>
          <pc:docMk/>
          <pc:sldMk cId="2774994524" sldId="454"/>
        </pc:sldMkLst>
        <pc:spChg chg="mod">
          <ac:chgData name="Elizabeth Leiserson" userId="a42172d2-a30f-430c-82d2-1cfa5c9f0215" providerId="ADAL" clId="{6E1ACD5D-E0DA-4EFB-9ED5-FC31D696AA93}" dt="2026-07-29T17:02:12.629" v="1542" actId="20577"/>
          <ac:spMkLst>
            <pc:docMk/>
            <pc:sldMk cId="2774994524" sldId="454"/>
            <ac:spMk id="9" creationId="{484733CF-C4CF-60C9-1305-6F2F70C0C3CA}"/>
          </ac:spMkLst>
        </pc:spChg>
      </pc:sldChg>
      <pc:sldChg chg="addSp delSp modSp mod">
        <pc:chgData name="Elizabeth Leiserson" userId="a42172d2-a30f-430c-82d2-1cfa5c9f0215" providerId="ADAL" clId="{6E1ACD5D-E0DA-4EFB-9ED5-FC31D696AA93}" dt="2026-07-29T17:07:14.978" v="1579" actId="20577"/>
        <pc:sldMkLst>
          <pc:docMk/>
          <pc:sldMk cId="4152033313" sldId="457"/>
        </pc:sldMkLst>
        <pc:spChg chg="mod">
          <ac:chgData name="Elizabeth Leiserson" userId="a42172d2-a30f-430c-82d2-1cfa5c9f0215" providerId="ADAL" clId="{6E1ACD5D-E0DA-4EFB-9ED5-FC31D696AA93}" dt="2026-07-29T17:07:14.978" v="1579" actId="20577"/>
          <ac:spMkLst>
            <pc:docMk/>
            <pc:sldMk cId="4152033313" sldId="457"/>
            <ac:spMk id="4" creationId="{58C4DCFE-1704-1CAA-BF63-0A4858D7C02C}"/>
          </ac:spMkLst>
        </pc:spChg>
        <pc:picChg chg="add del">
          <ac:chgData name="Elizabeth Leiserson" userId="a42172d2-a30f-430c-82d2-1cfa5c9f0215" providerId="ADAL" clId="{6E1ACD5D-E0DA-4EFB-9ED5-FC31D696AA93}" dt="2026-07-29T17:05:57.442" v="1544" actId="22"/>
          <ac:picMkLst>
            <pc:docMk/>
            <pc:sldMk cId="4152033313" sldId="457"/>
            <ac:picMk id="3" creationId="{4B141C5B-4552-1F35-B6A0-05FB720B7DA8}"/>
          </ac:picMkLst>
        </pc:picChg>
        <pc:picChg chg="del">
          <ac:chgData name="Elizabeth Leiserson" userId="a42172d2-a30f-430c-82d2-1cfa5c9f0215" providerId="ADAL" clId="{6E1ACD5D-E0DA-4EFB-9ED5-FC31D696AA93}" dt="2026-07-29T17:06:44.716" v="1555" actId="478"/>
          <ac:picMkLst>
            <pc:docMk/>
            <pc:sldMk cId="4152033313" sldId="457"/>
            <ac:picMk id="7" creationId="{54F21D4B-C17A-44CD-041B-FEAE59809AF9}"/>
          </ac:picMkLst>
        </pc:picChg>
        <pc:picChg chg="add del mod">
          <ac:chgData name="Elizabeth Leiserson" userId="a42172d2-a30f-430c-82d2-1cfa5c9f0215" providerId="ADAL" clId="{6E1ACD5D-E0DA-4EFB-9ED5-FC31D696AA93}" dt="2026-07-29T17:06:56.500" v="1560" actId="21"/>
          <ac:picMkLst>
            <pc:docMk/>
            <pc:sldMk cId="4152033313" sldId="457"/>
            <ac:picMk id="8" creationId="{1565E556-EC57-27CC-1300-B27FD097FBE8}"/>
          </ac:picMkLst>
        </pc:picChg>
        <pc:picChg chg="add mod">
          <ac:chgData name="Elizabeth Leiserson" userId="a42172d2-a30f-430c-82d2-1cfa5c9f0215" providerId="ADAL" clId="{6E1ACD5D-E0DA-4EFB-9ED5-FC31D696AA93}" dt="2026-07-29T17:07:05.236" v="1563" actId="1076"/>
          <ac:picMkLst>
            <pc:docMk/>
            <pc:sldMk cId="4152033313" sldId="457"/>
            <ac:picMk id="10" creationId="{E2C2966E-37E7-D5A5-6D4F-25D30B3AFA67}"/>
          </ac:picMkLst>
        </pc:picChg>
      </pc:sldChg>
      <pc:sldChg chg="delSp modSp mod">
        <pc:chgData name="Elizabeth Leiserson" userId="a42172d2-a30f-430c-82d2-1cfa5c9f0215" providerId="ADAL" clId="{6E1ACD5D-E0DA-4EFB-9ED5-FC31D696AA93}" dt="2026-07-29T17:08:06.653" v="1603" actId="20577"/>
        <pc:sldMkLst>
          <pc:docMk/>
          <pc:sldMk cId="4056352454" sldId="458"/>
        </pc:sldMkLst>
        <pc:spChg chg="mod">
          <ac:chgData name="Elizabeth Leiserson" userId="a42172d2-a30f-430c-82d2-1cfa5c9f0215" providerId="ADAL" clId="{6E1ACD5D-E0DA-4EFB-9ED5-FC31D696AA93}" dt="2026-07-29T17:07:40.245" v="1592" actId="20577"/>
          <ac:spMkLst>
            <pc:docMk/>
            <pc:sldMk cId="4056352454" sldId="458"/>
            <ac:spMk id="8" creationId="{4DB09382-F270-8168-94B5-9370405C3950}"/>
          </ac:spMkLst>
        </pc:spChg>
        <pc:graphicFrameChg chg="mod modGraphic">
          <ac:chgData name="Elizabeth Leiserson" userId="a42172d2-a30f-430c-82d2-1cfa5c9f0215" providerId="ADAL" clId="{6E1ACD5D-E0DA-4EFB-9ED5-FC31D696AA93}" dt="2026-07-29T17:08:06.653" v="1603" actId="20577"/>
          <ac:graphicFrameMkLst>
            <pc:docMk/>
            <pc:sldMk cId="4056352454" sldId="458"/>
            <ac:graphicFrameMk id="7" creationId="{4979A16B-8CB0-F1BF-5FBA-2F9C39667C25}"/>
          </ac:graphicFrameMkLst>
        </pc:graphicFrameChg>
        <pc:picChg chg="del">
          <ac:chgData name="Elizabeth Leiserson" userId="a42172d2-a30f-430c-82d2-1cfa5c9f0215" providerId="ADAL" clId="{6E1ACD5D-E0DA-4EFB-9ED5-FC31D696AA93}" dt="2026-07-29T17:06:40.552" v="1553" actId="21"/>
          <ac:picMkLst>
            <pc:docMk/>
            <pc:sldMk cId="4056352454" sldId="458"/>
            <ac:picMk id="6" creationId="{510168A0-C0E2-0110-DD40-79AF5A09D287}"/>
          </ac:picMkLst>
        </pc:picChg>
      </pc:sldChg>
      <pc:sldChg chg="ord">
        <pc:chgData name="Elizabeth Leiserson" userId="a42172d2-a30f-430c-82d2-1cfa5c9f0215" providerId="ADAL" clId="{6E1ACD5D-E0DA-4EFB-9ED5-FC31D696AA93}" dt="2026-07-29T16:45:50.028" v="300"/>
        <pc:sldMkLst>
          <pc:docMk/>
          <pc:sldMk cId="962122680" sldId="461"/>
        </pc:sldMkLst>
      </pc:sldChg>
      <pc:sldChg chg="ord">
        <pc:chgData name="Elizabeth Leiserson" userId="a42172d2-a30f-430c-82d2-1cfa5c9f0215" providerId="ADAL" clId="{6E1ACD5D-E0DA-4EFB-9ED5-FC31D696AA93}" dt="2026-07-29T17:13:21.461" v="1605"/>
        <pc:sldMkLst>
          <pc:docMk/>
          <pc:sldMk cId="3100444346" sldId="468"/>
        </pc:sldMkLst>
      </pc:sldChg>
      <pc:sldChg chg="modSp mod">
        <pc:chgData name="Elizabeth Leiserson" userId="a42172d2-a30f-430c-82d2-1cfa5c9f0215" providerId="ADAL" clId="{6E1ACD5D-E0DA-4EFB-9ED5-FC31D696AA93}" dt="2026-07-29T17:14:48.583" v="1612" actId="14100"/>
        <pc:sldMkLst>
          <pc:docMk/>
          <pc:sldMk cId="900895927" sldId="472"/>
        </pc:sldMkLst>
        <pc:spChg chg="mod">
          <ac:chgData name="Elizabeth Leiserson" userId="a42172d2-a30f-430c-82d2-1cfa5c9f0215" providerId="ADAL" clId="{6E1ACD5D-E0DA-4EFB-9ED5-FC31D696AA93}" dt="2026-07-29T17:14:36.841" v="1610" actId="255"/>
          <ac:spMkLst>
            <pc:docMk/>
            <pc:sldMk cId="900895927" sldId="472"/>
            <ac:spMk id="5" creationId="{8EE03326-5C84-0E8D-AD2E-31EE3CC7EEE0}"/>
          </ac:spMkLst>
        </pc:spChg>
        <pc:picChg chg="mod">
          <ac:chgData name="Elizabeth Leiserson" userId="a42172d2-a30f-430c-82d2-1cfa5c9f0215" providerId="ADAL" clId="{6E1ACD5D-E0DA-4EFB-9ED5-FC31D696AA93}" dt="2026-07-29T17:14:48.583" v="1612" actId="14100"/>
          <ac:picMkLst>
            <pc:docMk/>
            <pc:sldMk cId="900895927" sldId="472"/>
            <ac:picMk id="7" creationId="{44EDD0A6-8DC7-085C-1DA8-914D91423096}"/>
          </ac:picMkLst>
        </pc:picChg>
      </pc:sldChg>
      <pc:sldChg chg="addSp delSp modSp add mod ord">
        <pc:chgData name="Elizabeth Leiserson" userId="a42172d2-a30f-430c-82d2-1cfa5c9f0215" providerId="ADAL" clId="{6E1ACD5D-E0DA-4EFB-9ED5-FC31D696AA93}" dt="2026-07-29T16:31:15.627" v="196" actId="113"/>
        <pc:sldMkLst>
          <pc:docMk/>
          <pc:sldMk cId="982858019" sldId="477"/>
        </pc:sldMkLst>
        <pc:spChg chg="mod">
          <ac:chgData name="Elizabeth Leiserson" userId="a42172d2-a30f-430c-82d2-1cfa5c9f0215" providerId="ADAL" clId="{6E1ACD5D-E0DA-4EFB-9ED5-FC31D696AA93}" dt="2026-07-29T16:24:38.379" v="74" actId="1036"/>
          <ac:spMkLst>
            <pc:docMk/>
            <pc:sldMk cId="982858019" sldId="477"/>
            <ac:spMk id="5" creationId="{86AF54E6-E080-4E83-BBAF-5C7E1D84129F}"/>
          </ac:spMkLst>
        </pc:spChg>
        <pc:spChg chg="mod">
          <ac:chgData name="Elizabeth Leiserson" userId="a42172d2-a30f-430c-82d2-1cfa5c9f0215" providerId="ADAL" clId="{6E1ACD5D-E0DA-4EFB-9ED5-FC31D696AA93}" dt="2026-07-29T16:31:15.627" v="196" actId="113"/>
          <ac:spMkLst>
            <pc:docMk/>
            <pc:sldMk cId="982858019" sldId="477"/>
            <ac:spMk id="6" creationId="{2F1F43F1-62CB-E4E1-E731-F16179373616}"/>
          </ac:spMkLst>
        </pc:spChg>
        <pc:spChg chg="del">
          <ac:chgData name="Elizabeth Leiserson" userId="a42172d2-a30f-430c-82d2-1cfa5c9f0215" providerId="ADAL" clId="{6E1ACD5D-E0DA-4EFB-9ED5-FC31D696AA93}" dt="2026-07-29T16:23:53.895" v="56" actId="478"/>
          <ac:spMkLst>
            <pc:docMk/>
            <pc:sldMk cId="982858019" sldId="477"/>
            <ac:spMk id="12" creationId="{BC748602-0D5A-0C6A-5955-CB7D8C242BF0}"/>
          </ac:spMkLst>
        </pc:spChg>
        <pc:graphicFrameChg chg="del">
          <ac:chgData name="Elizabeth Leiserson" userId="a42172d2-a30f-430c-82d2-1cfa5c9f0215" providerId="ADAL" clId="{6E1ACD5D-E0DA-4EFB-9ED5-FC31D696AA93}" dt="2026-07-29T16:23:48.466" v="54" actId="478"/>
          <ac:graphicFrameMkLst>
            <pc:docMk/>
            <pc:sldMk cId="982858019" sldId="477"/>
            <ac:graphicFrameMk id="11" creationId="{1BC3E9CC-590A-42D4-9599-722FB00721C2}"/>
          </ac:graphicFrameMkLst>
        </pc:graphicFrameChg>
        <pc:picChg chg="del">
          <ac:chgData name="Elizabeth Leiserson" userId="a42172d2-a30f-430c-82d2-1cfa5c9f0215" providerId="ADAL" clId="{6E1ACD5D-E0DA-4EFB-9ED5-FC31D696AA93}" dt="2026-07-29T16:23:50.256" v="55" actId="478"/>
          <ac:picMkLst>
            <pc:docMk/>
            <pc:sldMk cId="982858019" sldId="477"/>
            <ac:picMk id="7" creationId="{DB3CB456-36C9-ADC9-CB7B-36D8E31CD40B}"/>
          </ac:picMkLst>
        </pc:picChg>
        <pc:picChg chg="add mod">
          <ac:chgData name="Elizabeth Leiserson" userId="a42172d2-a30f-430c-82d2-1cfa5c9f0215" providerId="ADAL" clId="{6E1ACD5D-E0DA-4EFB-9ED5-FC31D696AA93}" dt="2026-07-29T16:30:35.230" v="186" actId="1076"/>
          <ac:picMkLst>
            <pc:docMk/>
            <pc:sldMk cId="982858019" sldId="477"/>
            <ac:picMk id="8" creationId="{6D975B9D-F3A4-C423-E34F-5AEEBA4ABA3D}"/>
          </ac:picMkLst>
        </pc:picChg>
      </pc:sldChg>
      <pc:sldChg chg="addSp delSp modSp add mod ord">
        <pc:chgData name="Elizabeth Leiserson" userId="a42172d2-a30f-430c-82d2-1cfa5c9f0215" providerId="ADAL" clId="{6E1ACD5D-E0DA-4EFB-9ED5-FC31D696AA93}" dt="2026-07-29T16:41:04.965" v="261" actId="14100"/>
        <pc:sldMkLst>
          <pc:docMk/>
          <pc:sldMk cId="2642465914" sldId="478"/>
        </pc:sldMkLst>
        <pc:spChg chg="del">
          <ac:chgData name="Elizabeth Leiserson" userId="a42172d2-a30f-430c-82d2-1cfa5c9f0215" providerId="ADAL" clId="{6E1ACD5D-E0DA-4EFB-9ED5-FC31D696AA93}" dt="2026-07-29T16:39:45.938" v="247" actId="478"/>
          <ac:spMkLst>
            <pc:docMk/>
            <pc:sldMk cId="2642465914" sldId="478"/>
            <ac:spMk id="2" creationId="{89B7D039-F445-7643-F73F-DEAB5859A5D5}"/>
          </ac:spMkLst>
        </pc:spChg>
        <pc:spChg chg="mod">
          <ac:chgData name="Elizabeth Leiserson" userId="a42172d2-a30f-430c-82d2-1cfa5c9f0215" providerId="ADAL" clId="{6E1ACD5D-E0DA-4EFB-9ED5-FC31D696AA93}" dt="2026-07-29T16:39:36.242" v="246" actId="20577"/>
          <ac:spMkLst>
            <pc:docMk/>
            <pc:sldMk cId="2642465914" sldId="478"/>
            <ac:spMk id="8" creationId="{4EF61DBC-0A99-8B3B-4852-ADC11849E968}"/>
          </ac:spMkLst>
        </pc:spChg>
        <pc:picChg chg="del">
          <ac:chgData name="Elizabeth Leiserson" userId="a42172d2-a30f-430c-82d2-1cfa5c9f0215" providerId="ADAL" clId="{6E1ACD5D-E0DA-4EFB-9ED5-FC31D696AA93}" dt="2026-07-29T16:39:49.955" v="248" actId="478"/>
          <ac:picMkLst>
            <pc:docMk/>
            <pc:sldMk cId="2642465914" sldId="478"/>
            <ac:picMk id="5" creationId="{C69A7941-8199-66BA-5AF2-E79CB7A03581}"/>
          </ac:picMkLst>
        </pc:picChg>
        <pc:picChg chg="add mod">
          <ac:chgData name="Elizabeth Leiserson" userId="a42172d2-a30f-430c-82d2-1cfa5c9f0215" providerId="ADAL" clId="{6E1ACD5D-E0DA-4EFB-9ED5-FC31D696AA93}" dt="2026-07-29T16:41:04.965" v="261" actId="14100"/>
          <ac:picMkLst>
            <pc:docMk/>
            <pc:sldMk cId="2642465914" sldId="478"/>
            <ac:picMk id="7" creationId="{FAC40E8D-0C2D-DFD0-D2BC-22907AF66021}"/>
          </ac:picMkLst>
        </pc:picChg>
        <pc:picChg chg="add mod">
          <ac:chgData name="Elizabeth Leiserson" userId="a42172d2-a30f-430c-82d2-1cfa5c9f0215" providerId="ADAL" clId="{6E1ACD5D-E0DA-4EFB-9ED5-FC31D696AA93}" dt="2026-07-29T16:40:51.912" v="258" actId="1440"/>
          <ac:picMkLst>
            <pc:docMk/>
            <pc:sldMk cId="2642465914" sldId="478"/>
            <ac:picMk id="10" creationId="{72424A8D-3C88-CB85-CE8D-2397ACEB00E5}"/>
          </ac:picMkLst>
        </pc:picChg>
      </pc:sldChg>
      <pc:sldChg chg="addSp delSp modSp add mod ord">
        <pc:chgData name="Elizabeth Leiserson" userId="a42172d2-a30f-430c-82d2-1cfa5c9f0215" providerId="ADAL" clId="{6E1ACD5D-E0DA-4EFB-9ED5-FC31D696AA93}" dt="2026-07-29T17:07:00.665" v="1562" actId="1076"/>
        <pc:sldMkLst>
          <pc:docMk/>
          <pc:sldMk cId="2220671755" sldId="479"/>
        </pc:sldMkLst>
        <pc:spChg chg="mod">
          <ac:chgData name="Elizabeth Leiserson" userId="a42172d2-a30f-430c-82d2-1cfa5c9f0215" providerId="ADAL" clId="{6E1ACD5D-E0DA-4EFB-9ED5-FC31D696AA93}" dt="2026-07-29T17:06:24.590" v="1549" actId="255"/>
          <ac:spMkLst>
            <pc:docMk/>
            <pc:sldMk cId="2220671755" sldId="479"/>
            <ac:spMk id="4" creationId="{D5593DA8-D44D-7A94-2139-CC0D299B9318}"/>
          </ac:spMkLst>
        </pc:spChg>
        <pc:picChg chg="add mod">
          <ac:chgData name="Elizabeth Leiserson" userId="a42172d2-a30f-430c-82d2-1cfa5c9f0215" providerId="ADAL" clId="{6E1ACD5D-E0DA-4EFB-9ED5-FC31D696AA93}" dt="2026-07-29T17:07:00.665" v="1562" actId="1076"/>
          <ac:picMkLst>
            <pc:docMk/>
            <pc:sldMk cId="2220671755" sldId="479"/>
            <ac:picMk id="3" creationId="{34E7F2F4-9D5D-31A5-963E-D848E8F388BE}"/>
          </ac:picMkLst>
        </pc:picChg>
        <pc:picChg chg="del">
          <ac:chgData name="Elizabeth Leiserson" userId="a42172d2-a30f-430c-82d2-1cfa5c9f0215" providerId="ADAL" clId="{6E1ACD5D-E0DA-4EFB-9ED5-FC31D696AA93}" dt="2026-07-29T17:06:52.169" v="1557" actId="21"/>
          <ac:picMkLst>
            <pc:docMk/>
            <pc:sldMk cId="2220671755" sldId="479"/>
            <ac:picMk id="7" creationId="{E13EB70B-18DE-AEBA-1BF3-882EBEC1EE4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89DA01-23A9-8E4A-9818-913F122DEDB5}" type="datetimeFigureOut">
              <a:rPr lang="en-US" smtClean="0"/>
              <a:t>7/29/2026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E3CD1F-CB74-324D-87BF-5495994771B8}" type="slidenum">
              <a:rPr lang="en-US" smtClean="0"/>
              <a:t>‹#›</a:t>
            </a:fld>
            <a:endParaRPr lang="en-US"/>
          </a:p>
        </p:txBody>
      </p:sp>
    </p:spTree>
    <p:extLst>
      <p:ext uri="{BB962C8B-B14F-4D97-AF65-F5344CB8AC3E}">
        <p14:creationId xmlns:p14="http://schemas.microsoft.com/office/powerpoint/2010/main" val="3184210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5D0A0B-423C-44DC-9FFA-2D990DEFF3F9}" type="slidenum">
              <a:rPr lang="en-US" smtClean="0"/>
              <a:t>29</a:t>
            </a:fld>
            <a:endParaRPr lang="en-US"/>
          </a:p>
        </p:txBody>
      </p:sp>
    </p:spTree>
    <p:extLst>
      <p:ext uri="{BB962C8B-B14F-4D97-AF65-F5344CB8AC3E}">
        <p14:creationId xmlns:p14="http://schemas.microsoft.com/office/powerpoint/2010/main" val="1531733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97536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20768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5678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36583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86002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0082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03428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50839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61754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18736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p:cNvSpPr>
            <a:spLocks noGrp="1" noChangeAspect="1"/>
          </p:cNvSpPr>
          <p:nvPr>
            <p:ph type="pic" idx="1"/>
          </p:nvPr>
        </p:nvSpPr>
        <p:spPr>
          <a:xfrm>
            <a:off x="7774782" y="1481138"/>
            <a:ext cx="9258300"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71011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1D8BD707-D9CF-40AE-B4C6-C98DA3205C09}" type="datetimeFigureOut">
              <a:rPr lang="en-US" smtClean="0"/>
              <a:pPr/>
              <a:t>7/29/2026</a:t>
            </a:fld>
            <a:endParaRPr lang="en-US"/>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666802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sv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sv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sv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0.sv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0"/>
          <p:cNvGrpSpPr/>
          <p:nvPr/>
        </p:nvGrpSpPr>
        <p:grpSpPr>
          <a:xfrm>
            <a:off x="0" y="9414034"/>
            <a:ext cx="18288000" cy="872966"/>
            <a:chOff x="0" y="0"/>
            <a:chExt cx="812800" cy="61875"/>
          </a:xfrm>
        </p:grpSpPr>
        <p:sp>
          <p:nvSpPr>
            <p:cNvPr id="11" name="Freeform 11"/>
            <p:cNvSpPr/>
            <p:nvPr/>
          </p:nvSpPr>
          <p:spPr>
            <a:xfrm>
              <a:off x="0" y="0"/>
              <a:ext cx="812800" cy="61875"/>
            </a:xfrm>
            <a:custGeom>
              <a:avLst/>
              <a:gdLst/>
              <a:ahLst/>
              <a:cxnLst/>
              <a:rect l="l" t="t" r="r" b="b"/>
              <a:pathLst>
                <a:path w="812800" h="61875">
                  <a:moveTo>
                    <a:pt x="0" y="0"/>
                  </a:moveTo>
                  <a:lnTo>
                    <a:pt x="812800" y="0"/>
                  </a:lnTo>
                  <a:lnTo>
                    <a:pt x="812800" y="61875"/>
                  </a:lnTo>
                  <a:lnTo>
                    <a:pt x="0" y="61875"/>
                  </a:lnTo>
                  <a:close/>
                </a:path>
              </a:pathLst>
            </a:custGeom>
            <a:solidFill>
              <a:srgbClr val="305AA9"/>
            </a:solidFill>
          </p:spPr>
          <p:txBody>
            <a:bodyPr/>
            <a:lstStyle/>
            <a:p>
              <a:endParaRPr lang="en-US"/>
            </a:p>
          </p:txBody>
        </p:sp>
        <p:sp>
          <p:nvSpPr>
            <p:cNvPr id="12" name="TextBox 12"/>
            <p:cNvSpPr txBox="1"/>
            <p:nvPr/>
          </p:nvSpPr>
          <p:spPr>
            <a:xfrm>
              <a:off x="0" y="-38100"/>
              <a:ext cx="812800" cy="99975"/>
            </a:xfrm>
            <a:prstGeom prst="rect">
              <a:avLst/>
            </a:prstGeom>
          </p:spPr>
          <p:txBody>
            <a:bodyPr lIns="50800" tIns="50800" rIns="50800" bIns="50800" rtlCol="0" anchor="ctr"/>
            <a:lstStyle/>
            <a:p>
              <a:pPr algn="ctr">
                <a:lnSpc>
                  <a:spcPts val="2659"/>
                </a:lnSpc>
                <a:spcBef>
                  <a:spcPct val="0"/>
                </a:spcBef>
              </a:pPr>
              <a:endParaRPr/>
            </a:p>
          </p:txBody>
        </p:sp>
      </p:grpSp>
      <p:sp>
        <p:nvSpPr>
          <p:cNvPr id="13" name="Freeform 13"/>
          <p:cNvSpPr/>
          <p:nvPr/>
        </p:nvSpPr>
        <p:spPr>
          <a:xfrm>
            <a:off x="9845873" y="422728"/>
            <a:ext cx="6465185" cy="1708711"/>
          </a:xfrm>
          <a:custGeom>
            <a:avLst/>
            <a:gdLst/>
            <a:ahLst/>
            <a:cxnLst/>
            <a:rect l="l" t="t" r="r" b="b"/>
            <a:pathLst>
              <a:path w="4923365" h="1299339">
                <a:moveTo>
                  <a:pt x="0" y="0"/>
                </a:moveTo>
                <a:lnTo>
                  <a:pt x="4923365" y="0"/>
                </a:lnTo>
                <a:lnTo>
                  <a:pt x="4923365" y="1299339"/>
                </a:lnTo>
                <a:lnTo>
                  <a:pt x="0" y="129933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 name="TextBox 14"/>
          <p:cNvSpPr txBox="1"/>
          <p:nvPr/>
        </p:nvSpPr>
        <p:spPr>
          <a:xfrm>
            <a:off x="596806" y="2525664"/>
            <a:ext cx="17094385" cy="2954655"/>
          </a:xfrm>
          <a:prstGeom prst="rect">
            <a:avLst/>
          </a:prstGeom>
        </p:spPr>
        <p:txBody>
          <a:bodyPr wrap="square" lIns="0" tIns="0" rIns="0" bIns="0" rtlCol="0" anchor="t">
            <a:spAutoFit/>
          </a:bodyPr>
          <a:lstStyle/>
          <a:p>
            <a:pPr algn="ctr"/>
            <a:r>
              <a:rPr lang="en-US" sz="9600" dirty="0">
                <a:solidFill>
                  <a:srgbClr val="124A87"/>
                </a:solidFill>
                <a:latin typeface="Arimo Bold"/>
              </a:rPr>
              <a:t>Counterclaims as a Tool for Eviction Defense</a:t>
            </a:r>
          </a:p>
        </p:txBody>
      </p:sp>
      <p:sp>
        <p:nvSpPr>
          <p:cNvPr id="15" name="TextBox 15"/>
          <p:cNvSpPr txBox="1"/>
          <p:nvPr/>
        </p:nvSpPr>
        <p:spPr>
          <a:xfrm>
            <a:off x="2641050" y="6103207"/>
            <a:ext cx="12710319" cy="1665264"/>
          </a:xfrm>
          <a:prstGeom prst="rect">
            <a:avLst/>
          </a:prstGeom>
        </p:spPr>
        <p:txBody>
          <a:bodyPr wrap="square" lIns="0" tIns="0" rIns="0" bIns="0" rtlCol="0" anchor="t">
            <a:spAutoFit/>
          </a:bodyPr>
          <a:lstStyle/>
          <a:p>
            <a:pPr algn="ctr">
              <a:lnSpc>
                <a:spcPts val="6942"/>
              </a:lnSpc>
              <a:spcBef>
                <a:spcPct val="0"/>
              </a:spcBef>
            </a:pPr>
            <a:r>
              <a:rPr lang="en-US" sz="4000" dirty="0">
                <a:solidFill>
                  <a:srgbClr val="000000"/>
                </a:solidFill>
                <a:latin typeface="Arimo Bold"/>
              </a:rPr>
              <a:t>Liz Leiserson, LASMTC</a:t>
            </a:r>
          </a:p>
          <a:p>
            <a:pPr algn="ctr">
              <a:lnSpc>
                <a:spcPts val="6942"/>
              </a:lnSpc>
              <a:spcBef>
                <a:spcPct val="0"/>
              </a:spcBef>
            </a:pPr>
            <a:r>
              <a:rPr lang="en-US" sz="4000" dirty="0">
                <a:solidFill>
                  <a:srgbClr val="000000"/>
                </a:solidFill>
                <a:latin typeface="Arimo Bold"/>
              </a:rPr>
              <a:t>EJU 2026</a:t>
            </a:r>
          </a:p>
        </p:txBody>
      </p:sp>
      <p:pic>
        <p:nvPicPr>
          <p:cNvPr id="5" name="Picture 4">
            <a:extLst>
              <a:ext uri="{FF2B5EF4-FFF2-40B4-BE49-F238E27FC236}">
                <a16:creationId xmlns:a16="http://schemas.microsoft.com/office/drawing/2014/main" id="{4222E941-3104-2BF9-3BD8-289B261574CE}"/>
              </a:ext>
            </a:extLst>
          </p:cNvPr>
          <p:cNvPicPr>
            <a:picLocks noChangeAspect="1"/>
          </p:cNvPicPr>
          <p:nvPr/>
        </p:nvPicPr>
        <p:blipFill>
          <a:blip r:embed="rId3"/>
          <a:stretch>
            <a:fillRect/>
          </a:stretch>
        </p:blipFill>
        <p:spPr>
          <a:xfrm>
            <a:off x="13707528" y="5207304"/>
            <a:ext cx="4404864" cy="4404864"/>
          </a:xfrm>
          <a:prstGeom prst="rect">
            <a:avLst/>
          </a:prstGeom>
          <a:effectLst>
            <a:softEdge rad="317500"/>
          </a:effectLst>
        </p:spPr>
      </p:pic>
    </p:spTree>
    <p:extLst>
      <p:ext uri="{BB962C8B-B14F-4D97-AF65-F5344CB8AC3E}">
        <p14:creationId xmlns:p14="http://schemas.microsoft.com/office/powerpoint/2010/main" val="3333962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D50DF-23F2-A59D-5F14-CB9943158EE3}"/>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E0A4BC4A-73BF-C054-18A0-05ED9192791B}"/>
              </a:ext>
            </a:extLst>
          </p:cNvPr>
          <p:cNvSpPr/>
          <p:nvPr/>
        </p:nvSpPr>
        <p:spPr>
          <a:xfrm>
            <a:off x="0" y="8962944"/>
            <a:ext cx="18288000" cy="19050"/>
          </a:xfrm>
          <a:prstGeom prst="line">
            <a:avLst/>
          </a:prstGeom>
          <a:ln w="38100" cap="flat">
            <a:solidFill>
              <a:srgbClr val="305AA9"/>
            </a:solidFill>
            <a:prstDash val="solid"/>
            <a:headEnd type="none" w="sm" len="sm"/>
            <a:tailEnd type="none" w="sm" len="sm"/>
          </a:ln>
        </p:spPr>
        <p:txBody>
          <a:bodyPr/>
          <a:lstStyle/>
          <a:p>
            <a:endParaRPr lang="en-US"/>
          </a:p>
        </p:txBody>
      </p:sp>
      <p:sp>
        <p:nvSpPr>
          <p:cNvPr id="3" name="Freeform 3">
            <a:extLst>
              <a:ext uri="{FF2B5EF4-FFF2-40B4-BE49-F238E27FC236}">
                <a16:creationId xmlns:a16="http://schemas.microsoft.com/office/drawing/2014/main" id="{01C43703-A6F1-3A67-B87B-A2F54D1F4FEE}"/>
              </a:ext>
            </a:extLst>
          </p:cNvPr>
          <p:cNvSpPr/>
          <p:nvPr/>
        </p:nvSpPr>
        <p:spPr>
          <a:xfrm>
            <a:off x="7505487" y="9258300"/>
            <a:ext cx="3568865" cy="941869"/>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Title 1">
            <a:extLst>
              <a:ext uri="{FF2B5EF4-FFF2-40B4-BE49-F238E27FC236}">
                <a16:creationId xmlns:a16="http://schemas.microsoft.com/office/drawing/2014/main" id="{0395FC8B-1922-C308-B7C0-743F2D55E06E}"/>
              </a:ext>
            </a:extLst>
          </p:cNvPr>
          <p:cNvSpPr txBox="1">
            <a:spLocks/>
          </p:cNvSpPr>
          <p:nvPr/>
        </p:nvSpPr>
        <p:spPr>
          <a:xfrm>
            <a:off x="1289957" y="1283235"/>
            <a:ext cx="15773400"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b="1" dirty="0">
                <a:solidFill>
                  <a:srgbClr val="305AA9"/>
                </a:solidFill>
                <a:latin typeface="Arial" panose="020B0604020202020204" pitchFamily="34" charset="0"/>
                <a:cs typeface="Arial" panose="020B0604020202020204" pitchFamily="34" charset="0"/>
              </a:rPr>
              <a:t>Question</a:t>
            </a:r>
          </a:p>
        </p:txBody>
      </p:sp>
      <p:sp>
        <p:nvSpPr>
          <p:cNvPr id="6" name="Content Placeholder 2">
            <a:extLst>
              <a:ext uri="{FF2B5EF4-FFF2-40B4-BE49-F238E27FC236}">
                <a16:creationId xmlns:a16="http://schemas.microsoft.com/office/drawing/2014/main" id="{E9A78ECF-B4E0-509E-22DF-559A1D15ACCF}"/>
              </a:ext>
            </a:extLst>
          </p:cNvPr>
          <p:cNvSpPr txBox="1">
            <a:spLocks/>
          </p:cNvSpPr>
          <p:nvPr/>
        </p:nvSpPr>
        <p:spPr>
          <a:xfrm>
            <a:off x="1257300" y="2593140"/>
            <a:ext cx="15773400" cy="5884111"/>
          </a:xfrm>
          <a:prstGeom prst="rect">
            <a:avLst/>
          </a:prstGeom>
        </p:spPr>
        <p:txBody>
          <a:bodyP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buFont typeface="Arial" panose="020B0604020202020204" pitchFamily="34" charset="0"/>
              <a:buNone/>
            </a:pPr>
            <a:endParaRPr lang="en-US" dirty="0"/>
          </a:p>
        </p:txBody>
      </p:sp>
      <p:sp>
        <p:nvSpPr>
          <p:cNvPr id="7" name="Content Placeholder 2">
            <a:extLst>
              <a:ext uri="{FF2B5EF4-FFF2-40B4-BE49-F238E27FC236}">
                <a16:creationId xmlns:a16="http://schemas.microsoft.com/office/drawing/2014/main" id="{B04D1C9F-81F8-B09F-B3BD-5FD1A5E4E09B}"/>
              </a:ext>
            </a:extLst>
          </p:cNvPr>
          <p:cNvSpPr txBox="1">
            <a:spLocks/>
          </p:cNvSpPr>
          <p:nvPr/>
        </p:nvSpPr>
        <p:spPr>
          <a:xfrm>
            <a:off x="1409700" y="2745540"/>
            <a:ext cx="7940040" cy="6008017"/>
          </a:xfrm>
          <a:prstGeom prst="rect">
            <a:avLst/>
          </a:prstGeom>
        </p:spPr>
        <p:txBody>
          <a:bodyP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n-US" sz="4400" dirty="0">
                <a:solidFill>
                  <a:srgbClr val="000000"/>
                </a:solidFill>
                <a:latin typeface="Palatino" pitchFamily="2" charset="77"/>
                <a:ea typeface="Palatino" pitchFamily="2" charset="77"/>
              </a:rPr>
              <a:t>Besides conditions issues, what are other examples of common counterclaims in the eviction context?</a:t>
            </a:r>
            <a:endParaRPr lang="en-US" sz="3800" dirty="0">
              <a:solidFill>
                <a:srgbClr val="000000"/>
              </a:solidFill>
              <a:latin typeface="Palatino" pitchFamily="2" charset="77"/>
              <a:ea typeface="Palatino" pitchFamily="2" charset="77"/>
            </a:endParaRPr>
          </a:p>
          <a:p>
            <a:pPr marL="0" indent="0">
              <a:buFont typeface="Arial" panose="020B0604020202020204" pitchFamily="34" charset="0"/>
              <a:buNone/>
            </a:pPr>
            <a:endParaRPr lang="en-US" dirty="0"/>
          </a:p>
        </p:txBody>
      </p:sp>
      <p:pic>
        <p:nvPicPr>
          <p:cNvPr id="8" name="Picture 7">
            <a:extLst>
              <a:ext uri="{FF2B5EF4-FFF2-40B4-BE49-F238E27FC236}">
                <a16:creationId xmlns:a16="http://schemas.microsoft.com/office/drawing/2014/main" id="{52F8D143-A7CB-4F2A-0987-DA09454980FC}"/>
              </a:ext>
            </a:extLst>
          </p:cNvPr>
          <p:cNvPicPr>
            <a:picLocks noChangeAspect="1"/>
          </p:cNvPicPr>
          <p:nvPr/>
        </p:nvPicPr>
        <p:blipFill>
          <a:blip r:embed="rId3"/>
          <a:stretch>
            <a:fillRect/>
          </a:stretch>
        </p:blipFill>
        <p:spPr>
          <a:xfrm>
            <a:off x="11198540" y="766787"/>
            <a:ext cx="6017217" cy="7986770"/>
          </a:xfrm>
          <a:prstGeom prst="rect">
            <a:avLst/>
          </a:prstGeom>
          <a:effectLst>
            <a:softEdge rad="317500"/>
          </a:effectLst>
        </p:spPr>
      </p:pic>
    </p:spTree>
    <p:extLst>
      <p:ext uri="{BB962C8B-B14F-4D97-AF65-F5344CB8AC3E}">
        <p14:creationId xmlns:p14="http://schemas.microsoft.com/office/powerpoint/2010/main" val="2763045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26918-01B6-89BB-7B08-A06790C236CD}"/>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0A76F7A8-3460-9880-0D96-AC07B19B8F03}"/>
              </a:ext>
            </a:extLst>
          </p:cNvPr>
          <p:cNvSpPr/>
          <p:nvPr/>
        </p:nvSpPr>
        <p:spPr>
          <a:xfrm>
            <a:off x="0" y="8962944"/>
            <a:ext cx="18288000" cy="19050"/>
          </a:xfrm>
          <a:prstGeom prst="line">
            <a:avLst/>
          </a:prstGeom>
          <a:ln w="38100" cap="flat">
            <a:solidFill>
              <a:srgbClr val="305AA9"/>
            </a:solidFill>
            <a:prstDash val="solid"/>
            <a:headEnd type="none" w="sm" len="sm"/>
            <a:tailEnd type="none" w="sm" len="sm"/>
          </a:ln>
        </p:spPr>
        <p:txBody>
          <a:bodyPr/>
          <a:lstStyle/>
          <a:p>
            <a:endParaRPr lang="en-US"/>
          </a:p>
        </p:txBody>
      </p:sp>
      <p:sp>
        <p:nvSpPr>
          <p:cNvPr id="3" name="Freeform 3">
            <a:extLst>
              <a:ext uri="{FF2B5EF4-FFF2-40B4-BE49-F238E27FC236}">
                <a16:creationId xmlns:a16="http://schemas.microsoft.com/office/drawing/2014/main" id="{84960B81-A479-244E-B3BB-AC187D7C8ED2}"/>
              </a:ext>
            </a:extLst>
          </p:cNvPr>
          <p:cNvSpPr/>
          <p:nvPr/>
        </p:nvSpPr>
        <p:spPr>
          <a:xfrm>
            <a:off x="7505487" y="9258300"/>
            <a:ext cx="3568865" cy="941869"/>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Title 1">
            <a:extLst>
              <a:ext uri="{FF2B5EF4-FFF2-40B4-BE49-F238E27FC236}">
                <a16:creationId xmlns:a16="http://schemas.microsoft.com/office/drawing/2014/main" id="{0B0CA69E-16AD-8D91-A327-9AF353FAF551}"/>
              </a:ext>
            </a:extLst>
          </p:cNvPr>
          <p:cNvSpPr txBox="1">
            <a:spLocks/>
          </p:cNvSpPr>
          <p:nvPr/>
        </p:nvSpPr>
        <p:spPr>
          <a:xfrm>
            <a:off x="1020867" y="799466"/>
            <a:ext cx="15773400"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b="1" dirty="0">
                <a:solidFill>
                  <a:srgbClr val="305AA9"/>
                </a:solidFill>
                <a:latin typeface="Arial" panose="020B0604020202020204" pitchFamily="34" charset="0"/>
                <a:cs typeface="Arial" panose="020B0604020202020204" pitchFamily="34" charset="0"/>
              </a:rPr>
              <a:t>Example Counterclaims</a:t>
            </a:r>
          </a:p>
        </p:txBody>
      </p:sp>
      <p:sp>
        <p:nvSpPr>
          <p:cNvPr id="6" name="Content Placeholder 2">
            <a:extLst>
              <a:ext uri="{FF2B5EF4-FFF2-40B4-BE49-F238E27FC236}">
                <a16:creationId xmlns:a16="http://schemas.microsoft.com/office/drawing/2014/main" id="{E7D6AC33-BA2A-9D33-90AA-98E3675AB041}"/>
              </a:ext>
            </a:extLst>
          </p:cNvPr>
          <p:cNvSpPr txBox="1">
            <a:spLocks/>
          </p:cNvSpPr>
          <p:nvPr/>
        </p:nvSpPr>
        <p:spPr>
          <a:xfrm>
            <a:off x="1257300" y="2593140"/>
            <a:ext cx="15773400" cy="5884111"/>
          </a:xfrm>
          <a:prstGeom prst="rect">
            <a:avLst/>
          </a:prstGeom>
        </p:spPr>
        <p:txBody>
          <a:bodyP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buFont typeface="Arial" panose="020B0604020202020204" pitchFamily="34" charset="0"/>
              <a:buNone/>
            </a:pPr>
            <a:endParaRPr lang="en-US" dirty="0"/>
          </a:p>
        </p:txBody>
      </p:sp>
      <p:sp>
        <p:nvSpPr>
          <p:cNvPr id="7" name="Content Placeholder 2">
            <a:extLst>
              <a:ext uri="{FF2B5EF4-FFF2-40B4-BE49-F238E27FC236}">
                <a16:creationId xmlns:a16="http://schemas.microsoft.com/office/drawing/2014/main" id="{B60A8764-150B-93C4-8A65-BEC1EA901E0A}"/>
              </a:ext>
            </a:extLst>
          </p:cNvPr>
          <p:cNvSpPr txBox="1">
            <a:spLocks/>
          </p:cNvSpPr>
          <p:nvPr/>
        </p:nvSpPr>
        <p:spPr>
          <a:xfrm>
            <a:off x="320040" y="2076450"/>
            <a:ext cx="14620875" cy="6400801"/>
          </a:xfrm>
          <a:prstGeom prst="rect">
            <a:avLst/>
          </a:prstGeom>
        </p:spPr>
        <p:txBody>
          <a:bodyPr>
            <a:normAutofit fontScale="85000" lnSpcReduction="20000"/>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428625" indent="-428625"/>
            <a:r>
              <a:rPr lang="en-US" sz="4400" dirty="0"/>
              <a:t>“The window won’t shut, so the rain comes in and ruined my couch, and the faucet leaks so my water bill is huge.” </a:t>
            </a:r>
            <a:r>
              <a:rPr lang="en-US" sz="4400" dirty="0">
                <a:sym typeface="Wingdings" panose="05000000000000000000" pitchFamily="2" charset="2"/>
              </a:rPr>
              <a:t> </a:t>
            </a:r>
            <a:r>
              <a:rPr lang="en-US" sz="4400" u="sng" dirty="0">
                <a:sym typeface="Wingdings" panose="05000000000000000000" pitchFamily="2" charset="2"/>
              </a:rPr>
              <a:t>Failure to Make Repairs (URLTA/Contract)</a:t>
            </a:r>
            <a:endParaRPr lang="en-US" sz="4400" dirty="0">
              <a:sym typeface="Wingdings" panose="05000000000000000000" pitchFamily="2" charset="2"/>
            </a:endParaRPr>
          </a:p>
          <a:p>
            <a:pPr marL="428625" indent="-428625"/>
            <a:endParaRPr lang="en-US" sz="4400" dirty="0">
              <a:sym typeface="Wingdings" panose="05000000000000000000" pitchFamily="2" charset="2"/>
            </a:endParaRPr>
          </a:p>
          <a:p>
            <a:pPr marL="428625" indent="-428625"/>
            <a:r>
              <a:rPr lang="en-US" sz="4400" dirty="0"/>
              <a:t>“I dropped off my payment, but instead of depositing it to my account, they just held onto it and let me run up late fees.” </a:t>
            </a:r>
            <a:r>
              <a:rPr lang="en-US" sz="4400" dirty="0">
                <a:sym typeface="Wingdings" panose="05000000000000000000" pitchFamily="2" charset="2"/>
              </a:rPr>
              <a:t> </a:t>
            </a:r>
            <a:r>
              <a:rPr lang="en-US" sz="4400" u="sng" dirty="0">
                <a:sym typeface="Wingdings" panose="05000000000000000000" pitchFamily="2" charset="2"/>
              </a:rPr>
              <a:t>Breach of Contract, TCPA Violation</a:t>
            </a:r>
          </a:p>
          <a:p>
            <a:pPr marL="428625" indent="-428625"/>
            <a:endParaRPr lang="en-US" sz="4400" dirty="0"/>
          </a:p>
          <a:p>
            <a:pPr marL="428625" indent="-428625"/>
            <a:r>
              <a:rPr lang="en-US" sz="4400" dirty="0"/>
              <a:t>“After I filed a Codes complaint, the landlord just shut off the electricity.” </a:t>
            </a:r>
            <a:r>
              <a:rPr lang="en-US" sz="4400" dirty="0">
                <a:sym typeface="Wingdings" panose="05000000000000000000" pitchFamily="2" charset="2"/>
              </a:rPr>
              <a:t> </a:t>
            </a:r>
            <a:r>
              <a:rPr lang="en-US" sz="4400" u="sng" dirty="0">
                <a:sym typeface="Wingdings" panose="05000000000000000000" pitchFamily="2" charset="2"/>
              </a:rPr>
              <a:t>Illegal Ouster (URLTA/Contract), Quiet Enjoyment, Retaliation</a:t>
            </a:r>
            <a:endParaRPr lang="en-US" sz="4400" dirty="0">
              <a:sym typeface="Wingdings" panose="05000000000000000000" pitchFamily="2" charset="2"/>
            </a:endParaRPr>
          </a:p>
          <a:p>
            <a:pPr marL="428625" indent="-428625"/>
            <a:endParaRPr lang="en-US" sz="4400" dirty="0">
              <a:sym typeface="Wingdings" panose="05000000000000000000" pitchFamily="2" charset="2"/>
            </a:endParaRPr>
          </a:p>
          <a:p>
            <a:pPr marL="428625" indent="-428625"/>
            <a:r>
              <a:rPr lang="en-US" sz="4400" dirty="0"/>
              <a:t>“They know my cat is an emotional support animal, but they charge me a pet fee anyway.” </a:t>
            </a:r>
            <a:r>
              <a:rPr lang="en-US" sz="4400" dirty="0">
                <a:sym typeface="Wingdings" panose="05000000000000000000" pitchFamily="2" charset="2"/>
              </a:rPr>
              <a:t> </a:t>
            </a:r>
            <a:r>
              <a:rPr lang="en-US" sz="4400" u="sng" dirty="0">
                <a:sym typeface="Wingdings" panose="05000000000000000000" pitchFamily="2" charset="2"/>
              </a:rPr>
              <a:t>Fair Housing violation</a:t>
            </a:r>
            <a:endParaRPr lang="en-US" sz="4400" dirty="0"/>
          </a:p>
          <a:p>
            <a:pPr marL="0" indent="0">
              <a:buFont typeface="Arial" panose="020B0604020202020204" pitchFamily="34" charset="0"/>
              <a:buNone/>
            </a:pPr>
            <a:endParaRPr lang="en-US" dirty="0"/>
          </a:p>
        </p:txBody>
      </p:sp>
      <p:pic>
        <p:nvPicPr>
          <p:cNvPr id="4" name="Picture 3" descr="Cute cool cats wearing hoodie and sun glasses vector cartoon illustration | Premium Vector">
            <a:extLst>
              <a:ext uri="{FF2B5EF4-FFF2-40B4-BE49-F238E27FC236}">
                <a16:creationId xmlns:a16="http://schemas.microsoft.com/office/drawing/2014/main" id="{74E63F43-218C-C389-334C-21A1AAC54497}"/>
              </a:ext>
            </a:extLst>
          </p:cNvPr>
          <p:cNvPicPr>
            <a:picLocks noChangeAspect="1"/>
          </p:cNvPicPr>
          <p:nvPr/>
        </p:nvPicPr>
        <p:blipFill>
          <a:blip r:embed="rId3"/>
          <a:stretch>
            <a:fillRect/>
          </a:stretch>
        </p:blipFill>
        <p:spPr>
          <a:xfrm>
            <a:off x="14940915" y="6963728"/>
            <a:ext cx="3027045" cy="3027045"/>
          </a:xfrm>
          <a:prstGeom prst="rect">
            <a:avLst/>
          </a:prstGeom>
          <a:effectLst>
            <a:softEdge rad="317500"/>
          </a:effectLst>
        </p:spPr>
      </p:pic>
    </p:spTree>
    <p:extLst>
      <p:ext uri="{BB962C8B-B14F-4D97-AF65-F5344CB8AC3E}">
        <p14:creationId xmlns:p14="http://schemas.microsoft.com/office/powerpoint/2010/main" val="1149912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18462-C3AE-C1C0-8BB4-FEDEDCE417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4D3DD6-9216-CB53-2863-7B3505CD8252}"/>
              </a:ext>
            </a:extLst>
          </p:cNvPr>
          <p:cNvSpPr>
            <a:spLocks noGrp="1"/>
          </p:cNvSpPr>
          <p:nvPr>
            <p:ph type="title"/>
          </p:nvPr>
        </p:nvSpPr>
        <p:spPr/>
        <p:txBody>
          <a:bodyPr/>
          <a:lstStyle/>
          <a:p>
            <a:r>
              <a:rPr lang="en-US" b="1" dirty="0">
                <a:solidFill>
                  <a:srgbClr val="305AA9"/>
                </a:solidFill>
                <a:latin typeface="Arial" panose="020B0604020202020204" pitchFamily="34" charset="0"/>
                <a:cs typeface="Arial" panose="020B0604020202020204" pitchFamily="34" charset="0"/>
              </a:rPr>
              <a:t>Counterclaim or Affirmative Defense?</a:t>
            </a:r>
          </a:p>
        </p:txBody>
      </p:sp>
      <p:sp>
        <p:nvSpPr>
          <p:cNvPr id="5" name="AutoShape 2">
            <a:extLst>
              <a:ext uri="{FF2B5EF4-FFF2-40B4-BE49-F238E27FC236}">
                <a16:creationId xmlns:a16="http://schemas.microsoft.com/office/drawing/2014/main" id="{557AEECB-D9B7-59F1-A15D-D58321613EBB}"/>
              </a:ext>
            </a:extLst>
          </p:cNvPr>
          <p:cNvSpPr/>
          <p:nvPr/>
        </p:nvSpPr>
        <p:spPr>
          <a:xfrm>
            <a:off x="0" y="8962944"/>
            <a:ext cx="18288000" cy="1905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Freeform 3">
            <a:extLst>
              <a:ext uri="{FF2B5EF4-FFF2-40B4-BE49-F238E27FC236}">
                <a16:creationId xmlns:a16="http://schemas.microsoft.com/office/drawing/2014/main" id="{17192FBB-B8CD-D14F-8C41-DBB30C1CE2C1}"/>
              </a:ext>
            </a:extLst>
          </p:cNvPr>
          <p:cNvSpPr/>
          <p:nvPr/>
        </p:nvSpPr>
        <p:spPr>
          <a:xfrm>
            <a:off x="7505487" y="9258300"/>
            <a:ext cx="3568865" cy="941869"/>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aphicFrame>
        <p:nvGraphicFramePr>
          <p:cNvPr id="4" name="Table 3">
            <a:extLst>
              <a:ext uri="{FF2B5EF4-FFF2-40B4-BE49-F238E27FC236}">
                <a16:creationId xmlns:a16="http://schemas.microsoft.com/office/drawing/2014/main" id="{F3120312-0951-C291-464C-A5EEEEC91552}"/>
              </a:ext>
            </a:extLst>
          </p:cNvPr>
          <p:cNvGraphicFramePr>
            <a:graphicFrameLocks noGrp="1"/>
          </p:cNvGraphicFramePr>
          <p:nvPr>
            <p:extLst>
              <p:ext uri="{D42A27DB-BD31-4B8C-83A1-F6EECF244321}">
                <p14:modId xmlns:p14="http://schemas.microsoft.com/office/powerpoint/2010/main" val="649041335"/>
              </p:ext>
            </p:extLst>
          </p:nvPr>
        </p:nvGraphicFramePr>
        <p:xfrm>
          <a:off x="5655792" y="2666927"/>
          <a:ext cx="11812766" cy="3749040"/>
        </p:xfrm>
        <a:graphic>
          <a:graphicData uri="http://schemas.openxmlformats.org/drawingml/2006/table">
            <a:tbl>
              <a:tblPr firstRow="1" bandRow="1">
                <a:tableStyleId>{5C22544A-7EE6-4342-B048-85BDC9FD1C3A}</a:tableStyleId>
              </a:tblPr>
              <a:tblGrid>
                <a:gridCol w="5906383">
                  <a:extLst>
                    <a:ext uri="{9D8B030D-6E8A-4147-A177-3AD203B41FA5}">
                      <a16:colId xmlns:a16="http://schemas.microsoft.com/office/drawing/2014/main" val="767725752"/>
                    </a:ext>
                  </a:extLst>
                </a:gridCol>
                <a:gridCol w="5906383">
                  <a:extLst>
                    <a:ext uri="{9D8B030D-6E8A-4147-A177-3AD203B41FA5}">
                      <a16:colId xmlns:a16="http://schemas.microsoft.com/office/drawing/2014/main" val="4042974849"/>
                    </a:ext>
                  </a:extLst>
                </a:gridCol>
              </a:tblGrid>
              <a:tr h="603966">
                <a:tc>
                  <a:txBody>
                    <a:bodyPr/>
                    <a:lstStyle/>
                    <a:p>
                      <a:r>
                        <a:rPr lang="en-US" sz="3600" dirty="0"/>
                        <a:t>Counterclaim</a:t>
                      </a:r>
                    </a:p>
                  </a:txBody>
                  <a:tcPr/>
                </a:tc>
                <a:tc>
                  <a:txBody>
                    <a:bodyPr/>
                    <a:lstStyle/>
                    <a:p>
                      <a:r>
                        <a:rPr lang="en-US" sz="3600" dirty="0"/>
                        <a:t>Affirmative Defense</a:t>
                      </a:r>
                    </a:p>
                  </a:txBody>
                  <a:tcPr/>
                </a:tc>
                <a:extLst>
                  <a:ext uri="{0D108BD9-81ED-4DB2-BD59-A6C34878D82A}">
                    <a16:rowId xmlns:a16="http://schemas.microsoft.com/office/drawing/2014/main" val="3110739558"/>
                  </a:ext>
                </a:extLst>
              </a:tr>
              <a:tr h="603966">
                <a:tc>
                  <a:txBody>
                    <a:bodyPr/>
                    <a:lstStyle/>
                    <a:p>
                      <a:r>
                        <a:rPr lang="en-US" sz="3600" dirty="0"/>
                        <a:t>Breach of contract</a:t>
                      </a:r>
                    </a:p>
                  </a:txBody>
                  <a:tcPr/>
                </a:tc>
                <a:tc>
                  <a:txBody>
                    <a:bodyPr/>
                    <a:lstStyle/>
                    <a:p>
                      <a:r>
                        <a:rPr lang="en-US" sz="3600" dirty="0"/>
                        <a:t>No good cause</a:t>
                      </a:r>
                    </a:p>
                  </a:txBody>
                  <a:tcPr/>
                </a:tc>
                <a:extLst>
                  <a:ext uri="{0D108BD9-81ED-4DB2-BD59-A6C34878D82A}">
                    <a16:rowId xmlns:a16="http://schemas.microsoft.com/office/drawing/2014/main" val="1714446082"/>
                  </a:ext>
                </a:extLst>
              </a:tr>
              <a:tr h="1068555">
                <a:tc>
                  <a:txBody>
                    <a:bodyPr/>
                    <a:lstStyle/>
                    <a:p>
                      <a:r>
                        <a:rPr lang="en-US" sz="3600" dirty="0"/>
                        <a:t>Failure to make repairs</a:t>
                      </a:r>
                    </a:p>
                  </a:txBody>
                  <a:tcPr/>
                </a:tc>
                <a:tc>
                  <a:txBody>
                    <a:bodyPr/>
                    <a:lstStyle/>
                    <a:p>
                      <a:r>
                        <a:rPr lang="en-US" sz="3600" dirty="0"/>
                        <a:t>Accepted rent without reservation, estoppel</a:t>
                      </a:r>
                    </a:p>
                  </a:txBody>
                  <a:tcPr/>
                </a:tc>
                <a:extLst>
                  <a:ext uri="{0D108BD9-81ED-4DB2-BD59-A6C34878D82A}">
                    <a16:rowId xmlns:a16="http://schemas.microsoft.com/office/drawing/2014/main" val="2390565749"/>
                  </a:ext>
                </a:extLst>
              </a:tr>
              <a:tr h="603966">
                <a:tc>
                  <a:txBody>
                    <a:bodyPr/>
                    <a:lstStyle/>
                    <a:p>
                      <a:r>
                        <a:rPr lang="en-US" sz="3600" dirty="0"/>
                        <a:t>Discrimination or retaliation</a:t>
                      </a:r>
                    </a:p>
                  </a:txBody>
                  <a:tcPr/>
                </a:tc>
                <a:tc>
                  <a:txBody>
                    <a:bodyPr/>
                    <a:lstStyle/>
                    <a:p>
                      <a:r>
                        <a:rPr lang="en-US" sz="3600" dirty="0"/>
                        <a:t>Failure to provide notice</a:t>
                      </a:r>
                    </a:p>
                  </a:txBody>
                  <a:tcPr/>
                </a:tc>
                <a:extLst>
                  <a:ext uri="{0D108BD9-81ED-4DB2-BD59-A6C34878D82A}">
                    <a16:rowId xmlns:a16="http://schemas.microsoft.com/office/drawing/2014/main" val="1073978735"/>
                  </a:ext>
                </a:extLst>
              </a:tr>
              <a:tr h="603966">
                <a:tc>
                  <a:txBody>
                    <a:bodyPr/>
                    <a:lstStyle/>
                    <a:p>
                      <a:r>
                        <a:rPr lang="en-US" sz="3600" dirty="0"/>
                        <a:t>Excessive late fees</a:t>
                      </a:r>
                    </a:p>
                  </a:txBody>
                  <a:tcPr/>
                </a:tc>
                <a:tc>
                  <a:txBody>
                    <a:bodyPr/>
                    <a:lstStyle/>
                    <a:p>
                      <a:r>
                        <a:rPr lang="en-US" sz="3600" dirty="0"/>
                        <a:t>Lack of standing</a:t>
                      </a:r>
                    </a:p>
                  </a:txBody>
                  <a:tcPr/>
                </a:tc>
                <a:extLst>
                  <a:ext uri="{0D108BD9-81ED-4DB2-BD59-A6C34878D82A}">
                    <a16:rowId xmlns:a16="http://schemas.microsoft.com/office/drawing/2014/main" val="1894234251"/>
                  </a:ext>
                </a:extLst>
              </a:tr>
            </a:tbl>
          </a:graphicData>
        </a:graphic>
      </p:graphicFrame>
      <p:sp>
        <p:nvSpPr>
          <p:cNvPr id="8" name="TextBox 7">
            <a:extLst>
              <a:ext uri="{FF2B5EF4-FFF2-40B4-BE49-F238E27FC236}">
                <a16:creationId xmlns:a16="http://schemas.microsoft.com/office/drawing/2014/main" id="{9AAC68FD-1F9E-2D1C-E753-F65452A5122F}"/>
              </a:ext>
            </a:extLst>
          </p:cNvPr>
          <p:cNvSpPr txBox="1"/>
          <p:nvPr/>
        </p:nvSpPr>
        <p:spPr>
          <a:xfrm>
            <a:off x="3757181" y="6812292"/>
            <a:ext cx="14055909" cy="1754326"/>
          </a:xfrm>
          <a:prstGeom prst="rect">
            <a:avLst/>
          </a:prstGeom>
          <a:noFill/>
        </p:spPr>
        <p:txBody>
          <a:bodyPr wrap="square" rtlCol="0">
            <a:spAutoFit/>
          </a:bodyPr>
          <a:lstStyle/>
          <a:p>
            <a:pPr algn="r"/>
            <a:r>
              <a:rPr lang="en-US" sz="3600" i="1" dirty="0"/>
              <a:t>Counterclaims </a:t>
            </a:r>
            <a:r>
              <a:rPr lang="en-US" sz="3600" dirty="0"/>
              <a:t>are why the court </a:t>
            </a:r>
            <a:r>
              <a:rPr lang="en-US" sz="3600" u="sng" dirty="0"/>
              <a:t>should</a:t>
            </a:r>
            <a:r>
              <a:rPr lang="en-US" sz="3600" dirty="0"/>
              <a:t> grant the </a:t>
            </a:r>
            <a:r>
              <a:rPr lang="en-US" sz="3600" u="sng" dirty="0"/>
              <a:t>tenant</a:t>
            </a:r>
            <a:r>
              <a:rPr lang="en-US" sz="3600" dirty="0"/>
              <a:t> relief.</a:t>
            </a:r>
          </a:p>
          <a:p>
            <a:pPr algn="r"/>
            <a:endParaRPr lang="en-US" sz="3600" i="1" dirty="0"/>
          </a:p>
          <a:p>
            <a:pPr algn="r"/>
            <a:r>
              <a:rPr lang="en-US" sz="3600" i="1" dirty="0"/>
              <a:t>Affirmative defenses</a:t>
            </a:r>
            <a:r>
              <a:rPr lang="en-US" sz="3600" dirty="0"/>
              <a:t> are why the court </a:t>
            </a:r>
            <a:r>
              <a:rPr lang="en-US" sz="3600" u="sng" dirty="0"/>
              <a:t>should not</a:t>
            </a:r>
            <a:r>
              <a:rPr lang="en-US" sz="3600" dirty="0"/>
              <a:t> grant the </a:t>
            </a:r>
            <a:r>
              <a:rPr lang="en-US" sz="3600" u="sng" dirty="0"/>
              <a:t>landlord</a:t>
            </a:r>
            <a:r>
              <a:rPr lang="en-US" sz="3600" dirty="0"/>
              <a:t> relief.</a:t>
            </a:r>
          </a:p>
        </p:txBody>
      </p:sp>
      <p:pic>
        <p:nvPicPr>
          <p:cNvPr id="7" name="Picture 6">
            <a:extLst>
              <a:ext uri="{FF2B5EF4-FFF2-40B4-BE49-F238E27FC236}">
                <a16:creationId xmlns:a16="http://schemas.microsoft.com/office/drawing/2014/main" id="{756C625B-8B03-204D-2D61-0F6E3A2A48CA}"/>
              </a:ext>
            </a:extLst>
          </p:cNvPr>
          <p:cNvPicPr>
            <a:picLocks noChangeAspect="1"/>
          </p:cNvPicPr>
          <p:nvPr/>
        </p:nvPicPr>
        <p:blipFill>
          <a:blip r:embed="rId3"/>
          <a:stretch>
            <a:fillRect/>
          </a:stretch>
        </p:blipFill>
        <p:spPr>
          <a:xfrm>
            <a:off x="474909" y="2844727"/>
            <a:ext cx="4951735" cy="4951735"/>
          </a:xfrm>
          <a:prstGeom prst="rect">
            <a:avLst/>
          </a:prstGeom>
          <a:effectLst>
            <a:softEdge rad="63500"/>
          </a:effectLst>
        </p:spPr>
      </p:pic>
    </p:spTree>
    <p:extLst>
      <p:ext uri="{BB962C8B-B14F-4D97-AF65-F5344CB8AC3E}">
        <p14:creationId xmlns:p14="http://schemas.microsoft.com/office/powerpoint/2010/main" val="962122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91A59-1D96-0A00-AAF1-C2DEC4A6AE51}"/>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649B3FAB-4981-C15A-EA5E-E2FE11049738}"/>
              </a:ext>
            </a:extLst>
          </p:cNvPr>
          <p:cNvSpPr txBox="1">
            <a:spLocks/>
          </p:cNvSpPr>
          <p:nvPr/>
        </p:nvSpPr>
        <p:spPr>
          <a:xfrm>
            <a:off x="1289957" y="1283235"/>
            <a:ext cx="15773400"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b="1" dirty="0">
                <a:solidFill>
                  <a:srgbClr val="305AA9"/>
                </a:solidFill>
                <a:latin typeface="Arial" panose="020B0604020202020204" pitchFamily="34" charset="0"/>
                <a:cs typeface="Arial" panose="020B0604020202020204" pitchFamily="34" charset="0"/>
              </a:rPr>
              <a:t>Common Category #1: Repairs/Conditions</a:t>
            </a:r>
          </a:p>
        </p:txBody>
      </p:sp>
      <p:sp>
        <p:nvSpPr>
          <p:cNvPr id="9" name="Content Placeholder 9">
            <a:extLst>
              <a:ext uri="{FF2B5EF4-FFF2-40B4-BE49-F238E27FC236}">
                <a16:creationId xmlns:a16="http://schemas.microsoft.com/office/drawing/2014/main" id="{F1802BF3-13AF-E8E2-7C4E-8D31A7F6E481}"/>
              </a:ext>
            </a:extLst>
          </p:cNvPr>
          <p:cNvSpPr txBox="1">
            <a:spLocks/>
          </p:cNvSpPr>
          <p:nvPr/>
        </p:nvSpPr>
        <p:spPr>
          <a:xfrm>
            <a:off x="1690660" y="3271580"/>
            <a:ext cx="9041169" cy="696628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200" dirty="0">
                <a:latin typeface="PT Serif" panose="020A0603040505020204" pitchFamily="18" charset="0"/>
              </a:rPr>
              <a:t>Structural disrepair</a:t>
            </a:r>
          </a:p>
          <a:p>
            <a:pPr algn="ctr"/>
            <a:r>
              <a:rPr lang="en-US" sz="3200" dirty="0">
                <a:latin typeface="PT Serif" panose="020A0603040505020204" pitchFamily="18" charset="0"/>
              </a:rPr>
              <a:t>No heat or A/C</a:t>
            </a:r>
          </a:p>
          <a:p>
            <a:pPr algn="ctr"/>
            <a:r>
              <a:rPr lang="en-US" sz="3200" dirty="0">
                <a:latin typeface="PT Serif" panose="020A0603040505020204" pitchFamily="18" charset="0"/>
              </a:rPr>
              <a:t>Electrical problems</a:t>
            </a:r>
          </a:p>
          <a:p>
            <a:pPr algn="ctr"/>
            <a:r>
              <a:rPr lang="en-US" sz="3200" dirty="0">
                <a:latin typeface="PT Serif" panose="020A0603040505020204" pitchFamily="18" charset="0"/>
              </a:rPr>
              <a:t>Plumbing issues</a:t>
            </a:r>
          </a:p>
          <a:p>
            <a:pPr algn="ctr"/>
            <a:r>
              <a:rPr lang="en-US" sz="3200" dirty="0">
                <a:latin typeface="PT Serif" panose="020A0603040505020204" pitchFamily="18" charset="0"/>
              </a:rPr>
              <a:t>Roaches/bugs</a:t>
            </a:r>
          </a:p>
          <a:p>
            <a:pPr algn="ctr"/>
            <a:r>
              <a:rPr lang="en-US" sz="3200" dirty="0">
                <a:latin typeface="PT Serif" panose="020A0603040505020204" pitchFamily="18" charset="0"/>
              </a:rPr>
              <a:t>Mice/rats</a:t>
            </a:r>
          </a:p>
          <a:p>
            <a:pPr algn="ctr"/>
            <a:r>
              <a:rPr lang="en-US" sz="3200" dirty="0">
                <a:latin typeface="PT Serif" panose="020A0603040505020204" pitchFamily="18" charset="0"/>
              </a:rPr>
              <a:t>Leaks</a:t>
            </a:r>
          </a:p>
          <a:p>
            <a:pPr algn="ctr"/>
            <a:r>
              <a:rPr lang="en-US" sz="3200" dirty="0">
                <a:latin typeface="PT Serif" panose="020A0603040505020204" pitchFamily="18" charset="0"/>
              </a:rPr>
              <a:t>Mold</a:t>
            </a:r>
          </a:p>
          <a:p>
            <a:pPr algn="ctr"/>
            <a:r>
              <a:rPr lang="en-US" sz="3200" dirty="0">
                <a:latin typeface="PT Serif" panose="020A0603040505020204" pitchFamily="18" charset="0"/>
              </a:rPr>
              <a:t>Window/door issues</a:t>
            </a:r>
          </a:p>
          <a:p>
            <a:pPr algn="ctr"/>
            <a:r>
              <a:rPr lang="en-US" sz="3200" dirty="0">
                <a:latin typeface="PT Serif" panose="020A0603040505020204" pitchFamily="18" charset="0"/>
              </a:rPr>
              <a:t>The list goes on…</a:t>
            </a:r>
          </a:p>
        </p:txBody>
      </p:sp>
      <p:pic>
        <p:nvPicPr>
          <p:cNvPr id="11" name="Picture 10">
            <a:extLst>
              <a:ext uri="{FF2B5EF4-FFF2-40B4-BE49-F238E27FC236}">
                <a16:creationId xmlns:a16="http://schemas.microsoft.com/office/drawing/2014/main" id="{6CB78A26-F271-DBEB-A2B5-9C0B642823CF}"/>
              </a:ext>
            </a:extLst>
          </p:cNvPr>
          <p:cNvPicPr>
            <a:picLocks noChangeAspect="1"/>
          </p:cNvPicPr>
          <p:nvPr/>
        </p:nvPicPr>
        <p:blipFill>
          <a:blip r:embed="rId2"/>
          <a:stretch>
            <a:fillRect/>
          </a:stretch>
        </p:blipFill>
        <p:spPr>
          <a:xfrm>
            <a:off x="10339240" y="3033628"/>
            <a:ext cx="7124820" cy="5357530"/>
          </a:xfrm>
          <a:prstGeom prst="rect">
            <a:avLst/>
          </a:prstGeom>
        </p:spPr>
      </p:pic>
      <p:pic>
        <p:nvPicPr>
          <p:cNvPr id="6" name="Picture 5">
            <a:extLst>
              <a:ext uri="{FF2B5EF4-FFF2-40B4-BE49-F238E27FC236}">
                <a16:creationId xmlns:a16="http://schemas.microsoft.com/office/drawing/2014/main" id="{D5C8F738-873B-B9A4-2768-B52C2BFDE9AB}"/>
              </a:ext>
            </a:extLst>
          </p:cNvPr>
          <p:cNvPicPr>
            <a:picLocks noChangeAspect="1"/>
          </p:cNvPicPr>
          <p:nvPr/>
        </p:nvPicPr>
        <p:blipFill>
          <a:blip r:embed="rId3"/>
          <a:stretch>
            <a:fillRect/>
          </a:stretch>
        </p:blipFill>
        <p:spPr>
          <a:xfrm>
            <a:off x="0" y="8153205"/>
            <a:ext cx="4077908" cy="2133795"/>
          </a:xfrm>
          <a:prstGeom prst="rect">
            <a:avLst/>
          </a:prstGeom>
          <a:effectLst>
            <a:softEdge rad="317500"/>
          </a:effectLst>
        </p:spPr>
      </p:pic>
    </p:spTree>
    <p:extLst>
      <p:ext uri="{BB962C8B-B14F-4D97-AF65-F5344CB8AC3E}">
        <p14:creationId xmlns:p14="http://schemas.microsoft.com/office/powerpoint/2010/main" val="311654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68428-4E5A-4F67-F743-CC2B7CFAB1A5}"/>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41ADA0B7-CC16-BDC6-1095-E8B6FD422700}"/>
              </a:ext>
            </a:extLst>
          </p:cNvPr>
          <p:cNvSpPr/>
          <p:nvPr/>
        </p:nvSpPr>
        <p:spPr>
          <a:xfrm>
            <a:off x="0" y="8962944"/>
            <a:ext cx="18288000" cy="19050"/>
          </a:xfrm>
          <a:prstGeom prst="line">
            <a:avLst/>
          </a:prstGeom>
          <a:ln w="38100" cap="flat">
            <a:solidFill>
              <a:srgbClr val="305AA9"/>
            </a:solidFill>
            <a:prstDash val="solid"/>
            <a:headEnd type="none" w="sm" len="sm"/>
            <a:tailEnd type="none" w="sm" len="sm"/>
          </a:ln>
        </p:spPr>
        <p:txBody>
          <a:bodyPr/>
          <a:lstStyle/>
          <a:p>
            <a:endParaRPr lang="en-US"/>
          </a:p>
        </p:txBody>
      </p:sp>
      <p:sp>
        <p:nvSpPr>
          <p:cNvPr id="3" name="Freeform 3">
            <a:extLst>
              <a:ext uri="{FF2B5EF4-FFF2-40B4-BE49-F238E27FC236}">
                <a16:creationId xmlns:a16="http://schemas.microsoft.com/office/drawing/2014/main" id="{C3DD6F86-6F66-7C6C-E2DE-118205862E21}"/>
              </a:ext>
            </a:extLst>
          </p:cNvPr>
          <p:cNvSpPr/>
          <p:nvPr/>
        </p:nvSpPr>
        <p:spPr>
          <a:xfrm>
            <a:off x="7505487" y="9258300"/>
            <a:ext cx="3568865" cy="941869"/>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Title 1">
            <a:extLst>
              <a:ext uri="{FF2B5EF4-FFF2-40B4-BE49-F238E27FC236}">
                <a16:creationId xmlns:a16="http://schemas.microsoft.com/office/drawing/2014/main" id="{B46220E4-E264-8656-CCD6-473BA198C81A}"/>
              </a:ext>
            </a:extLst>
          </p:cNvPr>
          <p:cNvSpPr txBox="1">
            <a:spLocks/>
          </p:cNvSpPr>
          <p:nvPr/>
        </p:nvSpPr>
        <p:spPr>
          <a:xfrm>
            <a:off x="1289957" y="1283235"/>
            <a:ext cx="15773400"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b="1" dirty="0">
                <a:solidFill>
                  <a:srgbClr val="305AA9"/>
                </a:solidFill>
                <a:latin typeface="Arial" panose="020B0604020202020204" pitchFamily="34" charset="0"/>
                <a:cs typeface="Arial" panose="020B0604020202020204" pitchFamily="34" charset="0"/>
              </a:rPr>
              <a:t>Repairs/Conditions</a:t>
            </a:r>
          </a:p>
          <a:p>
            <a:r>
              <a:rPr lang="en-US" b="1" dirty="0">
                <a:solidFill>
                  <a:srgbClr val="305AA9"/>
                </a:solidFill>
                <a:latin typeface="Arial" panose="020B0604020202020204" pitchFamily="34" charset="0"/>
                <a:cs typeface="Arial" panose="020B0604020202020204" pitchFamily="34" charset="0"/>
              </a:rPr>
              <a:t>Key Questions</a:t>
            </a:r>
          </a:p>
        </p:txBody>
      </p:sp>
      <p:sp>
        <p:nvSpPr>
          <p:cNvPr id="9" name="Content Placeholder 9">
            <a:extLst>
              <a:ext uri="{FF2B5EF4-FFF2-40B4-BE49-F238E27FC236}">
                <a16:creationId xmlns:a16="http://schemas.microsoft.com/office/drawing/2014/main" id="{484733CF-C4CF-60C9-1305-6F2F70C0C3CA}"/>
              </a:ext>
            </a:extLst>
          </p:cNvPr>
          <p:cNvSpPr txBox="1">
            <a:spLocks/>
          </p:cNvSpPr>
          <p:nvPr/>
        </p:nvSpPr>
        <p:spPr>
          <a:xfrm>
            <a:off x="888702" y="3751945"/>
            <a:ext cx="13233570" cy="523004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PT Serif" panose="020A0603040505020204" pitchFamily="18" charset="0"/>
              </a:rPr>
              <a:t>Did then tenant give notice? When? In writing?</a:t>
            </a:r>
          </a:p>
          <a:p>
            <a:r>
              <a:rPr lang="en-US" sz="3200" dirty="0">
                <a:latin typeface="PT Serif" panose="020A0603040505020204" pitchFamily="18" charset="0"/>
              </a:rPr>
              <a:t>What damages resulted? </a:t>
            </a:r>
          </a:p>
          <a:p>
            <a:pPr lvl="1"/>
            <a:r>
              <a:rPr lang="en-US" sz="3200" dirty="0">
                <a:latin typeface="PT Serif" panose="020A0603040505020204" pitchFamily="18" charset="0"/>
              </a:rPr>
              <a:t>Belongings replaced</a:t>
            </a:r>
          </a:p>
          <a:p>
            <a:pPr lvl="1"/>
            <a:r>
              <a:rPr lang="en-US" sz="3200" dirty="0">
                <a:latin typeface="PT Serif" panose="020A0603040505020204" pitchFamily="18" charset="0"/>
              </a:rPr>
              <a:t>Storage fees</a:t>
            </a:r>
          </a:p>
          <a:p>
            <a:pPr lvl="1"/>
            <a:r>
              <a:rPr lang="en-US" sz="3200" dirty="0">
                <a:latin typeface="PT Serif" panose="020A0603040505020204" pitchFamily="18" charset="0"/>
              </a:rPr>
              <a:t>Alternate housing</a:t>
            </a:r>
          </a:p>
          <a:p>
            <a:pPr lvl="1"/>
            <a:r>
              <a:rPr lang="en-US" sz="3200" dirty="0">
                <a:latin typeface="PT Serif" panose="020A0603040505020204" pitchFamily="18" charset="0"/>
              </a:rPr>
              <a:t>Relocation</a:t>
            </a:r>
          </a:p>
          <a:p>
            <a:r>
              <a:rPr lang="en-US" sz="3200" dirty="0">
                <a:latin typeface="PT Serif" panose="020A0603040505020204" pitchFamily="18" charset="0"/>
              </a:rPr>
              <a:t>What proof is there? Photos? Videos? Inspection reports?</a:t>
            </a:r>
          </a:p>
          <a:p>
            <a:r>
              <a:rPr lang="en-US" sz="3200" dirty="0">
                <a:latin typeface="PT Serif" panose="020A0603040505020204" pitchFamily="18" charset="0"/>
              </a:rPr>
              <a:t>Has the landlord attempted repair? When?</a:t>
            </a:r>
          </a:p>
          <a:p>
            <a:r>
              <a:rPr lang="en-US" sz="3200" b="1" dirty="0">
                <a:latin typeface="PT Serif" panose="020A0603040505020204" pitchFamily="18" charset="0"/>
              </a:rPr>
              <a:t>If it’s mold: </a:t>
            </a:r>
            <a:r>
              <a:rPr lang="en-US" sz="3200" dirty="0">
                <a:latin typeface="PT Serif" panose="020A0603040505020204" pitchFamily="18" charset="0"/>
              </a:rPr>
              <a:t>where is the water coming from? </a:t>
            </a:r>
            <a:endParaRPr lang="en-US" sz="3200" b="1" dirty="0">
              <a:latin typeface="PT Serif" panose="020A0603040505020204" pitchFamily="18" charset="0"/>
            </a:endParaRPr>
          </a:p>
        </p:txBody>
      </p:sp>
      <p:pic>
        <p:nvPicPr>
          <p:cNvPr id="6" name="Picture 5">
            <a:extLst>
              <a:ext uri="{FF2B5EF4-FFF2-40B4-BE49-F238E27FC236}">
                <a16:creationId xmlns:a16="http://schemas.microsoft.com/office/drawing/2014/main" id="{1B1A3C63-5B92-746F-A6F0-CBEFC3E270F4}"/>
              </a:ext>
            </a:extLst>
          </p:cNvPr>
          <p:cNvPicPr>
            <a:picLocks noChangeAspect="1"/>
          </p:cNvPicPr>
          <p:nvPr/>
        </p:nvPicPr>
        <p:blipFill>
          <a:blip r:embed="rId3"/>
          <a:stretch>
            <a:fillRect/>
          </a:stretch>
        </p:blipFill>
        <p:spPr>
          <a:xfrm>
            <a:off x="12560339" y="1768218"/>
            <a:ext cx="4901270" cy="6209922"/>
          </a:xfrm>
          <a:prstGeom prst="rect">
            <a:avLst/>
          </a:prstGeom>
          <a:effectLst>
            <a:softEdge rad="317500"/>
          </a:effectLst>
        </p:spPr>
      </p:pic>
    </p:spTree>
    <p:extLst>
      <p:ext uri="{BB962C8B-B14F-4D97-AF65-F5344CB8AC3E}">
        <p14:creationId xmlns:p14="http://schemas.microsoft.com/office/powerpoint/2010/main" val="27749945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16D1A-7431-2625-4D3C-0F4825FB6F5C}"/>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99C5C183-E8B7-0688-4190-DC391FD2E032}"/>
              </a:ext>
            </a:extLst>
          </p:cNvPr>
          <p:cNvSpPr/>
          <p:nvPr/>
        </p:nvSpPr>
        <p:spPr>
          <a:xfrm>
            <a:off x="0" y="8962944"/>
            <a:ext cx="18288000" cy="19050"/>
          </a:xfrm>
          <a:prstGeom prst="line">
            <a:avLst/>
          </a:prstGeom>
          <a:ln w="38100" cap="flat">
            <a:solidFill>
              <a:srgbClr val="305AA9"/>
            </a:solidFill>
            <a:prstDash val="solid"/>
            <a:headEnd type="none" w="sm" len="sm"/>
            <a:tailEnd type="none" w="sm" len="sm"/>
          </a:ln>
        </p:spPr>
        <p:txBody>
          <a:bodyPr/>
          <a:lstStyle/>
          <a:p>
            <a:endParaRPr lang="en-US"/>
          </a:p>
        </p:txBody>
      </p:sp>
      <p:sp>
        <p:nvSpPr>
          <p:cNvPr id="3" name="Freeform 3">
            <a:extLst>
              <a:ext uri="{FF2B5EF4-FFF2-40B4-BE49-F238E27FC236}">
                <a16:creationId xmlns:a16="http://schemas.microsoft.com/office/drawing/2014/main" id="{7E71106A-CFDE-161F-C642-2B09D27CA16D}"/>
              </a:ext>
            </a:extLst>
          </p:cNvPr>
          <p:cNvSpPr/>
          <p:nvPr/>
        </p:nvSpPr>
        <p:spPr>
          <a:xfrm>
            <a:off x="7505487" y="9258300"/>
            <a:ext cx="3568865" cy="941869"/>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Title 1">
            <a:extLst>
              <a:ext uri="{FF2B5EF4-FFF2-40B4-BE49-F238E27FC236}">
                <a16:creationId xmlns:a16="http://schemas.microsoft.com/office/drawing/2014/main" id="{B5FE61C5-FACA-5B86-D628-4C435F40D32E}"/>
              </a:ext>
            </a:extLst>
          </p:cNvPr>
          <p:cNvSpPr txBox="1">
            <a:spLocks/>
          </p:cNvSpPr>
          <p:nvPr/>
        </p:nvSpPr>
        <p:spPr>
          <a:xfrm>
            <a:off x="832757" y="594305"/>
            <a:ext cx="15773400"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sz="6000" b="1" dirty="0">
                <a:solidFill>
                  <a:srgbClr val="305AA9"/>
                </a:solidFill>
                <a:latin typeface="Arial" panose="020B0604020202020204" pitchFamily="34" charset="0"/>
                <a:cs typeface="Arial" panose="020B0604020202020204" pitchFamily="34" charset="0"/>
              </a:rPr>
              <a:t>Common Category #2: Junk Fees &amp; Money Stuff</a:t>
            </a:r>
          </a:p>
        </p:txBody>
      </p:sp>
      <p:sp>
        <p:nvSpPr>
          <p:cNvPr id="9" name="Content Placeholder 9">
            <a:extLst>
              <a:ext uri="{FF2B5EF4-FFF2-40B4-BE49-F238E27FC236}">
                <a16:creationId xmlns:a16="http://schemas.microsoft.com/office/drawing/2014/main" id="{8BE68C2F-ED51-D9DE-C0D2-E2F094327DDE}"/>
              </a:ext>
            </a:extLst>
          </p:cNvPr>
          <p:cNvSpPr txBox="1">
            <a:spLocks/>
          </p:cNvSpPr>
          <p:nvPr/>
        </p:nvSpPr>
        <p:spPr>
          <a:xfrm>
            <a:off x="7505487" y="2582650"/>
            <a:ext cx="6290791" cy="527454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latin typeface="PT Serif" panose="020A0603040505020204" pitchFamily="18" charset="0"/>
              </a:rPr>
              <a:t>Evidence:</a:t>
            </a:r>
          </a:p>
          <a:p>
            <a:pPr marL="0" indent="0">
              <a:buNone/>
            </a:pPr>
            <a:endParaRPr lang="en-US" sz="3600" dirty="0">
              <a:latin typeface="PT Serif" panose="020A0603040505020204" pitchFamily="18" charset="0"/>
            </a:endParaRPr>
          </a:p>
          <a:p>
            <a:r>
              <a:rPr lang="en-US" sz="3600" dirty="0">
                <a:latin typeface="PT Serif" panose="020A0603040505020204" pitchFamily="18" charset="0"/>
              </a:rPr>
              <a:t>Lease</a:t>
            </a:r>
          </a:p>
          <a:p>
            <a:r>
              <a:rPr lang="en-US" sz="3600" dirty="0">
                <a:latin typeface="PT Serif" panose="020A0603040505020204" pitchFamily="18" charset="0"/>
              </a:rPr>
              <a:t>Ledger</a:t>
            </a:r>
          </a:p>
          <a:p>
            <a:r>
              <a:rPr lang="en-US" sz="3600" dirty="0">
                <a:latin typeface="PT Serif" panose="020A0603040505020204" pitchFamily="18" charset="0"/>
              </a:rPr>
              <a:t>Proof of payment (money order receipts, app payment history, bank records)</a:t>
            </a:r>
          </a:p>
          <a:p>
            <a:endParaRPr lang="en-US" dirty="0">
              <a:latin typeface="PT Serif" panose="020A0603040505020204" pitchFamily="18" charset="0"/>
            </a:endParaRPr>
          </a:p>
        </p:txBody>
      </p:sp>
      <p:sp>
        <p:nvSpPr>
          <p:cNvPr id="6" name="Content Placeholder 9">
            <a:extLst>
              <a:ext uri="{FF2B5EF4-FFF2-40B4-BE49-F238E27FC236}">
                <a16:creationId xmlns:a16="http://schemas.microsoft.com/office/drawing/2014/main" id="{568FD3A6-BCD9-4E47-35CD-D359ABB78725}"/>
              </a:ext>
            </a:extLst>
          </p:cNvPr>
          <p:cNvSpPr txBox="1">
            <a:spLocks/>
          </p:cNvSpPr>
          <p:nvPr/>
        </p:nvSpPr>
        <p:spPr>
          <a:xfrm>
            <a:off x="832757" y="2656208"/>
            <a:ext cx="6290791" cy="527454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latin typeface="PT Serif" panose="020A0603040505020204" pitchFamily="18" charset="0"/>
              </a:rPr>
              <a:t>Look for:</a:t>
            </a:r>
          </a:p>
          <a:p>
            <a:pPr marL="0" indent="0">
              <a:buNone/>
            </a:pPr>
            <a:endParaRPr lang="en-US" sz="3600" dirty="0">
              <a:latin typeface="PT Serif" panose="020A0603040505020204" pitchFamily="18" charset="0"/>
            </a:endParaRPr>
          </a:p>
          <a:p>
            <a:r>
              <a:rPr lang="en-US" sz="3600" dirty="0">
                <a:latin typeface="PT Serif" panose="020A0603040505020204" pitchFamily="18" charset="0"/>
              </a:rPr>
              <a:t>Charges not in the lease</a:t>
            </a:r>
          </a:p>
          <a:p>
            <a:r>
              <a:rPr lang="en-US" sz="3600" dirty="0">
                <a:latin typeface="PT Serif" panose="020A0603040505020204" pitchFamily="18" charset="0"/>
              </a:rPr>
              <a:t>Late fees over 10% (URLTA) or above lease amount</a:t>
            </a:r>
          </a:p>
          <a:p>
            <a:r>
              <a:rPr lang="en-US" sz="3600" dirty="0">
                <a:latin typeface="PT Serif" panose="020A0603040505020204" pitchFamily="18" charset="0"/>
              </a:rPr>
              <a:t>Deposit disputes</a:t>
            </a:r>
          </a:p>
          <a:p>
            <a:r>
              <a:rPr lang="en-US" sz="3600" dirty="0">
                <a:latin typeface="PT Serif" panose="020A0603040505020204" pitchFamily="18" charset="0"/>
              </a:rPr>
              <a:t>Misapplied/missing payments</a:t>
            </a:r>
          </a:p>
          <a:p>
            <a:endParaRPr lang="en-US" dirty="0">
              <a:latin typeface="PT Serif" panose="020A0603040505020204" pitchFamily="18" charset="0"/>
            </a:endParaRPr>
          </a:p>
        </p:txBody>
      </p:sp>
      <p:pic>
        <p:nvPicPr>
          <p:cNvPr id="7" name="Picture 6">
            <a:extLst>
              <a:ext uri="{FF2B5EF4-FFF2-40B4-BE49-F238E27FC236}">
                <a16:creationId xmlns:a16="http://schemas.microsoft.com/office/drawing/2014/main" id="{8852D684-8710-CEC3-47A8-876A24837071}"/>
              </a:ext>
            </a:extLst>
          </p:cNvPr>
          <p:cNvPicPr>
            <a:picLocks noChangeAspect="1"/>
          </p:cNvPicPr>
          <p:nvPr/>
        </p:nvPicPr>
        <p:blipFill>
          <a:blip r:embed="rId3"/>
          <a:stretch>
            <a:fillRect/>
          </a:stretch>
        </p:blipFill>
        <p:spPr>
          <a:xfrm>
            <a:off x="13796278" y="4214818"/>
            <a:ext cx="4248150" cy="4267200"/>
          </a:xfrm>
          <a:prstGeom prst="rect">
            <a:avLst/>
          </a:prstGeom>
          <a:effectLst>
            <a:softEdge rad="127000"/>
          </a:effectLst>
        </p:spPr>
      </p:pic>
    </p:spTree>
    <p:extLst>
      <p:ext uri="{BB962C8B-B14F-4D97-AF65-F5344CB8AC3E}">
        <p14:creationId xmlns:p14="http://schemas.microsoft.com/office/powerpoint/2010/main" val="36930823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02F2E-9E6D-89AC-4CCB-BF06D8A9D7AB}"/>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4B452DA3-27DC-165D-2BFD-EF0476C19F0B}"/>
              </a:ext>
            </a:extLst>
          </p:cNvPr>
          <p:cNvSpPr/>
          <p:nvPr/>
        </p:nvSpPr>
        <p:spPr>
          <a:xfrm>
            <a:off x="0" y="8962944"/>
            <a:ext cx="18288000" cy="1905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Title 1">
            <a:extLst>
              <a:ext uri="{FF2B5EF4-FFF2-40B4-BE49-F238E27FC236}">
                <a16:creationId xmlns:a16="http://schemas.microsoft.com/office/drawing/2014/main" id="{58311127-01C4-8BCB-334B-DB97DA601569}"/>
              </a:ext>
            </a:extLst>
          </p:cNvPr>
          <p:cNvSpPr txBox="1">
            <a:spLocks/>
          </p:cNvSpPr>
          <p:nvPr/>
        </p:nvSpPr>
        <p:spPr>
          <a:xfrm>
            <a:off x="512445" y="567910"/>
            <a:ext cx="12426316"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b="1" dirty="0">
                <a:solidFill>
                  <a:srgbClr val="305AA9"/>
                </a:solidFill>
                <a:latin typeface="Arial" panose="020B0604020202020204" pitchFamily="34" charset="0"/>
                <a:cs typeface="Arial" panose="020B0604020202020204" pitchFamily="34" charset="0"/>
              </a:rPr>
              <a:t>See: Junk Fees &amp; Money Stuff.</a:t>
            </a:r>
          </a:p>
          <a:p>
            <a:r>
              <a:rPr lang="en-US" b="1" dirty="0">
                <a:solidFill>
                  <a:srgbClr val="305AA9"/>
                </a:solidFill>
                <a:latin typeface="Arial" panose="020B0604020202020204" pitchFamily="34" charset="0"/>
                <a:cs typeface="Arial" panose="020B0604020202020204" pitchFamily="34" charset="0"/>
              </a:rPr>
              <a:t>Think: TCPA.</a:t>
            </a:r>
          </a:p>
        </p:txBody>
      </p:sp>
      <p:sp>
        <p:nvSpPr>
          <p:cNvPr id="7" name="TextBox 6">
            <a:extLst>
              <a:ext uri="{FF2B5EF4-FFF2-40B4-BE49-F238E27FC236}">
                <a16:creationId xmlns:a16="http://schemas.microsoft.com/office/drawing/2014/main" id="{25A95E6F-C217-90D9-210C-D6B2788C8698}"/>
              </a:ext>
            </a:extLst>
          </p:cNvPr>
          <p:cNvSpPr txBox="1"/>
          <p:nvPr/>
        </p:nvSpPr>
        <p:spPr>
          <a:xfrm>
            <a:off x="5251132" y="2197086"/>
            <a:ext cx="12605385" cy="7125027"/>
          </a:xfrm>
          <a:prstGeom prst="rect">
            <a:avLst/>
          </a:prstGeom>
          <a:noFill/>
        </p:spPr>
        <p:txBody>
          <a:bodyPr wrap="square">
            <a:spAutoFit/>
          </a:bodyPr>
          <a:lstStyle/>
          <a:p>
            <a:pPr marL="342900" marR="0" lvl="0" indent="-342900">
              <a:lnSpc>
                <a:spcPct val="200000"/>
              </a:lnSpc>
              <a:buFont typeface="+mj-lt"/>
              <a:buAutoNum type="arabicPeriod"/>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The Tennessee Consumer Protection Act prohibits “[r]</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epresenting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that a </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consumer transaction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confers or involves rights, remedies, or </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obligations that it does not have</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or involve or which are prohibited by law.” T.C.A. § 47-18-104(b)(12).</a:t>
            </a:r>
          </a:p>
          <a:p>
            <a:pPr marL="342900" marR="0" lvl="0" indent="-342900">
              <a:lnSpc>
                <a:spcPct val="200000"/>
              </a:lnSpc>
              <a:buFont typeface="+mj-lt"/>
              <a:buAutoNum type="arabicPeriod"/>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Defendant is renting or leasing real property, and so satisfies the definition of a consumer within the meaning of the Tennessee Consumer Protection Act, </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see </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T.C.A. § 47-18-103(6).</a:t>
            </a:r>
          </a:p>
          <a:p>
            <a:pPr marL="0" marR="0">
              <a:spcAft>
                <a:spcPts val="1000"/>
              </a:spcAft>
              <a:buNone/>
            </a:pPr>
            <a:r>
              <a:rPr lang="en-US" sz="9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5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91F56DFA-191F-B263-7053-2D80DB9E1DB0}"/>
              </a:ext>
            </a:extLst>
          </p:cNvPr>
          <p:cNvPicPr>
            <a:picLocks noChangeAspect="1"/>
          </p:cNvPicPr>
          <p:nvPr/>
        </p:nvPicPr>
        <p:blipFill>
          <a:blip r:embed="rId2"/>
          <a:stretch>
            <a:fillRect/>
          </a:stretch>
        </p:blipFill>
        <p:spPr>
          <a:xfrm>
            <a:off x="215741" y="3200319"/>
            <a:ext cx="4819650" cy="5762625"/>
          </a:xfrm>
          <a:prstGeom prst="rect">
            <a:avLst/>
          </a:prstGeom>
          <a:effectLst>
            <a:softEdge rad="635000"/>
          </a:effectLst>
        </p:spPr>
      </p:pic>
    </p:spTree>
    <p:extLst>
      <p:ext uri="{BB962C8B-B14F-4D97-AF65-F5344CB8AC3E}">
        <p14:creationId xmlns:p14="http://schemas.microsoft.com/office/powerpoint/2010/main" val="8165169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C01DA-6D63-10B3-E4F3-0D92CE26EC4A}"/>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7112836A-CC68-9DE3-AB8A-9C220C017771}"/>
              </a:ext>
            </a:extLst>
          </p:cNvPr>
          <p:cNvSpPr txBox="1">
            <a:spLocks/>
          </p:cNvSpPr>
          <p:nvPr/>
        </p:nvSpPr>
        <p:spPr>
          <a:xfrm>
            <a:off x="1289957" y="1283235"/>
            <a:ext cx="15773400"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b="1" dirty="0">
                <a:solidFill>
                  <a:srgbClr val="305AA9"/>
                </a:solidFill>
                <a:latin typeface="Arial" panose="020B0604020202020204" pitchFamily="34" charset="0"/>
                <a:cs typeface="Arial" panose="020B0604020202020204" pitchFamily="34" charset="0"/>
              </a:rPr>
              <a:t>Common Category #3: Fair Housing</a:t>
            </a:r>
          </a:p>
        </p:txBody>
      </p:sp>
      <p:sp>
        <p:nvSpPr>
          <p:cNvPr id="4" name="TextBox 3">
            <a:extLst>
              <a:ext uri="{FF2B5EF4-FFF2-40B4-BE49-F238E27FC236}">
                <a16:creationId xmlns:a16="http://schemas.microsoft.com/office/drawing/2014/main" id="{D5593DA8-D44D-7A94-2139-CC0D299B9318}"/>
              </a:ext>
            </a:extLst>
          </p:cNvPr>
          <p:cNvSpPr txBox="1"/>
          <p:nvPr/>
        </p:nvSpPr>
        <p:spPr>
          <a:xfrm>
            <a:off x="542741" y="2981628"/>
            <a:ext cx="11270717" cy="6001643"/>
          </a:xfrm>
          <a:prstGeom prst="rect">
            <a:avLst/>
          </a:prstGeom>
          <a:noFill/>
        </p:spPr>
        <p:txBody>
          <a:bodyPr wrap="square" rtlCol="0">
            <a:spAutoFit/>
          </a:bodyPr>
          <a:lstStyle/>
          <a:p>
            <a:r>
              <a:rPr lang="en-US" sz="4800" b="1" dirty="0"/>
              <a:t>Scenario: </a:t>
            </a:r>
            <a:r>
              <a:rPr lang="en-US" sz="4800" dirty="0"/>
              <a:t>Client is behind on rent—but she’s also been charged a pet fee for her emotional support animal for the last three years. If you can get those fees knocked off, she’ll be caught up.</a:t>
            </a:r>
          </a:p>
          <a:p>
            <a:endParaRPr lang="en-US" sz="4800" dirty="0"/>
          </a:p>
          <a:p>
            <a:r>
              <a:rPr lang="en-US" sz="4800" dirty="0"/>
              <a:t>How do you turn this violation into a counterclaim?</a:t>
            </a:r>
          </a:p>
        </p:txBody>
      </p:sp>
      <p:pic>
        <p:nvPicPr>
          <p:cNvPr id="3" name="Picture 2">
            <a:extLst>
              <a:ext uri="{FF2B5EF4-FFF2-40B4-BE49-F238E27FC236}">
                <a16:creationId xmlns:a16="http://schemas.microsoft.com/office/drawing/2014/main" id="{34E7F2F4-9D5D-31A5-963E-D848E8F388BE}"/>
              </a:ext>
            </a:extLst>
          </p:cNvPr>
          <p:cNvPicPr>
            <a:picLocks noChangeAspect="1"/>
          </p:cNvPicPr>
          <p:nvPr/>
        </p:nvPicPr>
        <p:blipFill>
          <a:blip r:embed="rId2"/>
          <a:stretch>
            <a:fillRect/>
          </a:stretch>
        </p:blipFill>
        <p:spPr>
          <a:xfrm>
            <a:off x="12256432" y="2847469"/>
            <a:ext cx="5350193" cy="6269960"/>
          </a:xfrm>
          <a:prstGeom prst="rect">
            <a:avLst/>
          </a:prstGeom>
          <a:effectLst>
            <a:softEdge rad="317500"/>
          </a:effectLst>
        </p:spPr>
      </p:pic>
    </p:spTree>
    <p:extLst>
      <p:ext uri="{BB962C8B-B14F-4D97-AF65-F5344CB8AC3E}">
        <p14:creationId xmlns:p14="http://schemas.microsoft.com/office/powerpoint/2010/main" val="22206717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D9BDD-A331-278E-3136-F646D9D2CB41}"/>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FBC2233F-960D-5952-767B-9CA7C031025B}"/>
              </a:ext>
            </a:extLst>
          </p:cNvPr>
          <p:cNvSpPr txBox="1">
            <a:spLocks/>
          </p:cNvSpPr>
          <p:nvPr/>
        </p:nvSpPr>
        <p:spPr>
          <a:xfrm>
            <a:off x="1289957" y="1283235"/>
            <a:ext cx="15773400"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b="1" dirty="0">
                <a:solidFill>
                  <a:srgbClr val="305AA9"/>
                </a:solidFill>
                <a:latin typeface="Arial" panose="020B0604020202020204" pitchFamily="34" charset="0"/>
                <a:cs typeface="Arial" panose="020B0604020202020204" pitchFamily="34" charset="0"/>
              </a:rPr>
              <a:t>Common Category #3: Fair Housing</a:t>
            </a:r>
          </a:p>
        </p:txBody>
      </p:sp>
      <p:sp>
        <p:nvSpPr>
          <p:cNvPr id="4" name="TextBox 3">
            <a:extLst>
              <a:ext uri="{FF2B5EF4-FFF2-40B4-BE49-F238E27FC236}">
                <a16:creationId xmlns:a16="http://schemas.microsoft.com/office/drawing/2014/main" id="{58C4DCFE-1704-1CAA-BF63-0A4858D7C02C}"/>
              </a:ext>
            </a:extLst>
          </p:cNvPr>
          <p:cNvSpPr txBox="1"/>
          <p:nvPr/>
        </p:nvSpPr>
        <p:spPr>
          <a:xfrm>
            <a:off x="410006" y="2937382"/>
            <a:ext cx="12642317" cy="3970318"/>
          </a:xfrm>
          <a:prstGeom prst="rect">
            <a:avLst/>
          </a:prstGeom>
          <a:noFill/>
        </p:spPr>
        <p:txBody>
          <a:bodyPr wrap="square" rtlCol="0">
            <a:spAutoFit/>
          </a:bodyPr>
          <a:lstStyle/>
          <a:p>
            <a:pPr marL="514350" indent="-514350">
              <a:buFont typeface="+mj-lt"/>
              <a:buAutoNum type="arabicPeriod"/>
            </a:pPr>
            <a:r>
              <a:rPr lang="en-US" sz="3600" b="1" dirty="0"/>
              <a:t>Ask </a:t>
            </a:r>
            <a:r>
              <a:rPr lang="en-US" sz="3600" dirty="0"/>
              <a:t>opposing counsel for the accommodation in writing.</a:t>
            </a:r>
          </a:p>
          <a:p>
            <a:pPr marL="514350" indent="-514350">
              <a:buFont typeface="+mj-lt"/>
              <a:buAutoNum type="arabicPeriod"/>
            </a:pPr>
            <a:r>
              <a:rPr lang="en-US" sz="3600" b="1" dirty="0"/>
              <a:t>Give a time limit </a:t>
            </a:r>
            <a:r>
              <a:rPr lang="en-US" sz="3600" dirty="0"/>
              <a:t>to respond in light of the pending court date.</a:t>
            </a:r>
          </a:p>
          <a:p>
            <a:pPr marL="514350" indent="-514350">
              <a:buFont typeface="+mj-lt"/>
              <a:buAutoNum type="arabicPeriod"/>
            </a:pPr>
            <a:r>
              <a:rPr lang="en-US" sz="3600" b="1" dirty="0"/>
              <a:t>Possible outcomes:</a:t>
            </a:r>
          </a:p>
          <a:p>
            <a:pPr marL="971550" lvl="1" indent="-514350">
              <a:buFont typeface="+mj-lt"/>
              <a:buAutoNum type="alphaLcPeriod"/>
            </a:pPr>
            <a:r>
              <a:rPr lang="en-US" sz="3600" dirty="0"/>
              <a:t>They say </a:t>
            </a:r>
            <a:r>
              <a:rPr lang="en-US" sz="3600" b="1" dirty="0"/>
              <a:t>yes</a:t>
            </a:r>
            <a:r>
              <a:rPr lang="en-US" sz="3600" dirty="0"/>
              <a:t>. Great!</a:t>
            </a:r>
          </a:p>
          <a:p>
            <a:pPr marL="971550" lvl="1" indent="-514350">
              <a:buFont typeface="+mj-lt"/>
              <a:buAutoNum type="alphaLcPeriod"/>
            </a:pPr>
            <a:r>
              <a:rPr lang="en-US" sz="3600" dirty="0"/>
              <a:t>They say </a:t>
            </a:r>
            <a:r>
              <a:rPr lang="en-US" sz="3600" b="1" dirty="0"/>
              <a:t>no</a:t>
            </a:r>
            <a:r>
              <a:rPr lang="en-US" sz="3600" dirty="0"/>
              <a:t>. Counterclaim – failure to accommodate.</a:t>
            </a:r>
          </a:p>
          <a:p>
            <a:pPr marL="971550" lvl="1" indent="-514350">
              <a:buFont typeface="+mj-lt"/>
              <a:buAutoNum type="alphaLcPeriod"/>
            </a:pPr>
            <a:r>
              <a:rPr lang="en-US" sz="3600" dirty="0"/>
              <a:t>They </a:t>
            </a:r>
            <a:r>
              <a:rPr lang="en-US" sz="3600" b="1" dirty="0"/>
              <a:t>don’t reply</a:t>
            </a:r>
            <a:r>
              <a:rPr lang="en-US" sz="3600" dirty="0"/>
              <a:t>. Counterclaim – failure to engage in the interactive process.</a:t>
            </a:r>
          </a:p>
        </p:txBody>
      </p:sp>
      <p:pic>
        <p:nvPicPr>
          <p:cNvPr id="10" name="Picture 9">
            <a:extLst>
              <a:ext uri="{FF2B5EF4-FFF2-40B4-BE49-F238E27FC236}">
                <a16:creationId xmlns:a16="http://schemas.microsoft.com/office/drawing/2014/main" id="{E2C2966E-37E7-D5A5-6D4F-25D30B3AFA67}"/>
              </a:ext>
            </a:extLst>
          </p:cNvPr>
          <p:cNvPicPr>
            <a:picLocks noChangeAspect="1"/>
          </p:cNvPicPr>
          <p:nvPr/>
        </p:nvPicPr>
        <p:blipFill>
          <a:blip r:embed="rId2"/>
          <a:stretch>
            <a:fillRect/>
          </a:stretch>
        </p:blipFill>
        <p:spPr>
          <a:xfrm>
            <a:off x="12235301" y="4494839"/>
            <a:ext cx="5305960" cy="5305960"/>
          </a:xfrm>
          <a:prstGeom prst="rect">
            <a:avLst/>
          </a:prstGeom>
          <a:effectLst>
            <a:softEdge rad="63500"/>
          </a:effectLst>
        </p:spPr>
      </p:pic>
    </p:spTree>
    <p:extLst>
      <p:ext uri="{BB962C8B-B14F-4D97-AF65-F5344CB8AC3E}">
        <p14:creationId xmlns:p14="http://schemas.microsoft.com/office/powerpoint/2010/main" val="4152033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45FA3-3552-57AF-C21C-E726F4BE9FE0}"/>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62F4F8F6-C796-4772-91E8-52085755D786}"/>
              </a:ext>
            </a:extLst>
          </p:cNvPr>
          <p:cNvSpPr txBox="1">
            <a:spLocks/>
          </p:cNvSpPr>
          <p:nvPr/>
        </p:nvSpPr>
        <p:spPr>
          <a:xfrm>
            <a:off x="1289957" y="1300820"/>
            <a:ext cx="15773400"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b="1" dirty="0">
                <a:solidFill>
                  <a:srgbClr val="305AA9"/>
                </a:solidFill>
                <a:latin typeface="Arial" panose="020B0604020202020204" pitchFamily="34" charset="0"/>
                <a:cs typeface="Arial" panose="020B0604020202020204" pitchFamily="34" charset="0"/>
              </a:rPr>
              <a:t>What about agency complaints for Fair Housing issues?</a:t>
            </a:r>
          </a:p>
        </p:txBody>
      </p:sp>
      <p:graphicFrame>
        <p:nvGraphicFramePr>
          <p:cNvPr id="7" name="Table 6">
            <a:extLst>
              <a:ext uri="{FF2B5EF4-FFF2-40B4-BE49-F238E27FC236}">
                <a16:creationId xmlns:a16="http://schemas.microsoft.com/office/drawing/2014/main" id="{4979A16B-8CB0-F1BF-5FBA-2F9C39667C25}"/>
              </a:ext>
            </a:extLst>
          </p:cNvPr>
          <p:cNvGraphicFramePr>
            <a:graphicFrameLocks noGrp="1"/>
          </p:cNvGraphicFramePr>
          <p:nvPr>
            <p:extLst>
              <p:ext uri="{D42A27DB-BD31-4B8C-83A1-F6EECF244321}">
                <p14:modId xmlns:p14="http://schemas.microsoft.com/office/powerpoint/2010/main" val="2963584714"/>
              </p:ext>
            </p:extLst>
          </p:nvPr>
        </p:nvGraphicFramePr>
        <p:xfrm>
          <a:off x="1289957" y="3510116"/>
          <a:ext cx="15478959" cy="5678128"/>
        </p:xfrm>
        <a:graphic>
          <a:graphicData uri="http://schemas.openxmlformats.org/drawingml/2006/table">
            <a:tbl>
              <a:tblPr firstRow="1" bandRow="1">
                <a:tableStyleId>{5C22544A-7EE6-4342-B048-85BDC9FD1C3A}</a:tableStyleId>
              </a:tblPr>
              <a:tblGrid>
                <a:gridCol w="7291043">
                  <a:extLst>
                    <a:ext uri="{9D8B030D-6E8A-4147-A177-3AD203B41FA5}">
                      <a16:colId xmlns:a16="http://schemas.microsoft.com/office/drawing/2014/main" val="159144773"/>
                    </a:ext>
                  </a:extLst>
                </a:gridCol>
                <a:gridCol w="8187916">
                  <a:extLst>
                    <a:ext uri="{9D8B030D-6E8A-4147-A177-3AD203B41FA5}">
                      <a16:colId xmlns:a16="http://schemas.microsoft.com/office/drawing/2014/main" val="469436275"/>
                    </a:ext>
                  </a:extLst>
                </a:gridCol>
              </a:tblGrid>
              <a:tr h="760064">
                <a:tc>
                  <a:txBody>
                    <a:bodyPr/>
                    <a:lstStyle/>
                    <a:p>
                      <a:r>
                        <a:rPr lang="en-US" sz="3000" dirty="0"/>
                        <a:t>HUD/CRED Complaint</a:t>
                      </a:r>
                    </a:p>
                  </a:txBody>
                  <a:tcPr/>
                </a:tc>
                <a:tc>
                  <a:txBody>
                    <a:bodyPr/>
                    <a:lstStyle/>
                    <a:p>
                      <a:r>
                        <a:rPr lang="en-US" sz="3000" dirty="0"/>
                        <a:t>Counterclaim</a:t>
                      </a:r>
                    </a:p>
                  </a:txBody>
                  <a:tcPr/>
                </a:tc>
                <a:extLst>
                  <a:ext uri="{0D108BD9-81ED-4DB2-BD59-A6C34878D82A}">
                    <a16:rowId xmlns:a16="http://schemas.microsoft.com/office/drawing/2014/main" val="985023832"/>
                  </a:ext>
                </a:extLst>
              </a:tr>
              <a:tr h="1386000">
                <a:tc>
                  <a:txBody>
                    <a:bodyPr/>
                    <a:lstStyle/>
                    <a:p>
                      <a:r>
                        <a:rPr lang="en-US" sz="3000" dirty="0"/>
                        <a:t>On agency timeline – months or years</a:t>
                      </a:r>
                    </a:p>
                  </a:txBody>
                  <a:tcPr/>
                </a:tc>
                <a:tc>
                  <a:txBody>
                    <a:bodyPr/>
                    <a:lstStyle/>
                    <a:p>
                      <a:r>
                        <a:rPr lang="en-US" sz="3000" dirty="0"/>
                        <a:t>On General Sessions timeline – days or weeks</a:t>
                      </a:r>
                    </a:p>
                  </a:txBody>
                  <a:tcPr/>
                </a:tc>
                <a:extLst>
                  <a:ext uri="{0D108BD9-81ED-4DB2-BD59-A6C34878D82A}">
                    <a16:rowId xmlns:a16="http://schemas.microsoft.com/office/drawing/2014/main" val="2701021740"/>
                  </a:ext>
                </a:extLst>
              </a:tr>
              <a:tr h="760064">
                <a:tc>
                  <a:txBody>
                    <a:bodyPr/>
                    <a:lstStyle/>
                    <a:p>
                      <a:r>
                        <a:rPr lang="en-US" sz="3000" dirty="0"/>
                        <a:t>Weak enforcement powers</a:t>
                      </a:r>
                    </a:p>
                  </a:txBody>
                  <a:tcPr/>
                </a:tc>
                <a:tc>
                  <a:txBody>
                    <a:bodyPr/>
                    <a:lstStyle/>
                    <a:p>
                      <a:r>
                        <a:rPr lang="en-US" sz="3000" dirty="0"/>
                        <a:t>Enforceable judgments</a:t>
                      </a:r>
                    </a:p>
                  </a:txBody>
                  <a:tcPr/>
                </a:tc>
                <a:extLst>
                  <a:ext uri="{0D108BD9-81ED-4DB2-BD59-A6C34878D82A}">
                    <a16:rowId xmlns:a16="http://schemas.microsoft.com/office/drawing/2014/main" val="799714952"/>
                  </a:ext>
                </a:extLst>
              </a:tr>
              <a:tr h="1386000">
                <a:tc>
                  <a:txBody>
                    <a:bodyPr/>
                    <a:lstStyle/>
                    <a:p>
                      <a:r>
                        <a:rPr lang="en-US" sz="3000" dirty="0"/>
                        <a:t>Agencies understand Fair Housing law… but can be political footballs.</a:t>
                      </a:r>
                    </a:p>
                  </a:txBody>
                  <a:tcPr/>
                </a:tc>
                <a:tc>
                  <a:txBody>
                    <a:bodyPr/>
                    <a:lstStyle/>
                    <a:p>
                      <a:r>
                        <a:rPr lang="en-US" sz="3000" dirty="0"/>
                        <a:t>Judges… probably understand Fair Housing law?</a:t>
                      </a:r>
                    </a:p>
                  </a:txBody>
                  <a:tcPr/>
                </a:tc>
                <a:extLst>
                  <a:ext uri="{0D108BD9-81ED-4DB2-BD59-A6C34878D82A}">
                    <a16:rowId xmlns:a16="http://schemas.microsoft.com/office/drawing/2014/main" val="1477115154"/>
                  </a:ext>
                </a:extLst>
              </a:tr>
              <a:tr h="1386000">
                <a:tc>
                  <a:txBody>
                    <a:bodyPr/>
                    <a:lstStyle/>
                    <a:p>
                      <a:r>
                        <a:rPr lang="en-US" sz="3000" dirty="0"/>
                        <a:t>Client talks privately to investigator</a:t>
                      </a:r>
                    </a:p>
                  </a:txBody>
                  <a:tcPr/>
                </a:tc>
                <a:tc>
                  <a:txBody>
                    <a:bodyPr/>
                    <a:lstStyle/>
                    <a:p>
                      <a:r>
                        <a:rPr lang="en-US" sz="3000" dirty="0"/>
                        <a:t>Client talks publicly to judge, adverse party, and the world</a:t>
                      </a:r>
                    </a:p>
                  </a:txBody>
                  <a:tcPr/>
                </a:tc>
                <a:extLst>
                  <a:ext uri="{0D108BD9-81ED-4DB2-BD59-A6C34878D82A}">
                    <a16:rowId xmlns:a16="http://schemas.microsoft.com/office/drawing/2014/main" val="3168966441"/>
                  </a:ext>
                </a:extLst>
              </a:tr>
            </a:tbl>
          </a:graphicData>
        </a:graphic>
      </p:graphicFrame>
      <p:sp>
        <p:nvSpPr>
          <p:cNvPr id="8" name="TextBox 7">
            <a:extLst>
              <a:ext uri="{FF2B5EF4-FFF2-40B4-BE49-F238E27FC236}">
                <a16:creationId xmlns:a16="http://schemas.microsoft.com/office/drawing/2014/main" id="{4DB09382-F270-8168-94B5-9370405C3950}"/>
              </a:ext>
            </a:extLst>
          </p:cNvPr>
          <p:cNvSpPr txBox="1"/>
          <p:nvPr/>
        </p:nvSpPr>
        <p:spPr>
          <a:xfrm>
            <a:off x="8371985" y="2294992"/>
            <a:ext cx="14958228" cy="769441"/>
          </a:xfrm>
          <a:prstGeom prst="rect">
            <a:avLst/>
          </a:prstGeom>
          <a:noFill/>
        </p:spPr>
        <p:txBody>
          <a:bodyPr wrap="square" rtlCol="0">
            <a:spAutoFit/>
          </a:bodyPr>
          <a:lstStyle/>
          <a:p>
            <a:r>
              <a:rPr lang="en-US" sz="4400" dirty="0"/>
              <a:t>Sure, if your client wants to.</a:t>
            </a:r>
          </a:p>
        </p:txBody>
      </p:sp>
    </p:spTree>
    <p:extLst>
      <p:ext uri="{BB962C8B-B14F-4D97-AF65-F5344CB8AC3E}">
        <p14:creationId xmlns:p14="http://schemas.microsoft.com/office/powerpoint/2010/main" val="4056352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8962944"/>
            <a:ext cx="18288000" cy="19050"/>
          </a:xfrm>
          <a:prstGeom prst="line">
            <a:avLst/>
          </a:prstGeom>
          <a:ln w="38100" cap="flat">
            <a:solidFill>
              <a:srgbClr val="305AA9"/>
            </a:solidFill>
            <a:prstDash val="solid"/>
            <a:headEnd type="none" w="sm" len="sm"/>
            <a:tailEnd type="none" w="sm" len="sm"/>
          </a:ln>
        </p:spPr>
        <p:txBody>
          <a:bodyPr/>
          <a:lstStyle/>
          <a:p>
            <a:endParaRPr lang="en-US"/>
          </a:p>
        </p:txBody>
      </p:sp>
      <p:grpSp>
        <p:nvGrpSpPr>
          <p:cNvPr id="4" name="Group 4"/>
          <p:cNvGrpSpPr>
            <a:grpSpLocks noChangeAspect="1"/>
          </p:cNvGrpSpPr>
          <p:nvPr/>
        </p:nvGrpSpPr>
        <p:grpSpPr>
          <a:xfrm>
            <a:off x="747546" y="2205654"/>
            <a:ext cx="6234548" cy="6234523"/>
            <a:chOff x="0" y="0"/>
            <a:chExt cx="6350000" cy="6349975"/>
          </a:xfrm>
        </p:grpSpPr>
        <p:sp>
          <p:nvSpPr>
            <p:cNvPr id="5" name="Freeform 5"/>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t="-9839" b="-124806"/>
              </a:stretch>
            </a:blipFill>
          </p:spPr>
          <p:txBody>
            <a:bodyPr/>
            <a:lstStyle/>
            <a:p>
              <a:endParaRPr lang="en-US"/>
            </a:p>
          </p:txBody>
        </p:sp>
      </p:grpSp>
      <p:sp>
        <p:nvSpPr>
          <p:cNvPr id="6" name="TextBox 6"/>
          <p:cNvSpPr txBox="1"/>
          <p:nvPr/>
        </p:nvSpPr>
        <p:spPr>
          <a:xfrm>
            <a:off x="7298312" y="2788791"/>
            <a:ext cx="10313787" cy="5614422"/>
          </a:xfrm>
          <a:prstGeom prst="rect">
            <a:avLst/>
          </a:prstGeom>
        </p:spPr>
        <p:txBody>
          <a:bodyPr lIns="0" tIns="0" rIns="0" bIns="0" rtlCol="0" anchor="t">
            <a:spAutoFit/>
          </a:bodyPr>
          <a:lstStyle/>
          <a:p>
            <a:pPr algn="ctr">
              <a:lnSpc>
                <a:spcPts val="4527"/>
              </a:lnSpc>
            </a:pPr>
            <a:r>
              <a:rPr lang="en-US" sz="3018" dirty="0">
                <a:solidFill>
                  <a:srgbClr val="000000"/>
                </a:solidFill>
                <a:latin typeface="Palatino" pitchFamily="2" charset="77"/>
                <a:ea typeface="Palatino" pitchFamily="2" charset="77"/>
              </a:rPr>
              <a:t>Legal Aid Society is a 501(c)(3), non-profit law firm that that offers education and legal representation in civil matters to low-income individuals, families, and seniors who typically lack the means to afford legal services.</a:t>
            </a:r>
          </a:p>
          <a:p>
            <a:pPr algn="ctr">
              <a:lnSpc>
                <a:spcPts val="2727"/>
              </a:lnSpc>
            </a:pPr>
            <a:endParaRPr lang="en-US" sz="3018" dirty="0">
              <a:solidFill>
                <a:srgbClr val="000000"/>
              </a:solidFill>
              <a:latin typeface="Palatino" pitchFamily="2" charset="77"/>
              <a:ea typeface="Palatino" pitchFamily="2" charset="77"/>
            </a:endParaRPr>
          </a:p>
          <a:p>
            <a:pPr algn="ctr">
              <a:lnSpc>
                <a:spcPts val="5277"/>
              </a:lnSpc>
            </a:pPr>
            <a:r>
              <a:rPr lang="en-US" sz="3518" dirty="0">
                <a:solidFill>
                  <a:srgbClr val="DC1F26"/>
                </a:solidFill>
                <a:latin typeface="Palatino" pitchFamily="2" charset="77"/>
                <a:ea typeface="Palatino" pitchFamily="2" charset="77"/>
              </a:rPr>
              <a:t>Mission:​</a:t>
            </a:r>
          </a:p>
          <a:p>
            <a:pPr algn="ctr">
              <a:lnSpc>
                <a:spcPts val="4527"/>
              </a:lnSpc>
            </a:pPr>
            <a:r>
              <a:rPr lang="en-US" sz="3018" dirty="0">
                <a:solidFill>
                  <a:srgbClr val="000000"/>
                </a:solidFill>
                <a:latin typeface="Palatino" pitchFamily="2" charset="77"/>
                <a:ea typeface="Palatino" pitchFamily="2" charset="77"/>
              </a:rPr>
              <a:t>To advance, defend, and enforce the legal rights of low-income and vulnerable people in order to secure for them the basic necessities of life. </a:t>
            </a:r>
          </a:p>
          <a:p>
            <a:pPr algn="ctr">
              <a:lnSpc>
                <a:spcPts val="4527"/>
              </a:lnSpc>
            </a:pPr>
            <a:endParaRPr lang="en-US" sz="3018" dirty="0">
              <a:solidFill>
                <a:srgbClr val="000000"/>
              </a:solidFill>
              <a:latin typeface="Palatino" pitchFamily="2" charset="77"/>
              <a:ea typeface="Palatino" pitchFamily="2" charset="77"/>
            </a:endParaRPr>
          </a:p>
        </p:txBody>
      </p:sp>
      <p:sp>
        <p:nvSpPr>
          <p:cNvPr id="7" name="TextBox 7"/>
          <p:cNvSpPr txBox="1"/>
          <p:nvPr/>
        </p:nvSpPr>
        <p:spPr>
          <a:xfrm>
            <a:off x="5139547" y="1217722"/>
            <a:ext cx="12822118" cy="1149346"/>
          </a:xfrm>
          <a:prstGeom prst="rect">
            <a:avLst/>
          </a:prstGeom>
        </p:spPr>
        <p:txBody>
          <a:bodyPr lIns="0" tIns="0" rIns="0" bIns="0" rtlCol="0" anchor="t">
            <a:spAutoFit/>
          </a:bodyPr>
          <a:lstStyle/>
          <a:p>
            <a:pPr algn="r">
              <a:lnSpc>
                <a:spcPts val="9100"/>
              </a:lnSpc>
              <a:spcBef>
                <a:spcPct val="0"/>
              </a:spcBef>
            </a:pPr>
            <a:r>
              <a:rPr lang="en-US" sz="6500">
                <a:solidFill>
                  <a:srgbClr val="0E4D8D"/>
                </a:solidFill>
                <a:latin typeface="Arimo Bold"/>
              </a:rPr>
              <a:t>What is Legal Aid Society?</a:t>
            </a:r>
          </a:p>
        </p:txBody>
      </p:sp>
      <p:pic>
        <p:nvPicPr>
          <p:cNvPr id="8" name="Picture 7" descr="The Cat Is Always Right, A Cat Judge On The Court Bench Making Wise Decisions For Cat Lovers Sticker">
            <a:extLst>
              <a:ext uri="{FF2B5EF4-FFF2-40B4-BE49-F238E27FC236}">
                <a16:creationId xmlns:a16="http://schemas.microsoft.com/office/drawing/2014/main" id="{F57FF56E-FDF7-9D44-1F05-C4B5E69EE70C}"/>
              </a:ext>
            </a:extLst>
          </p:cNvPr>
          <p:cNvPicPr>
            <a:picLocks noChangeAspect="1"/>
          </p:cNvPicPr>
          <p:nvPr/>
        </p:nvPicPr>
        <p:blipFill>
          <a:blip r:embed="rId3"/>
          <a:stretch>
            <a:fillRect/>
          </a:stretch>
        </p:blipFill>
        <p:spPr>
          <a:xfrm>
            <a:off x="6982094" y="7550170"/>
            <a:ext cx="2623458" cy="2623458"/>
          </a:xfrm>
          <a:prstGeom prst="rect">
            <a:avLst/>
          </a:prstGeom>
          <a:effectLst>
            <a:softEdge rad="317500"/>
          </a:effectLst>
        </p:spPr>
      </p:pic>
    </p:spTree>
    <p:extLst>
      <p:ext uri="{BB962C8B-B14F-4D97-AF65-F5344CB8AC3E}">
        <p14:creationId xmlns:p14="http://schemas.microsoft.com/office/powerpoint/2010/main" val="24938002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92735-0FD2-7613-6741-974D79B6D5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83576A-C1F3-2FF7-C50E-3AA8515DD235}"/>
              </a:ext>
            </a:extLst>
          </p:cNvPr>
          <p:cNvSpPr>
            <a:spLocks noGrp="1"/>
          </p:cNvSpPr>
          <p:nvPr>
            <p:ph type="title"/>
          </p:nvPr>
        </p:nvSpPr>
        <p:spPr/>
        <p:txBody>
          <a:bodyPr/>
          <a:lstStyle/>
          <a:p>
            <a:r>
              <a:rPr lang="en-US" b="1" dirty="0">
                <a:solidFill>
                  <a:srgbClr val="305AA9"/>
                </a:solidFill>
                <a:latin typeface="Arial" panose="020B0604020202020204" pitchFamily="34" charset="0"/>
                <a:cs typeface="Arial" panose="020B0604020202020204" pitchFamily="34" charset="0"/>
              </a:rPr>
              <a:t>Common Category #4: Retaliation</a:t>
            </a:r>
          </a:p>
        </p:txBody>
      </p:sp>
      <p:sp>
        <p:nvSpPr>
          <p:cNvPr id="5" name="AutoShape 2">
            <a:extLst>
              <a:ext uri="{FF2B5EF4-FFF2-40B4-BE49-F238E27FC236}">
                <a16:creationId xmlns:a16="http://schemas.microsoft.com/office/drawing/2014/main" id="{2BA9FE02-593F-F47C-4A1B-33589E0FA55D}"/>
              </a:ext>
            </a:extLst>
          </p:cNvPr>
          <p:cNvSpPr/>
          <p:nvPr/>
        </p:nvSpPr>
        <p:spPr>
          <a:xfrm>
            <a:off x="0" y="8962944"/>
            <a:ext cx="18288000" cy="1905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Freeform 3">
            <a:extLst>
              <a:ext uri="{FF2B5EF4-FFF2-40B4-BE49-F238E27FC236}">
                <a16:creationId xmlns:a16="http://schemas.microsoft.com/office/drawing/2014/main" id="{05CBF47B-F813-BE78-4AD0-05EB1346866A}"/>
              </a:ext>
            </a:extLst>
          </p:cNvPr>
          <p:cNvSpPr/>
          <p:nvPr/>
        </p:nvSpPr>
        <p:spPr>
          <a:xfrm>
            <a:off x="7505487" y="9258300"/>
            <a:ext cx="3568865" cy="941869"/>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aphicFrame>
        <p:nvGraphicFramePr>
          <p:cNvPr id="11" name="Table 10">
            <a:extLst>
              <a:ext uri="{FF2B5EF4-FFF2-40B4-BE49-F238E27FC236}">
                <a16:creationId xmlns:a16="http://schemas.microsoft.com/office/drawing/2014/main" id="{DE086847-627A-D7C7-DC22-1551433C3642}"/>
              </a:ext>
            </a:extLst>
          </p:cNvPr>
          <p:cNvGraphicFramePr>
            <a:graphicFrameLocks noGrp="1"/>
          </p:cNvGraphicFramePr>
          <p:nvPr>
            <p:extLst>
              <p:ext uri="{D42A27DB-BD31-4B8C-83A1-F6EECF244321}">
                <p14:modId xmlns:p14="http://schemas.microsoft.com/office/powerpoint/2010/main" val="265234214"/>
              </p:ext>
            </p:extLst>
          </p:nvPr>
        </p:nvGraphicFramePr>
        <p:xfrm>
          <a:off x="1257300" y="2536033"/>
          <a:ext cx="15483254" cy="6065520"/>
        </p:xfrm>
        <a:graphic>
          <a:graphicData uri="http://schemas.openxmlformats.org/drawingml/2006/table">
            <a:tbl>
              <a:tblPr/>
              <a:tblGrid>
                <a:gridCol w="15483254">
                  <a:extLst>
                    <a:ext uri="{9D8B030D-6E8A-4147-A177-3AD203B41FA5}">
                      <a16:colId xmlns:a16="http://schemas.microsoft.com/office/drawing/2014/main" val="1553484967"/>
                    </a:ext>
                  </a:extLst>
                </a:gridCol>
              </a:tblGrid>
              <a:tr h="5512947">
                <a:tc>
                  <a:txBody>
                    <a:bodyPr/>
                    <a:lstStyle/>
                    <a:p>
                      <a:pPr fontAlgn="t">
                        <a:lnSpc>
                          <a:spcPct val="100000"/>
                        </a:lnSpc>
                        <a:buNone/>
                      </a:pPr>
                      <a:r>
                        <a:rPr lang="en-US" sz="2800" b="1" i="0" dirty="0">
                          <a:effectLst/>
                          <a:latin typeface="Segoe UI" panose="020B0502040204020203" pitchFamily="34" charset="0"/>
                        </a:rPr>
                        <a:t>The Good:</a:t>
                      </a:r>
                    </a:p>
                    <a:p>
                      <a:pPr marL="457200" indent="-457200" fontAlgn="t">
                        <a:lnSpc>
                          <a:spcPct val="100000"/>
                        </a:lnSpc>
                        <a:buFont typeface="Arial" panose="020B0604020202020204" pitchFamily="34" charset="0"/>
                        <a:buChar char="•"/>
                      </a:pPr>
                      <a:r>
                        <a:rPr lang="en-US" sz="2800" b="0" i="0" dirty="0">
                          <a:effectLst/>
                          <a:latin typeface="Segoe UI" panose="020B0502040204020203" pitchFamily="34" charset="0"/>
                        </a:rPr>
                        <a:t>Judges understand them</a:t>
                      </a:r>
                    </a:p>
                    <a:p>
                      <a:pPr marL="457200" indent="-457200" fontAlgn="t">
                        <a:lnSpc>
                          <a:spcPct val="100000"/>
                        </a:lnSpc>
                        <a:buFont typeface="Arial" panose="020B0604020202020204" pitchFamily="34" charset="0"/>
                        <a:buChar char="•"/>
                      </a:pPr>
                      <a:r>
                        <a:rPr lang="en-US" sz="2800" b="0" i="0" dirty="0">
                          <a:effectLst/>
                          <a:latin typeface="Segoe UI" panose="020B0502040204020203" pitchFamily="34" charset="0"/>
                        </a:rPr>
                        <a:t>Clients care deeply about them</a:t>
                      </a:r>
                    </a:p>
                    <a:p>
                      <a:pPr marL="457200" indent="-457200" fontAlgn="t">
                        <a:lnSpc>
                          <a:spcPct val="100000"/>
                        </a:lnSpc>
                        <a:buFont typeface="Arial" panose="020B0604020202020204" pitchFamily="34" charset="0"/>
                        <a:buChar char="•"/>
                      </a:pPr>
                      <a:r>
                        <a:rPr lang="en-US" sz="2800" b="0" i="0" dirty="0">
                          <a:effectLst/>
                          <a:latin typeface="Segoe UI" panose="020B0502040204020203" pitchFamily="34" charset="0"/>
                        </a:rPr>
                        <a:t>Statutory authority (TCA § 66-28-514, Fair Housing Act)</a:t>
                      </a:r>
                    </a:p>
                    <a:p>
                      <a:pPr fontAlgn="t">
                        <a:lnSpc>
                          <a:spcPct val="100000"/>
                        </a:lnSpc>
                        <a:buFont typeface="Arial" panose="020B0604020202020204" pitchFamily="34" charset="0"/>
                        <a:buChar char="•"/>
                      </a:pPr>
                      <a:endParaRPr lang="en-US" sz="2800" b="0" i="0" dirty="0">
                        <a:effectLst/>
                        <a:latin typeface="Segoe UI" panose="020B0502040204020203" pitchFamily="34" charset="0"/>
                      </a:endParaRPr>
                    </a:p>
                    <a:p>
                      <a:pPr fontAlgn="t">
                        <a:lnSpc>
                          <a:spcPct val="100000"/>
                        </a:lnSpc>
                        <a:buFont typeface="Arial" panose="020B0604020202020204" pitchFamily="34" charset="0"/>
                        <a:buNone/>
                      </a:pPr>
                      <a:r>
                        <a:rPr lang="en-US" sz="2800" b="1" i="0" dirty="0">
                          <a:effectLst/>
                          <a:latin typeface="Segoe UI" panose="020B0502040204020203" pitchFamily="34" charset="0"/>
                        </a:rPr>
                        <a:t>The Bad:</a:t>
                      </a:r>
                    </a:p>
                    <a:p>
                      <a:pPr marL="0" marR="0" lvl="0" indent="0" algn="l" defTabSz="1371600" rtl="0" eaLnBrk="1" fontAlgn="t" latinLnBrk="0" hangingPunct="1">
                        <a:lnSpc>
                          <a:spcPct val="100000"/>
                        </a:lnSpc>
                        <a:spcBef>
                          <a:spcPts val="0"/>
                        </a:spcBef>
                        <a:spcAft>
                          <a:spcPts val="0"/>
                        </a:spcAft>
                        <a:buClrTx/>
                        <a:buSzTx/>
                        <a:buFont typeface="Arial" panose="020B0604020202020204" pitchFamily="34" charset="0"/>
                        <a:buNone/>
                        <a:tabLst/>
                        <a:defRPr/>
                      </a:pPr>
                      <a:r>
                        <a:rPr lang="en-US" sz="2800" b="0" i="0" dirty="0">
                          <a:effectLst/>
                          <a:latin typeface="Segoe UI" panose="020B0502040204020203" pitchFamily="34" charset="0"/>
                        </a:rPr>
                        <a:t>Unless the landlord is an idiot, can you carry the burden to prove it was retaliation?</a:t>
                      </a:r>
                    </a:p>
                    <a:p>
                      <a:pPr fontAlgn="t">
                        <a:lnSpc>
                          <a:spcPct val="100000"/>
                        </a:lnSpc>
                        <a:buFont typeface="Arial" panose="020B0604020202020204" pitchFamily="34" charset="0"/>
                        <a:buChar char="•"/>
                      </a:pPr>
                      <a:endParaRPr lang="en-US" sz="2800" b="0" i="0" dirty="0">
                        <a:effectLst/>
                        <a:latin typeface="Segoe UI" panose="020B0502040204020203" pitchFamily="34" charset="0"/>
                      </a:endParaRPr>
                    </a:p>
                    <a:p>
                      <a:pPr fontAlgn="t">
                        <a:lnSpc>
                          <a:spcPct val="100000"/>
                        </a:lnSpc>
                        <a:buNone/>
                      </a:pPr>
                      <a:r>
                        <a:rPr lang="en-US" sz="2800" b="1" i="0" dirty="0">
                          <a:effectLst/>
                          <a:latin typeface="Segoe UI" panose="020B0502040204020203" pitchFamily="34" charset="0"/>
                        </a:rPr>
                        <a:t>The Ugly:</a:t>
                      </a:r>
                    </a:p>
                    <a:p>
                      <a:pPr fontAlgn="t">
                        <a:lnSpc>
                          <a:spcPct val="100000"/>
                        </a:lnSpc>
                        <a:buNone/>
                      </a:pPr>
                      <a:r>
                        <a:rPr lang="en-US" sz="2800" b="0" i="0" dirty="0">
                          <a:effectLst/>
                          <a:latin typeface="Segoe UI" panose="020B0502040204020203" pitchFamily="34" charset="0"/>
                        </a:rPr>
                        <a:t>You: "The landlord is evicting my client because she exercised her rights.“</a:t>
                      </a:r>
                    </a:p>
                    <a:p>
                      <a:pPr fontAlgn="t">
                        <a:lnSpc>
                          <a:spcPct val="100000"/>
                        </a:lnSpc>
                        <a:buNone/>
                      </a:pPr>
                      <a:endParaRPr lang="en-US" sz="2800" b="0" i="0" dirty="0">
                        <a:effectLst/>
                        <a:latin typeface="Segoe UI" panose="020B0502040204020203" pitchFamily="34" charset="0"/>
                      </a:endParaRPr>
                    </a:p>
                    <a:p>
                      <a:pPr fontAlgn="t">
                        <a:lnSpc>
                          <a:spcPct val="100000"/>
                        </a:lnSpc>
                        <a:buNone/>
                      </a:pPr>
                      <a:r>
                        <a:rPr lang="en-US" sz="2800" b="0" i="0" dirty="0">
                          <a:effectLst/>
                          <a:latin typeface="Segoe UI" panose="020B0502040204020203" pitchFamily="34" charset="0"/>
                        </a:rPr>
                        <a:t>Landlord: “No, we’re evicting her because over the last three years, she’s had 12 noise complaints from her neighbors, 8 aggressive run-ins with property management, 6 housekeeping complaints, and she has a partridge and a pear tree on her patio.”</a:t>
                      </a:r>
                    </a:p>
                  </a:txBody>
                  <a:tcPr>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2858352368"/>
                  </a:ext>
                </a:extLst>
              </a:tr>
            </a:tbl>
          </a:graphicData>
        </a:graphic>
      </p:graphicFrame>
      <p:pic>
        <p:nvPicPr>
          <p:cNvPr id="4" name="Picture 3">
            <a:extLst>
              <a:ext uri="{FF2B5EF4-FFF2-40B4-BE49-F238E27FC236}">
                <a16:creationId xmlns:a16="http://schemas.microsoft.com/office/drawing/2014/main" id="{C201237A-89EE-A211-A5BA-B4235C397181}"/>
              </a:ext>
            </a:extLst>
          </p:cNvPr>
          <p:cNvPicPr>
            <a:picLocks noChangeAspect="1"/>
          </p:cNvPicPr>
          <p:nvPr/>
        </p:nvPicPr>
        <p:blipFill>
          <a:blip r:embed="rId3"/>
          <a:stretch>
            <a:fillRect/>
          </a:stretch>
        </p:blipFill>
        <p:spPr>
          <a:xfrm>
            <a:off x="15312390" y="2536033"/>
            <a:ext cx="2247900" cy="3371850"/>
          </a:xfrm>
          <a:prstGeom prst="rect">
            <a:avLst/>
          </a:prstGeom>
          <a:effectLst>
            <a:softEdge rad="127000"/>
          </a:effectLst>
        </p:spPr>
      </p:pic>
    </p:spTree>
    <p:extLst>
      <p:ext uri="{BB962C8B-B14F-4D97-AF65-F5344CB8AC3E}">
        <p14:creationId xmlns:p14="http://schemas.microsoft.com/office/powerpoint/2010/main" val="1712423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84FA4-1508-B619-EBEE-373B10E977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A63C5E-444C-0313-9CD4-30EE14DBF6D8}"/>
              </a:ext>
            </a:extLst>
          </p:cNvPr>
          <p:cNvSpPr>
            <a:spLocks noGrp="1"/>
          </p:cNvSpPr>
          <p:nvPr>
            <p:ph type="title"/>
          </p:nvPr>
        </p:nvSpPr>
        <p:spPr/>
        <p:txBody>
          <a:bodyPr/>
          <a:lstStyle/>
          <a:p>
            <a:r>
              <a:rPr lang="en-US" b="1" dirty="0">
                <a:solidFill>
                  <a:srgbClr val="305AA9"/>
                </a:solidFill>
                <a:latin typeface="Arial" panose="020B0604020202020204" pitchFamily="34" charset="0"/>
                <a:cs typeface="Arial" panose="020B0604020202020204" pitchFamily="34" charset="0"/>
              </a:rPr>
              <a:t>Retaliation Strategy</a:t>
            </a:r>
          </a:p>
        </p:txBody>
      </p:sp>
      <p:sp>
        <p:nvSpPr>
          <p:cNvPr id="5" name="AutoShape 2">
            <a:extLst>
              <a:ext uri="{FF2B5EF4-FFF2-40B4-BE49-F238E27FC236}">
                <a16:creationId xmlns:a16="http://schemas.microsoft.com/office/drawing/2014/main" id="{AA51EBCF-5F94-8AAB-87DC-08E48D02CC75}"/>
              </a:ext>
            </a:extLst>
          </p:cNvPr>
          <p:cNvSpPr/>
          <p:nvPr/>
        </p:nvSpPr>
        <p:spPr>
          <a:xfrm>
            <a:off x="0" y="8962944"/>
            <a:ext cx="18288000" cy="1905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Freeform 3">
            <a:extLst>
              <a:ext uri="{FF2B5EF4-FFF2-40B4-BE49-F238E27FC236}">
                <a16:creationId xmlns:a16="http://schemas.microsoft.com/office/drawing/2014/main" id="{AA7933F1-9812-0A7A-17B6-32C831EBBFBF}"/>
              </a:ext>
            </a:extLst>
          </p:cNvPr>
          <p:cNvSpPr/>
          <p:nvPr/>
        </p:nvSpPr>
        <p:spPr>
          <a:xfrm>
            <a:off x="7505487" y="9258300"/>
            <a:ext cx="3568865" cy="941869"/>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3">
            <a:extLst>
              <a:ext uri="{FF2B5EF4-FFF2-40B4-BE49-F238E27FC236}">
                <a16:creationId xmlns:a16="http://schemas.microsoft.com/office/drawing/2014/main" id="{F6045756-D64C-F195-1D89-C24407FFDDCD}"/>
              </a:ext>
            </a:extLst>
          </p:cNvPr>
          <p:cNvSpPr txBox="1"/>
          <p:nvPr/>
        </p:nvSpPr>
        <p:spPr>
          <a:xfrm>
            <a:off x="1424353" y="2812339"/>
            <a:ext cx="14718323" cy="5632311"/>
          </a:xfrm>
          <a:prstGeom prst="rect">
            <a:avLst/>
          </a:prstGeom>
          <a:noFill/>
        </p:spPr>
        <p:txBody>
          <a:bodyPr wrap="square" rtlCol="0">
            <a:spAutoFit/>
          </a:bodyPr>
          <a:lstStyle/>
          <a:p>
            <a:r>
              <a:rPr lang="en-US" sz="4000" dirty="0"/>
              <a:t>Ask:</a:t>
            </a:r>
          </a:p>
          <a:p>
            <a:endParaRPr lang="en-US" sz="4000" dirty="0"/>
          </a:p>
          <a:p>
            <a:pPr marL="285750" indent="-285750">
              <a:buFont typeface="Arial" panose="020B0604020202020204" pitchFamily="34" charset="0"/>
              <a:buChar char="•"/>
            </a:pPr>
            <a:r>
              <a:rPr lang="en-US" sz="4000" dirty="0"/>
              <a:t>What is the protected activity?</a:t>
            </a:r>
          </a:p>
          <a:p>
            <a:pPr marL="285750" indent="-285750">
              <a:buFont typeface="Arial" panose="020B0604020202020204" pitchFamily="34" charset="0"/>
              <a:buChar char="•"/>
            </a:pPr>
            <a:r>
              <a:rPr lang="en-US" sz="4000" dirty="0"/>
              <a:t>What is the timeline? </a:t>
            </a:r>
          </a:p>
          <a:p>
            <a:pPr marL="285750" indent="-285750">
              <a:buFont typeface="Arial" panose="020B0604020202020204" pitchFamily="34" charset="0"/>
              <a:buChar char="•"/>
            </a:pPr>
            <a:r>
              <a:rPr lang="en-US" sz="4000" dirty="0"/>
              <a:t>What legitimate reasons will the landlord give?</a:t>
            </a:r>
          </a:p>
          <a:p>
            <a:pPr marL="285750" indent="-285750">
              <a:buFont typeface="Arial" panose="020B0604020202020204" pitchFamily="34" charset="0"/>
              <a:buChar char="•"/>
            </a:pPr>
            <a:r>
              <a:rPr lang="en-US" sz="4000" dirty="0"/>
              <a:t>Will pleading retaliation advance the client’s goals?</a:t>
            </a:r>
          </a:p>
          <a:p>
            <a:endParaRPr lang="en-US" sz="4000" dirty="0"/>
          </a:p>
          <a:p>
            <a:r>
              <a:rPr lang="en-US" sz="4000" b="1" dirty="0"/>
              <a:t>Even assuming retaliation exists, does alleging retaliation </a:t>
            </a:r>
            <a:r>
              <a:rPr lang="en-US" sz="4000" b="1" dirty="0">
                <a:solidFill>
                  <a:srgbClr val="305AA9"/>
                </a:solidFill>
              </a:rPr>
              <a:t>help</a:t>
            </a:r>
            <a:r>
              <a:rPr lang="en-US" sz="4000" b="1" dirty="0"/>
              <a:t> your client more than the landlord’s rebuttal will </a:t>
            </a:r>
            <a:r>
              <a:rPr lang="en-US" sz="4000" b="1" dirty="0">
                <a:solidFill>
                  <a:srgbClr val="305AA9"/>
                </a:solidFill>
              </a:rPr>
              <a:t>hurt</a:t>
            </a:r>
            <a:r>
              <a:rPr lang="en-US" sz="4000" b="1" dirty="0"/>
              <a:t> them?</a:t>
            </a:r>
          </a:p>
        </p:txBody>
      </p:sp>
      <p:pic>
        <p:nvPicPr>
          <p:cNvPr id="7" name="Picture 6">
            <a:extLst>
              <a:ext uri="{FF2B5EF4-FFF2-40B4-BE49-F238E27FC236}">
                <a16:creationId xmlns:a16="http://schemas.microsoft.com/office/drawing/2014/main" id="{36D1C523-5912-9396-CF46-A75E5E51BF1A}"/>
              </a:ext>
            </a:extLst>
          </p:cNvPr>
          <p:cNvPicPr>
            <a:picLocks noChangeAspect="1"/>
          </p:cNvPicPr>
          <p:nvPr/>
        </p:nvPicPr>
        <p:blipFill>
          <a:blip r:embed="rId3"/>
          <a:stretch>
            <a:fillRect/>
          </a:stretch>
        </p:blipFill>
        <p:spPr>
          <a:xfrm>
            <a:off x="12773025" y="925489"/>
            <a:ext cx="4692015" cy="4692015"/>
          </a:xfrm>
          <a:prstGeom prst="rect">
            <a:avLst/>
          </a:prstGeom>
        </p:spPr>
      </p:pic>
    </p:spTree>
    <p:extLst>
      <p:ext uri="{BB962C8B-B14F-4D97-AF65-F5344CB8AC3E}">
        <p14:creationId xmlns:p14="http://schemas.microsoft.com/office/powerpoint/2010/main" val="3590979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786FD-9369-1A64-0C2B-F6F38218F04F}"/>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31F3281C-7A0C-E4E1-82F7-ED7A8D5A838C}"/>
              </a:ext>
            </a:extLst>
          </p:cNvPr>
          <p:cNvSpPr/>
          <p:nvPr/>
        </p:nvSpPr>
        <p:spPr>
          <a:xfrm>
            <a:off x="0" y="8962944"/>
            <a:ext cx="18288000" cy="19050"/>
          </a:xfrm>
          <a:prstGeom prst="line">
            <a:avLst/>
          </a:prstGeom>
          <a:ln w="38100" cap="flat">
            <a:solidFill>
              <a:srgbClr val="305AA9"/>
            </a:solidFill>
            <a:prstDash val="solid"/>
            <a:headEnd type="none" w="sm" len="sm"/>
            <a:tailEnd type="none" w="sm" len="sm"/>
          </a:ln>
        </p:spPr>
        <p:txBody>
          <a:bodyPr/>
          <a:lstStyle/>
          <a:p>
            <a:endParaRPr lang="en-US"/>
          </a:p>
        </p:txBody>
      </p:sp>
      <p:sp>
        <p:nvSpPr>
          <p:cNvPr id="3" name="Freeform 3">
            <a:extLst>
              <a:ext uri="{FF2B5EF4-FFF2-40B4-BE49-F238E27FC236}">
                <a16:creationId xmlns:a16="http://schemas.microsoft.com/office/drawing/2014/main" id="{9F4F9ABA-1695-A4F3-0F24-7033B857DC38}"/>
              </a:ext>
            </a:extLst>
          </p:cNvPr>
          <p:cNvSpPr/>
          <p:nvPr/>
        </p:nvSpPr>
        <p:spPr>
          <a:xfrm>
            <a:off x="7505487" y="9258300"/>
            <a:ext cx="3568865" cy="941869"/>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Title 1">
            <a:extLst>
              <a:ext uri="{FF2B5EF4-FFF2-40B4-BE49-F238E27FC236}">
                <a16:creationId xmlns:a16="http://schemas.microsoft.com/office/drawing/2014/main" id="{38CB126A-E23D-4602-9E82-EFB9106BE1FC}"/>
              </a:ext>
            </a:extLst>
          </p:cNvPr>
          <p:cNvSpPr txBox="1">
            <a:spLocks/>
          </p:cNvSpPr>
          <p:nvPr/>
        </p:nvSpPr>
        <p:spPr>
          <a:xfrm>
            <a:off x="1289957" y="1283235"/>
            <a:ext cx="15773400"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b="1" dirty="0">
                <a:solidFill>
                  <a:srgbClr val="305AA9"/>
                </a:solidFill>
                <a:latin typeface="Arial" panose="020B0604020202020204" pitchFamily="34" charset="0"/>
                <a:cs typeface="Arial" panose="020B0604020202020204" pitchFamily="34" charset="0"/>
              </a:rPr>
              <a:t>Poll</a:t>
            </a:r>
          </a:p>
        </p:txBody>
      </p:sp>
      <p:sp>
        <p:nvSpPr>
          <p:cNvPr id="6" name="Content Placeholder 2">
            <a:extLst>
              <a:ext uri="{FF2B5EF4-FFF2-40B4-BE49-F238E27FC236}">
                <a16:creationId xmlns:a16="http://schemas.microsoft.com/office/drawing/2014/main" id="{C81ACED6-1334-9255-BE62-154A5CDF83C3}"/>
              </a:ext>
            </a:extLst>
          </p:cNvPr>
          <p:cNvSpPr txBox="1">
            <a:spLocks/>
          </p:cNvSpPr>
          <p:nvPr/>
        </p:nvSpPr>
        <p:spPr>
          <a:xfrm>
            <a:off x="1257300" y="2593140"/>
            <a:ext cx="15773400" cy="5884111"/>
          </a:xfrm>
          <a:prstGeom prst="rect">
            <a:avLst/>
          </a:prstGeom>
        </p:spPr>
        <p:txBody>
          <a:bodyP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n-US" sz="4400" dirty="0">
                <a:latin typeface="Palatino" pitchFamily="2" charset="77"/>
                <a:ea typeface="Palatino" pitchFamily="2" charset="77"/>
              </a:rPr>
              <a:t>Looking at your caseload now, what percentage of your cases contain at least one potentially viable counterclaim?</a:t>
            </a:r>
          </a:p>
          <a:p>
            <a:pPr marL="0" indent="0">
              <a:buFont typeface="Arial" panose="020B0604020202020204" pitchFamily="34" charset="0"/>
              <a:buNone/>
            </a:pPr>
            <a:endParaRPr lang="en-US" dirty="0"/>
          </a:p>
        </p:txBody>
      </p:sp>
      <p:pic>
        <p:nvPicPr>
          <p:cNvPr id="7" name="Picture 6">
            <a:extLst>
              <a:ext uri="{FF2B5EF4-FFF2-40B4-BE49-F238E27FC236}">
                <a16:creationId xmlns:a16="http://schemas.microsoft.com/office/drawing/2014/main" id="{04B490B1-8D01-2544-3741-CB919069C596}"/>
              </a:ext>
            </a:extLst>
          </p:cNvPr>
          <p:cNvPicPr>
            <a:picLocks noChangeAspect="1"/>
          </p:cNvPicPr>
          <p:nvPr/>
        </p:nvPicPr>
        <p:blipFill>
          <a:blip r:embed="rId3"/>
          <a:stretch>
            <a:fillRect/>
          </a:stretch>
        </p:blipFill>
        <p:spPr>
          <a:xfrm>
            <a:off x="5956169" y="5224422"/>
            <a:ext cx="6667500" cy="3495675"/>
          </a:xfrm>
          <a:prstGeom prst="rect">
            <a:avLst/>
          </a:prstGeom>
          <a:effectLst>
            <a:softEdge rad="63500"/>
          </a:effectLst>
        </p:spPr>
      </p:pic>
    </p:spTree>
    <p:extLst>
      <p:ext uri="{BB962C8B-B14F-4D97-AF65-F5344CB8AC3E}">
        <p14:creationId xmlns:p14="http://schemas.microsoft.com/office/powerpoint/2010/main" val="21639330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94692-F90B-D67A-0E79-8E69E496502B}"/>
            </a:ext>
          </a:extLst>
        </p:cNvPr>
        <p:cNvGrpSpPr/>
        <p:nvPr/>
      </p:nvGrpSpPr>
      <p:grpSpPr>
        <a:xfrm>
          <a:off x="0" y="0"/>
          <a:ext cx="0" cy="0"/>
          <a:chOff x="0" y="0"/>
          <a:chExt cx="0" cy="0"/>
        </a:xfrm>
      </p:grpSpPr>
      <p:grpSp>
        <p:nvGrpSpPr>
          <p:cNvPr id="10" name="Group 10">
            <a:extLst>
              <a:ext uri="{FF2B5EF4-FFF2-40B4-BE49-F238E27FC236}">
                <a16:creationId xmlns:a16="http://schemas.microsoft.com/office/drawing/2014/main" id="{EE5B331A-54CD-0D36-237B-7BDB47673C42}"/>
              </a:ext>
            </a:extLst>
          </p:cNvPr>
          <p:cNvGrpSpPr/>
          <p:nvPr/>
        </p:nvGrpSpPr>
        <p:grpSpPr>
          <a:xfrm>
            <a:off x="0" y="9414034"/>
            <a:ext cx="18288000" cy="872966"/>
            <a:chOff x="0" y="0"/>
            <a:chExt cx="812800" cy="61875"/>
          </a:xfrm>
        </p:grpSpPr>
        <p:sp>
          <p:nvSpPr>
            <p:cNvPr id="11" name="Freeform 11">
              <a:extLst>
                <a:ext uri="{FF2B5EF4-FFF2-40B4-BE49-F238E27FC236}">
                  <a16:creationId xmlns:a16="http://schemas.microsoft.com/office/drawing/2014/main" id="{DB8A9298-23AD-79FF-6B5F-E8FD4FC7ADD0}"/>
                </a:ext>
              </a:extLst>
            </p:cNvPr>
            <p:cNvSpPr/>
            <p:nvPr/>
          </p:nvSpPr>
          <p:spPr>
            <a:xfrm>
              <a:off x="0" y="0"/>
              <a:ext cx="812800" cy="61875"/>
            </a:xfrm>
            <a:custGeom>
              <a:avLst/>
              <a:gdLst/>
              <a:ahLst/>
              <a:cxnLst/>
              <a:rect l="l" t="t" r="r" b="b"/>
              <a:pathLst>
                <a:path w="812800" h="61875">
                  <a:moveTo>
                    <a:pt x="0" y="0"/>
                  </a:moveTo>
                  <a:lnTo>
                    <a:pt x="812800" y="0"/>
                  </a:lnTo>
                  <a:lnTo>
                    <a:pt x="812800" y="61875"/>
                  </a:lnTo>
                  <a:lnTo>
                    <a:pt x="0" y="61875"/>
                  </a:lnTo>
                  <a:close/>
                </a:path>
              </a:pathLst>
            </a:custGeom>
            <a:solidFill>
              <a:srgbClr val="305AA9"/>
            </a:solidFill>
          </p:spPr>
          <p:txBody>
            <a:bodyPr/>
            <a:lstStyle/>
            <a:p>
              <a:endParaRPr lang="en-US"/>
            </a:p>
          </p:txBody>
        </p:sp>
        <p:sp>
          <p:nvSpPr>
            <p:cNvPr id="12" name="TextBox 12">
              <a:extLst>
                <a:ext uri="{FF2B5EF4-FFF2-40B4-BE49-F238E27FC236}">
                  <a16:creationId xmlns:a16="http://schemas.microsoft.com/office/drawing/2014/main" id="{19C5EF63-523E-269B-CCA1-9D8A3EF420FF}"/>
                </a:ext>
              </a:extLst>
            </p:cNvPr>
            <p:cNvSpPr txBox="1"/>
            <p:nvPr/>
          </p:nvSpPr>
          <p:spPr>
            <a:xfrm>
              <a:off x="0" y="-38100"/>
              <a:ext cx="812800" cy="99975"/>
            </a:xfrm>
            <a:prstGeom prst="rect">
              <a:avLst/>
            </a:prstGeom>
          </p:spPr>
          <p:txBody>
            <a:bodyPr lIns="50800" tIns="50800" rIns="50800" bIns="50800" rtlCol="0" anchor="ctr"/>
            <a:lstStyle/>
            <a:p>
              <a:pPr algn="ctr">
                <a:lnSpc>
                  <a:spcPts val="2659"/>
                </a:lnSpc>
                <a:spcBef>
                  <a:spcPct val="0"/>
                </a:spcBef>
              </a:pPr>
              <a:endParaRPr/>
            </a:p>
          </p:txBody>
        </p:sp>
      </p:grpSp>
      <p:sp>
        <p:nvSpPr>
          <p:cNvPr id="13" name="Freeform 13">
            <a:extLst>
              <a:ext uri="{FF2B5EF4-FFF2-40B4-BE49-F238E27FC236}">
                <a16:creationId xmlns:a16="http://schemas.microsoft.com/office/drawing/2014/main" id="{41D5EB7F-A115-4A8B-7B49-8D84989075F8}"/>
              </a:ext>
            </a:extLst>
          </p:cNvPr>
          <p:cNvSpPr/>
          <p:nvPr/>
        </p:nvSpPr>
        <p:spPr>
          <a:xfrm>
            <a:off x="9845873" y="422728"/>
            <a:ext cx="6465185" cy="1708711"/>
          </a:xfrm>
          <a:custGeom>
            <a:avLst/>
            <a:gdLst/>
            <a:ahLst/>
            <a:cxnLst/>
            <a:rect l="l" t="t" r="r" b="b"/>
            <a:pathLst>
              <a:path w="4923365" h="1299339">
                <a:moveTo>
                  <a:pt x="0" y="0"/>
                </a:moveTo>
                <a:lnTo>
                  <a:pt x="4923365" y="0"/>
                </a:lnTo>
                <a:lnTo>
                  <a:pt x="4923365" y="1299339"/>
                </a:lnTo>
                <a:lnTo>
                  <a:pt x="0" y="129933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 name="TextBox 14">
            <a:extLst>
              <a:ext uri="{FF2B5EF4-FFF2-40B4-BE49-F238E27FC236}">
                <a16:creationId xmlns:a16="http://schemas.microsoft.com/office/drawing/2014/main" id="{BB440C6A-0647-E503-5FA4-9E8A951D8D61}"/>
              </a:ext>
            </a:extLst>
          </p:cNvPr>
          <p:cNvSpPr txBox="1"/>
          <p:nvPr/>
        </p:nvSpPr>
        <p:spPr>
          <a:xfrm>
            <a:off x="7475220" y="2400206"/>
            <a:ext cx="10215973" cy="5309146"/>
          </a:xfrm>
          <a:prstGeom prst="rect">
            <a:avLst/>
          </a:prstGeom>
        </p:spPr>
        <p:txBody>
          <a:bodyPr wrap="square" lIns="0" tIns="0" rIns="0" bIns="0" rtlCol="0" anchor="t">
            <a:spAutoFit/>
          </a:bodyPr>
          <a:lstStyle/>
          <a:p>
            <a:pPr algn="ctr"/>
            <a:r>
              <a:rPr lang="en-US" sz="11500" dirty="0">
                <a:solidFill>
                  <a:srgbClr val="124A87"/>
                </a:solidFill>
                <a:latin typeface="Arimo Bold"/>
              </a:rPr>
              <a:t>Part 2: Prepping Counterclaims</a:t>
            </a:r>
          </a:p>
        </p:txBody>
      </p:sp>
      <p:pic>
        <p:nvPicPr>
          <p:cNvPr id="3" name="Picture 2">
            <a:extLst>
              <a:ext uri="{FF2B5EF4-FFF2-40B4-BE49-F238E27FC236}">
                <a16:creationId xmlns:a16="http://schemas.microsoft.com/office/drawing/2014/main" id="{00C6B1DC-5546-50D2-2B3F-6E0C44B6E60A}"/>
              </a:ext>
            </a:extLst>
          </p:cNvPr>
          <p:cNvPicPr>
            <a:picLocks noChangeAspect="1"/>
          </p:cNvPicPr>
          <p:nvPr/>
        </p:nvPicPr>
        <p:blipFill>
          <a:blip r:embed="rId3"/>
          <a:stretch>
            <a:fillRect/>
          </a:stretch>
        </p:blipFill>
        <p:spPr>
          <a:xfrm>
            <a:off x="185327" y="1514737"/>
            <a:ext cx="7080084" cy="7080084"/>
          </a:xfrm>
          <a:prstGeom prst="rect">
            <a:avLst/>
          </a:prstGeom>
        </p:spPr>
      </p:pic>
    </p:spTree>
    <p:extLst>
      <p:ext uri="{BB962C8B-B14F-4D97-AF65-F5344CB8AC3E}">
        <p14:creationId xmlns:p14="http://schemas.microsoft.com/office/powerpoint/2010/main" val="40768459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833FB-32E5-F852-8361-1C74829BD58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685BACA-70B7-ACC2-5D98-E5A5D87EAD16}"/>
              </a:ext>
            </a:extLst>
          </p:cNvPr>
          <p:cNvSpPr txBox="1"/>
          <p:nvPr/>
        </p:nvSpPr>
        <p:spPr>
          <a:xfrm>
            <a:off x="630120" y="1968608"/>
            <a:ext cx="9451140" cy="8648521"/>
          </a:xfrm>
          <a:prstGeom prst="rect">
            <a:avLst/>
          </a:prstGeom>
          <a:noFill/>
        </p:spPr>
        <p:txBody>
          <a:bodyPr wrap="square" rtlCol="0">
            <a:spAutoFit/>
          </a:bodyPr>
          <a:lstStyle/>
          <a:p>
            <a:r>
              <a:rPr lang="en-US" sz="4000" b="1" dirty="0"/>
              <a:t>Stage 1 – Before you draft</a:t>
            </a:r>
          </a:p>
          <a:p>
            <a:pPr marL="514350" indent="-514350">
              <a:buFont typeface="Arial" panose="020B0604020202020204" pitchFamily="34" charset="0"/>
              <a:buChar char="•"/>
            </a:pPr>
            <a:r>
              <a:rPr lang="en-US" sz="4000" dirty="0"/>
              <a:t>Is written notice needed? (E.g., URLTA claims)</a:t>
            </a:r>
          </a:p>
          <a:p>
            <a:pPr marL="514350" indent="-514350">
              <a:buFont typeface="Arial" panose="020B0604020202020204" pitchFamily="34" charset="0"/>
              <a:buChar char="•"/>
            </a:pPr>
            <a:r>
              <a:rPr lang="en-US" sz="4000" dirty="0"/>
              <a:t>What are the client’s main concerns?</a:t>
            </a:r>
          </a:p>
          <a:p>
            <a:pPr marL="514350" indent="-514350">
              <a:buFont typeface="Arial" panose="020B0604020202020204" pitchFamily="34" charset="0"/>
              <a:buChar char="•"/>
            </a:pPr>
            <a:r>
              <a:rPr lang="en-US" sz="4000" dirty="0"/>
              <a:t>Ask open-ended questions. Get details, </a:t>
            </a:r>
            <a:r>
              <a:rPr lang="en-US" sz="4000" b="1" dirty="0"/>
              <a:t>pictures, and receipts.</a:t>
            </a:r>
            <a:r>
              <a:rPr lang="en-US" sz="4000" dirty="0"/>
              <a:t> </a:t>
            </a:r>
          </a:p>
          <a:p>
            <a:pPr marL="514350" indent="-514350">
              <a:buFont typeface="Arial" panose="020B0604020202020204" pitchFamily="34" charset="0"/>
              <a:buChar char="•"/>
            </a:pPr>
            <a:r>
              <a:rPr lang="en-US" sz="4000" b="1" dirty="0">
                <a:solidFill>
                  <a:srgbClr val="FF0000"/>
                </a:solidFill>
              </a:rPr>
              <a:t>Set expectations.</a:t>
            </a:r>
            <a:endParaRPr lang="en-US" sz="4000" dirty="0">
              <a:solidFill>
                <a:srgbClr val="FF0000"/>
              </a:solidFill>
            </a:endParaRPr>
          </a:p>
          <a:p>
            <a:endParaRPr lang="en-US" sz="4000" b="1" dirty="0">
              <a:solidFill>
                <a:srgbClr val="FF0000"/>
              </a:solidFill>
            </a:endParaRPr>
          </a:p>
          <a:p>
            <a:r>
              <a:rPr lang="en-US" sz="4000" b="1" dirty="0"/>
              <a:t>Stage 2 – When you’re ready to file</a:t>
            </a:r>
          </a:p>
          <a:p>
            <a:pPr marL="514350" indent="-514350">
              <a:buFont typeface="Arial" panose="020B0604020202020204" pitchFamily="34" charset="0"/>
              <a:buChar char="•"/>
            </a:pPr>
            <a:r>
              <a:rPr lang="en-US" sz="4000" dirty="0"/>
              <a:t>Check </a:t>
            </a:r>
            <a:r>
              <a:rPr lang="en-US" sz="4000" u="sng" dirty="0"/>
              <a:t>every detail</a:t>
            </a:r>
            <a:r>
              <a:rPr lang="en-US" sz="4000" dirty="0"/>
              <a:t> with client.</a:t>
            </a:r>
          </a:p>
          <a:p>
            <a:pPr marL="514350" indent="-514350">
              <a:buFont typeface="Arial" panose="020B0604020202020204" pitchFamily="34" charset="0"/>
              <a:buChar char="•"/>
            </a:pPr>
            <a:r>
              <a:rPr lang="en-US" sz="4000" dirty="0"/>
              <a:t>Practice a mini direct</a:t>
            </a:r>
          </a:p>
          <a:p>
            <a:pPr marL="514350" indent="-514350">
              <a:buFont typeface="Arial" panose="020B0604020202020204" pitchFamily="34" charset="0"/>
              <a:buChar char="•"/>
            </a:pPr>
            <a:r>
              <a:rPr lang="en-US" sz="4000" dirty="0">
                <a:solidFill>
                  <a:srgbClr val="FF0000"/>
                </a:solidFill>
              </a:rPr>
              <a:t>Decide on an opening demand, again setting expectations.</a:t>
            </a:r>
          </a:p>
          <a:p>
            <a:pPr marL="514350" indent="-514350">
              <a:buFont typeface="Arial" panose="020B0604020202020204" pitchFamily="34" charset="0"/>
              <a:buChar char="•"/>
            </a:pPr>
            <a:endParaRPr lang="en-US" sz="3600" dirty="0"/>
          </a:p>
        </p:txBody>
      </p:sp>
      <p:sp>
        <p:nvSpPr>
          <p:cNvPr id="7" name="Title 1">
            <a:extLst>
              <a:ext uri="{FF2B5EF4-FFF2-40B4-BE49-F238E27FC236}">
                <a16:creationId xmlns:a16="http://schemas.microsoft.com/office/drawing/2014/main" id="{87E77005-A9FC-07DC-95C6-7210B5DFB939}"/>
              </a:ext>
            </a:extLst>
          </p:cNvPr>
          <p:cNvSpPr txBox="1">
            <a:spLocks/>
          </p:cNvSpPr>
          <p:nvPr/>
        </p:nvSpPr>
        <p:spPr>
          <a:xfrm>
            <a:off x="1257300" y="723538"/>
            <a:ext cx="15773400"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b="1" dirty="0">
                <a:solidFill>
                  <a:srgbClr val="305AA9"/>
                </a:solidFill>
                <a:latin typeface="Arial" panose="020B0604020202020204" pitchFamily="34" charset="0"/>
                <a:cs typeface="Arial" panose="020B0604020202020204" pitchFamily="34" charset="0"/>
              </a:rPr>
              <a:t>Discussing Counterclaims with Clients</a:t>
            </a:r>
          </a:p>
        </p:txBody>
      </p:sp>
      <p:pic>
        <p:nvPicPr>
          <p:cNvPr id="5" name="Picture 4">
            <a:extLst>
              <a:ext uri="{FF2B5EF4-FFF2-40B4-BE49-F238E27FC236}">
                <a16:creationId xmlns:a16="http://schemas.microsoft.com/office/drawing/2014/main" id="{1CD37603-59FC-D27D-B69F-D3EF961CD374}"/>
              </a:ext>
            </a:extLst>
          </p:cNvPr>
          <p:cNvPicPr>
            <a:picLocks noChangeAspect="1"/>
          </p:cNvPicPr>
          <p:nvPr/>
        </p:nvPicPr>
        <p:blipFill>
          <a:blip r:embed="rId2"/>
          <a:stretch>
            <a:fillRect/>
          </a:stretch>
        </p:blipFill>
        <p:spPr>
          <a:xfrm>
            <a:off x="10251240" y="2475407"/>
            <a:ext cx="7579560" cy="7411870"/>
          </a:xfrm>
          <a:prstGeom prst="rect">
            <a:avLst/>
          </a:prstGeom>
        </p:spPr>
      </p:pic>
    </p:spTree>
    <p:extLst>
      <p:ext uri="{BB962C8B-B14F-4D97-AF65-F5344CB8AC3E}">
        <p14:creationId xmlns:p14="http://schemas.microsoft.com/office/powerpoint/2010/main" val="27434654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6797A-08CB-439A-6F0E-8705F24EBCCA}"/>
            </a:ext>
          </a:extLst>
        </p:cNvPr>
        <p:cNvGrpSpPr/>
        <p:nvPr/>
      </p:nvGrpSpPr>
      <p:grpSpPr>
        <a:xfrm>
          <a:off x="0" y="0"/>
          <a:ext cx="0" cy="0"/>
          <a:chOff x="0" y="0"/>
          <a:chExt cx="0" cy="0"/>
        </a:xfrm>
      </p:grpSpPr>
      <p:sp>
        <p:nvSpPr>
          <p:cNvPr id="4" name="AutoShape 2">
            <a:extLst>
              <a:ext uri="{FF2B5EF4-FFF2-40B4-BE49-F238E27FC236}">
                <a16:creationId xmlns:a16="http://schemas.microsoft.com/office/drawing/2014/main" id="{BAE74E22-E33D-E662-2F9A-1CDCC2D6F929}"/>
              </a:ext>
            </a:extLst>
          </p:cNvPr>
          <p:cNvSpPr/>
          <p:nvPr/>
        </p:nvSpPr>
        <p:spPr>
          <a:xfrm>
            <a:off x="0" y="8962944"/>
            <a:ext cx="18288000" cy="1905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Freeform 3">
            <a:extLst>
              <a:ext uri="{FF2B5EF4-FFF2-40B4-BE49-F238E27FC236}">
                <a16:creationId xmlns:a16="http://schemas.microsoft.com/office/drawing/2014/main" id="{9F32B886-3458-E50F-6150-A1CFEFE5D959}"/>
              </a:ext>
            </a:extLst>
          </p:cNvPr>
          <p:cNvSpPr/>
          <p:nvPr/>
        </p:nvSpPr>
        <p:spPr>
          <a:xfrm>
            <a:off x="7505487" y="9258300"/>
            <a:ext cx="3568865" cy="941869"/>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itle 1">
            <a:extLst>
              <a:ext uri="{FF2B5EF4-FFF2-40B4-BE49-F238E27FC236}">
                <a16:creationId xmlns:a16="http://schemas.microsoft.com/office/drawing/2014/main" id="{4EF61DBC-0A99-8B3B-4852-ADC11849E968}"/>
              </a:ext>
            </a:extLst>
          </p:cNvPr>
          <p:cNvSpPr txBox="1">
            <a:spLocks/>
          </p:cNvSpPr>
          <p:nvPr/>
        </p:nvSpPr>
        <p:spPr>
          <a:xfrm>
            <a:off x="1257300" y="547688"/>
            <a:ext cx="15773400"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b="1" dirty="0">
                <a:solidFill>
                  <a:srgbClr val="305AA9"/>
                </a:solidFill>
                <a:latin typeface="Arial" panose="020B0604020202020204" pitchFamily="34" charset="0"/>
                <a:cs typeface="Arial" panose="020B0604020202020204" pitchFamily="34" charset="0"/>
              </a:rPr>
              <a:t>The template is your best friend.</a:t>
            </a:r>
          </a:p>
        </p:txBody>
      </p:sp>
      <p:pic>
        <p:nvPicPr>
          <p:cNvPr id="7" name="Picture 6">
            <a:extLst>
              <a:ext uri="{FF2B5EF4-FFF2-40B4-BE49-F238E27FC236}">
                <a16:creationId xmlns:a16="http://schemas.microsoft.com/office/drawing/2014/main" id="{FAC40E8D-0C2D-DFD0-D2BC-22907AF66021}"/>
              </a:ext>
            </a:extLst>
          </p:cNvPr>
          <p:cNvPicPr>
            <a:picLocks noChangeAspect="1"/>
          </p:cNvPicPr>
          <p:nvPr/>
        </p:nvPicPr>
        <p:blipFill rotWithShape="1">
          <a:blip r:embed="rId3"/>
          <a:srcRect l="19175" t="19684" r="18506" b="6953"/>
          <a:stretch/>
        </p:blipFill>
        <p:spPr>
          <a:xfrm>
            <a:off x="373888" y="1745587"/>
            <a:ext cx="8059215" cy="5099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72424A8D-3C88-CB85-CE8D-2397ACEB00E5}"/>
              </a:ext>
            </a:extLst>
          </p:cNvPr>
          <p:cNvPicPr>
            <a:picLocks noChangeAspect="1"/>
          </p:cNvPicPr>
          <p:nvPr/>
        </p:nvPicPr>
        <p:blipFill rotWithShape="1">
          <a:blip r:embed="rId4"/>
          <a:srcRect l="22964" t="21122" r="18505" b="14289"/>
          <a:stretch/>
        </p:blipFill>
        <p:spPr>
          <a:xfrm>
            <a:off x="9070971" y="1745587"/>
            <a:ext cx="8597597" cy="5099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424659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4F11F-09F0-AE40-C5FE-2D9FF7BE460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99B5874-A0E1-B79F-E696-04453D08E4F2}"/>
              </a:ext>
            </a:extLst>
          </p:cNvPr>
          <p:cNvSpPr txBox="1"/>
          <p:nvPr/>
        </p:nvSpPr>
        <p:spPr>
          <a:xfrm>
            <a:off x="7859460" y="2021725"/>
            <a:ext cx="9143748" cy="3046988"/>
          </a:xfrm>
          <a:prstGeom prst="rect">
            <a:avLst/>
          </a:prstGeom>
          <a:noFill/>
        </p:spPr>
        <p:txBody>
          <a:bodyPr wrap="square" rtlCol="0">
            <a:spAutoFit/>
          </a:bodyPr>
          <a:lstStyle/>
          <a:p>
            <a:pPr marL="428625" indent="-428625">
              <a:buFont typeface="Arial" panose="020B0604020202020204" pitchFamily="34" charset="0"/>
              <a:buChar char="•"/>
            </a:pPr>
            <a:r>
              <a:rPr lang="en-US" sz="3200" u="sng" dirty="0"/>
              <a:t>What types of claims?</a:t>
            </a:r>
            <a:r>
              <a:rPr lang="en-US" sz="3200" dirty="0"/>
              <a:t> All of them!</a:t>
            </a:r>
          </a:p>
          <a:p>
            <a:endParaRPr lang="en-US" sz="3200" dirty="0"/>
          </a:p>
          <a:p>
            <a:pPr marL="428625" indent="-428625">
              <a:buFont typeface="Arial" panose="020B0604020202020204" pitchFamily="34" charset="0"/>
              <a:buChar char="•"/>
            </a:pPr>
            <a:r>
              <a:rPr lang="en-US" sz="3200" u="sng" dirty="0"/>
              <a:t>How to calculate?</a:t>
            </a:r>
            <a:r>
              <a:rPr lang="en-US" sz="3200" dirty="0"/>
              <a:t> Add up everything this cost the tenant. A </a:t>
            </a:r>
            <a:r>
              <a:rPr lang="en-US" sz="3200" dirty="0">
                <a:solidFill>
                  <a:srgbClr val="FF0000"/>
                </a:solidFill>
              </a:rPr>
              <a:t>Damages Spreadsheet </a:t>
            </a:r>
            <a:r>
              <a:rPr lang="en-US" sz="3200" dirty="0"/>
              <a:t>can help.</a:t>
            </a:r>
          </a:p>
          <a:p>
            <a:pPr marL="428625" indent="-428625">
              <a:buFont typeface="Arial" panose="020B0604020202020204" pitchFamily="34" charset="0"/>
              <a:buChar char="•"/>
            </a:pPr>
            <a:endParaRPr lang="en-US" sz="3200" dirty="0"/>
          </a:p>
          <a:p>
            <a:pPr marL="428625" indent="-428625">
              <a:buFont typeface="Arial" panose="020B0604020202020204" pitchFamily="34" charset="0"/>
              <a:buChar char="•"/>
            </a:pPr>
            <a:r>
              <a:rPr lang="en-US" sz="3200" u="sng" dirty="0"/>
              <a:t>Special issues to be aware of</a:t>
            </a:r>
            <a:r>
              <a:rPr lang="en-US" sz="3200" dirty="0"/>
              <a:t>: None.</a:t>
            </a:r>
            <a:endParaRPr lang="en-US" sz="3200" u="sng" dirty="0"/>
          </a:p>
        </p:txBody>
      </p:sp>
      <p:pic>
        <p:nvPicPr>
          <p:cNvPr id="4" name="Picture 3">
            <a:extLst>
              <a:ext uri="{FF2B5EF4-FFF2-40B4-BE49-F238E27FC236}">
                <a16:creationId xmlns:a16="http://schemas.microsoft.com/office/drawing/2014/main" id="{EB3DD52A-02DC-256D-9E6C-814D8C856A40}"/>
              </a:ext>
            </a:extLst>
          </p:cNvPr>
          <p:cNvPicPr>
            <a:picLocks noChangeAspect="1"/>
          </p:cNvPicPr>
          <p:nvPr/>
        </p:nvPicPr>
        <p:blipFill rotWithShape="1">
          <a:blip r:embed="rId2"/>
          <a:srcRect t="19971" r="30722" b="26373"/>
          <a:stretch/>
        </p:blipFill>
        <p:spPr>
          <a:xfrm>
            <a:off x="7676830" y="5068713"/>
            <a:ext cx="9509009" cy="3958542"/>
          </a:xfrm>
          <a:prstGeom prst="rect">
            <a:avLst/>
          </a:prstGeom>
        </p:spPr>
      </p:pic>
      <p:sp>
        <p:nvSpPr>
          <p:cNvPr id="16" name="AutoShape 2">
            <a:extLst>
              <a:ext uri="{FF2B5EF4-FFF2-40B4-BE49-F238E27FC236}">
                <a16:creationId xmlns:a16="http://schemas.microsoft.com/office/drawing/2014/main" id="{76C746DB-BCE0-9ABC-576D-ECAFA6E2279A}"/>
              </a:ext>
            </a:extLst>
          </p:cNvPr>
          <p:cNvSpPr/>
          <p:nvPr/>
        </p:nvSpPr>
        <p:spPr>
          <a:xfrm>
            <a:off x="0" y="8962944"/>
            <a:ext cx="18288000" cy="19050"/>
          </a:xfrm>
          <a:prstGeom prst="line">
            <a:avLst/>
          </a:prstGeom>
          <a:ln w="38100" cap="flat">
            <a:solidFill>
              <a:srgbClr val="305AA9"/>
            </a:solidFill>
            <a:prstDash val="solid"/>
            <a:headEnd type="none" w="sm" len="sm"/>
            <a:tailEnd type="none" w="sm" len="sm"/>
          </a:ln>
        </p:spPr>
        <p:txBody>
          <a:bodyPr/>
          <a:lstStyle/>
          <a:p>
            <a:endParaRPr lang="en-US"/>
          </a:p>
        </p:txBody>
      </p:sp>
      <p:sp>
        <p:nvSpPr>
          <p:cNvPr id="18" name="Freeform 3">
            <a:extLst>
              <a:ext uri="{FF2B5EF4-FFF2-40B4-BE49-F238E27FC236}">
                <a16:creationId xmlns:a16="http://schemas.microsoft.com/office/drawing/2014/main" id="{568E4BFE-6A05-2476-6B2D-CE781E7F84A1}"/>
              </a:ext>
            </a:extLst>
          </p:cNvPr>
          <p:cNvSpPr/>
          <p:nvPr/>
        </p:nvSpPr>
        <p:spPr>
          <a:xfrm>
            <a:off x="7505487" y="9258300"/>
            <a:ext cx="3568865" cy="941869"/>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0" name="Title 1">
            <a:extLst>
              <a:ext uri="{FF2B5EF4-FFF2-40B4-BE49-F238E27FC236}">
                <a16:creationId xmlns:a16="http://schemas.microsoft.com/office/drawing/2014/main" id="{F17E06FC-BB1C-6334-67EE-CF74430F8958}"/>
              </a:ext>
            </a:extLst>
          </p:cNvPr>
          <p:cNvSpPr txBox="1">
            <a:spLocks/>
          </p:cNvSpPr>
          <p:nvPr/>
        </p:nvSpPr>
        <p:spPr>
          <a:xfrm>
            <a:off x="1257300" y="723538"/>
            <a:ext cx="15773400"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b="1" dirty="0">
                <a:solidFill>
                  <a:srgbClr val="305AA9"/>
                </a:solidFill>
                <a:latin typeface="Arial" panose="020B0604020202020204" pitchFamily="34" charset="0"/>
                <a:cs typeface="Arial" panose="020B0604020202020204" pitchFamily="34" charset="0"/>
              </a:rPr>
              <a:t>Remedies 1: Compensatory Damages</a:t>
            </a:r>
          </a:p>
        </p:txBody>
      </p:sp>
      <p:pic>
        <p:nvPicPr>
          <p:cNvPr id="5" name="Picture 4">
            <a:extLst>
              <a:ext uri="{FF2B5EF4-FFF2-40B4-BE49-F238E27FC236}">
                <a16:creationId xmlns:a16="http://schemas.microsoft.com/office/drawing/2014/main" id="{38BF680D-9C29-CD89-652D-F14692BF6D04}"/>
              </a:ext>
            </a:extLst>
          </p:cNvPr>
          <p:cNvPicPr>
            <a:picLocks noChangeAspect="1"/>
          </p:cNvPicPr>
          <p:nvPr/>
        </p:nvPicPr>
        <p:blipFill>
          <a:blip r:embed="rId4"/>
          <a:stretch>
            <a:fillRect/>
          </a:stretch>
        </p:blipFill>
        <p:spPr>
          <a:xfrm>
            <a:off x="762667" y="2464313"/>
            <a:ext cx="5812002" cy="6280888"/>
          </a:xfrm>
          <a:prstGeom prst="rect">
            <a:avLst/>
          </a:prstGeom>
          <a:effectLst>
            <a:softEdge rad="317500"/>
          </a:effectLst>
        </p:spPr>
      </p:pic>
    </p:spTree>
    <p:extLst>
      <p:ext uri="{BB962C8B-B14F-4D97-AF65-F5344CB8AC3E}">
        <p14:creationId xmlns:p14="http://schemas.microsoft.com/office/powerpoint/2010/main" val="10100019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E19EB-CE0A-5D7F-3750-A86FAF688C9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0DD95CD-721B-343B-1D29-9118881C085C}"/>
              </a:ext>
            </a:extLst>
          </p:cNvPr>
          <p:cNvSpPr txBox="1"/>
          <p:nvPr/>
        </p:nvSpPr>
        <p:spPr>
          <a:xfrm>
            <a:off x="342900" y="1717710"/>
            <a:ext cx="11300206" cy="8463855"/>
          </a:xfrm>
          <a:prstGeom prst="rect">
            <a:avLst/>
          </a:prstGeom>
          <a:noFill/>
        </p:spPr>
        <p:txBody>
          <a:bodyPr wrap="square" rtlCol="0">
            <a:spAutoFit/>
          </a:bodyPr>
          <a:lstStyle/>
          <a:p>
            <a:pPr marL="428625" indent="-428625">
              <a:buFont typeface="Arial" panose="020B0604020202020204" pitchFamily="34" charset="0"/>
              <a:buChar char="•"/>
            </a:pPr>
            <a:r>
              <a:rPr lang="en-US" sz="3400" u="sng" dirty="0"/>
              <a:t>What types of claims?</a:t>
            </a:r>
            <a:r>
              <a:rPr lang="en-US" sz="3400" dirty="0"/>
              <a:t> </a:t>
            </a:r>
            <a:r>
              <a:rPr lang="en-US" sz="3400" dirty="0">
                <a:highlight>
                  <a:srgbClr val="FFFF00"/>
                </a:highlight>
              </a:rPr>
              <a:t>NOT</a:t>
            </a:r>
            <a:r>
              <a:rPr lang="en-US" sz="3400" dirty="0"/>
              <a:t> everything!</a:t>
            </a:r>
          </a:p>
          <a:p>
            <a:pPr marL="1114425" lvl="1" indent="-428625">
              <a:buFont typeface="Arial" panose="020B0604020202020204" pitchFamily="34" charset="0"/>
              <a:buChar char="•"/>
            </a:pPr>
            <a:r>
              <a:rPr lang="en-US" sz="3400" dirty="0"/>
              <a:t>Willful or knowing TCPA violations (TCA 47-18-109(a)(3)-(4))</a:t>
            </a:r>
          </a:p>
          <a:p>
            <a:pPr marL="1114425" lvl="1" indent="-428625">
              <a:buFont typeface="Arial" panose="020B0604020202020204" pitchFamily="34" charset="0"/>
              <a:buChar char="•"/>
            </a:pPr>
            <a:r>
              <a:rPr lang="en-US" sz="3400" dirty="0"/>
              <a:t>Fair Housing (42 USC 3613(c)(1))</a:t>
            </a:r>
          </a:p>
          <a:p>
            <a:pPr marL="1114425" lvl="1" indent="-428625">
              <a:buFont typeface="Arial" panose="020B0604020202020204" pitchFamily="34" charset="0"/>
              <a:buChar char="•"/>
            </a:pPr>
            <a:r>
              <a:rPr lang="en-US" sz="3400" dirty="0"/>
              <a:t>URLTA ouster (TCA 66-28-504)</a:t>
            </a:r>
          </a:p>
          <a:p>
            <a:endParaRPr lang="en-US" sz="3400" dirty="0"/>
          </a:p>
          <a:p>
            <a:pPr marL="428625" indent="-428625">
              <a:buFont typeface="Arial" panose="020B0604020202020204" pitchFamily="34" charset="0"/>
              <a:buChar char="•"/>
            </a:pPr>
            <a:r>
              <a:rPr lang="en-US" sz="3400" u="sng" dirty="0"/>
              <a:t>How to calculate?</a:t>
            </a:r>
            <a:r>
              <a:rPr lang="en-US" sz="3400" dirty="0"/>
              <a:t> With a lot of judicial discretion. Often a multiple of compensatory damages</a:t>
            </a:r>
          </a:p>
          <a:p>
            <a:pPr marL="1114425" lvl="1" indent="-428625">
              <a:buFont typeface="Arial" panose="020B0604020202020204" pitchFamily="34" charset="0"/>
              <a:buChar char="•"/>
            </a:pPr>
            <a:r>
              <a:rPr lang="en-US" sz="3400" dirty="0"/>
              <a:t>TCPA has treble damages; factors at TCA 47-18-109(a)(4)</a:t>
            </a:r>
          </a:p>
          <a:p>
            <a:pPr marL="1114425" lvl="1" indent="-428625">
              <a:buFont typeface="Arial" panose="020B0604020202020204" pitchFamily="34" charset="0"/>
              <a:buChar char="•"/>
            </a:pPr>
            <a:r>
              <a:rPr lang="en-US" sz="3400" dirty="0"/>
              <a:t>Long list of factors in caselaw. </a:t>
            </a:r>
            <a:r>
              <a:rPr lang="en-US" sz="3400" i="1" dirty="0"/>
              <a:t>Hodges v. S.C. </a:t>
            </a:r>
            <a:r>
              <a:rPr lang="en-US" sz="3400" i="1" dirty="0" err="1"/>
              <a:t>Toof</a:t>
            </a:r>
            <a:r>
              <a:rPr lang="en-US" sz="3400" i="1" dirty="0"/>
              <a:t> &amp; Co.</a:t>
            </a:r>
            <a:r>
              <a:rPr lang="en-US" sz="3400" dirty="0"/>
              <a:t>, 833 S.W. 2d 896, 901-02 (Tenn. 1992)</a:t>
            </a:r>
          </a:p>
          <a:p>
            <a:pPr marL="1114425" lvl="1" indent="-428625">
              <a:buFont typeface="Arial" panose="020B0604020202020204" pitchFamily="34" charset="0"/>
              <a:buChar char="•"/>
            </a:pPr>
            <a:endParaRPr lang="en-US" sz="3400" dirty="0"/>
          </a:p>
          <a:p>
            <a:pPr marL="428625" indent="-428625">
              <a:buFont typeface="Arial" panose="020B0604020202020204" pitchFamily="34" charset="0"/>
              <a:buChar char="•"/>
            </a:pPr>
            <a:r>
              <a:rPr lang="en-US" sz="3400" u="sng" dirty="0"/>
              <a:t>Special issues to be aware of</a:t>
            </a:r>
            <a:r>
              <a:rPr lang="en-US" sz="3400" dirty="0"/>
              <a:t>: Potential constitutional issues if punitive damages are more than 10x compensatory damages. </a:t>
            </a:r>
            <a:r>
              <a:rPr lang="en-US" sz="3400" i="1" dirty="0"/>
              <a:t>Goff v. Elmo Greer &amp; Sons Const. Co.</a:t>
            </a:r>
            <a:r>
              <a:rPr lang="en-US" sz="3400" dirty="0"/>
              <a:t>, 297 S.W.3d 175 (Tenn. 2009).</a:t>
            </a:r>
          </a:p>
        </p:txBody>
      </p:sp>
      <p:sp>
        <p:nvSpPr>
          <p:cNvPr id="8" name="Title 1">
            <a:extLst>
              <a:ext uri="{FF2B5EF4-FFF2-40B4-BE49-F238E27FC236}">
                <a16:creationId xmlns:a16="http://schemas.microsoft.com/office/drawing/2014/main" id="{07D4F2A6-2FB1-9FD1-1C06-F4B4E321B5FF}"/>
              </a:ext>
            </a:extLst>
          </p:cNvPr>
          <p:cNvSpPr txBox="1">
            <a:spLocks/>
          </p:cNvSpPr>
          <p:nvPr/>
        </p:nvSpPr>
        <p:spPr>
          <a:xfrm>
            <a:off x="1257300" y="723538"/>
            <a:ext cx="15773400"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b="1" dirty="0">
                <a:solidFill>
                  <a:srgbClr val="305AA9"/>
                </a:solidFill>
                <a:latin typeface="Arial" panose="020B0604020202020204" pitchFamily="34" charset="0"/>
                <a:cs typeface="Arial" panose="020B0604020202020204" pitchFamily="34" charset="0"/>
              </a:rPr>
              <a:t>Remedies 2: Punitive Damages</a:t>
            </a:r>
          </a:p>
        </p:txBody>
      </p:sp>
      <p:pic>
        <p:nvPicPr>
          <p:cNvPr id="9" name="Picture 8">
            <a:extLst>
              <a:ext uri="{FF2B5EF4-FFF2-40B4-BE49-F238E27FC236}">
                <a16:creationId xmlns:a16="http://schemas.microsoft.com/office/drawing/2014/main" id="{3BD77FCA-48C1-4390-951F-8FCB9C90C689}"/>
              </a:ext>
            </a:extLst>
          </p:cNvPr>
          <p:cNvPicPr>
            <a:picLocks noChangeAspect="1"/>
          </p:cNvPicPr>
          <p:nvPr/>
        </p:nvPicPr>
        <p:blipFill>
          <a:blip r:embed="rId2"/>
          <a:stretch>
            <a:fillRect/>
          </a:stretch>
        </p:blipFill>
        <p:spPr>
          <a:xfrm>
            <a:off x="12302958" y="3147289"/>
            <a:ext cx="5325277" cy="5161061"/>
          </a:xfrm>
          <a:prstGeom prst="rect">
            <a:avLst/>
          </a:prstGeom>
          <a:effectLst>
            <a:softEdge rad="63500"/>
          </a:effectLst>
        </p:spPr>
      </p:pic>
    </p:spTree>
    <p:extLst>
      <p:ext uri="{BB962C8B-B14F-4D97-AF65-F5344CB8AC3E}">
        <p14:creationId xmlns:p14="http://schemas.microsoft.com/office/powerpoint/2010/main" val="808543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9D4B8-44EC-35D9-FE7E-FF1D3449F25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4CAC331-E66A-E511-D629-CD586165A30F}"/>
              </a:ext>
            </a:extLst>
          </p:cNvPr>
          <p:cNvSpPr txBox="1"/>
          <p:nvPr/>
        </p:nvSpPr>
        <p:spPr>
          <a:xfrm>
            <a:off x="532989" y="1884700"/>
            <a:ext cx="11994291" cy="8402300"/>
          </a:xfrm>
          <a:prstGeom prst="rect">
            <a:avLst/>
          </a:prstGeom>
          <a:noFill/>
        </p:spPr>
        <p:txBody>
          <a:bodyPr wrap="square" rtlCol="0">
            <a:spAutoFit/>
          </a:bodyPr>
          <a:lstStyle/>
          <a:p>
            <a:pPr marL="428625" indent="-428625">
              <a:buFont typeface="Arial" panose="020B0604020202020204" pitchFamily="34" charset="0"/>
              <a:buChar char="•"/>
            </a:pPr>
            <a:r>
              <a:rPr lang="en-US" sz="3600" u="sng" dirty="0"/>
              <a:t>What types of claims?</a:t>
            </a:r>
            <a:r>
              <a:rPr lang="en-US" sz="3600" dirty="0"/>
              <a:t> NOT pure contract claims.</a:t>
            </a:r>
          </a:p>
          <a:p>
            <a:pPr marL="1114425" lvl="1" indent="-428625">
              <a:buFont typeface="Arial" panose="020B0604020202020204" pitchFamily="34" charset="0"/>
              <a:buChar char="•"/>
            </a:pPr>
            <a:r>
              <a:rPr lang="en-US" sz="3600" dirty="0"/>
              <a:t>URLTA violations </a:t>
            </a:r>
            <a:r>
              <a:rPr lang="en-US" sz="3600" u="sng" dirty="0"/>
              <a:t>after 14 days’ written notice</a:t>
            </a:r>
            <a:r>
              <a:rPr lang="en-US" sz="3600" dirty="0"/>
              <a:t> (TCA 66-28-501(a))</a:t>
            </a:r>
          </a:p>
          <a:p>
            <a:pPr marL="1114425" lvl="1" indent="-428625">
              <a:buFont typeface="Arial" panose="020B0604020202020204" pitchFamily="34" charset="0"/>
              <a:buChar char="•"/>
            </a:pPr>
            <a:r>
              <a:rPr lang="en-US" sz="3600" dirty="0"/>
              <a:t>Fair Housing, TCPA</a:t>
            </a:r>
          </a:p>
          <a:p>
            <a:endParaRPr lang="en-US" sz="3600" dirty="0"/>
          </a:p>
          <a:p>
            <a:pPr marL="428625" indent="-428625">
              <a:buFont typeface="Arial" panose="020B0604020202020204" pitchFamily="34" charset="0"/>
              <a:buChar char="•"/>
            </a:pPr>
            <a:r>
              <a:rPr lang="en-US" sz="3600" u="sng" dirty="0"/>
              <a:t>How to design?</a:t>
            </a:r>
            <a:r>
              <a:rPr lang="en-US" sz="3600" dirty="0"/>
              <a:t> Be as specific as possible. Ask for the case to be continued to </a:t>
            </a:r>
            <a:r>
              <a:rPr lang="en-US" sz="3600" b="1" dirty="0"/>
              <a:t>monitor</a:t>
            </a:r>
            <a:r>
              <a:rPr lang="en-US" sz="3600" dirty="0"/>
              <a:t> enforcement – and if they don’t perform, consider asking for punitive damages.</a:t>
            </a:r>
          </a:p>
          <a:p>
            <a:pPr marL="428625" indent="-428625">
              <a:buFont typeface="Arial" panose="020B0604020202020204" pitchFamily="34" charset="0"/>
              <a:buChar char="•"/>
            </a:pPr>
            <a:endParaRPr lang="en-US" sz="3600" dirty="0"/>
          </a:p>
          <a:p>
            <a:pPr marL="428625" indent="-428625">
              <a:buFont typeface="Arial" panose="020B0604020202020204" pitchFamily="34" charset="0"/>
              <a:buChar char="•"/>
            </a:pPr>
            <a:r>
              <a:rPr lang="en-US" sz="3600" u="sng" dirty="0"/>
              <a:t>Special issues to be aware of</a:t>
            </a:r>
            <a:r>
              <a:rPr lang="en-US" sz="3600" dirty="0"/>
              <a:t>: Some General Sessions judges think they can’t issue injunctions. This is wrong. </a:t>
            </a:r>
            <a:r>
              <a:rPr lang="en-US" sz="3600" i="1" dirty="0"/>
              <a:t>See </a:t>
            </a:r>
            <a:r>
              <a:rPr lang="en-US" sz="3600" dirty="0"/>
              <a:t>TCA 16-15-401(b) (“Judges of general sessions courts have the same authority as circuit court judges or chancellors to grant fiats for writs of injunction, attachments and other extraordinary process.”).</a:t>
            </a:r>
          </a:p>
        </p:txBody>
      </p:sp>
      <p:sp>
        <p:nvSpPr>
          <p:cNvPr id="8" name="Title 1">
            <a:extLst>
              <a:ext uri="{FF2B5EF4-FFF2-40B4-BE49-F238E27FC236}">
                <a16:creationId xmlns:a16="http://schemas.microsoft.com/office/drawing/2014/main" id="{74B090D9-0398-F738-7E12-6255C6A09744}"/>
              </a:ext>
            </a:extLst>
          </p:cNvPr>
          <p:cNvSpPr txBox="1">
            <a:spLocks/>
          </p:cNvSpPr>
          <p:nvPr/>
        </p:nvSpPr>
        <p:spPr>
          <a:xfrm>
            <a:off x="1257300" y="723538"/>
            <a:ext cx="15773400"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b="1" dirty="0">
                <a:solidFill>
                  <a:srgbClr val="305AA9"/>
                </a:solidFill>
                <a:latin typeface="Arial" panose="020B0604020202020204" pitchFamily="34" charset="0"/>
                <a:cs typeface="Arial" panose="020B0604020202020204" pitchFamily="34" charset="0"/>
              </a:rPr>
              <a:t>Remedies 3: Injunctive Relief</a:t>
            </a:r>
          </a:p>
        </p:txBody>
      </p:sp>
      <p:pic>
        <p:nvPicPr>
          <p:cNvPr id="9" name="Picture 8">
            <a:extLst>
              <a:ext uri="{FF2B5EF4-FFF2-40B4-BE49-F238E27FC236}">
                <a16:creationId xmlns:a16="http://schemas.microsoft.com/office/drawing/2014/main" id="{2CE8440B-CCA9-B28A-AF3A-16B6F84DD2CE}"/>
              </a:ext>
            </a:extLst>
          </p:cNvPr>
          <p:cNvPicPr>
            <a:picLocks noChangeAspect="1"/>
          </p:cNvPicPr>
          <p:nvPr/>
        </p:nvPicPr>
        <p:blipFill>
          <a:blip r:embed="rId2"/>
          <a:stretch>
            <a:fillRect/>
          </a:stretch>
        </p:blipFill>
        <p:spPr>
          <a:xfrm>
            <a:off x="12527280" y="3987345"/>
            <a:ext cx="5436011" cy="3730989"/>
          </a:xfrm>
          <a:prstGeom prst="rect">
            <a:avLst/>
          </a:prstGeom>
        </p:spPr>
      </p:pic>
    </p:spTree>
    <p:extLst>
      <p:ext uri="{BB962C8B-B14F-4D97-AF65-F5344CB8AC3E}">
        <p14:creationId xmlns:p14="http://schemas.microsoft.com/office/powerpoint/2010/main" val="32461659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C0079-DB88-F707-35B5-6364B2F5FDB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EE03326-5C84-0E8D-AD2E-31EE3CC7EEE0}"/>
              </a:ext>
            </a:extLst>
          </p:cNvPr>
          <p:cNvSpPr txBox="1"/>
          <p:nvPr/>
        </p:nvSpPr>
        <p:spPr>
          <a:xfrm>
            <a:off x="1257300" y="2005781"/>
            <a:ext cx="9305433" cy="6555641"/>
          </a:xfrm>
          <a:prstGeom prst="rect">
            <a:avLst/>
          </a:prstGeom>
          <a:noFill/>
        </p:spPr>
        <p:txBody>
          <a:bodyPr wrap="square" rtlCol="0">
            <a:spAutoFit/>
          </a:bodyPr>
          <a:lstStyle/>
          <a:p>
            <a:pPr marL="428625" indent="-428625">
              <a:buFont typeface="Arial" panose="020B0604020202020204" pitchFamily="34" charset="0"/>
              <a:buChar char="•"/>
            </a:pPr>
            <a:r>
              <a:rPr lang="en-US" sz="3000" u="sng" dirty="0"/>
              <a:t>What types of claims?</a:t>
            </a:r>
            <a:r>
              <a:rPr lang="en-US" sz="3000" dirty="0"/>
              <a:t> NOT pure contract claims.</a:t>
            </a:r>
          </a:p>
          <a:p>
            <a:pPr marL="1114425" lvl="1" indent="-428625">
              <a:buFont typeface="Arial" panose="020B0604020202020204" pitchFamily="34" charset="0"/>
              <a:buChar char="•"/>
            </a:pPr>
            <a:r>
              <a:rPr lang="en-US" sz="3000" dirty="0"/>
              <a:t>URLTA violations </a:t>
            </a:r>
            <a:r>
              <a:rPr lang="en-US" sz="3000" u="sng" dirty="0"/>
              <a:t>after 14 days’ written notice</a:t>
            </a:r>
            <a:r>
              <a:rPr lang="en-US" sz="3000" dirty="0"/>
              <a:t> (TCA 66-28-501(a))</a:t>
            </a:r>
          </a:p>
          <a:p>
            <a:pPr marL="1114425" lvl="1" indent="-428625">
              <a:buFont typeface="Arial" panose="020B0604020202020204" pitchFamily="34" charset="0"/>
              <a:buChar char="•"/>
            </a:pPr>
            <a:r>
              <a:rPr lang="en-US" sz="3000" dirty="0"/>
              <a:t>Fair Housing, TCPA</a:t>
            </a:r>
          </a:p>
          <a:p>
            <a:endParaRPr lang="en-US" sz="3000" dirty="0"/>
          </a:p>
          <a:p>
            <a:pPr marL="428625" indent="-428625">
              <a:buFont typeface="Arial" panose="020B0604020202020204" pitchFamily="34" charset="0"/>
              <a:buChar char="•"/>
            </a:pPr>
            <a:r>
              <a:rPr lang="en-US" sz="3000" u="sng" dirty="0"/>
              <a:t>How to calculate?</a:t>
            </a:r>
            <a:r>
              <a:rPr lang="en-US" sz="3000" dirty="0"/>
              <a:t> Pull your hours spent on the case. Multiply by a reasonable hourly rate for your services Adjust based on the factors in Rule of Professional Conduct 1.5(a). </a:t>
            </a:r>
          </a:p>
          <a:p>
            <a:pPr marL="428625" indent="-428625">
              <a:buFont typeface="Arial" panose="020B0604020202020204" pitchFamily="34" charset="0"/>
              <a:buChar char="•"/>
            </a:pPr>
            <a:endParaRPr lang="en-US" sz="3000" dirty="0"/>
          </a:p>
          <a:p>
            <a:pPr marL="428625" indent="-428625">
              <a:buFont typeface="Arial" panose="020B0604020202020204" pitchFamily="34" charset="0"/>
              <a:buChar char="•"/>
            </a:pPr>
            <a:r>
              <a:rPr lang="en-US" sz="3000" u="sng" dirty="0"/>
              <a:t>Special issues to be aware of</a:t>
            </a:r>
            <a:r>
              <a:rPr lang="en-US" sz="3000" dirty="0"/>
              <a:t>: Landlords’ attorneys routinely request a fee based on amount at issue (e.g., 30% of total). You may want to do the same – or may not. </a:t>
            </a:r>
          </a:p>
        </p:txBody>
      </p:sp>
      <p:pic>
        <p:nvPicPr>
          <p:cNvPr id="7" name="Picture 6">
            <a:extLst>
              <a:ext uri="{FF2B5EF4-FFF2-40B4-BE49-F238E27FC236}">
                <a16:creationId xmlns:a16="http://schemas.microsoft.com/office/drawing/2014/main" id="{44EDD0A6-8DC7-085C-1DA8-914D91423096}"/>
              </a:ext>
            </a:extLst>
          </p:cNvPr>
          <p:cNvPicPr>
            <a:picLocks noChangeAspect="1"/>
          </p:cNvPicPr>
          <p:nvPr/>
        </p:nvPicPr>
        <p:blipFill rotWithShape="1">
          <a:blip r:embed="rId3"/>
          <a:srcRect l="21572" t="23568" r="40000" b="3800"/>
          <a:stretch/>
        </p:blipFill>
        <p:spPr>
          <a:xfrm>
            <a:off x="10562733" y="1849646"/>
            <a:ext cx="7027683" cy="71395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itle 1">
            <a:extLst>
              <a:ext uri="{FF2B5EF4-FFF2-40B4-BE49-F238E27FC236}">
                <a16:creationId xmlns:a16="http://schemas.microsoft.com/office/drawing/2014/main" id="{B14020A0-73D2-9A43-4349-D6BE9D1F4D69}"/>
              </a:ext>
            </a:extLst>
          </p:cNvPr>
          <p:cNvSpPr txBox="1">
            <a:spLocks/>
          </p:cNvSpPr>
          <p:nvPr/>
        </p:nvSpPr>
        <p:spPr>
          <a:xfrm>
            <a:off x="1257300" y="723538"/>
            <a:ext cx="15773400"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b="1" dirty="0">
                <a:solidFill>
                  <a:srgbClr val="305AA9"/>
                </a:solidFill>
                <a:latin typeface="Arial" panose="020B0604020202020204" pitchFamily="34" charset="0"/>
                <a:cs typeface="Arial" panose="020B0604020202020204" pitchFamily="34" charset="0"/>
              </a:rPr>
              <a:t>Remedies 4: Attorney’s Fees</a:t>
            </a:r>
          </a:p>
        </p:txBody>
      </p:sp>
      <p:pic>
        <p:nvPicPr>
          <p:cNvPr id="8" name="Picture 7" descr="Crazy Cat Cartoon Images – Browse 19,660 Stock Photos, Vectors, and Video | Adobe Stock">
            <a:extLst>
              <a:ext uri="{FF2B5EF4-FFF2-40B4-BE49-F238E27FC236}">
                <a16:creationId xmlns:a16="http://schemas.microsoft.com/office/drawing/2014/main" id="{4E2BF53F-5F43-FB7F-0D79-D152FC5EF5CB}"/>
              </a:ext>
            </a:extLst>
          </p:cNvPr>
          <p:cNvPicPr>
            <a:picLocks noChangeAspect="1"/>
          </p:cNvPicPr>
          <p:nvPr/>
        </p:nvPicPr>
        <p:blipFill>
          <a:blip r:embed="rId4"/>
          <a:stretch>
            <a:fillRect/>
          </a:stretch>
        </p:blipFill>
        <p:spPr>
          <a:xfrm>
            <a:off x="4470874" y="8142754"/>
            <a:ext cx="6403800" cy="2335626"/>
          </a:xfrm>
          <a:prstGeom prst="rect">
            <a:avLst/>
          </a:prstGeom>
          <a:effectLst>
            <a:softEdge rad="317500"/>
          </a:effectLst>
        </p:spPr>
      </p:pic>
    </p:spTree>
    <p:extLst>
      <p:ext uri="{BB962C8B-B14F-4D97-AF65-F5344CB8AC3E}">
        <p14:creationId xmlns:p14="http://schemas.microsoft.com/office/powerpoint/2010/main" val="900895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8962944"/>
            <a:ext cx="18288000" cy="19050"/>
          </a:xfrm>
          <a:prstGeom prst="line">
            <a:avLst/>
          </a:prstGeom>
          <a:ln w="38100" cap="flat">
            <a:solidFill>
              <a:srgbClr val="305AA9"/>
            </a:solidFill>
            <a:prstDash val="solid"/>
            <a:headEnd type="none" w="sm" len="sm"/>
            <a:tailEnd type="none" w="sm" len="sm"/>
          </a:ln>
        </p:spPr>
        <p:txBody>
          <a:bodyPr/>
          <a:lstStyle/>
          <a:p>
            <a:endParaRPr lang="en-US"/>
          </a:p>
        </p:txBody>
      </p:sp>
      <p:sp>
        <p:nvSpPr>
          <p:cNvPr id="3" name="Freeform 3"/>
          <p:cNvSpPr/>
          <p:nvPr/>
        </p:nvSpPr>
        <p:spPr>
          <a:xfrm>
            <a:off x="7505487" y="9258300"/>
            <a:ext cx="3568865" cy="941869"/>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1318465" y="4381500"/>
            <a:ext cx="15651069" cy="2735877"/>
          </a:xfrm>
          <a:prstGeom prst="rect">
            <a:avLst/>
          </a:prstGeom>
        </p:spPr>
        <p:txBody>
          <a:bodyPr lIns="0" tIns="0" rIns="0" bIns="0" rtlCol="0" anchor="t">
            <a:spAutoFit/>
          </a:bodyPr>
          <a:lstStyle/>
          <a:p>
            <a:pPr algn="ctr">
              <a:lnSpc>
                <a:spcPts val="7158"/>
              </a:lnSpc>
              <a:spcBef>
                <a:spcPct val="0"/>
              </a:spcBef>
            </a:pPr>
            <a:r>
              <a:rPr lang="en-US" sz="5112" b="1" dirty="0">
                <a:solidFill>
                  <a:srgbClr val="FF0000"/>
                </a:solidFill>
                <a:latin typeface="Palatino" pitchFamily="2" charset="77"/>
                <a:ea typeface="Palatino" pitchFamily="2" charset="77"/>
                <a:cs typeface="Arial" panose="020B0604020202020204" pitchFamily="34" charset="0"/>
              </a:rPr>
              <a:t>Disclaimer: </a:t>
            </a:r>
            <a:r>
              <a:rPr lang="en-US" sz="5112" dirty="0">
                <a:latin typeface="Palatino" pitchFamily="2" charset="77"/>
                <a:ea typeface="Palatino" pitchFamily="2" charset="77"/>
                <a:cs typeface="Arial" panose="020B0604020202020204" pitchFamily="34" charset="0"/>
              </a:rPr>
              <a:t>The information provided in this presentation cannot take the place of legal advice. Each case is different and needs individual attention.​</a:t>
            </a:r>
          </a:p>
        </p:txBody>
      </p:sp>
      <p:pic>
        <p:nvPicPr>
          <p:cNvPr id="6" name="Picture 5" descr="Disclaimer: Two Nerdy Cats - Geeky Merch and Content for Cat Lovers">
            <a:extLst>
              <a:ext uri="{FF2B5EF4-FFF2-40B4-BE49-F238E27FC236}">
                <a16:creationId xmlns:a16="http://schemas.microsoft.com/office/drawing/2014/main" id="{43C8AEDE-1B84-72A8-8D1E-73F6880A0C6F}"/>
              </a:ext>
            </a:extLst>
          </p:cNvPr>
          <p:cNvPicPr>
            <a:picLocks noChangeAspect="1"/>
          </p:cNvPicPr>
          <p:nvPr/>
        </p:nvPicPr>
        <p:blipFill>
          <a:blip r:embed="rId3"/>
          <a:stretch>
            <a:fillRect/>
          </a:stretch>
        </p:blipFill>
        <p:spPr>
          <a:xfrm>
            <a:off x="5997751" y="643108"/>
            <a:ext cx="6584335" cy="3462086"/>
          </a:xfrm>
          <a:prstGeom prst="rect">
            <a:avLst/>
          </a:prstGeom>
          <a:effectLst>
            <a:softEdge rad="317500"/>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C93B9-4EAD-1B84-ED0A-F0FE19EAA1C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103DE8B-D627-560C-6C14-B57D8342AA91}"/>
              </a:ext>
            </a:extLst>
          </p:cNvPr>
          <p:cNvSpPr txBox="1"/>
          <p:nvPr/>
        </p:nvSpPr>
        <p:spPr>
          <a:xfrm>
            <a:off x="592791" y="2534606"/>
            <a:ext cx="9656880" cy="5909310"/>
          </a:xfrm>
          <a:prstGeom prst="rect">
            <a:avLst/>
          </a:prstGeom>
          <a:noFill/>
        </p:spPr>
        <p:txBody>
          <a:bodyPr wrap="square" rtlCol="0">
            <a:spAutoFit/>
          </a:bodyPr>
          <a:lstStyle/>
          <a:p>
            <a:pPr marL="428625" indent="-428625">
              <a:buFont typeface="Arial" panose="020B0604020202020204" pitchFamily="34" charset="0"/>
              <a:buChar char="•"/>
            </a:pPr>
            <a:r>
              <a:rPr lang="en-US" sz="4200" dirty="0"/>
              <a:t>Which to file:</a:t>
            </a:r>
          </a:p>
          <a:p>
            <a:pPr marL="1114425" lvl="1" indent="-428625">
              <a:buFont typeface="Arial" panose="020B0604020202020204" pitchFamily="34" charset="0"/>
              <a:buChar char="•"/>
            </a:pPr>
            <a:r>
              <a:rPr lang="en-US" sz="4200" dirty="0"/>
              <a:t>Answer &amp; Counterclaim</a:t>
            </a:r>
          </a:p>
          <a:p>
            <a:pPr marL="1114425" lvl="1" indent="-428625">
              <a:buFont typeface="Arial" panose="020B0604020202020204" pitchFamily="34" charset="0"/>
              <a:buChar char="•"/>
            </a:pPr>
            <a:r>
              <a:rPr lang="en-US" sz="4200" dirty="0"/>
              <a:t>Answer</a:t>
            </a:r>
          </a:p>
          <a:p>
            <a:pPr marL="1114425" lvl="1" indent="-428625">
              <a:buFont typeface="Arial" panose="020B0604020202020204" pitchFamily="34" charset="0"/>
              <a:buChar char="•"/>
            </a:pPr>
            <a:r>
              <a:rPr lang="en-US" sz="4200" dirty="0"/>
              <a:t>Pre-trial brief</a:t>
            </a:r>
          </a:p>
          <a:p>
            <a:pPr marL="428625" indent="-428625">
              <a:buFont typeface="Arial" panose="020B0604020202020204" pitchFamily="34" charset="0"/>
              <a:buChar char="•"/>
            </a:pPr>
            <a:r>
              <a:rPr lang="en-US" sz="4200" b="1" dirty="0"/>
              <a:t>Filing fee.</a:t>
            </a:r>
            <a:r>
              <a:rPr lang="en-US" sz="4200" dirty="0"/>
              <a:t> In Davidson, it’s $42.</a:t>
            </a:r>
          </a:p>
          <a:p>
            <a:pPr marL="428625" indent="-428625">
              <a:buFont typeface="Arial" panose="020B0604020202020204" pitchFamily="34" charset="0"/>
              <a:buChar char="•"/>
            </a:pPr>
            <a:r>
              <a:rPr lang="en-US" sz="4200" b="1" dirty="0"/>
              <a:t>Service.</a:t>
            </a:r>
            <a:r>
              <a:rPr lang="en-US" sz="4200" dirty="0"/>
              <a:t> Can use sheriff service, e-service, or hand deliver a copy, as allowed by your court.</a:t>
            </a:r>
          </a:p>
          <a:p>
            <a:pPr marL="428625" indent="-428625">
              <a:buFont typeface="Arial" panose="020B0604020202020204" pitchFamily="34" charset="0"/>
              <a:buChar char="•"/>
            </a:pPr>
            <a:r>
              <a:rPr lang="en-US" sz="4200" b="1" dirty="0"/>
              <a:t>Bring copies</a:t>
            </a:r>
            <a:r>
              <a:rPr lang="en-US" sz="4200" dirty="0"/>
              <a:t> when you come to court!</a:t>
            </a:r>
          </a:p>
        </p:txBody>
      </p:sp>
      <p:sp>
        <p:nvSpPr>
          <p:cNvPr id="4" name="AutoShape 2">
            <a:extLst>
              <a:ext uri="{FF2B5EF4-FFF2-40B4-BE49-F238E27FC236}">
                <a16:creationId xmlns:a16="http://schemas.microsoft.com/office/drawing/2014/main" id="{E795A6C8-2D9A-B39C-D74A-2F88222AF1EC}"/>
              </a:ext>
            </a:extLst>
          </p:cNvPr>
          <p:cNvSpPr/>
          <p:nvPr/>
        </p:nvSpPr>
        <p:spPr>
          <a:xfrm>
            <a:off x="0" y="8962944"/>
            <a:ext cx="18288000" cy="1905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Freeform 3">
            <a:extLst>
              <a:ext uri="{FF2B5EF4-FFF2-40B4-BE49-F238E27FC236}">
                <a16:creationId xmlns:a16="http://schemas.microsoft.com/office/drawing/2014/main" id="{6EFDF7E4-8372-F3C0-2758-C6A648A6F422}"/>
              </a:ext>
            </a:extLst>
          </p:cNvPr>
          <p:cNvSpPr/>
          <p:nvPr/>
        </p:nvSpPr>
        <p:spPr>
          <a:xfrm>
            <a:off x="7505487" y="9258300"/>
            <a:ext cx="3568865" cy="941869"/>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itle 1">
            <a:extLst>
              <a:ext uri="{FF2B5EF4-FFF2-40B4-BE49-F238E27FC236}">
                <a16:creationId xmlns:a16="http://schemas.microsoft.com/office/drawing/2014/main" id="{542B2396-0F7B-8971-99F3-37E301CFEE54}"/>
              </a:ext>
            </a:extLst>
          </p:cNvPr>
          <p:cNvSpPr txBox="1">
            <a:spLocks/>
          </p:cNvSpPr>
          <p:nvPr/>
        </p:nvSpPr>
        <p:spPr>
          <a:xfrm>
            <a:off x="1257300" y="547688"/>
            <a:ext cx="15773400"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b="1" dirty="0">
                <a:solidFill>
                  <a:srgbClr val="305AA9"/>
                </a:solidFill>
                <a:latin typeface="Arial" panose="020B0604020202020204" pitchFamily="34" charset="0"/>
                <a:cs typeface="Arial" panose="020B0604020202020204" pitchFamily="34" charset="0"/>
              </a:rPr>
              <a:t>Filing Details</a:t>
            </a:r>
          </a:p>
        </p:txBody>
      </p:sp>
      <p:pic>
        <p:nvPicPr>
          <p:cNvPr id="5" name="Picture 4">
            <a:extLst>
              <a:ext uri="{FF2B5EF4-FFF2-40B4-BE49-F238E27FC236}">
                <a16:creationId xmlns:a16="http://schemas.microsoft.com/office/drawing/2014/main" id="{2D08C9A0-9028-6F98-2DAD-1BBEED0C45B5}"/>
              </a:ext>
            </a:extLst>
          </p:cNvPr>
          <p:cNvPicPr>
            <a:picLocks noChangeAspect="1"/>
          </p:cNvPicPr>
          <p:nvPr/>
        </p:nvPicPr>
        <p:blipFill>
          <a:blip r:embed="rId3"/>
          <a:stretch>
            <a:fillRect/>
          </a:stretch>
        </p:blipFill>
        <p:spPr>
          <a:xfrm>
            <a:off x="10249671" y="1767840"/>
            <a:ext cx="8038329" cy="5871208"/>
          </a:xfrm>
          <a:prstGeom prst="rect">
            <a:avLst/>
          </a:prstGeom>
        </p:spPr>
      </p:pic>
    </p:spTree>
    <p:extLst>
      <p:ext uri="{BB962C8B-B14F-4D97-AF65-F5344CB8AC3E}">
        <p14:creationId xmlns:p14="http://schemas.microsoft.com/office/powerpoint/2010/main" val="31004443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43A6D-7E22-5504-D7D3-2753A5640D77}"/>
            </a:ext>
          </a:extLst>
        </p:cNvPr>
        <p:cNvGrpSpPr/>
        <p:nvPr/>
      </p:nvGrpSpPr>
      <p:grpSpPr>
        <a:xfrm>
          <a:off x="0" y="0"/>
          <a:ext cx="0" cy="0"/>
          <a:chOff x="0" y="0"/>
          <a:chExt cx="0" cy="0"/>
        </a:xfrm>
      </p:grpSpPr>
      <p:grpSp>
        <p:nvGrpSpPr>
          <p:cNvPr id="10" name="Group 10">
            <a:extLst>
              <a:ext uri="{FF2B5EF4-FFF2-40B4-BE49-F238E27FC236}">
                <a16:creationId xmlns:a16="http://schemas.microsoft.com/office/drawing/2014/main" id="{75C5618A-0B8A-3C09-8CD1-9CFB199C603A}"/>
              </a:ext>
            </a:extLst>
          </p:cNvPr>
          <p:cNvGrpSpPr/>
          <p:nvPr/>
        </p:nvGrpSpPr>
        <p:grpSpPr>
          <a:xfrm>
            <a:off x="0" y="9414034"/>
            <a:ext cx="18288000" cy="872966"/>
            <a:chOff x="0" y="0"/>
            <a:chExt cx="812800" cy="61875"/>
          </a:xfrm>
        </p:grpSpPr>
        <p:sp>
          <p:nvSpPr>
            <p:cNvPr id="11" name="Freeform 11">
              <a:extLst>
                <a:ext uri="{FF2B5EF4-FFF2-40B4-BE49-F238E27FC236}">
                  <a16:creationId xmlns:a16="http://schemas.microsoft.com/office/drawing/2014/main" id="{F4448E6F-6C24-1A92-9B46-F18E65151570}"/>
                </a:ext>
              </a:extLst>
            </p:cNvPr>
            <p:cNvSpPr/>
            <p:nvPr/>
          </p:nvSpPr>
          <p:spPr>
            <a:xfrm>
              <a:off x="0" y="0"/>
              <a:ext cx="812800" cy="61875"/>
            </a:xfrm>
            <a:custGeom>
              <a:avLst/>
              <a:gdLst/>
              <a:ahLst/>
              <a:cxnLst/>
              <a:rect l="l" t="t" r="r" b="b"/>
              <a:pathLst>
                <a:path w="812800" h="61875">
                  <a:moveTo>
                    <a:pt x="0" y="0"/>
                  </a:moveTo>
                  <a:lnTo>
                    <a:pt x="812800" y="0"/>
                  </a:lnTo>
                  <a:lnTo>
                    <a:pt x="812800" y="61875"/>
                  </a:lnTo>
                  <a:lnTo>
                    <a:pt x="0" y="61875"/>
                  </a:lnTo>
                  <a:close/>
                </a:path>
              </a:pathLst>
            </a:custGeom>
            <a:solidFill>
              <a:srgbClr val="305AA9"/>
            </a:solidFill>
          </p:spPr>
          <p:txBody>
            <a:bodyPr/>
            <a:lstStyle/>
            <a:p>
              <a:endParaRPr lang="en-US"/>
            </a:p>
          </p:txBody>
        </p:sp>
        <p:sp>
          <p:nvSpPr>
            <p:cNvPr id="12" name="TextBox 12">
              <a:extLst>
                <a:ext uri="{FF2B5EF4-FFF2-40B4-BE49-F238E27FC236}">
                  <a16:creationId xmlns:a16="http://schemas.microsoft.com/office/drawing/2014/main" id="{387A336F-50BF-80A7-8058-F4FCFE36192A}"/>
                </a:ext>
              </a:extLst>
            </p:cNvPr>
            <p:cNvSpPr txBox="1"/>
            <p:nvPr/>
          </p:nvSpPr>
          <p:spPr>
            <a:xfrm>
              <a:off x="0" y="-38100"/>
              <a:ext cx="812800" cy="99975"/>
            </a:xfrm>
            <a:prstGeom prst="rect">
              <a:avLst/>
            </a:prstGeom>
          </p:spPr>
          <p:txBody>
            <a:bodyPr lIns="50800" tIns="50800" rIns="50800" bIns="50800" rtlCol="0" anchor="ctr"/>
            <a:lstStyle/>
            <a:p>
              <a:pPr algn="ctr">
                <a:lnSpc>
                  <a:spcPts val="2659"/>
                </a:lnSpc>
                <a:spcBef>
                  <a:spcPct val="0"/>
                </a:spcBef>
              </a:pPr>
              <a:endParaRPr/>
            </a:p>
          </p:txBody>
        </p:sp>
      </p:grpSp>
      <p:sp>
        <p:nvSpPr>
          <p:cNvPr id="13" name="Freeform 13">
            <a:extLst>
              <a:ext uri="{FF2B5EF4-FFF2-40B4-BE49-F238E27FC236}">
                <a16:creationId xmlns:a16="http://schemas.microsoft.com/office/drawing/2014/main" id="{108F841D-3646-F882-6CA8-520D2C268CCF}"/>
              </a:ext>
            </a:extLst>
          </p:cNvPr>
          <p:cNvSpPr/>
          <p:nvPr/>
        </p:nvSpPr>
        <p:spPr>
          <a:xfrm>
            <a:off x="9845873" y="422728"/>
            <a:ext cx="6465185" cy="1708711"/>
          </a:xfrm>
          <a:custGeom>
            <a:avLst/>
            <a:gdLst/>
            <a:ahLst/>
            <a:cxnLst/>
            <a:rect l="l" t="t" r="r" b="b"/>
            <a:pathLst>
              <a:path w="4923365" h="1299339">
                <a:moveTo>
                  <a:pt x="0" y="0"/>
                </a:moveTo>
                <a:lnTo>
                  <a:pt x="4923365" y="0"/>
                </a:lnTo>
                <a:lnTo>
                  <a:pt x="4923365" y="1299339"/>
                </a:lnTo>
                <a:lnTo>
                  <a:pt x="0" y="129933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 name="TextBox 14">
            <a:extLst>
              <a:ext uri="{FF2B5EF4-FFF2-40B4-BE49-F238E27FC236}">
                <a16:creationId xmlns:a16="http://schemas.microsoft.com/office/drawing/2014/main" id="{28AFE5FC-9F77-4B24-BF5D-29155988B684}"/>
              </a:ext>
            </a:extLst>
          </p:cNvPr>
          <p:cNvSpPr txBox="1"/>
          <p:nvPr/>
        </p:nvSpPr>
        <p:spPr>
          <a:xfrm>
            <a:off x="8206740" y="3373785"/>
            <a:ext cx="9484452" cy="3539430"/>
          </a:xfrm>
          <a:prstGeom prst="rect">
            <a:avLst/>
          </a:prstGeom>
        </p:spPr>
        <p:txBody>
          <a:bodyPr wrap="square" lIns="0" tIns="0" rIns="0" bIns="0" rtlCol="0" anchor="t">
            <a:spAutoFit/>
          </a:bodyPr>
          <a:lstStyle/>
          <a:p>
            <a:pPr algn="ctr"/>
            <a:r>
              <a:rPr lang="en-US" sz="11500" dirty="0">
                <a:solidFill>
                  <a:srgbClr val="124A87"/>
                </a:solidFill>
                <a:latin typeface="Arimo Bold"/>
              </a:rPr>
              <a:t>Part 3: Practice</a:t>
            </a:r>
          </a:p>
        </p:txBody>
      </p:sp>
      <p:pic>
        <p:nvPicPr>
          <p:cNvPr id="3" name="Picture 2">
            <a:extLst>
              <a:ext uri="{FF2B5EF4-FFF2-40B4-BE49-F238E27FC236}">
                <a16:creationId xmlns:a16="http://schemas.microsoft.com/office/drawing/2014/main" id="{EF3C477F-C610-DD48-57A6-E24D7F096476}"/>
              </a:ext>
            </a:extLst>
          </p:cNvPr>
          <p:cNvPicPr>
            <a:picLocks noChangeAspect="1"/>
          </p:cNvPicPr>
          <p:nvPr/>
        </p:nvPicPr>
        <p:blipFill>
          <a:blip r:embed="rId3"/>
          <a:stretch>
            <a:fillRect/>
          </a:stretch>
        </p:blipFill>
        <p:spPr>
          <a:xfrm>
            <a:off x="1168404" y="1330848"/>
            <a:ext cx="7456603" cy="7625304"/>
          </a:xfrm>
          <a:prstGeom prst="rect">
            <a:avLst/>
          </a:prstGeom>
          <a:effectLst>
            <a:softEdge rad="63500"/>
          </a:effectLst>
        </p:spPr>
      </p:pic>
    </p:spTree>
    <p:extLst>
      <p:ext uri="{BB962C8B-B14F-4D97-AF65-F5344CB8AC3E}">
        <p14:creationId xmlns:p14="http://schemas.microsoft.com/office/powerpoint/2010/main" val="10283734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3532B6-E9E4-5033-728E-CE54AE11282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694A28A-6515-1979-7372-F92531B57331}"/>
              </a:ext>
            </a:extLst>
          </p:cNvPr>
          <p:cNvSpPr txBox="1">
            <a:spLocks/>
          </p:cNvSpPr>
          <p:nvPr/>
        </p:nvSpPr>
        <p:spPr>
          <a:xfrm>
            <a:off x="1289957" y="1283235"/>
            <a:ext cx="15773400"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b="1" dirty="0">
                <a:solidFill>
                  <a:srgbClr val="305AA9"/>
                </a:solidFill>
                <a:latin typeface="Arial" panose="020B0604020202020204" pitchFamily="34" charset="0"/>
                <a:cs typeface="Arial" panose="020B0604020202020204" pitchFamily="34" charset="0"/>
              </a:rPr>
              <a:t>Client A</a:t>
            </a:r>
          </a:p>
        </p:txBody>
      </p:sp>
      <p:sp>
        <p:nvSpPr>
          <p:cNvPr id="6" name="Content Placeholder 2">
            <a:extLst>
              <a:ext uri="{FF2B5EF4-FFF2-40B4-BE49-F238E27FC236}">
                <a16:creationId xmlns:a16="http://schemas.microsoft.com/office/drawing/2014/main" id="{C6500DFD-DA12-1523-CBDD-AA0C722B5572}"/>
              </a:ext>
            </a:extLst>
          </p:cNvPr>
          <p:cNvSpPr txBox="1">
            <a:spLocks/>
          </p:cNvSpPr>
          <p:nvPr/>
        </p:nvSpPr>
        <p:spPr>
          <a:xfrm>
            <a:off x="731520" y="2753160"/>
            <a:ext cx="12344400" cy="6756600"/>
          </a:xfrm>
          <a:prstGeom prst="rect">
            <a:avLst/>
          </a:prstGeom>
        </p:spPr>
        <p:txBody>
          <a:bodyPr>
            <a:normAutofit fontScale="92500"/>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0" fontAlgn="t">
              <a:lnSpc>
                <a:spcPct val="100000"/>
              </a:lnSpc>
              <a:spcBef>
                <a:spcPts val="1800"/>
              </a:spcBef>
              <a:buNone/>
            </a:pPr>
            <a:r>
              <a:rPr lang="en-US" sz="3600" dirty="0">
                <a:latin typeface="Segoe UI" panose="020B0502040204020203" pitchFamily="34" charset="0"/>
              </a:rPr>
              <a:t>Mr. Green placed his voucher at a terrible LIHTC complex in Nashville. Section 8 inspected the apartment last summer, and the landlord was supposed to fix some structural issues and one burner on the stove. He was supposed to fix a hole he’d put in the wall moving furniture. They eventually fixed the stove but never did fix the structural problems, and he never got around to fixing the hole.</a:t>
            </a:r>
          </a:p>
          <a:p>
            <a:pPr indent="0" fontAlgn="t">
              <a:lnSpc>
                <a:spcPct val="100000"/>
              </a:lnSpc>
              <a:spcBef>
                <a:spcPts val="1800"/>
              </a:spcBef>
              <a:buNone/>
            </a:pPr>
            <a:r>
              <a:rPr lang="en-US" sz="3600" dirty="0">
                <a:latin typeface="Segoe UI" panose="020B0502040204020203" pitchFamily="34" charset="0"/>
              </a:rPr>
              <a:t>Last month, Section 8 stopped paying their portion because the issues weren’t fixed. The landlord gave him a 14-day notice, then filed the eviction.</a:t>
            </a:r>
          </a:p>
          <a:p>
            <a:pPr indent="0" fontAlgn="t">
              <a:lnSpc>
                <a:spcPct val="100000"/>
              </a:lnSpc>
              <a:spcBef>
                <a:spcPts val="1800"/>
              </a:spcBef>
              <a:buNone/>
            </a:pPr>
            <a:r>
              <a:rPr lang="en-US" sz="3600" dirty="0">
                <a:latin typeface="Segoe UI" panose="020B0502040204020203" pitchFamily="34" charset="0"/>
              </a:rPr>
              <a:t>Mr. Green is happy to move if they’ll just give him time to place his voucher somewhere else.</a:t>
            </a:r>
          </a:p>
        </p:txBody>
      </p:sp>
      <p:pic>
        <p:nvPicPr>
          <p:cNvPr id="7" name="Picture 6">
            <a:extLst>
              <a:ext uri="{FF2B5EF4-FFF2-40B4-BE49-F238E27FC236}">
                <a16:creationId xmlns:a16="http://schemas.microsoft.com/office/drawing/2014/main" id="{7A1B02C1-4A65-8D97-2776-1E3DF08F418C}"/>
              </a:ext>
            </a:extLst>
          </p:cNvPr>
          <p:cNvPicPr>
            <a:picLocks noChangeAspect="1"/>
          </p:cNvPicPr>
          <p:nvPr/>
        </p:nvPicPr>
        <p:blipFill>
          <a:blip r:embed="rId2"/>
          <a:stretch>
            <a:fillRect/>
          </a:stretch>
        </p:blipFill>
        <p:spPr>
          <a:xfrm>
            <a:off x="13870305" y="2448620"/>
            <a:ext cx="4119167" cy="5492222"/>
          </a:xfrm>
          <a:prstGeom prst="rect">
            <a:avLst/>
          </a:prstGeom>
          <a:effectLst>
            <a:softEdge rad="63500"/>
          </a:effectLst>
        </p:spPr>
      </p:pic>
    </p:spTree>
    <p:extLst>
      <p:ext uri="{BB962C8B-B14F-4D97-AF65-F5344CB8AC3E}">
        <p14:creationId xmlns:p14="http://schemas.microsoft.com/office/powerpoint/2010/main" val="3800973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87905-33F1-54AB-F713-CB411A0489A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738F7E2-F104-5BC2-A44F-7C5F52FD3334}"/>
              </a:ext>
            </a:extLst>
          </p:cNvPr>
          <p:cNvSpPr txBox="1">
            <a:spLocks/>
          </p:cNvSpPr>
          <p:nvPr/>
        </p:nvSpPr>
        <p:spPr>
          <a:xfrm>
            <a:off x="1289957" y="1283235"/>
            <a:ext cx="15773400"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b="1" dirty="0">
                <a:solidFill>
                  <a:srgbClr val="305AA9"/>
                </a:solidFill>
                <a:latin typeface="Arial" panose="020B0604020202020204" pitchFamily="34" charset="0"/>
                <a:cs typeface="Arial" panose="020B0604020202020204" pitchFamily="34" charset="0"/>
              </a:rPr>
              <a:t>Client B</a:t>
            </a:r>
          </a:p>
        </p:txBody>
      </p:sp>
      <p:sp>
        <p:nvSpPr>
          <p:cNvPr id="6" name="Content Placeholder 2">
            <a:extLst>
              <a:ext uri="{FF2B5EF4-FFF2-40B4-BE49-F238E27FC236}">
                <a16:creationId xmlns:a16="http://schemas.microsoft.com/office/drawing/2014/main" id="{00E88550-F602-0B8A-0EA2-2A09B27DF09B}"/>
              </a:ext>
            </a:extLst>
          </p:cNvPr>
          <p:cNvSpPr txBox="1">
            <a:spLocks/>
          </p:cNvSpPr>
          <p:nvPr/>
        </p:nvSpPr>
        <p:spPr>
          <a:xfrm>
            <a:off x="525780" y="2593140"/>
            <a:ext cx="11658600" cy="7099500"/>
          </a:xfrm>
          <a:prstGeom prst="rect">
            <a:avLst/>
          </a:prstGeom>
        </p:spPr>
        <p:txBody>
          <a:bodyPr>
            <a:normAutofit fontScale="92500" lnSpcReduction="10000"/>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0" fontAlgn="t">
              <a:lnSpc>
                <a:spcPct val="100000"/>
              </a:lnSpc>
              <a:spcBef>
                <a:spcPts val="2400"/>
              </a:spcBef>
              <a:buNone/>
            </a:pPr>
            <a:r>
              <a:rPr lang="en-US" sz="3600" dirty="0">
                <a:latin typeface="Segoe UI" panose="020B0502040204020203" pitchFamily="34" charset="0"/>
              </a:rPr>
              <a:t>Ms. Black has lived in a project-based section 8 complex for years. She’s older and can’t get around easily these days. Her son comes by a lot to help her out. He drops off groceries and does chores. Sometimes he leaves his kids for her to watch while he’s at work. Last month, he stayed for a week while she was recovering from a surgery. </a:t>
            </a:r>
          </a:p>
          <a:p>
            <a:pPr indent="0" fontAlgn="t">
              <a:lnSpc>
                <a:spcPct val="100000"/>
              </a:lnSpc>
              <a:spcBef>
                <a:spcPts val="2400"/>
              </a:spcBef>
              <a:buNone/>
            </a:pPr>
            <a:r>
              <a:rPr lang="en-US" sz="3600" dirty="0">
                <a:latin typeface="Segoe UI" panose="020B0502040204020203" pitchFamily="34" charset="0"/>
              </a:rPr>
              <a:t>New management keeps hassling Ms. Black about her son. A few weeks ago, they told her she needed to add him to the lease and recertify based on his income. She said no, he doesn’t live there. It got heated, and Ms. Brown admits she raised </a:t>
            </a:r>
            <a:r>
              <a:rPr lang="en-US" sz="3600">
                <a:latin typeface="Segoe UI" panose="020B0502040204020203" pitchFamily="34" charset="0"/>
              </a:rPr>
              <a:t>her voice.</a:t>
            </a:r>
            <a:endParaRPr lang="en-US" sz="3600" dirty="0">
              <a:latin typeface="Segoe UI" panose="020B0502040204020203" pitchFamily="34" charset="0"/>
            </a:endParaRPr>
          </a:p>
          <a:p>
            <a:pPr indent="0" fontAlgn="t">
              <a:lnSpc>
                <a:spcPct val="100000"/>
              </a:lnSpc>
              <a:spcBef>
                <a:spcPts val="2400"/>
              </a:spcBef>
              <a:buNone/>
            </a:pPr>
            <a:r>
              <a:rPr lang="en-US" sz="3600" dirty="0">
                <a:latin typeface="Segoe UI" panose="020B0502040204020203" pitchFamily="34" charset="0"/>
              </a:rPr>
              <a:t>She received a three-day notice saying she was threatening staff, then a detainer warrant. She just wants to stay in her home.</a:t>
            </a:r>
          </a:p>
        </p:txBody>
      </p:sp>
      <p:pic>
        <p:nvPicPr>
          <p:cNvPr id="4" name="Picture 3" descr="Cat Studying Stickers for Sale | Redbubble">
            <a:extLst>
              <a:ext uri="{FF2B5EF4-FFF2-40B4-BE49-F238E27FC236}">
                <a16:creationId xmlns:a16="http://schemas.microsoft.com/office/drawing/2014/main" id="{7AC93A13-92BE-6D1C-9618-7914843F6349}"/>
              </a:ext>
            </a:extLst>
          </p:cNvPr>
          <p:cNvPicPr>
            <a:picLocks noChangeAspect="1"/>
          </p:cNvPicPr>
          <p:nvPr/>
        </p:nvPicPr>
        <p:blipFill>
          <a:blip r:embed="rId2"/>
          <a:stretch>
            <a:fillRect/>
          </a:stretch>
        </p:blipFill>
        <p:spPr>
          <a:xfrm>
            <a:off x="12458211" y="3271580"/>
            <a:ext cx="5304009" cy="5304009"/>
          </a:xfrm>
          <a:prstGeom prst="rect">
            <a:avLst/>
          </a:prstGeom>
          <a:effectLst>
            <a:softEdge rad="317500"/>
          </a:effectLst>
        </p:spPr>
      </p:pic>
    </p:spTree>
    <p:extLst>
      <p:ext uri="{BB962C8B-B14F-4D97-AF65-F5344CB8AC3E}">
        <p14:creationId xmlns:p14="http://schemas.microsoft.com/office/powerpoint/2010/main" val="24800367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789C4-5EAC-555F-9E4C-8CF65C1412C4}"/>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333972B7-856A-BAEC-502D-DB6FE4537333}"/>
              </a:ext>
            </a:extLst>
          </p:cNvPr>
          <p:cNvSpPr/>
          <p:nvPr/>
        </p:nvSpPr>
        <p:spPr>
          <a:xfrm>
            <a:off x="-228600" y="9118065"/>
            <a:ext cx="18288000" cy="19050"/>
          </a:xfrm>
          <a:prstGeom prst="line">
            <a:avLst/>
          </a:prstGeom>
          <a:ln w="38100" cap="flat">
            <a:solidFill>
              <a:srgbClr val="305AA9"/>
            </a:solidFill>
            <a:prstDash val="solid"/>
            <a:headEnd type="none" w="sm" len="sm"/>
            <a:tailEnd type="none" w="sm" len="sm"/>
          </a:ln>
        </p:spPr>
        <p:txBody>
          <a:bodyPr/>
          <a:lstStyle/>
          <a:p>
            <a:endParaRPr lang="en-US"/>
          </a:p>
        </p:txBody>
      </p:sp>
      <p:sp>
        <p:nvSpPr>
          <p:cNvPr id="3" name="Freeform 3">
            <a:extLst>
              <a:ext uri="{FF2B5EF4-FFF2-40B4-BE49-F238E27FC236}">
                <a16:creationId xmlns:a16="http://schemas.microsoft.com/office/drawing/2014/main" id="{F311B074-2862-38F7-AF36-068A0EBEE0F0}"/>
              </a:ext>
            </a:extLst>
          </p:cNvPr>
          <p:cNvSpPr/>
          <p:nvPr/>
        </p:nvSpPr>
        <p:spPr>
          <a:xfrm>
            <a:off x="7505487" y="9258300"/>
            <a:ext cx="3568865" cy="941869"/>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Title 1">
            <a:extLst>
              <a:ext uri="{FF2B5EF4-FFF2-40B4-BE49-F238E27FC236}">
                <a16:creationId xmlns:a16="http://schemas.microsoft.com/office/drawing/2014/main" id="{4DC54F8A-DDBE-9067-0FBF-5B3A806AD996}"/>
              </a:ext>
            </a:extLst>
          </p:cNvPr>
          <p:cNvSpPr txBox="1">
            <a:spLocks/>
          </p:cNvSpPr>
          <p:nvPr/>
        </p:nvSpPr>
        <p:spPr>
          <a:xfrm>
            <a:off x="4810397" y="841795"/>
            <a:ext cx="15773400"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b="1" dirty="0">
                <a:solidFill>
                  <a:srgbClr val="305AA9"/>
                </a:solidFill>
                <a:latin typeface="Arial" panose="020B0604020202020204" pitchFamily="34" charset="0"/>
                <a:cs typeface="Arial" panose="020B0604020202020204" pitchFamily="34" charset="0"/>
              </a:rPr>
              <a:t>Discussion points</a:t>
            </a:r>
          </a:p>
        </p:txBody>
      </p:sp>
      <p:sp>
        <p:nvSpPr>
          <p:cNvPr id="6" name="Content Placeholder 2">
            <a:extLst>
              <a:ext uri="{FF2B5EF4-FFF2-40B4-BE49-F238E27FC236}">
                <a16:creationId xmlns:a16="http://schemas.microsoft.com/office/drawing/2014/main" id="{1F90D7E5-0C3C-84FB-55A2-B657842BE6F6}"/>
              </a:ext>
            </a:extLst>
          </p:cNvPr>
          <p:cNvSpPr txBox="1">
            <a:spLocks/>
          </p:cNvSpPr>
          <p:nvPr/>
        </p:nvSpPr>
        <p:spPr>
          <a:xfrm>
            <a:off x="8846820" y="2648752"/>
            <a:ext cx="8435340" cy="5884111"/>
          </a:xfrm>
          <a:prstGeom prst="rect">
            <a:avLst/>
          </a:prstGeom>
        </p:spPr>
        <p:txBody>
          <a:bodyP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914400" indent="-571500" fontAlgn="t">
              <a:lnSpc>
                <a:spcPct val="100000"/>
              </a:lnSpc>
              <a:spcBef>
                <a:spcPts val="2400"/>
              </a:spcBef>
            </a:pPr>
            <a:r>
              <a:rPr lang="en-US" sz="3600" dirty="0">
                <a:latin typeface="Segoe UI" panose="020B0502040204020203" pitchFamily="34" charset="0"/>
              </a:rPr>
              <a:t>What </a:t>
            </a:r>
            <a:r>
              <a:rPr lang="en-US" sz="3600" b="1" dirty="0">
                <a:latin typeface="Segoe UI" panose="020B0502040204020203" pitchFamily="34" charset="0"/>
              </a:rPr>
              <a:t>counterclaims</a:t>
            </a:r>
            <a:r>
              <a:rPr lang="en-US" sz="3600" dirty="0">
                <a:latin typeface="Segoe UI" panose="020B0502040204020203" pitchFamily="34" charset="0"/>
              </a:rPr>
              <a:t> does your client have?</a:t>
            </a:r>
          </a:p>
          <a:p>
            <a:pPr marL="914400" indent="-571500" fontAlgn="t">
              <a:lnSpc>
                <a:spcPct val="100000"/>
              </a:lnSpc>
              <a:spcBef>
                <a:spcPts val="2400"/>
              </a:spcBef>
            </a:pPr>
            <a:r>
              <a:rPr lang="en-US" sz="3600" dirty="0">
                <a:latin typeface="Segoe UI" panose="020B0502040204020203" pitchFamily="34" charset="0"/>
              </a:rPr>
              <a:t>What </a:t>
            </a:r>
            <a:r>
              <a:rPr lang="en-US" sz="3600" b="1" dirty="0">
                <a:latin typeface="Segoe UI" panose="020B0502040204020203" pitchFamily="34" charset="0"/>
              </a:rPr>
              <a:t>evidence</a:t>
            </a:r>
            <a:r>
              <a:rPr lang="en-US" sz="3600" dirty="0">
                <a:latin typeface="Segoe UI" panose="020B0502040204020203" pitchFamily="34" charset="0"/>
              </a:rPr>
              <a:t> do you need to collect?</a:t>
            </a:r>
          </a:p>
          <a:p>
            <a:pPr marL="914400" indent="-571500" fontAlgn="t">
              <a:lnSpc>
                <a:spcPct val="100000"/>
              </a:lnSpc>
              <a:spcBef>
                <a:spcPts val="2400"/>
              </a:spcBef>
            </a:pPr>
            <a:r>
              <a:rPr lang="en-US" sz="3600" dirty="0">
                <a:latin typeface="Segoe UI" panose="020B0502040204020203" pitchFamily="34" charset="0"/>
              </a:rPr>
              <a:t>How would you calculate </a:t>
            </a:r>
            <a:r>
              <a:rPr lang="en-US" sz="3600" b="1" dirty="0">
                <a:latin typeface="Segoe UI" panose="020B0502040204020203" pitchFamily="34" charset="0"/>
              </a:rPr>
              <a:t>damages</a:t>
            </a:r>
            <a:r>
              <a:rPr lang="en-US" sz="3600" dirty="0">
                <a:latin typeface="Segoe UI" panose="020B0502040204020203" pitchFamily="34" charset="0"/>
              </a:rPr>
              <a:t>?</a:t>
            </a:r>
          </a:p>
          <a:p>
            <a:pPr marL="914400" indent="-571500" fontAlgn="t">
              <a:lnSpc>
                <a:spcPct val="100000"/>
              </a:lnSpc>
              <a:spcBef>
                <a:spcPts val="2400"/>
              </a:spcBef>
            </a:pPr>
            <a:r>
              <a:rPr lang="en-US" sz="3600" dirty="0">
                <a:latin typeface="Segoe UI" panose="020B0502040204020203" pitchFamily="34" charset="0"/>
              </a:rPr>
              <a:t>How would you start </a:t>
            </a:r>
            <a:r>
              <a:rPr lang="en-US" sz="3600" b="1" dirty="0">
                <a:latin typeface="Segoe UI" panose="020B0502040204020203" pitchFamily="34" charset="0"/>
              </a:rPr>
              <a:t>negotiation </a:t>
            </a:r>
            <a:r>
              <a:rPr lang="en-US" sz="3600" dirty="0">
                <a:latin typeface="Segoe UI" panose="020B0502040204020203" pitchFamily="34" charset="0"/>
              </a:rPr>
              <a:t>to meet the client’s goals?</a:t>
            </a:r>
          </a:p>
        </p:txBody>
      </p:sp>
      <p:pic>
        <p:nvPicPr>
          <p:cNvPr id="4" name="Picture 3" descr="The &quot;Literal&quot; Cat Discussion. : r/Lackadaisy">
            <a:extLst>
              <a:ext uri="{FF2B5EF4-FFF2-40B4-BE49-F238E27FC236}">
                <a16:creationId xmlns:a16="http://schemas.microsoft.com/office/drawing/2014/main" id="{ECED25BB-7F40-2868-6A3C-777A8A735F98}"/>
              </a:ext>
            </a:extLst>
          </p:cNvPr>
          <p:cNvPicPr>
            <a:picLocks noChangeAspect="1"/>
          </p:cNvPicPr>
          <p:nvPr/>
        </p:nvPicPr>
        <p:blipFill>
          <a:blip r:embed="rId3"/>
          <a:stretch>
            <a:fillRect/>
          </a:stretch>
        </p:blipFill>
        <p:spPr>
          <a:xfrm>
            <a:off x="1005840" y="2794504"/>
            <a:ext cx="7440328" cy="4929217"/>
          </a:xfrm>
          <a:prstGeom prst="rect">
            <a:avLst/>
          </a:prstGeom>
          <a:effectLst>
            <a:softEdge rad="63500"/>
          </a:effectLst>
        </p:spPr>
      </p:pic>
    </p:spTree>
    <p:extLst>
      <p:ext uri="{BB962C8B-B14F-4D97-AF65-F5344CB8AC3E}">
        <p14:creationId xmlns:p14="http://schemas.microsoft.com/office/powerpoint/2010/main" val="11613441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6"/>
          <p:cNvSpPr/>
          <p:nvPr/>
        </p:nvSpPr>
        <p:spPr>
          <a:xfrm>
            <a:off x="1232092" y="2296990"/>
            <a:ext cx="5616761" cy="2808381"/>
          </a:xfrm>
          <a:custGeom>
            <a:avLst/>
            <a:gdLst/>
            <a:ahLst/>
            <a:cxnLst/>
            <a:rect l="l" t="t" r="r" b="b"/>
            <a:pathLst>
              <a:path w="5616761" h="2808381">
                <a:moveTo>
                  <a:pt x="0" y="0"/>
                </a:moveTo>
                <a:lnTo>
                  <a:pt x="5616762" y="0"/>
                </a:lnTo>
                <a:lnTo>
                  <a:pt x="5616762" y="2808381"/>
                </a:lnTo>
                <a:lnTo>
                  <a:pt x="0" y="280838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2" name="TextBox 12"/>
          <p:cNvSpPr txBox="1"/>
          <p:nvPr/>
        </p:nvSpPr>
        <p:spPr>
          <a:xfrm>
            <a:off x="6653129" y="2919577"/>
            <a:ext cx="10939792" cy="2211696"/>
          </a:xfrm>
          <a:prstGeom prst="rect">
            <a:avLst/>
          </a:prstGeom>
        </p:spPr>
        <p:txBody>
          <a:bodyPr lIns="0" tIns="0" rIns="0" bIns="0" rtlCol="0" anchor="t">
            <a:spAutoFit/>
          </a:bodyPr>
          <a:lstStyle/>
          <a:p>
            <a:pPr algn="r">
              <a:lnSpc>
                <a:spcPts val="18890"/>
              </a:lnSpc>
              <a:spcBef>
                <a:spcPct val="0"/>
              </a:spcBef>
            </a:pPr>
            <a:r>
              <a:rPr lang="en-US" sz="13493" dirty="0">
                <a:solidFill>
                  <a:srgbClr val="124A87"/>
                </a:solidFill>
                <a:latin typeface="Arimo Bold"/>
              </a:rPr>
              <a:t>Questions?</a:t>
            </a:r>
          </a:p>
        </p:txBody>
      </p:sp>
      <p:sp>
        <p:nvSpPr>
          <p:cNvPr id="15" name="Freeform 13">
            <a:extLst>
              <a:ext uri="{FF2B5EF4-FFF2-40B4-BE49-F238E27FC236}">
                <a16:creationId xmlns:a16="http://schemas.microsoft.com/office/drawing/2014/main" id="{71BDAE15-B00E-EA7A-D075-47067591C673}"/>
              </a:ext>
            </a:extLst>
          </p:cNvPr>
          <p:cNvSpPr/>
          <p:nvPr/>
        </p:nvSpPr>
        <p:spPr>
          <a:xfrm>
            <a:off x="10219255" y="796498"/>
            <a:ext cx="6465185" cy="1708711"/>
          </a:xfrm>
          <a:custGeom>
            <a:avLst/>
            <a:gdLst/>
            <a:ahLst/>
            <a:cxnLst/>
            <a:rect l="l" t="t" r="r" b="b"/>
            <a:pathLst>
              <a:path w="4923365" h="1299339">
                <a:moveTo>
                  <a:pt x="0" y="0"/>
                </a:moveTo>
                <a:lnTo>
                  <a:pt x="4923365" y="0"/>
                </a:lnTo>
                <a:lnTo>
                  <a:pt x="4923365" y="1299339"/>
                </a:lnTo>
                <a:lnTo>
                  <a:pt x="0" y="129933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TextBox 13">
            <a:extLst>
              <a:ext uri="{FF2B5EF4-FFF2-40B4-BE49-F238E27FC236}">
                <a16:creationId xmlns:a16="http://schemas.microsoft.com/office/drawing/2014/main" id="{822B3D03-1BC2-ABB7-4A1C-6BC6A422739E}"/>
              </a:ext>
            </a:extLst>
          </p:cNvPr>
          <p:cNvSpPr txBox="1"/>
          <p:nvPr/>
        </p:nvSpPr>
        <p:spPr>
          <a:xfrm>
            <a:off x="9207148" y="6335514"/>
            <a:ext cx="7848760" cy="2213748"/>
          </a:xfrm>
          <a:prstGeom prst="rect">
            <a:avLst/>
          </a:prstGeom>
        </p:spPr>
        <p:txBody>
          <a:bodyPr lIns="0" tIns="0" rIns="0" bIns="0" rtlCol="0" anchor="t">
            <a:spAutoFit/>
          </a:bodyPr>
          <a:lstStyle/>
          <a:p>
            <a:pPr algn="r">
              <a:lnSpc>
                <a:spcPts val="8874"/>
              </a:lnSpc>
              <a:spcBef>
                <a:spcPct val="0"/>
              </a:spcBef>
            </a:pPr>
            <a:r>
              <a:rPr lang="en-US" sz="6338" dirty="0">
                <a:solidFill>
                  <a:srgbClr val="000000"/>
                </a:solidFill>
                <a:latin typeface="Palatino" pitchFamily="2" charset="77"/>
                <a:ea typeface="Palatino" pitchFamily="2" charset="77"/>
              </a:rPr>
              <a:t>Stay in touch: </a:t>
            </a:r>
          </a:p>
          <a:p>
            <a:pPr algn="r">
              <a:lnSpc>
                <a:spcPts val="8874"/>
              </a:lnSpc>
              <a:spcBef>
                <a:spcPct val="0"/>
              </a:spcBef>
            </a:pPr>
            <a:r>
              <a:rPr lang="en-US" sz="6338" dirty="0">
                <a:solidFill>
                  <a:srgbClr val="000000"/>
                </a:solidFill>
                <a:latin typeface="Palatino" pitchFamily="2" charset="77"/>
                <a:ea typeface="Palatino" pitchFamily="2" charset="77"/>
              </a:rPr>
              <a:t>eleiserson@las.org</a:t>
            </a:r>
          </a:p>
        </p:txBody>
      </p:sp>
      <p:pic>
        <p:nvPicPr>
          <p:cNvPr id="14" name="Picture 13">
            <a:extLst>
              <a:ext uri="{FF2B5EF4-FFF2-40B4-BE49-F238E27FC236}">
                <a16:creationId xmlns:a16="http://schemas.microsoft.com/office/drawing/2014/main" id="{CCBE27C7-9B4D-C1D1-1212-4952EFBDBB47}"/>
              </a:ext>
            </a:extLst>
          </p:cNvPr>
          <p:cNvPicPr>
            <a:picLocks noChangeAspect="1"/>
          </p:cNvPicPr>
          <p:nvPr/>
        </p:nvPicPr>
        <p:blipFill>
          <a:blip r:embed="rId4"/>
          <a:stretch>
            <a:fillRect/>
          </a:stretch>
        </p:blipFill>
        <p:spPr>
          <a:xfrm>
            <a:off x="695079" y="-128498"/>
            <a:ext cx="7172339" cy="10467738"/>
          </a:xfrm>
          <a:prstGeom prst="rect">
            <a:avLst/>
          </a:prstGeom>
          <a:effectLst>
            <a:softEdge rad="317500"/>
          </a:effectLst>
        </p:spPr>
      </p:pic>
    </p:spTree>
    <p:extLst>
      <p:ext uri="{BB962C8B-B14F-4D97-AF65-F5344CB8AC3E}">
        <p14:creationId xmlns:p14="http://schemas.microsoft.com/office/powerpoint/2010/main" val="3995449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53D51-651C-1453-D149-4EE4108174DA}"/>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E6418258-3DA5-AE2F-7FE6-F64B7A231225}"/>
              </a:ext>
            </a:extLst>
          </p:cNvPr>
          <p:cNvSpPr/>
          <p:nvPr/>
        </p:nvSpPr>
        <p:spPr>
          <a:xfrm>
            <a:off x="0" y="8962944"/>
            <a:ext cx="18288000" cy="19050"/>
          </a:xfrm>
          <a:prstGeom prst="line">
            <a:avLst/>
          </a:prstGeom>
          <a:ln w="38100" cap="flat">
            <a:solidFill>
              <a:srgbClr val="305AA9"/>
            </a:solidFill>
            <a:prstDash val="solid"/>
            <a:headEnd type="none" w="sm" len="sm"/>
            <a:tailEnd type="none" w="sm" len="sm"/>
          </a:ln>
        </p:spPr>
        <p:txBody>
          <a:bodyPr/>
          <a:lstStyle/>
          <a:p>
            <a:endParaRPr lang="en-US"/>
          </a:p>
        </p:txBody>
      </p:sp>
      <p:sp>
        <p:nvSpPr>
          <p:cNvPr id="3" name="Freeform 3">
            <a:extLst>
              <a:ext uri="{FF2B5EF4-FFF2-40B4-BE49-F238E27FC236}">
                <a16:creationId xmlns:a16="http://schemas.microsoft.com/office/drawing/2014/main" id="{611CADFE-04B9-0B8B-3AF6-20C662D7F7FE}"/>
              </a:ext>
            </a:extLst>
          </p:cNvPr>
          <p:cNvSpPr/>
          <p:nvPr/>
        </p:nvSpPr>
        <p:spPr>
          <a:xfrm>
            <a:off x="7505487" y="9258300"/>
            <a:ext cx="3568865" cy="941869"/>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Title 1">
            <a:extLst>
              <a:ext uri="{FF2B5EF4-FFF2-40B4-BE49-F238E27FC236}">
                <a16:creationId xmlns:a16="http://schemas.microsoft.com/office/drawing/2014/main" id="{B5B6D1AB-F5E4-C4FB-73FE-78061EAB6BBB}"/>
              </a:ext>
            </a:extLst>
          </p:cNvPr>
          <p:cNvSpPr txBox="1">
            <a:spLocks/>
          </p:cNvSpPr>
          <p:nvPr/>
        </p:nvSpPr>
        <p:spPr>
          <a:xfrm>
            <a:off x="849086" y="823686"/>
            <a:ext cx="15773400"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b="1" dirty="0">
                <a:solidFill>
                  <a:srgbClr val="305AA9"/>
                </a:solidFill>
                <a:latin typeface="Arial" panose="020B0604020202020204" pitchFamily="34" charset="0"/>
                <a:cs typeface="Arial" panose="020B0604020202020204" pitchFamily="34" charset="0"/>
              </a:rPr>
              <a:t>Objectives</a:t>
            </a:r>
          </a:p>
        </p:txBody>
      </p:sp>
      <p:sp>
        <p:nvSpPr>
          <p:cNvPr id="6" name="Content Placeholder 2">
            <a:extLst>
              <a:ext uri="{FF2B5EF4-FFF2-40B4-BE49-F238E27FC236}">
                <a16:creationId xmlns:a16="http://schemas.microsoft.com/office/drawing/2014/main" id="{C9BF110A-7470-A8A4-71E6-4E1A8B56D474}"/>
              </a:ext>
            </a:extLst>
          </p:cNvPr>
          <p:cNvSpPr txBox="1">
            <a:spLocks/>
          </p:cNvSpPr>
          <p:nvPr/>
        </p:nvSpPr>
        <p:spPr>
          <a:xfrm>
            <a:off x="601436" y="2025640"/>
            <a:ext cx="12155920" cy="5663675"/>
          </a:xfrm>
          <a:prstGeom prst="rect">
            <a:avLst/>
          </a:prstGeom>
        </p:spPr>
        <p:txBody>
          <a:bodyP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742950" indent="-742950">
              <a:lnSpc>
                <a:spcPct val="150000"/>
              </a:lnSpc>
              <a:buAutoNum type="arabicParenR"/>
            </a:pPr>
            <a:r>
              <a:rPr lang="en-US" sz="4400" dirty="0">
                <a:solidFill>
                  <a:srgbClr val="000000"/>
                </a:solidFill>
                <a:latin typeface="Palatino" pitchFamily="2" charset="77"/>
                <a:ea typeface="Palatino" pitchFamily="2" charset="77"/>
              </a:rPr>
              <a:t>Understand why counterclaims can be an effective tool in defending eviction cases.</a:t>
            </a:r>
          </a:p>
          <a:p>
            <a:pPr marL="742950" indent="-742950">
              <a:lnSpc>
                <a:spcPct val="150000"/>
              </a:lnSpc>
              <a:buAutoNum type="arabicParenR"/>
            </a:pPr>
            <a:r>
              <a:rPr lang="en-US" sz="4400" dirty="0">
                <a:solidFill>
                  <a:srgbClr val="000000"/>
                </a:solidFill>
                <a:latin typeface="Palatino" pitchFamily="2" charset="77"/>
                <a:ea typeface="Palatino" pitchFamily="2" charset="77"/>
              </a:rPr>
              <a:t>Identify common housing counterclaims.</a:t>
            </a:r>
          </a:p>
          <a:p>
            <a:pPr marL="742950" indent="-742950">
              <a:lnSpc>
                <a:spcPct val="150000"/>
              </a:lnSpc>
              <a:buAutoNum type="arabicParenR"/>
            </a:pPr>
            <a:r>
              <a:rPr lang="en-US" sz="4400" dirty="0">
                <a:solidFill>
                  <a:srgbClr val="000000"/>
                </a:solidFill>
                <a:latin typeface="Palatino" pitchFamily="2" charset="77"/>
                <a:ea typeface="Palatino" pitchFamily="2" charset="77"/>
              </a:rPr>
              <a:t>Be ready to prepare a counterclaim for trial using the resources provided.</a:t>
            </a:r>
          </a:p>
          <a:p>
            <a:pPr marL="0" indent="0">
              <a:buFont typeface="Arial" panose="020B0604020202020204" pitchFamily="34" charset="0"/>
              <a:buNone/>
            </a:pPr>
            <a:endParaRPr lang="en-US" dirty="0"/>
          </a:p>
        </p:txBody>
      </p:sp>
      <p:pic>
        <p:nvPicPr>
          <p:cNvPr id="7" name="Picture 6">
            <a:extLst>
              <a:ext uri="{FF2B5EF4-FFF2-40B4-BE49-F238E27FC236}">
                <a16:creationId xmlns:a16="http://schemas.microsoft.com/office/drawing/2014/main" id="{48D546A3-2EEE-D81A-82A5-3A52C9418BF5}"/>
              </a:ext>
            </a:extLst>
          </p:cNvPr>
          <p:cNvPicPr>
            <a:picLocks noChangeAspect="1"/>
          </p:cNvPicPr>
          <p:nvPr/>
        </p:nvPicPr>
        <p:blipFill>
          <a:blip r:embed="rId3"/>
          <a:stretch>
            <a:fillRect/>
          </a:stretch>
        </p:blipFill>
        <p:spPr>
          <a:xfrm>
            <a:off x="12562087" y="4570558"/>
            <a:ext cx="5502781" cy="4116080"/>
          </a:xfrm>
          <a:prstGeom prst="rect">
            <a:avLst/>
          </a:prstGeom>
          <a:effectLst>
            <a:softEdge rad="127000"/>
          </a:effectLst>
        </p:spPr>
      </p:pic>
    </p:spTree>
    <p:extLst>
      <p:ext uri="{BB962C8B-B14F-4D97-AF65-F5344CB8AC3E}">
        <p14:creationId xmlns:p14="http://schemas.microsoft.com/office/powerpoint/2010/main" val="544395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4CEDA-9473-2EA9-A66B-1CCFA4E16869}"/>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7220C49D-C600-35A8-3A31-FCA08BF079EF}"/>
              </a:ext>
            </a:extLst>
          </p:cNvPr>
          <p:cNvSpPr/>
          <p:nvPr/>
        </p:nvSpPr>
        <p:spPr>
          <a:xfrm>
            <a:off x="0" y="8962944"/>
            <a:ext cx="18288000" cy="19050"/>
          </a:xfrm>
          <a:prstGeom prst="line">
            <a:avLst/>
          </a:prstGeom>
          <a:ln w="38100" cap="flat">
            <a:solidFill>
              <a:srgbClr val="305AA9"/>
            </a:solidFill>
            <a:prstDash val="solid"/>
            <a:headEnd type="none" w="sm" len="sm"/>
            <a:tailEnd type="none" w="sm" len="sm"/>
          </a:ln>
        </p:spPr>
        <p:txBody>
          <a:bodyPr/>
          <a:lstStyle/>
          <a:p>
            <a:endParaRPr lang="en-US"/>
          </a:p>
        </p:txBody>
      </p:sp>
      <p:sp>
        <p:nvSpPr>
          <p:cNvPr id="3" name="Freeform 3">
            <a:extLst>
              <a:ext uri="{FF2B5EF4-FFF2-40B4-BE49-F238E27FC236}">
                <a16:creationId xmlns:a16="http://schemas.microsoft.com/office/drawing/2014/main" id="{F50BE099-8187-68D8-5546-376351E43B41}"/>
              </a:ext>
            </a:extLst>
          </p:cNvPr>
          <p:cNvSpPr/>
          <p:nvPr/>
        </p:nvSpPr>
        <p:spPr>
          <a:xfrm>
            <a:off x="7505487" y="9258300"/>
            <a:ext cx="3568865" cy="941869"/>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Title 1">
            <a:extLst>
              <a:ext uri="{FF2B5EF4-FFF2-40B4-BE49-F238E27FC236}">
                <a16:creationId xmlns:a16="http://schemas.microsoft.com/office/drawing/2014/main" id="{8B83C943-F848-9B75-9C37-8184E06D4DD6}"/>
              </a:ext>
            </a:extLst>
          </p:cNvPr>
          <p:cNvSpPr txBox="1">
            <a:spLocks/>
          </p:cNvSpPr>
          <p:nvPr/>
        </p:nvSpPr>
        <p:spPr>
          <a:xfrm>
            <a:off x="849086" y="606189"/>
            <a:ext cx="15773400"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b="1" dirty="0">
                <a:solidFill>
                  <a:srgbClr val="305AA9"/>
                </a:solidFill>
                <a:latin typeface="Arial" panose="020B0604020202020204" pitchFamily="34" charset="0"/>
                <a:cs typeface="Arial" panose="020B0604020202020204" pitchFamily="34" charset="0"/>
              </a:rPr>
              <a:t>Polls</a:t>
            </a:r>
          </a:p>
        </p:txBody>
      </p:sp>
      <p:sp>
        <p:nvSpPr>
          <p:cNvPr id="6" name="Content Placeholder 2">
            <a:extLst>
              <a:ext uri="{FF2B5EF4-FFF2-40B4-BE49-F238E27FC236}">
                <a16:creationId xmlns:a16="http://schemas.microsoft.com/office/drawing/2014/main" id="{78D81D54-262E-1CF8-C60D-5AA3AA70595B}"/>
              </a:ext>
            </a:extLst>
          </p:cNvPr>
          <p:cNvSpPr txBox="1">
            <a:spLocks/>
          </p:cNvSpPr>
          <p:nvPr/>
        </p:nvSpPr>
        <p:spPr>
          <a:xfrm>
            <a:off x="849086" y="1808356"/>
            <a:ext cx="10821138" cy="5884111"/>
          </a:xfrm>
          <a:prstGeom prst="rect">
            <a:avLst/>
          </a:prstGeom>
        </p:spPr>
        <p:txBody>
          <a:bodyPr>
            <a:normAutofit fontScale="92500"/>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ct val="150000"/>
              </a:lnSpc>
            </a:pPr>
            <a:r>
              <a:rPr lang="en-US" sz="4400" dirty="0">
                <a:latin typeface="Palatino" pitchFamily="2" charset="77"/>
                <a:ea typeface="Palatino" pitchFamily="2" charset="77"/>
              </a:rPr>
              <a:t>How many of you have represented a tenant (or helped represent a tenant) in an eviction case?</a:t>
            </a:r>
          </a:p>
          <a:p>
            <a:pPr>
              <a:lnSpc>
                <a:spcPct val="150000"/>
              </a:lnSpc>
            </a:pPr>
            <a:r>
              <a:rPr lang="en-US" sz="4400" dirty="0">
                <a:latin typeface="Palatino" pitchFamily="2" charset="77"/>
                <a:ea typeface="Palatino" pitchFamily="2" charset="77"/>
              </a:rPr>
              <a:t>How many of you have you filed (or helped file) a counterclaim in an eviction case?</a:t>
            </a:r>
            <a:endParaRPr lang="en-US" sz="3800" dirty="0">
              <a:solidFill>
                <a:srgbClr val="000000"/>
              </a:solidFill>
              <a:highlight>
                <a:srgbClr val="F5F5F5"/>
              </a:highlight>
              <a:latin typeface="Palatino" pitchFamily="2" charset="77"/>
              <a:ea typeface="Palatino" pitchFamily="2" charset="77"/>
            </a:endParaRPr>
          </a:p>
          <a:p>
            <a:pPr marL="0" indent="0">
              <a:buFont typeface="Arial" panose="020B0604020202020204" pitchFamily="34" charset="0"/>
              <a:buNone/>
            </a:pPr>
            <a:endParaRPr lang="en-US" dirty="0"/>
          </a:p>
        </p:txBody>
      </p:sp>
      <p:pic>
        <p:nvPicPr>
          <p:cNvPr id="7" name="Picture 6">
            <a:extLst>
              <a:ext uri="{FF2B5EF4-FFF2-40B4-BE49-F238E27FC236}">
                <a16:creationId xmlns:a16="http://schemas.microsoft.com/office/drawing/2014/main" id="{88AD5310-C30E-5665-EAEA-50E3AFE8D04C}"/>
              </a:ext>
            </a:extLst>
          </p:cNvPr>
          <p:cNvPicPr>
            <a:picLocks noChangeAspect="1"/>
          </p:cNvPicPr>
          <p:nvPr/>
        </p:nvPicPr>
        <p:blipFill>
          <a:blip r:embed="rId3"/>
          <a:stretch>
            <a:fillRect/>
          </a:stretch>
        </p:blipFill>
        <p:spPr>
          <a:xfrm>
            <a:off x="11933993" y="2577351"/>
            <a:ext cx="5768690" cy="4346120"/>
          </a:xfrm>
          <a:prstGeom prst="rect">
            <a:avLst/>
          </a:prstGeom>
          <a:effectLst>
            <a:softEdge rad="317500"/>
          </a:effectLst>
        </p:spPr>
      </p:pic>
    </p:spTree>
    <p:extLst>
      <p:ext uri="{BB962C8B-B14F-4D97-AF65-F5344CB8AC3E}">
        <p14:creationId xmlns:p14="http://schemas.microsoft.com/office/powerpoint/2010/main" val="2823587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D3D9A-1BA1-6D6F-7FDB-B22F898EEE06}"/>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4F0EF3E4-103A-D130-36AC-60392CED1142}"/>
              </a:ext>
            </a:extLst>
          </p:cNvPr>
          <p:cNvSpPr/>
          <p:nvPr/>
        </p:nvSpPr>
        <p:spPr>
          <a:xfrm>
            <a:off x="0" y="8962944"/>
            <a:ext cx="18288000" cy="19050"/>
          </a:xfrm>
          <a:prstGeom prst="line">
            <a:avLst/>
          </a:prstGeom>
          <a:ln w="38100" cap="flat">
            <a:solidFill>
              <a:srgbClr val="305AA9"/>
            </a:solidFill>
            <a:prstDash val="solid"/>
            <a:headEnd type="none" w="sm" len="sm"/>
            <a:tailEnd type="none" w="sm" len="sm"/>
          </a:ln>
        </p:spPr>
        <p:txBody>
          <a:bodyPr/>
          <a:lstStyle/>
          <a:p>
            <a:endParaRPr lang="en-US"/>
          </a:p>
        </p:txBody>
      </p:sp>
      <p:sp>
        <p:nvSpPr>
          <p:cNvPr id="3" name="Freeform 3">
            <a:extLst>
              <a:ext uri="{FF2B5EF4-FFF2-40B4-BE49-F238E27FC236}">
                <a16:creationId xmlns:a16="http://schemas.microsoft.com/office/drawing/2014/main" id="{BD03B8F7-8B0C-96B6-6836-390312535CA4}"/>
              </a:ext>
            </a:extLst>
          </p:cNvPr>
          <p:cNvSpPr/>
          <p:nvPr/>
        </p:nvSpPr>
        <p:spPr>
          <a:xfrm>
            <a:off x="7505487" y="9258300"/>
            <a:ext cx="3568865" cy="941869"/>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Title 1">
            <a:extLst>
              <a:ext uri="{FF2B5EF4-FFF2-40B4-BE49-F238E27FC236}">
                <a16:creationId xmlns:a16="http://schemas.microsoft.com/office/drawing/2014/main" id="{86AF54E6-E080-4E83-BBAF-5C7E1D84129F}"/>
              </a:ext>
            </a:extLst>
          </p:cNvPr>
          <p:cNvSpPr txBox="1">
            <a:spLocks/>
          </p:cNvSpPr>
          <p:nvPr/>
        </p:nvSpPr>
        <p:spPr>
          <a:xfrm>
            <a:off x="734786" y="685891"/>
            <a:ext cx="15773400"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b="1" dirty="0">
                <a:solidFill>
                  <a:srgbClr val="305AA9"/>
                </a:solidFill>
                <a:latin typeface="Arial" panose="020B0604020202020204" pitchFamily="34" charset="0"/>
                <a:cs typeface="Arial" panose="020B0604020202020204" pitchFamily="34" charset="0"/>
              </a:rPr>
              <a:t>What is a counterclaim?</a:t>
            </a:r>
          </a:p>
        </p:txBody>
      </p:sp>
      <p:sp>
        <p:nvSpPr>
          <p:cNvPr id="6" name="Content Placeholder 2">
            <a:extLst>
              <a:ext uri="{FF2B5EF4-FFF2-40B4-BE49-F238E27FC236}">
                <a16:creationId xmlns:a16="http://schemas.microsoft.com/office/drawing/2014/main" id="{2F1F43F1-62CB-E4E1-E731-F16179373616}"/>
              </a:ext>
            </a:extLst>
          </p:cNvPr>
          <p:cNvSpPr txBox="1">
            <a:spLocks/>
          </p:cNvSpPr>
          <p:nvPr/>
        </p:nvSpPr>
        <p:spPr>
          <a:xfrm>
            <a:off x="1257300" y="2312921"/>
            <a:ext cx="15968816" cy="6246729"/>
          </a:xfrm>
          <a:prstGeom prst="rect">
            <a:avLst/>
          </a:prstGeom>
        </p:spPr>
        <p:txBody>
          <a:bodyPr>
            <a:normAutofit fontScale="62500" lnSpcReduction="20000"/>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fontAlgn="base">
              <a:buNone/>
            </a:pPr>
            <a:r>
              <a:rPr lang="en-US" b="1" dirty="0"/>
              <a:t>TRCP 13.01. Compulsory Counterclaims.</a:t>
            </a:r>
          </a:p>
          <a:p>
            <a:pPr marL="0" indent="0">
              <a:buNone/>
            </a:pPr>
            <a:r>
              <a:rPr lang="en-US" dirty="0"/>
              <a:t>A pleading shall state as a counterclaim any claim, other than a tort claim, which at the time of serving the pleading </a:t>
            </a:r>
            <a:r>
              <a:rPr lang="en-US" b="1" dirty="0"/>
              <a:t>the pleader has against any opposing party, if it arises out of the transaction or occurrence that is the subject matter of the opposing party's claim </a:t>
            </a:r>
            <a:r>
              <a:rPr lang="en-US" dirty="0"/>
              <a:t>and does not require for its adjudication the presence of third parties of whom the court cannot acquire jurisdiction, except that a claim need not be stated as a counterclaim if at the time the action was commenced the claim was the subject of another pending action. This rule shall not be construed as requiring a counterclaim to be filed in any court whose jurisdiction is limited either as to subject matter or as to monetary amount so as to be unable to entertain such counterclaim.</a:t>
            </a:r>
          </a:p>
          <a:p>
            <a:pPr marL="0" indent="0" fontAlgn="base">
              <a:buNone/>
            </a:pPr>
            <a:endParaRPr lang="en-US" dirty="0"/>
          </a:p>
          <a:p>
            <a:pPr marL="0" indent="0" fontAlgn="base">
              <a:buNone/>
            </a:pPr>
            <a:r>
              <a:rPr lang="en-US" b="1" dirty="0"/>
              <a:t>TRCP 13.02. Permissive Counterclaim.</a:t>
            </a:r>
          </a:p>
          <a:p>
            <a:pPr marL="0" indent="0">
              <a:buNone/>
            </a:pPr>
            <a:r>
              <a:rPr lang="en-US" dirty="0"/>
              <a:t>A pleading may state as a counterclaim </a:t>
            </a:r>
            <a:r>
              <a:rPr lang="en-US" b="1" dirty="0"/>
              <a:t>any claim against an opposing party, whether or not arising out of the transaction or occurrence</a:t>
            </a:r>
            <a:r>
              <a:rPr lang="en-US" dirty="0"/>
              <a:t> that is the subject matter of the opposing party's claim.</a:t>
            </a:r>
          </a:p>
          <a:p>
            <a:pPr marL="0" indent="0">
              <a:buNone/>
            </a:pPr>
            <a:endParaRPr lang="en-US" dirty="0"/>
          </a:p>
          <a:p>
            <a:pPr marL="0" indent="0">
              <a:buNone/>
            </a:pPr>
            <a:r>
              <a:rPr lang="en-US" b="1" dirty="0"/>
              <a:t>But see: TRCP 1. Scope of Rules.</a:t>
            </a:r>
            <a:endParaRPr lang="en-US" dirty="0"/>
          </a:p>
          <a:p>
            <a:pPr marL="0" indent="0">
              <a:buNone/>
            </a:pPr>
            <a:r>
              <a:rPr lang="en-US" dirty="0"/>
              <a:t>The Rules of Civil Procedure shall not apply to general sessions courts [with some exceptions, not relevant here].</a:t>
            </a:r>
            <a:endParaRPr lang="en-US" b="1" dirty="0"/>
          </a:p>
        </p:txBody>
      </p:sp>
      <p:pic>
        <p:nvPicPr>
          <p:cNvPr id="8" name="Picture 7" descr="8,300+ Cool Cat Stock Illustrations, Royalty-Free Vector Graphics &amp; Clip Art - iStock">
            <a:extLst>
              <a:ext uri="{FF2B5EF4-FFF2-40B4-BE49-F238E27FC236}">
                <a16:creationId xmlns:a16="http://schemas.microsoft.com/office/drawing/2014/main" id="{6D975B9D-F3A4-C423-E34F-5AEEBA4ABA3D}"/>
              </a:ext>
            </a:extLst>
          </p:cNvPr>
          <p:cNvPicPr>
            <a:picLocks noChangeAspect="1"/>
          </p:cNvPicPr>
          <p:nvPr/>
        </p:nvPicPr>
        <p:blipFill>
          <a:blip r:embed="rId3"/>
          <a:stretch>
            <a:fillRect/>
          </a:stretch>
        </p:blipFill>
        <p:spPr>
          <a:xfrm>
            <a:off x="15262394" y="59214"/>
            <a:ext cx="2491584" cy="2491584"/>
          </a:xfrm>
          <a:prstGeom prst="rect">
            <a:avLst/>
          </a:prstGeom>
        </p:spPr>
      </p:pic>
    </p:spTree>
    <p:extLst>
      <p:ext uri="{BB962C8B-B14F-4D97-AF65-F5344CB8AC3E}">
        <p14:creationId xmlns:p14="http://schemas.microsoft.com/office/powerpoint/2010/main" val="982858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66BA9-B74A-9EFA-EFE8-9EF00615F694}"/>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80C430BB-88CB-5AC5-5232-413D7C75C22D}"/>
              </a:ext>
            </a:extLst>
          </p:cNvPr>
          <p:cNvSpPr/>
          <p:nvPr/>
        </p:nvSpPr>
        <p:spPr>
          <a:xfrm>
            <a:off x="0" y="8962944"/>
            <a:ext cx="18288000" cy="19050"/>
          </a:xfrm>
          <a:prstGeom prst="line">
            <a:avLst/>
          </a:prstGeom>
          <a:ln w="38100" cap="flat">
            <a:solidFill>
              <a:srgbClr val="305AA9"/>
            </a:solidFill>
            <a:prstDash val="solid"/>
            <a:headEnd type="none" w="sm" len="sm"/>
            <a:tailEnd type="none" w="sm" len="sm"/>
          </a:ln>
        </p:spPr>
        <p:txBody>
          <a:bodyPr/>
          <a:lstStyle/>
          <a:p>
            <a:endParaRPr lang="en-US"/>
          </a:p>
        </p:txBody>
      </p:sp>
      <p:sp>
        <p:nvSpPr>
          <p:cNvPr id="3" name="Freeform 3">
            <a:extLst>
              <a:ext uri="{FF2B5EF4-FFF2-40B4-BE49-F238E27FC236}">
                <a16:creationId xmlns:a16="http://schemas.microsoft.com/office/drawing/2014/main" id="{C0C10854-A86B-EA16-51DD-A22CDAAB5210}"/>
              </a:ext>
            </a:extLst>
          </p:cNvPr>
          <p:cNvSpPr/>
          <p:nvPr/>
        </p:nvSpPr>
        <p:spPr>
          <a:xfrm>
            <a:off x="7505487" y="9258300"/>
            <a:ext cx="3568865" cy="941869"/>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Title 1">
            <a:extLst>
              <a:ext uri="{FF2B5EF4-FFF2-40B4-BE49-F238E27FC236}">
                <a16:creationId xmlns:a16="http://schemas.microsoft.com/office/drawing/2014/main" id="{1589C87A-8A4B-A18D-9241-D084968885C5}"/>
              </a:ext>
            </a:extLst>
          </p:cNvPr>
          <p:cNvSpPr txBox="1">
            <a:spLocks/>
          </p:cNvSpPr>
          <p:nvPr/>
        </p:nvSpPr>
        <p:spPr>
          <a:xfrm>
            <a:off x="734786" y="626899"/>
            <a:ext cx="15773400"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b="1" dirty="0">
                <a:solidFill>
                  <a:srgbClr val="305AA9"/>
                </a:solidFill>
                <a:latin typeface="Arial" panose="020B0604020202020204" pitchFamily="34" charset="0"/>
                <a:cs typeface="Arial" panose="020B0604020202020204" pitchFamily="34" charset="0"/>
              </a:rPr>
              <a:t>Why Counterclaims?</a:t>
            </a:r>
          </a:p>
        </p:txBody>
      </p:sp>
      <p:sp>
        <p:nvSpPr>
          <p:cNvPr id="6" name="Content Placeholder 2">
            <a:extLst>
              <a:ext uri="{FF2B5EF4-FFF2-40B4-BE49-F238E27FC236}">
                <a16:creationId xmlns:a16="http://schemas.microsoft.com/office/drawing/2014/main" id="{F8D27CE4-3408-6756-8BDC-25B34AA4E716}"/>
              </a:ext>
            </a:extLst>
          </p:cNvPr>
          <p:cNvSpPr txBox="1">
            <a:spLocks/>
          </p:cNvSpPr>
          <p:nvPr/>
        </p:nvSpPr>
        <p:spPr>
          <a:xfrm>
            <a:off x="1257300" y="2593140"/>
            <a:ext cx="15773400" cy="5884111"/>
          </a:xfrm>
          <a:prstGeom prst="rect">
            <a:avLst/>
          </a:prstGeom>
        </p:spPr>
        <p:txBody>
          <a:bodyP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buFont typeface="Arial" panose="020B0604020202020204" pitchFamily="34" charset="0"/>
              <a:buNone/>
            </a:pPr>
            <a:endParaRPr lang="en-US" dirty="0"/>
          </a:p>
        </p:txBody>
      </p:sp>
      <p:graphicFrame>
        <p:nvGraphicFramePr>
          <p:cNvPr id="11" name="Table 10">
            <a:extLst>
              <a:ext uri="{FF2B5EF4-FFF2-40B4-BE49-F238E27FC236}">
                <a16:creationId xmlns:a16="http://schemas.microsoft.com/office/drawing/2014/main" id="{AFB28FA5-AC87-4346-98DE-472292A2234D}"/>
              </a:ext>
            </a:extLst>
          </p:cNvPr>
          <p:cNvGraphicFramePr>
            <a:graphicFrameLocks noGrp="1"/>
          </p:cNvGraphicFramePr>
          <p:nvPr>
            <p:extLst>
              <p:ext uri="{D42A27DB-BD31-4B8C-83A1-F6EECF244321}">
                <p14:modId xmlns:p14="http://schemas.microsoft.com/office/powerpoint/2010/main" val="1470452337"/>
              </p:ext>
            </p:extLst>
          </p:nvPr>
        </p:nvGraphicFramePr>
        <p:xfrm>
          <a:off x="449152" y="1953434"/>
          <a:ext cx="13733586" cy="3835659"/>
        </p:xfrm>
        <a:graphic>
          <a:graphicData uri="http://schemas.openxmlformats.org/drawingml/2006/table">
            <a:tbl>
              <a:tblPr firstRow="1" bandRow="1">
                <a:tableStyleId>{5C22544A-7EE6-4342-B048-85BDC9FD1C3A}</a:tableStyleId>
              </a:tblPr>
              <a:tblGrid>
                <a:gridCol w="6866793">
                  <a:extLst>
                    <a:ext uri="{9D8B030D-6E8A-4147-A177-3AD203B41FA5}">
                      <a16:colId xmlns:a16="http://schemas.microsoft.com/office/drawing/2014/main" val="1785725874"/>
                    </a:ext>
                  </a:extLst>
                </a:gridCol>
                <a:gridCol w="6866793">
                  <a:extLst>
                    <a:ext uri="{9D8B030D-6E8A-4147-A177-3AD203B41FA5}">
                      <a16:colId xmlns:a16="http://schemas.microsoft.com/office/drawing/2014/main" val="1833036759"/>
                    </a:ext>
                  </a:extLst>
                </a:gridCol>
              </a:tblGrid>
              <a:tr h="561671">
                <a:tc>
                  <a:txBody>
                    <a:bodyPr/>
                    <a:lstStyle/>
                    <a:p>
                      <a:r>
                        <a:rPr lang="en-US" sz="3500" dirty="0"/>
                        <a:t>Without a counterclaim</a:t>
                      </a:r>
                    </a:p>
                  </a:txBody>
                  <a:tcPr/>
                </a:tc>
                <a:tc>
                  <a:txBody>
                    <a:bodyPr/>
                    <a:lstStyle/>
                    <a:p>
                      <a:r>
                        <a:rPr lang="en-US" sz="3500" dirty="0"/>
                        <a:t>With a counterclaim</a:t>
                      </a:r>
                    </a:p>
                  </a:txBody>
                  <a:tcPr/>
                </a:tc>
                <a:extLst>
                  <a:ext uri="{0D108BD9-81ED-4DB2-BD59-A6C34878D82A}">
                    <a16:rowId xmlns:a16="http://schemas.microsoft.com/office/drawing/2014/main" val="2031873690"/>
                  </a:ext>
                </a:extLst>
              </a:tr>
              <a:tr h="1824045">
                <a:tc>
                  <a:txBody>
                    <a:bodyPr/>
                    <a:lstStyle/>
                    <a:p>
                      <a:r>
                        <a:rPr lang="en-US" sz="3500" dirty="0"/>
                        <a:t>“I never got to tell the judge what was going on. He only cared about being behind on rent.”</a:t>
                      </a:r>
                    </a:p>
                  </a:txBody>
                  <a:tcPr/>
                </a:tc>
                <a:tc>
                  <a:txBody>
                    <a:bodyPr/>
                    <a:lstStyle/>
                    <a:p>
                      <a:r>
                        <a:rPr lang="en-US" sz="3500" dirty="0"/>
                        <a:t>“At least I got to tell the judge the truth.”</a:t>
                      </a:r>
                    </a:p>
                  </a:txBody>
                  <a:tcPr/>
                </a:tc>
                <a:extLst>
                  <a:ext uri="{0D108BD9-81ED-4DB2-BD59-A6C34878D82A}">
                    <a16:rowId xmlns:a16="http://schemas.microsoft.com/office/drawing/2014/main" val="3505984050"/>
                  </a:ext>
                </a:extLst>
              </a:tr>
              <a:tr h="1386774">
                <a:tc>
                  <a:txBody>
                    <a:bodyPr/>
                    <a:lstStyle/>
                    <a:p>
                      <a:r>
                        <a:rPr lang="en-US" sz="3500" dirty="0"/>
                        <a:t>“My only choice was to sign whatever they put in front of me.”</a:t>
                      </a:r>
                    </a:p>
                  </a:txBody>
                  <a:tcPr/>
                </a:tc>
                <a:tc>
                  <a:txBody>
                    <a:bodyPr/>
                    <a:lstStyle/>
                    <a:p>
                      <a:r>
                        <a:rPr lang="en-US" sz="3500" dirty="0"/>
                        <a:t>“I won’t just let them walk all over me.”</a:t>
                      </a:r>
                    </a:p>
                  </a:txBody>
                  <a:tcPr/>
                </a:tc>
                <a:extLst>
                  <a:ext uri="{0D108BD9-81ED-4DB2-BD59-A6C34878D82A}">
                    <a16:rowId xmlns:a16="http://schemas.microsoft.com/office/drawing/2014/main" val="3583214563"/>
                  </a:ext>
                </a:extLst>
              </a:tr>
            </a:tbl>
          </a:graphicData>
        </a:graphic>
      </p:graphicFrame>
      <p:sp>
        <p:nvSpPr>
          <p:cNvPr id="12" name="TextBox 11">
            <a:extLst>
              <a:ext uri="{FF2B5EF4-FFF2-40B4-BE49-F238E27FC236}">
                <a16:creationId xmlns:a16="http://schemas.microsoft.com/office/drawing/2014/main" id="{C511F169-CBC6-EB5A-B59C-37D8571F1B94}"/>
              </a:ext>
            </a:extLst>
          </p:cNvPr>
          <p:cNvSpPr txBox="1"/>
          <p:nvPr/>
        </p:nvSpPr>
        <p:spPr>
          <a:xfrm>
            <a:off x="734786" y="6238840"/>
            <a:ext cx="12706643" cy="2169825"/>
          </a:xfrm>
          <a:prstGeom prst="rect">
            <a:avLst/>
          </a:prstGeom>
          <a:noFill/>
        </p:spPr>
        <p:txBody>
          <a:bodyPr wrap="square" rtlCol="0">
            <a:spAutoFit/>
          </a:bodyPr>
          <a:lstStyle/>
          <a:p>
            <a:r>
              <a:rPr lang="en-US" sz="4500" b="1" dirty="0"/>
              <a:t>Counterclaims give voice </a:t>
            </a:r>
            <a:r>
              <a:rPr lang="en-US" sz="4500" b="1" dirty="0">
                <a:solidFill>
                  <a:srgbClr val="305AA9"/>
                </a:solidFill>
              </a:rPr>
              <a:t>to clients’ stories</a:t>
            </a:r>
            <a:r>
              <a:rPr lang="en-US" sz="4500" b="1" dirty="0"/>
              <a:t>, expand opportunities for </a:t>
            </a:r>
            <a:r>
              <a:rPr lang="en-US" sz="4500" b="1" dirty="0">
                <a:solidFill>
                  <a:srgbClr val="305AA9"/>
                </a:solidFill>
              </a:rPr>
              <a:t>recovery</a:t>
            </a:r>
            <a:r>
              <a:rPr lang="en-US" sz="4500" b="1" dirty="0"/>
              <a:t>, and shift</a:t>
            </a:r>
            <a:r>
              <a:rPr lang="en-US" sz="4500" b="1" dirty="0">
                <a:solidFill>
                  <a:srgbClr val="305AA9"/>
                </a:solidFill>
              </a:rPr>
              <a:t> negotiating power</a:t>
            </a:r>
            <a:r>
              <a:rPr lang="en-US" sz="4500" b="1" dirty="0"/>
              <a:t>.</a:t>
            </a:r>
          </a:p>
        </p:txBody>
      </p:sp>
      <p:pic>
        <p:nvPicPr>
          <p:cNvPr id="7" name="Picture 6">
            <a:extLst>
              <a:ext uri="{FF2B5EF4-FFF2-40B4-BE49-F238E27FC236}">
                <a16:creationId xmlns:a16="http://schemas.microsoft.com/office/drawing/2014/main" id="{641DD56B-24F5-73EB-5ACF-8102B319444A}"/>
              </a:ext>
            </a:extLst>
          </p:cNvPr>
          <p:cNvPicPr>
            <a:picLocks noChangeAspect="1"/>
          </p:cNvPicPr>
          <p:nvPr/>
        </p:nvPicPr>
        <p:blipFill>
          <a:blip r:embed="rId3"/>
          <a:stretch>
            <a:fillRect/>
          </a:stretch>
        </p:blipFill>
        <p:spPr>
          <a:xfrm>
            <a:off x="13963943" y="3685640"/>
            <a:ext cx="4065251" cy="3721214"/>
          </a:xfrm>
          <a:prstGeom prst="rect">
            <a:avLst/>
          </a:prstGeom>
          <a:effectLst>
            <a:softEdge rad="127000"/>
          </a:effectLst>
        </p:spPr>
      </p:pic>
    </p:spTree>
    <p:extLst>
      <p:ext uri="{BB962C8B-B14F-4D97-AF65-F5344CB8AC3E}">
        <p14:creationId xmlns:p14="http://schemas.microsoft.com/office/powerpoint/2010/main" val="2034570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7D1DA-7CED-7B62-924F-5B509B61FE00}"/>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3C442ADB-9E0F-20E9-27C0-437B9B2006D8}"/>
              </a:ext>
            </a:extLst>
          </p:cNvPr>
          <p:cNvSpPr/>
          <p:nvPr/>
        </p:nvSpPr>
        <p:spPr>
          <a:xfrm>
            <a:off x="0" y="8962944"/>
            <a:ext cx="18288000" cy="19050"/>
          </a:xfrm>
          <a:prstGeom prst="line">
            <a:avLst/>
          </a:prstGeom>
          <a:ln w="38100" cap="flat">
            <a:solidFill>
              <a:srgbClr val="305AA9"/>
            </a:solidFill>
            <a:prstDash val="solid"/>
            <a:headEnd type="none" w="sm" len="sm"/>
            <a:tailEnd type="none" w="sm" len="sm"/>
          </a:ln>
        </p:spPr>
        <p:txBody>
          <a:bodyPr/>
          <a:lstStyle/>
          <a:p>
            <a:endParaRPr lang="en-US"/>
          </a:p>
        </p:txBody>
      </p:sp>
      <p:sp>
        <p:nvSpPr>
          <p:cNvPr id="3" name="Freeform 3">
            <a:extLst>
              <a:ext uri="{FF2B5EF4-FFF2-40B4-BE49-F238E27FC236}">
                <a16:creationId xmlns:a16="http://schemas.microsoft.com/office/drawing/2014/main" id="{35851E4B-88BE-2E6A-EE3C-57AFD5051097}"/>
              </a:ext>
            </a:extLst>
          </p:cNvPr>
          <p:cNvSpPr/>
          <p:nvPr/>
        </p:nvSpPr>
        <p:spPr>
          <a:xfrm>
            <a:off x="7505487" y="9258300"/>
            <a:ext cx="3568865" cy="941869"/>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Title 1">
            <a:extLst>
              <a:ext uri="{FF2B5EF4-FFF2-40B4-BE49-F238E27FC236}">
                <a16:creationId xmlns:a16="http://schemas.microsoft.com/office/drawing/2014/main" id="{CA82BBAE-4506-C510-D64E-15A00D78BE2E}"/>
              </a:ext>
            </a:extLst>
          </p:cNvPr>
          <p:cNvSpPr txBox="1">
            <a:spLocks/>
          </p:cNvSpPr>
          <p:nvPr/>
        </p:nvSpPr>
        <p:spPr>
          <a:xfrm>
            <a:off x="1061357" y="651288"/>
            <a:ext cx="15773400" cy="1988345"/>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ctr"/>
            <a:r>
              <a:rPr lang="en-US" b="1" dirty="0">
                <a:solidFill>
                  <a:srgbClr val="305AA9"/>
                </a:solidFill>
                <a:latin typeface="Arial" panose="020B0604020202020204" pitchFamily="34" charset="0"/>
                <a:cs typeface="Arial" panose="020B0604020202020204" pitchFamily="34" charset="0"/>
              </a:rPr>
              <a:t>Client #1: Repairs</a:t>
            </a:r>
          </a:p>
        </p:txBody>
      </p:sp>
      <p:sp>
        <p:nvSpPr>
          <p:cNvPr id="6" name="Content Placeholder 2">
            <a:extLst>
              <a:ext uri="{FF2B5EF4-FFF2-40B4-BE49-F238E27FC236}">
                <a16:creationId xmlns:a16="http://schemas.microsoft.com/office/drawing/2014/main" id="{97323BFB-87F5-A1E2-7905-E18023FBD192}"/>
              </a:ext>
            </a:extLst>
          </p:cNvPr>
          <p:cNvSpPr txBox="1">
            <a:spLocks/>
          </p:cNvSpPr>
          <p:nvPr/>
        </p:nvSpPr>
        <p:spPr>
          <a:xfrm>
            <a:off x="4147458" y="2004894"/>
            <a:ext cx="13541148" cy="6681745"/>
          </a:xfrm>
          <a:prstGeom prst="rect">
            <a:avLst/>
          </a:prstGeom>
        </p:spPr>
        <p:txBody>
          <a:bodyPr>
            <a:normAutofit fontScale="77500" lnSpcReduction="20000"/>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0" fontAlgn="t">
              <a:lnSpc>
                <a:spcPct val="100000"/>
              </a:lnSpc>
              <a:buNone/>
            </a:pPr>
            <a:r>
              <a:rPr lang="en-US" sz="4400" dirty="0">
                <a:latin typeface="Segoe UI" panose="020B0502040204020203" pitchFamily="34" charset="0"/>
              </a:rPr>
              <a:t>Two months ago, while Ms. White was out of town, her bathroom flooded. When she got home, there was standing water in the bathroom and flooding into the carpeted hallway. She doesn’t know what caused it.</a:t>
            </a:r>
          </a:p>
          <a:p>
            <a:pPr indent="0" fontAlgn="t">
              <a:lnSpc>
                <a:spcPct val="100000"/>
              </a:lnSpc>
              <a:buNone/>
            </a:pPr>
            <a:r>
              <a:rPr lang="en-US" sz="4400" dirty="0">
                <a:latin typeface="Segoe UI" panose="020B0502040204020203" pitchFamily="34" charset="0"/>
              </a:rPr>
              <a:t>She sent her property manager an angry email saying she’d be withholding rent until the problem was fixed. </a:t>
            </a:r>
          </a:p>
          <a:p>
            <a:pPr indent="0" fontAlgn="t">
              <a:lnSpc>
                <a:spcPct val="100000"/>
              </a:lnSpc>
              <a:buNone/>
            </a:pPr>
            <a:r>
              <a:rPr lang="en-US" sz="4400" dirty="0">
                <a:latin typeface="Segoe UI" panose="020B0502040204020203" pitchFamily="34" charset="0"/>
              </a:rPr>
              <a:t>She never got a response to her email, but maintenance did come by to mop up the water and put out fans to dry things out. Ms. White could still smell mold, so she didn’t restart her rent payments.</a:t>
            </a:r>
          </a:p>
          <a:p>
            <a:pPr indent="0" fontAlgn="t">
              <a:lnSpc>
                <a:spcPct val="100000"/>
              </a:lnSpc>
              <a:buNone/>
            </a:pPr>
            <a:r>
              <a:rPr lang="en-US" sz="4400" dirty="0">
                <a:latin typeface="Segoe UI" panose="020B0502040204020203" pitchFamily="34" charset="0"/>
              </a:rPr>
              <a:t>Her landlord eventually sent her a 14-day notice for nonpayment of rent, then filed a detainer warrant.</a:t>
            </a:r>
          </a:p>
          <a:p>
            <a:pPr indent="0" fontAlgn="t">
              <a:lnSpc>
                <a:spcPct val="100000"/>
              </a:lnSpc>
              <a:buNone/>
            </a:pPr>
            <a:r>
              <a:rPr lang="en-US" sz="4400" b="1" dirty="0">
                <a:solidFill>
                  <a:srgbClr val="305AA9"/>
                </a:solidFill>
                <a:latin typeface="Segoe UI" panose="020B0502040204020203" pitchFamily="34" charset="0"/>
              </a:rPr>
              <a:t>Is a counterclaim a good idea here? Why/why not?</a:t>
            </a:r>
          </a:p>
        </p:txBody>
      </p:sp>
      <p:pic>
        <p:nvPicPr>
          <p:cNvPr id="7" name="Picture 6">
            <a:extLst>
              <a:ext uri="{FF2B5EF4-FFF2-40B4-BE49-F238E27FC236}">
                <a16:creationId xmlns:a16="http://schemas.microsoft.com/office/drawing/2014/main" id="{27FCDF4E-1384-047B-96D7-B95A6C44B248}"/>
              </a:ext>
            </a:extLst>
          </p:cNvPr>
          <p:cNvPicPr>
            <a:picLocks noChangeAspect="1"/>
          </p:cNvPicPr>
          <p:nvPr/>
        </p:nvPicPr>
        <p:blipFill>
          <a:blip r:embed="rId3"/>
          <a:stretch>
            <a:fillRect/>
          </a:stretch>
        </p:blipFill>
        <p:spPr>
          <a:xfrm>
            <a:off x="207508" y="1665293"/>
            <a:ext cx="3939951" cy="7021346"/>
          </a:xfrm>
          <a:prstGeom prst="rect">
            <a:avLst/>
          </a:prstGeom>
          <a:effectLst>
            <a:softEdge rad="127000"/>
          </a:effectLst>
        </p:spPr>
      </p:pic>
    </p:spTree>
    <p:extLst>
      <p:ext uri="{BB962C8B-B14F-4D97-AF65-F5344CB8AC3E}">
        <p14:creationId xmlns:p14="http://schemas.microsoft.com/office/powerpoint/2010/main" val="50356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4CFB1-8AC7-074D-CDCB-F73657CEDFC9}"/>
            </a:ext>
          </a:extLst>
        </p:cNvPr>
        <p:cNvGrpSpPr/>
        <p:nvPr/>
      </p:nvGrpSpPr>
      <p:grpSpPr>
        <a:xfrm>
          <a:off x="0" y="0"/>
          <a:ext cx="0" cy="0"/>
          <a:chOff x="0" y="0"/>
          <a:chExt cx="0" cy="0"/>
        </a:xfrm>
      </p:grpSpPr>
      <p:grpSp>
        <p:nvGrpSpPr>
          <p:cNvPr id="10" name="Group 10">
            <a:extLst>
              <a:ext uri="{FF2B5EF4-FFF2-40B4-BE49-F238E27FC236}">
                <a16:creationId xmlns:a16="http://schemas.microsoft.com/office/drawing/2014/main" id="{8DB19FC9-2E77-F0BE-1A56-66D002550355}"/>
              </a:ext>
            </a:extLst>
          </p:cNvPr>
          <p:cNvGrpSpPr/>
          <p:nvPr/>
        </p:nvGrpSpPr>
        <p:grpSpPr>
          <a:xfrm>
            <a:off x="0" y="9414034"/>
            <a:ext cx="18288000" cy="872966"/>
            <a:chOff x="0" y="0"/>
            <a:chExt cx="812800" cy="61875"/>
          </a:xfrm>
        </p:grpSpPr>
        <p:sp>
          <p:nvSpPr>
            <p:cNvPr id="11" name="Freeform 11">
              <a:extLst>
                <a:ext uri="{FF2B5EF4-FFF2-40B4-BE49-F238E27FC236}">
                  <a16:creationId xmlns:a16="http://schemas.microsoft.com/office/drawing/2014/main" id="{E9DE0214-6F81-3450-82A3-35FF42FA17BA}"/>
                </a:ext>
              </a:extLst>
            </p:cNvPr>
            <p:cNvSpPr/>
            <p:nvPr/>
          </p:nvSpPr>
          <p:spPr>
            <a:xfrm>
              <a:off x="0" y="0"/>
              <a:ext cx="812800" cy="61875"/>
            </a:xfrm>
            <a:custGeom>
              <a:avLst/>
              <a:gdLst/>
              <a:ahLst/>
              <a:cxnLst/>
              <a:rect l="l" t="t" r="r" b="b"/>
              <a:pathLst>
                <a:path w="812800" h="61875">
                  <a:moveTo>
                    <a:pt x="0" y="0"/>
                  </a:moveTo>
                  <a:lnTo>
                    <a:pt x="812800" y="0"/>
                  </a:lnTo>
                  <a:lnTo>
                    <a:pt x="812800" y="61875"/>
                  </a:lnTo>
                  <a:lnTo>
                    <a:pt x="0" y="61875"/>
                  </a:lnTo>
                  <a:close/>
                </a:path>
              </a:pathLst>
            </a:custGeom>
            <a:solidFill>
              <a:srgbClr val="305AA9"/>
            </a:solidFill>
          </p:spPr>
          <p:txBody>
            <a:bodyPr/>
            <a:lstStyle/>
            <a:p>
              <a:endParaRPr lang="en-US"/>
            </a:p>
          </p:txBody>
        </p:sp>
        <p:sp>
          <p:nvSpPr>
            <p:cNvPr id="12" name="TextBox 12">
              <a:extLst>
                <a:ext uri="{FF2B5EF4-FFF2-40B4-BE49-F238E27FC236}">
                  <a16:creationId xmlns:a16="http://schemas.microsoft.com/office/drawing/2014/main" id="{D63DC23B-44BE-42AE-4B47-A183092773E5}"/>
                </a:ext>
              </a:extLst>
            </p:cNvPr>
            <p:cNvSpPr txBox="1"/>
            <p:nvPr/>
          </p:nvSpPr>
          <p:spPr>
            <a:xfrm>
              <a:off x="0" y="-38100"/>
              <a:ext cx="812800" cy="99975"/>
            </a:xfrm>
            <a:prstGeom prst="rect">
              <a:avLst/>
            </a:prstGeom>
          </p:spPr>
          <p:txBody>
            <a:bodyPr lIns="50800" tIns="50800" rIns="50800" bIns="50800" rtlCol="0" anchor="ctr"/>
            <a:lstStyle/>
            <a:p>
              <a:pPr algn="ctr">
                <a:lnSpc>
                  <a:spcPts val="2659"/>
                </a:lnSpc>
                <a:spcBef>
                  <a:spcPct val="0"/>
                </a:spcBef>
              </a:pPr>
              <a:endParaRPr/>
            </a:p>
          </p:txBody>
        </p:sp>
      </p:grpSp>
      <p:sp>
        <p:nvSpPr>
          <p:cNvPr id="13" name="Freeform 13">
            <a:extLst>
              <a:ext uri="{FF2B5EF4-FFF2-40B4-BE49-F238E27FC236}">
                <a16:creationId xmlns:a16="http://schemas.microsoft.com/office/drawing/2014/main" id="{20041D09-0CCC-BB5F-E9AC-E60AAC292798}"/>
              </a:ext>
            </a:extLst>
          </p:cNvPr>
          <p:cNvSpPr/>
          <p:nvPr/>
        </p:nvSpPr>
        <p:spPr>
          <a:xfrm>
            <a:off x="9845873" y="422728"/>
            <a:ext cx="6465185" cy="1708711"/>
          </a:xfrm>
          <a:custGeom>
            <a:avLst/>
            <a:gdLst/>
            <a:ahLst/>
            <a:cxnLst/>
            <a:rect l="l" t="t" r="r" b="b"/>
            <a:pathLst>
              <a:path w="4923365" h="1299339">
                <a:moveTo>
                  <a:pt x="0" y="0"/>
                </a:moveTo>
                <a:lnTo>
                  <a:pt x="4923365" y="0"/>
                </a:lnTo>
                <a:lnTo>
                  <a:pt x="4923365" y="1299339"/>
                </a:lnTo>
                <a:lnTo>
                  <a:pt x="0" y="129933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 name="TextBox 14">
            <a:extLst>
              <a:ext uri="{FF2B5EF4-FFF2-40B4-BE49-F238E27FC236}">
                <a16:creationId xmlns:a16="http://schemas.microsoft.com/office/drawing/2014/main" id="{3B032A4B-8705-CA07-2B37-CCED7AC07A96}"/>
              </a:ext>
            </a:extLst>
          </p:cNvPr>
          <p:cNvSpPr txBox="1"/>
          <p:nvPr/>
        </p:nvSpPr>
        <p:spPr>
          <a:xfrm>
            <a:off x="7132320" y="3040380"/>
            <a:ext cx="10287000" cy="5309146"/>
          </a:xfrm>
          <a:prstGeom prst="rect">
            <a:avLst/>
          </a:prstGeom>
        </p:spPr>
        <p:txBody>
          <a:bodyPr wrap="square" lIns="0" tIns="0" rIns="0" bIns="0" rtlCol="0" anchor="t">
            <a:spAutoFit/>
          </a:bodyPr>
          <a:lstStyle/>
          <a:p>
            <a:pPr algn="ctr"/>
            <a:r>
              <a:rPr lang="en-US" sz="11500" dirty="0">
                <a:solidFill>
                  <a:srgbClr val="124A87"/>
                </a:solidFill>
                <a:latin typeface="Arimo Bold"/>
              </a:rPr>
              <a:t>Part 1: Common Counterclaims</a:t>
            </a:r>
          </a:p>
        </p:txBody>
      </p:sp>
      <p:pic>
        <p:nvPicPr>
          <p:cNvPr id="5" name="Picture 4">
            <a:extLst>
              <a:ext uri="{FF2B5EF4-FFF2-40B4-BE49-F238E27FC236}">
                <a16:creationId xmlns:a16="http://schemas.microsoft.com/office/drawing/2014/main" id="{7C60459E-C5FC-0122-CEC6-44FB397E6990}"/>
              </a:ext>
            </a:extLst>
          </p:cNvPr>
          <p:cNvPicPr>
            <a:picLocks noChangeAspect="1"/>
          </p:cNvPicPr>
          <p:nvPr/>
        </p:nvPicPr>
        <p:blipFill>
          <a:blip r:embed="rId3"/>
          <a:stretch>
            <a:fillRect/>
          </a:stretch>
        </p:blipFill>
        <p:spPr>
          <a:xfrm>
            <a:off x="526268" y="845820"/>
            <a:ext cx="6326017" cy="8735929"/>
          </a:xfrm>
          <a:prstGeom prst="rect">
            <a:avLst/>
          </a:prstGeom>
          <a:effectLst>
            <a:softEdge rad="317500"/>
          </a:effectLst>
        </p:spPr>
      </p:pic>
    </p:spTree>
    <p:extLst>
      <p:ext uri="{BB962C8B-B14F-4D97-AF65-F5344CB8AC3E}">
        <p14:creationId xmlns:p14="http://schemas.microsoft.com/office/powerpoint/2010/main" val="1610581346"/>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40C9B90ADB5E46BB6CE9595DCA5FB6" ma:contentTypeVersion="21" ma:contentTypeDescription="Create a new document." ma:contentTypeScope="" ma:versionID="177b34580d11a63db260ab1febdc348c">
  <xsd:schema xmlns:xsd="http://www.w3.org/2001/XMLSchema" xmlns:xs="http://www.w3.org/2001/XMLSchema" xmlns:p="http://schemas.microsoft.com/office/2006/metadata/properties" xmlns:ns2="4de4abfd-53f5-43bb-96ab-5842d08f581c" xmlns:ns3="91328b03-8ff5-4351-9cc7-829ceed2dd6d" targetNamespace="http://schemas.microsoft.com/office/2006/metadata/properties" ma:root="true" ma:fieldsID="4ad9e9514c7661d996d6e3e4649bd2b1" ns2:_="" ns3:_="">
    <xsd:import namespace="4de4abfd-53f5-43bb-96ab-5842d08f581c"/>
    <xsd:import namespace="91328b03-8ff5-4351-9cc7-829ceed2dd6d"/>
    <xsd:element name="properties">
      <xsd:complexType>
        <xsd:sequence>
          <xsd:element name="documentManagement">
            <xsd:complexType>
              <xsd:all>
                <xsd:element ref="ns2:MediaServiceMetadata" minOccurs="0"/>
                <xsd:element ref="ns2:MediaServiceFastMetadata" minOccurs="0"/>
                <xsd:element ref="ns2:Inactive" minOccurs="0"/>
                <xsd:element ref="ns2:MediaServiceDateTaken" minOccurs="0"/>
                <xsd:element ref="ns2:Folder_x0020_Name"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MediaServiceLocation"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e4abfd-53f5-43bb-96ab-5842d08f58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Inactive" ma:index="10" nillable="true" ma:displayName="Inactive" ma:default="0" ma:description="Check this box to mark the document as inactive, and hide it from view." ma:internalName="Inactive">
      <xsd:simpleType>
        <xsd:restriction base="dms:Boolean"/>
      </xsd:simpleType>
    </xsd:element>
    <xsd:element name="MediaServiceDateTaken" ma:index="11" nillable="true" ma:displayName="MediaServiceDateTaken" ma:hidden="true" ma:internalName="MediaServiceDateTaken" ma:readOnly="true">
      <xsd:simpleType>
        <xsd:restriction base="dms:Text"/>
      </xsd:simpleType>
    </xsd:element>
    <xsd:element name="Folder_x0020_Name" ma:index="12" nillable="true" ma:displayName="Folder Name" ma:internalName="Folder_x0020_Name">
      <xsd:simpleType>
        <xsd:restriction base="dms:Text">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0c3aa6b-a2da-49d6-b9c8-2de0e077a7ea"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1328b03-8ff5-4351-9cc7-829ceed2dd6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236baad4-53db-4601-8758-3ceca7aa182f}" ma:internalName="TaxCatchAll" ma:showField="CatchAllData" ma:web="91328b03-8ff5-4351-9cc7-829ceed2dd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91328b03-8ff5-4351-9cc7-829ceed2dd6d" xsi:nil="true"/>
    <SharedWithUsers xmlns="91328b03-8ff5-4351-9cc7-829ceed2dd6d">
      <UserInfo>
        <DisplayName>Rae Anne Smith</DisplayName>
        <AccountId>45</AccountId>
        <AccountType/>
      </UserInfo>
      <UserInfo>
        <DisplayName>Trina Hughes</DisplayName>
        <AccountId>1248</AccountId>
        <AccountType/>
      </UserInfo>
    </SharedWithUsers>
    <MediaLengthInSeconds xmlns="4de4abfd-53f5-43bb-96ab-5842d08f581c" xsi:nil="true"/>
    <lcf76f155ced4ddcb4097134ff3c332f xmlns="4de4abfd-53f5-43bb-96ab-5842d08f581c">
      <Terms xmlns="http://schemas.microsoft.com/office/infopath/2007/PartnerControls"/>
    </lcf76f155ced4ddcb4097134ff3c332f>
    <Inactive xmlns="4de4abfd-53f5-43bb-96ab-5842d08f581c">false</Inactive>
    <Folder_x0020_Name xmlns="4de4abfd-53f5-43bb-96ab-5842d08f581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B4C3F56-A2FD-4F82-8C21-922C64E40DE6}"/>
</file>

<file path=customXml/itemProps2.xml><?xml version="1.0" encoding="utf-8"?>
<ds:datastoreItem xmlns:ds="http://schemas.openxmlformats.org/officeDocument/2006/customXml" ds:itemID="{FD91DF62-9EA5-485F-8F85-81183825C48A}">
  <ds:schemaRefs>
    <ds:schemaRef ds:uri="http://schemas.openxmlformats.org/package/2006/metadata/core-properties"/>
    <ds:schemaRef ds:uri="http://purl.org/dc/dcmitype/"/>
    <ds:schemaRef ds:uri="http://schemas.microsoft.com/office/2006/metadata/properties"/>
    <ds:schemaRef ds:uri="http://purl.org/dc/elements/1.1/"/>
    <ds:schemaRef ds:uri="3103db95-a666-467e-b670-3b742545c796"/>
    <ds:schemaRef ds:uri="http://www.w3.org/XML/1998/namespace"/>
    <ds:schemaRef ds:uri="http://schemas.microsoft.com/office/2006/documentManagement/types"/>
    <ds:schemaRef ds:uri="http://purl.org/dc/terms/"/>
    <ds:schemaRef ds:uri="http://schemas.microsoft.com/office/infopath/2007/PartnerControls"/>
    <ds:schemaRef ds:uri="0ae67c7c-e5aa-40e5-879d-8f54f4cbf982"/>
    <ds:schemaRef ds:uri="1e82e422-5098-45f6-ae46-9aacd3a5bd10"/>
  </ds:schemaRefs>
</ds:datastoreItem>
</file>

<file path=customXml/itemProps3.xml><?xml version="1.0" encoding="utf-8"?>
<ds:datastoreItem xmlns:ds="http://schemas.openxmlformats.org/officeDocument/2006/customXml" ds:itemID="{2BF56DE7-D708-4922-9FEB-6B8B3FAA22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227</TotalTime>
  <Words>2381</Words>
  <Application>Microsoft Office PowerPoint</Application>
  <PresentationFormat>Custom</PresentationFormat>
  <Paragraphs>222</Paragraphs>
  <Slides>35</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35</vt:i4>
      </vt:variant>
    </vt:vector>
  </HeadingPairs>
  <TitlesOfParts>
    <vt:vector size="46" baseType="lpstr">
      <vt:lpstr>Wingdings</vt:lpstr>
      <vt:lpstr>Aptos</vt:lpstr>
      <vt:lpstr>Calibri</vt:lpstr>
      <vt:lpstr>Palatino</vt:lpstr>
      <vt:lpstr>Calibri Light</vt:lpstr>
      <vt:lpstr>Segoe UI</vt:lpstr>
      <vt:lpstr>Arial</vt:lpstr>
      <vt:lpstr>Arimo Bold</vt:lpstr>
      <vt:lpstr>PT Serif</vt:lpstr>
      <vt:lpstr>Times New Roman</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Counterclaim or Affirmative Defense?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Common Category #4: Retaliation</vt:lpstr>
      <vt:lpstr>Retaliation Strategy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Disclaimer: The information provided in this presentation cannot take the place of legal advice. Each case is different and needs individual attention.</dc:title>
  <dc:creator>Nick Armes</dc:creator>
  <cp:lastModifiedBy>Elizabeth Leiserson</cp:lastModifiedBy>
  <cp:revision>173</cp:revision>
  <dcterms:created xsi:type="dcterms:W3CDTF">2006-08-16T00:00:00Z</dcterms:created>
  <dcterms:modified xsi:type="dcterms:W3CDTF">2026-07-29T17:14:53Z</dcterms:modified>
  <dc:identifier>DAGIhQh5arM</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xd_ProgID">
    <vt:lpwstr/>
  </property>
  <property fmtid="{D5CDD505-2E9C-101B-9397-08002B2CF9AE}" pid="4" name="ComplianceAssetId">
    <vt:lpwstr/>
  </property>
  <property fmtid="{D5CDD505-2E9C-101B-9397-08002B2CF9AE}" pid="5" name="TemplateUrl">
    <vt:lpwstr/>
  </property>
  <property fmtid="{D5CDD505-2E9C-101B-9397-08002B2CF9AE}" pid="6" name="_ExtendedDescription">
    <vt:lpwstr/>
  </property>
  <property fmtid="{D5CDD505-2E9C-101B-9397-08002B2CF9AE}" pid="7" name="TriggerFlowInfo">
    <vt:lpwstr/>
  </property>
  <property fmtid="{D5CDD505-2E9C-101B-9397-08002B2CF9AE}" pid="8" name="xd_Signature">
    <vt:bool>false</vt:bool>
  </property>
  <property fmtid="{D5CDD505-2E9C-101B-9397-08002B2CF9AE}" pid="9" name="ContentTypeId">
    <vt:lpwstr>0x010100A340C9B90ADB5E46BB6CE9595DCA5FB6</vt:lpwstr>
  </property>
</Properties>
</file>