
<file path=[Content_Types].xml><?xml version="1.0" encoding="utf-8"?>
<Types xmlns="http://schemas.openxmlformats.org/package/2006/content-types">
  <Default Extension="fntdata" ContentType="application/x-fontdata"/>
  <Default Extension="jpeg" ContentType="image/jpeg"/>
  <Default Extension="mp4" ContentType="video/mp4"/>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18288000" cy="10287000"/>
  <p:notesSz cx="6858000" cy="9144000"/>
  <p:embeddedFontLst>
    <p:embeddedFont>
      <p:font typeface="Open Sauce" panose="020B0604020202020204" charset="0"/>
      <p:regular r:id="rId17"/>
    </p:embeddedFont>
    <p:embeddedFont>
      <p:font typeface="Open Sauce Bold" panose="020B0604020202020204" charset="0"/>
      <p:regular r:id="rId18"/>
    </p:embeddedFont>
    <p:embeddedFont>
      <p:font typeface="Open Sauce Italics" panose="020B0604020202020204" charset="0"/>
      <p:regular r:id="rId19"/>
    </p:embeddedFont>
    <p:embeddedFont>
      <p:font typeface="Oswald" panose="020F0502020204030204" pitchFamily="2" charset="0"/>
      <p:regular r:id="rId2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47" d="100"/>
          <a:sy n="47" d="100"/>
        </p:scale>
        <p:origin x="500" y="4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8/7/2026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7.xml"/><Relationship Id="rId1" Type="http://schemas.openxmlformats.org/officeDocument/2006/relationships/video" Target="https://www.youtube.com/watch?v=VHeprVLOI0Y&amp;t=22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1F1F1"/>
        </a:solidFill>
        <a:effectLst/>
      </p:bgPr>
    </p:bg>
    <p:spTree>
      <p:nvGrpSpPr>
        <p:cNvPr id="1" name=""/>
        <p:cNvGrpSpPr/>
        <p:nvPr/>
      </p:nvGrpSpPr>
      <p:grpSpPr>
        <a:xfrm>
          <a:off x="0" y="0"/>
          <a:ext cx="0" cy="0"/>
          <a:chOff x="0" y="0"/>
          <a:chExt cx="0" cy="0"/>
        </a:xfrm>
      </p:grpSpPr>
      <p:sp>
        <p:nvSpPr>
          <p:cNvPr id="2" name="Freeform 2"/>
          <p:cNvSpPr/>
          <p:nvPr/>
        </p:nvSpPr>
        <p:spPr>
          <a:xfrm>
            <a:off x="11263234" y="1958055"/>
            <a:ext cx="5996066" cy="4114800"/>
          </a:xfrm>
          <a:custGeom>
            <a:avLst/>
            <a:gdLst/>
            <a:ahLst/>
            <a:cxnLst/>
            <a:rect l="l" t="t" r="r" b="b"/>
            <a:pathLst>
              <a:path w="5996066" h="4114800">
                <a:moveTo>
                  <a:pt x="0" y="0"/>
                </a:moveTo>
                <a:lnTo>
                  <a:pt x="5996066" y="0"/>
                </a:lnTo>
                <a:lnTo>
                  <a:pt x="5996066" y="4114800"/>
                </a:lnTo>
                <a:lnTo>
                  <a:pt x="0" y="4114800"/>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3" name="TextBox 3"/>
          <p:cNvSpPr txBox="1"/>
          <p:nvPr/>
        </p:nvSpPr>
        <p:spPr>
          <a:xfrm>
            <a:off x="1028700" y="1333500"/>
            <a:ext cx="10788214" cy="3444874"/>
          </a:xfrm>
          <a:prstGeom prst="rect">
            <a:avLst/>
          </a:prstGeom>
        </p:spPr>
        <p:txBody>
          <a:bodyPr lIns="0" tIns="0" rIns="0" bIns="0" rtlCol="0" anchor="t">
            <a:spAutoFit/>
          </a:bodyPr>
          <a:lstStyle/>
          <a:p>
            <a:pPr algn="l">
              <a:lnSpc>
                <a:spcPts val="8799"/>
              </a:lnSpc>
            </a:pPr>
            <a:r>
              <a:rPr lang="en-US" sz="9999" spc="-499">
                <a:solidFill>
                  <a:srgbClr val="000000"/>
                </a:solidFill>
                <a:latin typeface="Oswald"/>
                <a:ea typeface="Oswald"/>
                <a:cs typeface="Oswald"/>
                <a:sym typeface="Oswald"/>
              </a:rPr>
              <a:t>Not Another Flyer: Outreach to Meet Clients Where They Are</a:t>
            </a:r>
          </a:p>
        </p:txBody>
      </p:sp>
      <p:sp>
        <p:nvSpPr>
          <p:cNvPr id="4" name="TextBox 4"/>
          <p:cNvSpPr txBox="1"/>
          <p:nvPr/>
        </p:nvSpPr>
        <p:spPr>
          <a:xfrm>
            <a:off x="1028700" y="8298518"/>
            <a:ext cx="5621562" cy="1166495"/>
          </a:xfrm>
          <a:prstGeom prst="rect">
            <a:avLst/>
          </a:prstGeom>
        </p:spPr>
        <p:txBody>
          <a:bodyPr lIns="0" tIns="0" rIns="0" bIns="0" rtlCol="0" anchor="t">
            <a:spAutoFit/>
          </a:bodyPr>
          <a:lstStyle/>
          <a:p>
            <a:pPr marL="0" lvl="0" indent="0" algn="l">
              <a:lnSpc>
                <a:spcPts val="4509"/>
              </a:lnSpc>
              <a:spcBef>
                <a:spcPct val="0"/>
              </a:spcBef>
            </a:pPr>
            <a:r>
              <a:rPr lang="en-US" sz="4099" b="1" u="none" strike="noStrike" spc="-204">
                <a:solidFill>
                  <a:srgbClr val="000000"/>
                </a:solidFill>
                <a:latin typeface="Open Sauce Bold"/>
                <a:ea typeface="Open Sauce Bold"/>
                <a:cs typeface="Open Sauce Bold"/>
                <a:sym typeface="Open Sauce Bold"/>
              </a:rPr>
              <a:t>Presented By</a:t>
            </a:r>
          </a:p>
          <a:p>
            <a:pPr marL="0" lvl="0" indent="0" algn="l">
              <a:lnSpc>
                <a:spcPts val="4509"/>
              </a:lnSpc>
              <a:spcBef>
                <a:spcPct val="0"/>
              </a:spcBef>
            </a:pPr>
            <a:r>
              <a:rPr lang="en-US" sz="4099" b="1" u="none" strike="noStrike" spc="-204">
                <a:solidFill>
                  <a:srgbClr val="000000"/>
                </a:solidFill>
                <a:latin typeface="Open Sauce Bold"/>
                <a:ea typeface="Open Sauce Bold"/>
                <a:cs typeface="Open Sauce Bold"/>
                <a:sym typeface="Open Sauce Bold"/>
              </a:rPr>
              <a:t>Zane Jud &amp; Sofia Colby</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A4B9D8"/>
        </a:solidFill>
        <a:effectLst/>
      </p:bgPr>
    </p:bg>
    <p:spTree>
      <p:nvGrpSpPr>
        <p:cNvPr id="1" name=""/>
        <p:cNvGrpSpPr/>
        <p:nvPr/>
      </p:nvGrpSpPr>
      <p:grpSpPr>
        <a:xfrm>
          <a:off x="0" y="0"/>
          <a:ext cx="0" cy="0"/>
          <a:chOff x="0" y="0"/>
          <a:chExt cx="0" cy="0"/>
        </a:xfrm>
      </p:grpSpPr>
      <p:sp>
        <p:nvSpPr>
          <p:cNvPr id="2" name="TextBox 2"/>
          <p:cNvSpPr txBox="1"/>
          <p:nvPr/>
        </p:nvSpPr>
        <p:spPr>
          <a:xfrm>
            <a:off x="3912249" y="1295400"/>
            <a:ext cx="10463502" cy="1250949"/>
          </a:xfrm>
          <a:prstGeom prst="rect">
            <a:avLst/>
          </a:prstGeom>
        </p:spPr>
        <p:txBody>
          <a:bodyPr lIns="0" tIns="0" rIns="0" bIns="0" rtlCol="0" anchor="t">
            <a:spAutoFit/>
          </a:bodyPr>
          <a:lstStyle/>
          <a:p>
            <a:pPr algn="ctr">
              <a:lnSpc>
                <a:spcPts val="9199"/>
              </a:lnSpc>
            </a:pPr>
            <a:r>
              <a:rPr lang="en-US" sz="9999" spc="-499">
                <a:solidFill>
                  <a:srgbClr val="000000"/>
                </a:solidFill>
                <a:latin typeface="Oswald"/>
                <a:ea typeface="Oswald"/>
                <a:cs typeface="Oswald"/>
                <a:sym typeface="Oswald"/>
              </a:rPr>
              <a:t>KYR Videos</a:t>
            </a:r>
          </a:p>
        </p:txBody>
      </p:sp>
      <p:sp>
        <p:nvSpPr>
          <p:cNvPr id="3" name="TextBox 3"/>
          <p:cNvSpPr txBox="1"/>
          <p:nvPr/>
        </p:nvSpPr>
        <p:spPr>
          <a:xfrm>
            <a:off x="1533207" y="2946183"/>
            <a:ext cx="14755015" cy="616585"/>
          </a:xfrm>
          <a:prstGeom prst="rect">
            <a:avLst/>
          </a:prstGeom>
        </p:spPr>
        <p:txBody>
          <a:bodyPr lIns="0" tIns="0" rIns="0" bIns="0" rtlCol="0" anchor="t">
            <a:spAutoFit/>
          </a:bodyPr>
          <a:lstStyle/>
          <a:p>
            <a:pPr algn="ctr">
              <a:lnSpc>
                <a:spcPts val="4729"/>
              </a:lnSpc>
              <a:spcBef>
                <a:spcPct val="0"/>
              </a:spcBef>
            </a:pPr>
            <a:r>
              <a:rPr lang="en-US" sz="4299" b="1" spc="-214">
                <a:solidFill>
                  <a:srgbClr val="000000"/>
                </a:solidFill>
                <a:latin typeface="Open Sauce Bold"/>
                <a:ea typeface="Open Sauce Bold"/>
                <a:cs typeface="Open Sauce Bold"/>
                <a:sym typeface="Open Sauce Bold"/>
              </a:rPr>
              <a:t>Short Videos with Long-Term Impact</a:t>
            </a:r>
          </a:p>
        </p:txBody>
      </p:sp>
      <p:sp>
        <p:nvSpPr>
          <p:cNvPr id="4" name="TextBox 4"/>
          <p:cNvSpPr txBox="1"/>
          <p:nvPr/>
        </p:nvSpPr>
        <p:spPr>
          <a:xfrm>
            <a:off x="1280954" y="3734217"/>
            <a:ext cx="15726093" cy="6647815"/>
          </a:xfrm>
          <a:prstGeom prst="rect">
            <a:avLst/>
          </a:prstGeom>
        </p:spPr>
        <p:txBody>
          <a:bodyPr lIns="0" tIns="0" rIns="0" bIns="0" rtlCol="0" anchor="t">
            <a:spAutoFit/>
          </a:bodyPr>
          <a:lstStyle/>
          <a:p>
            <a:pPr algn="just">
              <a:lnSpc>
                <a:spcPts val="4069"/>
              </a:lnSpc>
              <a:spcBef>
                <a:spcPct val="0"/>
              </a:spcBef>
            </a:pPr>
            <a:r>
              <a:rPr lang="en-US" sz="3699" spc="-184">
                <a:solidFill>
                  <a:srgbClr val="000000"/>
                </a:solidFill>
                <a:latin typeface="Open Sauce"/>
                <a:ea typeface="Open Sauce"/>
                <a:cs typeface="Open Sauce"/>
                <a:sym typeface="Open Sauce"/>
              </a:rPr>
              <a:t>Instead of expecting someone to read an entire brochure...</a:t>
            </a:r>
          </a:p>
          <a:p>
            <a:pPr algn="just">
              <a:lnSpc>
                <a:spcPts val="1849"/>
              </a:lnSpc>
            </a:pPr>
            <a:endParaRPr lang="en-US" sz="3699" spc="-184">
              <a:solidFill>
                <a:srgbClr val="000000"/>
              </a:solidFill>
              <a:latin typeface="Open Sauce"/>
              <a:ea typeface="Open Sauce"/>
              <a:cs typeface="Open Sauce"/>
              <a:sym typeface="Open Sauce"/>
            </a:endParaRPr>
          </a:p>
          <a:p>
            <a:pPr algn="just">
              <a:lnSpc>
                <a:spcPts val="4069"/>
              </a:lnSpc>
              <a:spcBef>
                <a:spcPct val="0"/>
              </a:spcBef>
            </a:pPr>
            <a:r>
              <a:rPr lang="en-US" sz="3699" spc="-184">
                <a:solidFill>
                  <a:srgbClr val="000000"/>
                </a:solidFill>
                <a:latin typeface="Open Sauce"/>
                <a:ea typeface="Open Sauce"/>
                <a:cs typeface="Open Sauce"/>
                <a:sym typeface="Open Sauce"/>
              </a:rPr>
              <a:t>Create:</a:t>
            </a:r>
          </a:p>
          <a:p>
            <a:pPr marL="798829" lvl="1" indent="-399415" algn="just">
              <a:lnSpc>
                <a:spcPts val="4069"/>
              </a:lnSpc>
              <a:spcBef>
                <a:spcPct val="0"/>
              </a:spcBef>
              <a:buFont typeface="Arial"/>
              <a:buChar char="•"/>
            </a:pPr>
            <a:r>
              <a:rPr lang="en-US" sz="3699" spc="-184">
                <a:solidFill>
                  <a:srgbClr val="000000"/>
                </a:solidFill>
                <a:latin typeface="Open Sauce"/>
                <a:ea typeface="Open Sauce"/>
                <a:cs typeface="Open Sauce"/>
                <a:sym typeface="Open Sauce"/>
              </a:rPr>
              <a:t>1–3 minute videos</a:t>
            </a:r>
          </a:p>
          <a:p>
            <a:pPr marL="798829" lvl="1" indent="-399415" algn="just">
              <a:lnSpc>
                <a:spcPts val="4069"/>
              </a:lnSpc>
              <a:spcBef>
                <a:spcPct val="0"/>
              </a:spcBef>
              <a:buFont typeface="Arial"/>
              <a:buChar char="•"/>
            </a:pPr>
            <a:r>
              <a:rPr lang="en-US" sz="3699" spc="-184">
                <a:solidFill>
                  <a:srgbClr val="000000"/>
                </a:solidFill>
                <a:latin typeface="Open Sauce"/>
                <a:ea typeface="Open Sauce"/>
                <a:cs typeface="Open Sauce"/>
                <a:sym typeface="Open Sauce"/>
              </a:rPr>
              <a:t>Include:</a:t>
            </a:r>
          </a:p>
          <a:p>
            <a:pPr marL="1597659" lvl="2" indent="-532553" algn="just">
              <a:lnSpc>
                <a:spcPts val="4069"/>
              </a:lnSpc>
              <a:spcBef>
                <a:spcPct val="0"/>
              </a:spcBef>
              <a:buFont typeface="Arial"/>
              <a:buChar char="⚬"/>
            </a:pPr>
            <a:r>
              <a:rPr lang="en-US" sz="3699" spc="-184">
                <a:solidFill>
                  <a:srgbClr val="000000"/>
                </a:solidFill>
                <a:latin typeface="Open Sauce"/>
                <a:ea typeface="Open Sauce"/>
                <a:cs typeface="Open Sauce"/>
                <a:sym typeface="Open Sauce"/>
              </a:rPr>
              <a:t>Frequently Asked Questions</a:t>
            </a:r>
          </a:p>
          <a:p>
            <a:pPr marL="1597659" lvl="2" indent="-532553" algn="just">
              <a:lnSpc>
                <a:spcPts val="4069"/>
              </a:lnSpc>
              <a:spcBef>
                <a:spcPct val="0"/>
              </a:spcBef>
              <a:buFont typeface="Arial"/>
              <a:buChar char="⚬"/>
            </a:pPr>
            <a:r>
              <a:rPr lang="en-US" sz="3699" spc="-184">
                <a:solidFill>
                  <a:srgbClr val="000000"/>
                </a:solidFill>
                <a:latin typeface="Open Sauce"/>
                <a:ea typeface="Open Sauce"/>
                <a:cs typeface="Open Sauce"/>
                <a:sym typeface="Open Sauce"/>
              </a:rPr>
              <a:t>Step-by-step explanations</a:t>
            </a:r>
          </a:p>
          <a:p>
            <a:pPr marL="798829" lvl="1" indent="-399415" algn="just">
              <a:lnSpc>
                <a:spcPts val="4069"/>
              </a:lnSpc>
              <a:spcBef>
                <a:spcPct val="0"/>
              </a:spcBef>
              <a:buFont typeface="Arial"/>
              <a:buChar char="•"/>
            </a:pPr>
            <a:r>
              <a:rPr lang="en-US" sz="3699" spc="-184">
                <a:solidFill>
                  <a:srgbClr val="000000"/>
                </a:solidFill>
                <a:latin typeface="Open Sauce"/>
                <a:ea typeface="Open Sauce"/>
                <a:cs typeface="Open Sauce"/>
                <a:sym typeface="Open Sauce"/>
              </a:rPr>
              <a:t>Publish them in multiple languages</a:t>
            </a:r>
          </a:p>
          <a:p>
            <a:pPr algn="just">
              <a:lnSpc>
                <a:spcPts val="1849"/>
              </a:lnSpc>
            </a:pPr>
            <a:endParaRPr lang="en-US" sz="3699" spc="-184">
              <a:solidFill>
                <a:srgbClr val="000000"/>
              </a:solidFill>
              <a:latin typeface="Open Sauce"/>
              <a:ea typeface="Open Sauce"/>
              <a:cs typeface="Open Sauce"/>
              <a:sym typeface="Open Sauce"/>
            </a:endParaRPr>
          </a:p>
          <a:p>
            <a:pPr algn="just">
              <a:lnSpc>
                <a:spcPts val="4069"/>
              </a:lnSpc>
              <a:spcBef>
                <a:spcPct val="0"/>
              </a:spcBef>
            </a:pPr>
            <a:r>
              <a:rPr lang="en-US" sz="3699" spc="-184">
                <a:solidFill>
                  <a:srgbClr val="000000"/>
                </a:solidFill>
                <a:latin typeface="Open Sauce"/>
                <a:ea typeface="Open Sauce"/>
                <a:cs typeface="Open Sauce"/>
                <a:sym typeface="Open Sauce"/>
              </a:rPr>
              <a:t>Benefits:</a:t>
            </a:r>
          </a:p>
          <a:p>
            <a:pPr marL="798829" lvl="1" indent="-399415" algn="just">
              <a:lnSpc>
                <a:spcPts val="4069"/>
              </a:lnSpc>
              <a:spcBef>
                <a:spcPct val="0"/>
              </a:spcBef>
              <a:buFont typeface="Arial"/>
              <a:buChar char="•"/>
            </a:pPr>
            <a:r>
              <a:rPr lang="en-US" sz="3699" spc="-184">
                <a:solidFill>
                  <a:srgbClr val="000000"/>
                </a:solidFill>
                <a:latin typeface="Open Sauce"/>
                <a:ea typeface="Open Sauce"/>
                <a:cs typeface="Open Sauce"/>
                <a:sym typeface="Open Sauce"/>
              </a:rPr>
              <a:t>Easy to understand</a:t>
            </a:r>
          </a:p>
          <a:p>
            <a:pPr marL="798829" lvl="1" indent="-399415" algn="just">
              <a:lnSpc>
                <a:spcPts val="4069"/>
              </a:lnSpc>
              <a:spcBef>
                <a:spcPct val="0"/>
              </a:spcBef>
              <a:buFont typeface="Arial"/>
              <a:buChar char="•"/>
            </a:pPr>
            <a:r>
              <a:rPr lang="en-US" sz="3699" spc="-184">
                <a:solidFill>
                  <a:srgbClr val="000000"/>
                </a:solidFill>
                <a:latin typeface="Open Sauce"/>
                <a:ea typeface="Open Sauce"/>
                <a:cs typeface="Open Sauce"/>
                <a:sym typeface="Open Sauce"/>
              </a:rPr>
              <a:t>Highly shareable</a:t>
            </a:r>
          </a:p>
          <a:p>
            <a:pPr marL="798829" lvl="1" indent="-399415" algn="just">
              <a:lnSpc>
                <a:spcPts val="4069"/>
              </a:lnSpc>
              <a:spcBef>
                <a:spcPct val="0"/>
              </a:spcBef>
              <a:buFont typeface="Arial"/>
              <a:buChar char="•"/>
            </a:pPr>
            <a:r>
              <a:rPr lang="en-US" sz="3699" spc="-184">
                <a:solidFill>
                  <a:srgbClr val="000000"/>
                </a:solidFill>
                <a:latin typeface="Open Sauce"/>
                <a:ea typeface="Open Sauce"/>
                <a:cs typeface="Open Sauce"/>
                <a:sym typeface="Open Sauce"/>
              </a:rPr>
              <a:t>Accessible anytime</a:t>
            </a:r>
          </a:p>
          <a:p>
            <a:pPr algn="just">
              <a:lnSpc>
                <a:spcPts val="4069"/>
              </a:lnSpc>
              <a:spcBef>
                <a:spcPct val="0"/>
              </a:spcBef>
            </a:pPr>
            <a:endParaRPr lang="en-US" sz="3699" spc="-184">
              <a:solidFill>
                <a:srgbClr val="000000"/>
              </a:solidFill>
              <a:latin typeface="Open Sauce"/>
              <a:ea typeface="Open Sauce"/>
              <a:cs typeface="Open Sauce"/>
              <a:sym typeface="Open Sauce"/>
            </a:endParaRPr>
          </a:p>
        </p:txBody>
      </p:sp>
    </p:spTree>
  </p:cSld>
  <p:clrMapOvr>
    <a:masterClrMapping/>
  </p:clrMapOvr>
  <p:transition>
    <p:wipe/>
  </p:transition>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DE9FF"/>
        </a:solidFill>
        <a:effectLst/>
      </p:bgPr>
    </p:bg>
    <p:spTree>
      <p:nvGrpSpPr>
        <p:cNvPr id="1" name=""/>
        <p:cNvGrpSpPr/>
        <p:nvPr/>
      </p:nvGrpSpPr>
      <p:grpSpPr>
        <a:xfrm>
          <a:off x="0" y="0"/>
          <a:ext cx="0" cy="0"/>
          <a:chOff x="0" y="0"/>
          <a:chExt cx="0" cy="0"/>
        </a:xfrm>
      </p:grpSpPr>
      <p:sp>
        <p:nvSpPr>
          <p:cNvPr id="2" name="TextBox 2"/>
          <p:cNvSpPr txBox="1"/>
          <p:nvPr/>
        </p:nvSpPr>
        <p:spPr>
          <a:xfrm>
            <a:off x="3912249" y="1295400"/>
            <a:ext cx="10463502" cy="1250949"/>
          </a:xfrm>
          <a:prstGeom prst="rect">
            <a:avLst/>
          </a:prstGeom>
        </p:spPr>
        <p:txBody>
          <a:bodyPr lIns="0" tIns="0" rIns="0" bIns="0" rtlCol="0" anchor="t">
            <a:spAutoFit/>
          </a:bodyPr>
          <a:lstStyle/>
          <a:p>
            <a:pPr algn="ctr">
              <a:lnSpc>
                <a:spcPts val="9199"/>
              </a:lnSpc>
            </a:pPr>
            <a:r>
              <a:rPr lang="en-US" sz="9999" spc="-499">
                <a:solidFill>
                  <a:srgbClr val="000000"/>
                </a:solidFill>
                <a:latin typeface="Oswald"/>
                <a:ea typeface="Oswald"/>
                <a:cs typeface="Oswald"/>
                <a:sym typeface="Oswald"/>
              </a:rPr>
              <a:t>Synthesia</a:t>
            </a:r>
          </a:p>
        </p:txBody>
      </p:sp>
      <p:sp>
        <p:nvSpPr>
          <p:cNvPr id="3" name="TextBox 3"/>
          <p:cNvSpPr txBox="1"/>
          <p:nvPr/>
        </p:nvSpPr>
        <p:spPr>
          <a:xfrm>
            <a:off x="1533207" y="2946183"/>
            <a:ext cx="14755015" cy="616585"/>
          </a:xfrm>
          <a:prstGeom prst="rect">
            <a:avLst/>
          </a:prstGeom>
        </p:spPr>
        <p:txBody>
          <a:bodyPr lIns="0" tIns="0" rIns="0" bIns="0" rtlCol="0" anchor="t">
            <a:spAutoFit/>
          </a:bodyPr>
          <a:lstStyle/>
          <a:p>
            <a:pPr algn="ctr">
              <a:lnSpc>
                <a:spcPts val="4729"/>
              </a:lnSpc>
              <a:spcBef>
                <a:spcPct val="0"/>
              </a:spcBef>
            </a:pPr>
            <a:r>
              <a:rPr lang="en-US" sz="4299" b="1" spc="-214">
                <a:solidFill>
                  <a:srgbClr val="000000"/>
                </a:solidFill>
                <a:latin typeface="Open Sauce Bold"/>
                <a:ea typeface="Open Sauce Bold"/>
                <a:cs typeface="Open Sauce Bold"/>
                <a:sym typeface="Open Sauce Bold"/>
              </a:rPr>
              <a:t>Making Information More Accessible</a:t>
            </a:r>
          </a:p>
        </p:txBody>
      </p:sp>
      <p:sp>
        <p:nvSpPr>
          <p:cNvPr id="4" name="TextBox 4"/>
          <p:cNvSpPr txBox="1"/>
          <p:nvPr/>
        </p:nvSpPr>
        <p:spPr>
          <a:xfrm>
            <a:off x="1533207" y="3962817"/>
            <a:ext cx="15221585" cy="5537200"/>
          </a:xfrm>
          <a:prstGeom prst="rect">
            <a:avLst/>
          </a:prstGeom>
        </p:spPr>
        <p:txBody>
          <a:bodyPr lIns="0" tIns="0" rIns="0" bIns="0" rtlCol="0" anchor="t">
            <a:spAutoFit/>
          </a:bodyPr>
          <a:lstStyle/>
          <a:p>
            <a:pPr algn="l">
              <a:lnSpc>
                <a:spcPts val="4399"/>
              </a:lnSpc>
            </a:pPr>
            <a:r>
              <a:rPr lang="en-US" sz="3999" spc="-199">
                <a:solidFill>
                  <a:srgbClr val="000000"/>
                </a:solidFill>
                <a:latin typeface="Open Sauce"/>
                <a:ea typeface="Open Sauce"/>
                <a:cs typeface="Open Sauce"/>
                <a:sym typeface="Open Sauce"/>
              </a:rPr>
              <a:t>Benefits</a:t>
            </a:r>
          </a:p>
          <a:p>
            <a:pPr marL="863598" lvl="1" indent="-431799" algn="l">
              <a:lnSpc>
                <a:spcPts val="4399"/>
              </a:lnSpc>
              <a:buFont typeface="Arial"/>
              <a:buChar char="•"/>
            </a:pPr>
            <a:r>
              <a:rPr lang="en-US" sz="3999" spc="-199">
                <a:solidFill>
                  <a:srgbClr val="000000"/>
                </a:solidFill>
                <a:latin typeface="Open Sauce"/>
                <a:ea typeface="Open Sauce"/>
                <a:cs typeface="Open Sauce"/>
                <a:sym typeface="Open Sauce"/>
              </a:rPr>
              <a:t>AI avatars (no camera or filming required) aka increased efficiency</a:t>
            </a:r>
          </a:p>
          <a:p>
            <a:pPr marL="863598" lvl="1" indent="-431799" algn="l">
              <a:lnSpc>
                <a:spcPts val="4399"/>
              </a:lnSpc>
              <a:buFont typeface="Arial"/>
              <a:buChar char="•"/>
            </a:pPr>
            <a:r>
              <a:rPr lang="en-US" sz="3999" spc="-199">
                <a:solidFill>
                  <a:srgbClr val="000000"/>
                </a:solidFill>
                <a:latin typeface="Open Sauce"/>
                <a:ea typeface="Open Sauce"/>
                <a:cs typeface="Open Sauce"/>
                <a:sym typeface="Open Sauce"/>
              </a:rPr>
              <a:t>Multiple language translations</a:t>
            </a:r>
          </a:p>
          <a:p>
            <a:pPr marL="863598" lvl="1" indent="-431799" algn="l">
              <a:lnSpc>
                <a:spcPts val="4399"/>
              </a:lnSpc>
              <a:buFont typeface="Arial"/>
              <a:buChar char="•"/>
            </a:pPr>
            <a:r>
              <a:rPr lang="en-US" sz="3999" spc="-199">
                <a:solidFill>
                  <a:srgbClr val="000000"/>
                </a:solidFill>
                <a:latin typeface="Open Sauce"/>
                <a:ea typeface="Open Sauce"/>
                <a:cs typeface="Open Sauce"/>
                <a:sym typeface="Open Sauce"/>
              </a:rPr>
              <a:t>Faster content creation and updates</a:t>
            </a:r>
          </a:p>
          <a:p>
            <a:pPr marL="863598" lvl="1" indent="-431799" algn="l">
              <a:lnSpc>
                <a:spcPts val="4399"/>
              </a:lnSpc>
              <a:buFont typeface="Arial"/>
              <a:buChar char="•"/>
            </a:pPr>
            <a:r>
              <a:rPr lang="en-US" sz="3999" spc="-199">
                <a:solidFill>
                  <a:srgbClr val="000000"/>
                </a:solidFill>
                <a:latin typeface="Open Sauce"/>
                <a:ea typeface="Open Sauce"/>
                <a:cs typeface="Open Sauce"/>
                <a:sym typeface="Open Sauce"/>
              </a:rPr>
              <a:t>Consistent messaging</a:t>
            </a:r>
          </a:p>
          <a:p>
            <a:pPr marL="863598" lvl="1" indent="-431799" algn="l">
              <a:lnSpc>
                <a:spcPts val="4399"/>
              </a:lnSpc>
              <a:buFont typeface="Arial"/>
              <a:buChar char="•"/>
            </a:pPr>
            <a:r>
              <a:rPr lang="en-US" sz="3999" spc="-199">
                <a:solidFill>
                  <a:srgbClr val="000000"/>
                </a:solidFill>
                <a:latin typeface="Open Sauce"/>
                <a:ea typeface="Open Sauce"/>
                <a:cs typeface="Open Sauce"/>
                <a:sym typeface="Open Sauce"/>
              </a:rPr>
              <a:t>Easy to repurpose existing materials</a:t>
            </a:r>
          </a:p>
          <a:p>
            <a:pPr algn="l">
              <a:lnSpc>
                <a:spcPts val="4399"/>
              </a:lnSpc>
            </a:pPr>
            <a:endParaRPr lang="en-US" sz="3999" spc="-199">
              <a:solidFill>
                <a:srgbClr val="000000"/>
              </a:solidFill>
              <a:latin typeface="Open Sauce"/>
              <a:ea typeface="Open Sauce"/>
              <a:cs typeface="Open Sauce"/>
              <a:sym typeface="Open Sauce"/>
            </a:endParaRPr>
          </a:p>
          <a:p>
            <a:pPr algn="l">
              <a:lnSpc>
                <a:spcPts val="4399"/>
              </a:lnSpc>
            </a:pPr>
            <a:r>
              <a:rPr lang="en-US" sz="3999" spc="-199">
                <a:solidFill>
                  <a:srgbClr val="000000"/>
                </a:solidFill>
                <a:latin typeface="Open Sauce"/>
                <a:ea typeface="Open Sauce"/>
                <a:cs typeface="Open Sauce"/>
                <a:sym typeface="Open Sauce"/>
              </a:rPr>
              <a:t>Key point: AI should </a:t>
            </a:r>
            <a:r>
              <a:rPr lang="en-US" sz="3999" i="1" spc="-199">
                <a:solidFill>
                  <a:srgbClr val="000000"/>
                </a:solidFill>
                <a:latin typeface="Open Sauce Italics"/>
                <a:ea typeface="Open Sauce Italics"/>
                <a:cs typeface="Open Sauce Italics"/>
                <a:sym typeface="Open Sauce Italics"/>
              </a:rPr>
              <a:t>support</a:t>
            </a:r>
            <a:r>
              <a:rPr lang="en-US" sz="3999" spc="-199">
                <a:solidFill>
                  <a:srgbClr val="000000"/>
                </a:solidFill>
                <a:latin typeface="Open Sauce"/>
                <a:ea typeface="Open Sauce"/>
                <a:cs typeface="Open Sauce"/>
                <a:sym typeface="Open Sauce"/>
              </a:rPr>
              <a:t>—not replace—attorneys and outreach staff.</a:t>
            </a:r>
          </a:p>
        </p:txBody>
      </p:sp>
    </p:spTree>
  </p:cSld>
  <p:clrMapOvr>
    <a:masterClrMapping/>
  </p:clrMapOvr>
  <p:transition>
    <p:wipe/>
  </p:transition>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E597AE"/>
        </a:solidFill>
        <a:effectLst/>
      </p:bgPr>
    </p:bg>
    <p:spTree>
      <p:nvGrpSpPr>
        <p:cNvPr id="1" name=""/>
        <p:cNvGrpSpPr/>
        <p:nvPr/>
      </p:nvGrpSpPr>
      <p:grpSpPr>
        <a:xfrm>
          <a:off x="0" y="0"/>
          <a:ext cx="0" cy="0"/>
          <a:chOff x="0" y="0"/>
          <a:chExt cx="0" cy="0"/>
        </a:xfrm>
      </p:grpSpPr>
      <p:sp>
        <p:nvSpPr>
          <p:cNvPr id="2" name="TextBox 2"/>
          <p:cNvSpPr txBox="1"/>
          <p:nvPr/>
        </p:nvSpPr>
        <p:spPr>
          <a:xfrm>
            <a:off x="3912249" y="1295400"/>
            <a:ext cx="10463502" cy="1250949"/>
          </a:xfrm>
          <a:prstGeom prst="rect">
            <a:avLst/>
          </a:prstGeom>
        </p:spPr>
        <p:txBody>
          <a:bodyPr lIns="0" tIns="0" rIns="0" bIns="0" rtlCol="0" anchor="t">
            <a:spAutoFit/>
          </a:bodyPr>
          <a:lstStyle/>
          <a:p>
            <a:pPr algn="ctr">
              <a:lnSpc>
                <a:spcPts val="9199"/>
              </a:lnSpc>
            </a:pPr>
            <a:r>
              <a:rPr lang="en-US" sz="9999" spc="-499">
                <a:solidFill>
                  <a:srgbClr val="000000"/>
                </a:solidFill>
                <a:latin typeface="Oswald"/>
                <a:ea typeface="Oswald"/>
                <a:cs typeface="Oswald"/>
                <a:sym typeface="Oswald"/>
              </a:rPr>
              <a:t>Other Digital Tools</a:t>
            </a:r>
          </a:p>
        </p:txBody>
      </p:sp>
      <p:sp>
        <p:nvSpPr>
          <p:cNvPr id="3" name="TextBox 3"/>
          <p:cNvSpPr txBox="1"/>
          <p:nvPr/>
        </p:nvSpPr>
        <p:spPr>
          <a:xfrm>
            <a:off x="1533207" y="2946183"/>
            <a:ext cx="14755015" cy="616585"/>
          </a:xfrm>
          <a:prstGeom prst="rect">
            <a:avLst/>
          </a:prstGeom>
        </p:spPr>
        <p:txBody>
          <a:bodyPr lIns="0" tIns="0" rIns="0" bIns="0" rtlCol="0" anchor="t">
            <a:spAutoFit/>
          </a:bodyPr>
          <a:lstStyle/>
          <a:p>
            <a:pPr algn="ctr">
              <a:lnSpc>
                <a:spcPts val="4729"/>
              </a:lnSpc>
              <a:spcBef>
                <a:spcPct val="0"/>
              </a:spcBef>
            </a:pPr>
            <a:r>
              <a:rPr lang="en-US" sz="4299" b="1" spc="-214">
                <a:solidFill>
                  <a:srgbClr val="000000"/>
                </a:solidFill>
                <a:latin typeface="Open Sauce Bold"/>
                <a:ea typeface="Open Sauce Bold"/>
                <a:cs typeface="Open Sauce Bold"/>
                <a:sym typeface="Open Sauce Bold"/>
              </a:rPr>
              <a:t>Additional Ways to Reach Communities</a:t>
            </a:r>
          </a:p>
        </p:txBody>
      </p:sp>
      <p:sp>
        <p:nvSpPr>
          <p:cNvPr id="4" name="TextBox 4"/>
          <p:cNvSpPr txBox="1"/>
          <p:nvPr/>
        </p:nvSpPr>
        <p:spPr>
          <a:xfrm>
            <a:off x="1533207" y="3865807"/>
            <a:ext cx="15221585" cy="5537200"/>
          </a:xfrm>
          <a:prstGeom prst="rect">
            <a:avLst/>
          </a:prstGeom>
        </p:spPr>
        <p:txBody>
          <a:bodyPr lIns="0" tIns="0" rIns="0" bIns="0" rtlCol="0" anchor="t">
            <a:spAutoFit/>
          </a:bodyPr>
          <a:lstStyle/>
          <a:p>
            <a:pPr marL="863598" lvl="1" indent="-431799" algn="just">
              <a:lnSpc>
                <a:spcPts val="4399"/>
              </a:lnSpc>
              <a:buFont typeface="Arial"/>
              <a:buChar char="•"/>
            </a:pPr>
            <a:r>
              <a:rPr lang="en-US" sz="3999" spc="-199">
                <a:solidFill>
                  <a:srgbClr val="000000"/>
                </a:solidFill>
                <a:latin typeface="Open Sauce"/>
                <a:ea typeface="Open Sauce"/>
                <a:cs typeface="Open Sauce"/>
                <a:sym typeface="Open Sauce"/>
              </a:rPr>
              <a:t>QR codes</a:t>
            </a:r>
          </a:p>
          <a:p>
            <a:pPr marL="863598" lvl="1" indent="-431799" algn="just">
              <a:lnSpc>
                <a:spcPts val="4399"/>
              </a:lnSpc>
              <a:spcBef>
                <a:spcPct val="0"/>
              </a:spcBef>
              <a:buFont typeface="Arial"/>
              <a:buChar char="•"/>
            </a:pPr>
            <a:r>
              <a:rPr lang="en-US" sz="3999" spc="-199">
                <a:solidFill>
                  <a:srgbClr val="000000"/>
                </a:solidFill>
                <a:latin typeface="Open Sauce"/>
                <a:ea typeface="Open Sauce"/>
                <a:cs typeface="Open Sauce"/>
                <a:sym typeface="Open Sauce"/>
              </a:rPr>
              <a:t>Text messaging campaigns</a:t>
            </a:r>
          </a:p>
          <a:p>
            <a:pPr marL="863598" lvl="1" indent="-431799" algn="just">
              <a:lnSpc>
                <a:spcPts val="4399"/>
              </a:lnSpc>
              <a:spcBef>
                <a:spcPct val="0"/>
              </a:spcBef>
              <a:buFont typeface="Arial"/>
              <a:buChar char="•"/>
            </a:pPr>
            <a:r>
              <a:rPr lang="en-US" sz="3999" spc="-199">
                <a:solidFill>
                  <a:srgbClr val="000000"/>
                </a:solidFill>
                <a:latin typeface="Open Sauce"/>
                <a:ea typeface="Open Sauce"/>
                <a:cs typeface="Open Sauce"/>
                <a:sym typeface="Open Sauce"/>
              </a:rPr>
              <a:t>Email newsletters</a:t>
            </a:r>
          </a:p>
          <a:p>
            <a:pPr marL="863598" lvl="1" indent="-431799" algn="just">
              <a:lnSpc>
                <a:spcPts val="4399"/>
              </a:lnSpc>
              <a:spcBef>
                <a:spcPct val="0"/>
              </a:spcBef>
              <a:buFont typeface="Arial"/>
              <a:buChar char="•"/>
            </a:pPr>
            <a:r>
              <a:rPr lang="en-US" sz="3999" spc="-199">
                <a:solidFill>
                  <a:srgbClr val="000000"/>
                </a:solidFill>
                <a:latin typeface="Open Sauce"/>
                <a:ea typeface="Open Sauce"/>
                <a:cs typeface="Open Sauce"/>
                <a:sym typeface="Open Sauce"/>
              </a:rPr>
              <a:t>YouTube playlists</a:t>
            </a:r>
          </a:p>
          <a:p>
            <a:pPr marL="863598" lvl="1" indent="-431799" algn="just">
              <a:lnSpc>
                <a:spcPts val="4399"/>
              </a:lnSpc>
              <a:spcBef>
                <a:spcPct val="0"/>
              </a:spcBef>
              <a:buFont typeface="Arial"/>
              <a:buChar char="•"/>
            </a:pPr>
            <a:r>
              <a:rPr lang="en-US" sz="3999" spc="-199">
                <a:solidFill>
                  <a:srgbClr val="000000"/>
                </a:solidFill>
                <a:latin typeface="Open Sauce"/>
                <a:ea typeface="Open Sauce"/>
                <a:cs typeface="Open Sauce"/>
                <a:sym typeface="Open Sauce"/>
              </a:rPr>
              <a:t>Podcasts</a:t>
            </a:r>
          </a:p>
          <a:p>
            <a:pPr marL="863598" lvl="1" indent="-431799" algn="just">
              <a:lnSpc>
                <a:spcPts val="4399"/>
              </a:lnSpc>
              <a:spcBef>
                <a:spcPct val="0"/>
              </a:spcBef>
              <a:buFont typeface="Arial"/>
              <a:buChar char="•"/>
            </a:pPr>
            <a:r>
              <a:rPr lang="en-US" sz="3999" spc="-199">
                <a:solidFill>
                  <a:srgbClr val="000000"/>
                </a:solidFill>
                <a:latin typeface="Open Sauce"/>
                <a:ea typeface="Open Sauce"/>
                <a:cs typeface="Open Sauce"/>
                <a:sym typeface="Open Sauce"/>
              </a:rPr>
              <a:t>Interactive websites</a:t>
            </a:r>
          </a:p>
          <a:p>
            <a:pPr marL="863598" lvl="1" indent="-431799" algn="just">
              <a:lnSpc>
                <a:spcPts val="4399"/>
              </a:lnSpc>
              <a:spcBef>
                <a:spcPct val="0"/>
              </a:spcBef>
              <a:buFont typeface="Arial"/>
              <a:buChar char="•"/>
            </a:pPr>
            <a:r>
              <a:rPr lang="en-US" sz="3999" spc="-199">
                <a:solidFill>
                  <a:srgbClr val="000000"/>
                </a:solidFill>
                <a:latin typeface="Open Sauce"/>
                <a:ea typeface="Open Sauce"/>
                <a:cs typeface="Open Sauce"/>
                <a:sym typeface="Open Sauce"/>
              </a:rPr>
              <a:t>Online resource guides</a:t>
            </a:r>
          </a:p>
          <a:p>
            <a:pPr marL="863598" lvl="1" indent="-431799" algn="just">
              <a:lnSpc>
                <a:spcPts val="4399"/>
              </a:lnSpc>
              <a:spcBef>
                <a:spcPct val="0"/>
              </a:spcBef>
              <a:buFont typeface="Arial"/>
              <a:buChar char="•"/>
            </a:pPr>
            <a:r>
              <a:rPr lang="en-US" sz="3999" spc="-199">
                <a:solidFill>
                  <a:srgbClr val="000000"/>
                </a:solidFill>
                <a:latin typeface="Open Sauce"/>
                <a:ea typeface="Open Sauce"/>
                <a:cs typeface="Open Sauce"/>
                <a:sym typeface="Open Sauce"/>
              </a:rPr>
              <a:t>Chatbots/AI assistants (carefully designed)</a:t>
            </a:r>
          </a:p>
          <a:p>
            <a:pPr marL="863598" lvl="1" indent="-431799" algn="just">
              <a:lnSpc>
                <a:spcPts val="4399"/>
              </a:lnSpc>
              <a:spcBef>
                <a:spcPct val="0"/>
              </a:spcBef>
              <a:buFont typeface="Arial"/>
              <a:buChar char="•"/>
            </a:pPr>
            <a:r>
              <a:rPr lang="en-US" sz="3999" spc="-199">
                <a:solidFill>
                  <a:srgbClr val="000000"/>
                </a:solidFill>
                <a:latin typeface="Open Sauce"/>
                <a:ea typeface="Open Sauce"/>
                <a:cs typeface="Open Sauce"/>
                <a:sym typeface="Open Sauce"/>
              </a:rPr>
              <a:t>Online resource hubs (housing resources, FAQs, forms)</a:t>
            </a:r>
          </a:p>
          <a:p>
            <a:pPr algn="just">
              <a:lnSpc>
                <a:spcPts val="4399"/>
              </a:lnSpc>
              <a:spcBef>
                <a:spcPct val="0"/>
              </a:spcBef>
            </a:pPr>
            <a:endParaRPr lang="en-US" sz="3999" spc="-199">
              <a:solidFill>
                <a:srgbClr val="000000"/>
              </a:solidFill>
              <a:latin typeface="Open Sauce"/>
              <a:ea typeface="Open Sauce"/>
              <a:cs typeface="Open Sauce"/>
              <a:sym typeface="Open Sauce"/>
            </a:endParaRPr>
          </a:p>
        </p:txBody>
      </p:sp>
    </p:spTree>
  </p:cSld>
  <p:clrMapOvr>
    <a:masterClrMapping/>
  </p:clrMapOvr>
  <p:transition>
    <p:wipe/>
  </p:transition>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A47D"/>
        </a:solidFill>
        <a:effectLst/>
      </p:bgPr>
    </p:bg>
    <p:spTree>
      <p:nvGrpSpPr>
        <p:cNvPr id="1" name=""/>
        <p:cNvGrpSpPr/>
        <p:nvPr/>
      </p:nvGrpSpPr>
      <p:grpSpPr>
        <a:xfrm>
          <a:off x="0" y="0"/>
          <a:ext cx="0" cy="0"/>
          <a:chOff x="0" y="0"/>
          <a:chExt cx="0" cy="0"/>
        </a:xfrm>
      </p:grpSpPr>
      <p:sp>
        <p:nvSpPr>
          <p:cNvPr id="2" name="TextBox 2"/>
          <p:cNvSpPr txBox="1"/>
          <p:nvPr/>
        </p:nvSpPr>
        <p:spPr>
          <a:xfrm>
            <a:off x="3912249" y="1295400"/>
            <a:ext cx="10463502" cy="1250949"/>
          </a:xfrm>
          <a:prstGeom prst="rect">
            <a:avLst/>
          </a:prstGeom>
        </p:spPr>
        <p:txBody>
          <a:bodyPr lIns="0" tIns="0" rIns="0" bIns="0" rtlCol="0" anchor="t">
            <a:spAutoFit/>
          </a:bodyPr>
          <a:lstStyle/>
          <a:p>
            <a:pPr algn="ctr">
              <a:lnSpc>
                <a:spcPts val="9199"/>
              </a:lnSpc>
            </a:pPr>
            <a:r>
              <a:rPr lang="en-US" sz="9999" spc="-499">
                <a:solidFill>
                  <a:srgbClr val="000000"/>
                </a:solidFill>
                <a:latin typeface="Oswald"/>
                <a:ea typeface="Oswald"/>
                <a:cs typeface="Oswald"/>
                <a:sym typeface="Oswald"/>
              </a:rPr>
              <a:t>Implementation</a:t>
            </a:r>
          </a:p>
        </p:txBody>
      </p:sp>
      <p:sp>
        <p:nvSpPr>
          <p:cNvPr id="3" name="TextBox 3"/>
          <p:cNvSpPr txBox="1"/>
          <p:nvPr/>
        </p:nvSpPr>
        <p:spPr>
          <a:xfrm>
            <a:off x="1533207" y="2946183"/>
            <a:ext cx="14755015" cy="616585"/>
          </a:xfrm>
          <a:prstGeom prst="rect">
            <a:avLst/>
          </a:prstGeom>
        </p:spPr>
        <p:txBody>
          <a:bodyPr lIns="0" tIns="0" rIns="0" bIns="0" rtlCol="0" anchor="t">
            <a:spAutoFit/>
          </a:bodyPr>
          <a:lstStyle/>
          <a:p>
            <a:pPr algn="ctr">
              <a:lnSpc>
                <a:spcPts val="4729"/>
              </a:lnSpc>
              <a:spcBef>
                <a:spcPct val="0"/>
              </a:spcBef>
            </a:pPr>
            <a:r>
              <a:rPr lang="en-US" sz="4299" b="1" spc="-214">
                <a:solidFill>
                  <a:srgbClr val="000000"/>
                </a:solidFill>
                <a:latin typeface="Open Sauce Bold"/>
                <a:ea typeface="Open Sauce Bold"/>
                <a:cs typeface="Open Sauce Bold"/>
                <a:sym typeface="Open Sauce Bold"/>
              </a:rPr>
              <a:t>Starting Small: A Sustainable Approach</a:t>
            </a:r>
          </a:p>
        </p:txBody>
      </p:sp>
      <p:sp>
        <p:nvSpPr>
          <p:cNvPr id="4" name="TextBox 4"/>
          <p:cNvSpPr txBox="1"/>
          <p:nvPr/>
        </p:nvSpPr>
        <p:spPr>
          <a:xfrm>
            <a:off x="1533207" y="3865807"/>
            <a:ext cx="15221585" cy="6089650"/>
          </a:xfrm>
          <a:prstGeom prst="rect">
            <a:avLst/>
          </a:prstGeom>
        </p:spPr>
        <p:txBody>
          <a:bodyPr lIns="0" tIns="0" rIns="0" bIns="0" rtlCol="0" anchor="t">
            <a:spAutoFit/>
          </a:bodyPr>
          <a:lstStyle/>
          <a:p>
            <a:pPr algn="just">
              <a:lnSpc>
                <a:spcPts val="4399"/>
              </a:lnSpc>
              <a:spcBef>
                <a:spcPct val="0"/>
              </a:spcBef>
            </a:pPr>
            <a:r>
              <a:rPr lang="en-US" sz="3999" b="1" spc="-199">
                <a:solidFill>
                  <a:srgbClr val="000000"/>
                </a:solidFill>
                <a:latin typeface="Open Sauce Bold"/>
                <a:ea typeface="Open Sauce Bold"/>
                <a:cs typeface="Open Sauce Bold"/>
                <a:sym typeface="Open Sauce Bold"/>
              </a:rPr>
              <a:t>Step 1</a:t>
            </a:r>
          </a:p>
          <a:p>
            <a:pPr algn="just">
              <a:lnSpc>
                <a:spcPts val="4399"/>
              </a:lnSpc>
              <a:spcBef>
                <a:spcPct val="0"/>
              </a:spcBef>
            </a:pPr>
            <a:r>
              <a:rPr lang="en-US" sz="3999" spc="-199">
                <a:solidFill>
                  <a:srgbClr val="000000"/>
                </a:solidFill>
                <a:latin typeface="Open Sauce"/>
                <a:ea typeface="Open Sauce"/>
                <a:cs typeface="Open Sauce"/>
                <a:sym typeface="Open Sauce"/>
              </a:rPr>
              <a:t> Continue existing outreach.</a:t>
            </a:r>
          </a:p>
          <a:p>
            <a:pPr algn="just">
              <a:lnSpc>
                <a:spcPts val="4399"/>
              </a:lnSpc>
              <a:spcBef>
                <a:spcPct val="0"/>
              </a:spcBef>
            </a:pPr>
            <a:r>
              <a:rPr lang="en-US" sz="3999" b="1" spc="-199">
                <a:solidFill>
                  <a:srgbClr val="000000"/>
                </a:solidFill>
                <a:latin typeface="Open Sauce Bold"/>
                <a:ea typeface="Open Sauce Bold"/>
                <a:cs typeface="Open Sauce Bold"/>
                <a:sym typeface="Open Sauce Bold"/>
              </a:rPr>
              <a:t>Step 2</a:t>
            </a:r>
          </a:p>
          <a:p>
            <a:pPr algn="just">
              <a:lnSpc>
                <a:spcPts val="4399"/>
              </a:lnSpc>
              <a:spcBef>
                <a:spcPct val="0"/>
              </a:spcBef>
            </a:pPr>
            <a:r>
              <a:rPr lang="en-US" sz="3999" spc="-199">
                <a:solidFill>
                  <a:srgbClr val="000000"/>
                </a:solidFill>
                <a:latin typeface="Open Sauce"/>
                <a:ea typeface="Open Sauce"/>
                <a:cs typeface="Open Sauce"/>
                <a:sym typeface="Open Sauce"/>
              </a:rPr>
              <a:t> Repurpose brochures into digital content.</a:t>
            </a:r>
          </a:p>
          <a:p>
            <a:pPr algn="just">
              <a:lnSpc>
                <a:spcPts val="4399"/>
              </a:lnSpc>
              <a:spcBef>
                <a:spcPct val="0"/>
              </a:spcBef>
            </a:pPr>
            <a:r>
              <a:rPr lang="en-US" sz="3999" b="1" spc="-199">
                <a:solidFill>
                  <a:srgbClr val="000000"/>
                </a:solidFill>
                <a:latin typeface="Open Sauce Bold"/>
                <a:ea typeface="Open Sauce Bold"/>
                <a:cs typeface="Open Sauce Bold"/>
                <a:sym typeface="Open Sauce Bold"/>
              </a:rPr>
              <a:t>Step 3</a:t>
            </a:r>
          </a:p>
          <a:p>
            <a:pPr algn="just">
              <a:lnSpc>
                <a:spcPts val="4399"/>
              </a:lnSpc>
              <a:spcBef>
                <a:spcPct val="0"/>
              </a:spcBef>
            </a:pPr>
            <a:r>
              <a:rPr lang="en-US" sz="3999" spc="-199">
                <a:solidFill>
                  <a:srgbClr val="000000"/>
                </a:solidFill>
                <a:latin typeface="Open Sauce"/>
                <a:ea typeface="Open Sauce"/>
                <a:cs typeface="Open Sauce"/>
                <a:sym typeface="Open Sauce"/>
              </a:rPr>
              <a:t> Create short videos answering common questions.</a:t>
            </a:r>
          </a:p>
          <a:p>
            <a:pPr algn="just">
              <a:lnSpc>
                <a:spcPts val="4399"/>
              </a:lnSpc>
              <a:spcBef>
                <a:spcPct val="0"/>
              </a:spcBef>
            </a:pPr>
            <a:r>
              <a:rPr lang="en-US" sz="3999" b="1" spc="-199">
                <a:solidFill>
                  <a:srgbClr val="000000"/>
                </a:solidFill>
                <a:latin typeface="Open Sauce Bold"/>
                <a:ea typeface="Open Sauce Bold"/>
                <a:cs typeface="Open Sauce Bold"/>
                <a:sym typeface="Open Sauce Bold"/>
              </a:rPr>
              <a:t>Step 4</a:t>
            </a:r>
          </a:p>
          <a:p>
            <a:pPr algn="just">
              <a:lnSpc>
                <a:spcPts val="4399"/>
              </a:lnSpc>
              <a:spcBef>
                <a:spcPct val="0"/>
              </a:spcBef>
            </a:pPr>
            <a:r>
              <a:rPr lang="en-US" sz="3999" spc="-199">
                <a:solidFill>
                  <a:srgbClr val="000000"/>
                </a:solidFill>
                <a:latin typeface="Open Sauce"/>
                <a:ea typeface="Open Sauce"/>
                <a:cs typeface="Open Sauce"/>
                <a:sym typeface="Open Sauce"/>
              </a:rPr>
              <a:t> Host quarterly webinars.</a:t>
            </a:r>
          </a:p>
          <a:p>
            <a:pPr algn="just">
              <a:lnSpc>
                <a:spcPts val="4399"/>
              </a:lnSpc>
              <a:spcBef>
                <a:spcPct val="0"/>
              </a:spcBef>
            </a:pPr>
            <a:r>
              <a:rPr lang="en-US" sz="3999" b="1" spc="-199">
                <a:solidFill>
                  <a:srgbClr val="000000"/>
                </a:solidFill>
                <a:latin typeface="Open Sauce Bold"/>
                <a:ea typeface="Open Sauce Bold"/>
                <a:cs typeface="Open Sauce Bold"/>
                <a:sym typeface="Open Sauce Bold"/>
              </a:rPr>
              <a:t>Step 5</a:t>
            </a:r>
          </a:p>
          <a:p>
            <a:pPr algn="just">
              <a:lnSpc>
                <a:spcPts val="4399"/>
              </a:lnSpc>
              <a:spcBef>
                <a:spcPct val="0"/>
              </a:spcBef>
            </a:pPr>
            <a:r>
              <a:rPr lang="en-US" sz="3999" spc="-199">
                <a:solidFill>
                  <a:srgbClr val="000000"/>
                </a:solidFill>
                <a:latin typeface="Open Sauce"/>
                <a:ea typeface="Open Sauce"/>
                <a:cs typeface="Open Sauce"/>
                <a:sym typeface="Open Sauce"/>
              </a:rPr>
              <a:t> Measure engagement and adjust content as needed.</a:t>
            </a:r>
          </a:p>
          <a:p>
            <a:pPr algn="just">
              <a:lnSpc>
                <a:spcPts val="4399"/>
              </a:lnSpc>
              <a:spcBef>
                <a:spcPct val="0"/>
              </a:spcBef>
            </a:pPr>
            <a:endParaRPr lang="en-US" sz="3999" spc="-199">
              <a:solidFill>
                <a:srgbClr val="000000"/>
              </a:solidFill>
              <a:latin typeface="Open Sauce"/>
              <a:ea typeface="Open Sauce"/>
              <a:cs typeface="Open Sauce"/>
              <a:sym typeface="Open Sauce"/>
            </a:endParaRPr>
          </a:p>
        </p:txBody>
      </p:sp>
    </p:spTree>
  </p:cSld>
  <p:clrMapOvr>
    <a:masterClrMapping/>
  </p:clrMapOvr>
  <p:transition>
    <p:wipe/>
  </p:transition>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A47D"/>
        </a:solidFill>
        <a:effectLst/>
      </p:bgPr>
    </p:bg>
    <p:spTree>
      <p:nvGrpSpPr>
        <p:cNvPr id="1" name=""/>
        <p:cNvGrpSpPr/>
        <p:nvPr/>
      </p:nvGrpSpPr>
      <p:grpSpPr>
        <a:xfrm>
          <a:off x="0" y="0"/>
          <a:ext cx="0" cy="0"/>
          <a:chOff x="0" y="0"/>
          <a:chExt cx="0" cy="0"/>
        </a:xfrm>
      </p:grpSpPr>
      <p:sp>
        <p:nvSpPr>
          <p:cNvPr id="2" name="TextBox 2"/>
          <p:cNvSpPr txBox="1"/>
          <p:nvPr/>
        </p:nvSpPr>
        <p:spPr>
          <a:xfrm>
            <a:off x="3912249" y="1295400"/>
            <a:ext cx="10463502" cy="1250949"/>
          </a:xfrm>
          <a:prstGeom prst="rect">
            <a:avLst/>
          </a:prstGeom>
        </p:spPr>
        <p:txBody>
          <a:bodyPr lIns="0" tIns="0" rIns="0" bIns="0" rtlCol="0" anchor="t">
            <a:spAutoFit/>
          </a:bodyPr>
          <a:lstStyle/>
          <a:p>
            <a:pPr algn="ctr">
              <a:lnSpc>
                <a:spcPts val="9199"/>
              </a:lnSpc>
            </a:pPr>
            <a:r>
              <a:rPr lang="en-US" sz="9999" spc="-499">
                <a:solidFill>
                  <a:srgbClr val="000000"/>
                </a:solidFill>
                <a:latin typeface="Oswald"/>
                <a:ea typeface="Oswald"/>
                <a:cs typeface="Oswald"/>
                <a:sym typeface="Oswald"/>
              </a:rPr>
              <a:t>The Future of Outreach</a:t>
            </a:r>
          </a:p>
        </p:txBody>
      </p:sp>
      <p:sp>
        <p:nvSpPr>
          <p:cNvPr id="3" name="TextBox 3"/>
          <p:cNvSpPr txBox="1"/>
          <p:nvPr/>
        </p:nvSpPr>
        <p:spPr>
          <a:xfrm>
            <a:off x="1533207" y="2969426"/>
            <a:ext cx="15221585" cy="6403975"/>
          </a:xfrm>
          <a:prstGeom prst="rect">
            <a:avLst/>
          </a:prstGeom>
        </p:spPr>
        <p:txBody>
          <a:bodyPr lIns="0" tIns="0" rIns="0" bIns="0" rtlCol="0" anchor="t">
            <a:spAutoFit/>
          </a:bodyPr>
          <a:lstStyle/>
          <a:p>
            <a:pPr algn="just">
              <a:lnSpc>
                <a:spcPts val="4399"/>
              </a:lnSpc>
            </a:pPr>
            <a:r>
              <a:rPr lang="en-US" sz="3999" spc="-199">
                <a:solidFill>
                  <a:srgbClr val="000000"/>
                </a:solidFill>
                <a:latin typeface="Open Sauce"/>
                <a:ea typeface="Open Sauce"/>
                <a:cs typeface="Open Sauce"/>
                <a:sym typeface="Open Sauce"/>
              </a:rPr>
              <a:t>Rather than replacing traditional methods...</a:t>
            </a:r>
          </a:p>
          <a:p>
            <a:pPr algn="just">
              <a:lnSpc>
                <a:spcPts val="2999"/>
              </a:lnSpc>
            </a:pPr>
            <a:endParaRPr lang="en-US" sz="3999" spc="-199">
              <a:solidFill>
                <a:srgbClr val="000000"/>
              </a:solidFill>
              <a:latin typeface="Open Sauce"/>
              <a:ea typeface="Open Sauce"/>
              <a:cs typeface="Open Sauce"/>
              <a:sym typeface="Open Sauce"/>
            </a:endParaRPr>
          </a:p>
          <a:p>
            <a:pPr algn="just">
              <a:lnSpc>
                <a:spcPts val="1999"/>
              </a:lnSpc>
            </a:pPr>
            <a:endParaRPr lang="en-US" sz="3999" spc="-199">
              <a:solidFill>
                <a:srgbClr val="000000"/>
              </a:solidFill>
              <a:latin typeface="Open Sauce"/>
              <a:ea typeface="Open Sauce"/>
              <a:cs typeface="Open Sauce"/>
              <a:sym typeface="Open Sauce"/>
            </a:endParaRPr>
          </a:p>
          <a:p>
            <a:pPr algn="just">
              <a:lnSpc>
                <a:spcPts val="4399"/>
              </a:lnSpc>
            </a:pPr>
            <a:r>
              <a:rPr lang="en-US" sz="3999" spc="-199">
                <a:solidFill>
                  <a:srgbClr val="000000"/>
                </a:solidFill>
                <a:latin typeface="Open Sauce"/>
                <a:ea typeface="Open Sauce"/>
                <a:cs typeface="Open Sauce"/>
                <a:sym typeface="Open Sauce"/>
              </a:rPr>
              <a:t>We will likely see:</a:t>
            </a:r>
          </a:p>
          <a:p>
            <a:pPr marL="863598" lvl="1" indent="-431799" algn="just">
              <a:lnSpc>
                <a:spcPts val="4399"/>
              </a:lnSpc>
              <a:buFont typeface="Arial"/>
              <a:buChar char="•"/>
            </a:pPr>
            <a:r>
              <a:rPr lang="en-US" sz="3999" spc="-199">
                <a:solidFill>
                  <a:srgbClr val="000000"/>
                </a:solidFill>
                <a:latin typeface="Open Sauce"/>
                <a:ea typeface="Open Sauce"/>
                <a:cs typeface="Open Sauce"/>
                <a:sym typeface="Open Sauce"/>
              </a:rPr>
              <a:t>More multilingual video content</a:t>
            </a:r>
          </a:p>
          <a:p>
            <a:pPr marL="863598" lvl="1" indent="-431799" algn="just">
              <a:lnSpc>
                <a:spcPts val="4399"/>
              </a:lnSpc>
              <a:buFont typeface="Arial"/>
              <a:buChar char="•"/>
            </a:pPr>
            <a:r>
              <a:rPr lang="en-US" sz="3999" spc="-199">
                <a:solidFill>
                  <a:srgbClr val="000000"/>
                </a:solidFill>
                <a:latin typeface="Open Sauce"/>
                <a:ea typeface="Open Sauce"/>
                <a:cs typeface="Open Sauce"/>
                <a:sym typeface="Open Sauce"/>
              </a:rPr>
              <a:t>Greater use of AI translation</a:t>
            </a:r>
          </a:p>
          <a:p>
            <a:pPr marL="863598" lvl="1" indent="-431799" algn="just">
              <a:lnSpc>
                <a:spcPts val="4399"/>
              </a:lnSpc>
              <a:buFont typeface="Arial"/>
              <a:buChar char="•"/>
            </a:pPr>
            <a:r>
              <a:rPr lang="en-US" sz="3999" spc="-199">
                <a:solidFill>
                  <a:srgbClr val="000000"/>
                </a:solidFill>
                <a:latin typeface="Open Sauce"/>
                <a:ea typeface="Open Sauce"/>
                <a:cs typeface="Open Sauce"/>
                <a:sym typeface="Open Sauce"/>
              </a:rPr>
              <a:t>Resources optimized for mobile devices</a:t>
            </a:r>
          </a:p>
          <a:p>
            <a:pPr marL="863598" lvl="1" indent="-431799" algn="just">
              <a:lnSpc>
                <a:spcPts val="4399"/>
              </a:lnSpc>
              <a:buFont typeface="Arial"/>
              <a:buChar char="•"/>
            </a:pPr>
            <a:r>
              <a:rPr lang="en-US" sz="3999" spc="-199">
                <a:solidFill>
                  <a:srgbClr val="000000"/>
                </a:solidFill>
                <a:latin typeface="Open Sauce"/>
                <a:ea typeface="Open Sauce"/>
                <a:cs typeface="Open Sauce"/>
                <a:sym typeface="Open Sauce"/>
              </a:rPr>
              <a:t>Interactive legal education</a:t>
            </a:r>
          </a:p>
          <a:p>
            <a:pPr marL="863598" lvl="1" indent="-431799" algn="just">
              <a:lnSpc>
                <a:spcPts val="4399"/>
              </a:lnSpc>
              <a:buFont typeface="Arial"/>
              <a:buChar char="•"/>
            </a:pPr>
            <a:r>
              <a:rPr lang="en-US" sz="3999" spc="-199">
                <a:solidFill>
                  <a:srgbClr val="000000"/>
                </a:solidFill>
                <a:latin typeface="Open Sauce"/>
                <a:ea typeface="Open Sauce"/>
                <a:cs typeface="Open Sauce"/>
                <a:sym typeface="Open Sauce"/>
              </a:rPr>
              <a:t>Personalized digital resources</a:t>
            </a:r>
          </a:p>
          <a:p>
            <a:pPr marL="863598" lvl="1" indent="-431799" algn="just">
              <a:lnSpc>
                <a:spcPts val="4399"/>
              </a:lnSpc>
              <a:buFont typeface="Arial"/>
              <a:buChar char="•"/>
            </a:pPr>
            <a:r>
              <a:rPr lang="en-US" sz="3999" spc="-199">
                <a:solidFill>
                  <a:srgbClr val="000000"/>
                </a:solidFill>
                <a:latin typeface="Open Sauce"/>
                <a:ea typeface="Open Sauce"/>
                <a:cs typeface="Open Sauce"/>
                <a:sym typeface="Open Sauce"/>
              </a:rPr>
              <a:t>Hybrid outreach combining in-person and online engagement</a:t>
            </a:r>
          </a:p>
          <a:p>
            <a:pPr algn="just">
              <a:lnSpc>
                <a:spcPts val="1999"/>
              </a:lnSpc>
            </a:pPr>
            <a:endParaRPr lang="en-US" sz="3999" spc="-199">
              <a:solidFill>
                <a:srgbClr val="000000"/>
              </a:solidFill>
              <a:latin typeface="Open Sauce"/>
              <a:ea typeface="Open Sauce"/>
              <a:cs typeface="Open Sauce"/>
              <a:sym typeface="Open Sauce"/>
            </a:endParaRPr>
          </a:p>
          <a:p>
            <a:pPr algn="just">
              <a:lnSpc>
                <a:spcPts val="4399"/>
              </a:lnSpc>
            </a:pPr>
            <a:r>
              <a:rPr lang="en-US" sz="3999" b="1" spc="-199">
                <a:solidFill>
                  <a:srgbClr val="000000"/>
                </a:solidFill>
                <a:latin typeface="Open Sauce Bold"/>
                <a:ea typeface="Open Sauce Bold"/>
                <a:cs typeface="Open Sauce Bold"/>
                <a:sym typeface="Open Sauce Bold"/>
              </a:rPr>
              <a:t>Key point</a:t>
            </a:r>
            <a:r>
              <a:rPr lang="en-US" sz="3999" spc="-199">
                <a:solidFill>
                  <a:srgbClr val="000000"/>
                </a:solidFill>
                <a:latin typeface="Open Sauce"/>
                <a:ea typeface="Open Sauce"/>
                <a:cs typeface="Open Sauce"/>
                <a:sym typeface="Open Sauce"/>
              </a:rPr>
              <a:t>:</a:t>
            </a:r>
          </a:p>
          <a:p>
            <a:pPr algn="just">
              <a:lnSpc>
                <a:spcPts val="4399"/>
              </a:lnSpc>
              <a:spcBef>
                <a:spcPct val="0"/>
              </a:spcBef>
            </a:pPr>
            <a:r>
              <a:rPr lang="en-US" sz="3999" spc="-199">
                <a:solidFill>
                  <a:srgbClr val="000000"/>
                </a:solidFill>
                <a:latin typeface="Open Sauce"/>
                <a:ea typeface="Open Sauce"/>
                <a:cs typeface="Open Sauce"/>
                <a:sym typeface="Open Sauce"/>
              </a:rPr>
              <a:t>The future isn't less personal—it's more accessible.</a:t>
            </a:r>
          </a:p>
        </p:txBody>
      </p:sp>
    </p:spTree>
  </p:cSld>
  <p:clrMapOvr>
    <a:masterClrMapping/>
  </p:clrMapOvr>
  <p:transition>
    <p:wipe/>
  </p:transition>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B1D8B7"/>
        </a:solidFill>
        <a:effectLst/>
      </p:bgPr>
    </p:bg>
    <p:spTree>
      <p:nvGrpSpPr>
        <p:cNvPr id="1" name=""/>
        <p:cNvGrpSpPr/>
        <p:nvPr/>
      </p:nvGrpSpPr>
      <p:grpSpPr>
        <a:xfrm>
          <a:off x="0" y="0"/>
          <a:ext cx="0" cy="0"/>
          <a:chOff x="0" y="0"/>
          <a:chExt cx="0" cy="0"/>
        </a:xfrm>
      </p:grpSpPr>
      <p:sp>
        <p:nvSpPr>
          <p:cNvPr id="2" name="TextBox 2"/>
          <p:cNvSpPr txBox="1"/>
          <p:nvPr/>
        </p:nvSpPr>
        <p:spPr>
          <a:xfrm>
            <a:off x="3912249" y="1295400"/>
            <a:ext cx="10463502" cy="1250949"/>
          </a:xfrm>
          <a:prstGeom prst="rect">
            <a:avLst/>
          </a:prstGeom>
        </p:spPr>
        <p:txBody>
          <a:bodyPr lIns="0" tIns="0" rIns="0" bIns="0" rtlCol="0" anchor="t">
            <a:spAutoFit/>
          </a:bodyPr>
          <a:lstStyle/>
          <a:p>
            <a:pPr algn="ctr">
              <a:lnSpc>
                <a:spcPts val="9199"/>
              </a:lnSpc>
            </a:pPr>
            <a:r>
              <a:rPr lang="en-US" sz="9999" spc="-499">
                <a:solidFill>
                  <a:srgbClr val="000000"/>
                </a:solidFill>
                <a:latin typeface="Oswald"/>
                <a:ea typeface="Oswald"/>
                <a:cs typeface="Oswald"/>
                <a:sym typeface="Oswald"/>
              </a:rPr>
              <a:t>Looking Ahead</a:t>
            </a:r>
          </a:p>
        </p:txBody>
      </p:sp>
      <p:sp>
        <p:nvSpPr>
          <p:cNvPr id="3" name="TextBox 3"/>
          <p:cNvSpPr txBox="1"/>
          <p:nvPr/>
        </p:nvSpPr>
        <p:spPr>
          <a:xfrm>
            <a:off x="1533207" y="3096686"/>
            <a:ext cx="15221585" cy="5537200"/>
          </a:xfrm>
          <a:prstGeom prst="rect">
            <a:avLst/>
          </a:prstGeom>
        </p:spPr>
        <p:txBody>
          <a:bodyPr lIns="0" tIns="0" rIns="0" bIns="0" rtlCol="0" anchor="t">
            <a:spAutoFit/>
          </a:bodyPr>
          <a:lstStyle/>
          <a:p>
            <a:pPr algn="just">
              <a:lnSpc>
                <a:spcPts val="4399"/>
              </a:lnSpc>
              <a:spcBef>
                <a:spcPct val="0"/>
              </a:spcBef>
            </a:pPr>
            <a:r>
              <a:rPr lang="en-US" sz="3999" b="1" spc="-199">
                <a:solidFill>
                  <a:srgbClr val="000000"/>
                </a:solidFill>
                <a:latin typeface="Open Sauce Bold"/>
                <a:ea typeface="Open Sauce Bold"/>
                <a:cs typeface="Open Sauce Bold"/>
                <a:sym typeface="Open Sauce Bold"/>
              </a:rPr>
              <a:t>Final takeaway</a:t>
            </a:r>
            <a:r>
              <a:rPr lang="en-US" sz="3999" spc="-199">
                <a:solidFill>
                  <a:srgbClr val="000000"/>
                </a:solidFill>
                <a:latin typeface="Open Sauce"/>
                <a:ea typeface="Open Sauce"/>
                <a:cs typeface="Open Sauce"/>
                <a:sym typeface="Open Sauce"/>
              </a:rPr>
              <a:t>:</a:t>
            </a:r>
          </a:p>
          <a:p>
            <a:pPr algn="just">
              <a:lnSpc>
                <a:spcPts val="4399"/>
              </a:lnSpc>
              <a:spcBef>
                <a:spcPct val="0"/>
              </a:spcBef>
            </a:pPr>
            <a:endParaRPr lang="en-US" sz="3999" spc="-199">
              <a:solidFill>
                <a:srgbClr val="000000"/>
              </a:solidFill>
              <a:latin typeface="Open Sauce"/>
              <a:ea typeface="Open Sauce"/>
              <a:cs typeface="Open Sauce"/>
              <a:sym typeface="Open Sauce"/>
            </a:endParaRPr>
          </a:p>
          <a:p>
            <a:pPr algn="just">
              <a:lnSpc>
                <a:spcPts val="4399"/>
              </a:lnSpc>
              <a:spcBef>
                <a:spcPct val="0"/>
              </a:spcBef>
            </a:pPr>
            <a:r>
              <a:rPr lang="en-US" sz="3999" spc="-199">
                <a:solidFill>
                  <a:srgbClr val="000000"/>
                </a:solidFill>
                <a:latin typeface="Open Sauce"/>
                <a:ea typeface="Open Sauce"/>
                <a:cs typeface="Open Sauce"/>
                <a:sym typeface="Open Sauce"/>
              </a:rPr>
              <a:t>The goal has never been to hand out the most flyers. It's to ensure that every person who needs legal information can access it in a format that works for them.</a:t>
            </a:r>
          </a:p>
          <a:p>
            <a:pPr algn="just">
              <a:lnSpc>
                <a:spcPts val="4399"/>
              </a:lnSpc>
              <a:spcBef>
                <a:spcPct val="0"/>
              </a:spcBef>
            </a:pPr>
            <a:endParaRPr lang="en-US" sz="3999" spc="-199">
              <a:solidFill>
                <a:srgbClr val="000000"/>
              </a:solidFill>
              <a:latin typeface="Open Sauce"/>
              <a:ea typeface="Open Sauce"/>
              <a:cs typeface="Open Sauce"/>
              <a:sym typeface="Open Sauce"/>
            </a:endParaRPr>
          </a:p>
          <a:p>
            <a:pPr algn="just">
              <a:lnSpc>
                <a:spcPts val="4399"/>
              </a:lnSpc>
              <a:spcBef>
                <a:spcPct val="0"/>
              </a:spcBef>
            </a:pPr>
            <a:r>
              <a:rPr lang="en-US" sz="3999" spc="-199">
                <a:solidFill>
                  <a:srgbClr val="000000"/>
                </a:solidFill>
                <a:latin typeface="Open Sauce"/>
                <a:ea typeface="Open Sauce"/>
                <a:cs typeface="Open Sauce"/>
                <a:sym typeface="Open Sauce"/>
              </a:rPr>
              <a:t>Traditional outreach remains essential; digital outreach </a:t>
            </a:r>
            <a:r>
              <a:rPr lang="en-US" sz="3999" b="1" spc="-199">
                <a:solidFill>
                  <a:srgbClr val="000000"/>
                </a:solidFill>
                <a:latin typeface="Open Sauce Bold"/>
                <a:ea typeface="Open Sauce Bold"/>
                <a:cs typeface="Open Sauce Bold"/>
                <a:sym typeface="Open Sauce Bold"/>
              </a:rPr>
              <a:t>expands our reach, increases accessibility, and helps legal aid organizations educate more people than ever before</a:t>
            </a:r>
            <a:r>
              <a:rPr lang="en-US" sz="3999" spc="-199">
                <a:solidFill>
                  <a:srgbClr val="000000"/>
                </a:solidFill>
                <a:latin typeface="Open Sauce"/>
                <a:ea typeface="Open Sauce"/>
                <a:cs typeface="Open Sauce"/>
                <a:sym typeface="Open Sauce"/>
              </a:rPr>
              <a:t>.</a:t>
            </a:r>
          </a:p>
          <a:p>
            <a:pPr algn="just">
              <a:lnSpc>
                <a:spcPts val="4399"/>
              </a:lnSpc>
              <a:spcBef>
                <a:spcPct val="0"/>
              </a:spcBef>
            </a:pPr>
            <a:endParaRPr lang="en-US" sz="3999" spc="-199">
              <a:solidFill>
                <a:srgbClr val="000000"/>
              </a:solidFill>
              <a:latin typeface="Open Sauce"/>
              <a:ea typeface="Open Sauce"/>
              <a:cs typeface="Open Sauce"/>
              <a:sym typeface="Open Sauce"/>
            </a:endParaRPr>
          </a:p>
        </p:txBody>
      </p:sp>
    </p:spTree>
  </p:cSld>
  <p:clrMapOvr>
    <a:masterClrMapping/>
  </p:clrMapOvr>
  <p:transition>
    <p:wipe/>
  </p:transition>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8BC"/>
        </a:solidFill>
        <a:effectLst/>
      </p:bgPr>
    </p:bg>
    <p:spTree>
      <p:nvGrpSpPr>
        <p:cNvPr id="1" name=""/>
        <p:cNvGrpSpPr/>
        <p:nvPr/>
      </p:nvGrpSpPr>
      <p:grpSpPr>
        <a:xfrm>
          <a:off x="0" y="0"/>
          <a:ext cx="0" cy="0"/>
          <a:chOff x="0" y="0"/>
          <a:chExt cx="0" cy="0"/>
        </a:xfrm>
      </p:grpSpPr>
      <p:sp>
        <p:nvSpPr>
          <p:cNvPr id="2" name="TextBox 2"/>
          <p:cNvSpPr txBox="1"/>
          <p:nvPr/>
        </p:nvSpPr>
        <p:spPr>
          <a:xfrm>
            <a:off x="3678964" y="1276350"/>
            <a:ext cx="10463502" cy="1120140"/>
          </a:xfrm>
          <a:prstGeom prst="rect">
            <a:avLst/>
          </a:prstGeom>
        </p:spPr>
        <p:txBody>
          <a:bodyPr lIns="0" tIns="0" rIns="0" bIns="0" rtlCol="0" anchor="t">
            <a:spAutoFit/>
          </a:bodyPr>
          <a:lstStyle/>
          <a:p>
            <a:pPr algn="ctr">
              <a:lnSpc>
                <a:spcPts val="8280"/>
              </a:lnSpc>
            </a:pPr>
            <a:r>
              <a:rPr lang="en-US" sz="9000" spc="-450">
                <a:solidFill>
                  <a:srgbClr val="000000"/>
                </a:solidFill>
                <a:latin typeface="Oswald"/>
                <a:ea typeface="Oswald"/>
                <a:cs typeface="Oswald"/>
                <a:sym typeface="Oswald"/>
              </a:rPr>
              <a:t>Introduction</a:t>
            </a:r>
          </a:p>
        </p:txBody>
      </p:sp>
      <p:sp>
        <p:nvSpPr>
          <p:cNvPr id="3" name="TextBox 3"/>
          <p:cNvSpPr txBox="1"/>
          <p:nvPr/>
        </p:nvSpPr>
        <p:spPr>
          <a:xfrm>
            <a:off x="1533207" y="2946183"/>
            <a:ext cx="14755015" cy="616585"/>
          </a:xfrm>
          <a:prstGeom prst="rect">
            <a:avLst/>
          </a:prstGeom>
        </p:spPr>
        <p:txBody>
          <a:bodyPr lIns="0" tIns="0" rIns="0" bIns="0" rtlCol="0" anchor="t">
            <a:spAutoFit/>
          </a:bodyPr>
          <a:lstStyle/>
          <a:p>
            <a:pPr algn="ctr">
              <a:lnSpc>
                <a:spcPts val="4729"/>
              </a:lnSpc>
              <a:spcBef>
                <a:spcPct val="0"/>
              </a:spcBef>
            </a:pPr>
            <a:r>
              <a:rPr lang="en-US" sz="4299" b="1" spc="-214">
                <a:solidFill>
                  <a:srgbClr val="000000"/>
                </a:solidFill>
                <a:latin typeface="Open Sauce Bold"/>
                <a:ea typeface="Open Sauce Bold"/>
                <a:cs typeface="Open Sauce Bold"/>
                <a:sym typeface="Open Sauce Bold"/>
              </a:rPr>
              <a:t>When you think of nonprofit outreach, what comes to mind?</a:t>
            </a:r>
          </a:p>
        </p:txBody>
      </p:sp>
      <p:sp>
        <p:nvSpPr>
          <p:cNvPr id="4" name="TextBox 4"/>
          <p:cNvSpPr txBox="1"/>
          <p:nvPr/>
        </p:nvSpPr>
        <p:spPr>
          <a:xfrm>
            <a:off x="1533207" y="3865807"/>
            <a:ext cx="15221585" cy="1670050"/>
          </a:xfrm>
          <a:prstGeom prst="rect">
            <a:avLst/>
          </a:prstGeom>
        </p:spPr>
        <p:txBody>
          <a:bodyPr lIns="0" tIns="0" rIns="0" bIns="0" rtlCol="0" anchor="t">
            <a:spAutoFit/>
          </a:bodyPr>
          <a:lstStyle/>
          <a:p>
            <a:pPr algn="just">
              <a:lnSpc>
                <a:spcPts val="4399"/>
              </a:lnSpc>
              <a:spcBef>
                <a:spcPct val="0"/>
              </a:spcBef>
            </a:pPr>
            <a:r>
              <a:rPr lang="en-US" sz="3999" spc="-199">
                <a:solidFill>
                  <a:srgbClr val="000000"/>
                </a:solidFill>
                <a:latin typeface="Open Sauce"/>
                <a:ea typeface="Open Sauce"/>
                <a:cs typeface="Open Sauce"/>
                <a:sym typeface="Open Sauce"/>
              </a:rPr>
              <a:t>Maybe it's a resource fair or a table covered in brochures. Perhaps it's someone handing you a flyer. Those methods are still incredibly important—but today, they're only one piece of the outreach puzzle.</a:t>
            </a:r>
          </a:p>
        </p:txBody>
      </p:sp>
      <p:sp>
        <p:nvSpPr>
          <p:cNvPr id="5" name="TextBox 5"/>
          <p:cNvSpPr txBox="1"/>
          <p:nvPr/>
        </p:nvSpPr>
        <p:spPr>
          <a:xfrm>
            <a:off x="1533207" y="5840657"/>
            <a:ext cx="15221585" cy="3327400"/>
          </a:xfrm>
          <a:prstGeom prst="rect">
            <a:avLst/>
          </a:prstGeom>
        </p:spPr>
        <p:txBody>
          <a:bodyPr lIns="0" tIns="0" rIns="0" bIns="0" rtlCol="0" anchor="t">
            <a:spAutoFit/>
          </a:bodyPr>
          <a:lstStyle/>
          <a:p>
            <a:pPr algn="just">
              <a:lnSpc>
                <a:spcPts val="4399"/>
              </a:lnSpc>
              <a:spcBef>
                <a:spcPct val="0"/>
              </a:spcBef>
            </a:pPr>
            <a:r>
              <a:rPr lang="en-US" sz="3999" spc="-199">
                <a:solidFill>
                  <a:srgbClr val="000000"/>
                </a:solidFill>
                <a:latin typeface="Open Sauce"/>
                <a:ea typeface="Open Sauce"/>
                <a:cs typeface="Open Sauce"/>
                <a:sym typeface="Open Sauce"/>
              </a:rPr>
              <a:t>Printed materials are tangible, easy to distribute, and remain an important way to connect people with resources. But as the ways people search for and consume information continue to change, outreach has an opportunity to evolve alongside them. So today, we'd like to explore what it looks like to expand—not replace—traditional outreach and meet clients where they already are.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B3DCE3"/>
        </a:solidFill>
        <a:effectLst/>
      </p:bgPr>
    </p:bg>
    <p:spTree>
      <p:nvGrpSpPr>
        <p:cNvPr id="1" name=""/>
        <p:cNvGrpSpPr/>
        <p:nvPr/>
      </p:nvGrpSpPr>
      <p:grpSpPr>
        <a:xfrm>
          <a:off x="0" y="0"/>
          <a:ext cx="0" cy="0"/>
          <a:chOff x="0" y="0"/>
          <a:chExt cx="0" cy="0"/>
        </a:xfrm>
      </p:grpSpPr>
      <p:sp>
        <p:nvSpPr>
          <p:cNvPr id="2" name="TextBox 2"/>
          <p:cNvSpPr txBox="1"/>
          <p:nvPr/>
        </p:nvSpPr>
        <p:spPr>
          <a:xfrm>
            <a:off x="3435976" y="1219200"/>
            <a:ext cx="11416048" cy="1330324"/>
          </a:xfrm>
          <a:prstGeom prst="rect">
            <a:avLst/>
          </a:prstGeom>
        </p:spPr>
        <p:txBody>
          <a:bodyPr lIns="0" tIns="0" rIns="0" bIns="0" rtlCol="0" anchor="t">
            <a:spAutoFit/>
          </a:bodyPr>
          <a:lstStyle/>
          <a:p>
            <a:pPr algn="ctr">
              <a:lnSpc>
                <a:spcPts val="9999"/>
              </a:lnSpc>
            </a:pPr>
            <a:r>
              <a:rPr lang="en-US" sz="9999">
                <a:solidFill>
                  <a:srgbClr val="000000"/>
                </a:solidFill>
                <a:latin typeface="Oswald"/>
                <a:ea typeface="Oswald"/>
                <a:cs typeface="Oswald"/>
                <a:sym typeface="Oswald"/>
              </a:rPr>
              <a:t>Traditional Outreach</a:t>
            </a:r>
          </a:p>
        </p:txBody>
      </p:sp>
      <p:sp>
        <p:nvSpPr>
          <p:cNvPr id="3" name="TextBox 3"/>
          <p:cNvSpPr txBox="1"/>
          <p:nvPr/>
        </p:nvSpPr>
        <p:spPr>
          <a:xfrm>
            <a:off x="10177259" y="4383423"/>
            <a:ext cx="2355959" cy="439610"/>
          </a:xfrm>
          <a:prstGeom prst="rect">
            <a:avLst/>
          </a:prstGeom>
        </p:spPr>
        <p:txBody>
          <a:bodyPr lIns="0" tIns="0" rIns="0" bIns="0" rtlCol="0" anchor="t">
            <a:spAutoFit/>
          </a:bodyPr>
          <a:lstStyle/>
          <a:p>
            <a:pPr algn="l">
              <a:lnSpc>
                <a:spcPts val="3426"/>
              </a:lnSpc>
            </a:pPr>
            <a:r>
              <a:rPr lang="en-US" sz="3114" b="1" u="sng">
                <a:solidFill>
                  <a:srgbClr val="000000"/>
                </a:solidFill>
                <a:latin typeface="Open Sauce Bold"/>
                <a:ea typeface="Open Sauce Bold"/>
                <a:cs typeface="Open Sauce Bold"/>
                <a:sym typeface="Open Sauce Bold"/>
              </a:rPr>
              <a:t>Limitations</a:t>
            </a:r>
          </a:p>
        </p:txBody>
      </p:sp>
      <p:sp>
        <p:nvSpPr>
          <p:cNvPr id="4" name="TextBox 4"/>
          <p:cNvSpPr txBox="1"/>
          <p:nvPr/>
        </p:nvSpPr>
        <p:spPr>
          <a:xfrm>
            <a:off x="9824745" y="5059990"/>
            <a:ext cx="8144966" cy="4137558"/>
          </a:xfrm>
          <a:prstGeom prst="rect">
            <a:avLst/>
          </a:prstGeom>
        </p:spPr>
        <p:txBody>
          <a:bodyPr lIns="0" tIns="0" rIns="0" bIns="0" rtlCol="0" anchor="t">
            <a:spAutoFit/>
          </a:bodyPr>
          <a:lstStyle/>
          <a:p>
            <a:pPr marL="710733" lvl="1" indent="-355366" algn="l">
              <a:lnSpc>
                <a:spcPts val="3621"/>
              </a:lnSpc>
              <a:buFont typeface="Arial"/>
              <a:buChar char="•"/>
            </a:pPr>
            <a:r>
              <a:rPr lang="en-US" sz="3291">
                <a:solidFill>
                  <a:srgbClr val="000000"/>
                </a:solidFill>
                <a:latin typeface="Open Sauce"/>
                <a:ea typeface="Open Sauce"/>
                <a:cs typeface="Open Sauce"/>
                <a:sym typeface="Open Sauce"/>
              </a:rPr>
              <a:t>Information becomes outdated quickly</a:t>
            </a:r>
          </a:p>
          <a:p>
            <a:pPr marL="710733" lvl="1" indent="-355366" algn="l">
              <a:lnSpc>
                <a:spcPts val="3621"/>
              </a:lnSpc>
              <a:buFont typeface="Arial"/>
              <a:buChar char="•"/>
            </a:pPr>
            <a:r>
              <a:rPr lang="en-US" sz="3291">
                <a:solidFill>
                  <a:srgbClr val="000000"/>
                </a:solidFill>
                <a:latin typeface="Open Sauce"/>
                <a:ea typeface="Open Sauce"/>
                <a:cs typeface="Open Sauce"/>
                <a:sym typeface="Open Sauce"/>
              </a:rPr>
              <a:t>Limited space for detailed explanations</a:t>
            </a:r>
          </a:p>
          <a:p>
            <a:pPr marL="710733" lvl="1" indent="-355366" algn="l">
              <a:lnSpc>
                <a:spcPts val="3621"/>
              </a:lnSpc>
              <a:buFont typeface="Arial"/>
              <a:buChar char="•"/>
            </a:pPr>
            <a:r>
              <a:rPr lang="en-US" sz="3291">
                <a:solidFill>
                  <a:srgbClr val="000000"/>
                </a:solidFill>
                <a:latin typeface="Open Sauce"/>
                <a:ea typeface="Open Sauce"/>
                <a:cs typeface="Open Sauce"/>
                <a:sym typeface="Open Sauce"/>
              </a:rPr>
              <a:t>Difficult to measure impact</a:t>
            </a:r>
          </a:p>
          <a:p>
            <a:pPr marL="710733" lvl="1" indent="-355366" algn="l">
              <a:lnSpc>
                <a:spcPts val="3621"/>
              </a:lnSpc>
              <a:buFont typeface="Arial"/>
              <a:buChar char="•"/>
            </a:pPr>
            <a:r>
              <a:rPr lang="en-US" sz="3291">
                <a:solidFill>
                  <a:srgbClr val="000000"/>
                </a:solidFill>
                <a:latin typeface="Open Sauce"/>
                <a:ea typeface="Open Sauce"/>
                <a:cs typeface="Open Sauce"/>
                <a:sym typeface="Open Sauce"/>
              </a:rPr>
              <a:t>Easy to throw away or overlook</a:t>
            </a:r>
          </a:p>
          <a:p>
            <a:pPr marL="710733" lvl="1" indent="-355366" algn="l">
              <a:lnSpc>
                <a:spcPts val="3621"/>
              </a:lnSpc>
              <a:buFont typeface="Arial"/>
              <a:buChar char="•"/>
            </a:pPr>
            <a:r>
              <a:rPr lang="en-US" sz="3291">
                <a:solidFill>
                  <a:srgbClr val="000000"/>
                </a:solidFill>
                <a:latin typeface="Open Sauce"/>
                <a:ea typeface="Open Sauce"/>
                <a:cs typeface="Open Sauce"/>
                <a:sym typeface="Open Sauce"/>
              </a:rPr>
              <a:t>Doesn't reach people who aren't attending in-person events</a:t>
            </a:r>
          </a:p>
          <a:p>
            <a:pPr algn="l">
              <a:lnSpc>
                <a:spcPts val="3621"/>
              </a:lnSpc>
            </a:pPr>
            <a:endParaRPr lang="en-US" sz="3291">
              <a:solidFill>
                <a:srgbClr val="000000"/>
              </a:solidFill>
              <a:latin typeface="Open Sauce"/>
              <a:ea typeface="Open Sauce"/>
              <a:cs typeface="Open Sauce"/>
              <a:sym typeface="Open Sauce"/>
            </a:endParaRPr>
          </a:p>
        </p:txBody>
      </p:sp>
      <p:sp>
        <p:nvSpPr>
          <p:cNvPr id="5" name="TextBox 5"/>
          <p:cNvSpPr txBox="1"/>
          <p:nvPr/>
        </p:nvSpPr>
        <p:spPr>
          <a:xfrm>
            <a:off x="1433114" y="4383423"/>
            <a:ext cx="2002862" cy="439610"/>
          </a:xfrm>
          <a:prstGeom prst="rect">
            <a:avLst/>
          </a:prstGeom>
        </p:spPr>
        <p:txBody>
          <a:bodyPr lIns="0" tIns="0" rIns="0" bIns="0" rtlCol="0" anchor="t">
            <a:spAutoFit/>
          </a:bodyPr>
          <a:lstStyle/>
          <a:p>
            <a:pPr algn="l">
              <a:lnSpc>
                <a:spcPts val="3426"/>
              </a:lnSpc>
            </a:pPr>
            <a:r>
              <a:rPr lang="en-US" sz="3114" b="1" u="sng">
                <a:solidFill>
                  <a:srgbClr val="000000"/>
                </a:solidFill>
                <a:latin typeface="Open Sauce Bold"/>
                <a:ea typeface="Open Sauce Bold"/>
                <a:cs typeface="Open Sauce Bold"/>
                <a:sym typeface="Open Sauce Bold"/>
              </a:rPr>
              <a:t>Strengths</a:t>
            </a:r>
          </a:p>
        </p:txBody>
      </p:sp>
      <p:sp>
        <p:nvSpPr>
          <p:cNvPr id="6" name="TextBox 6"/>
          <p:cNvSpPr txBox="1"/>
          <p:nvPr/>
        </p:nvSpPr>
        <p:spPr>
          <a:xfrm>
            <a:off x="1028700" y="5059990"/>
            <a:ext cx="7723289" cy="3223158"/>
          </a:xfrm>
          <a:prstGeom prst="rect">
            <a:avLst/>
          </a:prstGeom>
        </p:spPr>
        <p:txBody>
          <a:bodyPr lIns="0" tIns="0" rIns="0" bIns="0" rtlCol="0" anchor="t">
            <a:spAutoFit/>
          </a:bodyPr>
          <a:lstStyle/>
          <a:p>
            <a:pPr marL="710733" lvl="1" indent="-355366" algn="l">
              <a:lnSpc>
                <a:spcPts val="3621"/>
              </a:lnSpc>
              <a:buFont typeface="Arial"/>
              <a:buChar char="•"/>
            </a:pPr>
            <a:r>
              <a:rPr lang="en-US" sz="3291">
                <a:solidFill>
                  <a:srgbClr val="000000"/>
                </a:solidFill>
                <a:latin typeface="Open Sauce"/>
                <a:ea typeface="Open Sauce"/>
                <a:cs typeface="Open Sauce"/>
                <a:sym typeface="Open Sauce"/>
              </a:rPr>
              <a:t>Tangible and easy to distribute</a:t>
            </a:r>
          </a:p>
          <a:p>
            <a:pPr marL="710733" lvl="1" indent="-355366" algn="l">
              <a:lnSpc>
                <a:spcPts val="3621"/>
              </a:lnSpc>
              <a:buFont typeface="Arial"/>
              <a:buChar char="•"/>
            </a:pPr>
            <a:r>
              <a:rPr lang="en-US" sz="3291">
                <a:solidFill>
                  <a:srgbClr val="000000"/>
                </a:solidFill>
                <a:latin typeface="Open Sauce"/>
                <a:ea typeface="Open Sauce"/>
                <a:cs typeface="Open Sauce"/>
                <a:sym typeface="Open Sauce"/>
              </a:rPr>
              <a:t>Doesn't require internet access</a:t>
            </a:r>
          </a:p>
          <a:p>
            <a:pPr marL="710733" lvl="1" indent="-355366" algn="l">
              <a:lnSpc>
                <a:spcPts val="3621"/>
              </a:lnSpc>
              <a:buFont typeface="Arial"/>
              <a:buChar char="•"/>
            </a:pPr>
            <a:r>
              <a:rPr lang="en-US" sz="3291">
                <a:solidFill>
                  <a:srgbClr val="000000"/>
                </a:solidFill>
                <a:latin typeface="Open Sauce"/>
                <a:ea typeface="Open Sauce"/>
                <a:cs typeface="Open Sauce"/>
                <a:sym typeface="Open Sauce"/>
              </a:rPr>
              <a:t>Great for courts, libraries, clinics, and community events</a:t>
            </a:r>
          </a:p>
          <a:p>
            <a:pPr marL="710733" lvl="1" indent="-355366" algn="l">
              <a:lnSpc>
                <a:spcPts val="3621"/>
              </a:lnSpc>
              <a:buFont typeface="Arial"/>
              <a:buChar char="•"/>
            </a:pPr>
            <a:r>
              <a:rPr lang="en-US" sz="3291">
                <a:solidFill>
                  <a:srgbClr val="000000"/>
                </a:solidFill>
                <a:latin typeface="Open Sauce"/>
                <a:ea typeface="Open Sauce"/>
                <a:cs typeface="Open Sauce"/>
                <a:sym typeface="Open Sauce"/>
              </a:rPr>
              <a:t>Can be translated into multiple languages</a:t>
            </a:r>
          </a:p>
          <a:p>
            <a:pPr marL="710733" lvl="1" indent="-355366" algn="l">
              <a:lnSpc>
                <a:spcPts val="3621"/>
              </a:lnSpc>
              <a:buFont typeface="Arial"/>
              <a:buChar char="•"/>
            </a:pPr>
            <a:r>
              <a:rPr lang="en-US" sz="3291">
                <a:solidFill>
                  <a:srgbClr val="000000"/>
                </a:solidFill>
                <a:latin typeface="Open Sauce"/>
                <a:ea typeface="Open Sauce"/>
                <a:cs typeface="Open Sauce"/>
                <a:sym typeface="Open Sauce"/>
              </a:rPr>
              <a:t>Familiar and relatively inexpensive</a:t>
            </a:r>
          </a:p>
        </p:txBody>
      </p:sp>
      <p:sp>
        <p:nvSpPr>
          <p:cNvPr id="7" name="TextBox 7"/>
          <p:cNvSpPr txBox="1"/>
          <p:nvPr/>
        </p:nvSpPr>
        <p:spPr>
          <a:xfrm>
            <a:off x="5250309" y="2948047"/>
            <a:ext cx="7787382" cy="607250"/>
          </a:xfrm>
          <a:prstGeom prst="rect">
            <a:avLst/>
          </a:prstGeom>
        </p:spPr>
        <p:txBody>
          <a:bodyPr lIns="0" tIns="0" rIns="0" bIns="0" rtlCol="0" anchor="t">
            <a:spAutoFit/>
          </a:bodyPr>
          <a:lstStyle/>
          <a:p>
            <a:pPr algn="ctr">
              <a:lnSpc>
                <a:spcPts val="4746"/>
              </a:lnSpc>
              <a:spcBef>
                <a:spcPct val="0"/>
              </a:spcBef>
            </a:pPr>
            <a:r>
              <a:rPr lang="en-US" sz="4314" b="1">
                <a:solidFill>
                  <a:srgbClr val="000000"/>
                </a:solidFill>
                <a:latin typeface="Open Sauce Bold"/>
                <a:ea typeface="Open Sauce Bold"/>
                <a:cs typeface="Open Sauce Bold"/>
                <a:sym typeface="Open Sauce Bold"/>
              </a:rPr>
              <a:t>What Works &amp; What Doesn't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B3DCE3"/>
        </a:solidFill>
        <a:effectLst/>
      </p:bgPr>
    </p:bg>
    <p:spTree>
      <p:nvGrpSpPr>
        <p:cNvPr id="1" name=""/>
        <p:cNvGrpSpPr/>
        <p:nvPr/>
      </p:nvGrpSpPr>
      <p:grpSpPr>
        <a:xfrm>
          <a:off x="0" y="0"/>
          <a:ext cx="0" cy="0"/>
          <a:chOff x="0" y="0"/>
          <a:chExt cx="0" cy="0"/>
        </a:xfrm>
      </p:grpSpPr>
      <p:sp>
        <p:nvSpPr>
          <p:cNvPr id="2" name="TextBox 2"/>
          <p:cNvSpPr txBox="1"/>
          <p:nvPr/>
        </p:nvSpPr>
        <p:spPr>
          <a:xfrm>
            <a:off x="4463384" y="1295400"/>
            <a:ext cx="9938074" cy="1250949"/>
          </a:xfrm>
          <a:prstGeom prst="rect">
            <a:avLst/>
          </a:prstGeom>
        </p:spPr>
        <p:txBody>
          <a:bodyPr lIns="0" tIns="0" rIns="0" bIns="0" rtlCol="0" anchor="t">
            <a:spAutoFit/>
          </a:bodyPr>
          <a:lstStyle/>
          <a:p>
            <a:pPr algn="l">
              <a:lnSpc>
                <a:spcPts val="9199"/>
              </a:lnSpc>
            </a:pPr>
            <a:r>
              <a:rPr lang="en-US" sz="9999" spc="-499">
                <a:solidFill>
                  <a:srgbClr val="000000"/>
                </a:solidFill>
                <a:latin typeface="Oswald"/>
                <a:ea typeface="Oswald"/>
                <a:cs typeface="Oswald"/>
                <a:sym typeface="Oswald"/>
              </a:rPr>
              <a:t>Multi-channel Outreach</a:t>
            </a:r>
          </a:p>
        </p:txBody>
      </p:sp>
      <p:sp>
        <p:nvSpPr>
          <p:cNvPr id="3" name="TextBox 3"/>
          <p:cNvSpPr txBox="1"/>
          <p:nvPr/>
        </p:nvSpPr>
        <p:spPr>
          <a:xfrm>
            <a:off x="1792818" y="3368839"/>
            <a:ext cx="14702364" cy="3327400"/>
          </a:xfrm>
          <a:prstGeom prst="rect">
            <a:avLst/>
          </a:prstGeom>
        </p:spPr>
        <p:txBody>
          <a:bodyPr lIns="0" tIns="0" rIns="0" bIns="0" rtlCol="0" anchor="t">
            <a:spAutoFit/>
          </a:bodyPr>
          <a:lstStyle/>
          <a:p>
            <a:pPr algn="l">
              <a:lnSpc>
                <a:spcPts val="4399"/>
              </a:lnSpc>
            </a:pPr>
            <a:r>
              <a:rPr lang="en-US" sz="3999" spc="-199">
                <a:solidFill>
                  <a:srgbClr val="000000"/>
                </a:solidFill>
                <a:latin typeface="Open Sauce"/>
                <a:ea typeface="Open Sauce"/>
                <a:cs typeface="Open Sauce"/>
                <a:sym typeface="Open Sauce"/>
              </a:rPr>
              <a:t>In today's digital age, people are increasingly turning to online platforms for information, including:</a:t>
            </a:r>
          </a:p>
          <a:p>
            <a:pPr marL="863599" lvl="1" indent="-431800" algn="l">
              <a:lnSpc>
                <a:spcPts val="4399"/>
              </a:lnSpc>
              <a:buFont typeface="Arial"/>
              <a:buChar char="•"/>
            </a:pPr>
            <a:r>
              <a:rPr lang="en-US" sz="3999" spc="-199">
                <a:solidFill>
                  <a:srgbClr val="000000"/>
                </a:solidFill>
                <a:latin typeface="Open Sauce"/>
                <a:ea typeface="Open Sauce"/>
                <a:cs typeface="Open Sauce"/>
                <a:sym typeface="Open Sauce"/>
              </a:rPr>
              <a:t>Social media (Instagram, Facebook, TikTok, etc.)</a:t>
            </a:r>
          </a:p>
          <a:p>
            <a:pPr marL="863599" lvl="1" indent="-431800" algn="l">
              <a:lnSpc>
                <a:spcPts val="4399"/>
              </a:lnSpc>
              <a:buFont typeface="Arial"/>
              <a:buChar char="•"/>
            </a:pPr>
            <a:r>
              <a:rPr lang="en-US" sz="3999" spc="-199">
                <a:solidFill>
                  <a:srgbClr val="000000"/>
                </a:solidFill>
                <a:latin typeface="Open Sauce"/>
                <a:ea typeface="Open Sauce"/>
                <a:cs typeface="Open Sauce"/>
                <a:sym typeface="Open Sauce"/>
              </a:rPr>
              <a:t>Webinars</a:t>
            </a:r>
          </a:p>
          <a:p>
            <a:pPr marL="863599" lvl="1" indent="-431800" algn="l">
              <a:lnSpc>
                <a:spcPts val="4399"/>
              </a:lnSpc>
              <a:buFont typeface="Arial"/>
              <a:buChar char="•"/>
            </a:pPr>
            <a:r>
              <a:rPr lang="en-US" sz="3999" spc="-199">
                <a:solidFill>
                  <a:srgbClr val="000000"/>
                </a:solidFill>
                <a:latin typeface="Open Sauce"/>
                <a:ea typeface="Open Sauce"/>
                <a:cs typeface="Open Sauce"/>
                <a:sym typeface="Open Sauce"/>
              </a:rPr>
              <a:t>YouTube videos</a:t>
            </a:r>
          </a:p>
          <a:p>
            <a:pPr marL="863599" lvl="1" indent="-431800" algn="l">
              <a:lnSpc>
                <a:spcPts val="4399"/>
              </a:lnSpc>
              <a:spcBef>
                <a:spcPct val="0"/>
              </a:spcBef>
              <a:buFont typeface="Arial"/>
              <a:buChar char="•"/>
            </a:pPr>
            <a:r>
              <a:rPr lang="en-US" sz="3999" spc="-199">
                <a:solidFill>
                  <a:srgbClr val="000000"/>
                </a:solidFill>
                <a:latin typeface="Open Sauce"/>
                <a:ea typeface="Open Sauce"/>
                <a:cs typeface="Open Sauce"/>
                <a:sym typeface="Open Sauce"/>
              </a:rPr>
              <a:t>Search engines and AI tools</a:t>
            </a:r>
          </a:p>
        </p:txBody>
      </p:sp>
      <p:sp>
        <p:nvSpPr>
          <p:cNvPr id="4" name="TextBox 4"/>
          <p:cNvSpPr txBox="1"/>
          <p:nvPr/>
        </p:nvSpPr>
        <p:spPr>
          <a:xfrm>
            <a:off x="1299329" y="7518728"/>
            <a:ext cx="15689342" cy="1216660"/>
          </a:xfrm>
          <a:prstGeom prst="rect">
            <a:avLst/>
          </a:prstGeom>
        </p:spPr>
        <p:txBody>
          <a:bodyPr lIns="0" tIns="0" rIns="0" bIns="0" rtlCol="0" anchor="t">
            <a:spAutoFit/>
          </a:bodyPr>
          <a:lstStyle/>
          <a:p>
            <a:pPr algn="ctr">
              <a:lnSpc>
                <a:spcPts val="4729"/>
              </a:lnSpc>
              <a:spcBef>
                <a:spcPct val="0"/>
              </a:spcBef>
            </a:pPr>
            <a:r>
              <a:rPr lang="en-US" sz="4299" b="1" u="none" strike="noStrike" spc="-214">
                <a:solidFill>
                  <a:srgbClr val="000000"/>
                </a:solidFill>
                <a:latin typeface="Open Sauce Bold"/>
                <a:ea typeface="Open Sauce Bold"/>
                <a:cs typeface="Open Sauce Bold"/>
                <a:sym typeface="Open Sauce Bold"/>
              </a:rPr>
              <a:t>The question is no longer just "How do we share information?" but "How do we make sure people can find it?"</a:t>
            </a:r>
          </a:p>
        </p:txBody>
      </p:sp>
    </p:spTree>
  </p:cSld>
  <p:clrMapOvr>
    <a:masterClrMapping/>
  </p:clrMapOvr>
  <p:transition>
    <p:wipe/>
  </p:transition>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BE9CCD"/>
        </a:solidFill>
        <a:effectLst/>
      </p:bgPr>
    </p:bg>
    <p:spTree>
      <p:nvGrpSpPr>
        <p:cNvPr id="1" name=""/>
        <p:cNvGrpSpPr/>
        <p:nvPr/>
      </p:nvGrpSpPr>
      <p:grpSpPr>
        <a:xfrm>
          <a:off x="0" y="0"/>
          <a:ext cx="0" cy="0"/>
          <a:chOff x="0" y="0"/>
          <a:chExt cx="0" cy="0"/>
        </a:xfrm>
      </p:grpSpPr>
      <p:sp>
        <p:nvSpPr>
          <p:cNvPr id="2" name="TextBox 2"/>
          <p:cNvSpPr txBox="1"/>
          <p:nvPr/>
        </p:nvSpPr>
        <p:spPr>
          <a:xfrm>
            <a:off x="3435976" y="1219200"/>
            <a:ext cx="11416048" cy="1330324"/>
          </a:xfrm>
          <a:prstGeom prst="rect">
            <a:avLst/>
          </a:prstGeom>
        </p:spPr>
        <p:txBody>
          <a:bodyPr lIns="0" tIns="0" rIns="0" bIns="0" rtlCol="0" anchor="t">
            <a:spAutoFit/>
          </a:bodyPr>
          <a:lstStyle/>
          <a:p>
            <a:pPr algn="ctr">
              <a:lnSpc>
                <a:spcPts val="9999"/>
              </a:lnSpc>
            </a:pPr>
            <a:r>
              <a:rPr lang="en-US" sz="9999">
                <a:solidFill>
                  <a:srgbClr val="000000"/>
                </a:solidFill>
                <a:latin typeface="Oswald"/>
                <a:ea typeface="Oswald"/>
                <a:cs typeface="Oswald"/>
                <a:sym typeface="Oswald"/>
              </a:rPr>
              <a:t>Social Media</a:t>
            </a:r>
          </a:p>
        </p:txBody>
      </p:sp>
      <p:sp>
        <p:nvSpPr>
          <p:cNvPr id="3" name="TextBox 3"/>
          <p:cNvSpPr txBox="1"/>
          <p:nvPr/>
        </p:nvSpPr>
        <p:spPr>
          <a:xfrm>
            <a:off x="3311426" y="2976046"/>
            <a:ext cx="11665148" cy="607250"/>
          </a:xfrm>
          <a:prstGeom prst="rect">
            <a:avLst/>
          </a:prstGeom>
        </p:spPr>
        <p:txBody>
          <a:bodyPr lIns="0" tIns="0" rIns="0" bIns="0" rtlCol="0" anchor="t">
            <a:spAutoFit/>
          </a:bodyPr>
          <a:lstStyle/>
          <a:p>
            <a:pPr marL="0" lvl="0" indent="0" algn="ctr">
              <a:lnSpc>
                <a:spcPts val="4746"/>
              </a:lnSpc>
              <a:spcBef>
                <a:spcPct val="0"/>
              </a:spcBef>
            </a:pPr>
            <a:r>
              <a:rPr lang="en-US" sz="4314" b="1">
                <a:solidFill>
                  <a:srgbClr val="000000"/>
                </a:solidFill>
                <a:latin typeface="Open Sauce Bold"/>
                <a:ea typeface="Open Sauce Bold"/>
                <a:cs typeface="Open Sauce Bold"/>
                <a:sym typeface="Open Sauce Bold"/>
              </a:rPr>
              <a:t>Mov</a:t>
            </a:r>
            <a:r>
              <a:rPr lang="en-US" sz="4314" b="1" u="none" strike="noStrike">
                <a:solidFill>
                  <a:srgbClr val="000000"/>
                </a:solidFill>
                <a:latin typeface="Open Sauce Bold"/>
                <a:ea typeface="Open Sauce Bold"/>
                <a:cs typeface="Open Sauce Bold"/>
                <a:sym typeface="Open Sauce Bold"/>
              </a:rPr>
              <a:t>ing Beyond Simply Posting Information</a:t>
            </a:r>
          </a:p>
        </p:txBody>
      </p:sp>
      <p:sp>
        <p:nvSpPr>
          <p:cNvPr id="4" name="TextBox 4"/>
          <p:cNvSpPr txBox="1"/>
          <p:nvPr/>
        </p:nvSpPr>
        <p:spPr>
          <a:xfrm>
            <a:off x="1459728" y="3992871"/>
            <a:ext cx="15157492" cy="2075815"/>
          </a:xfrm>
          <a:prstGeom prst="rect">
            <a:avLst/>
          </a:prstGeom>
        </p:spPr>
        <p:txBody>
          <a:bodyPr lIns="0" tIns="0" rIns="0" bIns="0" rtlCol="0" anchor="t">
            <a:spAutoFit/>
          </a:bodyPr>
          <a:lstStyle/>
          <a:p>
            <a:pPr algn="just">
              <a:lnSpc>
                <a:spcPts val="4070"/>
              </a:lnSpc>
            </a:pPr>
            <a:r>
              <a:rPr lang="en-US" sz="3700" spc="-185">
                <a:solidFill>
                  <a:srgbClr val="000000"/>
                </a:solidFill>
                <a:latin typeface="Open Sauce"/>
                <a:ea typeface="Open Sauce"/>
                <a:cs typeface="Open Sauce"/>
                <a:sym typeface="Open Sauce"/>
              </a:rPr>
              <a:t>Soc</a:t>
            </a:r>
            <a:r>
              <a:rPr lang="en-US" sz="3700" u="none" strike="noStrike" spc="-185">
                <a:solidFill>
                  <a:srgbClr val="000000"/>
                </a:solidFill>
                <a:latin typeface="Open Sauce"/>
                <a:ea typeface="Open Sauce"/>
                <a:cs typeface="Open Sauce"/>
                <a:sym typeface="Open Sauce"/>
              </a:rPr>
              <a:t>ial media platforms like Facebook and Instagram have evolved beyond traditional posts. Features such as Reels, Stories, and short-form videos allow organizations to share information in new and more engaging ways.</a:t>
            </a:r>
          </a:p>
        </p:txBody>
      </p:sp>
      <p:sp>
        <p:nvSpPr>
          <p:cNvPr id="5" name="TextBox 5"/>
          <p:cNvSpPr txBox="1"/>
          <p:nvPr/>
        </p:nvSpPr>
        <p:spPr>
          <a:xfrm>
            <a:off x="1459728" y="6478261"/>
            <a:ext cx="15368543" cy="1561465"/>
          </a:xfrm>
          <a:prstGeom prst="rect">
            <a:avLst/>
          </a:prstGeom>
        </p:spPr>
        <p:txBody>
          <a:bodyPr lIns="0" tIns="0" rIns="0" bIns="0" rtlCol="0" anchor="t">
            <a:spAutoFit/>
          </a:bodyPr>
          <a:lstStyle/>
          <a:p>
            <a:pPr marL="0" lvl="0" indent="0" algn="just">
              <a:lnSpc>
                <a:spcPts val="4070"/>
              </a:lnSpc>
              <a:spcBef>
                <a:spcPct val="0"/>
              </a:spcBef>
            </a:pPr>
            <a:r>
              <a:rPr lang="en-US" sz="3700" u="none" strike="noStrike" spc="-185">
                <a:solidFill>
                  <a:srgbClr val="000000"/>
                </a:solidFill>
                <a:latin typeface="Open Sauce"/>
                <a:ea typeface="Open Sauce"/>
                <a:cs typeface="Open Sauce"/>
                <a:sym typeface="Open Sauce"/>
              </a:rPr>
              <a:t>However, simply posting information does not guarantee that people will see or engage with it. To expand our reach, we need to think strategically about the content we create and how people interact with it.</a:t>
            </a:r>
          </a:p>
        </p:txBody>
      </p:sp>
    </p:spTree>
  </p:cSld>
  <p:clrMapOvr>
    <a:masterClrMapping/>
  </p:clrMapOvr>
  <p:transition>
    <p:wipe/>
  </p:transition>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BE9CCD"/>
        </a:solidFill>
        <a:effectLst/>
      </p:bgPr>
    </p:bg>
    <p:spTree>
      <p:nvGrpSpPr>
        <p:cNvPr id="1" name=""/>
        <p:cNvGrpSpPr/>
        <p:nvPr/>
      </p:nvGrpSpPr>
      <p:grpSpPr>
        <a:xfrm>
          <a:off x="0" y="0"/>
          <a:ext cx="0" cy="0"/>
          <a:chOff x="0" y="0"/>
          <a:chExt cx="0" cy="0"/>
        </a:xfrm>
      </p:grpSpPr>
      <p:sp>
        <p:nvSpPr>
          <p:cNvPr id="2" name="TextBox 2"/>
          <p:cNvSpPr txBox="1"/>
          <p:nvPr/>
        </p:nvSpPr>
        <p:spPr>
          <a:xfrm>
            <a:off x="1028700" y="1200150"/>
            <a:ext cx="9877805" cy="1200156"/>
          </a:xfrm>
          <a:prstGeom prst="rect">
            <a:avLst/>
          </a:prstGeom>
        </p:spPr>
        <p:txBody>
          <a:bodyPr lIns="0" tIns="0" rIns="0" bIns="0" rtlCol="0" anchor="t">
            <a:spAutoFit/>
          </a:bodyPr>
          <a:lstStyle/>
          <a:p>
            <a:pPr algn="l">
              <a:lnSpc>
                <a:spcPts val="9000"/>
              </a:lnSpc>
            </a:pPr>
            <a:r>
              <a:rPr lang="en-US" sz="9000">
                <a:solidFill>
                  <a:srgbClr val="000000"/>
                </a:solidFill>
                <a:latin typeface="Oswald"/>
                <a:ea typeface="Oswald"/>
                <a:cs typeface="Oswald"/>
                <a:sym typeface="Oswald"/>
              </a:rPr>
              <a:t>Social Media Continued</a:t>
            </a:r>
          </a:p>
        </p:txBody>
      </p:sp>
      <p:sp>
        <p:nvSpPr>
          <p:cNvPr id="3" name="TextBox 3"/>
          <p:cNvSpPr txBox="1"/>
          <p:nvPr/>
        </p:nvSpPr>
        <p:spPr>
          <a:xfrm>
            <a:off x="1028700" y="3782802"/>
            <a:ext cx="16809362" cy="5879465"/>
          </a:xfrm>
          <a:prstGeom prst="rect">
            <a:avLst/>
          </a:prstGeom>
        </p:spPr>
        <p:txBody>
          <a:bodyPr lIns="0" tIns="0" rIns="0" bIns="0" rtlCol="0" anchor="t">
            <a:spAutoFit/>
          </a:bodyPr>
          <a:lstStyle/>
          <a:p>
            <a:pPr marL="669289" lvl="1" indent="-334645" algn="l">
              <a:lnSpc>
                <a:spcPts val="3099"/>
              </a:lnSpc>
              <a:buFont typeface="Arial"/>
              <a:buChar char="•"/>
            </a:pPr>
            <a:r>
              <a:rPr lang="en-US" sz="3099" b="1" spc="-154">
                <a:solidFill>
                  <a:srgbClr val="000000"/>
                </a:solidFill>
                <a:latin typeface="Open Sauce Bold"/>
                <a:ea typeface="Open Sauce Bold"/>
                <a:cs typeface="Open Sauce Bold"/>
                <a:sym typeface="Open Sauce Bold"/>
              </a:rPr>
              <a:t>Know your audience</a:t>
            </a:r>
            <a:r>
              <a:rPr lang="en-US" sz="3099" spc="-154">
                <a:solidFill>
                  <a:srgbClr val="000000"/>
                </a:solidFill>
                <a:latin typeface="Open Sauce"/>
                <a:ea typeface="Open Sauce"/>
                <a:cs typeface="Open Sauce"/>
                <a:sym typeface="Open Sauce"/>
              </a:rPr>
              <a:t>: </a:t>
            </a:r>
            <a:r>
              <a:rPr lang="en-US" sz="3099" u="none" strike="noStrike" spc="-154">
                <a:solidFill>
                  <a:srgbClr val="000000"/>
                </a:solidFill>
                <a:latin typeface="Open Sauce"/>
                <a:ea typeface="Open Sauce"/>
                <a:cs typeface="Open Sauce"/>
                <a:sym typeface="Open Sauce"/>
              </a:rPr>
              <a:t>Use platform analytics to understand who is engaging with your content (age groups, location, interests, etc.) and tailor content accordingly.</a:t>
            </a:r>
          </a:p>
          <a:p>
            <a:pPr algn="l">
              <a:lnSpc>
                <a:spcPts val="3099"/>
              </a:lnSpc>
            </a:pPr>
            <a:endParaRPr lang="en-US" sz="3099" u="none" strike="noStrike" spc="-154">
              <a:solidFill>
                <a:srgbClr val="000000"/>
              </a:solidFill>
              <a:latin typeface="Open Sauce"/>
              <a:ea typeface="Open Sauce"/>
              <a:cs typeface="Open Sauce"/>
              <a:sym typeface="Open Sauce"/>
            </a:endParaRPr>
          </a:p>
          <a:p>
            <a:pPr marL="669289" lvl="1" indent="-334645" algn="l">
              <a:lnSpc>
                <a:spcPts val="3099"/>
              </a:lnSpc>
              <a:buFont typeface="Arial"/>
              <a:buChar char="•"/>
            </a:pPr>
            <a:r>
              <a:rPr lang="en-US" sz="3099" b="1" u="none" strike="noStrike" spc="-154">
                <a:solidFill>
                  <a:srgbClr val="000000"/>
                </a:solidFill>
                <a:latin typeface="Open Sauce Bold"/>
                <a:ea typeface="Open Sauce Bold"/>
                <a:cs typeface="Open Sauce Bold"/>
                <a:sym typeface="Open Sauce Bold"/>
              </a:rPr>
              <a:t>Make information easy to engage with</a:t>
            </a:r>
            <a:r>
              <a:rPr lang="en-US" sz="3099" u="none" strike="noStrike" spc="-154">
                <a:solidFill>
                  <a:srgbClr val="000000"/>
                </a:solidFill>
                <a:latin typeface="Open Sauce"/>
                <a:ea typeface="Open Sauce"/>
                <a:cs typeface="Open Sauce"/>
                <a:sym typeface="Open Sauce"/>
              </a:rPr>
              <a:t>: Use clear messaging, attention-grabbing visuals, and accessible language while ensuring design elements support—not distract from—the message.</a:t>
            </a:r>
          </a:p>
          <a:p>
            <a:pPr algn="l">
              <a:lnSpc>
                <a:spcPts val="3099"/>
              </a:lnSpc>
            </a:pPr>
            <a:endParaRPr lang="en-US" sz="3099" u="none" strike="noStrike" spc="-154">
              <a:solidFill>
                <a:srgbClr val="000000"/>
              </a:solidFill>
              <a:latin typeface="Open Sauce"/>
              <a:ea typeface="Open Sauce"/>
              <a:cs typeface="Open Sauce"/>
              <a:sym typeface="Open Sauce"/>
            </a:endParaRPr>
          </a:p>
          <a:p>
            <a:pPr marL="669289" lvl="1" indent="-334645" algn="l">
              <a:lnSpc>
                <a:spcPts val="3099"/>
              </a:lnSpc>
              <a:buFont typeface="Arial"/>
              <a:buChar char="•"/>
            </a:pPr>
            <a:r>
              <a:rPr lang="en-US" sz="3099" b="1" u="none" strike="noStrike" spc="-154">
                <a:solidFill>
                  <a:srgbClr val="000000"/>
                </a:solidFill>
                <a:latin typeface="Open Sauce Bold"/>
                <a:ea typeface="Open Sauce Bold"/>
                <a:cs typeface="Open Sauce Bold"/>
                <a:sym typeface="Open Sauce Bold"/>
              </a:rPr>
              <a:t>Use current trends strategically</a:t>
            </a:r>
            <a:r>
              <a:rPr lang="en-US" sz="3099" u="none" strike="noStrike" spc="-154">
                <a:solidFill>
                  <a:srgbClr val="000000"/>
                </a:solidFill>
                <a:latin typeface="Open Sauce"/>
                <a:ea typeface="Open Sauce"/>
                <a:cs typeface="Open Sauce"/>
                <a:sym typeface="Open Sauce"/>
              </a:rPr>
              <a:t>: Incorporate relevant social media trends, formats, and sounds when appropriate to increase visibility.</a:t>
            </a:r>
          </a:p>
          <a:p>
            <a:pPr algn="l">
              <a:lnSpc>
                <a:spcPts val="3099"/>
              </a:lnSpc>
            </a:pPr>
            <a:endParaRPr lang="en-US" sz="3099" u="none" strike="noStrike" spc="-154">
              <a:solidFill>
                <a:srgbClr val="000000"/>
              </a:solidFill>
              <a:latin typeface="Open Sauce"/>
              <a:ea typeface="Open Sauce"/>
              <a:cs typeface="Open Sauce"/>
              <a:sym typeface="Open Sauce"/>
            </a:endParaRPr>
          </a:p>
          <a:p>
            <a:pPr marL="669289" lvl="1" indent="-334645" algn="l">
              <a:lnSpc>
                <a:spcPts val="3099"/>
              </a:lnSpc>
              <a:buFont typeface="Arial"/>
              <a:buChar char="•"/>
            </a:pPr>
            <a:r>
              <a:rPr lang="en-US" sz="3099" b="1" u="none" strike="noStrike" spc="-154">
                <a:solidFill>
                  <a:srgbClr val="000000"/>
                </a:solidFill>
                <a:latin typeface="Open Sauce Bold"/>
                <a:ea typeface="Open Sauce Bold"/>
                <a:cs typeface="Open Sauce Bold"/>
                <a:sym typeface="Open Sauce Bold"/>
              </a:rPr>
              <a:t>Create shareable content</a:t>
            </a:r>
            <a:r>
              <a:rPr lang="en-US" sz="3099" u="none" strike="noStrike" spc="-154">
                <a:solidFill>
                  <a:srgbClr val="000000"/>
                </a:solidFill>
                <a:latin typeface="Open Sauce"/>
                <a:ea typeface="Open Sauce"/>
                <a:cs typeface="Open Sauce"/>
                <a:sym typeface="Open Sauce"/>
              </a:rPr>
              <a:t>: Ask yourself, "Would someone share this with a friend or family member who needs this information?"</a:t>
            </a:r>
          </a:p>
          <a:p>
            <a:pPr algn="l">
              <a:lnSpc>
                <a:spcPts val="3099"/>
              </a:lnSpc>
            </a:pPr>
            <a:endParaRPr lang="en-US" sz="3099" u="none" strike="noStrike" spc="-154">
              <a:solidFill>
                <a:srgbClr val="000000"/>
              </a:solidFill>
              <a:latin typeface="Open Sauce"/>
              <a:ea typeface="Open Sauce"/>
              <a:cs typeface="Open Sauce"/>
              <a:sym typeface="Open Sauce"/>
            </a:endParaRPr>
          </a:p>
          <a:p>
            <a:pPr marL="669289" lvl="1" indent="-334645" algn="l">
              <a:lnSpc>
                <a:spcPts val="3099"/>
              </a:lnSpc>
              <a:buFont typeface="Arial"/>
              <a:buChar char="•"/>
            </a:pPr>
            <a:r>
              <a:rPr lang="en-US" sz="3099" b="1" u="none" strike="noStrike" spc="-154">
                <a:solidFill>
                  <a:srgbClr val="000000"/>
                </a:solidFill>
                <a:latin typeface="Open Sauce Bold"/>
                <a:ea typeface="Open Sauce Bold"/>
                <a:cs typeface="Open Sauce Bold"/>
                <a:sym typeface="Open Sauce Bold"/>
              </a:rPr>
              <a:t>Think outside the box</a:t>
            </a:r>
            <a:r>
              <a:rPr lang="en-US" sz="3099" u="none" strike="noStrike" spc="-154">
                <a:solidFill>
                  <a:srgbClr val="000000"/>
                </a:solidFill>
                <a:latin typeface="Open Sauce"/>
                <a:ea typeface="Open Sauce"/>
                <a:cs typeface="Open Sauce"/>
                <a:sym typeface="Open Sauce"/>
              </a:rPr>
              <a:t>: Find creative ways to make your organization's information stand out in a crowded digital space.</a:t>
            </a:r>
          </a:p>
        </p:txBody>
      </p:sp>
      <p:sp>
        <p:nvSpPr>
          <p:cNvPr id="4" name="TextBox 4"/>
          <p:cNvSpPr txBox="1"/>
          <p:nvPr/>
        </p:nvSpPr>
        <p:spPr>
          <a:xfrm>
            <a:off x="1028700" y="2835966"/>
            <a:ext cx="8076605" cy="492125"/>
          </a:xfrm>
          <a:prstGeom prst="rect">
            <a:avLst/>
          </a:prstGeom>
        </p:spPr>
        <p:txBody>
          <a:bodyPr lIns="0" tIns="0" rIns="0" bIns="0" rtlCol="0" anchor="t">
            <a:spAutoFit/>
          </a:bodyPr>
          <a:lstStyle/>
          <a:p>
            <a:pPr marL="0" lvl="0" indent="0" algn="just">
              <a:lnSpc>
                <a:spcPts val="3850"/>
              </a:lnSpc>
              <a:spcBef>
                <a:spcPct val="0"/>
              </a:spcBef>
            </a:pPr>
            <a:r>
              <a:rPr lang="en-US" sz="3500" spc="-175">
                <a:solidFill>
                  <a:srgbClr val="000000"/>
                </a:solidFill>
                <a:latin typeface="Open Sauce"/>
                <a:ea typeface="Open Sauce"/>
                <a:cs typeface="Open Sauce"/>
                <a:sym typeface="Open Sauce"/>
              </a:rPr>
              <a:t>Wa</a:t>
            </a:r>
            <a:r>
              <a:rPr lang="en-US" sz="3500" u="none" strike="noStrike" spc="-175">
                <a:solidFill>
                  <a:srgbClr val="000000"/>
                </a:solidFill>
                <a:latin typeface="Open Sauce"/>
                <a:ea typeface="Open Sauce"/>
                <a:cs typeface="Open Sauce"/>
                <a:sym typeface="Open Sauce"/>
              </a:rPr>
              <a:t>ys to increase engagement and reach:</a:t>
            </a:r>
          </a:p>
        </p:txBody>
      </p:sp>
    </p:spTree>
  </p:cSld>
  <p:clrMapOvr>
    <a:masterClrMapping/>
  </p:clrMapOvr>
  <p:transition>
    <p:wipe/>
  </p:transition>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1F1F1"/>
        </a:solidFill>
        <a:effectLst/>
      </p:bgPr>
    </p:bg>
    <p:spTree>
      <p:nvGrpSpPr>
        <p:cNvPr id="1" name=""/>
        <p:cNvGrpSpPr/>
        <p:nvPr/>
      </p:nvGrpSpPr>
      <p:grpSpPr>
        <a:xfrm>
          <a:off x="0" y="0"/>
          <a:ext cx="0" cy="0"/>
          <a:chOff x="0" y="0"/>
          <a:chExt cx="0" cy="0"/>
        </a:xfrm>
      </p:grpSpPr>
      <p:pic>
        <p:nvPicPr>
          <p:cNvPr id="2" name="Picture 2">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rcRect/>
          <a:stretch>
            <a:fillRect/>
          </a:stretch>
        </p:blipFill>
        <p:spPr>
          <a:xfrm>
            <a:off x="7326309" y="1028700"/>
            <a:ext cx="6583680" cy="8229600"/>
          </a:xfrm>
          <a:prstGeom prst="rect">
            <a:avLst/>
          </a:prstGeom>
        </p:spPr>
      </p:pic>
      <p:sp>
        <p:nvSpPr>
          <p:cNvPr id="3" name="TextBox 3"/>
          <p:cNvSpPr txBox="1"/>
          <p:nvPr/>
        </p:nvSpPr>
        <p:spPr>
          <a:xfrm>
            <a:off x="1765775" y="4309900"/>
            <a:ext cx="4237581" cy="1330324"/>
          </a:xfrm>
          <a:prstGeom prst="rect">
            <a:avLst/>
          </a:prstGeom>
        </p:spPr>
        <p:txBody>
          <a:bodyPr lIns="0" tIns="0" rIns="0" bIns="0" rtlCol="0" anchor="t">
            <a:spAutoFit/>
          </a:bodyPr>
          <a:lstStyle/>
          <a:p>
            <a:pPr algn="l">
              <a:lnSpc>
                <a:spcPts val="9999"/>
              </a:lnSpc>
            </a:pPr>
            <a:r>
              <a:rPr lang="en-US" sz="9999">
                <a:solidFill>
                  <a:srgbClr val="000000"/>
                </a:solidFill>
                <a:latin typeface="Oswald"/>
                <a:ea typeface="Oswald"/>
                <a:cs typeface="Oswald"/>
                <a:sym typeface="Oswald"/>
              </a:rPr>
              <a:t>Example:</a:t>
            </a:r>
          </a:p>
        </p:txBody>
      </p:sp>
    </p:spTree>
  </p:cSld>
  <p:clrMapOvr>
    <a:masterClrMapping/>
  </p:clrMapOvr>
  <p:transition>
    <p:wipe/>
  </p:transition>
  <p:timing>
    <p:tnLst>
      <p:par>
        <p:cTn id="1" dur="indefinite" restart="never" nodeType="tmRoot">
          <p:childTnLst>
            <p:video>
              <p:cMediaNode vol="100000">
                <p:cTn id="2" fill="hold" display="0">
                  <p:stCondLst>
                    <p:cond delay="indefinite"/>
                  </p:stCondLst>
                </p:cTn>
                <p:tgtEl>
                  <p:spTgt spid="2"/>
                </p:tgtEl>
              </p:cMediaNode>
            </p:vide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8D8D"/>
        </a:solidFill>
        <a:effectLst/>
      </p:bgPr>
    </p:bg>
    <p:spTree>
      <p:nvGrpSpPr>
        <p:cNvPr id="1" name=""/>
        <p:cNvGrpSpPr/>
        <p:nvPr/>
      </p:nvGrpSpPr>
      <p:grpSpPr>
        <a:xfrm>
          <a:off x="0" y="0"/>
          <a:ext cx="0" cy="0"/>
          <a:chOff x="0" y="0"/>
          <a:chExt cx="0" cy="0"/>
        </a:xfrm>
      </p:grpSpPr>
      <p:sp>
        <p:nvSpPr>
          <p:cNvPr id="2" name="TextBox 2"/>
          <p:cNvSpPr txBox="1"/>
          <p:nvPr/>
        </p:nvSpPr>
        <p:spPr>
          <a:xfrm>
            <a:off x="3912249" y="1295400"/>
            <a:ext cx="10463502" cy="1250949"/>
          </a:xfrm>
          <a:prstGeom prst="rect">
            <a:avLst/>
          </a:prstGeom>
        </p:spPr>
        <p:txBody>
          <a:bodyPr lIns="0" tIns="0" rIns="0" bIns="0" rtlCol="0" anchor="t">
            <a:spAutoFit/>
          </a:bodyPr>
          <a:lstStyle/>
          <a:p>
            <a:pPr algn="ctr">
              <a:lnSpc>
                <a:spcPts val="9199"/>
              </a:lnSpc>
            </a:pPr>
            <a:r>
              <a:rPr lang="en-US" sz="9999" spc="-499">
                <a:solidFill>
                  <a:srgbClr val="000000"/>
                </a:solidFill>
                <a:latin typeface="Oswald"/>
                <a:ea typeface="Oswald"/>
                <a:cs typeface="Oswald"/>
                <a:sym typeface="Oswald"/>
              </a:rPr>
              <a:t>Webinars</a:t>
            </a:r>
          </a:p>
        </p:txBody>
      </p:sp>
      <p:sp>
        <p:nvSpPr>
          <p:cNvPr id="3" name="TextBox 3"/>
          <p:cNvSpPr txBox="1"/>
          <p:nvPr/>
        </p:nvSpPr>
        <p:spPr>
          <a:xfrm>
            <a:off x="1533207" y="2946183"/>
            <a:ext cx="14755015" cy="616585"/>
          </a:xfrm>
          <a:prstGeom prst="rect">
            <a:avLst/>
          </a:prstGeom>
        </p:spPr>
        <p:txBody>
          <a:bodyPr lIns="0" tIns="0" rIns="0" bIns="0" rtlCol="0" anchor="t">
            <a:spAutoFit/>
          </a:bodyPr>
          <a:lstStyle/>
          <a:p>
            <a:pPr algn="ctr">
              <a:lnSpc>
                <a:spcPts val="4729"/>
              </a:lnSpc>
              <a:spcBef>
                <a:spcPct val="0"/>
              </a:spcBef>
            </a:pPr>
            <a:r>
              <a:rPr lang="en-US" sz="4299" b="1" spc="-214">
                <a:solidFill>
                  <a:srgbClr val="000000"/>
                </a:solidFill>
                <a:latin typeface="Open Sauce Bold"/>
                <a:ea typeface="Open Sauce Bold"/>
                <a:cs typeface="Open Sauce Bold"/>
                <a:sym typeface="Open Sauce Bold"/>
              </a:rPr>
              <a:t>Bringing Legal Education Directly to the Community</a:t>
            </a:r>
          </a:p>
        </p:txBody>
      </p:sp>
      <p:sp>
        <p:nvSpPr>
          <p:cNvPr id="4" name="TextBox 4"/>
          <p:cNvSpPr txBox="1"/>
          <p:nvPr/>
        </p:nvSpPr>
        <p:spPr>
          <a:xfrm>
            <a:off x="1533207" y="3962817"/>
            <a:ext cx="15221585" cy="2774950"/>
          </a:xfrm>
          <a:prstGeom prst="rect">
            <a:avLst/>
          </a:prstGeom>
        </p:spPr>
        <p:txBody>
          <a:bodyPr lIns="0" tIns="0" rIns="0" bIns="0" rtlCol="0" anchor="t">
            <a:spAutoFit/>
          </a:bodyPr>
          <a:lstStyle/>
          <a:p>
            <a:pPr algn="l">
              <a:lnSpc>
                <a:spcPts val="4399"/>
              </a:lnSpc>
            </a:pPr>
            <a:r>
              <a:rPr lang="en-US" sz="3999" spc="-199">
                <a:solidFill>
                  <a:srgbClr val="000000"/>
                </a:solidFill>
                <a:latin typeface="Open Sauce"/>
                <a:ea typeface="Open Sauce"/>
                <a:cs typeface="Open Sauce"/>
                <a:sym typeface="Open Sauce"/>
              </a:rPr>
              <a:t>Benefits</a:t>
            </a:r>
          </a:p>
          <a:p>
            <a:pPr marL="863598" lvl="1" indent="-431799" algn="l">
              <a:lnSpc>
                <a:spcPts val="4399"/>
              </a:lnSpc>
              <a:buFont typeface="Arial"/>
              <a:buChar char="•"/>
            </a:pPr>
            <a:r>
              <a:rPr lang="en-US" sz="3999" spc="-199">
                <a:solidFill>
                  <a:srgbClr val="000000"/>
                </a:solidFill>
                <a:latin typeface="Open Sauce"/>
                <a:ea typeface="Open Sauce"/>
                <a:cs typeface="Open Sauce"/>
                <a:sym typeface="Open Sauce"/>
              </a:rPr>
              <a:t>Live Q&amp;A</a:t>
            </a:r>
          </a:p>
          <a:p>
            <a:pPr marL="863598" lvl="1" indent="-431799" algn="l">
              <a:lnSpc>
                <a:spcPts val="4399"/>
              </a:lnSpc>
              <a:buFont typeface="Arial"/>
              <a:buChar char="•"/>
            </a:pPr>
            <a:r>
              <a:rPr lang="en-US" sz="3999" spc="-199">
                <a:solidFill>
                  <a:srgbClr val="000000"/>
                </a:solidFill>
                <a:latin typeface="Open Sauce"/>
                <a:ea typeface="Open Sauce"/>
                <a:cs typeface="Open Sauce"/>
                <a:sym typeface="Open Sauce"/>
              </a:rPr>
              <a:t>Reach people who cannot attend in person</a:t>
            </a:r>
          </a:p>
          <a:p>
            <a:pPr marL="863598" lvl="1" indent="-431799" algn="l">
              <a:lnSpc>
                <a:spcPts val="4399"/>
              </a:lnSpc>
              <a:buFont typeface="Arial"/>
              <a:buChar char="•"/>
            </a:pPr>
            <a:r>
              <a:rPr lang="en-US" sz="3999" spc="-199">
                <a:solidFill>
                  <a:srgbClr val="000000"/>
                </a:solidFill>
                <a:latin typeface="Open Sauce"/>
                <a:ea typeface="Open Sauce"/>
                <a:cs typeface="Open Sauce"/>
                <a:sym typeface="Open Sauce"/>
              </a:rPr>
              <a:t>Record once, use repeatedly</a:t>
            </a:r>
          </a:p>
          <a:p>
            <a:pPr marL="863598" lvl="1" indent="-431799" algn="l">
              <a:lnSpc>
                <a:spcPts val="4399"/>
              </a:lnSpc>
              <a:buFont typeface="Arial"/>
              <a:buChar char="•"/>
            </a:pPr>
            <a:r>
              <a:rPr lang="en-US" sz="3999" spc="-199">
                <a:solidFill>
                  <a:srgbClr val="000000"/>
                </a:solidFill>
                <a:latin typeface="Open Sauce"/>
                <a:ea typeface="Open Sauce"/>
                <a:cs typeface="Open Sauce"/>
                <a:sym typeface="Open Sauce"/>
              </a:rPr>
              <a:t>Partner with community organizations</a:t>
            </a:r>
          </a:p>
        </p:txBody>
      </p:sp>
    </p:spTree>
  </p:cSld>
  <p:clrMapOvr>
    <a:masterClrMapping/>
  </p:clrMapOvr>
  <p:transition>
    <p:wipe/>
  </p:transition>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1F1F1"/>
        </a:solidFill>
        <a:effectLst/>
      </p:bgPr>
    </p:bg>
    <p:spTree>
      <p:nvGrpSpPr>
        <p:cNvPr id="1" name=""/>
        <p:cNvGrpSpPr/>
        <p:nvPr/>
      </p:nvGrpSpPr>
      <p:grpSpPr>
        <a:xfrm>
          <a:off x="0" y="0"/>
          <a:ext cx="0" cy="0"/>
          <a:chOff x="0" y="0"/>
          <a:chExt cx="0" cy="0"/>
        </a:xfrm>
      </p:grpSpPr>
      <p:sp>
        <p:nvSpPr>
          <p:cNvPr id="2" name="TextBox 2"/>
          <p:cNvSpPr txBox="1"/>
          <p:nvPr/>
        </p:nvSpPr>
        <p:spPr>
          <a:xfrm>
            <a:off x="1765775" y="4309900"/>
            <a:ext cx="4237581" cy="1330324"/>
          </a:xfrm>
          <a:prstGeom prst="rect">
            <a:avLst/>
          </a:prstGeom>
        </p:spPr>
        <p:txBody>
          <a:bodyPr lIns="0" tIns="0" rIns="0" bIns="0" rtlCol="0" anchor="t">
            <a:spAutoFit/>
          </a:bodyPr>
          <a:lstStyle/>
          <a:p>
            <a:pPr algn="l">
              <a:lnSpc>
                <a:spcPts val="9999"/>
              </a:lnSpc>
            </a:pPr>
            <a:r>
              <a:rPr lang="en-US" sz="9999">
                <a:solidFill>
                  <a:srgbClr val="000000"/>
                </a:solidFill>
                <a:latin typeface="Oswald"/>
                <a:ea typeface="Oswald"/>
                <a:cs typeface="Oswald"/>
                <a:sym typeface="Oswald"/>
              </a:rPr>
              <a:t>Example:</a:t>
            </a:r>
          </a:p>
        </p:txBody>
      </p:sp>
      <p:pic>
        <p:nvPicPr>
          <p:cNvPr id="3" name="Picture 3"/>
          <p:cNvPicPr>
            <a:picLocks noChangeAspect="1"/>
          </p:cNvPicPr>
          <p:nvPr>
            <a:videoFile r:link="rId1"/>
          </p:nvPr>
        </p:nvPicPr>
        <p:blipFill>
          <a:blip r:embed="rId3"/>
          <a:stretch>
            <a:fillRect/>
          </a:stretch>
        </p:blipFill>
        <p:spPr>
          <a:xfrm>
            <a:off x="6558350" y="2057400"/>
            <a:ext cx="10981372" cy="6172200"/>
          </a:xfrm>
          <a:prstGeom prst="rect">
            <a:avLst/>
          </a:prstGeom>
        </p:spPr>
      </p:pic>
    </p:spTree>
  </p:cSld>
  <p:clrMapOvr>
    <a:masterClrMapping/>
  </p:clrMapOvr>
  <p:transition>
    <p:wipe/>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821</Words>
  <Application>Microsoft Office PowerPoint</Application>
  <PresentationFormat>Custom</PresentationFormat>
  <Paragraphs>120</Paragraphs>
  <Slides>15</Slides>
  <Notes>0</Notes>
  <HiddenSlides>0</HiddenSlides>
  <MMClips>2</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15</vt:i4>
      </vt:variant>
    </vt:vector>
  </HeadingPairs>
  <TitlesOfParts>
    <vt:vector size="22" baseType="lpstr">
      <vt:lpstr>Oswald</vt:lpstr>
      <vt:lpstr>Open Sauce Bold</vt:lpstr>
      <vt:lpstr>Open Sauce Italics</vt:lpstr>
      <vt:lpstr>Open Sauce</vt:lpstr>
      <vt:lpstr>Calibri</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Not Another Flyer: Outreach to Meet Clients Where They Are</dc:title>
  <cp:lastModifiedBy>Zane Jud</cp:lastModifiedBy>
  <cp:revision>1</cp:revision>
  <dcterms:created xsi:type="dcterms:W3CDTF">2006-08-16T00:00:00Z</dcterms:created>
  <dcterms:modified xsi:type="dcterms:W3CDTF">2026-08-07T14:34:06Z</dcterms:modified>
  <dc:identifier>DAHPYSjpteo</dc:identifier>
</cp:coreProperties>
</file>