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96"/>
  </p:notesMasterIdLst>
  <p:sldIdLst>
    <p:sldId id="256" r:id="rId5"/>
    <p:sldId id="259" r:id="rId6"/>
    <p:sldId id="263" r:id="rId7"/>
    <p:sldId id="381" r:id="rId8"/>
    <p:sldId id="307" r:id="rId9"/>
    <p:sldId id="331" r:id="rId10"/>
    <p:sldId id="393" r:id="rId11"/>
    <p:sldId id="394" r:id="rId12"/>
    <p:sldId id="341" r:id="rId13"/>
    <p:sldId id="342" r:id="rId14"/>
    <p:sldId id="361" r:id="rId15"/>
    <p:sldId id="385" r:id="rId16"/>
    <p:sldId id="362" r:id="rId17"/>
    <p:sldId id="395" r:id="rId18"/>
    <p:sldId id="308" r:id="rId19"/>
    <p:sldId id="383" r:id="rId20"/>
    <p:sldId id="382" r:id="rId21"/>
    <p:sldId id="398" r:id="rId22"/>
    <p:sldId id="310" r:id="rId23"/>
    <p:sldId id="358" r:id="rId24"/>
    <p:sldId id="359" r:id="rId25"/>
    <p:sldId id="309" r:id="rId26"/>
    <p:sldId id="380" r:id="rId27"/>
    <p:sldId id="396" r:id="rId28"/>
    <p:sldId id="357" r:id="rId29"/>
    <p:sldId id="311" r:id="rId30"/>
    <p:sldId id="397" r:id="rId31"/>
    <p:sldId id="312" r:id="rId32"/>
    <p:sldId id="384" r:id="rId33"/>
    <p:sldId id="379" r:id="rId34"/>
    <p:sldId id="399" r:id="rId35"/>
    <p:sldId id="313" r:id="rId36"/>
    <p:sldId id="389" r:id="rId37"/>
    <p:sldId id="314" r:id="rId38"/>
    <p:sldId id="315" r:id="rId39"/>
    <p:sldId id="344" r:id="rId40"/>
    <p:sldId id="277" r:id="rId41"/>
    <p:sldId id="316" r:id="rId42"/>
    <p:sldId id="317" r:id="rId43"/>
    <p:sldId id="400" r:id="rId44"/>
    <p:sldId id="401" r:id="rId45"/>
    <p:sldId id="402" r:id="rId46"/>
    <p:sldId id="404" r:id="rId47"/>
    <p:sldId id="377" r:id="rId48"/>
    <p:sldId id="392" r:id="rId49"/>
    <p:sldId id="363" r:id="rId50"/>
    <p:sldId id="339" r:id="rId51"/>
    <p:sldId id="340" r:id="rId52"/>
    <p:sldId id="390" r:id="rId53"/>
    <p:sldId id="391" r:id="rId54"/>
    <p:sldId id="353" r:id="rId55"/>
    <p:sldId id="318" r:id="rId56"/>
    <p:sldId id="403" r:id="rId57"/>
    <p:sldId id="374" r:id="rId58"/>
    <p:sldId id="351" r:id="rId59"/>
    <p:sldId id="319" r:id="rId60"/>
    <p:sldId id="320" r:id="rId61"/>
    <p:sldId id="352" r:id="rId62"/>
    <p:sldId id="321" r:id="rId63"/>
    <p:sldId id="322" r:id="rId64"/>
    <p:sldId id="323" r:id="rId65"/>
    <p:sldId id="325" r:id="rId66"/>
    <p:sldId id="348" r:id="rId67"/>
    <p:sldId id="349" r:id="rId68"/>
    <p:sldId id="350" r:id="rId69"/>
    <p:sldId id="354" r:id="rId70"/>
    <p:sldId id="355" r:id="rId71"/>
    <p:sldId id="375" r:id="rId72"/>
    <p:sldId id="345" r:id="rId73"/>
    <p:sldId id="346" r:id="rId74"/>
    <p:sldId id="347" r:id="rId75"/>
    <p:sldId id="378" r:id="rId76"/>
    <p:sldId id="326" r:id="rId77"/>
    <p:sldId id="327" r:id="rId78"/>
    <p:sldId id="328" r:id="rId79"/>
    <p:sldId id="329" r:id="rId80"/>
    <p:sldId id="330" r:id="rId81"/>
    <p:sldId id="292" r:id="rId82"/>
    <p:sldId id="304" r:id="rId83"/>
    <p:sldId id="386" r:id="rId84"/>
    <p:sldId id="387" r:id="rId85"/>
    <p:sldId id="356" r:id="rId86"/>
    <p:sldId id="364" r:id="rId87"/>
    <p:sldId id="365" r:id="rId88"/>
    <p:sldId id="366" r:id="rId89"/>
    <p:sldId id="367" r:id="rId90"/>
    <p:sldId id="368" r:id="rId91"/>
    <p:sldId id="369" r:id="rId92"/>
    <p:sldId id="371" r:id="rId93"/>
    <p:sldId id="372" r:id="rId94"/>
    <p:sldId id="262" r:id="rId95"/>
  </p:sldIdLst>
  <p:sldSz cx="18288000" cy="10287000"/>
  <p:notesSz cx="6858000" cy="9144000"/>
  <p:embeddedFontLst>
    <p:embeddedFont>
      <p:font typeface="Georgia Pro" panose="02040502050405020303" pitchFamily="18" charset="0"/>
      <p:regular r:id="rId97"/>
      <p:bold r:id="rId98"/>
      <p:italic r:id="rId99"/>
      <p:boldItalic r:id="rId100"/>
    </p:embeddedFont>
    <p:embeddedFont>
      <p:font typeface="Kannada MN" panose="020B0604020202020204" charset="0"/>
      <p:regular r:id="rId101"/>
    </p:embeddedFont>
    <p:embeddedFont>
      <p:font typeface="Kannada MN Bold" panose="020B0604020202020204" charset="0"/>
      <p:regular r:id="rId102"/>
    </p:embeddedFont>
    <p:embeddedFont>
      <p:font typeface="Prata" panose="020B0604020202020204" charset="0"/>
      <p:regular r:id="rId10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BF070C-38F8-4215-AF9A-6EEB4D9C8E25}" v="14" dt="2026-08-07T18:11:43.6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8297" autoAdjust="0"/>
  </p:normalViewPr>
  <p:slideViewPr>
    <p:cSldViewPr>
      <p:cViewPr varScale="1">
        <p:scale>
          <a:sx n="53" d="100"/>
          <a:sy n="53" d="100"/>
        </p:scale>
        <p:origin x="110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07" Type="http://schemas.openxmlformats.org/officeDocument/2006/relationships/tableStyles" Target="tableStyles.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font" Target="fonts/font6.fntdata"/><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font" Target="fonts/font7.fntdata"/><Relationship Id="rId108" Type="http://schemas.microsoft.com/office/2016/11/relationships/changesInfo" Target="changesInfos/changesInfo1.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font" Target="fonts/font3.fntdata"/><Relationship Id="rId10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microsoft.com/office/2015/10/relationships/revisionInfo" Target="revisionInfo.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font" Target="fonts/font1.fntdata"/><Relationship Id="rId104"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font" Target="fonts/font4.fntdata"/><Relationship Id="rId105"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font" Target="fonts/font2.fntdata"/><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ke Old" userId="9a19789e-c973-4064-b403-176c05d2e84d" providerId="ADAL" clId="{99C8E16B-63D2-4A1E-89A8-912AF13BD1FC}"/>
    <pc:docChg chg="undo custSel addSld delSld modSld sldOrd">
      <pc:chgData name="Jake Old" userId="9a19789e-c973-4064-b403-176c05d2e84d" providerId="ADAL" clId="{99C8E16B-63D2-4A1E-89A8-912AF13BD1FC}" dt="2026-08-07T18:49:13.795" v="85481" actId="20577"/>
      <pc:docMkLst>
        <pc:docMk/>
      </pc:docMkLst>
      <pc:sldChg chg="modSp mod">
        <pc:chgData name="Jake Old" userId="9a19789e-c973-4064-b403-176c05d2e84d" providerId="ADAL" clId="{99C8E16B-63D2-4A1E-89A8-912AF13BD1FC}" dt="2026-08-07T18:24:55.784" v="85378" actId="20577"/>
        <pc:sldMkLst>
          <pc:docMk/>
          <pc:sldMk cId="0" sldId="259"/>
        </pc:sldMkLst>
        <pc:spChg chg="mod">
          <ac:chgData name="Jake Old" userId="9a19789e-c973-4064-b403-176c05d2e84d" providerId="ADAL" clId="{99C8E16B-63D2-4A1E-89A8-912AF13BD1FC}" dt="2026-08-07T18:24:55.784" v="85378" actId="20577"/>
          <ac:spMkLst>
            <pc:docMk/>
            <pc:sldMk cId="0" sldId="259"/>
            <ac:spMk id="7" creationId="{00000000-0000-0000-0000-000000000000}"/>
          </ac:spMkLst>
        </pc:spChg>
      </pc:sldChg>
      <pc:sldChg chg="modSp mod">
        <pc:chgData name="Jake Old" userId="9a19789e-c973-4064-b403-176c05d2e84d" providerId="ADAL" clId="{99C8E16B-63D2-4A1E-89A8-912AF13BD1FC}" dt="2026-07-09T17:26:51.678" v="61437" actId="20577"/>
        <pc:sldMkLst>
          <pc:docMk/>
          <pc:sldMk cId="743214076" sldId="308"/>
        </pc:sldMkLst>
        <pc:spChg chg="mod">
          <ac:chgData name="Jake Old" userId="9a19789e-c973-4064-b403-176c05d2e84d" providerId="ADAL" clId="{99C8E16B-63D2-4A1E-89A8-912AF13BD1FC}" dt="2026-07-09T17:26:51.678" v="61437" actId="20577"/>
          <ac:spMkLst>
            <pc:docMk/>
            <pc:sldMk cId="743214076" sldId="308"/>
            <ac:spMk id="7" creationId="{7D739680-4491-825D-2C2F-D2666A58B9CF}"/>
          </ac:spMkLst>
        </pc:spChg>
      </pc:sldChg>
      <pc:sldChg chg="modSp mod">
        <pc:chgData name="Jake Old" userId="9a19789e-c973-4064-b403-176c05d2e84d" providerId="ADAL" clId="{99C8E16B-63D2-4A1E-89A8-912AF13BD1FC}" dt="2026-07-31T13:45:08.777" v="72162" actId="20577"/>
        <pc:sldMkLst>
          <pc:docMk/>
          <pc:sldMk cId="3549365249" sldId="309"/>
        </pc:sldMkLst>
        <pc:spChg chg="mod">
          <ac:chgData name="Jake Old" userId="9a19789e-c973-4064-b403-176c05d2e84d" providerId="ADAL" clId="{99C8E16B-63D2-4A1E-89A8-912AF13BD1FC}" dt="2026-07-31T13:45:08.777" v="72162" actId="20577"/>
          <ac:spMkLst>
            <pc:docMk/>
            <pc:sldMk cId="3549365249" sldId="309"/>
            <ac:spMk id="7" creationId="{BCF05293-DA19-7757-F46A-09BAA86DFE11}"/>
          </ac:spMkLst>
        </pc:spChg>
      </pc:sldChg>
      <pc:sldChg chg="modSp mod ord">
        <pc:chgData name="Jake Old" userId="9a19789e-c973-4064-b403-176c05d2e84d" providerId="ADAL" clId="{99C8E16B-63D2-4A1E-89A8-912AF13BD1FC}" dt="2026-08-03T18:11:58.913" v="73307" actId="20577"/>
        <pc:sldMkLst>
          <pc:docMk/>
          <pc:sldMk cId="922210175" sldId="310"/>
        </pc:sldMkLst>
        <pc:spChg chg="mod">
          <ac:chgData name="Jake Old" userId="9a19789e-c973-4064-b403-176c05d2e84d" providerId="ADAL" clId="{99C8E16B-63D2-4A1E-89A8-912AF13BD1FC}" dt="2026-08-03T18:11:58.913" v="73307" actId="20577"/>
          <ac:spMkLst>
            <pc:docMk/>
            <pc:sldMk cId="922210175" sldId="310"/>
            <ac:spMk id="7" creationId="{11AB69C4-C132-C6E5-0635-6698916C4FEA}"/>
          </ac:spMkLst>
        </pc:spChg>
      </pc:sldChg>
      <pc:sldChg chg="modSp mod">
        <pc:chgData name="Jake Old" userId="9a19789e-c973-4064-b403-176c05d2e84d" providerId="ADAL" clId="{99C8E16B-63D2-4A1E-89A8-912AF13BD1FC}" dt="2026-08-03T18:37:51.355" v="74233" actId="20577"/>
        <pc:sldMkLst>
          <pc:docMk/>
          <pc:sldMk cId="2555164325" sldId="311"/>
        </pc:sldMkLst>
        <pc:spChg chg="mod">
          <ac:chgData name="Jake Old" userId="9a19789e-c973-4064-b403-176c05d2e84d" providerId="ADAL" clId="{99C8E16B-63D2-4A1E-89A8-912AF13BD1FC}" dt="2026-08-03T18:37:51.355" v="74233" actId="20577"/>
          <ac:spMkLst>
            <pc:docMk/>
            <pc:sldMk cId="2555164325" sldId="311"/>
            <ac:spMk id="7" creationId="{473DD7E0-C3AF-6FB0-B8B7-6050D2C43B4A}"/>
          </ac:spMkLst>
        </pc:spChg>
      </pc:sldChg>
      <pc:sldChg chg="modSp mod">
        <pc:chgData name="Jake Old" userId="9a19789e-c973-4064-b403-176c05d2e84d" providerId="ADAL" clId="{99C8E16B-63D2-4A1E-89A8-912AF13BD1FC}" dt="2026-08-03T18:46:51.325" v="74528" actId="20577"/>
        <pc:sldMkLst>
          <pc:docMk/>
          <pc:sldMk cId="2668985234" sldId="313"/>
        </pc:sldMkLst>
        <pc:spChg chg="mod">
          <ac:chgData name="Jake Old" userId="9a19789e-c973-4064-b403-176c05d2e84d" providerId="ADAL" clId="{99C8E16B-63D2-4A1E-89A8-912AF13BD1FC}" dt="2026-08-03T18:46:51.325" v="74528" actId="20577"/>
          <ac:spMkLst>
            <pc:docMk/>
            <pc:sldMk cId="2668985234" sldId="313"/>
            <ac:spMk id="7" creationId="{481AE032-3E34-1D2A-007A-8B917CD87F60}"/>
          </ac:spMkLst>
        </pc:spChg>
        <pc:spChg chg="mod">
          <ac:chgData name="Jake Old" userId="9a19789e-c973-4064-b403-176c05d2e84d" providerId="ADAL" clId="{99C8E16B-63D2-4A1E-89A8-912AF13BD1FC}" dt="2026-07-09T17:53:12.466" v="63423" actId="20577"/>
          <ac:spMkLst>
            <pc:docMk/>
            <pc:sldMk cId="2668985234" sldId="313"/>
            <ac:spMk id="8" creationId="{96C99C18-C64D-B4AC-1C25-13B14E82FBF2}"/>
          </ac:spMkLst>
        </pc:spChg>
      </pc:sldChg>
      <pc:sldChg chg="modSp mod">
        <pc:chgData name="Jake Old" userId="9a19789e-c973-4064-b403-176c05d2e84d" providerId="ADAL" clId="{99C8E16B-63D2-4A1E-89A8-912AF13BD1FC}" dt="2026-08-04T17:06:28.954" v="77525" actId="20577"/>
        <pc:sldMkLst>
          <pc:docMk/>
          <pc:sldMk cId="516663283" sldId="316"/>
        </pc:sldMkLst>
        <pc:spChg chg="mod">
          <ac:chgData name="Jake Old" userId="9a19789e-c973-4064-b403-176c05d2e84d" providerId="ADAL" clId="{99C8E16B-63D2-4A1E-89A8-912AF13BD1FC}" dt="2026-08-04T17:06:28.954" v="77525" actId="20577"/>
          <ac:spMkLst>
            <pc:docMk/>
            <pc:sldMk cId="516663283" sldId="316"/>
            <ac:spMk id="7" creationId="{A23A7868-1A05-39D8-C48B-1AA453D24365}"/>
          </ac:spMkLst>
        </pc:spChg>
      </pc:sldChg>
      <pc:sldChg chg="modSp mod">
        <pc:chgData name="Jake Old" userId="9a19789e-c973-4064-b403-176c05d2e84d" providerId="ADAL" clId="{99C8E16B-63D2-4A1E-89A8-912AF13BD1FC}" dt="2026-08-04T17:09:02.795" v="77656" actId="20577"/>
        <pc:sldMkLst>
          <pc:docMk/>
          <pc:sldMk cId="781801370" sldId="317"/>
        </pc:sldMkLst>
        <pc:spChg chg="mod">
          <ac:chgData name="Jake Old" userId="9a19789e-c973-4064-b403-176c05d2e84d" providerId="ADAL" clId="{99C8E16B-63D2-4A1E-89A8-912AF13BD1FC}" dt="2026-08-04T17:09:02.795" v="77656" actId="20577"/>
          <ac:spMkLst>
            <pc:docMk/>
            <pc:sldMk cId="781801370" sldId="317"/>
            <ac:spMk id="7" creationId="{72B5751E-27A5-1C4C-4C2C-F092C15DF96C}"/>
          </ac:spMkLst>
        </pc:spChg>
      </pc:sldChg>
      <pc:sldChg chg="modSp mod">
        <pc:chgData name="Jake Old" userId="9a19789e-c973-4064-b403-176c05d2e84d" providerId="ADAL" clId="{99C8E16B-63D2-4A1E-89A8-912AF13BD1FC}" dt="2026-08-04T17:44:36.125" v="81678" actId="20577"/>
        <pc:sldMkLst>
          <pc:docMk/>
          <pc:sldMk cId="461484484" sldId="318"/>
        </pc:sldMkLst>
        <pc:spChg chg="mod">
          <ac:chgData name="Jake Old" userId="9a19789e-c973-4064-b403-176c05d2e84d" providerId="ADAL" clId="{99C8E16B-63D2-4A1E-89A8-912AF13BD1FC}" dt="2026-08-04T17:44:36.125" v="81678" actId="20577"/>
          <ac:spMkLst>
            <pc:docMk/>
            <pc:sldMk cId="461484484" sldId="318"/>
            <ac:spMk id="7" creationId="{28CA4414-1577-B668-320F-3721FD7A2E84}"/>
          </ac:spMkLst>
        </pc:spChg>
        <pc:spChg chg="mod">
          <ac:chgData name="Jake Old" userId="9a19789e-c973-4064-b403-176c05d2e84d" providerId="ADAL" clId="{99C8E16B-63D2-4A1E-89A8-912AF13BD1FC}" dt="2026-08-04T17:41:49.133" v="81151" actId="20577"/>
          <ac:spMkLst>
            <pc:docMk/>
            <pc:sldMk cId="461484484" sldId="318"/>
            <ac:spMk id="8" creationId="{B66E58CE-C341-70F6-5104-E177E8731A6C}"/>
          </ac:spMkLst>
        </pc:spChg>
      </pc:sldChg>
      <pc:sldChg chg="modSp mod">
        <pc:chgData name="Jake Old" userId="9a19789e-c973-4064-b403-176c05d2e84d" providerId="ADAL" clId="{99C8E16B-63D2-4A1E-89A8-912AF13BD1FC}" dt="2026-07-16T18:09:19.095" v="65314" actId="113"/>
        <pc:sldMkLst>
          <pc:docMk/>
          <pc:sldMk cId="2062204098" sldId="320"/>
        </pc:sldMkLst>
        <pc:spChg chg="mod">
          <ac:chgData name="Jake Old" userId="9a19789e-c973-4064-b403-176c05d2e84d" providerId="ADAL" clId="{99C8E16B-63D2-4A1E-89A8-912AF13BD1FC}" dt="2026-07-16T18:09:19.095" v="65314" actId="113"/>
          <ac:spMkLst>
            <pc:docMk/>
            <pc:sldMk cId="2062204098" sldId="320"/>
            <ac:spMk id="7" creationId="{D67FF48C-5E73-0DDC-62AC-6AD254F6DDB7}"/>
          </ac:spMkLst>
        </pc:spChg>
      </pc:sldChg>
      <pc:sldChg chg="modSp mod">
        <pc:chgData name="Jake Old" userId="9a19789e-c973-4064-b403-176c05d2e84d" providerId="ADAL" clId="{99C8E16B-63D2-4A1E-89A8-912AF13BD1FC}" dt="2026-08-04T18:16:13.828" v="82820" actId="20577"/>
        <pc:sldMkLst>
          <pc:docMk/>
          <pc:sldMk cId="3296068" sldId="322"/>
        </pc:sldMkLst>
        <pc:spChg chg="mod">
          <ac:chgData name="Jake Old" userId="9a19789e-c973-4064-b403-176c05d2e84d" providerId="ADAL" clId="{99C8E16B-63D2-4A1E-89A8-912AF13BD1FC}" dt="2026-08-04T18:16:13.828" v="82820" actId="20577"/>
          <ac:spMkLst>
            <pc:docMk/>
            <pc:sldMk cId="3296068" sldId="322"/>
            <ac:spMk id="7" creationId="{D28CCCFA-E2C7-B01A-1E18-C7FE3D472378}"/>
          </ac:spMkLst>
        </pc:spChg>
      </pc:sldChg>
      <pc:sldChg chg="modSp mod">
        <pc:chgData name="Jake Old" userId="9a19789e-c973-4064-b403-176c05d2e84d" providerId="ADAL" clId="{99C8E16B-63D2-4A1E-89A8-912AF13BD1FC}" dt="2026-08-04T18:17:44.150" v="82828" actId="20577"/>
        <pc:sldMkLst>
          <pc:docMk/>
          <pc:sldMk cId="2637308055" sldId="348"/>
        </pc:sldMkLst>
        <pc:spChg chg="mod">
          <ac:chgData name="Jake Old" userId="9a19789e-c973-4064-b403-176c05d2e84d" providerId="ADAL" clId="{99C8E16B-63D2-4A1E-89A8-912AF13BD1FC}" dt="2026-08-04T18:17:44.150" v="82828" actId="20577"/>
          <ac:spMkLst>
            <pc:docMk/>
            <pc:sldMk cId="2637308055" sldId="348"/>
            <ac:spMk id="7" creationId="{DDA95C68-8C0A-4EC3-E595-8D97C554CDBA}"/>
          </ac:spMkLst>
        </pc:spChg>
      </pc:sldChg>
      <pc:sldChg chg="modSp mod">
        <pc:chgData name="Jake Old" userId="9a19789e-c973-4064-b403-176c05d2e84d" providerId="ADAL" clId="{99C8E16B-63D2-4A1E-89A8-912AF13BD1FC}" dt="2026-08-04T17:48:34.669" v="81826" actId="20577"/>
        <pc:sldMkLst>
          <pc:docMk/>
          <pc:sldMk cId="1354688878" sldId="351"/>
        </pc:sldMkLst>
        <pc:spChg chg="mod">
          <ac:chgData name="Jake Old" userId="9a19789e-c973-4064-b403-176c05d2e84d" providerId="ADAL" clId="{99C8E16B-63D2-4A1E-89A8-912AF13BD1FC}" dt="2026-08-04T17:48:34.669" v="81826" actId="20577"/>
          <ac:spMkLst>
            <pc:docMk/>
            <pc:sldMk cId="1354688878" sldId="351"/>
            <ac:spMk id="7" creationId="{6BBA77DF-D92F-6AE6-72DD-0102B4AA0FF6}"/>
          </ac:spMkLst>
        </pc:spChg>
      </pc:sldChg>
      <pc:sldChg chg="modSp mod">
        <pc:chgData name="Jake Old" userId="9a19789e-c973-4064-b403-176c05d2e84d" providerId="ADAL" clId="{99C8E16B-63D2-4A1E-89A8-912AF13BD1FC}" dt="2026-08-03T18:54:37.959" v="74537" actId="20577"/>
        <pc:sldMkLst>
          <pc:docMk/>
          <pc:sldMk cId="164106644" sldId="353"/>
        </pc:sldMkLst>
        <pc:spChg chg="mod">
          <ac:chgData name="Jake Old" userId="9a19789e-c973-4064-b403-176c05d2e84d" providerId="ADAL" clId="{99C8E16B-63D2-4A1E-89A8-912AF13BD1FC}" dt="2026-08-03T18:54:37.959" v="74537" actId="20577"/>
          <ac:spMkLst>
            <pc:docMk/>
            <pc:sldMk cId="164106644" sldId="353"/>
            <ac:spMk id="7" creationId="{F0B590B7-9F01-03A8-9BE4-C08A1F7B9688}"/>
          </ac:spMkLst>
        </pc:spChg>
        <pc:spChg chg="mod">
          <ac:chgData name="Jake Old" userId="9a19789e-c973-4064-b403-176c05d2e84d" providerId="ADAL" clId="{99C8E16B-63D2-4A1E-89A8-912AF13BD1FC}" dt="2026-08-03T18:54:22.986" v="74536" actId="20577"/>
          <ac:spMkLst>
            <pc:docMk/>
            <pc:sldMk cId="164106644" sldId="353"/>
            <ac:spMk id="8" creationId="{83291A93-58E8-566B-8F23-C99E5E9683E5}"/>
          </ac:spMkLst>
        </pc:spChg>
      </pc:sldChg>
      <pc:sldChg chg="modSp mod">
        <pc:chgData name="Jake Old" userId="9a19789e-c973-4064-b403-176c05d2e84d" providerId="ADAL" clId="{99C8E16B-63D2-4A1E-89A8-912AF13BD1FC}" dt="2026-08-04T18:42:24.148" v="83059" actId="313"/>
        <pc:sldMkLst>
          <pc:docMk/>
          <pc:sldMk cId="4035935297" sldId="356"/>
        </pc:sldMkLst>
        <pc:spChg chg="mod">
          <ac:chgData name="Jake Old" userId="9a19789e-c973-4064-b403-176c05d2e84d" providerId="ADAL" clId="{99C8E16B-63D2-4A1E-89A8-912AF13BD1FC}" dt="2026-08-04T18:42:24.148" v="83059" actId="313"/>
          <ac:spMkLst>
            <pc:docMk/>
            <pc:sldMk cId="4035935297" sldId="356"/>
            <ac:spMk id="7" creationId="{B0A98E5F-5E80-A186-5A80-97327CA9D3CA}"/>
          </ac:spMkLst>
        </pc:spChg>
        <pc:spChg chg="mod">
          <ac:chgData name="Jake Old" userId="9a19789e-c973-4064-b403-176c05d2e84d" providerId="ADAL" clId="{99C8E16B-63D2-4A1E-89A8-912AF13BD1FC}" dt="2026-07-31T13:00:15.581" v="70621" actId="20577"/>
          <ac:spMkLst>
            <pc:docMk/>
            <pc:sldMk cId="4035935297" sldId="356"/>
            <ac:spMk id="8" creationId="{BA493CB5-CD9E-392F-0249-0D2B6D0388ED}"/>
          </ac:spMkLst>
        </pc:spChg>
      </pc:sldChg>
      <pc:sldChg chg="modSp mod">
        <pc:chgData name="Jake Old" userId="9a19789e-c973-4064-b403-176c05d2e84d" providerId="ADAL" clId="{99C8E16B-63D2-4A1E-89A8-912AF13BD1FC}" dt="2026-07-31T13:17:00.555" v="71094" actId="20577"/>
        <pc:sldMkLst>
          <pc:docMk/>
          <pc:sldMk cId="1533260263" sldId="361"/>
        </pc:sldMkLst>
        <pc:spChg chg="mod">
          <ac:chgData name="Jake Old" userId="9a19789e-c973-4064-b403-176c05d2e84d" providerId="ADAL" clId="{99C8E16B-63D2-4A1E-89A8-912AF13BD1FC}" dt="2026-07-31T13:17:00.555" v="71094" actId="20577"/>
          <ac:spMkLst>
            <pc:docMk/>
            <pc:sldMk cId="1533260263" sldId="361"/>
            <ac:spMk id="7" creationId="{817ECC73-2034-63C7-799F-E2E6F99A1156}"/>
          </ac:spMkLst>
        </pc:spChg>
      </pc:sldChg>
      <pc:sldChg chg="modSp mod">
        <pc:chgData name="Jake Old" userId="9a19789e-c973-4064-b403-176c05d2e84d" providerId="ADAL" clId="{99C8E16B-63D2-4A1E-89A8-912AF13BD1FC}" dt="2026-07-20T19:19:07.160" v="68528" actId="20577"/>
        <pc:sldMkLst>
          <pc:docMk/>
          <pc:sldMk cId="157296951" sldId="363"/>
        </pc:sldMkLst>
        <pc:spChg chg="mod">
          <ac:chgData name="Jake Old" userId="9a19789e-c973-4064-b403-176c05d2e84d" providerId="ADAL" clId="{99C8E16B-63D2-4A1E-89A8-912AF13BD1FC}" dt="2026-07-20T19:19:07.160" v="68528" actId="20577"/>
          <ac:spMkLst>
            <pc:docMk/>
            <pc:sldMk cId="157296951" sldId="363"/>
            <ac:spMk id="7" creationId="{19A4D418-D20A-8B34-01D9-383F47EE85CA}"/>
          </ac:spMkLst>
        </pc:spChg>
      </pc:sldChg>
      <pc:sldChg chg="modSp mod">
        <pc:chgData name="Jake Old" userId="9a19789e-c973-4064-b403-176c05d2e84d" providerId="ADAL" clId="{99C8E16B-63D2-4A1E-89A8-912AF13BD1FC}" dt="2026-08-04T18:43:58.923" v="83073" actId="20577"/>
        <pc:sldMkLst>
          <pc:docMk/>
          <pc:sldMk cId="4078794848" sldId="364"/>
        </pc:sldMkLst>
        <pc:spChg chg="mod">
          <ac:chgData name="Jake Old" userId="9a19789e-c973-4064-b403-176c05d2e84d" providerId="ADAL" clId="{99C8E16B-63D2-4A1E-89A8-912AF13BD1FC}" dt="2026-08-04T18:43:51.771" v="83072" actId="20577"/>
          <ac:spMkLst>
            <pc:docMk/>
            <pc:sldMk cId="4078794848" sldId="364"/>
            <ac:spMk id="7" creationId="{06EA9BC3-82DD-5A83-7951-7D5C0A1C7205}"/>
          </ac:spMkLst>
        </pc:spChg>
        <pc:spChg chg="mod">
          <ac:chgData name="Jake Old" userId="9a19789e-c973-4064-b403-176c05d2e84d" providerId="ADAL" clId="{99C8E16B-63D2-4A1E-89A8-912AF13BD1FC}" dt="2026-08-04T18:43:58.923" v="83073" actId="20577"/>
          <ac:spMkLst>
            <pc:docMk/>
            <pc:sldMk cId="4078794848" sldId="364"/>
            <ac:spMk id="8" creationId="{3B4A875E-39EC-0AC1-7021-F8FD35CA1213}"/>
          </ac:spMkLst>
        </pc:spChg>
      </pc:sldChg>
      <pc:sldChg chg="modSp mod">
        <pc:chgData name="Jake Old" userId="9a19789e-c973-4064-b403-176c05d2e84d" providerId="ADAL" clId="{99C8E16B-63D2-4A1E-89A8-912AF13BD1FC}" dt="2026-08-04T18:51:32.100" v="83213" actId="20577"/>
        <pc:sldMkLst>
          <pc:docMk/>
          <pc:sldMk cId="729474298" sldId="365"/>
        </pc:sldMkLst>
        <pc:spChg chg="mod">
          <ac:chgData name="Jake Old" userId="9a19789e-c973-4064-b403-176c05d2e84d" providerId="ADAL" clId="{99C8E16B-63D2-4A1E-89A8-912AF13BD1FC}" dt="2026-08-04T18:44:45.879" v="83122" actId="20577"/>
          <ac:spMkLst>
            <pc:docMk/>
            <pc:sldMk cId="729474298" sldId="365"/>
            <ac:spMk id="7" creationId="{81F8FA7F-24BF-E9CE-5D21-90F8F271E658}"/>
          </ac:spMkLst>
        </pc:spChg>
        <pc:spChg chg="mod">
          <ac:chgData name="Jake Old" userId="9a19789e-c973-4064-b403-176c05d2e84d" providerId="ADAL" clId="{99C8E16B-63D2-4A1E-89A8-912AF13BD1FC}" dt="2026-08-04T18:51:32.100" v="83213" actId="20577"/>
          <ac:spMkLst>
            <pc:docMk/>
            <pc:sldMk cId="729474298" sldId="365"/>
            <ac:spMk id="8" creationId="{B2B21BA8-1CC6-CBF6-E0A0-7588C247320E}"/>
          </ac:spMkLst>
        </pc:spChg>
      </pc:sldChg>
      <pc:sldChg chg="modSp mod">
        <pc:chgData name="Jake Old" userId="9a19789e-c973-4064-b403-176c05d2e84d" providerId="ADAL" clId="{99C8E16B-63D2-4A1E-89A8-912AF13BD1FC}" dt="2026-08-04T18:51:27.414" v="83212" actId="20577"/>
        <pc:sldMkLst>
          <pc:docMk/>
          <pc:sldMk cId="1021880983" sldId="366"/>
        </pc:sldMkLst>
        <pc:spChg chg="mod">
          <ac:chgData name="Jake Old" userId="9a19789e-c973-4064-b403-176c05d2e84d" providerId="ADAL" clId="{99C8E16B-63D2-4A1E-89A8-912AF13BD1FC}" dt="2026-08-04T18:45:35.579" v="83153" actId="20577"/>
          <ac:spMkLst>
            <pc:docMk/>
            <pc:sldMk cId="1021880983" sldId="366"/>
            <ac:spMk id="7" creationId="{7A1DF46C-9606-5929-E795-D97D624116E6}"/>
          </ac:spMkLst>
        </pc:spChg>
        <pc:spChg chg="mod">
          <ac:chgData name="Jake Old" userId="9a19789e-c973-4064-b403-176c05d2e84d" providerId="ADAL" clId="{99C8E16B-63D2-4A1E-89A8-912AF13BD1FC}" dt="2026-08-04T18:51:27.414" v="83212" actId="20577"/>
          <ac:spMkLst>
            <pc:docMk/>
            <pc:sldMk cId="1021880983" sldId="366"/>
            <ac:spMk id="8" creationId="{38D2F664-D2FA-4D73-4579-B112916A6F43}"/>
          </ac:spMkLst>
        </pc:spChg>
      </pc:sldChg>
      <pc:sldChg chg="modSp mod">
        <pc:chgData name="Jake Old" userId="9a19789e-c973-4064-b403-176c05d2e84d" providerId="ADAL" clId="{99C8E16B-63D2-4A1E-89A8-912AF13BD1FC}" dt="2026-08-04T18:51:22.652" v="83211" actId="20577"/>
        <pc:sldMkLst>
          <pc:docMk/>
          <pc:sldMk cId="3718559309" sldId="367"/>
        </pc:sldMkLst>
        <pc:spChg chg="mod">
          <ac:chgData name="Jake Old" userId="9a19789e-c973-4064-b403-176c05d2e84d" providerId="ADAL" clId="{99C8E16B-63D2-4A1E-89A8-912AF13BD1FC}" dt="2026-08-04T18:46:47.699" v="83167" actId="20577"/>
          <ac:spMkLst>
            <pc:docMk/>
            <pc:sldMk cId="3718559309" sldId="367"/>
            <ac:spMk id="7" creationId="{721CAF3A-9D19-8F05-F75E-E07956779E37}"/>
          </ac:spMkLst>
        </pc:spChg>
        <pc:spChg chg="mod">
          <ac:chgData name="Jake Old" userId="9a19789e-c973-4064-b403-176c05d2e84d" providerId="ADAL" clId="{99C8E16B-63D2-4A1E-89A8-912AF13BD1FC}" dt="2026-08-04T18:51:22.652" v="83211" actId="20577"/>
          <ac:spMkLst>
            <pc:docMk/>
            <pc:sldMk cId="3718559309" sldId="367"/>
            <ac:spMk id="8" creationId="{AD2B8764-C3B6-D395-DDCA-4320F07E22B7}"/>
          </ac:spMkLst>
        </pc:spChg>
      </pc:sldChg>
      <pc:sldChg chg="modSp mod">
        <pc:chgData name="Jake Old" userId="9a19789e-c973-4064-b403-176c05d2e84d" providerId="ADAL" clId="{99C8E16B-63D2-4A1E-89A8-912AF13BD1FC}" dt="2026-08-04T18:51:15.308" v="83210" actId="20577"/>
        <pc:sldMkLst>
          <pc:docMk/>
          <pc:sldMk cId="1039879097" sldId="368"/>
        </pc:sldMkLst>
        <pc:spChg chg="mod">
          <ac:chgData name="Jake Old" userId="9a19789e-c973-4064-b403-176c05d2e84d" providerId="ADAL" clId="{99C8E16B-63D2-4A1E-89A8-912AF13BD1FC}" dt="2026-08-04T18:48:01.274" v="83175" actId="20577"/>
          <ac:spMkLst>
            <pc:docMk/>
            <pc:sldMk cId="1039879097" sldId="368"/>
            <ac:spMk id="7" creationId="{9D19F6D4-0F8C-B140-8245-472ED7C320B4}"/>
          </ac:spMkLst>
        </pc:spChg>
        <pc:spChg chg="mod">
          <ac:chgData name="Jake Old" userId="9a19789e-c973-4064-b403-176c05d2e84d" providerId="ADAL" clId="{99C8E16B-63D2-4A1E-89A8-912AF13BD1FC}" dt="2026-08-04T18:51:15.308" v="83210" actId="20577"/>
          <ac:spMkLst>
            <pc:docMk/>
            <pc:sldMk cId="1039879097" sldId="368"/>
            <ac:spMk id="8" creationId="{51DA6B1D-9409-137E-B5ED-EE61F0113825}"/>
          </ac:spMkLst>
        </pc:spChg>
      </pc:sldChg>
      <pc:sldChg chg="modSp mod">
        <pc:chgData name="Jake Old" userId="9a19789e-c973-4064-b403-176c05d2e84d" providerId="ADAL" clId="{99C8E16B-63D2-4A1E-89A8-912AF13BD1FC}" dt="2026-08-04T18:51:09.071" v="83209" actId="20577"/>
        <pc:sldMkLst>
          <pc:docMk/>
          <pc:sldMk cId="1591544683" sldId="369"/>
        </pc:sldMkLst>
        <pc:spChg chg="mod">
          <ac:chgData name="Jake Old" userId="9a19789e-c973-4064-b403-176c05d2e84d" providerId="ADAL" clId="{99C8E16B-63D2-4A1E-89A8-912AF13BD1FC}" dt="2026-08-04T18:50:40.207" v="83208" actId="20577"/>
          <ac:spMkLst>
            <pc:docMk/>
            <pc:sldMk cId="1591544683" sldId="369"/>
            <ac:spMk id="7" creationId="{836FF054-7B39-A186-61FC-5CF18410C6FE}"/>
          </ac:spMkLst>
        </pc:spChg>
        <pc:spChg chg="mod">
          <ac:chgData name="Jake Old" userId="9a19789e-c973-4064-b403-176c05d2e84d" providerId="ADAL" clId="{99C8E16B-63D2-4A1E-89A8-912AF13BD1FC}" dt="2026-08-04T18:51:09.071" v="83209" actId="20577"/>
          <ac:spMkLst>
            <pc:docMk/>
            <pc:sldMk cId="1591544683" sldId="369"/>
            <ac:spMk id="8" creationId="{57E8A12E-CD6A-52C3-2F6E-B685E57499B0}"/>
          </ac:spMkLst>
        </pc:spChg>
      </pc:sldChg>
      <pc:sldChg chg="modSp del mod">
        <pc:chgData name="Jake Old" userId="9a19789e-c973-4064-b403-176c05d2e84d" providerId="ADAL" clId="{99C8E16B-63D2-4A1E-89A8-912AF13BD1FC}" dt="2026-08-07T18:13:47.899" v="85022" actId="2696"/>
        <pc:sldMkLst>
          <pc:docMk/>
          <pc:sldMk cId="1882035925" sldId="370"/>
        </pc:sldMkLst>
        <pc:spChg chg="mod">
          <ac:chgData name="Jake Old" userId="9a19789e-c973-4064-b403-176c05d2e84d" providerId="ADAL" clId="{99C8E16B-63D2-4A1E-89A8-912AF13BD1FC}" dt="2026-08-07T18:13:38.029" v="85021" actId="20577"/>
          <ac:spMkLst>
            <pc:docMk/>
            <pc:sldMk cId="1882035925" sldId="370"/>
            <ac:spMk id="8" creationId="{502215CE-3BC0-AF2F-93F7-7AB67879B0E5}"/>
          </ac:spMkLst>
        </pc:spChg>
      </pc:sldChg>
      <pc:sldChg chg="modSp mod">
        <pc:chgData name="Jake Old" userId="9a19789e-c973-4064-b403-176c05d2e84d" providerId="ADAL" clId="{99C8E16B-63D2-4A1E-89A8-912AF13BD1FC}" dt="2026-08-07T18:16:58.496" v="85031" actId="313"/>
        <pc:sldMkLst>
          <pc:docMk/>
          <pc:sldMk cId="1591493086" sldId="371"/>
        </pc:sldMkLst>
        <pc:spChg chg="mod">
          <ac:chgData name="Jake Old" userId="9a19789e-c973-4064-b403-176c05d2e84d" providerId="ADAL" clId="{99C8E16B-63D2-4A1E-89A8-912AF13BD1FC}" dt="2026-08-07T18:16:58.496" v="85031" actId="313"/>
          <ac:spMkLst>
            <pc:docMk/>
            <pc:sldMk cId="1591493086" sldId="371"/>
            <ac:spMk id="7" creationId="{7020424E-52F7-A07D-A3A1-FB3017E7BC2A}"/>
          </ac:spMkLst>
        </pc:spChg>
        <pc:spChg chg="mod">
          <ac:chgData name="Jake Old" userId="9a19789e-c973-4064-b403-176c05d2e84d" providerId="ADAL" clId="{99C8E16B-63D2-4A1E-89A8-912AF13BD1FC}" dt="2026-08-07T18:13:01.772" v="85019" actId="20577"/>
          <ac:spMkLst>
            <pc:docMk/>
            <pc:sldMk cId="1591493086" sldId="371"/>
            <ac:spMk id="8" creationId="{EE543364-9A54-D372-59DE-432702215B39}"/>
          </ac:spMkLst>
        </pc:spChg>
      </pc:sldChg>
      <pc:sldChg chg="del">
        <pc:chgData name="Jake Old" userId="9a19789e-c973-4064-b403-176c05d2e84d" providerId="ADAL" clId="{99C8E16B-63D2-4A1E-89A8-912AF13BD1FC}" dt="2026-08-07T18:13:11.869" v="85020" actId="2696"/>
        <pc:sldMkLst>
          <pc:docMk/>
          <pc:sldMk cId="207804233" sldId="373"/>
        </pc:sldMkLst>
      </pc:sldChg>
      <pc:sldChg chg="modSp mod">
        <pc:chgData name="Jake Old" userId="9a19789e-c973-4064-b403-176c05d2e84d" providerId="ADAL" clId="{99C8E16B-63D2-4A1E-89A8-912AF13BD1FC}" dt="2026-08-04T14:55:44.017" v="76832" actId="20577"/>
        <pc:sldMkLst>
          <pc:docMk/>
          <pc:sldMk cId="3285886207" sldId="379"/>
        </pc:sldMkLst>
        <pc:spChg chg="mod">
          <ac:chgData name="Jake Old" userId="9a19789e-c973-4064-b403-176c05d2e84d" providerId="ADAL" clId="{99C8E16B-63D2-4A1E-89A8-912AF13BD1FC}" dt="2026-08-04T14:55:44.017" v="76832" actId="20577"/>
          <ac:spMkLst>
            <pc:docMk/>
            <pc:sldMk cId="3285886207" sldId="379"/>
            <ac:spMk id="7" creationId="{82A04614-D96C-8FE6-C26A-D1E6DF0C25B5}"/>
          </ac:spMkLst>
        </pc:spChg>
        <pc:spChg chg="mod">
          <ac:chgData name="Jake Old" userId="9a19789e-c973-4064-b403-176c05d2e84d" providerId="ADAL" clId="{99C8E16B-63D2-4A1E-89A8-912AF13BD1FC}" dt="2026-08-04T14:45:46.051" v="75953" actId="20577"/>
          <ac:spMkLst>
            <pc:docMk/>
            <pc:sldMk cId="3285886207" sldId="379"/>
            <ac:spMk id="8" creationId="{BF824060-1C99-D33E-431A-81EEE84A0969}"/>
          </ac:spMkLst>
        </pc:spChg>
      </pc:sldChg>
      <pc:sldChg chg="modSp mod">
        <pc:chgData name="Jake Old" userId="9a19789e-c973-4064-b403-176c05d2e84d" providerId="ADAL" clId="{99C8E16B-63D2-4A1E-89A8-912AF13BD1FC}" dt="2026-07-15T12:38:39.402" v="63810" actId="20577"/>
        <pc:sldMkLst>
          <pc:docMk/>
          <pc:sldMk cId="4189805330" sldId="380"/>
        </pc:sldMkLst>
        <pc:spChg chg="mod">
          <ac:chgData name="Jake Old" userId="9a19789e-c973-4064-b403-176c05d2e84d" providerId="ADAL" clId="{99C8E16B-63D2-4A1E-89A8-912AF13BD1FC}" dt="2026-07-15T12:38:39.402" v="63810" actId="20577"/>
          <ac:spMkLst>
            <pc:docMk/>
            <pc:sldMk cId="4189805330" sldId="380"/>
            <ac:spMk id="7" creationId="{996EB25A-24EE-9AA9-8875-D8A286AA7AA4}"/>
          </ac:spMkLst>
        </pc:spChg>
      </pc:sldChg>
      <pc:sldChg chg="modSp add mod">
        <pc:chgData name="Jake Old" userId="9a19789e-c973-4064-b403-176c05d2e84d" providerId="ADAL" clId="{99C8E16B-63D2-4A1E-89A8-912AF13BD1FC}" dt="2026-07-09T17:12:01.833" v="61301" actId="20577"/>
        <pc:sldMkLst>
          <pc:docMk/>
          <pc:sldMk cId="2774704119" sldId="381"/>
        </pc:sldMkLst>
        <pc:spChg chg="mod">
          <ac:chgData name="Jake Old" userId="9a19789e-c973-4064-b403-176c05d2e84d" providerId="ADAL" clId="{99C8E16B-63D2-4A1E-89A8-912AF13BD1FC}" dt="2026-07-09T17:12:01.833" v="61301" actId="20577"/>
          <ac:spMkLst>
            <pc:docMk/>
            <pc:sldMk cId="2774704119" sldId="381"/>
            <ac:spMk id="7" creationId="{3C281D05-41E3-DAB2-4B2A-5946F6A8D847}"/>
          </ac:spMkLst>
        </pc:spChg>
      </pc:sldChg>
      <pc:sldChg chg="modSp add mod">
        <pc:chgData name="Jake Old" userId="9a19789e-c973-4064-b403-176c05d2e84d" providerId="ADAL" clId="{99C8E16B-63D2-4A1E-89A8-912AF13BD1FC}" dt="2026-07-09T17:35:57.960" v="62344" actId="20577"/>
        <pc:sldMkLst>
          <pc:docMk/>
          <pc:sldMk cId="2710930095" sldId="382"/>
        </pc:sldMkLst>
        <pc:spChg chg="mod">
          <ac:chgData name="Jake Old" userId="9a19789e-c973-4064-b403-176c05d2e84d" providerId="ADAL" clId="{99C8E16B-63D2-4A1E-89A8-912AF13BD1FC}" dt="2026-07-09T17:35:57.960" v="62344" actId="20577"/>
          <ac:spMkLst>
            <pc:docMk/>
            <pc:sldMk cId="2710930095" sldId="382"/>
            <ac:spMk id="7" creationId="{A0A841E3-CF28-CE8E-0F50-05AA4C078AC5}"/>
          </ac:spMkLst>
        </pc:spChg>
        <pc:spChg chg="mod">
          <ac:chgData name="Jake Old" userId="9a19789e-c973-4064-b403-176c05d2e84d" providerId="ADAL" clId="{99C8E16B-63D2-4A1E-89A8-912AF13BD1FC}" dt="2026-07-09T17:35:16.410" v="62311" actId="14100"/>
          <ac:spMkLst>
            <pc:docMk/>
            <pc:sldMk cId="2710930095" sldId="382"/>
            <ac:spMk id="8" creationId="{A4AD005F-22F6-6305-84A6-1B63EED84907}"/>
          </ac:spMkLst>
        </pc:spChg>
      </pc:sldChg>
      <pc:sldChg chg="modSp add mod">
        <pc:chgData name="Jake Old" userId="9a19789e-c973-4064-b403-176c05d2e84d" providerId="ADAL" clId="{99C8E16B-63D2-4A1E-89A8-912AF13BD1FC}" dt="2026-08-07T18:31:50.122" v="85471" actId="20577"/>
        <pc:sldMkLst>
          <pc:docMk/>
          <pc:sldMk cId="3965570226" sldId="383"/>
        </pc:sldMkLst>
        <pc:spChg chg="mod">
          <ac:chgData name="Jake Old" userId="9a19789e-c973-4064-b403-176c05d2e84d" providerId="ADAL" clId="{99C8E16B-63D2-4A1E-89A8-912AF13BD1FC}" dt="2026-08-07T18:31:50.122" v="85471" actId="20577"/>
          <ac:spMkLst>
            <pc:docMk/>
            <pc:sldMk cId="3965570226" sldId="383"/>
            <ac:spMk id="7" creationId="{C426EC5C-AE1F-B28B-5851-AB324506C4FD}"/>
          </ac:spMkLst>
        </pc:spChg>
        <pc:spChg chg="mod">
          <ac:chgData name="Jake Old" userId="9a19789e-c973-4064-b403-176c05d2e84d" providerId="ADAL" clId="{99C8E16B-63D2-4A1E-89A8-912AF13BD1FC}" dt="2026-07-09T17:37:41.627" v="62360" actId="20577"/>
          <ac:spMkLst>
            <pc:docMk/>
            <pc:sldMk cId="3965570226" sldId="383"/>
            <ac:spMk id="8" creationId="{E16C78FC-25F7-81DF-68C8-FD41AD1FBB2D}"/>
          </ac:spMkLst>
        </pc:spChg>
      </pc:sldChg>
      <pc:sldChg chg="modSp add mod">
        <pc:chgData name="Jake Old" userId="9a19789e-c973-4064-b403-176c05d2e84d" providerId="ADAL" clId="{99C8E16B-63D2-4A1E-89A8-912AF13BD1FC}" dt="2026-08-03T18:40:43.054" v="74519" actId="20577"/>
        <pc:sldMkLst>
          <pc:docMk/>
          <pc:sldMk cId="3269959000" sldId="384"/>
        </pc:sldMkLst>
        <pc:spChg chg="mod">
          <ac:chgData name="Jake Old" userId="9a19789e-c973-4064-b403-176c05d2e84d" providerId="ADAL" clId="{99C8E16B-63D2-4A1E-89A8-912AF13BD1FC}" dt="2026-08-03T18:40:43.054" v="74519" actId="20577"/>
          <ac:spMkLst>
            <pc:docMk/>
            <pc:sldMk cId="3269959000" sldId="384"/>
            <ac:spMk id="7" creationId="{6A7417CD-91EC-C232-CEA7-0067435BF47E}"/>
          </ac:spMkLst>
        </pc:spChg>
        <pc:spChg chg="mod">
          <ac:chgData name="Jake Old" userId="9a19789e-c973-4064-b403-176c05d2e84d" providerId="ADAL" clId="{99C8E16B-63D2-4A1E-89A8-912AF13BD1FC}" dt="2026-07-09T17:47:23.387" v="63004" actId="20577"/>
          <ac:spMkLst>
            <pc:docMk/>
            <pc:sldMk cId="3269959000" sldId="384"/>
            <ac:spMk id="8" creationId="{708C66B6-7E82-171E-FAAE-DA6C62A72495}"/>
          </ac:spMkLst>
        </pc:spChg>
      </pc:sldChg>
      <pc:sldChg chg="modSp add mod">
        <pc:chgData name="Jake Old" userId="9a19789e-c973-4064-b403-176c05d2e84d" providerId="ADAL" clId="{99C8E16B-63D2-4A1E-89A8-912AF13BD1FC}" dt="2026-08-07T18:30:15.820" v="85379" actId="20577"/>
        <pc:sldMkLst>
          <pc:docMk/>
          <pc:sldMk cId="474446011" sldId="385"/>
        </pc:sldMkLst>
        <pc:spChg chg="mod">
          <ac:chgData name="Jake Old" userId="9a19789e-c973-4064-b403-176c05d2e84d" providerId="ADAL" clId="{99C8E16B-63D2-4A1E-89A8-912AF13BD1FC}" dt="2026-08-07T18:30:15.820" v="85379" actId="20577"/>
          <ac:spMkLst>
            <pc:docMk/>
            <pc:sldMk cId="474446011" sldId="385"/>
            <ac:spMk id="7" creationId="{1E8BAE44-42C4-1238-BC17-8913393272E1}"/>
          </ac:spMkLst>
        </pc:spChg>
        <pc:spChg chg="mod">
          <ac:chgData name="Jake Old" userId="9a19789e-c973-4064-b403-176c05d2e84d" providerId="ADAL" clId="{99C8E16B-63D2-4A1E-89A8-912AF13BD1FC}" dt="2026-07-15T12:35:07.445" v="63483" actId="20577"/>
          <ac:spMkLst>
            <pc:docMk/>
            <pc:sldMk cId="474446011" sldId="385"/>
            <ac:spMk id="8" creationId="{64DA3ED3-A814-1EA3-4A0D-D4ABC666618A}"/>
          </ac:spMkLst>
        </pc:spChg>
      </pc:sldChg>
      <pc:sldChg chg="modSp add mod">
        <pc:chgData name="Jake Old" userId="9a19789e-c973-4064-b403-176c05d2e84d" providerId="ADAL" clId="{99C8E16B-63D2-4A1E-89A8-912AF13BD1FC}" dt="2026-08-07T17:59:18.784" v="84633" actId="20577"/>
        <pc:sldMkLst>
          <pc:docMk/>
          <pc:sldMk cId="736917152" sldId="386"/>
        </pc:sldMkLst>
        <pc:spChg chg="mod">
          <ac:chgData name="Jake Old" userId="9a19789e-c973-4064-b403-176c05d2e84d" providerId="ADAL" clId="{99C8E16B-63D2-4A1E-89A8-912AF13BD1FC}" dt="2026-08-07T17:59:07.994" v="84631" actId="115"/>
          <ac:spMkLst>
            <pc:docMk/>
            <pc:sldMk cId="736917152" sldId="386"/>
            <ac:spMk id="7" creationId="{6A330C41-F4B4-9DF6-5ABF-0A3BDCD149E4}"/>
          </ac:spMkLst>
        </pc:spChg>
        <pc:spChg chg="mod">
          <ac:chgData name="Jake Old" userId="9a19789e-c973-4064-b403-176c05d2e84d" providerId="ADAL" clId="{99C8E16B-63D2-4A1E-89A8-912AF13BD1FC}" dt="2026-08-07T17:59:18.784" v="84633" actId="20577"/>
          <ac:spMkLst>
            <pc:docMk/>
            <pc:sldMk cId="736917152" sldId="386"/>
            <ac:spMk id="8" creationId="{8112CD40-B214-1CA8-C2D4-8BF6CEFE1BC5}"/>
          </ac:spMkLst>
        </pc:spChg>
      </pc:sldChg>
      <pc:sldChg chg="modSp add mod">
        <pc:chgData name="Jake Old" userId="9a19789e-c973-4064-b403-176c05d2e84d" providerId="ADAL" clId="{99C8E16B-63D2-4A1E-89A8-912AF13BD1FC}" dt="2026-08-07T18:11:00.591" v="85008" actId="20577"/>
        <pc:sldMkLst>
          <pc:docMk/>
          <pc:sldMk cId="1659900716" sldId="387"/>
        </pc:sldMkLst>
        <pc:spChg chg="mod">
          <ac:chgData name="Jake Old" userId="9a19789e-c973-4064-b403-176c05d2e84d" providerId="ADAL" clId="{99C8E16B-63D2-4A1E-89A8-912AF13BD1FC}" dt="2026-08-07T18:11:00.591" v="85008" actId="20577"/>
          <ac:spMkLst>
            <pc:docMk/>
            <pc:sldMk cId="1659900716" sldId="387"/>
            <ac:spMk id="7" creationId="{7A5ABF6C-0690-CFF9-C083-49AD31AB57EB}"/>
          </ac:spMkLst>
        </pc:spChg>
        <pc:spChg chg="mod">
          <ac:chgData name="Jake Old" userId="9a19789e-c973-4064-b403-176c05d2e84d" providerId="ADAL" clId="{99C8E16B-63D2-4A1E-89A8-912AF13BD1FC}" dt="2026-07-15T12:44:19.691" v="64070" actId="20577"/>
          <ac:spMkLst>
            <pc:docMk/>
            <pc:sldMk cId="1659900716" sldId="387"/>
            <ac:spMk id="8" creationId="{E54D6E9B-4ED5-6B31-7FB1-4B540083FC72}"/>
          </ac:spMkLst>
        </pc:spChg>
      </pc:sldChg>
      <pc:sldChg chg="modSp add del mod">
        <pc:chgData name="Jake Old" userId="9a19789e-c973-4064-b403-176c05d2e84d" providerId="ADAL" clId="{99C8E16B-63D2-4A1E-89A8-912AF13BD1FC}" dt="2026-08-07T18:12:35.968" v="85018" actId="2696"/>
        <pc:sldMkLst>
          <pc:docMk/>
          <pc:sldMk cId="2499804060" sldId="388"/>
        </pc:sldMkLst>
        <pc:spChg chg="mod">
          <ac:chgData name="Jake Old" userId="9a19789e-c973-4064-b403-176c05d2e84d" providerId="ADAL" clId="{99C8E16B-63D2-4A1E-89A8-912AF13BD1FC}" dt="2026-08-07T18:11:48.597" v="85017" actId="12"/>
          <ac:spMkLst>
            <pc:docMk/>
            <pc:sldMk cId="2499804060" sldId="388"/>
            <ac:spMk id="7" creationId="{AB721A82-0012-5331-FD78-25ED0CC4F8B4}"/>
          </ac:spMkLst>
        </pc:spChg>
      </pc:sldChg>
      <pc:sldChg chg="modSp add mod ord">
        <pc:chgData name="Jake Old" userId="9a19789e-c973-4064-b403-176c05d2e84d" providerId="ADAL" clId="{99C8E16B-63D2-4A1E-89A8-912AF13BD1FC}" dt="2026-08-07T18:49:13.795" v="85481" actId="20577"/>
        <pc:sldMkLst>
          <pc:docMk/>
          <pc:sldMk cId="4223577621" sldId="389"/>
        </pc:sldMkLst>
        <pc:spChg chg="mod">
          <ac:chgData name="Jake Old" userId="9a19789e-c973-4064-b403-176c05d2e84d" providerId="ADAL" clId="{99C8E16B-63D2-4A1E-89A8-912AF13BD1FC}" dt="2026-08-07T18:49:13.795" v="85481" actId="20577"/>
          <ac:spMkLst>
            <pc:docMk/>
            <pc:sldMk cId="4223577621" sldId="389"/>
            <ac:spMk id="7" creationId="{BC236023-9EFA-502B-21F9-946F660E330F}"/>
          </ac:spMkLst>
        </pc:spChg>
        <pc:spChg chg="mod">
          <ac:chgData name="Jake Old" userId="9a19789e-c973-4064-b403-176c05d2e84d" providerId="ADAL" clId="{99C8E16B-63D2-4A1E-89A8-912AF13BD1FC}" dt="2026-07-16T17:56:38.475" v="64247" actId="20577"/>
          <ac:spMkLst>
            <pc:docMk/>
            <pc:sldMk cId="4223577621" sldId="389"/>
            <ac:spMk id="8" creationId="{6D6DF1D2-39D2-D1BA-8999-A0DDC14C6AD4}"/>
          </ac:spMkLst>
        </pc:spChg>
      </pc:sldChg>
      <pc:sldChg chg="modSp add mod">
        <pc:chgData name="Jake Old" userId="9a19789e-c973-4064-b403-176c05d2e84d" providerId="ADAL" clId="{99C8E16B-63D2-4A1E-89A8-912AF13BD1FC}" dt="2026-07-20T18:39:35.109" v="66238" actId="15"/>
        <pc:sldMkLst>
          <pc:docMk/>
          <pc:sldMk cId="86482910" sldId="390"/>
        </pc:sldMkLst>
        <pc:spChg chg="mod">
          <ac:chgData name="Jake Old" userId="9a19789e-c973-4064-b403-176c05d2e84d" providerId="ADAL" clId="{99C8E16B-63D2-4A1E-89A8-912AF13BD1FC}" dt="2026-07-20T18:39:35.109" v="66238" actId="15"/>
          <ac:spMkLst>
            <pc:docMk/>
            <pc:sldMk cId="86482910" sldId="390"/>
            <ac:spMk id="7" creationId="{E3A3D54A-6F9F-996B-976C-653A68648C92}"/>
          </ac:spMkLst>
        </pc:spChg>
        <pc:spChg chg="mod">
          <ac:chgData name="Jake Old" userId="9a19789e-c973-4064-b403-176c05d2e84d" providerId="ADAL" clId="{99C8E16B-63D2-4A1E-89A8-912AF13BD1FC}" dt="2026-07-20T18:34:06.372" v="65349" actId="20577"/>
          <ac:spMkLst>
            <pc:docMk/>
            <pc:sldMk cId="86482910" sldId="390"/>
            <ac:spMk id="8" creationId="{5B7B073E-F903-93F0-8147-132A1770B2FC}"/>
          </ac:spMkLst>
        </pc:spChg>
      </pc:sldChg>
      <pc:sldChg chg="modSp add mod">
        <pc:chgData name="Jake Old" userId="9a19789e-c973-4064-b403-176c05d2e84d" providerId="ADAL" clId="{99C8E16B-63D2-4A1E-89A8-912AF13BD1FC}" dt="2026-07-20T18:51:52.552" v="67287" actId="20577"/>
        <pc:sldMkLst>
          <pc:docMk/>
          <pc:sldMk cId="3963425089" sldId="391"/>
        </pc:sldMkLst>
        <pc:spChg chg="mod">
          <ac:chgData name="Jake Old" userId="9a19789e-c973-4064-b403-176c05d2e84d" providerId="ADAL" clId="{99C8E16B-63D2-4A1E-89A8-912AF13BD1FC}" dt="2026-07-20T18:51:52.552" v="67287" actId="20577"/>
          <ac:spMkLst>
            <pc:docMk/>
            <pc:sldMk cId="3963425089" sldId="391"/>
            <ac:spMk id="7" creationId="{1AEA88FA-F22D-759F-5958-765B9A29C381}"/>
          </ac:spMkLst>
        </pc:spChg>
      </pc:sldChg>
      <pc:sldChg chg="modSp add mod">
        <pc:chgData name="Jake Old" userId="9a19789e-c973-4064-b403-176c05d2e84d" providerId="ADAL" clId="{99C8E16B-63D2-4A1E-89A8-912AF13BD1FC}" dt="2026-07-20T19:16:53.007" v="68243" actId="20577"/>
        <pc:sldMkLst>
          <pc:docMk/>
          <pc:sldMk cId="803988985" sldId="392"/>
        </pc:sldMkLst>
        <pc:spChg chg="mod">
          <ac:chgData name="Jake Old" userId="9a19789e-c973-4064-b403-176c05d2e84d" providerId="ADAL" clId="{99C8E16B-63D2-4A1E-89A8-912AF13BD1FC}" dt="2026-07-20T19:16:53.007" v="68243" actId="20577"/>
          <ac:spMkLst>
            <pc:docMk/>
            <pc:sldMk cId="803988985" sldId="392"/>
            <ac:spMk id="7" creationId="{EADC234F-AC9D-3CBD-E903-77F0A1C5F74A}"/>
          </ac:spMkLst>
        </pc:spChg>
        <pc:spChg chg="mod">
          <ac:chgData name="Jake Old" userId="9a19789e-c973-4064-b403-176c05d2e84d" providerId="ADAL" clId="{99C8E16B-63D2-4A1E-89A8-912AF13BD1FC}" dt="2026-07-20T19:12:30.345" v="67446" actId="20577"/>
          <ac:spMkLst>
            <pc:docMk/>
            <pc:sldMk cId="803988985" sldId="392"/>
            <ac:spMk id="8" creationId="{1BF458A1-34F0-94BB-32B2-16A1C8408D19}"/>
          </ac:spMkLst>
        </pc:spChg>
      </pc:sldChg>
      <pc:sldChg chg="modSp add mod">
        <pc:chgData name="Jake Old" userId="9a19789e-c973-4064-b403-176c05d2e84d" providerId="ADAL" clId="{99C8E16B-63D2-4A1E-89A8-912AF13BD1FC}" dt="2026-07-31T12:41:32.304" v="69326" actId="20577"/>
        <pc:sldMkLst>
          <pc:docMk/>
          <pc:sldMk cId="3487227130" sldId="393"/>
        </pc:sldMkLst>
        <pc:spChg chg="mod">
          <ac:chgData name="Jake Old" userId="9a19789e-c973-4064-b403-176c05d2e84d" providerId="ADAL" clId="{99C8E16B-63D2-4A1E-89A8-912AF13BD1FC}" dt="2026-07-31T12:41:32.304" v="69326" actId="20577"/>
          <ac:spMkLst>
            <pc:docMk/>
            <pc:sldMk cId="3487227130" sldId="393"/>
            <ac:spMk id="7" creationId="{1AE75FCB-5228-5EB7-E09F-06B77EEA404A}"/>
          </ac:spMkLst>
        </pc:spChg>
      </pc:sldChg>
      <pc:sldChg chg="modSp add mod">
        <pc:chgData name="Jake Old" userId="9a19789e-c973-4064-b403-176c05d2e84d" providerId="ADAL" clId="{99C8E16B-63D2-4A1E-89A8-912AF13BD1FC}" dt="2026-08-07T12:38:55.751" v="83306" actId="313"/>
        <pc:sldMkLst>
          <pc:docMk/>
          <pc:sldMk cId="190615859" sldId="394"/>
        </pc:sldMkLst>
        <pc:spChg chg="mod">
          <ac:chgData name="Jake Old" userId="9a19789e-c973-4064-b403-176c05d2e84d" providerId="ADAL" clId="{99C8E16B-63D2-4A1E-89A8-912AF13BD1FC}" dt="2026-08-07T12:38:55.751" v="83306" actId="313"/>
          <ac:spMkLst>
            <pc:docMk/>
            <pc:sldMk cId="190615859" sldId="394"/>
            <ac:spMk id="7" creationId="{A8CFE1E8-1E38-3E40-3FB6-2EF3E13341B0}"/>
          </ac:spMkLst>
        </pc:spChg>
      </pc:sldChg>
      <pc:sldChg chg="modSp add mod">
        <pc:chgData name="Jake Old" userId="9a19789e-c973-4064-b403-176c05d2e84d" providerId="ADAL" clId="{99C8E16B-63D2-4A1E-89A8-912AF13BD1FC}" dt="2026-07-31T13:26:58.935" v="72150" actId="20577"/>
        <pc:sldMkLst>
          <pc:docMk/>
          <pc:sldMk cId="790179765" sldId="395"/>
        </pc:sldMkLst>
        <pc:spChg chg="mod">
          <ac:chgData name="Jake Old" userId="9a19789e-c973-4064-b403-176c05d2e84d" providerId="ADAL" clId="{99C8E16B-63D2-4A1E-89A8-912AF13BD1FC}" dt="2026-07-31T13:26:58.935" v="72150" actId="20577"/>
          <ac:spMkLst>
            <pc:docMk/>
            <pc:sldMk cId="790179765" sldId="395"/>
            <ac:spMk id="7" creationId="{F7D74846-0B6C-3244-1983-152340DDD3DA}"/>
          </ac:spMkLst>
        </pc:spChg>
      </pc:sldChg>
      <pc:sldChg chg="modSp add mod">
        <pc:chgData name="Jake Old" userId="9a19789e-c973-4064-b403-176c05d2e84d" providerId="ADAL" clId="{99C8E16B-63D2-4A1E-89A8-912AF13BD1FC}" dt="2026-08-03T18:07:47.378" v="73110" actId="20577"/>
        <pc:sldMkLst>
          <pc:docMk/>
          <pc:sldMk cId="1354377" sldId="396"/>
        </pc:sldMkLst>
        <pc:spChg chg="mod">
          <ac:chgData name="Jake Old" userId="9a19789e-c973-4064-b403-176c05d2e84d" providerId="ADAL" clId="{99C8E16B-63D2-4A1E-89A8-912AF13BD1FC}" dt="2026-08-03T18:07:47.378" v="73110" actId="20577"/>
          <ac:spMkLst>
            <pc:docMk/>
            <pc:sldMk cId="1354377" sldId="396"/>
            <ac:spMk id="7" creationId="{3BA60C11-9CF5-B47E-D8D9-7C089A2066F1}"/>
          </ac:spMkLst>
        </pc:spChg>
        <pc:spChg chg="mod">
          <ac:chgData name="Jake Old" userId="9a19789e-c973-4064-b403-176c05d2e84d" providerId="ADAL" clId="{99C8E16B-63D2-4A1E-89A8-912AF13BD1FC}" dt="2026-08-03T17:48:47.280" v="72165" actId="20577"/>
          <ac:spMkLst>
            <pc:docMk/>
            <pc:sldMk cId="1354377" sldId="396"/>
            <ac:spMk id="8" creationId="{FA6A702D-14BA-BE48-BA04-6E1A4AC55DA6}"/>
          </ac:spMkLst>
        </pc:spChg>
      </pc:sldChg>
      <pc:sldChg chg="modSp add mod">
        <pc:chgData name="Jake Old" userId="9a19789e-c973-4064-b403-176c05d2e84d" providerId="ADAL" clId="{99C8E16B-63D2-4A1E-89A8-912AF13BD1FC}" dt="2026-08-04T14:44:49.332" v="75941" actId="14100"/>
        <pc:sldMkLst>
          <pc:docMk/>
          <pc:sldMk cId="2338505937" sldId="397"/>
        </pc:sldMkLst>
        <pc:spChg chg="mod">
          <ac:chgData name="Jake Old" userId="9a19789e-c973-4064-b403-176c05d2e84d" providerId="ADAL" clId="{99C8E16B-63D2-4A1E-89A8-912AF13BD1FC}" dt="2026-08-04T14:44:49.332" v="75941" actId="14100"/>
          <ac:spMkLst>
            <pc:docMk/>
            <pc:sldMk cId="2338505937" sldId="397"/>
            <ac:spMk id="7" creationId="{E08E1F6E-C8C0-E0F1-93E6-9213B2A4E55F}"/>
          </ac:spMkLst>
        </pc:spChg>
      </pc:sldChg>
      <pc:sldChg chg="modSp add mod">
        <pc:chgData name="Jake Old" userId="9a19789e-c973-4064-b403-176c05d2e84d" providerId="ADAL" clId="{99C8E16B-63D2-4A1E-89A8-912AF13BD1FC}" dt="2026-08-04T14:42:32.147" v="75919" actId="20577"/>
        <pc:sldMkLst>
          <pc:docMk/>
          <pc:sldMk cId="215038567" sldId="398"/>
        </pc:sldMkLst>
        <pc:spChg chg="mod">
          <ac:chgData name="Jake Old" userId="9a19789e-c973-4064-b403-176c05d2e84d" providerId="ADAL" clId="{99C8E16B-63D2-4A1E-89A8-912AF13BD1FC}" dt="2026-08-04T14:42:32.147" v="75919" actId="20577"/>
          <ac:spMkLst>
            <pc:docMk/>
            <pc:sldMk cId="215038567" sldId="398"/>
            <ac:spMk id="7" creationId="{46394DE7-1C07-6590-EAFA-5ABA77D5334E}"/>
          </ac:spMkLst>
        </pc:spChg>
        <pc:spChg chg="mod">
          <ac:chgData name="Jake Old" userId="9a19789e-c973-4064-b403-176c05d2e84d" providerId="ADAL" clId="{99C8E16B-63D2-4A1E-89A8-912AF13BD1FC}" dt="2026-08-04T14:31:38.218" v="74555" actId="20577"/>
          <ac:spMkLst>
            <pc:docMk/>
            <pc:sldMk cId="215038567" sldId="398"/>
            <ac:spMk id="8" creationId="{13160463-739C-F8C2-238C-4086B1AA4BB9}"/>
          </ac:spMkLst>
        </pc:spChg>
      </pc:sldChg>
      <pc:sldChg chg="modSp add mod">
        <pc:chgData name="Jake Old" userId="9a19789e-c973-4064-b403-176c05d2e84d" providerId="ADAL" clId="{99C8E16B-63D2-4A1E-89A8-912AF13BD1FC}" dt="2026-08-04T15:21:12.173" v="77441" actId="20577"/>
        <pc:sldMkLst>
          <pc:docMk/>
          <pc:sldMk cId="241897392" sldId="399"/>
        </pc:sldMkLst>
        <pc:spChg chg="mod">
          <ac:chgData name="Jake Old" userId="9a19789e-c973-4064-b403-176c05d2e84d" providerId="ADAL" clId="{99C8E16B-63D2-4A1E-89A8-912AF13BD1FC}" dt="2026-08-04T15:21:12.173" v="77441" actId="20577"/>
          <ac:spMkLst>
            <pc:docMk/>
            <pc:sldMk cId="241897392" sldId="399"/>
            <ac:spMk id="7" creationId="{3348D09B-3351-8996-B4A2-500D8DDAABB9}"/>
          </ac:spMkLst>
        </pc:spChg>
        <pc:spChg chg="mod">
          <ac:chgData name="Jake Old" userId="9a19789e-c973-4064-b403-176c05d2e84d" providerId="ADAL" clId="{99C8E16B-63D2-4A1E-89A8-912AF13BD1FC}" dt="2026-08-04T14:57:42.650" v="76848" actId="20577"/>
          <ac:spMkLst>
            <pc:docMk/>
            <pc:sldMk cId="241897392" sldId="399"/>
            <ac:spMk id="8" creationId="{A8F82F9C-32F1-0C40-EE54-9DB37DB29682}"/>
          </ac:spMkLst>
        </pc:spChg>
      </pc:sldChg>
      <pc:sldChg chg="modSp add mod">
        <pc:chgData name="Jake Old" userId="9a19789e-c973-4064-b403-176c05d2e84d" providerId="ADAL" clId="{99C8E16B-63D2-4A1E-89A8-912AF13BD1FC}" dt="2026-08-07T13:44:18.479" v="83308" actId="113"/>
        <pc:sldMkLst>
          <pc:docMk/>
          <pc:sldMk cId="2672270377" sldId="400"/>
        </pc:sldMkLst>
        <pc:spChg chg="mod">
          <ac:chgData name="Jake Old" userId="9a19789e-c973-4064-b403-176c05d2e84d" providerId="ADAL" clId="{99C8E16B-63D2-4A1E-89A8-912AF13BD1FC}" dt="2026-08-07T13:44:18.479" v="83308" actId="113"/>
          <ac:spMkLst>
            <pc:docMk/>
            <pc:sldMk cId="2672270377" sldId="400"/>
            <ac:spMk id="7" creationId="{4BF46547-D808-0A29-DC76-2E482CBF8379}"/>
          </ac:spMkLst>
        </pc:spChg>
        <pc:spChg chg="mod">
          <ac:chgData name="Jake Old" userId="9a19789e-c973-4064-b403-176c05d2e84d" providerId="ADAL" clId="{99C8E16B-63D2-4A1E-89A8-912AF13BD1FC}" dt="2026-08-04T17:09:56.493" v="77689" actId="20577"/>
          <ac:spMkLst>
            <pc:docMk/>
            <pc:sldMk cId="2672270377" sldId="400"/>
            <ac:spMk id="8" creationId="{8DF01C32-AB02-61CC-B31A-2FD754E2558A}"/>
          </ac:spMkLst>
        </pc:spChg>
      </pc:sldChg>
      <pc:sldChg chg="modSp add mod">
        <pc:chgData name="Jake Old" userId="9a19789e-c973-4064-b403-176c05d2e84d" providerId="ADAL" clId="{99C8E16B-63D2-4A1E-89A8-912AF13BD1FC}" dt="2026-08-04T17:20:51.648" v="80099" actId="20577"/>
        <pc:sldMkLst>
          <pc:docMk/>
          <pc:sldMk cId="1104016704" sldId="401"/>
        </pc:sldMkLst>
        <pc:spChg chg="mod">
          <ac:chgData name="Jake Old" userId="9a19789e-c973-4064-b403-176c05d2e84d" providerId="ADAL" clId="{99C8E16B-63D2-4A1E-89A8-912AF13BD1FC}" dt="2026-08-04T17:20:51.648" v="80099" actId="20577"/>
          <ac:spMkLst>
            <pc:docMk/>
            <pc:sldMk cId="1104016704" sldId="401"/>
            <ac:spMk id="7" creationId="{E137C371-79A7-5E59-C89A-F449E7E89AC6}"/>
          </ac:spMkLst>
        </pc:spChg>
      </pc:sldChg>
      <pc:sldChg chg="modSp add mod">
        <pc:chgData name="Jake Old" userId="9a19789e-c973-4064-b403-176c05d2e84d" providerId="ADAL" clId="{99C8E16B-63D2-4A1E-89A8-912AF13BD1FC}" dt="2026-08-07T13:44:52.078" v="83326" actId="20577"/>
        <pc:sldMkLst>
          <pc:docMk/>
          <pc:sldMk cId="409220180" sldId="402"/>
        </pc:sldMkLst>
        <pc:spChg chg="mod">
          <ac:chgData name="Jake Old" userId="9a19789e-c973-4064-b403-176c05d2e84d" providerId="ADAL" clId="{99C8E16B-63D2-4A1E-89A8-912AF13BD1FC}" dt="2026-08-07T13:44:52.078" v="83326" actId="20577"/>
          <ac:spMkLst>
            <pc:docMk/>
            <pc:sldMk cId="409220180" sldId="402"/>
            <ac:spMk id="7" creationId="{3DC7930E-B9E9-938F-9478-F1B933BE464B}"/>
          </ac:spMkLst>
        </pc:spChg>
        <pc:spChg chg="mod">
          <ac:chgData name="Jake Old" userId="9a19789e-c973-4064-b403-176c05d2e84d" providerId="ADAL" clId="{99C8E16B-63D2-4A1E-89A8-912AF13BD1FC}" dt="2026-08-04T17:21:21.067" v="80127" actId="20577"/>
          <ac:spMkLst>
            <pc:docMk/>
            <pc:sldMk cId="409220180" sldId="402"/>
            <ac:spMk id="8" creationId="{342B67C1-9444-FA45-A9E5-546B9DC49A39}"/>
          </ac:spMkLst>
        </pc:spChg>
      </pc:sldChg>
      <pc:sldChg chg="modSp add mod">
        <pc:chgData name="Jake Old" userId="9a19789e-c973-4064-b403-176c05d2e84d" providerId="ADAL" clId="{99C8E16B-63D2-4A1E-89A8-912AF13BD1FC}" dt="2026-08-04T17:45:08.012" v="81696" actId="20577"/>
        <pc:sldMkLst>
          <pc:docMk/>
          <pc:sldMk cId="3190947287" sldId="403"/>
        </pc:sldMkLst>
        <pc:spChg chg="mod">
          <ac:chgData name="Jake Old" userId="9a19789e-c973-4064-b403-176c05d2e84d" providerId="ADAL" clId="{99C8E16B-63D2-4A1E-89A8-912AF13BD1FC}" dt="2026-08-04T17:45:08.012" v="81696" actId="20577"/>
          <ac:spMkLst>
            <pc:docMk/>
            <pc:sldMk cId="3190947287" sldId="403"/>
            <ac:spMk id="7" creationId="{521D17AF-8812-910B-E3C7-49422CF566C0}"/>
          </ac:spMkLst>
        </pc:spChg>
      </pc:sldChg>
      <pc:sldChg chg="modSp add mod">
        <pc:chgData name="Jake Old" userId="9a19789e-c973-4064-b403-176c05d2e84d" providerId="ADAL" clId="{99C8E16B-63D2-4A1E-89A8-912AF13BD1FC}" dt="2026-08-04T18:10:12.236" v="82715" actId="20577"/>
        <pc:sldMkLst>
          <pc:docMk/>
          <pc:sldMk cId="3560350321" sldId="404"/>
        </pc:sldMkLst>
        <pc:spChg chg="mod">
          <ac:chgData name="Jake Old" userId="9a19789e-c973-4064-b403-176c05d2e84d" providerId="ADAL" clId="{99C8E16B-63D2-4A1E-89A8-912AF13BD1FC}" dt="2026-08-04T18:10:12.236" v="82715" actId="20577"/>
          <ac:spMkLst>
            <pc:docMk/>
            <pc:sldMk cId="3560350321" sldId="404"/>
            <ac:spMk id="7" creationId="{A55935DE-5DBC-F22A-6F87-9C8B5C183332}"/>
          </ac:spMkLst>
        </pc:spChg>
        <pc:spChg chg="mod">
          <ac:chgData name="Jake Old" userId="9a19789e-c973-4064-b403-176c05d2e84d" providerId="ADAL" clId="{99C8E16B-63D2-4A1E-89A8-912AF13BD1FC}" dt="2026-08-04T18:06:07.163" v="81835" actId="20577"/>
          <ac:spMkLst>
            <pc:docMk/>
            <pc:sldMk cId="3560350321" sldId="404"/>
            <ac:spMk id="8" creationId="{78D4EBB6-B415-2D95-1E4A-852B4186D9F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98CE11-63A3-4272-B85C-52BAA02F3FD5}"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24478C-5B3B-4A1B-994B-8E9B81C696C9}" type="slidenum">
              <a:rPr lang="en-US" smtClean="0"/>
              <a:t>‹#›</a:t>
            </a:fld>
            <a:endParaRPr lang="en-US"/>
          </a:p>
        </p:txBody>
      </p:sp>
    </p:spTree>
    <p:extLst>
      <p:ext uri="{BB962C8B-B14F-4D97-AF65-F5344CB8AC3E}">
        <p14:creationId xmlns:p14="http://schemas.microsoft.com/office/powerpoint/2010/main" val="2275440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24478C-5B3B-4A1B-994B-8E9B81C696C9}" type="slidenum">
              <a:rPr lang="en-US" smtClean="0"/>
              <a:t>2</a:t>
            </a:fld>
            <a:endParaRPr lang="en-US"/>
          </a:p>
        </p:txBody>
      </p:sp>
    </p:spTree>
    <p:extLst>
      <p:ext uri="{BB962C8B-B14F-4D97-AF65-F5344CB8AC3E}">
        <p14:creationId xmlns:p14="http://schemas.microsoft.com/office/powerpoint/2010/main" val="3961282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B8041-3B9C-62CC-1613-370FFD79DA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09575F-60F1-B7DE-8F2A-9163ED2CD9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640A23-27FF-6447-FCC8-9FEA14FAFA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D032F8-71DB-C3DE-D517-644FA121DC1A}"/>
              </a:ext>
            </a:extLst>
          </p:cNvPr>
          <p:cNvSpPr>
            <a:spLocks noGrp="1"/>
          </p:cNvSpPr>
          <p:nvPr>
            <p:ph type="sldNum" sz="quarter" idx="5"/>
          </p:nvPr>
        </p:nvSpPr>
        <p:spPr/>
        <p:txBody>
          <a:bodyPr/>
          <a:lstStyle/>
          <a:p>
            <a:fld id="{6224478C-5B3B-4A1B-994B-8E9B81C696C9}" type="slidenum">
              <a:rPr lang="en-US" smtClean="0"/>
              <a:t>11</a:t>
            </a:fld>
            <a:endParaRPr lang="en-US"/>
          </a:p>
        </p:txBody>
      </p:sp>
    </p:spTree>
    <p:extLst>
      <p:ext uri="{BB962C8B-B14F-4D97-AF65-F5344CB8AC3E}">
        <p14:creationId xmlns:p14="http://schemas.microsoft.com/office/powerpoint/2010/main" val="150158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EAF51-14EF-BFC0-493D-F685C1964D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B9EBD8-1C72-A70C-3F1E-E8E72D0C73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F7EA6B-E86B-FB88-1746-3AD2F2AA4B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03463D-F257-6A1D-F908-CAB23F575E4B}"/>
              </a:ext>
            </a:extLst>
          </p:cNvPr>
          <p:cNvSpPr>
            <a:spLocks noGrp="1"/>
          </p:cNvSpPr>
          <p:nvPr>
            <p:ph type="sldNum" sz="quarter" idx="5"/>
          </p:nvPr>
        </p:nvSpPr>
        <p:spPr/>
        <p:txBody>
          <a:bodyPr/>
          <a:lstStyle/>
          <a:p>
            <a:fld id="{6224478C-5B3B-4A1B-994B-8E9B81C696C9}" type="slidenum">
              <a:rPr lang="en-US" smtClean="0"/>
              <a:t>12</a:t>
            </a:fld>
            <a:endParaRPr lang="en-US"/>
          </a:p>
        </p:txBody>
      </p:sp>
    </p:spTree>
    <p:extLst>
      <p:ext uri="{BB962C8B-B14F-4D97-AF65-F5344CB8AC3E}">
        <p14:creationId xmlns:p14="http://schemas.microsoft.com/office/powerpoint/2010/main" val="3689741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34F7E-6E59-4E16-5050-D4DF53A962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B20DEE-C5A0-4269-8C55-7C3ACEE90A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298794-7B63-1043-7DB7-686F4FD8AB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92D27A-616E-62C7-9313-077B0BEF221F}"/>
              </a:ext>
            </a:extLst>
          </p:cNvPr>
          <p:cNvSpPr>
            <a:spLocks noGrp="1"/>
          </p:cNvSpPr>
          <p:nvPr>
            <p:ph type="sldNum" sz="quarter" idx="5"/>
          </p:nvPr>
        </p:nvSpPr>
        <p:spPr/>
        <p:txBody>
          <a:bodyPr/>
          <a:lstStyle/>
          <a:p>
            <a:fld id="{6224478C-5B3B-4A1B-994B-8E9B81C696C9}" type="slidenum">
              <a:rPr lang="en-US" smtClean="0"/>
              <a:t>13</a:t>
            </a:fld>
            <a:endParaRPr lang="en-US"/>
          </a:p>
        </p:txBody>
      </p:sp>
    </p:spTree>
    <p:extLst>
      <p:ext uri="{BB962C8B-B14F-4D97-AF65-F5344CB8AC3E}">
        <p14:creationId xmlns:p14="http://schemas.microsoft.com/office/powerpoint/2010/main" val="3991000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8F1B0-16B5-2767-B7EE-64B8E7FBB7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E0D0C1-3145-FD75-8685-06EF051DC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8ABDC6-C007-D430-3BA1-C71B5E6C45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7FF46D-A1E9-139D-2178-D969930CC01A}"/>
              </a:ext>
            </a:extLst>
          </p:cNvPr>
          <p:cNvSpPr>
            <a:spLocks noGrp="1"/>
          </p:cNvSpPr>
          <p:nvPr>
            <p:ph type="sldNum" sz="quarter" idx="5"/>
          </p:nvPr>
        </p:nvSpPr>
        <p:spPr/>
        <p:txBody>
          <a:bodyPr/>
          <a:lstStyle/>
          <a:p>
            <a:fld id="{6224478C-5B3B-4A1B-994B-8E9B81C696C9}" type="slidenum">
              <a:rPr lang="en-US" smtClean="0"/>
              <a:t>14</a:t>
            </a:fld>
            <a:endParaRPr lang="en-US"/>
          </a:p>
        </p:txBody>
      </p:sp>
    </p:spTree>
    <p:extLst>
      <p:ext uri="{BB962C8B-B14F-4D97-AF65-F5344CB8AC3E}">
        <p14:creationId xmlns:p14="http://schemas.microsoft.com/office/powerpoint/2010/main" val="3537146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06B8A-25ED-30AC-C657-FDC795E199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A6E32D-8258-DD66-76BC-ECF1F26EC6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75225C-E6DF-CF4C-74F6-0A87DE25B3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6D8E4C-DD0A-1EE0-80D2-197A882080F9}"/>
              </a:ext>
            </a:extLst>
          </p:cNvPr>
          <p:cNvSpPr>
            <a:spLocks noGrp="1"/>
          </p:cNvSpPr>
          <p:nvPr>
            <p:ph type="sldNum" sz="quarter" idx="5"/>
          </p:nvPr>
        </p:nvSpPr>
        <p:spPr/>
        <p:txBody>
          <a:bodyPr/>
          <a:lstStyle/>
          <a:p>
            <a:fld id="{6224478C-5B3B-4A1B-994B-8E9B81C696C9}" type="slidenum">
              <a:rPr lang="en-US" smtClean="0"/>
              <a:t>15</a:t>
            </a:fld>
            <a:endParaRPr lang="en-US"/>
          </a:p>
        </p:txBody>
      </p:sp>
    </p:spTree>
    <p:extLst>
      <p:ext uri="{BB962C8B-B14F-4D97-AF65-F5344CB8AC3E}">
        <p14:creationId xmlns:p14="http://schemas.microsoft.com/office/powerpoint/2010/main" val="28106992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0B74E-D014-FA80-EBBF-9AFBBAE3EE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D913C8-DC66-23DA-CCD2-D68E4E9AC8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F55F33-18D5-EF75-C69A-B48C75437A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528B98-9EEA-020D-B07A-056B67F27EE3}"/>
              </a:ext>
            </a:extLst>
          </p:cNvPr>
          <p:cNvSpPr>
            <a:spLocks noGrp="1"/>
          </p:cNvSpPr>
          <p:nvPr>
            <p:ph type="sldNum" sz="quarter" idx="5"/>
          </p:nvPr>
        </p:nvSpPr>
        <p:spPr/>
        <p:txBody>
          <a:bodyPr/>
          <a:lstStyle/>
          <a:p>
            <a:fld id="{6224478C-5B3B-4A1B-994B-8E9B81C696C9}" type="slidenum">
              <a:rPr lang="en-US" smtClean="0"/>
              <a:t>16</a:t>
            </a:fld>
            <a:endParaRPr lang="en-US"/>
          </a:p>
        </p:txBody>
      </p:sp>
    </p:spTree>
    <p:extLst>
      <p:ext uri="{BB962C8B-B14F-4D97-AF65-F5344CB8AC3E}">
        <p14:creationId xmlns:p14="http://schemas.microsoft.com/office/powerpoint/2010/main" val="38667993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33276-A186-D51C-46AE-F609B3C22F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311984-5D4F-5AAD-004D-7CCC4188D4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C726D7-F162-9F1F-F4D4-415187AC9B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0F10F9-112E-26D1-CE08-9612B9976A90}"/>
              </a:ext>
            </a:extLst>
          </p:cNvPr>
          <p:cNvSpPr>
            <a:spLocks noGrp="1"/>
          </p:cNvSpPr>
          <p:nvPr>
            <p:ph type="sldNum" sz="quarter" idx="5"/>
          </p:nvPr>
        </p:nvSpPr>
        <p:spPr/>
        <p:txBody>
          <a:bodyPr/>
          <a:lstStyle/>
          <a:p>
            <a:fld id="{6224478C-5B3B-4A1B-994B-8E9B81C696C9}" type="slidenum">
              <a:rPr lang="en-US" smtClean="0"/>
              <a:t>17</a:t>
            </a:fld>
            <a:endParaRPr lang="en-US"/>
          </a:p>
        </p:txBody>
      </p:sp>
    </p:spTree>
    <p:extLst>
      <p:ext uri="{BB962C8B-B14F-4D97-AF65-F5344CB8AC3E}">
        <p14:creationId xmlns:p14="http://schemas.microsoft.com/office/powerpoint/2010/main" val="4180217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1EB1C-D6AA-EC6A-51B5-5C7F53558F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161E01-5B2C-A65E-9155-4E08AD73B2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5F50CC-671F-807A-8BFF-75D9F16C30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640373-7DA9-9B7B-F5D1-20CBB0E5F8C3}"/>
              </a:ext>
            </a:extLst>
          </p:cNvPr>
          <p:cNvSpPr>
            <a:spLocks noGrp="1"/>
          </p:cNvSpPr>
          <p:nvPr>
            <p:ph type="sldNum" sz="quarter" idx="5"/>
          </p:nvPr>
        </p:nvSpPr>
        <p:spPr/>
        <p:txBody>
          <a:bodyPr/>
          <a:lstStyle/>
          <a:p>
            <a:fld id="{6224478C-5B3B-4A1B-994B-8E9B81C696C9}" type="slidenum">
              <a:rPr lang="en-US" smtClean="0"/>
              <a:t>18</a:t>
            </a:fld>
            <a:endParaRPr lang="en-US"/>
          </a:p>
        </p:txBody>
      </p:sp>
    </p:spTree>
    <p:extLst>
      <p:ext uri="{BB962C8B-B14F-4D97-AF65-F5344CB8AC3E}">
        <p14:creationId xmlns:p14="http://schemas.microsoft.com/office/powerpoint/2010/main" val="33541501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9D32F-4E90-34D9-5AB6-C6F0270833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7ECE74-EB74-D516-1310-02339F6FE5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E44744-C134-B72D-3F7D-A268F7CEF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2B623F-A02B-C444-E0A1-FD09877EF93D}"/>
              </a:ext>
            </a:extLst>
          </p:cNvPr>
          <p:cNvSpPr>
            <a:spLocks noGrp="1"/>
          </p:cNvSpPr>
          <p:nvPr>
            <p:ph type="sldNum" sz="quarter" idx="5"/>
          </p:nvPr>
        </p:nvSpPr>
        <p:spPr/>
        <p:txBody>
          <a:bodyPr/>
          <a:lstStyle/>
          <a:p>
            <a:fld id="{6224478C-5B3B-4A1B-994B-8E9B81C696C9}" type="slidenum">
              <a:rPr lang="en-US" smtClean="0"/>
              <a:t>19</a:t>
            </a:fld>
            <a:endParaRPr lang="en-US"/>
          </a:p>
        </p:txBody>
      </p:sp>
    </p:spTree>
    <p:extLst>
      <p:ext uri="{BB962C8B-B14F-4D97-AF65-F5344CB8AC3E}">
        <p14:creationId xmlns:p14="http://schemas.microsoft.com/office/powerpoint/2010/main" val="28249723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0B9B8-DBF0-A1B9-6EBA-6817511AA9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FC1370-970B-F222-8B22-5B1235A024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8118C5-8B29-1708-1242-B8B318B453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7E5966-2553-87CC-A095-1F7111152714}"/>
              </a:ext>
            </a:extLst>
          </p:cNvPr>
          <p:cNvSpPr>
            <a:spLocks noGrp="1"/>
          </p:cNvSpPr>
          <p:nvPr>
            <p:ph type="sldNum" sz="quarter" idx="5"/>
          </p:nvPr>
        </p:nvSpPr>
        <p:spPr/>
        <p:txBody>
          <a:bodyPr/>
          <a:lstStyle/>
          <a:p>
            <a:fld id="{6224478C-5B3B-4A1B-994B-8E9B81C696C9}" type="slidenum">
              <a:rPr lang="en-US" smtClean="0"/>
              <a:t>20</a:t>
            </a:fld>
            <a:endParaRPr lang="en-US"/>
          </a:p>
        </p:txBody>
      </p:sp>
    </p:spTree>
    <p:extLst>
      <p:ext uri="{BB962C8B-B14F-4D97-AF65-F5344CB8AC3E}">
        <p14:creationId xmlns:p14="http://schemas.microsoft.com/office/powerpoint/2010/main" val="3309733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24478C-5B3B-4A1B-994B-8E9B81C696C9}" type="slidenum">
              <a:rPr lang="en-US" smtClean="0"/>
              <a:t>3</a:t>
            </a:fld>
            <a:endParaRPr lang="en-US"/>
          </a:p>
        </p:txBody>
      </p:sp>
    </p:spTree>
    <p:extLst>
      <p:ext uri="{BB962C8B-B14F-4D97-AF65-F5344CB8AC3E}">
        <p14:creationId xmlns:p14="http://schemas.microsoft.com/office/powerpoint/2010/main" val="5965664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63D34-7E00-3E7E-9E73-0D07048141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F5F114-F800-71B6-4571-8D6D12AE7C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7E338E-2495-1E2E-DEC0-C70521F211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926B14-B256-540E-B034-3B60E795512F}"/>
              </a:ext>
            </a:extLst>
          </p:cNvPr>
          <p:cNvSpPr>
            <a:spLocks noGrp="1"/>
          </p:cNvSpPr>
          <p:nvPr>
            <p:ph type="sldNum" sz="quarter" idx="5"/>
          </p:nvPr>
        </p:nvSpPr>
        <p:spPr/>
        <p:txBody>
          <a:bodyPr/>
          <a:lstStyle/>
          <a:p>
            <a:fld id="{6224478C-5B3B-4A1B-994B-8E9B81C696C9}" type="slidenum">
              <a:rPr lang="en-US" smtClean="0"/>
              <a:t>22</a:t>
            </a:fld>
            <a:endParaRPr lang="en-US"/>
          </a:p>
        </p:txBody>
      </p:sp>
    </p:spTree>
    <p:extLst>
      <p:ext uri="{BB962C8B-B14F-4D97-AF65-F5344CB8AC3E}">
        <p14:creationId xmlns:p14="http://schemas.microsoft.com/office/powerpoint/2010/main" val="40725403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113F2-3AEF-7C4E-D90C-492FCF9F7A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BA8CAF-0779-1BF4-6C32-EAD6DD69B3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D1DA39-DA33-D892-C689-6A5CADDC68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C282EC-01EE-2B6A-A311-8818269A8C1E}"/>
              </a:ext>
            </a:extLst>
          </p:cNvPr>
          <p:cNvSpPr>
            <a:spLocks noGrp="1"/>
          </p:cNvSpPr>
          <p:nvPr>
            <p:ph type="sldNum" sz="quarter" idx="5"/>
          </p:nvPr>
        </p:nvSpPr>
        <p:spPr/>
        <p:txBody>
          <a:bodyPr/>
          <a:lstStyle/>
          <a:p>
            <a:fld id="{6224478C-5B3B-4A1B-994B-8E9B81C696C9}" type="slidenum">
              <a:rPr lang="en-US" smtClean="0"/>
              <a:t>23</a:t>
            </a:fld>
            <a:endParaRPr lang="en-US"/>
          </a:p>
        </p:txBody>
      </p:sp>
    </p:spTree>
    <p:extLst>
      <p:ext uri="{BB962C8B-B14F-4D97-AF65-F5344CB8AC3E}">
        <p14:creationId xmlns:p14="http://schemas.microsoft.com/office/powerpoint/2010/main" val="13736780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61E3-1A5E-FEEA-2CEA-BBF63E0848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589E42-64D3-6BA8-A78A-6F0726CADB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52D7B5-3E1D-2A14-CF35-0FC589A55F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FDBE83-FE47-9E57-91F9-6C769715A597}"/>
              </a:ext>
            </a:extLst>
          </p:cNvPr>
          <p:cNvSpPr>
            <a:spLocks noGrp="1"/>
          </p:cNvSpPr>
          <p:nvPr>
            <p:ph type="sldNum" sz="quarter" idx="5"/>
          </p:nvPr>
        </p:nvSpPr>
        <p:spPr/>
        <p:txBody>
          <a:bodyPr/>
          <a:lstStyle/>
          <a:p>
            <a:fld id="{6224478C-5B3B-4A1B-994B-8E9B81C696C9}" type="slidenum">
              <a:rPr lang="en-US" smtClean="0"/>
              <a:t>24</a:t>
            </a:fld>
            <a:endParaRPr lang="en-US"/>
          </a:p>
        </p:txBody>
      </p:sp>
    </p:spTree>
    <p:extLst>
      <p:ext uri="{BB962C8B-B14F-4D97-AF65-F5344CB8AC3E}">
        <p14:creationId xmlns:p14="http://schemas.microsoft.com/office/powerpoint/2010/main" val="1875671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BA9F4-B18A-0396-A75A-EE7895EB6C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3B36E1-E71A-0441-89E5-C209C14950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20B585-17A2-DF0A-0144-36B96998B4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6BFAF8-EFCC-BAC6-457E-03A2828A1580}"/>
              </a:ext>
            </a:extLst>
          </p:cNvPr>
          <p:cNvSpPr>
            <a:spLocks noGrp="1"/>
          </p:cNvSpPr>
          <p:nvPr>
            <p:ph type="sldNum" sz="quarter" idx="5"/>
          </p:nvPr>
        </p:nvSpPr>
        <p:spPr/>
        <p:txBody>
          <a:bodyPr/>
          <a:lstStyle/>
          <a:p>
            <a:fld id="{6224478C-5B3B-4A1B-994B-8E9B81C696C9}" type="slidenum">
              <a:rPr lang="en-US" smtClean="0"/>
              <a:t>25</a:t>
            </a:fld>
            <a:endParaRPr lang="en-US"/>
          </a:p>
        </p:txBody>
      </p:sp>
    </p:spTree>
    <p:extLst>
      <p:ext uri="{BB962C8B-B14F-4D97-AF65-F5344CB8AC3E}">
        <p14:creationId xmlns:p14="http://schemas.microsoft.com/office/powerpoint/2010/main" val="7466011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F9457-3A3E-A413-EDA2-5A76BD5EE9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C8939F-5633-C98C-2853-3A4094F4E9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9A147B-CA52-D178-8E80-0F3F974946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129AE1-E569-7E58-715D-4F167B661A9B}"/>
              </a:ext>
            </a:extLst>
          </p:cNvPr>
          <p:cNvSpPr>
            <a:spLocks noGrp="1"/>
          </p:cNvSpPr>
          <p:nvPr>
            <p:ph type="sldNum" sz="quarter" idx="5"/>
          </p:nvPr>
        </p:nvSpPr>
        <p:spPr/>
        <p:txBody>
          <a:bodyPr/>
          <a:lstStyle/>
          <a:p>
            <a:fld id="{6224478C-5B3B-4A1B-994B-8E9B81C696C9}" type="slidenum">
              <a:rPr lang="en-US" smtClean="0"/>
              <a:t>26</a:t>
            </a:fld>
            <a:endParaRPr lang="en-US"/>
          </a:p>
        </p:txBody>
      </p:sp>
    </p:spTree>
    <p:extLst>
      <p:ext uri="{BB962C8B-B14F-4D97-AF65-F5344CB8AC3E}">
        <p14:creationId xmlns:p14="http://schemas.microsoft.com/office/powerpoint/2010/main" val="42779347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6E0F-6DF1-3FBC-1467-56925A70E2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4487AA-19AA-EB8D-0AEE-0C29EFCE72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B8D7DF-9FAB-49A5-2425-45494FBC1A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0BEE5A-68B3-4B69-624E-86D03D1188C0}"/>
              </a:ext>
            </a:extLst>
          </p:cNvPr>
          <p:cNvSpPr>
            <a:spLocks noGrp="1"/>
          </p:cNvSpPr>
          <p:nvPr>
            <p:ph type="sldNum" sz="quarter" idx="5"/>
          </p:nvPr>
        </p:nvSpPr>
        <p:spPr/>
        <p:txBody>
          <a:bodyPr/>
          <a:lstStyle/>
          <a:p>
            <a:fld id="{6224478C-5B3B-4A1B-994B-8E9B81C696C9}" type="slidenum">
              <a:rPr lang="en-US" smtClean="0"/>
              <a:t>27</a:t>
            </a:fld>
            <a:endParaRPr lang="en-US"/>
          </a:p>
        </p:txBody>
      </p:sp>
    </p:spTree>
    <p:extLst>
      <p:ext uri="{BB962C8B-B14F-4D97-AF65-F5344CB8AC3E}">
        <p14:creationId xmlns:p14="http://schemas.microsoft.com/office/powerpoint/2010/main" val="1042954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15C71-28AA-7741-69FE-DF600EAA27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82B13A-E9EB-6B0F-5791-C550EA41BB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F8ABD3-17E3-FD14-B2CD-5C0225E917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FB0811-28AC-2777-8FE4-84E0129F5E3A}"/>
              </a:ext>
            </a:extLst>
          </p:cNvPr>
          <p:cNvSpPr>
            <a:spLocks noGrp="1"/>
          </p:cNvSpPr>
          <p:nvPr>
            <p:ph type="sldNum" sz="quarter" idx="5"/>
          </p:nvPr>
        </p:nvSpPr>
        <p:spPr/>
        <p:txBody>
          <a:bodyPr/>
          <a:lstStyle/>
          <a:p>
            <a:fld id="{6224478C-5B3B-4A1B-994B-8E9B81C696C9}" type="slidenum">
              <a:rPr lang="en-US" smtClean="0"/>
              <a:t>28</a:t>
            </a:fld>
            <a:endParaRPr lang="en-US"/>
          </a:p>
        </p:txBody>
      </p:sp>
    </p:spTree>
    <p:extLst>
      <p:ext uri="{BB962C8B-B14F-4D97-AF65-F5344CB8AC3E}">
        <p14:creationId xmlns:p14="http://schemas.microsoft.com/office/powerpoint/2010/main" val="33232878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D383D-897E-5872-8DB2-F231DFC260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272771-596E-CEE1-D26C-8A023E00F5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D1A405-331C-0C59-E2AE-D515867A91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9480F7-D0C9-9796-D9B5-39993CD414AA}"/>
              </a:ext>
            </a:extLst>
          </p:cNvPr>
          <p:cNvSpPr>
            <a:spLocks noGrp="1"/>
          </p:cNvSpPr>
          <p:nvPr>
            <p:ph type="sldNum" sz="quarter" idx="5"/>
          </p:nvPr>
        </p:nvSpPr>
        <p:spPr/>
        <p:txBody>
          <a:bodyPr/>
          <a:lstStyle/>
          <a:p>
            <a:fld id="{6224478C-5B3B-4A1B-994B-8E9B81C696C9}" type="slidenum">
              <a:rPr lang="en-US" smtClean="0"/>
              <a:t>29</a:t>
            </a:fld>
            <a:endParaRPr lang="en-US"/>
          </a:p>
        </p:txBody>
      </p:sp>
    </p:spTree>
    <p:extLst>
      <p:ext uri="{BB962C8B-B14F-4D97-AF65-F5344CB8AC3E}">
        <p14:creationId xmlns:p14="http://schemas.microsoft.com/office/powerpoint/2010/main" val="14095391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DB73F-CAF6-AEE3-EF63-A65F1742DC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E6A6CA-78E8-A674-4D5F-ADD1058DC3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C98752-81C1-BF8C-9DE8-88459489C5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2E99F2-5A56-EC6C-71E4-C0794AE5FCB2}"/>
              </a:ext>
            </a:extLst>
          </p:cNvPr>
          <p:cNvSpPr>
            <a:spLocks noGrp="1"/>
          </p:cNvSpPr>
          <p:nvPr>
            <p:ph type="sldNum" sz="quarter" idx="5"/>
          </p:nvPr>
        </p:nvSpPr>
        <p:spPr/>
        <p:txBody>
          <a:bodyPr/>
          <a:lstStyle/>
          <a:p>
            <a:fld id="{6224478C-5B3B-4A1B-994B-8E9B81C696C9}" type="slidenum">
              <a:rPr lang="en-US" smtClean="0"/>
              <a:t>30</a:t>
            </a:fld>
            <a:endParaRPr lang="en-US"/>
          </a:p>
        </p:txBody>
      </p:sp>
    </p:spTree>
    <p:extLst>
      <p:ext uri="{BB962C8B-B14F-4D97-AF65-F5344CB8AC3E}">
        <p14:creationId xmlns:p14="http://schemas.microsoft.com/office/powerpoint/2010/main" val="12120977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17CB3-1982-0FA3-8346-46213CA0B6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AFD82E-0106-5771-3FB0-A020B57D66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EAAA1D-4675-B7BD-2068-14E1003307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49E5FA-F2A7-0CA6-4563-DEC0806E9E9A}"/>
              </a:ext>
            </a:extLst>
          </p:cNvPr>
          <p:cNvSpPr>
            <a:spLocks noGrp="1"/>
          </p:cNvSpPr>
          <p:nvPr>
            <p:ph type="sldNum" sz="quarter" idx="5"/>
          </p:nvPr>
        </p:nvSpPr>
        <p:spPr/>
        <p:txBody>
          <a:bodyPr/>
          <a:lstStyle/>
          <a:p>
            <a:fld id="{6224478C-5B3B-4A1B-994B-8E9B81C696C9}" type="slidenum">
              <a:rPr lang="en-US" smtClean="0"/>
              <a:t>31</a:t>
            </a:fld>
            <a:endParaRPr lang="en-US"/>
          </a:p>
        </p:txBody>
      </p:sp>
    </p:spTree>
    <p:extLst>
      <p:ext uri="{BB962C8B-B14F-4D97-AF65-F5344CB8AC3E}">
        <p14:creationId xmlns:p14="http://schemas.microsoft.com/office/powerpoint/2010/main" val="97570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551E0-B25D-8AF5-A9B8-05FD42F207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F5235B-19B9-C5EF-D6D7-905E89A7DF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F118CA-0A2F-D9B7-F256-D2D039E38E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DDA865-52F0-FE2D-11A0-B737EF061F55}"/>
              </a:ext>
            </a:extLst>
          </p:cNvPr>
          <p:cNvSpPr>
            <a:spLocks noGrp="1"/>
          </p:cNvSpPr>
          <p:nvPr>
            <p:ph type="sldNum" sz="quarter" idx="5"/>
          </p:nvPr>
        </p:nvSpPr>
        <p:spPr/>
        <p:txBody>
          <a:bodyPr/>
          <a:lstStyle/>
          <a:p>
            <a:fld id="{6224478C-5B3B-4A1B-994B-8E9B81C696C9}" type="slidenum">
              <a:rPr lang="en-US" smtClean="0"/>
              <a:t>4</a:t>
            </a:fld>
            <a:endParaRPr lang="en-US"/>
          </a:p>
        </p:txBody>
      </p:sp>
    </p:spTree>
    <p:extLst>
      <p:ext uri="{BB962C8B-B14F-4D97-AF65-F5344CB8AC3E}">
        <p14:creationId xmlns:p14="http://schemas.microsoft.com/office/powerpoint/2010/main" val="2699054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0A9E2-472A-305E-9A29-3CDB0FB6E9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6C6EC1-A289-1695-4004-8F72C69EF1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904352-8AC7-3E31-803D-201D7BFAB8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8174B4-0A54-6B13-130B-EC318577B968}"/>
              </a:ext>
            </a:extLst>
          </p:cNvPr>
          <p:cNvSpPr>
            <a:spLocks noGrp="1"/>
          </p:cNvSpPr>
          <p:nvPr>
            <p:ph type="sldNum" sz="quarter" idx="5"/>
          </p:nvPr>
        </p:nvSpPr>
        <p:spPr/>
        <p:txBody>
          <a:bodyPr/>
          <a:lstStyle/>
          <a:p>
            <a:fld id="{6224478C-5B3B-4A1B-994B-8E9B81C696C9}" type="slidenum">
              <a:rPr lang="en-US" smtClean="0"/>
              <a:t>32</a:t>
            </a:fld>
            <a:endParaRPr lang="en-US"/>
          </a:p>
        </p:txBody>
      </p:sp>
    </p:spTree>
    <p:extLst>
      <p:ext uri="{BB962C8B-B14F-4D97-AF65-F5344CB8AC3E}">
        <p14:creationId xmlns:p14="http://schemas.microsoft.com/office/powerpoint/2010/main" val="19243216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7A438-98F4-06DB-BC33-82E5FB9CD1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B12F96-B64E-6F5D-86A4-5E86ACCD55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7B8E7A-D42D-3345-74F1-1DC56F6934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106F74-64D3-A7EA-1A67-3243884F1081}"/>
              </a:ext>
            </a:extLst>
          </p:cNvPr>
          <p:cNvSpPr>
            <a:spLocks noGrp="1"/>
          </p:cNvSpPr>
          <p:nvPr>
            <p:ph type="sldNum" sz="quarter" idx="5"/>
          </p:nvPr>
        </p:nvSpPr>
        <p:spPr/>
        <p:txBody>
          <a:bodyPr/>
          <a:lstStyle/>
          <a:p>
            <a:fld id="{6224478C-5B3B-4A1B-994B-8E9B81C696C9}" type="slidenum">
              <a:rPr lang="en-US" smtClean="0"/>
              <a:t>33</a:t>
            </a:fld>
            <a:endParaRPr lang="en-US"/>
          </a:p>
        </p:txBody>
      </p:sp>
    </p:spTree>
    <p:extLst>
      <p:ext uri="{BB962C8B-B14F-4D97-AF65-F5344CB8AC3E}">
        <p14:creationId xmlns:p14="http://schemas.microsoft.com/office/powerpoint/2010/main" val="4696814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F105B-ACEA-E0D9-2075-FA6C35A0F6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E2AB41-AD61-272F-A2B1-EC8CF22002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25480-DF43-6DF6-A981-9E355E5CAB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E76D95-5209-35FF-334E-946921EB4A22}"/>
              </a:ext>
            </a:extLst>
          </p:cNvPr>
          <p:cNvSpPr>
            <a:spLocks noGrp="1"/>
          </p:cNvSpPr>
          <p:nvPr>
            <p:ph type="sldNum" sz="quarter" idx="5"/>
          </p:nvPr>
        </p:nvSpPr>
        <p:spPr/>
        <p:txBody>
          <a:bodyPr/>
          <a:lstStyle/>
          <a:p>
            <a:fld id="{6224478C-5B3B-4A1B-994B-8E9B81C696C9}" type="slidenum">
              <a:rPr lang="en-US" smtClean="0"/>
              <a:t>34</a:t>
            </a:fld>
            <a:endParaRPr lang="en-US"/>
          </a:p>
        </p:txBody>
      </p:sp>
    </p:spTree>
    <p:extLst>
      <p:ext uri="{BB962C8B-B14F-4D97-AF65-F5344CB8AC3E}">
        <p14:creationId xmlns:p14="http://schemas.microsoft.com/office/powerpoint/2010/main" val="34883930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F5972-016B-1101-8BC9-6D37C9D034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DE38A8-B3AE-DBE9-6B84-89E0258420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A6E858-FB0C-E3D6-1B8D-43349BBCF1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215C75-40EB-F7EE-742A-85122CDC248A}"/>
              </a:ext>
            </a:extLst>
          </p:cNvPr>
          <p:cNvSpPr>
            <a:spLocks noGrp="1"/>
          </p:cNvSpPr>
          <p:nvPr>
            <p:ph type="sldNum" sz="quarter" idx="5"/>
          </p:nvPr>
        </p:nvSpPr>
        <p:spPr/>
        <p:txBody>
          <a:bodyPr/>
          <a:lstStyle/>
          <a:p>
            <a:fld id="{6224478C-5B3B-4A1B-994B-8E9B81C696C9}" type="slidenum">
              <a:rPr lang="en-US" smtClean="0"/>
              <a:t>35</a:t>
            </a:fld>
            <a:endParaRPr lang="en-US"/>
          </a:p>
        </p:txBody>
      </p:sp>
    </p:spTree>
    <p:extLst>
      <p:ext uri="{BB962C8B-B14F-4D97-AF65-F5344CB8AC3E}">
        <p14:creationId xmlns:p14="http://schemas.microsoft.com/office/powerpoint/2010/main" val="31093416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BC99D-9915-830E-F79A-466AC61EBE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40C1FA-258B-65E6-38EA-A94318ABF8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3202A3-C26D-1991-7FF7-7DFEF5F658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1A039C-10A6-4C92-774E-E06042F24A61}"/>
              </a:ext>
            </a:extLst>
          </p:cNvPr>
          <p:cNvSpPr>
            <a:spLocks noGrp="1"/>
          </p:cNvSpPr>
          <p:nvPr>
            <p:ph type="sldNum" sz="quarter" idx="5"/>
          </p:nvPr>
        </p:nvSpPr>
        <p:spPr/>
        <p:txBody>
          <a:bodyPr/>
          <a:lstStyle/>
          <a:p>
            <a:fld id="{6224478C-5B3B-4A1B-994B-8E9B81C696C9}" type="slidenum">
              <a:rPr lang="en-US" smtClean="0"/>
              <a:t>36</a:t>
            </a:fld>
            <a:endParaRPr lang="en-US"/>
          </a:p>
        </p:txBody>
      </p:sp>
    </p:spTree>
    <p:extLst>
      <p:ext uri="{BB962C8B-B14F-4D97-AF65-F5344CB8AC3E}">
        <p14:creationId xmlns:p14="http://schemas.microsoft.com/office/powerpoint/2010/main" val="38780033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CB2A5-E8BA-816D-08A2-642CD8F145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6D07F6-B495-CD9F-A363-5919F44565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A08E79-DE33-DB92-6194-C6B7D5438E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5EEA41-63BD-1B9A-FF52-BEC354E52A32}"/>
              </a:ext>
            </a:extLst>
          </p:cNvPr>
          <p:cNvSpPr>
            <a:spLocks noGrp="1"/>
          </p:cNvSpPr>
          <p:nvPr>
            <p:ph type="sldNum" sz="quarter" idx="5"/>
          </p:nvPr>
        </p:nvSpPr>
        <p:spPr/>
        <p:txBody>
          <a:bodyPr/>
          <a:lstStyle/>
          <a:p>
            <a:fld id="{6224478C-5B3B-4A1B-994B-8E9B81C696C9}" type="slidenum">
              <a:rPr lang="en-US" smtClean="0"/>
              <a:t>38</a:t>
            </a:fld>
            <a:endParaRPr lang="en-US"/>
          </a:p>
        </p:txBody>
      </p:sp>
    </p:spTree>
    <p:extLst>
      <p:ext uri="{BB962C8B-B14F-4D97-AF65-F5344CB8AC3E}">
        <p14:creationId xmlns:p14="http://schemas.microsoft.com/office/powerpoint/2010/main" val="15768334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5E231-536D-9AB7-8BC5-50AEC19297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732CF2-2872-9CD4-208A-68A8872FCA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1D55C2-0350-7453-7FEA-EA061F3A68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F40F68-D9A4-C09D-A1BC-F5C631E36589}"/>
              </a:ext>
            </a:extLst>
          </p:cNvPr>
          <p:cNvSpPr>
            <a:spLocks noGrp="1"/>
          </p:cNvSpPr>
          <p:nvPr>
            <p:ph type="sldNum" sz="quarter" idx="5"/>
          </p:nvPr>
        </p:nvSpPr>
        <p:spPr/>
        <p:txBody>
          <a:bodyPr/>
          <a:lstStyle/>
          <a:p>
            <a:fld id="{6224478C-5B3B-4A1B-994B-8E9B81C696C9}" type="slidenum">
              <a:rPr lang="en-US" smtClean="0"/>
              <a:t>39</a:t>
            </a:fld>
            <a:endParaRPr lang="en-US"/>
          </a:p>
        </p:txBody>
      </p:sp>
    </p:spTree>
    <p:extLst>
      <p:ext uri="{BB962C8B-B14F-4D97-AF65-F5344CB8AC3E}">
        <p14:creationId xmlns:p14="http://schemas.microsoft.com/office/powerpoint/2010/main" val="23315557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316F9-08B7-90D0-EA5D-FDFF0E90A7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181783-D309-8035-F8A6-0C31D9DBC4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E01774-DF96-9F48-7642-27F2ED83D8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0E37B3-6228-4AB0-02B0-BEC39555A0B4}"/>
              </a:ext>
            </a:extLst>
          </p:cNvPr>
          <p:cNvSpPr>
            <a:spLocks noGrp="1"/>
          </p:cNvSpPr>
          <p:nvPr>
            <p:ph type="sldNum" sz="quarter" idx="5"/>
          </p:nvPr>
        </p:nvSpPr>
        <p:spPr/>
        <p:txBody>
          <a:bodyPr/>
          <a:lstStyle/>
          <a:p>
            <a:fld id="{6224478C-5B3B-4A1B-994B-8E9B81C696C9}" type="slidenum">
              <a:rPr lang="en-US" smtClean="0"/>
              <a:t>40</a:t>
            </a:fld>
            <a:endParaRPr lang="en-US"/>
          </a:p>
        </p:txBody>
      </p:sp>
    </p:spTree>
    <p:extLst>
      <p:ext uri="{BB962C8B-B14F-4D97-AF65-F5344CB8AC3E}">
        <p14:creationId xmlns:p14="http://schemas.microsoft.com/office/powerpoint/2010/main" val="40695919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D481A-21C6-6101-5F2C-4AC35E6413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29CF9B-DE6C-535D-3625-55FA239563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A37016-3439-2407-6F68-F993FE7660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9E738C-D9A6-0A86-6215-E670D48FF7F9}"/>
              </a:ext>
            </a:extLst>
          </p:cNvPr>
          <p:cNvSpPr>
            <a:spLocks noGrp="1"/>
          </p:cNvSpPr>
          <p:nvPr>
            <p:ph type="sldNum" sz="quarter" idx="5"/>
          </p:nvPr>
        </p:nvSpPr>
        <p:spPr/>
        <p:txBody>
          <a:bodyPr/>
          <a:lstStyle/>
          <a:p>
            <a:fld id="{6224478C-5B3B-4A1B-994B-8E9B81C696C9}" type="slidenum">
              <a:rPr lang="en-US" smtClean="0"/>
              <a:t>41</a:t>
            </a:fld>
            <a:endParaRPr lang="en-US"/>
          </a:p>
        </p:txBody>
      </p:sp>
    </p:spTree>
    <p:extLst>
      <p:ext uri="{BB962C8B-B14F-4D97-AF65-F5344CB8AC3E}">
        <p14:creationId xmlns:p14="http://schemas.microsoft.com/office/powerpoint/2010/main" val="15687980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873B8-4357-FFF9-9F31-76933386DA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3DA697-7B6D-AAC2-9BEE-A442AAD91E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9A13FF-1E89-6B7A-9619-98C48371D2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AAA577-BC63-B21C-A3A6-8F03DECB5CDF}"/>
              </a:ext>
            </a:extLst>
          </p:cNvPr>
          <p:cNvSpPr>
            <a:spLocks noGrp="1"/>
          </p:cNvSpPr>
          <p:nvPr>
            <p:ph type="sldNum" sz="quarter" idx="5"/>
          </p:nvPr>
        </p:nvSpPr>
        <p:spPr/>
        <p:txBody>
          <a:bodyPr/>
          <a:lstStyle/>
          <a:p>
            <a:fld id="{6224478C-5B3B-4A1B-994B-8E9B81C696C9}" type="slidenum">
              <a:rPr lang="en-US" smtClean="0"/>
              <a:t>42</a:t>
            </a:fld>
            <a:endParaRPr lang="en-US"/>
          </a:p>
        </p:txBody>
      </p:sp>
    </p:spTree>
    <p:extLst>
      <p:ext uri="{BB962C8B-B14F-4D97-AF65-F5344CB8AC3E}">
        <p14:creationId xmlns:p14="http://schemas.microsoft.com/office/powerpoint/2010/main" val="145669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4784B-B854-22B2-2B62-92DE9724DF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E9B38E-9CC9-4F3D-0D60-0FE886C363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FDC629-27D3-D43F-B347-84581F393A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283BB7-2721-364F-486C-FD7D95E2E585}"/>
              </a:ext>
            </a:extLst>
          </p:cNvPr>
          <p:cNvSpPr>
            <a:spLocks noGrp="1"/>
          </p:cNvSpPr>
          <p:nvPr>
            <p:ph type="sldNum" sz="quarter" idx="5"/>
          </p:nvPr>
        </p:nvSpPr>
        <p:spPr/>
        <p:txBody>
          <a:bodyPr/>
          <a:lstStyle/>
          <a:p>
            <a:fld id="{6224478C-5B3B-4A1B-994B-8E9B81C696C9}" type="slidenum">
              <a:rPr lang="en-US" smtClean="0"/>
              <a:t>5</a:t>
            </a:fld>
            <a:endParaRPr lang="en-US"/>
          </a:p>
        </p:txBody>
      </p:sp>
    </p:spTree>
    <p:extLst>
      <p:ext uri="{BB962C8B-B14F-4D97-AF65-F5344CB8AC3E}">
        <p14:creationId xmlns:p14="http://schemas.microsoft.com/office/powerpoint/2010/main" val="37118898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83B96-BF49-C29A-8B9A-D800B8754D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01889D-6FE3-510E-8353-6B80BF1504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F9DBE3-5438-A6FB-EFFD-C4ACDE8611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F3C96D-E5C5-273D-377A-9C78AC6F706D}"/>
              </a:ext>
            </a:extLst>
          </p:cNvPr>
          <p:cNvSpPr>
            <a:spLocks noGrp="1"/>
          </p:cNvSpPr>
          <p:nvPr>
            <p:ph type="sldNum" sz="quarter" idx="5"/>
          </p:nvPr>
        </p:nvSpPr>
        <p:spPr/>
        <p:txBody>
          <a:bodyPr/>
          <a:lstStyle/>
          <a:p>
            <a:fld id="{6224478C-5B3B-4A1B-994B-8E9B81C696C9}" type="slidenum">
              <a:rPr lang="en-US" smtClean="0"/>
              <a:t>43</a:t>
            </a:fld>
            <a:endParaRPr lang="en-US"/>
          </a:p>
        </p:txBody>
      </p:sp>
    </p:spTree>
    <p:extLst>
      <p:ext uri="{BB962C8B-B14F-4D97-AF65-F5344CB8AC3E}">
        <p14:creationId xmlns:p14="http://schemas.microsoft.com/office/powerpoint/2010/main" val="14845373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F940D-CC5C-A105-C21A-C77B8A407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2B5007-9C83-593B-6AC7-795F54E812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0C367D-70BC-F861-6031-9498683B0B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5E162D-EEB1-3747-9A77-34CA3B89A890}"/>
              </a:ext>
            </a:extLst>
          </p:cNvPr>
          <p:cNvSpPr>
            <a:spLocks noGrp="1"/>
          </p:cNvSpPr>
          <p:nvPr>
            <p:ph type="sldNum" sz="quarter" idx="5"/>
          </p:nvPr>
        </p:nvSpPr>
        <p:spPr/>
        <p:txBody>
          <a:bodyPr/>
          <a:lstStyle/>
          <a:p>
            <a:fld id="{6224478C-5B3B-4A1B-994B-8E9B81C696C9}" type="slidenum">
              <a:rPr lang="en-US" smtClean="0"/>
              <a:t>44</a:t>
            </a:fld>
            <a:endParaRPr lang="en-US"/>
          </a:p>
        </p:txBody>
      </p:sp>
    </p:spTree>
    <p:extLst>
      <p:ext uri="{BB962C8B-B14F-4D97-AF65-F5344CB8AC3E}">
        <p14:creationId xmlns:p14="http://schemas.microsoft.com/office/powerpoint/2010/main" val="27734976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D1F00-12D2-AEAA-439A-8009757ABA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5EFD3D-CAF3-4F9F-7BB0-CD6EACC96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D2F8B7-2BC9-74C1-6A7E-58D7D838D3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51A470-FE43-CD1F-5E18-C6D1BAF02EBA}"/>
              </a:ext>
            </a:extLst>
          </p:cNvPr>
          <p:cNvSpPr>
            <a:spLocks noGrp="1"/>
          </p:cNvSpPr>
          <p:nvPr>
            <p:ph type="sldNum" sz="quarter" idx="5"/>
          </p:nvPr>
        </p:nvSpPr>
        <p:spPr/>
        <p:txBody>
          <a:bodyPr/>
          <a:lstStyle/>
          <a:p>
            <a:fld id="{6224478C-5B3B-4A1B-994B-8E9B81C696C9}" type="slidenum">
              <a:rPr lang="en-US" smtClean="0"/>
              <a:t>45</a:t>
            </a:fld>
            <a:endParaRPr lang="en-US"/>
          </a:p>
        </p:txBody>
      </p:sp>
    </p:spTree>
    <p:extLst>
      <p:ext uri="{BB962C8B-B14F-4D97-AF65-F5344CB8AC3E}">
        <p14:creationId xmlns:p14="http://schemas.microsoft.com/office/powerpoint/2010/main" val="32543357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16883-03F0-8FDB-8D3F-039E8C4FD0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FA381B-2837-DE5F-E35B-6BABC76E60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AFB580-8E5E-AC5A-D3F6-072425703B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0E03F0-A13C-17E8-2745-3273F8377FBD}"/>
              </a:ext>
            </a:extLst>
          </p:cNvPr>
          <p:cNvSpPr>
            <a:spLocks noGrp="1"/>
          </p:cNvSpPr>
          <p:nvPr>
            <p:ph type="sldNum" sz="quarter" idx="5"/>
          </p:nvPr>
        </p:nvSpPr>
        <p:spPr/>
        <p:txBody>
          <a:bodyPr/>
          <a:lstStyle/>
          <a:p>
            <a:fld id="{6224478C-5B3B-4A1B-994B-8E9B81C696C9}" type="slidenum">
              <a:rPr lang="en-US" smtClean="0"/>
              <a:t>46</a:t>
            </a:fld>
            <a:endParaRPr lang="en-US"/>
          </a:p>
        </p:txBody>
      </p:sp>
    </p:spTree>
    <p:extLst>
      <p:ext uri="{BB962C8B-B14F-4D97-AF65-F5344CB8AC3E}">
        <p14:creationId xmlns:p14="http://schemas.microsoft.com/office/powerpoint/2010/main" val="13478908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2BF4D-052F-B41A-337C-356EC96A98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FDF33-AD6A-E8B0-31BF-040AA5015E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E4EC3A-6B49-21D0-559D-2C34774E8F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06B341-89B3-5461-0993-05060C1E447A}"/>
              </a:ext>
            </a:extLst>
          </p:cNvPr>
          <p:cNvSpPr>
            <a:spLocks noGrp="1"/>
          </p:cNvSpPr>
          <p:nvPr>
            <p:ph type="sldNum" sz="quarter" idx="5"/>
          </p:nvPr>
        </p:nvSpPr>
        <p:spPr/>
        <p:txBody>
          <a:bodyPr/>
          <a:lstStyle/>
          <a:p>
            <a:fld id="{6224478C-5B3B-4A1B-994B-8E9B81C696C9}" type="slidenum">
              <a:rPr lang="en-US" smtClean="0"/>
              <a:t>47</a:t>
            </a:fld>
            <a:endParaRPr lang="en-US"/>
          </a:p>
        </p:txBody>
      </p:sp>
    </p:spTree>
    <p:extLst>
      <p:ext uri="{BB962C8B-B14F-4D97-AF65-F5344CB8AC3E}">
        <p14:creationId xmlns:p14="http://schemas.microsoft.com/office/powerpoint/2010/main" val="42404403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A94D8-2A9B-E3C9-1066-3E9AA60F31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914EAC-0C4E-10BC-4A43-03AC3799D4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E2C58C-AB53-F78A-2F87-9DD6CB1AD6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74342C-9D21-D508-B231-7005609FA89B}"/>
              </a:ext>
            </a:extLst>
          </p:cNvPr>
          <p:cNvSpPr>
            <a:spLocks noGrp="1"/>
          </p:cNvSpPr>
          <p:nvPr>
            <p:ph type="sldNum" sz="quarter" idx="5"/>
          </p:nvPr>
        </p:nvSpPr>
        <p:spPr/>
        <p:txBody>
          <a:bodyPr/>
          <a:lstStyle/>
          <a:p>
            <a:fld id="{6224478C-5B3B-4A1B-994B-8E9B81C696C9}" type="slidenum">
              <a:rPr lang="en-US" smtClean="0"/>
              <a:t>48</a:t>
            </a:fld>
            <a:endParaRPr lang="en-US"/>
          </a:p>
        </p:txBody>
      </p:sp>
    </p:spTree>
    <p:extLst>
      <p:ext uri="{BB962C8B-B14F-4D97-AF65-F5344CB8AC3E}">
        <p14:creationId xmlns:p14="http://schemas.microsoft.com/office/powerpoint/2010/main" val="22094027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3B88A-3AD4-B3BF-523B-91115AD86B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93E702-40F4-3495-7682-E651D3F053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6A45B2-6342-337C-2D69-A658225523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8BADFA-BBFD-7AC9-5043-0C09A059E568}"/>
              </a:ext>
            </a:extLst>
          </p:cNvPr>
          <p:cNvSpPr>
            <a:spLocks noGrp="1"/>
          </p:cNvSpPr>
          <p:nvPr>
            <p:ph type="sldNum" sz="quarter" idx="5"/>
          </p:nvPr>
        </p:nvSpPr>
        <p:spPr/>
        <p:txBody>
          <a:bodyPr/>
          <a:lstStyle/>
          <a:p>
            <a:fld id="{6224478C-5B3B-4A1B-994B-8E9B81C696C9}" type="slidenum">
              <a:rPr lang="en-US" smtClean="0"/>
              <a:t>49</a:t>
            </a:fld>
            <a:endParaRPr lang="en-US"/>
          </a:p>
        </p:txBody>
      </p:sp>
    </p:spTree>
    <p:extLst>
      <p:ext uri="{BB962C8B-B14F-4D97-AF65-F5344CB8AC3E}">
        <p14:creationId xmlns:p14="http://schemas.microsoft.com/office/powerpoint/2010/main" val="29345490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76F72-C47E-C42C-C2DE-AA5AAB590B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82CB44-EF0A-405F-93DA-F6562596C8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E01078-24E3-A757-6DD8-6268BF2E8B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BE4BEA-B927-9075-A8ED-323877ECE072}"/>
              </a:ext>
            </a:extLst>
          </p:cNvPr>
          <p:cNvSpPr>
            <a:spLocks noGrp="1"/>
          </p:cNvSpPr>
          <p:nvPr>
            <p:ph type="sldNum" sz="quarter" idx="5"/>
          </p:nvPr>
        </p:nvSpPr>
        <p:spPr/>
        <p:txBody>
          <a:bodyPr/>
          <a:lstStyle/>
          <a:p>
            <a:fld id="{6224478C-5B3B-4A1B-994B-8E9B81C696C9}" type="slidenum">
              <a:rPr lang="en-US" smtClean="0"/>
              <a:t>50</a:t>
            </a:fld>
            <a:endParaRPr lang="en-US"/>
          </a:p>
        </p:txBody>
      </p:sp>
    </p:spTree>
    <p:extLst>
      <p:ext uri="{BB962C8B-B14F-4D97-AF65-F5344CB8AC3E}">
        <p14:creationId xmlns:p14="http://schemas.microsoft.com/office/powerpoint/2010/main" val="12822839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6AC51-278F-D9DB-8785-32BB549FDC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559C49-CA24-25B4-F023-D0C2E77485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74B179-7E5F-B28E-672C-DAA2DD7545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908F90-33FF-B763-B306-D58DB6FF360C}"/>
              </a:ext>
            </a:extLst>
          </p:cNvPr>
          <p:cNvSpPr>
            <a:spLocks noGrp="1"/>
          </p:cNvSpPr>
          <p:nvPr>
            <p:ph type="sldNum" sz="quarter" idx="5"/>
          </p:nvPr>
        </p:nvSpPr>
        <p:spPr/>
        <p:txBody>
          <a:bodyPr/>
          <a:lstStyle/>
          <a:p>
            <a:fld id="{6224478C-5B3B-4A1B-994B-8E9B81C696C9}" type="slidenum">
              <a:rPr lang="en-US" smtClean="0"/>
              <a:t>51</a:t>
            </a:fld>
            <a:endParaRPr lang="en-US"/>
          </a:p>
        </p:txBody>
      </p:sp>
    </p:spTree>
    <p:extLst>
      <p:ext uri="{BB962C8B-B14F-4D97-AF65-F5344CB8AC3E}">
        <p14:creationId xmlns:p14="http://schemas.microsoft.com/office/powerpoint/2010/main" val="23741207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B60AC-0B00-7357-8ED6-68A342C855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A0EEE2-3AA3-93CD-D71D-578B1C92A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33DC0B-BDE9-A0E9-4CB7-F7763278EC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A3DEE5-07AA-CCC4-05FD-87A0AEE413A1}"/>
              </a:ext>
            </a:extLst>
          </p:cNvPr>
          <p:cNvSpPr>
            <a:spLocks noGrp="1"/>
          </p:cNvSpPr>
          <p:nvPr>
            <p:ph type="sldNum" sz="quarter" idx="5"/>
          </p:nvPr>
        </p:nvSpPr>
        <p:spPr/>
        <p:txBody>
          <a:bodyPr/>
          <a:lstStyle/>
          <a:p>
            <a:fld id="{6224478C-5B3B-4A1B-994B-8E9B81C696C9}" type="slidenum">
              <a:rPr lang="en-US" smtClean="0"/>
              <a:t>52</a:t>
            </a:fld>
            <a:endParaRPr lang="en-US"/>
          </a:p>
        </p:txBody>
      </p:sp>
    </p:spTree>
    <p:extLst>
      <p:ext uri="{BB962C8B-B14F-4D97-AF65-F5344CB8AC3E}">
        <p14:creationId xmlns:p14="http://schemas.microsoft.com/office/powerpoint/2010/main" val="2318561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D05CB-C111-AE31-F11E-A8471012F6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613275-88A9-8348-DFB1-C9FA778489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5442F8-511F-D4ED-DE1F-6294CD17CD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00B856-6312-3F4B-51C3-90A2CDE31548}"/>
              </a:ext>
            </a:extLst>
          </p:cNvPr>
          <p:cNvSpPr>
            <a:spLocks noGrp="1"/>
          </p:cNvSpPr>
          <p:nvPr>
            <p:ph type="sldNum" sz="quarter" idx="5"/>
          </p:nvPr>
        </p:nvSpPr>
        <p:spPr/>
        <p:txBody>
          <a:bodyPr/>
          <a:lstStyle/>
          <a:p>
            <a:fld id="{6224478C-5B3B-4A1B-994B-8E9B81C696C9}" type="slidenum">
              <a:rPr lang="en-US" smtClean="0"/>
              <a:t>6</a:t>
            </a:fld>
            <a:endParaRPr lang="en-US"/>
          </a:p>
        </p:txBody>
      </p:sp>
    </p:spTree>
    <p:extLst>
      <p:ext uri="{BB962C8B-B14F-4D97-AF65-F5344CB8AC3E}">
        <p14:creationId xmlns:p14="http://schemas.microsoft.com/office/powerpoint/2010/main" val="117570963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24D1C-19B4-0BE5-8776-9D653D0825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51F2DB-4F3A-2D35-C2AE-8F87A98A0B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8ADFAC-DFB8-DC34-71B4-DDB3AB34A4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4C05A3-515A-E9BA-034C-FD3418CC3536}"/>
              </a:ext>
            </a:extLst>
          </p:cNvPr>
          <p:cNvSpPr>
            <a:spLocks noGrp="1"/>
          </p:cNvSpPr>
          <p:nvPr>
            <p:ph type="sldNum" sz="quarter" idx="5"/>
          </p:nvPr>
        </p:nvSpPr>
        <p:spPr/>
        <p:txBody>
          <a:bodyPr/>
          <a:lstStyle/>
          <a:p>
            <a:fld id="{6224478C-5B3B-4A1B-994B-8E9B81C696C9}" type="slidenum">
              <a:rPr lang="en-US" smtClean="0"/>
              <a:t>53</a:t>
            </a:fld>
            <a:endParaRPr lang="en-US"/>
          </a:p>
        </p:txBody>
      </p:sp>
    </p:spTree>
    <p:extLst>
      <p:ext uri="{BB962C8B-B14F-4D97-AF65-F5344CB8AC3E}">
        <p14:creationId xmlns:p14="http://schemas.microsoft.com/office/powerpoint/2010/main" val="13018736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0A3F2-D6EB-A5C3-C128-37F34E499B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2CB550-BA75-62B8-870F-7DE4B702EA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55A95B-423A-02DE-54AA-D2B53000D2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7E2F4A-29AD-155E-5EF2-264EAB1B1B65}"/>
              </a:ext>
            </a:extLst>
          </p:cNvPr>
          <p:cNvSpPr>
            <a:spLocks noGrp="1"/>
          </p:cNvSpPr>
          <p:nvPr>
            <p:ph type="sldNum" sz="quarter" idx="5"/>
          </p:nvPr>
        </p:nvSpPr>
        <p:spPr/>
        <p:txBody>
          <a:bodyPr/>
          <a:lstStyle/>
          <a:p>
            <a:fld id="{6224478C-5B3B-4A1B-994B-8E9B81C696C9}" type="slidenum">
              <a:rPr lang="en-US" smtClean="0"/>
              <a:t>54</a:t>
            </a:fld>
            <a:endParaRPr lang="en-US"/>
          </a:p>
        </p:txBody>
      </p:sp>
    </p:spTree>
    <p:extLst>
      <p:ext uri="{BB962C8B-B14F-4D97-AF65-F5344CB8AC3E}">
        <p14:creationId xmlns:p14="http://schemas.microsoft.com/office/powerpoint/2010/main" val="40039066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EEF13-74F3-1BA8-0C94-6839B7BB60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F06461-7A1B-7E84-64A4-5C6FE3F59F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7F7E87-3442-74C6-FD83-88D807C7FB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4C4788-E9CB-0FCE-AC3A-F54C97AD6BF2}"/>
              </a:ext>
            </a:extLst>
          </p:cNvPr>
          <p:cNvSpPr>
            <a:spLocks noGrp="1"/>
          </p:cNvSpPr>
          <p:nvPr>
            <p:ph type="sldNum" sz="quarter" idx="5"/>
          </p:nvPr>
        </p:nvSpPr>
        <p:spPr/>
        <p:txBody>
          <a:bodyPr/>
          <a:lstStyle/>
          <a:p>
            <a:fld id="{6224478C-5B3B-4A1B-994B-8E9B81C696C9}" type="slidenum">
              <a:rPr lang="en-US" smtClean="0"/>
              <a:t>55</a:t>
            </a:fld>
            <a:endParaRPr lang="en-US"/>
          </a:p>
        </p:txBody>
      </p:sp>
    </p:spTree>
    <p:extLst>
      <p:ext uri="{BB962C8B-B14F-4D97-AF65-F5344CB8AC3E}">
        <p14:creationId xmlns:p14="http://schemas.microsoft.com/office/powerpoint/2010/main" val="711871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85BC1-0C7F-8715-A5D8-A8397B26B5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B8DBF1-7676-E515-8F1E-50E469B0C8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A055F0-4A4C-7B61-8E27-0318CBE63F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C76DB9-0823-9C37-733E-105902C4EC2E}"/>
              </a:ext>
            </a:extLst>
          </p:cNvPr>
          <p:cNvSpPr>
            <a:spLocks noGrp="1"/>
          </p:cNvSpPr>
          <p:nvPr>
            <p:ph type="sldNum" sz="quarter" idx="5"/>
          </p:nvPr>
        </p:nvSpPr>
        <p:spPr/>
        <p:txBody>
          <a:bodyPr/>
          <a:lstStyle/>
          <a:p>
            <a:fld id="{6224478C-5B3B-4A1B-994B-8E9B81C696C9}" type="slidenum">
              <a:rPr lang="en-US" smtClean="0"/>
              <a:t>56</a:t>
            </a:fld>
            <a:endParaRPr lang="en-US"/>
          </a:p>
        </p:txBody>
      </p:sp>
    </p:spTree>
    <p:extLst>
      <p:ext uri="{BB962C8B-B14F-4D97-AF65-F5344CB8AC3E}">
        <p14:creationId xmlns:p14="http://schemas.microsoft.com/office/powerpoint/2010/main" val="25897026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CB675-3733-2046-FDCE-B6AEC635E6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44C415-F9FD-09DA-95C7-5D953444EF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5659FA-5D29-6BEE-7749-752134C32F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F8452B-10A6-C40A-1993-804B9F0D78FF}"/>
              </a:ext>
            </a:extLst>
          </p:cNvPr>
          <p:cNvSpPr>
            <a:spLocks noGrp="1"/>
          </p:cNvSpPr>
          <p:nvPr>
            <p:ph type="sldNum" sz="quarter" idx="5"/>
          </p:nvPr>
        </p:nvSpPr>
        <p:spPr/>
        <p:txBody>
          <a:bodyPr/>
          <a:lstStyle/>
          <a:p>
            <a:fld id="{6224478C-5B3B-4A1B-994B-8E9B81C696C9}" type="slidenum">
              <a:rPr lang="en-US" smtClean="0"/>
              <a:t>57</a:t>
            </a:fld>
            <a:endParaRPr lang="en-US"/>
          </a:p>
        </p:txBody>
      </p:sp>
    </p:spTree>
    <p:extLst>
      <p:ext uri="{BB962C8B-B14F-4D97-AF65-F5344CB8AC3E}">
        <p14:creationId xmlns:p14="http://schemas.microsoft.com/office/powerpoint/2010/main" val="178525591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6B9AE-5DCF-1031-27C5-E06E0F42D0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3C2B4-E9D1-60CF-9772-D8505A56B1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AC0427-53ED-4C57-75F2-0AC8007955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8771AA-A9BF-3F90-F365-74D45D9F1A9F}"/>
              </a:ext>
            </a:extLst>
          </p:cNvPr>
          <p:cNvSpPr>
            <a:spLocks noGrp="1"/>
          </p:cNvSpPr>
          <p:nvPr>
            <p:ph type="sldNum" sz="quarter" idx="5"/>
          </p:nvPr>
        </p:nvSpPr>
        <p:spPr/>
        <p:txBody>
          <a:bodyPr/>
          <a:lstStyle/>
          <a:p>
            <a:fld id="{6224478C-5B3B-4A1B-994B-8E9B81C696C9}" type="slidenum">
              <a:rPr lang="en-US" smtClean="0"/>
              <a:t>58</a:t>
            </a:fld>
            <a:endParaRPr lang="en-US"/>
          </a:p>
        </p:txBody>
      </p:sp>
    </p:spTree>
    <p:extLst>
      <p:ext uri="{BB962C8B-B14F-4D97-AF65-F5344CB8AC3E}">
        <p14:creationId xmlns:p14="http://schemas.microsoft.com/office/powerpoint/2010/main" val="33660887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3BFBF-F07F-4F06-F666-2CC93F8942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61D577-2FED-3E7E-F26D-960EBDAF54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FC4628-20DC-F9FA-07EA-BAE0BB5669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70492B-C450-C516-EB5C-8B0151DAB0AE}"/>
              </a:ext>
            </a:extLst>
          </p:cNvPr>
          <p:cNvSpPr>
            <a:spLocks noGrp="1"/>
          </p:cNvSpPr>
          <p:nvPr>
            <p:ph type="sldNum" sz="quarter" idx="5"/>
          </p:nvPr>
        </p:nvSpPr>
        <p:spPr/>
        <p:txBody>
          <a:bodyPr/>
          <a:lstStyle/>
          <a:p>
            <a:fld id="{6224478C-5B3B-4A1B-994B-8E9B81C696C9}" type="slidenum">
              <a:rPr lang="en-US" smtClean="0"/>
              <a:t>59</a:t>
            </a:fld>
            <a:endParaRPr lang="en-US"/>
          </a:p>
        </p:txBody>
      </p:sp>
    </p:spTree>
    <p:extLst>
      <p:ext uri="{BB962C8B-B14F-4D97-AF65-F5344CB8AC3E}">
        <p14:creationId xmlns:p14="http://schemas.microsoft.com/office/powerpoint/2010/main" val="329328110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4CC8D-17F2-740F-E98F-1BB620485F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D0A7BF-6831-B8D9-74B1-7ACB47B825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E3CCCC-4D7B-2B6F-E445-518F5B33BE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DB5D0F-F47C-29B6-E823-C5316561BF97}"/>
              </a:ext>
            </a:extLst>
          </p:cNvPr>
          <p:cNvSpPr>
            <a:spLocks noGrp="1"/>
          </p:cNvSpPr>
          <p:nvPr>
            <p:ph type="sldNum" sz="quarter" idx="5"/>
          </p:nvPr>
        </p:nvSpPr>
        <p:spPr/>
        <p:txBody>
          <a:bodyPr/>
          <a:lstStyle/>
          <a:p>
            <a:fld id="{6224478C-5B3B-4A1B-994B-8E9B81C696C9}" type="slidenum">
              <a:rPr lang="en-US" smtClean="0"/>
              <a:t>60</a:t>
            </a:fld>
            <a:endParaRPr lang="en-US"/>
          </a:p>
        </p:txBody>
      </p:sp>
    </p:spTree>
    <p:extLst>
      <p:ext uri="{BB962C8B-B14F-4D97-AF65-F5344CB8AC3E}">
        <p14:creationId xmlns:p14="http://schemas.microsoft.com/office/powerpoint/2010/main" val="32996613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22D84-C2B1-7BD7-FFE4-115B19B948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904F19-A945-1088-C9B3-FA704A6EB1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991B6B-D6C5-701C-4770-9E6402B374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F85D9E-09C0-F575-2E2E-7594226B075D}"/>
              </a:ext>
            </a:extLst>
          </p:cNvPr>
          <p:cNvSpPr>
            <a:spLocks noGrp="1"/>
          </p:cNvSpPr>
          <p:nvPr>
            <p:ph type="sldNum" sz="quarter" idx="5"/>
          </p:nvPr>
        </p:nvSpPr>
        <p:spPr/>
        <p:txBody>
          <a:bodyPr/>
          <a:lstStyle/>
          <a:p>
            <a:fld id="{6224478C-5B3B-4A1B-994B-8E9B81C696C9}" type="slidenum">
              <a:rPr lang="en-US" smtClean="0"/>
              <a:t>61</a:t>
            </a:fld>
            <a:endParaRPr lang="en-US"/>
          </a:p>
        </p:txBody>
      </p:sp>
    </p:spTree>
    <p:extLst>
      <p:ext uri="{BB962C8B-B14F-4D97-AF65-F5344CB8AC3E}">
        <p14:creationId xmlns:p14="http://schemas.microsoft.com/office/powerpoint/2010/main" val="5694915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BA47B-F981-EA5F-FE2B-52CD709C53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71B732-96EC-B4A8-6B77-D6CEF2F80C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2EEAC-9B81-FAF6-874D-BBC0C0B185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CFB92F-786D-39C7-F162-E503CDD882D2}"/>
              </a:ext>
            </a:extLst>
          </p:cNvPr>
          <p:cNvSpPr>
            <a:spLocks noGrp="1"/>
          </p:cNvSpPr>
          <p:nvPr>
            <p:ph type="sldNum" sz="quarter" idx="5"/>
          </p:nvPr>
        </p:nvSpPr>
        <p:spPr/>
        <p:txBody>
          <a:bodyPr/>
          <a:lstStyle/>
          <a:p>
            <a:fld id="{6224478C-5B3B-4A1B-994B-8E9B81C696C9}" type="slidenum">
              <a:rPr lang="en-US" smtClean="0"/>
              <a:t>62</a:t>
            </a:fld>
            <a:endParaRPr lang="en-US"/>
          </a:p>
        </p:txBody>
      </p:sp>
    </p:spTree>
    <p:extLst>
      <p:ext uri="{BB962C8B-B14F-4D97-AF65-F5344CB8AC3E}">
        <p14:creationId xmlns:p14="http://schemas.microsoft.com/office/powerpoint/2010/main" val="3397479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28FC3-144D-BBD9-FB3C-DFB1CD4066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A5C941-97B0-2223-6164-796985258E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83BB39-2D70-63CB-59C2-ADAD4ABDEA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7CDE90-0BA6-A2DE-035F-75C209464D21}"/>
              </a:ext>
            </a:extLst>
          </p:cNvPr>
          <p:cNvSpPr>
            <a:spLocks noGrp="1"/>
          </p:cNvSpPr>
          <p:nvPr>
            <p:ph type="sldNum" sz="quarter" idx="5"/>
          </p:nvPr>
        </p:nvSpPr>
        <p:spPr/>
        <p:txBody>
          <a:bodyPr/>
          <a:lstStyle/>
          <a:p>
            <a:fld id="{6224478C-5B3B-4A1B-994B-8E9B81C696C9}" type="slidenum">
              <a:rPr lang="en-US" smtClean="0"/>
              <a:t>7</a:t>
            </a:fld>
            <a:endParaRPr lang="en-US"/>
          </a:p>
        </p:txBody>
      </p:sp>
    </p:spTree>
    <p:extLst>
      <p:ext uri="{BB962C8B-B14F-4D97-AF65-F5344CB8AC3E}">
        <p14:creationId xmlns:p14="http://schemas.microsoft.com/office/powerpoint/2010/main" val="37956712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1B1DF-1D50-8689-3EA6-E96356E16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BD00A4-F91D-BC94-9B1E-ABA35C20F7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4B2112-A114-226E-32EC-4A5088EC28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B58996-B19C-B3B3-1C50-0BDEF73FEA83}"/>
              </a:ext>
            </a:extLst>
          </p:cNvPr>
          <p:cNvSpPr>
            <a:spLocks noGrp="1"/>
          </p:cNvSpPr>
          <p:nvPr>
            <p:ph type="sldNum" sz="quarter" idx="5"/>
          </p:nvPr>
        </p:nvSpPr>
        <p:spPr/>
        <p:txBody>
          <a:bodyPr/>
          <a:lstStyle/>
          <a:p>
            <a:fld id="{6224478C-5B3B-4A1B-994B-8E9B81C696C9}" type="slidenum">
              <a:rPr lang="en-US" smtClean="0"/>
              <a:t>63</a:t>
            </a:fld>
            <a:endParaRPr lang="en-US"/>
          </a:p>
        </p:txBody>
      </p:sp>
    </p:spTree>
    <p:extLst>
      <p:ext uri="{BB962C8B-B14F-4D97-AF65-F5344CB8AC3E}">
        <p14:creationId xmlns:p14="http://schemas.microsoft.com/office/powerpoint/2010/main" val="9323943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CC32A-C0F4-1990-6DDD-CDF91E8E8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873FE5-01C8-F71B-C8DB-A8CCBF2EBE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274A29-A331-5B95-B97F-75F99B2C9F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92BD7E-608A-5EE5-1144-8FF8795FCB46}"/>
              </a:ext>
            </a:extLst>
          </p:cNvPr>
          <p:cNvSpPr>
            <a:spLocks noGrp="1"/>
          </p:cNvSpPr>
          <p:nvPr>
            <p:ph type="sldNum" sz="quarter" idx="5"/>
          </p:nvPr>
        </p:nvSpPr>
        <p:spPr/>
        <p:txBody>
          <a:bodyPr/>
          <a:lstStyle/>
          <a:p>
            <a:fld id="{6224478C-5B3B-4A1B-994B-8E9B81C696C9}" type="slidenum">
              <a:rPr lang="en-US" smtClean="0"/>
              <a:t>64</a:t>
            </a:fld>
            <a:endParaRPr lang="en-US"/>
          </a:p>
        </p:txBody>
      </p:sp>
    </p:spTree>
    <p:extLst>
      <p:ext uri="{BB962C8B-B14F-4D97-AF65-F5344CB8AC3E}">
        <p14:creationId xmlns:p14="http://schemas.microsoft.com/office/powerpoint/2010/main" val="182858410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7FE49-5FBA-5B24-89BA-B4420F2288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0F466-D6B5-B9AA-15A1-55F323B142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85EC34-EB24-3306-AA53-7118FE6437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28E4DC-E6BD-58BE-A9EF-582FCE7E3F19}"/>
              </a:ext>
            </a:extLst>
          </p:cNvPr>
          <p:cNvSpPr>
            <a:spLocks noGrp="1"/>
          </p:cNvSpPr>
          <p:nvPr>
            <p:ph type="sldNum" sz="quarter" idx="5"/>
          </p:nvPr>
        </p:nvSpPr>
        <p:spPr/>
        <p:txBody>
          <a:bodyPr/>
          <a:lstStyle/>
          <a:p>
            <a:fld id="{6224478C-5B3B-4A1B-994B-8E9B81C696C9}" type="slidenum">
              <a:rPr lang="en-US" smtClean="0"/>
              <a:t>65</a:t>
            </a:fld>
            <a:endParaRPr lang="en-US"/>
          </a:p>
        </p:txBody>
      </p:sp>
    </p:spTree>
    <p:extLst>
      <p:ext uri="{BB962C8B-B14F-4D97-AF65-F5344CB8AC3E}">
        <p14:creationId xmlns:p14="http://schemas.microsoft.com/office/powerpoint/2010/main" val="348404387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EE5A5-7AB6-6333-EBB0-4F7E240FD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3A7368-8D0C-7828-D4C8-23B88BA83E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1F94C4-C0C2-76C2-8249-5F0BB91031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57B2E0-E8A2-5107-0E2E-CF803B207D34}"/>
              </a:ext>
            </a:extLst>
          </p:cNvPr>
          <p:cNvSpPr>
            <a:spLocks noGrp="1"/>
          </p:cNvSpPr>
          <p:nvPr>
            <p:ph type="sldNum" sz="quarter" idx="5"/>
          </p:nvPr>
        </p:nvSpPr>
        <p:spPr/>
        <p:txBody>
          <a:bodyPr/>
          <a:lstStyle/>
          <a:p>
            <a:fld id="{6224478C-5B3B-4A1B-994B-8E9B81C696C9}" type="slidenum">
              <a:rPr lang="en-US" smtClean="0"/>
              <a:t>66</a:t>
            </a:fld>
            <a:endParaRPr lang="en-US"/>
          </a:p>
        </p:txBody>
      </p:sp>
    </p:spTree>
    <p:extLst>
      <p:ext uri="{BB962C8B-B14F-4D97-AF65-F5344CB8AC3E}">
        <p14:creationId xmlns:p14="http://schemas.microsoft.com/office/powerpoint/2010/main" val="32979423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20FD4-6ED9-06D3-D1A4-E12536F2FC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E653B3-7A88-EDC5-DBD2-15456CE1DB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0D1995-07EA-212F-E2C9-6D0B42B46F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A3F9B9-7409-474B-5F54-EFF319717F59}"/>
              </a:ext>
            </a:extLst>
          </p:cNvPr>
          <p:cNvSpPr>
            <a:spLocks noGrp="1"/>
          </p:cNvSpPr>
          <p:nvPr>
            <p:ph type="sldNum" sz="quarter" idx="5"/>
          </p:nvPr>
        </p:nvSpPr>
        <p:spPr/>
        <p:txBody>
          <a:bodyPr/>
          <a:lstStyle/>
          <a:p>
            <a:fld id="{6224478C-5B3B-4A1B-994B-8E9B81C696C9}" type="slidenum">
              <a:rPr lang="en-US" smtClean="0"/>
              <a:t>67</a:t>
            </a:fld>
            <a:endParaRPr lang="en-US"/>
          </a:p>
        </p:txBody>
      </p:sp>
    </p:spTree>
    <p:extLst>
      <p:ext uri="{BB962C8B-B14F-4D97-AF65-F5344CB8AC3E}">
        <p14:creationId xmlns:p14="http://schemas.microsoft.com/office/powerpoint/2010/main" val="232603050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DB411-69CE-A529-D7A9-B77985D490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0EDD0C-1D9B-B8AE-B182-89E6417EDE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19EA76-7E38-8868-76D6-74DECA2014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45BB0E-2CE0-F4BF-9692-22DC7A410E5F}"/>
              </a:ext>
            </a:extLst>
          </p:cNvPr>
          <p:cNvSpPr>
            <a:spLocks noGrp="1"/>
          </p:cNvSpPr>
          <p:nvPr>
            <p:ph type="sldNum" sz="quarter" idx="5"/>
          </p:nvPr>
        </p:nvSpPr>
        <p:spPr/>
        <p:txBody>
          <a:bodyPr/>
          <a:lstStyle/>
          <a:p>
            <a:fld id="{6224478C-5B3B-4A1B-994B-8E9B81C696C9}" type="slidenum">
              <a:rPr lang="en-US" smtClean="0"/>
              <a:t>68</a:t>
            </a:fld>
            <a:endParaRPr lang="en-US"/>
          </a:p>
        </p:txBody>
      </p:sp>
    </p:spTree>
    <p:extLst>
      <p:ext uri="{BB962C8B-B14F-4D97-AF65-F5344CB8AC3E}">
        <p14:creationId xmlns:p14="http://schemas.microsoft.com/office/powerpoint/2010/main" val="40355754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4704-B3BE-8F3D-E345-968CECFE24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345291-940B-2719-002B-F0BB4EBD3E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0AC3A7-8890-5D00-79D3-09C337F793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668467-25C4-92A8-F1DB-FE5DB0838223}"/>
              </a:ext>
            </a:extLst>
          </p:cNvPr>
          <p:cNvSpPr>
            <a:spLocks noGrp="1"/>
          </p:cNvSpPr>
          <p:nvPr>
            <p:ph type="sldNum" sz="quarter" idx="5"/>
          </p:nvPr>
        </p:nvSpPr>
        <p:spPr/>
        <p:txBody>
          <a:bodyPr/>
          <a:lstStyle/>
          <a:p>
            <a:fld id="{6224478C-5B3B-4A1B-994B-8E9B81C696C9}" type="slidenum">
              <a:rPr lang="en-US" smtClean="0"/>
              <a:t>69</a:t>
            </a:fld>
            <a:endParaRPr lang="en-US"/>
          </a:p>
        </p:txBody>
      </p:sp>
    </p:spTree>
    <p:extLst>
      <p:ext uri="{BB962C8B-B14F-4D97-AF65-F5344CB8AC3E}">
        <p14:creationId xmlns:p14="http://schemas.microsoft.com/office/powerpoint/2010/main" val="352928775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42E64-1250-B19F-E468-C763EE0FB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C2DB3B-95EE-4ACC-6935-C23A8E95E7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88F74C-B8F9-027C-06B4-FE9C198B92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1D9665-C76E-EDCF-09E3-7141C943B743}"/>
              </a:ext>
            </a:extLst>
          </p:cNvPr>
          <p:cNvSpPr>
            <a:spLocks noGrp="1"/>
          </p:cNvSpPr>
          <p:nvPr>
            <p:ph type="sldNum" sz="quarter" idx="5"/>
          </p:nvPr>
        </p:nvSpPr>
        <p:spPr/>
        <p:txBody>
          <a:bodyPr/>
          <a:lstStyle/>
          <a:p>
            <a:fld id="{6224478C-5B3B-4A1B-994B-8E9B81C696C9}" type="slidenum">
              <a:rPr lang="en-US" smtClean="0"/>
              <a:t>70</a:t>
            </a:fld>
            <a:endParaRPr lang="en-US"/>
          </a:p>
        </p:txBody>
      </p:sp>
    </p:spTree>
    <p:extLst>
      <p:ext uri="{BB962C8B-B14F-4D97-AF65-F5344CB8AC3E}">
        <p14:creationId xmlns:p14="http://schemas.microsoft.com/office/powerpoint/2010/main" val="161229026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9DD11-D8FD-2086-C681-B21AFF045E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16F3A1-6ADA-F304-D52A-CC160F9CAE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D00DBE-6A94-3F5B-56AD-938E963173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F8C475-CC2C-7E5C-187B-C4BFA71BB9E3}"/>
              </a:ext>
            </a:extLst>
          </p:cNvPr>
          <p:cNvSpPr>
            <a:spLocks noGrp="1"/>
          </p:cNvSpPr>
          <p:nvPr>
            <p:ph type="sldNum" sz="quarter" idx="5"/>
          </p:nvPr>
        </p:nvSpPr>
        <p:spPr/>
        <p:txBody>
          <a:bodyPr/>
          <a:lstStyle/>
          <a:p>
            <a:fld id="{6224478C-5B3B-4A1B-994B-8E9B81C696C9}" type="slidenum">
              <a:rPr lang="en-US" smtClean="0"/>
              <a:t>71</a:t>
            </a:fld>
            <a:endParaRPr lang="en-US"/>
          </a:p>
        </p:txBody>
      </p:sp>
    </p:spTree>
    <p:extLst>
      <p:ext uri="{BB962C8B-B14F-4D97-AF65-F5344CB8AC3E}">
        <p14:creationId xmlns:p14="http://schemas.microsoft.com/office/powerpoint/2010/main" val="393177222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FF6F9-9005-74D7-EF61-75D77B1459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113B03-933B-CE8E-9B5A-241D15963B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B42CE9-6093-F759-2566-8B54FA654A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80D52E-ED20-037E-A60D-74480513FF80}"/>
              </a:ext>
            </a:extLst>
          </p:cNvPr>
          <p:cNvSpPr>
            <a:spLocks noGrp="1"/>
          </p:cNvSpPr>
          <p:nvPr>
            <p:ph type="sldNum" sz="quarter" idx="5"/>
          </p:nvPr>
        </p:nvSpPr>
        <p:spPr/>
        <p:txBody>
          <a:bodyPr/>
          <a:lstStyle/>
          <a:p>
            <a:fld id="{6224478C-5B3B-4A1B-994B-8E9B81C696C9}" type="slidenum">
              <a:rPr lang="en-US" smtClean="0"/>
              <a:t>72</a:t>
            </a:fld>
            <a:endParaRPr lang="en-US"/>
          </a:p>
        </p:txBody>
      </p:sp>
    </p:spTree>
    <p:extLst>
      <p:ext uri="{BB962C8B-B14F-4D97-AF65-F5344CB8AC3E}">
        <p14:creationId xmlns:p14="http://schemas.microsoft.com/office/powerpoint/2010/main" val="226419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A9ED1-B5F6-0E1B-FD6A-027C199E4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D7B087-FFAB-ACF9-7744-D7D7F5DE2D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E52087-DA23-A3AC-F074-276707EFA4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CBC211-F3C9-C1CF-4BB0-6AD0FF5C8CFC}"/>
              </a:ext>
            </a:extLst>
          </p:cNvPr>
          <p:cNvSpPr>
            <a:spLocks noGrp="1"/>
          </p:cNvSpPr>
          <p:nvPr>
            <p:ph type="sldNum" sz="quarter" idx="5"/>
          </p:nvPr>
        </p:nvSpPr>
        <p:spPr/>
        <p:txBody>
          <a:bodyPr/>
          <a:lstStyle/>
          <a:p>
            <a:fld id="{6224478C-5B3B-4A1B-994B-8E9B81C696C9}" type="slidenum">
              <a:rPr lang="en-US" smtClean="0"/>
              <a:t>8</a:t>
            </a:fld>
            <a:endParaRPr lang="en-US"/>
          </a:p>
        </p:txBody>
      </p:sp>
    </p:spTree>
    <p:extLst>
      <p:ext uri="{BB962C8B-B14F-4D97-AF65-F5344CB8AC3E}">
        <p14:creationId xmlns:p14="http://schemas.microsoft.com/office/powerpoint/2010/main" val="49088554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7BF3F-FE88-B079-B74F-EB201288F7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2FA555-ACE4-D42A-3847-F3F2A62D95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64AE8F-FD65-2AA2-651B-9880DE175C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F9095D-2518-3BD0-DD70-1CC1FE6ED4E6}"/>
              </a:ext>
            </a:extLst>
          </p:cNvPr>
          <p:cNvSpPr>
            <a:spLocks noGrp="1"/>
          </p:cNvSpPr>
          <p:nvPr>
            <p:ph type="sldNum" sz="quarter" idx="5"/>
          </p:nvPr>
        </p:nvSpPr>
        <p:spPr/>
        <p:txBody>
          <a:bodyPr/>
          <a:lstStyle/>
          <a:p>
            <a:fld id="{6224478C-5B3B-4A1B-994B-8E9B81C696C9}" type="slidenum">
              <a:rPr lang="en-US" smtClean="0"/>
              <a:t>73</a:t>
            </a:fld>
            <a:endParaRPr lang="en-US"/>
          </a:p>
        </p:txBody>
      </p:sp>
    </p:spTree>
    <p:extLst>
      <p:ext uri="{BB962C8B-B14F-4D97-AF65-F5344CB8AC3E}">
        <p14:creationId xmlns:p14="http://schemas.microsoft.com/office/powerpoint/2010/main" val="427664840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03B63-D9FF-64B6-E81A-56C17A1DA2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CEAC8A-0AA2-146C-0B51-8FC9ECDEF2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D5D531-2EE7-A1D9-DAF5-3DA43ACC5B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F0C2F2-4A54-7714-523B-6310610052CC}"/>
              </a:ext>
            </a:extLst>
          </p:cNvPr>
          <p:cNvSpPr>
            <a:spLocks noGrp="1"/>
          </p:cNvSpPr>
          <p:nvPr>
            <p:ph type="sldNum" sz="quarter" idx="5"/>
          </p:nvPr>
        </p:nvSpPr>
        <p:spPr/>
        <p:txBody>
          <a:bodyPr/>
          <a:lstStyle/>
          <a:p>
            <a:fld id="{6224478C-5B3B-4A1B-994B-8E9B81C696C9}" type="slidenum">
              <a:rPr lang="en-US" smtClean="0"/>
              <a:t>74</a:t>
            </a:fld>
            <a:endParaRPr lang="en-US"/>
          </a:p>
        </p:txBody>
      </p:sp>
    </p:spTree>
    <p:extLst>
      <p:ext uri="{BB962C8B-B14F-4D97-AF65-F5344CB8AC3E}">
        <p14:creationId xmlns:p14="http://schemas.microsoft.com/office/powerpoint/2010/main" val="307260106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EA319-F9EA-539C-DA67-B379951E7D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85D0C-59D6-031D-F9DD-D7A22BCA55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AC70F8-FEFA-85C4-30CF-A625B3E817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04766F-739B-76FA-612C-9CF25DB1EBC9}"/>
              </a:ext>
            </a:extLst>
          </p:cNvPr>
          <p:cNvSpPr>
            <a:spLocks noGrp="1"/>
          </p:cNvSpPr>
          <p:nvPr>
            <p:ph type="sldNum" sz="quarter" idx="5"/>
          </p:nvPr>
        </p:nvSpPr>
        <p:spPr/>
        <p:txBody>
          <a:bodyPr/>
          <a:lstStyle/>
          <a:p>
            <a:fld id="{6224478C-5B3B-4A1B-994B-8E9B81C696C9}" type="slidenum">
              <a:rPr lang="en-US" smtClean="0"/>
              <a:t>75</a:t>
            </a:fld>
            <a:endParaRPr lang="en-US"/>
          </a:p>
        </p:txBody>
      </p:sp>
    </p:spTree>
    <p:extLst>
      <p:ext uri="{BB962C8B-B14F-4D97-AF65-F5344CB8AC3E}">
        <p14:creationId xmlns:p14="http://schemas.microsoft.com/office/powerpoint/2010/main" val="169295670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0D181-8055-11E2-24EA-F407B5D308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F9D22D-DEA1-7B0B-F13A-E0CFDF9E20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C87F0D-CFD9-C947-4325-830EE8A276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1E2200-CEF6-ACCF-FDE0-3C955C3546A9}"/>
              </a:ext>
            </a:extLst>
          </p:cNvPr>
          <p:cNvSpPr>
            <a:spLocks noGrp="1"/>
          </p:cNvSpPr>
          <p:nvPr>
            <p:ph type="sldNum" sz="quarter" idx="5"/>
          </p:nvPr>
        </p:nvSpPr>
        <p:spPr/>
        <p:txBody>
          <a:bodyPr/>
          <a:lstStyle/>
          <a:p>
            <a:fld id="{6224478C-5B3B-4A1B-994B-8E9B81C696C9}" type="slidenum">
              <a:rPr lang="en-US" smtClean="0"/>
              <a:t>76</a:t>
            </a:fld>
            <a:endParaRPr lang="en-US"/>
          </a:p>
        </p:txBody>
      </p:sp>
    </p:spTree>
    <p:extLst>
      <p:ext uri="{BB962C8B-B14F-4D97-AF65-F5344CB8AC3E}">
        <p14:creationId xmlns:p14="http://schemas.microsoft.com/office/powerpoint/2010/main" val="41753605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7C379-032B-B05A-17CF-DCFC04C4B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79D7EE-8B19-A6F8-876B-4AB0A3B8AC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966616-491B-C9E8-C8F0-FB58FB7F58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1FE96B-C402-8998-1595-F9EC4B47F7EC}"/>
              </a:ext>
            </a:extLst>
          </p:cNvPr>
          <p:cNvSpPr>
            <a:spLocks noGrp="1"/>
          </p:cNvSpPr>
          <p:nvPr>
            <p:ph type="sldNum" sz="quarter" idx="5"/>
          </p:nvPr>
        </p:nvSpPr>
        <p:spPr/>
        <p:txBody>
          <a:bodyPr/>
          <a:lstStyle/>
          <a:p>
            <a:fld id="{6224478C-5B3B-4A1B-994B-8E9B81C696C9}" type="slidenum">
              <a:rPr lang="en-US" smtClean="0"/>
              <a:t>77</a:t>
            </a:fld>
            <a:endParaRPr lang="en-US"/>
          </a:p>
        </p:txBody>
      </p:sp>
    </p:spTree>
    <p:extLst>
      <p:ext uri="{BB962C8B-B14F-4D97-AF65-F5344CB8AC3E}">
        <p14:creationId xmlns:p14="http://schemas.microsoft.com/office/powerpoint/2010/main" val="291431516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F85E36-20DE-47F0-B231-40A8B756660F}" type="slidenum">
              <a:rPr lang="en-US" smtClean="0"/>
              <a:t>78</a:t>
            </a:fld>
            <a:endParaRPr lang="en-US"/>
          </a:p>
        </p:txBody>
      </p:sp>
    </p:spTree>
    <p:extLst>
      <p:ext uri="{BB962C8B-B14F-4D97-AF65-F5344CB8AC3E}">
        <p14:creationId xmlns:p14="http://schemas.microsoft.com/office/powerpoint/2010/main" val="139995188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F85E36-20DE-47F0-B231-40A8B756660F}" type="slidenum">
              <a:rPr lang="en-US" smtClean="0"/>
              <a:t>79</a:t>
            </a:fld>
            <a:endParaRPr lang="en-US"/>
          </a:p>
        </p:txBody>
      </p:sp>
    </p:spTree>
    <p:extLst>
      <p:ext uri="{BB962C8B-B14F-4D97-AF65-F5344CB8AC3E}">
        <p14:creationId xmlns:p14="http://schemas.microsoft.com/office/powerpoint/2010/main" val="284487014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96EEF-50A0-6F73-D6CF-C795C75EFC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573869-5F68-8D6A-3360-AB44177115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D194C1-D0B2-42FD-A6F7-699B99C128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117008-C3FA-274A-9B65-9C95C06BF410}"/>
              </a:ext>
            </a:extLst>
          </p:cNvPr>
          <p:cNvSpPr>
            <a:spLocks noGrp="1"/>
          </p:cNvSpPr>
          <p:nvPr>
            <p:ph type="sldNum" sz="quarter" idx="5"/>
          </p:nvPr>
        </p:nvSpPr>
        <p:spPr/>
        <p:txBody>
          <a:bodyPr/>
          <a:lstStyle/>
          <a:p>
            <a:fld id="{15F85E36-20DE-47F0-B231-40A8B756660F}" type="slidenum">
              <a:rPr lang="en-US" smtClean="0"/>
              <a:t>80</a:t>
            </a:fld>
            <a:endParaRPr lang="en-US"/>
          </a:p>
        </p:txBody>
      </p:sp>
    </p:spTree>
    <p:extLst>
      <p:ext uri="{BB962C8B-B14F-4D97-AF65-F5344CB8AC3E}">
        <p14:creationId xmlns:p14="http://schemas.microsoft.com/office/powerpoint/2010/main" val="186971033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D149F-B4A5-4F71-8E91-ECECEEFF4C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69AE82-0D34-C354-298F-4A958E32DB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7A5567-9C05-DFD3-FF26-35B890E0EE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871153-0B6F-24A8-33F9-49C3D2B0EFE4}"/>
              </a:ext>
            </a:extLst>
          </p:cNvPr>
          <p:cNvSpPr>
            <a:spLocks noGrp="1"/>
          </p:cNvSpPr>
          <p:nvPr>
            <p:ph type="sldNum" sz="quarter" idx="5"/>
          </p:nvPr>
        </p:nvSpPr>
        <p:spPr/>
        <p:txBody>
          <a:bodyPr/>
          <a:lstStyle/>
          <a:p>
            <a:fld id="{15F85E36-20DE-47F0-B231-40A8B756660F}" type="slidenum">
              <a:rPr lang="en-US" smtClean="0"/>
              <a:t>81</a:t>
            </a:fld>
            <a:endParaRPr lang="en-US"/>
          </a:p>
        </p:txBody>
      </p:sp>
    </p:spTree>
    <p:extLst>
      <p:ext uri="{BB962C8B-B14F-4D97-AF65-F5344CB8AC3E}">
        <p14:creationId xmlns:p14="http://schemas.microsoft.com/office/powerpoint/2010/main" val="40616231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D7EBD-646F-07FF-4BA9-C482936A62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873F92-CFE8-359F-6917-8CADE535C7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ECB5D8-08FC-A698-B3E2-F219075032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E02A23-5D60-5FD2-9987-206378504845}"/>
              </a:ext>
            </a:extLst>
          </p:cNvPr>
          <p:cNvSpPr>
            <a:spLocks noGrp="1"/>
          </p:cNvSpPr>
          <p:nvPr>
            <p:ph type="sldNum" sz="quarter" idx="5"/>
          </p:nvPr>
        </p:nvSpPr>
        <p:spPr/>
        <p:txBody>
          <a:bodyPr/>
          <a:lstStyle/>
          <a:p>
            <a:fld id="{6224478C-5B3B-4A1B-994B-8E9B81C696C9}" type="slidenum">
              <a:rPr lang="en-US" smtClean="0"/>
              <a:t>82</a:t>
            </a:fld>
            <a:endParaRPr lang="en-US"/>
          </a:p>
        </p:txBody>
      </p:sp>
    </p:spTree>
    <p:extLst>
      <p:ext uri="{BB962C8B-B14F-4D97-AF65-F5344CB8AC3E}">
        <p14:creationId xmlns:p14="http://schemas.microsoft.com/office/powerpoint/2010/main" val="1911256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C99C3-470C-879D-89F7-15528A0532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118F7-D995-850A-E47C-032246C64E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03B989-5244-53CD-8F50-6D9BED8F54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5FF440-756E-157C-4543-7CDB1329C776}"/>
              </a:ext>
            </a:extLst>
          </p:cNvPr>
          <p:cNvSpPr>
            <a:spLocks noGrp="1"/>
          </p:cNvSpPr>
          <p:nvPr>
            <p:ph type="sldNum" sz="quarter" idx="5"/>
          </p:nvPr>
        </p:nvSpPr>
        <p:spPr/>
        <p:txBody>
          <a:bodyPr/>
          <a:lstStyle/>
          <a:p>
            <a:fld id="{6224478C-5B3B-4A1B-994B-8E9B81C696C9}" type="slidenum">
              <a:rPr lang="en-US" smtClean="0"/>
              <a:t>9</a:t>
            </a:fld>
            <a:endParaRPr lang="en-US"/>
          </a:p>
        </p:txBody>
      </p:sp>
    </p:spTree>
    <p:extLst>
      <p:ext uri="{BB962C8B-B14F-4D97-AF65-F5344CB8AC3E}">
        <p14:creationId xmlns:p14="http://schemas.microsoft.com/office/powerpoint/2010/main" val="77168176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0FE45-DE57-D788-BB16-CDA85A3F5F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692C8A-7891-EDD7-04E9-F6A7E63FCE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98471-9BEE-52D4-9AAA-E55D4C49F0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E34003-507F-E49C-2F37-84EBD87C7649}"/>
              </a:ext>
            </a:extLst>
          </p:cNvPr>
          <p:cNvSpPr>
            <a:spLocks noGrp="1"/>
          </p:cNvSpPr>
          <p:nvPr>
            <p:ph type="sldNum" sz="quarter" idx="5"/>
          </p:nvPr>
        </p:nvSpPr>
        <p:spPr/>
        <p:txBody>
          <a:bodyPr/>
          <a:lstStyle/>
          <a:p>
            <a:fld id="{6224478C-5B3B-4A1B-994B-8E9B81C696C9}" type="slidenum">
              <a:rPr lang="en-US" smtClean="0"/>
              <a:t>83</a:t>
            </a:fld>
            <a:endParaRPr lang="en-US"/>
          </a:p>
        </p:txBody>
      </p:sp>
    </p:spTree>
    <p:extLst>
      <p:ext uri="{BB962C8B-B14F-4D97-AF65-F5344CB8AC3E}">
        <p14:creationId xmlns:p14="http://schemas.microsoft.com/office/powerpoint/2010/main" val="107007738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E8327-6B9B-0649-CC2F-DCDDA92B08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F3FEB8-0749-E8DA-637B-21AB4D8B07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E6E768-56BF-ED87-D892-CA5326746C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BD5486-728F-6E5E-F520-2F06E7F8BF1A}"/>
              </a:ext>
            </a:extLst>
          </p:cNvPr>
          <p:cNvSpPr>
            <a:spLocks noGrp="1"/>
          </p:cNvSpPr>
          <p:nvPr>
            <p:ph type="sldNum" sz="quarter" idx="5"/>
          </p:nvPr>
        </p:nvSpPr>
        <p:spPr/>
        <p:txBody>
          <a:bodyPr/>
          <a:lstStyle/>
          <a:p>
            <a:fld id="{6224478C-5B3B-4A1B-994B-8E9B81C696C9}" type="slidenum">
              <a:rPr lang="en-US" smtClean="0"/>
              <a:t>84</a:t>
            </a:fld>
            <a:endParaRPr lang="en-US"/>
          </a:p>
        </p:txBody>
      </p:sp>
    </p:spTree>
    <p:extLst>
      <p:ext uri="{BB962C8B-B14F-4D97-AF65-F5344CB8AC3E}">
        <p14:creationId xmlns:p14="http://schemas.microsoft.com/office/powerpoint/2010/main" val="231809894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E62DB-0E8C-93AE-53FA-E0FF1518EE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61C581-C40C-6020-2A9F-3D0389855B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58A9E0-E813-A0B2-9E79-FF849DBB7E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5A9F59-9AC9-15CE-B95B-BA2AF3BC39AB}"/>
              </a:ext>
            </a:extLst>
          </p:cNvPr>
          <p:cNvSpPr>
            <a:spLocks noGrp="1"/>
          </p:cNvSpPr>
          <p:nvPr>
            <p:ph type="sldNum" sz="quarter" idx="5"/>
          </p:nvPr>
        </p:nvSpPr>
        <p:spPr/>
        <p:txBody>
          <a:bodyPr/>
          <a:lstStyle/>
          <a:p>
            <a:fld id="{6224478C-5B3B-4A1B-994B-8E9B81C696C9}" type="slidenum">
              <a:rPr lang="en-US" smtClean="0"/>
              <a:t>85</a:t>
            </a:fld>
            <a:endParaRPr lang="en-US"/>
          </a:p>
        </p:txBody>
      </p:sp>
    </p:spTree>
    <p:extLst>
      <p:ext uri="{BB962C8B-B14F-4D97-AF65-F5344CB8AC3E}">
        <p14:creationId xmlns:p14="http://schemas.microsoft.com/office/powerpoint/2010/main" val="207701848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F8174-7C78-18A9-4CAD-438E0A14D2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E0CEBB-E2E1-818E-EB05-65ADAD7A03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A70CCE-E51E-53DC-4453-74320E282E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5CD240-EE78-0AA7-9F18-20F1F448F186}"/>
              </a:ext>
            </a:extLst>
          </p:cNvPr>
          <p:cNvSpPr>
            <a:spLocks noGrp="1"/>
          </p:cNvSpPr>
          <p:nvPr>
            <p:ph type="sldNum" sz="quarter" idx="5"/>
          </p:nvPr>
        </p:nvSpPr>
        <p:spPr/>
        <p:txBody>
          <a:bodyPr/>
          <a:lstStyle/>
          <a:p>
            <a:fld id="{6224478C-5B3B-4A1B-994B-8E9B81C696C9}" type="slidenum">
              <a:rPr lang="en-US" smtClean="0"/>
              <a:t>86</a:t>
            </a:fld>
            <a:endParaRPr lang="en-US"/>
          </a:p>
        </p:txBody>
      </p:sp>
    </p:spTree>
    <p:extLst>
      <p:ext uri="{BB962C8B-B14F-4D97-AF65-F5344CB8AC3E}">
        <p14:creationId xmlns:p14="http://schemas.microsoft.com/office/powerpoint/2010/main" val="366796956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13D25-ACA2-D5CE-A395-3D8A36D9E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AAA4D6-DFC7-C751-D291-2B24E2E1B0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F81836-C6FF-0A16-AFAF-0F20D5034E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57174D-C4D3-FAC1-7AF3-EE77B6A639F7}"/>
              </a:ext>
            </a:extLst>
          </p:cNvPr>
          <p:cNvSpPr>
            <a:spLocks noGrp="1"/>
          </p:cNvSpPr>
          <p:nvPr>
            <p:ph type="sldNum" sz="quarter" idx="5"/>
          </p:nvPr>
        </p:nvSpPr>
        <p:spPr/>
        <p:txBody>
          <a:bodyPr/>
          <a:lstStyle/>
          <a:p>
            <a:fld id="{6224478C-5B3B-4A1B-994B-8E9B81C696C9}" type="slidenum">
              <a:rPr lang="en-US" smtClean="0"/>
              <a:t>87</a:t>
            </a:fld>
            <a:endParaRPr lang="en-US"/>
          </a:p>
        </p:txBody>
      </p:sp>
    </p:spTree>
    <p:extLst>
      <p:ext uri="{BB962C8B-B14F-4D97-AF65-F5344CB8AC3E}">
        <p14:creationId xmlns:p14="http://schemas.microsoft.com/office/powerpoint/2010/main" val="176418304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E92C5-01CA-F759-4B88-0DC10825C6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F21498-C96B-3416-F1ED-095F8E3C59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DEBBE2-3BBE-93AB-8E15-925B2D5E1A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6C2B30-6C3D-AFDA-98D3-2ED88A2F36CC}"/>
              </a:ext>
            </a:extLst>
          </p:cNvPr>
          <p:cNvSpPr>
            <a:spLocks noGrp="1"/>
          </p:cNvSpPr>
          <p:nvPr>
            <p:ph type="sldNum" sz="quarter" idx="5"/>
          </p:nvPr>
        </p:nvSpPr>
        <p:spPr/>
        <p:txBody>
          <a:bodyPr/>
          <a:lstStyle/>
          <a:p>
            <a:fld id="{6224478C-5B3B-4A1B-994B-8E9B81C696C9}" type="slidenum">
              <a:rPr lang="en-US" smtClean="0"/>
              <a:t>88</a:t>
            </a:fld>
            <a:endParaRPr lang="en-US"/>
          </a:p>
        </p:txBody>
      </p:sp>
    </p:spTree>
    <p:extLst>
      <p:ext uri="{BB962C8B-B14F-4D97-AF65-F5344CB8AC3E}">
        <p14:creationId xmlns:p14="http://schemas.microsoft.com/office/powerpoint/2010/main" val="387281720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A1480-F972-8A69-7849-318EC6177D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6FD942-A4B9-E7D5-9854-45B801A4EA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88F0F8-EC2B-0761-0BAA-005740188E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CE6756-878D-A425-3EE7-E32A8DC447B4}"/>
              </a:ext>
            </a:extLst>
          </p:cNvPr>
          <p:cNvSpPr>
            <a:spLocks noGrp="1"/>
          </p:cNvSpPr>
          <p:nvPr>
            <p:ph type="sldNum" sz="quarter" idx="5"/>
          </p:nvPr>
        </p:nvSpPr>
        <p:spPr/>
        <p:txBody>
          <a:bodyPr/>
          <a:lstStyle/>
          <a:p>
            <a:fld id="{6224478C-5B3B-4A1B-994B-8E9B81C696C9}" type="slidenum">
              <a:rPr lang="en-US" smtClean="0"/>
              <a:t>89</a:t>
            </a:fld>
            <a:endParaRPr lang="en-US"/>
          </a:p>
        </p:txBody>
      </p:sp>
    </p:spTree>
    <p:extLst>
      <p:ext uri="{BB962C8B-B14F-4D97-AF65-F5344CB8AC3E}">
        <p14:creationId xmlns:p14="http://schemas.microsoft.com/office/powerpoint/2010/main" val="274051103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3AACF-D38D-9F14-F164-12275734D2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68C16-3F0C-5BAD-1D4A-43B0A67922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83E8D3-CA24-A70A-8394-0DAEDA0263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A21855-D0E6-20DF-B8A0-75BB2A6FCD0E}"/>
              </a:ext>
            </a:extLst>
          </p:cNvPr>
          <p:cNvSpPr>
            <a:spLocks noGrp="1"/>
          </p:cNvSpPr>
          <p:nvPr>
            <p:ph type="sldNum" sz="quarter" idx="5"/>
          </p:nvPr>
        </p:nvSpPr>
        <p:spPr/>
        <p:txBody>
          <a:bodyPr/>
          <a:lstStyle/>
          <a:p>
            <a:fld id="{6224478C-5B3B-4A1B-994B-8E9B81C696C9}" type="slidenum">
              <a:rPr lang="en-US" smtClean="0"/>
              <a:t>90</a:t>
            </a:fld>
            <a:endParaRPr lang="en-US"/>
          </a:p>
        </p:txBody>
      </p:sp>
    </p:spTree>
    <p:extLst>
      <p:ext uri="{BB962C8B-B14F-4D97-AF65-F5344CB8AC3E}">
        <p14:creationId xmlns:p14="http://schemas.microsoft.com/office/powerpoint/2010/main" val="1163892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E844-ADB2-0814-0371-AB42287AD7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53AFEF-D2A5-AFCD-0E3F-7489903C5A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1BF0F2-5EF6-DAD1-5685-43ED242A09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640217-A9B9-0506-7E94-6924762392C4}"/>
              </a:ext>
            </a:extLst>
          </p:cNvPr>
          <p:cNvSpPr>
            <a:spLocks noGrp="1"/>
          </p:cNvSpPr>
          <p:nvPr>
            <p:ph type="sldNum" sz="quarter" idx="5"/>
          </p:nvPr>
        </p:nvSpPr>
        <p:spPr/>
        <p:txBody>
          <a:bodyPr/>
          <a:lstStyle/>
          <a:p>
            <a:fld id="{6224478C-5B3B-4A1B-994B-8E9B81C696C9}" type="slidenum">
              <a:rPr lang="en-US" smtClean="0"/>
              <a:t>10</a:t>
            </a:fld>
            <a:endParaRPr lang="en-US"/>
          </a:p>
        </p:txBody>
      </p:sp>
    </p:spTree>
    <p:extLst>
      <p:ext uri="{BB962C8B-B14F-4D97-AF65-F5344CB8AC3E}">
        <p14:creationId xmlns:p14="http://schemas.microsoft.com/office/powerpoint/2010/main" val="2767172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hyperlink" Target="https://www.nclc.org/" TargetMode="External"/><Relationship Id="rId2" Type="http://schemas.openxmlformats.org/officeDocument/2006/relationships/notesSlide" Target="../notesSlides/notesSlide79.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clpblog.citizen.org/"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740784" y="0"/>
            <a:ext cx="1547216" cy="10287000"/>
            <a:chOff x="0" y="0"/>
            <a:chExt cx="523379" cy="3479800"/>
          </a:xfrm>
        </p:grpSpPr>
        <p:sp>
          <p:nvSpPr>
            <p:cNvPr id="3" name="Freeform 3"/>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4" name="Group 4"/>
          <p:cNvGrpSpPr/>
          <p:nvPr/>
        </p:nvGrpSpPr>
        <p:grpSpPr>
          <a:xfrm>
            <a:off x="17066958" y="0"/>
            <a:ext cx="1221042" cy="10287000"/>
            <a:chOff x="0" y="0"/>
            <a:chExt cx="413044" cy="3479800"/>
          </a:xfrm>
        </p:grpSpPr>
        <p:sp>
          <p:nvSpPr>
            <p:cNvPr id="5" name="Freeform 5"/>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6" name="Freeform 6"/>
          <p:cNvSpPr/>
          <p:nvPr/>
        </p:nvSpPr>
        <p:spPr>
          <a:xfrm>
            <a:off x="1028700" y="8579174"/>
            <a:ext cx="5517896" cy="1358251"/>
          </a:xfrm>
          <a:custGeom>
            <a:avLst/>
            <a:gdLst/>
            <a:ahLst/>
            <a:cxnLst/>
            <a:rect l="l" t="t" r="r" b="b"/>
            <a:pathLst>
              <a:path w="5517896" h="1358251">
                <a:moveTo>
                  <a:pt x="0" y="0"/>
                </a:moveTo>
                <a:lnTo>
                  <a:pt x="5517896" y="0"/>
                </a:lnTo>
                <a:lnTo>
                  <a:pt x="5517896" y="1358252"/>
                </a:lnTo>
                <a:lnTo>
                  <a:pt x="0" y="1358252"/>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28700" y="3738911"/>
            <a:ext cx="15506700" cy="1538883"/>
          </a:xfrm>
          <a:prstGeom prst="rect">
            <a:avLst/>
          </a:prstGeom>
        </p:spPr>
        <p:txBody>
          <a:bodyPr wrap="square" lIns="0" tIns="0" rIns="0" bIns="0" rtlCol="0" anchor="t">
            <a:spAutoFit/>
          </a:bodyPr>
          <a:lstStyle/>
          <a:p>
            <a:pPr>
              <a:lnSpc>
                <a:spcPts val="12000"/>
              </a:lnSpc>
            </a:pPr>
            <a:r>
              <a:rPr lang="en-US" sz="9000" dirty="0">
                <a:solidFill>
                  <a:srgbClr val="2B4570"/>
                </a:solidFill>
                <a:latin typeface="Kannada MN"/>
              </a:rPr>
              <a:t>Consumer Law 101</a:t>
            </a:r>
          </a:p>
        </p:txBody>
      </p:sp>
      <p:sp>
        <p:nvSpPr>
          <p:cNvPr id="8" name="TextBox 8"/>
          <p:cNvSpPr txBox="1"/>
          <p:nvPr/>
        </p:nvSpPr>
        <p:spPr>
          <a:xfrm>
            <a:off x="1028700" y="7429500"/>
            <a:ext cx="5913783" cy="971228"/>
          </a:xfrm>
          <a:prstGeom prst="rect">
            <a:avLst/>
          </a:prstGeom>
        </p:spPr>
        <p:txBody>
          <a:bodyPr lIns="0" tIns="0" rIns="0" bIns="0" rtlCol="0" anchor="t">
            <a:spAutoFit/>
          </a:bodyPr>
          <a:lstStyle/>
          <a:p>
            <a:pPr>
              <a:lnSpc>
                <a:spcPts val="3919"/>
              </a:lnSpc>
            </a:pPr>
            <a:r>
              <a:rPr lang="en-US" sz="2799" dirty="0">
                <a:solidFill>
                  <a:srgbClr val="2B4570"/>
                </a:solidFill>
                <a:latin typeface="Georgia Pro"/>
              </a:rPr>
              <a:t>Jake Old</a:t>
            </a:r>
          </a:p>
          <a:p>
            <a:pPr>
              <a:lnSpc>
                <a:spcPts val="3919"/>
              </a:lnSpc>
            </a:pPr>
            <a:r>
              <a:rPr lang="en-US" sz="2799" dirty="0">
                <a:solidFill>
                  <a:srgbClr val="2B4570"/>
                </a:solidFill>
                <a:latin typeface="Georgia Pro"/>
              </a:rPr>
              <a:t>Consumer Unit Managing Attorney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0F5B3-AE01-2E6F-CFC2-F3278DC5BE27}"/>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F65EB5FD-0029-018E-8A04-65B0B2E5041F}"/>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9F9243CD-7D6B-9123-55F3-7D6F7CA83922}"/>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C868EEB0-060F-DA66-6F2E-599B3D62D5CD}"/>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3752CA79-F906-84F8-98DD-19F44F1618A7}"/>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2ABD299A-CF01-1AF6-20DC-846DE4F1165A}"/>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EEFCD40D-6C21-49F5-5ABE-CBD750FAE312}"/>
              </a:ext>
            </a:extLst>
          </p:cNvPr>
          <p:cNvSpPr txBox="1"/>
          <p:nvPr/>
        </p:nvSpPr>
        <p:spPr>
          <a:xfrm>
            <a:off x="1028700" y="1800655"/>
            <a:ext cx="15325280" cy="5347426"/>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Our clients face consumer issues in which: </a:t>
            </a:r>
          </a:p>
          <a:p>
            <a:pPr marL="457200" indent="-457200" algn="just">
              <a:lnSpc>
                <a:spcPts val="4199"/>
              </a:lnSpc>
              <a:buFont typeface="Arial" panose="020B0604020202020204" pitchFamily="34" charset="0"/>
              <a:buChar char="•"/>
            </a:pPr>
            <a:r>
              <a:rPr lang="en-US" sz="2799" dirty="0">
                <a:solidFill>
                  <a:srgbClr val="2B4570"/>
                </a:solidFill>
                <a:latin typeface="Georgia Pro"/>
              </a:rPr>
              <a:t>It is impractical to hire a private attorney (e.g., defending a debt collection lawsuit in which the debt collector seeks less than $1,000) </a:t>
            </a:r>
          </a:p>
          <a:p>
            <a:pPr marL="457200" indent="-457200" algn="just">
              <a:lnSpc>
                <a:spcPts val="4199"/>
              </a:lnSpc>
              <a:buFont typeface="Arial" panose="020B0604020202020204" pitchFamily="34" charset="0"/>
              <a:buChar char="•"/>
            </a:pPr>
            <a:r>
              <a:rPr lang="en-US" sz="2799" dirty="0">
                <a:solidFill>
                  <a:srgbClr val="2B4570"/>
                </a:solidFill>
                <a:latin typeface="Georgia Pro"/>
              </a:rPr>
              <a:t>There is little/no private bar in our area taking these cases at an affordable rate (see above example) </a:t>
            </a:r>
          </a:p>
          <a:p>
            <a:pPr marL="457200" indent="-457200" algn="just">
              <a:lnSpc>
                <a:spcPts val="4199"/>
              </a:lnSpc>
              <a:buFont typeface="Arial" panose="020B0604020202020204" pitchFamily="34" charset="0"/>
              <a:buChar char="•"/>
            </a:pPr>
            <a:r>
              <a:rPr lang="en-US" sz="2799" dirty="0">
                <a:solidFill>
                  <a:srgbClr val="2B4570"/>
                </a:solidFill>
                <a:latin typeface="Georgia Pro"/>
              </a:rPr>
              <a:t>There is a lack of communication/education about what resources are available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Nonprofit law firms</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Financial counseling at community Financial Empowerment Centers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Private consumer attorneys who accept cases without any upfront costs (to be paid through attorney’s fees in applicable cases) </a:t>
            </a:r>
          </a:p>
        </p:txBody>
      </p:sp>
      <p:sp>
        <p:nvSpPr>
          <p:cNvPr id="8" name="TextBox 8">
            <a:extLst>
              <a:ext uri="{FF2B5EF4-FFF2-40B4-BE49-F238E27FC236}">
                <a16:creationId xmlns:a16="http://schemas.microsoft.com/office/drawing/2014/main" id="{B769DC19-1F86-48FC-AA88-C251C954CE7F}"/>
              </a:ext>
            </a:extLst>
          </p:cNvPr>
          <p:cNvSpPr txBox="1"/>
          <p:nvPr/>
        </p:nvSpPr>
        <p:spPr>
          <a:xfrm>
            <a:off x="1028700" y="439102"/>
            <a:ext cx="12687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The role of free legal services</a:t>
            </a:r>
          </a:p>
        </p:txBody>
      </p:sp>
      <p:sp>
        <p:nvSpPr>
          <p:cNvPr id="9" name="Freeform 9">
            <a:extLst>
              <a:ext uri="{FF2B5EF4-FFF2-40B4-BE49-F238E27FC236}">
                <a16:creationId xmlns:a16="http://schemas.microsoft.com/office/drawing/2014/main" id="{78BE247F-C64B-D6BF-4965-71EC46F6EB80}"/>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134413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2AC4D-D285-63D6-4ABA-1A9B0DD8590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D7892AA1-8250-5005-1D9B-4F4FDA8E140C}"/>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D9FDF240-5694-2844-F2F7-7DA3A3F98CD9}"/>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5A1898BF-69E7-7A73-ED18-263D7E79E6D1}"/>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1C6B31F9-B3D1-9B55-F56A-34912AEBAD48}"/>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DEAADC05-0753-16C1-33F1-5063D3E2489C}"/>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817ECC73-2034-63C7-799F-E2E6F99A1156}"/>
              </a:ext>
            </a:extLst>
          </p:cNvPr>
          <p:cNvSpPr txBox="1"/>
          <p:nvPr/>
        </p:nvSpPr>
        <p:spPr>
          <a:xfrm>
            <a:off x="1028700" y="1800655"/>
            <a:ext cx="15325280" cy="5886035"/>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Clients often have these beliefs which we have to help in educating: </a:t>
            </a:r>
          </a:p>
          <a:p>
            <a:pPr marL="457200" indent="-457200" algn="just">
              <a:lnSpc>
                <a:spcPts val="4199"/>
              </a:lnSpc>
              <a:buFont typeface="Arial" panose="020B0604020202020204" pitchFamily="34" charset="0"/>
              <a:buChar char="•"/>
            </a:pPr>
            <a:r>
              <a:rPr lang="en-US" sz="2799" dirty="0">
                <a:solidFill>
                  <a:srgbClr val="2B4570"/>
                </a:solidFill>
                <a:latin typeface="Georgia Pro"/>
              </a:rPr>
              <a:t>They will be jailed for unpaid debts after a civil lawsuit is filed (this is false)</a:t>
            </a:r>
          </a:p>
          <a:p>
            <a:pPr marL="457200" indent="-457200" algn="just">
              <a:lnSpc>
                <a:spcPts val="4199"/>
              </a:lnSpc>
              <a:buFont typeface="Arial" panose="020B0604020202020204" pitchFamily="34" charset="0"/>
              <a:buChar char="•"/>
            </a:pPr>
            <a:r>
              <a:rPr lang="en-US" sz="2799" dirty="0">
                <a:solidFill>
                  <a:srgbClr val="2B4570"/>
                </a:solidFill>
                <a:latin typeface="Georgia Pro"/>
              </a:rPr>
              <a:t>They will be jailed for not showing up to court after receiving a civil summons (this is false, but for failing to answer a subpoena, they could face civil contempt) </a:t>
            </a:r>
          </a:p>
          <a:p>
            <a:pPr marL="457200" indent="-457200" algn="just">
              <a:lnSpc>
                <a:spcPts val="4199"/>
              </a:lnSpc>
              <a:buFont typeface="Arial" panose="020B0604020202020204" pitchFamily="34" charset="0"/>
              <a:buChar char="•"/>
            </a:pPr>
            <a:r>
              <a:rPr lang="en-US" sz="2799" dirty="0">
                <a:solidFill>
                  <a:srgbClr val="2B4570"/>
                </a:solidFill>
                <a:latin typeface="Georgia Pro"/>
              </a:rPr>
              <a:t>They are a bad person if they cannot pay their debts (obviously false) </a:t>
            </a:r>
          </a:p>
          <a:p>
            <a:pPr marL="457200" indent="-457200" algn="just">
              <a:lnSpc>
                <a:spcPts val="4199"/>
              </a:lnSpc>
              <a:buFont typeface="Arial" panose="020B0604020202020204" pitchFamily="34" charset="0"/>
              <a:buChar char="•"/>
            </a:pPr>
            <a:r>
              <a:rPr lang="en-US" sz="2799" dirty="0">
                <a:solidFill>
                  <a:srgbClr val="2B4570"/>
                </a:solidFill>
                <a:latin typeface="Georgia Pro"/>
              </a:rPr>
              <a:t>If they know they once owed an account now owned by a third-party, it is perjury to deny that they owe the debt to the third party (false) </a:t>
            </a:r>
          </a:p>
          <a:p>
            <a:pPr marL="457200" indent="-457200" algn="just">
              <a:lnSpc>
                <a:spcPts val="4199"/>
              </a:lnSpc>
              <a:buFont typeface="Arial" panose="020B0604020202020204" pitchFamily="34" charset="0"/>
              <a:buChar char="•"/>
            </a:pPr>
            <a:r>
              <a:rPr lang="en-US" sz="2799" dirty="0">
                <a:solidFill>
                  <a:srgbClr val="2B4570"/>
                </a:solidFill>
                <a:latin typeface="Georgia Pro"/>
              </a:rPr>
              <a:t>Their car cannot be repossessed if they have children (many clients have told me this, but it is unfortunately false) </a:t>
            </a:r>
          </a:p>
          <a:p>
            <a:pPr marL="457200" indent="-457200" algn="just">
              <a:lnSpc>
                <a:spcPts val="4199"/>
              </a:lnSpc>
              <a:buFont typeface="Arial" panose="020B0604020202020204" pitchFamily="34" charset="0"/>
              <a:buChar char="•"/>
            </a:pPr>
            <a:r>
              <a:rPr lang="en-US" sz="2799" dirty="0">
                <a:solidFill>
                  <a:srgbClr val="2B4570"/>
                </a:solidFill>
                <a:latin typeface="Georgia Pro"/>
              </a:rPr>
              <a:t>If a debt is charged off, the debtor is immediately no longer legally responsible for it (false) </a:t>
            </a:r>
          </a:p>
          <a:p>
            <a:pPr marL="457200" indent="-457200" algn="just">
              <a:lnSpc>
                <a:spcPts val="4199"/>
              </a:lnSpc>
              <a:buFont typeface="Arial" panose="020B0604020202020204" pitchFamily="34" charset="0"/>
              <a:buChar char="•"/>
            </a:pPr>
            <a:r>
              <a:rPr lang="en-US" sz="2799" dirty="0">
                <a:solidFill>
                  <a:srgbClr val="2B4570"/>
                </a:solidFill>
                <a:latin typeface="Georgia Pro"/>
              </a:rPr>
              <a:t>All attorneys are slimy (well, maybe a broken clock is right twice a day) </a:t>
            </a:r>
          </a:p>
        </p:txBody>
      </p:sp>
      <p:sp>
        <p:nvSpPr>
          <p:cNvPr id="8" name="TextBox 8">
            <a:extLst>
              <a:ext uri="{FF2B5EF4-FFF2-40B4-BE49-F238E27FC236}">
                <a16:creationId xmlns:a16="http://schemas.microsoft.com/office/drawing/2014/main" id="{E514544C-0BA8-7A9B-5E77-AEDABB0128C2}"/>
              </a:ext>
            </a:extLst>
          </p:cNvPr>
          <p:cNvSpPr txBox="1"/>
          <p:nvPr/>
        </p:nvSpPr>
        <p:spPr>
          <a:xfrm>
            <a:off x="1028700" y="439102"/>
            <a:ext cx="12687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The role of free legal services</a:t>
            </a:r>
          </a:p>
        </p:txBody>
      </p:sp>
      <p:sp>
        <p:nvSpPr>
          <p:cNvPr id="9" name="Freeform 9">
            <a:extLst>
              <a:ext uri="{FF2B5EF4-FFF2-40B4-BE49-F238E27FC236}">
                <a16:creationId xmlns:a16="http://schemas.microsoft.com/office/drawing/2014/main" id="{190ADB96-C726-DDB7-729A-6F1C870D7B24}"/>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533260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6B502-48EA-4218-A043-4C9B8612B3DB}"/>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C5EE20ED-BA23-7124-6ABD-CAE637629763}"/>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2DA27912-2A9A-3E34-EE10-CF48C9A45ED3}"/>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56FCE30E-73B7-AB02-B63B-D3E15B7289D7}"/>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A3D83F10-BD1C-70EC-E7A3-2A5EB43C2E58}"/>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5AED4A3B-A221-BD1E-E9FB-71AF18AEEE85}"/>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1E8BAE44-42C4-1238-BC17-8913393272E1}"/>
              </a:ext>
            </a:extLst>
          </p:cNvPr>
          <p:cNvSpPr txBox="1"/>
          <p:nvPr/>
        </p:nvSpPr>
        <p:spPr>
          <a:xfrm>
            <a:off x="1028700" y="2781300"/>
            <a:ext cx="15325280" cy="8040471"/>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Consumer and family law: </a:t>
            </a:r>
          </a:p>
          <a:p>
            <a:pPr marL="457200" indent="-457200" algn="just">
              <a:lnSpc>
                <a:spcPts val="4199"/>
              </a:lnSpc>
              <a:buFont typeface="Arial" panose="020B0604020202020204" pitchFamily="34" charset="0"/>
              <a:buChar char="•"/>
            </a:pPr>
            <a:r>
              <a:rPr lang="en-US" sz="2799" dirty="0">
                <a:solidFill>
                  <a:srgbClr val="2B4570"/>
                </a:solidFill>
                <a:latin typeface="Georgia Pro"/>
              </a:rPr>
              <a:t>Coerced debt</a:t>
            </a:r>
          </a:p>
          <a:p>
            <a:pPr marL="457200" indent="-457200" algn="just">
              <a:lnSpc>
                <a:spcPts val="4199"/>
              </a:lnSpc>
              <a:buFont typeface="Arial" panose="020B0604020202020204" pitchFamily="34" charset="0"/>
              <a:buChar char="•"/>
            </a:pPr>
            <a:r>
              <a:rPr lang="en-US" sz="2799" dirty="0">
                <a:solidFill>
                  <a:srgbClr val="2B4570"/>
                </a:solidFill>
                <a:latin typeface="Georgia Pro"/>
              </a:rPr>
              <a:t>Post-divorce fallout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Consumer and housing: </a:t>
            </a:r>
          </a:p>
          <a:p>
            <a:pPr marL="457200" indent="-457200" algn="just">
              <a:lnSpc>
                <a:spcPts val="4199"/>
              </a:lnSpc>
              <a:buFont typeface="Arial" panose="020B0604020202020204" pitchFamily="34" charset="0"/>
              <a:buChar char="•"/>
            </a:pPr>
            <a:r>
              <a:rPr lang="en-US" sz="2799" dirty="0">
                <a:solidFill>
                  <a:srgbClr val="2B4570"/>
                </a:solidFill>
                <a:latin typeface="Georgia Pro"/>
              </a:rPr>
              <a:t>Damages after eviction</a:t>
            </a:r>
          </a:p>
          <a:p>
            <a:pPr marL="457200" indent="-457200" algn="just">
              <a:lnSpc>
                <a:spcPts val="4199"/>
              </a:lnSpc>
              <a:buFont typeface="Arial" panose="020B0604020202020204" pitchFamily="34" charset="0"/>
              <a:buChar char="•"/>
            </a:pPr>
            <a:r>
              <a:rPr lang="en-US" sz="2799" dirty="0">
                <a:solidFill>
                  <a:srgbClr val="2B4570"/>
                </a:solidFill>
                <a:latin typeface="Georgia Pro"/>
              </a:rPr>
              <a:t>Mortgage issues</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Consumer and benefits: </a:t>
            </a:r>
          </a:p>
          <a:p>
            <a:pPr marL="457200" indent="-457200" algn="just">
              <a:lnSpc>
                <a:spcPts val="4199"/>
              </a:lnSpc>
              <a:buFont typeface="Arial" panose="020B0604020202020204" pitchFamily="34" charset="0"/>
              <a:buChar char="•"/>
            </a:pPr>
            <a:r>
              <a:rPr lang="en-US" sz="2799" dirty="0">
                <a:solidFill>
                  <a:srgbClr val="2B4570"/>
                </a:solidFill>
                <a:latin typeface="Georgia Pro"/>
              </a:rPr>
              <a:t>Garnishments, tax offset</a:t>
            </a:r>
          </a:p>
          <a:p>
            <a:pPr marL="457200" indent="-457200" algn="just">
              <a:lnSpc>
                <a:spcPts val="4199"/>
              </a:lnSpc>
              <a:buFont typeface="Arial" panose="020B0604020202020204" pitchFamily="34" charset="0"/>
              <a:buChar char="•"/>
            </a:pPr>
            <a:r>
              <a:rPr lang="en-US" sz="2799" dirty="0">
                <a:solidFill>
                  <a:srgbClr val="2B4570"/>
                </a:solidFill>
                <a:latin typeface="Georgia Pro"/>
              </a:rPr>
              <a:t>Quasi-governmental entity issues (e.g., Direct Express)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Consumer and immigration: </a:t>
            </a:r>
          </a:p>
          <a:p>
            <a:pPr marL="457200" indent="-457200" algn="just">
              <a:lnSpc>
                <a:spcPts val="4199"/>
              </a:lnSpc>
              <a:buFont typeface="Arial" panose="020B0604020202020204" pitchFamily="34" charset="0"/>
              <a:buChar char="•"/>
            </a:pPr>
            <a:r>
              <a:rPr lang="en-US" sz="2799" dirty="0">
                <a:solidFill>
                  <a:srgbClr val="2B4570"/>
                </a:solidFill>
                <a:latin typeface="Georgia Pro"/>
              </a:rPr>
              <a:t>De-banking of immigrants</a:t>
            </a:r>
          </a:p>
          <a:p>
            <a:pPr marL="457200" indent="-457200" algn="just">
              <a:lnSpc>
                <a:spcPts val="4199"/>
              </a:lnSpc>
              <a:buFont typeface="Arial" panose="020B0604020202020204" pitchFamily="34" charset="0"/>
              <a:buChar char="•"/>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64DA3ED3-A814-1EA3-4A0D-D4ABC666618A}"/>
              </a:ext>
            </a:extLst>
          </p:cNvPr>
          <p:cNvSpPr txBox="1"/>
          <p:nvPr/>
        </p:nvSpPr>
        <p:spPr>
          <a:xfrm>
            <a:off x="1028700" y="439102"/>
            <a:ext cx="12687300" cy="2154436"/>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Consumer law’s convergence with other areas of law</a:t>
            </a:r>
          </a:p>
        </p:txBody>
      </p:sp>
      <p:sp>
        <p:nvSpPr>
          <p:cNvPr id="9" name="Freeform 9">
            <a:extLst>
              <a:ext uri="{FF2B5EF4-FFF2-40B4-BE49-F238E27FC236}">
                <a16:creationId xmlns:a16="http://schemas.microsoft.com/office/drawing/2014/main" id="{1A6BAA89-9AB6-44A7-DC4B-2C410CC7B864}"/>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474446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4875F-4774-8B9B-71D9-DD2CDBDBAB6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F43865A-C8F3-2AB0-9BFA-15F772FF7243}"/>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17F2B3AA-2F84-5EC1-EE95-75C385A58AD7}"/>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1922F77E-A4A5-A813-B75D-5B08BCD181BC}"/>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FBF8213F-0D7F-55F9-0855-ACEDBD41F774}"/>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21D6748C-21F5-8F10-476A-743EC6BEFB9B}"/>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AB2F4E32-C041-7AA0-E77B-B922E4F2D6D3}"/>
              </a:ext>
            </a:extLst>
          </p:cNvPr>
          <p:cNvSpPr txBox="1"/>
          <p:nvPr/>
        </p:nvSpPr>
        <p:spPr>
          <a:xfrm>
            <a:off x="1028700" y="1800655"/>
            <a:ext cx="15325280" cy="8579080"/>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Original Creditor: The actual </a:t>
            </a:r>
            <a:r>
              <a:rPr lang="en-US" sz="2799" u="sng" dirty="0">
                <a:solidFill>
                  <a:srgbClr val="2B4570"/>
                </a:solidFill>
                <a:latin typeface="Georgia Pro"/>
              </a:rPr>
              <a:t>first</a:t>
            </a:r>
            <a:r>
              <a:rPr lang="en-US" sz="2799" dirty="0">
                <a:solidFill>
                  <a:srgbClr val="2B4570"/>
                </a:solidFill>
                <a:latin typeface="Georgia Pro"/>
              </a:rPr>
              <a:t> creditor in an agreement (e.g., credit card with Capital One)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Third-party Debt Collector: Original creditor sells the account to another company (e.g., LVNV Funding, Midland Credit Management)</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FTC Holder Rule: The FTC’s Holder-in-Due-Course Rule preserves a consumer’s rights against the seller when the contract is transferred to another party (finance company, debt collector). There is a lot more going on with this rule, but it is something worth pointing out to keep on your radar.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Charge-off: This is a term in the financial world that means a business takes an account that would normally be reported as an income center or potential income stream, and marks it as a deficit that will not be recouped. It does NOT inherently mean that the debt is no longer owed.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Judgment-proof: Client’s income cannot be garnished, they have no real property for liens, they have $10,000 or less in personal property, cannot be forced to pay judgments</a:t>
            </a:r>
          </a:p>
        </p:txBody>
      </p:sp>
      <p:sp>
        <p:nvSpPr>
          <p:cNvPr id="8" name="TextBox 8">
            <a:extLst>
              <a:ext uri="{FF2B5EF4-FFF2-40B4-BE49-F238E27FC236}">
                <a16:creationId xmlns:a16="http://schemas.microsoft.com/office/drawing/2014/main" id="{3083A24B-43BC-C088-56AA-3D5614DD1F0C}"/>
              </a:ext>
            </a:extLst>
          </p:cNvPr>
          <p:cNvSpPr txBox="1"/>
          <p:nvPr/>
        </p:nvSpPr>
        <p:spPr>
          <a:xfrm>
            <a:off x="1028700" y="439102"/>
            <a:ext cx="141351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Quick Glossary of Consumer Terms</a:t>
            </a:r>
          </a:p>
        </p:txBody>
      </p:sp>
      <p:sp>
        <p:nvSpPr>
          <p:cNvPr id="9" name="Freeform 9">
            <a:extLst>
              <a:ext uri="{FF2B5EF4-FFF2-40B4-BE49-F238E27FC236}">
                <a16:creationId xmlns:a16="http://schemas.microsoft.com/office/drawing/2014/main" id="{1B534381-588A-178D-1902-6244884BBE90}"/>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93921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86BD2-5A2C-867A-5F71-64C21A309FAA}"/>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02A5C8E-66F4-9B01-14D1-83EB764683EC}"/>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B133BEF5-BAFA-78D3-AFE1-16085F6801E8}"/>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BB15C561-706E-4FD7-BC5B-FC51D3E8A0EA}"/>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27589589-D1EE-E41E-DC58-1949A4992977}"/>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DE2A1C32-4C09-E96C-A961-2E73CBA36B50}"/>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F7D74846-0B6C-3244-1983-152340DDD3DA}"/>
              </a:ext>
            </a:extLst>
          </p:cNvPr>
          <p:cNvSpPr txBox="1"/>
          <p:nvPr/>
        </p:nvSpPr>
        <p:spPr>
          <a:xfrm>
            <a:off x="1028700" y="1800655"/>
            <a:ext cx="15325280" cy="7501862"/>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APR (Annual Percentage Rate) – the cost of annual interest reflected in a percentage.</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Arbitration – alternative dispute resolution made mandatory in many consumer contracts as a way to avoid state and federal court. Fewer rules for evidence, discovery, procedure, etc., and often business-friendly.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CFPB (Consumer Finance Protection Bureau) – born out of the 2008 recession and housing crisis; at one time was a place for consumers to file complaints and have their rights enforced. Largely dismantled since 2025, but has filed the occasional rulemaking process.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FDCPA (Fair Debt Collection Practices Act) – federal debt collection law that authorizes actual damages, statutory damages up to $1,000, and attorney’s fees for violations.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Magnuson-Moss Warranty Act – federal warranty law, also with attorney’s fees.  </a:t>
            </a:r>
          </a:p>
        </p:txBody>
      </p:sp>
      <p:sp>
        <p:nvSpPr>
          <p:cNvPr id="8" name="TextBox 8">
            <a:extLst>
              <a:ext uri="{FF2B5EF4-FFF2-40B4-BE49-F238E27FC236}">
                <a16:creationId xmlns:a16="http://schemas.microsoft.com/office/drawing/2014/main" id="{FB6F5726-4675-B960-9B26-3D495FF266EA}"/>
              </a:ext>
            </a:extLst>
          </p:cNvPr>
          <p:cNvSpPr txBox="1"/>
          <p:nvPr/>
        </p:nvSpPr>
        <p:spPr>
          <a:xfrm>
            <a:off x="1028700" y="439102"/>
            <a:ext cx="141351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Quick Glossary of Consumer Terms</a:t>
            </a:r>
          </a:p>
        </p:txBody>
      </p:sp>
      <p:sp>
        <p:nvSpPr>
          <p:cNvPr id="9" name="Freeform 9">
            <a:extLst>
              <a:ext uri="{FF2B5EF4-FFF2-40B4-BE49-F238E27FC236}">
                <a16:creationId xmlns:a16="http://schemas.microsoft.com/office/drawing/2014/main" id="{05B5C21B-AD9F-A94E-F8BA-1AEE724A2272}"/>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790179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61994-1825-1B43-749C-01D6F18467A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ACF950DA-50AE-1011-6CC5-DA1340102B70}"/>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7F182923-E208-AE87-CD6F-416AD8FE64E4}"/>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5BBF8BDB-4C8F-F822-3A6A-3ADDEB31AFF8}"/>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4E2A2420-71DE-CC18-2976-2239CB9CA59F}"/>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08F3A136-EFD9-D5DF-E860-E4FF7B7ABAFD}"/>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7D739680-4491-825D-2C2F-D2666A58B9CF}"/>
              </a:ext>
            </a:extLst>
          </p:cNvPr>
          <p:cNvSpPr txBox="1"/>
          <p:nvPr/>
        </p:nvSpPr>
        <p:spPr>
          <a:xfrm>
            <a:off x="386804" y="1800655"/>
            <a:ext cx="15767596" cy="8579080"/>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Contract law is the backbone of consumer law—it is the heart of most all consumer transactions.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Elements for a breach of contract case: </a:t>
            </a:r>
          </a:p>
          <a:p>
            <a:pPr marL="514350" indent="-514350" algn="just">
              <a:lnSpc>
                <a:spcPts val="4199"/>
              </a:lnSpc>
              <a:buAutoNum type="arabicParenBoth"/>
            </a:pPr>
            <a:r>
              <a:rPr lang="en-US" sz="2799" dirty="0">
                <a:solidFill>
                  <a:srgbClr val="2B4570"/>
                </a:solidFill>
                <a:latin typeface="Georgia Pro"/>
              </a:rPr>
              <a:t>Offer</a:t>
            </a:r>
          </a:p>
          <a:p>
            <a:pPr marL="514350" indent="-514350" algn="just">
              <a:lnSpc>
                <a:spcPts val="4199"/>
              </a:lnSpc>
              <a:buAutoNum type="arabicParenBoth"/>
            </a:pPr>
            <a:r>
              <a:rPr lang="en-US" sz="2799" dirty="0">
                <a:solidFill>
                  <a:srgbClr val="2B4570"/>
                </a:solidFill>
                <a:latin typeface="Georgia Pro"/>
              </a:rPr>
              <a:t>Acceptance – mutual assent/“meeting of the minds” (often difficult to pull apart the offer and acceptance in consumer transactions, but they should be there) </a:t>
            </a:r>
          </a:p>
          <a:p>
            <a:pPr marL="514350" indent="-514350" algn="just">
              <a:lnSpc>
                <a:spcPts val="4199"/>
              </a:lnSpc>
              <a:buAutoNum type="arabicParenBoth"/>
            </a:pPr>
            <a:r>
              <a:rPr lang="en-US" sz="2799" dirty="0">
                <a:solidFill>
                  <a:srgbClr val="2B4570"/>
                </a:solidFill>
                <a:latin typeface="Georgia Pro"/>
              </a:rPr>
              <a:t>Consideration – each side gives up/acquires a legal detriment </a:t>
            </a:r>
          </a:p>
          <a:p>
            <a:pPr marL="514350" indent="-514350" algn="just">
              <a:lnSpc>
                <a:spcPts val="4199"/>
              </a:lnSpc>
              <a:buAutoNum type="arabicParenBoth"/>
            </a:pPr>
            <a:r>
              <a:rPr lang="en-US" sz="2799" dirty="0">
                <a:solidFill>
                  <a:srgbClr val="2B4570"/>
                </a:solidFill>
                <a:latin typeface="Georgia Pro"/>
              </a:rPr>
              <a:t>Breach – be mindful of the minor breach or excused breach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Is a writing required? Remember MYLEGS from bar prep – contracts made in consideration of </a:t>
            </a:r>
            <a:r>
              <a:rPr lang="en-US" sz="2799" b="1" dirty="0">
                <a:solidFill>
                  <a:srgbClr val="2B4570"/>
                </a:solidFill>
                <a:latin typeface="Georgia Pro"/>
              </a:rPr>
              <a:t>marriage</a:t>
            </a:r>
            <a:r>
              <a:rPr lang="en-US" sz="2799" dirty="0">
                <a:solidFill>
                  <a:srgbClr val="2B4570"/>
                </a:solidFill>
                <a:latin typeface="Georgia Pro"/>
              </a:rPr>
              <a:t>; contracts that by the very terms cannot possibly be completed within one </a:t>
            </a:r>
            <a:r>
              <a:rPr lang="en-US" sz="2799" b="1" dirty="0">
                <a:solidFill>
                  <a:srgbClr val="2B4570"/>
                </a:solidFill>
                <a:latin typeface="Georgia Pro"/>
              </a:rPr>
              <a:t>year</a:t>
            </a:r>
            <a:r>
              <a:rPr lang="en-US" sz="2799" dirty="0">
                <a:solidFill>
                  <a:srgbClr val="2B4570"/>
                </a:solidFill>
                <a:latin typeface="Georgia Pro"/>
              </a:rPr>
              <a:t>; contracts involving real property (</a:t>
            </a:r>
            <a:r>
              <a:rPr lang="en-US" sz="2799" b="1" dirty="0">
                <a:solidFill>
                  <a:srgbClr val="2B4570"/>
                </a:solidFill>
                <a:latin typeface="Georgia Pro"/>
              </a:rPr>
              <a:t>land</a:t>
            </a:r>
            <a:r>
              <a:rPr lang="en-US" sz="2799" dirty="0">
                <a:solidFill>
                  <a:srgbClr val="2B4570"/>
                </a:solidFill>
                <a:latin typeface="Georgia Pro"/>
              </a:rPr>
              <a:t>); promises made by an </a:t>
            </a:r>
            <a:r>
              <a:rPr lang="en-US" sz="2799" b="1" dirty="0">
                <a:solidFill>
                  <a:srgbClr val="2B4570"/>
                </a:solidFill>
                <a:latin typeface="Georgia Pro"/>
              </a:rPr>
              <a:t>executor</a:t>
            </a:r>
            <a:r>
              <a:rPr lang="en-US" sz="2799" dirty="0">
                <a:solidFill>
                  <a:srgbClr val="2B4570"/>
                </a:solidFill>
                <a:latin typeface="Georgia Pro"/>
              </a:rPr>
              <a:t> to pay the debts of an estate with his own funds; the sale of </a:t>
            </a:r>
            <a:r>
              <a:rPr lang="en-US" sz="2799" b="1" dirty="0">
                <a:solidFill>
                  <a:srgbClr val="2B4570"/>
                </a:solidFill>
                <a:latin typeface="Georgia Pro"/>
              </a:rPr>
              <a:t>goods</a:t>
            </a:r>
            <a:r>
              <a:rPr lang="en-US" sz="2799" dirty="0">
                <a:solidFill>
                  <a:srgbClr val="2B4570"/>
                </a:solidFill>
                <a:latin typeface="Georgia Pro"/>
              </a:rPr>
              <a:t> for $500 or more; promises to pay the debt of another (</a:t>
            </a:r>
            <a:r>
              <a:rPr lang="en-US" sz="2799" b="1" dirty="0">
                <a:solidFill>
                  <a:srgbClr val="2B4570"/>
                </a:solidFill>
                <a:latin typeface="Georgia Pro"/>
              </a:rPr>
              <a:t>surety</a:t>
            </a:r>
            <a:r>
              <a:rPr lang="en-US" sz="2799" dirty="0">
                <a:solidFill>
                  <a:srgbClr val="2B4570"/>
                </a:solidFill>
                <a:latin typeface="Georgia Pro"/>
              </a:rPr>
              <a:t>/guarantees). Note: Tenn. Code Ann. § 29-2-101 also requires a writing to maintain an action against a lender/creditor for any promise to lend money or extend credit. </a:t>
            </a:r>
          </a:p>
          <a:p>
            <a:pPr algn="just">
              <a:lnSpc>
                <a:spcPts val="4199"/>
              </a:lnSpc>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8EB5E9DC-1747-5154-FB66-496682C2599C}"/>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Contracts</a:t>
            </a:r>
          </a:p>
        </p:txBody>
      </p:sp>
      <p:sp>
        <p:nvSpPr>
          <p:cNvPr id="9" name="Freeform 9">
            <a:extLst>
              <a:ext uri="{FF2B5EF4-FFF2-40B4-BE49-F238E27FC236}">
                <a16:creationId xmlns:a16="http://schemas.microsoft.com/office/drawing/2014/main" id="{88FDEA77-857F-B151-77CF-58E8E78A7918}"/>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743214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FEB70-3DA7-1CA6-3921-1B584A22773B}"/>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05803F0-3395-6BAD-907A-18D2FEE88A06}"/>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0BE15E7B-D99E-A255-AB8C-D2550C1039C9}"/>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C61A0D22-54FC-EE76-183B-11A7A04DCB2C}"/>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EE52BF44-17FE-E7DF-EF17-2492BE228927}"/>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2EAFB2D4-A66B-899F-D088-AB54026DDA82}"/>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C426EC5C-AE1F-B28B-5851-AB324506C4FD}"/>
              </a:ext>
            </a:extLst>
          </p:cNvPr>
          <p:cNvSpPr txBox="1"/>
          <p:nvPr/>
        </p:nvSpPr>
        <p:spPr>
          <a:xfrm>
            <a:off x="386804" y="1800655"/>
            <a:ext cx="15767596" cy="4808817"/>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If you are rusty on your contract law, there are several times where appellate courts will recite elements as though designed for a law school casebook. One example in Tennessee law is </a:t>
            </a:r>
            <a:r>
              <a:rPr lang="en-US" sz="2799" i="1" dirty="0">
                <a:solidFill>
                  <a:srgbClr val="2B4570"/>
                </a:solidFill>
                <a:latin typeface="Georgia Pro"/>
              </a:rPr>
              <a:t>Ace Design Group, Inc. v. Greater Christ Temple Church, Inc.</a:t>
            </a:r>
            <a:r>
              <a:rPr lang="en-US" sz="2799" dirty="0">
                <a:solidFill>
                  <a:srgbClr val="2B4570"/>
                </a:solidFill>
                <a:latin typeface="Georgia Pro"/>
              </a:rPr>
              <a:t>, in which the Tennessee Court of Appeals outlines requirements for: </a:t>
            </a:r>
          </a:p>
          <a:p>
            <a:pPr marL="457200" indent="-457200" algn="just">
              <a:lnSpc>
                <a:spcPts val="4199"/>
              </a:lnSpc>
              <a:buFontTx/>
              <a:buChar char="-"/>
            </a:pPr>
            <a:r>
              <a:rPr lang="en-US" sz="2799" dirty="0">
                <a:solidFill>
                  <a:srgbClr val="2B4570"/>
                </a:solidFill>
                <a:latin typeface="Georgia Pro"/>
              </a:rPr>
              <a:t>The formation of a valid contract </a:t>
            </a:r>
          </a:p>
          <a:p>
            <a:pPr marL="457200" indent="-457200" algn="just">
              <a:lnSpc>
                <a:spcPts val="4199"/>
              </a:lnSpc>
              <a:buFontTx/>
              <a:buChar char="-"/>
            </a:pPr>
            <a:r>
              <a:rPr lang="en-US" sz="2799" dirty="0">
                <a:solidFill>
                  <a:srgbClr val="2B4570"/>
                </a:solidFill>
                <a:latin typeface="Georgia Pro"/>
              </a:rPr>
              <a:t>Common law statute of frauds requirements and equitable exceptions thereof</a:t>
            </a:r>
          </a:p>
          <a:p>
            <a:pPr marL="457200" indent="-457200" algn="just">
              <a:lnSpc>
                <a:spcPts val="4199"/>
              </a:lnSpc>
              <a:buFontTx/>
              <a:buChar char="-"/>
            </a:pPr>
            <a:r>
              <a:rPr lang="en-US" sz="2799" dirty="0">
                <a:solidFill>
                  <a:srgbClr val="2B4570"/>
                </a:solidFill>
                <a:latin typeface="Georgia Pro"/>
              </a:rPr>
              <a:t>Guideposts for determining whether the court should even consider damages</a:t>
            </a:r>
          </a:p>
          <a:p>
            <a:pPr marL="457200" indent="-457200" algn="just">
              <a:lnSpc>
                <a:spcPts val="4199"/>
              </a:lnSpc>
              <a:buFontTx/>
              <a:buChar char="-"/>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A copy of the case is included with the presentation materials. It is handy for a thorough refresher. </a:t>
            </a:r>
          </a:p>
        </p:txBody>
      </p:sp>
      <p:sp>
        <p:nvSpPr>
          <p:cNvPr id="8" name="TextBox 8">
            <a:extLst>
              <a:ext uri="{FF2B5EF4-FFF2-40B4-BE49-F238E27FC236}">
                <a16:creationId xmlns:a16="http://schemas.microsoft.com/office/drawing/2014/main" id="{E16C78FC-25F7-81DF-68C8-FD41AD1FBB2D}"/>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Contracts Refresher Case</a:t>
            </a:r>
          </a:p>
        </p:txBody>
      </p:sp>
      <p:sp>
        <p:nvSpPr>
          <p:cNvPr id="9" name="Freeform 9">
            <a:extLst>
              <a:ext uri="{FF2B5EF4-FFF2-40B4-BE49-F238E27FC236}">
                <a16:creationId xmlns:a16="http://schemas.microsoft.com/office/drawing/2014/main" id="{B6E63C84-BBC0-7B20-F415-0576AAB793D6}"/>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965570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733F4-60B6-5B9F-492A-82ACE39A7407}"/>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FF5EA557-7D9A-90F1-7F96-1637B425DF52}"/>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0E9081EE-C4B6-C2EC-F1CF-770E46955C48}"/>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BFD8B597-89DB-3647-9466-E84FDE312ED6}"/>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EA6A4638-7A8E-11F0-365B-1D6090691BAA}"/>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4484FD30-ED04-12A9-2F60-EF124BBFA199}"/>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A0A841E3-CF28-CE8E-0F50-05AA4C078AC5}"/>
              </a:ext>
            </a:extLst>
          </p:cNvPr>
          <p:cNvSpPr txBox="1"/>
          <p:nvPr/>
        </p:nvSpPr>
        <p:spPr>
          <a:xfrm>
            <a:off x="386804" y="1800655"/>
            <a:ext cx="15767596" cy="6424644"/>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“As an initial matter, Appellee is only entitled to breach of contract damages if there was, in fact, a valid and enforceable contract. To put a finer point on it, the trial court must first determine whether a valid contract exists. If so, the court must next determine whether the [other party] is in breach. If so, the court must determine the damages to which Appellee is entitled. If, on the other hand, there is no valid contract, the court must determine whether Appellee is entitled to quasi-contract damages.” </a:t>
            </a:r>
          </a:p>
          <a:p>
            <a:pPr algn="just">
              <a:lnSpc>
                <a:spcPts val="4199"/>
              </a:lnSpc>
            </a:pPr>
            <a:r>
              <a:rPr lang="en-US" sz="2799" i="1" dirty="0">
                <a:solidFill>
                  <a:srgbClr val="2B4570"/>
                </a:solidFill>
                <a:latin typeface="Georgia Pro"/>
              </a:rPr>
              <a:t>Ace Design Group, Inc. v. Greater Christ Temple Church, Inc.</a:t>
            </a:r>
            <a:r>
              <a:rPr lang="en-US" sz="2799" dirty="0">
                <a:solidFill>
                  <a:srgbClr val="2B4570"/>
                </a:solidFill>
                <a:latin typeface="Georgia Pro"/>
              </a:rPr>
              <a:t>, 2016 Tenn. App. LEXIS 939. </a:t>
            </a:r>
          </a:p>
          <a:p>
            <a:pPr algn="just">
              <a:lnSpc>
                <a:spcPts val="4199"/>
              </a:lnSpc>
            </a:pPr>
            <a:endParaRPr lang="en-US" sz="2799" dirty="0">
              <a:solidFill>
                <a:srgbClr val="2B4570"/>
              </a:solidFill>
              <a:latin typeface="Georgia Pro"/>
            </a:endParaRPr>
          </a:p>
          <a:p>
            <a:pPr marL="514350" indent="-514350" algn="just">
              <a:lnSpc>
                <a:spcPts val="4199"/>
              </a:lnSpc>
              <a:buAutoNum type="arabicParenR"/>
            </a:pPr>
            <a:r>
              <a:rPr lang="en-US" sz="2799" dirty="0">
                <a:solidFill>
                  <a:srgbClr val="2B4570"/>
                </a:solidFill>
                <a:latin typeface="Georgia Pro"/>
              </a:rPr>
              <a:t>Is there an enforceable contract? (Offer/acceptance/consideration) </a:t>
            </a:r>
          </a:p>
          <a:p>
            <a:pPr marL="971550" lvl="1" indent="-514350" algn="just">
              <a:lnSpc>
                <a:spcPts val="4199"/>
              </a:lnSpc>
              <a:buFont typeface="+mj-lt"/>
              <a:buAutoNum type="alphaLcPeriod"/>
            </a:pPr>
            <a:r>
              <a:rPr lang="en-US" sz="2799" dirty="0">
                <a:solidFill>
                  <a:srgbClr val="2B4570"/>
                </a:solidFill>
                <a:latin typeface="Georgia Pro"/>
              </a:rPr>
              <a:t>If yes, move forward; if not—are there quasi-contract damages? </a:t>
            </a:r>
          </a:p>
          <a:p>
            <a:pPr marL="514350" indent="-514350" algn="just">
              <a:lnSpc>
                <a:spcPts val="4199"/>
              </a:lnSpc>
              <a:buAutoNum type="arabicParenR"/>
            </a:pPr>
            <a:r>
              <a:rPr lang="en-US" sz="2799" dirty="0">
                <a:solidFill>
                  <a:srgbClr val="2B4570"/>
                </a:solidFill>
                <a:latin typeface="Georgia Pro"/>
              </a:rPr>
              <a:t>Was there a breach? </a:t>
            </a:r>
          </a:p>
          <a:p>
            <a:pPr marL="514350" indent="-514350" algn="just">
              <a:lnSpc>
                <a:spcPts val="4199"/>
              </a:lnSpc>
              <a:buAutoNum type="arabicParenR"/>
            </a:pPr>
            <a:r>
              <a:rPr lang="en-US" sz="2799" dirty="0">
                <a:solidFill>
                  <a:srgbClr val="2B4570"/>
                </a:solidFill>
                <a:latin typeface="Georgia Pro"/>
              </a:rPr>
              <a:t>What are the damages? </a:t>
            </a:r>
          </a:p>
        </p:txBody>
      </p:sp>
      <p:sp>
        <p:nvSpPr>
          <p:cNvPr id="8" name="TextBox 8">
            <a:extLst>
              <a:ext uri="{FF2B5EF4-FFF2-40B4-BE49-F238E27FC236}">
                <a16:creationId xmlns:a16="http://schemas.microsoft.com/office/drawing/2014/main" id="{A4AD005F-22F6-6305-84A6-1B63EED84907}"/>
              </a:ext>
            </a:extLst>
          </p:cNvPr>
          <p:cNvSpPr txBox="1"/>
          <p:nvPr/>
        </p:nvSpPr>
        <p:spPr>
          <a:xfrm>
            <a:off x="1028700" y="439102"/>
            <a:ext cx="116205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Contracts Damages Flowchart</a:t>
            </a:r>
          </a:p>
        </p:txBody>
      </p:sp>
      <p:sp>
        <p:nvSpPr>
          <p:cNvPr id="9" name="Freeform 9">
            <a:extLst>
              <a:ext uri="{FF2B5EF4-FFF2-40B4-BE49-F238E27FC236}">
                <a16:creationId xmlns:a16="http://schemas.microsoft.com/office/drawing/2014/main" id="{B1F602A1-FCD1-1646-531F-8940513F49ED}"/>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710930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CBBFB-DA12-4018-1333-EA03D7D6A719}"/>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B6258297-4B48-F380-B7C9-8C3D45BB44D1}"/>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FBAF0F2C-C7DD-8DF3-30E1-C8B466188EE5}"/>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B79C3C72-5A2B-B9E2-779A-0A18AFBE4787}"/>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8F86D8A5-AB4B-F529-9FAB-C3A566DF0A61}"/>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C620AFCF-5D57-EED9-88F4-445952588EB9}"/>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46394DE7-1C07-6590-EAFA-5ABA77D5334E}"/>
              </a:ext>
            </a:extLst>
          </p:cNvPr>
          <p:cNvSpPr txBox="1"/>
          <p:nvPr/>
        </p:nvSpPr>
        <p:spPr>
          <a:xfrm>
            <a:off x="386804" y="1800655"/>
            <a:ext cx="15767596" cy="7501862"/>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A recently-reported Tennessee Court of Appeals cases briefly explored the concept of whether nominal damages are mandated when a breach of contract is proven. </a:t>
            </a:r>
            <a:r>
              <a:rPr lang="en-US" sz="2799" i="1" dirty="0">
                <a:solidFill>
                  <a:srgbClr val="2B4570"/>
                </a:solidFill>
                <a:latin typeface="Georgia Pro"/>
              </a:rPr>
              <a:t>Merritt v. American Home Shield</a:t>
            </a:r>
            <a:r>
              <a:rPr lang="en-US" sz="2799" dirty="0">
                <a:solidFill>
                  <a:srgbClr val="2B4570"/>
                </a:solidFill>
                <a:latin typeface="Georgia Pro"/>
              </a:rPr>
              <a:t>, No. W2025-01142-COA-R3-CV (in the August 3, 2026, TBA Today newsletter).</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The backdrop of this case is that a </a:t>
            </a:r>
            <a:r>
              <a:rPr lang="en-US" sz="2799" i="1" dirty="0">
                <a:solidFill>
                  <a:srgbClr val="2B4570"/>
                </a:solidFill>
                <a:latin typeface="Georgia Pro"/>
              </a:rPr>
              <a:t>pro se</a:t>
            </a:r>
            <a:r>
              <a:rPr lang="en-US" sz="2799" dirty="0">
                <a:solidFill>
                  <a:srgbClr val="2B4570"/>
                </a:solidFill>
                <a:latin typeface="Georgia Pro"/>
              </a:rPr>
              <a:t> plaintiff made liberal use of AI in drafting his brief and his arguments both before the trial court and the appellate court. The AI algorithm cited a Supreme Court case that </a:t>
            </a:r>
            <a:r>
              <a:rPr lang="en-US" sz="2799" i="1" dirty="0">
                <a:solidFill>
                  <a:srgbClr val="2B4570"/>
                </a:solidFill>
                <a:latin typeface="Georgia Pro"/>
              </a:rPr>
              <a:t>did </a:t>
            </a:r>
            <a:r>
              <a:rPr lang="en-US" sz="2799" dirty="0">
                <a:solidFill>
                  <a:srgbClr val="2B4570"/>
                </a:solidFill>
                <a:latin typeface="Georgia Pro"/>
              </a:rPr>
              <a:t>exist, but it did not have the quotes that the plaintiff claimed it did.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Ironically, there is support in the law for the plaintiff’s assertions—that a prevailing plaintiff in a breach of contract case can claim nominal damages and costs—but the issue was waived because the plaintiff above did not properly cite to any authority and thus waived the issue.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For more discussion on the issue of nominal damages, </a:t>
            </a:r>
            <a:r>
              <a:rPr lang="en-US" sz="2799" i="1" dirty="0">
                <a:solidFill>
                  <a:srgbClr val="2B4570"/>
                </a:solidFill>
                <a:latin typeface="Georgia Pro"/>
              </a:rPr>
              <a:t>see Killian v. Tabor Constr.</a:t>
            </a:r>
            <a:r>
              <a:rPr lang="en-US" sz="2799" dirty="0">
                <a:solidFill>
                  <a:srgbClr val="2B4570"/>
                </a:solidFill>
                <a:latin typeface="Georgia Pro"/>
              </a:rPr>
              <a:t>, 1998 Tenn. App. LEXIS 576 (Aug. 19, 1998). </a:t>
            </a:r>
          </a:p>
        </p:txBody>
      </p:sp>
      <p:sp>
        <p:nvSpPr>
          <p:cNvPr id="8" name="TextBox 8">
            <a:extLst>
              <a:ext uri="{FF2B5EF4-FFF2-40B4-BE49-F238E27FC236}">
                <a16:creationId xmlns:a16="http://schemas.microsoft.com/office/drawing/2014/main" id="{13160463-739C-F8C2-238C-4086B1AA4BB9}"/>
              </a:ext>
            </a:extLst>
          </p:cNvPr>
          <p:cNvSpPr txBox="1"/>
          <p:nvPr/>
        </p:nvSpPr>
        <p:spPr>
          <a:xfrm>
            <a:off x="1028700" y="439102"/>
            <a:ext cx="116205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Nominal Damages? </a:t>
            </a:r>
          </a:p>
        </p:txBody>
      </p:sp>
      <p:sp>
        <p:nvSpPr>
          <p:cNvPr id="9" name="Freeform 9">
            <a:extLst>
              <a:ext uri="{FF2B5EF4-FFF2-40B4-BE49-F238E27FC236}">
                <a16:creationId xmlns:a16="http://schemas.microsoft.com/office/drawing/2014/main" id="{1EC1AD48-F611-B988-EF8C-4638D97F49CC}"/>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15038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B6106-EE1D-F380-34C1-1F25ABAE6A7B}"/>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C8AD189E-8BE7-40AB-632E-87C9D61195D2}"/>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74BF83DA-D028-019E-5E91-6EE93B567A81}"/>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998DDA7D-34E9-BFAB-5471-A2EE2E06FF43}"/>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58C9E1EA-A171-4D80-F565-FC3078759A86}"/>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A52C0680-4130-2D26-ABA2-B63BC3EBB290}"/>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11AB69C4-C132-C6E5-0635-6698916C4FEA}"/>
              </a:ext>
            </a:extLst>
          </p:cNvPr>
          <p:cNvSpPr txBox="1"/>
          <p:nvPr/>
        </p:nvSpPr>
        <p:spPr>
          <a:xfrm>
            <a:off x="1028700" y="1800655"/>
            <a:ext cx="12273982" cy="7501862"/>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Common law – services (i.e., not the sale of goods)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UCC – sale of goods</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Primary purpose test for mixed transactions (i.e., hiring a roofer to install a roof is primarily the service, although you might receive goods in the process)</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Credit cards? Common law. Car sales contract? UCC.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Why it is important: </a:t>
            </a:r>
          </a:p>
          <a:p>
            <a:pPr marL="457200" indent="-457200" algn="just">
              <a:lnSpc>
                <a:spcPts val="4199"/>
              </a:lnSpc>
              <a:buFont typeface="Arial" panose="020B0604020202020204" pitchFamily="34" charset="0"/>
              <a:buChar char="•"/>
            </a:pPr>
            <a:r>
              <a:rPr lang="en-US" sz="2799" dirty="0">
                <a:solidFill>
                  <a:srgbClr val="2B4570"/>
                </a:solidFill>
                <a:latin typeface="Georgia Pro"/>
              </a:rPr>
              <a:t>Different statutes of limitations </a:t>
            </a:r>
          </a:p>
          <a:p>
            <a:pPr marL="457200" indent="-457200" algn="just">
              <a:lnSpc>
                <a:spcPts val="4199"/>
              </a:lnSpc>
              <a:buFont typeface="Arial" panose="020B0604020202020204" pitchFamily="34" charset="0"/>
              <a:buChar char="•"/>
            </a:pPr>
            <a:r>
              <a:rPr lang="en-US" sz="2799" dirty="0">
                <a:solidFill>
                  <a:srgbClr val="2B4570"/>
                </a:solidFill>
                <a:latin typeface="Georgia Pro"/>
              </a:rPr>
              <a:t>Different rights/remedies </a:t>
            </a:r>
          </a:p>
          <a:p>
            <a:pPr marL="457200" indent="-457200" algn="just">
              <a:lnSpc>
                <a:spcPts val="4199"/>
              </a:lnSpc>
              <a:buFont typeface="Arial" panose="020B0604020202020204" pitchFamily="34" charset="0"/>
              <a:buChar char="•"/>
            </a:pPr>
            <a:r>
              <a:rPr lang="en-US" sz="2799" dirty="0">
                <a:solidFill>
                  <a:srgbClr val="2B4570"/>
                </a:solidFill>
                <a:latin typeface="Georgia Pro"/>
              </a:rPr>
              <a:t>Different requirements to be a valid contract in some cases (e.g., when does it need to be in writing)</a:t>
            </a:r>
          </a:p>
        </p:txBody>
      </p:sp>
      <p:sp>
        <p:nvSpPr>
          <p:cNvPr id="8" name="TextBox 8">
            <a:extLst>
              <a:ext uri="{FF2B5EF4-FFF2-40B4-BE49-F238E27FC236}">
                <a16:creationId xmlns:a16="http://schemas.microsoft.com/office/drawing/2014/main" id="{4F15FE5F-7F7F-C2E9-13C8-EA2E8EFE423F}"/>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Contracts – Source of law</a:t>
            </a:r>
          </a:p>
        </p:txBody>
      </p:sp>
      <p:sp>
        <p:nvSpPr>
          <p:cNvPr id="9" name="Freeform 9">
            <a:extLst>
              <a:ext uri="{FF2B5EF4-FFF2-40B4-BE49-F238E27FC236}">
                <a16:creationId xmlns:a16="http://schemas.microsoft.com/office/drawing/2014/main" id="{BB83AF21-5CEA-4AE4-CAAA-FE06F6E3F253}"/>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922210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p:cNvGrpSpPr/>
          <p:nvPr/>
        </p:nvGrpSpPr>
        <p:grpSpPr>
          <a:xfrm>
            <a:off x="17066958" y="0"/>
            <a:ext cx="1221042" cy="10287000"/>
            <a:chOff x="0" y="0"/>
            <a:chExt cx="413044" cy="3479800"/>
          </a:xfrm>
        </p:grpSpPr>
        <p:sp>
          <p:nvSpPr>
            <p:cNvPr id="6" name="Freeform 6"/>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p:cNvSpPr txBox="1"/>
          <p:nvPr/>
        </p:nvSpPr>
        <p:spPr>
          <a:xfrm>
            <a:off x="1028700" y="1800655"/>
            <a:ext cx="14592300" cy="9656298"/>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Consumer law is one of the core parts of poverty law/legal aid/free legal services. It is wide-ranging. Here is an outline of topics we will discuss: </a:t>
            </a:r>
          </a:p>
          <a:p>
            <a:pPr algn="just">
              <a:lnSpc>
                <a:spcPts val="4199"/>
              </a:lnSpc>
            </a:pPr>
            <a:endParaRPr lang="en-US" sz="2799" dirty="0">
              <a:solidFill>
                <a:srgbClr val="2B4570"/>
              </a:solidFill>
              <a:latin typeface="Georgia Pro"/>
            </a:endParaRPr>
          </a:p>
          <a:p>
            <a:pPr marL="571500" indent="-571500" algn="just">
              <a:lnSpc>
                <a:spcPts val="4199"/>
              </a:lnSpc>
              <a:buAutoNum type="romanUcPeriod"/>
            </a:pPr>
            <a:r>
              <a:rPr lang="en-US" sz="2799" dirty="0">
                <a:solidFill>
                  <a:srgbClr val="2B4570"/>
                </a:solidFill>
                <a:latin typeface="Georgia Pro"/>
              </a:rPr>
              <a:t>Overview/role of consumer law in legal services</a:t>
            </a:r>
          </a:p>
          <a:p>
            <a:pPr marL="571500" indent="-571500" algn="just">
              <a:lnSpc>
                <a:spcPts val="4199"/>
              </a:lnSpc>
              <a:buAutoNum type="romanUcPeriod"/>
            </a:pPr>
            <a:r>
              <a:rPr lang="en-US" sz="2799" dirty="0">
                <a:solidFill>
                  <a:srgbClr val="2B4570"/>
                </a:solidFill>
                <a:latin typeface="Georgia Pro"/>
              </a:rPr>
              <a:t>Contracts – the backbone of consumer law</a:t>
            </a:r>
          </a:p>
          <a:p>
            <a:pPr marL="571500" indent="-571500" algn="just">
              <a:lnSpc>
                <a:spcPts val="4199"/>
              </a:lnSpc>
              <a:buAutoNum type="romanUcPeriod"/>
            </a:pPr>
            <a:r>
              <a:rPr lang="en-US" sz="2799" dirty="0">
                <a:solidFill>
                  <a:srgbClr val="2B4570"/>
                </a:solidFill>
                <a:latin typeface="Georgia Pro"/>
              </a:rPr>
              <a:t>Accounts – technically part of contracts, but a big sub-section for us</a:t>
            </a:r>
          </a:p>
          <a:p>
            <a:pPr marL="571500" indent="-571500" algn="just">
              <a:lnSpc>
                <a:spcPts val="4199"/>
              </a:lnSpc>
              <a:buAutoNum type="romanUcPeriod"/>
            </a:pPr>
            <a:r>
              <a:rPr lang="en-US" sz="2799" dirty="0">
                <a:solidFill>
                  <a:srgbClr val="2B4570"/>
                </a:solidFill>
                <a:latin typeface="Georgia Pro"/>
              </a:rPr>
              <a:t>Other consumer issues (car cases, identity theft, etc.) </a:t>
            </a:r>
          </a:p>
          <a:p>
            <a:pPr marL="571500" indent="-571500" algn="just">
              <a:lnSpc>
                <a:spcPts val="4199"/>
              </a:lnSpc>
              <a:buAutoNum type="romanUcPeriod"/>
            </a:pPr>
            <a:r>
              <a:rPr lang="en-US" sz="2799" dirty="0">
                <a:solidFill>
                  <a:srgbClr val="2B4570"/>
                </a:solidFill>
                <a:latin typeface="Georgia Pro"/>
              </a:rPr>
              <a:t>Litigation in consumer cases</a:t>
            </a:r>
          </a:p>
          <a:p>
            <a:pPr marL="571500" indent="-571500" algn="just">
              <a:lnSpc>
                <a:spcPts val="4199"/>
              </a:lnSpc>
              <a:buAutoNum type="romanUcPeriod"/>
            </a:pPr>
            <a:r>
              <a:rPr lang="en-US" sz="2799" dirty="0">
                <a:solidFill>
                  <a:srgbClr val="2B4570"/>
                </a:solidFill>
                <a:latin typeface="Georgia Pro"/>
              </a:rPr>
              <a:t>Post-judgment issues</a:t>
            </a:r>
          </a:p>
          <a:p>
            <a:pPr marL="571500" indent="-571500" algn="just">
              <a:lnSpc>
                <a:spcPts val="4199"/>
              </a:lnSpc>
              <a:buAutoNum type="romanUcPeriod"/>
            </a:pPr>
            <a:r>
              <a:rPr lang="en-US" sz="2799" dirty="0">
                <a:solidFill>
                  <a:srgbClr val="2B4570"/>
                </a:solidFill>
                <a:latin typeface="Georgia Pro"/>
              </a:rPr>
              <a:t>Issue Spotting (sprinkled throughout, also extra examples if we have time)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What we will not discuss: class actions, products liability, or other consumer law not typically within the purview of free legal services.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I have designed the PowerPoint to be exhaustive and useful as a future reference tool. We may not make it through all the slides, but you’ll still have all the material if you need it later. </a:t>
            </a:r>
          </a:p>
          <a:p>
            <a:pPr marL="457200" indent="-457200" algn="just">
              <a:lnSpc>
                <a:spcPts val="4199"/>
              </a:lnSpc>
              <a:buFont typeface="Arial" panose="020B0604020202020204" pitchFamily="34" charset="0"/>
              <a:buChar char="•"/>
            </a:pPr>
            <a:endParaRPr lang="en-US" sz="2799" dirty="0">
              <a:solidFill>
                <a:srgbClr val="2B4570"/>
              </a:solidFill>
              <a:latin typeface="Georgia Pro"/>
            </a:endParaRPr>
          </a:p>
          <a:p>
            <a:pPr algn="just">
              <a:lnSpc>
                <a:spcPts val="4199"/>
              </a:lnSpc>
            </a:pPr>
            <a:endParaRPr lang="en-US" sz="2799" dirty="0">
              <a:solidFill>
                <a:srgbClr val="2B4570"/>
              </a:solidFill>
              <a:latin typeface="Georgia Pro"/>
            </a:endParaRPr>
          </a:p>
        </p:txBody>
      </p:sp>
      <p:sp>
        <p:nvSpPr>
          <p:cNvPr id="8" name="TextBox 8"/>
          <p:cNvSpPr txBox="1"/>
          <p:nvPr/>
        </p:nvSpPr>
        <p:spPr>
          <a:xfrm>
            <a:off x="1028700" y="439102"/>
            <a:ext cx="6848808" cy="1077218"/>
          </a:xfrm>
          <a:prstGeom prst="rect">
            <a:avLst/>
          </a:prstGeom>
        </p:spPr>
        <p:txBody>
          <a:bodyPr lIns="0" tIns="0" rIns="0" bIns="0" rtlCol="0" anchor="t">
            <a:spAutoFit/>
          </a:bodyPr>
          <a:lstStyle/>
          <a:p>
            <a:pPr>
              <a:lnSpc>
                <a:spcPts val="8399"/>
              </a:lnSpc>
            </a:pPr>
            <a:r>
              <a:rPr lang="en-US" sz="5999" dirty="0">
                <a:solidFill>
                  <a:srgbClr val="2B4570"/>
                </a:solidFill>
                <a:latin typeface="Kannada MN Bold"/>
              </a:rPr>
              <a:t>Consumer Law</a:t>
            </a:r>
          </a:p>
        </p:txBody>
      </p:sp>
      <p:sp>
        <p:nvSpPr>
          <p:cNvPr id="9" name="Freeform 9"/>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67E75-15C6-282B-88D9-C7E7F328B1A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91EFF411-0268-5BAE-6BED-350DE52074B2}"/>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20E092C5-61C1-AD67-FAD8-584AA7D132ED}"/>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4E9BB0D0-4BCC-A5A0-3000-785CCB6096D3}"/>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4B90B6FF-62C4-E1E4-8FE0-4243316D0E16}"/>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30B6C38A-1C61-1AF1-BEC2-E773DFA746D1}"/>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1B309133-089D-4DCA-4D15-6164952AD0E2}"/>
              </a:ext>
            </a:extLst>
          </p:cNvPr>
          <p:cNvSpPr txBox="1"/>
          <p:nvPr/>
        </p:nvSpPr>
        <p:spPr>
          <a:xfrm>
            <a:off x="152400" y="1800655"/>
            <a:ext cx="16459200" cy="9117689"/>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47-2-201. Formal requirements – Statute of frauds. </a:t>
            </a:r>
          </a:p>
          <a:p>
            <a:pPr marL="514350" indent="-514350" algn="just">
              <a:lnSpc>
                <a:spcPts val="4199"/>
              </a:lnSpc>
              <a:buAutoNum type="arabicParenBoth"/>
            </a:pPr>
            <a:r>
              <a:rPr lang="en-US" sz="2799" dirty="0">
                <a:solidFill>
                  <a:srgbClr val="2B4570"/>
                </a:solidFill>
                <a:latin typeface="Georgia Pro"/>
              </a:rPr>
              <a:t>Except as otherwise provided in this section, a contract for sale of goods for the price of five hundred dollars ($500) or more is not enforceable by way of action or defense unless there is some writing or record sufficient to indicate that a contract for sale has been made between the parties and signed by the party against whom enforcement is sought or by his authorized agent or broker. A writing or record is not insufficient because it omits or incorrectly states a term agreed upon but the contract is not enforceable under this paragraph beyond the quantity of goods shown in such writing or record. . . . .</a:t>
            </a:r>
          </a:p>
          <a:p>
            <a:pPr algn="just">
              <a:lnSpc>
                <a:spcPts val="4199"/>
              </a:lnSpc>
            </a:pPr>
            <a:r>
              <a:rPr lang="en-US" sz="2799" dirty="0">
                <a:solidFill>
                  <a:srgbClr val="2B4570"/>
                </a:solidFill>
                <a:latin typeface="Georgia Pro"/>
              </a:rPr>
              <a:t>(3) 	A contract which does not satisfy the requirements of subsection (1) but which is valid in                       	other respects is enforceable: </a:t>
            </a:r>
          </a:p>
          <a:p>
            <a:pPr marL="971550" lvl="1" indent="-514350" algn="just">
              <a:lnSpc>
                <a:spcPts val="4199"/>
              </a:lnSpc>
              <a:buAutoNum type="alphaLcParenBoth"/>
            </a:pPr>
            <a:r>
              <a:rPr lang="en-US" sz="2799" dirty="0">
                <a:solidFill>
                  <a:srgbClr val="2B4570"/>
                </a:solidFill>
                <a:latin typeface="Georgia Pro"/>
              </a:rPr>
              <a:t>if the goods are to be specially manufactured . . . or</a:t>
            </a:r>
          </a:p>
          <a:p>
            <a:pPr marL="971550" lvl="1" indent="-514350" algn="just">
              <a:lnSpc>
                <a:spcPts val="4199"/>
              </a:lnSpc>
              <a:buAutoNum type="alphaLcParenBoth"/>
            </a:pPr>
            <a:r>
              <a:rPr lang="en-US" sz="2799" dirty="0">
                <a:solidFill>
                  <a:srgbClr val="2B4570"/>
                </a:solidFill>
                <a:latin typeface="Georgia Pro"/>
              </a:rPr>
              <a:t>if the party against whom enforcement is sought admits in his pleading, testimony or otherwise in court that a contract for sale was made, but the contract is not enforceable under this provision beyond the quantity of goods admitted; or </a:t>
            </a:r>
          </a:p>
          <a:p>
            <a:pPr marL="971550" lvl="1" indent="-514350" algn="just">
              <a:lnSpc>
                <a:spcPts val="4199"/>
              </a:lnSpc>
              <a:buAutoNum type="alphaLcParenBoth"/>
            </a:pPr>
            <a:r>
              <a:rPr lang="en-US" sz="2799" dirty="0">
                <a:solidFill>
                  <a:srgbClr val="2B4570"/>
                </a:solidFill>
                <a:latin typeface="Georgia Pro"/>
              </a:rPr>
              <a:t>with respect to goods for which payment has been made and accepted or which have been received and accepted (§ 47-2-606) </a:t>
            </a:r>
          </a:p>
          <a:p>
            <a:pPr algn="just">
              <a:lnSpc>
                <a:spcPts val="4199"/>
              </a:lnSpc>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6EB4F71C-46EF-79D9-AC78-669AAF9E73CD}"/>
              </a:ext>
            </a:extLst>
          </p:cNvPr>
          <p:cNvSpPr txBox="1"/>
          <p:nvPr/>
        </p:nvSpPr>
        <p:spPr>
          <a:xfrm>
            <a:off x="1028700" y="439102"/>
            <a:ext cx="155829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UCC Statute of Frauds</a:t>
            </a:r>
          </a:p>
        </p:txBody>
      </p:sp>
      <p:sp>
        <p:nvSpPr>
          <p:cNvPr id="9" name="Freeform 9">
            <a:extLst>
              <a:ext uri="{FF2B5EF4-FFF2-40B4-BE49-F238E27FC236}">
                <a16:creationId xmlns:a16="http://schemas.microsoft.com/office/drawing/2014/main" id="{9E1ED705-81D7-7111-C0DE-557133B6515F}"/>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965286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p:cNvGrpSpPr/>
          <p:nvPr/>
        </p:nvGrpSpPr>
        <p:grpSpPr>
          <a:xfrm>
            <a:off x="17066958" y="0"/>
            <a:ext cx="1221042" cy="10287000"/>
            <a:chOff x="0" y="0"/>
            <a:chExt cx="413044" cy="3479800"/>
          </a:xfrm>
        </p:grpSpPr>
        <p:sp>
          <p:nvSpPr>
            <p:cNvPr id="6" name="Freeform 6"/>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p:cNvSpPr txBox="1"/>
          <p:nvPr/>
        </p:nvSpPr>
        <p:spPr>
          <a:xfrm>
            <a:off x="1028700" y="1800655"/>
            <a:ext cx="5524500" cy="8040471"/>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In the world of free legal services, we get lots of weirdo cases, and that is certainly true in the realm of car contracts.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This is a handwritten contract one of my clients had, with the terms stated at the top and along the side. The buyer/seller signatures are blacked out.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Does this satisfy the Statute of Frauds? Is this a valid contract? </a:t>
            </a:r>
          </a:p>
          <a:p>
            <a:pPr algn="just">
              <a:lnSpc>
                <a:spcPts val="4199"/>
              </a:lnSpc>
            </a:pPr>
            <a:endParaRPr lang="en-US" sz="2799" dirty="0">
              <a:solidFill>
                <a:srgbClr val="2B4570"/>
              </a:solidFill>
              <a:latin typeface="Georgia Pro"/>
            </a:endParaRPr>
          </a:p>
          <a:p>
            <a:pPr marL="457200" indent="-457200" algn="just">
              <a:lnSpc>
                <a:spcPts val="4199"/>
              </a:lnSpc>
              <a:buFont typeface="Arial" panose="020B0604020202020204" pitchFamily="34" charset="0"/>
              <a:buChar char="•"/>
            </a:pPr>
            <a:endParaRPr lang="en-US" sz="2799" dirty="0">
              <a:solidFill>
                <a:srgbClr val="2B4570"/>
              </a:solidFill>
              <a:latin typeface="Georgia Pro"/>
            </a:endParaRPr>
          </a:p>
        </p:txBody>
      </p:sp>
      <p:sp>
        <p:nvSpPr>
          <p:cNvPr id="8" name="TextBox 8"/>
          <p:cNvSpPr txBox="1"/>
          <p:nvPr/>
        </p:nvSpPr>
        <p:spPr>
          <a:xfrm>
            <a:off x="1028700" y="439102"/>
            <a:ext cx="13068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Weird car contracts</a:t>
            </a:r>
          </a:p>
        </p:txBody>
      </p:sp>
      <p:sp>
        <p:nvSpPr>
          <p:cNvPr id="9" name="Freeform 9"/>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pic>
        <p:nvPicPr>
          <p:cNvPr id="11" name="Picture 10" descr="A handwritten car contract">
            <a:extLst>
              <a:ext uri="{FF2B5EF4-FFF2-40B4-BE49-F238E27FC236}">
                <a16:creationId xmlns:a16="http://schemas.microsoft.com/office/drawing/2014/main" id="{A8F9AF40-8D27-0D59-11AD-3354A12F50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9005" y="344183"/>
            <a:ext cx="6974193" cy="9298924"/>
          </a:xfrm>
          <a:prstGeom prst="rect">
            <a:avLst/>
          </a:prstGeom>
        </p:spPr>
      </p:pic>
    </p:spTree>
    <p:extLst>
      <p:ext uri="{BB962C8B-B14F-4D97-AF65-F5344CB8AC3E}">
        <p14:creationId xmlns:p14="http://schemas.microsoft.com/office/powerpoint/2010/main" val="2041831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FFE2C-6A63-BE20-D6E4-C6BADEEBBCD2}"/>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E57F86A-81A4-B610-3FBD-EA1810AE7ED6}"/>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5B6B6A00-2A9E-A476-D170-1D315A80872B}"/>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634A155E-03B2-F5F1-C006-B04AA56446A9}"/>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7E82EDFF-65A0-5D25-3A73-D7F20551D17D}"/>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143A8222-9202-148E-D9AB-F90ED0CE033D}"/>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BCF05293-DA19-7757-F46A-09BAA86DFE11}"/>
              </a:ext>
            </a:extLst>
          </p:cNvPr>
          <p:cNvSpPr txBox="1"/>
          <p:nvPr/>
        </p:nvSpPr>
        <p:spPr>
          <a:xfrm>
            <a:off x="1028700" y="1800655"/>
            <a:ext cx="13373100" cy="8579080"/>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What are the terms of the contract (material terms and collateral terms) </a:t>
            </a:r>
          </a:p>
          <a:p>
            <a:pPr marL="457200" indent="-457200" algn="just">
              <a:lnSpc>
                <a:spcPts val="4199"/>
              </a:lnSpc>
              <a:buFont typeface="Arial" panose="020B0604020202020204" pitchFamily="34" charset="0"/>
              <a:buChar char="•"/>
            </a:pPr>
            <a:r>
              <a:rPr lang="en-US" sz="2799" dirty="0">
                <a:solidFill>
                  <a:srgbClr val="2B4570"/>
                </a:solidFill>
                <a:latin typeface="Georgia Pro"/>
              </a:rPr>
              <a:t>Material terms = most important (“I give you money, you give me stuff”)</a:t>
            </a:r>
          </a:p>
          <a:p>
            <a:pPr marL="457200" indent="-457200" algn="just">
              <a:lnSpc>
                <a:spcPts val="4199"/>
              </a:lnSpc>
              <a:buFont typeface="Arial" panose="020B0604020202020204" pitchFamily="34" charset="0"/>
              <a:buChar char="•"/>
            </a:pPr>
            <a:r>
              <a:rPr lang="en-US" sz="2799" dirty="0">
                <a:solidFill>
                  <a:srgbClr val="2B4570"/>
                </a:solidFill>
                <a:latin typeface="Georgia Pro"/>
              </a:rPr>
              <a:t>Collateral terms = tertiary (e.g., payment method)</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Was there a breach? Is it material? Is it excused/justified?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What are the damages? Actual damages? Nominal damages?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Is a writing required? Is there a writing? Can you piece together terms from written sources if it is not a written contract? (e.g., the agreed upon price using a check that shows the amount, which was cashed and accepted)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Is there a third-party beneficiary? Explicit? Implied?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Does the contract allow for the collection of attorney’s fees? TN follows the American Rule – you MUST have a statute or contract authorizing attorney’s fees</a:t>
            </a:r>
          </a:p>
        </p:txBody>
      </p:sp>
      <p:sp>
        <p:nvSpPr>
          <p:cNvPr id="8" name="TextBox 8">
            <a:extLst>
              <a:ext uri="{FF2B5EF4-FFF2-40B4-BE49-F238E27FC236}">
                <a16:creationId xmlns:a16="http://schemas.microsoft.com/office/drawing/2014/main" id="{9F497890-9ACF-F4C0-AD37-14B5C2D5CDAA}"/>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Contracts – Things to Note</a:t>
            </a:r>
          </a:p>
        </p:txBody>
      </p:sp>
      <p:sp>
        <p:nvSpPr>
          <p:cNvPr id="9" name="Freeform 9">
            <a:extLst>
              <a:ext uri="{FF2B5EF4-FFF2-40B4-BE49-F238E27FC236}">
                <a16:creationId xmlns:a16="http://schemas.microsoft.com/office/drawing/2014/main" id="{CEB042A5-8F03-F61B-C107-674328EC2A76}"/>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549365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6C8C7-CEEE-8D27-B82E-E00FB1C1737B}"/>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664E4834-3883-14F3-8CA0-445632AE4946}"/>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18CBF5AD-0D50-3079-0AAA-43B9F7F73384}"/>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6C37B90E-A7E8-320E-375B-8BC5F3C6AE3B}"/>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0A5C1823-109C-297A-9DB9-7D08819A6B4B}"/>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BFDCBE03-6497-8E13-1E6B-7059CF2D81C1}"/>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996EB25A-24EE-9AA9-8875-D8A286AA7AA4}"/>
              </a:ext>
            </a:extLst>
          </p:cNvPr>
          <p:cNvSpPr txBox="1"/>
          <p:nvPr/>
        </p:nvSpPr>
        <p:spPr>
          <a:xfrm>
            <a:off x="1028700" y="1800655"/>
            <a:ext cx="14135100" cy="8040471"/>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To recover for breach of contract, there generally must be a </a:t>
            </a:r>
            <a:r>
              <a:rPr lang="en-US" sz="2799" b="1" u="sng" dirty="0">
                <a:solidFill>
                  <a:srgbClr val="2B4570"/>
                </a:solidFill>
                <a:latin typeface="Georgia Pro"/>
              </a:rPr>
              <a:t>material</a:t>
            </a:r>
            <a:r>
              <a:rPr lang="en-US" sz="2799" dirty="0">
                <a:solidFill>
                  <a:srgbClr val="2B4570"/>
                </a:solidFill>
                <a:latin typeface="Georgia Pro"/>
              </a:rPr>
              <a:t> breach. What constitutes a material breach? That depends on the contract, and through the contract, the intentions of the parties. Factors include: </a:t>
            </a:r>
          </a:p>
          <a:p>
            <a:pPr marL="457200" indent="-457200" algn="just">
              <a:lnSpc>
                <a:spcPts val="4199"/>
              </a:lnSpc>
              <a:buFontTx/>
              <a:buChar char="-"/>
            </a:pPr>
            <a:r>
              <a:rPr lang="en-US" sz="2799" dirty="0">
                <a:solidFill>
                  <a:srgbClr val="2B4570"/>
                </a:solidFill>
                <a:latin typeface="Georgia Pro"/>
              </a:rPr>
              <a:t>The extent to which the injured party will be deprived of the benefit which he reasonably expected; </a:t>
            </a:r>
          </a:p>
          <a:p>
            <a:pPr marL="457200" indent="-457200" algn="just">
              <a:lnSpc>
                <a:spcPts val="4199"/>
              </a:lnSpc>
              <a:buFontTx/>
              <a:buChar char="-"/>
            </a:pPr>
            <a:r>
              <a:rPr lang="en-US" sz="2799" dirty="0">
                <a:solidFill>
                  <a:srgbClr val="2B4570"/>
                </a:solidFill>
                <a:latin typeface="Georgia Pro"/>
              </a:rPr>
              <a:t>The extent to which the injured party can be adequately compensated for the part of that benefit of which he will be deprived;</a:t>
            </a:r>
          </a:p>
          <a:p>
            <a:pPr marL="457200" indent="-457200" algn="just">
              <a:lnSpc>
                <a:spcPts val="4199"/>
              </a:lnSpc>
              <a:buFontTx/>
              <a:buChar char="-"/>
            </a:pPr>
            <a:r>
              <a:rPr lang="en-US" sz="2799" dirty="0">
                <a:solidFill>
                  <a:srgbClr val="2B4570"/>
                </a:solidFill>
                <a:latin typeface="Georgia Pro"/>
              </a:rPr>
              <a:t>The extent to which the party failing to perform or to offer to perform will suffer forfeiture; </a:t>
            </a:r>
          </a:p>
          <a:p>
            <a:pPr marL="457200" indent="-457200" algn="just">
              <a:lnSpc>
                <a:spcPts val="4199"/>
              </a:lnSpc>
              <a:buFontTx/>
              <a:buChar char="-"/>
            </a:pPr>
            <a:r>
              <a:rPr lang="en-US" sz="2799" dirty="0">
                <a:solidFill>
                  <a:srgbClr val="2B4570"/>
                </a:solidFill>
                <a:latin typeface="Georgia Pro"/>
              </a:rPr>
              <a:t>The likelihood of the party failing to perform or to offer to perform will cure his failure, taking account of all the circumstances including any reasonable assurances; and </a:t>
            </a:r>
          </a:p>
          <a:p>
            <a:pPr marL="457200" indent="-457200" algn="just">
              <a:lnSpc>
                <a:spcPts val="4199"/>
              </a:lnSpc>
              <a:buFontTx/>
              <a:buChar char="-"/>
            </a:pPr>
            <a:r>
              <a:rPr lang="en-US" sz="2799" dirty="0">
                <a:solidFill>
                  <a:srgbClr val="2B4570"/>
                </a:solidFill>
                <a:latin typeface="Georgia Pro"/>
              </a:rPr>
              <a:t>The extent to which the behavior of the party failing to perform or to offer to perform comports with standards of good faith and fair dealing. </a:t>
            </a:r>
          </a:p>
          <a:p>
            <a:pPr algn="just">
              <a:lnSpc>
                <a:spcPts val="4199"/>
              </a:lnSpc>
            </a:pPr>
            <a:endParaRPr lang="en-US" sz="2799" dirty="0">
              <a:solidFill>
                <a:srgbClr val="2B4570"/>
              </a:solidFill>
              <a:latin typeface="Georgia Pro"/>
            </a:endParaRPr>
          </a:p>
          <a:p>
            <a:pPr algn="just">
              <a:lnSpc>
                <a:spcPts val="4199"/>
              </a:lnSpc>
            </a:pPr>
            <a:r>
              <a:rPr lang="en-US" sz="2799" i="1" dirty="0">
                <a:solidFill>
                  <a:srgbClr val="2B4570"/>
                </a:solidFill>
                <a:latin typeface="Georgia Pro"/>
              </a:rPr>
              <a:t>Cooper v. Patel</a:t>
            </a:r>
            <a:r>
              <a:rPr lang="en-US" sz="2799" dirty="0">
                <a:solidFill>
                  <a:srgbClr val="2B4570"/>
                </a:solidFill>
                <a:latin typeface="Georgia Pro"/>
              </a:rPr>
              <a:t>, 578 S.W.3d 40, 46 (Tenn. Ct. App. 2018)</a:t>
            </a:r>
          </a:p>
        </p:txBody>
      </p:sp>
      <p:sp>
        <p:nvSpPr>
          <p:cNvPr id="8" name="TextBox 8">
            <a:extLst>
              <a:ext uri="{FF2B5EF4-FFF2-40B4-BE49-F238E27FC236}">
                <a16:creationId xmlns:a16="http://schemas.microsoft.com/office/drawing/2014/main" id="{FE70123A-3B1E-641D-F002-6B020FC8291B}"/>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Material Breach</a:t>
            </a:r>
          </a:p>
        </p:txBody>
      </p:sp>
      <p:sp>
        <p:nvSpPr>
          <p:cNvPr id="9" name="Freeform 9">
            <a:extLst>
              <a:ext uri="{FF2B5EF4-FFF2-40B4-BE49-F238E27FC236}">
                <a16:creationId xmlns:a16="http://schemas.microsoft.com/office/drawing/2014/main" id="{24E8BA33-20ED-1913-D2F9-4FEEA5DC2D95}"/>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4189805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0F6D7-9209-B972-311D-C85FE828BA3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9242F8D-6A9F-7490-AA81-57C5D7A41EFD}"/>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C42CE6BF-5DFB-C13E-F25A-DF5F8155DFDF}"/>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8213BACD-35AE-68A4-0E6B-60B68D675739}"/>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A7473E18-B11F-A121-B647-0EDBE0D8AF40}"/>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BC2A4A32-4EEE-A397-DAE0-160231D9215D}"/>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3BA60C11-9CF5-B47E-D8D9-7C089A2066F1}"/>
              </a:ext>
            </a:extLst>
          </p:cNvPr>
          <p:cNvSpPr txBox="1"/>
          <p:nvPr/>
        </p:nvSpPr>
        <p:spPr>
          <a:xfrm>
            <a:off x="1028700" y="1800655"/>
            <a:ext cx="14135100" cy="6424644"/>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Client’s vehicle needs repairs, and he takes it to the shop. The mechanic gives him a repair estimate and tells him it will be ready by the end of the week. As it turns out, a necessary part is on back order and will not be available until next week.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Has there been a breach? Material breach?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What if we add these facts: Client is angry about the delay and demands that the mechanic return the vehicle. Mechanic demands payment for the work that was completed thus far (a diagnostic and time taking apart/reassembling the parts in question) and refuses to return the vehicle until she is paid. Client refuses to pay.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What about now? </a:t>
            </a:r>
          </a:p>
        </p:txBody>
      </p:sp>
      <p:sp>
        <p:nvSpPr>
          <p:cNvPr id="8" name="TextBox 8">
            <a:extLst>
              <a:ext uri="{FF2B5EF4-FFF2-40B4-BE49-F238E27FC236}">
                <a16:creationId xmlns:a16="http://schemas.microsoft.com/office/drawing/2014/main" id="{FA6A702D-14BA-BE48-BA04-6E1A4AC55DA6}"/>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Breach?</a:t>
            </a:r>
          </a:p>
        </p:txBody>
      </p:sp>
      <p:sp>
        <p:nvSpPr>
          <p:cNvPr id="9" name="Freeform 9">
            <a:extLst>
              <a:ext uri="{FF2B5EF4-FFF2-40B4-BE49-F238E27FC236}">
                <a16:creationId xmlns:a16="http://schemas.microsoft.com/office/drawing/2014/main" id="{EB25971F-74FC-8577-7EC7-83A0D351537E}"/>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354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EEA73-9C77-2483-3DF2-912CCD3D7D8A}"/>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351A2E9A-C50C-1AD6-7E37-8983EAC57BFA}"/>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F6FA0F2A-D6CF-CFA4-E73E-EDDD96F90909}"/>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9D578CD8-54F2-C6C5-633B-EC59FE557AD9}"/>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98DD6B25-EFCE-C3F4-9CE8-5CF3615A4EC2}"/>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372DBCC9-33F7-64FD-E011-334BC855F8F4}"/>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54FD627A-0DF7-9B5C-F488-5AAEB34849B6}"/>
              </a:ext>
            </a:extLst>
          </p:cNvPr>
          <p:cNvSpPr txBox="1"/>
          <p:nvPr/>
        </p:nvSpPr>
        <p:spPr>
          <a:xfrm>
            <a:off x="1028700" y="1800655"/>
            <a:ext cx="12273982" cy="8040471"/>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The </a:t>
            </a:r>
            <a:r>
              <a:rPr lang="en-US" sz="2799" dirty="0" err="1">
                <a:solidFill>
                  <a:srgbClr val="2B4570"/>
                </a:solidFill>
                <a:latin typeface="Georgia Pro"/>
              </a:rPr>
              <a:t>parol</a:t>
            </a:r>
            <a:r>
              <a:rPr lang="en-US" sz="2799" dirty="0">
                <a:solidFill>
                  <a:srgbClr val="2B4570"/>
                </a:solidFill>
                <a:latin typeface="Georgia Pro"/>
              </a:rPr>
              <a:t> evidence rule = extrinsic evidence to prove terms of a contract are not admissible for written contracts that are “fully integrated” (i.e., the complete agreement). Courts generally assume a contract is fully integrated unless it can be proven otherwise.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Aka “the four corners of the contract” control. Importantly, the </a:t>
            </a:r>
            <a:r>
              <a:rPr lang="en-US" sz="2799" dirty="0" err="1">
                <a:solidFill>
                  <a:srgbClr val="2B4570"/>
                </a:solidFill>
                <a:latin typeface="Georgia Pro"/>
              </a:rPr>
              <a:t>parol</a:t>
            </a:r>
            <a:r>
              <a:rPr lang="en-US" sz="2799" dirty="0">
                <a:solidFill>
                  <a:srgbClr val="2B4570"/>
                </a:solidFill>
                <a:latin typeface="Georgia Pro"/>
              </a:rPr>
              <a:t> evidence  rule does not bar evidence of later modifications to a contract.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Exceptions to the </a:t>
            </a:r>
            <a:r>
              <a:rPr lang="en-US" sz="2799" dirty="0" err="1">
                <a:solidFill>
                  <a:srgbClr val="2B4570"/>
                </a:solidFill>
                <a:latin typeface="Georgia Pro"/>
              </a:rPr>
              <a:t>parol</a:t>
            </a:r>
            <a:r>
              <a:rPr lang="en-US" sz="2799" dirty="0">
                <a:solidFill>
                  <a:srgbClr val="2B4570"/>
                </a:solidFill>
                <a:latin typeface="Georgia Pro"/>
              </a:rPr>
              <a:t> evidence rule: </a:t>
            </a:r>
          </a:p>
          <a:p>
            <a:pPr marL="457200" indent="-457200" algn="just">
              <a:lnSpc>
                <a:spcPts val="4199"/>
              </a:lnSpc>
              <a:buFont typeface="Arial" panose="020B0604020202020204" pitchFamily="34" charset="0"/>
              <a:buChar char="•"/>
            </a:pPr>
            <a:r>
              <a:rPr lang="en-US" sz="2799" dirty="0">
                <a:solidFill>
                  <a:srgbClr val="2B4570"/>
                </a:solidFill>
                <a:latin typeface="Georgia Pro"/>
              </a:rPr>
              <a:t>Fraud/duress/mistake/etc. (i.e., contract is void)</a:t>
            </a:r>
          </a:p>
          <a:p>
            <a:pPr marL="457200" indent="-457200" algn="just">
              <a:lnSpc>
                <a:spcPts val="4199"/>
              </a:lnSpc>
              <a:buFont typeface="Arial" panose="020B0604020202020204" pitchFamily="34" charset="0"/>
              <a:buChar char="•"/>
            </a:pPr>
            <a:r>
              <a:rPr lang="en-US" sz="2799" dirty="0">
                <a:solidFill>
                  <a:srgbClr val="2B4570"/>
                </a:solidFill>
                <a:latin typeface="Georgia Pro"/>
              </a:rPr>
              <a:t>Ambiguous terms </a:t>
            </a:r>
          </a:p>
          <a:p>
            <a:pPr marL="457200" indent="-457200" algn="just">
              <a:lnSpc>
                <a:spcPts val="4199"/>
              </a:lnSpc>
              <a:buFont typeface="Arial" panose="020B0604020202020204" pitchFamily="34" charset="0"/>
              <a:buChar char="•"/>
            </a:pPr>
            <a:r>
              <a:rPr lang="en-US" sz="2799" dirty="0">
                <a:solidFill>
                  <a:srgbClr val="2B4570"/>
                </a:solidFill>
                <a:latin typeface="Georgia Pro"/>
              </a:rPr>
              <a:t>Collateral agreements</a:t>
            </a:r>
          </a:p>
          <a:p>
            <a:pPr marL="457200" indent="-457200" algn="just">
              <a:lnSpc>
                <a:spcPts val="4199"/>
              </a:lnSpc>
              <a:buFont typeface="Arial" panose="020B0604020202020204" pitchFamily="34" charset="0"/>
              <a:buChar char="•"/>
            </a:pPr>
            <a:r>
              <a:rPr lang="en-US" sz="2799" dirty="0">
                <a:solidFill>
                  <a:srgbClr val="2B4570"/>
                </a:solidFill>
                <a:latin typeface="Georgia Pro"/>
              </a:rPr>
              <a:t>Conditions precedent </a:t>
            </a:r>
          </a:p>
          <a:p>
            <a:pPr marL="457200" indent="-457200" algn="just">
              <a:lnSpc>
                <a:spcPts val="4199"/>
              </a:lnSpc>
              <a:buFont typeface="Arial" panose="020B0604020202020204" pitchFamily="34" charset="0"/>
              <a:buChar char="•"/>
            </a:pPr>
            <a:r>
              <a:rPr lang="en-US" sz="2799" dirty="0">
                <a:solidFill>
                  <a:srgbClr val="2B4570"/>
                </a:solidFill>
                <a:latin typeface="Georgia Pro"/>
              </a:rPr>
              <a:t>Implied custom/trade use/past dealings</a:t>
            </a:r>
          </a:p>
          <a:p>
            <a:pPr marL="457200" indent="-457200" algn="just">
              <a:lnSpc>
                <a:spcPts val="4199"/>
              </a:lnSpc>
              <a:buFont typeface="Arial" panose="020B0604020202020204" pitchFamily="34" charset="0"/>
              <a:buChar char="•"/>
            </a:pPr>
            <a:r>
              <a:rPr lang="en-US" sz="2799" dirty="0">
                <a:solidFill>
                  <a:srgbClr val="2B4570"/>
                </a:solidFill>
                <a:latin typeface="Georgia Pro"/>
              </a:rPr>
              <a:t>Contract makes reference to external documents</a:t>
            </a:r>
          </a:p>
        </p:txBody>
      </p:sp>
      <p:sp>
        <p:nvSpPr>
          <p:cNvPr id="8" name="TextBox 8">
            <a:extLst>
              <a:ext uri="{FF2B5EF4-FFF2-40B4-BE49-F238E27FC236}">
                <a16:creationId xmlns:a16="http://schemas.microsoft.com/office/drawing/2014/main" id="{58C00D65-736E-8C11-C1D8-D3CFF990B927}"/>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Contracts – Parol Evidence</a:t>
            </a:r>
          </a:p>
        </p:txBody>
      </p:sp>
      <p:sp>
        <p:nvSpPr>
          <p:cNvPr id="9" name="Freeform 9">
            <a:extLst>
              <a:ext uri="{FF2B5EF4-FFF2-40B4-BE49-F238E27FC236}">
                <a16:creationId xmlns:a16="http://schemas.microsoft.com/office/drawing/2014/main" id="{DC6A604E-442D-6399-FA27-46217B77AEBF}"/>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806232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9DB83-CC4F-BDBE-EA0C-15E3A9740B9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F0E5C1E4-C072-1EAD-0FBF-736C30FF4BDC}"/>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30D79E11-2D04-ED90-2BFD-9AC6F09FE2FE}"/>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F730C1FC-5A9E-B1B0-BF7B-230BE421D32F}"/>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39375EFD-C285-6F69-F12C-3578699655FC}"/>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B0E84F74-4D07-6CFA-84B6-DB95C177A05A}"/>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473DD7E0-C3AF-6FB0-B8B7-6050D2C43B4A}"/>
              </a:ext>
            </a:extLst>
          </p:cNvPr>
          <p:cNvSpPr txBox="1"/>
          <p:nvPr/>
        </p:nvSpPr>
        <p:spPr>
          <a:xfrm>
            <a:off x="1028700" y="1800655"/>
            <a:ext cx="12273982" cy="8579080"/>
          </a:xfrm>
          <a:prstGeom prst="rect">
            <a:avLst/>
          </a:prstGeom>
        </p:spPr>
        <p:txBody>
          <a:bodyPr lIns="0" tIns="0" rIns="0" bIns="0" rtlCol="0" anchor="t">
            <a:spAutoFit/>
          </a:bodyPr>
          <a:lstStyle/>
          <a:p>
            <a:pPr marL="457200" indent="-457200" algn="just">
              <a:lnSpc>
                <a:spcPts val="4199"/>
              </a:lnSpc>
              <a:buFont typeface="Arial" panose="020B0604020202020204" pitchFamily="34" charset="0"/>
              <a:buChar char="•"/>
            </a:pPr>
            <a:r>
              <a:rPr lang="en-US" sz="2799" dirty="0">
                <a:solidFill>
                  <a:srgbClr val="2B4570"/>
                </a:solidFill>
                <a:latin typeface="Georgia Pro"/>
              </a:rPr>
              <a:t>Lawsuit for damages</a:t>
            </a:r>
          </a:p>
          <a:p>
            <a:pPr marL="457200" indent="-457200" algn="just">
              <a:lnSpc>
                <a:spcPts val="4199"/>
              </a:lnSpc>
              <a:buFont typeface="Arial" panose="020B0604020202020204" pitchFamily="34" charset="0"/>
              <a:buChar char="•"/>
            </a:pPr>
            <a:r>
              <a:rPr lang="en-US" sz="2799" dirty="0">
                <a:solidFill>
                  <a:srgbClr val="2B4570"/>
                </a:solidFill>
                <a:latin typeface="Georgia Pro"/>
              </a:rPr>
              <a:t>Lawsuit for injunctive relief</a:t>
            </a:r>
          </a:p>
          <a:p>
            <a:pPr marL="457200" indent="-457200" algn="just">
              <a:lnSpc>
                <a:spcPts val="4199"/>
              </a:lnSpc>
              <a:buFont typeface="Arial" panose="020B0604020202020204" pitchFamily="34" charset="0"/>
              <a:buChar char="•"/>
            </a:pPr>
            <a:r>
              <a:rPr lang="en-US" sz="2799" dirty="0">
                <a:solidFill>
                  <a:srgbClr val="2B4570"/>
                </a:solidFill>
                <a:latin typeface="Georgia Pro"/>
              </a:rPr>
              <a:t>Declaratory relief</a:t>
            </a:r>
          </a:p>
          <a:p>
            <a:pPr marL="457200" indent="-457200" algn="just">
              <a:lnSpc>
                <a:spcPts val="4199"/>
              </a:lnSpc>
              <a:buFont typeface="Arial" panose="020B0604020202020204" pitchFamily="34" charset="0"/>
              <a:buChar char="•"/>
            </a:pPr>
            <a:r>
              <a:rPr lang="en-US" sz="2799" dirty="0">
                <a:solidFill>
                  <a:srgbClr val="2B4570"/>
                </a:solidFill>
                <a:latin typeface="Georgia Pro"/>
              </a:rPr>
              <a:t>Revocation of acceptance (consumer goods, usually cars)  </a:t>
            </a:r>
          </a:p>
          <a:p>
            <a:pPr marL="457200" indent="-457200" algn="just">
              <a:lnSpc>
                <a:spcPts val="4199"/>
              </a:lnSpc>
              <a:buFont typeface="Arial" panose="020B0604020202020204" pitchFamily="34" charset="0"/>
              <a:buChar char="•"/>
            </a:pPr>
            <a:r>
              <a:rPr lang="en-US" sz="2799" dirty="0">
                <a:solidFill>
                  <a:srgbClr val="2B4570"/>
                </a:solidFill>
                <a:latin typeface="Georgia Pro"/>
              </a:rPr>
              <a:t>Excused nonperformance </a:t>
            </a:r>
          </a:p>
          <a:p>
            <a:pPr marL="457200" indent="-457200" algn="just">
              <a:lnSpc>
                <a:spcPts val="4199"/>
              </a:lnSpc>
              <a:buFont typeface="Arial" panose="020B0604020202020204" pitchFamily="34" charset="0"/>
              <a:buChar char="•"/>
            </a:pPr>
            <a:r>
              <a:rPr lang="en-US" sz="2799" dirty="0">
                <a:solidFill>
                  <a:srgbClr val="2B4570"/>
                </a:solidFill>
                <a:latin typeface="Georgia Pro"/>
              </a:rPr>
              <a:t>Specific performance (very rare for common law cases) </a:t>
            </a:r>
          </a:p>
          <a:p>
            <a:pPr marL="457200" indent="-457200" algn="just">
              <a:lnSpc>
                <a:spcPts val="4199"/>
              </a:lnSpc>
              <a:buFont typeface="Arial" panose="020B0604020202020204" pitchFamily="34" charset="0"/>
              <a:buChar char="•"/>
            </a:pPr>
            <a:r>
              <a:rPr lang="en-US" sz="2799" dirty="0">
                <a:solidFill>
                  <a:srgbClr val="2B4570"/>
                </a:solidFill>
                <a:latin typeface="Georgia Pro"/>
              </a:rPr>
              <a:t>Statutes of limitations: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Six years for contracts primarily for services</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Four years for contracts primarily for goods</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Four years for breach of warranty</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Four years for consumer leases</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Three years for contracts involving real property</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Three years for torts against personal property</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One year for TCPA claims</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One year for FDCPA claims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One year for Mag-Moss claims </a:t>
            </a:r>
          </a:p>
        </p:txBody>
      </p:sp>
      <p:sp>
        <p:nvSpPr>
          <p:cNvPr id="8" name="TextBox 8">
            <a:extLst>
              <a:ext uri="{FF2B5EF4-FFF2-40B4-BE49-F238E27FC236}">
                <a16:creationId xmlns:a16="http://schemas.microsoft.com/office/drawing/2014/main" id="{ED22EDC9-FBF8-11C2-0C21-7DA79DAC286D}"/>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Contracts – Remedies</a:t>
            </a:r>
          </a:p>
        </p:txBody>
      </p:sp>
      <p:sp>
        <p:nvSpPr>
          <p:cNvPr id="9" name="Freeform 9">
            <a:extLst>
              <a:ext uri="{FF2B5EF4-FFF2-40B4-BE49-F238E27FC236}">
                <a16:creationId xmlns:a16="http://schemas.microsoft.com/office/drawing/2014/main" id="{223B6FE7-FD76-0FCC-F7A6-C88764BD61E6}"/>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5551643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55510-598E-F568-2F5F-EB631C8F26D5}"/>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1B9059DA-803F-1108-9B85-81907921FFBF}"/>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B7A98B46-E566-9463-8678-4165F30499A3}"/>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2DA193F6-5C2E-5670-9A6C-86CB7AAB0256}"/>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76A763CB-B1F9-7540-7166-68D92CF9B747}"/>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FC117289-9595-195D-598D-CCCEA3FA370D}"/>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E08E1F6E-C8C0-E0F1-93E6-9213B2A4E55F}"/>
              </a:ext>
            </a:extLst>
          </p:cNvPr>
          <p:cNvSpPr txBox="1"/>
          <p:nvPr/>
        </p:nvSpPr>
        <p:spPr>
          <a:xfrm>
            <a:off x="1028700" y="1800655"/>
            <a:ext cx="13830300" cy="8040471"/>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Hypo: Client purchases a vehicle from a used car dealership. The vehicle comes with a warranty. A couple of weeks later, the engine fails and the car breaks down. The dealership denies the warranty claim.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What remedies might the client have against the dealership?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Second Hypo: Client hires a contractor to make repairs to his home. The contractor starts the project but then gets overwhelmed with other projects they took on, and shows up less and less, until eventually the contractor no longer takes the calls and stops showing up altogether. Client has to hire another contractor to come in and finish the job, and it turns out the first contractor did shoddy work, so it costs significantly more than anticipated. Client discovers that the first contractor (the bad one) has registered a lien against client’s home.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Remedies here? </a:t>
            </a:r>
          </a:p>
        </p:txBody>
      </p:sp>
      <p:sp>
        <p:nvSpPr>
          <p:cNvPr id="8" name="TextBox 8">
            <a:extLst>
              <a:ext uri="{FF2B5EF4-FFF2-40B4-BE49-F238E27FC236}">
                <a16:creationId xmlns:a16="http://schemas.microsoft.com/office/drawing/2014/main" id="{6746B677-7AD9-C15F-A630-ED35A3E04ECB}"/>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Contracts – Remedies</a:t>
            </a:r>
          </a:p>
        </p:txBody>
      </p:sp>
      <p:sp>
        <p:nvSpPr>
          <p:cNvPr id="9" name="Freeform 9">
            <a:extLst>
              <a:ext uri="{FF2B5EF4-FFF2-40B4-BE49-F238E27FC236}">
                <a16:creationId xmlns:a16="http://schemas.microsoft.com/office/drawing/2014/main" id="{8944D128-49AC-724F-CBF8-E893CCD11D47}"/>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3385059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67138-0F8B-615C-B31E-FF56AA079B98}"/>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E3B109B5-550B-C486-0384-0F0495B8F254}"/>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9CB9D296-4EEB-361E-A0D8-408EB7B85D2F}"/>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285F0968-2663-BAE5-1CCE-75E1B5B50C81}"/>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A21FBF72-B1B3-D9D4-507A-E7F013194397}"/>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3574F220-BF68-573A-A35B-4EA763287810}"/>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786C944F-8061-EDF7-B54D-4FF1272D09C6}"/>
              </a:ext>
            </a:extLst>
          </p:cNvPr>
          <p:cNvSpPr txBox="1"/>
          <p:nvPr/>
        </p:nvSpPr>
        <p:spPr>
          <a:xfrm>
            <a:off x="1028700" y="1800655"/>
            <a:ext cx="12273982" cy="7501862"/>
          </a:xfrm>
          <a:prstGeom prst="rect">
            <a:avLst/>
          </a:prstGeom>
        </p:spPr>
        <p:txBody>
          <a:bodyPr lIns="0" tIns="0" rIns="0" bIns="0" rtlCol="0" anchor="t">
            <a:spAutoFit/>
          </a:bodyPr>
          <a:lstStyle/>
          <a:p>
            <a:pPr marL="457200" indent="-457200" algn="just">
              <a:lnSpc>
                <a:spcPts val="4199"/>
              </a:lnSpc>
              <a:buFont typeface="Arial" panose="020B0604020202020204" pitchFamily="34" charset="0"/>
              <a:buChar char="•"/>
            </a:pPr>
            <a:r>
              <a:rPr lang="en-US" sz="2799" dirty="0">
                <a:solidFill>
                  <a:srgbClr val="2B4570"/>
                </a:solidFill>
                <a:latin typeface="Georgia Pro"/>
              </a:rPr>
              <a:t>Statute of limitations</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Be wary of tolling the statute of limitations (payments made by the client, statements by the client confirming the debt, previous lawsuits that were nonsuited without prejudice—this last one does not reset the statute of limitations, but there is a savings statute to consider: one year from the date of the nonsuit) </a:t>
            </a:r>
          </a:p>
          <a:p>
            <a:pPr marL="457200" indent="-457200" algn="just">
              <a:lnSpc>
                <a:spcPts val="4199"/>
              </a:lnSpc>
              <a:buFont typeface="Arial" panose="020B0604020202020204" pitchFamily="34" charset="0"/>
              <a:buChar char="•"/>
            </a:pPr>
            <a:r>
              <a:rPr lang="en-US" sz="2799" dirty="0">
                <a:solidFill>
                  <a:srgbClr val="2B4570"/>
                </a:solidFill>
                <a:latin typeface="Georgia Pro"/>
              </a:rPr>
              <a:t>Fraud in the inducement/execution </a:t>
            </a:r>
          </a:p>
          <a:p>
            <a:pPr marL="457200" indent="-457200" algn="just">
              <a:lnSpc>
                <a:spcPts val="4199"/>
              </a:lnSpc>
              <a:buFont typeface="Arial" panose="020B0604020202020204" pitchFamily="34" charset="0"/>
              <a:buChar char="•"/>
            </a:pPr>
            <a:r>
              <a:rPr lang="en-US" sz="2799" dirty="0">
                <a:solidFill>
                  <a:srgbClr val="2B4570"/>
                </a:solidFill>
                <a:latin typeface="Georgia Pro"/>
              </a:rPr>
              <a:t>Mutual mistake of fact </a:t>
            </a:r>
          </a:p>
          <a:p>
            <a:pPr marL="457200" indent="-457200" algn="just">
              <a:lnSpc>
                <a:spcPts val="4199"/>
              </a:lnSpc>
              <a:buFont typeface="Arial" panose="020B0604020202020204" pitchFamily="34" charset="0"/>
              <a:buChar char="•"/>
            </a:pPr>
            <a:r>
              <a:rPr lang="en-US" sz="2799" dirty="0">
                <a:solidFill>
                  <a:srgbClr val="2B4570"/>
                </a:solidFill>
                <a:latin typeface="Georgia Pro"/>
              </a:rPr>
              <a:t>Excused breach/prior breach by other party </a:t>
            </a:r>
          </a:p>
          <a:p>
            <a:pPr marL="457200" indent="-457200" algn="just">
              <a:lnSpc>
                <a:spcPts val="4199"/>
              </a:lnSpc>
              <a:buFont typeface="Arial" panose="020B0604020202020204" pitchFamily="34" charset="0"/>
              <a:buChar char="•"/>
            </a:pPr>
            <a:r>
              <a:rPr lang="en-US" sz="2799" dirty="0">
                <a:solidFill>
                  <a:srgbClr val="2B4570"/>
                </a:solidFill>
                <a:latin typeface="Georgia Pro"/>
              </a:rPr>
              <a:t>Breach was not material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Non-material breach: the aggrieved party is still possibly entitled to damages, but is likely not excused from performing their end of the contract</a:t>
            </a:r>
          </a:p>
          <a:p>
            <a:pPr marL="457200" indent="-457200" algn="just">
              <a:lnSpc>
                <a:spcPts val="4199"/>
              </a:lnSpc>
              <a:buFont typeface="Arial" panose="020B0604020202020204" pitchFamily="34" charset="0"/>
              <a:buChar char="•"/>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BD807EE9-FF1A-08D8-1A14-3B234A95ADE9}"/>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Contracts – Defenses</a:t>
            </a:r>
          </a:p>
        </p:txBody>
      </p:sp>
      <p:sp>
        <p:nvSpPr>
          <p:cNvPr id="9" name="Freeform 9">
            <a:extLst>
              <a:ext uri="{FF2B5EF4-FFF2-40B4-BE49-F238E27FC236}">
                <a16:creationId xmlns:a16="http://schemas.microsoft.com/office/drawing/2014/main" id="{A4D42B2A-3C16-96E5-A152-F1E335C247D0}"/>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2882042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118A0-021B-DA4C-BD34-989A2F24B066}"/>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5E42566F-11ED-3265-BE1E-3E8934831057}"/>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ADF26303-3473-F3BD-B71A-7384415E5555}"/>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4FC4A625-1961-798E-CAA8-B4FD9192A34F}"/>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EAC9EAF3-76F3-3700-441A-99EB7FD03B05}"/>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43531A56-BAEF-7701-B5A3-272A6A204D44}"/>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6A7417CD-91EC-C232-CEA7-0067435BF47E}"/>
              </a:ext>
            </a:extLst>
          </p:cNvPr>
          <p:cNvSpPr txBox="1"/>
          <p:nvPr/>
        </p:nvSpPr>
        <p:spPr>
          <a:xfrm>
            <a:off x="1028700" y="1800655"/>
            <a:ext cx="12273982" cy="5886035"/>
          </a:xfrm>
          <a:prstGeom prst="rect">
            <a:avLst/>
          </a:prstGeom>
        </p:spPr>
        <p:txBody>
          <a:bodyPr lIns="0" tIns="0" rIns="0" bIns="0" rtlCol="0" anchor="t">
            <a:spAutoFit/>
          </a:bodyPr>
          <a:lstStyle/>
          <a:p>
            <a:pPr marL="457200" indent="-457200" algn="just">
              <a:lnSpc>
                <a:spcPts val="4199"/>
              </a:lnSpc>
              <a:buFont typeface="Arial" panose="020B0604020202020204" pitchFamily="34" charset="0"/>
              <a:buChar char="•"/>
            </a:pPr>
            <a:r>
              <a:rPr lang="en-US" sz="2799" dirty="0">
                <a:solidFill>
                  <a:srgbClr val="2B4570"/>
                </a:solidFill>
                <a:latin typeface="Georgia Pro"/>
              </a:rPr>
              <a:t>Duress/Undue Influence</a:t>
            </a:r>
          </a:p>
          <a:p>
            <a:pPr marL="457200" indent="-457200" algn="just">
              <a:lnSpc>
                <a:spcPts val="4199"/>
              </a:lnSpc>
              <a:buFont typeface="Arial" panose="020B0604020202020204" pitchFamily="34" charset="0"/>
              <a:buChar char="•"/>
            </a:pPr>
            <a:r>
              <a:rPr lang="en-US" sz="2799" dirty="0">
                <a:solidFill>
                  <a:srgbClr val="2B4570"/>
                </a:solidFill>
                <a:latin typeface="Georgia Pro"/>
              </a:rPr>
              <a:t>Illegality </a:t>
            </a:r>
          </a:p>
          <a:p>
            <a:pPr marL="457200" indent="-457200" algn="just">
              <a:lnSpc>
                <a:spcPts val="4199"/>
              </a:lnSpc>
              <a:buFont typeface="Arial" panose="020B0604020202020204" pitchFamily="34" charset="0"/>
              <a:buChar char="•"/>
            </a:pPr>
            <a:r>
              <a:rPr lang="en-US" sz="2799" dirty="0">
                <a:solidFill>
                  <a:srgbClr val="2B4570"/>
                </a:solidFill>
                <a:latin typeface="Georgia Pro"/>
              </a:rPr>
              <a:t>Incapacity</a:t>
            </a:r>
          </a:p>
          <a:p>
            <a:pPr marL="457200" indent="-457200" algn="just">
              <a:lnSpc>
                <a:spcPts val="4199"/>
              </a:lnSpc>
              <a:buFont typeface="Arial" panose="020B0604020202020204" pitchFamily="34" charset="0"/>
              <a:buChar char="•"/>
            </a:pPr>
            <a:r>
              <a:rPr lang="en-US" sz="2799" dirty="0">
                <a:solidFill>
                  <a:srgbClr val="2B4570"/>
                </a:solidFill>
                <a:latin typeface="Georgia Pro"/>
              </a:rPr>
              <a:t>Unconscionability </a:t>
            </a:r>
          </a:p>
          <a:p>
            <a:pPr marL="457200" indent="-457200" algn="just">
              <a:lnSpc>
                <a:spcPts val="4199"/>
              </a:lnSpc>
              <a:buFont typeface="Arial" panose="020B0604020202020204" pitchFamily="34" charset="0"/>
              <a:buChar char="•"/>
            </a:pPr>
            <a:r>
              <a:rPr lang="en-US" sz="2799" dirty="0">
                <a:solidFill>
                  <a:srgbClr val="2B4570"/>
                </a:solidFill>
                <a:latin typeface="Georgia Pro"/>
              </a:rPr>
              <a:t>Impossibility </a:t>
            </a:r>
          </a:p>
          <a:p>
            <a:pPr marL="457200" indent="-457200" algn="just">
              <a:lnSpc>
                <a:spcPts val="4199"/>
              </a:lnSpc>
              <a:buFont typeface="Arial" panose="020B0604020202020204" pitchFamily="34" charset="0"/>
              <a:buChar char="•"/>
            </a:pPr>
            <a:r>
              <a:rPr lang="en-US" sz="2799" dirty="0">
                <a:solidFill>
                  <a:srgbClr val="2B4570"/>
                </a:solidFill>
                <a:latin typeface="Georgia Pro"/>
              </a:rPr>
              <a:t>Illusory Promise</a:t>
            </a:r>
          </a:p>
          <a:p>
            <a:pPr marL="457200" indent="-457200" algn="just">
              <a:lnSpc>
                <a:spcPts val="4199"/>
              </a:lnSpc>
              <a:buFont typeface="Arial" panose="020B0604020202020204" pitchFamily="34" charset="0"/>
              <a:buChar char="•"/>
            </a:pPr>
            <a:r>
              <a:rPr lang="en-US" sz="2799" dirty="0">
                <a:solidFill>
                  <a:srgbClr val="2B4570"/>
                </a:solidFill>
                <a:latin typeface="Georgia Pro"/>
              </a:rPr>
              <a:t>Unmet Conditions Precedent</a:t>
            </a:r>
          </a:p>
          <a:p>
            <a:pPr marL="457200" indent="-457200" algn="just">
              <a:lnSpc>
                <a:spcPts val="4199"/>
              </a:lnSpc>
              <a:buFont typeface="Arial" panose="020B0604020202020204" pitchFamily="34" charset="0"/>
              <a:buChar char="•"/>
            </a:pPr>
            <a:r>
              <a:rPr lang="en-US" sz="2799" dirty="0">
                <a:solidFill>
                  <a:srgbClr val="2B4570"/>
                </a:solidFill>
                <a:latin typeface="Georgia Pro"/>
              </a:rPr>
              <a:t>Waiver/Estoppel </a:t>
            </a:r>
          </a:p>
          <a:p>
            <a:pPr marL="457200" indent="-457200" algn="just">
              <a:lnSpc>
                <a:spcPts val="4199"/>
              </a:lnSpc>
              <a:buFont typeface="Arial" panose="020B0604020202020204" pitchFamily="34" charset="0"/>
              <a:buChar char="•"/>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Remember that affirmative defenses can be waived if not pleaded in an answer/initial response. Although in general sessions, it is often the wild west. </a:t>
            </a:r>
          </a:p>
        </p:txBody>
      </p:sp>
      <p:sp>
        <p:nvSpPr>
          <p:cNvPr id="8" name="TextBox 8">
            <a:extLst>
              <a:ext uri="{FF2B5EF4-FFF2-40B4-BE49-F238E27FC236}">
                <a16:creationId xmlns:a16="http://schemas.microsoft.com/office/drawing/2014/main" id="{708C66B6-7E82-171E-FAAE-DA6C62A72495}"/>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Contracts – More Defenses</a:t>
            </a:r>
          </a:p>
        </p:txBody>
      </p:sp>
      <p:sp>
        <p:nvSpPr>
          <p:cNvPr id="9" name="Freeform 9">
            <a:extLst>
              <a:ext uri="{FF2B5EF4-FFF2-40B4-BE49-F238E27FC236}">
                <a16:creationId xmlns:a16="http://schemas.microsoft.com/office/drawing/2014/main" id="{7EBADD82-60C3-041B-B207-23EBE041B644}"/>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269959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p:cNvGrpSpPr/>
          <p:nvPr/>
        </p:nvGrpSpPr>
        <p:grpSpPr>
          <a:xfrm>
            <a:off x="17066958" y="0"/>
            <a:ext cx="1221042" cy="10287000"/>
            <a:chOff x="0" y="0"/>
            <a:chExt cx="413044" cy="3479800"/>
          </a:xfrm>
        </p:grpSpPr>
        <p:sp>
          <p:nvSpPr>
            <p:cNvPr id="6" name="Freeform 6"/>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p:cNvSpPr txBox="1"/>
          <p:nvPr/>
        </p:nvSpPr>
        <p:spPr>
          <a:xfrm>
            <a:off x="1028700" y="1800655"/>
            <a:ext cx="14439900" cy="9117689"/>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Consumer law generally deals with transactions (“consumer transactions”) between a business (the adverse party in most of our cases) and a consumer (our clients). Our Consumer Law Unit at WTLS intentionally operates to broadly define consumer cases.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Regulation Z: “…primarily for personal, family, or household purposes.” 12 CFR § 1026.2(a)(12)</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TCPA: “Consumer” means </a:t>
            </a:r>
            <a:r>
              <a:rPr lang="en-US" sz="2799" u="sng" dirty="0">
                <a:solidFill>
                  <a:srgbClr val="2B4570"/>
                </a:solidFill>
                <a:latin typeface="Georgia Pro"/>
              </a:rPr>
              <a:t>any natural person </a:t>
            </a:r>
            <a:r>
              <a:rPr lang="en-US" sz="2799" dirty="0">
                <a:solidFill>
                  <a:srgbClr val="2B4570"/>
                </a:solidFill>
                <a:latin typeface="Georgia Pro"/>
              </a:rPr>
              <a:t>who </a:t>
            </a:r>
            <a:r>
              <a:rPr lang="en-US" sz="2799" u="sng" dirty="0">
                <a:solidFill>
                  <a:srgbClr val="2B4570"/>
                </a:solidFill>
                <a:latin typeface="Georgia Pro"/>
              </a:rPr>
              <a:t>seeks or acquires</a:t>
            </a:r>
            <a:r>
              <a:rPr lang="en-US" sz="2799" dirty="0">
                <a:solidFill>
                  <a:srgbClr val="2B4570"/>
                </a:solidFill>
                <a:latin typeface="Georgia Pro"/>
              </a:rPr>
              <a:t> by purchase, rent, lease, assignment, award by chance, or other disposition, </a:t>
            </a:r>
            <a:r>
              <a:rPr lang="en-US" sz="2799" u="sng" dirty="0">
                <a:solidFill>
                  <a:srgbClr val="2B4570"/>
                </a:solidFill>
                <a:latin typeface="Georgia Pro"/>
              </a:rPr>
              <a:t>any goods, services, or property</a:t>
            </a:r>
            <a:r>
              <a:rPr lang="en-US" sz="2799" dirty="0">
                <a:solidFill>
                  <a:srgbClr val="2B4570"/>
                </a:solidFill>
                <a:latin typeface="Georgia Pro"/>
              </a:rPr>
              <a:t>, tangible or intangible, real, personal or mixed, and any other article, commodity, or thing of value wherever situated or any person who purchases or to whom is offered for sale a franchise or distributorship agreement or any similar type of business opportunity. Tenn. Code Ann. § 47-18-103(6).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FDCPA: “The term ‘consumer’ means any natural person obligated or allegedly obligated to pay any debt.” 15 USCS § 1692a(3) </a:t>
            </a:r>
          </a:p>
          <a:p>
            <a:pPr algn="just">
              <a:lnSpc>
                <a:spcPts val="4199"/>
              </a:lnSpc>
            </a:pPr>
            <a:endParaRPr lang="en-US" sz="2799" dirty="0">
              <a:solidFill>
                <a:srgbClr val="2B4570"/>
              </a:solidFill>
              <a:latin typeface="Georgia Pro"/>
            </a:endParaRPr>
          </a:p>
        </p:txBody>
      </p:sp>
      <p:sp>
        <p:nvSpPr>
          <p:cNvPr id="8" name="TextBox 8"/>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What is Consumer Law</a:t>
            </a:r>
          </a:p>
        </p:txBody>
      </p:sp>
      <p:sp>
        <p:nvSpPr>
          <p:cNvPr id="9" name="Freeform 9"/>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5086681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7BD09-3DC2-73A3-D84E-4F83CB12638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AF222A19-42C4-2982-0D5F-4417759F3B28}"/>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91D4BBDF-1EF5-4FF4-CB4E-2BCBBA92BF4A}"/>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BCD89E51-C5D8-E671-E8FD-3B4B09C222A4}"/>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7297E83C-4609-E22A-49FA-2230BDF462AB}"/>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8FE5B602-78F0-9752-FD47-AC355B6C7A9C}"/>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82A04614-D96C-8FE6-C26A-D1E6DF0C25B5}"/>
              </a:ext>
            </a:extLst>
          </p:cNvPr>
          <p:cNvSpPr txBox="1"/>
          <p:nvPr/>
        </p:nvSpPr>
        <p:spPr>
          <a:xfrm>
            <a:off x="1028700" y="1800655"/>
            <a:ext cx="12273982" cy="8579080"/>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Consumer contract often contain mandatory arbitration clauses. Some things of note: </a:t>
            </a:r>
          </a:p>
          <a:p>
            <a:pPr marL="457200" indent="-457200" algn="just">
              <a:lnSpc>
                <a:spcPts val="4199"/>
              </a:lnSpc>
              <a:buFont typeface="Arial" panose="020B0604020202020204" pitchFamily="34" charset="0"/>
              <a:buChar char="•"/>
            </a:pPr>
            <a:r>
              <a:rPr lang="en-US" sz="2799" dirty="0">
                <a:solidFill>
                  <a:srgbClr val="2B4570"/>
                </a:solidFill>
                <a:latin typeface="Georgia Pro"/>
              </a:rPr>
              <a:t>Often no discovery, or at least very limited discovery </a:t>
            </a:r>
          </a:p>
          <a:p>
            <a:pPr marL="457200" indent="-457200" algn="just">
              <a:lnSpc>
                <a:spcPts val="4199"/>
              </a:lnSpc>
              <a:buFont typeface="Arial" panose="020B0604020202020204" pitchFamily="34" charset="0"/>
              <a:buChar char="•"/>
            </a:pPr>
            <a:r>
              <a:rPr lang="en-US" sz="2799" dirty="0">
                <a:solidFill>
                  <a:srgbClr val="2B4570"/>
                </a:solidFill>
                <a:latin typeface="Georgia Pro"/>
              </a:rPr>
              <a:t>No juries, no class actions</a:t>
            </a:r>
          </a:p>
          <a:p>
            <a:pPr marL="457200" indent="-457200" algn="just">
              <a:lnSpc>
                <a:spcPts val="4199"/>
              </a:lnSpc>
              <a:buFont typeface="Arial" panose="020B0604020202020204" pitchFamily="34" charset="0"/>
              <a:buChar char="•"/>
            </a:pPr>
            <a:r>
              <a:rPr lang="en-US" sz="2799" dirty="0">
                <a:solidFill>
                  <a:srgbClr val="2B4570"/>
                </a:solidFill>
                <a:latin typeface="Georgia Pro"/>
              </a:rPr>
              <a:t>No state or federal rules of evidence/procedure (AAA/JAMS rules apply instead) </a:t>
            </a:r>
          </a:p>
          <a:p>
            <a:pPr marL="457200" indent="-457200" algn="just">
              <a:lnSpc>
                <a:spcPts val="4199"/>
              </a:lnSpc>
              <a:buFont typeface="Arial" panose="020B0604020202020204" pitchFamily="34" charset="0"/>
              <a:buChar char="•"/>
            </a:pPr>
            <a:r>
              <a:rPr lang="en-US" sz="2799" dirty="0">
                <a:solidFill>
                  <a:srgbClr val="2B4570"/>
                </a:solidFill>
                <a:latin typeface="Georgia Pro"/>
              </a:rPr>
              <a:t>AAA/JAMS rules generally supersede contradictory clauses in an arbitration provision </a:t>
            </a:r>
          </a:p>
          <a:p>
            <a:pPr marL="457200" indent="-457200" algn="just">
              <a:lnSpc>
                <a:spcPts val="4199"/>
              </a:lnSpc>
              <a:buFont typeface="Arial" panose="020B0604020202020204" pitchFamily="34" charset="0"/>
              <a:buChar char="•"/>
            </a:pPr>
            <a:r>
              <a:rPr lang="en-US" sz="2799" dirty="0">
                <a:solidFill>
                  <a:srgbClr val="2B4570"/>
                </a:solidFill>
                <a:latin typeface="Georgia Pro"/>
              </a:rPr>
              <a:t>With consumer arbitration, the company is usually responsible for arbitration expenses (other than a filing fee if the consumer is the party moving for arbitration) </a:t>
            </a:r>
          </a:p>
          <a:p>
            <a:pPr marL="457200" indent="-457200" algn="just">
              <a:lnSpc>
                <a:spcPts val="4199"/>
              </a:lnSpc>
              <a:buFont typeface="Arial" panose="020B0604020202020204" pitchFamily="34" charset="0"/>
              <a:buChar char="•"/>
            </a:pPr>
            <a:r>
              <a:rPr lang="en-US" sz="2799" dirty="0">
                <a:solidFill>
                  <a:srgbClr val="2B4570"/>
                </a:solidFill>
                <a:latin typeface="Georgia Pro"/>
              </a:rPr>
              <a:t>General sessions, or small claims, are excepted from mandatory arbitration </a:t>
            </a:r>
          </a:p>
          <a:p>
            <a:pPr marL="457200" indent="-457200" algn="just">
              <a:lnSpc>
                <a:spcPts val="4199"/>
              </a:lnSpc>
              <a:buFont typeface="Arial" panose="020B0604020202020204" pitchFamily="34" charset="0"/>
              <a:buChar char="•"/>
            </a:pPr>
            <a:r>
              <a:rPr lang="en-US" sz="2799" dirty="0">
                <a:solidFill>
                  <a:srgbClr val="2B4570"/>
                </a:solidFill>
                <a:latin typeface="Georgia Pro"/>
              </a:rPr>
              <a:t>Parties usually agree on an arbitrator (usually an attorney or former judge with some sort of knowledge or expertise in the field) </a:t>
            </a:r>
          </a:p>
          <a:p>
            <a:pPr marL="457200" indent="-457200" algn="just">
              <a:lnSpc>
                <a:spcPts val="4199"/>
              </a:lnSpc>
              <a:buFont typeface="Arial" panose="020B0604020202020204" pitchFamily="34" charset="0"/>
              <a:buChar char="•"/>
            </a:pPr>
            <a:endParaRPr lang="en-US" sz="2799" dirty="0">
              <a:solidFill>
                <a:srgbClr val="2B4570"/>
              </a:solidFill>
              <a:latin typeface="Georgia Pro"/>
            </a:endParaRPr>
          </a:p>
          <a:p>
            <a:pPr marL="457200" indent="-457200" algn="just">
              <a:lnSpc>
                <a:spcPts val="4199"/>
              </a:lnSpc>
              <a:buFont typeface="Arial" panose="020B0604020202020204" pitchFamily="34" charset="0"/>
              <a:buChar char="•"/>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BF824060-1C99-D33E-431A-81EEE84A0969}"/>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Contracts – Arbitration</a:t>
            </a:r>
          </a:p>
        </p:txBody>
      </p:sp>
      <p:sp>
        <p:nvSpPr>
          <p:cNvPr id="9" name="Freeform 9">
            <a:extLst>
              <a:ext uri="{FF2B5EF4-FFF2-40B4-BE49-F238E27FC236}">
                <a16:creationId xmlns:a16="http://schemas.microsoft.com/office/drawing/2014/main" id="{D8748156-F6C7-D377-F3AD-878464BABDC0}"/>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2858862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DC4C2-0ECB-A89C-EFF8-E27BDB30A73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71F3716-0095-078A-7794-9EAE135D2879}"/>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BF2A52E4-1DA3-6884-9126-39ED2BD36547}"/>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3CECD9DF-0D32-C75C-FA42-EF17CE1B3CCE}"/>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7F227771-F4DE-D8F1-FB25-CD3066898836}"/>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D117D5A2-D232-731E-F124-153360E215D4}"/>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3348D09B-3351-8996-B4A2-500D8DDAABB9}"/>
              </a:ext>
            </a:extLst>
          </p:cNvPr>
          <p:cNvSpPr txBox="1"/>
          <p:nvPr/>
        </p:nvSpPr>
        <p:spPr>
          <a:xfrm>
            <a:off x="1028700" y="1800655"/>
            <a:ext cx="12273982" cy="5886035"/>
          </a:xfrm>
          <a:prstGeom prst="rect">
            <a:avLst/>
          </a:prstGeom>
        </p:spPr>
        <p:txBody>
          <a:bodyPr lIns="0" tIns="0" rIns="0" bIns="0" rtlCol="0" anchor="t">
            <a:spAutoFit/>
          </a:bodyPr>
          <a:lstStyle/>
          <a:p>
            <a:pPr marL="457200" indent="-457200" algn="just">
              <a:lnSpc>
                <a:spcPts val="4199"/>
              </a:lnSpc>
              <a:buFont typeface="Arial" panose="020B0604020202020204" pitchFamily="34" charset="0"/>
              <a:buChar char="•"/>
            </a:pPr>
            <a:r>
              <a:rPr lang="en-US" sz="2799" dirty="0">
                <a:solidFill>
                  <a:srgbClr val="2B4570"/>
                </a:solidFill>
                <a:latin typeface="Georgia Pro"/>
              </a:rPr>
              <a:t>For the self-help remedy of repossession, the seller/lender MUST put a clause in the contract giving them the right to repossess (security interest) </a:t>
            </a:r>
          </a:p>
          <a:p>
            <a:pPr marL="457200" indent="-457200" algn="just">
              <a:lnSpc>
                <a:spcPts val="4199"/>
              </a:lnSpc>
              <a:buFont typeface="Arial" panose="020B0604020202020204" pitchFamily="34" charset="0"/>
              <a:buChar char="•"/>
            </a:pPr>
            <a:r>
              <a:rPr lang="en-US" sz="2799" dirty="0">
                <a:solidFill>
                  <a:srgbClr val="2B4570"/>
                </a:solidFill>
                <a:latin typeface="Georgia Pro"/>
              </a:rPr>
              <a:t>Possible wrongful repossession if: not in breach of contract; no right to repo under the terms of the contract; repo breaches the peace </a:t>
            </a:r>
          </a:p>
          <a:p>
            <a:pPr marL="457200" indent="-457200" algn="just">
              <a:lnSpc>
                <a:spcPts val="4199"/>
              </a:lnSpc>
              <a:buFont typeface="Arial" panose="020B0604020202020204" pitchFamily="34" charset="0"/>
              <a:buChar char="•"/>
            </a:pPr>
            <a:r>
              <a:rPr lang="en-US" sz="2799" dirty="0">
                <a:solidFill>
                  <a:srgbClr val="2B4570"/>
                </a:solidFill>
                <a:latin typeface="Georgia Pro"/>
              </a:rPr>
              <a:t>Wrongful repossession could be a violation of FDCPA (if the violator fits the definition of “debt collector” in the statute)</a:t>
            </a:r>
          </a:p>
          <a:p>
            <a:pPr marL="457200" indent="-457200" algn="just">
              <a:lnSpc>
                <a:spcPts val="4199"/>
              </a:lnSpc>
              <a:buFont typeface="Arial" panose="020B0604020202020204" pitchFamily="34" charset="0"/>
              <a:buChar char="•"/>
            </a:pPr>
            <a:r>
              <a:rPr lang="en-US" sz="2799" dirty="0">
                <a:solidFill>
                  <a:srgbClr val="2B4570"/>
                </a:solidFill>
                <a:latin typeface="Georgia Pro"/>
              </a:rPr>
              <a:t>Giving yourself the right to repossess does not necessarily foreclose the possibility of filing in court to regain possession </a:t>
            </a:r>
          </a:p>
          <a:p>
            <a:pPr marL="457200" indent="-457200" algn="just">
              <a:lnSpc>
                <a:spcPts val="4199"/>
              </a:lnSpc>
              <a:buFont typeface="Arial" panose="020B0604020202020204" pitchFamily="34" charset="0"/>
              <a:buChar char="•"/>
            </a:pPr>
            <a:r>
              <a:rPr lang="en-US" sz="2799" dirty="0">
                <a:solidFill>
                  <a:srgbClr val="2B4570"/>
                </a:solidFill>
                <a:latin typeface="Georgia Pro"/>
              </a:rPr>
              <a:t> Repossession clause often outlines what it takes to get the property back (payment of fees, catching up on missed payments, etc.) </a:t>
            </a:r>
          </a:p>
          <a:p>
            <a:pPr marL="457200" indent="-457200" algn="just">
              <a:lnSpc>
                <a:spcPts val="4199"/>
              </a:lnSpc>
              <a:buFont typeface="Arial" panose="020B0604020202020204" pitchFamily="34" charset="0"/>
              <a:buChar char="•"/>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A8F82F9C-32F1-0C40-EE54-9DB37DB29682}"/>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Contracts – Repossession</a:t>
            </a:r>
          </a:p>
        </p:txBody>
      </p:sp>
      <p:sp>
        <p:nvSpPr>
          <p:cNvPr id="9" name="Freeform 9">
            <a:extLst>
              <a:ext uri="{FF2B5EF4-FFF2-40B4-BE49-F238E27FC236}">
                <a16:creationId xmlns:a16="http://schemas.microsoft.com/office/drawing/2014/main" id="{024B9390-E20D-52CC-1B11-9C4B4C79E5E7}"/>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418973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89643-20E8-23D3-3840-2250E347F7D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71BBD7E-53DF-933C-4C81-2FA974FA558B}"/>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644EA4A9-96DE-A9FC-15BB-C2462F2C2155}"/>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367A83F6-4B4A-020C-177C-F7F8F8F15972}"/>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4E62EB84-5E93-3718-4561-4A7A8BEDB3E1}"/>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E8CFC3C4-AD30-F1D6-3B3D-5E0AB40A376E}"/>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481AE032-3E34-1D2A-007A-8B917CD87F60}"/>
              </a:ext>
            </a:extLst>
          </p:cNvPr>
          <p:cNvSpPr txBox="1"/>
          <p:nvPr/>
        </p:nvSpPr>
        <p:spPr>
          <a:xfrm>
            <a:off x="1028700" y="1800655"/>
            <a:ext cx="12273982" cy="7501862"/>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Car loans/warranties </a:t>
            </a:r>
          </a:p>
          <a:p>
            <a:pPr marL="457200" indent="-457200" algn="just">
              <a:lnSpc>
                <a:spcPts val="4199"/>
              </a:lnSpc>
              <a:buFont typeface="Arial" panose="020B0604020202020204" pitchFamily="34" charset="0"/>
              <a:buChar char="•"/>
            </a:pPr>
            <a:r>
              <a:rPr lang="en-US" sz="2799" dirty="0">
                <a:solidFill>
                  <a:srgbClr val="2B4570"/>
                </a:solidFill>
                <a:latin typeface="Georgia Pro"/>
              </a:rPr>
              <a:t>Revocation of acceptance under the UCC</a:t>
            </a:r>
          </a:p>
          <a:p>
            <a:pPr marL="457200" indent="-457200" algn="just">
              <a:lnSpc>
                <a:spcPts val="4199"/>
              </a:lnSpc>
              <a:buFont typeface="Arial" panose="020B0604020202020204" pitchFamily="34" charset="0"/>
              <a:buChar char="•"/>
            </a:pPr>
            <a:r>
              <a:rPr lang="en-US" sz="2799" dirty="0">
                <a:solidFill>
                  <a:srgbClr val="2B4570"/>
                </a:solidFill>
                <a:latin typeface="Georgia Pro"/>
              </a:rPr>
              <a:t>Breach of warranty (Mag-Moss Warranty Act) </a:t>
            </a:r>
          </a:p>
          <a:p>
            <a:pPr marL="457200" indent="-457200" algn="just">
              <a:lnSpc>
                <a:spcPts val="4199"/>
              </a:lnSpc>
              <a:buFont typeface="Arial" panose="020B0604020202020204" pitchFamily="34" charset="0"/>
              <a:buChar char="•"/>
            </a:pPr>
            <a:r>
              <a:rPr lang="en-US" sz="2799" dirty="0">
                <a:solidFill>
                  <a:srgbClr val="2B4570"/>
                </a:solidFill>
                <a:latin typeface="Georgia Pro"/>
              </a:rPr>
              <a:t>Repossession/deficiency</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Contractor cases</a:t>
            </a:r>
          </a:p>
          <a:p>
            <a:pPr marL="457200" indent="-457200" algn="just">
              <a:lnSpc>
                <a:spcPts val="4199"/>
              </a:lnSpc>
              <a:buFont typeface="Arial" panose="020B0604020202020204" pitchFamily="34" charset="0"/>
              <a:buChar char="•"/>
            </a:pPr>
            <a:r>
              <a:rPr lang="en-US" sz="2799" dirty="0">
                <a:solidFill>
                  <a:srgbClr val="2B4570"/>
                </a:solidFill>
                <a:latin typeface="Georgia Pro"/>
              </a:rPr>
              <a:t>Negligent construction (still somewhat rooted in the contract relationship) and breach of contract</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Weird cases</a:t>
            </a:r>
          </a:p>
          <a:p>
            <a:pPr marL="457200" indent="-457200" algn="just">
              <a:lnSpc>
                <a:spcPts val="4199"/>
              </a:lnSpc>
              <a:buFont typeface="Arial" panose="020B0604020202020204" pitchFamily="34" charset="0"/>
              <a:buChar char="•"/>
            </a:pPr>
            <a:r>
              <a:rPr lang="en-US" sz="2799" dirty="0">
                <a:solidFill>
                  <a:srgbClr val="2B4570"/>
                </a:solidFill>
                <a:latin typeface="Georgia Pro"/>
              </a:rPr>
              <a:t>Handwritten contracts/contract templates found online </a:t>
            </a:r>
          </a:p>
          <a:p>
            <a:pPr marL="457200" indent="-457200" algn="just">
              <a:lnSpc>
                <a:spcPts val="4199"/>
              </a:lnSpc>
              <a:buFont typeface="Arial" panose="020B0604020202020204" pitchFamily="34" charset="0"/>
              <a:buChar char="•"/>
            </a:pPr>
            <a:r>
              <a:rPr lang="en-US" sz="2799" dirty="0">
                <a:solidFill>
                  <a:srgbClr val="2B4570"/>
                </a:solidFill>
                <a:latin typeface="Georgia Pro"/>
              </a:rPr>
              <a:t>“Handshake deals”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Collections/Accounts (rooted in contract) </a:t>
            </a:r>
          </a:p>
        </p:txBody>
      </p:sp>
      <p:sp>
        <p:nvSpPr>
          <p:cNvPr id="8" name="TextBox 8">
            <a:extLst>
              <a:ext uri="{FF2B5EF4-FFF2-40B4-BE49-F238E27FC236}">
                <a16:creationId xmlns:a16="http://schemas.microsoft.com/office/drawing/2014/main" id="{96C99C18-C64D-B4AC-1C25-13B14E82FBF2}"/>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Contracts – Typical Cases</a:t>
            </a:r>
          </a:p>
        </p:txBody>
      </p:sp>
      <p:sp>
        <p:nvSpPr>
          <p:cNvPr id="9" name="Freeform 9">
            <a:extLst>
              <a:ext uri="{FF2B5EF4-FFF2-40B4-BE49-F238E27FC236}">
                <a16:creationId xmlns:a16="http://schemas.microsoft.com/office/drawing/2014/main" id="{863E313F-E2DB-918D-63A8-B93C0814CB02}"/>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6689852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6D6CC-CC14-83FD-D3AA-C87463139B8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FDF9CFF-EBB3-5A6E-04FC-D44E519B3D55}"/>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14C75B15-3DF0-5B7D-C074-C071357EE44A}"/>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43E54E8B-C77D-6733-DE31-C1692B6596ED}"/>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F318A6D4-E344-B207-54E6-027C52E96A8D}"/>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D76652A3-87DA-7E3D-E7B3-7A3838EF5CBA}"/>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BC236023-9EFA-502B-21F9-946F660E330F}"/>
              </a:ext>
            </a:extLst>
          </p:cNvPr>
          <p:cNvSpPr txBox="1"/>
          <p:nvPr/>
        </p:nvSpPr>
        <p:spPr>
          <a:xfrm>
            <a:off x="1028700" y="1800655"/>
            <a:ext cx="12273982" cy="7501862"/>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Clients could need help at any point – sale, financing, post-purchase, repossession/deficiency; case could start with one issue and evolve later</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Sales – installment sales contract/financing agreement. Look for: </a:t>
            </a:r>
          </a:p>
          <a:p>
            <a:pPr marL="457200" indent="-457200" algn="just">
              <a:lnSpc>
                <a:spcPts val="4199"/>
              </a:lnSpc>
              <a:buFont typeface="Arial" panose="020B0604020202020204" pitchFamily="34" charset="0"/>
              <a:buChar char="•"/>
            </a:pPr>
            <a:r>
              <a:rPr lang="en-US" sz="2799" dirty="0">
                <a:solidFill>
                  <a:srgbClr val="2B4570"/>
                </a:solidFill>
                <a:latin typeface="Georgia Pro"/>
              </a:rPr>
              <a:t>TILA disclosures </a:t>
            </a:r>
          </a:p>
          <a:p>
            <a:pPr marL="457200" indent="-457200" algn="just">
              <a:lnSpc>
                <a:spcPts val="4199"/>
              </a:lnSpc>
              <a:buFont typeface="Arial" panose="020B0604020202020204" pitchFamily="34" charset="0"/>
              <a:buChar char="•"/>
            </a:pPr>
            <a:r>
              <a:rPr lang="en-US" sz="2799" dirty="0">
                <a:solidFill>
                  <a:srgbClr val="2B4570"/>
                </a:solidFill>
                <a:latin typeface="Georgia Pro"/>
              </a:rPr>
              <a:t>Security interest information </a:t>
            </a:r>
          </a:p>
          <a:p>
            <a:pPr marL="457200" indent="-457200" algn="just">
              <a:lnSpc>
                <a:spcPts val="4199"/>
              </a:lnSpc>
              <a:buFont typeface="Arial" panose="020B0604020202020204" pitchFamily="34" charset="0"/>
              <a:buChar char="•"/>
            </a:pPr>
            <a:r>
              <a:rPr lang="en-US" sz="2799" dirty="0">
                <a:solidFill>
                  <a:srgbClr val="2B4570"/>
                </a:solidFill>
                <a:latin typeface="Georgia Pro"/>
              </a:rPr>
              <a:t>Odometer disclosures (if car was made within past 10 years)</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As-is sales – possible remedy of revocation of acceptance (TCA 47-2-608)</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Note the FTC Holder rule – claims and liabilities valid against later holders</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Warranties – express/implied, cannot waive implied warranties if an express warranty is sold with the vehicle</a:t>
            </a:r>
          </a:p>
        </p:txBody>
      </p:sp>
      <p:sp>
        <p:nvSpPr>
          <p:cNvPr id="8" name="TextBox 8">
            <a:extLst>
              <a:ext uri="{FF2B5EF4-FFF2-40B4-BE49-F238E27FC236}">
                <a16:creationId xmlns:a16="http://schemas.microsoft.com/office/drawing/2014/main" id="{6D6DF1D2-39D2-D1BA-8999-A0DDC14C6AD4}"/>
              </a:ext>
            </a:extLst>
          </p:cNvPr>
          <p:cNvSpPr txBox="1"/>
          <p:nvPr/>
        </p:nvSpPr>
        <p:spPr>
          <a:xfrm>
            <a:off x="1028700" y="439102"/>
            <a:ext cx="12273982"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Car Cases</a:t>
            </a:r>
          </a:p>
        </p:txBody>
      </p:sp>
      <p:sp>
        <p:nvSpPr>
          <p:cNvPr id="9" name="Freeform 9">
            <a:extLst>
              <a:ext uri="{FF2B5EF4-FFF2-40B4-BE49-F238E27FC236}">
                <a16:creationId xmlns:a16="http://schemas.microsoft.com/office/drawing/2014/main" id="{F39D8C73-0032-8805-9040-89964B90668D}"/>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42235776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5BC37-B363-CE66-F221-D16803590A4B}"/>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56DFA53-5CED-FC47-B42C-189D68E08F10}"/>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62C30BF9-D20D-BFB5-1B65-A37EA340322C}"/>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F7D5867F-5757-826E-AF4B-CFD9344A1BB2}"/>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ECCB411C-C0CA-8917-8635-E161B1EC1AF4}"/>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EE925EE8-0FE6-BD83-99ED-1DB2582C1815}"/>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88DAD5C5-0FA5-E61E-2A30-7249F0D07325}"/>
              </a:ext>
            </a:extLst>
          </p:cNvPr>
          <p:cNvSpPr txBox="1"/>
          <p:nvPr/>
        </p:nvSpPr>
        <p:spPr>
          <a:xfrm>
            <a:off x="1028700" y="1800655"/>
            <a:ext cx="12273982" cy="8040471"/>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Accounts are rooted in contract law, but they are a little different because there are certain rules that apply only to accounts, but not other contracts.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The most likely example of accounts we will see in our cases are credit cards and lines of credit.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There is normally no requirement for a written (and signed) agreement. The use of the account shows intent to assent to the terms of the agreement.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Tennessee’s law (and likely most every state’s law) regarding accounts dates back well more than a century. It was at one time much more common for a store to keep accounts with known/regular customers in which they would owe an ongoing balance and sometimes receive goods even when they did not have money. Credit companies swooped in and turned that into a profit center. </a:t>
            </a:r>
          </a:p>
        </p:txBody>
      </p:sp>
      <p:sp>
        <p:nvSpPr>
          <p:cNvPr id="8" name="TextBox 8">
            <a:extLst>
              <a:ext uri="{FF2B5EF4-FFF2-40B4-BE49-F238E27FC236}">
                <a16:creationId xmlns:a16="http://schemas.microsoft.com/office/drawing/2014/main" id="{AB95D349-AF61-8397-D22F-D99CD0EBBD92}"/>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Accounts</a:t>
            </a:r>
          </a:p>
        </p:txBody>
      </p:sp>
      <p:sp>
        <p:nvSpPr>
          <p:cNvPr id="9" name="Freeform 9">
            <a:extLst>
              <a:ext uri="{FF2B5EF4-FFF2-40B4-BE49-F238E27FC236}">
                <a16:creationId xmlns:a16="http://schemas.microsoft.com/office/drawing/2014/main" id="{F1900645-5C0B-AB38-B0CB-040E4A388025}"/>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7194484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D4A2E-29F0-9C3D-50F7-62A06E475C95}"/>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A514DCC3-9979-199D-F8D0-93F4B6D8FF48}"/>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47A63CB9-CDB7-4017-DE70-763AD651B868}"/>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16265400-047B-6061-448C-9FC993639B3A}"/>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66714A2F-E798-8B03-AD56-192B96E1CB92}"/>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F8AD17F3-EF22-164C-AE2F-9BB68C39DDC4}"/>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90AB9FA6-9C32-B3A5-AF7A-34C052B3004E}"/>
              </a:ext>
            </a:extLst>
          </p:cNvPr>
          <p:cNvSpPr txBox="1"/>
          <p:nvPr/>
        </p:nvSpPr>
        <p:spPr>
          <a:xfrm>
            <a:off x="1028700" y="1800655"/>
            <a:ext cx="12273982" cy="8040471"/>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Tenn. Code Ann. § 24-5-107. Sworn accounts; denials. </a:t>
            </a:r>
          </a:p>
          <a:p>
            <a:pPr algn="just">
              <a:lnSpc>
                <a:spcPts val="4199"/>
              </a:lnSpc>
            </a:pPr>
            <a:endParaRPr lang="en-US" sz="2799" dirty="0">
              <a:solidFill>
                <a:srgbClr val="2B4570"/>
              </a:solidFill>
              <a:latin typeface="Georgia Pro"/>
            </a:endParaRPr>
          </a:p>
          <a:p>
            <a:pPr marL="514350" indent="-514350" algn="just">
              <a:lnSpc>
                <a:spcPts val="4199"/>
              </a:lnSpc>
              <a:buAutoNum type="alphaLcParenBoth"/>
            </a:pPr>
            <a:r>
              <a:rPr lang="en-US" sz="2799" u="sng" dirty="0">
                <a:solidFill>
                  <a:srgbClr val="2B4570"/>
                </a:solidFill>
                <a:latin typeface="Georgia Pro"/>
              </a:rPr>
              <a:t>An account on which action is brought</a:t>
            </a:r>
            <a:r>
              <a:rPr lang="en-US" sz="2799" dirty="0">
                <a:solidFill>
                  <a:srgbClr val="2B4570"/>
                </a:solidFill>
                <a:latin typeface="Georgia Pro"/>
              </a:rPr>
              <a:t>, coming from another state or another county of this state, or from the county where suit is brought, </a:t>
            </a:r>
            <a:r>
              <a:rPr lang="en-US" sz="2799" u="sng" dirty="0">
                <a:solidFill>
                  <a:srgbClr val="2B4570"/>
                </a:solidFill>
                <a:latin typeface="Georgia Pro"/>
              </a:rPr>
              <a:t>with the affidavit of the plaintiff or its agent to its correctness</a:t>
            </a:r>
            <a:r>
              <a:rPr lang="en-US" sz="2799" dirty="0">
                <a:solidFill>
                  <a:srgbClr val="2B4570"/>
                </a:solidFill>
                <a:latin typeface="Georgia Pro"/>
              </a:rPr>
              <a:t>, and the certificate of a state commissioner annexed thereto, or the certificate of a notary public with such notary public’s official seal annexed thereto, or the certificate of the judge of the court of general sessions, with the certificate of the county clerk that such judge is an acting judge within the county, </a:t>
            </a:r>
            <a:r>
              <a:rPr lang="en-US" sz="2799" u="sng" dirty="0">
                <a:solidFill>
                  <a:srgbClr val="2B4570"/>
                </a:solidFill>
                <a:latin typeface="Georgia Pro"/>
              </a:rPr>
              <a:t>is conclusive against the party sought to be charged, unless that party on oath denies the account or except as allowed under subsection (b).</a:t>
            </a:r>
          </a:p>
          <a:p>
            <a:pPr marL="514350" indent="-514350" algn="just">
              <a:lnSpc>
                <a:spcPts val="4199"/>
              </a:lnSpc>
              <a:buAutoNum type="alphaLcParenBoth"/>
            </a:pPr>
            <a:r>
              <a:rPr lang="en-US" sz="2799" dirty="0">
                <a:solidFill>
                  <a:srgbClr val="2B4570"/>
                </a:solidFill>
                <a:latin typeface="Georgia Pro"/>
              </a:rPr>
              <a:t>The court shall allow the defendant orally to deny the account under oath and assert any defense or objection the defendant may have. Upon such denial, on the plaintiff’s motion, or in the interest of justice, the judge shall continue the action to a date certain for trial. </a:t>
            </a:r>
          </a:p>
        </p:txBody>
      </p:sp>
      <p:sp>
        <p:nvSpPr>
          <p:cNvPr id="8" name="TextBox 8">
            <a:extLst>
              <a:ext uri="{FF2B5EF4-FFF2-40B4-BE49-F238E27FC236}">
                <a16:creationId xmlns:a16="http://schemas.microsoft.com/office/drawing/2014/main" id="{C4A71DF3-0115-2C6C-4BD2-025EAECF898C}"/>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Accounts – Sworn Accounts</a:t>
            </a:r>
          </a:p>
        </p:txBody>
      </p:sp>
      <p:sp>
        <p:nvSpPr>
          <p:cNvPr id="9" name="Freeform 9">
            <a:extLst>
              <a:ext uri="{FF2B5EF4-FFF2-40B4-BE49-F238E27FC236}">
                <a16:creationId xmlns:a16="http://schemas.microsoft.com/office/drawing/2014/main" id="{61C28612-4248-FF85-66C2-38AEB946D12C}"/>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5246733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4BA37-23C3-6ACF-017F-8E8F5D40E32A}"/>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38BDF13-B6FC-4493-360B-97CAB528E5FB}"/>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34B4F2EB-4763-7DCF-0756-457393564103}"/>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AFEF3ED5-DE48-D9D5-0FA0-2B53C4A01745}"/>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36DB2AE0-DB4F-2865-7B59-744DD3CADEDE}"/>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B4F0B728-A49A-CA0C-D9D5-A204A520D771}"/>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D0E562B5-5AB8-6F5E-EEDA-8B0F41F79CB3}"/>
              </a:ext>
            </a:extLst>
          </p:cNvPr>
          <p:cNvSpPr txBox="1"/>
          <p:nvPr/>
        </p:nvSpPr>
        <p:spPr>
          <a:xfrm>
            <a:off x="1028700" y="1800655"/>
            <a:ext cx="12273982" cy="6424644"/>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Under the statute you can either file a Sworn Denial pleading or you can have your client testify under oath that they dispute the debt. Unless there are extraordinary circumstances, there is generally no good reason to forgo simply filing the written pleading.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Clients are often concerned about “perjury” because they know the underlying account is valid, or they are worried that if the opposing party can prove their case, then client will be in trouble for lying.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We always phrase our Sworn Denials such that it states that we dispute the validity of the debt based on our knowledge, and that we want the Plaintiff to prove their case. </a:t>
            </a:r>
          </a:p>
        </p:txBody>
      </p:sp>
      <p:sp>
        <p:nvSpPr>
          <p:cNvPr id="8" name="TextBox 8">
            <a:extLst>
              <a:ext uri="{FF2B5EF4-FFF2-40B4-BE49-F238E27FC236}">
                <a16:creationId xmlns:a16="http://schemas.microsoft.com/office/drawing/2014/main" id="{6E8DF45A-5109-4852-75F2-142EA8D51087}"/>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Accounts – Sworn Accounts</a:t>
            </a:r>
          </a:p>
        </p:txBody>
      </p:sp>
      <p:sp>
        <p:nvSpPr>
          <p:cNvPr id="9" name="Freeform 9">
            <a:extLst>
              <a:ext uri="{FF2B5EF4-FFF2-40B4-BE49-F238E27FC236}">
                <a16:creationId xmlns:a16="http://schemas.microsoft.com/office/drawing/2014/main" id="{C26D1397-5BA1-6CA4-48B8-76DE0ECFA51A}"/>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25550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A6692-2D06-BEB5-02D3-583119EA00F8}"/>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94DD040-A83D-8195-C10B-FA59114A850A}"/>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DBC2930E-8D10-AEF3-973D-E86EADDE91A7}"/>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5B422286-4CA2-67B5-4B61-F6BB0129E591}"/>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2669F2F6-95DB-ABBF-BCFD-D838258AF601}"/>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E794AECC-25C9-FCA2-01C2-CECB6528541B}"/>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8" name="TextBox 8">
            <a:extLst>
              <a:ext uri="{FF2B5EF4-FFF2-40B4-BE49-F238E27FC236}">
                <a16:creationId xmlns:a16="http://schemas.microsoft.com/office/drawing/2014/main" id="{85BE8E18-32B2-5BAF-DCAC-252354956CF3}"/>
              </a:ext>
            </a:extLst>
          </p:cNvPr>
          <p:cNvSpPr txBox="1"/>
          <p:nvPr/>
        </p:nvSpPr>
        <p:spPr>
          <a:xfrm>
            <a:off x="1028700" y="439102"/>
            <a:ext cx="13754100" cy="1077218"/>
          </a:xfrm>
          <a:prstGeom prst="rect">
            <a:avLst/>
          </a:prstGeom>
        </p:spPr>
        <p:txBody>
          <a:bodyPr wrap="square" lIns="0" tIns="0" rIns="0" bIns="0" rtlCol="0" anchor="t">
            <a:spAutoFit/>
          </a:bodyPr>
          <a:lstStyle/>
          <a:p>
            <a:pPr>
              <a:lnSpc>
                <a:spcPts val="8399"/>
              </a:lnSpc>
            </a:pPr>
            <a:r>
              <a:rPr lang="en-US" sz="5999">
                <a:solidFill>
                  <a:srgbClr val="2B4570"/>
                </a:solidFill>
                <a:latin typeface="Kannada MN Bold"/>
              </a:rPr>
              <a:t>Sworn Accounts</a:t>
            </a:r>
          </a:p>
        </p:txBody>
      </p:sp>
      <p:sp>
        <p:nvSpPr>
          <p:cNvPr id="9" name="Freeform 9">
            <a:extLst>
              <a:ext uri="{FF2B5EF4-FFF2-40B4-BE49-F238E27FC236}">
                <a16:creationId xmlns:a16="http://schemas.microsoft.com/office/drawing/2014/main" id="{3184F82E-A6AE-F3D9-312D-8DC51A8DA189}"/>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pic>
        <p:nvPicPr>
          <p:cNvPr id="11" name="Picture 10">
            <a:extLst>
              <a:ext uri="{FF2B5EF4-FFF2-40B4-BE49-F238E27FC236}">
                <a16:creationId xmlns:a16="http://schemas.microsoft.com/office/drawing/2014/main" id="{220F7863-6F2F-88F5-3F70-9DA85729DBCE}"/>
              </a:ext>
            </a:extLst>
          </p:cNvPr>
          <p:cNvPicPr>
            <a:picLocks noChangeAspect="1"/>
          </p:cNvPicPr>
          <p:nvPr/>
        </p:nvPicPr>
        <p:blipFill>
          <a:blip r:embed="rId3"/>
          <a:stretch>
            <a:fillRect/>
          </a:stretch>
        </p:blipFill>
        <p:spPr>
          <a:xfrm>
            <a:off x="762000" y="1516319"/>
            <a:ext cx="7668482" cy="8222675"/>
          </a:xfrm>
          <a:prstGeom prst="rect">
            <a:avLst/>
          </a:prstGeom>
        </p:spPr>
      </p:pic>
      <p:pic>
        <p:nvPicPr>
          <p:cNvPr id="13" name="Picture 12">
            <a:extLst>
              <a:ext uri="{FF2B5EF4-FFF2-40B4-BE49-F238E27FC236}">
                <a16:creationId xmlns:a16="http://schemas.microsoft.com/office/drawing/2014/main" id="{40CAB2CE-90FE-AA27-B14F-E662FE887540}"/>
              </a:ext>
            </a:extLst>
          </p:cNvPr>
          <p:cNvPicPr>
            <a:picLocks noChangeAspect="1"/>
          </p:cNvPicPr>
          <p:nvPr/>
        </p:nvPicPr>
        <p:blipFill>
          <a:blip r:embed="rId4"/>
          <a:stretch>
            <a:fillRect/>
          </a:stretch>
        </p:blipFill>
        <p:spPr>
          <a:xfrm>
            <a:off x="8430482" y="1516318"/>
            <a:ext cx="7040746" cy="8222675"/>
          </a:xfrm>
          <a:prstGeom prst="rect">
            <a:avLst/>
          </a:prstGeom>
        </p:spPr>
      </p:pic>
    </p:spTree>
    <p:extLst>
      <p:ext uri="{BB962C8B-B14F-4D97-AF65-F5344CB8AC3E}">
        <p14:creationId xmlns:p14="http://schemas.microsoft.com/office/powerpoint/2010/main" val="26317811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73A22-6BA3-E798-1B6A-F9C6BFE1105D}"/>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F72CD6A0-3C27-0511-2F78-35B748D5ECC6}"/>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E567CA0A-FAC8-1B11-0F7F-14ACD037C238}"/>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BDD5AB7D-E24D-EE2F-3986-FD7195A68C77}"/>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9A7080C7-67C5-EA28-C84D-33A087D4708A}"/>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2561BA59-9929-30BE-AE61-D1BBC3C7D58F}"/>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A23A7868-1A05-39D8-C48B-1AA453D24365}"/>
              </a:ext>
            </a:extLst>
          </p:cNvPr>
          <p:cNvSpPr txBox="1"/>
          <p:nvPr/>
        </p:nvSpPr>
        <p:spPr>
          <a:xfrm>
            <a:off x="1028700" y="1800655"/>
            <a:ext cx="12273982" cy="5886035"/>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Both original creditors and third-party debt collectors will utilize sworn accounts to file their cases. It makes sense to be able to get a default judgment without needing to put on evidence, no matter the origin of the account.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With an original creditor, there are sometimes fewer defenses to the underlying debt, and in some cases, it might be smarter to try to work out a settlement or agreement for monthly payments with a reduced (or eliminated) post-judgment interest rate. However, remember the basic contract defenses, because they apply here.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For third-party debt collectors, there is always a strong defense. </a:t>
            </a:r>
          </a:p>
        </p:txBody>
      </p:sp>
      <p:sp>
        <p:nvSpPr>
          <p:cNvPr id="8" name="TextBox 8">
            <a:extLst>
              <a:ext uri="{FF2B5EF4-FFF2-40B4-BE49-F238E27FC236}">
                <a16:creationId xmlns:a16="http://schemas.microsoft.com/office/drawing/2014/main" id="{D617692F-8855-082C-E40F-CD084A3FEF89}"/>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Accounts – Original vs. 3P</a:t>
            </a:r>
          </a:p>
        </p:txBody>
      </p:sp>
      <p:sp>
        <p:nvSpPr>
          <p:cNvPr id="9" name="Freeform 9">
            <a:extLst>
              <a:ext uri="{FF2B5EF4-FFF2-40B4-BE49-F238E27FC236}">
                <a16:creationId xmlns:a16="http://schemas.microsoft.com/office/drawing/2014/main" id="{FD4130B2-457A-AF73-C162-F18E28F6826D}"/>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5166632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0E322-06EE-0D48-19D3-9D8CAC3BE00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EF6011E6-8573-2810-01C9-8BE8FCDA62C6}"/>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B2087B1F-77A6-98FB-B66B-6542E2FA4465}"/>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313387C2-E20B-B86C-1AD4-880A3D06C0F6}"/>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3BFAC9AB-223D-5F89-2BC0-17870269EF08}"/>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A37ADA5B-D998-2DBD-055E-F7F8504DEB41}"/>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72B5751E-27A5-1C4C-4C2C-F092C15DF96C}"/>
              </a:ext>
            </a:extLst>
          </p:cNvPr>
          <p:cNvSpPr txBox="1"/>
          <p:nvPr/>
        </p:nvSpPr>
        <p:spPr>
          <a:xfrm>
            <a:off x="1028700" y="1800655"/>
            <a:ext cx="14287500" cy="8579080"/>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Third-party collection defense generally is based on a couple of core concepts:</a:t>
            </a:r>
          </a:p>
          <a:p>
            <a:pPr algn="just">
              <a:lnSpc>
                <a:spcPts val="4199"/>
              </a:lnSpc>
            </a:pPr>
            <a:endParaRPr lang="en-US" sz="2799" dirty="0">
              <a:solidFill>
                <a:srgbClr val="2B4570"/>
              </a:solidFill>
              <a:latin typeface="Georgia Pro"/>
            </a:endParaRPr>
          </a:p>
          <a:p>
            <a:pPr marL="571500" indent="-571500" algn="just">
              <a:lnSpc>
                <a:spcPts val="4199"/>
              </a:lnSpc>
              <a:buAutoNum type="romanUcPeriod"/>
            </a:pPr>
            <a:r>
              <a:rPr lang="en-US" sz="2799" dirty="0">
                <a:solidFill>
                  <a:srgbClr val="2B4570"/>
                </a:solidFill>
                <a:latin typeface="Georgia Pro"/>
              </a:rPr>
              <a:t>The debt collector does not have standing to bring the case</a:t>
            </a:r>
          </a:p>
          <a:p>
            <a:pPr marL="1028700" lvl="1" indent="-571500" algn="just">
              <a:lnSpc>
                <a:spcPts val="4199"/>
              </a:lnSpc>
              <a:buFont typeface="+mj-lt"/>
              <a:buAutoNum type="alphaLcPeriod"/>
            </a:pPr>
            <a:r>
              <a:rPr lang="en-US" sz="2799" dirty="0">
                <a:solidFill>
                  <a:srgbClr val="2B4570"/>
                </a:solidFill>
                <a:latin typeface="Georgia Pro"/>
              </a:rPr>
              <a:t>They must prove “every link” in the chain of title, and they cannot </a:t>
            </a:r>
          </a:p>
          <a:p>
            <a:pPr marL="1028700" lvl="1" indent="-571500" algn="just">
              <a:lnSpc>
                <a:spcPts val="4199"/>
              </a:lnSpc>
              <a:buFont typeface="+mj-lt"/>
              <a:buAutoNum type="alphaLcPeriod"/>
            </a:pPr>
            <a:r>
              <a:rPr lang="en-US" sz="2799" dirty="0">
                <a:solidFill>
                  <a:srgbClr val="2B4570"/>
                </a:solidFill>
                <a:latin typeface="Georgia Pro"/>
              </a:rPr>
              <a:t>If they cannot prove they have ownership over the specific account in question, then they have not sustained a cognizable injury for which the courts may provide relief </a:t>
            </a:r>
          </a:p>
          <a:p>
            <a:pPr marL="1028700" lvl="1" indent="-571500" algn="just">
              <a:lnSpc>
                <a:spcPts val="4199"/>
              </a:lnSpc>
              <a:buFont typeface="+mj-lt"/>
              <a:buAutoNum type="alphaLcPeriod"/>
            </a:pPr>
            <a:r>
              <a:rPr lang="en-US" sz="2799" dirty="0">
                <a:solidFill>
                  <a:srgbClr val="2B4570"/>
                </a:solidFill>
                <a:latin typeface="Georgia Pro"/>
              </a:rPr>
              <a:t>They can (maybe) prove they purchased a pool of accounts, but not that the individual’s account was in that pool </a:t>
            </a:r>
          </a:p>
          <a:p>
            <a:pPr marL="571500" indent="-571500" algn="just">
              <a:lnSpc>
                <a:spcPts val="4199"/>
              </a:lnSpc>
              <a:buAutoNum type="romanUcPeriod"/>
            </a:pPr>
            <a:r>
              <a:rPr lang="en-US" sz="2799" dirty="0">
                <a:solidFill>
                  <a:srgbClr val="2B4570"/>
                </a:solidFill>
                <a:latin typeface="Georgia Pro"/>
              </a:rPr>
              <a:t>The debt collector cannot present admissible evidence</a:t>
            </a:r>
          </a:p>
          <a:p>
            <a:pPr marL="1028700" lvl="1" indent="-571500" algn="just">
              <a:lnSpc>
                <a:spcPts val="4199"/>
              </a:lnSpc>
              <a:buFont typeface="+mj-lt"/>
              <a:buAutoNum type="alphaLcPeriod"/>
            </a:pPr>
            <a:r>
              <a:rPr lang="en-US" sz="2799" dirty="0">
                <a:solidFill>
                  <a:srgbClr val="2B4570"/>
                </a:solidFill>
                <a:latin typeface="Georgia Pro"/>
              </a:rPr>
              <a:t>They will rely on affidavits that include business records for multiple businesses—these require multiple witnesses (one from each business) </a:t>
            </a:r>
          </a:p>
          <a:p>
            <a:pPr marL="1028700" lvl="1" indent="-571500" algn="just">
              <a:lnSpc>
                <a:spcPts val="4199"/>
              </a:lnSpc>
              <a:buFont typeface="+mj-lt"/>
              <a:buAutoNum type="alphaLcPeriod"/>
            </a:pPr>
            <a:r>
              <a:rPr lang="en-US" sz="2799" dirty="0">
                <a:solidFill>
                  <a:srgbClr val="2B4570"/>
                </a:solidFill>
                <a:latin typeface="Georgia Pro"/>
              </a:rPr>
              <a:t>These documents and affidavits also have trustworthiness concerns (drafted specifically with litigation in mind) </a:t>
            </a:r>
          </a:p>
          <a:p>
            <a:pPr marL="1028700" lvl="1" indent="-571500" algn="just">
              <a:lnSpc>
                <a:spcPts val="4199"/>
              </a:lnSpc>
              <a:buFont typeface="+mj-lt"/>
              <a:buAutoNum type="alphaLcPeriod"/>
            </a:pPr>
            <a:r>
              <a:rPr lang="en-US" sz="2799" dirty="0">
                <a:solidFill>
                  <a:srgbClr val="2B4570"/>
                </a:solidFill>
                <a:latin typeface="Georgia Pro"/>
              </a:rPr>
              <a:t>Also note the 902(11) objection if they do not provide prior written notice that they’re using affidavits instead of testimony</a:t>
            </a:r>
          </a:p>
          <a:p>
            <a:pPr marL="1028700" lvl="1" indent="-571500" algn="just">
              <a:lnSpc>
                <a:spcPts val="4199"/>
              </a:lnSpc>
              <a:buFont typeface="+mj-lt"/>
              <a:buAutoNum type="alphaLcPeriod"/>
            </a:pPr>
            <a:r>
              <a:rPr lang="en-US" sz="2799" dirty="0">
                <a:solidFill>
                  <a:srgbClr val="2B4570"/>
                </a:solidFill>
                <a:latin typeface="Georgia Pro"/>
              </a:rPr>
              <a:t>Try to simplify this for the court if at all possible (I am bad at that) </a:t>
            </a:r>
          </a:p>
        </p:txBody>
      </p:sp>
      <p:sp>
        <p:nvSpPr>
          <p:cNvPr id="8" name="TextBox 8">
            <a:extLst>
              <a:ext uri="{FF2B5EF4-FFF2-40B4-BE49-F238E27FC236}">
                <a16:creationId xmlns:a16="http://schemas.microsoft.com/office/drawing/2014/main" id="{4E6CC59B-6D58-0D82-3065-2F20373D3361}"/>
              </a:ext>
            </a:extLst>
          </p:cNvPr>
          <p:cNvSpPr txBox="1"/>
          <p:nvPr/>
        </p:nvSpPr>
        <p:spPr>
          <a:xfrm>
            <a:off x="1028700" y="439102"/>
            <a:ext cx="133731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Accounts – 3P Collection Defense</a:t>
            </a:r>
          </a:p>
        </p:txBody>
      </p:sp>
      <p:sp>
        <p:nvSpPr>
          <p:cNvPr id="9" name="Freeform 9">
            <a:extLst>
              <a:ext uri="{FF2B5EF4-FFF2-40B4-BE49-F238E27FC236}">
                <a16:creationId xmlns:a16="http://schemas.microsoft.com/office/drawing/2014/main" id="{25A47077-277D-FA81-75A8-97F103970B1D}"/>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781801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C2AB1-48FA-73B2-381E-C279873E466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B05849BE-0970-5563-82EB-9BE6A74E5CD4}"/>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5778849D-B0EB-B5D7-F744-0A3D63241A7B}"/>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F1FE1767-0021-777B-684C-220F55B950BD}"/>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6E9228B6-57F1-61E7-6416-1D73182B8914}"/>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3C56446F-56CF-C439-D417-0C936AF0A0D1}"/>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3C281D05-41E3-DAB2-4B2A-5946F6A8D847}"/>
              </a:ext>
            </a:extLst>
          </p:cNvPr>
          <p:cNvSpPr txBox="1"/>
          <p:nvPr/>
        </p:nvSpPr>
        <p:spPr>
          <a:xfrm>
            <a:off x="1028700" y="1800655"/>
            <a:ext cx="14439900" cy="9117689"/>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To synthesize it down: Someone living in poverty (using LSC regulations or other grant-specific definitions) who has a legal issue stemming from a consumer transaction (goods/services for personal/family/household purposes).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When looking at a potential consumer case: Is there a consumer transaction? Does it matter?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Consider: The Family Law Trojan Horse</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Example: Case referral indicates client has an issue in which his vehicle was wrongfully repossessed. After interviewing the client, you learn that he purchased the vehicle as a co-owner with his ex-girlfriend, who took the vehicle after a messy breakup because she has no other vehicle, but the client has another vehicle. He goes into deep detail on this breakup despite your fervent protests. The adverse party is not the seller, the action is not a repossession, and the client doesn’t really even want or need the car. He just wants to stick it to his ex. </a:t>
            </a:r>
          </a:p>
          <a:p>
            <a:pPr algn="just">
              <a:lnSpc>
                <a:spcPts val="4199"/>
              </a:lnSpc>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27FE7ADD-3BDF-6561-0B44-DFE300F27D8F}"/>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What is Consumer Law</a:t>
            </a:r>
          </a:p>
        </p:txBody>
      </p:sp>
      <p:sp>
        <p:nvSpPr>
          <p:cNvPr id="9" name="Freeform 9">
            <a:extLst>
              <a:ext uri="{FF2B5EF4-FFF2-40B4-BE49-F238E27FC236}">
                <a16:creationId xmlns:a16="http://schemas.microsoft.com/office/drawing/2014/main" id="{29DD4234-29EE-B1A0-55DD-8E82B7EF5510}"/>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7747041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0CF6A-4B7E-5E03-04E2-E030908290E9}"/>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620E03E-8A94-50F0-5854-8F44B52BBF4E}"/>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2E9F3D73-F8E5-0C38-64FA-53F914C898E2}"/>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15F750E9-DD5B-9674-E55A-B77C85BF9522}"/>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9C8E85DF-98AE-A969-EC9F-098FF3D2582B}"/>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72DD0377-0D38-F3B8-64E0-B3DE62C412C6}"/>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4BF46547-D808-0A29-DC76-2E482CBF8379}"/>
              </a:ext>
            </a:extLst>
          </p:cNvPr>
          <p:cNvSpPr txBox="1"/>
          <p:nvPr/>
        </p:nvSpPr>
        <p:spPr>
          <a:xfrm>
            <a:off x="1028700" y="1800655"/>
            <a:ext cx="15325280" cy="8579080"/>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Extrinsic evidence of authenticity as a condition precedent to admissibility is not required as to the following: . . . </a:t>
            </a:r>
          </a:p>
          <a:p>
            <a:pPr algn="just">
              <a:lnSpc>
                <a:spcPts val="4199"/>
              </a:lnSpc>
            </a:pPr>
            <a:r>
              <a:rPr lang="en-US" sz="2799" b="1" dirty="0">
                <a:solidFill>
                  <a:srgbClr val="2B4570"/>
                </a:solidFill>
                <a:latin typeface="Georgia Pro"/>
              </a:rPr>
              <a:t>(11) Certified Records of Regularly Conducted Activity. </a:t>
            </a:r>
            <a:r>
              <a:rPr lang="en-US" sz="2799" dirty="0">
                <a:solidFill>
                  <a:srgbClr val="2B4570"/>
                </a:solidFill>
                <a:latin typeface="Georgia Pro"/>
              </a:rPr>
              <a:t>The original or a duplicate of a domestic record of regularly conducted activity that would be admissible under Rule 803(6) [business records exception to hearsay] if accompanied by an affidavit of its custodian or other qualified person certifying that the record: </a:t>
            </a:r>
          </a:p>
          <a:p>
            <a:pPr marL="514350" indent="-514350" algn="just">
              <a:lnSpc>
                <a:spcPts val="4199"/>
              </a:lnSpc>
              <a:buAutoNum type="alphaUcParenBoth"/>
            </a:pPr>
            <a:r>
              <a:rPr lang="en-US" sz="2799" dirty="0">
                <a:solidFill>
                  <a:srgbClr val="2B4570"/>
                </a:solidFill>
                <a:latin typeface="Georgia Pro"/>
              </a:rPr>
              <a:t>Was made at or near the time of the occurrence of the matters set forth by, or from information transmitted by, a person with knowledge of and a business duty to record or transmit those matter; </a:t>
            </a:r>
          </a:p>
          <a:p>
            <a:pPr marL="514350" indent="-514350" algn="just">
              <a:lnSpc>
                <a:spcPts val="4199"/>
              </a:lnSpc>
              <a:buAutoNum type="alphaUcParenBoth"/>
            </a:pPr>
            <a:r>
              <a:rPr lang="en-US" sz="2799" dirty="0">
                <a:solidFill>
                  <a:srgbClr val="2B4570"/>
                </a:solidFill>
                <a:latin typeface="Georgia Pro"/>
              </a:rPr>
              <a:t>Was kept in the course of the regularly conducted activity; and</a:t>
            </a:r>
          </a:p>
          <a:p>
            <a:pPr marL="514350" indent="-514350" algn="just">
              <a:lnSpc>
                <a:spcPts val="4199"/>
              </a:lnSpc>
              <a:buAutoNum type="alphaUcParenBoth"/>
            </a:pPr>
            <a:r>
              <a:rPr lang="en-US" sz="2799" dirty="0">
                <a:solidFill>
                  <a:srgbClr val="2B4570"/>
                </a:solidFill>
                <a:latin typeface="Georgia Pro"/>
              </a:rPr>
              <a:t>Was made by the regularly conducted activity as a regular practice. </a:t>
            </a:r>
          </a:p>
          <a:p>
            <a:pPr algn="just">
              <a:lnSpc>
                <a:spcPts val="4199"/>
              </a:lnSpc>
            </a:pPr>
            <a:endParaRPr lang="en-US" sz="2799" dirty="0">
              <a:solidFill>
                <a:srgbClr val="2B4570"/>
              </a:solidFill>
              <a:latin typeface="Georgia Pro"/>
            </a:endParaRPr>
          </a:p>
          <a:p>
            <a:pPr algn="just">
              <a:lnSpc>
                <a:spcPts val="4199"/>
              </a:lnSpc>
            </a:pPr>
            <a:r>
              <a:rPr lang="en-US" sz="2799" b="1" u="sng" dirty="0">
                <a:solidFill>
                  <a:srgbClr val="2B4570"/>
                </a:solidFill>
                <a:latin typeface="Georgia Pro"/>
              </a:rPr>
              <a:t>A party intending to offer a record into evidence under this paragraph must provide written notice of that intention to all adverse parties, and must make the record and declaration available for inspection sufficiently in advance of their offer into evidence to provide an adverse party with a fair opportunity to challenge them.</a:t>
            </a:r>
            <a:r>
              <a:rPr lang="en-US" sz="2799" dirty="0">
                <a:solidFill>
                  <a:srgbClr val="2B4570"/>
                </a:solidFill>
                <a:latin typeface="Georgia Pro"/>
              </a:rPr>
              <a:t> </a:t>
            </a:r>
          </a:p>
        </p:txBody>
      </p:sp>
      <p:sp>
        <p:nvSpPr>
          <p:cNvPr id="8" name="TextBox 8">
            <a:extLst>
              <a:ext uri="{FF2B5EF4-FFF2-40B4-BE49-F238E27FC236}">
                <a16:creationId xmlns:a16="http://schemas.microsoft.com/office/drawing/2014/main" id="{8DF01C32-AB02-61CC-B31A-2FD754E2558A}"/>
              </a:ext>
            </a:extLst>
          </p:cNvPr>
          <p:cNvSpPr txBox="1"/>
          <p:nvPr/>
        </p:nvSpPr>
        <p:spPr>
          <a:xfrm>
            <a:off x="1028700" y="439102"/>
            <a:ext cx="133731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Rule 902. Self-authentication.</a:t>
            </a:r>
          </a:p>
        </p:txBody>
      </p:sp>
      <p:sp>
        <p:nvSpPr>
          <p:cNvPr id="9" name="Freeform 9">
            <a:extLst>
              <a:ext uri="{FF2B5EF4-FFF2-40B4-BE49-F238E27FC236}">
                <a16:creationId xmlns:a16="http://schemas.microsoft.com/office/drawing/2014/main" id="{DB1D1C12-ACAE-D746-8DF0-8716F7E2AA3D}"/>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6722703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0C3BD-DA40-8D46-8032-131C799D85A2}"/>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73810690-52C5-7BFE-2718-99796FFB1071}"/>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BEAF2649-3EE5-7746-35D5-2CA7C6562B37}"/>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C6D6C129-0227-E1C8-9345-949528292E62}"/>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A7688F60-B427-E5DE-E375-A63130209BF2}"/>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415BFFAC-BAC4-FB27-972D-C84BBB04FAAD}"/>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E137C371-79A7-5E59-C89A-F449E7E89AC6}"/>
              </a:ext>
            </a:extLst>
          </p:cNvPr>
          <p:cNvSpPr txBox="1"/>
          <p:nvPr/>
        </p:nvSpPr>
        <p:spPr>
          <a:xfrm>
            <a:off x="1028700" y="1800655"/>
            <a:ext cx="15325280" cy="7501862"/>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In simple terms, it means this: If a party wants to use an affidavit to get business records admitted as evidence (instead of live witness testimony), they must provide every other party with prior written notice of their intent to do so, and a copy of the affidavit and records so that the parties can challenge them.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How to challenge this: At the point at which the plaintiff moves to admit the documents (whether in a formal trial or an informal discussion with the judge), object that you were not provided with prior written notice of an intent to use an affidavit to get business records admitted as evidence under Tenn. Evid. R. 902(11). The judge should have a copy of the rule, but you might bring it with you just in case.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If they provide the notice late (i.e., right before court, maybe even just a few days prior), you can either argue that the documents are still not admissible under R. 803(6), or ask for more time to attack the affidavits and submit a written argument attacking the admissibility under R. 803(6). </a:t>
            </a:r>
          </a:p>
        </p:txBody>
      </p:sp>
      <p:sp>
        <p:nvSpPr>
          <p:cNvPr id="8" name="TextBox 8">
            <a:extLst>
              <a:ext uri="{FF2B5EF4-FFF2-40B4-BE49-F238E27FC236}">
                <a16:creationId xmlns:a16="http://schemas.microsoft.com/office/drawing/2014/main" id="{1393BA6A-E990-2397-9B2C-3F5278224A70}"/>
              </a:ext>
            </a:extLst>
          </p:cNvPr>
          <p:cNvSpPr txBox="1"/>
          <p:nvPr/>
        </p:nvSpPr>
        <p:spPr>
          <a:xfrm>
            <a:off x="1028700" y="439102"/>
            <a:ext cx="133731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Rule 902. Self-authentication.</a:t>
            </a:r>
          </a:p>
        </p:txBody>
      </p:sp>
      <p:sp>
        <p:nvSpPr>
          <p:cNvPr id="9" name="Freeform 9">
            <a:extLst>
              <a:ext uri="{FF2B5EF4-FFF2-40B4-BE49-F238E27FC236}">
                <a16:creationId xmlns:a16="http://schemas.microsoft.com/office/drawing/2014/main" id="{FECE8F0C-39B5-6CD5-94F8-F2A4AF9FC21A}"/>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1040167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F76A2-983D-6E62-DBF6-C8F31691B432}"/>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EC2FF3C0-A1FD-EC2F-18D0-32869720820D}"/>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D3595BCD-A45D-FD6E-A52B-8E2926172EB0}"/>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39FDA2D9-16B7-F5C7-EE2C-0248035ECA07}"/>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A32F8329-7F12-D9AE-4C4D-18EEEAE9AD9D}"/>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5D3A5E41-ED63-DEBD-BA9B-0E84F32E72E0}"/>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3DC7930E-B9E9-938F-9478-F1B933BE464B}"/>
              </a:ext>
            </a:extLst>
          </p:cNvPr>
          <p:cNvSpPr txBox="1"/>
          <p:nvPr/>
        </p:nvSpPr>
        <p:spPr>
          <a:xfrm>
            <a:off x="1028700" y="1800655"/>
            <a:ext cx="15325280" cy="4270208"/>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Why are the affidavits not admissible even when a debt collector files the notice required under R. 902(11)? Remember, there are issues with hearsay and standing. The seminal case is </a:t>
            </a:r>
            <a:r>
              <a:rPr lang="en-US" sz="2799" i="1" dirty="0">
                <a:solidFill>
                  <a:srgbClr val="2B4570"/>
                </a:solidFill>
                <a:latin typeface="Georgia Pro"/>
              </a:rPr>
              <a:t>LVNV Funding v. Mastaw</a:t>
            </a:r>
            <a:r>
              <a:rPr lang="en-US" sz="2799" dirty="0">
                <a:solidFill>
                  <a:srgbClr val="2B4570"/>
                </a:solidFill>
                <a:latin typeface="Georgia Pro"/>
              </a:rPr>
              <a:t>, and it also uses </a:t>
            </a:r>
            <a:r>
              <a:rPr lang="en-US" sz="2799" i="1" dirty="0">
                <a:solidFill>
                  <a:srgbClr val="2B4570"/>
                </a:solidFill>
                <a:latin typeface="Georgia Pro"/>
              </a:rPr>
              <a:t>Arias v. Duro Std. Prods. Co.</a:t>
            </a:r>
            <a:r>
              <a:rPr lang="en-US" sz="2799" dirty="0">
                <a:solidFill>
                  <a:srgbClr val="2B4570"/>
                </a:solidFill>
                <a:latin typeface="Georgia Pro"/>
              </a:rPr>
              <a:t> to reinforce the backbone for why these documents—clearly prepared with litigation in mind—are not admissible.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Read your judge. If they will easily follow this type of argument via oral argument alone, you will be fine. If they might not have the patience for this type of argument, consider filing a trial brief, memorandum of law, or motion to dismiss with the relevant case law citations. </a:t>
            </a:r>
          </a:p>
        </p:txBody>
      </p:sp>
      <p:sp>
        <p:nvSpPr>
          <p:cNvPr id="8" name="TextBox 8">
            <a:extLst>
              <a:ext uri="{FF2B5EF4-FFF2-40B4-BE49-F238E27FC236}">
                <a16:creationId xmlns:a16="http://schemas.microsoft.com/office/drawing/2014/main" id="{342B67C1-9444-FA45-A9E5-546B9DC49A39}"/>
              </a:ext>
            </a:extLst>
          </p:cNvPr>
          <p:cNvSpPr txBox="1"/>
          <p:nvPr/>
        </p:nvSpPr>
        <p:spPr>
          <a:xfrm>
            <a:off x="1028700" y="439102"/>
            <a:ext cx="133731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Admissibility of affidavits</a:t>
            </a:r>
          </a:p>
        </p:txBody>
      </p:sp>
      <p:sp>
        <p:nvSpPr>
          <p:cNvPr id="9" name="Freeform 9">
            <a:extLst>
              <a:ext uri="{FF2B5EF4-FFF2-40B4-BE49-F238E27FC236}">
                <a16:creationId xmlns:a16="http://schemas.microsoft.com/office/drawing/2014/main" id="{3D4F0BE8-860A-3185-D70F-77D7F0B4D235}"/>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4092201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478D5-C907-49A2-DF77-F2CBB214B08C}"/>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02E571A-4726-382F-7C50-BC4E156443CF}"/>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CE8B59A0-8EEC-BA35-58B6-CDB3902C636F}"/>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4541C3A9-626B-6C0E-9797-5D1749F9A07C}"/>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6F17B421-855F-7967-DBDA-7B1F13504771}"/>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6EF7C4B2-BDFC-F070-544B-80CD939ADC09}"/>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A55935DE-5DBC-F22A-6F87-9C8B5C183332}"/>
              </a:ext>
            </a:extLst>
          </p:cNvPr>
          <p:cNvSpPr txBox="1"/>
          <p:nvPr/>
        </p:nvSpPr>
        <p:spPr>
          <a:xfrm>
            <a:off x="1028700" y="1800655"/>
            <a:ext cx="15325280" cy="6424644"/>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Debt collection attorneys will utilize the escape hatch of a voluntary nonsuit, rather than lose the case on the merits.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Voluntary nonsuits = dismissal without prejudice (does not reach the merits of the case)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By doing so, they can refile in the future. Tennessee law allows them to do this twice before the next nonsuit is on the merits.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If they refile within one year, they preserve the statute of limitations from the filing date of the first filing. If they wait until after one year, the statute of limitations is measured from the second filing date. Depending on how far from the end of the statute of limitations they were on the first filing date, this may or may not be important. </a:t>
            </a:r>
          </a:p>
        </p:txBody>
      </p:sp>
      <p:sp>
        <p:nvSpPr>
          <p:cNvPr id="8" name="TextBox 8">
            <a:extLst>
              <a:ext uri="{FF2B5EF4-FFF2-40B4-BE49-F238E27FC236}">
                <a16:creationId xmlns:a16="http://schemas.microsoft.com/office/drawing/2014/main" id="{78D4EBB6-B415-2D95-1E4A-852B4186D9F8}"/>
              </a:ext>
            </a:extLst>
          </p:cNvPr>
          <p:cNvSpPr txBox="1"/>
          <p:nvPr/>
        </p:nvSpPr>
        <p:spPr>
          <a:xfrm>
            <a:off x="1028700" y="439102"/>
            <a:ext cx="133731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Nonsuits</a:t>
            </a:r>
          </a:p>
        </p:txBody>
      </p:sp>
      <p:sp>
        <p:nvSpPr>
          <p:cNvPr id="9" name="Freeform 9">
            <a:extLst>
              <a:ext uri="{FF2B5EF4-FFF2-40B4-BE49-F238E27FC236}">
                <a16:creationId xmlns:a16="http://schemas.microsoft.com/office/drawing/2014/main" id="{DC741BFD-1FBF-4349-41BE-FD96495632D9}"/>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5603503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99474-B9F7-162B-A0FB-1B6CB1F6E8EA}"/>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E85A1565-3285-BB68-82D6-5D73AF517769}"/>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80388418-5652-93C9-FD7A-93CADC241EA6}"/>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21D01020-9EE8-7013-B4D7-C765D9855C87}"/>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524FB5F2-D430-03C5-D05A-7E290126BF0E}"/>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E095BD72-E52F-3FB2-A55B-B7D5198BED1A}"/>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36768700-CF34-6A15-673E-49B9FCCB1452}"/>
              </a:ext>
            </a:extLst>
          </p:cNvPr>
          <p:cNvSpPr txBox="1"/>
          <p:nvPr/>
        </p:nvSpPr>
        <p:spPr>
          <a:xfrm>
            <a:off x="1028700" y="1800655"/>
            <a:ext cx="12273982" cy="8579080"/>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Sources of law for third-party collections defense: </a:t>
            </a:r>
          </a:p>
          <a:p>
            <a:pPr marL="457200" indent="-457200" algn="just">
              <a:lnSpc>
                <a:spcPts val="4199"/>
              </a:lnSpc>
              <a:buFont typeface="Arial" panose="020B0604020202020204" pitchFamily="34" charset="0"/>
              <a:buChar char="•"/>
            </a:pPr>
            <a:r>
              <a:rPr lang="en-US" sz="2799" dirty="0">
                <a:solidFill>
                  <a:srgbClr val="2B4570"/>
                </a:solidFill>
                <a:latin typeface="Georgia Pro"/>
              </a:rPr>
              <a:t>Tenn. R. Evid. 902(11)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Notice requirement for affidavits with business records </a:t>
            </a:r>
          </a:p>
          <a:p>
            <a:pPr marL="457200" indent="-457200" algn="just">
              <a:lnSpc>
                <a:spcPts val="4199"/>
              </a:lnSpc>
              <a:buFont typeface="Arial" panose="020B0604020202020204" pitchFamily="34" charset="0"/>
              <a:buChar char="•"/>
            </a:pPr>
            <a:r>
              <a:rPr lang="en-US" sz="2799" dirty="0">
                <a:solidFill>
                  <a:srgbClr val="2B4570"/>
                </a:solidFill>
                <a:latin typeface="Georgia Pro"/>
              </a:rPr>
              <a:t>Tenn. Code Ann. § 24-5-107</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Sworn accounts/denials</a:t>
            </a:r>
          </a:p>
          <a:p>
            <a:pPr marL="457200" indent="-457200" algn="just">
              <a:lnSpc>
                <a:spcPts val="4199"/>
              </a:lnSpc>
              <a:buFont typeface="Arial" panose="020B0604020202020204" pitchFamily="34" charset="0"/>
              <a:buChar char="•"/>
            </a:pPr>
            <a:r>
              <a:rPr lang="en-US" sz="2799" dirty="0">
                <a:solidFill>
                  <a:srgbClr val="2B4570"/>
                </a:solidFill>
                <a:latin typeface="Georgia Pro"/>
              </a:rPr>
              <a:t>Tenn. Code Ann. § 20-6-104</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Requirements for default judgment; requirements for complaints</a:t>
            </a:r>
          </a:p>
          <a:p>
            <a:pPr marL="457200" indent="-457200" algn="just">
              <a:lnSpc>
                <a:spcPts val="4199"/>
              </a:lnSpc>
              <a:buFont typeface="Arial" panose="020B0604020202020204" pitchFamily="34" charset="0"/>
              <a:buChar char="•"/>
            </a:pPr>
            <a:r>
              <a:rPr lang="en-US" sz="2799" dirty="0">
                <a:solidFill>
                  <a:srgbClr val="2B4570"/>
                </a:solidFill>
                <a:latin typeface="Georgia Pro"/>
              </a:rPr>
              <a:t>Tenn. R. Evid. 803(6)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Business records exception</a:t>
            </a:r>
          </a:p>
          <a:p>
            <a:pPr marL="457200" indent="-457200" algn="just">
              <a:lnSpc>
                <a:spcPts val="4199"/>
              </a:lnSpc>
              <a:buFont typeface="Arial" panose="020B0604020202020204" pitchFamily="34" charset="0"/>
              <a:buChar char="•"/>
            </a:pPr>
            <a:r>
              <a:rPr lang="en-US" sz="2799" i="1" dirty="0">
                <a:solidFill>
                  <a:srgbClr val="2B4570"/>
                </a:solidFill>
                <a:latin typeface="Georgia Pro"/>
              </a:rPr>
              <a:t>Arias v. Duro Std. Prods. Co.</a:t>
            </a:r>
            <a:r>
              <a:rPr lang="en-US" sz="2799" dirty="0">
                <a:solidFill>
                  <a:srgbClr val="2B4570"/>
                </a:solidFill>
                <a:latin typeface="Georgia Pro"/>
              </a:rPr>
              <a:t>, 303 S.W.3d 256 (Tenn. 2010).</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Precedent involving trustworthiness of business records</a:t>
            </a:r>
          </a:p>
          <a:p>
            <a:pPr marL="457200" indent="-457200" algn="just">
              <a:lnSpc>
                <a:spcPts val="4199"/>
              </a:lnSpc>
              <a:buFont typeface="Arial" panose="020B0604020202020204" pitchFamily="34" charset="0"/>
              <a:buChar char="•"/>
            </a:pPr>
            <a:r>
              <a:rPr lang="en-US" sz="2799" i="1" dirty="0">
                <a:solidFill>
                  <a:srgbClr val="2B4570"/>
                </a:solidFill>
                <a:latin typeface="Georgia Pro"/>
              </a:rPr>
              <a:t>LVNV Funding, LLC vs. Mastaw</a:t>
            </a:r>
            <a:r>
              <a:rPr lang="en-US" sz="2799" dirty="0">
                <a:solidFill>
                  <a:srgbClr val="2B4570"/>
                </a:solidFill>
                <a:latin typeface="Georgia Pro"/>
              </a:rPr>
              <a:t>, 2012 Tenn. App. LEXIS 282.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Application of </a:t>
            </a:r>
            <a:r>
              <a:rPr lang="en-US" sz="2799" i="1" dirty="0">
                <a:solidFill>
                  <a:srgbClr val="2B4570"/>
                </a:solidFill>
                <a:latin typeface="Georgia Pro"/>
              </a:rPr>
              <a:t>Arias </a:t>
            </a:r>
            <a:r>
              <a:rPr lang="en-US" sz="2799" dirty="0">
                <a:solidFill>
                  <a:srgbClr val="2B4570"/>
                </a:solidFill>
                <a:latin typeface="Georgia Pro"/>
              </a:rPr>
              <a:t>to third-party collections cases</a:t>
            </a:r>
          </a:p>
          <a:p>
            <a:pPr marL="457200" indent="-457200" algn="just">
              <a:lnSpc>
                <a:spcPts val="4199"/>
              </a:lnSpc>
              <a:buFont typeface="Arial" panose="020B0604020202020204" pitchFamily="34" charset="0"/>
              <a:buChar char="•"/>
            </a:pPr>
            <a:r>
              <a:rPr lang="en-US" sz="2799" i="1" dirty="0">
                <a:solidFill>
                  <a:srgbClr val="2B4570"/>
                </a:solidFill>
                <a:latin typeface="Georgia Pro"/>
              </a:rPr>
              <a:t>Midland Funding, LLC vs. Thuy Chau</a:t>
            </a:r>
            <a:r>
              <a:rPr lang="en-US" sz="2799" dirty="0">
                <a:solidFill>
                  <a:srgbClr val="2B4570"/>
                </a:solidFill>
                <a:latin typeface="Georgia Pro"/>
              </a:rPr>
              <a:t>, 2019 Tenn. App. LEXIS 298.</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Does not overturn </a:t>
            </a:r>
            <a:r>
              <a:rPr lang="en-US" sz="2799" i="1" dirty="0">
                <a:solidFill>
                  <a:srgbClr val="2B4570"/>
                </a:solidFill>
                <a:latin typeface="Georgia Pro"/>
              </a:rPr>
              <a:t>Mastaw</a:t>
            </a:r>
            <a:r>
              <a:rPr lang="en-US" sz="2799" dirty="0">
                <a:solidFill>
                  <a:srgbClr val="2B4570"/>
                </a:solidFill>
                <a:latin typeface="Georgia Pro"/>
              </a:rPr>
              <a:t>; distinguishable because it involved a defendant who failed to properly object under 803(6)  </a:t>
            </a:r>
          </a:p>
        </p:txBody>
      </p:sp>
      <p:sp>
        <p:nvSpPr>
          <p:cNvPr id="8" name="TextBox 8">
            <a:extLst>
              <a:ext uri="{FF2B5EF4-FFF2-40B4-BE49-F238E27FC236}">
                <a16:creationId xmlns:a16="http://schemas.microsoft.com/office/drawing/2014/main" id="{EE45159A-E054-A57F-75FE-73442FDB69B6}"/>
              </a:ext>
            </a:extLst>
          </p:cNvPr>
          <p:cNvSpPr txBox="1"/>
          <p:nvPr/>
        </p:nvSpPr>
        <p:spPr>
          <a:xfrm>
            <a:off x="1028700" y="439102"/>
            <a:ext cx="132969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Accounts – 3P Collection Defense</a:t>
            </a:r>
          </a:p>
        </p:txBody>
      </p:sp>
      <p:sp>
        <p:nvSpPr>
          <p:cNvPr id="9" name="Freeform 9">
            <a:extLst>
              <a:ext uri="{FF2B5EF4-FFF2-40B4-BE49-F238E27FC236}">
                <a16:creationId xmlns:a16="http://schemas.microsoft.com/office/drawing/2014/main" id="{9073DF94-CCDC-81E8-E91C-F00F56FE57AA}"/>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730154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0C30C-3C70-A7E9-037A-B0679ABD78D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CB33BC5C-9236-EDB0-0D9F-9109B60974FE}"/>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A86C5546-1623-DC55-F26E-52109BAF1E0A}"/>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E4F3BC0C-CEC1-2CFC-4328-6EE7ECA72CC2}"/>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E0FD599A-E3A7-2B74-9EFF-F0228BDDD407}"/>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7D26ACE0-BED6-A453-D0FC-1B081F545AF9}"/>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EADC234F-AC9D-3CBD-E903-77F0A1C5F74A}"/>
              </a:ext>
            </a:extLst>
          </p:cNvPr>
          <p:cNvSpPr txBox="1"/>
          <p:nvPr/>
        </p:nvSpPr>
        <p:spPr>
          <a:xfrm>
            <a:off x="1028700" y="1800655"/>
            <a:ext cx="12273982" cy="7501862"/>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The Fair Debt Collection Practices Act applies to debt collectors whose primary business is collecting debts, and those who collect debts owed to another. The FDCPA is an attorney fee statute, so remember LSC regs.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Common violations by debt collectors: </a:t>
            </a:r>
          </a:p>
          <a:p>
            <a:pPr marL="457200" indent="-457200" algn="just">
              <a:lnSpc>
                <a:spcPts val="4199"/>
              </a:lnSpc>
              <a:buFont typeface="Arial" panose="020B0604020202020204" pitchFamily="34" charset="0"/>
              <a:buChar char="•"/>
            </a:pPr>
            <a:r>
              <a:rPr lang="en-US" sz="2799" dirty="0">
                <a:solidFill>
                  <a:srgbClr val="2B4570"/>
                </a:solidFill>
                <a:latin typeface="Georgia Pro"/>
              </a:rPr>
              <a:t>Contacting a debtor who is known to be represented, without getting permission from counsel </a:t>
            </a:r>
          </a:p>
          <a:p>
            <a:pPr marL="457200" indent="-457200" algn="just">
              <a:lnSpc>
                <a:spcPts val="4199"/>
              </a:lnSpc>
              <a:buFont typeface="Arial" panose="020B0604020202020204" pitchFamily="34" charset="0"/>
              <a:buChar char="•"/>
            </a:pPr>
            <a:r>
              <a:rPr lang="en-US" sz="2799" dirty="0">
                <a:solidFill>
                  <a:srgbClr val="2B4570"/>
                </a:solidFill>
                <a:latin typeface="Georgia Pro"/>
              </a:rPr>
              <a:t>Trying to collect an invalid debt </a:t>
            </a:r>
          </a:p>
          <a:p>
            <a:pPr marL="457200" indent="-457200" algn="just">
              <a:lnSpc>
                <a:spcPts val="4199"/>
              </a:lnSpc>
              <a:buFont typeface="Arial" panose="020B0604020202020204" pitchFamily="34" charset="0"/>
              <a:buChar char="•"/>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Actual damages, statutory damage of up to $1,000. Can file in federal or state court.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Technical violations (i.e., no real damages or harm to client) can still be useful for encouraging a favorable settlement. </a:t>
            </a:r>
          </a:p>
        </p:txBody>
      </p:sp>
      <p:sp>
        <p:nvSpPr>
          <p:cNvPr id="8" name="TextBox 8">
            <a:extLst>
              <a:ext uri="{FF2B5EF4-FFF2-40B4-BE49-F238E27FC236}">
                <a16:creationId xmlns:a16="http://schemas.microsoft.com/office/drawing/2014/main" id="{1BF458A1-34F0-94BB-32B2-16A1C8408D19}"/>
              </a:ext>
            </a:extLst>
          </p:cNvPr>
          <p:cNvSpPr txBox="1"/>
          <p:nvPr/>
        </p:nvSpPr>
        <p:spPr>
          <a:xfrm>
            <a:off x="1028700" y="439102"/>
            <a:ext cx="132969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Counterclaims - FDCPA</a:t>
            </a:r>
          </a:p>
        </p:txBody>
      </p:sp>
      <p:sp>
        <p:nvSpPr>
          <p:cNvPr id="9" name="Freeform 9">
            <a:extLst>
              <a:ext uri="{FF2B5EF4-FFF2-40B4-BE49-F238E27FC236}">
                <a16:creationId xmlns:a16="http://schemas.microsoft.com/office/drawing/2014/main" id="{A0993411-F138-6668-48A3-1A2585AEF6AB}"/>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8039889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5E577-A2C4-B9B5-CA3B-4E2B63E7449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578BFEC5-2CC3-63CF-988A-6411BD4AB337}"/>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BCBE31A2-432E-C626-6B66-28DE7F96E53C}"/>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3DE26387-28F3-D29E-3BBA-0EC6AD463244}"/>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62F00296-1F65-A8A4-9A7E-BCEA6E5E70B9}"/>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3008BC55-6D89-06B6-78F2-A0F5A081677D}"/>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19A4D418-D20A-8B34-01D9-383F47EE85CA}"/>
              </a:ext>
            </a:extLst>
          </p:cNvPr>
          <p:cNvSpPr txBox="1"/>
          <p:nvPr/>
        </p:nvSpPr>
        <p:spPr>
          <a:xfrm>
            <a:off x="1028700" y="1800655"/>
            <a:ext cx="12273982" cy="8579080"/>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Flex loans are loans which include an exorbitant interest rate disguised as “customary fees.” As high as 279.5%. There is a statute allowing this. The most notorious is Harpeth Financial d/b/a Advance Financial, but there are others.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However, while the statute gives them these exorbitant rates, they must also provide some service for the customary fee—they struggle to prove what was provided. They also cannot continue to charge the customary fee after default—this requires some statutory interpretation.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This is a very surface-level overview. For now, the most important thing is recognizing that, although these are original creditors (Advance Financial, Cash Express, etc.), there may be defenses to owing the full amount sought.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Marla Williams is the expert on these cases, so consult her when you run into them! </a:t>
            </a:r>
          </a:p>
        </p:txBody>
      </p:sp>
      <p:sp>
        <p:nvSpPr>
          <p:cNvPr id="8" name="TextBox 8">
            <a:extLst>
              <a:ext uri="{FF2B5EF4-FFF2-40B4-BE49-F238E27FC236}">
                <a16:creationId xmlns:a16="http://schemas.microsoft.com/office/drawing/2014/main" id="{EE6D7B26-08F5-DD04-BA73-511B6FB24FCD}"/>
              </a:ext>
            </a:extLst>
          </p:cNvPr>
          <p:cNvSpPr txBox="1"/>
          <p:nvPr/>
        </p:nvSpPr>
        <p:spPr>
          <a:xfrm>
            <a:off x="1028700" y="439102"/>
            <a:ext cx="12273982"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Flex Loans</a:t>
            </a:r>
          </a:p>
        </p:txBody>
      </p:sp>
      <p:sp>
        <p:nvSpPr>
          <p:cNvPr id="9" name="Freeform 9">
            <a:extLst>
              <a:ext uri="{FF2B5EF4-FFF2-40B4-BE49-F238E27FC236}">
                <a16:creationId xmlns:a16="http://schemas.microsoft.com/office/drawing/2014/main" id="{85347808-CAF4-FDB8-FD02-0DE944234AF6}"/>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572969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1F46A-5665-96F0-BA7A-90CEFA7EBD6C}"/>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D892C900-CE76-0600-D547-799741D4F63E}"/>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A76E4EBD-E573-EF6B-B511-EEF631149A45}"/>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C121E7D6-1298-5821-9204-E6401C177F8C}"/>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24E02AEF-67C6-44AD-76B3-6CDC6563A091}"/>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85EDB7AB-EF61-0EA0-CBF0-CBD519D2D0CB}"/>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934BD656-ECC8-7F1A-81E8-47DB98FCE9F3}"/>
              </a:ext>
            </a:extLst>
          </p:cNvPr>
          <p:cNvSpPr txBox="1"/>
          <p:nvPr/>
        </p:nvSpPr>
        <p:spPr>
          <a:xfrm>
            <a:off x="1028700" y="1800655"/>
            <a:ext cx="12273982" cy="8040471"/>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Remember the Tennessee Consumer Protection Act, Tenn. Code Ann. § 47-18-101 et. seq., for affirmative consumer cases (or counterclaims).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What it gives you: </a:t>
            </a:r>
          </a:p>
          <a:p>
            <a:pPr marL="457200" indent="-457200" algn="just">
              <a:lnSpc>
                <a:spcPts val="4199"/>
              </a:lnSpc>
              <a:buFont typeface="Arial" panose="020B0604020202020204" pitchFamily="34" charset="0"/>
              <a:buChar char="•"/>
            </a:pPr>
            <a:r>
              <a:rPr lang="en-US" sz="2799" dirty="0">
                <a:solidFill>
                  <a:srgbClr val="2B4570"/>
                </a:solidFill>
                <a:latin typeface="Georgia Pro"/>
              </a:rPr>
              <a:t>Possible attorney’s fees (note LSC regs) </a:t>
            </a:r>
          </a:p>
          <a:p>
            <a:pPr marL="457200" indent="-457200" algn="just">
              <a:lnSpc>
                <a:spcPts val="4199"/>
              </a:lnSpc>
              <a:buFont typeface="Arial" panose="020B0604020202020204" pitchFamily="34" charset="0"/>
              <a:buChar char="•"/>
            </a:pPr>
            <a:r>
              <a:rPr lang="en-US" sz="2799" dirty="0">
                <a:solidFill>
                  <a:srgbClr val="2B4570"/>
                </a:solidFill>
                <a:latin typeface="Georgia Pro"/>
              </a:rPr>
              <a:t>Possible treble damages (for willful violations)  </a:t>
            </a:r>
          </a:p>
          <a:p>
            <a:pPr marL="457200" indent="-457200" algn="just">
              <a:lnSpc>
                <a:spcPts val="4199"/>
              </a:lnSpc>
              <a:buFont typeface="Arial" panose="020B0604020202020204" pitchFamily="34" charset="0"/>
              <a:buChar char="•"/>
            </a:pPr>
            <a:r>
              <a:rPr lang="en-US" sz="2799" dirty="0">
                <a:solidFill>
                  <a:srgbClr val="2B4570"/>
                </a:solidFill>
                <a:latin typeface="Georgia Pro"/>
              </a:rPr>
              <a:t>Additional breathing room for negotiations </a:t>
            </a:r>
          </a:p>
          <a:p>
            <a:pPr marL="457200" indent="-457200" algn="just">
              <a:lnSpc>
                <a:spcPts val="4199"/>
              </a:lnSpc>
              <a:buFont typeface="Arial" panose="020B0604020202020204" pitchFamily="34" charset="0"/>
              <a:buChar char="•"/>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What it disallows: “unfair or deceptive acts.” What does that mean? Tenn. Code Ann. § 47-18-104(b) (condensed version): </a:t>
            </a:r>
          </a:p>
          <a:p>
            <a:pPr marL="457200" indent="-457200" algn="just">
              <a:lnSpc>
                <a:spcPts val="4199"/>
              </a:lnSpc>
              <a:buFont typeface="Arial" panose="020B0604020202020204" pitchFamily="34" charset="0"/>
              <a:buChar char="•"/>
            </a:pPr>
            <a:r>
              <a:rPr lang="en-US" sz="2799" dirty="0">
                <a:solidFill>
                  <a:srgbClr val="2B4570"/>
                </a:solidFill>
                <a:latin typeface="Georgia Pro"/>
              </a:rPr>
              <a:t>Falsely passing off goods or services as those of another</a:t>
            </a:r>
          </a:p>
          <a:p>
            <a:pPr marL="457200" indent="-457200" algn="just">
              <a:lnSpc>
                <a:spcPts val="4199"/>
              </a:lnSpc>
              <a:buFont typeface="Arial" panose="020B0604020202020204" pitchFamily="34" charset="0"/>
              <a:buChar char="•"/>
            </a:pPr>
            <a:r>
              <a:rPr lang="en-US" sz="2799" dirty="0">
                <a:solidFill>
                  <a:srgbClr val="2B4570"/>
                </a:solidFill>
                <a:latin typeface="Georgia Pro"/>
              </a:rPr>
              <a:t>Representing that a consumer transaction confers or involves rights, remedies or obligations that it does not have or involve or which are prohibited by law </a:t>
            </a:r>
          </a:p>
          <a:p>
            <a:pPr marL="457200" indent="-457200" algn="just">
              <a:lnSpc>
                <a:spcPts val="4199"/>
              </a:lnSpc>
              <a:buFont typeface="Arial" panose="020B0604020202020204" pitchFamily="34" charset="0"/>
              <a:buChar char="•"/>
            </a:pPr>
            <a:r>
              <a:rPr lang="en-US" sz="2799" dirty="0">
                <a:solidFill>
                  <a:srgbClr val="2B4570"/>
                </a:solidFill>
                <a:latin typeface="Georgia Pro"/>
              </a:rPr>
              <a:t>Advertising goods or services with intent to not sell them as advertised</a:t>
            </a:r>
          </a:p>
        </p:txBody>
      </p:sp>
      <p:sp>
        <p:nvSpPr>
          <p:cNvPr id="8" name="TextBox 8">
            <a:extLst>
              <a:ext uri="{FF2B5EF4-FFF2-40B4-BE49-F238E27FC236}">
                <a16:creationId xmlns:a16="http://schemas.microsoft.com/office/drawing/2014/main" id="{3A895E34-EE6E-0B96-A017-598976341851}"/>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TCPA</a:t>
            </a:r>
          </a:p>
        </p:txBody>
      </p:sp>
      <p:sp>
        <p:nvSpPr>
          <p:cNvPr id="9" name="Freeform 9">
            <a:extLst>
              <a:ext uri="{FF2B5EF4-FFF2-40B4-BE49-F238E27FC236}">
                <a16:creationId xmlns:a16="http://schemas.microsoft.com/office/drawing/2014/main" id="{F547DEE2-0250-74A1-C9D6-18BD653286A8}"/>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9947435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9027A-E696-590F-1E63-9E7408DF873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A37B637C-C7C3-BF9E-55DA-7D078EF1ECEC}"/>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48702390-C12A-BF50-946F-194DEEE1350D}"/>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4FE5AA12-9279-25C7-9151-03E4A09F6763}"/>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57E6F0BB-A1A6-8C8D-254D-E572ADDD6935}"/>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67533978-B724-3129-DEA5-EE85474F624A}"/>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52A1B455-C1FE-D086-5F6F-CECCA81DA1AC}"/>
              </a:ext>
            </a:extLst>
          </p:cNvPr>
          <p:cNvSpPr txBox="1"/>
          <p:nvPr/>
        </p:nvSpPr>
        <p:spPr>
          <a:xfrm>
            <a:off x="1028700" y="1800655"/>
            <a:ext cx="12273982" cy="7501862"/>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Note that the catchall provision in the TCPA </a:t>
            </a:r>
            <a:r>
              <a:rPr lang="en-US" sz="2799" b="1" dirty="0">
                <a:solidFill>
                  <a:srgbClr val="2B4570"/>
                </a:solidFill>
                <a:latin typeface="Georgia Pro"/>
              </a:rPr>
              <a:t>only applies to the Tennessee Attorney General’s Office. </a:t>
            </a:r>
            <a:endParaRPr lang="en-US" sz="2799" dirty="0">
              <a:solidFill>
                <a:srgbClr val="2B4570"/>
              </a:solidFill>
              <a:latin typeface="Georgia Pro"/>
            </a:endParaRP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While the list in Tenn. Code Ann. § 47-18-104 is not meant to be exhaustive, but for practical purposes, it is. Judges want your case to be rooted in the statute if at all possible.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Look for other statutes that relate back to this statute and state that for purposes of the TCPA, a violation of that other statute is an unfair or deceptive practice. That is an easy in for a case.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Look for cases using the TCPA with the type of facts you want to use—often attorneys add the TCPA claims to get attorney’s fees, and sometimes the courts have held that certain facts do not meet the requirements of the statute.</a:t>
            </a:r>
          </a:p>
        </p:txBody>
      </p:sp>
      <p:sp>
        <p:nvSpPr>
          <p:cNvPr id="8" name="TextBox 8">
            <a:extLst>
              <a:ext uri="{FF2B5EF4-FFF2-40B4-BE49-F238E27FC236}">
                <a16:creationId xmlns:a16="http://schemas.microsoft.com/office/drawing/2014/main" id="{7F3C9112-F6C5-8669-85AA-797D52D4ACAD}"/>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TCPA</a:t>
            </a:r>
          </a:p>
        </p:txBody>
      </p:sp>
      <p:sp>
        <p:nvSpPr>
          <p:cNvPr id="9" name="Freeform 9">
            <a:extLst>
              <a:ext uri="{FF2B5EF4-FFF2-40B4-BE49-F238E27FC236}">
                <a16:creationId xmlns:a16="http://schemas.microsoft.com/office/drawing/2014/main" id="{4AEACD0F-20D6-643F-C0A6-02DE4CBD9C75}"/>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5636487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67613-FF52-763C-D406-5F52512027DC}"/>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965ADA81-2C7A-A2AC-B14E-4E9C46E5D2AA}"/>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D883BB27-24FC-2001-85F6-93A0B8F2F517}"/>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C5D62AF2-D45A-E3BF-F8E0-9ED6FCDF6B1E}"/>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888C224D-12DE-2E11-D14E-D754A4A29662}"/>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8FA16498-7C10-133B-0643-B6B301733CD1}"/>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E3A3D54A-6F9F-996B-976C-653A68648C92}"/>
              </a:ext>
            </a:extLst>
          </p:cNvPr>
          <p:cNvSpPr txBox="1"/>
          <p:nvPr/>
        </p:nvSpPr>
        <p:spPr>
          <a:xfrm>
            <a:off x="1028700" y="1800655"/>
            <a:ext cx="12273982" cy="6963253"/>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LSC Regulations on fee generating cases: § 1609.3</a:t>
            </a:r>
          </a:p>
          <a:p>
            <a:pPr algn="just">
              <a:lnSpc>
                <a:spcPts val="4199"/>
              </a:lnSpc>
            </a:pPr>
            <a:r>
              <a:rPr lang="en-US" sz="2799" dirty="0">
                <a:solidFill>
                  <a:srgbClr val="2B4570"/>
                </a:solidFill>
                <a:latin typeface="Georgia Pro"/>
              </a:rPr>
              <a:t>Authorized representation in a fee-generating case.</a:t>
            </a:r>
          </a:p>
          <a:p>
            <a:pPr marL="514350" indent="-514350" algn="just">
              <a:lnSpc>
                <a:spcPts val="4199"/>
              </a:lnSpc>
              <a:buAutoNum type="alphaLcParenBoth"/>
            </a:pPr>
            <a:r>
              <a:rPr lang="en-US" sz="2799" dirty="0">
                <a:solidFill>
                  <a:srgbClr val="2B4570"/>
                </a:solidFill>
                <a:latin typeface="Georgia Pro"/>
              </a:rPr>
              <a:t>Except as provided in paragraph (b) of this section, a recipient may not use [LSC] funds to provide legal assistance in a fee-generating case unless: </a:t>
            </a:r>
          </a:p>
          <a:p>
            <a:pPr marL="971550" lvl="1" indent="-514350" algn="just">
              <a:lnSpc>
                <a:spcPts val="4199"/>
              </a:lnSpc>
              <a:buAutoNum type="arabicParenBoth"/>
            </a:pPr>
            <a:r>
              <a:rPr lang="en-US" sz="2799" dirty="0">
                <a:solidFill>
                  <a:srgbClr val="2B4570"/>
                </a:solidFill>
                <a:latin typeface="Georgia Pro"/>
              </a:rPr>
              <a:t>The case has been rejected by the local lawyer referral service, or by two private attorneys; or </a:t>
            </a:r>
          </a:p>
          <a:p>
            <a:pPr marL="971550" lvl="1" indent="-514350" algn="just">
              <a:lnSpc>
                <a:spcPts val="4199"/>
              </a:lnSpc>
              <a:buAutoNum type="arabicParenBoth"/>
            </a:pPr>
            <a:r>
              <a:rPr lang="en-US" sz="2799" dirty="0">
                <a:solidFill>
                  <a:srgbClr val="2B4570"/>
                </a:solidFill>
                <a:latin typeface="Georgia Pro"/>
              </a:rPr>
              <a:t>Neither the referral service nor two private attorneys will consider the case without payment of a consultation fee.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[Paragraph (b) contains carveouts for certain SSA cases, a determination that the type of case is one that local private attorneys will not accept or will only accept with prepayment of a fee, or when the director of the legal services organization has determined private referral is not possible.]</a:t>
            </a:r>
          </a:p>
        </p:txBody>
      </p:sp>
      <p:sp>
        <p:nvSpPr>
          <p:cNvPr id="8" name="TextBox 8">
            <a:extLst>
              <a:ext uri="{FF2B5EF4-FFF2-40B4-BE49-F238E27FC236}">
                <a16:creationId xmlns:a16="http://schemas.microsoft.com/office/drawing/2014/main" id="{5B7B073E-F903-93F0-8147-132A1770B2FC}"/>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Fee Generating Cases</a:t>
            </a:r>
          </a:p>
        </p:txBody>
      </p:sp>
      <p:sp>
        <p:nvSpPr>
          <p:cNvPr id="9" name="Freeform 9">
            <a:extLst>
              <a:ext uri="{FF2B5EF4-FFF2-40B4-BE49-F238E27FC236}">
                <a16:creationId xmlns:a16="http://schemas.microsoft.com/office/drawing/2014/main" id="{420124D8-FB5E-2CCA-F984-66167AF0F9CE}"/>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86482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94142-8C45-2C57-8809-1FFEC151D7E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7B4091D9-2D99-C81D-3F27-348D3DCA1C03}"/>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42BD23E1-863A-D342-5C76-5D9A06868AD2}"/>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A2697189-8A3E-B9B8-A231-DD8322A282FD}"/>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B5632A65-780C-1841-BAC9-69DAA2BA08BD}"/>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FFA34BAA-F47C-2EBA-58A9-C8087A031220}"/>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F4AD933E-2B35-FC66-985F-CD53D529D69D}"/>
              </a:ext>
            </a:extLst>
          </p:cNvPr>
          <p:cNvSpPr txBox="1"/>
          <p:nvPr/>
        </p:nvSpPr>
        <p:spPr>
          <a:xfrm>
            <a:off x="1028700" y="1800655"/>
            <a:ext cx="12273982" cy="8579080"/>
          </a:xfrm>
          <a:prstGeom prst="rect">
            <a:avLst/>
          </a:prstGeom>
        </p:spPr>
        <p:txBody>
          <a:bodyPr lIns="0" tIns="0" rIns="0" bIns="0" rtlCol="0" anchor="t">
            <a:spAutoFit/>
          </a:bodyPr>
          <a:lstStyle/>
          <a:p>
            <a:pPr marL="457200" indent="-457200" algn="just">
              <a:lnSpc>
                <a:spcPts val="4199"/>
              </a:lnSpc>
              <a:buFont typeface="Arial" panose="020B0604020202020204" pitchFamily="34" charset="0"/>
              <a:buChar char="•"/>
            </a:pPr>
            <a:r>
              <a:rPr lang="en-US" sz="2799" dirty="0">
                <a:solidFill>
                  <a:srgbClr val="2B4570"/>
                </a:solidFill>
                <a:latin typeface="Georgia Pro"/>
              </a:rPr>
              <a:t>Collections defense  (and/or counterclaims)</a:t>
            </a:r>
          </a:p>
          <a:p>
            <a:pPr marL="457200" indent="-457200" algn="just">
              <a:lnSpc>
                <a:spcPts val="4199"/>
              </a:lnSpc>
              <a:buFont typeface="Arial" panose="020B0604020202020204" pitchFamily="34" charset="0"/>
              <a:buChar char="•"/>
            </a:pPr>
            <a:r>
              <a:rPr lang="en-US" sz="2799" dirty="0">
                <a:solidFill>
                  <a:srgbClr val="2B4570"/>
                </a:solidFill>
                <a:latin typeface="Georgia Pro"/>
              </a:rPr>
              <a:t>Car contract/loan/lease issues</a:t>
            </a:r>
          </a:p>
          <a:p>
            <a:pPr marL="457200" indent="-457200" algn="just">
              <a:lnSpc>
                <a:spcPts val="4199"/>
              </a:lnSpc>
              <a:buFont typeface="Arial" panose="020B0604020202020204" pitchFamily="34" charset="0"/>
              <a:buChar char="•"/>
            </a:pPr>
            <a:r>
              <a:rPr lang="en-US" sz="2799" dirty="0">
                <a:solidFill>
                  <a:srgbClr val="2B4570"/>
                </a:solidFill>
                <a:latin typeface="Georgia Pro"/>
              </a:rPr>
              <a:t>Warranty issues</a:t>
            </a:r>
          </a:p>
          <a:p>
            <a:pPr marL="457200" indent="-457200" algn="just">
              <a:lnSpc>
                <a:spcPts val="4199"/>
              </a:lnSpc>
              <a:buFont typeface="Arial" panose="020B0604020202020204" pitchFamily="34" charset="0"/>
              <a:buChar char="•"/>
            </a:pPr>
            <a:r>
              <a:rPr lang="en-US" sz="2799" dirty="0">
                <a:solidFill>
                  <a:srgbClr val="2B4570"/>
                </a:solidFill>
                <a:latin typeface="Georgia Pro"/>
              </a:rPr>
              <a:t>Construction issues</a:t>
            </a:r>
          </a:p>
          <a:p>
            <a:pPr marL="457200" indent="-457200" algn="just">
              <a:lnSpc>
                <a:spcPts val="4199"/>
              </a:lnSpc>
              <a:buFont typeface="Arial" panose="020B0604020202020204" pitchFamily="34" charset="0"/>
              <a:buChar char="•"/>
            </a:pPr>
            <a:r>
              <a:rPr lang="en-US" sz="2799" dirty="0">
                <a:solidFill>
                  <a:srgbClr val="2B4570"/>
                </a:solidFill>
                <a:latin typeface="Georgia Pro"/>
              </a:rPr>
              <a:t>Identity theft/fraud</a:t>
            </a:r>
          </a:p>
          <a:p>
            <a:pPr marL="457200" indent="-457200" algn="just">
              <a:lnSpc>
                <a:spcPts val="4199"/>
              </a:lnSpc>
              <a:buFont typeface="Arial" panose="020B0604020202020204" pitchFamily="34" charset="0"/>
              <a:buChar char="•"/>
            </a:pPr>
            <a:r>
              <a:rPr lang="en-US" sz="2799" dirty="0">
                <a:solidFill>
                  <a:srgbClr val="2B4570"/>
                </a:solidFill>
                <a:latin typeface="Georgia Pro"/>
              </a:rPr>
              <a:t>Unfair/deceptive sales practices</a:t>
            </a:r>
          </a:p>
          <a:p>
            <a:pPr marL="457200" indent="-457200" algn="just">
              <a:lnSpc>
                <a:spcPts val="4199"/>
              </a:lnSpc>
              <a:buFont typeface="Arial" panose="020B0604020202020204" pitchFamily="34" charset="0"/>
              <a:buChar char="•"/>
            </a:pPr>
            <a:r>
              <a:rPr lang="en-US" sz="2799" dirty="0">
                <a:solidFill>
                  <a:srgbClr val="2B4570"/>
                </a:solidFill>
                <a:latin typeface="Georgia Pro"/>
              </a:rPr>
              <a:t>Student loans</a:t>
            </a:r>
          </a:p>
          <a:p>
            <a:pPr marL="457200" indent="-457200" algn="just">
              <a:lnSpc>
                <a:spcPts val="4199"/>
              </a:lnSpc>
              <a:buFont typeface="Arial" panose="020B0604020202020204" pitchFamily="34" charset="0"/>
              <a:buChar char="•"/>
            </a:pPr>
            <a:r>
              <a:rPr lang="en-US" sz="2799" dirty="0">
                <a:solidFill>
                  <a:srgbClr val="2B4570"/>
                </a:solidFill>
                <a:latin typeface="Georgia Pro"/>
              </a:rPr>
              <a:t>Other loans</a:t>
            </a:r>
          </a:p>
          <a:p>
            <a:pPr marL="457200" indent="-457200" algn="just">
              <a:lnSpc>
                <a:spcPts val="4199"/>
              </a:lnSpc>
              <a:buFont typeface="Arial" panose="020B0604020202020204" pitchFamily="34" charset="0"/>
              <a:buChar char="•"/>
            </a:pPr>
            <a:r>
              <a:rPr lang="en-US" sz="2799" dirty="0">
                <a:solidFill>
                  <a:srgbClr val="2B4570"/>
                </a:solidFill>
                <a:latin typeface="Georgia Pro"/>
              </a:rPr>
              <a:t>Repossession/deficiency </a:t>
            </a:r>
          </a:p>
          <a:p>
            <a:pPr marL="457200" indent="-457200" algn="just">
              <a:lnSpc>
                <a:spcPts val="4199"/>
              </a:lnSpc>
              <a:buFont typeface="Arial" panose="020B0604020202020204" pitchFamily="34" charset="0"/>
              <a:buChar char="•"/>
            </a:pPr>
            <a:r>
              <a:rPr lang="en-US" sz="2799" dirty="0">
                <a:solidFill>
                  <a:srgbClr val="2B4570"/>
                </a:solidFill>
                <a:latin typeface="Georgia Pro"/>
              </a:rPr>
              <a:t>Insurance issues</a:t>
            </a:r>
          </a:p>
          <a:p>
            <a:pPr marL="457200" indent="-457200" algn="just">
              <a:lnSpc>
                <a:spcPts val="4199"/>
              </a:lnSpc>
              <a:buFont typeface="Arial" panose="020B0604020202020204" pitchFamily="34" charset="0"/>
              <a:buChar char="•"/>
            </a:pPr>
            <a:r>
              <a:rPr lang="en-US" sz="2799" dirty="0">
                <a:solidFill>
                  <a:srgbClr val="2B4570"/>
                </a:solidFill>
                <a:latin typeface="Georgia Pro"/>
              </a:rPr>
              <a:t>Banking issues/alternative banking issues </a:t>
            </a:r>
          </a:p>
          <a:p>
            <a:pPr marL="457200" indent="-457200" algn="just">
              <a:lnSpc>
                <a:spcPts val="4199"/>
              </a:lnSpc>
              <a:buFont typeface="Arial" panose="020B0604020202020204" pitchFamily="34" charset="0"/>
              <a:buChar char="•"/>
            </a:pPr>
            <a:r>
              <a:rPr lang="en-US" sz="2799" dirty="0">
                <a:solidFill>
                  <a:srgbClr val="2B4570"/>
                </a:solidFill>
                <a:latin typeface="Georgia Pro"/>
              </a:rPr>
              <a:t>Consumer protection for tenants </a:t>
            </a:r>
          </a:p>
          <a:p>
            <a:pPr marL="457200" indent="-457200" algn="just">
              <a:lnSpc>
                <a:spcPts val="4199"/>
              </a:lnSpc>
              <a:buFont typeface="Arial" panose="020B0604020202020204" pitchFamily="34" charset="0"/>
              <a:buChar char="•"/>
            </a:pPr>
            <a:r>
              <a:rPr lang="en-US" sz="2799" dirty="0">
                <a:solidFill>
                  <a:srgbClr val="2B4570"/>
                </a:solidFill>
                <a:latin typeface="Georgia Pro"/>
              </a:rPr>
              <a:t>Credit reporting </a:t>
            </a:r>
          </a:p>
          <a:p>
            <a:pPr marL="457200" indent="-457200" algn="just">
              <a:lnSpc>
                <a:spcPts val="4199"/>
              </a:lnSpc>
              <a:buFont typeface="Arial" panose="020B0604020202020204" pitchFamily="34" charset="0"/>
              <a:buChar char="•"/>
            </a:pPr>
            <a:r>
              <a:rPr lang="en-US" sz="2799" dirty="0">
                <a:solidFill>
                  <a:srgbClr val="2B4570"/>
                </a:solidFill>
                <a:latin typeface="Georgia Pro"/>
              </a:rPr>
              <a:t>Debt management/bankruptcy </a:t>
            </a:r>
          </a:p>
          <a:p>
            <a:pPr marL="457200" indent="-457200" algn="just">
              <a:lnSpc>
                <a:spcPts val="4199"/>
              </a:lnSpc>
              <a:buFont typeface="Arial" panose="020B0604020202020204" pitchFamily="34" charset="0"/>
              <a:buChar char="•"/>
            </a:pPr>
            <a:r>
              <a:rPr lang="en-US" sz="2799" dirty="0">
                <a:solidFill>
                  <a:srgbClr val="2B4570"/>
                </a:solidFill>
                <a:latin typeface="Georgia Pro"/>
              </a:rPr>
              <a:t>Utility issues</a:t>
            </a:r>
          </a:p>
          <a:p>
            <a:pPr marL="457200" indent="-457200" algn="just">
              <a:lnSpc>
                <a:spcPts val="4199"/>
              </a:lnSpc>
              <a:buFont typeface="Arial" panose="020B0604020202020204" pitchFamily="34" charset="0"/>
              <a:buChar char="•"/>
            </a:pPr>
            <a:r>
              <a:rPr lang="en-US" sz="2799" dirty="0">
                <a:solidFill>
                  <a:srgbClr val="2B4570"/>
                </a:solidFill>
                <a:latin typeface="Georgia Pro"/>
              </a:rPr>
              <a:t>Foreclosure</a:t>
            </a:r>
          </a:p>
        </p:txBody>
      </p:sp>
      <p:sp>
        <p:nvSpPr>
          <p:cNvPr id="8" name="TextBox 8">
            <a:extLst>
              <a:ext uri="{FF2B5EF4-FFF2-40B4-BE49-F238E27FC236}">
                <a16:creationId xmlns:a16="http://schemas.microsoft.com/office/drawing/2014/main" id="{62D933AB-3187-F4C3-13DD-9B666026B2B6}"/>
              </a:ext>
            </a:extLst>
          </p:cNvPr>
          <p:cNvSpPr txBox="1"/>
          <p:nvPr/>
        </p:nvSpPr>
        <p:spPr>
          <a:xfrm>
            <a:off x="1028700" y="439102"/>
            <a:ext cx="12687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Consumer Law – Types of Cases </a:t>
            </a:r>
          </a:p>
        </p:txBody>
      </p:sp>
      <p:sp>
        <p:nvSpPr>
          <p:cNvPr id="9" name="Freeform 9">
            <a:extLst>
              <a:ext uri="{FF2B5EF4-FFF2-40B4-BE49-F238E27FC236}">
                <a16:creationId xmlns:a16="http://schemas.microsoft.com/office/drawing/2014/main" id="{666874FE-9733-CB2F-775E-924C87F6F976}"/>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8972773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4B273-DAF8-523F-60A2-42EB8FBF08D6}"/>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FF05DE0B-B5DA-E3B2-0832-853D86AC9EAE}"/>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F0277B34-3D8F-D852-EC1B-8BEBDF86413F}"/>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CC277688-6CE6-4B21-BA22-1D7B71477EC7}"/>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9DCC7BD3-EE94-A513-A361-E5DA7FC15EE1}"/>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9896E225-1682-E249-9DF8-1D69649E4657}"/>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1AEA88FA-F22D-759F-5958-765B9A29C381}"/>
              </a:ext>
            </a:extLst>
          </p:cNvPr>
          <p:cNvSpPr txBox="1"/>
          <p:nvPr/>
        </p:nvSpPr>
        <p:spPr>
          <a:xfrm>
            <a:off x="1028700" y="1800655"/>
            <a:ext cx="12273982" cy="7501862"/>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Some approaches for prospective fee generating cases: </a:t>
            </a:r>
          </a:p>
          <a:p>
            <a:pPr marL="457200" indent="-457200" algn="just">
              <a:lnSpc>
                <a:spcPts val="4199"/>
              </a:lnSpc>
              <a:buFont typeface="Arial" panose="020B0604020202020204" pitchFamily="34" charset="0"/>
              <a:buChar char="•"/>
            </a:pPr>
            <a:r>
              <a:rPr lang="en-US" sz="2799" dirty="0">
                <a:solidFill>
                  <a:srgbClr val="2B4570"/>
                </a:solidFill>
                <a:latin typeface="Georgia Pro"/>
              </a:rPr>
              <a:t>Tennessee follows the American Rule of attorney’s fees—must be granted by statute or contract; try to identify possible fee generating cases as early as possible</a:t>
            </a:r>
          </a:p>
          <a:p>
            <a:pPr marL="457200" indent="-457200" algn="just">
              <a:lnSpc>
                <a:spcPts val="4199"/>
              </a:lnSpc>
              <a:buFont typeface="Arial" panose="020B0604020202020204" pitchFamily="34" charset="0"/>
              <a:buChar char="•"/>
            </a:pPr>
            <a:r>
              <a:rPr lang="en-US" sz="2799" dirty="0">
                <a:solidFill>
                  <a:srgbClr val="2B4570"/>
                </a:solidFill>
                <a:latin typeface="Georgia Pro"/>
              </a:rPr>
              <a:t>Maybe have the client consult private attorneys before you get too deep in the case work—give them advice about their claims, statutes of limitations, then refer them to private attorneys, with instructions to come back with at least two rejections </a:t>
            </a:r>
          </a:p>
          <a:p>
            <a:pPr marL="457200" indent="-457200" algn="just">
              <a:lnSpc>
                <a:spcPts val="4199"/>
              </a:lnSpc>
              <a:buFont typeface="Arial" panose="020B0604020202020204" pitchFamily="34" charset="0"/>
              <a:buChar char="•"/>
            </a:pPr>
            <a:r>
              <a:rPr lang="en-US" sz="2799" dirty="0">
                <a:solidFill>
                  <a:srgbClr val="2B4570"/>
                </a:solidFill>
                <a:latin typeface="Georgia Pro"/>
              </a:rPr>
              <a:t>Develop private attorney referrals who you know/trust with cases, and even if they are unable to take a case, they might be able to support your fee affidavit by stating your rate is reasonable (and they can be a resource when you hit a wall) </a:t>
            </a:r>
          </a:p>
          <a:p>
            <a:pPr marL="457200" indent="-457200" algn="just">
              <a:lnSpc>
                <a:spcPts val="4199"/>
              </a:lnSpc>
              <a:buFont typeface="Arial" panose="020B0604020202020204" pitchFamily="34" charset="0"/>
              <a:buChar char="•"/>
            </a:pPr>
            <a:r>
              <a:rPr lang="en-US" sz="2799" dirty="0">
                <a:solidFill>
                  <a:srgbClr val="2B4570"/>
                </a:solidFill>
                <a:latin typeface="Georgia Pro"/>
              </a:rPr>
              <a:t>Careful, accurate, and judicious timekeeping within the case from the beginning, so you are confident in your fee affidavit </a:t>
            </a:r>
          </a:p>
        </p:txBody>
      </p:sp>
      <p:sp>
        <p:nvSpPr>
          <p:cNvPr id="8" name="TextBox 8">
            <a:extLst>
              <a:ext uri="{FF2B5EF4-FFF2-40B4-BE49-F238E27FC236}">
                <a16:creationId xmlns:a16="http://schemas.microsoft.com/office/drawing/2014/main" id="{D1FAF8B6-9FB1-A91D-E28B-A50ACBAE8229}"/>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Fee Generating Cases</a:t>
            </a:r>
          </a:p>
        </p:txBody>
      </p:sp>
      <p:sp>
        <p:nvSpPr>
          <p:cNvPr id="9" name="Freeform 9">
            <a:extLst>
              <a:ext uri="{FF2B5EF4-FFF2-40B4-BE49-F238E27FC236}">
                <a16:creationId xmlns:a16="http://schemas.microsoft.com/office/drawing/2014/main" id="{2A28AFA7-9FFD-02F4-3E81-2AAE91E2AFE6}"/>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9634250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0D311-585C-B4ED-7FDC-C770D05248BC}"/>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112ACF8-C177-1FD5-E58D-7239FA800856}"/>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FC61445A-FAF4-B689-7C97-A490F467CF9F}"/>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3383B0FC-C68A-4E21-0B97-AC9AFE2981BC}"/>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866C5679-B499-E8DA-6A75-BCB6F4BC1E18}"/>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11ECAB82-EF66-E9AF-9AB7-60B4EC873CFB}"/>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F0B590B7-9F01-03A8-9BE4-C08A1F7B9688}"/>
              </a:ext>
            </a:extLst>
          </p:cNvPr>
          <p:cNvSpPr txBox="1"/>
          <p:nvPr/>
        </p:nvSpPr>
        <p:spPr>
          <a:xfrm>
            <a:off x="1028700" y="1800655"/>
            <a:ext cx="12273982" cy="7501862"/>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My procedure for helping a client who is a victim of ID theft/fraud/coerced debt: </a:t>
            </a:r>
          </a:p>
          <a:p>
            <a:pPr marL="514350" indent="-514350" algn="just">
              <a:lnSpc>
                <a:spcPts val="4199"/>
              </a:lnSpc>
              <a:buAutoNum type="arabicPeriod"/>
            </a:pPr>
            <a:r>
              <a:rPr lang="en-US" sz="2799" dirty="0">
                <a:solidFill>
                  <a:srgbClr val="2B4570"/>
                </a:solidFill>
                <a:latin typeface="Georgia Pro"/>
              </a:rPr>
              <a:t>Get a copy of their credit report at AnnualCreditReport.com (something like Credit Karma is fine for other purposes, but they’ll want the official report) – they can get one free report each week</a:t>
            </a:r>
          </a:p>
          <a:p>
            <a:pPr marL="514350" indent="-514350" algn="just">
              <a:lnSpc>
                <a:spcPts val="4199"/>
              </a:lnSpc>
              <a:buAutoNum type="arabicPeriod"/>
            </a:pPr>
            <a:r>
              <a:rPr lang="en-US" sz="2799" dirty="0">
                <a:solidFill>
                  <a:srgbClr val="2B4570"/>
                </a:solidFill>
                <a:latin typeface="Georgia Pro"/>
              </a:rPr>
              <a:t>Note anything unusual/unfamiliar, and initiate disputes with credit bureaus (online at each bureau’s website—Experian, TransUnion, Equifax) with supporting documentation </a:t>
            </a:r>
          </a:p>
          <a:p>
            <a:pPr marL="514350" indent="-514350" algn="just">
              <a:lnSpc>
                <a:spcPts val="4199"/>
              </a:lnSpc>
              <a:buAutoNum type="arabicPeriod"/>
            </a:pPr>
            <a:r>
              <a:rPr lang="en-US" sz="2799" dirty="0">
                <a:solidFill>
                  <a:srgbClr val="2B4570"/>
                </a:solidFill>
                <a:latin typeface="Georgia Pro"/>
              </a:rPr>
              <a:t>Complete an identity theft affidavit and file a police report (if the internet was used with the fraud, they can report to the FBI at ic3.gov) </a:t>
            </a:r>
          </a:p>
          <a:p>
            <a:pPr marL="514350" indent="-514350" algn="just">
              <a:lnSpc>
                <a:spcPts val="4199"/>
              </a:lnSpc>
              <a:buAutoNum type="arabicPeriod"/>
            </a:pPr>
            <a:r>
              <a:rPr lang="en-US" sz="2799" dirty="0">
                <a:solidFill>
                  <a:srgbClr val="2B4570"/>
                </a:solidFill>
                <a:latin typeface="Georgia Pro"/>
              </a:rPr>
              <a:t>Contact creditors directly to dispute the accounts</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Known offender = higher likelihood of justice for the client</a:t>
            </a:r>
          </a:p>
          <a:p>
            <a:pPr marL="514350" indent="-514350" algn="just">
              <a:lnSpc>
                <a:spcPts val="4199"/>
              </a:lnSpc>
              <a:buAutoNum type="arabicPeriod"/>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83291A93-58E8-566B-8F23-C99E5E9683E5}"/>
              </a:ext>
            </a:extLst>
          </p:cNvPr>
          <p:cNvSpPr txBox="1"/>
          <p:nvPr/>
        </p:nvSpPr>
        <p:spPr>
          <a:xfrm>
            <a:off x="1028700" y="439102"/>
            <a:ext cx="13068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Victims of ID theft</a:t>
            </a:r>
          </a:p>
        </p:txBody>
      </p:sp>
      <p:sp>
        <p:nvSpPr>
          <p:cNvPr id="9" name="Freeform 9">
            <a:extLst>
              <a:ext uri="{FF2B5EF4-FFF2-40B4-BE49-F238E27FC236}">
                <a16:creationId xmlns:a16="http://schemas.microsoft.com/office/drawing/2014/main" id="{527DB0E8-94B6-1A55-CD87-603DC8709CBB}"/>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641066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7F873-D7D8-7F22-0A59-1D9F5BDAEC95}"/>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1288F5AE-FE39-008C-C272-8D149A98F1C1}"/>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F5005CAC-A618-4856-5122-D79255E6569C}"/>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C8F606DA-8682-DDB8-C422-43F67B005BFC}"/>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3AF7DFE8-ADD8-E89D-B59E-08849D360E21}"/>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1ABFF786-0DD1-783B-AEE1-FDF54ED33886}"/>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28CA4414-1577-B668-320F-3721FD7A2E84}"/>
              </a:ext>
            </a:extLst>
          </p:cNvPr>
          <p:cNvSpPr txBox="1"/>
          <p:nvPr/>
        </p:nvSpPr>
        <p:spPr>
          <a:xfrm>
            <a:off x="1028700" y="1800655"/>
            <a:ext cx="13373100" cy="7501862"/>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Many litigation careers begin with trial by fire. This can also be true for people who worked in one area of the law and later transition to another. Some things I wished I knew when I started consumer law: </a:t>
            </a:r>
          </a:p>
          <a:p>
            <a:pPr marL="457200" indent="-457200" algn="just">
              <a:lnSpc>
                <a:spcPts val="4199"/>
              </a:lnSpc>
              <a:buFont typeface="Arial" panose="020B0604020202020204" pitchFamily="34" charset="0"/>
              <a:buChar char="•"/>
            </a:pPr>
            <a:r>
              <a:rPr lang="en-US" sz="2799" dirty="0">
                <a:solidFill>
                  <a:srgbClr val="2B4570"/>
                </a:solidFill>
                <a:latin typeface="Georgia Pro"/>
              </a:rPr>
              <a:t>The courts/judges I’d be dealing with (and the expectations that go along with it) </a:t>
            </a:r>
          </a:p>
          <a:p>
            <a:pPr marL="457200" indent="-457200" algn="just">
              <a:lnSpc>
                <a:spcPts val="4199"/>
              </a:lnSpc>
              <a:buFont typeface="Arial" panose="020B0604020202020204" pitchFamily="34" charset="0"/>
              <a:buChar char="•"/>
            </a:pPr>
            <a:r>
              <a:rPr lang="en-US" sz="2799" dirty="0">
                <a:solidFill>
                  <a:srgbClr val="2B4570"/>
                </a:solidFill>
                <a:latin typeface="Georgia Pro"/>
              </a:rPr>
              <a:t>Discovery in consumer cases</a:t>
            </a:r>
          </a:p>
          <a:p>
            <a:pPr marL="457200" indent="-457200" algn="just">
              <a:lnSpc>
                <a:spcPts val="4199"/>
              </a:lnSpc>
              <a:buFont typeface="Arial" panose="020B0604020202020204" pitchFamily="34" charset="0"/>
              <a:buChar char="•"/>
            </a:pPr>
            <a:r>
              <a:rPr lang="en-US" sz="2799" dirty="0">
                <a:solidFill>
                  <a:srgbClr val="2B4570"/>
                </a:solidFill>
                <a:latin typeface="Georgia Pro"/>
              </a:rPr>
              <a:t>Unwritten rules </a:t>
            </a:r>
          </a:p>
          <a:p>
            <a:pPr marL="457200" indent="-457200" algn="just">
              <a:lnSpc>
                <a:spcPts val="4199"/>
              </a:lnSpc>
              <a:buFont typeface="Arial" panose="020B0604020202020204" pitchFamily="34" charset="0"/>
              <a:buChar char="•"/>
            </a:pPr>
            <a:r>
              <a:rPr lang="en-US" sz="2799" dirty="0">
                <a:solidFill>
                  <a:srgbClr val="2B4570"/>
                </a:solidFill>
                <a:latin typeface="Georgia Pro"/>
              </a:rPr>
              <a:t>Objections</a:t>
            </a:r>
          </a:p>
          <a:p>
            <a:pPr marL="457200" indent="-457200" algn="just">
              <a:lnSpc>
                <a:spcPts val="4199"/>
              </a:lnSpc>
              <a:buFont typeface="Arial" panose="020B0604020202020204" pitchFamily="34" charset="0"/>
              <a:buChar char="•"/>
            </a:pPr>
            <a:r>
              <a:rPr lang="en-US" sz="2799" dirty="0">
                <a:solidFill>
                  <a:srgbClr val="2B4570"/>
                </a:solidFill>
                <a:latin typeface="Georgia Pro"/>
              </a:rPr>
              <a:t>Dealing with clients/witnesses on the stand</a:t>
            </a:r>
          </a:p>
          <a:p>
            <a:pPr marL="457200" indent="-457200" algn="just">
              <a:lnSpc>
                <a:spcPts val="4199"/>
              </a:lnSpc>
              <a:buFont typeface="Arial" panose="020B0604020202020204" pitchFamily="34" charset="0"/>
              <a:buChar char="•"/>
            </a:pPr>
            <a:r>
              <a:rPr lang="en-US" sz="2799" dirty="0">
                <a:solidFill>
                  <a:srgbClr val="2B4570"/>
                </a:solidFill>
                <a:latin typeface="Georgia Pro"/>
              </a:rPr>
              <a:t>Expert witnesses</a:t>
            </a:r>
          </a:p>
          <a:p>
            <a:pPr marL="457200" indent="-457200" algn="just">
              <a:lnSpc>
                <a:spcPts val="4199"/>
              </a:lnSpc>
              <a:buFont typeface="Arial" panose="020B0604020202020204" pitchFamily="34" charset="0"/>
              <a:buChar char="•"/>
            </a:pPr>
            <a:r>
              <a:rPr lang="en-US" sz="2799" dirty="0">
                <a:solidFill>
                  <a:srgbClr val="2B4570"/>
                </a:solidFill>
                <a:latin typeface="Georgia Pro"/>
              </a:rPr>
              <a:t>Impeaching witnesses</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I am by no means an expert litigator. But in the next few slides I will share some of what I have picked up in litigating consumer cases. Look into the National Institute for Trial Advocacy to get good, hands-on trial training. </a:t>
            </a:r>
          </a:p>
        </p:txBody>
      </p:sp>
      <p:sp>
        <p:nvSpPr>
          <p:cNvPr id="8" name="TextBox 8">
            <a:extLst>
              <a:ext uri="{FF2B5EF4-FFF2-40B4-BE49-F238E27FC236}">
                <a16:creationId xmlns:a16="http://schemas.microsoft.com/office/drawing/2014/main" id="{B66E58CE-C341-70F6-5104-E177E8731A6C}"/>
              </a:ext>
            </a:extLst>
          </p:cNvPr>
          <p:cNvSpPr txBox="1"/>
          <p:nvPr/>
        </p:nvSpPr>
        <p:spPr>
          <a:xfrm>
            <a:off x="1028700" y="439102"/>
            <a:ext cx="133731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Things I wish I knew</a:t>
            </a:r>
          </a:p>
        </p:txBody>
      </p:sp>
      <p:sp>
        <p:nvSpPr>
          <p:cNvPr id="9" name="Freeform 9">
            <a:extLst>
              <a:ext uri="{FF2B5EF4-FFF2-40B4-BE49-F238E27FC236}">
                <a16:creationId xmlns:a16="http://schemas.microsoft.com/office/drawing/2014/main" id="{B876BDB3-71F0-C601-2BC4-329F24826850}"/>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4614844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D1A0F-3C1B-65F7-992B-214889D893A7}"/>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679996C4-1183-153A-C4F9-D3F8C5917FDE}"/>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D7BD5C15-1633-84C0-DA69-409E80298F59}"/>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FC5F05DA-4D43-68D9-7F38-78C1B6116CA1}"/>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2E6BA922-EBD8-511C-9C7B-B178889B21CA}"/>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82D5030A-61A0-39B2-9C6C-2D4FE643E1A3}"/>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521D17AF-8812-910B-E3C7-49422CF566C0}"/>
              </a:ext>
            </a:extLst>
          </p:cNvPr>
          <p:cNvSpPr txBox="1"/>
          <p:nvPr/>
        </p:nvSpPr>
        <p:spPr>
          <a:xfrm>
            <a:off x="1028700" y="1800655"/>
            <a:ext cx="13373100" cy="6963253"/>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Many of our cases are in General Sessions, due to the smaller amounts in controversy involving our clients. General Sessions is NOT a court of record, which means no written pleadings are required, outside of the summons. Consider recording (with permission)?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The Tennessee Rules of Civil Procedure do not apply in General Sessions courts (with a few exceptions). Instead, they are governed by statutes, Tenn. Code Ann. § 16-15-101 et. seq.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Also be sure to check whether there are local rules, no matter what the court is, as they can sometimes change the default rules slightly or dramatically. For example, in Carroll and Henry counties, the General Sessions courts have local rules that state the TRCP </a:t>
            </a:r>
            <a:r>
              <a:rPr lang="en-US" sz="2799" i="1" dirty="0">
                <a:solidFill>
                  <a:srgbClr val="2B4570"/>
                </a:solidFill>
                <a:latin typeface="Georgia Pro"/>
              </a:rPr>
              <a:t>do</a:t>
            </a:r>
            <a:r>
              <a:rPr lang="en-US" sz="2799" dirty="0">
                <a:solidFill>
                  <a:srgbClr val="2B4570"/>
                </a:solidFill>
                <a:latin typeface="Georgia Pro"/>
              </a:rPr>
              <a:t> apply, outside of the requirement of a written answer. </a:t>
            </a:r>
          </a:p>
        </p:txBody>
      </p:sp>
      <p:sp>
        <p:nvSpPr>
          <p:cNvPr id="8" name="TextBox 8">
            <a:extLst>
              <a:ext uri="{FF2B5EF4-FFF2-40B4-BE49-F238E27FC236}">
                <a16:creationId xmlns:a16="http://schemas.microsoft.com/office/drawing/2014/main" id="{4782A065-4D68-B9D0-43D6-FB44B181C436}"/>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Notes on courts</a:t>
            </a:r>
          </a:p>
        </p:txBody>
      </p:sp>
      <p:sp>
        <p:nvSpPr>
          <p:cNvPr id="9" name="Freeform 9">
            <a:extLst>
              <a:ext uri="{FF2B5EF4-FFF2-40B4-BE49-F238E27FC236}">
                <a16:creationId xmlns:a16="http://schemas.microsoft.com/office/drawing/2014/main" id="{9BC21629-DDC0-BB14-45B3-8F07A10433A2}"/>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1909472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93B96-5717-8FBE-81B1-A44EBBC671EA}"/>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C2974EEA-82F4-2321-0991-E9A58C18EF31}"/>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8C09531A-6E69-9EEB-4AC2-474DD1765EC4}"/>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F3E24155-8887-E81C-9F5A-A66B9485C011}"/>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C1B6F4F4-3E93-3EE1-2695-02ED46C5EDC1}"/>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2812A207-297F-9A8B-C745-CC2D2CF81AC4}"/>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529D5E0F-0C54-D745-2BD5-49AA87FEBD3D}"/>
              </a:ext>
            </a:extLst>
          </p:cNvPr>
          <p:cNvSpPr txBox="1"/>
          <p:nvPr/>
        </p:nvSpPr>
        <p:spPr>
          <a:xfrm>
            <a:off x="1028700" y="1800655"/>
            <a:ext cx="13373100" cy="8040471"/>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No compulsory discovery in general sessions courts, but you can file a motion requesting discovery.</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Discovery in consumer cases should normally revolve around: </a:t>
            </a:r>
          </a:p>
          <a:p>
            <a:pPr marL="457200" indent="-457200" algn="just">
              <a:lnSpc>
                <a:spcPts val="4199"/>
              </a:lnSpc>
              <a:buFont typeface="Arial" panose="020B0604020202020204" pitchFamily="34" charset="0"/>
              <a:buChar char="•"/>
            </a:pPr>
            <a:r>
              <a:rPr lang="en-US" sz="2799" dirty="0">
                <a:solidFill>
                  <a:srgbClr val="2B4570"/>
                </a:solidFill>
                <a:latin typeface="Georgia Pro"/>
              </a:rPr>
              <a:t>Documentary evidence </a:t>
            </a:r>
          </a:p>
          <a:p>
            <a:pPr marL="457200" indent="-457200" algn="just">
              <a:lnSpc>
                <a:spcPts val="4199"/>
              </a:lnSpc>
              <a:buFont typeface="Arial" panose="020B0604020202020204" pitchFamily="34" charset="0"/>
              <a:buChar char="•"/>
            </a:pPr>
            <a:r>
              <a:rPr lang="en-US" sz="2799" dirty="0">
                <a:solidFill>
                  <a:srgbClr val="2B4570"/>
                </a:solidFill>
                <a:latin typeface="Georgia Pro"/>
              </a:rPr>
              <a:t>Witnesses/records custodians</a:t>
            </a:r>
          </a:p>
          <a:p>
            <a:pPr marL="457200" indent="-457200" algn="just">
              <a:lnSpc>
                <a:spcPts val="4199"/>
              </a:lnSpc>
              <a:buFont typeface="Arial" panose="020B0604020202020204" pitchFamily="34" charset="0"/>
              <a:buChar char="•"/>
            </a:pPr>
            <a:r>
              <a:rPr lang="en-US" sz="2799" dirty="0">
                <a:solidFill>
                  <a:srgbClr val="2B4570"/>
                </a:solidFill>
                <a:latin typeface="Georgia Pro"/>
              </a:rPr>
              <a:t>Proper chain of title in collections issues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No need to disclose witnesses prior to trial in sessions, but must in courts of record.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For affirmative cases less than $25,000 – should you file in GS or Circuit/Chancery?</a:t>
            </a:r>
          </a:p>
          <a:p>
            <a:pPr marL="457200" indent="-457200" algn="just">
              <a:lnSpc>
                <a:spcPts val="4199"/>
              </a:lnSpc>
              <a:buFont typeface="Arial" panose="020B0604020202020204" pitchFamily="34" charset="0"/>
              <a:buChar char="•"/>
            </a:pPr>
            <a:r>
              <a:rPr lang="en-US" sz="2799" dirty="0">
                <a:solidFill>
                  <a:srgbClr val="2B4570"/>
                </a:solidFill>
                <a:latin typeface="Georgia Pro"/>
              </a:rPr>
              <a:t>“Test run” for the case </a:t>
            </a:r>
          </a:p>
          <a:p>
            <a:pPr marL="457200" indent="-457200" algn="just">
              <a:lnSpc>
                <a:spcPts val="4199"/>
              </a:lnSpc>
              <a:buFont typeface="Arial" panose="020B0604020202020204" pitchFamily="34" charset="0"/>
              <a:buChar char="•"/>
            </a:pPr>
            <a:r>
              <a:rPr lang="en-US" sz="2799" dirty="0">
                <a:solidFill>
                  <a:srgbClr val="2B4570"/>
                </a:solidFill>
                <a:latin typeface="Georgia Pro"/>
              </a:rPr>
              <a:t>Discovery rules </a:t>
            </a:r>
          </a:p>
          <a:p>
            <a:pPr marL="457200" indent="-457200" algn="just">
              <a:lnSpc>
                <a:spcPts val="4199"/>
              </a:lnSpc>
              <a:buFont typeface="Arial" panose="020B0604020202020204" pitchFamily="34" charset="0"/>
              <a:buChar char="•"/>
            </a:pPr>
            <a:r>
              <a:rPr lang="en-US" sz="2799" dirty="0">
                <a:solidFill>
                  <a:srgbClr val="2B4570"/>
                </a:solidFill>
                <a:latin typeface="Georgia Pro"/>
              </a:rPr>
              <a:t>Timeline (GS is typically quicker) </a:t>
            </a:r>
          </a:p>
          <a:p>
            <a:pPr marL="457200" indent="-457200" algn="just">
              <a:lnSpc>
                <a:spcPts val="4199"/>
              </a:lnSpc>
              <a:buFont typeface="Arial" panose="020B0604020202020204" pitchFamily="34" charset="0"/>
              <a:buChar char="•"/>
            </a:pPr>
            <a:r>
              <a:rPr lang="en-US" sz="2799" dirty="0">
                <a:solidFill>
                  <a:srgbClr val="2B4570"/>
                </a:solidFill>
                <a:latin typeface="Georgia Pro"/>
              </a:rPr>
              <a:t>Arbitration </a:t>
            </a:r>
          </a:p>
        </p:txBody>
      </p:sp>
      <p:sp>
        <p:nvSpPr>
          <p:cNvPr id="8" name="TextBox 8">
            <a:extLst>
              <a:ext uri="{FF2B5EF4-FFF2-40B4-BE49-F238E27FC236}">
                <a16:creationId xmlns:a16="http://schemas.microsoft.com/office/drawing/2014/main" id="{6A74832C-EC39-D143-8DA3-5BE839BD3F71}"/>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Discovery</a:t>
            </a:r>
          </a:p>
        </p:txBody>
      </p:sp>
      <p:sp>
        <p:nvSpPr>
          <p:cNvPr id="9" name="Freeform 9">
            <a:extLst>
              <a:ext uri="{FF2B5EF4-FFF2-40B4-BE49-F238E27FC236}">
                <a16:creationId xmlns:a16="http://schemas.microsoft.com/office/drawing/2014/main" id="{6C3CB214-62C9-6022-7E53-3A55DC73DE6E}"/>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4832768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E1AAE-5BF7-6C44-E135-A5944063366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E835982B-FC51-D6E6-7CF4-6E938A1B5CB5}"/>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2B0FBC63-3CBB-6ECC-47E7-FA43D1D91370}"/>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14160C44-6B16-1468-D660-9CDEA4F1811E}"/>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36840A1F-E659-CC2A-703F-2FE7ACAB93F9}"/>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0D5196E0-F830-956D-C787-70521FE7A9F8}"/>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6BBA77DF-D92F-6AE6-72DD-0102B4AA0FF6}"/>
              </a:ext>
            </a:extLst>
          </p:cNvPr>
          <p:cNvSpPr txBox="1"/>
          <p:nvPr/>
        </p:nvSpPr>
        <p:spPr>
          <a:xfrm>
            <a:off x="1028700" y="1800655"/>
            <a:ext cx="13373100" cy="5347426"/>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In cases in which either or both sides have multiple witnesses, you can call “the rule,” which is essentially that all non-party witnesses must leave the room while witnesses are testifying, so that they are not influenced by the testimony of other witnesses.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It is rare that you will face an experienced attorney who will not call for the rule at the start of a case with multiple witnesses. If you have some compelling reason to have witnesses present for the testimony of other witnesses, then you can make that argument, but it generally up to the parties to either agree to have the witnesses present or excluded. </a:t>
            </a:r>
          </a:p>
          <a:p>
            <a:pPr algn="just">
              <a:lnSpc>
                <a:spcPts val="4199"/>
              </a:lnSpc>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338C4E45-1594-405C-0412-75EFBF29D699}"/>
              </a:ext>
            </a:extLst>
          </p:cNvPr>
          <p:cNvSpPr txBox="1"/>
          <p:nvPr/>
        </p:nvSpPr>
        <p:spPr>
          <a:xfrm>
            <a:off x="1028700" y="439102"/>
            <a:ext cx="129921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Calling for “the rule”</a:t>
            </a:r>
          </a:p>
        </p:txBody>
      </p:sp>
      <p:sp>
        <p:nvSpPr>
          <p:cNvPr id="9" name="Freeform 9">
            <a:extLst>
              <a:ext uri="{FF2B5EF4-FFF2-40B4-BE49-F238E27FC236}">
                <a16:creationId xmlns:a16="http://schemas.microsoft.com/office/drawing/2014/main" id="{BA307CE7-E488-0000-A079-80B58F618D20}"/>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3546888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0C98D-C488-26DA-359B-E6FDAAF38F5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6C28E75E-C1BE-947C-4744-B8D68AC6762B}"/>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5D86ED68-F741-0DD2-1A13-047B10BA3E9B}"/>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D21FC20D-AD2B-A075-0947-FC43F08FB0A9}"/>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834F661A-9745-2CF6-72DF-684D388E3C85}"/>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4C923078-0BA6-9085-C04D-A72E3E14CDCC}"/>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A9A1463B-A85D-D2DA-033C-86FF46BA1A12}"/>
              </a:ext>
            </a:extLst>
          </p:cNvPr>
          <p:cNvSpPr txBox="1"/>
          <p:nvPr/>
        </p:nvSpPr>
        <p:spPr>
          <a:xfrm>
            <a:off x="1028700" y="1800655"/>
            <a:ext cx="12273982" cy="8579080"/>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Always note waivable defenses and make sure to properly object to them and/or raise them in your answer (if in a court of record).</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Subject matter jurisdiction cannot be waived and can be objected to at any time (including on appeal).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Personal jurisdiction can be waived.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Proper service of process can be waived.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Affirmative defenses can be waived.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The choice to arbitrate issues can be waived for permissive arbitration clauses (i.e., creditor files the lawsuit against consumer, then when served with discovery requests from consumer, decides to invoke arbitration—they waived by filing in court first). </a:t>
            </a:r>
          </a:p>
        </p:txBody>
      </p:sp>
      <p:sp>
        <p:nvSpPr>
          <p:cNvPr id="8" name="TextBox 8">
            <a:extLst>
              <a:ext uri="{FF2B5EF4-FFF2-40B4-BE49-F238E27FC236}">
                <a16:creationId xmlns:a16="http://schemas.microsoft.com/office/drawing/2014/main" id="{4CBC3477-C8E6-7C5A-04CE-72D729B4A2D2}"/>
              </a:ext>
            </a:extLst>
          </p:cNvPr>
          <p:cNvSpPr txBox="1"/>
          <p:nvPr/>
        </p:nvSpPr>
        <p:spPr>
          <a:xfrm>
            <a:off x="1028700" y="439102"/>
            <a:ext cx="129159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Waivable defenses</a:t>
            </a:r>
          </a:p>
        </p:txBody>
      </p:sp>
      <p:sp>
        <p:nvSpPr>
          <p:cNvPr id="9" name="Freeform 9">
            <a:extLst>
              <a:ext uri="{FF2B5EF4-FFF2-40B4-BE49-F238E27FC236}">
                <a16:creationId xmlns:a16="http://schemas.microsoft.com/office/drawing/2014/main" id="{F2B0EF0B-97A1-08C9-BF03-6C0C37E56C41}"/>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6638870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93183-D8B1-09BB-2388-EAF316B2885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7972510C-793D-ABF2-CE21-30750BB348F5}"/>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C85C80A1-5E9D-40AA-B10D-9EA01CDF2F0C}"/>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1BA5F031-66DF-6D34-5FE4-30B5DAF470C3}"/>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1F555CA3-749C-4C26-8CDC-F2A272ACB6D2}"/>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010A603D-549F-9882-685F-6ADAC22AC74D}"/>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D67FF48C-5E73-0DDC-62AC-6AD254F6DDB7}"/>
              </a:ext>
            </a:extLst>
          </p:cNvPr>
          <p:cNvSpPr txBox="1"/>
          <p:nvPr/>
        </p:nvSpPr>
        <p:spPr>
          <a:xfrm>
            <a:off x="1028700" y="1800655"/>
            <a:ext cx="14211300" cy="7501862"/>
          </a:xfrm>
          <a:prstGeom prst="rect">
            <a:avLst/>
          </a:prstGeom>
        </p:spPr>
        <p:txBody>
          <a:bodyPr wrap="square" lIns="0" tIns="0" rIns="0" bIns="0" rtlCol="0" anchor="t">
            <a:spAutoFit/>
          </a:bodyPr>
          <a:lstStyle/>
          <a:p>
            <a:pPr marL="457200" indent="-457200" algn="just">
              <a:lnSpc>
                <a:spcPts val="4199"/>
              </a:lnSpc>
              <a:buFont typeface="Arial" panose="020B0604020202020204" pitchFamily="34" charset="0"/>
              <a:buChar char="•"/>
            </a:pPr>
            <a:r>
              <a:rPr lang="en-US" sz="2799" dirty="0">
                <a:solidFill>
                  <a:srgbClr val="2B4570"/>
                </a:solidFill>
                <a:latin typeface="Georgia Pro"/>
              </a:rPr>
              <a:t>Direct Examination of witnesses (friendly witnesses)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Open ended questions (“tell the court about,” “please describe what happened,” etc.)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Limited leading allowed for preliminary matters</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If a witness becomes hostile, you must ask the court permission to treat them as an adverse witness and ask leading questions. Try to avoid this. </a:t>
            </a:r>
          </a:p>
          <a:p>
            <a:pPr marL="457200" indent="-457200" algn="just">
              <a:lnSpc>
                <a:spcPts val="4199"/>
              </a:lnSpc>
              <a:buFont typeface="Arial" panose="020B0604020202020204" pitchFamily="34" charset="0"/>
              <a:buChar char="•"/>
            </a:pPr>
            <a:r>
              <a:rPr lang="en-US" sz="2799" dirty="0">
                <a:solidFill>
                  <a:srgbClr val="2B4570"/>
                </a:solidFill>
                <a:latin typeface="Georgia Pro"/>
              </a:rPr>
              <a:t>Cross Examination of witnesses (adverse witnesses)</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You can always ask leading questions of the adverse party, no matter who calls them as a witness</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Ask leading questions on cross (“you agreed to the contract, didn’t you?”) – question implies the answer or severely limits answer options</a:t>
            </a:r>
          </a:p>
          <a:p>
            <a:pPr marL="914400" lvl="1" indent="-457200" algn="just">
              <a:lnSpc>
                <a:spcPts val="4199"/>
              </a:lnSpc>
              <a:buFont typeface="Arial" panose="020B0604020202020204" pitchFamily="34" charset="0"/>
              <a:buChar char="•"/>
            </a:pPr>
            <a:r>
              <a:rPr lang="en-US" sz="2799" b="1" dirty="0">
                <a:solidFill>
                  <a:srgbClr val="2B4570"/>
                </a:solidFill>
                <a:latin typeface="Georgia Pro"/>
              </a:rPr>
              <a:t>ONLY CROSS-EXAMINE IF YOU HAVE A GOOD REASON TO</a:t>
            </a:r>
          </a:p>
          <a:p>
            <a:pPr marL="1371600" lvl="2" indent="-457200" algn="just">
              <a:lnSpc>
                <a:spcPts val="4199"/>
              </a:lnSpc>
              <a:buFont typeface="Arial" panose="020B0604020202020204" pitchFamily="34" charset="0"/>
              <a:buChar char="•"/>
            </a:pPr>
            <a:r>
              <a:rPr lang="en-US" sz="2799" dirty="0">
                <a:solidFill>
                  <a:srgbClr val="2B4570"/>
                </a:solidFill>
                <a:latin typeface="Georgia Pro"/>
              </a:rPr>
              <a:t>You need to get them to say something bad, confirm bad facts, catch them in a lie, etc. You are always taking a risk letting bad witnesses talk more, even with leading questions. Don’t do it just to be a bully. It will backfire. </a:t>
            </a:r>
          </a:p>
        </p:txBody>
      </p:sp>
      <p:sp>
        <p:nvSpPr>
          <p:cNvPr id="8" name="TextBox 8">
            <a:extLst>
              <a:ext uri="{FF2B5EF4-FFF2-40B4-BE49-F238E27FC236}">
                <a16:creationId xmlns:a16="http://schemas.microsoft.com/office/drawing/2014/main" id="{643C56B3-0355-D4C3-191E-DC93369F0868}"/>
              </a:ext>
            </a:extLst>
          </p:cNvPr>
          <p:cNvSpPr txBox="1"/>
          <p:nvPr/>
        </p:nvSpPr>
        <p:spPr>
          <a:xfrm>
            <a:off x="1028700" y="439102"/>
            <a:ext cx="12077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General overview</a:t>
            </a:r>
          </a:p>
        </p:txBody>
      </p:sp>
      <p:sp>
        <p:nvSpPr>
          <p:cNvPr id="9" name="Freeform 9">
            <a:extLst>
              <a:ext uri="{FF2B5EF4-FFF2-40B4-BE49-F238E27FC236}">
                <a16:creationId xmlns:a16="http://schemas.microsoft.com/office/drawing/2014/main" id="{F920811D-7A2A-1085-3CB4-91971E0974E4}"/>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0622040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63820-3C10-CA28-3020-49599693D95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D7DD6D18-EEEF-AAA6-EF06-73B1E96E3E6B}"/>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4AE99C2D-81EC-0B2C-FF93-1BD9925F6F03}"/>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99E757AD-77A0-21BE-4014-5A38A5F9EA38}"/>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E1533BC4-340C-19A5-4FAC-F4887FC28E09}"/>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FFB3FFA3-E7FF-B5C0-4216-1C056AC2CEBE}"/>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7C56ABC0-BC04-6D68-CC2F-55EA4785E575}"/>
              </a:ext>
            </a:extLst>
          </p:cNvPr>
          <p:cNvSpPr txBox="1"/>
          <p:nvPr/>
        </p:nvSpPr>
        <p:spPr>
          <a:xfrm>
            <a:off x="1028700" y="1800655"/>
            <a:ext cx="14211300" cy="8579080"/>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Before you can get a document/picture/physical piece of evidence admitted as an exhibit, you must set the foundation for it. This is done through witness testimony.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First, the witness must be competent to testify about it. Second, the witness must have personal knowledge. Finally, the evidence must be relevant to your case. </a:t>
            </a:r>
          </a:p>
          <a:p>
            <a:pPr algn="just">
              <a:lnSpc>
                <a:spcPts val="4199"/>
              </a:lnSpc>
            </a:pPr>
            <a:endParaRPr lang="en-US" sz="2799" dirty="0">
              <a:solidFill>
                <a:srgbClr val="2B4570"/>
              </a:solidFill>
              <a:latin typeface="Georgia Pro"/>
            </a:endParaRPr>
          </a:p>
          <a:p>
            <a:pPr marL="514350" indent="-514350" algn="just">
              <a:lnSpc>
                <a:spcPts val="4199"/>
              </a:lnSpc>
              <a:buAutoNum type="arabicPeriod"/>
            </a:pPr>
            <a:r>
              <a:rPr lang="en-US" sz="2799" dirty="0">
                <a:solidFill>
                  <a:srgbClr val="2B4570"/>
                </a:solidFill>
                <a:latin typeface="Georgia Pro"/>
              </a:rPr>
              <a:t>Show the proposed exhibit to opposing counsel (if you get a preliminary objection that you believe you can address with your witness testimony, let the judge know that you plan to show how it overcomes the objection—but you BETTER be able to) </a:t>
            </a:r>
          </a:p>
          <a:p>
            <a:pPr marL="514350" indent="-514350" algn="just">
              <a:lnSpc>
                <a:spcPts val="4199"/>
              </a:lnSpc>
              <a:buAutoNum type="arabicPeriod"/>
            </a:pPr>
            <a:r>
              <a:rPr lang="en-US" sz="2799" dirty="0">
                <a:solidFill>
                  <a:srgbClr val="2B4570"/>
                </a:solidFill>
                <a:latin typeface="Georgia Pro"/>
              </a:rPr>
              <a:t>Ask to approach the witness (or hand it to the bailiff to give to the witness) </a:t>
            </a:r>
          </a:p>
          <a:p>
            <a:pPr marL="514350" indent="-514350" algn="just">
              <a:lnSpc>
                <a:spcPts val="4199"/>
              </a:lnSpc>
              <a:buAutoNum type="arabicPeriod"/>
            </a:pPr>
            <a:r>
              <a:rPr lang="en-US" sz="2799" dirty="0">
                <a:solidFill>
                  <a:srgbClr val="2B4570"/>
                </a:solidFill>
                <a:latin typeface="Georgia Pro"/>
              </a:rPr>
              <a:t>Ask the witness if they recognize what they were given, and if they can identify it </a:t>
            </a:r>
          </a:p>
          <a:p>
            <a:pPr marL="514350" indent="-514350" algn="just">
              <a:lnSpc>
                <a:spcPts val="4199"/>
              </a:lnSpc>
              <a:buAutoNum type="arabicPeriod"/>
            </a:pPr>
            <a:r>
              <a:rPr lang="en-US" sz="2799" dirty="0">
                <a:solidFill>
                  <a:srgbClr val="2B4570"/>
                </a:solidFill>
                <a:latin typeface="Georgia Pro"/>
              </a:rPr>
              <a:t>Ask how it is that they recognize it </a:t>
            </a:r>
          </a:p>
          <a:p>
            <a:pPr marL="514350" indent="-514350" algn="just">
              <a:lnSpc>
                <a:spcPts val="4199"/>
              </a:lnSpc>
              <a:buAutoNum type="arabicPeriod"/>
            </a:pPr>
            <a:r>
              <a:rPr lang="en-US" sz="2799" dirty="0">
                <a:solidFill>
                  <a:srgbClr val="2B4570"/>
                </a:solidFill>
                <a:latin typeface="Georgia Pro"/>
              </a:rPr>
              <a:t>For some items, you may also want to ask if it is an accurate depiction of what is pictured, or if it appears to be in the same condition as when they previously saw it, etc. </a:t>
            </a:r>
          </a:p>
          <a:p>
            <a:pPr algn="just">
              <a:lnSpc>
                <a:spcPts val="4199"/>
              </a:lnSpc>
            </a:pPr>
            <a:r>
              <a:rPr lang="en-US" sz="2799" dirty="0">
                <a:solidFill>
                  <a:srgbClr val="2B4570"/>
                </a:solidFill>
                <a:latin typeface="Georgia Pro"/>
              </a:rPr>
              <a:t>Once the foundation is set, say something like, “Your Honor, I move to have this marked as Defendant’s Exhibit 1,” etc. </a:t>
            </a:r>
          </a:p>
        </p:txBody>
      </p:sp>
      <p:sp>
        <p:nvSpPr>
          <p:cNvPr id="8" name="TextBox 8">
            <a:extLst>
              <a:ext uri="{FF2B5EF4-FFF2-40B4-BE49-F238E27FC236}">
                <a16:creationId xmlns:a16="http://schemas.microsoft.com/office/drawing/2014/main" id="{6D553169-561B-E2C5-D40D-AD1AC04E5ABE}"/>
              </a:ext>
            </a:extLst>
          </p:cNvPr>
          <p:cNvSpPr txBox="1"/>
          <p:nvPr/>
        </p:nvSpPr>
        <p:spPr>
          <a:xfrm>
            <a:off x="1028700" y="439102"/>
            <a:ext cx="12077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Foundations</a:t>
            </a:r>
          </a:p>
        </p:txBody>
      </p:sp>
      <p:sp>
        <p:nvSpPr>
          <p:cNvPr id="9" name="Freeform 9">
            <a:extLst>
              <a:ext uri="{FF2B5EF4-FFF2-40B4-BE49-F238E27FC236}">
                <a16:creationId xmlns:a16="http://schemas.microsoft.com/office/drawing/2014/main" id="{0648FD43-15CB-15F0-6BC0-100DC0012B47}"/>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1418951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116DE-3A6F-F5A2-EECF-1F922A27F176}"/>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0D8E35B-695A-226D-D987-40298986ACF6}"/>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B86733DF-073C-FB5F-6EF0-76246FEE471B}"/>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6A1F01FE-C6AD-34A3-6CE1-249B3B4AB6C9}"/>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4CF2EF60-69AB-B6D3-7E49-EDFCF044B062}"/>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097D5FA3-9893-7DE5-EF25-78176FF3C1BA}"/>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87BCBB2F-8ABB-4EFE-B377-8FD81AC5C678}"/>
              </a:ext>
            </a:extLst>
          </p:cNvPr>
          <p:cNvSpPr txBox="1"/>
          <p:nvPr/>
        </p:nvSpPr>
        <p:spPr>
          <a:xfrm>
            <a:off x="1028700" y="1800655"/>
            <a:ext cx="12273982" cy="7501862"/>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The voluntary nonsuit (dismissal without prejudice at plaintiff’s request) is the “escape hatch” for a plaintiff who is in trouble. We often see it from debt collectors who are not ready for trial because they have no witnesses/evidence, but it is also a tool for us when we file cases affirmatively.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Plaintiffs have the right to take a voluntary nonsuit at any time before the case is submitted to the fact finder (judge/jury), before any dispositive motions are filed (e.g., motion to dismiss), or before a right vests for the defendant (e.g., plaintiff misses a discovery deadline and defendant agrees in writing to extend that deadline on the condition that if plaintiff misses it again, plaintiff’s case is dismissed with prejudice—plaintiff cannot nonsuit after missing the second deadline.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A plaintiff can take a voluntary nonsuit up to two times for a case. </a:t>
            </a:r>
          </a:p>
        </p:txBody>
      </p:sp>
      <p:sp>
        <p:nvSpPr>
          <p:cNvPr id="8" name="TextBox 8">
            <a:extLst>
              <a:ext uri="{FF2B5EF4-FFF2-40B4-BE49-F238E27FC236}">
                <a16:creationId xmlns:a16="http://schemas.microsoft.com/office/drawing/2014/main" id="{C6CC0DAC-B84D-9919-6329-FD02099375C8}"/>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Nonsuits</a:t>
            </a:r>
          </a:p>
        </p:txBody>
      </p:sp>
      <p:sp>
        <p:nvSpPr>
          <p:cNvPr id="9" name="Freeform 9">
            <a:extLst>
              <a:ext uri="{FF2B5EF4-FFF2-40B4-BE49-F238E27FC236}">
                <a16:creationId xmlns:a16="http://schemas.microsoft.com/office/drawing/2014/main" id="{0E743385-220E-9CD5-4D2A-DA681B2E83B1}"/>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490576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2CA76-642D-494E-2564-5198227A9908}"/>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18C36638-89A6-FA27-9FEB-0324C04E318C}"/>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E1E8C7BD-C2F1-984F-1689-4910A762A9C0}"/>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B2096D42-FFD7-69F0-1AFA-B038D969852C}"/>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5634C7E3-A424-0A41-5BFE-55192E67E87D}"/>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B73B98FD-3130-A42A-D556-FDBCECA7D829}"/>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32C1D059-9D80-F588-FC9C-70DD614BC79C}"/>
              </a:ext>
            </a:extLst>
          </p:cNvPr>
          <p:cNvSpPr txBox="1"/>
          <p:nvPr/>
        </p:nvSpPr>
        <p:spPr>
          <a:xfrm>
            <a:off x="1028700" y="1800655"/>
            <a:ext cx="14363700" cy="6963253"/>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Excerpts from “The Extension of Legal Services to the Poor,” from 1964: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“At first glance, it might seem strange that the poor have problems in the consumer field that require the services of the legal profession. We are not apt to think of the poor as making buying decisions in the marketplace, for the simple reason that they have little money to spend. But this reasoning fails to take into account of that rapidly expanding American institution, the installment plan . . . .”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The author later shares quotes from an interview with a woman who received a default judgment against her that leads into: “It should be noted that this housewife was eager to present her case in court but only learned about the court proceedings when she was notified of the judgment by default. Judgments by default are quite frequent in cases involving low-income consumers[.]”</a:t>
            </a:r>
          </a:p>
        </p:txBody>
      </p:sp>
      <p:sp>
        <p:nvSpPr>
          <p:cNvPr id="8" name="TextBox 8">
            <a:extLst>
              <a:ext uri="{FF2B5EF4-FFF2-40B4-BE49-F238E27FC236}">
                <a16:creationId xmlns:a16="http://schemas.microsoft.com/office/drawing/2014/main" id="{209E4E4D-CF53-B537-EE5F-FDD403C02F2A}"/>
              </a:ext>
            </a:extLst>
          </p:cNvPr>
          <p:cNvSpPr txBox="1"/>
          <p:nvPr/>
        </p:nvSpPr>
        <p:spPr>
          <a:xfrm>
            <a:off x="1028700" y="439102"/>
            <a:ext cx="12687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The role of free legal services</a:t>
            </a:r>
          </a:p>
        </p:txBody>
      </p:sp>
      <p:sp>
        <p:nvSpPr>
          <p:cNvPr id="9" name="Freeform 9">
            <a:extLst>
              <a:ext uri="{FF2B5EF4-FFF2-40B4-BE49-F238E27FC236}">
                <a16:creationId xmlns:a16="http://schemas.microsoft.com/office/drawing/2014/main" id="{2737279A-C968-C855-FEE7-15933AA05962}"/>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2562420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741CC-1EA9-5CAD-3C8D-7CBE2C11182D}"/>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9E5E84B5-0320-C755-851B-33957103C016}"/>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9C642BF0-562B-4E66-09F4-F8BF0D5BC329}"/>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54EA32B8-EA77-C7A0-9DE2-9377FB6F8A14}"/>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87D919ED-A26A-9320-F03D-B8F94B043DF7}"/>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F96420B9-3EDE-67E5-0C9C-6D0388DD71BC}"/>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D28CCCFA-E2C7-B01A-1E18-C7FE3D472378}"/>
              </a:ext>
            </a:extLst>
          </p:cNvPr>
          <p:cNvSpPr txBox="1"/>
          <p:nvPr/>
        </p:nvSpPr>
        <p:spPr>
          <a:xfrm>
            <a:off x="1028700" y="1800655"/>
            <a:ext cx="12273982" cy="6424644"/>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When representing defendants, there are possible easy ways to end the case without litigating once a trial starts.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Tenn. R. Evid. 902(11) – if the plaintiff intends to use business records as evidence, and wants to get them admitted through an affidavit, they MUST give you prior written notice of their intent to do so. If they do not do this, then they will need a live witness.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Breach of contract – in a breach of contract claim, the plaintiff must produce a copy of the contract (if one exists, and if a writing is required).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Jurisdictional issues (preserved with timely objections) </a:t>
            </a:r>
          </a:p>
        </p:txBody>
      </p:sp>
      <p:sp>
        <p:nvSpPr>
          <p:cNvPr id="8" name="TextBox 8">
            <a:extLst>
              <a:ext uri="{FF2B5EF4-FFF2-40B4-BE49-F238E27FC236}">
                <a16:creationId xmlns:a16="http://schemas.microsoft.com/office/drawing/2014/main" id="{20F29CCE-9267-CABB-4FE9-BC72DDA9482D}"/>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Easy outs</a:t>
            </a:r>
          </a:p>
        </p:txBody>
      </p:sp>
      <p:sp>
        <p:nvSpPr>
          <p:cNvPr id="9" name="Freeform 9">
            <a:extLst>
              <a:ext uri="{FF2B5EF4-FFF2-40B4-BE49-F238E27FC236}">
                <a16:creationId xmlns:a16="http://schemas.microsoft.com/office/drawing/2014/main" id="{AAD5D488-50DE-0DDF-091B-927C5786A962}"/>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2960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2F1E6-F93C-ED4D-9074-C99CD6DC373F}"/>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E9E261A-11AA-0614-A8D5-F0D4B7A98D02}"/>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35B7B475-4DC0-E75F-3283-B1EBBA92E38B}"/>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E7925C30-1200-2202-B903-8F1FDD40ADA2}"/>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FB757CCB-CA99-5749-57A0-CED8247577EA}"/>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2F764910-7332-F6A8-0E11-600D2475FC99}"/>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CE72E113-6759-4F1B-6171-BBC87ABA2092}"/>
              </a:ext>
            </a:extLst>
          </p:cNvPr>
          <p:cNvSpPr txBox="1"/>
          <p:nvPr/>
        </p:nvSpPr>
        <p:spPr>
          <a:xfrm>
            <a:off x="1028700" y="1800655"/>
            <a:ext cx="13525500" cy="9117689"/>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Because consumer cases involve contracts and transactions, hearsay will always be an issue—one to us to exclude a plaintiff’s evidence when representing a defendant, but also one to prepare for when representing plaintiffs.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Tenn. R. Evid. 803(6) – business records exception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Note that contracts themselves are NOT hearsay. They confer rights and obligations on the parties, rather than documents with testamentary statements. A contract could be excluded if it is not relevant to the case, but in a case that involves a contract, it will never be excluded on the basis of hearsay. In fact…</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Tenn. R. Evid. 1002 – Best evidence rule: if a document exists, you should use the original, rather than testimony about its contents (however, a photocopy is generally fine). </a:t>
            </a:r>
          </a:p>
          <a:p>
            <a:pPr algn="just">
              <a:lnSpc>
                <a:spcPts val="4199"/>
              </a:lnSpc>
            </a:pPr>
            <a:endParaRPr lang="en-US" sz="2799" dirty="0">
              <a:solidFill>
                <a:srgbClr val="2B4570"/>
              </a:solidFill>
              <a:latin typeface="Georgia Pro"/>
            </a:endParaRPr>
          </a:p>
          <a:p>
            <a:pPr algn="just">
              <a:lnSpc>
                <a:spcPts val="4199"/>
              </a:lnSpc>
            </a:pPr>
            <a:endParaRPr lang="en-US" sz="2799" dirty="0">
              <a:solidFill>
                <a:srgbClr val="2B4570"/>
              </a:solidFill>
              <a:latin typeface="Georgia Pro"/>
            </a:endParaRPr>
          </a:p>
          <a:p>
            <a:pPr algn="just">
              <a:lnSpc>
                <a:spcPts val="4199"/>
              </a:lnSpc>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C9F7D0F8-E728-E578-DF21-0261058BA0FE}"/>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Hearsay</a:t>
            </a:r>
          </a:p>
        </p:txBody>
      </p:sp>
      <p:sp>
        <p:nvSpPr>
          <p:cNvPr id="9" name="Freeform 9">
            <a:extLst>
              <a:ext uri="{FF2B5EF4-FFF2-40B4-BE49-F238E27FC236}">
                <a16:creationId xmlns:a16="http://schemas.microsoft.com/office/drawing/2014/main" id="{4608FD04-07B6-8281-8B75-652B06231619}"/>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2146169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C4D59-E88D-25DD-1D59-69578DC7C15F}"/>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7311D9B9-7727-3E5E-21AD-F765A6EAF326}"/>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8C54B5F4-590E-BEA3-158B-42944F9FE65F}"/>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4AB7C244-BC7C-498F-82B6-ADCFD8BF3A99}"/>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D4CB3D0E-8C49-C462-25FC-A50773AEBA02}"/>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8C79BD49-911C-7EFA-F097-EB2D52353098}"/>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253E242C-9E84-6F74-DFE4-99E6825C2CE4}"/>
              </a:ext>
            </a:extLst>
          </p:cNvPr>
          <p:cNvSpPr txBox="1"/>
          <p:nvPr/>
        </p:nvSpPr>
        <p:spPr>
          <a:xfrm>
            <a:off x="1028700" y="1800655"/>
            <a:ext cx="13296900" cy="8579080"/>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Our arguments/defenses/etc. are often rooted in statutes, rules, and/or case law, and they can verge into esoteric territory. Simply these rules as much as possible (without losing the meaning or coming across as inaccurate) because, while the judges are well-versed in certain areas of the law, they do not see lots of cases involving low-income defendants/plaintiffs with legally sophisticated arguments. Judges will cling to something they understand and that they can relate to areas where they are more familiar.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Synthesize the elements to bullet points and have the case law cites handy to give if pressed. Example for revocation of acceptance: TN case law outlines that a buyer can revoke acceptance of a contract for consumer goods if 3 things are true:</a:t>
            </a:r>
          </a:p>
          <a:p>
            <a:pPr marL="457200" indent="-457200" algn="just">
              <a:lnSpc>
                <a:spcPts val="4199"/>
              </a:lnSpc>
              <a:buFont typeface="Arial" panose="020B0604020202020204" pitchFamily="34" charset="0"/>
              <a:buChar char="•"/>
            </a:pPr>
            <a:r>
              <a:rPr lang="en-US" sz="2799" dirty="0">
                <a:solidFill>
                  <a:srgbClr val="2B4570"/>
                </a:solidFill>
                <a:latin typeface="Georgia Pro"/>
              </a:rPr>
              <a:t>The goods have a defect that substantially impair their value; </a:t>
            </a:r>
          </a:p>
          <a:p>
            <a:pPr marL="457200" indent="-457200" algn="just">
              <a:lnSpc>
                <a:spcPts val="4199"/>
              </a:lnSpc>
              <a:buFont typeface="Arial" panose="020B0604020202020204" pitchFamily="34" charset="0"/>
              <a:buChar char="•"/>
            </a:pPr>
            <a:r>
              <a:rPr lang="en-US" sz="2799" dirty="0">
                <a:solidFill>
                  <a:srgbClr val="2B4570"/>
                </a:solidFill>
                <a:latin typeface="Georgia Pro"/>
              </a:rPr>
              <a:t>Those defects were not known and would have been difficult for the buyer to discover; and </a:t>
            </a:r>
          </a:p>
          <a:p>
            <a:pPr marL="457200" indent="-457200" algn="just">
              <a:lnSpc>
                <a:spcPts val="4199"/>
              </a:lnSpc>
              <a:buFont typeface="Arial" panose="020B0604020202020204" pitchFamily="34" charset="0"/>
              <a:buChar char="•"/>
            </a:pPr>
            <a:r>
              <a:rPr lang="en-US" sz="2799" dirty="0">
                <a:solidFill>
                  <a:srgbClr val="2B4570"/>
                </a:solidFill>
                <a:latin typeface="Georgia Pro"/>
              </a:rPr>
              <a:t>The revocation of acceptance happens within a reasonable time after discovery of the defect and before change in condition of the goods  </a:t>
            </a:r>
          </a:p>
        </p:txBody>
      </p:sp>
      <p:sp>
        <p:nvSpPr>
          <p:cNvPr id="8" name="TextBox 8">
            <a:extLst>
              <a:ext uri="{FF2B5EF4-FFF2-40B4-BE49-F238E27FC236}">
                <a16:creationId xmlns:a16="http://schemas.microsoft.com/office/drawing/2014/main" id="{BD04AA8A-A936-75D4-F9EF-F5D376011FED}"/>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Keep it simple</a:t>
            </a:r>
          </a:p>
        </p:txBody>
      </p:sp>
      <p:sp>
        <p:nvSpPr>
          <p:cNvPr id="9" name="Freeform 9">
            <a:extLst>
              <a:ext uri="{FF2B5EF4-FFF2-40B4-BE49-F238E27FC236}">
                <a16:creationId xmlns:a16="http://schemas.microsoft.com/office/drawing/2014/main" id="{C8E106E3-E600-DCF3-6526-FDC64A0778B3}"/>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2656599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26D66-3861-8DA5-9E97-8E03B4B39797}"/>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CC5FBEFD-931B-4D3A-90E8-F9B19F5AB4F7}"/>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B51298EF-CD16-3B31-5903-CFC9E5E1D97B}"/>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BA5E57A9-A9ED-823E-69B9-68B6B794D9BC}"/>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A6FDFF6E-55E2-1CBE-592E-40D0D390D86C}"/>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BDC524D6-A022-59C1-4B28-2DB7BC4C3CB8}"/>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DDA95C68-8C0A-4EC3-E595-8D97C554CDBA}"/>
              </a:ext>
            </a:extLst>
          </p:cNvPr>
          <p:cNvSpPr txBox="1"/>
          <p:nvPr/>
        </p:nvSpPr>
        <p:spPr>
          <a:xfrm>
            <a:off x="1028700" y="1800655"/>
            <a:ext cx="13296900" cy="7501862"/>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Objections to the form of the question: </a:t>
            </a:r>
          </a:p>
          <a:p>
            <a:pPr marL="457200" indent="-457200" algn="just">
              <a:lnSpc>
                <a:spcPts val="4199"/>
              </a:lnSpc>
              <a:buFont typeface="Arial" panose="020B0604020202020204" pitchFamily="34" charset="0"/>
              <a:buChar char="•"/>
            </a:pPr>
            <a:r>
              <a:rPr lang="en-US" sz="2799" dirty="0">
                <a:solidFill>
                  <a:srgbClr val="2B4570"/>
                </a:solidFill>
                <a:latin typeface="Georgia Pro"/>
              </a:rPr>
              <a:t>Leading (when on direct and not otherwise permissible) </a:t>
            </a:r>
          </a:p>
          <a:p>
            <a:pPr marL="457200" indent="-457200" algn="just">
              <a:lnSpc>
                <a:spcPts val="4199"/>
              </a:lnSpc>
              <a:buFont typeface="Arial" panose="020B0604020202020204" pitchFamily="34" charset="0"/>
              <a:buChar char="•"/>
            </a:pPr>
            <a:r>
              <a:rPr lang="en-US" sz="2799" dirty="0">
                <a:solidFill>
                  <a:srgbClr val="2B4570"/>
                </a:solidFill>
                <a:latin typeface="Georgia Pro"/>
              </a:rPr>
              <a:t>Compound question </a:t>
            </a:r>
          </a:p>
          <a:p>
            <a:pPr marL="457200" indent="-457200" algn="just">
              <a:lnSpc>
                <a:spcPts val="4199"/>
              </a:lnSpc>
              <a:buFont typeface="Arial" panose="020B0604020202020204" pitchFamily="34" charset="0"/>
              <a:buChar char="•"/>
            </a:pPr>
            <a:r>
              <a:rPr lang="en-US" sz="2799" dirty="0">
                <a:solidFill>
                  <a:srgbClr val="2B4570"/>
                </a:solidFill>
                <a:latin typeface="Georgia Pro"/>
              </a:rPr>
              <a:t>Vague question </a:t>
            </a:r>
          </a:p>
          <a:p>
            <a:pPr marL="457200" indent="-457200" algn="just">
              <a:lnSpc>
                <a:spcPts val="4199"/>
              </a:lnSpc>
              <a:buFont typeface="Arial" panose="020B0604020202020204" pitchFamily="34" charset="0"/>
              <a:buChar char="•"/>
            </a:pPr>
            <a:r>
              <a:rPr lang="en-US" sz="2799" dirty="0">
                <a:solidFill>
                  <a:srgbClr val="2B4570"/>
                </a:solidFill>
                <a:latin typeface="Georgia Pro"/>
              </a:rPr>
              <a:t>Argumentative question (asks the witness to accept the attorney’s summary, inference, or conclusion rather than a fact) </a:t>
            </a:r>
          </a:p>
          <a:p>
            <a:pPr marL="457200" indent="-457200" algn="just">
              <a:lnSpc>
                <a:spcPts val="4199"/>
              </a:lnSpc>
              <a:buFont typeface="Arial" panose="020B0604020202020204" pitchFamily="34" charset="0"/>
              <a:buChar char="•"/>
            </a:pPr>
            <a:r>
              <a:rPr lang="en-US" sz="2799" dirty="0">
                <a:solidFill>
                  <a:srgbClr val="2B4570"/>
                </a:solidFill>
                <a:latin typeface="Georgia Pro"/>
              </a:rPr>
              <a:t>Narrative </a:t>
            </a:r>
          </a:p>
          <a:p>
            <a:pPr marL="457200" indent="-457200" algn="just">
              <a:lnSpc>
                <a:spcPts val="4199"/>
              </a:lnSpc>
              <a:buFont typeface="Arial" panose="020B0604020202020204" pitchFamily="34" charset="0"/>
              <a:buChar char="•"/>
            </a:pPr>
            <a:r>
              <a:rPr lang="en-US" sz="2799" dirty="0">
                <a:solidFill>
                  <a:srgbClr val="2B4570"/>
                </a:solidFill>
                <a:latin typeface="Georgia Pro"/>
              </a:rPr>
              <a:t>Asked and answered (repeats the same question)</a:t>
            </a:r>
          </a:p>
          <a:p>
            <a:pPr marL="457200" indent="-457200" algn="just">
              <a:lnSpc>
                <a:spcPts val="4199"/>
              </a:lnSpc>
              <a:buFont typeface="Arial" panose="020B0604020202020204" pitchFamily="34" charset="0"/>
              <a:buChar char="•"/>
            </a:pPr>
            <a:r>
              <a:rPr lang="en-US" sz="2799" dirty="0">
                <a:solidFill>
                  <a:srgbClr val="2B4570"/>
                </a:solidFill>
                <a:latin typeface="Georgia Pro"/>
              </a:rPr>
              <a:t>Assuming facts not in evidence </a:t>
            </a:r>
          </a:p>
          <a:p>
            <a:pPr marL="457200" indent="-457200" algn="just">
              <a:lnSpc>
                <a:spcPts val="4199"/>
              </a:lnSpc>
              <a:buFont typeface="Arial" panose="020B0604020202020204" pitchFamily="34" charset="0"/>
              <a:buChar char="•"/>
            </a:pPr>
            <a:r>
              <a:rPr lang="en-US" sz="2799" dirty="0">
                <a:solidFill>
                  <a:srgbClr val="2B4570"/>
                </a:solidFill>
                <a:latin typeface="Georgia Pro"/>
              </a:rPr>
              <a:t>Non-responsive answer (witness does not answer the question that was asked) </a:t>
            </a:r>
          </a:p>
          <a:p>
            <a:pPr marL="457200" indent="-457200" algn="just">
              <a:lnSpc>
                <a:spcPts val="4199"/>
              </a:lnSpc>
              <a:buFont typeface="Arial" panose="020B0604020202020204" pitchFamily="34" charset="0"/>
              <a:buChar char="•"/>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Tenn. R. Evid. 611(a) gives the judge authority to exercise control over the presentation of evidence when necessary to avoid abuse by counsel. </a:t>
            </a:r>
          </a:p>
          <a:p>
            <a:pPr algn="just">
              <a:lnSpc>
                <a:spcPts val="4199"/>
              </a:lnSpc>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D5D291B9-A7D1-F0DA-72B5-F72B79BBF1BE}"/>
              </a:ext>
            </a:extLst>
          </p:cNvPr>
          <p:cNvSpPr txBox="1"/>
          <p:nvPr/>
        </p:nvSpPr>
        <p:spPr>
          <a:xfrm>
            <a:off x="1028700" y="439102"/>
            <a:ext cx="12077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Typical objections</a:t>
            </a:r>
          </a:p>
        </p:txBody>
      </p:sp>
      <p:sp>
        <p:nvSpPr>
          <p:cNvPr id="9" name="Freeform 9">
            <a:extLst>
              <a:ext uri="{FF2B5EF4-FFF2-40B4-BE49-F238E27FC236}">
                <a16:creationId xmlns:a16="http://schemas.microsoft.com/office/drawing/2014/main" id="{71562AB9-351C-94EA-FC7B-3FF824E7C8E3}"/>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6373080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9BD78-C9C6-3C43-FD9A-520F1FF64B2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90F74EE9-4488-F882-4D79-00C54D106B05}"/>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9F23F680-EE5B-B15A-4570-1BB5A4A00F74}"/>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74CB0C8A-1CEC-177F-601B-938E47A6D03F}"/>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8D5036ED-94A0-2C55-6EA2-80E60CB046EC}"/>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54B42D3F-F355-5193-6C59-2C88AE665B21}"/>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2E0ABE41-9125-0AD4-05A6-F9A8A7BBE011}"/>
              </a:ext>
            </a:extLst>
          </p:cNvPr>
          <p:cNvSpPr txBox="1"/>
          <p:nvPr/>
        </p:nvSpPr>
        <p:spPr>
          <a:xfrm>
            <a:off x="1028700" y="1800655"/>
            <a:ext cx="13296900" cy="5886035"/>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Substantive objections: </a:t>
            </a:r>
          </a:p>
          <a:p>
            <a:pPr marL="457200" indent="-457200" algn="just">
              <a:lnSpc>
                <a:spcPts val="4199"/>
              </a:lnSpc>
              <a:buFont typeface="Arial" panose="020B0604020202020204" pitchFamily="34" charset="0"/>
              <a:buChar char="•"/>
            </a:pPr>
            <a:r>
              <a:rPr lang="en-US" sz="2799" dirty="0">
                <a:solidFill>
                  <a:srgbClr val="2B4570"/>
                </a:solidFill>
                <a:latin typeface="Georgia Pro"/>
              </a:rPr>
              <a:t>Hearsay (note the exceptions and non-hearsay) </a:t>
            </a:r>
          </a:p>
          <a:p>
            <a:pPr marL="457200" indent="-457200" algn="just">
              <a:lnSpc>
                <a:spcPts val="4199"/>
              </a:lnSpc>
              <a:buFont typeface="Arial" panose="020B0604020202020204" pitchFamily="34" charset="0"/>
              <a:buChar char="•"/>
            </a:pPr>
            <a:r>
              <a:rPr lang="en-US" sz="2799" dirty="0">
                <a:solidFill>
                  <a:srgbClr val="2B4570"/>
                </a:solidFill>
                <a:latin typeface="Georgia Pro"/>
              </a:rPr>
              <a:t>Relevance </a:t>
            </a:r>
          </a:p>
          <a:p>
            <a:pPr marL="457200" indent="-457200" algn="just">
              <a:lnSpc>
                <a:spcPts val="4199"/>
              </a:lnSpc>
              <a:buFont typeface="Arial" panose="020B0604020202020204" pitchFamily="34" charset="0"/>
              <a:buChar char="•"/>
            </a:pPr>
            <a:r>
              <a:rPr lang="en-US" sz="2799" dirty="0">
                <a:solidFill>
                  <a:srgbClr val="2B4570"/>
                </a:solidFill>
                <a:latin typeface="Georgia Pro"/>
              </a:rPr>
              <a:t>Unfairly prejudicial</a:t>
            </a:r>
          </a:p>
          <a:p>
            <a:pPr marL="457200" indent="-457200" algn="just">
              <a:lnSpc>
                <a:spcPts val="4199"/>
              </a:lnSpc>
              <a:buFont typeface="Arial" panose="020B0604020202020204" pitchFamily="34" charset="0"/>
              <a:buChar char="•"/>
            </a:pPr>
            <a:r>
              <a:rPr lang="en-US" sz="2799" dirty="0">
                <a:solidFill>
                  <a:srgbClr val="2B4570"/>
                </a:solidFill>
                <a:latin typeface="Georgia Pro"/>
              </a:rPr>
              <a:t>Improper character evidence </a:t>
            </a:r>
          </a:p>
          <a:p>
            <a:pPr marL="457200" indent="-457200" algn="just">
              <a:lnSpc>
                <a:spcPts val="4199"/>
              </a:lnSpc>
              <a:buFont typeface="Arial" panose="020B0604020202020204" pitchFamily="34" charset="0"/>
              <a:buChar char="•"/>
            </a:pPr>
            <a:r>
              <a:rPr lang="en-US" sz="2799" dirty="0">
                <a:solidFill>
                  <a:srgbClr val="2B4570"/>
                </a:solidFill>
                <a:latin typeface="Georgia Pro"/>
              </a:rPr>
              <a:t>Lack of personal knowledge </a:t>
            </a:r>
          </a:p>
          <a:p>
            <a:pPr marL="457200" indent="-457200" algn="just">
              <a:lnSpc>
                <a:spcPts val="4199"/>
              </a:lnSpc>
              <a:buFont typeface="Arial" panose="020B0604020202020204" pitchFamily="34" charset="0"/>
              <a:buChar char="•"/>
            </a:pPr>
            <a:r>
              <a:rPr lang="en-US" sz="2799" dirty="0">
                <a:solidFill>
                  <a:srgbClr val="2B4570"/>
                </a:solidFill>
                <a:latin typeface="Georgia Pro"/>
              </a:rPr>
              <a:t>Improper lay opinion </a:t>
            </a:r>
          </a:p>
          <a:p>
            <a:pPr marL="457200" indent="-457200" algn="just">
              <a:lnSpc>
                <a:spcPts val="4199"/>
              </a:lnSpc>
              <a:buFont typeface="Arial" panose="020B0604020202020204" pitchFamily="34" charset="0"/>
              <a:buChar char="•"/>
            </a:pPr>
            <a:r>
              <a:rPr lang="en-US" sz="2799" dirty="0">
                <a:solidFill>
                  <a:srgbClr val="2B4570"/>
                </a:solidFill>
                <a:latin typeface="Georgia Pro"/>
              </a:rPr>
              <a:t>Speculation </a:t>
            </a:r>
          </a:p>
          <a:p>
            <a:pPr marL="457200" indent="-457200" algn="just">
              <a:lnSpc>
                <a:spcPts val="4199"/>
              </a:lnSpc>
              <a:buFont typeface="Arial" panose="020B0604020202020204" pitchFamily="34" charset="0"/>
              <a:buChar char="•"/>
            </a:pPr>
            <a:r>
              <a:rPr lang="en-US" sz="2799" dirty="0">
                <a:solidFill>
                  <a:srgbClr val="2B4570"/>
                </a:solidFill>
                <a:latin typeface="Georgia Pro"/>
              </a:rPr>
              <a:t>Lack of foundation </a:t>
            </a:r>
          </a:p>
          <a:p>
            <a:pPr marL="457200" indent="-457200" algn="just">
              <a:lnSpc>
                <a:spcPts val="4199"/>
              </a:lnSpc>
              <a:buFont typeface="Arial" panose="020B0604020202020204" pitchFamily="34" charset="0"/>
              <a:buChar char="•"/>
            </a:pPr>
            <a:r>
              <a:rPr lang="en-US" sz="2799" dirty="0">
                <a:solidFill>
                  <a:srgbClr val="2B4570"/>
                </a:solidFill>
                <a:latin typeface="Georgia Pro"/>
              </a:rPr>
              <a:t>Best evidence rule </a:t>
            </a:r>
          </a:p>
          <a:p>
            <a:pPr marL="457200" indent="-457200" algn="just">
              <a:lnSpc>
                <a:spcPts val="4199"/>
              </a:lnSpc>
              <a:buFont typeface="Arial" panose="020B0604020202020204" pitchFamily="34" charset="0"/>
              <a:buChar char="•"/>
            </a:pPr>
            <a:r>
              <a:rPr lang="en-US" sz="2799" dirty="0">
                <a:solidFill>
                  <a:srgbClr val="2B4570"/>
                </a:solidFill>
                <a:latin typeface="Georgia Pro"/>
              </a:rPr>
              <a:t>Privilege (i.e., attorney-client, etc.) </a:t>
            </a:r>
          </a:p>
        </p:txBody>
      </p:sp>
      <p:sp>
        <p:nvSpPr>
          <p:cNvPr id="8" name="TextBox 8">
            <a:extLst>
              <a:ext uri="{FF2B5EF4-FFF2-40B4-BE49-F238E27FC236}">
                <a16:creationId xmlns:a16="http://schemas.microsoft.com/office/drawing/2014/main" id="{1416CFE1-D7E7-391C-B793-AC34B3954296}"/>
              </a:ext>
            </a:extLst>
          </p:cNvPr>
          <p:cNvSpPr txBox="1"/>
          <p:nvPr/>
        </p:nvSpPr>
        <p:spPr>
          <a:xfrm>
            <a:off x="1028700" y="439102"/>
            <a:ext cx="12077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Typical objections</a:t>
            </a:r>
          </a:p>
        </p:txBody>
      </p:sp>
      <p:sp>
        <p:nvSpPr>
          <p:cNvPr id="9" name="Freeform 9">
            <a:extLst>
              <a:ext uri="{FF2B5EF4-FFF2-40B4-BE49-F238E27FC236}">
                <a16:creationId xmlns:a16="http://schemas.microsoft.com/office/drawing/2014/main" id="{16D8F04C-C162-E583-339E-C44B42262B49}"/>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42311835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A0F53-F5DA-32B7-7CCF-BA1DC7F45F0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B5AC26DB-BC46-24CA-B6D2-C166AD6F3A0C}"/>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F4CB1859-3CD9-CD71-4DE8-F31672D63E0B}"/>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A2A6C7DA-80F5-F48F-389C-344AB8E647BA}"/>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ABFAC094-5DBF-B93C-98A4-3C9DE153EEEA}"/>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8A747F29-2E93-E5AB-1125-97EE920827AD}"/>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0B88C092-149B-5FCC-E28C-4DA2064887ED}"/>
              </a:ext>
            </a:extLst>
          </p:cNvPr>
          <p:cNvSpPr txBox="1"/>
          <p:nvPr/>
        </p:nvSpPr>
        <p:spPr>
          <a:xfrm>
            <a:off x="1028700" y="1800655"/>
            <a:ext cx="13296900" cy="7501862"/>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There are no magic words with objection, you just must state the grounds under which you are objecting, and then opposing counsel will respond. If it is something you made up, you will have to explain to the judge why you think it correlates to an evidence rule to keep evidence out.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When you object, you stand (as you always stand when addressing the court) and state that you object and under which grounds you object (“Objection, leading” and “Your Honor, I object, the Plaintiff is asking a leading question” are both acceptable). Opposing counsel has the opportunity to respond, and the judge will decide to either sustain or overrule the objection.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Think carefully about whether (and how often) to object, especially when you are going against a pro se litigant. There is a fine line between protecting your client and bullying the other side. </a:t>
            </a:r>
          </a:p>
        </p:txBody>
      </p:sp>
      <p:sp>
        <p:nvSpPr>
          <p:cNvPr id="8" name="TextBox 8">
            <a:extLst>
              <a:ext uri="{FF2B5EF4-FFF2-40B4-BE49-F238E27FC236}">
                <a16:creationId xmlns:a16="http://schemas.microsoft.com/office/drawing/2014/main" id="{C7771FD9-1A5D-641E-7441-43DD2ED83A62}"/>
              </a:ext>
            </a:extLst>
          </p:cNvPr>
          <p:cNvSpPr txBox="1"/>
          <p:nvPr/>
        </p:nvSpPr>
        <p:spPr>
          <a:xfrm>
            <a:off x="1028700" y="439102"/>
            <a:ext cx="12077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Typical objections</a:t>
            </a:r>
          </a:p>
        </p:txBody>
      </p:sp>
      <p:sp>
        <p:nvSpPr>
          <p:cNvPr id="9" name="Freeform 9">
            <a:extLst>
              <a:ext uri="{FF2B5EF4-FFF2-40B4-BE49-F238E27FC236}">
                <a16:creationId xmlns:a16="http://schemas.microsoft.com/office/drawing/2014/main" id="{84423D3A-8E89-63C2-921C-C15DBE73CA3E}"/>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6653434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CFC39-9A5C-0F58-C1D2-CBFF4F86654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30029049-7DC1-6411-4EA8-580A23466C2E}"/>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CAC44623-8B65-9D62-D37B-820F7F61C86C}"/>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4D9069CB-622A-4942-A1FD-351B294BA38E}"/>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CA2A1F8B-BC2D-7255-B966-256022AEBADF}"/>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1B4981DB-CFE1-C45F-9BAE-20B51FB68F16}"/>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A76D1E04-147C-C306-8E02-7DA91BCC4E28}"/>
              </a:ext>
            </a:extLst>
          </p:cNvPr>
          <p:cNvSpPr txBox="1"/>
          <p:nvPr/>
        </p:nvSpPr>
        <p:spPr>
          <a:xfrm>
            <a:off x="1028700" y="1800655"/>
            <a:ext cx="14668500" cy="8040471"/>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If opposing counsel objects to a question/response/introduction of an exhibit/etc.: </a:t>
            </a:r>
          </a:p>
          <a:p>
            <a:pPr marL="457200" indent="-457200" algn="just">
              <a:lnSpc>
                <a:spcPts val="4199"/>
              </a:lnSpc>
              <a:buFont typeface="Arial" panose="020B0604020202020204" pitchFamily="34" charset="0"/>
              <a:buChar char="•"/>
            </a:pPr>
            <a:r>
              <a:rPr lang="en-US" sz="2799" dirty="0">
                <a:solidFill>
                  <a:srgbClr val="2B4570"/>
                </a:solidFill>
                <a:latin typeface="Georgia Pro"/>
              </a:rPr>
              <a:t>Speak to the judge when you respond to the objection, and state why it is admissible</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E.g.: “Your honor, I was not offering it for the truth of the matter asserted, I was offering it to show notice.” </a:t>
            </a:r>
          </a:p>
          <a:p>
            <a:pPr marL="457200" indent="-457200" algn="just">
              <a:lnSpc>
                <a:spcPts val="4199"/>
              </a:lnSpc>
              <a:buFont typeface="Arial" panose="020B0604020202020204" pitchFamily="34" charset="0"/>
              <a:buChar char="•"/>
            </a:pPr>
            <a:r>
              <a:rPr lang="en-US" sz="2799" dirty="0">
                <a:solidFill>
                  <a:srgbClr val="2B4570"/>
                </a:solidFill>
                <a:latin typeface="Georgia Pro"/>
              </a:rPr>
              <a:t>If it is not yet clear why it is admissible, you can tell the judge that you can show why it is admissible by asking another question (or another couple of questions) – this is most likely with relevance objections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BUT—if you do not follow through on this, you will lose all credibility with the judge in this and likely future cases, so be careful </a:t>
            </a:r>
          </a:p>
          <a:p>
            <a:pPr marL="457200" indent="-457200" algn="just">
              <a:lnSpc>
                <a:spcPts val="4199"/>
              </a:lnSpc>
              <a:buFont typeface="Arial" panose="020B0604020202020204" pitchFamily="34" charset="0"/>
              <a:buChar char="•"/>
            </a:pPr>
            <a:r>
              <a:rPr lang="en-US" sz="2799" dirty="0">
                <a:solidFill>
                  <a:srgbClr val="2B4570"/>
                </a:solidFill>
                <a:latin typeface="Georgia Pro"/>
              </a:rPr>
              <a:t>Do not be afraid to tell the judge you can rephrase the question or that you will withdraw the question if you get caught asking for something that is not admissible (e.g., a question calling for hearsay as an answer)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If you did not property set the foundation, you can tell the judge something like, “Your Honor, I did not properly lay the foundation for that [question/piece of evidence/etc.], I will withdraw it for now and return to it once I can establish its admissibility”</a:t>
            </a:r>
          </a:p>
        </p:txBody>
      </p:sp>
      <p:sp>
        <p:nvSpPr>
          <p:cNvPr id="8" name="TextBox 8">
            <a:extLst>
              <a:ext uri="{FF2B5EF4-FFF2-40B4-BE49-F238E27FC236}">
                <a16:creationId xmlns:a16="http://schemas.microsoft.com/office/drawing/2014/main" id="{32A65F44-8F32-6048-6065-0581CE13222D}"/>
              </a:ext>
            </a:extLst>
          </p:cNvPr>
          <p:cNvSpPr txBox="1"/>
          <p:nvPr/>
        </p:nvSpPr>
        <p:spPr>
          <a:xfrm>
            <a:off x="1028700" y="439102"/>
            <a:ext cx="12077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Objections</a:t>
            </a:r>
          </a:p>
        </p:txBody>
      </p:sp>
      <p:sp>
        <p:nvSpPr>
          <p:cNvPr id="9" name="Freeform 9">
            <a:extLst>
              <a:ext uri="{FF2B5EF4-FFF2-40B4-BE49-F238E27FC236}">
                <a16:creationId xmlns:a16="http://schemas.microsoft.com/office/drawing/2014/main" id="{FCD004DB-FEE5-4A53-EA9F-3C33C2DCE02F}"/>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1083811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62096-2216-356A-C793-9FA2BC03A922}"/>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E59FBCB-A900-5F53-5EEE-7779E6B70B0F}"/>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3E732C4E-09C0-EF2A-190A-A8B0DF9AE5AF}"/>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A70A4CC1-CA4E-40B0-4BC1-7BDA1C8D5D5F}"/>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9CEA6061-2DD8-9D2F-D89C-A39DC6196292}"/>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E491E106-7B49-F1C1-9FDD-02DFF35AE1FE}"/>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A1F4AADC-2237-5534-9AAA-EA0FE6CFA33D}"/>
              </a:ext>
            </a:extLst>
          </p:cNvPr>
          <p:cNvSpPr txBox="1"/>
          <p:nvPr/>
        </p:nvSpPr>
        <p:spPr>
          <a:xfrm>
            <a:off x="1028700" y="1800655"/>
            <a:ext cx="14668500" cy="7501862"/>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Experienced attorneys will often make objections to throw off a newer attorney. You can ward this off by thinking about the types of questions you want to ask and the evidence you will get admitted. Some people believe pre-writing questions is a bad idea (you then just stand there and read questions to the witness, which is not very engaging for the witness or the fact-finder), but you can at least pre-write concepts/ideas you want to ask the witness about.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Consider these things: </a:t>
            </a:r>
          </a:p>
          <a:p>
            <a:pPr marL="457200" indent="-457200" algn="just">
              <a:lnSpc>
                <a:spcPts val="4199"/>
              </a:lnSpc>
              <a:buFont typeface="Arial" panose="020B0604020202020204" pitchFamily="34" charset="0"/>
              <a:buChar char="•"/>
            </a:pPr>
            <a:r>
              <a:rPr lang="en-US" sz="2799" dirty="0">
                <a:solidFill>
                  <a:srgbClr val="2B4570"/>
                </a:solidFill>
                <a:latin typeface="Georgia Pro"/>
              </a:rPr>
              <a:t>Why is this relevant? </a:t>
            </a:r>
          </a:p>
          <a:p>
            <a:pPr marL="457200" indent="-457200" algn="just">
              <a:lnSpc>
                <a:spcPts val="4199"/>
              </a:lnSpc>
              <a:buFont typeface="Arial" panose="020B0604020202020204" pitchFamily="34" charset="0"/>
              <a:buChar char="•"/>
            </a:pPr>
            <a:r>
              <a:rPr lang="en-US" sz="2799" dirty="0">
                <a:solidFill>
                  <a:srgbClr val="2B4570"/>
                </a:solidFill>
                <a:latin typeface="Georgia Pro"/>
              </a:rPr>
              <a:t>Is this hearsay?</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If so, is there an exception to get it admitted anyway? </a:t>
            </a:r>
          </a:p>
          <a:p>
            <a:pPr marL="457200" indent="-457200" algn="just">
              <a:lnSpc>
                <a:spcPts val="4199"/>
              </a:lnSpc>
              <a:buFont typeface="Arial" panose="020B0604020202020204" pitchFamily="34" charset="0"/>
              <a:buChar char="•"/>
            </a:pPr>
            <a:r>
              <a:rPr lang="en-US" sz="2799" dirty="0">
                <a:solidFill>
                  <a:srgbClr val="2B4570"/>
                </a:solidFill>
                <a:latin typeface="Georgia Pro"/>
              </a:rPr>
              <a:t>If the opposing side were to offer this same evidence, how would I attack its admissibility?</a:t>
            </a:r>
          </a:p>
          <a:p>
            <a:pPr marL="457200" indent="-457200" algn="just">
              <a:lnSpc>
                <a:spcPts val="4199"/>
              </a:lnSpc>
              <a:buFont typeface="Arial" panose="020B0604020202020204" pitchFamily="34" charset="0"/>
              <a:buChar char="•"/>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You may not make your questions/evidence objection-proof, but you will be prepared to rephrase or pivot without being caught flat-footed.    </a:t>
            </a:r>
          </a:p>
        </p:txBody>
      </p:sp>
      <p:sp>
        <p:nvSpPr>
          <p:cNvPr id="8" name="TextBox 8">
            <a:extLst>
              <a:ext uri="{FF2B5EF4-FFF2-40B4-BE49-F238E27FC236}">
                <a16:creationId xmlns:a16="http://schemas.microsoft.com/office/drawing/2014/main" id="{8759A198-466F-AE3D-5A1B-8C9DFBEFB1D4}"/>
              </a:ext>
            </a:extLst>
          </p:cNvPr>
          <p:cNvSpPr txBox="1"/>
          <p:nvPr/>
        </p:nvSpPr>
        <p:spPr>
          <a:xfrm>
            <a:off x="1028700" y="439102"/>
            <a:ext cx="12077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Objections</a:t>
            </a:r>
          </a:p>
        </p:txBody>
      </p:sp>
      <p:sp>
        <p:nvSpPr>
          <p:cNvPr id="9" name="Freeform 9">
            <a:extLst>
              <a:ext uri="{FF2B5EF4-FFF2-40B4-BE49-F238E27FC236}">
                <a16:creationId xmlns:a16="http://schemas.microsoft.com/office/drawing/2014/main" id="{0B55E706-DCDA-6BD1-6777-3C41B9C0EE70}"/>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64413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2D110-60DD-FDC4-4D7E-904406611C9C}"/>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786E8FDC-BDDA-03DE-1073-4B040DE1A115}"/>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C88082BB-B758-E1A4-0F7B-D571FEF63447}"/>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BBF045F6-D69A-E2D4-D7E8-588F9422D093}"/>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4BD763B8-2DA7-30E0-7EEC-CCFEB4112BE2}"/>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B1E13DDF-D1F8-B076-9405-7D361BBC62D2}"/>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E645DCB1-C159-3040-B7E8-A6824750FB90}"/>
              </a:ext>
            </a:extLst>
          </p:cNvPr>
          <p:cNvSpPr txBox="1"/>
          <p:nvPr/>
        </p:nvSpPr>
        <p:spPr>
          <a:xfrm>
            <a:off x="1028700" y="1800655"/>
            <a:ext cx="14668500" cy="8040471"/>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Some things that will help trials/motion hearings go better: </a:t>
            </a:r>
          </a:p>
          <a:p>
            <a:pPr marL="457200" indent="-457200" algn="just">
              <a:lnSpc>
                <a:spcPts val="4199"/>
              </a:lnSpc>
              <a:buFont typeface="Arial" panose="020B0604020202020204" pitchFamily="34" charset="0"/>
              <a:buChar char="•"/>
            </a:pPr>
            <a:r>
              <a:rPr lang="en-US" sz="2799" dirty="0">
                <a:solidFill>
                  <a:srgbClr val="2B4570"/>
                </a:solidFill>
                <a:latin typeface="Georgia Pro"/>
              </a:rPr>
              <a:t>Organizing your thoughts/arguments in an outline.</a:t>
            </a:r>
          </a:p>
          <a:p>
            <a:pPr marL="457200" indent="-457200" algn="just">
              <a:lnSpc>
                <a:spcPts val="4199"/>
              </a:lnSpc>
              <a:buFont typeface="Arial" panose="020B0604020202020204" pitchFamily="34" charset="0"/>
              <a:buChar char="•"/>
            </a:pPr>
            <a:r>
              <a:rPr lang="en-US" sz="2799" dirty="0">
                <a:solidFill>
                  <a:srgbClr val="2B4570"/>
                </a:solidFill>
                <a:latin typeface="Georgia Pro"/>
              </a:rPr>
              <a:t>Plan a purpose for each witness/evidentiary exhibit.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Why do you need this person? What element are they proving through their testimony? What physical evidence do they bring in?  </a:t>
            </a:r>
          </a:p>
          <a:p>
            <a:pPr marL="457200" indent="-457200" algn="just">
              <a:lnSpc>
                <a:spcPts val="4199"/>
              </a:lnSpc>
              <a:buFont typeface="Arial" panose="020B0604020202020204" pitchFamily="34" charset="0"/>
              <a:buChar char="•"/>
            </a:pPr>
            <a:r>
              <a:rPr lang="en-US" sz="2799" dirty="0">
                <a:solidFill>
                  <a:srgbClr val="2B4570"/>
                </a:solidFill>
                <a:latin typeface="Georgia Pro"/>
              </a:rPr>
              <a:t>Pre-write questions for witnesses? Lots of people say do not do this, but just do what works for you. </a:t>
            </a:r>
          </a:p>
          <a:p>
            <a:pPr marL="457200" indent="-457200" algn="just">
              <a:lnSpc>
                <a:spcPts val="4199"/>
              </a:lnSpc>
              <a:buFont typeface="Arial" panose="020B0604020202020204" pitchFamily="34" charset="0"/>
              <a:buChar char="•"/>
            </a:pPr>
            <a:r>
              <a:rPr lang="en-US" sz="2799" dirty="0">
                <a:solidFill>
                  <a:srgbClr val="2B4570"/>
                </a:solidFill>
                <a:latin typeface="Georgia Pro"/>
              </a:rPr>
              <a:t>Run through your questions beforehand with the witness(es)</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BUT: be careful to NOT coach their answers – just make sure you know what they’re going to say</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Consider refreshing recollection (if possible) in court if they give answers that are inconsistent with previous interviews</a:t>
            </a:r>
          </a:p>
          <a:p>
            <a:pPr marL="457200" indent="-457200" algn="just">
              <a:lnSpc>
                <a:spcPts val="4199"/>
              </a:lnSpc>
              <a:buFont typeface="Arial" panose="020B0604020202020204" pitchFamily="34" charset="0"/>
              <a:buChar char="•"/>
            </a:pPr>
            <a:r>
              <a:rPr lang="en-US" sz="2799" dirty="0">
                <a:solidFill>
                  <a:srgbClr val="2B4570"/>
                </a:solidFill>
                <a:latin typeface="Georgia Pro"/>
              </a:rPr>
              <a:t>Anticipate arguments from opposing counsel </a:t>
            </a:r>
          </a:p>
          <a:p>
            <a:pPr marL="457200" indent="-457200" algn="just">
              <a:lnSpc>
                <a:spcPts val="4199"/>
              </a:lnSpc>
              <a:buFont typeface="Arial" panose="020B0604020202020204" pitchFamily="34" charset="0"/>
              <a:buChar char="•"/>
            </a:pPr>
            <a:r>
              <a:rPr lang="en-US" sz="2799" dirty="0">
                <a:solidFill>
                  <a:srgbClr val="2B4570"/>
                </a:solidFill>
                <a:latin typeface="Georgia Pro"/>
              </a:rPr>
              <a:t>Control the bad facts </a:t>
            </a:r>
          </a:p>
          <a:p>
            <a:pPr marL="457200" indent="-457200" algn="just">
              <a:lnSpc>
                <a:spcPts val="4199"/>
              </a:lnSpc>
              <a:buFont typeface="Arial" panose="020B0604020202020204" pitchFamily="34" charset="0"/>
              <a:buChar char="•"/>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145611E3-0DBF-AAA1-051F-A40F2E2942BA}"/>
              </a:ext>
            </a:extLst>
          </p:cNvPr>
          <p:cNvSpPr txBox="1"/>
          <p:nvPr/>
        </p:nvSpPr>
        <p:spPr>
          <a:xfrm>
            <a:off x="1028700" y="439102"/>
            <a:ext cx="12077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Preparation</a:t>
            </a:r>
          </a:p>
        </p:txBody>
      </p:sp>
      <p:sp>
        <p:nvSpPr>
          <p:cNvPr id="9" name="Freeform 9">
            <a:extLst>
              <a:ext uri="{FF2B5EF4-FFF2-40B4-BE49-F238E27FC236}">
                <a16:creationId xmlns:a16="http://schemas.microsoft.com/office/drawing/2014/main" id="{DC78D338-D756-194E-3D43-D3AD23326BB2}"/>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9436610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12942-6BEA-061D-360F-89C00A92BBC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CA75BF12-A952-D0BD-5FF1-5B2A17B29008}"/>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C03785ED-612D-46C6-4B18-C605C02EC152}"/>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2F9052A3-BBCA-8308-3203-75ACFB815EE5}"/>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CFF809D2-00E2-DBEB-289A-96CE638D5D74}"/>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A3A63CF6-5E34-2EC0-FE21-33CB8AA60932}"/>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33AE2317-2D9C-B2DB-DAB7-C67FBE301914}"/>
              </a:ext>
            </a:extLst>
          </p:cNvPr>
          <p:cNvSpPr txBox="1"/>
          <p:nvPr/>
        </p:nvSpPr>
        <p:spPr>
          <a:xfrm>
            <a:off x="1028700" y="1800655"/>
            <a:ext cx="13296900" cy="6963253"/>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Tenn. R. Evid. 702: Testimony by Experts. </a:t>
            </a:r>
          </a:p>
          <a:p>
            <a:pPr algn="just">
              <a:lnSpc>
                <a:spcPts val="4199"/>
              </a:lnSpc>
            </a:pPr>
            <a:r>
              <a:rPr lang="en-US" sz="2799" dirty="0">
                <a:solidFill>
                  <a:srgbClr val="2B4570"/>
                </a:solidFill>
                <a:latin typeface="Georgia Pro"/>
              </a:rPr>
              <a:t>If scientific, technical, or other specialized knowledge will substantially assist the trier of fact to understand the evidence or to determine a fact issue, a witness qualified as an expert by knowledge, skill, experience, training, or education may testify in the form of an opinion or otherwise.</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Where experts are usually needed in consumer cases: car contract/repair cases (to prove the condition of the vehicle, the cause of damage, etc.) and in construction cases (to prove workmanship, quality of work, etc.).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An individual can testify about what they think the value of their personal property is, but this will not generally have significant weight, except in specific circumstances. </a:t>
            </a:r>
          </a:p>
        </p:txBody>
      </p:sp>
      <p:sp>
        <p:nvSpPr>
          <p:cNvPr id="8" name="TextBox 8">
            <a:extLst>
              <a:ext uri="{FF2B5EF4-FFF2-40B4-BE49-F238E27FC236}">
                <a16:creationId xmlns:a16="http://schemas.microsoft.com/office/drawing/2014/main" id="{F438B90B-5079-14D1-1E1A-6A6B68FE237A}"/>
              </a:ext>
            </a:extLst>
          </p:cNvPr>
          <p:cNvSpPr txBox="1"/>
          <p:nvPr/>
        </p:nvSpPr>
        <p:spPr>
          <a:xfrm>
            <a:off x="1028700" y="439102"/>
            <a:ext cx="11544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Expert Witnesses</a:t>
            </a:r>
          </a:p>
        </p:txBody>
      </p:sp>
      <p:sp>
        <p:nvSpPr>
          <p:cNvPr id="9" name="Freeform 9">
            <a:extLst>
              <a:ext uri="{FF2B5EF4-FFF2-40B4-BE49-F238E27FC236}">
                <a16:creationId xmlns:a16="http://schemas.microsoft.com/office/drawing/2014/main" id="{51B0FCF4-65F1-34A1-1A5C-3A3C9E34F235}"/>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780876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4D909-13B8-E748-8C80-E7676E6B6C9D}"/>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3B9E7708-0DE5-1677-4A6A-1535AEBEDEB4}"/>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4273F96A-A306-F70A-6107-4580D0F7210D}"/>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71AFA84F-27C5-BE03-8240-FEBF9B0F67B6}"/>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571E1C51-D882-296A-7BA5-03BBA8881CC1}"/>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FE537FCB-3F96-97FF-CA6E-2E6EB2A59D67}"/>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1AE75FCB-5228-5EB7-E09F-06B77EEA404A}"/>
              </a:ext>
            </a:extLst>
          </p:cNvPr>
          <p:cNvSpPr txBox="1"/>
          <p:nvPr/>
        </p:nvSpPr>
        <p:spPr>
          <a:xfrm>
            <a:off x="1028700" y="1800655"/>
            <a:ext cx="14363700" cy="5886035"/>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Three reasons consumer law is critical to legal aid, from “The Practice of Consumer Law,” published in 2005: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“First, consumer law addresses the common needs of legal services clients. . . . Second, consumer law is more than what immediately springs to mind. In the practice of poverty law, consumer law cannot be understood as it is defined in law school. . . . Precisely because our clients are poor, their economic fortunes are often at stake in whatever the nominal reason for seeking legal services. . . . The third principal reason consumer law is important for legal services stems from the nature of poverty in America.”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Will Ogburn, former Executive Director of the National Consumer Law Center</a:t>
            </a:r>
          </a:p>
        </p:txBody>
      </p:sp>
      <p:sp>
        <p:nvSpPr>
          <p:cNvPr id="8" name="TextBox 8">
            <a:extLst>
              <a:ext uri="{FF2B5EF4-FFF2-40B4-BE49-F238E27FC236}">
                <a16:creationId xmlns:a16="http://schemas.microsoft.com/office/drawing/2014/main" id="{C835EC83-A27E-D837-7AED-964A635536B5}"/>
              </a:ext>
            </a:extLst>
          </p:cNvPr>
          <p:cNvSpPr txBox="1"/>
          <p:nvPr/>
        </p:nvSpPr>
        <p:spPr>
          <a:xfrm>
            <a:off x="1028700" y="439102"/>
            <a:ext cx="12687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The role of free legal services</a:t>
            </a:r>
          </a:p>
        </p:txBody>
      </p:sp>
      <p:sp>
        <p:nvSpPr>
          <p:cNvPr id="9" name="Freeform 9">
            <a:extLst>
              <a:ext uri="{FF2B5EF4-FFF2-40B4-BE49-F238E27FC236}">
                <a16:creationId xmlns:a16="http://schemas.microsoft.com/office/drawing/2014/main" id="{CA62F8FE-470E-E006-2CCD-06CEDB79723B}"/>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4872271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E51AC-8D97-2FD3-3F80-11DB1926D199}"/>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E2E4CC9D-AC2B-807B-E491-42F99C3D43A4}"/>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C03EE661-8CDC-A488-C90D-B9DFD108E835}"/>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699B5A6C-2841-A7E2-712D-0012E2988F8F}"/>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BCDC3CE1-8A9A-E27C-E1E9-4902B8BF30ED}"/>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256E529F-8A2E-A69D-A240-2DD7348B28E9}"/>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C66F9A7D-30FC-0D3C-1E9A-337B8C9A3312}"/>
              </a:ext>
            </a:extLst>
          </p:cNvPr>
          <p:cNvSpPr txBox="1"/>
          <p:nvPr/>
        </p:nvSpPr>
        <p:spPr>
          <a:xfrm>
            <a:off x="1028700" y="1800655"/>
            <a:ext cx="13296900" cy="6424644"/>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I like to open the case with my expert witness, as they are (probably) more reliable, predictable, and understandable than my client.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Establish their credentials and their opinion of the vehicle (or whatever you are using them for). Make sure you hammer relevant elements in your questions. For example, in revocation of acceptance cases, you want to establish (1) the problems with the vehicle were significant, and (2) it would be difficult to identify those problems prior to purchasing the vehicle. Ask them to explain any estimates they provide.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In some cases, the expert can also be a fact witness, but the heavy lifting they will do is with their specialty and educating the court. </a:t>
            </a:r>
          </a:p>
        </p:txBody>
      </p:sp>
      <p:sp>
        <p:nvSpPr>
          <p:cNvPr id="8" name="TextBox 8">
            <a:extLst>
              <a:ext uri="{FF2B5EF4-FFF2-40B4-BE49-F238E27FC236}">
                <a16:creationId xmlns:a16="http://schemas.microsoft.com/office/drawing/2014/main" id="{D8F0D609-C276-06F1-61AA-E53D43015620}"/>
              </a:ext>
            </a:extLst>
          </p:cNvPr>
          <p:cNvSpPr txBox="1"/>
          <p:nvPr/>
        </p:nvSpPr>
        <p:spPr>
          <a:xfrm>
            <a:off x="1028700" y="439102"/>
            <a:ext cx="11544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Expert Witnesses</a:t>
            </a:r>
          </a:p>
        </p:txBody>
      </p:sp>
      <p:sp>
        <p:nvSpPr>
          <p:cNvPr id="9" name="Freeform 9">
            <a:extLst>
              <a:ext uri="{FF2B5EF4-FFF2-40B4-BE49-F238E27FC236}">
                <a16:creationId xmlns:a16="http://schemas.microsoft.com/office/drawing/2014/main" id="{0E3D0983-6C6F-AEBB-C599-79604AAAC414}"/>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4821220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A7617-BFE1-0A49-B559-368974C5AD6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5F0DFC1-F01B-CB46-E932-BA492D4989CC}"/>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D5716B68-24BF-9299-9C37-152BCCA10B12}"/>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1A9CA62F-F723-9437-D172-8BD67A70C327}"/>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92D593CC-397F-A72B-4D40-60848B560DDB}"/>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D866A927-A8AF-035E-4ADE-DEE7F9059C60}"/>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24BC155E-F8A7-0A5D-6A44-3C9462A6AD42}"/>
              </a:ext>
            </a:extLst>
          </p:cNvPr>
          <p:cNvSpPr txBox="1"/>
          <p:nvPr/>
        </p:nvSpPr>
        <p:spPr>
          <a:xfrm>
            <a:off x="1028700" y="1800655"/>
            <a:ext cx="13296900" cy="8040471"/>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Setting the foundation for an expert—examples of questions to ask (from my notes in a car case I did): </a:t>
            </a:r>
          </a:p>
          <a:p>
            <a:pPr algn="just">
              <a:lnSpc>
                <a:spcPts val="4199"/>
              </a:lnSpc>
            </a:pPr>
            <a:endParaRPr lang="en-US" sz="2799" dirty="0">
              <a:solidFill>
                <a:srgbClr val="2B4570"/>
              </a:solidFill>
              <a:latin typeface="Georgia Pro"/>
            </a:endParaRPr>
          </a:p>
          <a:p>
            <a:pPr marL="514350" indent="-514350" algn="just">
              <a:lnSpc>
                <a:spcPts val="4199"/>
              </a:lnSpc>
              <a:buAutoNum type="arabicPeriod"/>
            </a:pPr>
            <a:r>
              <a:rPr lang="en-US" sz="2799" dirty="0">
                <a:solidFill>
                  <a:srgbClr val="2B4570"/>
                </a:solidFill>
                <a:latin typeface="Georgia Pro"/>
              </a:rPr>
              <a:t>Can you please state your name for the court? </a:t>
            </a:r>
          </a:p>
          <a:p>
            <a:pPr marL="514350" indent="-514350" algn="just">
              <a:lnSpc>
                <a:spcPts val="4199"/>
              </a:lnSpc>
              <a:buAutoNum type="arabicPeriod"/>
            </a:pPr>
            <a:r>
              <a:rPr lang="en-US" sz="2799" dirty="0">
                <a:solidFill>
                  <a:srgbClr val="2B4570"/>
                </a:solidFill>
                <a:latin typeface="Georgia Pro"/>
              </a:rPr>
              <a:t>What do you do for a living? </a:t>
            </a:r>
          </a:p>
          <a:p>
            <a:pPr marL="514350" indent="-514350" algn="just">
              <a:lnSpc>
                <a:spcPts val="4199"/>
              </a:lnSpc>
              <a:buAutoNum type="arabicPeriod"/>
            </a:pPr>
            <a:r>
              <a:rPr lang="en-US" sz="2799" dirty="0">
                <a:solidFill>
                  <a:srgbClr val="2B4570"/>
                </a:solidFill>
                <a:latin typeface="Georgia Pro"/>
              </a:rPr>
              <a:t>Do you work at a shop in the area? What’s the name of that place? </a:t>
            </a:r>
          </a:p>
          <a:p>
            <a:pPr marL="514350" indent="-514350" algn="just">
              <a:lnSpc>
                <a:spcPts val="4199"/>
              </a:lnSpc>
              <a:buAutoNum type="arabicPeriod"/>
            </a:pPr>
            <a:r>
              <a:rPr lang="en-US" sz="2799" dirty="0">
                <a:solidFill>
                  <a:srgbClr val="2B4570"/>
                </a:solidFill>
                <a:latin typeface="Georgia Pro"/>
              </a:rPr>
              <a:t>What is your title there? </a:t>
            </a:r>
          </a:p>
          <a:p>
            <a:pPr marL="514350" indent="-514350" algn="just">
              <a:lnSpc>
                <a:spcPts val="4199"/>
              </a:lnSpc>
              <a:buAutoNum type="arabicPeriod"/>
            </a:pPr>
            <a:r>
              <a:rPr lang="en-US" sz="2799" dirty="0">
                <a:solidFill>
                  <a:srgbClr val="2B4570"/>
                </a:solidFill>
                <a:latin typeface="Georgia Pro"/>
              </a:rPr>
              <a:t>How long have you been working there? </a:t>
            </a:r>
          </a:p>
          <a:p>
            <a:pPr marL="514350" indent="-514350" algn="just">
              <a:lnSpc>
                <a:spcPts val="4199"/>
              </a:lnSpc>
              <a:buAutoNum type="arabicPeriod"/>
            </a:pPr>
            <a:r>
              <a:rPr lang="en-US" sz="2799" dirty="0">
                <a:solidFill>
                  <a:srgbClr val="2B4570"/>
                </a:solidFill>
                <a:latin typeface="Georgia Pro"/>
              </a:rPr>
              <a:t>How long have you been working as a mechanic? </a:t>
            </a:r>
          </a:p>
          <a:p>
            <a:pPr marL="514350" indent="-514350" algn="just">
              <a:lnSpc>
                <a:spcPts val="4199"/>
              </a:lnSpc>
              <a:buAutoNum type="arabicPeriod"/>
            </a:pPr>
            <a:r>
              <a:rPr lang="en-US" sz="2799" dirty="0">
                <a:solidFill>
                  <a:srgbClr val="2B4570"/>
                </a:solidFill>
                <a:latin typeface="Georgia Pro"/>
              </a:rPr>
              <a:t>What type of training or education did you receive to become a mechanic? </a:t>
            </a:r>
          </a:p>
          <a:p>
            <a:pPr marL="514350" indent="-514350" algn="just">
              <a:lnSpc>
                <a:spcPts val="4199"/>
              </a:lnSpc>
              <a:buAutoNum type="arabicPeriod"/>
            </a:pPr>
            <a:r>
              <a:rPr lang="en-US" sz="2799" dirty="0">
                <a:solidFill>
                  <a:srgbClr val="2B4570"/>
                </a:solidFill>
                <a:latin typeface="Georgia Pro"/>
              </a:rPr>
              <a:t>What types of vehicles do you typically work on? </a:t>
            </a:r>
          </a:p>
          <a:p>
            <a:pPr marL="514350" indent="-514350" algn="just">
              <a:lnSpc>
                <a:spcPts val="4199"/>
              </a:lnSpc>
              <a:buAutoNum type="arabicPeriod"/>
            </a:pPr>
            <a:r>
              <a:rPr lang="en-US" sz="2799" dirty="0">
                <a:solidFill>
                  <a:srgbClr val="2B4570"/>
                </a:solidFill>
                <a:latin typeface="Georgia Pro"/>
              </a:rPr>
              <a:t>Do you regularly inspect or maintain Chevrolet vehicles? </a:t>
            </a:r>
          </a:p>
          <a:p>
            <a:pPr marL="514350" indent="-514350" algn="just">
              <a:lnSpc>
                <a:spcPts val="4199"/>
              </a:lnSpc>
              <a:buAutoNum type="arabicPeriod"/>
            </a:pPr>
            <a:r>
              <a:rPr lang="en-US" sz="2799" dirty="0">
                <a:solidFill>
                  <a:srgbClr val="2B4570"/>
                </a:solidFill>
                <a:latin typeface="Georgia Pro"/>
              </a:rPr>
              <a:t>Your honor, I would tender Mr. Rosson as an expert, unless there are any objections by opposing counsel or the Court. </a:t>
            </a:r>
          </a:p>
          <a:p>
            <a:pPr algn="just">
              <a:lnSpc>
                <a:spcPts val="4199"/>
              </a:lnSpc>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275500EB-40F6-3C07-BD27-06EA378136A1}"/>
              </a:ext>
            </a:extLst>
          </p:cNvPr>
          <p:cNvSpPr txBox="1"/>
          <p:nvPr/>
        </p:nvSpPr>
        <p:spPr>
          <a:xfrm>
            <a:off x="1028700" y="439102"/>
            <a:ext cx="11544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Litigation – Expert Witnesses</a:t>
            </a:r>
          </a:p>
        </p:txBody>
      </p:sp>
      <p:sp>
        <p:nvSpPr>
          <p:cNvPr id="9" name="Freeform 9">
            <a:extLst>
              <a:ext uri="{FF2B5EF4-FFF2-40B4-BE49-F238E27FC236}">
                <a16:creationId xmlns:a16="http://schemas.microsoft.com/office/drawing/2014/main" id="{EC038C8A-8B64-1C81-AE8C-D17F8507EE54}"/>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2267010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0B05C-F7F5-7A40-17D8-BEBE8E676DFD}"/>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C2233CF0-C295-81CA-7BB3-06972608AB3A}"/>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D790ACB1-3D20-5361-3730-48DA7857BDAA}"/>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AEF2350E-E03E-6512-0903-BFA8D1D715BB}"/>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14FB4102-EA3F-9AB6-FEC4-56204A2BA2C1}"/>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9EB52C23-8FA2-94DB-F71F-1F5AA898BA67}"/>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338D5BF8-60D5-477F-2EDC-50F6821F29CD}"/>
              </a:ext>
            </a:extLst>
          </p:cNvPr>
          <p:cNvSpPr txBox="1"/>
          <p:nvPr/>
        </p:nvSpPr>
        <p:spPr>
          <a:xfrm>
            <a:off x="1028700" y="1800655"/>
            <a:ext cx="13449300" cy="5886035"/>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With a judgment, creditors can: </a:t>
            </a:r>
          </a:p>
          <a:p>
            <a:pPr marL="457200" indent="-457200" algn="just">
              <a:lnSpc>
                <a:spcPts val="4199"/>
              </a:lnSpc>
              <a:buFont typeface="Arial" panose="020B0604020202020204" pitchFamily="34" charset="0"/>
              <a:buChar char="•"/>
            </a:pPr>
            <a:r>
              <a:rPr lang="en-US" sz="2799" dirty="0">
                <a:solidFill>
                  <a:srgbClr val="2B4570"/>
                </a:solidFill>
                <a:latin typeface="Georgia Pro"/>
              </a:rPr>
              <a:t>Garnish up to 25% of a defendant’s paycheck if they make more than $217.50 per week (also can add $2.50 per week for each dependent under 16 in the household)</a:t>
            </a:r>
          </a:p>
          <a:p>
            <a:pPr marL="457200" indent="-457200" algn="just">
              <a:lnSpc>
                <a:spcPts val="4199"/>
              </a:lnSpc>
              <a:buFont typeface="Arial" panose="020B0604020202020204" pitchFamily="34" charset="0"/>
              <a:buChar char="•"/>
            </a:pPr>
            <a:r>
              <a:rPr lang="en-US" sz="2799" dirty="0">
                <a:solidFill>
                  <a:srgbClr val="2B4570"/>
                </a:solidFill>
                <a:latin typeface="Georgia Pro"/>
              </a:rPr>
              <a:t>Levy bank accounts to take any unprotected funds in those accounts </a:t>
            </a:r>
          </a:p>
          <a:p>
            <a:pPr marL="457200" indent="-457200" algn="just">
              <a:lnSpc>
                <a:spcPts val="4199"/>
              </a:lnSpc>
              <a:buFont typeface="Arial" panose="020B0604020202020204" pitchFamily="34" charset="0"/>
              <a:buChar char="•"/>
            </a:pPr>
            <a:r>
              <a:rPr lang="en-US" sz="2799" dirty="0">
                <a:solidFill>
                  <a:srgbClr val="2B4570"/>
                </a:solidFill>
                <a:latin typeface="Georgia Pro"/>
              </a:rPr>
              <a:t>Levy any unprotected personal property to be seized and sold at public auction to pay toward the judgment</a:t>
            </a:r>
          </a:p>
          <a:p>
            <a:pPr marL="457200" indent="-457200" algn="just">
              <a:lnSpc>
                <a:spcPts val="4199"/>
              </a:lnSpc>
              <a:buFont typeface="Arial" panose="020B0604020202020204" pitchFamily="34" charset="0"/>
              <a:buChar char="•"/>
            </a:pPr>
            <a:r>
              <a:rPr lang="en-US" sz="2799" dirty="0">
                <a:solidFill>
                  <a:srgbClr val="2B4570"/>
                </a:solidFill>
                <a:latin typeface="Georgia Pro"/>
              </a:rPr>
              <a:t>Place a lien against any real property</a:t>
            </a:r>
          </a:p>
          <a:p>
            <a:pPr marL="457200" indent="-457200" algn="just">
              <a:lnSpc>
                <a:spcPts val="4199"/>
              </a:lnSpc>
              <a:buFont typeface="Arial" panose="020B0604020202020204" pitchFamily="34" charset="0"/>
              <a:buChar char="•"/>
            </a:pPr>
            <a:r>
              <a:rPr lang="en-US" sz="2799" dirty="0">
                <a:solidFill>
                  <a:srgbClr val="2B4570"/>
                </a:solidFill>
                <a:latin typeface="Georgia Pro"/>
              </a:rPr>
              <a:t>With a lien on real property, they can force a sale in Chancery Court</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Private creditors cannot garnish public benefits (like Social Security) or intercept tax refunds (they can take the refunds out of a bank account after it is deposited, though) </a:t>
            </a:r>
          </a:p>
        </p:txBody>
      </p:sp>
      <p:sp>
        <p:nvSpPr>
          <p:cNvPr id="8" name="TextBox 8">
            <a:extLst>
              <a:ext uri="{FF2B5EF4-FFF2-40B4-BE49-F238E27FC236}">
                <a16:creationId xmlns:a16="http://schemas.microsoft.com/office/drawing/2014/main" id="{ADE50502-B59E-FC4F-A8B3-68F590982B1A}"/>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Post-Judgment Collection</a:t>
            </a:r>
          </a:p>
        </p:txBody>
      </p:sp>
      <p:sp>
        <p:nvSpPr>
          <p:cNvPr id="9" name="Freeform 9">
            <a:extLst>
              <a:ext uri="{FF2B5EF4-FFF2-40B4-BE49-F238E27FC236}">
                <a16:creationId xmlns:a16="http://schemas.microsoft.com/office/drawing/2014/main" id="{72900DF2-61AF-D93F-B828-8BB88F4C0DFF}"/>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4219450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F4347-7988-4592-3DD9-09073CB6128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F849C6B-15C9-37D0-1CF1-559EB4BF35FD}"/>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EF0141B7-5433-B14C-A724-6A098CA09F2E}"/>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6D0DD827-4D05-9885-513D-8F950C2F20E0}"/>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78881FE9-BC62-B992-8527-46D3B1BF57FB}"/>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C22F6D35-263D-9DF0-D4A4-DB3AC7F77F80}"/>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91352BB3-DF62-F39B-A4A4-5553B00AD1EB}"/>
              </a:ext>
            </a:extLst>
          </p:cNvPr>
          <p:cNvSpPr txBox="1"/>
          <p:nvPr/>
        </p:nvSpPr>
        <p:spPr>
          <a:xfrm>
            <a:off x="1028700" y="1800655"/>
            <a:ext cx="13449300" cy="8579080"/>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Judgments become final (and can be collected) after appeals periods expire</a:t>
            </a:r>
          </a:p>
          <a:p>
            <a:pPr marL="457200" indent="-457200" algn="just">
              <a:lnSpc>
                <a:spcPts val="4199"/>
              </a:lnSpc>
              <a:buFont typeface="Arial" panose="020B0604020202020204" pitchFamily="34" charset="0"/>
              <a:buChar char="•"/>
            </a:pPr>
            <a:r>
              <a:rPr lang="en-US" sz="2799" dirty="0">
                <a:solidFill>
                  <a:srgbClr val="2B4570"/>
                </a:solidFill>
                <a:latin typeface="Georgia Pro"/>
              </a:rPr>
              <a:t>Judgment in general sessions courts = final after 10 days</a:t>
            </a:r>
          </a:p>
          <a:p>
            <a:pPr marL="457200" indent="-457200" algn="just">
              <a:lnSpc>
                <a:spcPts val="4199"/>
              </a:lnSpc>
              <a:buFont typeface="Arial" panose="020B0604020202020204" pitchFamily="34" charset="0"/>
              <a:buChar char="•"/>
            </a:pPr>
            <a:r>
              <a:rPr lang="en-US" sz="2799" dirty="0">
                <a:solidFill>
                  <a:srgbClr val="2B4570"/>
                </a:solidFill>
                <a:latin typeface="Georgia Pro"/>
              </a:rPr>
              <a:t>Courts of record = usually 30 days</a:t>
            </a:r>
          </a:p>
          <a:p>
            <a:pPr marL="457200" indent="-457200" algn="just">
              <a:lnSpc>
                <a:spcPts val="4199"/>
              </a:lnSpc>
              <a:buFont typeface="Arial" panose="020B0604020202020204" pitchFamily="34" charset="0"/>
              <a:buChar char="•"/>
            </a:pPr>
            <a:r>
              <a:rPr lang="en-US" sz="2799" dirty="0">
                <a:solidFill>
                  <a:srgbClr val="2B4570"/>
                </a:solidFill>
                <a:latin typeface="Georgia Pro"/>
              </a:rPr>
              <a:t>For counting, day 1 = the day AFTER the judgment is entered </a:t>
            </a:r>
          </a:p>
          <a:p>
            <a:pPr marL="457200" indent="-457200" algn="just">
              <a:lnSpc>
                <a:spcPts val="4199"/>
              </a:lnSpc>
              <a:buFont typeface="Arial" panose="020B0604020202020204" pitchFamily="34" charset="0"/>
              <a:buChar char="•"/>
            </a:pPr>
            <a:r>
              <a:rPr lang="en-US" sz="2799" dirty="0">
                <a:solidFill>
                  <a:srgbClr val="2B4570"/>
                </a:solidFill>
                <a:latin typeface="Georgia Pro"/>
              </a:rPr>
              <a:t>Weekends and holidays count in the total, but your last day cannot be a weekend or holiday (i.e., if day 10 is a Sunday, you have until the following Monday)</a:t>
            </a:r>
          </a:p>
          <a:p>
            <a:pPr marL="457200" indent="-457200" algn="just">
              <a:lnSpc>
                <a:spcPts val="4199"/>
              </a:lnSpc>
              <a:buFont typeface="Arial" panose="020B0604020202020204" pitchFamily="34" charset="0"/>
              <a:buChar char="•"/>
            </a:pPr>
            <a:r>
              <a:rPr lang="en-US" sz="2799" dirty="0">
                <a:solidFill>
                  <a:srgbClr val="2B4570"/>
                </a:solidFill>
                <a:latin typeface="Georgia Pro"/>
              </a:rPr>
              <a:t>Courts lose jurisdiction to hear challenges on the merits once judgment is final*</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Personal Property Exemption list – can protect up to $10,000 in personal property and accounts; must file within 10 days of the judgment being final to guarantee protection of assets (but can still file afterward)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Slow Pay Motion (Motion for Installment Payments – will stay garnishments and allow a defendant to apply for a monthly payment amount set by the court, using sworn information about the defendant’s income and expenses (note: defendant only gets one try at a Slow Pay) </a:t>
            </a:r>
          </a:p>
        </p:txBody>
      </p:sp>
      <p:sp>
        <p:nvSpPr>
          <p:cNvPr id="8" name="TextBox 8">
            <a:extLst>
              <a:ext uri="{FF2B5EF4-FFF2-40B4-BE49-F238E27FC236}">
                <a16:creationId xmlns:a16="http://schemas.microsoft.com/office/drawing/2014/main" id="{98751255-9184-ABD0-0505-D7D75ACE205C}"/>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Post-Judgment Collection</a:t>
            </a:r>
          </a:p>
        </p:txBody>
      </p:sp>
      <p:sp>
        <p:nvSpPr>
          <p:cNvPr id="9" name="Freeform 9">
            <a:extLst>
              <a:ext uri="{FF2B5EF4-FFF2-40B4-BE49-F238E27FC236}">
                <a16:creationId xmlns:a16="http://schemas.microsoft.com/office/drawing/2014/main" id="{2F41FEC8-5DB8-69CA-4028-7140A32C1229}"/>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2080133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9905F-D932-C181-6280-DD1FA5DAF4EF}"/>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05DB845-59AE-B340-3625-712F34BECC90}"/>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7A71F426-A4C7-3329-392B-BBFF9082638A}"/>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DE125053-E466-4218-7679-35F6A8B61A35}"/>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660DD96B-5274-7BBA-6960-90287E6A0CEB}"/>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07D01EF2-1104-F68F-39B0-C31226F42586}"/>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E4B4D769-FD9C-96E5-77D1-406F94E18D9D}"/>
              </a:ext>
            </a:extLst>
          </p:cNvPr>
          <p:cNvSpPr txBox="1"/>
          <p:nvPr/>
        </p:nvSpPr>
        <p:spPr>
          <a:xfrm>
            <a:off x="1028700" y="1800655"/>
            <a:ext cx="12273982" cy="6963253"/>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One of the rare instances in which the Tennessee Rules of Civil Procedure do apply in General Sessions court is an odd one: The rules for discovery apply in post-judgment collections.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Creditors with a judgment can send written discovery (interrogatories, requests for production) to defendants to find out ways they can collect their judgment.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If that is fruitless, creditors can also subpoena defendants for a court hearing to ask those questions in person, under oath. This is colloquially called a debtor’s examination. If a defendant fails to appear for that hearing or refuses to answer questions or provide documents, they can be held in civil contempt. Creditors have extensive discovery rights once they obtain a judgment.  </a:t>
            </a:r>
          </a:p>
        </p:txBody>
      </p:sp>
      <p:sp>
        <p:nvSpPr>
          <p:cNvPr id="8" name="TextBox 8">
            <a:extLst>
              <a:ext uri="{FF2B5EF4-FFF2-40B4-BE49-F238E27FC236}">
                <a16:creationId xmlns:a16="http://schemas.microsoft.com/office/drawing/2014/main" id="{39E6E2E0-B850-D28D-4EDF-0B20E0F070FF}"/>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Post-Judgment Collection</a:t>
            </a:r>
          </a:p>
        </p:txBody>
      </p:sp>
      <p:sp>
        <p:nvSpPr>
          <p:cNvPr id="9" name="Freeform 9">
            <a:extLst>
              <a:ext uri="{FF2B5EF4-FFF2-40B4-BE49-F238E27FC236}">
                <a16:creationId xmlns:a16="http://schemas.microsoft.com/office/drawing/2014/main" id="{2A6AC29C-1D41-FFD3-44A6-FEAED50AC5C2}"/>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7809593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420DF-9603-C2BE-D411-19A6BF6C70AF}"/>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5E21201-70E0-0963-6D97-49A03D618DB4}"/>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2D0A1E7E-CC53-21BD-E5CE-1B3D12763DD7}"/>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21419810-E21F-4829-5A43-D6B6905F9480}"/>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B1DC1848-9005-2836-3902-42C89E3FC9F0}"/>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7E8085A8-F6DA-1645-66FF-04C108ABB05C}"/>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B175BB39-DF5D-851D-ED78-2D6E34A4A211}"/>
              </a:ext>
            </a:extLst>
          </p:cNvPr>
          <p:cNvSpPr txBox="1"/>
          <p:nvPr/>
        </p:nvSpPr>
        <p:spPr>
          <a:xfrm>
            <a:off x="1028700" y="1800655"/>
            <a:ext cx="12273982" cy="8040471"/>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Creditors with a judgment can send a certified copy of that judgment to the Register of Deeds office in a county and place a lien against any/all real property owned by an individual in that county. This is automatic if the defendant owns property in the county where the judgment was obtained.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Creditors can file an action to enforce a judgment in Chancery Court to force the sale of the home to satisfy the judgment. </a:t>
            </a:r>
          </a:p>
          <a:p>
            <a:pPr marL="457200" indent="-457200" algn="just">
              <a:lnSpc>
                <a:spcPts val="4199"/>
              </a:lnSpc>
              <a:buFont typeface="Arial" panose="020B0604020202020204" pitchFamily="34" charset="0"/>
              <a:buChar char="•"/>
            </a:pPr>
            <a:r>
              <a:rPr lang="en-US" sz="2799" dirty="0">
                <a:solidFill>
                  <a:srgbClr val="2B4570"/>
                </a:solidFill>
                <a:latin typeface="Georgia Pro"/>
              </a:rPr>
              <a:t>Practical reality: Will the creditor do this? Will they even be paid? (Think: mortgages come first, then other liens with priority. In some cases, the mortgage company can even intervene and stop the sale anyway.)</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These liens attach to the defendant’s ownership interest in a property. This is relevant if the defendant owns property with survivorship rights (e.g., with their spouse as tenants by the entirety). If the defendant dies and the co-owner has survivorship rights, the lien goes away.  </a:t>
            </a:r>
          </a:p>
        </p:txBody>
      </p:sp>
      <p:sp>
        <p:nvSpPr>
          <p:cNvPr id="8" name="TextBox 8">
            <a:extLst>
              <a:ext uri="{FF2B5EF4-FFF2-40B4-BE49-F238E27FC236}">
                <a16:creationId xmlns:a16="http://schemas.microsoft.com/office/drawing/2014/main" id="{D76DF363-D3C8-330D-E878-35A8A055F123}"/>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Post-Judgment Collection</a:t>
            </a:r>
          </a:p>
        </p:txBody>
      </p:sp>
      <p:sp>
        <p:nvSpPr>
          <p:cNvPr id="9" name="Freeform 9">
            <a:extLst>
              <a:ext uri="{FF2B5EF4-FFF2-40B4-BE49-F238E27FC236}">
                <a16:creationId xmlns:a16="http://schemas.microsoft.com/office/drawing/2014/main" id="{9990A64E-93F9-FDCE-52E8-6B438C7DA775}"/>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0390722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0AEB1-F6EF-B21B-BD44-93AD6BC8343F}"/>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F82B085-D913-8F52-0209-FCF4F2399C83}"/>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64C7EB59-832E-8A7B-E00B-2C0AEA1B2F33}"/>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C931F1C9-D7E4-77D5-564A-DCFDD6C94891}"/>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C0922D76-EC3A-8EAF-94EE-D5BDFDAE44E4}"/>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B0387A78-ACFA-A328-8E7A-7124EFB607A8}"/>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3D4E264F-91DD-64FA-2270-5E6F4E20E847}"/>
              </a:ext>
            </a:extLst>
          </p:cNvPr>
          <p:cNvSpPr txBox="1"/>
          <p:nvPr/>
        </p:nvSpPr>
        <p:spPr>
          <a:xfrm>
            <a:off x="1028700" y="1800655"/>
            <a:ext cx="12273982" cy="7501862"/>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Even once a judgment has been obtained, the defendant could still make an offer to settle in a lump sum. For example, at tax time, the defendant might get a large return they could use to pay off the account at a lower amount (80%, 50% etc.)</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Depending on the amount of the debt and whether the defendant has made regular payments, the creditor may choose to take the guaranteed money. While they could have the amount owed go up with interest over time, they risk a defendant filing bankruptcy, dying, or becoming judgment-proof.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Creditors will take the lump sum payment, and in return file a notice with the court that the judgment was satisfied. Defendants should still get this agreement in writing, just in case the creditor forgets to file, or the court messes up the paperwork and still has a judgment on record for some reason. </a:t>
            </a:r>
          </a:p>
        </p:txBody>
      </p:sp>
      <p:sp>
        <p:nvSpPr>
          <p:cNvPr id="8" name="TextBox 8">
            <a:extLst>
              <a:ext uri="{FF2B5EF4-FFF2-40B4-BE49-F238E27FC236}">
                <a16:creationId xmlns:a16="http://schemas.microsoft.com/office/drawing/2014/main" id="{D31CD981-D31B-F1DC-82F6-6983183AC01F}"/>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Post-Judgment Collection</a:t>
            </a:r>
          </a:p>
        </p:txBody>
      </p:sp>
      <p:sp>
        <p:nvSpPr>
          <p:cNvPr id="9" name="Freeform 9">
            <a:extLst>
              <a:ext uri="{FF2B5EF4-FFF2-40B4-BE49-F238E27FC236}">
                <a16:creationId xmlns:a16="http://schemas.microsoft.com/office/drawing/2014/main" id="{50ED2FD4-D2F8-61BE-4DC4-0140B4D271CB}"/>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7251523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6575F-1E97-7B79-F8F0-ABF686323532}"/>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9F4C750A-E4EF-3F25-2799-CA5EAFDC7480}"/>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4C7DFCE7-195F-5355-A299-3CB1D34A58A9}"/>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5785C9DA-807F-AF37-1898-98687D0F7E7E}"/>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B760BE7A-8A3C-AC7C-E8F4-69417D2FDE66}"/>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5C8D82F1-D949-1344-6C6D-C2F045E61A93}"/>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2038FA73-4189-AFD6-31CE-A26BF9BFC8B0}"/>
              </a:ext>
            </a:extLst>
          </p:cNvPr>
          <p:cNvSpPr txBox="1"/>
          <p:nvPr/>
        </p:nvSpPr>
        <p:spPr>
          <a:xfrm>
            <a:off x="1028700" y="1800655"/>
            <a:ext cx="12273982" cy="8579080"/>
          </a:xfrm>
          <a:prstGeom prst="rect">
            <a:avLst/>
          </a:prstGeom>
        </p:spPr>
        <p:txBody>
          <a:bodyPr lIns="0" tIns="0" rIns="0" bIns="0" rtlCol="0" anchor="t">
            <a:spAutoFit/>
          </a:bodyPr>
          <a:lstStyle/>
          <a:p>
            <a:pPr algn="just">
              <a:lnSpc>
                <a:spcPts val="4199"/>
              </a:lnSpc>
            </a:pPr>
            <a:r>
              <a:rPr lang="en-US" sz="2799" dirty="0">
                <a:solidFill>
                  <a:srgbClr val="2B4570"/>
                </a:solidFill>
                <a:latin typeface="Georgia Pro"/>
              </a:rPr>
              <a:t>Bankruptcy is the last-ditch effort for consumers who have significant debt, and particularly judgments. Once bankruptcy is filed, there is a stay on collections.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Chapter 7 = liquidation bankruptcy, meaning all assets are liquidated (other than exemptions) to pay toward debts, any unpaid debts can be discharged</a:t>
            </a:r>
          </a:p>
          <a:p>
            <a:pPr marL="457200" indent="-457200" algn="just">
              <a:lnSpc>
                <a:spcPts val="4199"/>
              </a:lnSpc>
              <a:buFont typeface="Arial" panose="020B0604020202020204" pitchFamily="34" charset="0"/>
              <a:buChar char="•"/>
            </a:pPr>
            <a:r>
              <a:rPr lang="en-US" sz="2799" dirty="0">
                <a:solidFill>
                  <a:srgbClr val="2B4570"/>
                </a:solidFill>
                <a:latin typeface="Georgia Pro"/>
              </a:rPr>
              <a:t>Restrictions on who qualifies </a:t>
            </a:r>
          </a:p>
          <a:p>
            <a:pPr marL="457200" indent="-457200" algn="just">
              <a:lnSpc>
                <a:spcPts val="4199"/>
              </a:lnSpc>
              <a:buFont typeface="Arial" panose="020B0604020202020204" pitchFamily="34" charset="0"/>
              <a:buChar char="•"/>
            </a:pPr>
            <a:r>
              <a:rPr lang="en-US" sz="2799" dirty="0">
                <a:solidFill>
                  <a:srgbClr val="2B4570"/>
                </a:solidFill>
                <a:latin typeface="Georgia Pro"/>
              </a:rPr>
              <a:t>Does not make sense for people who own significant assets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Chapter 13 = wage earner’s plan; debts are essentially consolidated into one monthly payment; at the end of the plan, debts are discharged if consumer made all payments; if consumer misses payments, bankruptcy is dismissed and debts are revived</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SOL is tolled while in bankruptcy; keep an eye on SOL for client who file a Chapter 13 that is later dismissed for nonpayment. </a:t>
            </a:r>
          </a:p>
        </p:txBody>
      </p:sp>
      <p:sp>
        <p:nvSpPr>
          <p:cNvPr id="8" name="TextBox 8">
            <a:extLst>
              <a:ext uri="{FF2B5EF4-FFF2-40B4-BE49-F238E27FC236}">
                <a16:creationId xmlns:a16="http://schemas.microsoft.com/office/drawing/2014/main" id="{9D38C4A1-B923-A612-B75A-0FFE5989E07A}"/>
              </a:ext>
            </a:extLst>
          </p:cNvPr>
          <p:cNvSpPr txBox="1"/>
          <p:nvPr/>
        </p:nvSpPr>
        <p:spPr>
          <a:xfrm>
            <a:off x="1028700" y="439102"/>
            <a:ext cx="109347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Post-Judgment Collection</a:t>
            </a:r>
          </a:p>
        </p:txBody>
      </p:sp>
      <p:sp>
        <p:nvSpPr>
          <p:cNvPr id="9" name="Freeform 9">
            <a:extLst>
              <a:ext uri="{FF2B5EF4-FFF2-40B4-BE49-F238E27FC236}">
                <a16:creationId xmlns:a16="http://schemas.microsoft.com/office/drawing/2014/main" id="{6CBDF841-54E7-790F-B6EF-26EB133A3629}"/>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506915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EA865-BE58-1AFC-D0BE-3941D6B535D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68E2A328-7B1F-B97C-BBFD-3BF23C4AE3CA}"/>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4C6032C8-F0A6-4DDA-4CA3-60C6C6E26D20}"/>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0A6324F9-9341-FBD8-984B-77E2A531475E}"/>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0CD30144-B361-F476-0D5A-384E42B0C780}"/>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B979477A-0439-151E-51C9-CAE7D4C83B4C}"/>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32E12C45-0B77-BC54-C8D4-6ACF3ED54332}"/>
              </a:ext>
            </a:extLst>
          </p:cNvPr>
          <p:cNvSpPr txBox="1"/>
          <p:nvPr/>
        </p:nvSpPr>
        <p:spPr>
          <a:xfrm>
            <a:off x="1028700" y="1800655"/>
            <a:ext cx="13449300" cy="6963253"/>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Six Essential Rules for Surviving Debt – National Consumer Law Center (from the book “Surviving Debt,” which is available for free online through NCLC)</a:t>
            </a:r>
          </a:p>
          <a:p>
            <a:pPr marL="457200" indent="-457200" algn="just">
              <a:lnSpc>
                <a:spcPts val="4199"/>
              </a:lnSpc>
              <a:buFont typeface="Arial" panose="020B0604020202020204" pitchFamily="34" charset="0"/>
              <a:buChar char="•"/>
            </a:pPr>
            <a:r>
              <a:rPr lang="en-US" sz="2799" dirty="0">
                <a:solidFill>
                  <a:srgbClr val="2B4570"/>
                </a:solidFill>
                <a:latin typeface="Georgia Pro"/>
              </a:rPr>
              <a:t>Rule 1: Prioritize Debts Whose Non-Payment Immediately Harms Your Family</a:t>
            </a:r>
          </a:p>
          <a:p>
            <a:pPr marL="457200" indent="-457200" algn="just">
              <a:lnSpc>
                <a:spcPts val="4199"/>
              </a:lnSpc>
              <a:buFont typeface="Arial" panose="020B0604020202020204" pitchFamily="34" charset="0"/>
              <a:buChar char="•"/>
            </a:pPr>
            <a:r>
              <a:rPr lang="en-US" sz="2799" dirty="0">
                <a:solidFill>
                  <a:srgbClr val="2B4570"/>
                </a:solidFill>
                <a:latin typeface="Georgia Pro"/>
              </a:rPr>
              <a:t>Rule 2: Don’t Let Debt Collectors, Credit Score Worries, Stress, or Other Factors Force You into Bad Decisions</a:t>
            </a:r>
          </a:p>
          <a:p>
            <a:pPr marL="457200" indent="-457200" algn="just">
              <a:lnSpc>
                <a:spcPts val="4199"/>
              </a:lnSpc>
              <a:buFont typeface="Arial" panose="020B0604020202020204" pitchFamily="34" charset="0"/>
              <a:buChar char="•"/>
            </a:pPr>
            <a:r>
              <a:rPr lang="en-US" sz="2799" dirty="0">
                <a:solidFill>
                  <a:srgbClr val="2B4570"/>
                </a:solidFill>
                <a:latin typeface="Georgia Pro"/>
              </a:rPr>
              <a:t>Rule 3: Stretch Your Dollars and Your Debt, and Think Long Term</a:t>
            </a:r>
          </a:p>
          <a:p>
            <a:pPr marL="457200" indent="-457200" algn="just">
              <a:lnSpc>
                <a:spcPts val="4199"/>
              </a:lnSpc>
              <a:buFont typeface="Arial" panose="020B0604020202020204" pitchFamily="34" charset="0"/>
              <a:buChar char="•"/>
            </a:pPr>
            <a:r>
              <a:rPr lang="en-US" sz="2799" dirty="0">
                <a:solidFill>
                  <a:srgbClr val="2B4570"/>
                </a:solidFill>
                <a:latin typeface="Georgia Pro"/>
              </a:rPr>
              <a:t>Rule 4: Avoid Scams and Other Rip-Offs Preying on Those in Debt</a:t>
            </a:r>
          </a:p>
          <a:p>
            <a:pPr marL="457200" indent="-457200" algn="just">
              <a:lnSpc>
                <a:spcPts val="4199"/>
              </a:lnSpc>
              <a:buFont typeface="Arial" panose="020B0604020202020204" pitchFamily="34" charset="0"/>
              <a:buChar char="•"/>
            </a:pPr>
            <a:r>
              <a:rPr lang="en-US" sz="2799" dirty="0">
                <a:solidFill>
                  <a:srgbClr val="2B4570"/>
                </a:solidFill>
                <a:latin typeface="Georgia Pro"/>
              </a:rPr>
              <a:t>Rule 5: Know Whether and When to File Bankruptcy</a:t>
            </a:r>
          </a:p>
          <a:p>
            <a:pPr marL="457200" indent="-457200" algn="just">
              <a:lnSpc>
                <a:spcPts val="4199"/>
              </a:lnSpc>
              <a:buFont typeface="Arial" panose="020B0604020202020204" pitchFamily="34" charset="0"/>
              <a:buChar char="•"/>
            </a:pPr>
            <a:r>
              <a:rPr lang="en-US" sz="2799" dirty="0">
                <a:solidFill>
                  <a:srgbClr val="2B4570"/>
                </a:solidFill>
                <a:latin typeface="Georgia Pro"/>
              </a:rPr>
              <a:t>Rule 6: Get Help From a Counselor or Lawyer </a:t>
            </a:r>
          </a:p>
          <a:p>
            <a:pPr marL="457200" indent="-457200" algn="just">
              <a:lnSpc>
                <a:spcPts val="4199"/>
              </a:lnSpc>
              <a:buFont typeface="Arial" panose="020B0604020202020204" pitchFamily="34" charset="0"/>
              <a:buChar char="•"/>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This is basic advice I give to almost every single consumer client I assist, and it is advice most of our client base in all legal areas can use. We will touch on some of these rules in further details in this presentation. </a:t>
            </a:r>
          </a:p>
        </p:txBody>
      </p:sp>
      <p:sp>
        <p:nvSpPr>
          <p:cNvPr id="8" name="TextBox 8">
            <a:extLst>
              <a:ext uri="{FF2B5EF4-FFF2-40B4-BE49-F238E27FC236}">
                <a16:creationId xmlns:a16="http://schemas.microsoft.com/office/drawing/2014/main" id="{780BF812-CAB8-3DD7-CEDA-7E57B3CBFBB3}"/>
              </a:ext>
            </a:extLst>
          </p:cNvPr>
          <p:cNvSpPr txBox="1"/>
          <p:nvPr/>
        </p:nvSpPr>
        <p:spPr>
          <a:xfrm>
            <a:off x="1028700" y="439102"/>
            <a:ext cx="148971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Debt management</a:t>
            </a:r>
          </a:p>
        </p:txBody>
      </p:sp>
      <p:sp>
        <p:nvSpPr>
          <p:cNvPr id="9" name="Freeform 9">
            <a:extLst>
              <a:ext uri="{FF2B5EF4-FFF2-40B4-BE49-F238E27FC236}">
                <a16:creationId xmlns:a16="http://schemas.microsoft.com/office/drawing/2014/main" id="{0BF88099-5935-E1B6-A6F8-25B46D7CED5E}"/>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65255318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B8CBB-9EA4-F2F2-402A-5A2465800D0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9AE4B713-832F-EF2B-518A-8570A81061EE}"/>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1CBAAFA9-6384-9D98-48B2-5FC5E4F0285F}"/>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8B105F90-0A5D-DE4A-D6BF-1FA7F7E7CA05}"/>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6EA9CFCF-F7DC-9E24-F52F-EF53D6A3CA98}"/>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D2E25BA5-C1C6-3103-6A62-213C2A7D039C}"/>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E6F9D0CF-D105-C6BA-C2C4-5455D0F2AB82}"/>
              </a:ext>
            </a:extLst>
          </p:cNvPr>
          <p:cNvSpPr txBox="1"/>
          <p:nvPr/>
        </p:nvSpPr>
        <p:spPr>
          <a:xfrm>
            <a:off x="1028700" y="1800655"/>
            <a:ext cx="13449300" cy="6963253"/>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Priority of debts: </a:t>
            </a:r>
          </a:p>
          <a:p>
            <a:pPr marL="457200" indent="-457200" algn="just">
              <a:lnSpc>
                <a:spcPts val="4199"/>
              </a:lnSpc>
              <a:buFont typeface="Arial" panose="020B0604020202020204" pitchFamily="34" charset="0"/>
              <a:buChar char="•"/>
            </a:pPr>
            <a:r>
              <a:rPr lang="en-US" sz="2799" dirty="0">
                <a:solidFill>
                  <a:srgbClr val="2B4570"/>
                </a:solidFill>
                <a:latin typeface="Georgia Pro"/>
              </a:rPr>
              <a:t>Client should consider: What happens if I do not pay this debt?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Utilities, rent/mortgage, insurance, food versus credit cards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Core living expenses first, secured debt in the middle, unsecured debt is last </a:t>
            </a:r>
          </a:p>
          <a:p>
            <a:pPr marL="457200" indent="-457200" algn="just">
              <a:lnSpc>
                <a:spcPts val="4199"/>
              </a:lnSpc>
              <a:buFont typeface="Arial" panose="020B0604020202020204" pitchFamily="34" charset="0"/>
              <a:buChar char="•"/>
            </a:pPr>
            <a:r>
              <a:rPr lang="en-US" sz="2799" dirty="0">
                <a:solidFill>
                  <a:srgbClr val="2B4570"/>
                </a:solidFill>
                <a:latin typeface="Georgia Pro"/>
              </a:rPr>
              <a:t>Telling/advising a client to not pay a debt?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Which is better for the client, saving $20/month for an emergency fund, or paying $20 toward a credit card debt? </a:t>
            </a:r>
          </a:p>
          <a:p>
            <a:pPr marL="914400" lvl="1" indent="-457200" algn="just">
              <a:lnSpc>
                <a:spcPts val="4199"/>
              </a:lnSpc>
              <a:buFont typeface="Arial" panose="020B0604020202020204" pitchFamily="34" charset="0"/>
              <a:buChar char="•"/>
            </a:pPr>
            <a:r>
              <a:rPr lang="en-US" sz="2799" dirty="0">
                <a:solidFill>
                  <a:srgbClr val="2B4570"/>
                </a:solidFill>
                <a:latin typeface="Georgia Pro"/>
              </a:rPr>
              <a:t>Is the credit hit worth it? </a:t>
            </a:r>
          </a:p>
          <a:p>
            <a:pPr marL="457200" indent="-457200" algn="just">
              <a:lnSpc>
                <a:spcPts val="4199"/>
              </a:lnSpc>
              <a:buFont typeface="Arial" panose="020B0604020202020204" pitchFamily="34" charset="0"/>
              <a:buChar char="•"/>
            </a:pPr>
            <a:r>
              <a:rPr lang="en-US" sz="2799" dirty="0">
                <a:solidFill>
                  <a:srgbClr val="2B4570"/>
                </a:solidFill>
                <a:latin typeface="Georgia Pro"/>
              </a:rPr>
              <a:t>The advice of paying off the smallest account first to get it out of the way is not always good advice for those living in poverty. </a:t>
            </a:r>
          </a:p>
          <a:p>
            <a:pPr marL="457200" indent="-457200" algn="just">
              <a:lnSpc>
                <a:spcPts val="4199"/>
              </a:lnSpc>
              <a:buFont typeface="Arial" panose="020B0604020202020204" pitchFamily="34" charset="0"/>
              <a:buChar char="•"/>
            </a:pPr>
            <a:r>
              <a:rPr lang="en-US" sz="2799" dirty="0">
                <a:solidFill>
                  <a:srgbClr val="2B4570"/>
                </a:solidFill>
                <a:latin typeface="Georgia Pro"/>
              </a:rPr>
              <a:t>Pride in repaying debts </a:t>
            </a:r>
          </a:p>
          <a:p>
            <a:pPr marL="457200" indent="-457200" algn="just">
              <a:lnSpc>
                <a:spcPts val="4199"/>
              </a:lnSpc>
              <a:buFont typeface="Arial" panose="020B0604020202020204" pitchFamily="34" charset="0"/>
              <a:buChar char="•"/>
            </a:pPr>
            <a:r>
              <a:rPr lang="en-US" sz="2799" dirty="0">
                <a:solidFill>
                  <a:srgbClr val="2B4570"/>
                </a:solidFill>
                <a:latin typeface="Georgia Pro"/>
              </a:rPr>
              <a:t>Consider local resources for clients (like financial empowerment centers, job centers)  </a:t>
            </a:r>
          </a:p>
        </p:txBody>
      </p:sp>
      <p:sp>
        <p:nvSpPr>
          <p:cNvPr id="8" name="TextBox 8">
            <a:extLst>
              <a:ext uri="{FF2B5EF4-FFF2-40B4-BE49-F238E27FC236}">
                <a16:creationId xmlns:a16="http://schemas.microsoft.com/office/drawing/2014/main" id="{47C09289-641F-4F9D-3EDF-1F5F3CCE52CF}"/>
              </a:ext>
            </a:extLst>
          </p:cNvPr>
          <p:cNvSpPr txBox="1"/>
          <p:nvPr/>
        </p:nvSpPr>
        <p:spPr>
          <a:xfrm>
            <a:off x="1028700" y="439102"/>
            <a:ext cx="148971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Debt management</a:t>
            </a:r>
          </a:p>
        </p:txBody>
      </p:sp>
      <p:sp>
        <p:nvSpPr>
          <p:cNvPr id="9" name="Freeform 9">
            <a:extLst>
              <a:ext uri="{FF2B5EF4-FFF2-40B4-BE49-F238E27FC236}">
                <a16:creationId xmlns:a16="http://schemas.microsoft.com/office/drawing/2014/main" id="{6E5C47E7-E084-4417-75A9-A667B480F298}"/>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873712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C290C-718E-91E7-D615-B7B9184E15C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AE686398-FA8B-C84F-830B-142436F8258C}"/>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EEBA544A-D862-B332-F2CD-F6CF1F17FF19}"/>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A583A349-3C49-937B-1B3C-DE4508ED369B}"/>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D29D6807-D702-2176-B2B3-DA1E627DA9C1}"/>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FAB11408-FF14-6EE1-DE64-048C312EC765}"/>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A8CFE1E8-1E38-3E40-3FB6-2EF3E13341B0}"/>
              </a:ext>
            </a:extLst>
          </p:cNvPr>
          <p:cNvSpPr txBox="1"/>
          <p:nvPr/>
        </p:nvSpPr>
        <p:spPr>
          <a:xfrm>
            <a:off x="1028700" y="1800655"/>
            <a:ext cx="14820900" cy="8040471"/>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“Debt Collection Case Surge Draws Push to Aid Pro Se Defendants” – Natalie Werger and Even Weinberger, Bloomberg Law, July 31, 2026: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“Lawsuits against consumers filed by creditors and debt collectors have swelled since Covid-19 pandemic protections expired, and they’re poised to continue ticking up as high inflation remains stubborn and consumers lose access to federal health insurance and other benefits. Most people sued over debt don’t get any legal assistance, stacking the deck against them.</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‘The power imbalance is big between a lawyer and a person who is not legally trained,’ said Lester Bird, a senior manager at the Pew Charitable Trusts who researches state and local court practices. . . .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“Many people facing debt collection end up with a default judgment after ignoring their collections actions[.] . . . Those judgments can result in garnished wages and frozen bank accounts.” </a:t>
            </a:r>
          </a:p>
        </p:txBody>
      </p:sp>
      <p:sp>
        <p:nvSpPr>
          <p:cNvPr id="8" name="TextBox 8">
            <a:extLst>
              <a:ext uri="{FF2B5EF4-FFF2-40B4-BE49-F238E27FC236}">
                <a16:creationId xmlns:a16="http://schemas.microsoft.com/office/drawing/2014/main" id="{0665CF12-786A-1188-F510-8A24A719F2D5}"/>
              </a:ext>
            </a:extLst>
          </p:cNvPr>
          <p:cNvSpPr txBox="1"/>
          <p:nvPr/>
        </p:nvSpPr>
        <p:spPr>
          <a:xfrm>
            <a:off x="1028700" y="439102"/>
            <a:ext cx="12687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The role of free legal services</a:t>
            </a:r>
          </a:p>
        </p:txBody>
      </p:sp>
      <p:sp>
        <p:nvSpPr>
          <p:cNvPr id="9" name="Freeform 9">
            <a:extLst>
              <a:ext uri="{FF2B5EF4-FFF2-40B4-BE49-F238E27FC236}">
                <a16:creationId xmlns:a16="http://schemas.microsoft.com/office/drawing/2014/main" id="{58FDF6AF-1940-BDBE-E8CA-5F1103EA8593}"/>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9061585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6E614-05A9-6B3B-7031-55F7DB220CF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9F23F8D-201D-0024-03AB-0276F93EBF9E}"/>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BE2A29AF-2E73-DEAC-CB41-184B8786FFA2}"/>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4571BD12-9A99-ADEA-A9AC-65D8D448C64E}"/>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41BC1853-96C7-BED8-948A-A8597BE0A9A2}"/>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30CDED94-FA49-74F7-CBA9-49F383501DE7}"/>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6A330C41-F4B4-9DF6-5ABF-0A3BDCD149E4}"/>
              </a:ext>
            </a:extLst>
          </p:cNvPr>
          <p:cNvSpPr txBox="1"/>
          <p:nvPr/>
        </p:nvSpPr>
        <p:spPr>
          <a:xfrm>
            <a:off x="1028700" y="1800655"/>
            <a:ext cx="14439900" cy="8579080"/>
          </a:xfrm>
          <a:prstGeom prst="rect">
            <a:avLst/>
          </a:prstGeom>
        </p:spPr>
        <p:txBody>
          <a:bodyPr wrap="square" lIns="0" tIns="0" rIns="0" bIns="0" rtlCol="0" anchor="t">
            <a:spAutoFit/>
          </a:bodyPr>
          <a:lstStyle/>
          <a:p>
            <a:pPr algn="just">
              <a:lnSpc>
                <a:spcPts val="4199"/>
              </a:lnSpc>
            </a:pPr>
            <a:r>
              <a:rPr lang="en-US" sz="2799" i="1" dirty="0">
                <a:solidFill>
                  <a:srgbClr val="2B4570"/>
                </a:solidFill>
                <a:latin typeface="Georgia Pro"/>
              </a:rPr>
              <a:t>Arias v. Duro Std. Prods. Co.</a:t>
            </a:r>
            <a:r>
              <a:rPr lang="en-US" sz="2799" dirty="0">
                <a:solidFill>
                  <a:srgbClr val="2B4570"/>
                </a:solidFill>
                <a:latin typeface="Georgia Pro"/>
              </a:rPr>
              <a:t>, 303 S.W. 3d 256 (Tenn. 2010). Documents created specifically for litigation are not admissible as business records. </a:t>
            </a:r>
          </a:p>
          <a:p>
            <a:pPr algn="just">
              <a:lnSpc>
                <a:spcPts val="4199"/>
              </a:lnSpc>
            </a:pPr>
            <a:endParaRPr lang="en-US" sz="2799" dirty="0">
              <a:solidFill>
                <a:srgbClr val="2B4570"/>
              </a:solidFill>
              <a:latin typeface="Georgia Pro"/>
            </a:endParaRPr>
          </a:p>
          <a:p>
            <a:pPr algn="just">
              <a:lnSpc>
                <a:spcPts val="4199"/>
              </a:lnSpc>
            </a:pPr>
            <a:r>
              <a:rPr lang="en-US" sz="2799" i="1" dirty="0">
                <a:solidFill>
                  <a:srgbClr val="2B4570"/>
                </a:solidFill>
                <a:latin typeface="Georgia Pro"/>
              </a:rPr>
              <a:t>LVNV Funding v. Mastaw</a:t>
            </a:r>
            <a:r>
              <a:rPr lang="en-US" sz="2799" dirty="0">
                <a:solidFill>
                  <a:srgbClr val="2B4570"/>
                </a:solidFill>
                <a:latin typeface="Georgia Pro"/>
              </a:rPr>
              <a:t>, 2012 Tenn. App. LEXIS 282; 2012 WL 1534785. Applies </a:t>
            </a:r>
            <a:r>
              <a:rPr lang="en-US" sz="2799" i="1" dirty="0">
                <a:solidFill>
                  <a:srgbClr val="2B4570"/>
                </a:solidFill>
                <a:latin typeface="Georgia Pro"/>
              </a:rPr>
              <a:t>Arias</a:t>
            </a:r>
            <a:r>
              <a:rPr lang="en-US" sz="2799" dirty="0">
                <a:solidFill>
                  <a:srgbClr val="2B4570"/>
                </a:solidFill>
                <a:latin typeface="Georgia Pro"/>
              </a:rPr>
              <a:t> to third-party debt collectors. </a:t>
            </a:r>
          </a:p>
          <a:p>
            <a:pPr algn="just">
              <a:lnSpc>
                <a:spcPts val="4199"/>
              </a:lnSpc>
            </a:pPr>
            <a:endParaRPr lang="en-US" sz="2799" i="1" dirty="0">
              <a:solidFill>
                <a:srgbClr val="2B4570"/>
              </a:solidFill>
              <a:latin typeface="Georgia Pro"/>
            </a:endParaRPr>
          </a:p>
          <a:p>
            <a:pPr algn="just">
              <a:lnSpc>
                <a:spcPts val="4199"/>
              </a:lnSpc>
            </a:pPr>
            <a:r>
              <a:rPr lang="en-US" sz="2799" i="1" dirty="0">
                <a:solidFill>
                  <a:srgbClr val="2B4570"/>
                </a:solidFill>
                <a:latin typeface="Georgia Pro"/>
              </a:rPr>
              <a:t>Midland Funding, LLC v. Chau</a:t>
            </a:r>
            <a:r>
              <a:rPr lang="en-US" sz="2799" dirty="0">
                <a:solidFill>
                  <a:srgbClr val="2B4570"/>
                </a:solidFill>
                <a:latin typeface="Georgia Pro"/>
              </a:rPr>
              <a:t>, 2019 Tenn. App. LEXIS 298; 2019 WL 2486655. Does NOT overturn </a:t>
            </a:r>
            <a:r>
              <a:rPr lang="en-US" sz="2799" i="1" dirty="0">
                <a:solidFill>
                  <a:srgbClr val="2B4570"/>
                </a:solidFill>
                <a:latin typeface="Georgia Pro"/>
              </a:rPr>
              <a:t>Mastaw</a:t>
            </a:r>
            <a:r>
              <a:rPr lang="en-US" sz="2799" dirty="0">
                <a:solidFill>
                  <a:srgbClr val="2B4570"/>
                </a:solidFill>
                <a:latin typeface="Georgia Pro"/>
              </a:rPr>
              <a:t>; distinguishable because objections were not made to preserve issues. </a:t>
            </a:r>
          </a:p>
          <a:p>
            <a:pPr algn="just">
              <a:lnSpc>
                <a:spcPts val="4199"/>
              </a:lnSpc>
            </a:pPr>
            <a:endParaRPr lang="en-US" sz="2799" i="1" dirty="0">
              <a:solidFill>
                <a:srgbClr val="2B4570"/>
              </a:solidFill>
              <a:latin typeface="Georgia Pro"/>
            </a:endParaRPr>
          </a:p>
          <a:p>
            <a:pPr algn="just">
              <a:lnSpc>
                <a:spcPts val="4199"/>
              </a:lnSpc>
            </a:pPr>
            <a:r>
              <a:rPr lang="en-US" sz="2799" i="1" dirty="0">
                <a:solidFill>
                  <a:srgbClr val="2B4570"/>
                </a:solidFill>
                <a:latin typeface="Georgia Pro"/>
              </a:rPr>
              <a:t>Patton v. McHone</a:t>
            </a:r>
            <a:r>
              <a:rPr lang="en-US" sz="2799" dirty="0">
                <a:solidFill>
                  <a:srgbClr val="2B4570"/>
                </a:solidFill>
                <a:latin typeface="Georgia Pro"/>
              </a:rPr>
              <a:t>, 822 S.W.2d 608 (Tenn. Ct. App. 1991). Revocation of Acceptance roadmap. </a:t>
            </a:r>
            <a:endParaRPr lang="en-US" sz="2799" i="1" dirty="0">
              <a:solidFill>
                <a:srgbClr val="2B4570"/>
              </a:solidFill>
              <a:latin typeface="Georgia Pro"/>
            </a:endParaRPr>
          </a:p>
          <a:p>
            <a:pPr algn="just">
              <a:lnSpc>
                <a:spcPts val="4199"/>
              </a:lnSpc>
            </a:pPr>
            <a:endParaRPr lang="en-US" sz="2799" i="1" dirty="0">
              <a:solidFill>
                <a:srgbClr val="2B4570"/>
              </a:solidFill>
              <a:latin typeface="Georgia Pro"/>
            </a:endParaRPr>
          </a:p>
          <a:p>
            <a:pPr algn="just">
              <a:lnSpc>
                <a:spcPts val="4199"/>
              </a:lnSpc>
            </a:pPr>
            <a:r>
              <a:rPr lang="en-US" sz="2799" i="1" dirty="0">
                <a:solidFill>
                  <a:srgbClr val="2B4570"/>
                </a:solidFill>
                <a:latin typeface="Georgia Pro"/>
              </a:rPr>
              <a:t>State ex. rel. Finkelstein v. Donald</a:t>
            </a:r>
            <a:r>
              <a:rPr lang="en-US" sz="2799" dirty="0">
                <a:solidFill>
                  <a:srgbClr val="2B4570"/>
                </a:solidFill>
                <a:latin typeface="Georgia Pro"/>
              </a:rPr>
              <a:t>, 1999 Tenn. App. (Tenn. Ct. App. 1999). Litigants are not </a:t>
            </a:r>
            <a:r>
              <a:rPr lang="en-US" sz="2799" u="sng" dirty="0">
                <a:solidFill>
                  <a:srgbClr val="2B4570"/>
                </a:solidFill>
                <a:latin typeface="Georgia Pro"/>
              </a:rPr>
              <a:t>required</a:t>
            </a:r>
            <a:r>
              <a:rPr lang="en-US" sz="2799" dirty="0">
                <a:solidFill>
                  <a:srgbClr val="2B4570"/>
                </a:solidFill>
                <a:latin typeface="Georgia Pro"/>
              </a:rPr>
              <a:t> to be in court to litigate a civil case (without a subpoena). </a:t>
            </a:r>
            <a:endParaRPr lang="en-US" sz="2799" i="1" dirty="0">
              <a:solidFill>
                <a:srgbClr val="2B4570"/>
              </a:solidFill>
              <a:latin typeface="Georgia Pro"/>
            </a:endParaRPr>
          </a:p>
          <a:p>
            <a:pPr algn="just">
              <a:lnSpc>
                <a:spcPts val="4199"/>
              </a:lnSpc>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8112CD40-B214-1CA8-C2D4-8BF6CEFE1BC5}"/>
              </a:ext>
            </a:extLst>
          </p:cNvPr>
          <p:cNvSpPr txBox="1"/>
          <p:nvPr/>
        </p:nvSpPr>
        <p:spPr>
          <a:xfrm>
            <a:off x="1028700" y="439102"/>
            <a:ext cx="148971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Important consumer cases to know</a:t>
            </a:r>
          </a:p>
        </p:txBody>
      </p:sp>
      <p:sp>
        <p:nvSpPr>
          <p:cNvPr id="9" name="Freeform 9">
            <a:extLst>
              <a:ext uri="{FF2B5EF4-FFF2-40B4-BE49-F238E27FC236}">
                <a16:creationId xmlns:a16="http://schemas.microsoft.com/office/drawing/2014/main" id="{F6D0BB0A-3898-95D5-D467-3508E885DD66}"/>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73691715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88140-CBEF-2430-9A2C-955F40FD867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BD2C71F0-BB0C-1337-F467-403644572DF1}"/>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1D8D4BCB-758A-715A-4CBB-4BE52C894A6B}"/>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D80DEA53-FF4C-4581-2139-88409073C220}"/>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3E0C4BE3-BB0B-7F76-6BF9-2FDCBC685297}"/>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DE16664E-5335-408A-90F4-DFF8337B6D93}"/>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7A5ABF6C-0690-CFF9-C083-49AD31AB57EB}"/>
              </a:ext>
            </a:extLst>
          </p:cNvPr>
          <p:cNvSpPr txBox="1"/>
          <p:nvPr/>
        </p:nvSpPr>
        <p:spPr>
          <a:xfrm>
            <a:off x="1028700" y="1800655"/>
            <a:ext cx="13449300" cy="4808817"/>
          </a:xfrm>
          <a:prstGeom prst="rect">
            <a:avLst/>
          </a:prstGeom>
        </p:spPr>
        <p:txBody>
          <a:bodyPr wrap="square" lIns="0" tIns="0" rIns="0" bIns="0" rtlCol="0" anchor="t">
            <a:spAutoFit/>
          </a:bodyPr>
          <a:lstStyle/>
          <a:p>
            <a:pPr marL="457200" indent="-457200" algn="just">
              <a:lnSpc>
                <a:spcPts val="4199"/>
              </a:lnSpc>
              <a:buFont typeface="Arial" panose="020B0604020202020204" pitchFamily="34" charset="0"/>
              <a:buChar char="•"/>
            </a:pPr>
            <a:r>
              <a:rPr lang="en-US" sz="2799" dirty="0">
                <a:solidFill>
                  <a:srgbClr val="2B4570"/>
                </a:solidFill>
                <a:latin typeface="Georgia Pro"/>
              </a:rPr>
              <a:t>Tenn. Code Ann. § 24-5-107. Sworn Accounts.</a:t>
            </a:r>
          </a:p>
          <a:p>
            <a:pPr marL="457200" indent="-457200" algn="just">
              <a:lnSpc>
                <a:spcPts val="4199"/>
              </a:lnSpc>
              <a:buFont typeface="Arial" panose="020B0604020202020204" pitchFamily="34" charset="0"/>
              <a:buChar char="•"/>
            </a:pPr>
            <a:r>
              <a:rPr lang="en-US" sz="2799" dirty="0">
                <a:solidFill>
                  <a:srgbClr val="2B4570"/>
                </a:solidFill>
                <a:latin typeface="Georgia Pro"/>
              </a:rPr>
              <a:t>Tenn. Code Ann. § 47-22-302. Records that are considered records of regularly conducted activity for evidentiary purposes. </a:t>
            </a:r>
          </a:p>
          <a:p>
            <a:pPr marL="457200" indent="-457200" algn="just">
              <a:lnSpc>
                <a:spcPts val="4199"/>
              </a:lnSpc>
              <a:buFont typeface="Arial" panose="020B0604020202020204" pitchFamily="34" charset="0"/>
              <a:buChar char="•"/>
            </a:pPr>
            <a:r>
              <a:rPr lang="en-US" sz="2799" dirty="0">
                <a:solidFill>
                  <a:srgbClr val="2B4570"/>
                </a:solidFill>
                <a:latin typeface="Georgia Pro"/>
              </a:rPr>
              <a:t>Tenn. Code Ann. § 20-6-104. Debt collection by subsequent creditors—Requirements to initiate action—Default judgment—Exclusions </a:t>
            </a:r>
          </a:p>
          <a:p>
            <a:pPr marL="457200" indent="-457200" algn="just">
              <a:lnSpc>
                <a:spcPts val="4199"/>
              </a:lnSpc>
              <a:buFont typeface="Arial" panose="020B0604020202020204" pitchFamily="34" charset="0"/>
              <a:buChar char="•"/>
            </a:pPr>
            <a:r>
              <a:rPr lang="en-US" sz="2799" dirty="0">
                <a:solidFill>
                  <a:srgbClr val="2B4570"/>
                </a:solidFill>
                <a:latin typeface="Georgia Pro"/>
              </a:rPr>
              <a:t>Tenn. Code Ann. § 47-2-608. Revocation of acceptance in whole or in part. </a:t>
            </a:r>
          </a:p>
          <a:p>
            <a:pPr marL="457200" indent="-457200" algn="just">
              <a:lnSpc>
                <a:spcPts val="4199"/>
              </a:lnSpc>
              <a:buFont typeface="Arial" panose="020B0604020202020204" pitchFamily="34" charset="0"/>
              <a:buChar char="•"/>
            </a:pPr>
            <a:r>
              <a:rPr lang="en-US" sz="2799" dirty="0">
                <a:solidFill>
                  <a:srgbClr val="2B4570"/>
                </a:solidFill>
                <a:latin typeface="Georgia Pro"/>
              </a:rPr>
              <a:t>Tenn. Code Ann. § 47-18-101 [Tennessee Consumer Protection Act] </a:t>
            </a:r>
          </a:p>
          <a:p>
            <a:pPr marL="457200" indent="-457200" algn="just">
              <a:lnSpc>
                <a:spcPts val="4199"/>
              </a:lnSpc>
              <a:buFont typeface="Arial" panose="020B0604020202020204" pitchFamily="34" charset="0"/>
              <a:buChar char="•"/>
            </a:pPr>
            <a:r>
              <a:rPr lang="en-US" sz="2799" dirty="0">
                <a:solidFill>
                  <a:srgbClr val="2B4570"/>
                </a:solidFill>
                <a:latin typeface="Georgia Pro"/>
              </a:rPr>
              <a:t>Tenn. Code Ann. § 45-12-111. Interest, fees, and charges. [Flex Loans]</a:t>
            </a:r>
          </a:p>
          <a:p>
            <a:pPr marL="457200" indent="-457200" algn="just">
              <a:lnSpc>
                <a:spcPts val="4199"/>
              </a:lnSpc>
              <a:buFont typeface="Arial" panose="020B0604020202020204" pitchFamily="34" charset="0"/>
              <a:buChar char="•"/>
            </a:pPr>
            <a:r>
              <a:rPr lang="en-US" sz="2799" dirty="0">
                <a:solidFill>
                  <a:srgbClr val="2B4570"/>
                </a:solidFill>
                <a:latin typeface="Georgia Pro"/>
              </a:rPr>
              <a:t>Tenn. Code Ann. § 28-3-109; §47-2-725 [Statutes of limitations] </a:t>
            </a:r>
          </a:p>
        </p:txBody>
      </p:sp>
      <p:sp>
        <p:nvSpPr>
          <p:cNvPr id="8" name="TextBox 8">
            <a:extLst>
              <a:ext uri="{FF2B5EF4-FFF2-40B4-BE49-F238E27FC236}">
                <a16:creationId xmlns:a16="http://schemas.microsoft.com/office/drawing/2014/main" id="{E54D6E9B-4ED5-6B31-7FB1-4B540083FC72}"/>
              </a:ext>
            </a:extLst>
          </p:cNvPr>
          <p:cNvSpPr txBox="1"/>
          <p:nvPr/>
        </p:nvSpPr>
        <p:spPr>
          <a:xfrm>
            <a:off x="1028700" y="439102"/>
            <a:ext cx="148971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Important Consumer statutes to know</a:t>
            </a:r>
          </a:p>
        </p:txBody>
      </p:sp>
      <p:sp>
        <p:nvSpPr>
          <p:cNvPr id="9" name="Freeform 9">
            <a:extLst>
              <a:ext uri="{FF2B5EF4-FFF2-40B4-BE49-F238E27FC236}">
                <a16:creationId xmlns:a16="http://schemas.microsoft.com/office/drawing/2014/main" id="{F849FD6C-BBB8-ABE3-5F5A-CDC1A4D50F89}"/>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6599007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BC3EB-E7F4-5CCA-EAA7-CF7549F3D09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DA098FF9-7057-5ADF-C278-2099ABB59D9C}"/>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0B0C1D64-2E66-3D6B-D513-2548363AB266}"/>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EA7A58F5-F8A7-2930-99E3-8790BE92B783}"/>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DD1BC14F-1E1A-837B-7469-B19A86A2FF3C}"/>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F28B51E0-EF02-91B8-8873-1A4BFF88B9A6}"/>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B0A98E5F-5E80-A186-5A80-97327CA9D3CA}"/>
              </a:ext>
            </a:extLst>
          </p:cNvPr>
          <p:cNvSpPr txBox="1"/>
          <p:nvPr/>
        </p:nvSpPr>
        <p:spPr>
          <a:xfrm>
            <a:off x="1004316" y="2576774"/>
            <a:ext cx="14135100" cy="6424644"/>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NCLC Practice manuals  &amp; listservs (Note: “Surviving Debt” is a free resource for clients)</a:t>
            </a:r>
          </a:p>
          <a:p>
            <a:pPr algn="just">
              <a:lnSpc>
                <a:spcPts val="4199"/>
              </a:lnSpc>
            </a:pPr>
            <a:r>
              <a:rPr lang="en-US" sz="2799" dirty="0">
                <a:solidFill>
                  <a:srgbClr val="2B4570"/>
                </a:solidFill>
                <a:latin typeface="Georgia Pro"/>
                <a:hlinkClick r:id="rId3"/>
              </a:rPr>
              <a:t>https://www.nclc.org/</a:t>
            </a:r>
            <a:endParaRPr lang="en-US" sz="2799" dirty="0">
              <a:solidFill>
                <a:srgbClr val="2B4570"/>
              </a:solidFill>
              <a:latin typeface="Georgia Pro"/>
            </a:endParaRP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Consumer Law &amp; Policy Blog – various consumer expert contributors</a:t>
            </a:r>
          </a:p>
          <a:p>
            <a:pPr algn="just">
              <a:lnSpc>
                <a:spcPts val="4199"/>
              </a:lnSpc>
            </a:pPr>
            <a:r>
              <a:rPr lang="en-US" sz="2799" dirty="0">
                <a:solidFill>
                  <a:srgbClr val="2B4570"/>
                </a:solidFill>
                <a:latin typeface="Georgia Pro"/>
                <a:hlinkClick r:id="rId4"/>
              </a:rPr>
              <a:t>https://clpblog.citizen.org/</a:t>
            </a:r>
            <a:endParaRPr lang="en-US" sz="2799" dirty="0">
              <a:solidFill>
                <a:srgbClr val="2B4570"/>
              </a:solidFill>
              <a:latin typeface="Georgia Pro"/>
            </a:endParaRP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“The Consumer Self-Defense Manual” by Dave Maxfield (2026)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“When Companies Run the Courts – How Forced Arbitration Became America’s Secret Justice System” by Brendan Ballou (2026)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“Poverty, by America” by Mattew Desmond (2023)</a:t>
            </a:r>
          </a:p>
        </p:txBody>
      </p:sp>
      <p:sp>
        <p:nvSpPr>
          <p:cNvPr id="8" name="TextBox 8">
            <a:extLst>
              <a:ext uri="{FF2B5EF4-FFF2-40B4-BE49-F238E27FC236}">
                <a16:creationId xmlns:a16="http://schemas.microsoft.com/office/drawing/2014/main" id="{BA493CB5-CD9E-392F-0249-0D2B6D0388ED}"/>
              </a:ext>
            </a:extLst>
          </p:cNvPr>
          <p:cNvSpPr txBox="1"/>
          <p:nvPr/>
        </p:nvSpPr>
        <p:spPr>
          <a:xfrm>
            <a:off x="1028700" y="439102"/>
            <a:ext cx="15201900" cy="2154436"/>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Consumer Resources and Further Reading</a:t>
            </a:r>
          </a:p>
        </p:txBody>
      </p:sp>
      <p:sp>
        <p:nvSpPr>
          <p:cNvPr id="9" name="Freeform 9">
            <a:extLst>
              <a:ext uri="{FF2B5EF4-FFF2-40B4-BE49-F238E27FC236}">
                <a16:creationId xmlns:a16="http://schemas.microsoft.com/office/drawing/2014/main" id="{85969870-7944-4DAC-7564-5C9F6736BE75}"/>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5"/>
            <a:stretch>
              <a:fillRect/>
            </a:stretch>
          </a:blipFill>
        </p:spPr>
        <p:txBody>
          <a:bodyPr/>
          <a:lstStyle/>
          <a:p>
            <a:endParaRPr lang="en-US"/>
          </a:p>
        </p:txBody>
      </p:sp>
    </p:spTree>
    <p:extLst>
      <p:ext uri="{BB962C8B-B14F-4D97-AF65-F5344CB8AC3E}">
        <p14:creationId xmlns:p14="http://schemas.microsoft.com/office/powerpoint/2010/main" val="403593529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CC602-C2CB-F0B7-1074-90AFD00E73BB}"/>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ED8B0BAB-23EF-9E97-26E2-73FD08755BB4}"/>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322732A5-E018-8756-5C7E-B9BC176DC2AF}"/>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8617B8CB-07D8-49F8-99E9-0EF8ABD8CD0B}"/>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1C1D8947-73DF-5E97-5648-AABED22DE164}"/>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F923F6B2-F4A0-7D74-1C4C-C0CD420013EC}"/>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06EA9BC3-82DD-5A83-7951-7D5C0A1C7205}"/>
              </a:ext>
            </a:extLst>
          </p:cNvPr>
          <p:cNvSpPr txBox="1"/>
          <p:nvPr/>
        </p:nvSpPr>
        <p:spPr>
          <a:xfrm>
            <a:off x="1028700" y="1800655"/>
            <a:ext cx="14135100" cy="4270208"/>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Information from intake: </a:t>
            </a:r>
          </a:p>
          <a:p>
            <a:pPr algn="just">
              <a:lnSpc>
                <a:spcPts val="4199"/>
              </a:lnSpc>
            </a:pPr>
            <a:r>
              <a:rPr lang="en-US" sz="2799" dirty="0">
                <a:solidFill>
                  <a:srgbClr val="2B4570"/>
                </a:solidFill>
                <a:latin typeface="Georgia Pro"/>
              </a:rPr>
              <a:t>Client has a problem with his car insurance company. They keep raising his rates and he thinks it is not fair. He lives on a fixed income. He is having trouble keeping up with his other bills and recently got a notice that Credit Acceptance Corp. is about to come get his car because he couldn’t make the full payment last month. He needs an attorney to file a lawsuit against his insurance company so that he can afford to make his car payments.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How should we approach his case? What issues do we see? </a:t>
            </a:r>
          </a:p>
        </p:txBody>
      </p:sp>
      <p:sp>
        <p:nvSpPr>
          <p:cNvPr id="8" name="TextBox 8">
            <a:extLst>
              <a:ext uri="{FF2B5EF4-FFF2-40B4-BE49-F238E27FC236}">
                <a16:creationId xmlns:a16="http://schemas.microsoft.com/office/drawing/2014/main" id="{3B4A875E-39EC-0AC1-7021-F8FD35CA1213}"/>
              </a:ext>
            </a:extLst>
          </p:cNvPr>
          <p:cNvSpPr txBox="1"/>
          <p:nvPr/>
        </p:nvSpPr>
        <p:spPr>
          <a:xfrm>
            <a:off x="1028700" y="439102"/>
            <a:ext cx="12687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Issue Spotting</a:t>
            </a:r>
          </a:p>
        </p:txBody>
      </p:sp>
      <p:sp>
        <p:nvSpPr>
          <p:cNvPr id="9" name="Freeform 9">
            <a:extLst>
              <a:ext uri="{FF2B5EF4-FFF2-40B4-BE49-F238E27FC236}">
                <a16:creationId xmlns:a16="http://schemas.microsoft.com/office/drawing/2014/main" id="{C6D0B70A-869A-3F5C-9DDF-B26264146256}"/>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407879484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AF1F3-AF1A-9B88-6CD0-F40E29A95CB9}"/>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B76D8D5B-4851-5C2A-0C08-4065CADBCEA9}"/>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8D414BDA-5073-FF5B-0084-89F71BC349E5}"/>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F5D8AC64-01B4-9BAF-EFF6-25F43F94CA96}"/>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29361F81-9690-1500-F0CE-5CB319CEA628}"/>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384CD2A3-C0EC-2D27-10FE-2096BE4F1033}"/>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81F8FA7F-24BF-E9CE-5D21-90F8F271E658}"/>
              </a:ext>
            </a:extLst>
          </p:cNvPr>
          <p:cNvSpPr txBox="1"/>
          <p:nvPr/>
        </p:nvSpPr>
        <p:spPr>
          <a:xfrm>
            <a:off x="1028700" y="1800655"/>
            <a:ext cx="14135100" cy="8040471"/>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Client is 46 years old and was sued by a debt collector for an old unpaid credit card that got charged off and sold to LVNV Funding. The client admits that he owes the debt. A few years ago, he had a decent job, but he got in an accident and was not able to work. He became permanently disabled and eventually started to draw SSDI as his only source of income—he is currently at 127% of the federal poverty level. He could not keep up with the credit cards. He tells you that, because he was served with a summons to court from the Sherrif’s office, he realizes that he will be facing prison time if he does not pay this debt. He has trouble keeping up with rent and his other expenses, but he’s willing to agree to pay whatever the debt collector says they need so that he can avoid going to court and facing prison time.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How do you approach this case? What issues do you see? </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These two prompts were things I made up; however, the next few slides will be actual emails I got from intake, with no editing to the contents. </a:t>
            </a:r>
          </a:p>
        </p:txBody>
      </p:sp>
      <p:sp>
        <p:nvSpPr>
          <p:cNvPr id="8" name="TextBox 8">
            <a:extLst>
              <a:ext uri="{FF2B5EF4-FFF2-40B4-BE49-F238E27FC236}">
                <a16:creationId xmlns:a16="http://schemas.microsoft.com/office/drawing/2014/main" id="{B2B21BA8-1CC6-CBF6-E0A0-7588C247320E}"/>
              </a:ext>
            </a:extLst>
          </p:cNvPr>
          <p:cNvSpPr txBox="1"/>
          <p:nvPr/>
        </p:nvSpPr>
        <p:spPr>
          <a:xfrm>
            <a:off x="1028700" y="439102"/>
            <a:ext cx="12687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Issue Spotting</a:t>
            </a:r>
          </a:p>
        </p:txBody>
      </p:sp>
      <p:sp>
        <p:nvSpPr>
          <p:cNvPr id="9" name="Freeform 9">
            <a:extLst>
              <a:ext uri="{FF2B5EF4-FFF2-40B4-BE49-F238E27FC236}">
                <a16:creationId xmlns:a16="http://schemas.microsoft.com/office/drawing/2014/main" id="{719C6F86-EBEB-77D2-2779-18909992E284}"/>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7294742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7D4B8-D7E6-82D7-8E88-B2776196763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D568FFB3-612C-745D-145F-C14DE32C35DC}"/>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195674BD-EB3A-6620-08D8-A589A4CCA25E}"/>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9CEC5C08-27BE-29DC-6DA0-B7D068F54819}"/>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B11A6F7F-5649-E036-7713-22101090A448}"/>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77AA1497-A1C2-1AFE-5BF2-E5479DF4C3D5}"/>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7A1DF46C-9606-5929-E795-D97D624116E6}"/>
              </a:ext>
            </a:extLst>
          </p:cNvPr>
          <p:cNvSpPr txBox="1"/>
          <p:nvPr/>
        </p:nvSpPr>
        <p:spPr>
          <a:xfrm>
            <a:off x="1028700" y="1800655"/>
            <a:ext cx="14135100" cy="8579080"/>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 Deadlines/Court Dates ** Court March 10th, Madison County</a:t>
            </a:r>
          </a:p>
          <a:p>
            <a:pPr algn="just">
              <a:lnSpc>
                <a:spcPts val="4199"/>
              </a:lnSpc>
            </a:pPr>
            <a:endParaRPr lang="en-US" sz="2799" dirty="0">
              <a:solidFill>
                <a:srgbClr val="2B4570"/>
              </a:solidFill>
              <a:latin typeface="Georgia Pro"/>
            </a:endParaRPr>
          </a:p>
          <a:p>
            <a:pPr algn="just">
              <a:lnSpc>
                <a:spcPts val="4199"/>
              </a:lnSpc>
            </a:pPr>
            <a:r>
              <a:rPr lang="en-US" sz="2799" dirty="0">
                <a:solidFill>
                  <a:srgbClr val="2B4570"/>
                </a:solidFill>
                <a:latin typeface="Georgia Pro"/>
              </a:rPr>
              <a:t>** Intake Case Description **</a:t>
            </a:r>
          </a:p>
          <a:p>
            <a:pPr algn="just">
              <a:lnSpc>
                <a:spcPts val="4199"/>
              </a:lnSpc>
            </a:pPr>
            <a:r>
              <a:rPr lang="en-US" sz="2799" dirty="0">
                <a:solidFill>
                  <a:srgbClr val="2B4570"/>
                </a:solidFill>
                <a:latin typeface="Georgia Pro"/>
              </a:rPr>
              <a:t>We helped client last year with the same issue (previous case number was here) </a:t>
            </a:r>
          </a:p>
          <a:p>
            <a:pPr algn="just">
              <a:lnSpc>
                <a:spcPts val="4199"/>
              </a:lnSpc>
            </a:pPr>
            <a:r>
              <a:rPr lang="en-US" sz="2799" dirty="0">
                <a:solidFill>
                  <a:srgbClr val="2B4570"/>
                </a:solidFill>
                <a:latin typeface="Georgia Pro"/>
              </a:rPr>
              <a:t>•	Client states that we helped her last September with the exact same issue.</a:t>
            </a:r>
          </a:p>
          <a:p>
            <a:pPr algn="just">
              <a:lnSpc>
                <a:spcPts val="4199"/>
              </a:lnSpc>
            </a:pPr>
            <a:r>
              <a:rPr lang="en-US" sz="2799" dirty="0">
                <a:solidFill>
                  <a:srgbClr val="2B4570"/>
                </a:solidFill>
                <a:latin typeface="Georgia Pro"/>
              </a:rPr>
              <a:t>•	Client states that we helped her get the case dismissed previously.</a:t>
            </a:r>
          </a:p>
          <a:p>
            <a:pPr algn="just">
              <a:lnSpc>
                <a:spcPts val="4199"/>
              </a:lnSpc>
            </a:pPr>
            <a:r>
              <a:rPr lang="en-US" sz="2799" dirty="0">
                <a:solidFill>
                  <a:srgbClr val="2B4570"/>
                </a:solidFill>
                <a:latin typeface="Georgia Pro"/>
              </a:rPr>
              <a:t>•	Client states that she was told that AP had a year to refile, and they have done so.</a:t>
            </a:r>
          </a:p>
          <a:p>
            <a:pPr algn="just">
              <a:lnSpc>
                <a:spcPts val="4199"/>
              </a:lnSpc>
            </a:pPr>
            <a:r>
              <a:rPr lang="en-US" sz="2799" dirty="0">
                <a:solidFill>
                  <a:srgbClr val="2B4570"/>
                </a:solidFill>
                <a:latin typeface="Georgia Pro"/>
              </a:rPr>
              <a:t>•	AP is now alleging that client owes $21,000. (As opposed to the $11,042.15 they were seeking previously.)</a:t>
            </a:r>
          </a:p>
          <a:p>
            <a:pPr algn="just">
              <a:lnSpc>
                <a:spcPts val="4199"/>
              </a:lnSpc>
            </a:pPr>
            <a:r>
              <a:rPr lang="en-US" sz="2799" dirty="0">
                <a:solidFill>
                  <a:srgbClr val="2B4570"/>
                </a:solidFill>
                <a:latin typeface="Georgia Pro"/>
              </a:rPr>
              <a:t>•	Client said a/p is a collection agency and she does not know where the original loan was from. </a:t>
            </a:r>
          </a:p>
          <a:p>
            <a:pPr algn="just">
              <a:lnSpc>
                <a:spcPts val="4199"/>
              </a:lnSpc>
            </a:pPr>
            <a:r>
              <a:rPr lang="en-US" sz="2799" dirty="0">
                <a:solidFill>
                  <a:srgbClr val="2B4570"/>
                </a:solidFill>
                <a:latin typeface="Georgia Pro"/>
              </a:rPr>
              <a:t>•	Client does not believe she owes this amount. </a:t>
            </a:r>
          </a:p>
          <a:p>
            <a:pPr algn="just">
              <a:lnSpc>
                <a:spcPts val="4199"/>
              </a:lnSpc>
            </a:pPr>
            <a:r>
              <a:rPr lang="en-US" sz="2799" dirty="0">
                <a:solidFill>
                  <a:srgbClr val="2B4570"/>
                </a:solidFill>
                <a:latin typeface="Georgia Pro"/>
              </a:rPr>
              <a:t>•	Client did not have much time to complete intake, so I gathered information as quickly as possible.</a:t>
            </a:r>
          </a:p>
          <a:p>
            <a:pPr algn="just">
              <a:lnSpc>
                <a:spcPts val="4199"/>
              </a:lnSpc>
            </a:pPr>
            <a:r>
              <a:rPr lang="en-US" sz="2799" dirty="0">
                <a:solidFill>
                  <a:srgbClr val="2B4570"/>
                </a:solidFill>
                <a:latin typeface="Georgia Pro"/>
              </a:rPr>
              <a:t>I advised the client that I would send this information to our attorneys for review and she should receive a call within 7-10 days.</a:t>
            </a:r>
          </a:p>
        </p:txBody>
      </p:sp>
      <p:sp>
        <p:nvSpPr>
          <p:cNvPr id="8" name="TextBox 8">
            <a:extLst>
              <a:ext uri="{FF2B5EF4-FFF2-40B4-BE49-F238E27FC236}">
                <a16:creationId xmlns:a16="http://schemas.microsoft.com/office/drawing/2014/main" id="{38D2F664-D2FA-4D73-4579-B112916A6F43}"/>
              </a:ext>
            </a:extLst>
          </p:cNvPr>
          <p:cNvSpPr txBox="1"/>
          <p:nvPr/>
        </p:nvSpPr>
        <p:spPr>
          <a:xfrm>
            <a:off x="1028700" y="439102"/>
            <a:ext cx="12687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Issue Spotting</a:t>
            </a:r>
          </a:p>
        </p:txBody>
      </p:sp>
      <p:sp>
        <p:nvSpPr>
          <p:cNvPr id="9" name="Freeform 9">
            <a:extLst>
              <a:ext uri="{FF2B5EF4-FFF2-40B4-BE49-F238E27FC236}">
                <a16:creationId xmlns:a16="http://schemas.microsoft.com/office/drawing/2014/main" id="{47011EC2-26FB-1F3D-4EC4-C0493B4122AB}"/>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02188098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77958-FC0F-77C4-CD70-05C67F2503F5}"/>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1325AB9F-3CB3-0FC5-BD57-6064A01B67DA}"/>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473A18A4-9D4D-D3F2-0E66-3F794C16BEA0}"/>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7E28EE8D-935F-43A1-42CE-6E3B88DB8559}"/>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5C7CE4CA-85A7-215B-7AAF-175741DAFC4C}"/>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647CB30E-4CD5-8BE9-DE81-08F26C91BEAB}"/>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721CAF3A-9D19-8F05-F75E-E07956779E37}"/>
              </a:ext>
            </a:extLst>
          </p:cNvPr>
          <p:cNvSpPr txBox="1"/>
          <p:nvPr/>
        </p:nvSpPr>
        <p:spPr>
          <a:xfrm>
            <a:off x="1028700" y="1800655"/>
            <a:ext cx="14135100" cy="3731599"/>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 Deadlines/Court Dates **</a:t>
            </a:r>
          </a:p>
          <a:p>
            <a:pPr algn="just">
              <a:lnSpc>
                <a:spcPts val="4199"/>
              </a:lnSpc>
            </a:pPr>
            <a:r>
              <a:rPr lang="en-US" sz="2799" dirty="0">
                <a:solidFill>
                  <a:srgbClr val="2B4570"/>
                </a:solidFill>
                <a:latin typeface="Georgia Pro"/>
              </a:rPr>
              <a:t>March 3rd, Madison county</a:t>
            </a:r>
          </a:p>
          <a:p>
            <a:pPr algn="just">
              <a:lnSpc>
                <a:spcPts val="4199"/>
              </a:lnSpc>
            </a:pPr>
            <a:r>
              <a:rPr lang="en-US" sz="2799" dirty="0">
                <a:solidFill>
                  <a:srgbClr val="2B4570"/>
                </a:solidFill>
                <a:latin typeface="Georgia Pro"/>
              </a:rPr>
              <a:t>** Intake Case Description **</a:t>
            </a:r>
          </a:p>
          <a:p>
            <a:pPr algn="just">
              <a:lnSpc>
                <a:spcPts val="4199"/>
              </a:lnSpc>
            </a:pPr>
            <a:r>
              <a:rPr lang="en-US" sz="2799" dirty="0">
                <a:solidFill>
                  <a:srgbClr val="2B4570"/>
                </a:solidFill>
                <a:latin typeface="Georgia Pro"/>
              </a:rPr>
              <a:t>cl said he doesn't remember the debt or if he paid it off or not, but thinks he did</a:t>
            </a:r>
          </a:p>
          <a:p>
            <a:pPr algn="just">
              <a:lnSpc>
                <a:spcPts val="4199"/>
              </a:lnSpc>
            </a:pPr>
            <a:r>
              <a:rPr lang="en-US" sz="2799" dirty="0">
                <a:solidFill>
                  <a:srgbClr val="2B4570"/>
                </a:solidFill>
                <a:latin typeface="Georgia Pro"/>
              </a:rPr>
              <a:t>They are saying it was cash net </a:t>
            </a:r>
            <a:r>
              <a:rPr lang="en-US" sz="2799" dirty="0" err="1">
                <a:solidFill>
                  <a:srgbClr val="2B4570"/>
                </a:solidFill>
                <a:latin typeface="Georgia Pro"/>
              </a:rPr>
              <a:t>usa</a:t>
            </a:r>
            <a:r>
              <a:rPr lang="en-US" sz="2799" dirty="0">
                <a:solidFill>
                  <a:srgbClr val="2B4570"/>
                </a:solidFill>
                <a:latin typeface="Georgia Pro"/>
              </a:rPr>
              <a:t>, the AP is the collection agency</a:t>
            </a:r>
          </a:p>
          <a:p>
            <a:pPr algn="just">
              <a:lnSpc>
                <a:spcPts val="4199"/>
              </a:lnSpc>
            </a:pPr>
            <a:r>
              <a:rPr lang="en-US" sz="2799" dirty="0">
                <a:solidFill>
                  <a:srgbClr val="2B4570"/>
                </a:solidFill>
                <a:latin typeface="Georgia Pro"/>
              </a:rPr>
              <a:t>$2,700.00 balance is what they say he owes</a:t>
            </a:r>
          </a:p>
          <a:p>
            <a:pPr algn="just">
              <a:lnSpc>
                <a:spcPts val="4199"/>
              </a:lnSpc>
            </a:pPr>
            <a:r>
              <a:rPr lang="en-US" sz="2799" dirty="0">
                <a:solidFill>
                  <a:srgbClr val="2B4570"/>
                </a:solidFill>
                <a:latin typeface="Georgia Pro"/>
              </a:rPr>
              <a:t>Told cl I will send along but due to untimely request I can’t guarantee services</a:t>
            </a:r>
          </a:p>
        </p:txBody>
      </p:sp>
      <p:sp>
        <p:nvSpPr>
          <p:cNvPr id="8" name="TextBox 8">
            <a:extLst>
              <a:ext uri="{FF2B5EF4-FFF2-40B4-BE49-F238E27FC236}">
                <a16:creationId xmlns:a16="http://schemas.microsoft.com/office/drawing/2014/main" id="{AD2B8764-C3B6-D395-DDCA-4320F07E22B7}"/>
              </a:ext>
            </a:extLst>
          </p:cNvPr>
          <p:cNvSpPr txBox="1"/>
          <p:nvPr/>
        </p:nvSpPr>
        <p:spPr>
          <a:xfrm>
            <a:off x="1028700" y="439102"/>
            <a:ext cx="12687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Issue Spotting</a:t>
            </a:r>
          </a:p>
        </p:txBody>
      </p:sp>
      <p:sp>
        <p:nvSpPr>
          <p:cNvPr id="9" name="Freeform 9">
            <a:extLst>
              <a:ext uri="{FF2B5EF4-FFF2-40B4-BE49-F238E27FC236}">
                <a16:creationId xmlns:a16="http://schemas.microsoft.com/office/drawing/2014/main" id="{A492D8B5-DB53-26FD-DCBF-CC7D1CE5614B}"/>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71855930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EA730-6DDE-BACF-3BEF-46F073CBF035}"/>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078E172-212E-0D00-F53E-E62508505001}"/>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73D3F9C3-EF8C-2756-5BA4-F7784BF7D516}"/>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B02E9566-3E74-F810-D2DE-4768205FB52A}"/>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1769B5DD-0070-4786-8D1C-98CB6CB4FBE2}"/>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3BC666D0-C715-E1FC-EE10-3C8048CB3684}"/>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9D19F6D4-0F8C-B140-8245-472ED7C320B4}"/>
              </a:ext>
            </a:extLst>
          </p:cNvPr>
          <p:cNvSpPr txBox="1"/>
          <p:nvPr/>
        </p:nvSpPr>
        <p:spPr>
          <a:xfrm>
            <a:off x="1028700" y="1800655"/>
            <a:ext cx="14135100" cy="5886035"/>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Client is seeking assistance with a consumer issue. On Jan 22, 2025, she took her 1987 Chevy square body truck to have an oil change and differential maintenance at Take 5 oil change. When they completed the work, she stated that the side door of the truck was scratched, the differential was leaking, and bolts are missing from multiple parts on the truck. She also stated the drive shaft and some gaskets are leaking. Today was the second call with her this week to complete the intake. The first part of the week when I called her speech was so slurred I could not understand half of what she was saying. She asked to reschedule to today because she was under a lot of stress after finding dead animals in her well. Today was better but very hard to keep her focused on the issue she would get off topic very easy.</a:t>
            </a:r>
          </a:p>
          <a:p>
            <a:pPr algn="just">
              <a:lnSpc>
                <a:spcPts val="4199"/>
              </a:lnSpc>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51DA6B1D-9409-137E-B5ED-EE61F0113825}"/>
              </a:ext>
            </a:extLst>
          </p:cNvPr>
          <p:cNvSpPr txBox="1"/>
          <p:nvPr/>
        </p:nvSpPr>
        <p:spPr>
          <a:xfrm>
            <a:off x="1028700" y="439102"/>
            <a:ext cx="12687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Issue Spotting</a:t>
            </a:r>
          </a:p>
        </p:txBody>
      </p:sp>
      <p:sp>
        <p:nvSpPr>
          <p:cNvPr id="9" name="Freeform 9">
            <a:extLst>
              <a:ext uri="{FF2B5EF4-FFF2-40B4-BE49-F238E27FC236}">
                <a16:creationId xmlns:a16="http://schemas.microsoft.com/office/drawing/2014/main" id="{84D2E0E9-41E2-2E43-B701-0C64783A7DAB}"/>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03987909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95259-2A53-9825-9A12-DD84644EEC5D}"/>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3BCC66DF-C402-0113-7171-4CD4243178C6}"/>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61159920-6601-5CF7-3BFE-14A7DE51555A}"/>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031D8565-4A42-8A62-45EB-FF670AD85C58}"/>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042DC440-3A6A-6569-77FC-27B32EEBE473}"/>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C1994118-1380-F6DA-E9E0-35AE96952D50}"/>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836FF054-7B39-A186-61FC-5CF18410C6FE}"/>
              </a:ext>
            </a:extLst>
          </p:cNvPr>
          <p:cNvSpPr txBox="1"/>
          <p:nvPr/>
        </p:nvSpPr>
        <p:spPr>
          <a:xfrm>
            <a:off x="258002" y="1800655"/>
            <a:ext cx="16353980" cy="9117689"/>
          </a:xfrm>
          <a:prstGeom prst="rect">
            <a:avLst/>
          </a:prstGeom>
        </p:spPr>
        <p:txBody>
          <a:bodyPr wrap="square" lIns="0" tIns="0" rIns="0" bIns="0" rtlCol="0" anchor="t">
            <a:spAutoFit/>
          </a:bodyPr>
          <a:lstStyle/>
          <a:p>
            <a:pPr algn="just">
              <a:lnSpc>
                <a:spcPts val="4199"/>
              </a:lnSpc>
            </a:pPr>
            <a:r>
              <a:rPr lang="en-US" sz="2400" dirty="0">
                <a:solidFill>
                  <a:srgbClr val="2B4570"/>
                </a:solidFill>
                <a:latin typeface="Georgia Pro"/>
              </a:rPr>
              <a:t>Client called seeking assistance with a few consumer issues. She moved from NJ to TN in Oct of 2024. The home she bought needed fenced in for the dogs. She stated she paid John Smith $4,000.00 in cash to complete the work. Later he told her it would be around $9,000.00. He did some of the work. He placed a $26 metal post. She stated she had to close her bank acct because she was having money being taken from her without her permission. He would not complete the fence because she still owed him the balance. John would not take other payments other than what was agreed on at the beginning. He has left the post up. She has called other fencing companies, but they say they cannot use the post he placed.</a:t>
            </a:r>
          </a:p>
          <a:p>
            <a:pPr algn="just">
              <a:lnSpc>
                <a:spcPts val="4199"/>
              </a:lnSpc>
            </a:pPr>
            <a:endParaRPr lang="en-US" sz="2400" dirty="0">
              <a:solidFill>
                <a:srgbClr val="2B4570"/>
              </a:solidFill>
              <a:latin typeface="Georgia Pro"/>
            </a:endParaRPr>
          </a:p>
          <a:p>
            <a:pPr algn="just">
              <a:lnSpc>
                <a:spcPts val="4199"/>
              </a:lnSpc>
            </a:pPr>
            <a:r>
              <a:rPr lang="en-US" sz="2400" dirty="0">
                <a:solidFill>
                  <a:srgbClr val="2B4570"/>
                </a:solidFill>
                <a:latin typeface="Georgia Pro"/>
              </a:rPr>
              <a:t>She paid $6,000.00 to buy a new puppy online and it was a scam. She would like to sue to get her money back. She paid $12,000.00 to a moving company to move her from NJ to TN. They ruined everything she had. It was either molded or broken.</a:t>
            </a:r>
          </a:p>
          <a:p>
            <a:pPr algn="just">
              <a:lnSpc>
                <a:spcPts val="4199"/>
              </a:lnSpc>
            </a:pPr>
            <a:endParaRPr lang="en-US" sz="2400" dirty="0">
              <a:solidFill>
                <a:srgbClr val="2B4570"/>
              </a:solidFill>
              <a:latin typeface="Georgia Pro"/>
            </a:endParaRPr>
          </a:p>
          <a:p>
            <a:pPr algn="just">
              <a:lnSpc>
                <a:spcPts val="4199"/>
              </a:lnSpc>
            </a:pPr>
            <a:r>
              <a:rPr lang="en-US" sz="2400" dirty="0">
                <a:solidFill>
                  <a:srgbClr val="2B4570"/>
                </a:solidFill>
                <a:latin typeface="Georgia Pro"/>
              </a:rPr>
              <a:t>She also stated that the home she bought with cash from the sale of her NJ home has mold and wiring issues.</a:t>
            </a:r>
          </a:p>
          <a:p>
            <a:pPr algn="just">
              <a:lnSpc>
                <a:spcPts val="4199"/>
              </a:lnSpc>
            </a:pPr>
            <a:r>
              <a:rPr lang="en-US" sz="2400" dirty="0">
                <a:solidFill>
                  <a:srgbClr val="2B4570"/>
                </a:solidFill>
                <a:latin typeface="Georgia Pro"/>
              </a:rPr>
              <a:t>Client was very hard to complete an intake with because she was all over the place with her issues. She stated she has no assets and no savings to pay for an atty to help with all the issues. I was not able to get all the A/P names or information from her going back and forth from all the issues.</a:t>
            </a:r>
          </a:p>
          <a:p>
            <a:pPr algn="just">
              <a:lnSpc>
                <a:spcPts val="4199"/>
              </a:lnSpc>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57E8A12E-CD6A-52C3-2F6E-B685E57499B0}"/>
              </a:ext>
            </a:extLst>
          </p:cNvPr>
          <p:cNvSpPr txBox="1"/>
          <p:nvPr/>
        </p:nvSpPr>
        <p:spPr>
          <a:xfrm>
            <a:off x="1028700" y="439102"/>
            <a:ext cx="12687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Issue Spotting</a:t>
            </a:r>
          </a:p>
        </p:txBody>
      </p:sp>
      <p:sp>
        <p:nvSpPr>
          <p:cNvPr id="9" name="Freeform 9">
            <a:extLst>
              <a:ext uri="{FF2B5EF4-FFF2-40B4-BE49-F238E27FC236}">
                <a16:creationId xmlns:a16="http://schemas.microsoft.com/office/drawing/2014/main" id="{75006CF6-BE65-F91D-B896-813686C17FFB}"/>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5915446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C0293-9111-4927-22C3-19C180088A1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ABF36073-889B-B213-C0CC-49AA7D67684F}"/>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EB2ECB74-C5E9-8E03-9C83-8ED15B6B3561}"/>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DCE12F16-65D9-AD6C-4C05-954C98A30457}"/>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014CCFFC-F5EA-0952-0699-9C798231C928}"/>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CB1CE8E5-0B53-CBC9-C7E2-BDBDFA5C0E40}"/>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7020424E-52F7-A07D-A3A1-FB3017E7BC2A}"/>
              </a:ext>
            </a:extLst>
          </p:cNvPr>
          <p:cNvSpPr txBox="1"/>
          <p:nvPr/>
        </p:nvSpPr>
        <p:spPr>
          <a:xfrm>
            <a:off x="386804" y="1516320"/>
            <a:ext cx="15967176" cy="9117689"/>
          </a:xfrm>
          <a:prstGeom prst="rect">
            <a:avLst/>
          </a:prstGeom>
        </p:spPr>
        <p:txBody>
          <a:bodyPr wrap="square" lIns="0" tIns="0" rIns="0" bIns="0" rtlCol="0" anchor="t">
            <a:spAutoFit/>
          </a:bodyPr>
          <a:lstStyle/>
          <a:p>
            <a:pPr algn="just">
              <a:lnSpc>
                <a:spcPts val="4199"/>
              </a:lnSpc>
            </a:pPr>
            <a:r>
              <a:rPr lang="en-US" sz="2400" dirty="0">
                <a:solidFill>
                  <a:srgbClr val="2B4570"/>
                </a:solidFill>
                <a:latin typeface="Georgia Pro"/>
              </a:rPr>
              <a:t>Client purchased a 2020 Nissan Murano from CarMax Nissan in Jackson on March 10, 2022.  Client said vehicle came with warranty, plus she purchased an extended warrant through </a:t>
            </a:r>
            <a:r>
              <a:rPr lang="en-US" sz="2400" dirty="0" err="1">
                <a:solidFill>
                  <a:srgbClr val="2B4570"/>
                </a:solidFill>
                <a:latin typeface="Georgia Pro"/>
              </a:rPr>
              <a:t>MaxCare</a:t>
            </a:r>
            <a:r>
              <a:rPr lang="en-US" sz="2400" dirty="0">
                <a:solidFill>
                  <a:srgbClr val="2B4570"/>
                </a:solidFill>
                <a:latin typeface="Georgia Pro"/>
              </a:rPr>
              <a:t>. Client stated the motor started smoking around December 2023’; She contacted CarMax and  they set her an appointment at Dyersburg Automotive. They said this who makes all their repairs. Next, she rec’d a call from Dyersburg automotive-they determine that vehicle needed new motor.  They checked with warranty people and was told to take the vehicle to Nissan Dealership. The vehicle was taken to Kirk Automotive.</a:t>
            </a:r>
          </a:p>
          <a:p>
            <a:pPr algn="just">
              <a:lnSpc>
                <a:spcPts val="4199"/>
              </a:lnSpc>
            </a:pPr>
            <a:endParaRPr lang="en-US" sz="2400" dirty="0">
              <a:solidFill>
                <a:srgbClr val="2B4570"/>
              </a:solidFill>
              <a:latin typeface="Georgia Pro"/>
            </a:endParaRPr>
          </a:p>
          <a:p>
            <a:pPr algn="just">
              <a:lnSpc>
                <a:spcPts val="4199"/>
              </a:lnSpc>
            </a:pPr>
            <a:r>
              <a:rPr lang="en-US" sz="2400" dirty="0">
                <a:solidFill>
                  <a:srgbClr val="2B4570"/>
                </a:solidFill>
                <a:latin typeface="Georgia Pro"/>
              </a:rPr>
              <a:t>Client said after the holidays, she rec’d a call from Kirk Nissan, confirming vehicle needs new motor. Mechanic had already submitted claim with warranty company and was denied- told client the problem was a result of lack of maintenance on her part.  Client denied and she submitted proof of maintenance for the past year to Kirk Nissan mechanic. The mechanic said he contacted both Nissan warranty and </a:t>
            </a:r>
            <a:r>
              <a:rPr lang="en-US" sz="2400" dirty="0" err="1">
                <a:solidFill>
                  <a:srgbClr val="2B4570"/>
                </a:solidFill>
                <a:latin typeface="Georgia Pro"/>
              </a:rPr>
              <a:t>MaxCare</a:t>
            </a:r>
            <a:r>
              <a:rPr lang="en-US" sz="2400" dirty="0">
                <a:solidFill>
                  <a:srgbClr val="2B4570"/>
                </a:solidFill>
                <a:latin typeface="Georgia Pro"/>
              </a:rPr>
              <a:t> and was denied again. They still claim the issue was from a lack of maintenance on client’s part.</a:t>
            </a:r>
          </a:p>
          <a:p>
            <a:pPr algn="just">
              <a:lnSpc>
                <a:spcPts val="4199"/>
              </a:lnSpc>
            </a:pPr>
            <a:endParaRPr lang="en-US" sz="2400" dirty="0">
              <a:solidFill>
                <a:srgbClr val="2B4570"/>
              </a:solidFill>
              <a:latin typeface="Georgia Pro"/>
            </a:endParaRPr>
          </a:p>
          <a:p>
            <a:pPr algn="just">
              <a:lnSpc>
                <a:spcPts val="4199"/>
              </a:lnSpc>
            </a:pPr>
            <a:r>
              <a:rPr lang="en-US" sz="2400" dirty="0">
                <a:solidFill>
                  <a:srgbClr val="2B4570"/>
                </a:solidFill>
                <a:latin typeface="Georgia Pro"/>
              </a:rPr>
              <a:t>Client stated this is not correct, she thinks her warranty just doesn’t want to cover because it will cost over $10K to repair. This vehicle is financed through CarMax, monthly payment is $623. Client said after they make this payment they don’t have any money left over to go hire a private attorney so that’s why she is calling WTLS.</a:t>
            </a:r>
          </a:p>
          <a:p>
            <a:pPr algn="just">
              <a:lnSpc>
                <a:spcPts val="4199"/>
              </a:lnSpc>
            </a:pPr>
            <a:endParaRPr lang="en-US" sz="2799" dirty="0">
              <a:solidFill>
                <a:srgbClr val="2B4570"/>
              </a:solidFill>
              <a:latin typeface="Georgia Pro"/>
            </a:endParaRPr>
          </a:p>
        </p:txBody>
      </p:sp>
      <p:sp>
        <p:nvSpPr>
          <p:cNvPr id="8" name="TextBox 8">
            <a:extLst>
              <a:ext uri="{FF2B5EF4-FFF2-40B4-BE49-F238E27FC236}">
                <a16:creationId xmlns:a16="http://schemas.microsoft.com/office/drawing/2014/main" id="{EE543364-9A54-D372-59DE-432702215B39}"/>
              </a:ext>
            </a:extLst>
          </p:cNvPr>
          <p:cNvSpPr txBox="1"/>
          <p:nvPr/>
        </p:nvSpPr>
        <p:spPr>
          <a:xfrm>
            <a:off x="1028700" y="439102"/>
            <a:ext cx="12687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Issue Spotting</a:t>
            </a:r>
          </a:p>
        </p:txBody>
      </p:sp>
      <p:sp>
        <p:nvSpPr>
          <p:cNvPr id="9" name="Freeform 9">
            <a:extLst>
              <a:ext uri="{FF2B5EF4-FFF2-40B4-BE49-F238E27FC236}">
                <a16:creationId xmlns:a16="http://schemas.microsoft.com/office/drawing/2014/main" id="{F8C43E6C-9CD8-F787-DCBA-66462C8BFB6C}"/>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591493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825A3-96D0-C3CC-92C4-583646DC1F42}"/>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AF4B0A92-8DAA-4603-C26E-B4CA7499322D}"/>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47FAB7F5-FCDF-2E55-439B-26515BE2A03E}"/>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06C2195A-56C5-A81F-AB67-650254AB51FA}"/>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0A569657-C5C8-2E65-2426-669960A6BB45}"/>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2E765EA3-2F17-9165-5ABF-1F39F6E57839}"/>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82973B83-A355-EE65-55AA-EA6C81491CE3}"/>
              </a:ext>
            </a:extLst>
          </p:cNvPr>
          <p:cNvSpPr txBox="1"/>
          <p:nvPr/>
        </p:nvSpPr>
        <p:spPr>
          <a:xfrm>
            <a:off x="1028700" y="1800655"/>
            <a:ext cx="15325280" cy="8579080"/>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How do our clients get in these situations? Three prongs (for not blaming the client): </a:t>
            </a:r>
          </a:p>
          <a:p>
            <a:pPr algn="just">
              <a:lnSpc>
                <a:spcPts val="4199"/>
              </a:lnSpc>
            </a:pPr>
            <a:endParaRPr lang="en-US" sz="2799" dirty="0">
              <a:solidFill>
                <a:srgbClr val="2B4570"/>
              </a:solidFill>
              <a:latin typeface="Georgia Pro"/>
            </a:endParaRPr>
          </a:p>
          <a:p>
            <a:pPr marL="514350" indent="-514350" algn="just">
              <a:lnSpc>
                <a:spcPts val="4199"/>
              </a:lnSpc>
              <a:buAutoNum type="arabicParenBoth"/>
            </a:pPr>
            <a:r>
              <a:rPr lang="en-US" sz="2799" dirty="0">
                <a:solidFill>
                  <a:srgbClr val="2B4570"/>
                </a:solidFill>
                <a:latin typeface="Georgia Pro"/>
              </a:rPr>
              <a:t>Clients who are already indigent before their consumer issue(s)</a:t>
            </a:r>
          </a:p>
          <a:p>
            <a:pPr marL="971550" lvl="1" indent="-514350" algn="just">
              <a:lnSpc>
                <a:spcPts val="4199"/>
              </a:lnSpc>
              <a:buFont typeface="+mj-lt"/>
              <a:buAutoNum type="alphaLcPeriod"/>
            </a:pPr>
            <a:r>
              <a:rPr lang="en-US" sz="2799" dirty="0">
                <a:solidFill>
                  <a:srgbClr val="2B4570"/>
                </a:solidFill>
                <a:latin typeface="Georgia Pro"/>
              </a:rPr>
              <a:t>Low credit/no credit, and must resort to unsavory lenders because banks will not give them loans—leads to title loans, payday loans, flex loans, credit cards, auto loans with high interest etc. </a:t>
            </a:r>
          </a:p>
          <a:p>
            <a:pPr marL="971550" lvl="1" indent="-514350" algn="just">
              <a:lnSpc>
                <a:spcPts val="4199"/>
              </a:lnSpc>
              <a:buFont typeface="+mj-lt"/>
              <a:buAutoNum type="alphaLcPeriod"/>
            </a:pPr>
            <a:r>
              <a:rPr lang="en-US" sz="2799" dirty="0">
                <a:solidFill>
                  <a:srgbClr val="2B4570"/>
                </a:solidFill>
                <a:latin typeface="Georgia Pro"/>
              </a:rPr>
              <a:t>No ability to save for an emergency </a:t>
            </a:r>
          </a:p>
          <a:p>
            <a:pPr marL="971550" lvl="1" indent="-514350" algn="just">
              <a:lnSpc>
                <a:spcPts val="4199"/>
              </a:lnSpc>
              <a:buFont typeface="+mj-lt"/>
              <a:buAutoNum type="alphaLcPeriod"/>
            </a:pPr>
            <a:r>
              <a:rPr lang="en-US" sz="2799" dirty="0">
                <a:solidFill>
                  <a:srgbClr val="2B4570"/>
                </a:solidFill>
                <a:latin typeface="Georgia Pro"/>
              </a:rPr>
              <a:t>Clients may have low financial literacy, or even with higher financial literacy, they do not have the means to do anything with that knowledge</a:t>
            </a:r>
          </a:p>
          <a:p>
            <a:pPr marL="514350" indent="-514350" algn="just">
              <a:lnSpc>
                <a:spcPts val="4199"/>
              </a:lnSpc>
              <a:buAutoNum type="arabicParenBoth"/>
            </a:pPr>
            <a:r>
              <a:rPr lang="en-US" sz="2799" dirty="0">
                <a:solidFill>
                  <a:srgbClr val="2B4570"/>
                </a:solidFill>
                <a:latin typeface="Georgia Pro"/>
              </a:rPr>
              <a:t>Clients who are not necessarily indigent before their consumer issue(s) </a:t>
            </a:r>
          </a:p>
          <a:p>
            <a:pPr marL="971550" lvl="1" indent="-514350" algn="just">
              <a:lnSpc>
                <a:spcPts val="4199"/>
              </a:lnSpc>
              <a:buFont typeface="+mj-lt"/>
              <a:buAutoNum type="alphaLcPeriod"/>
            </a:pPr>
            <a:r>
              <a:rPr lang="en-US" sz="2799" dirty="0">
                <a:solidFill>
                  <a:srgbClr val="2B4570"/>
                </a:solidFill>
                <a:latin typeface="Georgia Pro"/>
              </a:rPr>
              <a:t>No access to healthcare and have a medical incident that leads to exorbitant bills </a:t>
            </a:r>
          </a:p>
          <a:p>
            <a:pPr marL="971550" lvl="1" indent="-514350" algn="just">
              <a:lnSpc>
                <a:spcPts val="4199"/>
              </a:lnSpc>
              <a:buFont typeface="+mj-lt"/>
              <a:buAutoNum type="alphaLcPeriod"/>
            </a:pPr>
            <a:r>
              <a:rPr lang="en-US" sz="2799" dirty="0">
                <a:solidFill>
                  <a:srgbClr val="2B4570"/>
                </a:solidFill>
                <a:latin typeface="Georgia Pro"/>
              </a:rPr>
              <a:t>Become a victim of ID theft, coerced debt, scams, or some other fraud that kills their savings and/or credit </a:t>
            </a:r>
          </a:p>
          <a:p>
            <a:pPr marL="971550" lvl="1" indent="-514350" algn="just">
              <a:lnSpc>
                <a:spcPts val="4199"/>
              </a:lnSpc>
              <a:buFont typeface="+mj-lt"/>
              <a:buAutoNum type="alphaLcPeriod"/>
            </a:pPr>
            <a:r>
              <a:rPr lang="en-US" sz="2799" dirty="0">
                <a:solidFill>
                  <a:srgbClr val="2B4570"/>
                </a:solidFill>
                <a:latin typeface="Georgia Pro"/>
              </a:rPr>
              <a:t>Those who are close enough to the poverty line = one small misfortune plunges into poverty</a:t>
            </a:r>
          </a:p>
          <a:p>
            <a:pPr marL="514350" indent="-514350" algn="just">
              <a:lnSpc>
                <a:spcPts val="4199"/>
              </a:lnSpc>
              <a:buAutoNum type="arabicParenBoth"/>
            </a:pPr>
            <a:r>
              <a:rPr lang="en-US" sz="2799" dirty="0">
                <a:solidFill>
                  <a:srgbClr val="2B4570"/>
                </a:solidFill>
                <a:latin typeface="Georgia Pro"/>
              </a:rPr>
              <a:t>Anyone else</a:t>
            </a:r>
          </a:p>
          <a:p>
            <a:pPr marL="971550" lvl="1" indent="-514350" algn="just">
              <a:lnSpc>
                <a:spcPts val="4199"/>
              </a:lnSpc>
              <a:buFont typeface="+mj-lt"/>
              <a:buAutoNum type="alphaLcPeriod"/>
            </a:pPr>
            <a:r>
              <a:rPr lang="en-US" sz="2799" dirty="0">
                <a:solidFill>
                  <a:srgbClr val="2B4570"/>
                </a:solidFill>
                <a:latin typeface="Georgia Pro"/>
              </a:rPr>
              <a:t>One bad financial decision/bad luck takes on a snowball effect </a:t>
            </a:r>
          </a:p>
        </p:txBody>
      </p:sp>
      <p:sp>
        <p:nvSpPr>
          <p:cNvPr id="8" name="TextBox 8">
            <a:extLst>
              <a:ext uri="{FF2B5EF4-FFF2-40B4-BE49-F238E27FC236}">
                <a16:creationId xmlns:a16="http://schemas.microsoft.com/office/drawing/2014/main" id="{0C6E0D6F-E9D2-205C-B390-6857731F6300}"/>
              </a:ext>
            </a:extLst>
          </p:cNvPr>
          <p:cNvSpPr txBox="1"/>
          <p:nvPr/>
        </p:nvSpPr>
        <p:spPr>
          <a:xfrm>
            <a:off x="1028700" y="439102"/>
            <a:ext cx="12687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The role of free legal services</a:t>
            </a:r>
          </a:p>
        </p:txBody>
      </p:sp>
      <p:sp>
        <p:nvSpPr>
          <p:cNvPr id="9" name="Freeform 9">
            <a:extLst>
              <a:ext uri="{FF2B5EF4-FFF2-40B4-BE49-F238E27FC236}">
                <a16:creationId xmlns:a16="http://schemas.microsoft.com/office/drawing/2014/main" id="{8C3823D2-F75C-D6C4-9D6F-8A8552EC1365}"/>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99268745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3C27E-94DB-AEC8-60C1-28BD2A19E19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A866457A-5F6B-E0CA-DDBA-955B74461ED1}"/>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884FD4C5-8DFA-9960-CAEB-B1CABBADECB6}"/>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0B960B4D-60DD-14A0-1795-F89926C283B6}"/>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7D310420-6D7C-220E-1029-BE74D4CEC098}"/>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84DD479A-2DFA-62E1-163C-C08CBDA7BEBC}"/>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BC0DD879-EF99-A2AA-E9FF-7E2BE658FA43}"/>
              </a:ext>
            </a:extLst>
          </p:cNvPr>
          <p:cNvSpPr txBox="1"/>
          <p:nvPr/>
        </p:nvSpPr>
        <p:spPr>
          <a:xfrm>
            <a:off x="386804" y="1800655"/>
            <a:ext cx="16095978" cy="7501862"/>
          </a:xfrm>
          <a:prstGeom prst="rect">
            <a:avLst/>
          </a:prstGeom>
        </p:spPr>
        <p:txBody>
          <a:bodyPr wrap="square" lIns="0" tIns="0" rIns="0" bIns="0" rtlCol="0" anchor="t">
            <a:spAutoFit/>
          </a:bodyPr>
          <a:lstStyle/>
          <a:p>
            <a:pPr algn="just">
              <a:lnSpc>
                <a:spcPts val="4199"/>
              </a:lnSpc>
            </a:pPr>
            <a:r>
              <a:rPr lang="en-US" sz="2799" dirty="0">
                <a:solidFill>
                  <a:srgbClr val="2B4570"/>
                </a:solidFill>
                <a:latin typeface="Georgia Pro"/>
              </a:rPr>
              <a:t>Storm damaged house I had mortgage on, hired contractors to fix, there were some red flags with them but I didn't know any better and they made me feel it was in my best interest to sign an assignment of benefits, they went back and forth with insurance increasing the claim, I stated many times I just want the house fixed and I only want what the insurance estimated needed to be fixed, lack of communication with insurance so I was confused on where the house was at because they kept saying they needed more money, any and ALL checks I got were signed and sent to my mortgage company to process and send back to me with my name and the contractors name which I would sign and meet with the contractors to give them the check to sign and use to fix the house (I NEVER deposited any of the money into my account, it was out of my hands once I gave it to the contractor), a large amount of time went by before I heard anything until I get a notice that I'm in a lawsuit with Tennessee Farm Bureau for fraud, March 2020 I had a deposition and my lawyer was the contractors lawyer that was representing both of us (Songstad Law Firm), November 14, 2021 I get letters that say the Lawyers left the case or something and were no longer representing the contractors so it was a conflict of interest for them to represent</a:t>
            </a:r>
          </a:p>
        </p:txBody>
      </p:sp>
      <p:sp>
        <p:nvSpPr>
          <p:cNvPr id="8" name="TextBox 8">
            <a:extLst>
              <a:ext uri="{FF2B5EF4-FFF2-40B4-BE49-F238E27FC236}">
                <a16:creationId xmlns:a16="http://schemas.microsoft.com/office/drawing/2014/main" id="{C1133B73-442A-467A-C61B-128B88D29444}"/>
              </a:ext>
            </a:extLst>
          </p:cNvPr>
          <p:cNvSpPr txBox="1"/>
          <p:nvPr/>
        </p:nvSpPr>
        <p:spPr>
          <a:xfrm>
            <a:off x="1028700" y="439102"/>
            <a:ext cx="1268730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Last One – Issue Spotting</a:t>
            </a:r>
          </a:p>
        </p:txBody>
      </p:sp>
      <p:sp>
        <p:nvSpPr>
          <p:cNvPr id="9" name="Freeform 9">
            <a:extLst>
              <a:ext uri="{FF2B5EF4-FFF2-40B4-BE49-F238E27FC236}">
                <a16:creationId xmlns:a16="http://schemas.microsoft.com/office/drawing/2014/main" id="{4FC66A5C-328F-E3DB-E6FA-95E85D6A3008}"/>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63644598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740784" y="0"/>
            <a:ext cx="1547216" cy="10287000"/>
            <a:chOff x="0" y="0"/>
            <a:chExt cx="523379" cy="3479800"/>
          </a:xfrm>
        </p:grpSpPr>
        <p:sp>
          <p:nvSpPr>
            <p:cNvPr id="3" name="Freeform 3"/>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4" name="Group 4"/>
          <p:cNvGrpSpPr/>
          <p:nvPr/>
        </p:nvGrpSpPr>
        <p:grpSpPr>
          <a:xfrm>
            <a:off x="17066958" y="0"/>
            <a:ext cx="1221042" cy="10287000"/>
            <a:chOff x="0" y="0"/>
            <a:chExt cx="413044" cy="3479800"/>
          </a:xfrm>
        </p:grpSpPr>
        <p:sp>
          <p:nvSpPr>
            <p:cNvPr id="5" name="Freeform 5"/>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6" name="Freeform 6"/>
          <p:cNvSpPr/>
          <p:nvPr/>
        </p:nvSpPr>
        <p:spPr>
          <a:xfrm>
            <a:off x="4307408" y="5143500"/>
            <a:ext cx="8188398" cy="2015606"/>
          </a:xfrm>
          <a:custGeom>
            <a:avLst/>
            <a:gdLst/>
            <a:ahLst/>
            <a:cxnLst/>
            <a:rect l="l" t="t" r="r" b="b"/>
            <a:pathLst>
              <a:path w="8188398" h="2015606">
                <a:moveTo>
                  <a:pt x="0" y="0"/>
                </a:moveTo>
                <a:lnTo>
                  <a:pt x="8188398" y="0"/>
                </a:lnTo>
                <a:lnTo>
                  <a:pt x="8188398" y="2015606"/>
                </a:lnTo>
                <a:lnTo>
                  <a:pt x="0" y="201560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28700" y="2699123"/>
            <a:ext cx="14745813" cy="1657350"/>
          </a:xfrm>
          <a:prstGeom prst="rect">
            <a:avLst/>
          </a:prstGeom>
        </p:spPr>
        <p:txBody>
          <a:bodyPr lIns="0" tIns="0" rIns="0" bIns="0" rtlCol="0" anchor="t">
            <a:spAutoFit/>
          </a:bodyPr>
          <a:lstStyle/>
          <a:p>
            <a:pPr algn="ctr">
              <a:lnSpc>
                <a:spcPts val="12000"/>
              </a:lnSpc>
            </a:pPr>
            <a:r>
              <a:rPr lang="en-US" sz="12000">
                <a:solidFill>
                  <a:srgbClr val="2B4570"/>
                </a:solidFill>
                <a:latin typeface="Kannada MN"/>
              </a:rPr>
              <a:t>Thank You!</a:t>
            </a:r>
          </a:p>
        </p:txBody>
      </p:sp>
      <p:sp>
        <p:nvSpPr>
          <p:cNvPr id="8" name="Freeform 8"/>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ocumentNotes xmlns="781e3b00-a188-479b-8917-2cbc0f1d9d7c" xsi:nil="true"/>
    <SharedWithUsers xmlns="010f37dd-a7af-468f-8a92-1cb0a2978209">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CAAFDD32648A74294BB113F4C8DED61" ma:contentTypeVersion="14" ma:contentTypeDescription="Create a new document." ma:contentTypeScope="" ma:versionID="210e0d82fc1b17bc1ce281c3d4665f9f">
  <xsd:schema xmlns:xsd="http://www.w3.org/2001/XMLSchema" xmlns:xs="http://www.w3.org/2001/XMLSchema" xmlns:p="http://schemas.microsoft.com/office/2006/metadata/properties" xmlns:ns2="781e3b00-a188-479b-8917-2cbc0f1d9d7c" xmlns:ns3="010f37dd-a7af-468f-8a92-1cb0a2978209" targetNamespace="http://schemas.microsoft.com/office/2006/metadata/properties" ma:root="true" ma:fieldsID="a813c51162d79a0a4770b31de51a3886" ns2:_="" ns3:_="">
    <xsd:import namespace="781e3b00-a188-479b-8917-2cbc0f1d9d7c"/>
    <xsd:import namespace="010f37dd-a7af-468f-8a92-1cb0a2978209"/>
    <xsd:element name="properties">
      <xsd:complexType>
        <xsd:sequence>
          <xsd:element name="documentManagement">
            <xsd:complexType>
              <xsd:all>
                <xsd:element ref="ns2:MediaServiceMetadata" minOccurs="0"/>
                <xsd:element ref="ns2:MediaServiceFastMetadata" minOccurs="0"/>
                <xsd:element ref="ns2:DocumentNotes"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bjectDetectorVersions"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1e3b00-a188-479b-8917-2cbc0f1d9d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DocumentNotes" ma:index="10" nillable="true" ma:displayName="Document Notes" ma:format="Dropdown" ma:internalName="DocumentNotes">
      <xsd:simpleType>
        <xsd:restriction base="dms:Note">
          <xsd:maxLength value="255"/>
        </xsd:restrictio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10f37dd-a7af-468f-8a92-1cb0a2978209"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07F492-72E2-493C-A8BD-A372CA5CB8CF}">
  <ds:schemaRefs>
    <ds:schemaRef ds:uri="http://schemas.microsoft.com/sharepoint/v3/contenttype/forms"/>
  </ds:schemaRefs>
</ds:datastoreItem>
</file>

<file path=customXml/itemProps2.xml><?xml version="1.0" encoding="utf-8"?>
<ds:datastoreItem xmlns:ds="http://schemas.openxmlformats.org/officeDocument/2006/customXml" ds:itemID="{8086FAA7-28BF-497F-B30C-679EBBFD395B}">
  <ds:schemaRefs>
    <ds:schemaRef ds:uri="http://schemas.microsoft.com/office/2006/metadata/properties"/>
    <ds:schemaRef ds:uri="http://schemas.microsoft.com/office/infopath/2007/PartnerControls"/>
    <ds:schemaRef ds:uri="781e3b00-a188-479b-8917-2cbc0f1d9d7c"/>
    <ds:schemaRef ds:uri="010f37dd-a7af-468f-8a92-1cb0a2978209"/>
  </ds:schemaRefs>
</ds:datastoreItem>
</file>

<file path=customXml/itemProps3.xml><?xml version="1.0" encoding="utf-8"?>
<ds:datastoreItem xmlns:ds="http://schemas.openxmlformats.org/officeDocument/2006/customXml" ds:itemID="{9DC7FB77-5639-43F8-8286-49C2CF6AC6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1e3b00-a188-479b-8917-2cbc0f1d9d7c"/>
    <ds:schemaRef ds:uri="010f37dd-a7af-468f-8a92-1cb0a29782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88902</TotalTime>
  <Words>13397</Words>
  <Application>Microsoft Office PowerPoint</Application>
  <PresentationFormat>Custom</PresentationFormat>
  <Paragraphs>973</Paragraphs>
  <Slides>91</Slides>
  <Notes>87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91</vt:i4>
      </vt:variant>
    </vt:vector>
  </HeadingPairs>
  <TitlesOfParts>
    <vt:vector size="99" baseType="lpstr">
      <vt:lpstr>Kannada MN</vt:lpstr>
      <vt:lpstr>Kannada MN Bold</vt:lpstr>
      <vt:lpstr>Aptos</vt:lpstr>
      <vt:lpstr>Georgia Pro</vt:lpstr>
      <vt:lpstr>Arial</vt:lpstr>
      <vt:lpstr>Prata</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Branded PowerPoint 1</dc:title>
  <cp:lastModifiedBy>Jake Old</cp:lastModifiedBy>
  <cp:revision>2</cp:revision>
  <dcterms:created xsi:type="dcterms:W3CDTF">2006-08-16T00:00:00Z</dcterms:created>
  <dcterms:modified xsi:type="dcterms:W3CDTF">2026-08-07T18:49:20Z</dcterms:modified>
  <dc:identifier>DAF-wDR5DAk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0x0101007CAAFDD32648A74294BB113F4C8DED61</vt:lpwstr>
  </property>
  <property fmtid="{D5CDD505-2E9C-101B-9397-08002B2CF9AE}" pid="3" name="Order">
    <vt:r8>18000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ies>
</file>