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68" r:id="rId2"/>
    <p:sldMasterId id="2147483693" r:id="rId3"/>
  </p:sldMasterIdLst>
  <p:notesMasterIdLst>
    <p:notesMasterId r:id="rId27"/>
  </p:notesMasterIdLst>
  <p:handoutMasterIdLst>
    <p:handoutMasterId r:id="rId28"/>
  </p:handoutMasterIdLst>
  <p:sldIdLst>
    <p:sldId id="370" r:id="rId4"/>
    <p:sldId id="258" r:id="rId5"/>
    <p:sldId id="262" r:id="rId6"/>
    <p:sldId id="265" r:id="rId7"/>
    <p:sldId id="325" r:id="rId8"/>
    <p:sldId id="371" r:id="rId9"/>
    <p:sldId id="372" r:id="rId10"/>
    <p:sldId id="263" r:id="rId11"/>
    <p:sldId id="271" r:id="rId12"/>
    <p:sldId id="272" r:id="rId13"/>
    <p:sldId id="274" r:id="rId14"/>
    <p:sldId id="276" r:id="rId15"/>
    <p:sldId id="373" r:id="rId16"/>
    <p:sldId id="270" r:id="rId17"/>
    <p:sldId id="374" r:id="rId18"/>
    <p:sldId id="375" r:id="rId19"/>
    <p:sldId id="376" r:id="rId20"/>
    <p:sldId id="381" r:id="rId21"/>
    <p:sldId id="377" r:id="rId22"/>
    <p:sldId id="382" r:id="rId23"/>
    <p:sldId id="379" r:id="rId24"/>
    <p:sldId id="378" r:id="rId25"/>
    <p:sldId id="261" r:id="rId26"/>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lby Collier" initials="SC" lastIdx="3" clrIdx="0">
    <p:extLst>
      <p:ext uri="{19B8F6BF-5375-455C-9EA6-DF929625EA0E}">
        <p15:presenceInfo xmlns:p15="http://schemas.microsoft.com/office/powerpoint/2012/main" userId="Shelby Colli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5A9"/>
    <a:srgbClr val="C468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15" autoAdjust="0"/>
    <p:restoredTop sz="82716" autoAdjust="0"/>
  </p:normalViewPr>
  <p:slideViewPr>
    <p:cSldViewPr snapToGrid="0">
      <p:cViewPr varScale="1">
        <p:scale>
          <a:sx n="54" d="100"/>
          <a:sy n="54" d="100"/>
        </p:scale>
        <p:origin x="1112" y="52"/>
      </p:cViewPr>
      <p:guideLst/>
    </p:cSldViewPr>
  </p:slideViewPr>
  <p:outlineViewPr>
    <p:cViewPr>
      <p:scale>
        <a:sx n="33" d="100"/>
        <a:sy n="33" d="100"/>
      </p:scale>
      <p:origin x="0" y="-1158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0905712-287A-4853-A7D5-D57EDA50588E}"/>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20797E24-7C70-4CD4-9A25-FA249543D73C}"/>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CEFC3C0E-0A6A-464D-BDE6-8DCD21C39C71}" type="datetimeFigureOut">
              <a:rPr lang="en-US" smtClean="0"/>
              <a:t>8/4/2026</a:t>
            </a:fld>
            <a:endParaRPr lang="en-US"/>
          </a:p>
        </p:txBody>
      </p:sp>
      <p:sp>
        <p:nvSpPr>
          <p:cNvPr id="4" name="Footer Placeholder 3">
            <a:extLst>
              <a:ext uri="{FF2B5EF4-FFF2-40B4-BE49-F238E27FC236}">
                <a16:creationId xmlns:a16="http://schemas.microsoft.com/office/drawing/2014/main" id="{E6572F90-1B5E-43BE-A089-6EAC5C411125}"/>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4546381B-82E1-4342-9685-6CA5E4B769DA}"/>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BF249F27-68AD-45EF-9549-ECE3946CBB85}" type="slidenum">
              <a:rPr lang="en-US" smtClean="0"/>
              <a:t>‹#›</a:t>
            </a:fld>
            <a:endParaRPr lang="en-US"/>
          </a:p>
        </p:txBody>
      </p:sp>
    </p:spTree>
    <p:extLst>
      <p:ext uri="{BB962C8B-B14F-4D97-AF65-F5344CB8AC3E}">
        <p14:creationId xmlns:p14="http://schemas.microsoft.com/office/powerpoint/2010/main" val="2092586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F180FB5-B266-4134-AA02-36A19CBC14F6}" type="datetimeFigureOut">
              <a:rPr lang="en-US" smtClean="0"/>
              <a:t>8/4/2026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00F883D5-61E4-4814-8A58-C078F681E458}" type="slidenum">
              <a:rPr lang="en-US" smtClean="0"/>
              <a:t>‹#›</a:t>
            </a:fld>
            <a:endParaRPr lang="en-US"/>
          </a:p>
        </p:txBody>
      </p:sp>
    </p:spTree>
    <p:extLst>
      <p:ext uri="{BB962C8B-B14F-4D97-AF65-F5344CB8AC3E}">
        <p14:creationId xmlns:p14="http://schemas.microsoft.com/office/powerpoint/2010/main" val="2243326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r>
              <a:rPr lang="en-US" b="0" i="0" dirty="0">
                <a:solidFill>
                  <a:srgbClr val="1D1D1D"/>
                </a:solidFill>
                <a:effectLst/>
                <a:latin typeface="Atkinson Hyperlegible"/>
              </a:rPr>
              <a:t>In 2025, the Social Security Administration (SSA) underwent a rapid series of administrative, staffing, and policy changes following the inauguration of the second Trump administration and its creation of the Department of Government Efficiency (DOGE). These changes included the largest-ever SSA staffing cut of over 7,000 employees, the consolidation of ten regional offices down to four, the push to move customer service activities online, and the expansion of automated and Artificial Intelligence (AI)-based services, Media reports and SSA press releases have often presented conflicting accounts of how these unprecedented changes impact SSA claimants and beneficiaries.</a:t>
            </a:r>
          </a:p>
          <a:p>
            <a:pPr algn="l"/>
            <a:endParaRPr lang="en-US" b="0" i="0" dirty="0">
              <a:solidFill>
                <a:srgbClr val="1D1D1D"/>
              </a:solidFill>
              <a:effectLst/>
              <a:latin typeface="Atkinson Hyperlegible"/>
            </a:endParaRPr>
          </a:p>
          <a:p>
            <a:pPr algn="l"/>
            <a:r>
              <a:rPr lang="en-US" b="0" i="0" dirty="0">
                <a:solidFill>
                  <a:srgbClr val="1D1D1D"/>
                </a:solidFill>
                <a:effectLst/>
                <a:latin typeface="Atkinson Hyperlegible"/>
              </a:rPr>
              <a:t>In this report from Katie Savin, Callie Freitag and Matt Borus published in March 2026, they offer findings from a qualitative study. Between July and September 2025, they interviewed 52 attorney and non-attorney benefits specialists at 32 organizations that assist claimants with obtaining and maintaining SSI and SSDI benefits.</a:t>
            </a:r>
          </a:p>
          <a:p>
            <a:pPr algn="l"/>
            <a:endParaRPr lang="en-US" b="0" i="0" dirty="0">
              <a:solidFill>
                <a:srgbClr val="1D1D1D"/>
              </a:solidFill>
              <a:effectLst/>
              <a:latin typeface="Atkinson Hyperlegible"/>
            </a:endParaRPr>
          </a:p>
          <a:p>
            <a:pPr algn="l"/>
            <a:r>
              <a:rPr lang="en-US" b="1" i="0" dirty="0">
                <a:solidFill>
                  <a:srgbClr val="0E384E"/>
                </a:solidFill>
                <a:effectLst/>
                <a:latin typeface="Atkinson Hyperlegible"/>
              </a:rPr>
              <a:t>Findings</a:t>
            </a:r>
          </a:p>
          <a:p>
            <a:pPr algn="l"/>
            <a:r>
              <a:rPr lang="en-US" b="0" i="0" dirty="0">
                <a:solidFill>
                  <a:srgbClr val="1D1D1D"/>
                </a:solidFill>
                <a:effectLst/>
                <a:latin typeface="Atkinson Hyperlegible"/>
              </a:rPr>
              <a:t>They found that the SSA policy and process changes implemented by the second Trump administration created significant barriers for those seeking to apply for and maintain disability benefits, as well as the attorneys and benefit specialists who represent them. They organized their findings into seven interrelated themes that together characterize how disability benefit access changed in 2025:</a:t>
            </a:r>
          </a:p>
          <a:p>
            <a:pPr algn="l">
              <a:buFont typeface="+mj-lt"/>
              <a:buAutoNum type="arabicPeriod"/>
            </a:pPr>
            <a:r>
              <a:rPr lang="en-US" b="1" i="0" dirty="0">
                <a:solidFill>
                  <a:srgbClr val="1D1D1D"/>
                </a:solidFill>
                <a:effectLst/>
                <a:latin typeface="Atkinson Hyperlegible"/>
              </a:rPr>
              <a:t>SSA’s 2025 changes in context: “It’s always been bad… it has, I think, gotten worse.” </a:t>
            </a:r>
            <a:r>
              <a:rPr lang="en-US" b="0" i="0" dirty="0">
                <a:solidFill>
                  <a:srgbClr val="1D1D1D"/>
                </a:solidFill>
                <a:effectLst/>
                <a:latin typeface="Atkinson Hyperlegible"/>
              </a:rPr>
              <a:t>Respondents compared their experiences with SSA in 2025 to their past experiences, concluding that many of the challenges they faced in 2025 are new and unprecedented.</a:t>
            </a:r>
          </a:p>
          <a:p>
            <a:pPr algn="l">
              <a:buFont typeface="+mj-lt"/>
              <a:buAutoNum type="arabicPeriod"/>
            </a:pPr>
            <a:r>
              <a:rPr lang="en-US" b="1" i="0" dirty="0">
                <a:solidFill>
                  <a:srgbClr val="1D1D1D"/>
                </a:solidFill>
                <a:effectLst/>
                <a:latin typeface="Atkinson Hyperlegible"/>
              </a:rPr>
              <a:t>Difficulties accessing disability benefits: “Getting stuck in a loop.” </a:t>
            </a:r>
            <a:r>
              <a:rPr lang="en-US" b="0" i="0" dirty="0">
                <a:solidFill>
                  <a:srgbClr val="1D1D1D"/>
                </a:solidFill>
                <a:effectLst/>
                <a:latin typeface="Atkinson Hyperlegible"/>
              </a:rPr>
              <a:t>The authors identified five major areas to which respondents attributed worsening disability benefits access: (a) changes to the phone system, (b) field offices’ appointment and walk-in policies, (c) staffing cuts and reassignments, (d) increased processing times and denials, and (e) increased overpayments and payment center delays.</a:t>
            </a:r>
          </a:p>
          <a:p>
            <a:pPr algn="l">
              <a:buFont typeface="+mj-lt"/>
              <a:buAutoNum type="arabicPeriod"/>
            </a:pPr>
            <a:r>
              <a:rPr lang="en-US" b="1" i="0" dirty="0">
                <a:solidFill>
                  <a:srgbClr val="1D1D1D"/>
                </a:solidFill>
                <a:effectLst/>
                <a:latin typeface="Atkinson Hyperlegible"/>
              </a:rPr>
              <a:t>The dire consequences of unresponsive customer service: </a:t>
            </a:r>
            <a:r>
              <a:rPr lang="en-US" b="0" i="0" dirty="0">
                <a:solidFill>
                  <a:srgbClr val="1D1D1D"/>
                </a:solidFill>
                <a:effectLst/>
                <a:latin typeface="Atkinson Hyperlegible"/>
              </a:rPr>
              <a:t>Respondents underscored the dire consequences of these access barriers on their clients, describing instances of health deterioration, homelessness and even death as claimants awaited benefits.</a:t>
            </a:r>
          </a:p>
          <a:p>
            <a:pPr algn="l">
              <a:buFont typeface="+mj-lt"/>
              <a:buAutoNum type="arabicPeriod"/>
            </a:pPr>
            <a:r>
              <a:rPr lang="en-US" b="1" i="0" dirty="0">
                <a:solidFill>
                  <a:srgbClr val="1D1D1D"/>
                </a:solidFill>
                <a:effectLst/>
                <a:latin typeface="Atkinson Hyperlegible"/>
              </a:rPr>
              <a:t>Differential impact of SSA’s administrative burdens: </a:t>
            </a:r>
            <a:r>
              <a:rPr lang="en-US" b="0" i="0" dirty="0">
                <a:solidFill>
                  <a:srgbClr val="1D1D1D"/>
                </a:solidFill>
                <a:effectLst/>
                <a:latin typeface="Atkinson Hyperlegible"/>
              </a:rPr>
              <a:t>Respondents observed that </a:t>
            </a:r>
            <a:r>
              <a:rPr lang="en-US" b="1" i="0" dirty="0">
                <a:solidFill>
                  <a:srgbClr val="1D1D1D"/>
                </a:solidFill>
                <a:effectLst/>
                <a:latin typeface="Atkinson Hyperlegible"/>
              </a:rPr>
              <a:t>administrative burdens</a:t>
            </a:r>
            <a:r>
              <a:rPr lang="en-US" b="0" i="0" dirty="0">
                <a:solidFill>
                  <a:srgbClr val="1D1D1D"/>
                </a:solidFill>
                <a:effectLst/>
                <a:latin typeface="Atkinson Hyperlegible"/>
              </a:rPr>
              <a:t> in disability benefit access were disproportionately borne by people with limited technological literacy and internet access, those with psychiatric, cognitive or communication disabilities, people with unstable housing, and members of mixed-status immigrant families.</a:t>
            </a:r>
          </a:p>
          <a:p>
            <a:pPr algn="l">
              <a:buFont typeface="+mj-lt"/>
              <a:buAutoNum type="arabicPeriod"/>
            </a:pPr>
            <a:r>
              <a:rPr lang="en-US" b="1" i="0" dirty="0">
                <a:solidFill>
                  <a:srgbClr val="1D1D1D"/>
                </a:solidFill>
                <a:effectLst/>
                <a:latin typeface="Atkinson Hyperlegible"/>
              </a:rPr>
              <a:t>The erosion of accountability mechanisms within SSA: </a:t>
            </a:r>
            <a:r>
              <a:rPr lang="en-US" b="0" i="0" dirty="0">
                <a:solidFill>
                  <a:srgbClr val="1D1D1D"/>
                </a:solidFill>
                <a:effectLst/>
                <a:latin typeface="Atkinson Hyperlegible"/>
              </a:rPr>
              <a:t>Respondents described the erosion of accountability mechanisms within SSA resulting in part from the consolidating of regional offices, which greatly diminished advocates’ ability to resolve errors when routine problem-solving failed.</a:t>
            </a:r>
          </a:p>
          <a:p>
            <a:pPr algn="l">
              <a:buFont typeface="+mj-lt"/>
              <a:buAutoNum type="arabicPeriod"/>
            </a:pPr>
            <a:r>
              <a:rPr lang="en-US" b="1" i="0" dirty="0">
                <a:solidFill>
                  <a:srgbClr val="1D1D1D"/>
                </a:solidFill>
                <a:effectLst/>
                <a:latin typeface="Atkinson Hyperlegible"/>
              </a:rPr>
              <a:t>Unpredictability and contradiction in SSA operations: “They’re making up their own rules.” </a:t>
            </a:r>
            <a:r>
              <a:rPr lang="en-US" b="0" i="0" dirty="0">
                <a:solidFill>
                  <a:srgbClr val="1D1D1D"/>
                </a:solidFill>
                <a:effectLst/>
                <a:latin typeface="Atkinson Hyperlegible"/>
              </a:rPr>
              <a:t>Respondents commonly described SSA staff arbitrarily departing from national policy and inventing their own rules, undermining SSA’s rules-based system.</a:t>
            </a:r>
          </a:p>
          <a:p>
            <a:pPr algn="l">
              <a:buFont typeface="+mj-lt"/>
              <a:buAutoNum type="arabicPeriod"/>
            </a:pPr>
            <a:r>
              <a:rPr lang="en-US" b="1" i="0" dirty="0">
                <a:solidFill>
                  <a:srgbClr val="1D1D1D"/>
                </a:solidFill>
                <a:effectLst/>
                <a:latin typeface="Atkinson Hyperlegible"/>
              </a:rPr>
              <a:t>Impacts on the advocates and organizations who serve disability claimants: “The amount of resources spent just to get basic information is phenomenal.”</a:t>
            </a:r>
            <a:r>
              <a:rPr lang="en-US" b="0" i="0" dirty="0">
                <a:solidFill>
                  <a:srgbClr val="1D1D1D"/>
                </a:solidFill>
                <a:effectLst/>
                <a:latin typeface="Atkinson Hyperlegible"/>
              </a:rPr>
              <a:t> Deterioration of customer service has had a cumulative impact on advocates and organizations that serve SSI and SSDI claimants, as the increasingly granular work of representing clients to SSA has strained organizational capacity, </a:t>
            </a:r>
          </a:p>
          <a:p>
            <a:pPr algn="l"/>
            <a:r>
              <a:rPr lang="en-US" b="0" i="0" dirty="0">
                <a:solidFill>
                  <a:srgbClr val="1D1D1D"/>
                </a:solidFill>
                <a:effectLst/>
                <a:latin typeface="Atkinson Hyperlegible"/>
              </a:rPr>
              <a:t> </a:t>
            </a:r>
          </a:p>
          <a:p>
            <a:endParaRPr lang="en-US" dirty="0"/>
          </a:p>
        </p:txBody>
      </p:sp>
      <p:sp>
        <p:nvSpPr>
          <p:cNvPr id="4" name="Slide Number Placeholder 3"/>
          <p:cNvSpPr>
            <a:spLocks noGrp="1"/>
          </p:cNvSpPr>
          <p:nvPr>
            <p:ph type="sldNum" sz="quarter" idx="10"/>
          </p:nvPr>
        </p:nvSpPr>
        <p:spPr/>
        <p:txBody>
          <a:bodyPr/>
          <a:lstStyle/>
          <a:p>
            <a:pPr defTabSz="966612">
              <a:defRPr/>
            </a:pPr>
            <a:fld id="{20EC53DE-5678-9345-9EC1-F87F3A673C9F}" type="slidenum">
              <a:rPr>
                <a:solidFill>
                  <a:prstClr val="black"/>
                </a:solidFill>
                <a:latin typeface="Aptos" panose="02110004020202020204"/>
              </a:rPr>
              <a:pPr defTabSz="966612">
                <a:defRPr/>
              </a:pPr>
              <a:t>5</a:t>
            </a:fld>
            <a:endParaRPr lang="en-US">
              <a:solidFill>
                <a:prstClr val="black"/>
              </a:solidFill>
              <a:latin typeface="Aptos" panose="02110004020202020204"/>
            </a:endParaRPr>
          </a:p>
        </p:txBody>
      </p:sp>
    </p:spTree>
    <p:extLst>
      <p:ext uri="{BB962C8B-B14F-4D97-AF65-F5344CB8AC3E}">
        <p14:creationId xmlns:p14="http://schemas.microsoft.com/office/powerpoint/2010/main" val="4084222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dirty="0">
                <a:latin typeface="Abhaya Libre"/>
              </a:rPr>
              <a:t>In late May 2026, the National Coalition of Social Security and Supplemental Security Income (SSI) Advocates, comprised of more than five hundred advocates from nonprofit legal services organizations, partnered with the National Organization of Social Security Claimants’ Representatives (NOSSCR) to conduct a survey of advocates and representatives who frequently interact with SSA. </a:t>
            </a:r>
          </a:p>
          <a:p>
            <a:endParaRPr lang="en-US" sz="1900" dirty="0">
              <a:latin typeface="Abhaya Libre"/>
            </a:endParaRPr>
          </a:p>
          <a:p>
            <a:r>
              <a:rPr lang="en-US" sz="1900" dirty="0">
                <a:latin typeface="Abhaya Libre"/>
              </a:rPr>
              <a:t>4 page report on the survey responses in materials for this session</a:t>
            </a:r>
            <a:endParaRPr lang="en-US" dirty="0"/>
          </a:p>
        </p:txBody>
      </p:sp>
      <p:sp>
        <p:nvSpPr>
          <p:cNvPr id="4" name="Slide Number Placeholder 3"/>
          <p:cNvSpPr>
            <a:spLocks noGrp="1"/>
          </p:cNvSpPr>
          <p:nvPr>
            <p:ph type="sldNum" sz="quarter" idx="5"/>
          </p:nvPr>
        </p:nvSpPr>
        <p:spPr/>
        <p:txBody>
          <a:bodyPr/>
          <a:lstStyle/>
          <a:p>
            <a:fld id="{00F883D5-61E4-4814-8A58-C078F681E458}" type="slidenum">
              <a:rPr lang="en-US" smtClean="0"/>
              <a:t>6</a:t>
            </a:fld>
            <a:endParaRPr lang="en-US"/>
          </a:p>
        </p:txBody>
      </p:sp>
    </p:spTree>
    <p:extLst>
      <p:ext uri="{BB962C8B-B14F-4D97-AF65-F5344CB8AC3E}">
        <p14:creationId xmlns:p14="http://schemas.microsoft.com/office/powerpoint/2010/main" val="252430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F883D5-61E4-4814-8A58-C078F681E458}" type="slidenum">
              <a:rPr lang="en-US" smtClean="0"/>
              <a:t>7</a:t>
            </a:fld>
            <a:endParaRPr lang="en-US"/>
          </a:p>
        </p:txBody>
      </p:sp>
    </p:spTree>
    <p:extLst>
      <p:ext uri="{BB962C8B-B14F-4D97-AF65-F5344CB8AC3E}">
        <p14:creationId xmlns:p14="http://schemas.microsoft.com/office/powerpoint/2010/main" val="2108495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u="none" strike="noStrike" dirty="0">
              <a:solidFill>
                <a:srgbClr val="1155CC"/>
              </a:solidFill>
              <a:effectLst/>
              <a:latin typeface="ui-sans-serif"/>
            </a:endParaRPr>
          </a:p>
        </p:txBody>
      </p:sp>
      <p:sp>
        <p:nvSpPr>
          <p:cNvPr id="4" name="Slide Number Placeholder 3"/>
          <p:cNvSpPr>
            <a:spLocks noGrp="1"/>
          </p:cNvSpPr>
          <p:nvPr>
            <p:ph type="sldNum" sz="quarter" idx="5"/>
          </p:nvPr>
        </p:nvSpPr>
        <p:spPr/>
        <p:txBody>
          <a:bodyPr/>
          <a:lstStyle/>
          <a:p>
            <a:fld id="{00F883D5-61E4-4814-8A58-C078F681E458}" type="slidenum">
              <a:rPr lang="en-US" smtClean="0"/>
              <a:t>12</a:t>
            </a:fld>
            <a:endParaRPr lang="en-US"/>
          </a:p>
        </p:txBody>
      </p:sp>
    </p:spTree>
    <p:extLst>
      <p:ext uri="{BB962C8B-B14F-4D97-AF65-F5344CB8AC3E}">
        <p14:creationId xmlns:p14="http://schemas.microsoft.com/office/powerpoint/2010/main" val="156565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WordVisi_MSFontService"/>
              </a:rPr>
              <a:t>Caseworkers are most effective at the field office, DDS office, or payment center – caseworker relationships with different agency employees in different components</a:t>
            </a:r>
          </a:p>
          <a:p>
            <a:r>
              <a:rPr lang="en-US" b="0" i="0" dirty="0">
                <a:solidFill>
                  <a:srgbClr val="000000"/>
                </a:solidFill>
                <a:effectLst/>
                <a:latin typeface="WordVisi_MSFontService"/>
              </a:rPr>
              <a:t>	can also help at hearings offices and appeals council</a:t>
            </a:r>
          </a:p>
          <a:p>
            <a:endParaRPr lang="en-US" b="0" i="0" dirty="0">
              <a:solidFill>
                <a:srgbClr val="000000"/>
              </a:solidFill>
              <a:effectLst/>
              <a:latin typeface="WordVisi_MSFontService"/>
            </a:endParaRPr>
          </a:p>
          <a:p>
            <a:r>
              <a:rPr lang="en-US" b="0" i="0" dirty="0">
                <a:solidFill>
                  <a:srgbClr val="000000"/>
                </a:solidFill>
                <a:effectLst/>
                <a:latin typeface="WordVisi_MSFontService"/>
              </a:rPr>
              <a:t>Serve as translators in both directions – explaining to constituent or their representative “This is the information/document that SSA wants from you” or “Here are your options in this situation” (not recommending which option to choose)</a:t>
            </a:r>
          </a:p>
          <a:p>
            <a:r>
              <a:rPr lang="en-US" b="0" i="0" dirty="0">
                <a:solidFill>
                  <a:srgbClr val="000000"/>
                </a:solidFill>
                <a:effectLst/>
                <a:latin typeface="WordVisi_MSFontService"/>
              </a:rPr>
              <a:t>	explaining to SSA “This is their question about what is going on” or “Please expedite this decision because the person is in dire need”</a:t>
            </a:r>
          </a:p>
          <a:p>
            <a:r>
              <a:rPr lang="en-US" b="0" i="0" dirty="0">
                <a:solidFill>
                  <a:srgbClr val="000000"/>
                </a:solidFill>
                <a:effectLst/>
                <a:latin typeface="WordVisi_MSFontService"/>
              </a:rPr>
              <a:t>	However, tagging as congressional inquiry does not guarantee an accelerated timeline</a:t>
            </a:r>
          </a:p>
          <a:p>
            <a:endParaRPr lang="en-US" b="0" i="0" dirty="0">
              <a:solidFill>
                <a:srgbClr val="000000"/>
              </a:solidFill>
              <a:effectLst/>
              <a:latin typeface="WordVisi_MSFontService"/>
            </a:endParaRPr>
          </a:p>
          <a:p>
            <a:r>
              <a:rPr lang="en-US" b="0" i="0" dirty="0">
                <a:solidFill>
                  <a:srgbClr val="000000"/>
                </a:solidFill>
                <a:effectLst/>
                <a:latin typeface="WordVisi_MSFontService"/>
              </a:rPr>
              <a:t>Can also inform the legislative advocacy and policy priorities of that Member of Congress</a:t>
            </a:r>
          </a:p>
          <a:p>
            <a:endParaRPr lang="en-US" dirty="0"/>
          </a:p>
        </p:txBody>
      </p:sp>
      <p:sp>
        <p:nvSpPr>
          <p:cNvPr id="4" name="Slide Number Placeholder 3"/>
          <p:cNvSpPr>
            <a:spLocks noGrp="1"/>
          </p:cNvSpPr>
          <p:nvPr>
            <p:ph type="sldNum" sz="quarter" idx="5"/>
          </p:nvPr>
        </p:nvSpPr>
        <p:spPr/>
        <p:txBody>
          <a:bodyPr/>
          <a:lstStyle/>
          <a:p>
            <a:fld id="{00F883D5-61E4-4814-8A58-C078F681E458}" type="slidenum">
              <a:rPr lang="en-US" smtClean="0"/>
              <a:t>15</a:t>
            </a:fld>
            <a:endParaRPr lang="en-US"/>
          </a:p>
        </p:txBody>
      </p:sp>
    </p:spTree>
    <p:extLst>
      <p:ext uri="{BB962C8B-B14F-4D97-AF65-F5344CB8AC3E}">
        <p14:creationId xmlns:p14="http://schemas.microsoft.com/office/powerpoint/2010/main" val="834223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Benefits not in pay status v. receiving benefits while waiting for written notice</a:t>
            </a:r>
          </a:p>
          <a:p>
            <a:r>
              <a:rPr lang="en-US" dirty="0"/>
              <a:t>De-escalating urgency – getting benefits continuing while waiting for CDR, getting overpayment collection suspended while waiting for decision on waiver application</a:t>
            </a:r>
          </a:p>
          <a:p>
            <a:endParaRPr lang="en-US" dirty="0"/>
          </a:p>
        </p:txBody>
      </p:sp>
      <p:sp>
        <p:nvSpPr>
          <p:cNvPr id="4" name="Slide Number Placeholder 3"/>
          <p:cNvSpPr>
            <a:spLocks noGrp="1"/>
          </p:cNvSpPr>
          <p:nvPr>
            <p:ph type="sldNum" sz="quarter" idx="5"/>
          </p:nvPr>
        </p:nvSpPr>
        <p:spPr/>
        <p:txBody>
          <a:bodyPr/>
          <a:lstStyle/>
          <a:p>
            <a:fld id="{00F883D5-61E4-4814-8A58-C078F681E458}" type="slidenum">
              <a:rPr lang="en-US" smtClean="0"/>
              <a:t>19</a:t>
            </a:fld>
            <a:endParaRPr lang="en-US"/>
          </a:p>
        </p:txBody>
      </p:sp>
    </p:spTree>
    <p:extLst>
      <p:ext uri="{BB962C8B-B14F-4D97-AF65-F5344CB8AC3E}">
        <p14:creationId xmlns:p14="http://schemas.microsoft.com/office/powerpoint/2010/main" val="731626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8" y="2116546"/>
            <a:ext cx="7772400" cy="733110"/>
          </a:xfrm>
          <a:prstGeom prst="rect">
            <a:avLst/>
          </a:prstGeom>
        </p:spPr>
        <p:txBody>
          <a:bodyPr anchor="b">
            <a:normAutofit/>
          </a:bodyPr>
          <a:lstStyle>
            <a:lvl1pPr algn="l">
              <a:defRPr sz="4400"/>
            </a:lvl1pPr>
          </a:lstStyle>
          <a:p>
            <a:r>
              <a:rPr lang="en-US"/>
              <a:t>Title Here</a:t>
            </a:r>
          </a:p>
        </p:txBody>
      </p:sp>
      <p:sp>
        <p:nvSpPr>
          <p:cNvPr id="3" name="Subtitle 2"/>
          <p:cNvSpPr>
            <a:spLocks noGrp="1"/>
          </p:cNvSpPr>
          <p:nvPr>
            <p:ph type="subTitle" idx="1" hasCustomPrompt="1"/>
          </p:nvPr>
        </p:nvSpPr>
        <p:spPr>
          <a:xfrm>
            <a:off x="1600200" y="5254669"/>
            <a:ext cx="6858000" cy="392298"/>
          </a:xfrm>
          <a:prstGeom prst="rect">
            <a:avLst/>
          </a:prstGeom>
        </p:spPr>
        <p:txBody>
          <a:bodyPr>
            <a:normAutofit/>
          </a:bodyPr>
          <a:lstStyle>
            <a:lvl1pPr marL="0" indent="0" algn="r">
              <a:buNone/>
              <a:defRPr sz="2000">
                <a:solidFill>
                  <a:srgbClr val="C4681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p:txBody>
      </p:sp>
      <p:pic>
        <p:nvPicPr>
          <p:cNvPr id="7" name="Picture 6" descr="Justice in Aging logo">
            <a:extLst>
              <a:ext uri="{FF2B5EF4-FFF2-40B4-BE49-F238E27FC236}">
                <a16:creationId xmlns:a16="http://schemas.microsoft.com/office/drawing/2014/main" id="{56662281-94B4-44B4-89C2-D3E84F916EB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276057" y="652341"/>
            <a:ext cx="4591882" cy="886968"/>
          </a:xfrm>
          <a:prstGeom prst="rect">
            <a:avLst/>
          </a:prstGeom>
          <a:solidFill>
            <a:srgbClr val="0365A9"/>
          </a:solidFill>
        </p:spPr>
      </p:pic>
      <p:cxnSp>
        <p:nvCxnSpPr>
          <p:cNvPr id="8" name="Straight Connector 7">
            <a:extLst>
              <a:ext uri="{FF2B5EF4-FFF2-40B4-BE49-F238E27FC236}">
                <a16:creationId xmlns:a16="http://schemas.microsoft.com/office/drawing/2014/main" id="{89640EBF-6299-40BF-88FE-32747ED67A95}"/>
              </a:ext>
            </a:extLst>
          </p:cNvPr>
          <p:cNvCxnSpPr>
            <a:cxnSpLocks/>
          </p:cNvCxnSpPr>
          <p:nvPr userDrawn="1"/>
        </p:nvCxnSpPr>
        <p:spPr>
          <a:xfrm flipH="1">
            <a:off x="685800" y="5103976"/>
            <a:ext cx="7772401" cy="0"/>
          </a:xfrm>
          <a:prstGeom prst="line">
            <a:avLst/>
          </a:prstGeom>
          <a:ln w="57150">
            <a:solidFill>
              <a:srgbClr val="C4681A"/>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802DB0D-CF1C-4748-9E36-23CC9F0C85A1}"/>
              </a:ext>
            </a:extLst>
          </p:cNvPr>
          <p:cNvSpPr>
            <a:spLocks noGrp="1"/>
          </p:cNvSpPr>
          <p:nvPr>
            <p:ph type="sldNum" sz="quarter" idx="10"/>
          </p:nvPr>
        </p:nvSpPr>
        <p:spPr/>
        <p:txBody>
          <a:bodyPr/>
          <a:lstStyle/>
          <a:p>
            <a:fld id="{7CF15453-D4CF-488E-9948-9C782C21D2AD}" type="slidenum">
              <a:rPr lang="en-US" smtClean="0"/>
              <a:t>‹#›</a:t>
            </a:fld>
            <a:endParaRPr lang="en-US"/>
          </a:p>
        </p:txBody>
      </p:sp>
    </p:spTree>
    <p:extLst>
      <p:ext uri="{BB962C8B-B14F-4D97-AF65-F5344CB8AC3E}">
        <p14:creationId xmlns:p14="http://schemas.microsoft.com/office/powerpoint/2010/main" val="3415858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4D471-0A4E-49CE-9BDE-F70F8A37948E}"/>
              </a:ext>
            </a:extLst>
          </p:cNvPr>
          <p:cNvSpPr>
            <a:spLocks noGrp="1"/>
          </p:cNvSpPr>
          <p:nvPr>
            <p:ph type="title"/>
          </p:nvPr>
        </p:nvSpPr>
        <p:spPr/>
        <p:txBody>
          <a:bodyPr/>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976AE386-2F50-4E12-9823-ACD9D1197D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1296A86-1582-4C64-8A04-54DB9B87F415}"/>
              </a:ext>
            </a:extLst>
          </p:cNvPr>
          <p:cNvSpPr>
            <a:spLocks noGrp="1"/>
          </p:cNvSpPr>
          <p:nvPr>
            <p:ph type="sldNum" sz="quarter" idx="12"/>
          </p:nvPr>
        </p:nvSpPr>
        <p:spPr/>
        <p:txBody>
          <a:bodyPr/>
          <a:lstStyle/>
          <a:p>
            <a:fld id="{13C05952-9180-4A66-9944-B8C8869A6481}" type="slidenum">
              <a:rPr lang="en-US" smtClean="0"/>
              <a:t>‹#›</a:t>
            </a:fld>
            <a:endParaRPr lang="en-US"/>
          </a:p>
        </p:txBody>
      </p:sp>
    </p:spTree>
    <p:extLst>
      <p:ext uri="{BB962C8B-B14F-4D97-AF65-F5344CB8AC3E}">
        <p14:creationId xmlns:p14="http://schemas.microsoft.com/office/powerpoint/2010/main" val="4142893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48818-8AA7-4C05-9CD7-DE50148203B5}"/>
              </a:ext>
            </a:extLst>
          </p:cNvPr>
          <p:cNvSpPr>
            <a:spLocks noGrp="1"/>
          </p:cNvSpPr>
          <p:nvPr>
            <p:ph type="title"/>
          </p:nvPr>
        </p:nvSpPr>
        <p:spPr/>
        <p:txBody>
          <a:bodyPr/>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45CFD599-E175-4649-9DBB-543CA885814E}"/>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A6F43F-1A63-4025-87BD-173A59DD59D6}"/>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1E97943-2EAE-4976-A767-4AF668FAC5F1}"/>
              </a:ext>
            </a:extLst>
          </p:cNvPr>
          <p:cNvSpPr>
            <a:spLocks noGrp="1"/>
          </p:cNvSpPr>
          <p:nvPr>
            <p:ph type="sldNum" sz="quarter" idx="12"/>
          </p:nvPr>
        </p:nvSpPr>
        <p:spPr/>
        <p:txBody>
          <a:bodyPr/>
          <a:lstStyle/>
          <a:p>
            <a:fld id="{13C05952-9180-4A66-9944-B8C8869A6481}" type="slidenum">
              <a:rPr lang="en-US" smtClean="0"/>
              <a:t>‹#›</a:t>
            </a:fld>
            <a:endParaRPr lang="en-US"/>
          </a:p>
        </p:txBody>
      </p:sp>
    </p:spTree>
    <p:extLst>
      <p:ext uri="{BB962C8B-B14F-4D97-AF65-F5344CB8AC3E}">
        <p14:creationId xmlns:p14="http://schemas.microsoft.com/office/powerpoint/2010/main" val="3706916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603A5-7874-4249-9B48-839CCDC41D73}"/>
              </a:ext>
            </a:extLst>
          </p:cNvPr>
          <p:cNvSpPr>
            <a:spLocks noGrp="1"/>
          </p:cNvSpPr>
          <p:nvPr>
            <p:ph type="title" hasCustomPrompt="1"/>
          </p:nvPr>
        </p:nvSpPr>
        <p:spPr/>
        <p:txBody>
          <a:bodyPr/>
          <a:lstStyle>
            <a:lvl1pPr>
              <a:defRPr/>
            </a:lvl1pPr>
          </a:lstStyle>
          <a:p>
            <a:r>
              <a:rPr lang="en-US"/>
              <a:t>Image or picture (without logo)</a:t>
            </a:r>
          </a:p>
        </p:txBody>
      </p:sp>
      <p:sp>
        <p:nvSpPr>
          <p:cNvPr id="5" name="Slide Number Placeholder 4">
            <a:extLst>
              <a:ext uri="{FF2B5EF4-FFF2-40B4-BE49-F238E27FC236}">
                <a16:creationId xmlns:a16="http://schemas.microsoft.com/office/drawing/2014/main" id="{F3F3D791-1BA6-4BE5-A422-0181EB587D2B}"/>
              </a:ext>
            </a:extLst>
          </p:cNvPr>
          <p:cNvSpPr>
            <a:spLocks noGrp="1"/>
          </p:cNvSpPr>
          <p:nvPr>
            <p:ph type="sldNum" sz="quarter" idx="12"/>
          </p:nvPr>
        </p:nvSpPr>
        <p:spPr/>
        <p:txBody>
          <a:bodyPr/>
          <a:lstStyle/>
          <a:p>
            <a:fld id="{13C05952-9180-4A66-9944-B8C8869A6481}" type="slidenum">
              <a:rPr lang="en-US" smtClean="0"/>
              <a:t>‹#›</a:t>
            </a:fld>
            <a:endParaRPr lang="en-US"/>
          </a:p>
        </p:txBody>
      </p:sp>
      <p:sp>
        <p:nvSpPr>
          <p:cNvPr id="6" name="Picture Placeholder 2">
            <a:extLst>
              <a:ext uri="{FF2B5EF4-FFF2-40B4-BE49-F238E27FC236}">
                <a16:creationId xmlns:a16="http://schemas.microsoft.com/office/drawing/2014/main" id="{8F187644-9356-48F6-AF86-56A039FA87FF}"/>
              </a:ext>
            </a:extLst>
          </p:cNvPr>
          <p:cNvSpPr>
            <a:spLocks noGrp="1"/>
          </p:cNvSpPr>
          <p:nvPr>
            <p:ph type="pic" idx="1"/>
          </p:nvPr>
        </p:nvSpPr>
        <p:spPr>
          <a:xfrm>
            <a:off x="628650" y="1988191"/>
            <a:ext cx="7886700" cy="387285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709248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A6F004-CF53-4FC3-94D3-FFE16B1A44FF}"/>
              </a:ext>
            </a:extLst>
          </p:cNvPr>
          <p:cNvSpPr>
            <a:spLocks noGrp="1"/>
          </p:cNvSpPr>
          <p:nvPr>
            <p:ph type="sldNum" sz="quarter" idx="10"/>
          </p:nvPr>
        </p:nvSpPr>
        <p:spPr/>
        <p:txBody>
          <a:bodyPr/>
          <a:lstStyle/>
          <a:p>
            <a:fld id="{13C05952-9180-4A66-9944-B8C8869A6481}" type="slidenum">
              <a:rPr lang="en-US" smtClean="0"/>
              <a:t>‹#›</a:t>
            </a:fld>
            <a:endParaRPr lang="en-US"/>
          </a:p>
        </p:txBody>
      </p:sp>
      <p:pic>
        <p:nvPicPr>
          <p:cNvPr id="4" name="Picture 3" descr="Justice in Aging logo">
            <a:extLst>
              <a:ext uri="{FF2B5EF4-FFF2-40B4-BE49-F238E27FC236}">
                <a16:creationId xmlns:a16="http://schemas.microsoft.com/office/drawing/2014/main" id="{644A5B23-5E05-43AA-B75C-C78A219CD84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91571" y="637988"/>
            <a:ext cx="4599432" cy="888426"/>
          </a:xfrm>
          <a:prstGeom prst="rect">
            <a:avLst/>
          </a:prstGeom>
          <a:solidFill>
            <a:srgbClr val="0365A9"/>
          </a:solidFill>
        </p:spPr>
      </p:pic>
      <p:sp>
        <p:nvSpPr>
          <p:cNvPr id="5" name="Content Placeholder 2">
            <a:extLst>
              <a:ext uri="{FF2B5EF4-FFF2-40B4-BE49-F238E27FC236}">
                <a16:creationId xmlns:a16="http://schemas.microsoft.com/office/drawing/2014/main" id="{D7EAC9CF-18C6-4C0F-A4DE-CFD3CAA77883}"/>
              </a:ext>
            </a:extLst>
          </p:cNvPr>
          <p:cNvSpPr>
            <a:spLocks noGrp="1"/>
          </p:cNvSpPr>
          <p:nvPr>
            <p:ph idx="1"/>
          </p:nvPr>
        </p:nvSpPr>
        <p:spPr>
          <a:xfrm>
            <a:off x="628650" y="1825625"/>
            <a:ext cx="78867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0993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6C7E3-2CFD-4C1E-8000-E1E279B5660A}"/>
              </a:ext>
            </a:extLst>
          </p:cNvPr>
          <p:cNvSpPr>
            <a:spLocks noGrp="1"/>
          </p:cNvSpPr>
          <p:nvPr>
            <p:ph type="title" hasCustomPrompt="1"/>
          </p:nvPr>
        </p:nvSpPr>
        <p:spPr>
          <a:xfrm>
            <a:off x="0" y="5532437"/>
            <a:ext cx="9144000" cy="1325563"/>
          </a:xfrm>
        </p:spPr>
        <p:txBody>
          <a:bodyPr/>
          <a:lstStyle>
            <a:lvl1pPr>
              <a:defRPr>
                <a:solidFill>
                  <a:schemeClr val="tx1"/>
                </a:solidFill>
              </a:defRPr>
            </a:lvl1pPr>
          </a:lstStyle>
          <a:p>
            <a:r>
              <a:rPr lang="en-US"/>
              <a:t>Section Title</a:t>
            </a:r>
          </a:p>
        </p:txBody>
      </p:sp>
    </p:spTree>
    <p:extLst>
      <p:ext uri="{BB962C8B-B14F-4D97-AF65-F5344CB8AC3E}">
        <p14:creationId xmlns:p14="http://schemas.microsoft.com/office/powerpoint/2010/main" val="2058251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04775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05911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92191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25142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53168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8" y="2116546"/>
            <a:ext cx="7772400" cy="733110"/>
          </a:xfrm>
          <a:prstGeom prst="rect">
            <a:avLst/>
          </a:prstGeom>
        </p:spPr>
        <p:txBody>
          <a:bodyPr anchor="b">
            <a:normAutofit/>
          </a:bodyPr>
          <a:lstStyle>
            <a:lvl1pPr algn="l">
              <a:defRPr sz="4400"/>
            </a:lvl1pPr>
          </a:lstStyle>
          <a:p>
            <a:r>
              <a:rPr lang="en-US"/>
              <a:t>Title Here</a:t>
            </a:r>
          </a:p>
        </p:txBody>
      </p:sp>
      <p:sp>
        <p:nvSpPr>
          <p:cNvPr id="3" name="Subtitle 2"/>
          <p:cNvSpPr>
            <a:spLocks noGrp="1"/>
          </p:cNvSpPr>
          <p:nvPr>
            <p:ph type="subTitle" idx="1" hasCustomPrompt="1"/>
          </p:nvPr>
        </p:nvSpPr>
        <p:spPr>
          <a:xfrm>
            <a:off x="1600200" y="5254669"/>
            <a:ext cx="6858000" cy="392298"/>
          </a:xfrm>
          <a:prstGeom prst="rect">
            <a:avLst/>
          </a:prstGeom>
        </p:spPr>
        <p:txBody>
          <a:bodyPr>
            <a:normAutofit/>
          </a:bodyPr>
          <a:lstStyle>
            <a:lvl1pPr marL="0" indent="0" algn="r">
              <a:buNone/>
              <a:defRPr sz="2000">
                <a:solidFill>
                  <a:srgbClr val="C4681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p:txBody>
      </p:sp>
      <p:pic>
        <p:nvPicPr>
          <p:cNvPr id="7" name="Picture 6" descr="Justice in Aging logo">
            <a:extLst>
              <a:ext uri="{FF2B5EF4-FFF2-40B4-BE49-F238E27FC236}">
                <a16:creationId xmlns:a16="http://schemas.microsoft.com/office/drawing/2014/main" id="{56662281-94B4-44B4-89C2-D3E84F916EB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662847" y="477923"/>
            <a:ext cx="3795351" cy="733110"/>
          </a:xfrm>
          <a:prstGeom prst="rect">
            <a:avLst/>
          </a:prstGeom>
          <a:solidFill>
            <a:srgbClr val="0365A9"/>
          </a:solidFill>
        </p:spPr>
      </p:pic>
      <p:cxnSp>
        <p:nvCxnSpPr>
          <p:cNvPr id="8" name="Straight Connector 7">
            <a:extLst>
              <a:ext uri="{FF2B5EF4-FFF2-40B4-BE49-F238E27FC236}">
                <a16:creationId xmlns:a16="http://schemas.microsoft.com/office/drawing/2014/main" id="{89640EBF-6299-40BF-88FE-32747ED67A95}"/>
              </a:ext>
            </a:extLst>
          </p:cNvPr>
          <p:cNvCxnSpPr>
            <a:cxnSpLocks/>
          </p:cNvCxnSpPr>
          <p:nvPr userDrawn="1"/>
        </p:nvCxnSpPr>
        <p:spPr>
          <a:xfrm flipH="1">
            <a:off x="685800" y="5103976"/>
            <a:ext cx="7772401" cy="0"/>
          </a:xfrm>
          <a:prstGeom prst="line">
            <a:avLst/>
          </a:prstGeom>
          <a:ln w="57150">
            <a:solidFill>
              <a:srgbClr val="C4681A"/>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802DB0D-CF1C-4748-9E36-23CC9F0C85A1}"/>
              </a:ext>
            </a:extLst>
          </p:cNvPr>
          <p:cNvSpPr>
            <a:spLocks noGrp="1"/>
          </p:cNvSpPr>
          <p:nvPr>
            <p:ph type="sldNum" sz="quarter" idx="10"/>
          </p:nvPr>
        </p:nvSpPr>
        <p:spPr/>
        <p:txBody>
          <a:bodyPr/>
          <a:lstStyle/>
          <a:p>
            <a:fld id="{7CF15453-D4CF-488E-9948-9C782C21D2AD}" type="slidenum">
              <a:rPr lang="en-US" smtClean="0"/>
              <a:t>‹#›</a:t>
            </a:fld>
            <a:endParaRPr lang="en-US"/>
          </a:p>
        </p:txBody>
      </p:sp>
    </p:spTree>
    <p:extLst>
      <p:ext uri="{BB962C8B-B14F-4D97-AF65-F5344CB8AC3E}">
        <p14:creationId xmlns:p14="http://schemas.microsoft.com/office/powerpoint/2010/main" val="34152221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80163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248187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81251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877788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236277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73082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CF15453-D4CF-488E-9948-9C782C21D2AD}" type="slidenum">
              <a:rPr lang="en-US" smtClean="0"/>
              <a:t>‹#›</a:t>
            </a:fld>
            <a:endParaRPr lang="en-US"/>
          </a:p>
        </p:txBody>
      </p:sp>
      <p:pic>
        <p:nvPicPr>
          <p:cNvPr id="7" name="Picture 6">
            <a:extLst>
              <a:ext uri="{FF2B5EF4-FFF2-40B4-BE49-F238E27FC236}">
                <a16:creationId xmlns:a16="http://schemas.microsoft.com/office/drawing/2014/main" id="{B081D2B5-FEEB-4003-8891-4C6A461E97F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92164" y="6180797"/>
            <a:ext cx="1817701" cy="351108"/>
          </a:xfrm>
          <a:prstGeom prst="rect">
            <a:avLst/>
          </a:prstGeom>
        </p:spPr>
      </p:pic>
    </p:spTree>
    <p:extLst>
      <p:ext uri="{BB962C8B-B14F-4D97-AF65-F5344CB8AC3E}">
        <p14:creationId xmlns:p14="http://schemas.microsoft.com/office/powerpoint/2010/main" val="2516940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CF15453-D4CF-488E-9948-9C782C21D2AD}" type="slidenum">
              <a:rPr lang="en-US" smtClean="0"/>
              <a:t>‹#›</a:t>
            </a:fld>
            <a:endParaRPr lang="en-US"/>
          </a:p>
        </p:txBody>
      </p:sp>
    </p:spTree>
    <p:extLst>
      <p:ext uri="{BB962C8B-B14F-4D97-AF65-F5344CB8AC3E}">
        <p14:creationId xmlns:p14="http://schemas.microsoft.com/office/powerpoint/2010/main" val="2427081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365126"/>
            <a:ext cx="7886700" cy="2852928"/>
          </a:xfrm>
          <a:prstGeom prst="rect">
            <a:avLst/>
          </a:prstGeom>
        </p:spPr>
        <p:txBody>
          <a:bodyPr/>
          <a:lstStyle>
            <a:lvl1pPr algn="ctr">
              <a:defRPr/>
            </a:lvl1pPr>
          </a:lstStyle>
          <a:p>
            <a:r>
              <a:rPr lang="en-US"/>
              <a:t>Section Header</a:t>
            </a:r>
          </a:p>
        </p:txBody>
      </p:sp>
      <p:sp>
        <p:nvSpPr>
          <p:cNvPr id="4" name="Footer Placeholder 3"/>
          <p:cNvSpPr>
            <a:spLocks noGrp="1"/>
          </p:cNvSpPr>
          <p:nvPr>
            <p:ph type="ftr" sz="quarter" idx="11"/>
          </p:nvPr>
        </p:nvSpPr>
        <p:spPr>
          <a:xfrm>
            <a:off x="628650" y="3287586"/>
            <a:ext cx="7886700" cy="1499616"/>
          </a:xfrm>
          <a:prstGeom prst="rect">
            <a:avLst/>
          </a:prstGeom>
        </p:spPr>
        <p:txBody>
          <a:bodyPr/>
          <a:lstStyle/>
          <a:p>
            <a:r>
              <a:rPr lang="en-US"/>
              <a:t>Click to edit Master text styles</a:t>
            </a:r>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7CF15453-D4CF-488E-9948-9C782C21D2AD}" type="slidenum">
              <a:rPr lang="en-US" smtClean="0"/>
              <a:t>‹#›</a:t>
            </a:fld>
            <a:endParaRPr lang="en-US"/>
          </a:p>
        </p:txBody>
      </p:sp>
    </p:spTree>
    <p:extLst>
      <p:ext uri="{BB962C8B-B14F-4D97-AF65-F5344CB8AC3E}">
        <p14:creationId xmlns:p14="http://schemas.microsoft.com/office/powerpoint/2010/main" val="1287950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6364" y="500835"/>
            <a:ext cx="7891272" cy="1060704"/>
          </a:xfrm>
          <a:prstGeom prst="rect">
            <a:avLst/>
          </a:prstGeom>
        </p:spPr>
        <p:txBody>
          <a:bodyPr/>
          <a:lstStyle>
            <a:lvl1pPr algn="ctr">
              <a:defRPr sz="4400"/>
            </a:lvl1pPr>
          </a:lstStyle>
          <a:p>
            <a:r>
              <a:rPr lang="en-US"/>
              <a:t>Image or picture (with logo)</a:t>
            </a:r>
          </a:p>
        </p:txBody>
      </p:sp>
      <p:sp>
        <p:nvSpPr>
          <p:cNvPr id="3" name="Footer Placeholder 2"/>
          <p:cNvSpPr>
            <a:spLocks noGrp="1"/>
          </p:cNvSpPr>
          <p:nvPr>
            <p:ph type="ftr" sz="quarter" idx="11"/>
          </p:nvPr>
        </p:nvSpPr>
        <p:spPr>
          <a:xfrm>
            <a:off x="626363" y="1994076"/>
            <a:ext cx="8014297" cy="3542658"/>
          </a:xfrm>
          <a:prstGeom prst="rect">
            <a:avLst/>
          </a:prstGeom>
        </p:spPr>
        <p:txBody>
          <a:bodyPr/>
          <a:lstStyle/>
          <a:p>
            <a:r>
              <a:rPr lang="en-US"/>
              <a:t>Picture</a:t>
            </a:r>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7CF15453-D4CF-488E-9948-9C782C21D2AD}" type="slidenum">
              <a:rPr lang="en-US" smtClean="0"/>
              <a:t>‹#›</a:t>
            </a:fld>
            <a:endParaRPr lang="en-US"/>
          </a:p>
        </p:txBody>
      </p:sp>
    </p:spTree>
    <p:extLst>
      <p:ext uri="{BB962C8B-B14F-4D97-AF65-F5344CB8AC3E}">
        <p14:creationId xmlns:p14="http://schemas.microsoft.com/office/powerpoint/2010/main" val="1040160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64FA0A-AFD9-45CA-B3E0-B0C27E0FA188}"/>
              </a:ext>
            </a:extLst>
          </p:cNvPr>
          <p:cNvSpPr>
            <a:spLocks noGrp="1"/>
          </p:cNvSpPr>
          <p:nvPr>
            <p:ph type="sldNum" sz="quarter" idx="10"/>
          </p:nvPr>
        </p:nvSpPr>
        <p:spPr/>
        <p:txBody>
          <a:bodyPr/>
          <a:lstStyle/>
          <a:p>
            <a:fld id="{7CF15453-D4CF-488E-9948-9C782C21D2AD}" type="slidenum">
              <a:rPr lang="en-US" smtClean="0"/>
              <a:t>‹#›</a:t>
            </a:fld>
            <a:endParaRPr lang="en-US"/>
          </a:p>
        </p:txBody>
      </p:sp>
      <p:pic>
        <p:nvPicPr>
          <p:cNvPr id="4" name="Picture 3" descr="Justice in Aging logo">
            <a:extLst>
              <a:ext uri="{FF2B5EF4-FFF2-40B4-BE49-F238E27FC236}">
                <a16:creationId xmlns:a16="http://schemas.microsoft.com/office/drawing/2014/main" id="{2ACB4149-6C8C-45D4-AA55-27606307CB4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276057" y="652341"/>
            <a:ext cx="4591882" cy="886968"/>
          </a:xfrm>
          <a:prstGeom prst="rect">
            <a:avLst/>
          </a:prstGeom>
          <a:solidFill>
            <a:srgbClr val="0365A9"/>
          </a:solidFill>
        </p:spPr>
      </p:pic>
      <p:sp>
        <p:nvSpPr>
          <p:cNvPr id="5" name="Content Placeholder 2">
            <a:extLst>
              <a:ext uri="{FF2B5EF4-FFF2-40B4-BE49-F238E27FC236}">
                <a16:creationId xmlns:a16="http://schemas.microsoft.com/office/drawing/2014/main" id="{D6612D87-415B-4FDD-B400-202FC99A431D}"/>
              </a:ext>
            </a:extLst>
          </p:cNvPr>
          <p:cNvSpPr>
            <a:spLocks noGrp="1"/>
          </p:cNvSpPr>
          <p:nvPr>
            <p:ph idx="1"/>
          </p:nvPr>
        </p:nvSpPr>
        <p:spPr>
          <a:xfrm>
            <a:off x="624078" y="2003807"/>
            <a:ext cx="7891272" cy="43525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6699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8" y="2116546"/>
            <a:ext cx="7772400" cy="733110"/>
          </a:xfrm>
          <a:prstGeom prst="rect">
            <a:avLst/>
          </a:prstGeom>
        </p:spPr>
        <p:txBody>
          <a:bodyPr anchor="b">
            <a:normAutofit/>
          </a:bodyPr>
          <a:lstStyle>
            <a:lvl1pPr algn="l">
              <a:defRPr sz="4400"/>
            </a:lvl1pPr>
          </a:lstStyle>
          <a:p>
            <a:r>
              <a:rPr lang="en-US" dirty="0"/>
              <a:t>Title Here</a:t>
            </a:r>
          </a:p>
        </p:txBody>
      </p:sp>
      <p:sp>
        <p:nvSpPr>
          <p:cNvPr id="3" name="Subtitle 2"/>
          <p:cNvSpPr>
            <a:spLocks noGrp="1"/>
          </p:cNvSpPr>
          <p:nvPr>
            <p:ph type="subTitle" idx="1" hasCustomPrompt="1"/>
          </p:nvPr>
        </p:nvSpPr>
        <p:spPr>
          <a:xfrm>
            <a:off x="1600200" y="5254669"/>
            <a:ext cx="6858000" cy="392298"/>
          </a:xfrm>
          <a:prstGeom prst="rect">
            <a:avLst/>
          </a:prstGeom>
        </p:spPr>
        <p:txBody>
          <a:bodyPr>
            <a:normAutofit/>
          </a:bodyPr>
          <a:lstStyle>
            <a:lvl1pPr marL="0" indent="0" algn="r">
              <a:buNone/>
              <a:defRPr sz="2000">
                <a:solidFill>
                  <a:srgbClr val="C4681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p:txBody>
      </p:sp>
      <p:pic>
        <p:nvPicPr>
          <p:cNvPr id="7" name="Picture 6" descr="Justice in Aging logo">
            <a:extLst>
              <a:ext uri="{FF2B5EF4-FFF2-40B4-BE49-F238E27FC236}">
                <a16:creationId xmlns:a16="http://schemas.microsoft.com/office/drawing/2014/main" id="{56662281-94B4-44B4-89C2-D3E84F916EB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279051" y="688647"/>
            <a:ext cx="4099637" cy="791886"/>
          </a:xfrm>
          <a:prstGeom prst="rect">
            <a:avLst/>
          </a:prstGeom>
          <a:solidFill>
            <a:srgbClr val="0365A9"/>
          </a:solidFill>
        </p:spPr>
      </p:pic>
      <p:cxnSp>
        <p:nvCxnSpPr>
          <p:cNvPr id="8" name="Straight Connector 7">
            <a:extLst>
              <a:ext uri="{FF2B5EF4-FFF2-40B4-BE49-F238E27FC236}">
                <a16:creationId xmlns:a16="http://schemas.microsoft.com/office/drawing/2014/main" id="{89640EBF-6299-40BF-88FE-32747ED67A95}"/>
              </a:ext>
            </a:extLst>
          </p:cNvPr>
          <p:cNvCxnSpPr>
            <a:cxnSpLocks/>
          </p:cNvCxnSpPr>
          <p:nvPr userDrawn="1"/>
        </p:nvCxnSpPr>
        <p:spPr>
          <a:xfrm flipH="1">
            <a:off x="685800" y="5103976"/>
            <a:ext cx="7772401" cy="0"/>
          </a:xfrm>
          <a:prstGeom prst="line">
            <a:avLst/>
          </a:prstGeom>
          <a:ln w="57150">
            <a:solidFill>
              <a:srgbClr val="C4681A"/>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802DB0D-CF1C-4748-9E36-23CC9F0C85A1}"/>
              </a:ext>
            </a:extLst>
          </p:cNvPr>
          <p:cNvSpPr>
            <a:spLocks noGrp="1"/>
          </p:cNvSpPr>
          <p:nvPr>
            <p:ph type="sldNum" sz="quarter" idx="10"/>
          </p:nvPr>
        </p:nvSpPr>
        <p:spPr/>
        <p:txBody>
          <a:bodyPr/>
          <a:lstStyle/>
          <a:p>
            <a:fld id="{7CF15453-D4CF-488E-9948-9C782C21D2AD}" type="slidenum">
              <a:rPr lang="en-US" smtClean="0"/>
              <a:t>‹#›</a:t>
            </a:fld>
            <a:endParaRPr lang="en-US"/>
          </a:p>
        </p:txBody>
      </p:sp>
    </p:spTree>
    <p:extLst>
      <p:ext uri="{BB962C8B-B14F-4D97-AF65-F5344CB8AC3E}">
        <p14:creationId xmlns:p14="http://schemas.microsoft.com/office/powerpoint/2010/main" val="2911210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6C7E3-2CFD-4C1E-8000-E1E279B5660A}"/>
              </a:ext>
            </a:extLst>
          </p:cNvPr>
          <p:cNvSpPr>
            <a:spLocks noGrp="1"/>
          </p:cNvSpPr>
          <p:nvPr>
            <p:ph type="title" hasCustomPrompt="1"/>
          </p:nvPr>
        </p:nvSpPr>
        <p:spPr>
          <a:xfrm>
            <a:off x="0" y="5532437"/>
            <a:ext cx="9144000" cy="1325563"/>
          </a:xfrm>
        </p:spPr>
        <p:txBody>
          <a:bodyPr/>
          <a:lstStyle>
            <a:lvl1pPr>
              <a:defRPr>
                <a:solidFill>
                  <a:schemeClr val="tx1"/>
                </a:solidFill>
              </a:defRPr>
            </a:lvl1pPr>
          </a:lstStyle>
          <a:p>
            <a:r>
              <a:rPr lang="en-US"/>
              <a:t>Section Title</a:t>
            </a:r>
          </a:p>
        </p:txBody>
      </p:sp>
      <p:sp>
        <p:nvSpPr>
          <p:cNvPr id="3" name="Slide Number Placeholder 2">
            <a:extLst>
              <a:ext uri="{FF2B5EF4-FFF2-40B4-BE49-F238E27FC236}">
                <a16:creationId xmlns:a16="http://schemas.microsoft.com/office/drawing/2014/main" id="{20869748-AECD-4479-82B8-96009CD9DA7F}"/>
              </a:ext>
            </a:extLst>
          </p:cNvPr>
          <p:cNvSpPr>
            <a:spLocks noGrp="1"/>
          </p:cNvSpPr>
          <p:nvPr>
            <p:ph type="sldNum" sz="quarter" idx="10"/>
          </p:nvPr>
        </p:nvSpPr>
        <p:spPr/>
        <p:txBody>
          <a:bodyPr/>
          <a:lstStyle/>
          <a:p>
            <a:fld id="{7CF15453-D4CF-488E-9948-9C782C21D2AD}" type="slidenum">
              <a:rPr lang="en-US" smtClean="0"/>
              <a:t>‹#›</a:t>
            </a:fld>
            <a:endParaRPr lang="en-US"/>
          </a:p>
        </p:txBody>
      </p:sp>
    </p:spTree>
    <p:extLst>
      <p:ext uri="{BB962C8B-B14F-4D97-AF65-F5344CB8AC3E}">
        <p14:creationId xmlns:p14="http://schemas.microsoft.com/office/powerpoint/2010/main" val="960584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F15453-D4CF-488E-9948-9C782C21D2AD}" type="slidenum">
              <a:rPr lang="en-US" smtClean="0"/>
              <a:t>‹#›</a:t>
            </a:fld>
            <a:endParaRPr lang="en-US"/>
          </a:p>
        </p:txBody>
      </p:sp>
      <p:pic>
        <p:nvPicPr>
          <p:cNvPr id="13" name="Picture 12">
            <a:extLst>
              <a:ext uri="{FF2B5EF4-FFF2-40B4-BE49-F238E27FC236}">
                <a16:creationId xmlns:a16="http://schemas.microsoft.com/office/drawing/2014/main" id="{37845C1E-F0D4-41EA-913A-5DC6C4A024D3}"/>
              </a:ext>
            </a:extLst>
          </p:cNvPr>
          <p:cNvPicPr>
            <a:picLocks noChangeAspect="1"/>
          </p:cNvPicPr>
          <p:nvPr userDrawn="1"/>
        </p:nvPicPr>
        <p:blipFill>
          <a:blip r:embed="rId11" cstate="screen">
            <a:extLst>
              <a:ext uri="{28A0092B-C50C-407E-A947-70E740481C1C}">
                <a14:useLocalDpi xmlns:a14="http://schemas.microsoft.com/office/drawing/2010/main" val="0"/>
              </a:ext>
            </a:extLst>
          </a:blip>
          <a:stretch>
            <a:fillRect/>
          </a:stretch>
        </p:blipFill>
        <p:spPr>
          <a:xfrm>
            <a:off x="592164" y="6180797"/>
            <a:ext cx="1817701" cy="351108"/>
          </a:xfrm>
          <a:prstGeom prst="rect">
            <a:avLst/>
          </a:prstGeom>
        </p:spPr>
      </p:pic>
    </p:spTree>
    <p:extLst>
      <p:ext uri="{BB962C8B-B14F-4D97-AF65-F5344CB8AC3E}">
        <p14:creationId xmlns:p14="http://schemas.microsoft.com/office/powerpoint/2010/main" val="750908654"/>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62" r:id="rId3"/>
    <p:sldLayoutId id="2147483664" r:id="rId4"/>
    <p:sldLayoutId id="2147483666" r:id="rId5"/>
    <p:sldLayoutId id="2147483667" r:id="rId6"/>
    <p:sldLayoutId id="2147483676" r:id="rId7"/>
    <p:sldLayoutId id="2147483690" r:id="rId8"/>
    <p:sldLayoutId id="2147483705" r:id="rId9"/>
  </p:sldLayoutIdLst>
  <p:hf hdr="0" ftr="0" dt="0"/>
  <p:txStyles>
    <p:titleStyle>
      <a:lvl1pPr algn="ctr" defTabSz="914400" rtl="0" eaLnBrk="1" latinLnBrk="0" hangingPunct="1">
        <a:lnSpc>
          <a:spcPct val="90000"/>
        </a:lnSpc>
        <a:spcBef>
          <a:spcPct val="0"/>
        </a:spcBef>
        <a:buNone/>
        <a:defRPr sz="4400" kern="1200">
          <a:solidFill>
            <a:srgbClr val="0365A9"/>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C4681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365A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365A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AF7BFB-A762-4D24-B85E-7B0900D303FE}"/>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5CDF13-266B-4685-8622-EEF2FFC8E45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9914BA1-98B5-4E37-BB0B-BA1E9EB46854}"/>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C05952-9180-4A66-9944-B8C8869A6481}" type="slidenum">
              <a:rPr lang="en-US" smtClean="0"/>
              <a:t>‹#›</a:t>
            </a:fld>
            <a:endParaRPr lang="en-US"/>
          </a:p>
        </p:txBody>
      </p:sp>
    </p:spTree>
    <p:extLst>
      <p:ext uri="{BB962C8B-B14F-4D97-AF65-F5344CB8AC3E}">
        <p14:creationId xmlns:p14="http://schemas.microsoft.com/office/powerpoint/2010/main" val="2141970270"/>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4" r:id="rId3"/>
    <p:sldLayoutId id="2147483675" r:id="rId4"/>
    <p:sldLayoutId id="2147483677" r:id="rId5"/>
  </p:sldLayoutIdLst>
  <p:txStyles>
    <p:titleStyle>
      <a:lvl1pPr algn="ctr" defTabSz="914400" rtl="0" eaLnBrk="1" latinLnBrk="0" hangingPunct="1">
        <a:lnSpc>
          <a:spcPct val="90000"/>
        </a:lnSpc>
        <a:spcBef>
          <a:spcPct val="0"/>
        </a:spcBef>
        <a:buNone/>
        <a:defRPr sz="4400" kern="1200">
          <a:solidFill>
            <a:srgbClr val="0365A9"/>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C4681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365A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365A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846CE7D5-CF57-46EF-B807-FDD0502418D4}" type="datetimeFigureOut">
              <a:rPr lang="en-US" smtClean="0"/>
              <a:t>8/4/2026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29773886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mailto:FieldOps.SE.RPA@ssa.gov" TargetMode="External"/><Relationship Id="rId2" Type="http://schemas.openxmlformats.org/officeDocument/2006/relationships/hyperlink" Target="https://secure.ssa.gov/apps10/reference.nsf/links/03162026064630AM" TargetMode="External"/><Relationship Id="rId1" Type="http://schemas.openxmlformats.org/officeDocument/2006/relationships/slideLayout" Target="../slideLayouts/slideLayout3.xml"/><Relationship Id="rId4" Type="http://schemas.openxmlformats.org/officeDocument/2006/relationships/hyperlink" Target="https://www.ssa.gov/ar/docs/Disability%20Adjudication-%20Hearings%20Hubs%20Announcement-3%20Remediated.pd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justiceinaging.org/navigating-the-social-security-administration-options-for-advocates/" TargetMode="External"/><Relationship Id="rId2" Type="http://schemas.openxmlformats.org/officeDocument/2006/relationships/hyperlink" Target="https://justiceinaging.org/wp-content/uploads/2026/04/Navigating-SSA-Common-Scenarios-Resource.pdf" TargetMode="External"/><Relationship Id="rId1" Type="http://schemas.openxmlformats.org/officeDocument/2006/relationships/slideLayout" Target="../slideLayouts/slideLayout3.xml"/><Relationship Id="rId4" Type="http://schemas.openxmlformats.org/officeDocument/2006/relationships/hyperlink" Target="https://bit.ly/2RfYbzW"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secure.ssa.gov/apps10/reference.nsf/links/04212026102644AM" TargetMode="External"/><Relationship Id="rId2" Type="http://schemas.openxmlformats.org/officeDocument/2006/relationships/hyperlink" Target="https://secure.ssa.gov/apps10/reference.nsf/links/04212026025138PM"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mailto:klang@justiceinaging.org" TargetMode="External"/><Relationship Id="rId2" Type="http://schemas.openxmlformats.org/officeDocument/2006/relationships/image" Target="../media/image10.png"/><Relationship Id="rId1" Type="http://schemas.openxmlformats.org/officeDocument/2006/relationships/slideLayout" Target="../slideLayouts/slideLayout10.xml"/><Relationship Id="rId4" Type="http://schemas.openxmlformats.org/officeDocument/2006/relationships/hyperlink" Target="https://www.linkedin.com/company/justice-in-agin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info@justiceinaging.org" TargetMode="External"/><Relationship Id="rId2" Type="http://schemas.openxmlformats.org/officeDocument/2006/relationships/hyperlink" Target="http://www.justiceinaging.org/"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6.png"/><Relationship Id="rId5" Type="http://schemas.openxmlformats.org/officeDocument/2006/relationships/hyperlink" Target="https://dredf.org/ssa-barriers-2025/" TargetMode="Externa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272076F-6EFF-40ED-BF07-15158F69285F}"/>
              </a:ext>
            </a:extLst>
          </p:cNvPr>
          <p:cNvSpPr>
            <a:spLocks noGrp="1"/>
          </p:cNvSpPr>
          <p:nvPr>
            <p:ph type="subTitle" idx="1"/>
          </p:nvPr>
        </p:nvSpPr>
        <p:spPr>
          <a:xfrm>
            <a:off x="1600200" y="5254669"/>
            <a:ext cx="6858000" cy="742094"/>
          </a:xfrm>
        </p:spPr>
        <p:txBody>
          <a:bodyPr>
            <a:normAutofit lnSpcReduction="10000"/>
          </a:bodyPr>
          <a:lstStyle/>
          <a:p>
            <a:r>
              <a:rPr lang="en-US" dirty="0"/>
              <a:t>Kate Lang, Director of Federal Income Security</a:t>
            </a:r>
          </a:p>
          <a:p>
            <a:r>
              <a:rPr lang="en-US" dirty="0"/>
              <a:t>August 27, 2026</a:t>
            </a:r>
          </a:p>
          <a:p>
            <a:endParaRPr lang="en-US" dirty="0"/>
          </a:p>
        </p:txBody>
      </p:sp>
      <p:sp>
        <p:nvSpPr>
          <p:cNvPr id="5" name="Title 4">
            <a:extLst>
              <a:ext uri="{FF2B5EF4-FFF2-40B4-BE49-F238E27FC236}">
                <a16:creationId xmlns:a16="http://schemas.microsoft.com/office/drawing/2014/main" id="{AE9FF097-9B94-4FA9-81D5-4D898AA83904}"/>
              </a:ext>
            </a:extLst>
          </p:cNvPr>
          <p:cNvSpPr>
            <a:spLocks noGrp="1"/>
          </p:cNvSpPr>
          <p:nvPr>
            <p:ph type="ctrTitle"/>
          </p:nvPr>
        </p:nvSpPr>
        <p:spPr>
          <a:xfrm>
            <a:off x="1212112" y="2839559"/>
            <a:ext cx="7246088" cy="1296505"/>
          </a:xfrm>
        </p:spPr>
        <p:txBody>
          <a:bodyPr>
            <a:noAutofit/>
          </a:bodyPr>
          <a:lstStyle/>
          <a:p>
            <a:r>
              <a:rPr lang="en-US" dirty="0"/>
              <a:t>Navigating the Social Security Administration: </a:t>
            </a:r>
            <a:br>
              <a:rPr lang="en-US" dirty="0"/>
            </a:br>
            <a:r>
              <a:rPr lang="en-US" dirty="0"/>
              <a:t>Options for Advocates</a:t>
            </a:r>
          </a:p>
        </p:txBody>
      </p:sp>
    </p:spTree>
    <p:extLst>
      <p:ext uri="{BB962C8B-B14F-4D97-AF65-F5344CB8AC3E}">
        <p14:creationId xmlns:p14="http://schemas.microsoft.com/office/powerpoint/2010/main" val="441161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FE2FE-100C-4A64-A1DB-036ECEABF552}"/>
              </a:ext>
            </a:extLst>
          </p:cNvPr>
          <p:cNvSpPr>
            <a:spLocks noGrp="1"/>
          </p:cNvSpPr>
          <p:nvPr>
            <p:ph type="title"/>
          </p:nvPr>
        </p:nvSpPr>
        <p:spPr>
          <a:xfrm>
            <a:off x="704789" y="246590"/>
            <a:ext cx="7760438" cy="1325563"/>
          </a:xfrm>
        </p:spPr>
        <p:txBody>
          <a:bodyPr/>
          <a:lstStyle/>
          <a:p>
            <a:r>
              <a:rPr lang="en-US" dirty="0"/>
              <a:t>SSA Hearing Operations – Hearing Offices</a:t>
            </a:r>
          </a:p>
        </p:txBody>
      </p:sp>
      <p:grpSp>
        <p:nvGrpSpPr>
          <p:cNvPr id="26" name="Group 25" descr="Hierarchy Chart showing that the Hearing Office Chief Administrative Law Judge oversees the Administrative Law Judges and the Hearing Office Director. The Hearing Office Director oversees Group Supervisors, who then oversee Senior Case Technicians, Senior Attorney Advisors, Schedulers, and Receptionists">
            <a:extLst>
              <a:ext uri="{FF2B5EF4-FFF2-40B4-BE49-F238E27FC236}">
                <a16:creationId xmlns:a16="http://schemas.microsoft.com/office/drawing/2014/main" id="{FFE9232C-722F-4B91-9BA4-AEB9DFE8EEF8}"/>
              </a:ext>
              <a:ext uri="{C183D7F6-B498-43B3-948B-1728B52AA6E4}">
                <adec:decorative xmlns:adec="http://schemas.microsoft.com/office/drawing/2017/decorative" val="0"/>
              </a:ext>
            </a:extLst>
          </p:cNvPr>
          <p:cNvGrpSpPr/>
          <p:nvPr/>
        </p:nvGrpSpPr>
        <p:grpSpPr>
          <a:xfrm>
            <a:off x="221208" y="1559891"/>
            <a:ext cx="8701584" cy="5051519"/>
            <a:chOff x="271915" y="1679635"/>
            <a:chExt cx="8701584" cy="5051519"/>
          </a:xfrm>
        </p:grpSpPr>
        <p:cxnSp>
          <p:nvCxnSpPr>
            <p:cNvPr id="6" name="Straight Arrow Connector 5">
              <a:extLst>
                <a:ext uri="{FF2B5EF4-FFF2-40B4-BE49-F238E27FC236}">
                  <a16:creationId xmlns:a16="http://schemas.microsoft.com/office/drawing/2014/main" id="{F4024F5C-93B3-43EC-8425-484686358458}"/>
                </a:ext>
                <a:ext uri="{C183D7F6-B498-43B3-948B-1728B52AA6E4}">
                  <adec:decorative xmlns:adec="http://schemas.microsoft.com/office/drawing/2017/decorative" val="1"/>
                </a:ext>
              </a:extLst>
            </p:cNvPr>
            <p:cNvCxnSpPr/>
            <p:nvPr/>
          </p:nvCxnSpPr>
          <p:spPr>
            <a:xfrm flipH="1">
              <a:off x="2929442" y="2124023"/>
              <a:ext cx="295054" cy="28154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7ECB76BD-95FA-4EE3-9E5B-F5741434C03E}"/>
                </a:ext>
                <a:ext uri="{C183D7F6-B498-43B3-948B-1728B52AA6E4}">
                  <adec:decorative xmlns:adec="http://schemas.microsoft.com/office/drawing/2017/decorative" val="1"/>
                </a:ext>
              </a:extLst>
            </p:cNvPr>
            <p:cNvCxnSpPr/>
            <p:nvPr/>
          </p:nvCxnSpPr>
          <p:spPr>
            <a:xfrm>
              <a:off x="5834888" y="2095876"/>
              <a:ext cx="423360" cy="281543"/>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32B3676C-A5C9-4639-A546-106E053CAD66}"/>
                </a:ext>
                <a:ext uri="{C183D7F6-B498-43B3-948B-1728B52AA6E4}">
                  <adec:decorative xmlns:adec="http://schemas.microsoft.com/office/drawing/2017/decorative" val="1"/>
                </a:ext>
              </a:extLst>
            </p:cNvPr>
            <p:cNvCxnSpPr>
              <a:cxnSpLocks/>
            </p:cNvCxnSpPr>
            <p:nvPr/>
          </p:nvCxnSpPr>
          <p:spPr>
            <a:xfrm flipH="1">
              <a:off x="2810321" y="4241183"/>
              <a:ext cx="1761680" cy="66494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38E0F288-C938-48B9-B372-94D8FF12B431}"/>
                </a:ext>
                <a:ext uri="{C183D7F6-B498-43B3-948B-1728B52AA6E4}">
                  <adec:decorative xmlns:adec="http://schemas.microsoft.com/office/drawing/2017/decorative" val="1"/>
                </a:ext>
              </a:extLst>
            </p:cNvPr>
            <p:cNvCxnSpPr>
              <a:cxnSpLocks/>
            </p:cNvCxnSpPr>
            <p:nvPr/>
          </p:nvCxnSpPr>
          <p:spPr>
            <a:xfrm flipH="1">
              <a:off x="3997842" y="4920265"/>
              <a:ext cx="480805" cy="40070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97" name="Straight Arrow Connector 96">
              <a:extLst>
                <a:ext uri="{FF2B5EF4-FFF2-40B4-BE49-F238E27FC236}">
                  <a16:creationId xmlns:a16="http://schemas.microsoft.com/office/drawing/2014/main" id="{8FB4A43D-E5C2-431F-AA1A-12F1533DF914}"/>
                </a:ext>
                <a:ext uri="{C183D7F6-B498-43B3-948B-1728B52AA6E4}">
                  <adec:decorative xmlns:adec="http://schemas.microsoft.com/office/drawing/2017/decorative" val="1"/>
                </a:ext>
              </a:extLst>
            </p:cNvPr>
            <p:cNvCxnSpPr>
              <a:cxnSpLocks/>
            </p:cNvCxnSpPr>
            <p:nvPr/>
          </p:nvCxnSpPr>
          <p:spPr>
            <a:xfrm>
              <a:off x="5614585" y="5127946"/>
              <a:ext cx="183389" cy="34351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E1A348B2-2829-480D-8678-C578995276AC}"/>
                </a:ext>
                <a:ext uri="{C183D7F6-B498-43B3-948B-1728B52AA6E4}">
                  <adec:decorative xmlns:adec="http://schemas.microsoft.com/office/drawing/2017/decorative" val="1"/>
                </a:ext>
              </a:extLst>
            </p:cNvPr>
            <p:cNvCxnSpPr>
              <a:cxnSpLocks/>
            </p:cNvCxnSpPr>
            <p:nvPr/>
          </p:nvCxnSpPr>
          <p:spPr>
            <a:xfrm>
              <a:off x="6803177" y="4871606"/>
              <a:ext cx="490758" cy="59985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02" name="Straight Arrow Connector 101">
              <a:extLst>
                <a:ext uri="{FF2B5EF4-FFF2-40B4-BE49-F238E27FC236}">
                  <a16:creationId xmlns:a16="http://schemas.microsoft.com/office/drawing/2014/main" id="{C63FAD5F-EB47-4913-B894-645F50D78C71}"/>
                </a:ext>
                <a:ext uri="{C183D7F6-B498-43B3-948B-1728B52AA6E4}">
                  <adec:decorative xmlns:adec="http://schemas.microsoft.com/office/drawing/2017/decorative" val="1"/>
                </a:ext>
              </a:extLst>
            </p:cNvPr>
            <p:cNvCxnSpPr>
              <a:cxnSpLocks/>
            </p:cNvCxnSpPr>
            <p:nvPr/>
          </p:nvCxnSpPr>
          <p:spPr>
            <a:xfrm flipH="1">
              <a:off x="5889715" y="3082386"/>
              <a:ext cx="555468" cy="69322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CA6DE7C0-8982-401E-B9A5-E0E86BF12330}"/>
                </a:ext>
                <a:ext uri="{C183D7F6-B498-43B3-948B-1728B52AA6E4}">
                  <adec:decorative xmlns:adec="http://schemas.microsoft.com/office/drawing/2017/decorative" val="1"/>
                </a:ext>
              </a:extLst>
            </p:cNvPr>
            <p:cNvCxnSpPr>
              <a:cxnSpLocks/>
            </p:cNvCxnSpPr>
            <p:nvPr/>
          </p:nvCxnSpPr>
          <p:spPr>
            <a:xfrm>
              <a:off x="1484881" y="3775614"/>
              <a:ext cx="0" cy="693783"/>
            </a:xfrm>
            <a:prstGeom prst="straightConnector1">
              <a:avLst/>
            </a:prstGeom>
            <a:ln w="38100">
              <a:solidFill>
                <a:schemeClr val="dk1"/>
              </a:solidFill>
              <a:prstDash val="dash"/>
              <a:tailEnd type="triangle"/>
            </a:ln>
          </p:spPr>
          <p:style>
            <a:lnRef idx="1">
              <a:schemeClr val="dk1"/>
            </a:lnRef>
            <a:fillRef idx="0">
              <a:schemeClr val="dk1"/>
            </a:fillRef>
            <a:effectRef idx="0">
              <a:schemeClr val="dk1"/>
            </a:effectRef>
            <a:fontRef idx="minor">
              <a:schemeClr val="tx1"/>
            </a:fontRef>
          </p:style>
        </p:cxnSp>
        <p:grpSp>
          <p:nvGrpSpPr>
            <p:cNvPr id="48" name="Group 47">
              <a:extLst>
                <a:ext uri="{FF2B5EF4-FFF2-40B4-BE49-F238E27FC236}">
                  <a16:creationId xmlns:a16="http://schemas.microsoft.com/office/drawing/2014/main" id="{D9426914-D69D-4FC4-96A2-B90846F187D3}"/>
                </a:ext>
              </a:extLst>
            </p:cNvPr>
            <p:cNvGrpSpPr/>
            <p:nvPr/>
          </p:nvGrpSpPr>
          <p:grpSpPr>
            <a:xfrm>
              <a:off x="3372042" y="1679635"/>
              <a:ext cx="2425932" cy="1351769"/>
              <a:chOff x="5439955" y="2815667"/>
              <a:chExt cx="1544070" cy="702842"/>
            </a:xfrm>
          </p:grpSpPr>
          <p:sp>
            <p:nvSpPr>
              <p:cNvPr id="49" name="Скругленный прямоугольник 78">
                <a:extLst>
                  <a:ext uri="{FF2B5EF4-FFF2-40B4-BE49-F238E27FC236}">
                    <a16:creationId xmlns:a16="http://schemas.microsoft.com/office/drawing/2014/main" id="{FB866A67-CD80-446B-8EC6-49A90B87A0B0}"/>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Chief Judge</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50" name="Скругленный прямоугольник 102">
                <a:extLst>
                  <a:ext uri="{FF2B5EF4-FFF2-40B4-BE49-F238E27FC236}">
                    <a16:creationId xmlns:a16="http://schemas.microsoft.com/office/drawing/2014/main" id="{3F347C55-8CE1-4BCB-BC66-DCAEFFBEB578}"/>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Hearing Office Chief Administrative Law Judge (HOCALJ)</a:t>
                </a:r>
              </a:p>
            </p:txBody>
          </p:sp>
        </p:grpSp>
        <p:grpSp>
          <p:nvGrpSpPr>
            <p:cNvPr id="51" name="Group 50">
              <a:extLst>
                <a:ext uri="{FF2B5EF4-FFF2-40B4-BE49-F238E27FC236}">
                  <a16:creationId xmlns:a16="http://schemas.microsoft.com/office/drawing/2014/main" id="{352916FB-3D63-4217-A327-A62DAB65A627}"/>
                </a:ext>
              </a:extLst>
            </p:cNvPr>
            <p:cNvGrpSpPr/>
            <p:nvPr/>
          </p:nvGrpSpPr>
          <p:grpSpPr>
            <a:xfrm>
              <a:off x="272887" y="2233200"/>
              <a:ext cx="2425932" cy="1351769"/>
              <a:chOff x="5439955" y="2815667"/>
              <a:chExt cx="1544070" cy="702842"/>
            </a:xfrm>
          </p:grpSpPr>
          <p:sp>
            <p:nvSpPr>
              <p:cNvPr id="52" name="Скругленный прямоугольник 78">
                <a:extLst>
                  <a:ext uri="{FF2B5EF4-FFF2-40B4-BE49-F238E27FC236}">
                    <a16:creationId xmlns:a16="http://schemas.microsoft.com/office/drawing/2014/main" id="{788B9677-EB8D-4CA8-A20C-C734A8225381}"/>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Assigned individual cases for adjudication</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53" name="Скругленный прямоугольник 102">
                <a:extLst>
                  <a:ext uri="{FF2B5EF4-FFF2-40B4-BE49-F238E27FC236}">
                    <a16:creationId xmlns:a16="http://schemas.microsoft.com/office/drawing/2014/main" id="{4531E194-2A26-4B6C-81F6-2C5F55E4204C}"/>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Administrative Law Judges (ALJs)</a:t>
                </a:r>
              </a:p>
            </p:txBody>
          </p:sp>
        </p:grpSp>
        <p:grpSp>
          <p:nvGrpSpPr>
            <p:cNvPr id="54" name="Group 53">
              <a:extLst>
                <a:ext uri="{FF2B5EF4-FFF2-40B4-BE49-F238E27FC236}">
                  <a16:creationId xmlns:a16="http://schemas.microsoft.com/office/drawing/2014/main" id="{D8513E00-B005-4356-BA0C-61D5BC1A5051}"/>
                </a:ext>
              </a:extLst>
            </p:cNvPr>
            <p:cNvGrpSpPr/>
            <p:nvPr/>
          </p:nvGrpSpPr>
          <p:grpSpPr>
            <a:xfrm>
              <a:off x="6481348" y="2228867"/>
              <a:ext cx="2425932" cy="1351769"/>
              <a:chOff x="5439955" y="2815667"/>
              <a:chExt cx="1544070" cy="702842"/>
            </a:xfrm>
          </p:grpSpPr>
          <p:sp>
            <p:nvSpPr>
              <p:cNvPr id="55" name="Скругленный прямоугольник 78">
                <a:extLst>
                  <a:ext uri="{FF2B5EF4-FFF2-40B4-BE49-F238E27FC236}">
                    <a16:creationId xmlns:a16="http://schemas.microsoft.com/office/drawing/2014/main" id="{4F5C965C-4CDB-4816-98BA-072EDF530408}"/>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Office of Hearing Operations (OHO) Manager</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56" name="Скругленный прямоугольник 102">
                <a:extLst>
                  <a:ext uri="{FF2B5EF4-FFF2-40B4-BE49-F238E27FC236}">
                    <a16:creationId xmlns:a16="http://schemas.microsoft.com/office/drawing/2014/main" id="{9F9A46E6-3FE5-4F0B-A51B-62AF01E12C34}"/>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Hearing Office Director (HOD)</a:t>
                </a:r>
              </a:p>
            </p:txBody>
          </p:sp>
        </p:grpSp>
        <p:grpSp>
          <p:nvGrpSpPr>
            <p:cNvPr id="58" name="Group 57">
              <a:extLst>
                <a:ext uri="{FF2B5EF4-FFF2-40B4-BE49-F238E27FC236}">
                  <a16:creationId xmlns:a16="http://schemas.microsoft.com/office/drawing/2014/main" id="{33090A94-97AF-4A23-B5C7-A1370BCECCF1}"/>
                </a:ext>
              </a:extLst>
            </p:cNvPr>
            <p:cNvGrpSpPr/>
            <p:nvPr/>
          </p:nvGrpSpPr>
          <p:grpSpPr>
            <a:xfrm>
              <a:off x="271915" y="4728599"/>
              <a:ext cx="2425932" cy="1351769"/>
              <a:chOff x="5439955" y="2815667"/>
              <a:chExt cx="1544070" cy="702842"/>
            </a:xfrm>
          </p:grpSpPr>
          <p:sp>
            <p:nvSpPr>
              <p:cNvPr id="59" name="Скругленный прямоугольник 78">
                <a:extLst>
                  <a:ext uri="{FF2B5EF4-FFF2-40B4-BE49-F238E27FC236}">
                    <a16:creationId xmlns:a16="http://schemas.microsoft.com/office/drawing/2014/main" id="{AF658ECB-A0DA-4EB4-BCCD-355524CB2005}"/>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Judges’ assistants; often assigned to specific judges; sometimes referred to as “clerks”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60" name="Скругленный прямоугольник 102">
                <a:extLst>
                  <a:ext uri="{FF2B5EF4-FFF2-40B4-BE49-F238E27FC236}">
                    <a16:creationId xmlns:a16="http://schemas.microsoft.com/office/drawing/2014/main" id="{72AB155B-2A28-4ED7-8B25-212A9416A2C9}"/>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(Senior) Case Technicians (CT, SCT)</a:t>
                </a:r>
              </a:p>
            </p:txBody>
          </p:sp>
        </p:grpSp>
        <p:grpSp>
          <p:nvGrpSpPr>
            <p:cNvPr id="65" name="Group 64">
              <a:extLst>
                <a:ext uri="{FF2B5EF4-FFF2-40B4-BE49-F238E27FC236}">
                  <a16:creationId xmlns:a16="http://schemas.microsoft.com/office/drawing/2014/main" id="{DFD217FB-6C5E-48BA-B2A6-70902B128EE3}"/>
                </a:ext>
              </a:extLst>
            </p:cNvPr>
            <p:cNvGrpSpPr/>
            <p:nvPr/>
          </p:nvGrpSpPr>
          <p:grpSpPr>
            <a:xfrm>
              <a:off x="4669507" y="3874851"/>
              <a:ext cx="1934718" cy="1192733"/>
              <a:chOff x="5439956" y="2815667"/>
              <a:chExt cx="1544070" cy="702842"/>
            </a:xfrm>
          </p:grpSpPr>
          <p:sp>
            <p:nvSpPr>
              <p:cNvPr id="66" name="Скругленный прямоугольник 78">
                <a:extLst>
                  <a:ext uri="{FF2B5EF4-FFF2-40B4-BE49-F238E27FC236}">
                    <a16:creationId xmlns:a16="http://schemas.microsoft.com/office/drawing/2014/main" id="{D60AB10C-302B-4EBE-A208-426C515D86CF}"/>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Attorneys and non-attorneys; first-line supervisors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67" name="Скругленный прямоугольник 102">
                <a:extLst>
                  <a:ext uri="{FF2B5EF4-FFF2-40B4-BE49-F238E27FC236}">
                    <a16:creationId xmlns:a16="http://schemas.microsoft.com/office/drawing/2014/main" id="{DA79CF9A-0E44-44C6-A98F-E13F2C60E0C9}"/>
                  </a:ext>
                  <a:ext uri="{C183D7F6-B498-43B3-948B-1728B52AA6E4}">
                    <adec:decorative xmlns:adec="http://schemas.microsoft.com/office/drawing/2017/decorative" val="1"/>
                  </a:ext>
                </a:extLst>
              </p:cNvPr>
              <p:cNvSpPr/>
              <p:nvPr/>
            </p:nvSpPr>
            <p:spPr bwMode="auto">
              <a:xfrm>
                <a:off x="5439956"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Group Supervisors (GS)</a:t>
                </a:r>
              </a:p>
            </p:txBody>
          </p:sp>
        </p:grpSp>
        <p:grpSp>
          <p:nvGrpSpPr>
            <p:cNvPr id="73" name="Group 72">
              <a:extLst>
                <a:ext uri="{FF2B5EF4-FFF2-40B4-BE49-F238E27FC236}">
                  <a16:creationId xmlns:a16="http://schemas.microsoft.com/office/drawing/2014/main" id="{EE5EC3BC-80C5-49FA-9485-BE71EB1B4C90}"/>
                </a:ext>
              </a:extLst>
            </p:cNvPr>
            <p:cNvGrpSpPr/>
            <p:nvPr/>
          </p:nvGrpSpPr>
          <p:grpSpPr>
            <a:xfrm>
              <a:off x="2802227" y="5531967"/>
              <a:ext cx="1934718" cy="1192733"/>
              <a:chOff x="5439956" y="2815667"/>
              <a:chExt cx="1544070" cy="702842"/>
            </a:xfrm>
          </p:grpSpPr>
          <p:sp>
            <p:nvSpPr>
              <p:cNvPr id="74" name="Скругленный прямоугольник 78">
                <a:extLst>
                  <a:ext uri="{FF2B5EF4-FFF2-40B4-BE49-F238E27FC236}">
                    <a16:creationId xmlns:a16="http://schemas.microsoft.com/office/drawing/2014/main" id="{F4293DF9-6F07-40FC-9DE4-A28D8D194534}"/>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Decision writers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75" name="Скругленный прямоугольник 102">
                <a:extLst>
                  <a:ext uri="{FF2B5EF4-FFF2-40B4-BE49-F238E27FC236}">
                    <a16:creationId xmlns:a16="http://schemas.microsoft.com/office/drawing/2014/main" id="{0419A35F-C0D8-41BD-B13C-43C98330B316}"/>
                  </a:ext>
                  <a:ext uri="{C183D7F6-B498-43B3-948B-1728B52AA6E4}">
                    <adec:decorative xmlns:adec="http://schemas.microsoft.com/office/drawing/2017/decorative" val="1"/>
                  </a:ext>
                </a:extLst>
              </p:cNvPr>
              <p:cNvSpPr/>
              <p:nvPr/>
            </p:nvSpPr>
            <p:spPr bwMode="auto">
              <a:xfrm>
                <a:off x="5439956"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(Senior) Attorney Advisors</a:t>
                </a:r>
              </a:p>
            </p:txBody>
          </p:sp>
        </p:grpSp>
        <p:grpSp>
          <p:nvGrpSpPr>
            <p:cNvPr id="76" name="Group 75">
              <a:extLst>
                <a:ext uri="{FF2B5EF4-FFF2-40B4-BE49-F238E27FC236}">
                  <a16:creationId xmlns:a16="http://schemas.microsoft.com/office/drawing/2014/main" id="{4A2BCA3A-3EE0-4A4E-82D7-3F755A0FFC5E}"/>
                </a:ext>
              </a:extLst>
            </p:cNvPr>
            <p:cNvGrpSpPr/>
            <p:nvPr/>
          </p:nvGrpSpPr>
          <p:grpSpPr>
            <a:xfrm>
              <a:off x="4916458" y="5531821"/>
              <a:ext cx="1934718" cy="1192733"/>
              <a:chOff x="5439956" y="2815667"/>
              <a:chExt cx="1544070" cy="702842"/>
            </a:xfrm>
          </p:grpSpPr>
          <p:sp>
            <p:nvSpPr>
              <p:cNvPr id="77" name="Скругленный прямоугольник 78">
                <a:extLst>
                  <a:ext uri="{FF2B5EF4-FFF2-40B4-BE49-F238E27FC236}">
                    <a16:creationId xmlns:a16="http://schemas.microsoft.com/office/drawing/2014/main" id="{A22CC704-2E2D-4EBF-AD50-A3810807FECC}"/>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Schedule hearings; often assigned to specific judges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78" name="Скругленный прямоугольник 102">
                <a:extLst>
                  <a:ext uri="{FF2B5EF4-FFF2-40B4-BE49-F238E27FC236}">
                    <a16:creationId xmlns:a16="http://schemas.microsoft.com/office/drawing/2014/main" id="{FA0C4C07-6E47-4A8E-ACA7-634F2C4AFD4B}"/>
                  </a:ext>
                  <a:ext uri="{C183D7F6-B498-43B3-948B-1728B52AA6E4}">
                    <adec:decorative xmlns:adec="http://schemas.microsoft.com/office/drawing/2017/decorative" val="1"/>
                  </a:ext>
                </a:extLst>
              </p:cNvPr>
              <p:cNvSpPr/>
              <p:nvPr/>
            </p:nvSpPr>
            <p:spPr bwMode="auto">
              <a:xfrm>
                <a:off x="5439956"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Schedulers</a:t>
                </a:r>
              </a:p>
            </p:txBody>
          </p:sp>
        </p:grpSp>
        <p:grpSp>
          <p:nvGrpSpPr>
            <p:cNvPr id="79" name="Group 78">
              <a:extLst>
                <a:ext uri="{FF2B5EF4-FFF2-40B4-BE49-F238E27FC236}">
                  <a16:creationId xmlns:a16="http://schemas.microsoft.com/office/drawing/2014/main" id="{EA358D66-7204-4F89-9552-8E8F4A2A91B2}"/>
                </a:ext>
              </a:extLst>
            </p:cNvPr>
            <p:cNvGrpSpPr/>
            <p:nvPr/>
          </p:nvGrpSpPr>
          <p:grpSpPr>
            <a:xfrm>
              <a:off x="7038781" y="5538421"/>
              <a:ext cx="1934718" cy="1192733"/>
              <a:chOff x="5439956" y="2815667"/>
              <a:chExt cx="1544070" cy="702842"/>
            </a:xfrm>
          </p:grpSpPr>
          <p:sp>
            <p:nvSpPr>
              <p:cNvPr id="80" name="Скругленный прямоугольник 78">
                <a:extLst>
                  <a:ext uri="{FF2B5EF4-FFF2-40B4-BE49-F238E27FC236}">
                    <a16:creationId xmlns:a16="http://schemas.microsoft.com/office/drawing/2014/main" id="{A10EAB8A-DB0D-439E-AEEB-85DC1FBA02F6}"/>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Often rotating SCTs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81" name="Скругленный прямоугольник 102">
                <a:extLst>
                  <a:ext uri="{FF2B5EF4-FFF2-40B4-BE49-F238E27FC236}">
                    <a16:creationId xmlns:a16="http://schemas.microsoft.com/office/drawing/2014/main" id="{18A3295B-2340-4913-AE7A-9A4AFC421526}"/>
                  </a:ext>
                  <a:ext uri="{C183D7F6-B498-43B3-948B-1728B52AA6E4}">
                    <adec:decorative xmlns:adec="http://schemas.microsoft.com/office/drawing/2017/decorative" val="1"/>
                  </a:ext>
                </a:extLst>
              </p:cNvPr>
              <p:cNvSpPr/>
              <p:nvPr/>
            </p:nvSpPr>
            <p:spPr bwMode="auto">
              <a:xfrm>
                <a:off x="5439956"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Receptionists</a:t>
                </a:r>
              </a:p>
            </p:txBody>
          </p:sp>
        </p:grpSp>
      </p:grpSp>
      <p:sp>
        <p:nvSpPr>
          <p:cNvPr id="89" name="Slide Number Placeholder 1">
            <a:extLst>
              <a:ext uri="{FF2B5EF4-FFF2-40B4-BE49-F238E27FC236}">
                <a16:creationId xmlns:a16="http://schemas.microsoft.com/office/drawing/2014/main" id="{DE29B04A-482B-41C7-9D42-E7229531F6E4}"/>
              </a:ext>
            </a:extLst>
          </p:cNvPr>
          <p:cNvSpPr txBox="1">
            <a:spLocks/>
          </p:cNvSpPr>
          <p:nvPr/>
        </p:nvSpPr>
        <p:spPr>
          <a:xfrm>
            <a:off x="271915" y="6431870"/>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7CF15453-D4CF-488E-9948-9C782C21D2A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6718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FE2FE-100C-4A64-A1DB-036ECEABF552}"/>
              </a:ext>
            </a:extLst>
          </p:cNvPr>
          <p:cNvSpPr>
            <a:spLocks noGrp="1"/>
          </p:cNvSpPr>
          <p:nvPr>
            <p:ph type="title"/>
          </p:nvPr>
        </p:nvSpPr>
        <p:spPr>
          <a:xfrm>
            <a:off x="704789" y="246590"/>
            <a:ext cx="7760438" cy="1325563"/>
          </a:xfrm>
        </p:spPr>
        <p:txBody>
          <a:bodyPr/>
          <a:lstStyle/>
          <a:p>
            <a:r>
              <a:rPr lang="en-US" dirty="0"/>
              <a:t>Disability Determination Services – Office Positions and Hierarchy</a:t>
            </a:r>
          </a:p>
        </p:txBody>
      </p:sp>
      <p:grpSp>
        <p:nvGrpSpPr>
          <p:cNvPr id="11" name="Group 10" descr="hierarchy chart showing that the Bureau Chief oversees Public Relations Specialists and Managers. The Managers oversee Medical Consultants and Analysts.">
            <a:extLst>
              <a:ext uri="{FF2B5EF4-FFF2-40B4-BE49-F238E27FC236}">
                <a16:creationId xmlns:a16="http://schemas.microsoft.com/office/drawing/2014/main" id="{3394E8CD-B71B-4515-9810-3F33E983995B}"/>
              </a:ext>
            </a:extLst>
          </p:cNvPr>
          <p:cNvGrpSpPr/>
          <p:nvPr/>
        </p:nvGrpSpPr>
        <p:grpSpPr>
          <a:xfrm>
            <a:off x="1050164" y="1594016"/>
            <a:ext cx="6712001" cy="4801337"/>
            <a:chOff x="1858239" y="1643808"/>
            <a:chExt cx="6712001" cy="4801337"/>
          </a:xfrm>
        </p:grpSpPr>
        <p:grpSp>
          <p:nvGrpSpPr>
            <p:cNvPr id="48" name="Group 47">
              <a:extLst>
                <a:ext uri="{FF2B5EF4-FFF2-40B4-BE49-F238E27FC236}">
                  <a16:creationId xmlns:a16="http://schemas.microsoft.com/office/drawing/2014/main" id="{D9426914-D69D-4FC4-96A2-B90846F187D3}"/>
                </a:ext>
              </a:extLst>
            </p:cNvPr>
            <p:cNvGrpSpPr/>
            <p:nvPr/>
          </p:nvGrpSpPr>
          <p:grpSpPr>
            <a:xfrm>
              <a:off x="4585008" y="1643808"/>
              <a:ext cx="2425932" cy="1351769"/>
              <a:chOff x="5439955" y="2815667"/>
              <a:chExt cx="1544070" cy="702842"/>
            </a:xfrm>
          </p:grpSpPr>
          <p:sp>
            <p:nvSpPr>
              <p:cNvPr id="49" name="Скругленный прямоугольник 78">
                <a:extLst>
                  <a:ext uri="{FF2B5EF4-FFF2-40B4-BE49-F238E27FC236}">
                    <a16:creationId xmlns:a16="http://schemas.microsoft.com/office/drawing/2014/main" id="{FB866A67-CD80-446B-8EC6-49A90B87A0B0}"/>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Head of office</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50" name="Скругленный прямоугольник 102">
                <a:extLst>
                  <a:ext uri="{FF2B5EF4-FFF2-40B4-BE49-F238E27FC236}">
                    <a16:creationId xmlns:a16="http://schemas.microsoft.com/office/drawing/2014/main" id="{3F347C55-8CE1-4BCB-BC66-DCAEFFBEB578}"/>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Bureau Chief</a:t>
                </a:r>
              </a:p>
            </p:txBody>
          </p:sp>
        </p:grpSp>
        <p:grpSp>
          <p:nvGrpSpPr>
            <p:cNvPr id="51" name="Group 50">
              <a:extLst>
                <a:ext uri="{FF2B5EF4-FFF2-40B4-BE49-F238E27FC236}">
                  <a16:creationId xmlns:a16="http://schemas.microsoft.com/office/drawing/2014/main" id="{352916FB-3D63-4217-A327-A62DAB65A627}"/>
                </a:ext>
              </a:extLst>
            </p:cNvPr>
            <p:cNvGrpSpPr/>
            <p:nvPr/>
          </p:nvGrpSpPr>
          <p:grpSpPr>
            <a:xfrm>
              <a:off x="1858239" y="2805641"/>
              <a:ext cx="2425932" cy="1351769"/>
              <a:chOff x="5439955" y="2815667"/>
              <a:chExt cx="1544070" cy="702842"/>
            </a:xfrm>
          </p:grpSpPr>
          <p:sp>
            <p:nvSpPr>
              <p:cNvPr id="52" name="Скругленный прямоугольник 78">
                <a:extLst>
                  <a:ext uri="{FF2B5EF4-FFF2-40B4-BE49-F238E27FC236}">
                    <a16:creationId xmlns:a16="http://schemas.microsoft.com/office/drawing/2014/main" id="{788B9677-EB8D-4CA8-A20C-C734A8225381}"/>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Can be a good ally</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53" name="Скругленный прямоугольник 102">
                <a:extLst>
                  <a:ext uri="{FF2B5EF4-FFF2-40B4-BE49-F238E27FC236}">
                    <a16:creationId xmlns:a16="http://schemas.microsoft.com/office/drawing/2014/main" id="{4531E194-2A26-4B6C-81F6-2C5F55E4204C}"/>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Public Relations Specialists</a:t>
                </a:r>
              </a:p>
            </p:txBody>
          </p:sp>
        </p:grpSp>
        <p:cxnSp>
          <p:nvCxnSpPr>
            <p:cNvPr id="37" name="Соединительная линия уступом 18">
              <a:extLst>
                <a:ext uri="{FF2B5EF4-FFF2-40B4-BE49-F238E27FC236}">
                  <a16:creationId xmlns:a16="http://schemas.microsoft.com/office/drawing/2014/main" id="{D77D67F2-6A09-48CF-9398-A380D1C9F8F8}"/>
                </a:ext>
                <a:ext uri="{C183D7F6-B498-43B3-948B-1728B52AA6E4}">
                  <adec:decorative xmlns:adec="http://schemas.microsoft.com/office/drawing/2017/decorative" val="1"/>
                </a:ext>
              </a:extLst>
            </p:cNvPr>
            <p:cNvCxnSpPr>
              <a:cxnSpLocks/>
            </p:cNvCxnSpPr>
            <p:nvPr/>
          </p:nvCxnSpPr>
          <p:spPr bwMode="auto">
            <a:xfrm rot="10800000" flipV="1">
              <a:off x="3071205" y="2252090"/>
              <a:ext cx="1366253" cy="502405"/>
            </a:xfrm>
            <a:prstGeom prst="bentConnector2">
              <a:avLst/>
            </a:prstGeom>
            <a:blipFill dpi="0" rotWithShape="0">
              <a:blip r:embed="rId2"/>
              <a:srcRect/>
              <a:tile tx="0" ty="0" sx="100000" sy="100000" flip="none" algn="tl"/>
            </a:blipFill>
            <a:ln w="38100" cap="flat" cmpd="sng" algn="ctr">
              <a:solidFill>
                <a:sysClr val="windowText" lastClr="000000">
                  <a:lumMod val="75000"/>
                </a:sysClr>
              </a:solidFill>
              <a:prstDash val="sysDash"/>
              <a:miter lim="400000"/>
              <a:headEnd type="none" w="med" len="med"/>
              <a:tailEnd type="triangle"/>
            </a:ln>
            <a:effectLst/>
          </p:spPr>
        </p:cxnSp>
        <p:grpSp>
          <p:nvGrpSpPr>
            <p:cNvPr id="38" name="Group 37">
              <a:extLst>
                <a:ext uri="{FF2B5EF4-FFF2-40B4-BE49-F238E27FC236}">
                  <a16:creationId xmlns:a16="http://schemas.microsoft.com/office/drawing/2014/main" id="{FA24A0D5-A143-4DF9-8C44-A7005ACDF114}"/>
                </a:ext>
              </a:extLst>
            </p:cNvPr>
            <p:cNvGrpSpPr/>
            <p:nvPr/>
          </p:nvGrpSpPr>
          <p:grpSpPr>
            <a:xfrm>
              <a:off x="4585008" y="3467963"/>
              <a:ext cx="2425932" cy="1351769"/>
              <a:chOff x="5439955" y="2815667"/>
              <a:chExt cx="1544070" cy="702842"/>
            </a:xfrm>
          </p:grpSpPr>
          <p:sp>
            <p:nvSpPr>
              <p:cNvPr id="40" name="Скругленный прямоугольник 78">
                <a:extLst>
                  <a:ext uri="{FF2B5EF4-FFF2-40B4-BE49-F238E27FC236}">
                    <a16:creationId xmlns:a16="http://schemas.microsoft.com/office/drawing/2014/main" id="{3561D8F4-EB43-47EC-80DE-E7A5F20F2873}"/>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First line supervisors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41" name="Скругленный прямоугольник 102">
                <a:extLst>
                  <a:ext uri="{FF2B5EF4-FFF2-40B4-BE49-F238E27FC236}">
                    <a16:creationId xmlns:a16="http://schemas.microsoft.com/office/drawing/2014/main" id="{4CE7FAEE-A7E9-4744-A956-C49FF97C3DE0}"/>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Managers</a:t>
                </a:r>
              </a:p>
            </p:txBody>
          </p:sp>
        </p:grpSp>
        <p:cxnSp>
          <p:nvCxnSpPr>
            <p:cNvPr id="42" name="Straight Arrow Connector 41">
              <a:extLst>
                <a:ext uri="{FF2B5EF4-FFF2-40B4-BE49-F238E27FC236}">
                  <a16:creationId xmlns:a16="http://schemas.microsoft.com/office/drawing/2014/main" id="{69D51E87-8388-4836-890B-ADE1CCAB4503}"/>
                </a:ext>
                <a:ext uri="{C183D7F6-B498-43B3-948B-1728B52AA6E4}">
                  <adec:decorative xmlns:adec="http://schemas.microsoft.com/office/drawing/2017/decorative" val="1"/>
                </a:ext>
              </a:extLst>
            </p:cNvPr>
            <p:cNvCxnSpPr>
              <a:cxnSpLocks/>
            </p:cNvCxnSpPr>
            <p:nvPr/>
          </p:nvCxnSpPr>
          <p:spPr>
            <a:xfrm>
              <a:off x="5797974" y="3051328"/>
              <a:ext cx="0" cy="4040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nvGrpSpPr>
            <p:cNvPr id="44" name="Group 43">
              <a:extLst>
                <a:ext uri="{FF2B5EF4-FFF2-40B4-BE49-F238E27FC236}">
                  <a16:creationId xmlns:a16="http://schemas.microsoft.com/office/drawing/2014/main" id="{1B5B5D43-85BA-4CE2-A641-A8777E39B88A}"/>
                </a:ext>
              </a:extLst>
            </p:cNvPr>
            <p:cNvGrpSpPr/>
            <p:nvPr/>
          </p:nvGrpSpPr>
          <p:grpSpPr>
            <a:xfrm>
              <a:off x="2724762" y="5093376"/>
              <a:ext cx="2425932" cy="1351769"/>
              <a:chOff x="5439955" y="2815667"/>
              <a:chExt cx="1544070" cy="702842"/>
            </a:xfrm>
          </p:grpSpPr>
          <p:sp>
            <p:nvSpPr>
              <p:cNvPr id="46" name="Скругленный прямоугольник 78">
                <a:extLst>
                  <a:ext uri="{FF2B5EF4-FFF2-40B4-BE49-F238E27FC236}">
                    <a16:creationId xmlns:a16="http://schemas.microsoft.com/office/drawing/2014/main" id="{C9F7FFF6-0F4B-475A-BD0A-FAE02AB8ADAB}"/>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MDs/PhDs/PsyDs who review medical records and make determinations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47" name="Скругленный прямоугольник 102">
                <a:extLst>
                  <a:ext uri="{FF2B5EF4-FFF2-40B4-BE49-F238E27FC236}">
                    <a16:creationId xmlns:a16="http://schemas.microsoft.com/office/drawing/2014/main" id="{CE49AFEE-2EE9-41E9-9946-3583F73712CA}"/>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Medical Consultants (MCs)</a:t>
                </a:r>
              </a:p>
            </p:txBody>
          </p:sp>
        </p:grpSp>
        <p:grpSp>
          <p:nvGrpSpPr>
            <p:cNvPr id="57" name="Group 56">
              <a:extLst>
                <a:ext uri="{FF2B5EF4-FFF2-40B4-BE49-F238E27FC236}">
                  <a16:creationId xmlns:a16="http://schemas.microsoft.com/office/drawing/2014/main" id="{F7861170-3607-4B19-BDF1-58C2340824AD}"/>
                </a:ext>
              </a:extLst>
            </p:cNvPr>
            <p:cNvGrpSpPr/>
            <p:nvPr/>
          </p:nvGrpSpPr>
          <p:grpSpPr>
            <a:xfrm>
              <a:off x="6144308" y="5093376"/>
              <a:ext cx="2425932" cy="1351769"/>
              <a:chOff x="5439955" y="2815667"/>
              <a:chExt cx="1544070" cy="702842"/>
            </a:xfrm>
          </p:grpSpPr>
          <p:sp>
            <p:nvSpPr>
              <p:cNvPr id="61" name="Скругленный прямоугольник 78">
                <a:extLst>
                  <a:ext uri="{FF2B5EF4-FFF2-40B4-BE49-F238E27FC236}">
                    <a16:creationId xmlns:a16="http://schemas.microsoft.com/office/drawing/2014/main" id="{EA49DE9B-E68B-4A33-88DA-663DF058568B}"/>
                  </a:ext>
                  <a:ext uri="{C183D7F6-B498-43B3-948B-1728B52AA6E4}">
                    <adec:decorative xmlns:adec="http://schemas.microsoft.com/office/drawing/2017/decorative" val="1"/>
                  </a:ext>
                </a:extLst>
              </p:cNvPr>
              <p:cNvSpPr/>
              <p:nvPr/>
            </p:nvSpPr>
            <p:spPr bwMode="auto">
              <a:xfrm>
                <a:off x="5446416" y="3214548"/>
                <a:ext cx="1537609" cy="30396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Specially-trained laypeople who review medical records and make suggestions for the MCs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62" name="Скругленный прямоугольник 102">
                <a:extLst>
                  <a:ext uri="{FF2B5EF4-FFF2-40B4-BE49-F238E27FC236}">
                    <a16:creationId xmlns:a16="http://schemas.microsoft.com/office/drawing/2014/main" id="{87C2AB07-370F-4AF9-BEEA-0CC29C2B0DF9}"/>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Analysts</a:t>
                </a:r>
              </a:p>
            </p:txBody>
          </p:sp>
        </p:grpSp>
        <p:cxnSp>
          <p:nvCxnSpPr>
            <p:cNvPr id="63" name="Straight Arrow Connector 62">
              <a:extLst>
                <a:ext uri="{FF2B5EF4-FFF2-40B4-BE49-F238E27FC236}">
                  <a16:creationId xmlns:a16="http://schemas.microsoft.com/office/drawing/2014/main" id="{A7207A96-A82F-4F51-94BD-D8102D9B0AD8}"/>
                </a:ext>
                <a:ext uri="{C183D7F6-B498-43B3-948B-1728B52AA6E4}">
                  <adec:decorative xmlns:adec="http://schemas.microsoft.com/office/drawing/2017/decorative" val="1"/>
                </a:ext>
              </a:extLst>
            </p:cNvPr>
            <p:cNvCxnSpPr>
              <a:cxnSpLocks/>
            </p:cNvCxnSpPr>
            <p:nvPr/>
          </p:nvCxnSpPr>
          <p:spPr>
            <a:xfrm flipH="1">
              <a:off x="4113331" y="4731073"/>
              <a:ext cx="324127" cy="22709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64" name="Straight Arrow Connector 63">
              <a:extLst>
                <a:ext uri="{FF2B5EF4-FFF2-40B4-BE49-F238E27FC236}">
                  <a16:creationId xmlns:a16="http://schemas.microsoft.com/office/drawing/2014/main" id="{DB4FB3DD-48A4-4AB5-A411-F758AC4284A6}"/>
                </a:ext>
                <a:ext uri="{C183D7F6-B498-43B3-948B-1728B52AA6E4}">
                  <adec:decorative xmlns:adec="http://schemas.microsoft.com/office/drawing/2017/decorative" val="1"/>
                </a:ext>
              </a:extLst>
            </p:cNvPr>
            <p:cNvCxnSpPr>
              <a:cxnSpLocks/>
            </p:cNvCxnSpPr>
            <p:nvPr/>
          </p:nvCxnSpPr>
          <p:spPr>
            <a:xfrm>
              <a:off x="7168641" y="4731073"/>
              <a:ext cx="377267" cy="22709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sp>
        <p:nvSpPr>
          <p:cNvPr id="68" name="Slide Number Placeholder 1">
            <a:extLst>
              <a:ext uri="{FF2B5EF4-FFF2-40B4-BE49-F238E27FC236}">
                <a16:creationId xmlns:a16="http://schemas.microsoft.com/office/drawing/2014/main" id="{9999D1B6-21FD-41FC-9D60-C2F36A8CEA9E}"/>
              </a:ext>
            </a:extLst>
          </p:cNvPr>
          <p:cNvSpPr txBox="1">
            <a:spLocks/>
          </p:cNvSpPr>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7CF15453-D4CF-488E-9948-9C782C21D2A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369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2B83F9-B068-4292-BA63-F12A7E95C6A3}"/>
              </a:ext>
            </a:extLst>
          </p:cNvPr>
          <p:cNvSpPr>
            <a:spLocks noGrp="1"/>
          </p:cNvSpPr>
          <p:nvPr>
            <p:ph type="title"/>
          </p:nvPr>
        </p:nvSpPr>
        <p:spPr>
          <a:xfrm>
            <a:off x="628650" y="58660"/>
            <a:ext cx="7886700" cy="1325563"/>
          </a:xfrm>
        </p:spPr>
        <p:txBody>
          <a:bodyPr>
            <a:normAutofit/>
          </a:bodyPr>
          <a:lstStyle/>
          <a:p>
            <a:r>
              <a:rPr lang="en-US" dirty="0"/>
              <a:t>Best Places to Exert Pressure</a:t>
            </a:r>
            <a:br>
              <a:rPr lang="en-US" dirty="0"/>
            </a:br>
            <a:r>
              <a:rPr lang="en-US" sz="2800" dirty="0"/>
              <a:t>Aside from contacting Members of Congress</a:t>
            </a:r>
            <a:endParaRPr lang="en-US" dirty="0"/>
          </a:p>
        </p:txBody>
      </p:sp>
      <p:grpSp>
        <p:nvGrpSpPr>
          <p:cNvPr id="51" name="Group 50" descr="Hierarchy chart for operations showing that technical experts and public affairs specialists are the heads in operations. Technical experts oversee District Managers and Assistant District Managers, and Area Directors. Public Affairs Specialists oversee Regional Communications Director. For Hearings, Group Supervisors oversee Hearing Office Directors who oversee the head of hearing hubs A-E. For DDS, Bureau chiefs oversee Public Relations Specialists.">
            <a:extLst>
              <a:ext uri="{FF2B5EF4-FFF2-40B4-BE49-F238E27FC236}">
                <a16:creationId xmlns:a16="http://schemas.microsoft.com/office/drawing/2014/main" id="{72DFA581-CB1B-4281-AB39-1FB459D2928E}"/>
              </a:ext>
            </a:extLst>
          </p:cNvPr>
          <p:cNvGrpSpPr/>
          <p:nvPr/>
        </p:nvGrpSpPr>
        <p:grpSpPr>
          <a:xfrm>
            <a:off x="261031" y="1384223"/>
            <a:ext cx="8621937" cy="5137186"/>
            <a:chOff x="51856" y="1553077"/>
            <a:chExt cx="8621937" cy="5137186"/>
          </a:xfrm>
        </p:grpSpPr>
        <p:sp>
          <p:nvSpPr>
            <p:cNvPr id="26" name="Скругленный прямоугольник 102">
              <a:extLst>
                <a:ext uri="{FF2B5EF4-FFF2-40B4-BE49-F238E27FC236}">
                  <a16:creationId xmlns:a16="http://schemas.microsoft.com/office/drawing/2014/main" id="{BA66C751-0A92-470C-AC84-F270D800B954}"/>
                </a:ext>
                <a:ext uri="{C183D7F6-B498-43B3-948B-1728B52AA6E4}">
                  <adec:decorative xmlns:adec="http://schemas.microsoft.com/office/drawing/2017/decorative" val="1"/>
                </a:ext>
              </a:extLst>
            </p:cNvPr>
            <p:cNvSpPr/>
            <p:nvPr/>
          </p:nvSpPr>
          <p:spPr bwMode="auto">
            <a:xfrm>
              <a:off x="470207" y="1586242"/>
              <a:ext cx="24259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Operations</a:t>
              </a:r>
            </a:p>
          </p:txBody>
        </p:sp>
        <p:cxnSp>
          <p:nvCxnSpPr>
            <p:cNvPr id="12" name="Straight Arrow Connector 11">
              <a:extLst>
                <a:ext uri="{FF2B5EF4-FFF2-40B4-BE49-F238E27FC236}">
                  <a16:creationId xmlns:a16="http://schemas.microsoft.com/office/drawing/2014/main" id="{7359744E-0B4C-4264-9FCC-A77B30B6EFF5}"/>
                </a:ext>
                <a:ext uri="{C183D7F6-B498-43B3-948B-1728B52AA6E4}">
                  <adec:decorative xmlns:adec="http://schemas.microsoft.com/office/drawing/2017/decorative" val="1"/>
                </a:ext>
              </a:extLst>
            </p:cNvPr>
            <p:cNvCxnSpPr>
              <a:cxnSpLocks/>
            </p:cNvCxnSpPr>
            <p:nvPr/>
          </p:nvCxnSpPr>
          <p:spPr>
            <a:xfrm>
              <a:off x="3012244" y="3894671"/>
              <a:ext cx="0" cy="4040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994C3726-830F-4E7A-BD33-A4554DE8D610}"/>
                </a:ext>
                <a:ext uri="{C183D7F6-B498-43B3-948B-1728B52AA6E4}">
                  <adec:decorative xmlns:adec="http://schemas.microsoft.com/office/drawing/2017/decorative" val="1"/>
                </a:ext>
              </a:extLst>
            </p:cNvPr>
            <p:cNvCxnSpPr>
              <a:cxnSpLocks/>
            </p:cNvCxnSpPr>
            <p:nvPr/>
          </p:nvCxnSpPr>
          <p:spPr>
            <a:xfrm flipH="1">
              <a:off x="952777" y="2523991"/>
              <a:ext cx="162064" cy="31030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1792971B-FE10-4A02-B154-E473CB3E6267}"/>
                </a:ext>
                <a:ext uri="{C183D7F6-B498-43B3-948B-1728B52AA6E4}">
                  <adec:decorative xmlns:adec="http://schemas.microsoft.com/office/drawing/2017/decorative" val="1"/>
                </a:ext>
              </a:extLst>
            </p:cNvPr>
            <p:cNvCxnSpPr>
              <a:cxnSpLocks/>
            </p:cNvCxnSpPr>
            <p:nvPr/>
          </p:nvCxnSpPr>
          <p:spPr>
            <a:xfrm>
              <a:off x="2447308" y="2523991"/>
              <a:ext cx="200366" cy="34715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2" name="Скругленный прямоугольник 102">
              <a:extLst>
                <a:ext uri="{FF2B5EF4-FFF2-40B4-BE49-F238E27FC236}">
                  <a16:creationId xmlns:a16="http://schemas.microsoft.com/office/drawing/2014/main" id="{EEE8236F-2BED-44FD-9D02-F637164AE14E}"/>
                </a:ext>
                <a:ext uri="{C183D7F6-B498-43B3-948B-1728B52AA6E4}">
                  <adec:decorative xmlns:adec="http://schemas.microsoft.com/office/drawing/2017/decorative" val="1"/>
                </a:ext>
              </a:extLst>
            </p:cNvPr>
            <p:cNvSpPr/>
            <p:nvPr/>
          </p:nvSpPr>
          <p:spPr bwMode="auto">
            <a:xfrm>
              <a:off x="74961" y="2962225"/>
              <a:ext cx="17556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Technical Experts</a:t>
              </a:r>
            </a:p>
          </p:txBody>
        </p:sp>
        <p:sp>
          <p:nvSpPr>
            <p:cNvPr id="33" name="Скругленный прямоугольник 102">
              <a:extLst>
                <a:ext uri="{FF2B5EF4-FFF2-40B4-BE49-F238E27FC236}">
                  <a16:creationId xmlns:a16="http://schemas.microsoft.com/office/drawing/2014/main" id="{69A80C55-9C58-4831-99E1-2AA89E383CE1}"/>
                </a:ext>
                <a:ext uri="{C183D7F6-B498-43B3-948B-1728B52AA6E4}">
                  <adec:decorative xmlns:adec="http://schemas.microsoft.com/office/drawing/2017/decorative" val="1"/>
                </a:ext>
              </a:extLst>
            </p:cNvPr>
            <p:cNvSpPr/>
            <p:nvPr/>
          </p:nvSpPr>
          <p:spPr bwMode="auto">
            <a:xfrm>
              <a:off x="2031452" y="2976723"/>
              <a:ext cx="17556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Public Affairs Specialists</a:t>
              </a:r>
            </a:p>
          </p:txBody>
        </p:sp>
        <p:cxnSp>
          <p:nvCxnSpPr>
            <p:cNvPr id="34" name="Straight Arrow Connector 33">
              <a:extLst>
                <a:ext uri="{FF2B5EF4-FFF2-40B4-BE49-F238E27FC236}">
                  <a16:creationId xmlns:a16="http://schemas.microsoft.com/office/drawing/2014/main" id="{35731657-270A-4D1F-B923-E7117BA60F97}"/>
                </a:ext>
                <a:ext uri="{C183D7F6-B498-43B3-948B-1728B52AA6E4}">
                  <adec:decorative xmlns:adec="http://schemas.microsoft.com/office/drawing/2017/decorative" val="1"/>
                </a:ext>
              </a:extLst>
            </p:cNvPr>
            <p:cNvCxnSpPr>
              <a:cxnSpLocks/>
            </p:cNvCxnSpPr>
            <p:nvPr/>
          </p:nvCxnSpPr>
          <p:spPr>
            <a:xfrm>
              <a:off x="952777" y="3894671"/>
              <a:ext cx="0" cy="4040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5" name="Скругленный прямоугольник 102">
              <a:extLst>
                <a:ext uri="{FF2B5EF4-FFF2-40B4-BE49-F238E27FC236}">
                  <a16:creationId xmlns:a16="http://schemas.microsoft.com/office/drawing/2014/main" id="{29EFD009-AC15-4DA0-8D7A-7BC10A9FD0CD}"/>
                </a:ext>
                <a:ext uri="{C183D7F6-B498-43B3-948B-1728B52AA6E4}">
                  <adec:decorative xmlns:adec="http://schemas.microsoft.com/office/drawing/2017/decorative" val="1"/>
                </a:ext>
              </a:extLst>
            </p:cNvPr>
            <p:cNvSpPr/>
            <p:nvPr/>
          </p:nvSpPr>
          <p:spPr bwMode="auto">
            <a:xfrm>
              <a:off x="51856" y="4352417"/>
              <a:ext cx="1979596" cy="1010029"/>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District Managers or Assistant District Managers</a:t>
              </a:r>
            </a:p>
          </p:txBody>
        </p:sp>
        <p:cxnSp>
          <p:nvCxnSpPr>
            <p:cNvPr id="36" name="Straight Arrow Connector 35">
              <a:extLst>
                <a:ext uri="{FF2B5EF4-FFF2-40B4-BE49-F238E27FC236}">
                  <a16:creationId xmlns:a16="http://schemas.microsoft.com/office/drawing/2014/main" id="{DB762B38-2D28-41D6-B09A-77EFAD807733}"/>
                </a:ext>
                <a:ext uri="{C183D7F6-B498-43B3-948B-1728B52AA6E4}">
                  <adec:decorative xmlns:adec="http://schemas.microsoft.com/office/drawing/2017/decorative" val="1"/>
                </a:ext>
              </a:extLst>
            </p:cNvPr>
            <p:cNvCxnSpPr>
              <a:cxnSpLocks/>
            </p:cNvCxnSpPr>
            <p:nvPr/>
          </p:nvCxnSpPr>
          <p:spPr>
            <a:xfrm>
              <a:off x="965126" y="5476403"/>
              <a:ext cx="0" cy="4040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7" name="Скругленный прямоугольник 102">
              <a:extLst>
                <a:ext uri="{FF2B5EF4-FFF2-40B4-BE49-F238E27FC236}">
                  <a16:creationId xmlns:a16="http://schemas.microsoft.com/office/drawing/2014/main" id="{828E325E-90D4-424F-9B5A-09DE4390FCF5}"/>
                </a:ext>
                <a:ext uri="{C183D7F6-B498-43B3-948B-1728B52AA6E4}">
                  <adec:decorative xmlns:adec="http://schemas.microsoft.com/office/drawing/2017/decorative" val="1"/>
                </a:ext>
              </a:extLst>
            </p:cNvPr>
            <p:cNvSpPr/>
            <p:nvPr/>
          </p:nvSpPr>
          <p:spPr bwMode="auto">
            <a:xfrm>
              <a:off x="74961" y="5880441"/>
              <a:ext cx="17556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Area Director</a:t>
              </a:r>
            </a:p>
          </p:txBody>
        </p:sp>
        <p:sp>
          <p:nvSpPr>
            <p:cNvPr id="38" name="Скругленный прямоугольник 102">
              <a:extLst>
                <a:ext uri="{FF2B5EF4-FFF2-40B4-BE49-F238E27FC236}">
                  <a16:creationId xmlns:a16="http://schemas.microsoft.com/office/drawing/2014/main" id="{4847BEE2-47E4-4E60-AFE5-51F48CAD1AC6}"/>
                </a:ext>
                <a:ext uri="{C183D7F6-B498-43B3-948B-1728B52AA6E4}">
                  <adec:decorative xmlns:adec="http://schemas.microsoft.com/office/drawing/2017/decorative" val="1"/>
                </a:ext>
              </a:extLst>
            </p:cNvPr>
            <p:cNvSpPr/>
            <p:nvPr/>
          </p:nvSpPr>
          <p:spPr bwMode="auto">
            <a:xfrm>
              <a:off x="2134426" y="4346741"/>
              <a:ext cx="1979594" cy="1010028"/>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Regional Communications Director</a:t>
              </a:r>
            </a:p>
          </p:txBody>
        </p:sp>
        <p:sp>
          <p:nvSpPr>
            <p:cNvPr id="39" name="Скругленный прямоугольник 102">
              <a:extLst>
                <a:ext uri="{FF2B5EF4-FFF2-40B4-BE49-F238E27FC236}">
                  <a16:creationId xmlns:a16="http://schemas.microsoft.com/office/drawing/2014/main" id="{D41BC338-845F-47B4-AAA0-C7FD28C58D12}"/>
                </a:ext>
                <a:ext uri="{C183D7F6-B498-43B3-948B-1728B52AA6E4}">
                  <adec:decorative xmlns:adec="http://schemas.microsoft.com/office/drawing/2017/decorative" val="1"/>
                </a:ext>
              </a:extLst>
            </p:cNvPr>
            <p:cNvSpPr/>
            <p:nvPr/>
          </p:nvSpPr>
          <p:spPr bwMode="auto">
            <a:xfrm>
              <a:off x="3359034" y="1559971"/>
              <a:ext cx="24259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Hearings</a:t>
              </a:r>
            </a:p>
          </p:txBody>
        </p:sp>
        <p:sp>
          <p:nvSpPr>
            <p:cNvPr id="40" name="Скругленный прямоугольник 102">
              <a:extLst>
                <a:ext uri="{FF2B5EF4-FFF2-40B4-BE49-F238E27FC236}">
                  <a16:creationId xmlns:a16="http://schemas.microsoft.com/office/drawing/2014/main" id="{A59A2196-5D35-4722-932D-C641B126F6A5}"/>
                </a:ext>
                <a:ext uri="{C183D7F6-B498-43B3-948B-1728B52AA6E4}">
                  <adec:decorative xmlns:adec="http://schemas.microsoft.com/office/drawing/2017/decorative" val="1"/>
                </a:ext>
              </a:extLst>
            </p:cNvPr>
            <p:cNvSpPr/>
            <p:nvPr/>
          </p:nvSpPr>
          <p:spPr bwMode="auto">
            <a:xfrm>
              <a:off x="6247861" y="1553077"/>
              <a:ext cx="24259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DDS</a:t>
              </a:r>
            </a:p>
          </p:txBody>
        </p:sp>
        <p:sp>
          <p:nvSpPr>
            <p:cNvPr id="41" name="Скругленный прямоугольник 102">
              <a:extLst>
                <a:ext uri="{FF2B5EF4-FFF2-40B4-BE49-F238E27FC236}">
                  <a16:creationId xmlns:a16="http://schemas.microsoft.com/office/drawing/2014/main" id="{A503A7B2-277D-4453-BF4A-CF0B286809C8}"/>
                </a:ext>
                <a:ext uri="{C183D7F6-B498-43B3-948B-1728B52AA6E4}">
                  <adec:decorative xmlns:adec="http://schemas.microsoft.com/office/drawing/2017/decorative" val="1"/>
                </a:ext>
              </a:extLst>
            </p:cNvPr>
            <p:cNvSpPr/>
            <p:nvPr/>
          </p:nvSpPr>
          <p:spPr bwMode="auto">
            <a:xfrm>
              <a:off x="4216994" y="2950452"/>
              <a:ext cx="17556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Group Supervisors</a:t>
              </a:r>
            </a:p>
          </p:txBody>
        </p:sp>
        <p:sp>
          <p:nvSpPr>
            <p:cNvPr id="42" name="Скругленный прямоугольник 102">
              <a:extLst>
                <a:ext uri="{FF2B5EF4-FFF2-40B4-BE49-F238E27FC236}">
                  <a16:creationId xmlns:a16="http://schemas.microsoft.com/office/drawing/2014/main" id="{A1E72D7F-DD36-4E4F-8912-8260C1F6054D}"/>
                </a:ext>
                <a:ext uri="{C183D7F6-B498-43B3-948B-1728B52AA6E4}">
                  <adec:decorative xmlns:adec="http://schemas.microsoft.com/office/drawing/2017/decorative" val="1"/>
                </a:ext>
              </a:extLst>
            </p:cNvPr>
            <p:cNvSpPr/>
            <p:nvPr/>
          </p:nvSpPr>
          <p:spPr bwMode="auto">
            <a:xfrm>
              <a:off x="4216994" y="5734564"/>
              <a:ext cx="17556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Head of Hearing Hubs A-E</a:t>
              </a:r>
            </a:p>
          </p:txBody>
        </p:sp>
        <p:sp>
          <p:nvSpPr>
            <p:cNvPr id="43" name="Скругленный прямоугольник 102">
              <a:extLst>
                <a:ext uri="{FF2B5EF4-FFF2-40B4-BE49-F238E27FC236}">
                  <a16:creationId xmlns:a16="http://schemas.microsoft.com/office/drawing/2014/main" id="{099FD342-E40F-404D-BD7B-FFD9D9C6A95A}"/>
                </a:ext>
                <a:ext uri="{C183D7F6-B498-43B3-948B-1728B52AA6E4}">
                  <adec:decorative xmlns:adec="http://schemas.microsoft.com/office/drawing/2017/decorative" val="1"/>
                </a:ext>
              </a:extLst>
            </p:cNvPr>
            <p:cNvSpPr/>
            <p:nvPr/>
          </p:nvSpPr>
          <p:spPr bwMode="auto">
            <a:xfrm>
              <a:off x="4216994" y="4342508"/>
              <a:ext cx="17556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Hearing Office Directors</a:t>
              </a:r>
            </a:p>
          </p:txBody>
        </p:sp>
        <p:sp>
          <p:nvSpPr>
            <p:cNvPr id="44" name="Скругленный прямоугольник 102">
              <a:extLst>
                <a:ext uri="{FF2B5EF4-FFF2-40B4-BE49-F238E27FC236}">
                  <a16:creationId xmlns:a16="http://schemas.microsoft.com/office/drawing/2014/main" id="{E27BE812-10C9-4E41-BCCD-9DB5C846D89D}"/>
                </a:ext>
                <a:ext uri="{C183D7F6-B498-43B3-948B-1728B52AA6E4}">
                  <adec:decorative xmlns:adec="http://schemas.microsoft.com/office/drawing/2017/decorative" val="1"/>
                </a:ext>
              </a:extLst>
            </p:cNvPr>
            <p:cNvSpPr/>
            <p:nvPr/>
          </p:nvSpPr>
          <p:spPr bwMode="auto">
            <a:xfrm>
              <a:off x="6603395" y="2976723"/>
              <a:ext cx="17556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Bureau Chiefs</a:t>
              </a:r>
            </a:p>
          </p:txBody>
        </p:sp>
        <p:sp>
          <p:nvSpPr>
            <p:cNvPr id="45" name="Скругленный прямоугольник 102">
              <a:extLst>
                <a:ext uri="{FF2B5EF4-FFF2-40B4-BE49-F238E27FC236}">
                  <a16:creationId xmlns:a16="http://schemas.microsoft.com/office/drawing/2014/main" id="{5C91AD4A-E52A-4AAB-BBC4-6A07DE62214A}"/>
                </a:ext>
                <a:ext uri="{C183D7F6-B498-43B3-948B-1728B52AA6E4}">
                  <adec:decorative xmlns:adec="http://schemas.microsoft.com/office/drawing/2017/decorative" val="1"/>
                </a:ext>
              </a:extLst>
            </p:cNvPr>
            <p:cNvSpPr/>
            <p:nvPr/>
          </p:nvSpPr>
          <p:spPr bwMode="auto">
            <a:xfrm>
              <a:off x="6603395" y="4353242"/>
              <a:ext cx="1755632" cy="809822"/>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2000" b="1" dirty="0">
                  <a:solidFill>
                    <a:prstClr val="black"/>
                  </a:solidFill>
                  <a:latin typeface="Calibri" panose="020F0502020204030204"/>
                  <a:ea typeface="Lato Light" panose="020F0502020204030203" pitchFamily="34" charset="0"/>
                  <a:cs typeface="Mukta ExtraLight" panose="020B0000000000000000" pitchFamily="34" charset="77"/>
                </a:rPr>
                <a:t>Public Relations Specialists</a:t>
              </a:r>
            </a:p>
          </p:txBody>
        </p:sp>
        <p:cxnSp>
          <p:nvCxnSpPr>
            <p:cNvPr id="46" name="Straight Arrow Connector 45">
              <a:extLst>
                <a:ext uri="{FF2B5EF4-FFF2-40B4-BE49-F238E27FC236}">
                  <a16:creationId xmlns:a16="http://schemas.microsoft.com/office/drawing/2014/main" id="{5D8ABF42-C351-4A58-A310-4E7177D24658}"/>
                </a:ext>
                <a:ext uri="{C183D7F6-B498-43B3-948B-1728B52AA6E4}">
                  <adec:decorative xmlns:adec="http://schemas.microsoft.com/office/drawing/2017/decorative" val="1"/>
                </a:ext>
              </a:extLst>
            </p:cNvPr>
            <p:cNvCxnSpPr>
              <a:cxnSpLocks/>
            </p:cNvCxnSpPr>
            <p:nvPr/>
          </p:nvCxnSpPr>
          <p:spPr>
            <a:xfrm>
              <a:off x="4922265" y="2430259"/>
              <a:ext cx="0" cy="4040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72EEB648-8FDC-42C7-BC4C-04B2B62B9008}"/>
                </a:ext>
                <a:ext uri="{C183D7F6-B498-43B3-948B-1728B52AA6E4}">
                  <adec:decorative xmlns:adec="http://schemas.microsoft.com/office/drawing/2017/decorative" val="1"/>
                </a:ext>
              </a:extLst>
            </p:cNvPr>
            <p:cNvCxnSpPr>
              <a:cxnSpLocks/>
            </p:cNvCxnSpPr>
            <p:nvPr/>
          </p:nvCxnSpPr>
          <p:spPr>
            <a:xfrm>
              <a:off x="5010870" y="3894671"/>
              <a:ext cx="0" cy="4040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D94EC4FC-7C4B-4422-B54E-1A02A46CA582}"/>
                </a:ext>
                <a:ext uri="{C183D7F6-B498-43B3-948B-1728B52AA6E4}">
                  <adec:decorative xmlns:adec="http://schemas.microsoft.com/office/drawing/2017/decorative" val="1"/>
                </a:ext>
              </a:extLst>
            </p:cNvPr>
            <p:cNvCxnSpPr>
              <a:cxnSpLocks/>
            </p:cNvCxnSpPr>
            <p:nvPr/>
          </p:nvCxnSpPr>
          <p:spPr>
            <a:xfrm>
              <a:off x="5044582" y="5274384"/>
              <a:ext cx="0" cy="4040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79C77FBC-7A9D-41E1-B8DC-088FB3A7D5C9}"/>
                </a:ext>
                <a:ext uri="{C183D7F6-B498-43B3-948B-1728B52AA6E4}">
                  <adec:decorative xmlns:adec="http://schemas.microsoft.com/office/drawing/2017/decorative" val="1"/>
                </a:ext>
              </a:extLst>
            </p:cNvPr>
            <p:cNvCxnSpPr>
              <a:cxnSpLocks/>
            </p:cNvCxnSpPr>
            <p:nvPr/>
          </p:nvCxnSpPr>
          <p:spPr>
            <a:xfrm>
              <a:off x="7481211" y="2476073"/>
              <a:ext cx="0" cy="4040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F35F0155-3B8A-440E-BFA8-B19A3FFCD266}"/>
                </a:ext>
                <a:ext uri="{C183D7F6-B498-43B3-948B-1728B52AA6E4}">
                  <adec:decorative xmlns:adec="http://schemas.microsoft.com/office/drawing/2017/decorative" val="1"/>
                </a:ext>
              </a:extLst>
            </p:cNvPr>
            <p:cNvCxnSpPr>
              <a:cxnSpLocks/>
            </p:cNvCxnSpPr>
            <p:nvPr/>
          </p:nvCxnSpPr>
          <p:spPr>
            <a:xfrm>
              <a:off x="7481211" y="3851089"/>
              <a:ext cx="0" cy="4040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sp>
        <p:nvSpPr>
          <p:cNvPr id="53" name="Slide Number Placeholder 1">
            <a:extLst>
              <a:ext uri="{FF2B5EF4-FFF2-40B4-BE49-F238E27FC236}">
                <a16:creationId xmlns:a16="http://schemas.microsoft.com/office/drawing/2014/main" id="{5E208BE1-6750-449C-A14D-ED57C026E89F}"/>
              </a:ext>
            </a:extLst>
          </p:cNvPr>
          <p:cNvSpPr txBox="1">
            <a:spLocks/>
          </p:cNvSpPr>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7CF15453-D4CF-488E-9948-9C782C21D2A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3423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B76EA-F95C-4C8F-9B91-419696490CBA}"/>
              </a:ext>
            </a:extLst>
          </p:cNvPr>
          <p:cNvSpPr>
            <a:spLocks noGrp="1"/>
          </p:cNvSpPr>
          <p:nvPr>
            <p:ph type="title"/>
          </p:nvPr>
        </p:nvSpPr>
        <p:spPr/>
        <p:txBody>
          <a:bodyPr/>
          <a:lstStyle/>
          <a:p>
            <a:r>
              <a:rPr lang="en-US" dirty="0"/>
              <a:t>Payment Centers</a:t>
            </a:r>
          </a:p>
        </p:txBody>
      </p:sp>
      <p:sp>
        <p:nvSpPr>
          <p:cNvPr id="3" name="Content Placeholder 2">
            <a:extLst>
              <a:ext uri="{FF2B5EF4-FFF2-40B4-BE49-F238E27FC236}">
                <a16:creationId xmlns:a16="http://schemas.microsoft.com/office/drawing/2014/main" id="{7DC79EBD-D4F8-4938-90D1-FED64DF3D362}"/>
              </a:ext>
            </a:extLst>
          </p:cNvPr>
          <p:cNvSpPr>
            <a:spLocks noGrp="1"/>
          </p:cNvSpPr>
          <p:nvPr>
            <p:ph idx="1"/>
          </p:nvPr>
        </p:nvSpPr>
        <p:spPr/>
        <p:txBody>
          <a:bodyPr/>
          <a:lstStyle/>
          <a:p>
            <a:r>
              <a:rPr lang="en-US" dirty="0"/>
              <a:t>The original “black hole”</a:t>
            </a:r>
          </a:p>
          <a:p>
            <a:r>
              <a:rPr lang="en-US" dirty="0"/>
              <a:t>Back-end processing </a:t>
            </a:r>
          </a:p>
          <a:p>
            <a:pPr lvl="1"/>
            <a:r>
              <a:rPr lang="en-US" dirty="0"/>
              <a:t>no contact from members of public</a:t>
            </a:r>
          </a:p>
          <a:p>
            <a:pPr lvl="1"/>
            <a:r>
              <a:rPr lang="en-US" dirty="0"/>
              <a:t>limited ways to contact for representatives – Representative Call Center at </a:t>
            </a:r>
            <a:r>
              <a:rPr lang="en-US" b="0" i="0" dirty="0">
                <a:effectLst/>
                <a:latin typeface="Inter"/>
              </a:rPr>
              <a:t>877-626-6363</a:t>
            </a:r>
            <a:endParaRPr lang="en-US" dirty="0"/>
          </a:p>
          <a:p>
            <a:r>
              <a:rPr lang="en-US" dirty="0"/>
              <a:t>Limited oversight/accountability</a:t>
            </a:r>
          </a:p>
        </p:txBody>
      </p:sp>
      <p:sp>
        <p:nvSpPr>
          <p:cNvPr id="4" name="Slide Number Placeholder 3">
            <a:extLst>
              <a:ext uri="{FF2B5EF4-FFF2-40B4-BE49-F238E27FC236}">
                <a16:creationId xmlns:a16="http://schemas.microsoft.com/office/drawing/2014/main" id="{C8057F9D-B1AF-4F75-9944-63E7E1FA56CC}"/>
              </a:ext>
            </a:extLst>
          </p:cNvPr>
          <p:cNvSpPr>
            <a:spLocks noGrp="1"/>
          </p:cNvSpPr>
          <p:nvPr>
            <p:ph type="sldNum" sz="quarter" idx="12"/>
          </p:nvPr>
        </p:nvSpPr>
        <p:spPr/>
        <p:txBody>
          <a:bodyPr/>
          <a:lstStyle/>
          <a:p>
            <a:fld id="{7CF15453-D4CF-488E-9948-9C782C21D2AD}" type="slidenum">
              <a:rPr lang="en-US" smtClean="0"/>
              <a:t>13</a:t>
            </a:fld>
            <a:endParaRPr lang="en-US"/>
          </a:p>
        </p:txBody>
      </p:sp>
    </p:spTree>
    <p:extLst>
      <p:ext uri="{BB962C8B-B14F-4D97-AF65-F5344CB8AC3E}">
        <p14:creationId xmlns:p14="http://schemas.microsoft.com/office/powerpoint/2010/main" val="3663462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FA7F82-7D2F-46F7-A661-8C55488C055A}"/>
              </a:ext>
              <a:ext uri="{C183D7F6-B498-43B3-948B-1728B52AA6E4}">
                <adec:decorative xmlns:adec="http://schemas.microsoft.com/office/drawing/2017/decorative" val="1"/>
              </a:ext>
            </a:extLst>
          </p:cNvPr>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r="-67" b="19329"/>
          <a:stretch/>
        </p:blipFill>
        <p:spPr>
          <a:xfrm>
            <a:off x="6095" y="0"/>
            <a:ext cx="9137905" cy="5532437"/>
          </a:xfrm>
          <a:prstGeom prst="rect">
            <a:avLst/>
          </a:prstGeom>
        </p:spPr>
      </p:pic>
      <p:sp>
        <p:nvSpPr>
          <p:cNvPr id="3" name="Title 2">
            <a:extLst>
              <a:ext uri="{FF2B5EF4-FFF2-40B4-BE49-F238E27FC236}">
                <a16:creationId xmlns:a16="http://schemas.microsoft.com/office/drawing/2014/main" id="{32673015-9150-45B4-9051-7E35EA25C43F}"/>
              </a:ext>
            </a:extLst>
          </p:cNvPr>
          <p:cNvSpPr>
            <a:spLocks noGrp="1"/>
          </p:cNvSpPr>
          <p:nvPr>
            <p:ph type="title"/>
          </p:nvPr>
        </p:nvSpPr>
        <p:spPr/>
        <p:txBody>
          <a:bodyPr/>
          <a:lstStyle/>
          <a:p>
            <a:r>
              <a:rPr lang="en-US" dirty="0"/>
              <a:t>Other Options</a:t>
            </a:r>
          </a:p>
        </p:txBody>
      </p:sp>
    </p:spTree>
    <p:extLst>
      <p:ext uri="{BB962C8B-B14F-4D97-AF65-F5344CB8AC3E}">
        <p14:creationId xmlns:p14="http://schemas.microsoft.com/office/powerpoint/2010/main" val="3047353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B024A-74E6-4624-AD03-8DE3F61DAF53}"/>
              </a:ext>
            </a:extLst>
          </p:cNvPr>
          <p:cNvSpPr>
            <a:spLocks noGrp="1"/>
          </p:cNvSpPr>
          <p:nvPr>
            <p:ph type="title"/>
          </p:nvPr>
        </p:nvSpPr>
        <p:spPr/>
        <p:txBody>
          <a:bodyPr/>
          <a:lstStyle/>
          <a:p>
            <a:r>
              <a:rPr lang="en-US" dirty="0"/>
              <a:t>Congressional Inquiries</a:t>
            </a:r>
          </a:p>
        </p:txBody>
      </p:sp>
      <p:sp>
        <p:nvSpPr>
          <p:cNvPr id="3" name="Content Placeholder 2">
            <a:extLst>
              <a:ext uri="{FF2B5EF4-FFF2-40B4-BE49-F238E27FC236}">
                <a16:creationId xmlns:a16="http://schemas.microsoft.com/office/drawing/2014/main" id="{80AC432E-A855-4919-B51D-512C48AD5EA6}"/>
              </a:ext>
            </a:extLst>
          </p:cNvPr>
          <p:cNvSpPr>
            <a:spLocks noGrp="1"/>
          </p:cNvSpPr>
          <p:nvPr>
            <p:ph idx="1"/>
          </p:nvPr>
        </p:nvSpPr>
        <p:spPr>
          <a:xfrm>
            <a:off x="628650" y="1538546"/>
            <a:ext cx="7886700" cy="4351338"/>
          </a:xfrm>
        </p:spPr>
        <p:txBody>
          <a:bodyPr/>
          <a:lstStyle/>
          <a:p>
            <a:r>
              <a:rPr lang="en-US" dirty="0"/>
              <a:t>Three options – two Senators and one Representative</a:t>
            </a:r>
          </a:p>
          <a:p>
            <a:pPr lvl="1"/>
            <a:r>
              <a:rPr lang="en-US" dirty="0"/>
              <a:t>Only one inquiry at a time (SSA will send back duplicates)</a:t>
            </a:r>
          </a:p>
          <a:p>
            <a:pPr lvl="1"/>
            <a:r>
              <a:rPr lang="en-US" dirty="0"/>
              <a:t>Representative’s office may have more capacity</a:t>
            </a:r>
          </a:p>
          <a:p>
            <a:pPr marL="228600" lvl="1"/>
            <a:r>
              <a:rPr lang="en-US" sz="2800" dirty="0">
                <a:solidFill>
                  <a:schemeClr val="tx1"/>
                </a:solidFill>
              </a:rPr>
              <a:t>Administrative assistance – moving things along, not advocating for particular outcome</a:t>
            </a:r>
          </a:p>
          <a:p>
            <a:pPr marL="685800" lvl="2"/>
            <a:r>
              <a:rPr lang="en-US" sz="2400" dirty="0">
                <a:solidFill>
                  <a:srgbClr val="C4681A"/>
                </a:solidFill>
              </a:rPr>
              <a:t>Congressional caseworkers are not experts on SSA rules</a:t>
            </a:r>
          </a:p>
          <a:p>
            <a:pPr marL="685800" lvl="2"/>
            <a:r>
              <a:rPr lang="en-US" sz="2400" dirty="0">
                <a:solidFill>
                  <a:srgbClr val="C4681A"/>
                </a:solidFill>
              </a:rPr>
              <a:t>Can’t provide guidance or recommendations on choices or strategy</a:t>
            </a:r>
          </a:p>
          <a:p>
            <a:pPr marL="685800" lvl="2"/>
            <a:r>
              <a:rPr lang="en-US" sz="2400" dirty="0">
                <a:solidFill>
                  <a:srgbClr val="C4681A"/>
                </a:solidFill>
              </a:rPr>
              <a:t>Not acting as representative before agency</a:t>
            </a:r>
          </a:p>
        </p:txBody>
      </p:sp>
      <p:sp>
        <p:nvSpPr>
          <p:cNvPr id="4" name="Slide Number Placeholder 3">
            <a:extLst>
              <a:ext uri="{FF2B5EF4-FFF2-40B4-BE49-F238E27FC236}">
                <a16:creationId xmlns:a16="http://schemas.microsoft.com/office/drawing/2014/main" id="{D053E074-A06C-4957-8EC7-B05CC4C074CC}"/>
              </a:ext>
            </a:extLst>
          </p:cNvPr>
          <p:cNvSpPr>
            <a:spLocks noGrp="1"/>
          </p:cNvSpPr>
          <p:nvPr>
            <p:ph type="sldNum" sz="quarter" idx="12"/>
          </p:nvPr>
        </p:nvSpPr>
        <p:spPr/>
        <p:txBody>
          <a:bodyPr/>
          <a:lstStyle/>
          <a:p>
            <a:fld id="{7CF15453-D4CF-488E-9948-9C782C21D2AD}" type="slidenum">
              <a:rPr lang="en-US" smtClean="0"/>
              <a:t>15</a:t>
            </a:fld>
            <a:endParaRPr lang="en-US"/>
          </a:p>
        </p:txBody>
      </p:sp>
    </p:spTree>
    <p:extLst>
      <p:ext uri="{BB962C8B-B14F-4D97-AF65-F5344CB8AC3E}">
        <p14:creationId xmlns:p14="http://schemas.microsoft.com/office/powerpoint/2010/main" val="597019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BFF56-4619-47CB-99A5-5A4092CBECF3}"/>
              </a:ext>
            </a:extLst>
          </p:cNvPr>
          <p:cNvSpPr>
            <a:spLocks noGrp="1"/>
          </p:cNvSpPr>
          <p:nvPr>
            <p:ph type="title"/>
          </p:nvPr>
        </p:nvSpPr>
        <p:spPr/>
        <p:txBody>
          <a:bodyPr/>
          <a:lstStyle/>
          <a:p>
            <a:r>
              <a:rPr lang="en-US" dirty="0"/>
              <a:t>Media Attention</a:t>
            </a:r>
          </a:p>
        </p:txBody>
      </p:sp>
      <p:sp>
        <p:nvSpPr>
          <p:cNvPr id="3" name="Content Placeholder 2">
            <a:extLst>
              <a:ext uri="{FF2B5EF4-FFF2-40B4-BE49-F238E27FC236}">
                <a16:creationId xmlns:a16="http://schemas.microsoft.com/office/drawing/2014/main" id="{EB54CA92-D0C9-4C4B-BC3D-256D2F54FBBC}"/>
              </a:ext>
            </a:extLst>
          </p:cNvPr>
          <p:cNvSpPr>
            <a:spLocks noGrp="1"/>
          </p:cNvSpPr>
          <p:nvPr>
            <p:ph idx="1"/>
          </p:nvPr>
        </p:nvSpPr>
        <p:spPr/>
        <p:txBody>
          <a:bodyPr/>
          <a:lstStyle/>
          <a:p>
            <a:r>
              <a:rPr lang="en-US" dirty="0"/>
              <a:t>Local news – “consumer” reporters</a:t>
            </a:r>
          </a:p>
          <a:p>
            <a:r>
              <a:rPr lang="en-US" dirty="0"/>
              <a:t>Local newspaper </a:t>
            </a:r>
          </a:p>
          <a:p>
            <a:r>
              <a:rPr lang="en-US" dirty="0"/>
              <a:t>Give Regional Communications Director “heads up” that case has PR component, while story is in development</a:t>
            </a:r>
          </a:p>
        </p:txBody>
      </p:sp>
      <p:sp>
        <p:nvSpPr>
          <p:cNvPr id="4" name="Slide Number Placeholder 3">
            <a:extLst>
              <a:ext uri="{FF2B5EF4-FFF2-40B4-BE49-F238E27FC236}">
                <a16:creationId xmlns:a16="http://schemas.microsoft.com/office/drawing/2014/main" id="{3E6FC3C2-A73E-4D05-8A9B-34CF332C0D8B}"/>
              </a:ext>
            </a:extLst>
          </p:cNvPr>
          <p:cNvSpPr>
            <a:spLocks noGrp="1"/>
          </p:cNvSpPr>
          <p:nvPr>
            <p:ph type="sldNum" sz="quarter" idx="12"/>
          </p:nvPr>
        </p:nvSpPr>
        <p:spPr/>
        <p:txBody>
          <a:bodyPr/>
          <a:lstStyle/>
          <a:p>
            <a:fld id="{7CF15453-D4CF-488E-9948-9C782C21D2AD}" type="slidenum">
              <a:rPr lang="en-US" smtClean="0"/>
              <a:t>16</a:t>
            </a:fld>
            <a:endParaRPr lang="en-US"/>
          </a:p>
        </p:txBody>
      </p:sp>
    </p:spTree>
    <p:extLst>
      <p:ext uri="{BB962C8B-B14F-4D97-AF65-F5344CB8AC3E}">
        <p14:creationId xmlns:p14="http://schemas.microsoft.com/office/powerpoint/2010/main" val="320569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E087A-5DBB-4B70-9E27-BE1BC76EA6CD}"/>
              </a:ext>
            </a:extLst>
          </p:cNvPr>
          <p:cNvSpPr>
            <a:spLocks noGrp="1"/>
          </p:cNvSpPr>
          <p:nvPr>
            <p:ph type="title"/>
          </p:nvPr>
        </p:nvSpPr>
        <p:spPr/>
        <p:txBody>
          <a:bodyPr/>
          <a:lstStyle/>
          <a:p>
            <a:r>
              <a:rPr lang="en-US" dirty="0"/>
              <a:t>Writs of Mandamus</a:t>
            </a:r>
          </a:p>
        </p:txBody>
      </p:sp>
      <p:sp>
        <p:nvSpPr>
          <p:cNvPr id="3" name="Content Placeholder 2">
            <a:extLst>
              <a:ext uri="{FF2B5EF4-FFF2-40B4-BE49-F238E27FC236}">
                <a16:creationId xmlns:a16="http://schemas.microsoft.com/office/drawing/2014/main" id="{5D6EE28F-5C7C-406D-835B-1976E734181C}"/>
              </a:ext>
            </a:extLst>
          </p:cNvPr>
          <p:cNvSpPr>
            <a:spLocks noGrp="1"/>
          </p:cNvSpPr>
          <p:nvPr>
            <p:ph idx="1"/>
          </p:nvPr>
        </p:nvSpPr>
        <p:spPr/>
        <p:txBody>
          <a:bodyPr/>
          <a:lstStyle/>
          <a:p>
            <a:pPr rtl="0" fontAlgn="base">
              <a:spcBef>
                <a:spcPts val="0"/>
              </a:spcBef>
              <a:spcAft>
                <a:spcPts val="0"/>
              </a:spcAft>
              <a:buFont typeface="Arial" panose="020B0604020202020204" pitchFamily="34" charset="0"/>
              <a:buChar char="•"/>
            </a:pPr>
            <a:r>
              <a:rPr lang="en-US" dirty="0"/>
              <a:t>Mandamus authority: </a:t>
            </a:r>
            <a:r>
              <a:rPr lang="en-US" b="0" i="0" u="none" strike="noStrike" dirty="0">
                <a:effectLst/>
              </a:rPr>
              <a:t>28 U.S.C. §1361</a:t>
            </a:r>
          </a:p>
          <a:p>
            <a:pPr rtl="0" fontAlgn="base">
              <a:spcBef>
                <a:spcPts val="1000"/>
              </a:spcBef>
              <a:spcAft>
                <a:spcPts val="0"/>
              </a:spcAft>
              <a:buFont typeface="Arial" panose="020B0604020202020204" pitchFamily="34" charset="0"/>
              <a:buChar char="•"/>
            </a:pPr>
            <a:r>
              <a:rPr lang="en-US" b="0" i="0" u="none" strike="noStrike" dirty="0">
                <a:effectLst/>
              </a:rPr>
              <a:t> Action to compel an officer or an employee of the U.S. to perform their duty</a:t>
            </a:r>
          </a:p>
          <a:p>
            <a:pPr rtl="0" fontAlgn="base">
              <a:spcBef>
                <a:spcPts val="1000"/>
              </a:spcBef>
              <a:spcAft>
                <a:spcPts val="0"/>
              </a:spcAft>
              <a:buFont typeface="Arial" panose="020B0604020202020204" pitchFamily="34" charset="0"/>
              <a:buChar char="•"/>
            </a:pPr>
            <a:r>
              <a:rPr lang="en-US" b="0" i="0" u="none" strike="noStrike" dirty="0">
                <a:effectLst/>
              </a:rPr>
              <a:t> “The district courts shall have original jurisdiction of any action in the nature of mandamus to compel an officer or employee of the United States or any agency thereof to perform a duty owed to the plaintiff.”</a:t>
            </a:r>
          </a:p>
          <a:p>
            <a:endParaRPr lang="en-US" dirty="0"/>
          </a:p>
        </p:txBody>
      </p:sp>
      <p:sp>
        <p:nvSpPr>
          <p:cNvPr id="4" name="Slide Number Placeholder 3">
            <a:extLst>
              <a:ext uri="{FF2B5EF4-FFF2-40B4-BE49-F238E27FC236}">
                <a16:creationId xmlns:a16="http://schemas.microsoft.com/office/drawing/2014/main" id="{9771E54B-12E9-4F48-97B1-8060725800BA}"/>
              </a:ext>
            </a:extLst>
          </p:cNvPr>
          <p:cNvSpPr>
            <a:spLocks noGrp="1"/>
          </p:cNvSpPr>
          <p:nvPr>
            <p:ph type="sldNum" sz="quarter" idx="12"/>
          </p:nvPr>
        </p:nvSpPr>
        <p:spPr/>
        <p:txBody>
          <a:bodyPr/>
          <a:lstStyle/>
          <a:p>
            <a:fld id="{7CF15453-D4CF-488E-9948-9C782C21D2AD}" type="slidenum">
              <a:rPr lang="en-US" smtClean="0"/>
              <a:t>17</a:t>
            </a:fld>
            <a:endParaRPr lang="en-US"/>
          </a:p>
        </p:txBody>
      </p:sp>
    </p:spTree>
    <p:extLst>
      <p:ext uri="{BB962C8B-B14F-4D97-AF65-F5344CB8AC3E}">
        <p14:creationId xmlns:p14="http://schemas.microsoft.com/office/powerpoint/2010/main" val="1547023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2436D-EE03-44E4-9F67-A13C1EBA6BD0}"/>
              </a:ext>
            </a:extLst>
          </p:cNvPr>
          <p:cNvSpPr>
            <a:spLocks noGrp="1"/>
          </p:cNvSpPr>
          <p:nvPr>
            <p:ph type="title"/>
          </p:nvPr>
        </p:nvSpPr>
        <p:spPr/>
        <p:txBody>
          <a:bodyPr/>
          <a:lstStyle/>
          <a:p>
            <a:r>
              <a:rPr lang="en-US" dirty="0"/>
              <a:t>“The Rare Writ”</a:t>
            </a:r>
          </a:p>
        </p:txBody>
      </p:sp>
      <p:sp>
        <p:nvSpPr>
          <p:cNvPr id="3" name="Content Placeholder 2">
            <a:extLst>
              <a:ext uri="{FF2B5EF4-FFF2-40B4-BE49-F238E27FC236}">
                <a16:creationId xmlns:a16="http://schemas.microsoft.com/office/drawing/2014/main" id="{3A2255FA-BBD4-4FF4-8563-490FAE708F4F}"/>
              </a:ext>
            </a:extLst>
          </p:cNvPr>
          <p:cNvSpPr>
            <a:spLocks noGrp="1"/>
          </p:cNvSpPr>
          <p:nvPr>
            <p:ph idx="1"/>
          </p:nvPr>
        </p:nvSpPr>
        <p:spPr>
          <a:xfrm>
            <a:off x="781050" y="1584325"/>
            <a:ext cx="7886700" cy="4351338"/>
          </a:xfrm>
        </p:spPr>
        <p:txBody>
          <a:bodyPr>
            <a:noAutofit/>
          </a:bodyPr>
          <a:lstStyle/>
          <a:p>
            <a:pPr rtl="0" fontAlgn="base">
              <a:spcBef>
                <a:spcPts val="0"/>
              </a:spcBef>
              <a:spcAft>
                <a:spcPts val="0"/>
              </a:spcAft>
              <a:buFont typeface="+mj-lt"/>
              <a:buAutoNum type="arabicPeriod"/>
            </a:pPr>
            <a:r>
              <a:rPr lang="en-US" b="0" i="0" u="none" strike="noStrike" dirty="0">
                <a:solidFill>
                  <a:srgbClr val="515151"/>
                </a:solidFill>
                <a:effectLst/>
              </a:rPr>
              <a:t> Plaintiff must have exhausted all other avenues of relief, all administrative remedies</a:t>
            </a:r>
          </a:p>
          <a:p>
            <a:pPr rtl="0" fontAlgn="base">
              <a:spcBef>
                <a:spcPts val="1000"/>
              </a:spcBef>
              <a:spcAft>
                <a:spcPts val="0"/>
              </a:spcAft>
              <a:buFont typeface="+mj-lt"/>
              <a:buAutoNum type="arabicPeriod"/>
            </a:pPr>
            <a:r>
              <a:rPr lang="en-US" b="0" i="0" u="none" strike="noStrike" dirty="0">
                <a:solidFill>
                  <a:srgbClr val="515151"/>
                </a:solidFill>
                <a:effectLst/>
              </a:rPr>
              <a:t> Defendant must owe plaintiff a clear, non-discretionary duty</a:t>
            </a:r>
          </a:p>
          <a:p>
            <a:pPr rtl="0" fontAlgn="base">
              <a:spcBef>
                <a:spcPts val="1000"/>
              </a:spcBef>
              <a:spcAft>
                <a:spcPts val="0"/>
              </a:spcAft>
              <a:buFont typeface="+mj-lt"/>
              <a:buAutoNum type="arabicPeriod"/>
            </a:pPr>
            <a:r>
              <a:rPr lang="en-US" b="0" i="0" u="none" strike="noStrike" dirty="0">
                <a:solidFill>
                  <a:srgbClr val="515151"/>
                </a:solidFill>
                <a:effectLst/>
              </a:rPr>
              <a:t> No other adequate remedy available to Plaintiff</a:t>
            </a:r>
            <a:endParaRPr lang="en-US" i="0" u="none" strike="noStrike" dirty="0">
              <a:solidFill>
                <a:srgbClr val="515151"/>
              </a:solidFill>
            </a:endParaRPr>
          </a:p>
          <a:p>
            <a:pPr marL="0" indent="0" rtl="0">
              <a:spcBef>
                <a:spcPts val="1000"/>
              </a:spcBef>
              <a:spcAft>
                <a:spcPts val="0"/>
              </a:spcAft>
              <a:buNone/>
            </a:pPr>
            <a:r>
              <a:rPr lang="en-US" b="0" i="0" u="none" strike="noStrike" dirty="0">
                <a:solidFill>
                  <a:srgbClr val="515151"/>
                </a:solidFill>
                <a:effectLst/>
              </a:rPr>
              <a:t>Asking court to compel SSA to take a specific action or issue a decision after an extended wait</a:t>
            </a:r>
            <a:endParaRPr lang="en-US" i="0" u="none" strike="noStrike" dirty="0">
              <a:solidFill>
                <a:srgbClr val="515151"/>
              </a:solidFill>
            </a:endParaRPr>
          </a:p>
          <a:p>
            <a:pPr marL="0" indent="0" rtl="0">
              <a:spcBef>
                <a:spcPts val="1000"/>
              </a:spcBef>
              <a:spcAft>
                <a:spcPts val="0"/>
              </a:spcAft>
              <a:buNone/>
            </a:pPr>
            <a:r>
              <a:rPr lang="en-US" b="0" i="0" u="none" strike="noStrike" dirty="0">
                <a:solidFill>
                  <a:srgbClr val="515151"/>
                </a:solidFill>
                <a:effectLst/>
              </a:rPr>
              <a:t>Procedural dispute unrelated to merits of claim for benefits</a:t>
            </a:r>
            <a:endParaRPr lang="en-US" b="0" dirty="0">
              <a:effectLst/>
            </a:endParaRPr>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4B07D17F-26E3-4A3C-86DA-973432964CEB}"/>
              </a:ext>
            </a:extLst>
          </p:cNvPr>
          <p:cNvSpPr>
            <a:spLocks noGrp="1"/>
          </p:cNvSpPr>
          <p:nvPr>
            <p:ph type="sldNum" sz="quarter" idx="12"/>
          </p:nvPr>
        </p:nvSpPr>
        <p:spPr/>
        <p:txBody>
          <a:bodyPr/>
          <a:lstStyle/>
          <a:p>
            <a:fld id="{7CF15453-D4CF-488E-9948-9C782C21D2AD}" type="slidenum">
              <a:rPr lang="en-US" smtClean="0"/>
              <a:t>18</a:t>
            </a:fld>
            <a:endParaRPr lang="en-US"/>
          </a:p>
        </p:txBody>
      </p:sp>
    </p:spTree>
    <p:extLst>
      <p:ext uri="{BB962C8B-B14F-4D97-AF65-F5344CB8AC3E}">
        <p14:creationId xmlns:p14="http://schemas.microsoft.com/office/powerpoint/2010/main" val="2218534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570C6-7195-4727-98AE-42CD8587BB5B}"/>
              </a:ext>
            </a:extLst>
          </p:cNvPr>
          <p:cNvSpPr>
            <a:spLocks noGrp="1"/>
          </p:cNvSpPr>
          <p:nvPr>
            <p:ph type="title"/>
          </p:nvPr>
        </p:nvSpPr>
        <p:spPr/>
        <p:txBody>
          <a:bodyPr/>
          <a:lstStyle/>
          <a:p>
            <a:r>
              <a:rPr lang="en-US" dirty="0"/>
              <a:t>Tips</a:t>
            </a:r>
          </a:p>
        </p:txBody>
      </p:sp>
      <p:sp>
        <p:nvSpPr>
          <p:cNvPr id="3" name="Content Placeholder 2">
            <a:extLst>
              <a:ext uri="{FF2B5EF4-FFF2-40B4-BE49-F238E27FC236}">
                <a16:creationId xmlns:a16="http://schemas.microsoft.com/office/drawing/2014/main" id="{2C19E84F-A110-4824-A4C2-C2489F5611D9}"/>
              </a:ext>
            </a:extLst>
          </p:cNvPr>
          <p:cNvSpPr>
            <a:spLocks noGrp="1"/>
          </p:cNvSpPr>
          <p:nvPr>
            <p:ph idx="1"/>
          </p:nvPr>
        </p:nvSpPr>
        <p:spPr>
          <a:xfrm>
            <a:off x="628650" y="1616373"/>
            <a:ext cx="7886700" cy="4351338"/>
          </a:xfrm>
        </p:spPr>
        <p:txBody>
          <a:bodyPr/>
          <a:lstStyle/>
          <a:p>
            <a:r>
              <a:rPr lang="en-US" dirty="0"/>
              <a:t>Make sure the frequency and desperation of your contact with SSA matches the urgency and importance of the issue</a:t>
            </a:r>
          </a:p>
          <a:p>
            <a:r>
              <a:rPr lang="en-US" dirty="0"/>
              <a:t>Use online services as much as possible, for individuals (</a:t>
            </a:r>
            <a:r>
              <a:rPr lang="en-US" i="1" dirty="0" err="1"/>
              <a:t>mySocialSecurity</a:t>
            </a:r>
            <a:r>
              <a:rPr lang="en-US" dirty="0"/>
              <a:t> account) and representatives (ARS)</a:t>
            </a:r>
          </a:p>
          <a:p>
            <a:r>
              <a:rPr lang="en-US" dirty="0"/>
              <a:t>Appreciate SSA employees, but push back on errors</a:t>
            </a:r>
          </a:p>
          <a:p>
            <a:r>
              <a:rPr lang="en-US" dirty="0"/>
              <a:t>Set clients’ expectations for typical timelines, and what is within your control</a:t>
            </a:r>
          </a:p>
        </p:txBody>
      </p:sp>
      <p:sp>
        <p:nvSpPr>
          <p:cNvPr id="4" name="Slide Number Placeholder 3">
            <a:extLst>
              <a:ext uri="{FF2B5EF4-FFF2-40B4-BE49-F238E27FC236}">
                <a16:creationId xmlns:a16="http://schemas.microsoft.com/office/drawing/2014/main" id="{97822292-3D72-4F81-9C38-375972A9EF4A}"/>
              </a:ext>
            </a:extLst>
          </p:cNvPr>
          <p:cNvSpPr>
            <a:spLocks noGrp="1"/>
          </p:cNvSpPr>
          <p:nvPr>
            <p:ph type="sldNum" sz="quarter" idx="12"/>
          </p:nvPr>
        </p:nvSpPr>
        <p:spPr/>
        <p:txBody>
          <a:bodyPr/>
          <a:lstStyle/>
          <a:p>
            <a:fld id="{7CF15453-D4CF-488E-9948-9C782C21D2AD}" type="slidenum">
              <a:rPr lang="en-US" smtClean="0"/>
              <a:t>19</a:t>
            </a:fld>
            <a:endParaRPr lang="en-US"/>
          </a:p>
        </p:txBody>
      </p:sp>
    </p:spTree>
    <p:extLst>
      <p:ext uri="{BB962C8B-B14F-4D97-AF65-F5344CB8AC3E}">
        <p14:creationId xmlns:p14="http://schemas.microsoft.com/office/powerpoint/2010/main" val="4150474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501906-47F5-4699-A04F-B754AE6997D0}"/>
              </a:ext>
            </a:extLst>
          </p:cNvPr>
          <p:cNvSpPr>
            <a:spLocks noGrp="1"/>
          </p:cNvSpPr>
          <p:nvPr>
            <p:ph type="title" idx="4294967295"/>
          </p:nvPr>
        </p:nvSpPr>
        <p:spPr>
          <a:xfrm>
            <a:off x="623888" y="2003425"/>
            <a:ext cx="7891462" cy="43529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Justice in Aging is a national organization that uses the power of law to fight senior poverty by securing access to affordable health care, economic security, and the courts for older adults with limited resources.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Since 1972 we’ve focused our efforts primarily on fighting for people who have been marginalized and excluded from justice, such as women, people of color, LGBTQ+ individuals, and people with limited English proficiency.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Slide Number Placeholder 1">
            <a:extLst>
              <a:ext uri="{FF2B5EF4-FFF2-40B4-BE49-F238E27FC236}">
                <a16:creationId xmlns:a16="http://schemas.microsoft.com/office/drawing/2014/main" id="{E80A60C5-88DA-4264-A0D9-FA9D975A396A}"/>
              </a:ext>
            </a:extLst>
          </p:cNvPr>
          <p:cNvSpPr>
            <a:spLocks noGrp="1"/>
          </p:cNvSpPr>
          <p:nvPr>
            <p:ph type="sldNum" sz="quarter" idx="10"/>
          </p:nvPr>
        </p:nvSpPr>
        <p:spPr>
          <a:xfrm>
            <a:off x="6457950" y="6356351"/>
            <a:ext cx="2057400" cy="365125"/>
          </a:xfrm>
        </p:spPr>
        <p:txBody>
          <a:bodyPr/>
          <a:lstStyle/>
          <a:p>
            <a:fld id="{7CF15453-D4CF-488E-9948-9C782C21D2AD}" type="slidenum">
              <a:rPr lang="en-US" smtClean="0"/>
              <a:pPr/>
              <a:t>2</a:t>
            </a:fld>
            <a:endParaRPr lang="en-US" dirty="0"/>
          </a:p>
        </p:txBody>
      </p:sp>
    </p:spTree>
    <p:extLst>
      <p:ext uri="{BB962C8B-B14F-4D97-AF65-F5344CB8AC3E}">
        <p14:creationId xmlns:p14="http://schemas.microsoft.com/office/powerpoint/2010/main" val="1384751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00B8B-5BF7-46D7-9440-76F49E36920C}"/>
              </a:ext>
            </a:extLst>
          </p:cNvPr>
          <p:cNvSpPr>
            <a:spLocks noGrp="1"/>
          </p:cNvSpPr>
          <p:nvPr>
            <p:ph type="title"/>
          </p:nvPr>
        </p:nvSpPr>
        <p:spPr/>
        <p:txBody>
          <a:bodyPr/>
          <a:lstStyle/>
          <a:p>
            <a:r>
              <a:rPr lang="en-US" dirty="0"/>
              <a:t>SSA Resources</a:t>
            </a:r>
          </a:p>
        </p:txBody>
      </p:sp>
      <p:sp>
        <p:nvSpPr>
          <p:cNvPr id="3" name="Content Placeholder 2">
            <a:extLst>
              <a:ext uri="{FF2B5EF4-FFF2-40B4-BE49-F238E27FC236}">
                <a16:creationId xmlns:a16="http://schemas.microsoft.com/office/drawing/2014/main" id="{A7EF36E6-675F-4274-9304-0CB2B3626C96}"/>
              </a:ext>
            </a:extLst>
          </p:cNvPr>
          <p:cNvSpPr>
            <a:spLocks noGrp="1"/>
          </p:cNvSpPr>
          <p:nvPr>
            <p:ph idx="1"/>
          </p:nvPr>
        </p:nvSpPr>
        <p:spPr>
          <a:xfrm>
            <a:off x="628650" y="1508166"/>
            <a:ext cx="7886700" cy="4668797"/>
          </a:xfrm>
        </p:spPr>
        <p:txBody>
          <a:bodyPr>
            <a:normAutofit fontScale="92500"/>
          </a:bodyPr>
          <a:lstStyle/>
          <a:p>
            <a:r>
              <a:rPr lang="en-US" dirty="0">
                <a:hlinkClick r:id="rId2"/>
              </a:rPr>
              <a:t>EM-26011: Updated Instructions and Reminders for Expedited Development and Processing of Priority </a:t>
            </a:r>
            <a:r>
              <a:rPr lang="en-US" dirty="0" err="1">
                <a:hlinkClick r:id="rId2"/>
              </a:rPr>
              <a:t>Cases</a:t>
            </a:r>
            <a:r>
              <a:rPr lang="en-US" b="0" i="0" dirty="0" err="1">
                <a:solidFill>
                  <a:srgbClr val="FFFFFF"/>
                </a:solidFill>
                <a:effectLst/>
              </a:rPr>
              <a:t>heast</a:t>
            </a:r>
            <a:r>
              <a:rPr lang="en-US" b="0" i="0" dirty="0">
                <a:solidFill>
                  <a:srgbClr val="FFFFFF"/>
                </a:solidFill>
                <a:effectLst/>
              </a:rPr>
              <a:t> Region (AL, FL, GA, KY, MS, NC, SC, TN)</a:t>
            </a:r>
          </a:p>
          <a:p>
            <a:pPr algn="l"/>
            <a:r>
              <a:rPr lang="en-US" b="1" i="0" dirty="0">
                <a:solidFill>
                  <a:srgbClr val="212121"/>
                </a:solidFill>
                <a:effectLst/>
              </a:rPr>
              <a:t>Patti Patterson</a:t>
            </a:r>
            <a:br>
              <a:rPr lang="en-US" b="0" i="0" dirty="0">
                <a:solidFill>
                  <a:srgbClr val="212121"/>
                </a:solidFill>
                <a:effectLst/>
              </a:rPr>
            </a:br>
            <a:r>
              <a:rPr lang="en-US" b="0" i="0" dirty="0">
                <a:solidFill>
                  <a:srgbClr val="212121"/>
                </a:solidFill>
                <a:effectLst/>
              </a:rPr>
              <a:t>Southeast </a:t>
            </a:r>
            <a:r>
              <a:rPr lang="en-US" dirty="0">
                <a:solidFill>
                  <a:srgbClr val="212121"/>
                </a:solidFill>
              </a:rPr>
              <a:t>Regional </a:t>
            </a:r>
            <a:r>
              <a:rPr lang="en-US" b="0" i="0" dirty="0">
                <a:solidFill>
                  <a:srgbClr val="212121"/>
                </a:solidFill>
                <a:effectLst/>
              </a:rPr>
              <a:t>Communications Director</a:t>
            </a:r>
            <a:br>
              <a:rPr lang="en-US" b="0" i="0" dirty="0">
                <a:solidFill>
                  <a:srgbClr val="212121"/>
                </a:solidFill>
                <a:effectLst/>
              </a:rPr>
            </a:br>
            <a:r>
              <a:rPr lang="en-US" b="0" i="0" dirty="0">
                <a:solidFill>
                  <a:srgbClr val="212121"/>
                </a:solidFill>
                <a:effectLst/>
              </a:rPr>
              <a:t>Atlanta Federal Center</a:t>
            </a:r>
            <a:br>
              <a:rPr lang="en-US" b="0" i="0" dirty="0">
                <a:solidFill>
                  <a:srgbClr val="212121"/>
                </a:solidFill>
                <a:effectLst/>
              </a:rPr>
            </a:br>
            <a:r>
              <a:rPr lang="en-US" b="0" i="0" dirty="0">
                <a:solidFill>
                  <a:srgbClr val="212121"/>
                </a:solidFill>
                <a:effectLst/>
              </a:rPr>
              <a:t>61 Forsyth Street, S.W., Ste 23T29</a:t>
            </a:r>
            <a:br>
              <a:rPr lang="en-US" b="0" i="0" dirty="0">
                <a:solidFill>
                  <a:srgbClr val="212121"/>
                </a:solidFill>
                <a:effectLst/>
              </a:rPr>
            </a:br>
            <a:r>
              <a:rPr lang="en-US" b="0" i="0" dirty="0">
                <a:solidFill>
                  <a:srgbClr val="212121"/>
                </a:solidFill>
                <a:effectLst/>
              </a:rPr>
              <a:t>Atlanta, GA 30303</a:t>
            </a:r>
            <a:br>
              <a:rPr lang="en-US" b="0" i="0" dirty="0">
                <a:solidFill>
                  <a:srgbClr val="212121"/>
                </a:solidFill>
                <a:effectLst/>
              </a:rPr>
            </a:br>
            <a:r>
              <a:rPr lang="en-US" b="0" i="0" dirty="0">
                <a:solidFill>
                  <a:srgbClr val="212121"/>
                </a:solidFill>
                <a:effectLst/>
              </a:rPr>
              <a:t>Phone: 833-319-7112</a:t>
            </a:r>
            <a:br>
              <a:rPr lang="en-US" b="0" i="0" dirty="0">
                <a:solidFill>
                  <a:srgbClr val="212121"/>
                </a:solidFill>
                <a:effectLst/>
              </a:rPr>
            </a:br>
            <a:r>
              <a:rPr lang="en-US" b="0" i="0" dirty="0">
                <a:solidFill>
                  <a:srgbClr val="212121"/>
                </a:solidFill>
                <a:effectLst/>
              </a:rPr>
              <a:t>Fax: 833-928-2398  Email: </a:t>
            </a:r>
            <a:r>
              <a:rPr lang="en-US" b="0" i="0" u="none" strike="noStrike" dirty="0">
                <a:solidFill>
                  <a:srgbClr val="1155CC"/>
                </a:solidFill>
                <a:effectLst/>
                <a:hlinkClick r:id="rId3"/>
              </a:rPr>
              <a:t>FieldOps.SE.RPA@ssa.gov</a:t>
            </a:r>
            <a:endParaRPr lang="en-US" b="0" i="0" u="none" strike="noStrike" dirty="0">
              <a:solidFill>
                <a:srgbClr val="1155CC"/>
              </a:solidFill>
              <a:effectLst/>
            </a:endParaRPr>
          </a:p>
          <a:p>
            <a:r>
              <a:rPr lang="en-US" b="0" i="0" u="none" strike="noStrike" dirty="0">
                <a:effectLst/>
              </a:rPr>
              <a:t>Dear Colleague letter on Hearings Hubs: </a:t>
            </a:r>
            <a:r>
              <a:rPr lang="en-US" dirty="0">
                <a:hlinkClick r:id="rId4"/>
              </a:rPr>
              <a:t>Disability Adjudication - Hearings Hubs Announcement</a:t>
            </a:r>
            <a:endParaRPr lang="en-US" b="0" i="0" dirty="0">
              <a:solidFill>
                <a:srgbClr val="212121"/>
              </a:solidFill>
              <a:effectLst/>
            </a:endParaRPr>
          </a:p>
          <a:p>
            <a:pPr algn="l"/>
            <a:endParaRPr lang="en-US" b="0" i="0" u="none" strike="noStrike" dirty="0">
              <a:solidFill>
                <a:srgbClr val="1155CC"/>
              </a:solidFill>
              <a:effectLst/>
              <a:latin typeface="ui-sans-serif"/>
            </a:endParaRPr>
          </a:p>
          <a:p>
            <a:endParaRPr lang="en-US" dirty="0"/>
          </a:p>
        </p:txBody>
      </p:sp>
      <p:sp>
        <p:nvSpPr>
          <p:cNvPr id="4" name="Slide Number Placeholder 3">
            <a:extLst>
              <a:ext uri="{FF2B5EF4-FFF2-40B4-BE49-F238E27FC236}">
                <a16:creationId xmlns:a16="http://schemas.microsoft.com/office/drawing/2014/main" id="{EAB0466D-591D-407F-9C65-471CB11D1265}"/>
              </a:ext>
            </a:extLst>
          </p:cNvPr>
          <p:cNvSpPr>
            <a:spLocks noGrp="1"/>
          </p:cNvSpPr>
          <p:nvPr>
            <p:ph type="sldNum" sz="quarter" idx="12"/>
          </p:nvPr>
        </p:nvSpPr>
        <p:spPr/>
        <p:txBody>
          <a:bodyPr/>
          <a:lstStyle/>
          <a:p>
            <a:fld id="{7CF15453-D4CF-488E-9948-9C782C21D2AD}" type="slidenum">
              <a:rPr lang="en-US" smtClean="0"/>
              <a:t>20</a:t>
            </a:fld>
            <a:endParaRPr lang="en-US"/>
          </a:p>
        </p:txBody>
      </p:sp>
    </p:spTree>
    <p:extLst>
      <p:ext uri="{BB962C8B-B14F-4D97-AF65-F5344CB8AC3E}">
        <p14:creationId xmlns:p14="http://schemas.microsoft.com/office/powerpoint/2010/main" val="602142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E7CCC-BEF2-4C50-BFC8-5C727367FA2A}"/>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D6D8A474-4361-470F-87DD-E19859804331}"/>
              </a:ext>
            </a:extLst>
          </p:cNvPr>
          <p:cNvSpPr>
            <a:spLocks noGrp="1"/>
          </p:cNvSpPr>
          <p:nvPr>
            <p:ph idx="1"/>
          </p:nvPr>
        </p:nvSpPr>
        <p:spPr>
          <a:xfrm>
            <a:off x="628650" y="1512888"/>
            <a:ext cx="8147050" cy="4684711"/>
          </a:xfrm>
        </p:spPr>
        <p:txBody>
          <a:bodyPr>
            <a:normAutofit lnSpcReduction="10000"/>
          </a:bodyPr>
          <a:lstStyle/>
          <a:p>
            <a:r>
              <a:rPr lang="en-US" b="0" i="0" u="none" strike="noStrike" baseline="0" dirty="0"/>
              <a:t>Social </a:t>
            </a:r>
            <a:r>
              <a:rPr lang="en-US" dirty="0"/>
              <a:t>Security Administration Customer Service Challenges: Survey Responses from Advocates and Representatives in the Field (June 2026; in conference session materials)</a:t>
            </a:r>
            <a:endParaRPr lang="en-US" dirty="0">
              <a:hlinkClick r:id="rId2"/>
            </a:endParaRPr>
          </a:p>
          <a:p>
            <a:r>
              <a:rPr lang="en-US" dirty="0">
                <a:hlinkClick r:id="rId2"/>
              </a:rPr>
              <a:t>Navigating the Social Security Administration: Common Scenarios</a:t>
            </a:r>
            <a:r>
              <a:rPr lang="en-US" dirty="0"/>
              <a:t> (in conference session materials)</a:t>
            </a:r>
          </a:p>
          <a:p>
            <a:r>
              <a:rPr lang="en-US" dirty="0">
                <a:hlinkClick r:id="rId3"/>
              </a:rPr>
              <a:t>Navigating the Social Security Administration: Options for Advocates</a:t>
            </a:r>
            <a:r>
              <a:rPr lang="en-US" dirty="0"/>
              <a:t> Justice in Aging webinar (April 14, 2026)</a:t>
            </a:r>
          </a:p>
          <a:p>
            <a:r>
              <a:rPr lang="en-US" dirty="0"/>
              <a:t>Mandamus actions against SSA: </a:t>
            </a:r>
            <a:r>
              <a:rPr lang="en-US" b="0" i="0" u="sng" strike="noStrike" dirty="0">
                <a:solidFill>
                  <a:srgbClr val="0070C0"/>
                </a:solidFill>
                <a:effectLst/>
                <a:hlinkClick r:id="rId4"/>
              </a:rPr>
              <a:t>https://bit.ly/2RfYbzW</a:t>
            </a:r>
            <a:r>
              <a:rPr lang="en-US" b="0" i="0" u="sng" strike="noStrike" dirty="0">
                <a:solidFill>
                  <a:srgbClr val="0070C0"/>
                </a:solidFill>
                <a:effectLst/>
              </a:rPr>
              <a:t> </a:t>
            </a:r>
            <a:endParaRPr lang="en-US" dirty="0"/>
          </a:p>
        </p:txBody>
      </p:sp>
      <p:sp>
        <p:nvSpPr>
          <p:cNvPr id="4" name="Slide Number Placeholder 3">
            <a:extLst>
              <a:ext uri="{FF2B5EF4-FFF2-40B4-BE49-F238E27FC236}">
                <a16:creationId xmlns:a16="http://schemas.microsoft.com/office/drawing/2014/main" id="{3EE6B34C-0DB5-4482-B0F1-F94228457748}"/>
              </a:ext>
            </a:extLst>
          </p:cNvPr>
          <p:cNvSpPr>
            <a:spLocks noGrp="1"/>
          </p:cNvSpPr>
          <p:nvPr>
            <p:ph type="sldNum" sz="quarter" idx="12"/>
          </p:nvPr>
        </p:nvSpPr>
        <p:spPr/>
        <p:txBody>
          <a:bodyPr/>
          <a:lstStyle/>
          <a:p>
            <a:fld id="{7CF15453-D4CF-488E-9948-9C782C21D2AD}" type="slidenum">
              <a:rPr lang="en-US" smtClean="0"/>
              <a:t>21</a:t>
            </a:fld>
            <a:endParaRPr lang="en-US"/>
          </a:p>
        </p:txBody>
      </p:sp>
    </p:spTree>
    <p:extLst>
      <p:ext uri="{BB962C8B-B14F-4D97-AF65-F5344CB8AC3E}">
        <p14:creationId xmlns:p14="http://schemas.microsoft.com/office/powerpoint/2010/main" val="515879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24EE2-3349-48E2-86A4-0ED4B874BD11}"/>
              </a:ext>
            </a:extLst>
          </p:cNvPr>
          <p:cNvSpPr>
            <a:spLocks noGrp="1"/>
          </p:cNvSpPr>
          <p:nvPr>
            <p:ph type="title"/>
          </p:nvPr>
        </p:nvSpPr>
        <p:spPr/>
        <p:txBody>
          <a:bodyPr/>
          <a:lstStyle/>
          <a:p>
            <a:r>
              <a:rPr lang="en-US" dirty="0"/>
              <a:t>Your Thoughts?</a:t>
            </a:r>
          </a:p>
        </p:txBody>
      </p:sp>
      <p:sp>
        <p:nvSpPr>
          <p:cNvPr id="3" name="Content Placeholder 2">
            <a:extLst>
              <a:ext uri="{FF2B5EF4-FFF2-40B4-BE49-F238E27FC236}">
                <a16:creationId xmlns:a16="http://schemas.microsoft.com/office/drawing/2014/main" id="{9EB95B60-C725-4662-8C39-87AA194D3F07}"/>
              </a:ext>
            </a:extLst>
          </p:cNvPr>
          <p:cNvSpPr>
            <a:spLocks noGrp="1"/>
          </p:cNvSpPr>
          <p:nvPr>
            <p:ph idx="1"/>
          </p:nvPr>
        </p:nvSpPr>
        <p:spPr>
          <a:xfrm>
            <a:off x="628650" y="1485901"/>
            <a:ext cx="7886700" cy="4320540"/>
          </a:xfrm>
        </p:spPr>
        <p:txBody>
          <a:bodyPr>
            <a:normAutofit lnSpcReduction="10000"/>
          </a:bodyPr>
          <a:lstStyle/>
          <a:p>
            <a:r>
              <a:rPr lang="en-US" dirty="0"/>
              <a:t>Where have the worst “pain points” at SSA been for you recently? </a:t>
            </a:r>
          </a:p>
          <a:p>
            <a:r>
              <a:rPr lang="en-US" dirty="0"/>
              <a:t>Any effective strategies/best practices to share?</a:t>
            </a:r>
          </a:p>
          <a:p>
            <a:r>
              <a:rPr lang="en-US" dirty="0"/>
              <a:t>Initial applications being handled on statewide basis in TN, not kept in claimants’ local office</a:t>
            </a:r>
          </a:p>
          <a:p>
            <a:pPr lvl="1"/>
            <a:r>
              <a:rPr lang="en-US" dirty="0"/>
              <a:t>Phone calls</a:t>
            </a:r>
          </a:p>
          <a:p>
            <a:pPr lvl="1"/>
            <a:r>
              <a:rPr lang="en-US" dirty="0"/>
              <a:t>Appointment scheduling calendar (</a:t>
            </a:r>
            <a:r>
              <a:rPr lang="en-US" dirty="0">
                <a:hlinkClick r:id="rId2"/>
              </a:rPr>
              <a:t>EM-26018: Appointment Scheduling Calendar- Limited Rollout</a:t>
            </a:r>
            <a:r>
              <a:rPr lang="en-US" dirty="0"/>
              <a:t>)</a:t>
            </a:r>
          </a:p>
          <a:p>
            <a:pPr lvl="1"/>
            <a:r>
              <a:rPr lang="en-US" dirty="0"/>
              <a:t>Workload management of initial claims (</a:t>
            </a:r>
            <a:r>
              <a:rPr lang="en-US" dirty="0">
                <a:hlinkClick r:id="rId3"/>
              </a:rPr>
              <a:t>EM-26017: Workload Management - Limited Rollout</a:t>
            </a:r>
            <a:r>
              <a:rPr lang="en-US" dirty="0"/>
              <a:t>)</a:t>
            </a:r>
          </a:p>
          <a:p>
            <a:pPr marL="228600" lvl="1">
              <a:spcBef>
                <a:spcPts val="1000"/>
              </a:spcBef>
            </a:pPr>
            <a:r>
              <a:rPr lang="en-US" sz="2800" dirty="0">
                <a:solidFill>
                  <a:schemeClr val="tx1"/>
                </a:solidFill>
              </a:rPr>
              <a:t>Shift to “federal” CDR units</a:t>
            </a:r>
          </a:p>
        </p:txBody>
      </p:sp>
      <p:sp>
        <p:nvSpPr>
          <p:cNvPr id="4" name="Slide Number Placeholder 3">
            <a:extLst>
              <a:ext uri="{FF2B5EF4-FFF2-40B4-BE49-F238E27FC236}">
                <a16:creationId xmlns:a16="http://schemas.microsoft.com/office/drawing/2014/main" id="{48E8CC6E-51CA-4173-AA4A-48251378B18E}"/>
              </a:ext>
            </a:extLst>
          </p:cNvPr>
          <p:cNvSpPr>
            <a:spLocks noGrp="1"/>
          </p:cNvSpPr>
          <p:nvPr>
            <p:ph type="sldNum" sz="quarter" idx="12"/>
          </p:nvPr>
        </p:nvSpPr>
        <p:spPr/>
        <p:txBody>
          <a:bodyPr/>
          <a:lstStyle/>
          <a:p>
            <a:fld id="{7CF15453-D4CF-488E-9948-9C782C21D2AD}" type="slidenum">
              <a:rPr lang="en-US" smtClean="0"/>
              <a:t>22</a:t>
            </a:fld>
            <a:endParaRPr lang="en-US"/>
          </a:p>
        </p:txBody>
      </p:sp>
    </p:spTree>
    <p:extLst>
      <p:ext uri="{BB962C8B-B14F-4D97-AF65-F5344CB8AC3E}">
        <p14:creationId xmlns:p14="http://schemas.microsoft.com/office/powerpoint/2010/main" val="3306160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24032E6-3353-4AC3-91D0-AB8280EB31B8}"/>
              </a:ext>
              <a:ext uri="{C183D7F6-B498-43B3-948B-1728B52AA6E4}">
                <adec:decorative xmlns:adec="http://schemas.microsoft.com/office/drawing/2017/decorative" val="1"/>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9418" r="23112"/>
          <a:stretch/>
        </p:blipFill>
        <p:spPr>
          <a:xfrm>
            <a:off x="-528" y="0"/>
            <a:ext cx="5266266" cy="6858000"/>
          </a:xfrm>
          <a:prstGeom prst="rect">
            <a:avLst/>
          </a:prstGeom>
        </p:spPr>
      </p:pic>
      <p:sp>
        <p:nvSpPr>
          <p:cNvPr id="2" name="Title 1">
            <a:extLst>
              <a:ext uri="{FF2B5EF4-FFF2-40B4-BE49-F238E27FC236}">
                <a16:creationId xmlns:a16="http://schemas.microsoft.com/office/drawing/2014/main" id="{34F0C26F-8B2B-4568-AE63-D84BC6424460}"/>
              </a:ext>
            </a:extLst>
          </p:cNvPr>
          <p:cNvSpPr>
            <a:spLocks noGrp="1"/>
          </p:cNvSpPr>
          <p:nvPr>
            <p:ph type="title"/>
          </p:nvPr>
        </p:nvSpPr>
        <p:spPr/>
        <p:txBody>
          <a:bodyPr/>
          <a:lstStyle/>
          <a:p>
            <a:pPr algn="r"/>
            <a:r>
              <a:rPr lang="en-US" dirty="0"/>
              <a:t>Questions?</a:t>
            </a:r>
          </a:p>
        </p:txBody>
      </p:sp>
      <p:sp>
        <p:nvSpPr>
          <p:cNvPr id="3" name="Content Placeholder 2">
            <a:extLst>
              <a:ext uri="{FF2B5EF4-FFF2-40B4-BE49-F238E27FC236}">
                <a16:creationId xmlns:a16="http://schemas.microsoft.com/office/drawing/2014/main" id="{C788A39B-65C7-4073-8053-7AA6EF4E38F7}"/>
              </a:ext>
            </a:extLst>
          </p:cNvPr>
          <p:cNvSpPr>
            <a:spLocks noGrp="1"/>
          </p:cNvSpPr>
          <p:nvPr>
            <p:ph idx="1"/>
          </p:nvPr>
        </p:nvSpPr>
        <p:spPr>
          <a:xfrm>
            <a:off x="5324697" y="1612974"/>
            <a:ext cx="3666903" cy="4351338"/>
          </a:xfrm>
        </p:spPr>
        <p:txBody>
          <a:bodyPr>
            <a:normAutofit/>
          </a:bodyPr>
          <a:lstStyle/>
          <a:p>
            <a:pPr marL="0" indent="0" algn="r">
              <a:buNone/>
            </a:pPr>
            <a:r>
              <a:rPr lang="en-US" sz="2400" dirty="0">
                <a:solidFill>
                  <a:srgbClr val="0365A9"/>
                </a:solidFill>
              </a:rPr>
              <a:t>Kate Lang </a:t>
            </a:r>
            <a:r>
              <a:rPr lang="en-US" sz="2400" dirty="0">
                <a:solidFill>
                  <a:srgbClr val="0365A9"/>
                </a:solidFill>
                <a:hlinkClick r:id="rId3"/>
              </a:rPr>
              <a:t>klang@justiceinaging.org</a:t>
            </a:r>
            <a:r>
              <a:rPr lang="en-US" sz="2400" dirty="0">
                <a:solidFill>
                  <a:srgbClr val="0365A9"/>
                </a:solidFill>
              </a:rPr>
              <a:t> </a:t>
            </a:r>
          </a:p>
        </p:txBody>
      </p:sp>
      <p:sp>
        <p:nvSpPr>
          <p:cNvPr id="6" name="Text Placeholder 4">
            <a:extLst>
              <a:ext uri="{FF2B5EF4-FFF2-40B4-BE49-F238E27FC236}">
                <a16:creationId xmlns:a16="http://schemas.microsoft.com/office/drawing/2014/main" id="{3421D085-C77E-41B3-B993-94DFF9A61D2B}"/>
              </a:ext>
            </a:extLst>
          </p:cNvPr>
          <p:cNvSpPr txBox="1">
            <a:spLocks/>
          </p:cNvSpPr>
          <p:nvPr/>
        </p:nvSpPr>
        <p:spPr>
          <a:xfrm>
            <a:off x="6196012" y="6145742"/>
            <a:ext cx="2795588" cy="428625"/>
          </a:xfrm>
          <a:prstGeom prst="rect">
            <a:avLst/>
          </a:prstGeom>
        </p:spPr>
        <p:txBody>
          <a:bodyPr vert="horz" lIns="91440" tIns="45720" rIns="91440" bIns="45720" rtlCol="0" anchor="ctr">
            <a:noAutofit/>
          </a:bodyPr>
          <a:lstStyle>
            <a:defPPr>
              <a:defRPr lang="en-US"/>
            </a:defPPr>
            <a:lvl1pPr marL="0" indent="0" algn="r" defTabSz="457200" rtl="0" eaLnBrk="1" latinLnBrk="0" hangingPunct="1">
              <a:buNone/>
              <a:defRPr sz="1800" b="1" kern="1200">
                <a:solidFill>
                  <a:schemeClr val="tx2"/>
                </a:solidFill>
                <a:latin typeface="+mn-lt"/>
                <a:ea typeface="+mn-ea"/>
                <a:cs typeface="+mn-cs"/>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rgbClr val="0365A9"/>
                </a:solidFill>
                <a:hlinkClick r:id="rId4"/>
              </a:rPr>
              <a:t>Justice in Aging on LinkedIn</a:t>
            </a:r>
            <a:endParaRPr lang="en-US">
              <a:solidFill>
                <a:srgbClr val="0365A9"/>
              </a:solidFill>
            </a:endParaRPr>
          </a:p>
        </p:txBody>
      </p:sp>
    </p:spTree>
    <p:extLst>
      <p:ext uri="{BB962C8B-B14F-4D97-AF65-F5344CB8AC3E}">
        <p14:creationId xmlns:p14="http://schemas.microsoft.com/office/powerpoint/2010/main" val="2894061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BDAE19B-A9ED-4C34-929F-B6F65F818C3B}"/>
              </a:ext>
              <a:ext uri="{C183D7F6-B498-43B3-948B-1728B52AA6E4}">
                <adec:decorative xmlns:adec="http://schemas.microsoft.com/office/drawing/2017/decorative" val="1"/>
              </a:ext>
            </a:extLst>
          </p:cNvPr>
          <p:cNvSpPr/>
          <p:nvPr/>
        </p:nvSpPr>
        <p:spPr>
          <a:xfrm>
            <a:off x="0" y="0"/>
            <a:ext cx="9144000" cy="2734056"/>
          </a:xfrm>
          <a:prstGeom prst="rect">
            <a:avLst/>
          </a:prstGeom>
          <a:solidFill>
            <a:srgbClr val="0365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E80BF2C-01AB-4DAA-B318-6DAA3FE79F18}"/>
              </a:ext>
            </a:extLst>
          </p:cNvPr>
          <p:cNvSpPr>
            <a:spLocks noGrp="1"/>
          </p:cNvSpPr>
          <p:nvPr>
            <p:ph idx="1"/>
          </p:nvPr>
        </p:nvSpPr>
        <p:spPr>
          <a:xfrm>
            <a:off x="747182" y="310093"/>
            <a:ext cx="6508751" cy="1197864"/>
          </a:xfrm>
        </p:spPr>
        <p:txBody>
          <a:bodyPr>
            <a:normAutofit/>
          </a:bodyPr>
          <a:lstStyle/>
          <a:p>
            <a:pPr marL="0" indent="0">
              <a:buNone/>
            </a:pPr>
            <a:r>
              <a:rPr lang="en-US" sz="3200">
                <a:solidFill>
                  <a:schemeClr val="bg1"/>
                </a:solidFill>
              </a:rPr>
              <a:t>Want to receive Justice in Aging trainings and materials?</a:t>
            </a:r>
          </a:p>
        </p:txBody>
      </p:sp>
      <p:sp>
        <p:nvSpPr>
          <p:cNvPr id="6" name="Content Placeholder 7">
            <a:extLst>
              <a:ext uri="{FF2B5EF4-FFF2-40B4-BE49-F238E27FC236}">
                <a16:creationId xmlns:a16="http://schemas.microsoft.com/office/drawing/2014/main" id="{A4243BC5-FF0A-45D6-8159-AE53A0C14A26}"/>
              </a:ext>
            </a:extLst>
          </p:cNvPr>
          <p:cNvSpPr txBox="1">
            <a:spLocks noGrp="1"/>
          </p:cNvSpPr>
          <p:nvPr>
            <p:ph type="title" idx="4294967295"/>
          </p:nvPr>
        </p:nvSpPr>
        <p:spPr>
          <a:xfrm>
            <a:off x="747182" y="1507957"/>
            <a:ext cx="7902591" cy="7775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100000"/>
              </a:lnSpc>
              <a:spcBef>
                <a:spcPts val="1000"/>
              </a:spcBef>
              <a:buFont typeface="Arial" panose="020B0604020202020204" pitchFamily="34" charset="0"/>
              <a:buNone/>
              <a:defRPr sz="4000" b="1" i="1" kern="1200">
                <a:solidFill>
                  <a:schemeClr val="bg1"/>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500"/>
              </a:spcBef>
              <a:buSzPct val="75000"/>
              <a:buFont typeface="Wingdings" panose="05000000000000000000" pitchFamily="2" charset="2"/>
              <a:buNone/>
              <a:defRPr sz="2400" kern="1200">
                <a:solidFill>
                  <a:schemeClr val="bg1"/>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4000" b="1" i="1" u="none" strike="noStrike" kern="120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Join Our Network!</a:t>
            </a:r>
          </a:p>
        </p:txBody>
      </p:sp>
      <p:sp>
        <p:nvSpPr>
          <p:cNvPr id="7" name="Content Placeholder 8">
            <a:extLst>
              <a:ext uri="{FF2B5EF4-FFF2-40B4-BE49-F238E27FC236}">
                <a16:creationId xmlns:a16="http://schemas.microsoft.com/office/drawing/2014/main" id="{7547104D-219A-4EDC-B4AD-8D3B446ECB97}"/>
              </a:ext>
            </a:extLst>
          </p:cNvPr>
          <p:cNvSpPr txBox="1">
            <a:spLocks/>
          </p:cNvSpPr>
          <p:nvPr/>
        </p:nvSpPr>
        <p:spPr>
          <a:xfrm>
            <a:off x="489480" y="3015914"/>
            <a:ext cx="7164388" cy="251480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3000"/>
              </a:spcBef>
              <a:buNone/>
            </a:pPr>
            <a:r>
              <a:rPr lang="en-US" sz="3600"/>
              <a:t>Go to </a:t>
            </a:r>
            <a:r>
              <a:rPr lang="en-US" sz="3600">
                <a:hlinkClick r:id="rId2"/>
              </a:rPr>
              <a:t>justiceinaging.org</a:t>
            </a:r>
            <a:r>
              <a:rPr lang="en-US" sz="3600"/>
              <a:t> and click </a:t>
            </a:r>
            <a:r>
              <a:rPr lang="en-US" sz="3600" b="1"/>
              <a:t>“Sign up” </a:t>
            </a:r>
            <a:r>
              <a:rPr lang="en-US" sz="3600"/>
              <a:t>or send an email to </a:t>
            </a:r>
            <a:r>
              <a:rPr lang="en-US" sz="3600">
                <a:hlinkClick r:id="rId3"/>
              </a:rPr>
              <a:t>info@justiceinaging.org</a:t>
            </a:r>
            <a:r>
              <a:rPr lang="en-US" sz="3600"/>
              <a:t>. </a:t>
            </a:r>
          </a:p>
        </p:txBody>
      </p:sp>
      <p:sp>
        <p:nvSpPr>
          <p:cNvPr id="8" name="Slide Number Placeholder 3">
            <a:extLst>
              <a:ext uri="{FF2B5EF4-FFF2-40B4-BE49-F238E27FC236}">
                <a16:creationId xmlns:a16="http://schemas.microsoft.com/office/drawing/2014/main" id="{45EC2460-E2ED-4152-AB27-F3364404DDD4}"/>
              </a:ext>
            </a:extLst>
          </p:cNvPr>
          <p:cNvSpPr>
            <a:spLocks noGrp="1"/>
          </p:cNvSpPr>
          <p:nvPr>
            <p:ph type="sldNum" sz="quarter" idx="12"/>
          </p:nvPr>
        </p:nvSpPr>
        <p:spPr>
          <a:xfrm>
            <a:off x="6457950" y="6356351"/>
            <a:ext cx="2057400" cy="365125"/>
          </a:xfrm>
        </p:spPr>
        <p:txBody>
          <a:bodyPr/>
          <a:lstStyle/>
          <a:p>
            <a:fld id="{7CF15453-D4CF-488E-9948-9C782C21D2AD}" type="slidenum">
              <a:rPr lang="en-US" smtClean="0"/>
              <a:pPr/>
              <a:t>3</a:t>
            </a:fld>
            <a:endParaRPr lang="en-US"/>
          </a:p>
        </p:txBody>
      </p:sp>
    </p:spTree>
    <p:extLst>
      <p:ext uri="{BB962C8B-B14F-4D97-AF65-F5344CB8AC3E}">
        <p14:creationId xmlns:p14="http://schemas.microsoft.com/office/powerpoint/2010/main" val="1976052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FE65E5-9B53-40F4-9277-DFCFC2C9940B}"/>
              </a:ext>
              <a:ext uri="{C183D7F6-B498-43B3-948B-1728B52AA6E4}">
                <adec:decorative xmlns:adec="http://schemas.microsoft.com/office/drawing/2017/decorative" val="1"/>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l="13914" t="1" b="30708"/>
          <a:stretch/>
        </p:blipFill>
        <p:spPr>
          <a:xfrm>
            <a:off x="0" y="0"/>
            <a:ext cx="9144000" cy="5532438"/>
          </a:xfrm>
          <a:prstGeom prst="rect">
            <a:avLst/>
          </a:prstGeom>
        </p:spPr>
      </p:pic>
      <p:sp>
        <p:nvSpPr>
          <p:cNvPr id="3" name="Title 2">
            <a:extLst>
              <a:ext uri="{FF2B5EF4-FFF2-40B4-BE49-F238E27FC236}">
                <a16:creationId xmlns:a16="http://schemas.microsoft.com/office/drawing/2014/main" id="{5B01D7ED-1A33-4ACF-9E46-789BA2A0CB06}"/>
              </a:ext>
            </a:extLst>
          </p:cNvPr>
          <p:cNvSpPr>
            <a:spLocks noGrp="1"/>
          </p:cNvSpPr>
          <p:nvPr>
            <p:ph type="title"/>
          </p:nvPr>
        </p:nvSpPr>
        <p:spPr/>
        <p:txBody>
          <a:bodyPr/>
          <a:lstStyle/>
          <a:p>
            <a:r>
              <a:rPr lang="en-US" dirty="0"/>
              <a:t>Recent Research</a:t>
            </a:r>
          </a:p>
        </p:txBody>
      </p:sp>
    </p:spTree>
    <p:extLst>
      <p:ext uri="{BB962C8B-B14F-4D97-AF65-F5344CB8AC3E}">
        <p14:creationId xmlns:p14="http://schemas.microsoft.com/office/powerpoint/2010/main" val="2015576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60000"/>
            <a:lumOff val="40000"/>
          </a:schemeClr>
        </a:solidFill>
        <a:effectLst/>
      </p:bgPr>
    </p:bg>
    <p:spTree>
      <p:nvGrpSpPr>
        <p:cNvPr id="1" name=""/>
        <p:cNvGrpSpPr/>
        <p:nvPr/>
      </p:nvGrpSpPr>
      <p:grpSpPr>
        <a:xfrm>
          <a:off x="0" y="0"/>
          <a:ext cx="0" cy="0"/>
          <a:chOff x="0" y="0"/>
          <a:chExt cx="0" cy="0"/>
        </a:xfrm>
      </p:grpSpPr>
      <p:pic>
        <p:nvPicPr>
          <p:cNvPr id="1030" name="Picture 6" descr="man holding smartphone">
            <a:extLst>
              <a:ext uri="{FF2B5EF4-FFF2-40B4-BE49-F238E27FC236}">
                <a16:creationId xmlns:a16="http://schemas.microsoft.com/office/drawing/2014/main" id="{25041379-FC33-2B7A-AF6A-6356FF138E7B}"/>
              </a:ext>
            </a:extLst>
          </p:cNvPr>
          <p:cNvPicPr>
            <a:picLocks noChangeAspect="1" noChangeArrowheads="1"/>
          </p:cNvPicPr>
          <p:nvPr/>
        </p:nvPicPr>
        <p:blipFill rotWithShape="1">
          <a:blip r:embed="rId3" cstate="print">
            <a:alphaModFix amt="50000"/>
            <a:duotone>
              <a:schemeClr val="accent1">
                <a:shade val="45000"/>
                <a:satMod val="135000"/>
              </a:schemeClr>
              <a:prstClr val="white"/>
            </a:duotone>
            <a:extLst>
              <a:ext uri="{28A0092B-C50C-407E-A947-70E740481C1C}">
                <a14:useLocalDpi xmlns:a14="http://schemas.microsoft.com/office/drawing/2010/main" val="0"/>
              </a:ext>
            </a:extLst>
          </a:blip>
          <a:srcRect l="15190" t="1460" r="25304"/>
          <a:stretch>
            <a:fillRect/>
          </a:stretch>
        </p:blipFill>
        <p:spPr bwMode="auto">
          <a:xfrm>
            <a:off x="0" y="857250"/>
            <a:ext cx="4659086"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descr="people lined up at social security administration building">
            <a:extLst>
              <a:ext uri="{FF2B5EF4-FFF2-40B4-BE49-F238E27FC236}">
                <a16:creationId xmlns:a16="http://schemas.microsoft.com/office/drawing/2014/main" id="{283F266C-E341-06B5-B30F-4F6F8F3A77FC}"/>
              </a:ext>
            </a:extLst>
          </p:cNvPr>
          <p:cNvPicPr>
            <a:picLocks noChangeAspect="1" noChangeArrowheads="1"/>
          </p:cNvPicPr>
          <p:nvPr/>
        </p:nvPicPr>
        <p:blipFill rotWithShape="1">
          <a:blip r:embed="rId4">
            <a:alphaModFix amt="50000"/>
            <a:duotone>
              <a:schemeClr val="accent2">
                <a:shade val="45000"/>
                <a:satMod val="135000"/>
              </a:schemeClr>
              <a:prstClr val="white"/>
            </a:duotone>
            <a:extLst>
              <a:ext uri="{28A0092B-C50C-407E-A947-70E740481C1C}">
                <a14:useLocalDpi xmlns:a14="http://schemas.microsoft.com/office/drawing/2010/main" val="0"/>
              </a:ext>
            </a:extLst>
          </a:blip>
          <a:srcRect l="4175" r="47663" b="17214"/>
          <a:stretch>
            <a:fillRect/>
          </a:stretch>
        </p:blipFill>
        <p:spPr bwMode="auto">
          <a:xfrm>
            <a:off x="4659085" y="857250"/>
            <a:ext cx="4484915"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19A5C84D-84A0-961F-E4BF-867FA027CC1F}"/>
              </a:ext>
              <a:ext uri="{C183D7F6-B498-43B3-948B-1728B52AA6E4}">
                <adec:decorative xmlns:adec="http://schemas.microsoft.com/office/drawing/2017/decorative" val="1"/>
              </a:ext>
            </a:extLst>
          </p:cNvPr>
          <p:cNvSpPr/>
          <p:nvPr/>
        </p:nvSpPr>
        <p:spPr>
          <a:xfrm>
            <a:off x="285750" y="4416107"/>
            <a:ext cx="8572500" cy="1371600"/>
          </a:xfrm>
          <a:prstGeom prst="rect">
            <a:avLst/>
          </a:prstGeom>
          <a:solidFill>
            <a:schemeClr val="bg1">
              <a:lumMod val="20000"/>
              <a:lumOff val="80000"/>
              <a:alpha val="9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US" sz="1350">
              <a:solidFill>
                <a:srgbClr val="E0C39B"/>
              </a:solidFill>
              <a:latin typeface="Aptos" panose="020B0004020202020204"/>
            </a:endParaRPr>
          </a:p>
        </p:txBody>
      </p:sp>
      <p:sp>
        <p:nvSpPr>
          <p:cNvPr id="11" name="Title 10">
            <a:extLst>
              <a:ext uri="{FF2B5EF4-FFF2-40B4-BE49-F238E27FC236}">
                <a16:creationId xmlns:a16="http://schemas.microsoft.com/office/drawing/2014/main" id="{806AFFB8-98C1-03F8-7DC7-B2B2BBE7F023}"/>
              </a:ext>
            </a:extLst>
          </p:cNvPr>
          <p:cNvSpPr txBox="1">
            <a:spLocks noGrp="1"/>
          </p:cNvSpPr>
          <p:nvPr>
            <p:ph type="title" idx="4294967295"/>
          </p:nvPr>
        </p:nvSpPr>
        <p:spPr>
          <a:xfrm>
            <a:off x="312367" y="4585451"/>
            <a:ext cx="840105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E0C39B"/>
                </a:solidFill>
                <a:effectLst/>
                <a:uLnTx/>
                <a:uFillTx/>
                <a:latin typeface="Aptos" panose="020B0004020202020204"/>
                <a:ea typeface="+mn-ea"/>
                <a:cs typeface="+mn-cs"/>
                <a:hlinkClick r:id="rId5"/>
              </a:rPr>
              <a:t>“IN THE LAST YEAR, IT’S GOTTEN A LOT WORSE”: BARRIERS TO DISABILITY BENEFITS IN 2025</a:t>
            </a:r>
            <a:endParaRPr kumimoji="0" lang="en-US" sz="2700" b="1" i="0" u="none" strike="noStrike" kern="1200" cap="none" spc="0" normalizeH="0" baseline="0" noProof="0" dirty="0">
              <a:ln>
                <a:noFill/>
              </a:ln>
              <a:solidFill>
                <a:srgbClr val="E0C39B"/>
              </a:solidFill>
              <a:effectLst/>
              <a:uLnTx/>
              <a:uFillTx/>
              <a:latin typeface="Aptos" panose="020B0004020202020204"/>
              <a:ea typeface="+mn-ea"/>
              <a:cs typeface="+mn-cs"/>
            </a:endParaRPr>
          </a:p>
        </p:txBody>
      </p:sp>
      <p:sp>
        <p:nvSpPr>
          <p:cNvPr id="12" name="TextBox 11">
            <a:extLst>
              <a:ext uri="{FF2B5EF4-FFF2-40B4-BE49-F238E27FC236}">
                <a16:creationId xmlns:a16="http://schemas.microsoft.com/office/drawing/2014/main" id="{7F0C0E21-1578-2F8A-41FE-265EF2A43D60}"/>
              </a:ext>
            </a:extLst>
          </p:cNvPr>
          <p:cNvSpPr txBox="1"/>
          <p:nvPr/>
        </p:nvSpPr>
        <p:spPr>
          <a:xfrm>
            <a:off x="371475" y="6195536"/>
            <a:ext cx="8401050" cy="369332"/>
          </a:xfrm>
          <a:prstGeom prst="rect">
            <a:avLst/>
          </a:prstGeom>
          <a:noFill/>
        </p:spPr>
        <p:txBody>
          <a:bodyPr wrap="square" rtlCol="0">
            <a:spAutoFit/>
          </a:bodyPr>
          <a:lstStyle/>
          <a:p>
            <a:pPr algn="ctr" defTabSz="685800"/>
            <a:r>
              <a:rPr lang="en-US" b="1" dirty="0">
                <a:solidFill>
                  <a:schemeClr val="accent2"/>
                </a:solidFill>
                <a:latin typeface="Calibri" panose="020F0502020204030204" pitchFamily="34" charset="0"/>
                <a:cs typeface="Calibri" panose="020F0502020204030204" pitchFamily="34" charset="0"/>
              </a:rPr>
              <a:t>KATIE SAVIN, CALLIE FREITAG &amp; MATT BORUS</a:t>
            </a:r>
            <a:endParaRPr lang="en-US" b="1" dirty="0">
              <a:solidFill>
                <a:schemeClr val="accent2"/>
              </a:solidFill>
              <a:latin typeface="Aptos" panose="020B0004020202020204"/>
            </a:endParaRPr>
          </a:p>
        </p:txBody>
      </p:sp>
      <p:pic>
        <p:nvPicPr>
          <p:cNvPr id="3" name="Picture 2">
            <a:extLst>
              <a:ext uri="{FF2B5EF4-FFF2-40B4-BE49-F238E27FC236}">
                <a16:creationId xmlns:a16="http://schemas.microsoft.com/office/drawing/2014/main" id="{8594E768-3BC1-6D94-AC0A-DA4237D005C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545384" y="1208146"/>
            <a:ext cx="1433804" cy="1428533"/>
          </a:xfrm>
          <a:prstGeom prst="rect">
            <a:avLst/>
          </a:prstGeom>
        </p:spPr>
      </p:pic>
      <p:sp>
        <p:nvSpPr>
          <p:cNvPr id="4" name="Right Arrow 3" descr="Arrow pointing to QR code for report linked later in slide">
            <a:extLst>
              <a:ext uri="{FF2B5EF4-FFF2-40B4-BE49-F238E27FC236}">
                <a16:creationId xmlns:a16="http://schemas.microsoft.com/office/drawing/2014/main" id="{47739433-765F-7E76-78DB-8F0DF6FBDB46}"/>
              </a:ext>
            </a:extLst>
          </p:cNvPr>
          <p:cNvSpPr/>
          <p:nvPr/>
        </p:nvSpPr>
        <p:spPr>
          <a:xfrm>
            <a:off x="5167423" y="1208146"/>
            <a:ext cx="2291998" cy="925790"/>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r>
              <a:rPr lang="en-US" b="1" dirty="0">
                <a:solidFill>
                  <a:srgbClr val="28325F"/>
                </a:solidFill>
                <a:latin typeface="Calibri" panose="020F0502020204030204" pitchFamily="34" charset="0"/>
                <a:cs typeface="Calibri" panose="020F0502020204030204" pitchFamily="34" charset="0"/>
              </a:rPr>
              <a:t>Scan for full report:</a:t>
            </a:r>
          </a:p>
        </p:txBody>
      </p:sp>
      <p:sp>
        <p:nvSpPr>
          <p:cNvPr id="9" name="Slide Number Placeholder 1">
            <a:extLst>
              <a:ext uri="{FF2B5EF4-FFF2-40B4-BE49-F238E27FC236}">
                <a16:creationId xmlns:a16="http://schemas.microsoft.com/office/drawing/2014/main" id="{EEA66DCB-3266-40CD-B586-C7FF70B04F29}"/>
              </a:ext>
            </a:extLst>
          </p:cNvPr>
          <p:cNvSpPr txBox="1">
            <a:spLocks/>
          </p:cNvSpPr>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7CF15453-D4CF-488E-9948-9C782C21D2A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498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FB28E-561F-464A-8431-F9DDEF612265}"/>
              </a:ext>
            </a:extLst>
          </p:cNvPr>
          <p:cNvSpPr>
            <a:spLocks noGrp="1"/>
          </p:cNvSpPr>
          <p:nvPr>
            <p:ph type="title"/>
          </p:nvPr>
        </p:nvSpPr>
        <p:spPr/>
        <p:txBody>
          <a:bodyPr/>
          <a:lstStyle/>
          <a:p>
            <a:r>
              <a:rPr lang="en-US" dirty="0"/>
              <a:t>Spring 2026 Survey</a:t>
            </a:r>
          </a:p>
        </p:txBody>
      </p:sp>
      <p:sp>
        <p:nvSpPr>
          <p:cNvPr id="3" name="Content Placeholder 2">
            <a:extLst>
              <a:ext uri="{FF2B5EF4-FFF2-40B4-BE49-F238E27FC236}">
                <a16:creationId xmlns:a16="http://schemas.microsoft.com/office/drawing/2014/main" id="{C650268A-BD87-4954-AD95-94385CBE8128}"/>
              </a:ext>
            </a:extLst>
          </p:cNvPr>
          <p:cNvSpPr>
            <a:spLocks noGrp="1"/>
          </p:cNvSpPr>
          <p:nvPr>
            <p:ph idx="1"/>
          </p:nvPr>
        </p:nvSpPr>
        <p:spPr/>
        <p:txBody>
          <a:bodyPr>
            <a:normAutofit/>
          </a:bodyPr>
          <a:lstStyle/>
          <a:p>
            <a:pPr algn="l"/>
            <a:r>
              <a:rPr lang="en-US" b="0" i="0" u="none" strike="noStrike" baseline="0" dirty="0"/>
              <a:t>Social </a:t>
            </a:r>
            <a:r>
              <a:rPr lang="en-US" dirty="0"/>
              <a:t>Security Administration Customer Service Challenges: Survey Responses from Advocates and Representatives in the Field</a:t>
            </a:r>
          </a:p>
          <a:p>
            <a:pPr lvl="1"/>
            <a:r>
              <a:rPr lang="en-US" dirty="0"/>
              <a:t>187 responses from advocates in 34 states, Washington DC and Puerto Rico</a:t>
            </a:r>
          </a:p>
          <a:p>
            <a:pPr lvl="1"/>
            <a:r>
              <a:rPr lang="en-US" dirty="0"/>
              <a:t>Experience with contacting field offices between April 1 and June 1, 2026</a:t>
            </a:r>
          </a:p>
          <a:p>
            <a:pPr lvl="1"/>
            <a:r>
              <a:rPr lang="en-US" dirty="0"/>
              <a:t>More than 50% of respondents reported contacting SSA field offices more than 20 times over previous six weeks</a:t>
            </a:r>
          </a:p>
        </p:txBody>
      </p:sp>
      <p:sp>
        <p:nvSpPr>
          <p:cNvPr id="4" name="Slide Number Placeholder 3">
            <a:extLst>
              <a:ext uri="{FF2B5EF4-FFF2-40B4-BE49-F238E27FC236}">
                <a16:creationId xmlns:a16="http://schemas.microsoft.com/office/drawing/2014/main" id="{7CDB8994-AAD8-45AE-80C5-2DD23A1BC7DD}"/>
              </a:ext>
            </a:extLst>
          </p:cNvPr>
          <p:cNvSpPr>
            <a:spLocks noGrp="1"/>
          </p:cNvSpPr>
          <p:nvPr>
            <p:ph type="sldNum" sz="quarter" idx="12"/>
          </p:nvPr>
        </p:nvSpPr>
        <p:spPr/>
        <p:txBody>
          <a:bodyPr/>
          <a:lstStyle/>
          <a:p>
            <a:fld id="{7CF15453-D4CF-488E-9948-9C782C21D2AD}" type="slidenum">
              <a:rPr lang="en-US" smtClean="0"/>
              <a:t>6</a:t>
            </a:fld>
            <a:endParaRPr lang="en-US"/>
          </a:p>
        </p:txBody>
      </p:sp>
    </p:spTree>
    <p:extLst>
      <p:ext uri="{BB962C8B-B14F-4D97-AF65-F5344CB8AC3E}">
        <p14:creationId xmlns:p14="http://schemas.microsoft.com/office/powerpoint/2010/main" val="385337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FB28E-561F-464A-8431-F9DDEF612265}"/>
              </a:ext>
            </a:extLst>
          </p:cNvPr>
          <p:cNvSpPr>
            <a:spLocks noGrp="1"/>
          </p:cNvSpPr>
          <p:nvPr>
            <p:ph type="title"/>
          </p:nvPr>
        </p:nvSpPr>
        <p:spPr/>
        <p:txBody>
          <a:bodyPr/>
          <a:lstStyle/>
          <a:p>
            <a:r>
              <a:rPr lang="en-US" dirty="0"/>
              <a:t>Spring 2026 Survey</a:t>
            </a:r>
          </a:p>
        </p:txBody>
      </p:sp>
      <p:sp>
        <p:nvSpPr>
          <p:cNvPr id="3" name="Content Placeholder 2">
            <a:extLst>
              <a:ext uri="{FF2B5EF4-FFF2-40B4-BE49-F238E27FC236}">
                <a16:creationId xmlns:a16="http://schemas.microsoft.com/office/drawing/2014/main" id="{C650268A-BD87-4954-AD95-94385CBE8128}"/>
              </a:ext>
            </a:extLst>
          </p:cNvPr>
          <p:cNvSpPr>
            <a:spLocks noGrp="1"/>
          </p:cNvSpPr>
          <p:nvPr>
            <p:ph idx="1"/>
          </p:nvPr>
        </p:nvSpPr>
        <p:spPr/>
        <p:txBody>
          <a:bodyPr>
            <a:normAutofit lnSpcReduction="10000"/>
          </a:bodyPr>
          <a:lstStyle/>
          <a:p>
            <a:pPr algn="l"/>
            <a:r>
              <a:rPr lang="en-US" dirty="0"/>
              <a:t>Most cited reasons for advocates to contact SSA:</a:t>
            </a:r>
          </a:p>
          <a:p>
            <a:pPr lvl="1"/>
            <a:r>
              <a:rPr lang="en-US" dirty="0"/>
              <a:t>Verifying receipt and processing of SSA-1696</a:t>
            </a:r>
          </a:p>
          <a:p>
            <a:pPr lvl="1"/>
            <a:r>
              <a:rPr lang="en-US" dirty="0"/>
              <a:t>Confirming receipt and processing of appeals</a:t>
            </a:r>
          </a:p>
          <a:p>
            <a:pPr lvl="1"/>
            <a:r>
              <a:rPr lang="en-US" dirty="0"/>
              <a:t>Resolving overpayment or underpayment</a:t>
            </a:r>
          </a:p>
          <a:p>
            <a:pPr lvl="1"/>
            <a:r>
              <a:rPr lang="en-US" dirty="0"/>
              <a:t>Requesting copy of Notice of Award, or other notice</a:t>
            </a:r>
          </a:p>
          <a:p>
            <a:pPr lvl="1"/>
            <a:r>
              <a:rPr lang="en-US" dirty="0"/>
              <a:t>Resolving other payment issues</a:t>
            </a:r>
          </a:p>
          <a:p>
            <a:pPr algn="l"/>
            <a:r>
              <a:rPr lang="en-US" dirty="0"/>
              <a:t>More than 70% reported being unable to resolve their clients’ issues in two or fewer contacts</a:t>
            </a:r>
          </a:p>
          <a:p>
            <a:pPr lvl="1"/>
            <a:r>
              <a:rPr lang="en-US" dirty="0"/>
              <a:t>More than one-third reported contacting SSA an average of three times to resolve an issue</a:t>
            </a:r>
          </a:p>
          <a:p>
            <a:pPr lvl="1"/>
            <a:r>
              <a:rPr lang="en-US" dirty="0"/>
              <a:t>More than one-third reported an average of four or more contacts to resolve an issue</a:t>
            </a:r>
          </a:p>
        </p:txBody>
      </p:sp>
      <p:sp>
        <p:nvSpPr>
          <p:cNvPr id="4" name="Slide Number Placeholder 3">
            <a:extLst>
              <a:ext uri="{FF2B5EF4-FFF2-40B4-BE49-F238E27FC236}">
                <a16:creationId xmlns:a16="http://schemas.microsoft.com/office/drawing/2014/main" id="{7CDB8994-AAD8-45AE-80C5-2DD23A1BC7DD}"/>
              </a:ext>
            </a:extLst>
          </p:cNvPr>
          <p:cNvSpPr>
            <a:spLocks noGrp="1"/>
          </p:cNvSpPr>
          <p:nvPr>
            <p:ph type="sldNum" sz="quarter" idx="12"/>
          </p:nvPr>
        </p:nvSpPr>
        <p:spPr/>
        <p:txBody>
          <a:bodyPr/>
          <a:lstStyle/>
          <a:p>
            <a:fld id="{7CF15453-D4CF-488E-9948-9C782C21D2AD}" type="slidenum">
              <a:rPr lang="en-US" smtClean="0"/>
              <a:t>7</a:t>
            </a:fld>
            <a:endParaRPr lang="en-US"/>
          </a:p>
        </p:txBody>
      </p:sp>
    </p:spTree>
    <p:extLst>
      <p:ext uri="{BB962C8B-B14F-4D97-AF65-F5344CB8AC3E}">
        <p14:creationId xmlns:p14="http://schemas.microsoft.com/office/powerpoint/2010/main" val="907910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ABA58C-5A6B-411F-B9EC-F7D7182BEDD1}"/>
              </a:ext>
              <a:ext uri="{C183D7F6-B498-43B3-948B-1728B52AA6E4}">
                <adec:decorative xmlns:adec="http://schemas.microsoft.com/office/drawing/2017/decorative" val="1"/>
              </a:ext>
            </a:extLst>
          </p:cNvPr>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b="19329"/>
          <a:stretch/>
        </p:blipFill>
        <p:spPr>
          <a:xfrm>
            <a:off x="6096" y="0"/>
            <a:ext cx="9131808" cy="5532437"/>
          </a:xfrm>
          <a:prstGeom prst="rect">
            <a:avLst/>
          </a:prstGeom>
        </p:spPr>
      </p:pic>
      <p:sp>
        <p:nvSpPr>
          <p:cNvPr id="2" name="Title 1">
            <a:extLst>
              <a:ext uri="{FF2B5EF4-FFF2-40B4-BE49-F238E27FC236}">
                <a16:creationId xmlns:a16="http://schemas.microsoft.com/office/drawing/2014/main" id="{54FE266C-D9D3-40F0-BF6B-373EBCDD9AF8}"/>
              </a:ext>
            </a:extLst>
          </p:cNvPr>
          <p:cNvSpPr>
            <a:spLocks noGrp="1"/>
          </p:cNvSpPr>
          <p:nvPr>
            <p:ph type="title"/>
          </p:nvPr>
        </p:nvSpPr>
        <p:spPr/>
        <p:txBody>
          <a:bodyPr/>
          <a:lstStyle/>
          <a:p>
            <a:r>
              <a:rPr lang="en-US" dirty="0"/>
              <a:t>Social Security Administration Hierarchy and Business Processes</a:t>
            </a:r>
          </a:p>
        </p:txBody>
      </p:sp>
    </p:spTree>
    <p:extLst>
      <p:ext uri="{BB962C8B-B14F-4D97-AF65-F5344CB8AC3E}">
        <p14:creationId xmlns:p14="http://schemas.microsoft.com/office/powerpoint/2010/main" val="3080922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ACDA78A-3970-4C09-85DF-A81F9EBD91C3}"/>
              </a:ext>
            </a:extLst>
          </p:cNvPr>
          <p:cNvSpPr>
            <a:spLocks noGrp="1"/>
          </p:cNvSpPr>
          <p:nvPr>
            <p:ph type="title"/>
          </p:nvPr>
        </p:nvSpPr>
        <p:spPr/>
        <p:txBody>
          <a:bodyPr>
            <a:normAutofit/>
          </a:bodyPr>
          <a:lstStyle/>
          <a:p>
            <a:r>
              <a:rPr lang="en-US" dirty="0"/>
              <a:t>SSA Operations – Field Office Positions and Hierarchy</a:t>
            </a:r>
          </a:p>
        </p:txBody>
      </p:sp>
      <p:grpSp>
        <p:nvGrpSpPr>
          <p:cNvPr id="17" name="Group 16" descr="Hierarchy chart showing that the Area Director is at the top, followed by the District Manager, followed by the Assistant District Manager, followed by Operations Supervisors which are in charge of Technical Experts, Claims Specialists, and Customer Service Representatives">
            <a:extLst>
              <a:ext uri="{FF2B5EF4-FFF2-40B4-BE49-F238E27FC236}">
                <a16:creationId xmlns:a16="http://schemas.microsoft.com/office/drawing/2014/main" id="{4364280F-8F75-4122-A022-DDB1BBDE9927}"/>
              </a:ext>
            </a:extLst>
          </p:cNvPr>
          <p:cNvGrpSpPr/>
          <p:nvPr/>
        </p:nvGrpSpPr>
        <p:grpSpPr>
          <a:xfrm>
            <a:off x="886740" y="1854140"/>
            <a:ext cx="7370519" cy="4605255"/>
            <a:chOff x="827403" y="1796298"/>
            <a:chExt cx="7370519" cy="4605255"/>
          </a:xfrm>
        </p:grpSpPr>
        <p:grpSp>
          <p:nvGrpSpPr>
            <p:cNvPr id="14" name="Group 13"/>
            <p:cNvGrpSpPr/>
            <p:nvPr/>
          </p:nvGrpSpPr>
          <p:grpSpPr>
            <a:xfrm>
              <a:off x="6345729" y="2655050"/>
              <a:ext cx="1787675" cy="1418045"/>
              <a:chOff x="3818882" y="2891503"/>
              <a:chExt cx="1554480" cy="913611"/>
            </a:xfrm>
            <a:solidFill>
              <a:schemeClr val="accent2">
                <a:lumMod val="40000"/>
                <a:lumOff val="60000"/>
              </a:schemeClr>
            </a:solidFill>
          </p:grpSpPr>
          <p:sp>
            <p:nvSpPr>
              <p:cNvPr id="161" name="Скругленный прямоугольник 78">
                <a:extLst>
                  <a:ext uri="{FF2B5EF4-FFF2-40B4-BE49-F238E27FC236}">
                    <a16:creationId xmlns:a16="http://schemas.microsoft.com/office/drawing/2014/main" id="{4326FCE8-12F0-374F-B1E6-55F5626FA768}"/>
                  </a:ext>
                  <a:ext uri="{C183D7F6-B498-43B3-948B-1728B52AA6E4}">
                    <adec:decorative xmlns:adec="http://schemas.microsoft.com/office/drawing/2017/decorative" val="1"/>
                  </a:ext>
                </a:extLst>
              </p:cNvPr>
              <p:cNvSpPr/>
              <p:nvPr/>
            </p:nvSpPr>
            <p:spPr bwMode="auto">
              <a:xfrm>
                <a:off x="3818882" y="3256474"/>
                <a:ext cx="1554480" cy="548640"/>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r>
                  <a:rPr lang="en-US" sz="1200" dirty="0">
                    <a:solidFill>
                      <a:prstClr val="black"/>
                    </a:solidFill>
                    <a:latin typeface="Calibri" panose="020F0502020204030204"/>
                    <a:ea typeface="League Spartan" charset="0"/>
                    <a:cs typeface="Poppins" pitchFamily="2" charset="77"/>
                  </a:rPr>
                  <a:t>Can be good resources to get things done</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162" name="Скругленный прямоугольник 102">
                <a:extLst>
                  <a:ext uri="{FF2B5EF4-FFF2-40B4-BE49-F238E27FC236}">
                    <a16:creationId xmlns:a16="http://schemas.microsoft.com/office/drawing/2014/main" id="{176738EE-69AD-0242-BFE1-6DD96527B265}"/>
                  </a:ext>
                  <a:ext uri="{C183D7F6-B498-43B3-948B-1728B52AA6E4}">
                    <adec:decorative xmlns:adec="http://schemas.microsoft.com/office/drawing/2017/decorative" val="1"/>
                  </a:ext>
                </a:extLst>
              </p:cNvPr>
              <p:cNvSpPr/>
              <p:nvPr/>
            </p:nvSpPr>
            <p:spPr bwMode="auto">
              <a:xfrm>
                <a:off x="3818882" y="2891503"/>
                <a:ext cx="1554480" cy="365760"/>
              </a:xfrm>
              <a:prstGeom prst="roundRect">
                <a:avLst>
                  <a:gd name="adj" fmla="val 0"/>
                </a:avLst>
              </a:prstGeom>
              <a:grp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09470" fontAlgn="base" hangingPunct="0">
                  <a:spcBef>
                    <a:spcPct val="0"/>
                  </a:spcBef>
                  <a:spcAft>
                    <a:spcPct val="0"/>
                  </a:spcAft>
                  <a:defRPr/>
                </a:pPr>
                <a:r>
                  <a:rPr lang="en-US" sz="1400" b="1" dirty="0">
                    <a:solidFill>
                      <a:prstClr val="black"/>
                    </a:solidFill>
                    <a:latin typeface="Calibri" panose="020F0502020204030204"/>
                    <a:ea typeface="League Spartan" charset="0"/>
                    <a:cs typeface="Poppins" pitchFamily="2" charset="77"/>
                  </a:rPr>
                  <a:t>Assistant District Manager (ADM)</a:t>
                </a:r>
                <a:endParaRPr lang="ru-RU" sz="1400" dirty="0">
                  <a:solidFill>
                    <a:prstClr val="black"/>
                  </a:solidFill>
                  <a:latin typeface="Calibri" panose="020F0502020204030204"/>
                  <a:ea typeface="Poppins" charset="0"/>
                  <a:cs typeface="Poppins" charset="0"/>
                  <a:sym typeface="Poppins" charset="0"/>
                </a:endParaRPr>
              </a:p>
            </p:txBody>
          </p:sp>
        </p:grpSp>
        <p:grpSp>
          <p:nvGrpSpPr>
            <p:cNvPr id="15" name="Group 14"/>
            <p:cNvGrpSpPr/>
            <p:nvPr/>
          </p:nvGrpSpPr>
          <p:grpSpPr>
            <a:xfrm>
              <a:off x="3642244" y="3524528"/>
              <a:ext cx="1852193" cy="1230780"/>
              <a:chOff x="5439954" y="2815666"/>
              <a:chExt cx="1544071" cy="984283"/>
            </a:xfrm>
          </p:grpSpPr>
          <p:sp>
            <p:nvSpPr>
              <p:cNvPr id="163" name="Скругленный прямоугольник 78">
                <a:extLst>
                  <a:ext uri="{FF2B5EF4-FFF2-40B4-BE49-F238E27FC236}">
                    <a16:creationId xmlns:a16="http://schemas.microsoft.com/office/drawing/2014/main" id="{4326FCE8-12F0-374F-B1E6-55F5626FA768}"/>
                  </a:ext>
                  <a:ext uri="{C183D7F6-B498-43B3-948B-1728B52AA6E4}">
                    <adec:decorative xmlns:adec="http://schemas.microsoft.com/office/drawing/2017/decorative" val="1"/>
                  </a:ext>
                </a:extLst>
              </p:cNvPr>
              <p:cNvSpPr/>
              <p:nvPr/>
            </p:nvSpPr>
            <p:spPr bwMode="auto">
              <a:xfrm>
                <a:off x="5446416" y="3214548"/>
                <a:ext cx="1537609" cy="58540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First line supervisors for either T2 or T16</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164" name="Скругленный прямоугольник 102">
                <a:extLst>
                  <a:ext uri="{FF2B5EF4-FFF2-40B4-BE49-F238E27FC236}">
                    <a16:creationId xmlns:a16="http://schemas.microsoft.com/office/drawing/2014/main" id="{176738EE-69AD-0242-BFE1-6DD96527B265}"/>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Operations Supervisors (OS)</a:t>
                </a:r>
              </a:p>
            </p:txBody>
          </p:sp>
        </p:grpSp>
        <p:grpSp>
          <p:nvGrpSpPr>
            <p:cNvPr id="12" name="Group 11"/>
            <p:cNvGrpSpPr/>
            <p:nvPr/>
          </p:nvGrpSpPr>
          <p:grpSpPr>
            <a:xfrm>
              <a:off x="827403" y="1796298"/>
              <a:ext cx="1902503" cy="1275322"/>
              <a:chOff x="200385" y="2893943"/>
              <a:chExt cx="1554480" cy="990768"/>
            </a:xfrm>
            <a:solidFill>
              <a:schemeClr val="accent2">
                <a:lumMod val="20000"/>
                <a:lumOff val="80000"/>
              </a:schemeClr>
            </a:solidFill>
          </p:grpSpPr>
          <p:sp>
            <p:nvSpPr>
              <p:cNvPr id="146" name="Скругленный прямоугольник 78">
                <a:extLst>
                  <a:ext uri="{FF2B5EF4-FFF2-40B4-BE49-F238E27FC236}">
                    <a16:creationId xmlns:a16="http://schemas.microsoft.com/office/drawing/2014/main" id="{4326FCE8-12F0-374F-B1E6-55F5626FA768}"/>
                  </a:ext>
                  <a:ext uri="{C183D7F6-B498-43B3-948B-1728B52AA6E4}">
                    <adec:decorative xmlns:adec="http://schemas.microsoft.com/office/drawing/2017/decorative" val="1"/>
                  </a:ext>
                </a:extLst>
              </p:cNvPr>
              <p:cNvSpPr/>
              <p:nvPr/>
            </p:nvSpPr>
            <p:spPr bwMode="auto">
              <a:xfrm>
                <a:off x="200385" y="3258912"/>
                <a:ext cx="1554480" cy="625799"/>
              </a:xfrm>
              <a:prstGeom prst="roundRect">
                <a:avLst>
                  <a:gd name="adj" fmla="val 0"/>
                </a:avLst>
              </a:prstGeom>
              <a:grp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09470" fontAlgn="base" hangingPunct="0">
                  <a:spcBef>
                    <a:spcPct val="0"/>
                  </a:spcBef>
                  <a:spcAft>
                    <a:spcPct val="0"/>
                  </a:spcAft>
                  <a:defRPr/>
                </a:pPr>
                <a:r>
                  <a:rPr lang="en-US" sz="1200" dirty="0">
                    <a:solidFill>
                      <a:prstClr val="black"/>
                    </a:solidFill>
                    <a:latin typeface="Calibri" panose="020F0502020204030204"/>
                    <a:ea typeface="Poppins" charset="0"/>
                    <a:cs typeface="Poppins" charset="0"/>
                    <a:sym typeface="Poppins" charset="0"/>
                  </a:rPr>
                  <a:t>Manages all field offices in defined area.</a:t>
                </a:r>
                <a:endParaRPr lang="ru-RU" sz="1200" dirty="0">
                  <a:solidFill>
                    <a:prstClr val="black"/>
                  </a:solidFill>
                  <a:latin typeface="Calibri" panose="020F0502020204030204"/>
                  <a:ea typeface="Poppins" charset="0"/>
                  <a:cs typeface="Poppins" charset="0"/>
                  <a:sym typeface="Poppins" charset="0"/>
                </a:endParaRPr>
              </a:p>
            </p:txBody>
          </p:sp>
          <p:sp>
            <p:nvSpPr>
              <p:cNvPr id="121" name="Скругленный прямоугольник 102">
                <a:extLst>
                  <a:ext uri="{FF2B5EF4-FFF2-40B4-BE49-F238E27FC236}">
                    <a16:creationId xmlns:a16="http://schemas.microsoft.com/office/drawing/2014/main" id="{176738EE-69AD-0242-BFE1-6DD96527B265}"/>
                  </a:ext>
                  <a:ext uri="{C183D7F6-B498-43B3-948B-1728B52AA6E4}">
                    <adec:decorative xmlns:adec="http://schemas.microsoft.com/office/drawing/2017/decorative" val="1"/>
                  </a:ext>
                </a:extLst>
              </p:cNvPr>
              <p:cNvSpPr/>
              <p:nvPr/>
            </p:nvSpPr>
            <p:spPr bwMode="auto">
              <a:xfrm>
                <a:off x="200385" y="2893943"/>
                <a:ext cx="1554480" cy="365760"/>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09470" fontAlgn="base" hangingPunct="0">
                  <a:spcBef>
                    <a:spcPct val="0"/>
                  </a:spcBef>
                  <a:spcAft>
                    <a:spcPct val="0"/>
                  </a:spcAft>
                  <a:defRPr/>
                </a:pPr>
                <a:r>
                  <a:rPr lang="en-US" sz="1400" b="1" dirty="0">
                    <a:solidFill>
                      <a:prstClr val="black"/>
                    </a:solidFill>
                    <a:latin typeface="Calibri" panose="020F0502020204030204"/>
                    <a:ea typeface="Poppins" charset="0"/>
                    <a:cs typeface="Poppins" charset="0"/>
                    <a:sym typeface="Poppins" charset="0"/>
                  </a:rPr>
                  <a:t>Area Director (AD)</a:t>
                </a:r>
                <a:endParaRPr lang="ru-RU" sz="1400" b="1" dirty="0">
                  <a:solidFill>
                    <a:prstClr val="black"/>
                  </a:solidFill>
                  <a:latin typeface="Calibri" panose="020F0502020204030204"/>
                  <a:ea typeface="Poppins" charset="0"/>
                  <a:cs typeface="Poppins" charset="0"/>
                  <a:sym typeface="Poppins" charset="0"/>
                </a:endParaRPr>
              </a:p>
            </p:txBody>
          </p:sp>
        </p:grpSp>
        <p:grpSp>
          <p:nvGrpSpPr>
            <p:cNvPr id="11" name="Group 10"/>
            <p:cNvGrpSpPr/>
            <p:nvPr/>
          </p:nvGrpSpPr>
          <p:grpSpPr>
            <a:xfrm>
              <a:off x="3645903" y="2056910"/>
              <a:ext cx="1852193" cy="1203849"/>
              <a:chOff x="1926184" y="2902775"/>
              <a:chExt cx="1554480" cy="913612"/>
            </a:xfrm>
          </p:grpSpPr>
          <p:sp>
            <p:nvSpPr>
              <p:cNvPr id="159" name="Скругленный прямоугольник 78">
                <a:extLst>
                  <a:ext uri="{FF2B5EF4-FFF2-40B4-BE49-F238E27FC236}">
                    <a16:creationId xmlns:a16="http://schemas.microsoft.com/office/drawing/2014/main" id="{4326FCE8-12F0-374F-B1E6-55F5626FA768}"/>
                  </a:ext>
                  <a:ext uri="{C183D7F6-B498-43B3-948B-1728B52AA6E4}">
                    <adec:decorative xmlns:adec="http://schemas.microsoft.com/office/drawing/2017/decorative" val="1"/>
                  </a:ext>
                </a:extLst>
              </p:cNvPr>
              <p:cNvSpPr/>
              <p:nvPr/>
            </p:nvSpPr>
            <p:spPr bwMode="auto">
              <a:xfrm>
                <a:off x="1926184" y="3267747"/>
                <a:ext cx="1554480" cy="548640"/>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09470" fontAlgn="base" hangingPunct="0">
                  <a:spcBef>
                    <a:spcPct val="0"/>
                  </a:spcBef>
                  <a:spcAft>
                    <a:spcPct val="0"/>
                  </a:spcAft>
                  <a:defRPr/>
                </a:pPr>
                <a:r>
                  <a:rPr lang="en-US" sz="1200" dirty="0">
                    <a:solidFill>
                      <a:prstClr val="black"/>
                    </a:solidFill>
                    <a:latin typeface="Calibri" panose="020F0502020204030204"/>
                    <a:ea typeface="League Spartan" charset="0"/>
                    <a:cs typeface="Poppins" pitchFamily="2" charset="77"/>
                  </a:rPr>
                  <a:t>Field Office Manager</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160" name="Скругленный прямоугольник 102">
                <a:extLst>
                  <a:ext uri="{FF2B5EF4-FFF2-40B4-BE49-F238E27FC236}">
                    <a16:creationId xmlns:a16="http://schemas.microsoft.com/office/drawing/2014/main" id="{176738EE-69AD-0242-BFE1-6DD96527B265}"/>
                  </a:ext>
                  <a:ext uri="{C183D7F6-B498-43B3-948B-1728B52AA6E4}">
                    <adec:decorative xmlns:adec="http://schemas.microsoft.com/office/drawing/2017/decorative" val="1"/>
                  </a:ext>
                </a:extLst>
              </p:cNvPr>
              <p:cNvSpPr/>
              <p:nvPr/>
            </p:nvSpPr>
            <p:spPr bwMode="auto">
              <a:xfrm>
                <a:off x="1926184" y="2902775"/>
                <a:ext cx="1554480" cy="365760"/>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09470" fontAlgn="base" hangingPunct="0">
                  <a:spcBef>
                    <a:spcPct val="0"/>
                  </a:spcBef>
                  <a:spcAft>
                    <a:spcPct val="0"/>
                  </a:spcAft>
                  <a:defRPr/>
                </a:pPr>
                <a:r>
                  <a:rPr lang="en-US" sz="1400" b="1" dirty="0">
                    <a:solidFill>
                      <a:prstClr val="black"/>
                    </a:solidFill>
                    <a:latin typeface="Calibri" panose="020F0502020204030204"/>
                    <a:ea typeface="League Spartan" charset="0"/>
                    <a:cs typeface="Poppins" pitchFamily="2" charset="77"/>
                  </a:rPr>
                  <a:t>District Manager (DM)</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grpSp>
        <p:cxnSp>
          <p:nvCxnSpPr>
            <p:cNvPr id="6" name="Straight Arrow Connector 5">
              <a:extLst>
                <a:ext uri="{FF2B5EF4-FFF2-40B4-BE49-F238E27FC236}">
                  <a16:creationId xmlns:a16="http://schemas.microsoft.com/office/drawing/2014/main" id="{5B929D96-9F3F-42FE-9B04-0C25E2927405}"/>
                </a:ext>
                <a:ext uri="{C183D7F6-B498-43B3-948B-1728B52AA6E4}">
                  <adec:decorative xmlns:adec="http://schemas.microsoft.com/office/drawing/2017/decorative" val="1"/>
                </a:ext>
              </a:extLst>
            </p:cNvPr>
            <p:cNvCxnSpPr/>
            <p:nvPr/>
          </p:nvCxnSpPr>
          <p:spPr>
            <a:xfrm>
              <a:off x="2987930" y="2414158"/>
              <a:ext cx="399949" cy="19636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9CEBE664-1B8D-49D9-A7F6-59FE061D6266}"/>
                </a:ext>
                <a:ext uri="{C183D7F6-B498-43B3-948B-1728B52AA6E4}">
                  <adec:decorative xmlns:adec="http://schemas.microsoft.com/office/drawing/2017/decorative" val="1"/>
                </a:ext>
              </a:extLst>
            </p:cNvPr>
            <p:cNvCxnSpPr/>
            <p:nvPr/>
          </p:nvCxnSpPr>
          <p:spPr>
            <a:xfrm flipH="1">
              <a:off x="2496410" y="4669971"/>
              <a:ext cx="961290" cy="34600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7DE2CBB1-CB38-4837-8FD2-A2D4FE9AF7DB}"/>
                </a:ext>
                <a:ext uri="{C183D7F6-B498-43B3-948B-1728B52AA6E4}">
                  <adec:decorative xmlns:adec="http://schemas.microsoft.com/office/drawing/2017/decorative" val="1"/>
                </a:ext>
              </a:extLst>
            </p:cNvPr>
            <p:cNvCxnSpPr/>
            <p:nvPr/>
          </p:nvCxnSpPr>
          <p:spPr>
            <a:xfrm flipH="1">
              <a:off x="5552714" y="3733381"/>
              <a:ext cx="734738" cy="19491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284B5CEE-EA36-4B43-92A9-5149C5F248FF}"/>
                </a:ext>
                <a:ext uri="{C183D7F6-B498-43B3-948B-1728B52AA6E4}">
                  <adec:decorative xmlns:adec="http://schemas.microsoft.com/office/drawing/2017/decorative" val="1"/>
                </a:ext>
              </a:extLst>
            </p:cNvPr>
            <p:cNvCxnSpPr>
              <a:cxnSpLocks/>
            </p:cNvCxnSpPr>
            <p:nvPr/>
          </p:nvCxnSpPr>
          <p:spPr>
            <a:xfrm>
              <a:off x="5681883" y="2891169"/>
              <a:ext cx="480059" cy="24384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C28B908B-9E72-49D9-9559-CBF3AC3B0B27}"/>
                </a:ext>
                <a:ext uri="{C183D7F6-B498-43B3-948B-1728B52AA6E4}">
                  <adec:decorative xmlns:adec="http://schemas.microsoft.com/office/drawing/2017/decorative" val="1"/>
                </a:ext>
              </a:extLst>
            </p:cNvPr>
            <p:cNvCxnSpPr/>
            <p:nvPr/>
          </p:nvCxnSpPr>
          <p:spPr>
            <a:xfrm>
              <a:off x="4569791" y="4813004"/>
              <a:ext cx="0" cy="28875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93487B8B-4787-42F8-9983-64C54BC97B97}"/>
                </a:ext>
                <a:ext uri="{C183D7F6-B498-43B3-948B-1728B52AA6E4}">
                  <adec:decorative xmlns:adec="http://schemas.microsoft.com/office/drawing/2017/decorative" val="1"/>
                </a:ext>
              </a:extLst>
            </p:cNvPr>
            <p:cNvCxnSpPr/>
            <p:nvPr/>
          </p:nvCxnSpPr>
          <p:spPr>
            <a:xfrm>
              <a:off x="5681883" y="4671465"/>
              <a:ext cx="830179" cy="28307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nvGrpSpPr>
            <p:cNvPr id="53" name="Group 52">
              <a:extLst>
                <a:ext uri="{FF2B5EF4-FFF2-40B4-BE49-F238E27FC236}">
                  <a16:creationId xmlns:a16="http://schemas.microsoft.com/office/drawing/2014/main" id="{757DD456-40F5-4060-BFBB-123135F7A622}"/>
                </a:ext>
              </a:extLst>
            </p:cNvPr>
            <p:cNvGrpSpPr/>
            <p:nvPr/>
          </p:nvGrpSpPr>
          <p:grpSpPr>
            <a:xfrm>
              <a:off x="3649996" y="5170772"/>
              <a:ext cx="1852193" cy="1230780"/>
              <a:chOff x="5439954" y="2815666"/>
              <a:chExt cx="1544071" cy="984283"/>
            </a:xfrm>
          </p:grpSpPr>
          <p:sp>
            <p:nvSpPr>
              <p:cNvPr id="54" name="Скругленный прямоугольник 78">
                <a:extLst>
                  <a:ext uri="{FF2B5EF4-FFF2-40B4-BE49-F238E27FC236}">
                    <a16:creationId xmlns:a16="http://schemas.microsoft.com/office/drawing/2014/main" id="{AFAA0E83-726C-4BEF-854A-8F2D5C764401}"/>
                  </a:ext>
                  <a:ext uri="{C183D7F6-B498-43B3-948B-1728B52AA6E4}">
                    <adec:decorative xmlns:adec="http://schemas.microsoft.com/office/drawing/2017/decorative" val="1"/>
                  </a:ext>
                </a:extLst>
              </p:cNvPr>
              <p:cNvSpPr/>
              <p:nvPr/>
            </p:nvSpPr>
            <p:spPr bwMode="auto">
              <a:xfrm>
                <a:off x="5446416" y="3214548"/>
                <a:ext cx="1537609" cy="58540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Assigned specific cases, often in separate T2 and T16 units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55" name="Скругленный прямоугольник 102">
                <a:extLst>
                  <a:ext uri="{FF2B5EF4-FFF2-40B4-BE49-F238E27FC236}">
                    <a16:creationId xmlns:a16="http://schemas.microsoft.com/office/drawing/2014/main" id="{DF6BC640-22E1-41AA-9A40-93BCB95E0B6A}"/>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Claims Specialists (CS)</a:t>
                </a:r>
              </a:p>
            </p:txBody>
          </p:sp>
        </p:grpSp>
        <p:grpSp>
          <p:nvGrpSpPr>
            <p:cNvPr id="56" name="Group 55">
              <a:extLst>
                <a:ext uri="{FF2B5EF4-FFF2-40B4-BE49-F238E27FC236}">
                  <a16:creationId xmlns:a16="http://schemas.microsoft.com/office/drawing/2014/main" id="{DA73E892-38A5-42F7-9ACE-11ABE717400B}"/>
                </a:ext>
              </a:extLst>
            </p:cNvPr>
            <p:cNvGrpSpPr/>
            <p:nvPr/>
          </p:nvGrpSpPr>
          <p:grpSpPr>
            <a:xfrm>
              <a:off x="6345729" y="5170773"/>
              <a:ext cx="1852193" cy="1230780"/>
              <a:chOff x="5439954" y="2815666"/>
              <a:chExt cx="1544071" cy="984283"/>
            </a:xfrm>
          </p:grpSpPr>
          <p:sp>
            <p:nvSpPr>
              <p:cNvPr id="57" name="Скругленный прямоугольник 78">
                <a:extLst>
                  <a:ext uri="{FF2B5EF4-FFF2-40B4-BE49-F238E27FC236}">
                    <a16:creationId xmlns:a16="http://schemas.microsoft.com/office/drawing/2014/main" id="{787657CD-2283-4769-BC76-2AF0D6E95AD6}"/>
                  </a:ext>
                  <a:ext uri="{C183D7F6-B498-43B3-948B-1728B52AA6E4}">
                    <adec:decorative xmlns:adec="http://schemas.microsoft.com/office/drawing/2017/decorative" val="1"/>
                  </a:ext>
                </a:extLst>
              </p:cNvPr>
              <p:cNvSpPr/>
              <p:nvPr/>
            </p:nvSpPr>
            <p:spPr bwMode="auto">
              <a:xfrm>
                <a:off x="5446416" y="3214548"/>
                <a:ext cx="1537609" cy="58540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Field office counters and answer phones</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58" name="Скругленный прямоугольник 102">
                <a:extLst>
                  <a:ext uri="{FF2B5EF4-FFF2-40B4-BE49-F238E27FC236}">
                    <a16:creationId xmlns:a16="http://schemas.microsoft.com/office/drawing/2014/main" id="{B3D5B87C-CFB1-4F10-B264-6B0A6A78BA7B}"/>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Customer Service Reps (CSR)</a:t>
                </a:r>
              </a:p>
            </p:txBody>
          </p:sp>
        </p:grpSp>
        <p:grpSp>
          <p:nvGrpSpPr>
            <p:cNvPr id="59" name="Group 58">
              <a:extLst>
                <a:ext uri="{FF2B5EF4-FFF2-40B4-BE49-F238E27FC236}">
                  <a16:creationId xmlns:a16="http://schemas.microsoft.com/office/drawing/2014/main" id="{DE548F3A-3A69-4BF5-82A2-038CAF031D30}"/>
                </a:ext>
              </a:extLst>
            </p:cNvPr>
            <p:cNvGrpSpPr/>
            <p:nvPr/>
          </p:nvGrpSpPr>
          <p:grpSpPr>
            <a:xfrm>
              <a:off x="827403" y="5170773"/>
              <a:ext cx="1852193" cy="1230780"/>
              <a:chOff x="5439954" y="2815666"/>
              <a:chExt cx="1544071" cy="984283"/>
            </a:xfrm>
          </p:grpSpPr>
          <p:sp>
            <p:nvSpPr>
              <p:cNvPr id="60" name="Скругленный прямоугольник 78">
                <a:extLst>
                  <a:ext uri="{FF2B5EF4-FFF2-40B4-BE49-F238E27FC236}">
                    <a16:creationId xmlns:a16="http://schemas.microsoft.com/office/drawing/2014/main" id="{6A3CA468-B4D2-4F2A-9ED9-2AF7EB1A6FEC}"/>
                  </a:ext>
                  <a:ext uri="{C183D7F6-B498-43B3-948B-1728B52AA6E4}">
                    <adec:decorative xmlns:adec="http://schemas.microsoft.com/office/drawing/2017/decorative" val="1"/>
                  </a:ext>
                </a:extLst>
              </p:cNvPr>
              <p:cNvSpPr/>
              <p:nvPr/>
            </p:nvSpPr>
            <p:spPr bwMode="auto">
              <a:xfrm>
                <a:off x="5446416" y="3214548"/>
                <a:ext cx="1537609" cy="585401"/>
              </a:xfrm>
              <a:prstGeom prst="roundRect">
                <a:avLst>
                  <a:gd name="adj" fmla="val 0"/>
                </a:avLst>
              </a:prstGeom>
              <a:solidFill>
                <a:schemeClr val="accent2">
                  <a:lumMod val="20000"/>
                  <a:lumOff val="8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342900">
                  <a:defRPr/>
                </a:pPr>
                <a:endParaRPr lang="en-US" sz="900" dirty="0">
                  <a:solidFill>
                    <a:prstClr val="black"/>
                  </a:solidFill>
                  <a:latin typeface="Calibri" panose="020F0502020204030204"/>
                  <a:ea typeface="League Spartan" charset="0"/>
                  <a:cs typeface="Poppins" pitchFamily="2" charset="77"/>
                </a:endParaRPr>
              </a:p>
              <a:p>
                <a:pPr algn="ctr" defTabSz="342900">
                  <a:defRPr/>
                </a:pPr>
                <a:r>
                  <a:rPr lang="en-US" sz="1200" dirty="0">
                    <a:solidFill>
                      <a:prstClr val="black"/>
                    </a:solidFill>
                    <a:latin typeface="Calibri" panose="020F0502020204030204"/>
                    <a:ea typeface="League Spartan" charset="0"/>
                    <a:cs typeface="Poppins" pitchFamily="2" charset="77"/>
                  </a:rPr>
                  <a:t>Specially trained for more complex issues; separate T2 and T16</a:t>
                </a:r>
              </a:p>
              <a:p>
                <a:pPr defTabSz="309470" fontAlgn="base" hangingPunct="0">
                  <a:spcBef>
                    <a:spcPct val="0"/>
                  </a:spcBef>
                  <a:spcAft>
                    <a:spcPct val="0"/>
                  </a:spcAft>
                  <a:defRPr/>
                </a:pPr>
                <a:endParaRPr lang="ru-RU" sz="749" dirty="0">
                  <a:solidFill>
                    <a:prstClr val="black"/>
                  </a:solidFill>
                  <a:latin typeface="Calibri" panose="020F0502020204030204"/>
                  <a:ea typeface="Poppins" charset="0"/>
                  <a:cs typeface="Poppins" charset="0"/>
                  <a:sym typeface="Poppins" charset="0"/>
                </a:endParaRPr>
              </a:p>
            </p:txBody>
          </p:sp>
          <p:sp>
            <p:nvSpPr>
              <p:cNvPr id="61" name="Скругленный прямоугольник 102">
                <a:extLst>
                  <a:ext uri="{FF2B5EF4-FFF2-40B4-BE49-F238E27FC236}">
                    <a16:creationId xmlns:a16="http://schemas.microsoft.com/office/drawing/2014/main" id="{88EA8FB7-5BDC-4A89-8201-7DB04530A438}"/>
                  </a:ext>
                  <a:ext uri="{C183D7F6-B498-43B3-948B-1728B52AA6E4}">
                    <adec:decorative xmlns:adec="http://schemas.microsoft.com/office/drawing/2017/decorative" val="1"/>
                  </a:ext>
                </a:extLst>
              </p:cNvPr>
              <p:cNvSpPr/>
              <p:nvPr/>
            </p:nvSpPr>
            <p:spPr bwMode="auto">
              <a:xfrm>
                <a:off x="5439955" y="2815667"/>
                <a:ext cx="1544070" cy="421061"/>
              </a:xfrm>
              <a:prstGeom prst="roundRect">
                <a:avLst>
                  <a:gd name="adj" fmla="val 0"/>
                </a:avLst>
              </a:prstGeom>
              <a:solidFill>
                <a:schemeClr val="accent2">
                  <a:lumMod val="40000"/>
                  <a:lumOff val="60000"/>
                </a:schemeClr>
              </a:solidFill>
              <a:ln w="12700" cap="flat" cmpd="sng" algn="ctr">
                <a:solidFill>
                  <a:schemeClr val="bg1"/>
                </a:solidFill>
                <a:prstDash val="solid"/>
                <a:miter lim="400000"/>
                <a:headEnd type="none" w="med" len="med"/>
                <a:tailEnd type="none" w="med" len="med"/>
              </a:ln>
              <a:effectLst/>
            </p:spPr>
            <p:txBody>
              <a:bodyPr vert="horz" wrap="square" lIns="14284" tIns="14284" rIns="14284" bIns="14284" numCol="1" rtlCol="0" anchor="ctr" anchorCtr="0" compatLnSpc="1">
                <a:prstTxWarp prst="textNoShape">
                  <a:avLst/>
                </a:prstTxWarp>
                <a:noAutofit/>
              </a:bodyPr>
              <a:lstStyle/>
              <a:p>
                <a:pPr algn="ctr" defTabSz="815727">
                  <a:defRPr/>
                </a:pPr>
                <a:r>
                  <a:rPr lang="en-US" sz="1400" b="1" dirty="0">
                    <a:solidFill>
                      <a:prstClr val="black"/>
                    </a:solidFill>
                    <a:latin typeface="Calibri" panose="020F0502020204030204"/>
                    <a:ea typeface="Lato Light" panose="020F0502020204030203" pitchFamily="34" charset="0"/>
                    <a:cs typeface="Mukta ExtraLight" panose="020B0000000000000000" pitchFamily="34" charset="77"/>
                  </a:rPr>
                  <a:t>Technical Experts (TE)</a:t>
                </a:r>
              </a:p>
            </p:txBody>
          </p:sp>
        </p:grpSp>
      </p:grpSp>
      <p:sp>
        <p:nvSpPr>
          <p:cNvPr id="63" name="Slide Number Placeholder 1">
            <a:extLst>
              <a:ext uri="{FF2B5EF4-FFF2-40B4-BE49-F238E27FC236}">
                <a16:creationId xmlns:a16="http://schemas.microsoft.com/office/drawing/2014/main" id="{7DBA904E-25D4-4F5C-BB68-E6069A4F78E3}"/>
              </a:ext>
            </a:extLst>
          </p:cNvPr>
          <p:cNvSpPr txBox="1">
            <a:spLocks/>
          </p:cNvSpPr>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7CF15453-D4CF-488E-9948-9C782C21D2A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83338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katie's presentations 1">
      <a:dk1>
        <a:srgbClr val="B87758"/>
      </a:dk1>
      <a:lt1>
        <a:srgbClr val="E0C39B"/>
      </a:lt1>
      <a:dk2>
        <a:srgbClr val="475AAC"/>
      </a:dk2>
      <a:lt2>
        <a:srgbClr val="A7A98D"/>
      </a:lt2>
      <a:accent1>
        <a:srgbClr val="CE8D48"/>
      </a:accent1>
      <a:accent2>
        <a:srgbClr val="28325F"/>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1520</TotalTime>
  <Words>2058</Words>
  <Application>Microsoft Office PowerPoint</Application>
  <PresentationFormat>On-screen Show (4:3)</PresentationFormat>
  <Paragraphs>208</Paragraphs>
  <Slides>23</Slides>
  <Notes>6</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23</vt:i4>
      </vt:variant>
    </vt:vector>
  </HeadingPairs>
  <TitlesOfParts>
    <vt:vector size="36" baseType="lpstr">
      <vt:lpstr>Abhaya Libre</vt:lpstr>
      <vt:lpstr>Aptos</vt:lpstr>
      <vt:lpstr>Aptos Display</vt:lpstr>
      <vt:lpstr>Arial</vt:lpstr>
      <vt:lpstr>Atkinson Hyperlegible</vt:lpstr>
      <vt:lpstr>Calibri</vt:lpstr>
      <vt:lpstr>Inter</vt:lpstr>
      <vt:lpstr>ui-sans-serif</vt:lpstr>
      <vt:lpstr>Verdana</vt:lpstr>
      <vt:lpstr>WordVisi_MSFontService</vt:lpstr>
      <vt:lpstr>Office Theme</vt:lpstr>
      <vt:lpstr>Custom Design</vt:lpstr>
      <vt:lpstr>1_office theme</vt:lpstr>
      <vt:lpstr>Navigating the Social Security Administration:  Options for Advocates</vt:lpstr>
      <vt:lpstr>Justice in Aging is a national organization that uses the power of law to fight senior poverty by securing access to affordable health care, economic security, and the courts for older adults with limited resources. Since 1972 we’ve focused our efforts primarily on fighting for people who have been marginalized and excluded from justice, such as women, people of color, LGBTQ+ individuals, and people with limited English proficiency.  </vt:lpstr>
      <vt:lpstr>Join Our Network!</vt:lpstr>
      <vt:lpstr>Recent Research</vt:lpstr>
      <vt:lpstr>“IN THE LAST YEAR, IT’S GOTTEN A LOT WORSE”: BARRIERS TO DISABILITY BENEFITS IN 2025</vt:lpstr>
      <vt:lpstr>Spring 2026 Survey</vt:lpstr>
      <vt:lpstr>Spring 2026 Survey</vt:lpstr>
      <vt:lpstr>Social Security Administration Hierarchy and Business Processes</vt:lpstr>
      <vt:lpstr>SSA Operations – Field Office Positions and Hierarchy</vt:lpstr>
      <vt:lpstr>SSA Hearing Operations – Hearing Offices</vt:lpstr>
      <vt:lpstr>Disability Determination Services – Office Positions and Hierarchy</vt:lpstr>
      <vt:lpstr>Best Places to Exert Pressure Aside from contacting Members of Congress</vt:lpstr>
      <vt:lpstr>Payment Centers</vt:lpstr>
      <vt:lpstr>Other Options</vt:lpstr>
      <vt:lpstr>Congressional Inquiries</vt:lpstr>
      <vt:lpstr>Media Attention</vt:lpstr>
      <vt:lpstr>Writs of Mandamus</vt:lpstr>
      <vt:lpstr>“The Rare Writ”</vt:lpstr>
      <vt:lpstr>Tips</vt:lpstr>
      <vt:lpstr>SSA Resources</vt:lpstr>
      <vt:lpstr>Additional Resources</vt:lpstr>
      <vt:lpstr>Your Thoughts?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Navigating the Social Security Administration: Options for Advocates</dc:title>
  <dc:creator>klang@justiceinaging.org;Katie Savin;Stephen Pozgay;Stacy Cloyd;Eve Rutzick</dc:creator>
  <cp:keywords>Social security administration, older adults, hierarchy</cp:keywords>
  <cp:lastModifiedBy>Kathryn Lang</cp:lastModifiedBy>
  <cp:revision>63</cp:revision>
  <cp:lastPrinted>2026-08-04T18:16:06Z</cp:lastPrinted>
  <dcterms:created xsi:type="dcterms:W3CDTF">2024-07-24T15:25:55Z</dcterms:created>
  <dcterms:modified xsi:type="dcterms:W3CDTF">2026-08-04T18:21:07Z</dcterms:modified>
</cp:coreProperties>
</file>