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7"/>
  </p:notesMasterIdLst>
  <p:sldIdLst>
    <p:sldId id="292" r:id="rId3"/>
    <p:sldId id="267" r:id="rId4"/>
    <p:sldId id="268" r:id="rId5"/>
    <p:sldId id="258" r:id="rId6"/>
    <p:sldId id="305" r:id="rId7"/>
    <p:sldId id="306" r:id="rId8"/>
    <p:sldId id="307" r:id="rId9"/>
    <p:sldId id="308" r:id="rId10"/>
    <p:sldId id="309" r:id="rId11"/>
    <p:sldId id="310" r:id="rId12"/>
    <p:sldId id="294" r:id="rId13"/>
    <p:sldId id="328" r:id="rId14"/>
    <p:sldId id="312" r:id="rId15"/>
    <p:sldId id="314" r:id="rId16"/>
    <p:sldId id="315" r:id="rId17"/>
    <p:sldId id="316" r:id="rId18"/>
    <p:sldId id="317" r:id="rId19"/>
    <p:sldId id="318" r:id="rId20"/>
    <p:sldId id="319" r:id="rId21"/>
    <p:sldId id="320" r:id="rId22"/>
    <p:sldId id="321" r:id="rId23"/>
    <p:sldId id="323" r:id="rId24"/>
    <p:sldId id="322" r:id="rId25"/>
    <p:sldId id="329" r:id="rId26"/>
    <p:sldId id="324" r:id="rId27"/>
    <p:sldId id="334" r:id="rId28"/>
    <p:sldId id="327" r:id="rId29"/>
    <p:sldId id="330" r:id="rId30"/>
    <p:sldId id="335" r:id="rId31"/>
    <p:sldId id="337" r:id="rId32"/>
    <p:sldId id="331" r:id="rId33"/>
    <p:sldId id="303" r:id="rId34"/>
    <p:sldId id="332" r:id="rId35"/>
    <p:sldId id="33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91393"/>
  </p:normalViewPr>
  <p:slideViewPr>
    <p:cSldViewPr snapToGrid="0">
      <p:cViewPr varScale="1">
        <p:scale>
          <a:sx n="85" d="100"/>
          <a:sy n="85" d="100"/>
        </p:scale>
        <p:origin x="176" y="29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4A482E-652B-41E0-A196-BE4D441E516F}" type="datetimeFigureOut">
              <a:rPr lang="en-US" smtClean="0"/>
              <a:t>8/7/26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894DC6-B001-49A8-8475-38C9E2E1F577}" type="slidenum">
              <a:rPr lang="en-US" smtClean="0"/>
              <a:t>‹#›</a:t>
            </a:fld>
            <a:endParaRPr lang="en-US"/>
          </a:p>
        </p:txBody>
      </p:sp>
    </p:spTree>
    <p:extLst>
      <p:ext uri="{BB962C8B-B14F-4D97-AF65-F5344CB8AC3E}">
        <p14:creationId xmlns:p14="http://schemas.microsoft.com/office/powerpoint/2010/main" val="150693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D4C18-CB41-11CA-AE2F-AAE4A26DAE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3869C29-10F6-FD28-6242-67388E467B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7841E3-805B-8A00-4751-FC1C4ADDE5CA}"/>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5" name="Footer Placeholder 4">
            <a:extLst>
              <a:ext uri="{FF2B5EF4-FFF2-40B4-BE49-F238E27FC236}">
                <a16:creationId xmlns:a16="http://schemas.microsoft.com/office/drawing/2014/main" id="{34045C5E-37F2-A8A3-8421-CFD894CC8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2A15D-3904-8AA3-C8D3-45F5703E871D}"/>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162450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FDF94-9F43-C1A3-57F8-198B607745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D6CD39C-1375-8760-C1E1-052E8A33576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6AF9FD-4CA1-4C73-2EDA-0771C9E568BF}"/>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5" name="Footer Placeholder 4">
            <a:extLst>
              <a:ext uri="{FF2B5EF4-FFF2-40B4-BE49-F238E27FC236}">
                <a16:creationId xmlns:a16="http://schemas.microsoft.com/office/drawing/2014/main" id="{594A4099-E8A6-C1CB-A251-D2719391B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237E9-1836-D981-3CDF-F6CAF7DF6371}"/>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3063338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433F98-0499-FE82-2D64-EE66DF44D71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77F6204-A7EF-45E0-010A-3A3947E242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52BDC0-C81C-E1A7-B229-438DA8106052}"/>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5" name="Footer Placeholder 4">
            <a:extLst>
              <a:ext uri="{FF2B5EF4-FFF2-40B4-BE49-F238E27FC236}">
                <a16:creationId xmlns:a16="http://schemas.microsoft.com/office/drawing/2014/main" id="{7215200E-F15B-3FDD-F18E-294E2822C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0924D7-8CD0-F946-3413-B3932165E0A3}"/>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836412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9B570-CDCE-0D35-E922-3A2882DEE3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6D342D-D1B0-9043-8708-16B05528B7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715BC05-DA29-09FF-1C99-28C1BDA88A90}"/>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5" name="Footer Placeholder 4">
            <a:extLst>
              <a:ext uri="{FF2B5EF4-FFF2-40B4-BE49-F238E27FC236}">
                <a16:creationId xmlns:a16="http://schemas.microsoft.com/office/drawing/2014/main" id="{7B454A7E-02EC-4409-9C2E-EFB01AB058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0F7197-ABA1-CE09-42E4-955A0C72B08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7320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FDB96-91BA-00E4-A13E-BECEFF27A5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B200F8-A099-62C0-BF0C-4D5DDF505C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634CC4-4B1C-B986-0614-EA92EF9D30EB}"/>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5" name="Footer Placeholder 4">
            <a:extLst>
              <a:ext uri="{FF2B5EF4-FFF2-40B4-BE49-F238E27FC236}">
                <a16:creationId xmlns:a16="http://schemas.microsoft.com/office/drawing/2014/main" id="{7E19F822-7CEE-73E3-8D40-F9F2C11F6B2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948628C-7B89-4B37-1789-4582F4CD23F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68701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D247D-4842-772C-BD6D-A5DE804ECF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AFC43CE-E0AF-EE48-9C97-3EAC7783225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964B80-2E73-1ADE-2F74-5591937FEE20}"/>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5" name="Footer Placeholder 4">
            <a:extLst>
              <a:ext uri="{FF2B5EF4-FFF2-40B4-BE49-F238E27FC236}">
                <a16:creationId xmlns:a16="http://schemas.microsoft.com/office/drawing/2014/main" id="{8446B4B7-23AA-9EED-0F51-9AE800E7F19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D16F04-36BE-2E00-ABFC-FBFA6F2A8F8B}"/>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59049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7A0F-9BEC-5C0D-5CBB-6585849680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6CAA85-24CB-EA33-8689-252AF336A7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B85CD1-4B36-FA87-4CBE-813079DF91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EC643A-16D7-77CC-A743-19B2C6832220}"/>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6" name="Footer Placeholder 5">
            <a:extLst>
              <a:ext uri="{FF2B5EF4-FFF2-40B4-BE49-F238E27FC236}">
                <a16:creationId xmlns:a16="http://schemas.microsoft.com/office/drawing/2014/main" id="{8AECE769-12EE-71FE-2703-E9F53A82F3B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0D55537-3A03-1227-6E91-6CC688FFE88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42419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491C-F043-BBCD-B28A-FEDE83C482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2EE8B8-F001-44A9-4CB5-1AEB4FB9C0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C65484-5BA2-DF82-FCA6-8309CED4A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D40129-2F0A-F667-9B77-B0DC7374C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084DF0-2535-DF8F-F2F9-89A18C1BF9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A53F38-BAFB-D0FD-A7CE-CEA814DD34FA}"/>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8" name="Footer Placeholder 7">
            <a:extLst>
              <a:ext uri="{FF2B5EF4-FFF2-40B4-BE49-F238E27FC236}">
                <a16:creationId xmlns:a16="http://schemas.microsoft.com/office/drawing/2014/main" id="{CDCCBA20-F4AA-FB1F-D00D-C249ABDA9F2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D937B3A-CBEB-8E02-74A1-E54BDE0262BF}"/>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09356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CB08F-A84C-1226-63A1-85C3AA1CB8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5EF514-911C-DA33-423C-F86676569E67}"/>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4" name="Footer Placeholder 3">
            <a:extLst>
              <a:ext uri="{FF2B5EF4-FFF2-40B4-BE49-F238E27FC236}">
                <a16:creationId xmlns:a16="http://schemas.microsoft.com/office/drawing/2014/main" id="{3B7A638E-B03B-0277-68CA-B87D1272281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05AF5AB-8B89-711D-C75F-C1DEA3C397A7}"/>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63721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1A0747-1D05-36C2-0AA9-6C65A7701A9F}"/>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3" name="Footer Placeholder 2">
            <a:extLst>
              <a:ext uri="{FF2B5EF4-FFF2-40B4-BE49-F238E27FC236}">
                <a16:creationId xmlns:a16="http://schemas.microsoft.com/office/drawing/2014/main" id="{D0F147F7-BBBF-D01E-E74A-B8B89F979D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03FB607-9969-CE64-5ED3-B9B5B4B7795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30146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0A9B9-0D8B-B5BF-A950-B072A1DA30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2FC96-F47B-50DC-7B1C-A31B6229A0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89EAD9-1A95-122D-1B89-95BF54D6F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E9EE2B-538F-4A2D-31AF-6B46240BB563}"/>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6" name="Footer Placeholder 5">
            <a:extLst>
              <a:ext uri="{FF2B5EF4-FFF2-40B4-BE49-F238E27FC236}">
                <a16:creationId xmlns:a16="http://schemas.microsoft.com/office/drawing/2014/main" id="{76416242-672E-2D36-C582-8F8D539E3EA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44CC679-D3BD-3A7A-4C84-5CF67361DA1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4929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29147-168B-0456-D024-D48C08752B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44CAB1-0733-3460-900D-56E2CDF886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D40D64-7F95-0A2D-51C3-5A674E43BEB8}"/>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5" name="Footer Placeholder 4">
            <a:extLst>
              <a:ext uri="{FF2B5EF4-FFF2-40B4-BE49-F238E27FC236}">
                <a16:creationId xmlns:a16="http://schemas.microsoft.com/office/drawing/2014/main" id="{FE69AE91-D2EE-4C6C-FB8A-15EAC1CDD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85AF49-F8E1-9381-4611-FD31AB8AA528}"/>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2392581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8889-598E-D944-D08E-D66E5AA467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4A61FA-2F36-CB35-9F85-82F829B7B4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921C72-0471-2E21-A37B-2FEAC4DEF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AEDE93-D42B-D499-6B0E-A91C65B121FB}"/>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6" name="Footer Placeholder 5">
            <a:extLst>
              <a:ext uri="{FF2B5EF4-FFF2-40B4-BE49-F238E27FC236}">
                <a16:creationId xmlns:a16="http://schemas.microsoft.com/office/drawing/2014/main" id="{AF4FB946-CD65-74C2-C7AD-CD82385BFB9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6AEB6F7-2490-6C0D-40B2-A23D17BE570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089870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BCC8-5C31-8415-89FE-54879452FB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D578A5-97EF-B1A7-88CB-0C8300658F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865BC-74DD-CE6B-7FF8-10A4594B460E}"/>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5" name="Footer Placeholder 4">
            <a:extLst>
              <a:ext uri="{FF2B5EF4-FFF2-40B4-BE49-F238E27FC236}">
                <a16:creationId xmlns:a16="http://schemas.microsoft.com/office/drawing/2014/main" id="{30AF6525-FAFF-5AD6-0990-560BEE39C87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0EB007-E41F-B565-AA75-3AB42908862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95894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0398A0-59B7-CF82-5808-D5AA0AD7A9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17EC12-D64C-402A-B9A9-D2EE71C37D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7F6A2B-43A0-6438-3D7A-422D7D1F8B25}"/>
              </a:ext>
            </a:extLst>
          </p:cNvPr>
          <p:cNvSpPr>
            <a:spLocks noGrp="1"/>
          </p:cNvSpPr>
          <p:nvPr>
            <p:ph type="dt" sz="half" idx="10"/>
          </p:nvPr>
        </p:nvSpPr>
        <p:spPr/>
        <p:txBody>
          <a:bodyPr/>
          <a:lstStyle/>
          <a:p>
            <a:fld id="{48A87A34-81AB-432B-8DAE-1953F412C126}" type="datetimeFigureOut">
              <a:rPr lang="en-US" smtClean="0"/>
              <a:t>8/7/26</a:t>
            </a:fld>
            <a:endParaRPr lang="en-US" dirty="0"/>
          </a:p>
        </p:txBody>
      </p:sp>
      <p:sp>
        <p:nvSpPr>
          <p:cNvPr id="5" name="Footer Placeholder 4">
            <a:extLst>
              <a:ext uri="{FF2B5EF4-FFF2-40B4-BE49-F238E27FC236}">
                <a16:creationId xmlns:a16="http://schemas.microsoft.com/office/drawing/2014/main" id="{13FA952E-181C-2BBA-C91F-64FF2995FB3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0D81D4-57BA-9908-2E70-8A267B8B3D3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82912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9499B-7871-84EF-9F69-7B31D823A7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1D79623-85D7-5C0F-61F6-00246153E6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DBCE44-088C-FDCA-EBDC-1BF82980F8BA}"/>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5" name="Footer Placeholder 4">
            <a:extLst>
              <a:ext uri="{FF2B5EF4-FFF2-40B4-BE49-F238E27FC236}">
                <a16:creationId xmlns:a16="http://schemas.microsoft.com/office/drawing/2014/main" id="{92E8F19D-E2FA-A895-801F-762333CF84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79BDB-9FFA-13AC-FE02-6A98EA070CD6}"/>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1215125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2D009-8C53-BC05-FC07-6D595F55F5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81A4CB-DAFA-5286-D548-0E07BE4A9B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8F280F-0729-FAAB-4E9A-AC6738944C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3C0A38-DFB0-21F5-5995-91CD5DF59CDA}"/>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6" name="Footer Placeholder 5">
            <a:extLst>
              <a:ext uri="{FF2B5EF4-FFF2-40B4-BE49-F238E27FC236}">
                <a16:creationId xmlns:a16="http://schemas.microsoft.com/office/drawing/2014/main" id="{18849AA7-A597-079B-E970-A8CD433686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D4A258-D8E7-49EB-92DD-BB0E39D20A02}"/>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866447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DC21D-9727-9805-27F9-C8CA551F26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9D1B01-FCCC-43B1-B385-1775AD1BC5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DA1F44-044E-2AE4-4D31-9D86EA96DF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2BF92B5-3A1A-739B-5556-A39C7247C0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A07F7-4299-2208-E792-3FBFCCFFDC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B31BA6-D5C1-21FE-6E97-E53D0AA9A223}"/>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8" name="Footer Placeholder 7">
            <a:extLst>
              <a:ext uri="{FF2B5EF4-FFF2-40B4-BE49-F238E27FC236}">
                <a16:creationId xmlns:a16="http://schemas.microsoft.com/office/drawing/2014/main" id="{3383AA29-6796-9CF0-186B-90D3793555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36608E-F338-B978-0646-D9367CAE5FAB}"/>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270421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8F95-B512-B6A5-6E62-8EC5693DA1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0A41BB-ABB1-8095-18C9-48AA9E4A07D2}"/>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4" name="Footer Placeholder 3">
            <a:extLst>
              <a:ext uri="{FF2B5EF4-FFF2-40B4-BE49-F238E27FC236}">
                <a16:creationId xmlns:a16="http://schemas.microsoft.com/office/drawing/2014/main" id="{B720174B-2DD6-4253-9392-2CBAF3DC75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259A570-9A1A-A6F0-8201-40A415F9450C}"/>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971209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8A75BB-53BC-FAB6-1682-99C4CE92A72B}"/>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3" name="Footer Placeholder 2">
            <a:extLst>
              <a:ext uri="{FF2B5EF4-FFF2-40B4-BE49-F238E27FC236}">
                <a16:creationId xmlns:a16="http://schemas.microsoft.com/office/drawing/2014/main" id="{A91D18BC-4F8F-C539-445C-97D338BF68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CD154-3B35-776A-0671-5B9B24507BD6}"/>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12447506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FABB8-0A51-A68F-8494-B900EAC1FC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9BC0EF-AEED-CDB0-28E9-FB50C49872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44C1E4-4EE6-0CD0-6838-E64660FBD8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4E469-8DE4-0E6A-2C7F-25F5F0DE51D2}"/>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6" name="Footer Placeholder 5">
            <a:extLst>
              <a:ext uri="{FF2B5EF4-FFF2-40B4-BE49-F238E27FC236}">
                <a16:creationId xmlns:a16="http://schemas.microsoft.com/office/drawing/2014/main" id="{062DC45A-DDDE-D01C-A98C-66345D8339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43F13D-DA13-92E6-83BA-A5C94CAC03C3}"/>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1655147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D8AE6-A93A-EC11-8AAA-2933BB7931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87BFCB-A7B2-D2A9-EBAC-BB6BB02B7A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63BB1C-8443-AC35-5CA1-1BE15C7867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D395EB-9CB5-1291-3BEC-C8BCA0EE5D91}"/>
              </a:ext>
            </a:extLst>
          </p:cNvPr>
          <p:cNvSpPr>
            <a:spLocks noGrp="1"/>
          </p:cNvSpPr>
          <p:nvPr>
            <p:ph type="dt" sz="half" idx="10"/>
          </p:nvPr>
        </p:nvSpPr>
        <p:spPr/>
        <p:txBody>
          <a:bodyPr/>
          <a:lstStyle/>
          <a:p>
            <a:fld id="{FFEB238D-8C2B-4F32-8D63-4403562FEBF0}" type="datetimeFigureOut">
              <a:rPr lang="en-US" smtClean="0"/>
              <a:t>8/7/26</a:t>
            </a:fld>
            <a:endParaRPr lang="en-US"/>
          </a:p>
        </p:txBody>
      </p:sp>
      <p:sp>
        <p:nvSpPr>
          <p:cNvPr id="6" name="Footer Placeholder 5">
            <a:extLst>
              <a:ext uri="{FF2B5EF4-FFF2-40B4-BE49-F238E27FC236}">
                <a16:creationId xmlns:a16="http://schemas.microsoft.com/office/drawing/2014/main" id="{2C957514-62D8-C58B-EBCC-DF91272F86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3C51B9-0E5A-C29D-22AE-8549C9ADBF89}"/>
              </a:ext>
            </a:extLst>
          </p:cNvPr>
          <p:cNvSpPr>
            <a:spLocks noGrp="1"/>
          </p:cNvSpPr>
          <p:nvPr>
            <p:ph type="sldNum" sz="quarter" idx="12"/>
          </p:nvPr>
        </p:nvSpPr>
        <p:spPr/>
        <p:txBody>
          <a:bodyPr/>
          <a:lstStyle/>
          <a:p>
            <a:fld id="{9D9A2460-C291-4E16-A45E-082BB97035C8}" type="slidenum">
              <a:rPr lang="en-US" smtClean="0"/>
              <a:t>‹#›</a:t>
            </a:fld>
            <a:endParaRPr lang="en-US"/>
          </a:p>
        </p:txBody>
      </p:sp>
    </p:spTree>
    <p:extLst>
      <p:ext uri="{BB962C8B-B14F-4D97-AF65-F5344CB8AC3E}">
        <p14:creationId xmlns:p14="http://schemas.microsoft.com/office/powerpoint/2010/main" val="2854444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6819DD-1566-D3B9-4E49-73FDCB5DA2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DE6B3C-3595-E9D5-0002-D596CE0230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8AA53F-8516-9BAF-251D-D69EC74121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EB238D-8C2B-4F32-8D63-4403562FEBF0}" type="datetimeFigureOut">
              <a:rPr lang="en-US" smtClean="0"/>
              <a:t>8/7/26</a:t>
            </a:fld>
            <a:endParaRPr lang="en-US"/>
          </a:p>
        </p:txBody>
      </p:sp>
      <p:sp>
        <p:nvSpPr>
          <p:cNvPr id="5" name="Footer Placeholder 4">
            <a:extLst>
              <a:ext uri="{FF2B5EF4-FFF2-40B4-BE49-F238E27FC236}">
                <a16:creationId xmlns:a16="http://schemas.microsoft.com/office/drawing/2014/main" id="{0700568A-9D32-D22E-09C7-41EB424520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5FB3ABF-E7D0-CC97-4F1D-B926C27A88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9A2460-C291-4E16-A45E-082BB97035C8}" type="slidenum">
              <a:rPr lang="en-US" smtClean="0"/>
              <a:t>‹#›</a:t>
            </a:fld>
            <a:endParaRPr lang="en-US"/>
          </a:p>
        </p:txBody>
      </p:sp>
    </p:spTree>
    <p:extLst>
      <p:ext uri="{BB962C8B-B14F-4D97-AF65-F5344CB8AC3E}">
        <p14:creationId xmlns:p14="http://schemas.microsoft.com/office/powerpoint/2010/main" val="3445749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712942-5D97-B2F7-50A6-D7DBFC1DF7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1F0902-9B48-F8A7-C314-7405F63CA3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88580-A77E-B357-A940-4B41A4AF84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8/7/26</a:t>
            </a:fld>
            <a:endParaRPr lang="en-US" dirty="0"/>
          </a:p>
        </p:txBody>
      </p:sp>
      <p:sp>
        <p:nvSpPr>
          <p:cNvPr id="5" name="Footer Placeholder 4">
            <a:extLst>
              <a:ext uri="{FF2B5EF4-FFF2-40B4-BE49-F238E27FC236}">
                <a16:creationId xmlns:a16="http://schemas.microsoft.com/office/drawing/2014/main" id="{44F331C2-347D-043F-5D5B-643DE26986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65B1D97-DF4D-8C40-4F04-D95807FEE5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4516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AFED3-F0C6-94C6-EA0E-83FC49A324DB}"/>
              </a:ext>
            </a:extLst>
          </p:cNvPr>
          <p:cNvSpPr>
            <a:spLocks noGrp="1"/>
          </p:cNvSpPr>
          <p:nvPr>
            <p:ph type="ctrTitle"/>
          </p:nvPr>
        </p:nvSpPr>
        <p:spPr>
          <a:xfrm>
            <a:off x="630768" y="1121835"/>
            <a:ext cx="6035667" cy="1600438"/>
          </a:xfrm>
        </p:spPr>
        <p:txBody>
          <a:bodyPr vert="horz" lIns="91440" tIns="45720" rIns="91440" bIns="45720" rtlCol="0">
            <a:normAutofit fontScale="90000"/>
          </a:bodyPr>
          <a:lstStyle/>
          <a:p>
            <a:pPr algn="l"/>
            <a:r>
              <a:rPr lang="en-US" sz="4400" kern="1200" cap="none" dirty="0">
                <a:latin typeface="+mj-lt"/>
                <a:ea typeface="+mj-ea"/>
                <a:cs typeface="+mj-cs"/>
              </a:rPr>
              <a:t>Get Ready to Redact:</a:t>
            </a:r>
            <a:br>
              <a:rPr lang="en-US" sz="4400" kern="1200" cap="none" dirty="0">
                <a:latin typeface="+mj-lt"/>
                <a:ea typeface="+mj-ea"/>
                <a:cs typeface="+mj-cs"/>
              </a:rPr>
            </a:br>
            <a:br>
              <a:rPr lang="en-US" sz="2200" kern="1200" cap="none" dirty="0">
                <a:latin typeface="+mj-lt"/>
                <a:ea typeface="+mj-ea"/>
                <a:cs typeface="+mj-cs"/>
              </a:rPr>
            </a:br>
            <a:r>
              <a:rPr lang="en-US" sz="2200" kern="1200" cap="none" dirty="0">
                <a:latin typeface="+mj-lt"/>
                <a:ea typeface="+mj-ea"/>
                <a:cs typeface="+mj-cs"/>
              </a:rPr>
              <a:t> Understanding and Implementing </a:t>
            </a:r>
            <a:br>
              <a:rPr lang="en-US" sz="2200" kern="1200" cap="none" dirty="0">
                <a:latin typeface="+mj-lt"/>
                <a:ea typeface="+mj-ea"/>
                <a:cs typeface="+mj-cs"/>
              </a:rPr>
            </a:br>
            <a:r>
              <a:rPr lang="en-US" sz="2200" kern="1200" cap="none" dirty="0">
                <a:latin typeface="+mj-lt"/>
                <a:ea typeface="+mj-ea"/>
                <a:cs typeface="+mj-cs"/>
              </a:rPr>
              <a:t> the New Tenn. R. App. P. 20B</a:t>
            </a:r>
            <a:br>
              <a:rPr lang="en-US" sz="3600" kern="1200" cap="none" dirty="0">
                <a:latin typeface="+mj-lt"/>
                <a:ea typeface="+mj-ea"/>
                <a:cs typeface="+mj-cs"/>
              </a:rPr>
            </a:br>
            <a:endParaRPr lang="en-US" sz="3600" kern="1200" cap="none" dirty="0">
              <a:latin typeface="+mj-lt"/>
              <a:ea typeface="+mj-ea"/>
              <a:cs typeface="+mj-cs"/>
            </a:endParaRPr>
          </a:p>
        </p:txBody>
      </p:sp>
      <p:pic>
        <p:nvPicPr>
          <p:cNvPr id="18" name="Picture 17" descr="Pen placed on top of a signature line">
            <a:extLst>
              <a:ext uri="{FF2B5EF4-FFF2-40B4-BE49-F238E27FC236}">
                <a16:creationId xmlns:a16="http://schemas.microsoft.com/office/drawing/2014/main" id="{7AA3ACC8-82FE-CC69-1FFA-D38F2DEA66C7}"/>
              </a:ext>
            </a:extLst>
          </p:cNvPr>
          <p:cNvPicPr>
            <a:picLocks noChangeAspect="1"/>
          </p:cNvPicPr>
          <p:nvPr/>
        </p:nvPicPr>
        <p:blipFill>
          <a:blip r:embed="rId2"/>
          <a:srcRect l="6800" r="35162"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TextBox 3">
            <a:extLst>
              <a:ext uri="{FF2B5EF4-FFF2-40B4-BE49-F238E27FC236}">
                <a16:creationId xmlns:a16="http://schemas.microsoft.com/office/drawing/2014/main" id="{674D1954-D453-28F0-37ED-A72265395F56}"/>
              </a:ext>
            </a:extLst>
          </p:cNvPr>
          <p:cNvSpPr txBox="1"/>
          <p:nvPr/>
        </p:nvSpPr>
        <p:spPr>
          <a:xfrm>
            <a:off x="703650" y="3844098"/>
            <a:ext cx="4373032" cy="1246495"/>
          </a:xfrm>
          <a:prstGeom prst="rect">
            <a:avLst/>
          </a:prstGeom>
          <a:noFill/>
        </p:spPr>
        <p:txBody>
          <a:bodyPr wrap="square" rtlCol="0">
            <a:spAutoFit/>
          </a:bodyPr>
          <a:lstStyle/>
          <a:p>
            <a:r>
              <a:rPr lang="en-US" sz="1500" dirty="0"/>
              <a:t>Jacob A. Vanzin, Esq.</a:t>
            </a:r>
          </a:p>
          <a:p>
            <a:r>
              <a:rPr lang="en-US" sz="1500" dirty="0"/>
              <a:t>Dodson, Parker, Behm &amp; Capparella, P.C. </a:t>
            </a:r>
          </a:p>
          <a:p>
            <a:r>
              <a:rPr lang="en-US" sz="1500" dirty="0"/>
              <a:t>1310 6th Avenue North, Nashville, TN 37208</a:t>
            </a:r>
          </a:p>
          <a:p>
            <a:r>
              <a:rPr lang="en-US" sz="1500" dirty="0"/>
              <a:t>(615) 254-2291</a:t>
            </a:r>
          </a:p>
          <a:p>
            <a:r>
              <a:rPr lang="en-US" sz="1500" dirty="0" err="1"/>
              <a:t>jacob@dodsonparker.com</a:t>
            </a:r>
            <a:endParaRPr lang="en-US" sz="1500" dirty="0"/>
          </a:p>
        </p:txBody>
      </p:sp>
      <p:sp>
        <p:nvSpPr>
          <p:cNvPr id="3" name="TextBox 2">
            <a:extLst>
              <a:ext uri="{FF2B5EF4-FFF2-40B4-BE49-F238E27FC236}">
                <a16:creationId xmlns:a16="http://schemas.microsoft.com/office/drawing/2014/main" id="{2AF0EBAF-2947-E1FE-216B-5BF6EC4A6FD1}"/>
              </a:ext>
            </a:extLst>
          </p:cNvPr>
          <p:cNvSpPr txBox="1"/>
          <p:nvPr/>
        </p:nvSpPr>
        <p:spPr>
          <a:xfrm>
            <a:off x="703650" y="2505670"/>
            <a:ext cx="3746500" cy="923330"/>
          </a:xfrm>
          <a:prstGeom prst="rect">
            <a:avLst/>
          </a:prstGeom>
          <a:noFill/>
        </p:spPr>
        <p:txBody>
          <a:bodyPr wrap="square" rtlCol="0">
            <a:spAutoFit/>
          </a:bodyPr>
          <a:lstStyle/>
          <a:p>
            <a:r>
              <a:rPr lang="en-US" dirty="0"/>
              <a:t>Equal Justice University</a:t>
            </a:r>
          </a:p>
          <a:p>
            <a:r>
              <a:rPr lang="en-US" dirty="0"/>
              <a:t>August 27, 2026</a:t>
            </a:r>
          </a:p>
          <a:p>
            <a:r>
              <a:rPr lang="en-US" dirty="0"/>
              <a:t>Murfreesboro, TN</a:t>
            </a:r>
          </a:p>
        </p:txBody>
      </p:sp>
    </p:spTree>
    <p:extLst>
      <p:ext uri="{BB962C8B-B14F-4D97-AF65-F5344CB8AC3E}">
        <p14:creationId xmlns:p14="http://schemas.microsoft.com/office/powerpoint/2010/main" val="2158950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9E4E-FB7A-4000-D61F-4FF7EE816804}"/>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9571884-F5E9-9927-400A-CF74BDF5EA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4861BB2-5EC3-0B60-D912-0B3DBCC59D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7D43296-1528-0D55-26B1-874D54688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F96D2AD-1CAF-4A75-2447-3492A97E6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7B715B0-2BFF-99E3-10F4-31EE7D483A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03619A-F6E1-4CD4-4D87-819BCD53620D}"/>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(x) records of students in education institutions the confidentiality of which records is protected by Tennessee or federal law.</a:t>
            </a:r>
            <a:endParaRPr lang="en-US" sz="2400" i="1" dirty="0">
              <a:solidFill>
                <a:schemeClr val="bg1"/>
              </a:solidFill>
            </a:endParaRPr>
          </a:p>
        </p:txBody>
      </p:sp>
      <p:sp>
        <p:nvSpPr>
          <p:cNvPr id="5" name="Content Placeholder 4">
            <a:extLst>
              <a:ext uri="{FF2B5EF4-FFF2-40B4-BE49-F238E27FC236}">
                <a16:creationId xmlns:a16="http://schemas.microsoft.com/office/drawing/2014/main" id="{1D1941E5-F969-5409-701B-EC4286705808}"/>
              </a:ext>
            </a:extLst>
          </p:cNvPr>
          <p:cNvSpPr>
            <a:spLocks noGrp="1"/>
          </p:cNvSpPr>
          <p:nvPr>
            <p:ph idx="1"/>
          </p:nvPr>
        </p:nvSpPr>
        <p:spPr/>
        <p:txBody>
          <a:bodyPr/>
          <a:lstStyle/>
          <a:p>
            <a:pPr marL="0" indent="0">
              <a:buNone/>
            </a:pPr>
            <a:r>
              <a:rPr lang="en-US" dirty="0"/>
              <a:t>What does this mean?</a:t>
            </a:r>
          </a:p>
        </p:txBody>
      </p:sp>
      <p:pic>
        <p:nvPicPr>
          <p:cNvPr id="4" name="Picture 3">
            <a:extLst>
              <a:ext uri="{FF2B5EF4-FFF2-40B4-BE49-F238E27FC236}">
                <a16:creationId xmlns:a16="http://schemas.microsoft.com/office/drawing/2014/main" id="{0889A516-7F99-2759-8EF6-E262497B16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350" y="2667396"/>
            <a:ext cx="4986338" cy="2667795"/>
          </a:xfrm>
          <a:prstGeom prst="rect">
            <a:avLst/>
          </a:prstGeom>
        </p:spPr>
      </p:pic>
      <p:pic>
        <p:nvPicPr>
          <p:cNvPr id="7" name="Picture 6">
            <a:extLst>
              <a:ext uri="{FF2B5EF4-FFF2-40B4-BE49-F238E27FC236}">
                <a16:creationId xmlns:a16="http://schemas.microsoft.com/office/drawing/2014/main" id="{F99EC6ED-756E-AFEE-041E-298699C13B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4537" y="2667396"/>
            <a:ext cx="5507857" cy="2667795"/>
          </a:xfrm>
          <a:prstGeom prst="rect">
            <a:avLst/>
          </a:prstGeom>
        </p:spPr>
      </p:pic>
      <p:sp>
        <p:nvSpPr>
          <p:cNvPr id="3" name="TextBox 2">
            <a:extLst>
              <a:ext uri="{FF2B5EF4-FFF2-40B4-BE49-F238E27FC236}">
                <a16:creationId xmlns:a16="http://schemas.microsoft.com/office/drawing/2014/main" id="{D1FB52DB-BA62-AC5E-0345-7C0B3EBAC350}"/>
              </a:ext>
            </a:extLst>
          </p:cNvPr>
          <p:cNvSpPr txBox="1"/>
          <p:nvPr/>
        </p:nvSpPr>
        <p:spPr>
          <a:xfrm>
            <a:off x="459350" y="5876144"/>
            <a:ext cx="11859878" cy="646331"/>
          </a:xfrm>
          <a:prstGeom prst="rect">
            <a:avLst/>
          </a:prstGeom>
          <a:noFill/>
        </p:spPr>
        <p:txBody>
          <a:bodyPr wrap="square" rtlCol="0">
            <a:spAutoFit/>
          </a:bodyPr>
          <a:lstStyle/>
          <a:p>
            <a:r>
              <a:rPr lang="en-US" dirty="0"/>
              <a:t>Credit: Tennessee Department of Education, Rachel </a:t>
            </a:r>
            <a:r>
              <a:rPr lang="en-US" dirty="0" err="1"/>
              <a:t>Suppé</a:t>
            </a:r>
            <a:r>
              <a:rPr lang="en-US" dirty="0"/>
              <a:t> and Keith Woodruff, “Charter School </a:t>
            </a:r>
          </a:p>
          <a:p>
            <a:r>
              <a:rPr lang="en-US" dirty="0"/>
              <a:t>Legal Issues.” https://</a:t>
            </a:r>
            <a:r>
              <a:rPr lang="en-US" dirty="0" err="1"/>
              <a:t>www.tn.gov</a:t>
            </a:r>
            <a:r>
              <a:rPr lang="en-US" dirty="0"/>
              <a:t>/content/dam/</a:t>
            </a:r>
            <a:r>
              <a:rPr lang="en-US" dirty="0" err="1"/>
              <a:t>tn</a:t>
            </a:r>
            <a:r>
              <a:rPr lang="en-US" dirty="0"/>
              <a:t>/education/nonpublic/</a:t>
            </a:r>
            <a:r>
              <a:rPr lang="en-US" dirty="0" err="1"/>
              <a:t>chtr_sch</a:t>
            </a:r>
            <a:r>
              <a:rPr lang="en-US" dirty="0"/>
              <a:t>/</a:t>
            </a:r>
            <a:r>
              <a:rPr lang="en-US" dirty="0" err="1"/>
              <a:t>chtr_sch_legal_issues.pdf</a:t>
            </a:r>
            <a:endParaRPr lang="en-US" dirty="0"/>
          </a:p>
        </p:txBody>
      </p:sp>
    </p:spTree>
    <p:extLst>
      <p:ext uri="{BB962C8B-B14F-4D97-AF65-F5344CB8AC3E}">
        <p14:creationId xmlns:p14="http://schemas.microsoft.com/office/powerpoint/2010/main" val="99425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76E6B0-14CC-9C86-0608-AAA13FD6F47A}"/>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A3B3200-DD10-C4EC-CC5C-05D43E047ACB}"/>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b="1" dirty="0">
                <a:solidFill>
                  <a:srgbClr val="FFFFFF"/>
                </a:solidFill>
              </a:rPr>
              <a:t>How to Redact</a:t>
            </a:r>
            <a:endParaRPr lang="en-US" sz="4800" b="1" kern="1200" dirty="0">
              <a:solidFill>
                <a:srgbClr val="FFFFFF"/>
              </a:solidFill>
              <a:latin typeface="+mj-lt"/>
              <a:ea typeface="+mj-ea"/>
              <a:cs typeface="+mj-cs"/>
            </a:endParaRPr>
          </a:p>
        </p:txBody>
      </p:sp>
      <p:sp>
        <p:nvSpPr>
          <p:cNvPr id="3" name="TextBox 2">
            <a:extLst>
              <a:ext uri="{FF2B5EF4-FFF2-40B4-BE49-F238E27FC236}">
                <a16:creationId xmlns:a16="http://schemas.microsoft.com/office/drawing/2014/main" id="{ED552D66-40C7-8558-D478-DD1123C7CC54}"/>
              </a:ext>
            </a:extLst>
          </p:cNvPr>
          <p:cNvSpPr txBox="1"/>
          <p:nvPr/>
        </p:nvSpPr>
        <p:spPr>
          <a:xfrm>
            <a:off x="777851" y="5493883"/>
            <a:ext cx="10870913" cy="861774"/>
          </a:xfrm>
          <a:prstGeom prst="rect">
            <a:avLst/>
          </a:prstGeom>
          <a:noFill/>
        </p:spPr>
        <p:txBody>
          <a:bodyPr wrap="square" rtlCol="0">
            <a:spAutoFit/>
          </a:bodyPr>
          <a:lstStyle/>
          <a:p>
            <a:r>
              <a:rPr lang="en-US" sz="1600" dirty="0">
                <a:solidFill>
                  <a:schemeClr val="bg1"/>
                </a:solidFill>
              </a:rPr>
              <a:t>Acknowledgement: The author is indebted to Benjamin </a:t>
            </a:r>
            <a:r>
              <a:rPr lang="en-US" sz="1600" dirty="0">
                <a:solidFill>
                  <a:schemeClr val="bg1"/>
                </a:solidFill>
                <a:highlight>
                  <a:srgbClr val="000000"/>
                </a:highlight>
              </a:rPr>
              <a:t>K.</a:t>
            </a:r>
            <a:r>
              <a:rPr lang="en-US" sz="1600" dirty="0">
                <a:solidFill>
                  <a:schemeClr val="bg1"/>
                </a:solidFill>
              </a:rPr>
              <a:t> Raybin, Esq. of Raybin &amp; Weissman, P.C., who developed and first explicated to the author much of the redaction system shown on the following slides.</a:t>
            </a:r>
          </a:p>
          <a:p>
            <a:endParaRPr lang="en-US" dirty="0">
              <a:solidFill>
                <a:schemeClr val="bg1"/>
              </a:solidFill>
            </a:endParaRPr>
          </a:p>
        </p:txBody>
      </p:sp>
    </p:spTree>
    <p:extLst>
      <p:ext uri="{BB962C8B-B14F-4D97-AF65-F5344CB8AC3E}">
        <p14:creationId xmlns:p14="http://schemas.microsoft.com/office/powerpoint/2010/main" val="2056948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F86A2-3AE9-5339-5625-7072123AADAE}"/>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AF8AB2D-3C9A-330D-0C1B-7C5BAC8179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C2FBBB62-AAF8-F078-9ACA-1D48E3CB6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181B4529-EA70-7977-B58E-12BB98176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3EA35353-2A2C-D05C-08F8-061593916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108A22F8-42B0-C164-D9B6-951E41D02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531C1A25-B1C4-3981-A921-E39DCFFEFBF0}"/>
              </a:ext>
            </a:extLst>
          </p:cNvPr>
          <p:cNvSpPr>
            <a:spLocks noGrp="1"/>
          </p:cNvSpPr>
          <p:nvPr>
            <p:ph type="title"/>
          </p:nvPr>
        </p:nvSpPr>
        <p:spPr>
          <a:xfrm>
            <a:off x="3382638" y="278535"/>
            <a:ext cx="5426719" cy="1033669"/>
          </a:xfrm>
        </p:spPr>
        <p:txBody>
          <a:bodyPr>
            <a:normAutofit/>
          </a:bodyPr>
          <a:lstStyle/>
          <a:p>
            <a:r>
              <a:rPr lang="en-US" sz="2400" dirty="0">
                <a:solidFill>
                  <a:schemeClr val="bg1"/>
                </a:solidFill>
              </a:rPr>
              <a:t>Before redaction, remember. . . !!!!</a:t>
            </a:r>
            <a:endParaRPr lang="en-US" sz="2400" i="1" dirty="0">
              <a:solidFill>
                <a:schemeClr val="bg1"/>
              </a:solidFill>
            </a:endParaRPr>
          </a:p>
        </p:txBody>
      </p:sp>
      <p:sp>
        <p:nvSpPr>
          <p:cNvPr id="5" name="Content Placeholder 4">
            <a:extLst>
              <a:ext uri="{FF2B5EF4-FFF2-40B4-BE49-F238E27FC236}">
                <a16:creationId xmlns:a16="http://schemas.microsoft.com/office/drawing/2014/main" id="{6850EF92-B5F0-847B-9985-04A0957AB42B}"/>
              </a:ext>
            </a:extLst>
          </p:cNvPr>
          <p:cNvSpPr>
            <a:spLocks noGrp="1"/>
          </p:cNvSpPr>
          <p:nvPr>
            <p:ph idx="1"/>
          </p:nvPr>
        </p:nvSpPr>
        <p:spPr/>
        <p:txBody>
          <a:bodyPr>
            <a:normAutofit/>
          </a:bodyPr>
          <a:lstStyle/>
          <a:p>
            <a:pPr>
              <a:buFont typeface="Wingdings" pitchFamily="2" charset="2"/>
              <a:buChar char="Ø"/>
            </a:pPr>
            <a:r>
              <a:rPr lang="en-US" dirty="0"/>
              <a:t>Save an unredacted copy of your filing somewhere safe where you can’t mess it up during the redaction process. (One technique is to email it to yourself.)</a:t>
            </a:r>
          </a:p>
          <a:p>
            <a:pPr>
              <a:buFont typeface="Wingdings" pitchFamily="2" charset="2"/>
              <a:buChar char="Ø"/>
            </a:pPr>
            <a:r>
              <a:rPr lang="en-US" dirty="0"/>
              <a:t>Make a duplicate for redaction purposes.</a:t>
            </a:r>
          </a:p>
          <a:p>
            <a:pPr>
              <a:buFont typeface="Wingdings" pitchFamily="2" charset="2"/>
              <a:buChar char="Ø"/>
            </a:pPr>
            <a:r>
              <a:rPr lang="en-US" dirty="0"/>
              <a:t>Remember: You will need to file both a redacted and </a:t>
            </a:r>
            <a:r>
              <a:rPr lang="en-US" u="sng" dirty="0"/>
              <a:t>unredacted</a:t>
            </a:r>
            <a:r>
              <a:rPr lang="en-US" dirty="0"/>
              <a:t> copy of your filing. </a:t>
            </a:r>
            <a:r>
              <a:rPr lang="en-US" i="1" dirty="0"/>
              <a:t>See</a:t>
            </a:r>
            <a:r>
              <a:rPr lang="en-US" dirty="0"/>
              <a:t> Tenn. R. App. P. 20B(3)(f)</a:t>
            </a:r>
          </a:p>
        </p:txBody>
      </p:sp>
    </p:spTree>
    <p:extLst>
      <p:ext uri="{BB962C8B-B14F-4D97-AF65-F5344CB8AC3E}">
        <p14:creationId xmlns:p14="http://schemas.microsoft.com/office/powerpoint/2010/main" val="3871957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98F22-EC4E-455C-78B6-7516D76D00AD}"/>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59C54EF-A717-FEE9-ED32-8DB2301E7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36F5BF5F-E460-FECA-85D5-D1F5ED7B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215F1876-8C92-B9EA-CA57-32F7329BA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FA833A8E-3863-0DB9-3584-ABC42DA28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B35EC00A-66FF-9D52-9E65-AE4F3DB50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5C4832F5-AB23-AFE7-FD0A-9942EBE5575F}"/>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Methods of Redaction</a:t>
            </a:r>
            <a:endParaRPr lang="en-US" sz="2400" i="1" dirty="0">
              <a:solidFill>
                <a:schemeClr val="bg1"/>
              </a:solidFill>
            </a:endParaRPr>
          </a:p>
        </p:txBody>
      </p:sp>
      <p:sp>
        <p:nvSpPr>
          <p:cNvPr id="5" name="Content Placeholder 4">
            <a:extLst>
              <a:ext uri="{FF2B5EF4-FFF2-40B4-BE49-F238E27FC236}">
                <a16:creationId xmlns:a16="http://schemas.microsoft.com/office/drawing/2014/main" id="{2E5A71BD-89A3-7F6E-9AD2-A19886687ABF}"/>
              </a:ext>
            </a:extLst>
          </p:cNvPr>
          <p:cNvSpPr>
            <a:spLocks noGrp="1"/>
          </p:cNvSpPr>
          <p:nvPr>
            <p:ph idx="1"/>
          </p:nvPr>
        </p:nvSpPr>
        <p:spPr/>
        <p:txBody>
          <a:bodyPr>
            <a:normAutofit fontScale="85000" lnSpcReduction="10000"/>
          </a:bodyPr>
          <a:lstStyle/>
          <a:p>
            <a:pPr marL="0" indent="0">
              <a:buNone/>
            </a:pPr>
            <a:r>
              <a:rPr lang="en-US" i="1" dirty="0"/>
              <a:t>See</a:t>
            </a:r>
            <a:r>
              <a:rPr lang="en-US" dirty="0"/>
              <a:t> Tenn. R. App. P. 20B(5)(b)</a:t>
            </a:r>
          </a:p>
          <a:p>
            <a:pPr marL="457200" lvl="1" indent="0">
              <a:lnSpc>
                <a:spcPct val="110000"/>
              </a:lnSpc>
              <a:buNone/>
            </a:pPr>
            <a:r>
              <a:rPr lang="en-US" dirty="0"/>
              <a:t>(b) Redaction may be accomplished manually or by use of technology, such as redaction software.</a:t>
            </a:r>
            <a:endParaRPr lang="en-US" i="1" dirty="0"/>
          </a:p>
          <a:p>
            <a:pPr marL="0" indent="0">
              <a:buNone/>
            </a:pPr>
            <a:endParaRPr lang="en-US" i="1" dirty="0"/>
          </a:p>
          <a:p>
            <a:pPr marL="0" indent="0">
              <a:buNone/>
            </a:pPr>
            <a:r>
              <a:rPr lang="en-US" i="1" dirty="0"/>
              <a:t>But see</a:t>
            </a:r>
            <a:r>
              <a:rPr lang="en-US" dirty="0"/>
              <a:t> Tenn. Sup. Ct. R. 46 § 3.02(b)</a:t>
            </a:r>
          </a:p>
          <a:p>
            <a:pPr marL="457200" lvl="1" indent="0">
              <a:lnSpc>
                <a:spcPct val="120000"/>
              </a:lnSpc>
              <a:buNone/>
            </a:pPr>
            <a:r>
              <a:rPr lang="en-US" dirty="0"/>
              <a:t>(b) All original documents (e.g., applications, briefs, motions, memoranda of law, and similar documents) that are e-filed </a:t>
            </a:r>
            <a:r>
              <a:rPr lang="en-US" u="sng" dirty="0"/>
              <a:t>shall be prepared through direct conversion from the word processing file to Portable Document Format and not through scanning of the original paper document</a:t>
            </a:r>
            <a:r>
              <a:rPr lang="en-US" dirty="0"/>
              <a:t>. Notwithstanding the foregoing sentence, all attachments and appendices containing photocopies of documents may be scanned into Portable Document Format. E-filed PDF documents shall be text searchable, if possible.</a:t>
            </a:r>
            <a:endParaRPr lang="en-US" i="1" dirty="0"/>
          </a:p>
        </p:txBody>
      </p:sp>
    </p:spTree>
    <p:extLst>
      <p:ext uri="{BB962C8B-B14F-4D97-AF65-F5344CB8AC3E}">
        <p14:creationId xmlns:p14="http://schemas.microsoft.com/office/powerpoint/2010/main" val="4261570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5F369-65F5-E5C7-057E-451FB066B020}"/>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473C867-90CA-CCFC-5F94-6830619A9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2BEE3EBD-D096-E1CB-3011-3A454F44D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F45F22CB-B2B9-10E9-A903-CBC781AEC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11027A55-2CE8-30AE-6813-4BAAC6AE6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776FBFC6-5430-FDC6-ED53-BDD069817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3384F3A4-4F29-1C10-9738-D8A87A4AEC49}"/>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Technical Redaction Requirements</a:t>
            </a:r>
            <a:endParaRPr lang="en-US" sz="2400" i="1" dirty="0">
              <a:solidFill>
                <a:schemeClr val="bg1"/>
              </a:solidFill>
            </a:endParaRPr>
          </a:p>
        </p:txBody>
      </p:sp>
      <p:sp>
        <p:nvSpPr>
          <p:cNvPr id="5" name="Content Placeholder 4">
            <a:extLst>
              <a:ext uri="{FF2B5EF4-FFF2-40B4-BE49-F238E27FC236}">
                <a16:creationId xmlns:a16="http://schemas.microsoft.com/office/drawing/2014/main" id="{C9BE7D96-2381-7C89-CE48-4A38E5643586}"/>
              </a:ext>
            </a:extLst>
          </p:cNvPr>
          <p:cNvSpPr>
            <a:spLocks noGrp="1"/>
          </p:cNvSpPr>
          <p:nvPr>
            <p:ph idx="1"/>
          </p:nvPr>
        </p:nvSpPr>
        <p:spPr/>
        <p:txBody>
          <a:bodyPr>
            <a:normAutofit fontScale="92500" lnSpcReduction="10000"/>
          </a:bodyPr>
          <a:lstStyle/>
          <a:p>
            <a:pPr marL="0" indent="0">
              <a:buNone/>
            </a:pPr>
            <a:r>
              <a:rPr lang="en-US" dirty="0"/>
              <a:t>Tenn. R. App. P. 20B(5)(a)</a:t>
            </a:r>
          </a:p>
          <a:p>
            <a:pPr marL="457200" lvl="1" indent="0">
              <a:buNone/>
            </a:pPr>
            <a:r>
              <a:rPr lang="en-US" dirty="0"/>
              <a:t>Redaction is the process of </a:t>
            </a:r>
            <a:r>
              <a:rPr lang="en-US" u="sng" dirty="0"/>
              <a:t>permanently and completely obscuring or removing</a:t>
            </a:r>
            <a:r>
              <a:rPr lang="en-US" dirty="0"/>
              <a:t> Confidential Information in a Filing before it is filed or submitted so that the Confidential Information is not accessible from the Filing.</a:t>
            </a:r>
          </a:p>
          <a:p>
            <a:pPr marL="457200" lvl="1" indent="0">
              <a:buNone/>
            </a:pPr>
            <a:endParaRPr lang="en-US" dirty="0"/>
          </a:p>
          <a:p>
            <a:pPr marL="0" indent="0">
              <a:buNone/>
            </a:pPr>
            <a:r>
              <a:rPr lang="en-US" dirty="0"/>
              <a:t>Tenn. R. App. P. 20B(5)(c)</a:t>
            </a:r>
          </a:p>
          <a:p>
            <a:pPr marL="457200" lvl="1" indent="0">
              <a:buNone/>
            </a:pPr>
            <a:r>
              <a:rPr lang="en-US" dirty="0"/>
              <a:t>Whatever redaction method is used must protect the confidentiality of the redacted information and ensure that all Confidential Information, </a:t>
            </a:r>
            <a:r>
              <a:rPr lang="en-US" u="sng" dirty="0"/>
              <a:t>including all metadata</a:t>
            </a:r>
            <a:r>
              <a:rPr lang="en-US" dirty="0"/>
              <a:t>, has been completely and permanently obscured or removed and </a:t>
            </a:r>
            <a:r>
              <a:rPr lang="en-US" u="sng" dirty="0"/>
              <a:t>cannot be restored or accessed</a:t>
            </a:r>
            <a:r>
              <a:rPr lang="en-US" dirty="0"/>
              <a:t>. Redacted Filings </a:t>
            </a:r>
            <a:r>
              <a:rPr lang="en-US" u="sng" dirty="0"/>
              <a:t>must make clear when and where information has been redacted</a:t>
            </a:r>
            <a:r>
              <a:rPr lang="en-US" dirty="0"/>
              <a:t>, as appropriate, for example by replacing the redacted information with blackout boxes or bars, asterisks, an individual’s initials, a generic descriptor (e.g. SS#), or ellipses.</a:t>
            </a:r>
          </a:p>
        </p:txBody>
      </p:sp>
    </p:spTree>
    <p:extLst>
      <p:ext uri="{BB962C8B-B14F-4D97-AF65-F5344CB8AC3E}">
        <p14:creationId xmlns:p14="http://schemas.microsoft.com/office/powerpoint/2010/main" val="407781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41FEA-2419-4C28-D0EE-72B327D6A6E1}"/>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A9CAE0E-5DD0-1F6F-AE04-A67A5FD5F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0E47A145-9B4A-3593-2B1A-8789E3C209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839E6ABF-C353-5020-3C91-58902593C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FDB0147A-B15D-636C-81D2-DCA4977F4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40057DF9-145B-0F0F-B9A8-372B8E6A1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89C9E071-02CF-A21B-4963-6133AFB45D09}"/>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1: Convert to PDF (Option A)</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2FA583A4-C541-CF4D-55A5-3FD438C8CF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1437" y="1825625"/>
            <a:ext cx="8129125" cy="4351338"/>
          </a:xfrm>
          <a:prstGeom prst="rect">
            <a:avLst/>
          </a:prstGeom>
        </p:spPr>
      </p:pic>
    </p:spTree>
    <p:extLst>
      <p:ext uri="{BB962C8B-B14F-4D97-AF65-F5344CB8AC3E}">
        <p14:creationId xmlns:p14="http://schemas.microsoft.com/office/powerpoint/2010/main" val="1175634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FF138-309F-216A-2522-ACDB6A143F2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D29A757-EF9B-CCE7-A4D7-0EB09DEC4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3E95E01C-06F6-DE7B-B19A-B713A5ED3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99D2D727-5560-0514-B900-F8699EC068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E94E9488-BAC7-0AA2-EE00-7001D02D0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B41EEB5C-058A-6964-FD5C-7FA85CD852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CC51A58F-E9AF-E081-99C4-FC0876D821C4}"/>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1: Convert to PDF (Option B)</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DB045A52-FCDF-09E3-4F50-A1F1AC3431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7977" y="1825625"/>
            <a:ext cx="7056045" cy="4351338"/>
          </a:xfrm>
          <a:prstGeom prst="rect">
            <a:avLst/>
          </a:prstGeom>
        </p:spPr>
      </p:pic>
    </p:spTree>
    <p:extLst>
      <p:ext uri="{BB962C8B-B14F-4D97-AF65-F5344CB8AC3E}">
        <p14:creationId xmlns:p14="http://schemas.microsoft.com/office/powerpoint/2010/main" val="3280799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3F252-93D4-C401-9137-DF584B71BD1E}"/>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EEDAE7F-A872-8D13-A973-D6ADAB18B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58E2A025-C898-0F37-3425-1E4602B9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B9E833FA-DAC7-678B-CEB5-CEE34BAC55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B2666A2C-3424-3FC2-7F6D-8695A512FD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08451707-CA27-B614-9403-5DFAF4495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A6EE7FDB-4849-01A1-52C8-1F8AC22F7CB4}"/>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2: Select “All tools,” then, if necessary, “View more.”</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E7468AEE-46F7-60ED-9AC0-23A7C58154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6634" y="1825625"/>
            <a:ext cx="7078731" cy="4351338"/>
          </a:xfrm>
          <a:prstGeom prst="rect">
            <a:avLst/>
          </a:prstGeom>
        </p:spPr>
      </p:pic>
    </p:spTree>
    <p:extLst>
      <p:ext uri="{BB962C8B-B14F-4D97-AF65-F5344CB8AC3E}">
        <p14:creationId xmlns:p14="http://schemas.microsoft.com/office/powerpoint/2010/main" val="3342308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CCAB5-7200-ED01-4708-8A3D55434C0A}"/>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D8311E7-CC09-5F10-F1C6-D2DC0A96D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DC53EA83-789D-0C73-E495-1A9DA2BAB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7ECD3243-9C9B-F939-8E2B-514435519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D6D6FF47-49E7-6C32-8E4C-7F7ADBEAE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198F6045-80F4-CFA5-0D8C-AA87044D72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F005DF41-E0E4-D118-4C98-50BCE6BB1DC9}"/>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3: Select “Redact a PDF”</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CD3CF87A-E484-042A-D3A6-D83D853FEFB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6634" y="1825625"/>
            <a:ext cx="7078731" cy="4351338"/>
          </a:xfrm>
          <a:prstGeom prst="rect">
            <a:avLst/>
          </a:prstGeom>
        </p:spPr>
      </p:pic>
    </p:spTree>
    <p:extLst>
      <p:ext uri="{BB962C8B-B14F-4D97-AF65-F5344CB8AC3E}">
        <p14:creationId xmlns:p14="http://schemas.microsoft.com/office/powerpoint/2010/main" val="2900618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CD0DC-D40C-F239-5DF2-FE7ABEDCAF31}"/>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F638E68-69C7-1378-712E-7112BE99F6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90F51604-3230-F03F-D8EE-8A8870A50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F6D0D523-9694-9219-AFD3-146CC5470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C495AB93-F69A-9AE8-3FBE-6E2CDA7C0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2A2941A4-6978-FC09-BE65-0111E66349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45D200D2-C93B-9E21-F1C2-3081337529F5}"/>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4: Select “Set Properties” and set your properties accordingly.</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F5194698-945B-3ABF-AD97-E0FA9B04D3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3105" y="1825625"/>
            <a:ext cx="7105790" cy="4351338"/>
          </a:xfrm>
          <a:prstGeom prst="rect">
            <a:avLst/>
          </a:prstGeom>
        </p:spPr>
      </p:pic>
    </p:spTree>
    <p:extLst>
      <p:ext uri="{BB962C8B-B14F-4D97-AF65-F5344CB8AC3E}">
        <p14:creationId xmlns:p14="http://schemas.microsoft.com/office/powerpoint/2010/main" val="2822847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E7305-4395-8DE1-2F0F-77C9CC716178}"/>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0812BF4-8BDE-8371-19EA-9278AF613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41F4B6A-1995-AB86-3782-ED36E5F1D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37775E5-A39F-81B8-83D5-B240D5BCA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A3137AB-405B-1890-1C16-740B9B6CB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A94CE17-BCE2-7F8B-5AE7-E0079CCB0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2E94D2-592E-86B8-30FE-525E37A3D827}"/>
              </a:ext>
            </a:extLst>
          </p:cNvPr>
          <p:cNvSpPr>
            <a:spLocks noGrp="1"/>
          </p:cNvSpPr>
          <p:nvPr>
            <p:ph type="title"/>
          </p:nvPr>
        </p:nvSpPr>
        <p:spPr>
          <a:xfrm>
            <a:off x="1371599" y="294538"/>
            <a:ext cx="9895951" cy="1033669"/>
          </a:xfrm>
        </p:spPr>
        <p:txBody>
          <a:bodyPr>
            <a:normAutofit/>
          </a:bodyPr>
          <a:lstStyle/>
          <a:p>
            <a:r>
              <a:rPr lang="en-US" sz="3700" b="1" i="1" dirty="0">
                <a:solidFill>
                  <a:srgbClr val="FFFFFF"/>
                </a:solidFill>
              </a:rPr>
              <a:t>What documents must be redacted?</a:t>
            </a:r>
            <a:endParaRPr lang="en-US" sz="3700" i="1" dirty="0">
              <a:solidFill>
                <a:srgbClr val="FFFFFF"/>
              </a:solidFill>
            </a:endParaRPr>
          </a:p>
        </p:txBody>
      </p:sp>
      <p:sp>
        <p:nvSpPr>
          <p:cNvPr id="3" name="Content Placeholder 2">
            <a:extLst>
              <a:ext uri="{FF2B5EF4-FFF2-40B4-BE49-F238E27FC236}">
                <a16:creationId xmlns:a16="http://schemas.microsoft.com/office/drawing/2014/main" id="{FE3D7E86-6624-FE7F-15D7-CB39965E694F}"/>
              </a:ext>
            </a:extLst>
          </p:cNvPr>
          <p:cNvSpPr>
            <a:spLocks noGrp="1"/>
          </p:cNvSpPr>
          <p:nvPr>
            <p:ph idx="1"/>
          </p:nvPr>
        </p:nvSpPr>
        <p:spPr>
          <a:xfrm>
            <a:off x="842963" y="1885279"/>
            <a:ext cx="10424587" cy="4296625"/>
          </a:xfrm>
        </p:spPr>
        <p:txBody>
          <a:bodyPr anchor="ctr">
            <a:normAutofit/>
          </a:bodyPr>
          <a:lstStyle/>
          <a:p>
            <a:pPr marL="0" indent="0">
              <a:buNone/>
            </a:pPr>
            <a:r>
              <a:rPr lang="en-US" b="1" u="sng" dirty="0"/>
              <a:t>Tenn. R. of App. P. 20B(3)(a)</a:t>
            </a:r>
          </a:p>
          <a:p>
            <a:pPr marL="0" indent="0">
              <a:buNone/>
            </a:pPr>
            <a:r>
              <a:rPr lang="en-US" sz="2000" dirty="0"/>
              <a:t>(a) Unless the Court orders otherwise, all Confidential Information must be omitted or redacted from a Filing before the Filing is filed or submitted in an Appellate Court.</a:t>
            </a:r>
          </a:p>
          <a:p>
            <a:pPr marL="0" indent="0">
              <a:buNone/>
            </a:pPr>
            <a:endParaRPr lang="en-US" dirty="0"/>
          </a:p>
          <a:p>
            <a:pPr marL="0" indent="0">
              <a:buNone/>
            </a:pPr>
            <a:r>
              <a:rPr lang="en-US" b="1" u="sng" dirty="0"/>
              <a:t>Tenn. R. of App. P. 20B(2)(e)</a:t>
            </a:r>
          </a:p>
          <a:p>
            <a:pPr marL="0" indent="0">
              <a:buNone/>
            </a:pPr>
            <a:r>
              <a:rPr lang="en-US" sz="2000" dirty="0"/>
              <a:t>(e) “Filing” means any paper filed or submitted, whether electronically or otherwise, in an Appellate Court and includes appendices, exhibits, and attachments filed or submitted with the Filing.</a:t>
            </a:r>
          </a:p>
          <a:p>
            <a:pPr marL="0" indent="0">
              <a:buNone/>
            </a:pPr>
            <a:endParaRPr lang="en-US" dirty="0"/>
          </a:p>
        </p:txBody>
      </p:sp>
    </p:spTree>
    <p:extLst>
      <p:ext uri="{BB962C8B-B14F-4D97-AF65-F5344CB8AC3E}">
        <p14:creationId xmlns:p14="http://schemas.microsoft.com/office/powerpoint/2010/main" val="3150011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3AC44-9D91-31D8-CC9B-7B815634E5B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FFCE6ED-8940-8EC9-B008-EA2ABFEF1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55E93205-27BE-EB93-F20B-7AB28E3EF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7C39BE7C-9D30-9BA0-035C-69F4AD9CBE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CD044E3E-6F50-5DD6-AAA3-E3E0051D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CD35073A-1B66-E595-5585-84E2DA652D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BCAC1D36-63E8-4854-50F6-24FC65049EDF}"/>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5: Select “Redact text and images” and highlight text you wish to redact.</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D8B18D8D-5E46-76B4-8196-FDA17A59EAC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9357" y="1825625"/>
            <a:ext cx="7716989" cy="4737837"/>
          </a:xfrm>
          <a:prstGeom prst="rect">
            <a:avLst/>
          </a:prstGeom>
        </p:spPr>
      </p:pic>
    </p:spTree>
    <p:extLst>
      <p:ext uri="{BB962C8B-B14F-4D97-AF65-F5344CB8AC3E}">
        <p14:creationId xmlns:p14="http://schemas.microsoft.com/office/powerpoint/2010/main" val="1423254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F07CB-2696-CA8D-3DDE-27C1506E79AD}"/>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8538F22-36E7-10E0-6377-9F0D7BEA82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BB0E0D1B-CE1B-5DDC-BE30-A2FC70B61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BB35CAB8-2366-73BA-9F50-A3F8A6F30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C89C8D36-467C-DF9C-64E8-E700DEBCC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A265FF18-FE14-26CF-9E21-475EBA4D3C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639062C7-1AF1-E793-B7D4-99DCE7A72187}"/>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6: Review and “Apply” your redactions.</a:t>
            </a:r>
            <a:endParaRPr lang="en-US" sz="2400" i="1" dirty="0">
              <a:solidFill>
                <a:schemeClr val="bg1"/>
              </a:solidFill>
            </a:endParaRPr>
          </a:p>
        </p:txBody>
      </p:sp>
      <p:pic>
        <p:nvPicPr>
          <p:cNvPr id="9" name="Content Placeholder 8">
            <a:extLst>
              <a:ext uri="{FF2B5EF4-FFF2-40B4-BE49-F238E27FC236}">
                <a16:creationId xmlns:a16="http://schemas.microsoft.com/office/drawing/2014/main" id="{FC1CE1CD-0E73-1091-9D44-0DE51E8C12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0035" y="1825625"/>
            <a:ext cx="7051930" cy="4351338"/>
          </a:xfrm>
          <a:prstGeom prst="rect">
            <a:avLst/>
          </a:prstGeom>
        </p:spPr>
      </p:pic>
    </p:spTree>
    <p:extLst>
      <p:ext uri="{BB962C8B-B14F-4D97-AF65-F5344CB8AC3E}">
        <p14:creationId xmlns:p14="http://schemas.microsoft.com/office/powerpoint/2010/main" val="14812263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F7406-1A62-1A73-5A1D-AB7151782082}"/>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79A7A1C-9A0D-3998-1F1A-DE8B80023F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A9A0AB6E-D819-B163-3B9E-945CF5E054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288D7B0D-51F3-9294-0DF2-FAC31F550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0A868608-291E-D21C-894A-88FBD7506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7686F10C-FD6D-029A-7A29-CD08951B8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42F98547-FDEB-C439-8C2C-4EE21133A27A}"/>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7: Sanitize during redaction.</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D0CA87B5-C396-E2CA-9240-FB52BBBEBA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81300" y="2083594"/>
            <a:ext cx="6629400" cy="3835400"/>
          </a:xfrm>
          <a:prstGeom prst="rect">
            <a:avLst/>
          </a:prstGeom>
        </p:spPr>
      </p:pic>
    </p:spTree>
    <p:extLst>
      <p:ext uri="{BB962C8B-B14F-4D97-AF65-F5344CB8AC3E}">
        <p14:creationId xmlns:p14="http://schemas.microsoft.com/office/powerpoint/2010/main" val="1217738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8780C-F92B-EAF3-9F84-D48DACFEF4F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C5DA55F-1D68-E9B0-537D-04F6DF40EF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FD25E099-501D-B65F-09A8-B6B0B7CA3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270C9486-B647-DD46-963A-AECFB2208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39F1CB5E-A8FF-F8A5-5A11-00B21CDDD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D788124C-1E9C-38C0-95DF-62EF60F1F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EFBD2201-A3AA-1F19-EBF0-8155E02ACB2B}"/>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8: Make sure you close the redaction tool.</a:t>
            </a:r>
            <a:endParaRPr lang="en-US" sz="2400" i="1" dirty="0">
              <a:solidFill>
                <a:schemeClr val="bg1"/>
              </a:solidFill>
            </a:endParaRPr>
          </a:p>
        </p:txBody>
      </p:sp>
      <p:pic>
        <p:nvPicPr>
          <p:cNvPr id="4" name="Content Placeholder 3">
            <a:extLst>
              <a:ext uri="{FF2B5EF4-FFF2-40B4-BE49-F238E27FC236}">
                <a16:creationId xmlns:a16="http://schemas.microsoft.com/office/drawing/2014/main" id="{243C19A7-BC30-AE6C-63E2-7FDC9DEB4B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0980" y="1825625"/>
            <a:ext cx="7090039" cy="4351338"/>
          </a:xfrm>
          <a:prstGeom prst="rect">
            <a:avLst/>
          </a:prstGeom>
        </p:spPr>
      </p:pic>
    </p:spTree>
    <p:extLst>
      <p:ext uri="{BB962C8B-B14F-4D97-AF65-F5344CB8AC3E}">
        <p14:creationId xmlns:p14="http://schemas.microsoft.com/office/powerpoint/2010/main" val="1869120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C7B35-FD1D-A45C-D7C9-CBC04C04FD00}"/>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1F70BCF-8F4B-4564-212D-D78C453DC8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5DB80657-670A-898E-93C5-878AEFC7BA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7924C626-3487-745F-1CEF-E57875B0B2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7CA53629-F6DB-A52E-DC4E-9D3E79CC5E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D894BF46-8058-5410-2339-23C1AA094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2CB59BBE-74D9-76E3-0277-F7A3E7F8F5E7}"/>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9: Add words “Redacted Filing” to cover page.</a:t>
            </a:r>
            <a:endParaRPr lang="en-US" sz="2400" i="1" dirty="0">
              <a:solidFill>
                <a:schemeClr val="bg1"/>
              </a:solidFill>
            </a:endParaRPr>
          </a:p>
        </p:txBody>
      </p:sp>
      <p:pic>
        <p:nvPicPr>
          <p:cNvPr id="11" name="Content Placeholder 10">
            <a:extLst>
              <a:ext uri="{FF2B5EF4-FFF2-40B4-BE49-F238E27FC236}">
                <a16:creationId xmlns:a16="http://schemas.microsoft.com/office/drawing/2014/main" id="{A494ECDE-BCEA-9780-9117-64F331FB579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5308" y="1825625"/>
            <a:ext cx="7101383" cy="4351338"/>
          </a:xfrm>
          <a:prstGeom prst="rect">
            <a:avLst/>
          </a:prstGeom>
        </p:spPr>
      </p:pic>
    </p:spTree>
    <p:extLst>
      <p:ext uri="{BB962C8B-B14F-4D97-AF65-F5344CB8AC3E}">
        <p14:creationId xmlns:p14="http://schemas.microsoft.com/office/powerpoint/2010/main" val="942910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9A1A8-C889-D9D9-1168-CE9601EF2CE7}"/>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561895F-8975-568E-B9CE-AB7ED509F9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8F129586-2627-D9DC-135E-A45FBA703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BC5038A6-9500-D91A-A3D4-205658E5E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FB06AF4B-158B-343C-7D6F-7AC54A4BE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2A736143-C67C-E492-99FC-C12508BCD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ADC7D4EC-4C3F-6C33-D648-703A22D447A6}"/>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10: Select “All tools,” then “Protect a PDF.” </a:t>
            </a:r>
            <a:endParaRPr lang="en-US" sz="2400" i="1" dirty="0">
              <a:solidFill>
                <a:schemeClr val="bg1"/>
              </a:solidFill>
            </a:endParaRPr>
          </a:p>
        </p:txBody>
      </p:sp>
      <p:pic>
        <p:nvPicPr>
          <p:cNvPr id="15" name="Content Placeholder 14">
            <a:extLst>
              <a:ext uri="{FF2B5EF4-FFF2-40B4-BE49-F238E27FC236}">
                <a16:creationId xmlns:a16="http://schemas.microsoft.com/office/drawing/2014/main" id="{F9DB3483-1A2A-8CC8-0C66-2DBDEEDE92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3105" y="1825625"/>
            <a:ext cx="7105790" cy="4351338"/>
          </a:xfrm>
          <a:prstGeom prst="rect">
            <a:avLst/>
          </a:prstGeom>
        </p:spPr>
      </p:pic>
    </p:spTree>
    <p:extLst>
      <p:ext uri="{BB962C8B-B14F-4D97-AF65-F5344CB8AC3E}">
        <p14:creationId xmlns:p14="http://schemas.microsoft.com/office/powerpoint/2010/main" val="1295935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5049E-A3F0-5A67-9303-779C8EA2E278}"/>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C339322-3F77-06EE-FD87-5DAF4E22B6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33A6A8BD-DFC8-0604-D503-30472B84D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D260B39F-A335-AA3C-8152-E79F81A21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15CC53F0-A62D-8B2E-246C-66A3C5DFD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36A411C4-5EF6-2D27-A4FF-81F0BE9F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AF52582E-A3E8-30C8-ADF5-1F95A6875D9B}"/>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11: See if there is information to scrub.</a:t>
            </a:r>
            <a:endParaRPr lang="en-US" sz="2400" i="1" dirty="0">
              <a:solidFill>
                <a:schemeClr val="bg1"/>
              </a:solidFill>
            </a:endParaRPr>
          </a:p>
        </p:txBody>
      </p:sp>
      <p:pic>
        <p:nvPicPr>
          <p:cNvPr id="4" name="Picture 3">
            <a:extLst>
              <a:ext uri="{FF2B5EF4-FFF2-40B4-BE49-F238E27FC236}">
                <a16:creationId xmlns:a16="http://schemas.microsoft.com/office/drawing/2014/main" id="{05AB25AC-ED11-A310-0D93-C607178F6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490" y="1773406"/>
            <a:ext cx="7772400" cy="4790056"/>
          </a:xfrm>
          <a:prstGeom prst="rect">
            <a:avLst/>
          </a:prstGeom>
        </p:spPr>
      </p:pic>
    </p:spTree>
    <p:extLst>
      <p:ext uri="{BB962C8B-B14F-4D97-AF65-F5344CB8AC3E}">
        <p14:creationId xmlns:p14="http://schemas.microsoft.com/office/powerpoint/2010/main" val="1452281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837C6-CB56-8FB7-1421-04A9678DA4C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40A1DE5-81E4-FFDB-BDCC-8E9D0371A4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C0B97DF5-D6F4-072D-8808-ABF2542E2D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F6C63036-B96C-DC43-9D04-B44AE272A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97EA95DD-A7D0-571D-682B-B237B768A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51E16B4B-507C-CD17-9A05-F2E395140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2E287F3D-2774-6FB1-5FF7-87A57C7244BF}"/>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12: Scrub information.</a:t>
            </a:r>
            <a:endParaRPr lang="en-US" sz="2400" i="1" dirty="0">
              <a:solidFill>
                <a:schemeClr val="bg1"/>
              </a:solidFill>
            </a:endParaRPr>
          </a:p>
        </p:txBody>
      </p:sp>
      <p:pic>
        <p:nvPicPr>
          <p:cNvPr id="17" name="Content Placeholder 16">
            <a:extLst>
              <a:ext uri="{FF2B5EF4-FFF2-40B4-BE49-F238E27FC236}">
                <a16:creationId xmlns:a16="http://schemas.microsoft.com/office/drawing/2014/main" id="{F7355D0D-1AC0-DCDD-C890-6809473EC0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8789" y="1825625"/>
            <a:ext cx="7094421" cy="4351338"/>
          </a:xfrm>
          <a:prstGeom prst="rect">
            <a:avLst/>
          </a:prstGeom>
        </p:spPr>
      </p:pic>
    </p:spTree>
    <p:extLst>
      <p:ext uri="{BB962C8B-B14F-4D97-AF65-F5344CB8AC3E}">
        <p14:creationId xmlns:p14="http://schemas.microsoft.com/office/powerpoint/2010/main" val="904634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8C08A-91A9-E6A4-146F-12BDC8C2277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36FC107-0545-2F58-6686-83CE94912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1E2497E1-8948-E6F5-1BF4-5B5CD43717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4A983BCE-623A-A8B8-FCC0-3ACD2834DD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DBDA5A56-7DFB-9533-0573-C344024EE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2CA78E90-E421-B5B0-5484-BD6D66D6B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AFD5C540-7A50-B3A1-59DF-0E6F4310F2EE}"/>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Step 13: Save appropriately.</a:t>
            </a:r>
            <a:endParaRPr lang="en-US" sz="2400" i="1" dirty="0">
              <a:solidFill>
                <a:schemeClr val="bg1"/>
              </a:solidFill>
            </a:endParaRPr>
          </a:p>
        </p:txBody>
      </p:sp>
      <p:pic>
        <p:nvPicPr>
          <p:cNvPr id="6" name="Content Placeholder 5">
            <a:extLst>
              <a:ext uri="{FF2B5EF4-FFF2-40B4-BE49-F238E27FC236}">
                <a16:creationId xmlns:a16="http://schemas.microsoft.com/office/drawing/2014/main" id="{F64CF913-3144-9FEF-D362-AB1E8AD2AE4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7903" y="1825625"/>
            <a:ext cx="7136194" cy="4351338"/>
          </a:xfrm>
          <a:prstGeom prst="rect">
            <a:avLst/>
          </a:prstGeom>
        </p:spPr>
      </p:pic>
    </p:spTree>
    <p:extLst>
      <p:ext uri="{BB962C8B-B14F-4D97-AF65-F5344CB8AC3E}">
        <p14:creationId xmlns:p14="http://schemas.microsoft.com/office/powerpoint/2010/main" val="1111004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99402-6283-896A-8ED0-1EF349FAE3E1}"/>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57F3892-5C50-7EB0-D48F-B67C6BAABC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3BA0ED48-737D-10C2-7256-7064B38D53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99174A9E-DA36-CB90-2678-34A332A50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08E05E7C-031D-E5B0-E7D9-3F42C7730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56D93F28-D5CB-FE1A-F0FB-05366BA51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7BE59E38-D29B-B756-3F87-91BDC5B4E166}"/>
              </a:ext>
            </a:extLst>
          </p:cNvPr>
          <p:cNvSpPr>
            <a:spLocks noGrp="1"/>
          </p:cNvSpPr>
          <p:nvPr>
            <p:ph type="title"/>
          </p:nvPr>
        </p:nvSpPr>
        <p:spPr>
          <a:xfrm>
            <a:off x="2859503" y="348868"/>
            <a:ext cx="6472990" cy="1033669"/>
          </a:xfrm>
        </p:spPr>
        <p:txBody>
          <a:bodyPr>
            <a:normAutofit/>
          </a:bodyPr>
          <a:lstStyle/>
          <a:p>
            <a:r>
              <a:rPr lang="en-US" sz="2400" dirty="0">
                <a:solidFill>
                  <a:schemeClr val="bg1"/>
                </a:solidFill>
              </a:rPr>
              <a:t>Include Certificate of Redaction Compliance</a:t>
            </a:r>
            <a:endParaRPr lang="en-US" sz="2400" i="1" dirty="0">
              <a:solidFill>
                <a:schemeClr val="bg1"/>
              </a:solidFill>
            </a:endParaRPr>
          </a:p>
        </p:txBody>
      </p:sp>
      <p:pic>
        <p:nvPicPr>
          <p:cNvPr id="17" name="Content Placeholder 16">
            <a:extLst>
              <a:ext uri="{FF2B5EF4-FFF2-40B4-BE49-F238E27FC236}">
                <a16:creationId xmlns:a16="http://schemas.microsoft.com/office/drawing/2014/main" id="{8607C7FE-8CE1-756B-2E1B-524756C608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14694" y="1926909"/>
            <a:ext cx="3362397" cy="4351338"/>
          </a:xfrm>
          <a:prstGeom prst="rect">
            <a:avLst/>
          </a:prstGeom>
        </p:spPr>
      </p:pic>
      <p:sp>
        <p:nvSpPr>
          <p:cNvPr id="18" name="TextBox 17">
            <a:extLst>
              <a:ext uri="{FF2B5EF4-FFF2-40B4-BE49-F238E27FC236}">
                <a16:creationId xmlns:a16="http://schemas.microsoft.com/office/drawing/2014/main" id="{47207827-7019-6C28-FA92-E5F0C37CCC0F}"/>
              </a:ext>
            </a:extLst>
          </p:cNvPr>
          <p:cNvSpPr txBox="1"/>
          <p:nvPr/>
        </p:nvSpPr>
        <p:spPr>
          <a:xfrm>
            <a:off x="459350" y="1980909"/>
            <a:ext cx="6162291" cy="4154984"/>
          </a:xfrm>
          <a:prstGeom prst="rect">
            <a:avLst/>
          </a:prstGeom>
          <a:noFill/>
        </p:spPr>
        <p:txBody>
          <a:bodyPr wrap="square" rtlCol="0">
            <a:spAutoFit/>
          </a:bodyPr>
          <a:lstStyle/>
          <a:p>
            <a:r>
              <a:rPr lang="en-US" dirty="0"/>
              <a:t>Tenn. R. App. P. 20B(4)</a:t>
            </a:r>
          </a:p>
          <a:p>
            <a:endParaRPr lang="en-US" dirty="0"/>
          </a:p>
          <a:p>
            <a:r>
              <a:rPr lang="en-US" sz="1400" dirty="0"/>
              <a:t>(a) The person or entity responsible for omitting and redacting Confidential Information </a:t>
            </a:r>
            <a:r>
              <a:rPr lang="en-US" sz="1400" u="sng" dirty="0"/>
              <a:t>must certify in writing that the Filing complies with this Rule</a:t>
            </a:r>
            <a:r>
              <a:rPr lang="en-US" sz="1400" dirty="0"/>
              <a:t>. Certification is made by attaching to or including in the Filing a signed, dated Certificate of Redaction Compliance </a:t>
            </a:r>
            <a:r>
              <a:rPr lang="en-US" sz="1400" u="sng" dirty="0"/>
              <a:t>identifying the Filing by case style and number</a:t>
            </a:r>
            <a:r>
              <a:rPr lang="en-US" sz="1400" dirty="0"/>
              <a:t> and </a:t>
            </a:r>
            <a:r>
              <a:rPr lang="en-US" sz="1400" u="sng" dirty="0"/>
              <a:t>verifying that all documents in the Filing comply with the omission and redaction requirements of this Rule</a:t>
            </a:r>
            <a:r>
              <a:rPr lang="en-US" sz="1400" dirty="0"/>
              <a:t>.</a:t>
            </a:r>
          </a:p>
          <a:p>
            <a:r>
              <a:rPr lang="en-US" sz="1400" dirty="0"/>
              <a:t>(b) When a Filing is accompanied by a signed Certificate of Redaction Compliance, neither the Court nor the Clerk is required to review the Filing to confirm that the required omissions and redactions have been properly made.</a:t>
            </a:r>
          </a:p>
          <a:p>
            <a:r>
              <a:rPr lang="en-US" sz="1400" dirty="0"/>
              <a:t>(c) On motion by a party, an interested person or entity, or on its own, the Court may order remedies for failure to comply with the omission and redaction requirements and may impose sanctions if it finds certification of redaction compliance was not made in good faith.</a:t>
            </a:r>
          </a:p>
          <a:p>
            <a:endParaRPr lang="en-US" dirty="0"/>
          </a:p>
        </p:txBody>
      </p:sp>
    </p:spTree>
    <p:extLst>
      <p:ext uri="{BB962C8B-B14F-4D97-AF65-F5344CB8AC3E}">
        <p14:creationId xmlns:p14="http://schemas.microsoft.com/office/powerpoint/2010/main" val="3152118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E1130F-1A8D-39BF-82D7-F82BA8EE28FF}"/>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BED086-B9BC-B159-7FA1-95DC88BB6A88}"/>
              </a:ext>
            </a:extLst>
          </p:cNvPr>
          <p:cNvSpPr>
            <a:spLocks noGrp="1"/>
          </p:cNvSpPr>
          <p:nvPr>
            <p:ph type="title"/>
          </p:nvPr>
        </p:nvSpPr>
        <p:spPr>
          <a:xfrm>
            <a:off x="685801" y="294538"/>
            <a:ext cx="10581750" cy="1033669"/>
          </a:xfrm>
        </p:spPr>
        <p:txBody>
          <a:bodyPr>
            <a:normAutofit/>
          </a:bodyPr>
          <a:lstStyle/>
          <a:p>
            <a:r>
              <a:rPr lang="en-US" sz="4000" i="1" dirty="0">
                <a:solidFill>
                  <a:srgbClr val="FFFFFF"/>
                </a:solidFill>
              </a:rPr>
              <a:t>What documents need not be redacted?</a:t>
            </a:r>
          </a:p>
        </p:txBody>
      </p:sp>
      <p:sp>
        <p:nvSpPr>
          <p:cNvPr id="3" name="Content Placeholder 2">
            <a:extLst>
              <a:ext uri="{FF2B5EF4-FFF2-40B4-BE49-F238E27FC236}">
                <a16:creationId xmlns:a16="http://schemas.microsoft.com/office/drawing/2014/main" id="{A282C610-6FAB-5257-6FC0-98DD96EB8075}"/>
              </a:ext>
            </a:extLst>
          </p:cNvPr>
          <p:cNvSpPr>
            <a:spLocks noGrp="1"/>
          </p:cNvSpPr>
          <p:nvPr>
            <p:ph idx="1"/>
          </p:nvPr>
        </p:nvSpPr>
        <p:spPr>
          <a:xfrm>
            <a:off x="1371599" y="2318197"/>
            <a:ext cx="9724031" cy="3683358"/>
          </a:xfrm>
        </p:spPr>
        <p:txBody>
          <a:bodyPr anchor="ctr">
            <a:normAutofit lnSpcReduction="10000"/>
          </a:bodyPr>
          <a:lstStyle/>
          <a:p>
            <a:pPr marL="0" indent="0">
              <a:buNone/>
            </a:pPr>
            <a:r>
              <a:rPr lang="en-US" b="1" u="sng" dirty="0"/>
              <a:t>Tenn. R. of App. P. 20B(3)(h)</a:t>
            </a:r>
          </a:p>
          <a:p>
            <a:pPr marL="0" indent="0">
              <a:buNone/>
            </a:pPr>
            <a:r>
              <a:rPr lang="en-US" sz="2000" dirty="0"/>
              <a:t>(h) Redaction is not required for:</a:t>
            </a:r>
          </a:p>
          <a:p>
            <a:pPr marL="465138" indent="0">
              <a:buNone/>
            </a:pPr>
            <a:r>
              <a:rPr lang="en-US" sz="2000" dirty="0"/>
              <a:t>(</a:t>
            </a:r>
            <a:r>
              <a:rPr lang="en-US" sz="2000" dirty="0" err="1"/>
              <a:t>i</a:t>
            </a:r>
            <a:r>
              <a:rPr lang="en-US" sz="2000" dirty="0"/>
              <a:t>) Filings </a:t>
            </a:r>
            <a:r>
              <a:rPr lang="en-US" sz="2000" u="sng" dirty="0"/>
              <a:t>made under seal</a:t>
            </a:r>
            <a:r>
              <a:rPr lang="en-US" sz="2000" dirty="0"/>
              <a:t> pursuant to a court order;</a:t>
            </a:r>
          </a:p>
          <a:p>
            <a:pPr marL="465138" indent="0">
              <a:buNone/>
            </a:pPr>
            <a:r>
              <a:rPr lang="en-US" sz="2000" dirty="0"/>
              <a:t>(ii) Filings </a:t>
            </a:r>
            <a:r>
              <a:rPr lang="en-US" sz="2000" u="sng" dirty="0"/>
              <a:t>to which public access is otherwise prohibited</a:t>
            </a:r>
            <a:r>
              <a:rPr lang="en-US" sz="2000" dirty="0"/>
              <a:t>, such as Filings in appeals involving the </a:t>
            </a:r>
            <a:r>
              <a:rPr lang="en-US" sz="2000" u="sng" dirty="0"/>
              <a:t>termination of parental rights</a:t>
            </a:r>
            <a:r>
              <a:rPr lang="en-US" sz="2000" dirty="0"/>
              <a:t> or in appeals from </a:t>
            </a:r>
            <a:r>
              <a:rPr lang="en-US" sz="2000" u="sng" dirty="0"/>
              <a:t>juvenile court</a:t>
            </a:r>
            <a:r>
              <a:rPr lang="en-US" sz="2000" dirty="0"/>
              <a:t>;</a:t>
            </a:r>
          </a:p>
          <a:p>
            <a:pPr marL="465138" indent="0">
              <a:buNone/>
            </a:pPr>
            <a:r>
              <a:rPr lang="en-US" sz="2000" dirty="0"/>
              <a:t>(iii) a financial-account number that identifies property allegedly subject to forfeiture in a </a:t>
            </a:r>
            <a:r>
              <a:rPr lang="en-US" sz="2000" u="sng" dirty="0"/>
              <a:t>forfeiture proceeding</a:t>
            </a:r>
            <a:r>
              <a:rPr lang="en-US" sz="2000" dirty="0"/>
              <a:t>;</a:t>
            </a:r>
          </a:p>
          <a:p>
            <a:pPr marL="465138" indent="0">
              <a:buNone/>
            </a:pPr>
            <a:r>
              <a:rPr lang="en-US" sz="2000" dirty="0"/>
              <a:t>(iv) the record of an </a:t>
            </a:r>
            <a:r>
              <a:rPr lang="en-US" sz="2000" u="sng" dirty="0"/>
              <a:t>administrative or agency proceeding</a:t>
            </a:r>
            <a:r>
              <a:rPr lang="en-US" sz="2000" dirty="0"/>
              <a:t>; or</a:t>
            </a:r>
          </a:p>
          <a:p>
            <a:pPr marL="465138" indent="0">
              <a:buNone/>
            </a:pPr>
            <a:r>
              <a:rPr lang="en-US" sz="2000" dirty="0"/>
              <a:t>(v) the official record of a </a:t>
            </a:r>
            <a:r>
              <a:rPr lang="en-US" sz="2000" u="sng" dirty="0"/>
              <a:t>state-court proceeding</a:t>
            </a:r>
            <a:r>
              <a:rPr lang="en-US" sz="2000" dirty="0"/>
              <a:t>.</a:t>
            </a:r>
          </a:p>
          <a:p>
            <a:pPr marL="0" indent="0">
              <a:buNone/>
            </a:pPr>
            <a:endParaRPr lang="en-US" sz="2000" dirty="0"/>
          </a:p>
        </p:txBody>
      </p:sp>
    </p:spTree>
    <p:extLst>
      <p:ext uri="{BB962C8B-B14F-4D97-AF65-F5344CB8AC3E}">
        <p14:creationId xmlns:p14="http://schemas.microsoft.com/office/powerpoint/2010/main" val="8673834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C7605-1366-03CD-6CAB-2FB896BE7EBF}"/>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29DFF4-A123-26BC-8876-FDA134CB3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3" name="Rectangle 22">
            <a:extLst>
              <a:ext uri="{FF2B5EF4-FFF2-40B4-BE49-F238E27FC236}">
                <a16:creationId xmlns:a16="http://schemas.microsoft.com/office/drawing/2014/main" id="{7D1D10BB-9D04-AC35-59D0-05E22CFF8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4" name="Rectangle 23">
            <a:extLst>
              <a:ext uri="{FF2B5EF4-FFF2-40B4-BE49-F238E27FC236}">
                <a16:creationId xmlns:a16="http://schemas.microsoft.com/office/drawing/2014/main" id="{64163815-B376-4E41-E146-C72084FF1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5" name="Rectangle 24">
            <a:extLst>
              <a:ext uri="{FF2B5EF4-FFF2-40B4-BE49-F238E27FC236}">
                <a16:creationId xmlns:a16="http://schemas.microsoft.com/office/drawing/2014/main" id="{1372B35A-8224-1891-80DB-A6B72CFD02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6" name="Rectangle 25">
            <a:extLst>
              <a:ext uri="{FF2B5EF4-FFF2-40B4-BE49-F238E27FC236}">
                <a16:creationId xmlns:a16="http://schemas.microsoft.com/office/drawing/2014/main" id="{9E5B7CF3-8AB9-C27C-245F-D0E4448D5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A43D331B-DB74-C16A-B286-70F1E57621C6}"/>
              </a:ext>
            </a:extLst>
          </p:cNvPr>
          <p:cNvSpPr>
            <a:spLocks noGrp="1"/>
          </p:cNvSpPr>
          <p:nvPr>
            <p:ph type="title"/>
          </p:nvPr>
        </p:nvSpPr>
        <p:spPr>
          <a:xfrm>
            <a:off x="2859503" y="348868"/>
            <a:ext cx="6472990" cy="1033669"/>
          </a:xfrm>
        </p:spPr>
        <p:txBody>
          <a:bodyPr>
            <a:normAutofit/>
          </a:bodyPr>
          <a:lstStyle/>
          <a:p>
            <a:pPr algn="ctr"/>
            <a:r>
              <a:rPr lang="en-US" sz="2400" dirty="0">
                <a:solidFill>
                  <a:schemeClr val="bg1"/>
                </a:solidFill>
              </a:rPr>
              <a:t>Don’t Forget!!</a:t>
            </a:r>
            <a:endParaRPr lang="en-US" sz="2400" i="1" dirty="0">
              <a:solidFill>
                <a:schemeClr val="bg1"/>
              </a:solidFill>
            </a:endParaRPr>
          </a:p>
        </p:txBody>
      </p:sp>
      <p:sp>
        <p:nvSpPr>
          <p:cNvPr id="4" name="Content Placeholder 3">
            <a:extLst>
              <a:ext uri="{FF2B5EF4-FFF2-40B4-BE49-F238E27FC236}">
                <a16:creationId xmlns:a16="http://schemas.microsoft.com/office/drawing/2014/main" id="{94866B32-F2D5-C470-9765-054A75D2E44A}"/>
              </a:ext>
            </a:extLst>
          </p:cNvPr>
          <p:cNvSpPr>
            <a:spLocks noGrp="1"/>
          </p:cNvSpPr>
          <p:nvPr>
            <p:ph idx="1"/>
          </p:nvPr>
        </p:nvSpPr>
        <p:spPr>
          <a:xfrm>
            <a:off x="838200" y="1825625"/>
            <a:ext cx="10515600" cy="2708275"/>
          </a:xfrm>
        </p:spPr>
        <p:txBody>
          <a:bodyPr>
            <a:normAutofit/>
          </a:bodyPr>
          <a:lstStyle/>
          <a:p>
            <a:pPr>
              <a:buFont typeface="Wingdings" pitchFamily="2" charset="2"/>
              <a:buChar char="Ø"/>
            </a:pPr>
            <a:r>
              <a:rPr lang="en-US" sz="2400" dirty="0"/>
              <a:t>You must also file an unredacted copy of your “Filing” under seal with the notation “Unredacted Filing Under Seal” on the cover page. </a:t>
            </a:r>
            <a:r>
              <a:rPr lang="en-US" sz="2400" i="1" dirty="0"/>
              <a:t>See</a:t>
            </a:r>
            <a:r>
              <a:rPr lang="en-US" sz="2400" dirty="0"/>
              <a:t> Tenn. R. App. P. 20B(3)(f).</a:t>
            </a:r>
          </a:p>
          <a:p>
            <a:pPr>
              <a:buFont typeface="Wingdings" pitchFamily="2" charset="2"/>
              <a:buChar char="Ø"/>
            </a:pPr>
            <a:r>
              <a:rPr lang="en-US" sz="2400" dirty="0"/>
              <a:t>You should file your redacted Filing and your unredacted Filing at the same time if you can. </a:t>
            </a:r>
            <a:r>
              <a:rPr lang="en-US" sz="2400" dirty="0" err="1"/>
              <a:t>Truefiling</a:t>
            </a:r>
            <a:r>
              <a:rPr lang="en-US" sz="2400" dirty="0"/>
              <a:t> will let you file more than one document at the same time.</a:t>
            </a:r>
          </a:p>
        </p:txBody>
      </p:sp>
      <p:pic>
        <p:nvPicPr>
          <p:cNvPr id="8" name="Picture 7">
            <a:extLst>
              <a:ext uri="{FF2B5EF4-FFF2-40B4-BE49-F238E27FC236}">
                <a16:creationId xmlns:a16="http://schemas.microsoft.com/office/drawing/2014/main" id="{ABC6E42D-725C-CDAB-50F9-6606E5ECF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798" y="3997217"/>
            <a:ext cx="7772400" cy="2605689"/>
          </a:xfrm>
          <a:prstGeom prst="rect">
            <a:avLst/>
          </a:prstGeom>
        </p:spPr>
      </p:pic>
    </p:spTree>
    <p:extLst>
      <p:ext uri="{BB962C8B-B14F-4D97-AF65-F5344CB8AC3E}">
        <p14:creationId xmlns:p14="http://schemas.microsoft.com/office/powerpoint/2010/main" val="24939823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76E6B0-14CC-9C86-0608-AAA13FD6F47A}"/>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9" name="Rectangle 8">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1" name="Rectangle 10">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3" name="Rectangle 12">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panose="02040604050505020304"/>
              <a:ea typeface="+mn-ea"/>
              <a:cs typeface="+mn-cs"/>
            </a:endParaRPr>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panose="02040604050505020304"/>
              <a:ea typeface="+mn-ea"/>
              <a:cs typeface="+mn-cs"/>
            </a:endParaRPr>
          </a:p>
        </p:txBody>
      </p:sp>
      <p:sp>
        <p:nvSpPr>
          <p:cNvPr id="17" name="Rectangle 16">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panose="02040604050505020304"/>
              <a:ea typeface="+mn-ea"/>
              <a:cs typeface="+mn-cs"/>
            </a:endParaRPr>
          </a:p>
        </p:txBody>
      </p:sp>
      <p:sp>
        <p:nvSpPr>
          <p:cNvPr id="19" name="Freeform: Shape 18">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2A3B3200-DD10-C4EC-CC5C-05D43E047ACB}"/>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b="1" dirty="0">
                <a:solidFill>
                  <a:srgbClr val="FFFFFF"/>
                </a:solidFill>
              </a:rPr>
              <a:t>Why do we have to do this again?</a:t>
            </a:r>
            <a:endParaRPr lang="en-US" sz="4800" b="1" kern="1200" dirty="0">
              <a:solidFill>
                <a:srgbClr val="FFFFFF"/>
              </a:solidFill>
              <a:latin typeface="+mj-lt"/>
              <a:ea typeface="+mj-ea"/>
              <a:cs typeface="+mj-cs"/>
            </a:endParaRPr>
          </a:p>
        </p:txBody>
      </p:sp>
    </p:spTree>
    <p:extLst>
      <p:ext uri="{BB962C8B-B14F-4D97-AF65-F5344CB8AC3E}">
        <p14:creationId xmlns:p14="http://schemas.microsoft.com/office/powerpoint/2010/main" val="26971718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419674-3F7A-E2D1-4DE0-46525150E55E}"/>
              </a:ext>
            </a:extLst>
          </p:cNvPr>
          <p:cNvSpPr>
            <a:spLocks noGrp="1"/>
          </p:cNvSpPr>
          <p:nvPr>
            <p:ph type="title"/>
          </p:nvPr>
        </p:nvSpPr>
        <p:spPr>
          <a:xfrm>
            <a:off x="1371599" y="294538"/>
            <a:ext cx="9895951" cy="1033669"/>
          </a:xfrm>
        </p:spPr>
        <p:txBody>
          <a:bodyPr>
            <a:normAutofit/>
          </a:bodyPr>
          <a:lstStyle/>
          <a:p>
            <a:r>
              <a:rPr lang="en-US" sz="4000" dirty="0">
                <a:solidFill>
                  <a:srgbClr val="FFFFFF"/>
                </a:solidFill>
              </a:rPr>
              <a:t>Tenn. R. App. P. 20B(6)</a:t>
            </a:r>
          </a:p>
        </p:txBody>
      </p:sp>
      <p:sp>
        <p:nvSpPr>
          <p:cNvPr id="3" name="Content Placeholder 2">
            <a:extLst>
              <a:ext uri="{FF2B5EF4-FFF2-40B4-BE49-F238E27FC236}">
                <a16:creationId xmlns:a16="http://schemas.microsoft.com/office/drawing/2014/main" id="{056CFCA7-713B-2289-F59C-0D5A22F9CEC6}"/>
              </a:ext>
            </a:extLst>
          </p:cNvPr>
          <p:cNvSpPr>
            <a:spLocks noGrp="1"/>
          </p:cNvSpPr>
          <p:nvPr>
            <p:ph idx="1"/>
          </p:nvPr>
        </p:nvSpPr>
        <p:spPr>
          <a:xfrm>
            <a:off x="1028699" y="2781300"/>
            <a:ext cx="9724031" cy="2666999"/>
          </a:xfrm>
        </p:spPr>
        <p:txBody>
          <a:bodyPr anchor="ctr">
            <a:noAutofit/>
          </a:bodyPr>
          <a:lstStyle/>
          <a:p>
            <a:pPr marL="0" indent="0">
              <a:lnSpc>
                <a:spcPct val="100000"/>
              </a:lnSpc>
              <a:spcBef>
                <a:spcPts val="0"/>
              </a:spcBef>
              <a:buNone/>
            </a:pPr>
            <a:r>
              <a:rPr lang="en-US" sz="1800" dirty="0"/>
              <a:t>(6) Electronic Access to Filings</a:t>
            </a:r>
          </a:p>
          <a:p>
            <a:pPr marL="0" indent="0">
              <a:lnSpc>
                <a:spcPct val="100000"/>
              </a:lnSpc>
              <a:spcBef>
                <a:spcPts val="0"/>
              </a:spcBef>
              <a:buNone/>
            </a:pPr>
            <a:endParaRPr lang="en-US" sz="1800" dirty="0"/>
          </a:p>
          <a:p>
            <a:pPr marL="0" indent="0">
              <a:lnSpc>
                <a:spcPct val="100000"/>
              </a:lnSpc>
              <a:spcBef>
                <a:spcPts val="0"/>
              </a:spcBef>
              <a:buNone/>
            </a:pPr>
            <a:r>
              <a:rPr lang="en-US" sz="1800" dirty="0"/>
              <a:t>(a) As of July 1, 2026, the Clerk must offer access to Filings accompanied by a</a:t>
            </a:r>
          </a:p>
          <a:p>
            <a:pPr marL="0" indent="0">
              <a:lnSpc>
                <a:spcPct val="100000"/>
              </a:lnSpc>
              <a:spcBef>
                <a:spcPts val="0"/>
              </a:spcBef>
              <a:buNone/>
            </a:pPr>
            <a:r>
              <a:rPr lang="en-US" sz="1800" dirty="0"/>
              <a:t>Certificate of Redaction Compliance through a system that allows members</a:t>
            </a:r>
          </a:p>
          <a:p>
            <a:pPr marL="0" indent="0">
              <a:lnSpc>
                <a:spcPct val="100000"/>
              </a:lnSpc>
              <a:spcBef>
                <a:spcPts val="0"/>
              </a:spcBef>
              <a:buNone/>
            </a:pPr>
            <a:r>
              <a:rPr lang="en-US" sz="1800" dirty="0"/>
              <a:t>of the public to search electronically for, inspect, and copy a Filing, but the</a:t>
            </a:r>
          </a:p>
          <a:p>
            <a:pPr marL="0" indent="0">
              <a:lnSpc>
                <a:spcPct val="100000"/>
              </a:lnSpc>
              <a:spcBef>
                <a:spcPts val="0"/>
              </a:spcBef>
              <a:buNone/>
            </a:pPr>
            <a:r>
              <a:rPr lang="en-US" sz="1800" dirty="0"/>
              <a:t>Clerk must not make public access available for (</a:t>
            </a:r>
            <a:r>
              <a:rPr lang="en-US" sz="1800" dirty="0" err="1"/>
              <a:t>i</a:t>
            </a:r>
            <a:r>
              <a:rPr lang="en-US" sz="1800" dirty="0"/>
              <a:t>) Filings made under seal,</a:t>
            </a:r>
          </a:p>
          <a:p>
            <a:pPr marL="0" indent="0">
              <a:lnSpc>
                <a:spcPct val="100000"/>
              </a:lnSpc>
              <a:spcBef>
                <a:spcPts val="0"/>
              </a:spcBef>
              <a:buNone/>
            </a:pPr>
            <a:r>
              <a:rPr lang="en-US" sz="1800" dirty="0"/>
              <a:t>(ii) Filings in appeals involving the termination of parental rights, (iii) Filings</a:t>
            </a:r>
          </a:p>
          <a:p>
            <a:pPr marL="0" indent="0">
              <a:lnSpc>
                <a:spcPct val="100000"/>
              </a:lnSpc>
              <a:spcBef>
                <a:spcPts val="0"/>
              </a:spcBef>
              <a:buNone/>
            </a:pPr>
            <a:r>
              <a:rPr lang="en-US" sz="1800" dirty="0"/>
              <a:t>in appeals from juvenile court cases, or (iv) Filings otherwise protected by</a:t>
            </a:r>
          </a:p>
          <a:p>
            <a:pPr marL="0" indent="0">
              <a:lnSpc>
                <a:spcPct val="100000"/>
              </a:lnSpc>
              <a:spcBef>
                <a:spcPts val="0"/>
              </a:spcBef>
              <a:buNone/>
            </a:pPr>
            <a:r>
              <a:rPr lang="en-US" sz="1800" dirty="0"/>
              <a:t>statute, court rule, or court order.</a:t>
            </a:r>
          </a:p>
          <a:p>
            <a:pPr marL="0" indent="0">
              <a:lnSpc>
                <a:spcPct val="100000"/>
              </a:lnSpc>
              <a:spcBef>
                <a:spcPts val="0"/>
              </a:spcBef>
              <a:buNone/>
            </a:pPr>
            <a:endParaRPr lang="en-US" sz="1800" dirty="0"/>
          </a:p>
          <a:p>
            <a:pPr marL="0" indent="0">
              <a:lnSpc>
                <a:spcPct val="100000"/>
              </a:lnSpc>
              <a:spcBef>
                <a:spcPts val="0"/>
              </a:spcBef>
              <a:buNone/>
            </a:pPr>
            <a:r>
              <a:rPr lang="en-US" sz="1800" dirty="0"/>
              <a:t>(b) Electronic access by the public may be temporarily suspended if the Clerk</a:t>
            </a:r>
          </a:p>
          <a:p>
            <a:pPr marL="0" indent="0">
              <a:lnSpc>
                <a:spcPct val="100000"/>
              </a:lnSpc>
              <a:spcBef>
                <a:spcPts val="0"/>
              </a:spcBef>
              <a:buNone/>
            </a:pPr>
            <a:r>
              <a:rPr lang="en-US" sz="1800" dirty="0"/>
              <a:t>determines that public demand for electronic access is adversely affecting the</a:t>
            </a:r>
          </a:p>
          <a:p>
            <a:pPr marL="0" indent="0">
              <a:lnSpc>
                <a:spcPct val="100000"/>
              </a:lnSpc>
              <a:spcBef>
                <a:spcPts val="0"/>
              </a:spcBef>
              <a:buNone/>
            </a:pPr>
            <a:r>
              <a:rPr lang="en-US" sz="1800" dirty="0"/>
              <a:t>Appellate Courts’ systems or operations.</a:t>
            </a:r>
          </a:p>
          <a:p>
            <a:pPr marL="0" indent="0">
              <a:lnSpc>
                <a:spcPct val="100000"/>
              </a:lnSpc>
              <a:spcBef>
                <a:spcPts val="0"/>
              </a:spcBef>
              <a:buNone/>
            </a:pPr>
            <a:endParaRPr lang="en-US" sz="1800" dirty="0"/>
          </a:p>
          <a:p>
            <a:pPr marL="0" indent="0">
              <a:lnSpc>
                <a:spcPct val="100000"/>
              </a:lnSpc>
              <a:spcBef>
                <a:spcPts val="0"/>
              </a:spcBef>
              <a:buNone/>
            </a:pPr>
            <a:endParaRPr lang="en-US" sz="1800" dirty="0"/>
          </a:p>
        </p:txBody>
      </p:sp>
    </p:spTree>
    <p:extLst>
      <p:ext uri="{BB962C8B-B14F-4D97-AF65-F5344CB8AC3E}">
        <p14:creationId xmlns:p14="http://schemas.microsoft.com/office/powerpoint/2010/main" val="3923487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C43CA3-AE30-F373-6650-8D2A09AFBC0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DB057D-B6D6-EFE0-C781-AE8B46EFCA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37BB8E69-704F-7E4A-A912-DD676A1FA3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22C95011-5031-80E8-6B99-FCD9AB5181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842E46B-E1F3-8399-C848-796DF458B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956ABFA5-D9C9-5EFF-9C8F-781C11B2C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AEABF68-A16D-C27B-C351-E79082CA05E3}"/>
              </a:ext>
            </a:extLst>
          </p:cNvPr>
          <p:cNvSpPr>
            <a:spLocks noGrp="1"/>
          </p:cNvSpPr>
          <p:nvPr>
            <p:ph type="title"/>
          </p:nvPr>
        </p:nvSpPr>
        <p:spPr>
          <a:xfrm>
            <a:off x="1371599" y="294538"/>
            <a:ext cx="9895951" cy="1033669"/>
          </a:xfrm>
        </p:spPr>
        <p:txBody>
          <a:bodyPr>
            <a:normAutofit/>
          </a:bodyPr>
          <a:lstStyle/>
          <a:p>
            <a:pPr algn="ctr"/>
            <a:r>
              <a:rPr lang="en-US" sz="4000" dirty="0">
                <a:solidFill>
                  <a:srgbClr val="FFFFFF"/>
                </a:solidFill>
              </a:rPr>
              <a:t>Issues?</a:t>
            </a:r>
          </a:p>
        </p:txBody>
      </p:sp>
      <p:sp>
        <p:nvSpPr>
          <p:cNvPr id="3" name="Content Placeholder 2">
            <a:extLst>
              <a:ext uri="{FF2B5EF4-FFF2-40B4-BE49-F238E27FC236}">
                <a16:creationId xmlns:a16="http://schemas.microsoft.com/office/drawing/2014/main" id="{563D83D6-B7FA-DA71-C663-6F545502B3E7}"/>
              </a:ext>
            </a:extLst>
          </p:cNvPr>
          <p:cNvSpPr>
            <a:spLocks noGrp="1"/>
          </p:cNvSpPr>
          <p:nvPr>
            <p:ph idx="1"/>
          </p:nvPr>
        </p:nvSpPr>
        <p:spPr>
          <a:xfrm>
            <a:off x="1233982" y="2095500"/>
            <a:ext cx="9724031" cy="2666999"/>
          </a:xfrm>
        </p:spPr>
        <p:txBody>
          <a:bodyPr anchor="ctr">
            <a:noAutofit/>
          </a:bodyPr>
          <a:lstStyle/>
          <a:p>
            <a:pPr>
              <a:lnSpc>
                <a:spcPct val="100000"/>
              </a:lnSpc>
              <a:spcBef>
                <a:spcPts val="0"/>
              </a:spcBef>
              <a:buFont typeface="Wingdings" pitchFamily="2" charset="2"/>
              <a:buChar char="Ø"/>
            </a:pPr>
            <a:r>
              <a:rPr lang="en-US" sz="2600" dirty="0">
                <a:latin typeface="Century Schoolbook" panose="02040604050505020304" pitchFamily="18" charset="0"/>
              </a:rPr>
              <a:t>Confusion. (What constitutes “information identifying”?)</a:t>
            </a:r>
          </a:p>
          <a:p>
            <a:pPr>
              <a:lnSpc>
                <a:spcPct val="100000"/>
              </a:lnSpc>
              <a:spcBef>
                <a:spcPts val="0"/>
              </a:spcBef>
              <a:buFont typeface="Wingdings" pitchFamily="2" charset="2"/>
              <a:buChar char="Ø"/>
            </a:pPr>
            <a:r>
              <a:rPr lang="en-US" sz="2600" dirty="0">
                <a:latin typeface="Century Schoolbook" panose="02040604050505020304" pitchFamily="18" charset="0"/>
              </a:rPr>
              <a:t>Cost. (Who is paying for the time it takes to redact all of this information?)</a:t>
            </a:r>
          </a:p>
          <a:p>
            <a:pPr>
              <a:lnSpc>
                <a:spcPct val="100000"/>
              </a:lnSpc>
              <a:spcBef>
                <a:spcPts val="0"/>
              </a:spcBef>
              <a:buFont typeface="Wingdings" pitchFamily="2" charset="2"/>
              <a:buChar char="Ø"/>
            </a:pPr>
            <a:r>
              <a:rPr lang="en-US" sz="2600" dirty="0">
                <a:latin typeface="Century Schoolbook" panose="02040604050505020304" pitchFamily="18" charset="0"/>
              </a:rPr>
              <a:t>Effectiveness. (The record need not be redacted – just the “Filings” from counsel. Couldn’t a member of the public just go look up the confidential information in the record?)</a:t>
            </a:r>
          </a:p>
          <a:p>
            <a:pPr>
              <a:lnSpc>
                <a:spcPct val="100000"/>
              </a:lnSpc>
              <a:spcBef>
                <a:spcPts val="0"/>
              </a:spcBef>
              <a:buFont typeface="Wingdings" pitchFamily="2" charset="2"/>
              <a:buChar char="Ø"/>
            </a:pPr>
            <a:endParaRPr lang="en-US" sz="2600" dirty="0">
              <a:latin typeface="Century Schoolbook" panose="02040604050505020304" pitchFamily="18" charset="0"/>
            </a:endParaRPr>
          </a:p>
          <a:p>
            <a:pPr>
              <a:lnSpc>
                <a:spcPct val="100000"/>
              </a:lnSpc>
              <a:spcBef>
                <a:spcPts val="0"/>
              </a:spcBef>
              <a:buFont typeface="Wingdings" pitchFamily="2" charset="2"/>
              <a:buChar char="Ø"/>
            </a:pPr>
            <a:endParaRPr lang="en-US" sz="2600" dirty="0">
              <a:latin typeface="Century Schoolbook" panose="02040604050505020304" pitchFamily="18" charset="0"/>
            </a:endParaRPr>
          </a:p>
        </p:txBody>
      </p:sp>
      <p:sp>
        <p:nvSpPr>
          <p:cNvPr id="5" name="TextBox 4">
            <a:extLst>
              <a:ext uri="{FF2B5EF4-FFF2-40B4-BE49-F238E27FC236}">
                <a16:creationId xmlns:a16="http://schemas.microsoft.com/office/drawing/2014/main" id="{8BDBB5B6-4D54-EF83-059F-CE7FA96B5017}"/>
              </a:ext>
            </a:extLst>
          </p:cNvPr>
          <p:cNvSpPr txBox="1"/>
          <p:nvPr/>
        </p:nvSpPr>
        <p:spPr>
          <a:xfrm>
            <a:off x="1543987" y="5440917"/>
            <a:ext cx="6466001" cy="369332"/>
          </a:xfrm>
          <a:prstGeom prst="rect">
            <a:avLst/>
          </a:prstGeom>
          <a:noFill/>
        </p:spPr>
        <p:txBody>
          <a:bodyPr wrap="none" rtlCol="0">
            <a:spAutoFit/>
          </a:bodyPr>
          <a:lstStyle/>
          <a:p>
            <a:r>
              <a:rPr lang="en-US" dirty="0"/>
              <a:t>For further reading: https://</a:t>
            </a:r>
            <a:r>
              <a:rPr lang="en-US" dirty="0" err="1"/>
              <a:t>www.tba.org</a:t>
            </a:r>
            <a:r>
              <a:rPr lang="en-US" dirty="0"/>
              <a:t>/</a:t>
            </a:r>
            <a:r>
              <a:rPr lang="en-US" dirty="0" err="1"/>
              <a:t>docDownload</a:t>
            </a:r>
            <a:r>
              <a:rPr lang="en-US" dirty="0"/>
              <a:t>/2818622</a:t>
            </a:r>
          </a:p>
        </p:txBody>
      </p:sp>
    </p:spTree>
    <p:extLst>
      <p:ext uri="{BB962C8B-B14F-4D97-AF65-F5344CB8AC3E}">
        <p14:creationId xmlns:p14="http://schemas.microsoft.com/office/powerpoint/2010/main" val="27004759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8B0B0A-B8AF-8EFA-8B4E-D87929AAB051}"/>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CF6C535-B1F7-7107-6D65-D3F4659B63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9" name="Rectangle 8">
            <a:extLst>
              <a:ext uri="{FF2B5EF4-FFF2-40B4-BE49-F238E27FC236}">
                <a16:creationId xmlns:a16="http://schemas.microsoft.com/office/drawing/2014/main" id="{95BDD2EC-02CC-EF93-4B56-D8801DB0F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1" name="Rectangle 10">
            <a:extLst>
              <a:ext uri="{FF2B5EF4-FFF2-40B4-BE49-F238E27FC236}">
                <a16:creationId xmlns:a16="http://schemas.microsoft.com/office/drawing/2014/main" id="{4CAD2438-D006-F96C-DCCD-7E21E7CFC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12192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3" name="Rectangle 12">
            <a:extLst>
              <a:ext uri="{FF2B5EF4-FFF2-40B4-BE49-F238E27FC236}">
                <a16:creationId xmlns:a16="http://schemas.microsoft.com/office/drawing/2014/main" id="{2DC6E69D-0BE2-839F-095F-3A9F16DF4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63054" y="-2653923"/>
            <a:ext cx="6858001" cy="12165846"/>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panose="02040604050505020304"/>
              <a:ea typeface="+mn-ea"/>
              <a:cs typeface="+mn-cs"/>
            </a:endParaRPr>
          </a:p>
        </p:txBody>
      </p:sp>
      <p:sp>
        <p:nvSpPr>
          <p:cNvPr id="15" name="Rectangle 14">
            <a:extLst>
              <a:ext uri="{FF2B5EF4-FFF2-40B4-BE49-F238E27FC236}">
                <a16:creationId xmlns:a16="http://schemas.microsoft.com/office/drawing/2014/main" id="{1633C7B7-71D3-A6D3-0E23-4F96E4A0B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94763" y="0"/>
            <a:ext cx="6096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panose="02040604050505020304"/>
              <a:ea typeface="+mn-ea"/>
              <a:cs typeface="+mn-cs"/>
            </a:endParaRPr>
          </a:p>
        </p:txBody>
      </p:sp>
      <p:sp>
        <p:nvSpPr>
          <p:cNvPr id="17" name="Rectangle 16">
            <a:extLst>
              <a:ext uri="{FF2B5EF4-FFF2-40B4-BE49-F238E27FC236}">
                <a16:creationId xmlns:a16="http://schemas.microsoft.com/office/drawing/2014/main" id="{0C8CDF2B-2A31-8452-9E78-09E8FD52E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3"/>
            <a:ext cx="12182871"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panose="02040604050505020304"/>
              <a:ea typeface="+mn-ea"/>
              <a:cs typeface="+mn-cs"/>
            </a:endParaRPr>
          </a:p>
        </p:txBody>
      </p:sp>
      <p:sp>
        <p:nvSpPr>
          <p:cNvPr id="19" name="Freeform: Shape 18">
            <a:extLst>
              <a:ext uri="{FF2B5EF4-FFF2-40B4-BE49-F238E27FC236}">
                <a16:creationId xmlns:a16="http://schemas.microsoft.com/office/drawing/2014/main" id="{03D56F12-619F-0163-D562-C653ABCF66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713" y="4049"/>
            <a:ext cx="10216576"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Title 1">
            <a:extLst>
              <a:ext uri="{FF2B5EF4-FFF2-40B4-BE49-F238E27FC236}">
                <a16:creationId xmlns:a16="http://schemas.microsoft.com/office/drawing/2014/main" id="{5D748BDF-44FE-5C53-9485-5BEE37EEAE1F}"/>
              </a:ext>
            </a:extLst>
          </p:cNvPr>
          <p:cNvSpPr>
            <a:spLocks noGrp="1"/>
          </p:cNvSpPr>
          <p:nvPr>
            <p:ph type="title"/>
          </p:nvPr>
        </p:nvSpPr>
        <p:spPr>
          <a:xfrm>
            <a:off x="2026693" y="1030406"/>
            <a:ext cx="8147713" cy="3081242"/>
          </a:xfrm>
        </p:spPr>
        <p:txBody>
          <a:bodyPr vert="horz" lIns="91440" tIns="45720" rIns="91440" bIns="45720" rtlCol="0" anchor="ctr">
            <a:normAutofit/>
          </a:bodyPr>
          <a:lstStyle/>
          <a:p>
            <a:pPr algn="ctr"/>
            <a:r>
              <a:rPr lang="en-US" sz="4800" b="1" dirty="0">
                <a:solidFill>
                  <a:srgbClr val="FFFFFF"/>
                </a:solidFill>
              </a:rPr>
              <a:t>Thanks.</a:t>
            </a:r>
            <a:endParaRPr lang="en-US" sz="4800" b="1" kern="1200" dirty="0">
              <a:solidFill>
                <a:srgbClr val="FFFFFF"/>
              </a:solidFill>
              <a:latin typeface="+mj-lt"/>
              <a:ea typeface="+mj-ea"/>
              <a:cs typeface="+mj-cs"/>
            </a:endParaRPr>
          </a:p>
        </p:txBody>
      </p:sp>
    </p:spTree>
    <p:extLst>
      <p:ext uri="{BB962C8B-B14F-4D97-AF65-F5344CB8AC3E}">
        <p14:creationId xmlns:p14="http://schemas.microsoft.com/office/powerpoint/2010/main" val="2859215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343462-E156-8A5D-F0F3-7AF330C9976C}"/>
              </a:ext>
            </a:extLst>
          </p:cNvPr>
          <p:cNvSpPr>
            <a:spLocks noGrp="1"/>
          </p:cNvSpPr>
          <p:nvPr>
            <p:ph type="title"/>
          </p:nvPr>
        </p:nvSpPr>
        <p:spPr>
          <a:xfrm>
            <a:off x="1371599" y="294538"/>
            <a:ext cx="9895951" cy="1033669"/>
          </a:xfrm>
        </p:spPr>
        <p:txBody>
          <a:bodyPr>
            <a:normAutofit/>
          </a:bodyPr>
          <a:lstStyle/>
          <a:p>
            <a:r>
              <a:rPr lang="en-US" sz="3700" b="1" i="1" dirty="0">
                <a:solidFill>
                  <a:srgbClr val="FFFFFF"/>
                </a:solidFill>
              </a:rPr>
              <a:t>What must be redacted?</a:t>
            </a:r>
            <a:endParaRPr lang="en-US" sz="3700" i="1" dirty="0">
              <a:solidFill>
                <a:srgbClr val="FFFFFF"/>
              </a:solidFill>
            </a:endParaRPr>
          </a:p>
        </p:txBody>
      </p:sp>
      <p:sp>
        <p:nvSpPr>
          <p:cNvPr id="3" name="Content Placeholder 2">
            <a:extLst>
              <a:ext uri="{FF2B5EF4-FFF2-40B4-BE49-F238E27FC236}">
                <a16:creationId xmlns:a16="http://schemas.microsoft.com/office/drawing/2014/main" id="{23F1B104-D16D-B59C-2EF2-F5E0769E4FAA}"/>
              </a:ext>
            </a:extLst>
          </p:cNvPr>
          <p:cNvSpPr>
            <a:spLocks noGrp="1"/>
          </p:cNvSpPr>
          <p:nvPr>
            <p:ph idx="1"/>
          </p:nvPr>
        </p:nvSpPr>
        <p:spPr>
          <a:xfrm>
            <a:off x="304800" y="2349500"/>
            <a:ext cx="10267189" cy="3553004"/>
          </a:xfrm>
        </p:spPr>
        <p:txBody>
          <a:bodyPr anchor="ctr">
            <a:normAutofit fontScale="25000" lnSpcReduction="20000"/>
          </a:bodyPr>
          <a:lstStyle/>
          <a:p>
            <a:pPr indent="0" algn="l">
              <a:spcBef>
                <a:spcPts val="0"/>
              </a:spcBef>
              <a:buNone/>
            </a:pPr>
            <a:r>
              <a:rPr lang="en-US" sz="11200" b="1" i="0" u="sng" dirty="0">
                <a:solidFill>
                  <a:srgbClr val="212529"/>
                </a:solidFill>
                <a:effectLst/>
                <a:latin typeface="Century Schoolbook" panose="02040604050505020304" pitchFamily="18" charset="0"/>
                <a:cs typeface="Times New Roman" panose="02020603050405020304" pitchFamily="18" charset="0"/>
              </a:rPr>
              <a:t>Tenn. R. App. P. 20B(d)</a:t>
            </a:r>
          </a:p>
          <a:p>
            <a:pPr indent="0" algn="l">
              <a:spcBef>
                <a:spcPts val="0"/>
              </a:spcBef>
              <a:buNone/>
            </a:pPr>
            <a:endParaRPr lang="en-US" b="1" i="0" u="sng" dirty="0">
              <a:solidFill>
                <a:srgbClr val="212529"/>
              </a:solidFill>
              <a:effectLst/>
              <a:latin typeface="Century Schoolbook" panose="02040604050505020304" pitchFamily="18" charset="0"/>
              <a:cs typeface="Times New Roman" panose="02020603050405020304" pitchFamily="18" charset="0"/>
            </a:endParaRPr>
          </a:p>
          <a:p>
            <a:pPr indent="0" algn="l">
              <a:lnSpc>
                <a:spcPct val="120000"/>
              </a:lnSpc>
              <a:spcBef>
                <a:spcPts val="0"/>
              </a:spcBef>
              <a:buNone/>
            </a:pPr>
            <a:r>
              <a:rPr lang="en-US" sz="7200" b="0" i="0" dirty="0">
                <a:solidFill>
                  <a:srgbClr val="212529"/>
                </a:solidFill>
                <a:effectLst/>
                <a:latin typeface="Century Schoolbook" panose="02040604050505020304" pitchFamily="18" charset="0"/>
              </a:rPr>
              <a:t>(d) “Confidential Information” means information that is protected from public disclosure or is required to be kept confidential by Tennessee law, federal law, or court rule or order. Confidential Information includes </a:t>
            </a:r>
            <a:r>
              <a:rPr lang="en-US" sz="7200" b="1" i="0" u="sng" dirty="0">
                <a:solidFill>
                  <a:srgbClr val="212529"/>
                </a:solidFill>
                <a:effectLst/>
                <a:latin typeface="Century Schoolbook" panose="02040604050505020304" pitchFamily="18" charset="0"/>
              </a:rPr>
              <a:t>but is not limited to</a:t>
            </a:r>
            <a:r>
              <a:rPr lang="en-US" sz="7200" b="0" i="0" dirty="0">
                <a:solidFill>
                  <a:srgbClr val="212529"/>
                </a:solidFill>
                <a:effectLst/>
                <a:latin typeface="Century Schoolbook" panose="02040604050505020304" pitchFamily="18" charset="0"/>
              </a:rPr>
              <a:t>:</a:t>
            </a:r>
          </a:p>
          <a:p>
            <a:pPr indent="0" algn="l">
              <a:spcBef>
                <a:spcPts val="0"/>
              </a:spcBef>
              <a:buNone/>
            </a:pPr>
            <a:endParaRPr lang="en-US" sz="5100" b="0" i="0" dirty="0">
              <a:solidFill>
                <a:srgbClr val="212529"/>
              </a:solidFill>
              <a:effectLst/>
              <a:latin typeface="Century Schoolbook" panose="02040604050505020304" pitchFamily="18" charset="0"/>
            </a:endParaRPr>
          </a:p>
          <a:p>
            <a:pPr lvl="1" indent="0">
              <a:lnSpc>
                <a:spcPct val="120000"/>
              </a:lnSpc>
              <a:spcBef>
                <a:spcPts val="0"/>
              </a:spcBef>
              <a:spcAft>
                <a:spcPts val="1300"/>
              </a:spcAft>
              <a:buNone/>
            </a:pPr>
            <a:r>
              <a:rPr lang="en-US" sz="7200" b="0" i="0" dirty="0">
                <a:solidFill>
                  <a:srgbClr val="212529"/>
                </a:solidFill>
                <a:effectLst/>
                <a:latin typeface="Century Schoolbook" panose="02040604050505020304" pitchFamily="18" charset="0"/>
              </a:rPr>
              <a:t>(</a:t>
            </a:r>
            <a:r>
              <a:rPr lang="en-US" sz="7200" b="0" i="0" dirty="0" err="1">
                <a:solidFill>
                  <a:srgbClr val="212529"/>
                </a:solidFill>
                <a:effectLst/>
                <a:latin typeface="Century Schoolbook" panose="02040604050505020304" pitchFamily="18" charset="0"/>
              </a:rPr>
              <a:t>i</a:t>
            </a:r>
            <a:r>
              <a:rPr lang="en-US" sz="7200" b="0" i="0" dirty="0">
                <a:solidFill>
                  <a:srgbClr val="212529"/>
                </a:solidFill>
                <a:effectLst/>
                <a:latin typeface="Century Schoolbook" panose="02040604050505020304" pitchFamily="18" charset="0"/>
              </a:rPr>
              <a:t>) personal identification numbers such as Social Security numbers, driver’s license numbers, taxpayer identification numbers, and passport numbers;</a:t>
            </a:r>
          </a:p>
          <a:p>
            <a:pPr lvl="1" indent="0">
              <a:lnSpc>
                <a:spcPct val="120000"/>
              </a:lnSpc>
              <a:spcBef>
                <a:spcPts val="0"/>
              </a:spcBef>
              <a:spcAft>
                <a:spcPts val="1300"/>
              </a:spcAft>
              <a:buNone/>
            </a:pPr>
            <a:r>
              <a:rPr lang="en-US" sz="7200" b="0" i="0" dirty="0">
                <a:solidFill>
                  <a:srgbClr val="212529"/>
                </a:solidFill>
                <a:effectLst/>
                <a:latin typeface="Century Schoolbook" panose="02040604050505020304" pitchFamily="18" charset="0"/>
              </a:rPr>
              <a:t>(ii) financial account numbers, credit and debit card numbers, and passwords securing those accounts and cards;</a:t>
            </a:r>
          </a:p>
          <a:p>
            <a:pPr lvl="1" indent="0">
              <a:lnSpc>
                <a:spcPct val="120000"/>
              </a:lnSpc>
              <a:spcBef>
                <a:spcPts val="0"/>
              </a:spcBef>
              <a:spcAft>
                <a:spcPts val="1300"/>
              </a:spcAft>
              <a:buNone/>
            </a:pPr>
            <a:r>
              <a:rPr lang="en-US" sz="7200" b="0" i="0" dirty="0">
                <a:solidFill>
                  <a:srgbClr val="212529"/>
                </a:solidFill>
                <a:effectLst/>
                <a:latin typeface="Century Schoolbook" panose="02040604050505020304" pitchFamily="18" charset="0"/>
              </a:rPr>
              <a:t>(iii) home addresses and contact information of informants, victims, witnesses, and persons protected under restraining or protection orders;</a:t>
            </a:r>
          </a:p>
          <a:p>
            <a:pPr lvl="1" indent="0">
              <a:lnSpc>
                <a:spcPct val="120000"/>
              </a:lnSpc>
              <a:spcBef>
                <a:spcPts val="0"/>
              </a:spcBef>
              <a:spcAft>
                <a:spcPts val="1300"/>
              </a:spcAft>
              <a:buNone/>
            </a:pPr>
            <a:r>
              <a:rPr lang="en-US" sz="7200" b="0" i="0" dirty="0">
                <a:solidFill>
                  <a:srgbClr val="212529"/>
                </a:solidFill>
                <a:effectLst/>
                <a:latin typeface="Century Schoolbook" panose="02040604050505020304" pitchFamily="18" charset="0"/>
              </a:rPr>
              <a:t>(iv) dates of birth;</a:t>
            </a:r>
          </a:p>
          <a:p>
            <a:pPr lvl="1" indent="0">
              <a:lnSpc>
                <a:spcPct val="120000"/>
              </a:lnSpc>
              <a:spcBef>
                <a:spcPts val="0"/>
              </a:spcBef>
              <a:spcAft>
                <a:spcPts val="1300"/>
              </a:spcAft>
              <a:buNone/>
            </a:pPr>
            <a:r>
              <a:rPr lang="en-US" sz="7200" b="0" i="0" dirty="0">
                <a:solidFill>
                  <a:srgbClr val="212529"/>
                </a:solidFill>
                <a:effectLst/>
                <a:latin typeface="Century Schoolbook" panose="02040604050505020304" pitchFamily="18" charset="0"/>
              </a:rPr>
              <a:t>(v) names of persons known to be minors;</a:t>
            </a:r>
          </a:p>
          <a:p>
            <a:endParaRPr lang="en-US" sz="2400" b="1" i="1" dirty="0"/>
          </a:p>
        </p:txBody>
      </p:sp>
    </p:spTree>
    <p:extLst>
      <p:ext uri="{BB962C8B-B14F-4D97-AF65-F5344CB8AC3E}">
        <p14:creationId xmlns:p14="http://schemas.microsoft.com/office/powerpoint/2010/main" val="363597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DE5DF-EAD1-9B22-839C-8B678E1FDD62}"/>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EB7378F-3B78-1011-EF27-9F1B72123E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56A961B-877E-EB41-0EDB-BB22AE9C5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44363F2-2EBA-37C8-8E71-CBF4ACBBD1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2DEE83E-ABF0-2823-F14F-657524668E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118154B-71EC-5195-4D63-F371F74D1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AEB050-5D16-F89B-6B52-C135423B39B6}"/>
              </a:ext>
            </a:extLst>
          </p:cNvPr>
          <p:cNvSpPr>
            <a:spLocks noGrp="1"/>
          </p:cNvSpPr>
          <p:nvPr>
            <p:ph type="title"/>
          </p:nvPr>
        </p:nvSpPr>
        <p:spPr>
          <a:xfrm>
            <a:off x="1371599" y="294538"/>
            <a:ext cx="9895951" cy="1033669"/>
          </a:xfrm>
        </p:spPr>
        <p:txBody>
          <a:bodyPr>
            <a:normAutofit/>
          </a:bodyPr>
          <a:lstStyle/>
          <a:p>
            <a:r>
              <a:rPr lang="en-US" sz="3700" b="1" i="1" dirty="0">
                <a:solidFill>
                  <a:srgbClr val="FFFFFF"/>
                </a:solidFill>
              </a:rPr>
              <a:t>Gotcha! You thought you were done.</a:t>
            </a:r>
            <a:endParaRPr lang="en-US" sz="3700" i="1" dirty="0">
              <a:solidFill>
                <a:srgbClr val="FFFFFF"/>
              </a:solidFill>
            </a:endParaRPr>
          </a:p>
        </p:txBody>
      </p:sp>
      <p:sp>
        <p:nvSpPr>
          <p:cNvPr id="3" name="Content Placeholder 2">
            <a:extLst>
              <a:ext uri="{FF2B5EF4-FFF2-40B4-BE49-F238E27FC236}">
                <a16:creationId xmlns:a16="http://schemas.microsoft.com/office/drawing/2014/main" id="{AD7FB84D-D9F5-32CD-55DF-09593C1FD085}"/>
              </a:ext>
            </a:extLst>
          </p:cNvPr>
          <p:cNvSpPr>
            <a:spLocks noGrp="1"/>
          </p:cNvSpPr>
          <p:nvPr>
            <p:ph idx="1"/>
          </p:nvPr>
        </p:nvSpPr>
        <p:spPr>
          <a:xfrm>
            <a:off x="304800" y="1778000"/>
            <a:ext cx="10267189" cy="4124504"/>
          </a:xfrm>
        </p:spPr>
        <p:txBody>
          <a:bodyPr anchor="ctr">
            <a:normAutofit fontScale="25000" lnSpcReduction="20000"/>
          </a:bodyPr>
          <a:lstStyle/>
          <a:p>
            <a:pPr indent="0" algn="l">
              <a:spcBef>
                <a:spcPts val="0"/>
              </a:spcBef>
              <a:buNone/>
            </a:pPr>
            <a:r>
              <a:rPr lang="en-US" sz="8600" b="1" i="0" u="sng" dirty="0">
                <a:solidFill>
                  <a:srgbClr val="212529"/>
                </a:solidFill>
                <a:effectLst/>
                <a:latin typeface="Century Schoolbook" panose="02040604050505020304" pitchFamily="18" charset="0"/>
                <a:cs typeface="Times New Roman" panose="02020603050405020304" pitchFamily="18" charset="0"/>
              </a:rPr>
              <a:t>Tenn. R. App. P. 20B(d)</a:t>
            </a:r>
          </a:p>
          <a:p>
            <a:pPr indent="0" algn="l">
              <a:spcBef>
                <a:spcPts val="0"/>
              </a:spcBef>
              <a:buNone/>
            </a:pPr>
            <a:endParaRPr lang="en-US" sz="7200" b="1" i="0" u="sng" dirty="0">
              <a:solidFill>
                <a:srgbClr val="212529"/>
              </a:solidFill>
              <a:effectLst/>
              <a:latin typeface="Century Schoolbook" panose="02040604050505020304" pitchFamily="18" charset="0"/>
              <a:cs typeface="Times New Roman" panose="02020603050405020304" pitchFamily="18" charset="0"/>
            </a:endParaRPr>
          </a:p>
          <a:p>
            <a:pPr indent="0" algn="l">
              <a:lnSpc>
                <a:spcPct val="120000"/>
              </a:lnSpc>
              <a:spcBef>
                <a:spcPts val="0"/>
              </a:spcBef>
              <a:buNone/>
            </a:pPr>
            <a:r>
              <a:rPr lang="en-US" sz="7200" b="0" i="0" dirty="0">
                <a:solidFill>
                  <a:srgbClr val="212529"/>
                </a:solidFill>
                <a:effectLst/>
                <a:latin typeface="Century Schoolbook" panose="02040604050505020304" pitchFamily="18" charset="0"/>
              </a:rPr>
              <a:t>(d) “Confidential Information” means information that is protected from public disclosure or is required to be kept confidential by Tennessee law, federal law, or court rule or order. Confidential Information includes </a:t>
            </a:r>
            <a:r>
              <a:rPr lang="en-US" sz="7200" b="1" i="0" u="sng" dirty="0">
                <a:solidFill>
                  <a:srgbClr val="212529"/>
                </a:solidFill>
                <a:effectLst/>
                <a:latin typeface="Century Schoolbook" panose="02040604050505020304" pitchFamily="18" charset="0"/>
              </a:rPr>
              <a:t>but is not limited to</a:t>
            </a:r>
            <a:r>
              <a:rPr lang="en-US" sz="7200" b="0" i="0" dirty="0">
                <a:solidFill>
                  <a:srgbClr val="212529"/>
                </a:solidFill>
                <a:effectLst/>
                <a:latin typeface="Century Schoolbook" panose="02040604050505020304" pitchFamily="18" charset="0"/>
              </a:rPr>
              <a:t>:</a:t>
            </a:r>
          </a:p>
          <a:p>
            <a:pPr indent="0" algn="l">
              <a:spcBef>
                <a:spcPts val="0"/>
              </a:spcBef>
              <a:buNone/>
            </a:pPr>
            <a:endParaRPr lang="en-US" sz="5100" b="0" i="0" dirty="0">
              <a:solidFill>
                <a:srgbClr val="212529"/>
              </a:solidFill>
              <a:effectLst/>
              <a:latin typeface="Century Schoolbook" panose="02040604050505020304" pitchFamily="18" charset="0"/>
            </a:endParaRPr>
          </a:p>
          <a:p>
            <a:pPr lvl="1" indent="0">
              <a:lnSpc>
                <a:spcPct val="120000"/>
              </a:lnSpc>
              <a:spcBef>
                <a:spcPts val="0"/>
              </a:spcBef>
              <a:spcAft>
                <a:spcPts val="1200"/>
              </a:spcAft>
              <a:buNone/>
            </a:pPr>
            <a:r>
              <a:rPr lang="en-US" sz="6400" b="0" i="0" dirty="0">
                <a:solidFill>
                  <a:srgbClr val="212529"/>
                </a:solidFill>
                <a:effectLst/>
                <a:highlight>
                  <a:srgbClr val="FFFF00"/>
                </a:highlight>
                <a:latin typeface="Century Schoolbook" panose="02040604050505020304" pitchFamily="18" charset="0"/>
              </a:rPr>
              <a:t>(vi) case numbers of confidential, expunged, or sealed records in cases other than the one in which the Filing is made;</a:t>
            </a:r>
          </a:p>
          <a:p>
            <a:pPr lvl="1" indent="0">
              <a:lnSpc>
                <a:spcPct val="120000"/>
              </a:lnSpc>
              <a:spcBef>
                <a:spcPts val="0"/>
              </a:spcBef>
              <a:spcAft>
                <a:spcPts val="1200"/>
              </a:spcAft>
              <a:buNone/>
            </a:pPr>
            <a:r>
              <a:rPr lang="en-US" sz="6400" b="0" i="0" dirty="0">
                <a:solidFill>
                  <a:srgbClr val="212529"/>
                </a:solidFill>
                <a:effectLst/>
                <a:highlight>
                  <a:srgbClr val="FFFF00"/>
                </a:highlight>
                <a:latin typeface="Century Schoolbook" panose="02040604050505020304" pitchFamily="18" charset="0"/>
              </a:rPr>
              <a:t>(vii) information identifying a person receiving mental health or substance-use-disorder services;</a:t>
            </a:r>
          </a:p>
          <a:p>
            <a:pPr lvl="1" indent="0">
              <a:lnSpc>
                <a:spcPct val="120000"/>
              </a:lnSpc>
              <a:spcBef>
                <a:spcPts val="0"/>
              </a:spcBef>
              <a:spcAft>
                <a:spcPts val="1200"/>
              </a:spcAft>
              <a:buNone/>
            </a:pPr>
            <a:r>
              <a:rPr lang="en-US" sz="6400" b="0" i="0" dirty="0">
                <a:solidFill>
                  <a:srgbClr val="212529"/>
                </a:solidFill>
                <a:effectLst/>
                <a:highlight>
                  <a:srgbClr val="FFFF00"/>
                </a:highlight>
                <a:latin typeface="Century Schoolbook" panose="02040604050505020304" pitchFamily="18" charset="0"/>
              </a:rPr>
              <a:t>(viii) information identifying victims of sexual offenses;</a:t>
            </a:r>
          </a:p>
          <a:p>
            <a:pPr lvl="1" indent="0">
              <a:lnSpc>
                <a:spcPct val="120000"/>
              </a:lnSpc>
              <a:spcBef>
                <a:spcPts val="0"/>
              </a:spcBef>
              <a:spcAft>
                <a:spcPts val="1200"/>
              </a:spcAft>
              <a:buNone/>
            </a:pPr>
            <a:r>
              <a:rPr lang="en-US" sz="6400" b="0" i="0" dirty="0">
                <a:solidFill>
                  <a:srgbClr val="212529"/>
                </a:solidFill>
                <a:effectLst/>
                <a:highlight>
                  <a:srgbClr val="FFFF00"/>
                </a:highlight>
                <a:latin typeface="Century Schoolbook" panose="02040604050505020304" pitchFamily="18" charset="0"/>
              </a:rPr>
              <a:t>(ix) medical information the confidentiality of which is protected by Tennessee or federal law; and</a:t>
            </a:r>
          </a:p>
          <a:p>
            <a:pPr lvl="1" indent="0">
              <a:lnSpc>
                <a:spcPct val="120000"/>
              </a:lnSpc>
              <a:spcBef>
                <a:spcPts val="0"/>
              </a:spcBef>
              <a:spcAft>
                <a:spcPts val="1200"/>
              </a:spcAft>
              <a:buNone/>
            </a:pPr>
            <a:r>
              <a:rPr lang="en-US" sz="6400" b="0" i="0" dirty="0">
                <a:solidFill>
                  <a:srgbClr val="212529"/>
                </a:solidFill>
                <a:effectLst/>
                <a:highlight>
                  <a:srgbClr val="FFFF00"/>
                </a:highlight>
                <a:latin typeface="Century Schoolbook" panose="02040604050505020304" pitchFamily="18" charset="0"/>
              </a:rPr>
              <a:t>(x) records of students in education institutions the confidentiality of which records is protected by Tennessee or federal law.</a:t>
            </a:r>
          </a:p>
          <a:p>
            <a:endParaRPr lang="en-US" sz="2400" b="1" i="1" dirty="0"/>
          </a:p>
        </p:txBody>
      </p:sp>
    </p:spTree>
    <p:extLst>
      <p:ext uri="{BB962C8B-B14F-4D97-AF65-F5344CB8AC3E}">
        <p14:creationId xmlns:p14="http://schemas.microsoft.com/office/powerpoint/2010/main" val="70805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DC80E-4E90-1583-AB9D-0726D32D07B3}"/>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B8FD8060-CF60-91F2-A8F4-E088CA4D2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50EFCEA-F0AE-F834-F316-88321316F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D8A294-693F-195B-22EB-FC2BDFF3E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3BE7B64-E2FA-AD38-7D86-4EB105A44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798CCD2-5C5D-A4EF-352B-620E66B35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293BF5-1722-2B69-2FED-F0819322371E}"/>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(vi) case numbers of confidential, expunged, or sealed records in cases other than the one in which the Filing is made;</a:t>
            </a:r>
            <a:endParaRPr lang="en-US" sz="2400" i="1" dirty="0">
              <a:solidFill>
                <a:schemeClr val="bg1"/>
              </a:solidFill>
            </a:endParaRPr>
          </a:p>
        </p:txBody>
      </p:sp>
      <p:sp>
        <p:nvSpPr>
          <p:cNvPr id="5" name="Content Placeholder 4">
            <a:extLst>
              <a:ext uri="{FF2B5EF4-FFF2-40B4-BE49-F238E27FC236}">
                <a16:creationId xmlns:a16="http://schemas.microsoft.com/office/drawing/2014/main" id="{5E475F05-927B-DEA8-565E-ADB30DED86EE}"/>
              </a:ext>
            </a:extLst>
          </p:cNvPr>
          <p:cNvSpPr>
            <a:spLocks noGrp="1"/>
          </p:cNvSpPr>
          <p:nvPr>
            <p:ph idx="1"/>
          </p:nvPr>
        </p:nvSpPr>
        <p:spPr/>
        <p:txBody>
          <a:bodyPr/>
          <a:lstStyle/>
          <a:p>
            <a:pPr marL="0" indent="0">
              <a:buNone/>
            </a:pPr>
            <a:r>
              <a:rPr lang="en-US" dirty="0"/>
              <a:t>What does this mean?</a:t>
            </a:r>
          </a:p>
          <a:p>
            <a:pPr lvl="1">
              <a:buFont typeface="Wingdings" pitchFamily="2" charset="2"/>
              <a:buChar char="Ø"/>
            </a:pPr>
            <a:r>
              <a:rPr lang="en-US" u="sng" dirty="0"/>
              <a:t>Any</a:t>
            </a:r>
            <a:r>
              <a:rPr lang="en-US" dirty="0"/>
              <a:t> time that you state a case number other than the one in which you are filing (e.g., mentioning your criminal defendant’s other conviction), you must determine whether it is confidential, expunged, or sealed and then redact accordingly.</a:t>
            </a:r>
          </a:p>
          <a:p>
            <a:pPr marL="0" indent="0">
              <a:buNone/>
            </a:pPr>
            <a:endParaRPr lang="en-US" dirty="0"/>
          </a:p>
          <a:p>
            <a:pPr marL="0" indent="0">
              <a:buNone/>
            </a:pPr>
            <a:r>
              <a:rPr lang="en-US" dirty="0"/>
              <a:t>Does this apply to citations to unpublished opinions, which require the “case number” to be included in the citation?</a:t>
            </a:r>
          </a:p>
          <a:p>
            <a:pPr lvl="1">
              <a:buFont typeface="Wingdings" pitchFamily="2" charset="2"/>
              <a:buChar char="Ø"/>
            </a:pPr>
            <a:r>
              <a:rPr lang="en-US" dirty="0"/>
              <a:t>It’s unclear, but probably not.</a:t>
            </a:r>
          </a:p>
        </p:txBody>
      </p:sp>
    </p:spTree>
    <p:extLst>
      <p:ext uri="{BB962C8B-B14F-4D97-AF65-F5344CB8AC3E}">
        <p14:creationId xmlns:p14="http://schemas.microsoft.com/office/powerpoint/2010/main" val="4272547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DD308-F033-0569-94F0-9951865D55B8}"/>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382F29F-9400-8DAF-060D-F9A4EADF0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301888D-E06A-10BE-B01C-1B07858ABA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83A7FC2-CC09-4CC8-624A-9A7016E1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94D1F06-E1EC-4F8A-7D47-6B3A61C6B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E8260B4-4555-FD04-0ACE-749BB58C1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8B7F23-96AF-2BC6-9AA7-DC26559D4CB9}"/>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(vii) information identifying a person receiving mental health or substance-use-disorder services;</a:t>
            </a:r>
            <a:endParaRPr lang="en-US" sz="2400" i="1" dirty="0">
              <a:solidFill>
                <a:schemeClr val="bg1"/>
              </a:solidFill>
            </a:endParaRPr>
          </a:p>
        </p:txBody>
      </p:sp>
      <p:sp>
        <p:nvSpPr>
          <p:cNvPr id="5" name="Content Placeholder 4">
            <a:extLst>
              <a:ext uri="{FF2B5EF4-FFF2-40B4-BE49-F238E27FC236}">
                <a16:creationId xmlns:a16="http://schemas.microsoft.com/office/drawing/2014/main" id="{1BFB7F9B-29C2-3EE0-85EA-2475D8E4B546}"/>
              </a:ext>
            </a:extLst>
          </p:cNvPr>
          <p:cNvSpPr>
            <a:spLocks noGrp="1"/>
          </p:cNvSpPr>
          <p:nvPr>
            <p:ph idx="1"/>
          </p:nvPr>
        </p:nvSpPr>
        <p:spPr/>
        <p:txBody>
          <a:bodyPr/>
          <a:lstStyle/>
          <a:p>
            <a:pPr marL="0" indent="0">
              <a:buNone/>
            </a:pPr>
            <a:r>
              <a:rPr lang="en-US" dirty="0"/>
              <a:t>What does this mean?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Must I redact both the identifying information (e.g., name) </a:t>
            </a:r>
            <a:r>
              <a:rPr lang="en-US" i="1" dirty="0"/>
              <a:t>and</a:t>
            </a:r>
            <a:r>
              <a:rPr lang="en-US" dirty="0"/>
              <a:t> the information itself?</a:t>
            </a:r>
          </a:p>
          <a:p>
            <a:pPr lvl="1">
              <a:buFont typeface="Wingdings" pitchFamily="2" charset="2"/>
              <a:buChar char="Ø"/>
            </a:pPr>
            <a:r>
              <a:rPr lang="en-US" dirty="0"/>
              <a:t>Yes. </a:t>
            </a:r>
            <a:r>
              <a:rPr lang="en-US" i="1" dirty="0"/>
              <a:t>See</a:t>
            </a:r>
            <a:r>
              <a:rPr lang="en-US" dirty="0"/>
              <a:t> Tenn. R. App. P. 20B(d)(ix)</a:t>
            </a:r>
          </a:p>
          <a:p>
            <a:pPr marL="0" indent="0">
              <a:buNone/>
            </a:pPr>
            <a:endParaRPr lang="en-US" dirty="0"/>
          </a:p>
        </p:txBody>
      </p:sp>
      <p:pic>
        <p:nvPicPr>
          <p:cNvPr id="6" name="Picture 5">
            <a:extLst>
              <a:ext uri="{FF2B5EF4-FFF2-40B4-BE49-F238E27FC236}">
                <a16:creationId xmlns:a16="http://schemas.microsoft.com/office/drawing/2014/main" id="{0C20224C-A750-68CE-B5F1-B4A3A0BC8B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798" y="2280109"/>
            <a:ext cx="7772400" cy="2603851"/>
          </a:xfrm>
          <a:prstGeom prst="rect">
            <a:avLst/>
          </a:prstGeom>
        </p:spPr>
      </p:pic>
    </p:spTree>
    <p:extLst>
      <p:ext uri="{BB962C8B-B14F-4D97-AF65-F5344CB8AC3E}">
        <p14:creationId xmlns:p14="http://schemas.microsoft.com/office/powerpoint/2010/main" val="376976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A2DE9-6A19-7710-0008-A6A36FEC947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C1925F5-B624-E9D9-62B5-97C7BC251A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A23DF4-D452-845B-D9EF-B3276EE40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4C5D250-357C-6E6D-5453-FDC2F0DDC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7E29F6D-6653-1AB8-B9A4-367C9588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0171902-A01A-365C-8447-D6CC5EDE44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09C7DA-F84E-B197-A123-B98B4C15040F}"/>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(viii) information identifying victims of sexual offenses;</a:t>
            </a:r>
            <a:endParaRPr lang="en-US" sz="2400" i="1" dirty="0">
              <a:solidFill>
                <a:schemeClr val="bg1"/>
              </a:solidFill>
            </a:endParaRPr>
          </a:p>
        </p:txBody>
      </p:sp>
      <p:sp>
        <p:nvSpPr>
          <p:cNvPr id="5" name="Content Placeholder 4">
            <a:extLst>
              <a:ext uri="{FF2B5EF4-FFF2-40B4-BE49-F238E27FC236}">
                <a16:creationId xmlns:a16="http://schemas.microsoft.com/office/drawing/2014/main" id="{A1E2D1ED-F1FC-E069-B60F-ED6AD514F641}"/>
              </a:ext>
            </a:extLst>
          </p:cNvPr>
          <p:cNvSpPr>
            <a:spLocks noGrp="1"/>
          </p:cNvSpPr>
          <p:nvPr>
            <p:ph idx="1"/>
          </p:nvPr>
        </p:nvSpPr>
        <p:spPr>
          <a:xfrm>
            <a:off x="838200" y="1622745"/>
            <a:ext cx="10515600" cy="4554218"/>
          </a:xfrm>
        </p:spPr>
        <p:txBody>
          <a:bodyPr/>
          <a:lstStyle/>
          <a:p>
            <a:pPr marL="0" indent="0">
              <a:buNone/>
            </a:pPr>
            <a:r>
              <a:rPr lang="en-US" dirty="0"/>
              <a:t>What does this mean?</a:t>
            </a:r>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7F26D3BB-0C2A-7949-223F-39127797BD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9072" y="2076077"/>
            <a:ext cx="5903289" cy="4303278"/>
          </a:xfrm>
          <a:prstGeom prst="rect">
            <a:avLst/>
          </a:prstGeom>
        </p:spPr>
      </p:pic>
      <p:sp>
        <p:nvSpPr>
          <p:cNvPr id="6" name="TextBox 5">
            <a:extLst>
              <a:ext uri="{FF2B5EF4-FFF2-40B4-BE49-F238E27FC236}">
                <a16:creationId xmlns:a16="http://schemas.microsoft.com/office/drawing/2014/main" id="{178BE6FB-FE90-C808-D815-15E3DB0CB153}"/>
              </a:ext>
            </a:extLst>
          </p:cNvPr>
          <p:cNvSpPr txBox="1"/>
          <p:nvPr/>
        </p:nvSpPr>
        <p:spPr>
          <a:xfrm>
            <a:off x="8429625" y="3899854"/>
            <a:ext cx="3246402" cy="1200329"/>
          </a:xfrm>
          <a:prstGeom prst="rect">
            <a:avLst/>
          </a:prstGeom>
          <a:noFill/>
        </p:spPr>
        <p:txBody>
          <a:bodyPr wrap="none" rtlCol="0">
            <a:spAutoFit/>
          </a:bodyPr>
          <a:lstStyle/>
          <a:p>
            <a:r>
              <a:rPr lang="en-US" dirty="0"/>
              <a:t>Note: There are more sexual</a:t>
            </a:r>
          </a:p>
          <a:p>
            <a:r>
              <a:rPr lang="en-US" dirty="0"/>
              <a:t>offenses in Chapter 39 of the</a:t>
            </a:r>
          </a:p>
          <a:p>
            <a:r>
              <a:rPr lang="en-US" dirty="0"/>
              <a:t>Code. I had to cut this off to</a:t>
            </a:r>
          </a:p>
          <a:p>
            <a:r>
              <a:rPr lang="en-US" dirty="0"/>
              <a:t>fit the picture.</a:t>
            </a:r>
          </a:p>
        </p:txBody>
      </p:sp>
    </p:spTree>
    <p:extLst>
      <p:ext uri="{BB962C8B-B14F-4D97-AF65-F5344CB8AC3E}">
        <p14:creationId xmlns:p14="http://schemas.microsoft.com/office/powerpoint/2010/main" val="198051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7B000-CF1C-9B19-79F5-D535366FC1C8}"/>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249BC7E-6F8D-CDE9-9C4A-FDF3370D5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099F747-27E9-6CFB-7D2B-146F51285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0F892F7-EB8B-313D-ED91-244FDA1C51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6E2851-EF7A-6B69-D72F-D61358313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7CECE72-88D2-32D3-9ED7-EC086B87E9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457432-AB80-D529-B29D-E93EF48C2DDF}"/>
              </a:ext>
            </a:extLst>
          </p:cNvPr>
          <p:cNvSpPr>
            <a:spLocks noGrp="1"/>
          </p:cNvSpPr>
          <p:nvPr>
            <p:ph type="title"/>
          </p:nvPr>
        </p:nvSpPr>
        <p:spPr>
          <a:xfrm>
            <a:off x="1371599" y="294538"/>
            <a:ext cx="9895951" cy="1033669"/>
          </a:xfrm>
        </p:spPr>
        <p:txBody>
          <a:bodyPr>
            <a:normAutofit/>
          </a:bodyPr>
          <a:lstStyle/>
          <a:p>
            <a:r>
              <a:rPr lang="en-US" sz="2400" dirty="0">
                <a:solidFill>
                  <a:schemeClr val="bg1"/>
                </a:solidFill>
              </a:rPr>
              <a:t>(ix) medical information the confidentiality of which is protected by Tennessee or federal law; and</a:t>
            </a:r>
            <a:endParaRPr lang="en-US" sz="2400" i="1" dirty="0">
              <a:solidFill>
                <a:schemeClr val="bg1"/>
              </a:solidFill>
            </a:endParaRPr>
          </a:p>
        </p:txBody>
      </p:sp>
      <p:sp>
        <p:nvSpPr>
          <p:cNvPr id="5" name="Content Placeholder 4">
            <a:extLst>
              <a:ext uri="{FF2B5EF4-FFF2-40B4-BE49-F238E27FC236}">
                <a16:creationId xmlns:a16="http://schemas.microsoft.com/office/drawing/2014/main" id="{54E1D0A1-A77F-95F5-8651-679C2E3A9AE7}"/>
              </a:ext>
            </a:extLst>
          </p:cNvPr>
          <p:cNvSpPr>
            <a:spLocks noGrp="1"/>
          </p:cNvSpPr>
          <p:nvPr>
            <p:ph idx="1"/>
          </p:nvPr>
        </p:nvSpPr>
        <p:spPr/>
        <p:txBody>
          <a:bodyPr/>
          <a:lstStyle/>
          <a:p>
            <a:pPr marL="0" indent="0">
              <a:buNone/>
            </a:pPr>
            <a:r>
              <a:rPr lang="en-US" dirty="0"/>
              <a:t>What does this mean?</a:t>
            </a:r>
          </a:p>
          <a:p>
            <a:pPr>
              <a:buFont typeface="Wingdings" pitchFamily="2" charset="2"/>
              <a:buChar char="Ø"/>
            </a:pPr>
            <a:r>
              <a:rPr lang="en-US" dirty="0"/>
              <a:t>If there’s medical information in your brief, you should probably redact it. (There are HIPAA lawyers who don’t know everything HIPAA covers.)</a:t>
            </a:r>
          </a:p>
          <a:p>
            <a:pPr>
              <a:buFont typeface="Wingdings" pitchFamily="2" charset="2"/>
              <a:buChar char="Ø"/>
            </a:pPr>
            <a:r>
              <a:rPr lang="en-US" dirty="0"/>
              <a:t>See the “HIPAA Reference Guide” available at:</a:t>
            </a:r>
          </a:p>
          <a:p>
            <a:pPr marL="0" indent="0">
              <a:buNone/>
            </a:pPr>
            <a:r>
              <a:rPr lang="en-US" dirty="0"/>
              <a:t>https://</a:t>
            </a:r>
            <a:r>
              <a:rPr lang="en-US" dirty="0" err="1"/>
              <a:t>www.tn.gov</a:t>
            </a:r>
            <a:r>
              <a:rPr lang="en-US" dirty="0"/>
              <a:t>/</a:t>
            </a:r>
            <a:r>
              <a:rPr lang="en-US" dirty="0" err="1"/>
              <a:t>partnersforhealth</a:t>
            </a:r>
            <a:r>
              <a:rPr lang="en-US" dirty="0"/>
              <a:t>/agency-benefits-coordinators/</a:t>
            </a:r>
            <a:r>
              <a:rPr lang="en-US" dirty="0" err="1"/>
              <a:t>hipaa.html</a:t>
            </a:r>
            <a:endParaRPr lang="en-US" dirty="0"/>
          </a:p>
        </p:txBody>
      </p:sp>
    </p:spTree>
    <p:extLst>
      <p:ext uri="{BB962C8B-B14F-4D97-AF65-F5344CB8AC3E}">
        <p14:creationId xmlns:p14="http://schemas.microsoft.com/office/powerpoint/2010/main" val="3839829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1314</TotalTime>
  <Words>2024</Words>
  <Application>Microsoft Macintosh PowerPoint</Application>
  <PresentationFormat>Widescreen</PresentationFormat>
  <Paragraphs>135</Paragraphs>
  <Slides>34</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Aptos</vt:lpstr>
      <vt:lpstr>Aptos Display</vt:lpstr>
      <vt:lpstr>Arial</vt:lpstr>
      <vt:lpstr>Century Schoolbook</vt:lpstr>
      <vt:lpstr>Wingdings</vt:lpstr>
      <vt:lpstr>Office Theme</vt:lpstr>
      <vt:lpstr>1_Office Theme</vt:lpstr>
      <vt:lpstr>Get Ready to Redact:   Understanding and Implementing   the New Tenn. R. App. P. 20B </vt:lpstr>
      <vt:lpstr>What documents must be redacted?</vt:lpstr>
      <vt:lpstr>What documents need not be redacted?</vt:lpstr>
      <vt:lpstr>What must be redacted?</vt:lpstr>
      <vt:lpstr>Gotcha! You thought you were done.</vt:lpstr>
      <vt:lpstr>(vi) case numbers of confidential, expunged, or sealed records in cases other than the one in which the Filing is made;</vt:lpstr>
      <vt:lpstr>(vii) information identifying a person receiving mental health or substance-use-disorder services;</vt:lpstr>
      <vt:lpstr>(viii) information identifying victims of sexual offenses;</vt:lpstr>
      <vt:lpstr>(ix) medical information the confidentiality of which is protected by Tennessee or federal law; and</vt:lpstr>
      <vt:lpstr>(x) records of students in education institutions the confidentiality of which records is protected by Tennessee or federal law.</vt:lpstr>
      <vt:lpstr>How to Redact</vt:lpstr>
      <vt:lpstr>Before redaction, remember. . . !!!!</vt:lpstr>
      <vt:lpstr>Methods of Redaction</vt:lpstr>
      <vt:lpstr>Technical Redaction Requirements</vt:lpstr>
      <vt:lpstr>Step 1: Convert to PDF (Option A)</vt:lpstr>
      <vt:lpstr>Step 1: Convert to PDF (Option B)</vt:lpstr>
      <vt:lpstr>Step 2: Select “All tools,” then, if necessary, “View more.”</vt:lpstr>
      <vt:lpstr>Step 3: Select “Redact a PDF”</vt:lpstr>
      <vt:lpstr>Step 4: Select “Set Properties” and set your properties accordingly.</vt:lpstr>
      <vt:lpstr>Step 5: Select “Redact text and images” and highlight text you wish to redact.</vt:lpstr>
      <vt:lpstr>Step 6: Review and “Apply” your redactions.</vt:lpstr>
      <vt:lpstr>Step 7: Sanitize during redaction.</vt:lpstr>
      <vt:lpstr>Step 8: Make sure you close the redaction tool.</vt:lpstr>
      <vt:lpstr>Step 9: Add words “Redacted Filing” to cover page.</vt:lpstr>
      <vt:lpstr>Step 10: Select “All tools,” then “Protect a PDF.” </vt:lpstr>
      <vt:lpstr>Step 11: See if there is information to scrub.</vt:lpstr>
      <vt:lpstr>Step 12: Scrub information.</vt:lpstr>
      <vt:lpstr>Step 13: Save appropriately.</vt:lpstr>
      <vt:lpstr>Include Certificate of Redaction Compliance</vt:lpstr>
      <vt:lpstr>Don’t Forget!!</vt:lpstr>
      <vt:lpstr>Why do we have to do this again?</vt:lpstr>
      <vt:lpstr>Tenn. R. App. P. 20B(6)</vt:lpstr>
      <vt:lpstr>Issues?</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 Gill</dc:creator>
  <cp:lastModifiedBy>Jacob Vanzin</cp:lastModifiedBy>
  <cp:revision>71</cp:revision>
  <dcterms:created xsi:type="dcterms:W3CDTF">2026-05-06T14:49:05Z</dcterms:created>
  <dcterms:modified xsi:type="dcterms:W3CDTF">2026-08-08T00:12:34Z</dcterms:modified>
</cp:coreProperties>
</file>