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1"/>
  </p:notesMasterIdLst>
  <p:sldIdLst>
    <p:sldId id="256" r:id="rId5"/>
    <p:sldId id="266" r:id="rId6"/>
    <p:sldId id="267" r:id="rId7"/>
    <p:sldId id="264" r:id="rId8"/>
    <p:sldId id="272" r:id="rId9"/>
    <p:sldId id="309" r:id="rId10"/>
    <p:sldId id="277" r:id="rId11"/>
    <p:sldId id="273" r:id="rId12"/>
    <p:sldId id="283" r:id="rId13"/>
    <p:sldId id="284" r:id="rId14"/>
    <p:sldId id="285" r:id="rId15"/>
    <p:sldId id="286" r:id="rId16"/>
    <p:sldId id="287" r:id="rId17"/>
    <p:sldId id="288" r:id="rId18"/>
    <p:sldId id="289" r:id="rId19"/>
    <p:sldId id="290" r:id="rId20"/>
    <p:sldId id="291" r:id="rId21"/>
    <p:sldId id="292" r:id="rId22"/>
    <p:sldId id="280" r:id="rId23"/>
    <p:sldId id="293" r:id="rId24"/>
    <p:sldId id="295" r:id="rId25"/>
    <p:sldId id="296" r:id="rId26"/>
    <p:sldId id="298" r:id="rId27"/>
    <p:sldId id="297" r:id="rId28"/>
    <p:sldId id="294" r:id="rId29"/>
    <p:sldId id="299" r:id="rId30"/>
    <p:sldId id="300" r:id="rId31"/>
    <p:sldId id="301" r:id="rId32"/>
    <p:sldId id="302" r:id="rId33"/>
    <p:sldId id="303" r:id="rId34"/>
    <p:sldId id="304" r:id="rId35"/>
    <p:sldId id="305" r:id="rId36"/>
    <p:sldId id="306" r:id="rId37"/>
    <p:sldId id="307" r:id="rId38"/>
    <p:sldId id="308" r:id="rId39"/>
    <p:sldId id="261" r:id="rId40"/>
  </p:sldIdLst>
  <p:sldSz cx="18288000" cy="10287000"/>
  <p:notesSz cx="9144000" cy="6858000"/>
  <p:embeddedFontLst>
    <p:embeddedFont>
      <p:font typeface="Georgia" panose="02040502050405020303" pitchFamily="18" charset="0"/>
      <p:regular r:id="rId42"/>
      <p:bold r:id="rId43"/>
      <p:italic r:id="rId44"/>
      <p:boldItalic r:id="rId45"/>
    </p:embeddedFont>
    <p:embeddedFont>
      <p:font typeface="Georgia Pro" panose="02040502050405020303" pitchFamily="18" charset="0"/>
      <p:regular r:id="rId46"/>
      <p:bold r:id="rId47"/>
      <p:italic r:id="rId48"/>
      <p:boldItalic r:id="rId49"/>
    </p:embeddedFont>
    <p:embeddedFont>
      <p:font typeface="Georgia Pro Bold" panose="02040802050405020203" charset="0"/>
      <p:regular r:id="rId50"/>
      <p:bold r:id="rId51"/>
    </p:embeddedFont>
    <p:embeddedFont>
      <p:font typeface="Kannada MN" panose="020B0604020202020204" charset="0"/>
      <p:regular r:id="rId52"/>
    </p:embeddedFont>
    <p:embeddedFont>
      <p:font typeface="Kannada MN Bold" panose="020B0604020202020204" charset="0"/>
      <p:regular r:id="rId53"/>
    </p:embeddedFont>
    <p:embeddedFont>
      <p:font typeface="Prata" panose="020B0604020202020204" charset="0"/>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5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8F1CC2-3206-4958-935F-6FF21C7B74F6}" v="28" dt="2026-08-04T13:18:27.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8.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3.fntdata"/><Relationship Id="rId52" Type="http://schemas.openxmlformats.org/officeDocument/2006/relationships/font" Target="fonts/font11.fntdata"/><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e Adams" userId="0071f9d6-8ffe-4bf3-a300-f83473fcabc3" providerId="ADAL" clId="{9CC8F01E-AF1A-48D1-9AAF-D066BFECF572}"/>
    <pc:docChg chg="undo custSel addSld delSld modSld sldOrd">
      <pc:chgData name="Cole Adams" userId="0071f9d6-8ffe-4bf3-a300-f83473fcabc3" providerId="ADAL" clId="{9CC8F01E-AF1A-48D1-9AAF-D066BFECF572}" dt="2026-08-04T14:24:35.887" v="19566" actId="20577"/>
      <pc:docMkLst>
        <pc:docMk/>
      </pc:docMkLst>
      <pc:sldChg chg="modSp mod">
        <pc:chgData name="Cole Adams" userId="0071f9d6-8ffe-4bf3-a300-f83473fcabc3" providerId="ADAL" clId="{9CC8F01E-AF1A-48D1-9AAF-D066BFECF572}" dt="2026-08-03T14:36:18.815" v="30" actId="20577"/>
        <pc:sldMkLst>
          <pc:docMk/>
          <pc:sldMk cId="0" sldId="256"/>
        </pc:sldMkLst>
        <pc:spChg chg="mod">
          <ac:chgData name="Cole Adams" userId="0071f9d6-8ffe-4bf3-a300-f83473fcabc3" providerId="ADAL" clId="{9CC8F01E-AF1A-48D1-9AAF-D066BFECF572}" dt="2026-08-03T14:36:18.815" v="30" actId="20577"/>
          <ac:spMkLst>
            <pc:docMk/>
            <pc:sldMk cId="0" sldId="256"/>
            <ac:spMk id="7" creationId="{00000000-0000-0000-0000-000000000000}"/>
          </ac:spMkLst>
        </pc:spChg>
      </pc:sldChg>
      <pc:sldChg chg="del">
        <pc:chgData name="Cole Adams" userId="0071f9d6-8ffe-4bf3-a300-f83473fcabc3" providerId="ADAL" clId="{9CC8F01E-AF1A-48D1-9AAF-D066BFECF572}" dt="2026-08-03T15:17:36.468" v="1491" actId="47"/>
        <pc:sldMkLst>
          <pc:docMk/>
          <pc:sldMk cId="0" sldId="259"/>
        </pc:sldMkLst>
      </pc:sldChg>
      <pc:sldChg chg="del">
        <pc:chgData name="Cole Adams" userId="0071f9d6-8ffe-4bf3-a300-f83473fcabc3" providerId="ADAL" clId="{9CC8F01E-AF1A-48D1-9AAF-D066BFECF572}" dt="2026-08-04T13:17:42.425" v="18608" actId="47"/>
        <pc:sldMkLst>
          <pc:docMk/>
          <pc:sldMk cId="0" sldId="262"/>
        </pc:sldMkLst>
      </pc:sldChg>
      <pc:sldChg chg="modSp mod">
        <pc:chgData name="Cole Adams" userId="0071f9d6-8ffe-4bf3-a300-f83473fcabc3" providerId="ADAL" clId="{9CC8F01E-AF1A-48D1-9AAF-D066BFECF572}" dt="2026-08-03T14:36:44.635" v="55" actId="20577"/>
        <pc:sldMkLst>
          <pc:docMk/>
          <pc:sldMk cId="2804273760" sldId="264"/>
        </pc:sldMkLst>
        <pc:spChg chg="mod">
          <ac:chgData name="Cole Adams" userId="0071f9d6-8ffe-4bf3-a300-f83473fcabc3" providerId="ADAL" clId="{9CC8F01E-AF1A-48D1-9AAF-D066BFECF572}" dt="2026-08-03T14:36:44.635" v="55" actId="20577"/>
          <ac:spMkLst>
            <pc:docMk/>
            <pc:sldMk cId="2804273760" sldId="264"/>
            <ac:spMk id="7" creationId="{5E70A1DF-116A-D4E0-9FBD-7B17DA625609}"/>
          </ac:spMkLst>
        </pc:spChg>
      </pc:sldChg>
      <pc:sldChg chg="del">
        <pc:chgData name="Cole Adams" userId="0071f9d6-8ffe-4bf3-a300-f83473fcabc3" providerId="ADAL" clId="{9CC8F01E-AF1A-48D1-9AAF-D066BFECF572}" dt="2026-08-03T15:17:35.758" v="1490" actId="47"/>
        <pc:sldMkLst>
          <pc:docMk/>
          <pc:sldMk cId="4005112959" sldId="268"/>
        </pc:sldMkLst>
      </pc:sldChg>
      <pc:sldChg chg="del">
        <pc:chgData name="Cole Adams" userId="0071f9d6-8ffe-4bf3-a300-f83473fcabc3" providerId="ADAL" clId="{9CC8F01E-AF1A-48D1-9AAF-D066BFECF572}" dt="2026-08-03T15:17:35.026" v="1489" actId="47"/>
        <pc:sldMkLst>
          <pc:docMk/>
          <pc:sldMk cId="1415414695" sldId="269"/>
        </pc:sldMkLst>
      </pc:sldChg>
      <pc:sldChg chg="del">
        <pc:chgData name="Cole Adams" userId="0071f9d6-8ffe-4bf3-a300-f83473fcabc3" providerId="ADAL" clId="{9CC8F01E-AF1A-48D1-9AAF-D066BFECF572}" dt="2026-08-03T14:37:24.700" v="76" actId="47"/>
        <pc:sldMkLst>
          <pc:docMk/>
          <pc:sldMk cId="2993015318" sldId="270"/>
        </pc:sldMkLst>
      </pc:sldChg>
      <pc:sldChg chg="del">
        <pc:chgData name="Cole Adams" userId="0071f9d6-8ffe-4bf3-a300-f83473fcabc3" providerId="ADAL" clId="{9CC8F01E-AF1A-48D1-9AAF-D066BFECF572}" dt="2026-08-03T14:37:18.521" v="75" actId="47"/>
        <pc:sldMkLst>
          <pc:docMk/>
          <pc:sldMk cId="2174546426" sldId="271"/>
        </pc:sldMkLst>
      </pc:sldChg>
      <pc:sldChg chg="addSp delSp modSp mod">
        <pc:chgData name="Cole Adams" userId="0071f9d6-8ffe-4bf3-a300-f83473fcabc3" providerId="ADAL" clId="{9CC8F01E-AF1A-48D1-9AAF-D066BFECF572}" dt="2026-08-03T14:51:22.134" v="716" actId="313"/>
        <pc:sldMkLst>
          <pc:docMk/>
          <pc:sldMk cId="294572656" sldId="273"/>
        </pc:sldMkLst>
        <pc:spChg chg="mod">
          <ac:chgData name="Cole Adams" userId="0071f9d6-8ffe-4bf3-a300-f83473fcabc3" providerId="ADAL" clId="{9CC8F01E-AF1A-48D1-9AAF-D066BFECF572}" dt="2026-08-03T14:51:22.134" v="716" actId="313"/>
          <ac:spMkLst>
            <pc:docMk/>
            <pc:sldMk cId="294572656" sldId="273"/>
            <ac:spMk id="7" creationId="{F2EB182A-04A8-71AC-4765-4EE6D0412B46}"/>
          </ac:spMkLst>
        </pc:spChg>
        <pc:spChg chg="mod">
          <ac:chgData name="Cole Adams" userId="0071f9d6-8ffe-4bf3-a300-f83473fcabc3" providerId="ADAL" clId="{9CC8F01E-AF1A-48D1-9AAF-D066BFECF572}" dt="2026-08-03T14:42:51.889" v="100" actId="20577"/>
          <ac:spMkLst>
            <pc:docMk/>
            <pc:sldMk cId="294572656" sldId="273"/>
            <ac:spMk id="8" creationId="{0A90BCFF-3264-3980-BE5C-331106F7C1F9}"/>
          </ac:spMkLst>
        </pc:spChg>
        <pc:picChg chg="add mod">
          <ac:chgData name="Cole Adams" userId="0071f9d6-8ffe-4bf3-a300-f83473fcabc3" providerId="ADAL" clId="{9CC8F01E-AF1A-48D1-9AAF-D066BFECF572}" dt="2026-08-03T14:45:26.937" v="106" actId="1076"/>
          <ac:picMkLst>
            <pc:docMk/>
            <pc:sldMk cId="294572656" sldId="273"/>
            <ac:picMk id="12" creationId="{960F5096-286F-B8F3-8782-F2550CB73EB8}"/>
          </ac:picMkLst>
        </pc:picChg>
        <pc:picChg chg="del">
          <ac:chgData name="Cole Adams" userId="0071f9d6-8ffe-4bf3-a300-f83473fcabc3" providerId="ADAL" clId="{9CC8F01E-AF1A-48D1-9AAF-D066BFECF572}" dt="2026-08-03T14:43:05.505" v="101" actId="478"/>
          <ac:picMkLst>
            <pc:docMk/>
            <pc:sldMk cId="294572656" sldId="273"/>
            <ac:picMk id="1026" creationId="{86C005CA-0ED3-1A20-81BA-0260F307D187}"/>
          </ac:picMkLst>
        </pc:picChg>
      </pc:sldChg>
      <pc:sldChg chg="del">
        <pc:chgData name="Cole Adams" userId="0071f9d6-8ffe-4bf3-a300-f83473fcabc3" providerId="ADAL" clId="{9CC8F01E-AF1A-48D1-9AAF-D066BFECF572}" dt="2026-08-03T14:53:17.782" v="717" actId="47"/>
        <pc:sldMkLst>
          <pc:docMk/>
          <pc:sldMk cId="2848112353" sldId="274"/>
        </pc:sldMkLst>
      </pc:sldChg>
      <pc:sldChg chg="del">
        <pc:chgData name="Cole Adams" userId="0071f9d6-8ffe-4bf3-a300-f83473fcabc3" providerId="ADAL" clId="{9CC8F01E-AF1A-48D1-9AAF-D066BFECF572}" dt="2026-08-03T14:53:19.658" v="718" actId="47"/>
        <pc:sldMkLst>
          <pc:docMk/>
          <pc:sldMk cId="1406933683" sldId="275"/>
        </pc:sldMkLst>
      </pc:sldChg>
      <pc:sldChg chg="del">
        <pc:chgData name="Cole Adams" userId="0071f9d6-8ffe-4bf3-a300-f83473fcabc3" providerId="ADAL" clId="{9CC8F01E-AF1A-48D1-9AAF-D066BFECF572}" dt="2026-08-03T14:53:20.757" v="719" actId="47"/>
        <pc:sldMkLst>
          <pc:docMk/>
          <pc:sldMk cId="3954407210" sldId="276"/>
        </pc:sldMkLst>
      </pc:sldChg>
      <pc:sldChg chg="modSp mod">
        <pc:chgData name="Cole Adams" userId="0071f9d6-8ffe-4bf3-a300-f83473fcabc3" providerId="ADAL" clId="{9CC8F01E-AF1A-48D1-9AAF-D066BFECF572}" dt="2026-08-03T14:37:11.623" v="74" actId="14100"/>
        <pc:sldMkLst>
          <pc:docMk/>
          <pc:sldMk cId="4106737458" sldId="277"/>
        </pc:sldMkLst>
        <pc:spChg chg="mod">
          <ac:chgData name="Cole Adams" userId="0071f9d6-8ffe-4bf3-a300-f83473fcabc3" providerId="ADAL" clId="{9CC8F01E-AF1A-48D1-9AAF-D066BFECF572}" dt="2026-08-03T14:37:11.623" v="74" actId="14100"/>
          <ac:spMkLst>
            <pc:docMk/>
            <pc:sldMk cId="4106737458" sldId="277"/>
            <ac:spMk id="8" creationId="{D59F1A22-7AB4-7124-65B7-48820C169339}"/>
          </ac:spMkLst>
        </pc:spChg>
      </pc:sldChg>
      <pc:sldChg chg="del">
        <pc:chgData name="Cole Adams" userId="0071f9d6-8ffe-4bf3-a300-f83473fcabc3" providerId="ADAL" clId="{9CC8F01E-AF1A-48D1-9AAF-D066BFECF572}" dt="2026-08-03T14:53:23.335" v="721" actId="47"/>
        <pc:sldMkLst>
          <pc:docMk/>
          <pc:sldMk cId="3032781246" sldId="278"/>
        </pc:sldMkLst>
      </pc:sldChg>
      <pc:sldChg chg="del">
        <pc:chgData name="Cole Adams" userId="0071f9d6-8ffe-4bf3-a300-f83473fcabc3" providerId="ADAL" clId="{9CC8F01E-AF1A-48D1-9AAF-D066BFECF572}" dt="2026-08-03T14:53:22.439" v="720" actId="47"/>
        <pc:sldMkLst>
          <pc:docMk/>
          <pc:sldMk cId="602866897" sldId="279"/>
        </pc:sldMkLst>
      </pc:sldChg>
      <pc:sldChg chg="modSp mod">
        <pc:chgData name="Cole Adams" userId="0071f9d6-8ffe-4bf3-a300-f83473fcabc3" providerId="ADAL" clId="{9CC8F01E-AF1A-48D1-9AAF-D066BFECF572}" dt="2026-08-03T17:03:21.899" v="7926" actId="14100"/>
        <pc:sldMkLst>
          <pc:docMk/>
          <pc:sldMk cId="3765117432" sldId="280"/>
        </pc:sldMkLst>
        <pc:spChg chg="mod">
          <ac:chgData name="Cole Adams" userId="0071f9d6-8ffe-4bf3-a300-f83473fcabc3" providerId="ADAL" clId="{9CC8F01E-AF1A-48D1-9AAF-D066BFECF572}" dt="2026-08-03T17:03:21.899" v="7926" actId="14100"/>
          <ac:spMkLst>
            <pc:docMk/>
            <pc:sldMk cId="3765117432" sldId="280"/>
            <ac:spMk id="8" creationId="{F6F13E3B-A954-B5F0-6176-7A94DB3695C3}"/>
          </ac:spMkLst>
        </pc:spChg>
      </pc:sldChg>
      <pc:sldChg chg="del">
        <pc:chgData name="Cole Adams" userId="0071f9d6-8ffe-4bf3-a300-f83473fcabc3" providerId="ADAL" clId="{9CC8F01E-AF1A-48D1-9AAF-D066BFECF572}" dt="2026-08-03T15:17:34.279" v="1488" actId="47"/>
        <pc:sldMkLst>
          <pc:docMk/>
          <pc:sldMk cId="163258475" sldId="281"/>
        </pc:sldMkLst>
      </pc:sldChg>
      <pc:sldChg chg="del">
        <pc:chgData name="Cole Adams" userId="0071f9d6-8ffe-4bf3-a300-f83473fcabc3" providerId="ADAL" clId="{9CC8F01E-AF1A-48D1-9AAF-D066BFECF572}" dt="2026-08-03T15:17:33.501" v="1487" actId="47"/>
        <pc:sldMkLst>
          <pc:docMk/>
          <pc:sldMk cId="3725557313" sldId="282"/>
        </pc:sldMkLst>
      </pc:sldChg>
      <pc:sldChg chg="delSp modSp add mod">
        <pc:chgData name="Cole Adams" userId="0071f9d6-8ffe-4bf3-a300-f83473fcabc3" providerId="ADAL" clId="{9CC8F01E-AF1A-48D1-9AAF-D066BFECF572}" dt="2026-08-03T15:10:04.507" v="1082" actId="20577"/>
        <pc:sldMkLst>
          <pc:docMk/>
          <pc:sldMk cId="2418102472" sldId="283"/>
        </pc:sldMkLst>
        <pc:spChg chg="mod">
          <ac:chgData name="Cole Adams" userId="0071f9d6-8ffe-4bf3-a300-f83473fcabc3" providerId="ADAL" clId="{9CC8F01E-AF1A-48D1-9AAF-D066BFECF572}" dt="2026-08-03T15:10:04.507" v="1082" actId="20577"/>
          <ac:spMkLst>
            <pc:docMk/>
            <pc:sldMk cId="2418102472" sldId="283"/>
            <ac:spMk id="7" creationId="{10865B76-3F10-3100-5524-322077B97221}"/>
          </ac:spMkLst>
        </pc:spChg>
        <pc:spChg chg="mod">
          <ac:chgData name="Cole Adams" userId="0071f9d6-8ffe-4bf3-a300-f83473fcabc3" providerId="ADAL" clId="{9CC8F01E-AF1A-48D1-9AAF-D066BFECF572}" dt="2026-08-03T14:53:50.748" v="760" actId="20577"/>
          <ac:spMkLst>
            <pc:docMk/>
            <pc:sldMk cId="2418102472" sldId="283"/>
            <ac:spMk id="8" creationId="{B7042261-48F4-EC2D-9770-301447ECE2F6}"/>
          </ac:spMkLst>
        </pc:spChg>
        <pc:picChg chg="del">
          <ac:chgData name="Cole Adams" userId="0071f9d6-8ffe-4bf3-a300-f83473fcabc3" providerId="ADAL" clId="{9CC8F01E-AF1A-48D1-9AAF-D066BFECF572}" dt="2026-08-03T14:53:53.539" v="761" actId="478"/>
          <ac:picMkLst>
            <pc:docMk/>
            <pc:sldMk cId="2418102472" sldId="283"/>
            <ac:picMk id="12" creationId="{97E2F865-6242-7361-9B36-8292FDB9B07C}"/>
          </ac:picMkLst>
        </pc:picChg>
      </pc:sldChg>
      <pc:sldChg chg="modSp add mod">
        <pc:chgData name="Cole Adams" userId="0071f9d6-8ffe-4bf3-a300-f83473fcabc3" providerId="ADAL" clId="{9CC8F01E-AF1A-48D1-9AAF-D066BFECF572}" dt="2026-08-03T15:16:45.196" v="1486" actId="20577"/>
        <pc:sldMkLst>
          <pc:docMk/>
          <pc:sldMk cId="4254074335" sldId="284"/>
        </pc:sldMkLst>
        <pc:spChg chg="mod">
          <ac:chgData name="Cole Adams" userId="0071f9d6-8ffe-4bf3-a300-f83473fcabc3" providerId="ADAL" clId="{9CC8F01E-AF1A-48D1-9AAF-D066BFECF572}" dt="2026-08-03T15:16:45.196" v="1486" actId="20577"/>
          <ac:spMkLst>
            <pc:docMk/>
            <pc:sldMk cId="4254074335" sldId="284"/>
            <ac:spMk id="7" creationId="{74674CA1-F68C-B0DD-AC9B-6E0A02E6D5F4}"/>
          </ac:spMkLst>
        </pc:spChg>
        <pc:spChg chg="mod">
          <ac:chgData name="Cole Adams" userId="0071f9d6-8ffe-4bf3-a300-f83473fcabc3" providerId="ADAL" clId="{9CC8F01E-AF1A-48D1-9AAF-D066BFECF572}" dt="2026-08-03T15:14:24.942" v="1120" actId="20577"/>
          <ac:spMkLst>
            <pc:docMk/>
            <pc:sldMk cId="4254074335" sldId="284"/>
            <ac:spMk id="8" creationId="{493DE784-580F-8424-8964-FF72BA8AAA4D}"/>
          </ac:spMkLst>
        </pc:spChg>
      </pc:sldChg>
      <pc:sldChg chg="modSp add mod">
        <pc:chgData name="Cole Adams" userId="0071f9d6-8ffe-4bf3-a300-f83473fcabc3" providerId="ADAL" clId="{9CC8F01E-AF1A-48D1-9AAF-D066BFECF572}" dt="2026-08-03T15:38:43.780" v="2312" actId="14100"/>
        <pc:sldMkLst>
          <pc:docMk/>
          <pc:sldMk cId="1458610845" sldId="285"/>
        </pc:sldMkLst>
        <pc:spChg chg="mod">
          <ac:chgData name="Cole Adams" userId="0071f9d6-8ffe-4bf3-a300-f83473fcabc3" providerId="ADAL" clId="{9CC8F01E-AF1A-48D1-9AAF-D066BFECF572}" dt="2026-08-03T15:38:43.780" v="2312" actId="14100"/>
          <ac:spMkLst>
            <pc:docMk/>
            <pc:sldMk cId="1458610845" sldId="285"/>
            <ac:spMk id="7" creationId="{9D2E6516-F57C-2F5E-24CE-C7FB1C4A4405}"/>
          </ac:spMkLst>
        </pc:spChg>
        <pc:spChg chg="mod">
          <ac:chgData name="Cole Adams" userId="0071f9d6-8ffe-4bf3-a300-f83473fcabc3" providerId="ADAL" clId="{9CC8F01E-AF1A-48D1-9AAF-D066BFECF572}" dt="2026-08-03T15:18:58.255" v="1580" actId="20577"/>
          <ac:spMkLst>
            <pc:docMk/>
            <pc:sldMk cId="1458610845" sldId="285"/>
            <ac:spMk id="8" creationId="{F435B1D6-41F8-D159-F461-5433D8C2FB64}"/>
          </ac:spMkLst>
        </pc:spChg>
      </pc:sldChg>
      <pc:sldChg chg="addSp delSp modSp add mod">
        <pc:chgData name="Cole Adams" userId="0071f9d6-8ffe-4bf3-a300-f83473fcabc3" providerId="ADAL" clId="{9CC8F01E-AF1A-48D1-9AAF-D066BFECF572}" dt="2026-08-03T15:42:59.462" v="2335" actId="22"/>
        <pc:sldMkLst>
          <pc:docMk/>
          <pc:sldMk cId="3901294952" sldId="286"/>
        </pc:sldMkLst>
        <pc:spChg chg="mod">
          <ac:chgData name="Cole Adams" userId="0071f9d6-8ffe-4bf3-a300-f83473fcabc3" providerId="ADAL" clId="{9CC8F01E-AF1A-48D1-9AAF-D066BFECF572}" dt="2026-08-03T15:39:30.345" v="2321" actId="20577"/>
          <ac:spMkLst>
            <pc:docMk/>
            <pc:sldMk cId="3901294952" sldId="286"/>
            <ac:spMk id="7" creationId="{EC1E01EA-CD3D-8F90-54E2-6183B8A78854}"/>
          </ac:spMkLst>
        </pc:spChg>
        <pc:spChg chg="mod">
          <ac:chgData name="Cole Adams" userId="0071f9d6-8ffe-4bf3-a300-f83473fcabc3" providerId="ADAL" clId="{9CC8F01E-AF1A-48D1-9AAF-D066BFECF572}" dt="2026-08-03T15:39:25.986" v="2320" actId="14100"/>
          <ac:spMkLst>
            <pc:docMk/>
            <pc:sldMk cId="3901294952" sldId="286"/>
            <ac:spMk id="8" creationId="{A999F323-FC94-F4A2-FB5D-E87C5BE1579E}"/>
          </ac:spMkLst>
        </pc:spChg>
        <pc:picChg chg="add mod">
          <ac:chgData name="Cole Adams" userId="0071f9d6-8ffe-4bf3-a300-f83473fcabc3" providerId="ADAL" clId="{9CC8F01E-AF1A-48D1-9AAF-D066BFECF572}" dt="2026-08-03T15:40:42.315" v="2327" actId="1076"/>
          <ac:picMkLst>
            <pc:docMk/>
            <pc:sldMk cId="3901294952" sldId="286"/>
            <ac:picMk id="12" creationId="{D1A9FF44-394E-4C85-B86F-53E6022A1256}"/>
          </ac:picMkLst>
        </pc:picChg>
        <pc:picChg chg="add mod">
          <ac:chgData name="Cole Adams" userId="0071f9d6-8ffe-4bf3-a300-f83473fcabc3" providerId="ADAL" clId="{9CC8F01E-AF1A-48D1-9AAF-D066BFECF572}" dt="2026-08-03T15:41:43.953" v="2333" actId="14100"/>
          <ac:picMkLst>
            <pc:docMk/>
            <pc:sldMk cId="3901294952" sldId="286"/>
            <ac:picMk id="14" creationId="{DC743273-0DB4-8FAF-A6C9-852C601FD2A8}"/>
          </ac:picMkLst>
        </pc:picChg>
        <pc:picChg chg="add del">
          <ac:chgData name="Cole Adams" userId="0071f9d6-8ffe-4bf3-a300-f83473fcabc3" providerId="ADAL" clId="{9CC8F01E-AF1A-48D1-9AAF-D066BFECF572}" dt="2026-08-03T15:42:59.462" v="2335" actId="22"/>
          <ac:picMkLst>
            <pc:docMk/>
            <pc:sldMk cId="3901294952" sldId="286"/>
            <ac:picMk id="16" creationId="{E5EF707E-98F4-7DCC-D05B-6AB9D073C42A}"/>
          </ac:picMkLst>
        </pc:picChg>
      </pc:sldChg>
      <pc:sldChg chg="modSp add mod">
        <pc:chgData name="Cole Adams" userId="0071f9d6-8ffe-4bf3-a300-f83473fcabc3" providerId="ADAL" clId="{9CC8F01E-AF1A-48D1-9AAF-D066BFECF572}" dt="2026-08-03T15:49:09.675" v="3088" actId="20577"/>
        <pc:sldMkLst>
          <pc:docMk/>
          <pc:sldMk cId="2976255489" sldId="287"/>
        </pc:sldMkLst>
        <pc:spChg chg="mod">
          <ac:chgData name="Cole Adams" userId="0071f9d6-8ffe-4bf3-a300-f83473fcabc3" providerId="ADAL" clId="{9CC8F01E-AF1A-48D1-9AAF-D066BFECF572}" dt="2026-08-03T15:49:09.675" v="3088" actId="20577"/>
          <ac:spMkLst>
            <pc:docMk/>
            <pc:sldMk cId="2976255489" sldId="287"/>
            <ac:spMk id="7" creationId="{73E1FA73-5B8C-BA86-EDA3-3B0FAB8D26B2}"/>
          </ac:spMkLst>
        </pc:spChg>
        <pc:spChg chg="mod">
          <ac:chgData name="Cole Adams" userId="0071f9d6-8ffe-4bf3-a300-f83473fcabc3" providerId="ADAL" clId="{9CC8F01E-AF1A-48D1-9AAF-D066BFECF572}" dt="2026-08-03T15:43:21.396" v="2357" actId="20577"/>
          <ac:spMkLst>
            <pc:docMk/>
            <pc:sldMk cId="2976255489" sldId="287"/>
            <ac:spMk id="8" creationId="{F4799F60-8C2F-C547-8880-5058B1D0953E}"/>
          </ac:spMkLst>
        </pc:spChg>
      </pc:sldChg>
      <pc:sldChg chg="modSp add mod">
        <pc:chgData name="Cole Adams" userId="0071f9d6-8ffe-4bf3-a300-f83473fcabc3" providerId="ADAL" clId="{9CC8F01E-AF1A-48D1-9AAF-D066BFECF572}" dt="2026-08-03T15:55:04.159" v="3851" actId="20577"/>
        <pc:sldMkLst>
          <pc:docMk/>
          <pc:sldMk cId="4026928221" sldId="288"/>
        </pc:sldMkLst>
        <pc:spChg chg="mod">
          <ac:chgData name="Cole Adams" userId="0071f9d6-8ffe-4bf3-a300-f83473fcabc3" providerId="ADAL" clId="{9CC8F01E-AF1A-48D1-9AAF-D066BFECF572}" dt="2026-08-03T15:55:04.159" v="3851" actId="20577"/>
          <ac:spMkLst>
            <pc:docMk/>
            <pc:sldMk cId="4026928221" sldId="288"/>
            <ac:spMk id="7" creationId="{C43AC362-690C-FDDB-5E30-F0004B3A496D}"/>
          </ac:spMkLst>
        </pc:spChg>
        <pc:spChg chg="mod">
          <ac:chgData name="Cole Adams" userId="0071f9d6-8ffe-4bf3-a300-f83473fcabc3" providerId="ADAL" clId="{9CC8F01E-AF1A-48D1-9AAF-D066BFECF572}" dt="2026-08-03T15:49:57.523" v="3128" actId="20577"/>
          <ac:spMkLst>
            <pc:docMk/>
            <pc:sldMk cId="4026928221" sldId="288"/>
            <ac:spMk id="8" creationId="{2AD932D3-1F8D-783E-3C11-079ACCA87003}"/>
          </ac:spMkLst>
        </pc:spChg>
      </pc:sldChg>
      <pc:sldChg chg="modSp add mod">
        <pc:chgData name="Cole Adams" userId="0071f9d6-8ffe-4bf3-a300-f83473fcabc3" providerId="ADAL" clId="{9CC8F01E-AF1A-48D1-9AAF-D066BFECF572}" dt="2026-08-03T16:08:16.503" v="5046" actId="20577"/>
        <pc:sldMkLst>
          <pc:docMk/>
          <pc:sldMk cId="2159478324" sldId="289"/>
        </pc:sldMkLst>
        <pc:spChg chg="mod">
          <ac:chgData name="Cole Adams" userId="0071f9d6-8ffe-4bf3-a300-f83473fcabc3" providerId="ADAL" clId="{9CC8F01E-AF1A-48D1-9AAF-D066BFECF572}" dt="2026-08-03T16:08:16.503" v="5046" actId="20577"/>
          <ac:spMkLst>
            <pc:docMk/>
            <pc:sldMk cId="2159478324" sldId="289"/>
            <ac:spMk id="7" creationId="{19DDD8D2-357B-C4B4-71AF-37D99914BD16}"/>
          </ac:spMkLst>
        </pc:spChg>
        <pc:spChg chg="mod">
          <ac:chgData name="Cole Adams" userId="0071f9d6-8ffe-4bf3-a300-f83473fcabc3" providerId="ADAL" clId="{9CC8F01E-AF1A-48D1-9AAF-D066BFECF572}" dt="2026-08-03T15:58:36.126" v="3865" actId="20577"/>
          <ac:spMkLst>
            <pc:docMk/>
            <pc:sldMk cId="2159478324" sldId="289"/>
            <ac:spMk id="8" creationId="{EFC8CD5A-963F-9FDE-A619-0C7A71121E1C}"/>
          </ac:spMkLst>
        </pc:spChg>
      </pc:sldChg>
      <pc:sldChg chg="modSp add mod">
        <pc:chgData name="Cole Adams" userId="0071f9d6-8ffe-4bf3-a300-f83473fcabc3" providerId="ADAL" clId="{9CC8F01E-AF1A-48D1-9AAF-D066BFECF572}" dt="2026-08-04T14:19:30.328" v="19546" actId="20577"/>
        <pc:sldMkLst>
          <pc:docMk/>
          <pc:sldMk cId="3167562806" sldId="290"/>
        </pc:sldMkLst>
        <pc:spChg chg="mod">
          <ac:chgData name="Cole Adams" userId="0071f9d6-8ffe-4bf3-a300-f83473fcabc3" providerId="ADAL" clId="{9CC8F01E-AF1A-48D1-9AAF-D066BFECF572}" dt="2026-08-04T14:19:30.328" v="19546" actId="20577"/>
          <ac:spMkLst>
            <pc:docMk/>
            <pc:sldMk cId="3167562806" sldId="290"/>
            <ac:spMk id="7" creationId="{4A1468E0-7B8D-6897-438D-8E4B8FA444EE}"/>
          </ac:spMkLst>
        </pc:spChg>
        <pc:spChg chg="mod">
          <ac:chgData name="Cole Adams" userId="0071f9d6-8ffe-4bf3-a300-f83473fcabc3" providerId="ADAL" clId="{9CC8F01E-AF1A-48D1-9AAF-D066BFECF572}" dt="2026-08-03T16:10:21.785" v="5103" actId="14100"/>
          <ac:spMkLst>
            <pc:docMk/>
            <pc:sldMk cId="3167562806" sldId="290"/>
            <ac:spMk id="8" creationId="{F9188BC7-FDB2-A258-6070-C3EA4A7BCEFA}"/>
          </ac:spMkLst>
        </pc:spChg>
      </pc:sldChg>
      <pc:sldChg chg="modSp add mod">
        <pc:chgData name="Cole Adams" userId="0071f9d6-8ffe-4bf3-a300-f83473fcabc3" providerId="ADAL" clId="{9CC8F01E-AF1A-48D1-9AAF-D066BFECF572}" dt="2026-08-04T14:24:35.887" v="19566" actId="20577"/>
        <pc:sldMkLst>
          <pc:docMk/>
          <pc:sldMk cId="4290252589" sldId="291"/>
        </pc:sldMkLst>
        <pc:spChg chg="mod">
          <ac:chgData name="Cole Adams" userId="0071f9d6-8ffe-4bf3-a300-f83473fcabc3" providerId="ADAL" clId="{9CC8F01E-AF1A-48D1-9AAF-D066BFECF572}" dt="2026-08-04T14:24:35.887" v="19566" actId="20577"/>
          <ac:spMkLst>
            <pc:docMk/>
            <pc:sldMk cId="4290252589" sldId="291"/>
            <ac:spMk id="7" creationId="{FA0193DC-337B-7400-2906-40BBBE7471D4}"/>
          </ac:spMkLst>
        </pc:spChg>
        <pc:spChg chg="mod">
          <ac:chgData name="Cole Adams" userId="0071f9d6-8ffe-4bf3-a300-f83473fcabc3" providerId="ADAL" clId="{9CC8F01E-AF1A-48D1-9AAF-D066BFECF572}" dt="2026-08-03T16:21:10.623" v="6268" actId="20577"/>
          <ac:spMkLst>
            <pc:docMk/>
            <pc:sldMk cId="4290252589" sldId="291"/>
            <ac:spMk id="8" creationId="{18B0D5DC-1410-8EE0-1D63-88BB1D625F7A}"/>
          </ac:spMkLst>
        </pc:spChg>
      </pc:sldChg>
      <pc:sldChg chg="modSp add mod">
        <pc:chgData name="Cole Adams" userId="0071f9d6-8ffe-4bf3-a300-f83473fcabc3" providerId="ADAL" clId="{9CC8F01E-AF1A-48D1-9AAF-D066BFECF572}" dt="2026-08-03T17:02:00.689" v="7899" actId="20577"/>
        <pc:sldMkLst>
          <pc:docMk/>
          <pc:sldMk cId="3061420853" sldId="292"/>
        </pc:sldMkLst>
        <pc:spChg chg="mod">
          <ac:chgData name="Cole Adams" userId="0071f9d6-8ffe-4bf3-a300-f83473fcabc3" providerId="ADAL" clId="{9CC8F01E-AF1A-48D1-9AAF-D066BFECF572}" dt="2026-08-03T17:02:00.689" v="7899" actId="20577"/>
          <ac:spMkLst>
            <pc:docMk/>
            <pc:sldMk cId="3061420853" sldId="292"/>
            <ac:spMk id="7" creationId="{E81D3805-EDE6-CBB7-F739-4123A0D160ED}"/>
          </ac:spMkLst>
        </pc:spChg>
        <pc:spChg chg="mod">
          <ac:chgData name="Cole Adams" userId="0071f9d6-8ffe-4bf3-a300-f83473fcabc3" providerId="ADAL" clId="{9CC8F01E-AF1A-48D1-9AAF-D066BFECF572}" dt="2026-08-03T16:55:09.031" v="6830" actId="20577"/>
          <ac:spMkLst>
            <pc:docMk/>
            <pc:sldMk cId="3061420853" sldId="292"/>
            <ac:spMk id="8" creationId="{3A0B8D69-398E-BB43-C885-033F1E954B5C}"/>
          </ac:spMkLst>
        </pc:spChg>
      </pc:sldChg>
      <pc:sldChg chg="modSp add mod">
        <pc:chgData name="Cole Adams" userId="0071f9d6-8ffe-4bf3-a300-f83473fcabc3" providerId="ADAL" clId="{9CC8F01E-AF1A-48D1-9AAF-D066BFECF572}" dt="2026-08-03T17:19:37.952" v="9635" actId="20577"/>
        <pc:sldMkLst>
          <pc:docMk/>
          <pc:sldMk cId="2243124411" sldId="293"/>
        </pc:sldMkLst>
        <pc:spChg chg="mod">
          <ac:chgData name="Cole Adams" userId="0071f9d6-8ffe-4bf3-a300-f83473fcabc3" providerId="ADAL" clId="{9CC8F01E-AF1A-48D1-9AAF-D066BFECF572}" dt="2026-08-03T17:19:37.952" v="9635" actId="20577"/>
          <ac:spMkLst>
            <pc:docMk/>
            <pc:sldMk cId="2243124411" sldId="293"/>
            <ac:spMk id="7" creationId="{5F49BBB7-DF7E-A622-4EFE-993E97753685}"/>
          </ac:spMkLst>
        </pc:spChg>
        <pc:spChg chg="mod">
          <ac:chgData name="Cole Adams" userId="0071f9d6-8ffe-4bf3-a300-f83473fcabc3" providerId="ADAL" clId="{9CC8F01E-AF1A-48D1-9AAF-D066BFECF572}" dt="2026-08-03T17:12:45.434" v="8879" actId="20577"/>
          <ac:spMkLst>
            <pc:docMk/>
            <pc:sldMk cId="2243124411" sldId="293"/>
            <ac:spMk id="8" creationId="{3BE337D3-ED51-AF59-9FC9-C34F4D002BE8}"/>
          </ac:spMkLst>
        </pc:spChg>
      </pc:sldChg>
      <pc:sldChg chg="add">
        <pc:chgData name="Cole Adams" userId="0071f9d6-8ffe-4bf3-a300-f83473fcabc3" providerId="ADAL" clId="{9CC8F01E-AF1A-48D1-9AAF-D066BFECF572}" dt="2026-08-03T17:12:35.653" v="8852"/>
        <pc:sldMkLst>
          <pc:docMk/>
          <pc:sldMk cId="1995840293" sldId="294"/>
        </pc:sldMkLst>
      </pc:sldChg>
      <pc:sldChg chg="addSp delSp modSp add mod">
        <pc:chgData name="Cole Adams" userId="0071f9d6-8ffe-4bf3-a300-f83473fcabc3" providerId="ADAL" clId="{9CC8F01E-AF1A-48D1-9AAF-D066BFECF572}" dt="2026-08-03T17:25:03.613" v="9778" actId="22"/>
        <pc:sldMkLst>
          <pc:docMk/>
          <pc:sldMk cId="16328316" sldId="295"/>
        </pc:sldMkLst>
        <pc:spChg chg="mod">
          <ac:chgData name="Cole Adams" userId="0071f9d6-8ffe-4bf3-a300-f83473fcabc3" providerId="ADAL" clId="{9CC8F01E-AF1A-48D1-9AAF-D066BFECF572}" dt="2026-08-03T17:21:53.200" v="9771" actId="20577"/>
          <ac:spMkLst>
            <pc:docMk/>
            <pc:sldMk cId="16328316" sldId="295"/>
            <ac:spMk id="7" creationId="{F14132B5-4952-FB30-207A-5F38782EBEEC}"/>
          </ac:spMkLst>
        </pc:spChg>
        <pc:spChg chg="mod">
          <ac:chgData name="Cole Adams" userId="0071f9d6-8ffe-4bf3-a300-f83473fcabc3" providerId="ADAL" clId="{9CC8F01E-AF1A-48D1-9AAF-D066BFECF572}" dt="2026-08-03T17:21:00.180" v="9672" actId="20577"/>
          <ac:spMkLst>
            <pc:docMk/>
            <pc:sldMk cId="16328316" sldId="295"/>
            <ac:spMk id="8" creationId="{CBB6B47B-7F61-D2D0-EEB0-2BB589CD3789}"/>
          </ac:spMkLst>
        </pc:spChg>
        <pc:picChg chg="add mod">
          <ac:chgData name="Cole Adams" userId="0071f9d6-8ffe-4bf3-a300-f83473fcabc3" providerId="ADAL" clId="{9CC8F01E-AF1A-48D1-9AAF-D066BFECF572}" dt="2026-08-03T17:23:10.089" v="9776" actId="1076"/>
          <ac:picMkLst>
            <pc:docMk/>
            <pc:sldMk cId="16328316" sldId="295"/>
            <ac:picMk id="12" creationId="{17EB78DE-EF5A-3D8C-E50E-91837E21EE1B}"/>
          </ac:picMkLst>
        </pc:picChg>
        <pc:picChg chg="add del">
          <ac:chgData name="Cole Adams" userId="0071f9d6-8ffe-4bf3-a300-f83473fcabc3" providerId="ADAL" clId="{9CC8F01E-AF1A-48D1-9AAF-D066BFECF572}" dt="2026-08-03T17:25:03.613" v="9778" actId="22"/>
          <ac:picMkLst>
            <pc:docMk/>
            <pc:sldMk cId="16328316" sldId="295"/>
            <ac:picMk id="14" creationId="{B65F7B24-15B7-6328-F069-B7E437ABC8D1}"/>
          </ac:picMkLst>
        </pc:picChg>
      </pc:sldChg>
      <pc:sldChg chg="addSp delSp modSp add mod">
        <pc:chgData name="Cole Adams" userId="0071f9d6-8ffe-4bf3-a300-f83473fcabc3" providerId="ADAL" clId="{9CC8F01E-AF1A-48D1-9AAF-D066BFECF572}" dt="2026-08-03T17:26:11.671" v="9798" actId="1076"/>
        <pc:sldMkLst>
          <pc:docMk/>
          <pc:sldMk cId="1428906665" sldId="296"/>
        </pc:sldMkLst>
        <pc:spChg chg="mod">
          <ac:chgData name="Cole Adams" userId="0071f9d6-8ffe-4bf3-a300-f83473fcabc3" providerId="ADAL" clId="{9CC8F01E-AF1A-48D1-9AAF-D066BFECF572}" dt="2026-08-03T17:25:19.831" v="9786" actId="20577"/>
          <ac:spMkLst>
            <pc:docMk/>
            <pc:sldMk cId="1428906665" sldId="296"/>
            <ac:spMk id="7" creationId="{9D708CA1-634D-0D89-C1F9-C8763C530436}"/>
          </ac:spMkLst>
        </pc:spChg>
        <pc:spChg chg="mod">
          <ac:chgData name="Cole Adams" userId="0071f9d6-8ffe-4bf3-a300-f83473fcabc3" providerId="ADAL" clId="{9CC8F01E-AF1A-48D1-9AAF-D066BFECF572}" dt="2026-08-03T17:25:17.642" v="9785" actId="14100"/>
          <ac:spMkLst>
            <pc:docMk/>
            <pc:sldMk cId="1428906665" sldId="296"/>
            <ac:spMk id="8" creationId="{6A05D277-3F5D-5CAE-E33C-9498A1FC6FBB}"/>
          </ac:spMkLst>
        </pc:spChg>
        <pc:picChg chg="del">
          <ac:chgData name="Cole Adams" userId="0071f9d6-8ffe-4bf3-a300-f83473fcabc3" providerId="ADAL" clId="{9CC8F01E-AF1A-48D1-9AAF-D066BFECF572}" dt="2026-08-03T17:25:21.893" v="9787" actId="478"/>
          <ac:picMkLst>
            <pc:docMk/>
            <pc:sldMk cId="1428906665" sldId="296"/>
            <ac:picMk id="12" creationId="{F5CA081F-5D68-FBD9-EC4E-AB8A92C389E2}"/>
          </ac:picMkLst>
        </pc:picChg>
        <pc:picChg chg="add mod ord">
          <ac:chgData name="Cole Adams" userId="0071f9d6-8ffe-4bf3-a300-f83473fcabc3" providerId="ADAL" clId="{9CC8F01E-AF1A-48D1-9AAF-D066BFECF572}" dt="2026-08-03T17:26:11.671" v="9798" actId="1076"/>
          <ac:picMkLst>
            <pc:docMk/>
            <pc:sldMk cId="1428906665" sldId="296"/>
            <ac:picMk id="13" creationId="{BA48A6E5-606C-B5A1-748C-D27573F8E99A}"/>
          </ac:picMkLst>
        </pc:picChg>
      </pc:sldChg>
      <pc:sldChg chg="delSp modSp add mod">
        <pc:chgData name="Cole Adams" userId="0071f9d6-8ffe-4bf3-a300-f83473fcabc3" providerId="ADAL" clId="{9CC8F01E-AF1A-48D1-9AAF-D066BFECF572}" dt="2026-08-03T18:34:33.196" v="10875" actId="20577"/>
        <pc:sldMkLst>
          <pc:docMk/>
          <pc:sldMk cId="340374980" sldId="297"/>
        </pc:sldMkLst>
        <pc:spChg chg="mod">
          <ac:chgData name="Cole Adams" userId="0071f9d6-8ffe-4bf3-a300-f83473fcabc3" providerId="ADAL" clId="{9CC8F01E-AF1A-48D1-9AAF-D066BFECF572}" dt="2026-08-03T18:34:33.196" v="10875" actId="20577"/>
          <ac:spMkLst>
            <pc:docMk/>
            <pc:sldMk cId="340374980" sldId="297"/>
            <ac:spMk id="7" creationId="{45DEFD8F-4D70-11DF-2102-64DCC04D0B66}"/>
          </ac:spMkLst>
        </pc:spChg>
        <pc:spChg chg="mod">
          <ac:chgData name="Cole Adams" userId="0071f9d6-8ffe-4bf3-a300-f83473fcabc3" providerId="ADAL" clId="{9CC8F01E-AF1A-48D1-9AAF-D066BFECF572}" dt="2026-08-03T17:27:02.109" v="9839" actId="20577"/>
          <ac:spMkLst>
            <pc:docMk/>
            <pc:sldMk cId="340374980" sldId="297"/>
            <ac:spMk id="8" creationId="{4626F932-8FD6-CBDB-C84C-5C463CC0B9D8}"/>
          </ac:spMkLst>
        </pc:spChg>
        <pc:picChg chg="del">
          <ac:chgData name="Cole Adams" userId="0071f9d6-8ffe-4bf3-a300-f83473fcabc3" providerId="ADAL" clId="{9CC8F01E-AF1A-48D1-9AAF-D066BFECF572}" dt="2026-08-03T17:26:49.486" v="9800" actId="478"/>
          <ac:picMkLst>
            <pc:docMk/>
            <pc:sldMk cId="340374980" sldId="297"/>
            <ac:picMk id="13" creationId="{189755F2-1A60-2886-7931-B01B08BB4FA5}"/>
          </ac:picMkLst>
        </pc:picChg>
      </pc:sldChg>
      <pc:sldChg chg="addSp delSp modSp add mod">
        <pc:chgData name="Cole Adams" userId="0071f9d6-8ffe-4bf3-a300-f83473fcabc3" providerId="ADAL" clId="{9CC8F01E-AF1A-48D1-9AAF-D066BFECF572}" dt="2026-08-03T17:43:44.274" v="10549" actId="14100"/>
        <pc:sldMkLst>
          <pc:docMk/>
          <pc:sldMk cId="826252170" sldId="298"/>
        </pc:sldMkLst>
        <pc:picChg chg="add mod">
          <ac:chgData name="Cole Adams" userId="0071f9d6-8ffe-4bf3-a300-f83473fcabc3" providerId="ADAL" clId="{9CC8F01E-AF1A-48D1-9AAF-D066BFECF572}" dt="2026-08-03T17:43:44.274" v="10549" actId="14100"/>
          <ac:picMkLst>
            <pc:docMk/>
            <pc:sldMk cId="826252170" sldId="298"/>
            <ac:picMk id="12" creationId="{1778F800-540A-BF8F-4C6E-512AC0BCDC06}"/>
          </ac:picMkLst>
        </pc:picChg>
        <pc:picChg chg="del">
          <ac:chgData name="Cole Adams" userId="0071f9d6-8ffe-4bf3-a300-f83473fcabc3" providerId="ADAL" clId="{9CC8F01E-AF1A-48D1-9AAF-D066BFECF572}" dt="2026-08-03T17:43:35.457" v="10545" actId="478"/>
          <ac:picMkLst>
            <pc:docMk/>
            <pc:sldMk cId="826252170" sldId="298"/>
            <ac:picMk id="13" creationId="{E9F6D16B-1793-7242-A421-87191CD7DB5B}"/>
          </ac:picMkLst>
        </pc:picChg>
      </pc:sldChg>
      <pc:sldChg chg="modSp add mod">
        <pc:chgData name="Cole Adams" userId="0071f9d6-8ffe-4bf3-a300-f83473fcabc3" providerId="ADAL" clId="{9CC8F01E-AF1A-48D1-9AAF-D066BFECF572}" dt="2026-08-03T19:00:21.031" v="13615" actId="20577"/>
        <pc:sldMkLst>
          <pc:docMk/>
          <pc:sldMk cId="3282857857" sldId="299"/>
        </pc:sldMkLst>
        <pc:spChg chg="mod">
          <ac:chgData name="Cole Adams" userId="0071f9d6-8ffe-4bf3-a300-f83473fcabc3" providerId="ADAL" clId="{9CC8F01E-AF1A-48D1-9AAF-D066BFECF572}" dt="2026-08-03T19:00:21.031" v="13615" actId="20577"/>
          <ac:spMkLst>
            <pc:docMk/>
            <pc:sldMk cId="3282857857" sldId="299"/>
            <ac:spMk id="7" creationId="{D6464DDD-6348-BFD3-435E-927559E7B91C}"/>
          </ac:spMkLst>
        </pc:spChg>
        <pc:spChg chg="mod">
          <ac:chgData name="Cole Adams" userId="0071f9d6-8ffe-4bf3-a300-f83473fcabc3" providerId="ADAL" clId="{9CC8F01E-AF1A-48D1-9AAF-D066BFECF572}" dt="2026-08-03T18:37:10.044" v="10906" actId="20577"/>
          <ac:spMkLst>
            <pc:docMk/>
            <pc:sldMk cId="3282857857" sldId="299"/>
            <ac:spMk id="8" creationId="{F18BBE43-195B-AA76-C07A-90854C011E81}"/>
          </ac:spMkLst>
        </pc:spChg>
      </pc:sldChg>
      <pc:sldChg chg="modSp add mod">
        <pc:chgData name="Cole Adams" userId="0071f9d6-8ffe-4bf3-a300-f83473fcabc3" providerId="ADAL" clId="{9CC8F01E-AF1A-48D1-9AAF-D066BFECF572}" dt="2026-08-03T18:59:22.683" v="13547" actId="20577"/>
        <pc:sldMkLst>
          <pc:docMk/>
          <pc:sldMk cId="1162014848" sldId="300"/>
        </pc:sldMkLst>
        <pc:spChg chg="mod">
          <ac:chgData name="Cole Adams" userId="0071f9d6-8ffe-4bf3-a300-f83473fcabc3" providerId="ADAL" clId="{9CC8F01E-AF1A-48D1-9AAF-D066BFECF572}" dt="2026-08-03T18:59:22.683" v="13547" actId="20577"/>
          <ac:spMkLst>
            <pc:docMk/>
            <pc:sldMk cId="1162014848" sldId="300"/>
            <ac:spMk id="7" creationId="{CB56FCB4-4946-194E-DF24-22D50AD25DC9}"/>
          </ac:spMkLst>
        </pc:spChg>
        <pc:spChg chg="mod">
          <ac:chgData name="Cole Adams" userId="0071f9d6-8ffe-4bf3-a300-f83473fcabc3" providerId="ADAL" clId="{9CC8F01E-AF1A-48D1-9AAF-D066BFECF572}" dt="2026-08-03T18:44:02.913" v="11781" actId="20577"/>
          <ac:spMkLst>
            <pc:docMk/>
            <pc:sldMk cId="1162014848" sldId="300"/>
            <ac:spMk id="8" creationId="{2776E5DA-7EFC-EA14-13CD-21A93DEFC9CA}"/>
          </ac:spMkLst>
        </pc:spChg>
      </pc:sldChg>
      <pc:sldChg chg="modSp add mod">
        <pc:chgData name="Cole Adams" userId="0071f9d6-8ffe-4bf3-a300-f83473fcabc3" providerId="ADAL" clId="{9CC8F01E-AF1A-48D1-9AAF-D066BFECF572}" dt="2026-08-04T12:18:44.950" v="14412" actId="1076"/>
        <pc:sldMkLst>
          <pc:docMk/>
          <pc:sldMk cId="3253612982" sldId="301"/>
        </pc:sldMkLst>
        <pc:spChg chg="mod">
          <ac:chgData name="Cole Adams" userId="0071f9d6-8ffe-4bf3-a300-f83473fcabc3" providerId="ADAL" clId="{9CC8F01E-AF1A-48D1-9AAF-D066BFECF572}" dt="2026-08-04T12:18:44.950" v="14412" actId="1076"/>
          <ac:spMkLst>
            <pc:docMk/>
            <pc:sldMk cId="3253612982" sldId="301"/>
            <ac:spMk id="7" creationId="{E6C260A5-32DA-CB34-A641-AE21C8070B74}"/>
          </ac:spMkLst>
        </pc:spChg>
        <pc:spChg chg="mod">
          <ac:chgData name="Cole Adams" userId="0071f9d6-8ffe-4bf3-a300-f83473fcabc3" providerId="ADAL" clId="{9CC8F01E-AF1A-48D1-9AAF-D066BFECF572}" dt="2026-08-03T18:55:47.737" v="13023" actId="20577"/>
          <ac:spMkLst>
            <pc:docMk/>
            <pc:sldMk cId="3253612982" sldId="301"/>
            <ac:spMk id="8" creationId="{E191301C-B7A8-5781-464F-F1C5BF0A2E59}"/>
          </ac:spMkLst>
        </pc:spChg>
      </pc:sldChg>
      <pc:sldChg chg="modSp add mod">
        <pc:chgData name="Cole Adams" userId="0071f9d6-8ffe-4bf3-a300-f83473fcabc3" providerId="ADAL" clId="{9CC8F01E-AF1A-48D1-9AAF-D066BFECF572}" dt="2026-08-04T12:20:54.310" v="14679" actId="20577"/>
        <pc:sldMkLst>
          <pc:docMk/>
          <pc:sldMk cId="3668909983" sldId="302"/>
        </pc:sldMkLst>
        <pc:spChg chg="mod">
          <ac:chgData name="Cole Adams" userId="0071f9d6-8ffe-4bf3-a300-f83473fcabc3" providerId="ADAL" clId="{9CC8F01E-AF1A-48D1-9AAF-D066BFECF572}" dt="2026-08-04T12:20:54.310" v="14679" actId="20577"/>
          <ac:spMkLst>
            <pc:docMk/>
            <pc:sldMk cId="3668909983" sldId="302"/>
            <ac:spMk id="7" creationId="{49244761-FC7E-ED75-7CE4-F5FDE4C1D146}"/>
          </ac:spMkLst>
        </pc:spChg>
        <pc:spChg chg="mod">
          <ac:chgData name="Cole Adams" userId="0071f9d6-8ffe-4bf3-a300-f83473fcabc3" providerId="ADAL" clId="{9CC8F01E-AF1A-48D1-9AAF-D066BFECF572}" dt="2026-08-03T19:02:51.132" v="13942" actId="20577"/>
          <ac:spMkLst>
            <pc:docMk/>
            <pc:sldMk cId="3668909983" sldId="302"/>
            <ac:spMk id="8" creationId="{AB379E50-B99C-298F-A968-3B147155E949}"/>
          </ac:spMkLst>
        </pc:spChg>
      </pc:sldChg>
      <pc:sldChg chg="new del">
        <pc:chgData name="Cole Adams" userId="0071f9d6-8ffe-4bf3-a300-f83473fcabc3" providerId="ADAL" clId="{9CC8F01E-AF1A-48D1-9AAF-D066BFECF572}" dt="2026-08-04T12:21:33.946" v="14681" actId="47"/>
        <pc:sldMkLst>
          <pc:docMk/>
          <pc:sldMk cId="2554046833" sldId="303"/>
        </pc:sldMkLst>
      </pc:sldChg>
      <pc:sldChg chg="modSp add mod">
        <pc:chgData name="Cole Adams" userId="0071f9d6-8ffe-4bf3-a300-f83473fcabc3" providerId="ADAL" clId="{9CC8F01E-AF1A-48D1-9AAF-D066BFECF572}" dt="2026-08-04T12:28:49.850" v="15685" actId="20577"/>
        <pc:sldMkLst>
          <pc:docMk/>
          <pc:sldMk cId="2996220219" sldId="303"/>
        </pc:sldMkLst>
        <pc:spChg chg="mod">
          <ac:chgData name="Cole Adams" userId="0071f9d6-8ffe-4bf3-a300-f83473fcabc3" providerId="ADAL" clId="{9CC8F01E-AF1A-48D1-9AAF-D066BFECF572}" dt="2026-08-04T12:28:49.850" v="15685" actId="20577"/>
          <ac:spMkLst>
            <pc:docMk/>
            <pc:sldMk cId="2996220219" sldId="303"/>
            <ac:spMk id="7" creationId="{676F03E5-B912-1A5B-4256-C05C21D1D969}"/>
          </ac:spMkLst>
        </pc:spChg>
        <pc:spChg chg="mod">
          <ac:chgData name="Cole Adams" userId="0071f9d6-8ffe-4bf3-a300-f83473fcabc3" providerId="ADAL" clId="{9CC8F01E-AF1A-48D1-9AAF-D066BFECF572}" dt="2026-08-04T12:21:45.555" v="14712" actId="20577"/>
          <ac:spMkLst>
            <pc:docMk/>
            <pc:sldMk cId="2996220219" sldId="303"/>
            <ac:spMk id="8" creationId="{CD7ACF58-3E6D-A11A-3912-8285AD421D5C}"/>
          </ac:spMkLst>
        </pc:spChg>
      </pc:sldChg>
      <pc:sldChg chg="addSp modSp add mod">
        <pc:chgData name="Cole Adams" userId="0071f9d6-8ffe-4bf3-a300-f83473fcabc3" providerId="ADAL" clId="{9CC8F01E-AF1A-48D1-9AAF-D066BFECF572}" dt="2026-08-04T12:35:55.682" v="16293" actId="20577"/>
        <pc:sldMkLst>
          <pc:docMk/>
          <pc:sldMk cId="1198975850" sldId="304"/>
        </pc:sldMkLst>
        <pc:spChg chg="mod">
          <ac:chgData name="Cole Adams" userId="0071f9d6-8ffe-4bf3-a300-f83473fcabc3" providerId="ADAL" clId="{9CC8F01E-AF1A-48D1-9AAF-D066BFECF572}" dt="2026-08-04T12:35:55.682" v="16293" actId="20577"/>
          <ac:spMkLst>
            <pc:docMk/>
            <pc:sldMk cId="1198975850" sldId="304"/>
            <ac:spMk id="7" creationId="{371D9821-CAA3-68D6-343E-D64C1EAAFAB8}"/>
          </ac:spMkLst>
        </pc:spChg>
        <pc:spChg chg="mod">
          <ac:chgData name="Cole Adams" userId="0071f9d6-8ffe-4bf3-a300-f83473fcabc3" providerId="ADAL" clId="{9CC8F01E-AF1A-48D1-9AAF-D066BFECF572}" dt="2026-08-04T12:29:13.247" v="15703" actId="20577"/>
          <ac:spMkLst>
            <pc:docMk/>
            <pc:sldMk cId="1198975850" sldId="304"/>
            <ac:spMk id="8" creationId="{B19F89E1-005E-6494-96C7-AE46ECCAF8FA}"/>
          </ac:spMkLst>
        </pc:spChg>
        <pc:picChg chg="add mod">
          <ac:chgData name="Cole Adams" userId="0071f9d6-8ffe-4bf3-a300-f83473fcabc3" providerId="ADAL" clId="{9CC8F01E-AF1A-48D1-9AAF-D066BFECF572}" dt="2026-08-04T12:35:14.499" v="16241" actId="1076"/>
          <ac:picMkLst>
            <pc:docMk/>
            <pc:sldMk cId="1198975850" sldId="304"/>
            <ac:picMk id="12" creationId="{8107B54C-AE99-E4F2-F0EE-5F054A995A1A}"/>
          </ac:picMkLst>
        </pc:picChg>
      </pc:sldChg>
      <pc:sldChg chg="delSp modSp add mod">
        <pc:chgData name="Cole Adams" userId="0071f9d6-8ffe-4bf3-a300-f83473fcabc3" providerId="ADAL" clId="{9CC8F01E-AF1A-48D1-9AAF-D066BFECF572}" dt="2026-08-04T12:41:53.482" v="16750" actId="33524"/>
        <pc:sldMkLst>
          <pc:docMk/>
          <pc:sldMk cId="2252019397" sldId="305"/>
        </pc:sldMkLst>
        <pc:spChg chg="mod">
          <ac:chgData name="Cole Adams" userId="0071f9d6-8ffe-4bf3-a300-f83473fcabc3" providerId="ADAL" clId="{9CC8F01E-AF1A-48D1-9AAF-D066BFECF572}" dt="2026-08-04T12:41:53.482" v="16750" actId="33524"/>
          <ac:spMkLst>
            <pc:docMk/>
            <pc:sldMk cId="2252019397" sldId="305"/>
            <ac:spMk id="7" creationId="{98D997C0-3585-C923-5B08-C47B7D795F7A}"/>
          </ac:spMkLst>
        </pc:spChg>
        <pc:spChg chg="mod">
          <ac:chgData name="Cole Adams" userId="0071f9d6-8ffe-4bf3-a300-f83473fcabc3" providerId="ADAL" clId="{9CC8F01E-AF1A-48D1-9AAF-D066BFECF572}" dt="2026-08-04T12:37:02.264" v="16299" actId="20577"/>
          <ac:spMkLst>
            <pc:docMk/>
            <pc:sldMk cId="2252019397" sldId="305"/>
            <ac:spMk id="8" creationId="{DB54084D-9AF7-199F-E326-B895D5009061}"/>
          </ac:spMkLst>
        </pc:spChg>
        <pc:picChg chg="del">
          <ac:chgData name="Cole Adams" userId="0071f9d6-8ffe-4bf3-a300-f83473fcabc3" providerId="ADAL" clId="{9CC8F01E-AF1A-48D1-9AAF-D066BFECF572}" dt="2026-08-04T12:37:04.652" v="16300" actId="478"/>
          <ac:picMkLst>
            <pc:docMk/>
            <pc:sldMk cId="2252019397" sldId="305"/>
            <ac:picMk id="12" creationId="{4458A7C7-CDB5-C0EF-B469-8D4EE6F9784E}"/>
          </ac:picMkLst>
        </pc:picChg>
      </pc:sldChg>
      <pc:sldChg chg="modSp add mod">
        <pc:chgData name="Cole Adams" userId="0071f9d6-8ffe-4bf3-a300-f83473fcabc3" providerId="ADAL" clId="{9CC8F01E-AF1A-48D1-9AAF-D066BFECF572}" dt="2026-08-04T12:50:09.617" v="17607" actId="20577"/>
        <pc:sldMkLst>
          <pc:docMk/>
          <pc:sldMk cId="3292921324" sldId="306"/>
        </pc:sldMkLst>
        <pc:spChg chg="mod">
          <ac:chgData name="Cole Adams" userId="0071f9d6-8ffe-4bf3-a300-f83473fcabc3" providerId="ADAL" clId="{9CC8F01E-AF1A-48D1-9AAF-D066BFECF572}" dt="2026-08-04T12:50:09.617" v="17607" actId="20577"/>
          <ac:spMkLst>
            <pc:docMk/>
            <pc:sldMk cId="3292921324" sldId="306"/>
            <ac:spMk id="7" creationId="{BC22E78A-61F3-0FBE-0E11-09BBD48E1DE1}"/>
          </ac:spMkLst>
        </pc:spChg>
        <pc:spChg chg="mod">
          <ac:chgData name="Cole Adams" userId="0071f9d6-8ffe-4bf3-a300-f83473fcabc3" providerId="ADAL" clId="{9CC8F01E-AF1A-48D1-9AAF-D066BFECF572}" dt="2026-08-04T12:43:24.972" v="16765" actId="20577"/>
          <ac:spMkLst>
            <pc:docMk/>
            <pc:sldMk cId="3292921324" sldId="306"/>
            <ac:spMk id="8" creationId="{0FAA8066-E751-A0E5-F2D7-A010B0CB5CC9}"/>
          </ac:spMkLst>
        </pc:spChg>
      </pc:sldChg>
      <pc:sldChg chg="modSp add mod">
        <pc:chgData name="Cole Adams" userId="0071f9d6-8ffe-4bf3-a300-f83473fcabc3" providerId="ADAL" clId="{9CC8F01E-AF1A-48D1-9AAF-D066BFECF572}" dt="2026-08-04T13:02:37.927" v="18592" actId="20577"/>
        <pc:sldMkLst>
          <pc:docMk/>
          <pc:sldMk cId="3706280601" sldId="307"/>
        </pc:sldMkLst>
        <pc:spChg chg="mod">
          <ac:chgData name="Cole Adams" userId="0071f9d6-8ffe-4bf3-a300-f83473fcabc3" providerId="ADAL" clId="{9CC8F01E-AF1A-48D1-9AAF-D066BFECF572}" dt="2026-08-04T13:02:37.927" v="18592" actId="20577"/>
          <ac:spMkLst>
            <pc:docMk/>
            <pc:sldMk cId="3706280601" sldId="307"/>
            <ac:spMk id="7" creationId="{F952E616-2B03-0691-F91D-F032889C5E9B}"/>
          </ac:spMkLst>
        </pc:spChg>
        <pc:spChg chg="mod">
          <ac:chgData name="Cole Adams" userId="0071f9d6-8ffe-4bf3-a300-f83473fcabc3" providerId="ADAL" clId="{9CC8F01E-AF1A-48D1-9AAF-D066BFECF572}" dt="2026-08-04T12:52:00.737" v="17658" actId="20577"/>
          <ac:spMkLst>
            <pc:docMk/>
            <pc:sldMk cId="3706280601" sldId="307"/>
            <ac:spMk id="8" creationId="{7B0AAE0D-698D-DC41-4B9B-03EEB2833491}"/>
          </ac:spMkLst>
        </pc:spChg>
      </pc:sldChg>
      <pc:sldChg chg="modSp add mod ord">
        <pc:chgData name="Cole Adams" userId="0071f9d6-8ffe-4bf3-a300-f83473fcabc3" providerId="ADAL" clId="{9CC8F01E-AF1A-48D1-9AAF-D066BFECF572}" dt="2026-08-04T13:17:29.459" v="18607" actId="20577"/>
        <pc:sldMkLst>
          <pc:docMk/>
          <pc:sldMk cId="2007394857" sldId="308"/>
        </pc:sldMkLst>
        <pc:spChg chg="mod">
          <ac:chgData name="Cole Adams" userId="0071f9d6-8ffe-4bf3-a300-f83473fcabc3" providerId="ADAL" clId="{9CC8F01E-AF1A-48D1-9AAF-D066BFECF572}" dt="2026-08-04T13:17:29.459" v="18607" actId="20577"/>
          <ac:spMkLst>
            <pc:docMk/>
            <pc:sldMk cId="2007394857" sldId="308"/>
            <ac:spMk id="7" creationId="{3AE9A780-8B14-7CFF-1AEF-332FCF490397}"/>
          </ac:spMkLst>
        </pc:spChg>
      </pc:sldChg>
      <pc:sldChg chg="modSp add mod">
        <pc:chgData name="Cole Adams" userId="0071f9d6-8ffe-4bf3-a300-f83473fcabc3" providerId="ADAL" clId="{9CC8F01E-AF1A-48D1-9AAF-D066BFECF572}" dt="2026-08-04T13:23:04.902" v="19537" actId="20577"/>
        <pc:sldMkLst>
          <pc:docMk/>
          <pc:sldMk cId="1654002464" sldId="309"/>
        </pc:sldMkLst>
        <pc:spChg chg="mod">
          <ac:chgData name="Cole Adams" userId="0071f9d6-8ffe-4bf3-a300-f83473fcabc3" providerId="ADAL" clId="{9CC8F01E-AF1A-48D1-9AAF-D066BFECF572}" dt="2026-08-04T13:23:04.902" v="19537" actId="20577"/>
          <ac:spMkLst>
            <pc:docMk/>
            <pc:sldMk cId="1654002464" sldId="309"/>
            <ac:spMk id="7" creationId="{69FA5342-D298-2BCD-223A-415A5476B569}"/>
          </ac:spMkLst>
        </pc:spChg>
        <pc:spChg chg="mod">
          <ac:chgData name="Cole Adams" userId="0071f9d6-8ffe-4bf3-a300-f83473fcabc3" providerId="ADAL" clId="{9CC8F01E-AF1A-48D1-9AAF-D066BFECF572}" dt="2026-08-04T13:18:41.132" v="18631" actId="20577"/>
          <ac:spMkLst>
            <pc:docMk/>
            <pc:sldMk cId="1654002464" sldId="309"/>
            <ac:spMk id="8" creationId="{6DE9D347-937D-67EA-8697-C09C642B4B3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5EE69E35-866B-4C9B-9F29-E07EC6602C32}" type="datetimeFigureOut">
              <a:rPr lang="en-US" smtClean="0"/>
              <a:t>8/3/2026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72051F3-09AE-4145-A3F9-14EA41CEBC93}" type="slidenum">
              <a:rPr lang="en-US" smtClean="0"/>
              <a:t>‹#›</a:t>
            </a:fld>
            <a:endParaRPr lang="en-US"/>
          </a:p>
        </p:txBody>
      </p:sp>
    </p:spTree>
    <p:extLst>
      <p:ext uri="{BB962C8B-B14F-4D97-AF65-F5344CB8AC3E}">
        <p14:creationId xmlns:p14="http://schemas.microsoft.com/office/powerpoint/2010/main" val="105802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10D025-4E5A-487D-8642-BB14D63E5B1B}" type="slidenum">
              <a:rPr lang="en-US" smtClean="0"/>
              <a:t>2</a:t>
            </a:fld>
            <a:endParaRPr lang="en-US"/>
          </a:p>
        </p:txBody>
      </p:sp>
    </p:spTree>
    <p:extLst>
      <p:ext uri="{BB962C8B-B14F-4D97-AF65-F5344CB8AC3E}">
        <p14:creationId xmlns:p14="http://schemas.microsoft.com/office/powerpoint/2010/main" val="3654997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67B9-D68B-D828-8BF3-1453BC9FC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5DF2C-4106-89BA-E2B9-D52E986AA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1365D-28F7-D7C1-7B85-7E54E5EC10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79AAA6-05A3-EB65-5EAB-2953444C0991}"/>
              </a:ext>
            </a:extLst>
          </p:cNvPr>
          <p:cNvSpPr>
            <a:spLocks noGrp="1"/>
          </p:cNvSpPr>
          <p:nvPr>
            <p:ph type="sldNum" sz="quarter" idx="5"/>
          </p:nvPr>
        </p:nvSpPr>
        <p:spPr/>
        <p:txBody>
          <a:bodyPr/>
          <a:lstStyle/>
          <a:p>
            <a:fld id="{AA10D025-4E5A-487D-8642-BB14D63E5B1B}" type="slidenum">
              <a:rPr lang="en-US" smtClean="0"/>
              <a:t>3</a:t>
            </a:fld>
            <a:endParaRPr lang="en-US"/>
          </a:p>
        </p:txBody>
      </p:sp>
    </p:spTree>
    <p:extLst>
      <p:ext uri="{BB962C8B-B14F-4D97-AF65-F5344CB8AC3E}">
        <p14:creationId xmlns:p14="http://schemas.microsoft.com/office/powerpoint/2010/main" val="1847248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2051F3-09AE-4145-A3F9-14EA41CEBC93}" type="slidenum">
              <a:rPr lang="en-US" smtClean="0"/>
              <a:t>36</a:t>
            </a:fld>
            <a:endParaRPr lang="en-US"/>
          </a:p>
        </p:txBody>
      </p:sp>
    </p:spTree>
    <p:extLst>
      <p:ext uri="{BB962C8B-B14F-4D97-AF65-F5344CB8AC3E}">
        <p14:creationId xmlns:p14="http://schemas.microsoft.com/office/powerpoint/2010/main" val="2244428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cole@wtls.or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0784" y="0"/>
            <a:ext cx="1547216" cy="10287000"/>
            <a:chOff x="0" y="0"/>
            <a:chExt cx="523379" cy="3479800"/>
          </a:xfrm>
        </p:grpSpPr>
        <p:sp>
          <p:nvSpPr>
            <p:cNvPr id="3" name="Freeform 3"/>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4" name="Group 4"/>
          <p:cNvGrpSpPr/>
          <p:nvPr/>
        </p:nvGrpSpPr>
        <p:grpSpPr>
          <a:xfrm>
            <a:off x="17066958" y="0"/>
            <a:ext cx="1221042" cy="10287000"/>
            <a:chOff x="0" y="0"/>
            <a:chExt cx="413044" cy="3479800"/>
          </a:xfrm>
        </p:grpSpPr>
        <p:sp>
          <p:nvSpPr>
            <p:cNvPr id="5" name="Freeform 5"/>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6" name="Freeform 6"/>
          <p:cNvSpPr/>
          <p:nvPr/>
        </p:nvSpPr>
        <p:spPr>
          <a:xfrm>
            <a:off x="4911130" y="7364320"/>
            <a:ext cx="7126232" cy="1997841"/>
          </a:xfrm>
          <a:custGeom>
            <a:avLst/>
            <a:gdLst/>
            <a:ahLst/>
            <a:cxnLst/>
            <a:rect l="l" t="t" r="r" b="b"/>
            <a:pathLst>
              <a:path w="5517896" h="1358251">
                <a:moveTo>
                  <a:pt x="0" y="0"/>
                </a:moveTo>
                <a:lnTo>
                  <a:pt x="5517896" y="0"/>
                </a:lnTo>
                <a:lnTo>
                  <a:pt x="5517896" y="1358252"/>
                </a:lnTo>
                <a:lnTo>
                  <a:pt x="0" y="1358252"/>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28698" y="1923759"/>
            <a:ext cx="14745813" cy="1538883"/>
          </a:xfrm>
          <a:prstGeom prst="rect">
            <a:avLst/>
          </a:prstGeom>
        </p:spPr>
        <p:txBody>
          <a:bodyPr lIns="0" tIns="0" rIns="0" bIns="0" rtlCol="0" anchor="t">
            <a:spAutoFit/>
          </a:bodyPr>
          <a:lstStyle/>
          <a:p>
            <a:pPr algn="ctr">
              <a:lnSpc>
                <a:spcPts val="12000"/>
              </a:lnSpc>
            </a:pPr>
            <a:r>
              <a:rPr lang="en-US" sz="8000" dirty="0">
                <a:solidFill>
                  <a:srgbClr val="2B4570"/>
                </a:solidFill>
                <a:latin typeface="Kannada MN"/>
              </a:rPr>
              <a:t>VA BENEFITS 101</a:t>
            </a:r>
          </a:p>
        </p:txBody>
      </p:sp>
      <p:sp>
        <p:nvSpPr>
          <p:cNvPr id="8" name="TextBox 8"/>
          <p:cNvSpPr txBox="1"/>
          <p:nvPr/>
        </p:nvSpPr>
        <p:spPr>
          <a:xfrm>
            <a:off x="4259434" y="5143500"/>
            <a:ext cx="8429625" cy="471091"/>
          </a:xfrm>
          <a:prstGeom prst="rect">
            <a:avLst/>
          </a:prstGeom>
        </p:spPr>
        <p:txBody>
          <a:bodyPr wrap="square" lIns="0" tIns="0" rIns="0" bIns="0" rtlCol="0" anchor="t">
            <a:spAutoFit/>
          </a:bodyPr>
          <a:lstStyle/>
          <a:p>
            <a:pPr algn="ctr">
              <a:lnSpc>
                <a:spcPts val="3919"/>
              </a:lnSpc>
            </a:pPr>
            <a:r>
              <a:rPr lang="en-US" sz="2799" dirty="0">
                <a:solidFill>
                  <a:srgbClr val="2B4570"/>
                </a:solidFill>
                <a:latin typeface="Georgia Pro"/>
              </a:rPr>
              <a:t>COLE ADAMS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FC13F-3946-3E19-8883-C61E0B29FB9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97F9E89-BE87-5C37-F853-4AB1C73EB432}"/>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67FEB46B-DF83-6A1B-B5AF-F69E382B140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98732A7-3A39-1663-6A17-19DC076AAC8B}"/>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441CCBB7-FADB-4037-FA2E-51214C9F283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34443E4-6AB3-F912-C920-4868D85915AF}"/>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4674CA1-F68C-B0DD-AC9B-6E0A02E6D5F4}"/>
              </a:ext>
            </a:extLst>
          </p:cNvPr>
          <p:cNvSpPr txBox="1"/>
          <p:nvPr/>
        </p:nvSpPr>
        <p:spPr>
          <a:xfrm>
            <a:off x="1028700" y="2869031"/>
            <a:ext cx="9080496" cy="6764929"/>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600" dirty="0">
                <a:solidFill>
                  <a:srgbClr val="2B4570"/>
                </a:solidFill>
                <a:latin typeface="Georgia Pro"/>
              </a:rPr>
              <a:t>Non-exhaustive List:</a:t>
            </a:r>
          </a:p>
          <a:p>
            <a:pPr marL="800100" lvl="1" indent="-342900">
              <a:buFont typeface="Arial" panose="020B0604020202020204" pitchFamily="34" charset="0"/>
              <a:buChar char="•"/>
            </a:pPr>
            <a:r>
              <a:rPr lang="en-US" sz="2400" dirty="0">
                <a:solidFill>
                  <a:srgbClr val="2B4570"/>
                </a:solidFill>
                <a:latin typeface="Georgia Pro"/>
              </a:rPr>
              <a:t>Sufficient service for retirement</a:t>
            </a:r>
          </a:p>
          <a:p>
            <a:pPr marL="800100" lvl="1" indent="-342900">
              <a:buFont typeface="Arial" panose="020B0604020202020204" pitchFamily="34" charset="0"/>
              <a:buChar char="•"/>
            </a:pPr>
            <a:r>
              <a:rPr lang="en-US" sz="2400" dirty="0">
                <a:solidFill>
                  <a:srgbClr val="2B4570"/>
                </a:solidFill>
                <a:latin typeface="Georgia Pro"/>
              </a:rPr>
              <a:t>Expiration of term of service</a:t>
            </a:r>
          </a:p>
          <a:p>
            <a:pPr marL="800100" lvl="1" indent="-342900">
              <a:buFont typeface="Arial" panose="020B0604020202020204" pitchFamily="34" charset="0"/>
              <a:buChar char="•"/>
            </a:pPr>
            <a:r>
              <a:rPr lang="en-US" sz="2400" dirty="0">
                <a:solidFill>
                  <a:srgbClr val="2B4570"/>
                </a:solidFill>
                <a:latin typeface="Georgia Pro"/>
              </a:rPr>
              <a:t>Reduction in force</a:t>
            </a:r>
          </a:p>
          <a:p>
            <a:pPr marL="800100" lvl="1" indent="-342900">
              <a:buFont typeface="Arial" panose="020B0604020202020204" pitchFamily="34" charset="0"/>
              <a:buChar char="•"/>
            </a:pPr>
            <a:r>
              <a:rPr lang="en-US" sz="2400" dirty="0">
                <a:solidFill>
                  <a:srgbClr val="2B4570"/>
                </a:solidFill>
                <a:latin typeface="Georgia Pro"/>
              </a:rPr>
              <a:t>Misconduct</a:t>
            </a:r>
          </a:p>
          <a:p>
            <a:pPr marL="800100" lvl="1" indent="-342900">
              <a:buFont typeface="Arial" panose="020B0604020202020204" pitchFamily="34" charset="0"/>
              <a:buChar char="•"/>
            </a:pPr>
            <a:r>
              <a:rPr lang="en-US" sz="2400" dirty="0">
                <a:solidFill>
                  <a:srgbClr val="2B4570"/>
                </a:solidFill>
                <a:latin typeface="Georgia Pro"/>
              </a:rPr>
              <a:t>Misconduct (serious offense)</a:t>
            </a:r>
          </a:p>
          <a:p>
            <a:pPr marL="800100" lvl="1" indent="-342900">
              <a:buFont typeface="Arial" panose="020B0604020202020204" pitchFamily="34" charset="0"/>
              <a:buChar char="•"/>
            </a:pPr>
            <a:r>
              <a:rPr lang="en-US" sz="2400" dirty="0">
                <a:solidFill>
                  <a:srgbClr val="2B4570"/>
                </a:solidFill>
                <a:latin typeface="Georgia Pro"/>
              </a:rPr>
              <a:t>Pattern of misconduct</a:t>
            </a:r>
          </a:p>
          <a:p>
            <a:pPr marL="800100" lvl="1" indent="-342900">
              <a:buFont typeface="Arial" panose="020B0604020202020204" pitchFamily="34" charset="0"/>
              <a:buChar char="•"/>
            </a:pPr>
            <a:r>
              <a:rPr lang="en-US" sz="2400" dirty="0">
                <a:solidFill>
                  <a:srgbClr val="2B4570"/>
                </a:solidFill>
                <a:latin typeface="Georgia Pro"/>
              </a:rPr>
              <a:t>Personality disorder</a:t>
            </a:r>
          </a:p>
          <a:p>
            <a:pPr marL="800100" lvl="1" indent="-342900">
              <a:buFont typeface="Arial" panose="020B0604020202020204" pitchFamily="34" charset="0"/>
              <a:buChar char="•"/>
            </a:pPr>
            <a:r>
              <a:rPr lang="en-US" sz="2400" dirty="0">
                <a:solidFill>
                  <a:srgbClr val="2B4570"/>
                </a:solidFill>
                <a:latin typeface="Georgia Pro"/>
              </a:rPr>
              <a:t>Alcohol rehabilitation failure</a:t>
            </a:r>
          </a:p>
          <a:p>
            <a:pPr marL="800100" lvl="1" indent="-342900">
              <a:buFont typeface="Arial" panose="020B0604020202020204" pitchFamily="34" charset="0"/>
              <a:buChar char="•"/>
            </a:pPr>
            <a:r>
              <a:rPr lang="en-US" sz="2400" dirty="0">
                <a:solidFill>
                  <a:srgbClr val="2B4570"/>
                </a:solidFill>
                <a:latin typeface="Georgia Pro"/>
              </a:rPr>
              <a:t>Drug use</a:t>
            </a:r>
          </a:p>
          <a:p>
            <a:pPr marL="800100" lvl="1" indent="-342900">
              <a:buFont typeface="Arial" panose="020B0604020202020204" pitchFamily="34" charset="0"/>
              <a:buChar char="•"/>
            </a:pPr>
            <a:r>
              <a:rPr lang="en-US" sz="2400" dirty="0">
                <a:solidFill>
                  <a:srgbClr val="2B4570"/>
                </a:solidFill>
                <a:latin typeface="Georgia Pro"/>
              </a:rPr>
              <a:t>Hardship</a:t>
            </a:r>
          </a:p>
          <a:p>
            <a:pPr marL="800100" lvl="1" indent="-342900">
              <a:buFont typeface="Arial" panose="020B0604020202020204" pitchFamily="34" charset="0"/>
              <a:buChar char="•"/>
            </a:pPr>
            <a:r>
              <a:rPr lang="en-US" sz="2400" dirty="0">
                <a:solidFill>
                  <a:srgbClr val="2B4570"/>
                </a:solidFill>
                <a:latin typeface="Georgia Pro"/>
              </a:rPr>
              <a:t>Conscientious objection</a:t>
            </a:r>
          </a:p>
          <a:p>
            <a:pPr marL="800100" lvl="1" indent="-342900">
              <a:buFont typeface="Arial" panose="020B0604020202020204" pitchFamily="34" charset="0"/>
              <a:buChar char="•"/>
            </a:pPr>
            <a:r>
              <a:rPr lang="en-US" sz="2400" dirty="0">
                <a:solidFill>
                  <a:srgbClr val="2B4570"/>
                </a:solidFill>
                <a:latin typeface="Georgia Pro"/>
              </a:rPr>
              <a:t>Homosexual Act</a:t>
            </a:r>
          </a:p>
          <a:p>
            <a:pPr marL="800100" lvl="1"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493DE784-580F-8424-8964-FF72BA8AAA4D}"/>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Narrative Reason for Separation</a:t>
            </a:r>
          </a:p>
        </p:txBody>
      </p:sp>
      <p:sp>
        <p:nvSpPr>
          <p:cNvPr id="9" name="Freeform 9">
            <a:extLst>
              <a:ext uri="{FF2B5EF4-FFF2-40B4-BE49-F238E27FC236}">
                <a16:creationId xmlns:a16="http://schemas.microsoft.com/office/drawing/2014/main" id="{863A07CC-8463-C836-CF6B-A4A11047DFD7}"/>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A702F598-19EB-2244-1EE8-1CC3ADF783CB}"/>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54074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6E749-1166-B588-890B-F64C23A99FD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FF793CC-A223-04F7-38C0-6F43BDE98EE0}"/>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FBFC97CA-2B3F-D7C0-158F-3DB445B31EE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752EDA9-9A26-7B94-1EF9-D2EAD0904194}"/>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015FD15-4C93-18CE-EE3A-6A9C17DECD65}"/>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ADFC546-A21F-8801-EEA4-914968CB0793}"/>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D2E6516-F57C-2F5E-24CE-C7FB1C4A4405}"/>
              </a:ext>
            </a:extLst>
          </p:cNvPr>
          <p:cNvSpPr txBox="1"/>
          <p:nvPr/>
        </p:nvSpPr>
        <p:spPr>
          <a:xfrm>
            <a:off x="1028700" y="2869031"/>
            <a:ext cx="15454082" cy="8334589"/>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600" dirty="0">
                <a:solidFill>
                  <a:srgbClr val="2B4570"/>
                </a:solidFill>
                <a:latin typeface="Georgia Pro"/>
              </a:rPr>
              <a:t>Tangible Impacts of Characterization</a:t>
            </a:r>
          </a:p>
          <a:p>
            <a:pPr marL="800100" lvl="1" indent="-342900">
              <a:buFont typeface="Arial" panose="020B0604020202020204" pitchFamily="34" charset="0"/>
              <a:buChar char="•"/>
            </a:pPr>
            <a:r>
              <a:rPr lang="en-US" sz="2600" dirty="0">
                <a:solidFill>
                  <a:srgbClr val="2B4570"/>
                </a:solidFill>
                <a:latin typeface="Georgia Pro"/>
              </a:rPr>
              <a:t>Employability</a:t>
            </a:r>
          </a:p>
          <a:p>
            <a:pPr marL="800100" lvl="1" indent="-342900">
              <a:buFont typeface="Arial" panose="020B0604020202020204" pitchFamily="34" charset="0"/>
              <a:buChar char="•"/>
            </a:pPr>
            <a:r>
              <a:rPr lang="en-US" sz="2600" dirty="0">
                <a:solidFill>
                  <a:srgbClr val="2B4570"/>
                </a:solidFill>
                <a:latin typeface="Georgia Pro"/>
              </a:rPr>
              <a:t>Re-enlistment</a:t>
            </a:r>
          </a:p>
          <a:p>
            <a:pPr marL="800100" lvl="1" indent="-342900">
              <a:buFont typeface="Arial" panose="020B0604020202020204" pitchFamily="34" charset="0"/>
              <a:buChar char="•"/>
            </a:pPr>
            <a:r>
              <a:rPr lang="en-US" sz="2600" dirty="0">
                <a:solidFill>
                  <a:srgbClr val="2B4570"/>
                </a:solidFill>
                <a:latin typeface="Georgia Pro"/>
              </a:rPr>
              <a:t>Recognition of service</a:t>
            </a:r>
          </a:p>
          <a:p>
            <a:pPr marL="800100" lvl="1" indent="-342900">
              <a:buFont typeface="Arial" panose="020B0604020202020204" pitchFamily="34" charset="0"/>
              <a:buChar char="•"/>
            </a:pPr>
            <a:r>
              <a:rPr lang="en-US" sz="2600" dirty="0">
                <a:solidFill>
                  <a:srgbClr val="2B4570"/>
                </a:solidFill>
                <a:latin typeface="Georgia Pro"/>
              </a:rPr>
              <a:t>VA benefits</a:t>
            </a:r>
          </a:p>
          <a:p>
            <a:pPr marL="800100" lvl="1" indent="-342900">
              <a:buFont typeface="Arial" panose="020B0604020202020204" pitchFamily="34" charset="0"/>
              <a:buChar char="•"/>
            </a:pPr>
            <a:r>
              <a:rPr lang="en-US" sz="2600" dirty="0">
                <a:solidFill>
                  <a:srgbClr val="2B4570"/>
                </a:solidFill>
                <a:latin typeface="Georgia Pro"/>
              </a:rPr>
              <a:t>State veterans’ benefits</a:t>
            </a:r>
          </a:p>
          <a:p>
            <a:pPr marL="342900" indent="-342900">
              <a:buFont typeface="Arial" panose="020B0604020202020204" pitchFamily="34" charset="0"/>
              <a:buChar char="•"/>
            </a:pPr>
            <a:r>
              <a:rPr lang="en-US" sz="2600" dirty="0">
                <a:solidFill>
                  <a:srgbClr val="2B4570"/>
                </a:solidFill>
                <a:latin typeface="Georgia Pro"/>
              </a:rPr>
              <a:t>Risks for Veterans with less than honorable discharges</a:t>
            </a:r>
          </a:p>
          <a:p>
            <a:pPr marL="800100" lvl="1" indent="-342900">
              <a:buFont typeface="Arial" panose="020B0604020202020204" pitchFamily="34" charset="0"/>
              <a:buChar char="•"/>
            </a:pPr>
            <a:r>
              <a:rPr lang="en-US" sz="2600" dirty="0">
                <a:solidFill>
                  <a:srgbClr val="2B4570"/>
                </a:solidFill>
                <a:latin typeface="Georgia Pro"/>
              </a:rPr>
              <a:t>Twice as likely to die by suicide</a:t>
            </a:r>
          </a:p>
          <a:p>
            <a:pPr marL="800100" lvl="1" indent="-342900">
              <a:buFont typeface="Arial" panose="020B0604020202020204" pitchFamily="34" charset="0"/>
              <a:buChar char="•"/>
            </a:pPr>
            <a:r>
              <a:rPr lang="en-US" sz="2600" dirty="0">
                <a:solidFill>
                  <a:srgbClr val="2B4570"/>
                </a:solidFill>
                <a:latin typeface="Georgia Pro"/>
              </a:rPr>
              <a:t>Twice as likely to face homelessness</a:t>
            </a:r>
          </a:p>
          <a:p>
            <a:pPr marL="800100" lvl="1" indent="-342900">
              <a:buFont typeface="Arial" panose="020B0604020202020204" pitchFamily="34" charset="0"/>
              <a:buChar char="•"/>
            </a:pPr>
            <a:r>
              <a:rPr lang="en-US" sz="2600" dirty="0">
                <a:solidFill>
                  <a:srgbClr val="2B4570"/>
                </a:solidFill>
                <a:latin typeface="Georgia Pro"/>
              </a:rPr>
              <a:t>More difficult access to employment</a:t>
            </a:r>
          </a:p>
          <a:p>
            <a:pPr marL="800100" lvl="1" indent="-342900">
              <a:buFont typeface="Arial" panose="020B0604020202020204" pitchFamily="34" charset="0"/>
              <a:buChar char="•"/>
            </a:pPr>
            <a:r>
              <a:rPr lang="en-US" sz="2600" dirty="0">
                <a:solidFill>
                  <a:srgbClr val="2B4570"/>
                </a:solidFill>
                <a:latin typeface="Georgia Pro"/>
              </a:rPr>
              <a:t>More difficult access to health care</a:t>
            </a:r>
          </a:p>
          <a:p>
            <a:pPr marL="342900" indent="-342900">
              <a:buFont typeface="Arial" panose="020B0604020202020204" pitchFamily="34" charset="0"/>
              <a:buChar char="•"/>
            </a:pPr>
            <a:r>
              <a:rPr lang="en-US" sz="2600" dirty="0">
                <a:solidFill>
                  <a:srgbClr val="2B4570"/>
                </a:solidFill>
                <a:latin typeface="Georgia Pro"/>
              </a:rPr>
              <a:t>The paper doesn’t tell the full story</a:t>
            </a:r>
          </a:p>
          <a:p>
            <a:pPr marL="800100" lvl="1" indent="-342900">
              <a:buFont typeface="Arial" panose="020B0604020202020204" pitchFamily="34" charset="0"/>
              <a:buChar char="•"/>
            </a:pPr>
            <a:r>
              <a:rPr lang="en-US" sz="2600" dirty="0">
                <a:solidFill>
                  <a:srgbClr val="2B4570"/>
                </a:solidFill>
                <a:latin typeface="Georgia Pro"/>
              </a:rPr>
              <a:t>“Misconduct” could mean:</a:t>
            </a:r>
          </a:p>
          <a:p>
            <a:pPr marL="1257300" lvl="2" indent="-342900">
              <a:buFont typeface="Arial" panose="020B0604020202020204" pitchFamily="34" charset="0"/>
              <a:buChar char="•"/>
            </a:pPr>
            <a:r>
              <a:rPr lang="en-US" sz="2600" dirty="0">
                <a:solidFill>
                  <a:srgbClr val="2B4570"/>
                </a:solidFill>
                <a:latin typeface="Georgia Pro"/>
              </a:rPr>
              <a:t>Retaliation for reporting military sexual trauma (MST)</a:t>
            </a:r>
          </a:p>
          <a:p>
            <a:pPr marL="1257300" lvl="2" indent="-342900">
              <a:buFont typeface="Arial" panose="020B0604020202020204" pitchFamily="34" charset="0"/>
              <a:buChar char="•"/>
            </a:pPr>
            <a:r>
              <a:rPr lang="en-US" sz="2600" dirty="0">
                <a:solidFill>
                  <a:srgbClr val="2B4570"/>
                </a:solidFill>
                <a:latin typeface="Georgia Pro"/>
              </a:rPr>
              <a:t>Manifestations of misdiagnosis or improper treatment of mental health impairment</a:t>
            </a:r>
          </a:p>
          <a:p>
            <a:pPr marL="1257300" lvl="2" indent="-342900">
              <a:buFont typeface="Arial" panose="020B0604020202020204" pitchFamily="34" charset="0"/>
              <a:buChar char="•"/>
            </a:pPr>
            <a:r>
              <a:rPr lang="en-US" sz="2600" dirty="0">
                <a:solidFill>
                  <a:srgbClr val="2B4570"/>
                </a:solidFill>
                <a:latin typeface="Georgia Pro"/>
              </a:rPr>
              <a:t>Discrimination based on race, religion, LGBTQ+ identity, or gender</a:t>
            </a:r>
          </a:p>
          <a:p>
            <a:pPr marL="342900"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F435B1D6-41F8-D159-F461-5433D8C2FB64}"/>
              </a:ext>
            </a:extLst>
          </p:cNvPr>
          <p:cNvSpPr txBox="1"/>
          <p:nvPr/>
        </p:nvSpPr>
        <p:spPr>
          <a:xfrm>
            <a:off x="1028700" y="439102"/>
            <a:ext cx="13724530" cy="2154436"/>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“Bad Papers,” Discharge Stigma, and Why Characterization Matters</a:t>
            </a:r>
          </a:p>
        </p:txBody>
      </p:sp>
      <p:sp>
        <p:nvSpPr>
          <p:cNvPr id="9" name="Freeform 9">
            <a:extLst>
              <a:ext uri="{FF2B5EF4-FFF2-40B4-BE49-F238E27FC236}">
                <a16:creationId xmlns:a16="http://schemas.microsoft.com/office/drawing/2014/main" id="{79034C95-7872-9D89-F595-CEC6A5C8BC8D}"/>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70B17BC1-D219-47E7-EEF5-8AD9055CA1C8}"/>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458610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DADD8-D3E6-C8A8-1281-365DD359B4A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C7E2284-3BA4-DC78-A163-1BE8A1294B8B}"/>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E1FD6B0-5910-A9F1-F4F7-EF133AF33CA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613A0834-080D-E62D-628F-2EEDADFDB93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E052068-6D39-7CD4-965E-2B61F2782EB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DA5439E-9D5C-DABA-AB16-4B2A840BDC12}"/>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C1E01EA-CD3D-8F90-54E2-6183B8A78854}"/>
              </a:ext>
            </a:extLst>
          </p:cNvPr>
          <p:cNvSpPr txBox="1"/>
          <p:nvPr/>
        </p:nvSpPr>
        <p:spPr>
          <a:xfrm>
            <a:off x="1028700" y="2869031"/>
            <a:ext cx="15454082" cy="1932837"/>
          </a:xfrm>
          <a:prstGeom prst="rect">
            <a:avLst/>
          </a:prstGeom>
        </p:spPr>
        <p:txBody>
          <a:bodyPr wrap="square" lIns="0" tIns="0" rIns="0" bIns="0" rtlCol="0" anchor="t">
            <a:spAutoFit/>
          </a:bodyPr>
          <a:lstStyle/>
          <a:p>
            <a:pPr marL="342900"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A999F323-FC94-F4A2-FB5D-E87C5BE1579E}"/>
              </a:ext>
            </a:extLst>
          </p:cNvPr>
          <p:cNvSpPr txBox="1"/>
          <p:nvPr/>
        </p:nvSpPr>
        <p:spPr>
          <a:xfrm>
            <a:off x="1028699" y="439102"/>
            <a:ext cx="15454081" cy="2154436"/>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“Bad Papers,” Discharge Stigma, and Why Characterization Matters Con. </a:t>
            </a:r>
          </a:p>
        </p:txBody>
      </p:sp>
      <p:sp>
        <p:nvSpPr>
          <p:cNvPr id="9" name="Freeform 9">
            <a:extLst>
              <a:ext uri="{FF2B5EF4-FFF2-40B4-BE49-F238E27FC236}">
                <a16:creationId xmlns:a16="http://schemas.microsoft.com/office/drawing/2014/main" id="{FDC51BD1-F48C-F65C-B721-3715E5EFDBE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797D6A03-5DBC-D3D0-54B7-A57CF3FACEEB}"/>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D1A9FF44-394E-4C85-B86F-53E6022A1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695" y="2484758"/>
            <a:ext cx="6816737" cy="7571158"/>
          </a:xfrm>
          <a:prstGeom prst="rect">
            <a:avLst/>
          </a:prstGeom>
        </p:spPr>
      </p:pic>
      <p:pic>
        <p:nvPicPr>
          <p:cNvPr id="14" name="Picture 13">
            <a:extLst>
              <a:ext uri="{FF2B5EF4-FFF2-40B4-BE49-F238E27FC236}">
                <a16:creationId xmlns:a16="http://schemas.microsoft.com/office/drawing/2014/main" id="{DC743273-0DB4-8FAF-A6C9-852C601FD2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4804" y="2468729"/>
            <a:ext cx="8087541" cy="7799214"/>
          </a:xfrm>
          <a:prstGeom prst="rect">
            <a:avLst/>
          </a:prstGeom>
        </p:spPr>
      </p:pic>
    </p:spTree>
    <p:extLst>
      <p:ext uri="{BB962C8B-B14F-4D97-AF65-F5344CB8AC3E}">
        <p14:creationId xmlns:p14="http://schemas.microsoft.com/office/powerpoint/2010/main" val="390129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531CC-E0E5-8ED7-8195-4E9206A0CC9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5646DD2-77E7-7D9D-8DEB-6E50D7BC83D2}"/>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07FBA25D-33EE-C576-0225-2971BA54AB0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9AC682D-051D-8EC8-A052-0B33E98D0BA0}"/>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A9FC680-53E5-27B3-E960-1398D98F0EAA}"/>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C44F7AE8-C280-207E-8E70-8CE27B426B3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73E1FA73-5B8C-BA86-EDA3-3B0FAB8D26B2}"/>
              </a:ext>
            </a:extLst>
          </p:cNvPr>
          <p:cNvSpPr txBox="1"/>
          <p:nvPr/>
        </p:nvSpPr>
        <p:spPr>
          <a:xfrm>
            <a:off x="1028699" y="1955421"/>
            <a:ext cx="14679873" cy="6764929"/>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600" dirty="0">
                <a:solidFill>
                  <a:srgbClr val="2B4570"/>
                </a:solidFill>
                <a:latin typeface="Georgia Pro"/>
              </a:rPr>
              <a:t>Governed by Uniform Code of Military Justice (USMJ) 10 U.S.C. Sec. 801 </a:t>
            </a:r>
            <a:r>
              <a:rPr lang="en-US" sz="2600" i="1" dirty="0">
                <a:solidFill>
                  <a:srgbClr val="2B4570"/>
                </a:solidFill>
                <a:latin typeface="Georgia Pro"/>
              </a:rPr>
              <a:t>et seq.</a:t>
            </a:r>
            <a:endParaRPr lang="en-US" sz="2600" dirty="0">
              <a:solidFill>
                <a:srgbClr val="2B4570"/>
              </a:solidFill>
              <a:latin typeface="Georgia Pro"/>
            </a:endParaRPr>
          </a:p>
          <a:p>
            <a:pPr marL="800100" lvl="1" indent="-342900">
              <a:buFont typeface="Arial" panose="020B0604020202020204" pitchFamily="34" charset="0"/>
              <a:buChar char="•"/>
            </a:pPr>
            <a:r>
              <a:rPr lang="en-US" sz="2400" dirty="0">
                <a:solidFill>
                  <a:srgbClr val="2B4570"/>
                </a:solidFill>
                <a:latin typeface="Georgia Pro"/>
              </a:rPr>
              <a:t>Punitive Articles Sec. 877-934</a:t>
            </a:r>
          </a:p>
          <a:p>
            <a:pPr marL="342900" indent="-342900">
              <a:buFont typeface="Arial" panose="020B0604020202020204" pitchFamily="34" charset="0"/>
              <a:buChar char="•"/>
            </a:pPr>
            <a:r>
              <a:rPr lang="en-US" sz="2400" dirty="0">
                <a:solidFill>
                  <a:srgbClr val="2B4570"/>
                </a:solidFill>
                <a:latin typeface="Georgia Pro"/>
              </a:rPr>
              <a:t>Issuance by respective branch of service and governed by their own regulations</a:t>
            </a:r>
          </a:p>
          <a:p>
            <a:pPr marL="800100" lvl="1" indent="-342900">
              <a:buFont typeface="Arial" panose="020B0604020202020204" pitchFamily="34" charset="0"/>
              <a:buChar char="•"/>
            </a:pPr>
            <a:r>
              <a:rPr lang="en-US" sz="2400" dirty="0">
                <a:solidFill>
                  <a:srgbClr val="2B4570"/>
                </a:solidFill>
                <a:latin typeface="Georgia Pro"/>
              </a:rPr>
              <a:t>Air Force: AFI 36-3208</a:t>
            </a:r>
          </a:p>
          <a:p>
            <a:pPr marL="800100" lvl="1" indent="-342900">
              <a:buFont typeface="Arial" panose="020B0604020202020204" pitchFamily="34" charset="0"/>
              <a:buChar char="•"/>
            </a:pPr>
            <a:r>
              <a:rPr lang="en-US" sz="2400" dirty="0">
                <a:solidFill>
                  <a:srgbClr val="2B4570"/>
                </a:solidFill>
                <a:latin typeface="Georgia Pro"/>
              </a:rPr>
              <a:t>Army: AR 635-200</a:t>
            </a:r>
          </a:p>
          <a:p>
            <a:pPr marL="800100" lvl="1" indent="-342900">
              <a:buFont typeface="Arial" panose="020B0604020202020204" pitchFamily="34" charset="0"/>
              <a:buChar char="•"/>
            </a:pPr>
            <a:r>
              <a:rPr lang="en-US" sz="2400" dirty="0">
                <a:solidFill>
                  <a:srgbClr val="2B4570"/>
                </a:solidFill>
                <a:latin typeface="Georgia Pro"/>
              </a:rPr>
              <a:t>Coast Guard: COMDINST M1000.4</a:t>
            </a:r>
          </a:p>
          <a:p>
            <a:pPr marL="800100" lvl="1" indent="-342900">
              <a:buFont typeface="Arial" panose="020B0604020202020204" pitchFamily="34" charset="0"/>
              <a:buChar char="•"/>
            </a:pPr>
            <a:r>
              <a:rPr lang="en-US" sz="2400" dirty="0">
                <a:solidFill>
                  <a:srgbClr val="2B4570"/>
                </a:solidFill>
                <a:latin typeface="Georgia Pro"/>
              </a:rPr>
              <a:t>Marines: MCO P1900.16</a:t>
            </a:r>
          </a:p>
          <a:p>
            <a:pPr marL="800100" lvl="1" indent="-342900">
              <a:buFont typeface="Arial" panose="020B0604020202020204" pitchFamily="34" charset="0"/>
              <a:buChar char="•"/>
            </a:pPr>
            <a:r>
              <a:rPr lang="en-US" sz="2400" dirty="0">
                <a:solidFill>
                  <a:srgbClr val="2B4570"/>
                </a:solidFill>
                <a:latin typeface="Georgia Pro"/>
              </a:rPr>
              <a:t>Navy MILPERSMAN 1900-1999, NAVPERS 15560D</a:t>
            </a:r>
          </a:p>
          <a:p>
            <a:pPr marL="342900" indent="-342900">
              <a:buFont typeface="Arial" panose="020B0604020202020204" pitchFamily="34" charset="0"/>
              <a:buChar char="•"/>
            </a:pPr>
            <a:r>
              <a:rPr lang="en-US" sz="2400" dirty="0">
                <a:solidFill>
                  <a:srgbClr val="2B4570"/>
                </a:solidFill>
                <a:latin typeface="Georgia Pro"/>
              </a:rPr>
              <a:t>Command Discretion</a:t>
            </a:r>
          </a:p>
          <a:p>
            <a:pPr marL="800100" lvl="1" indent="-342900">
              <a:buFont typeface="Arial" panose="020B0604020202020204" pitchFamily="34" charset="0"/>
              <a:buChar char="•"/>
            </a:pPr>
            <a:r>
              <a:rPr lang="en-US" sz="2400" dirty="0">
                <a:solidFill>
                  <a:srgbClr val="2B4570"/>
                </a:solidFill>
                <a:latin typeface="Georgia Pro"/>
              </a:rPr>
              <a:t>Individual commanding officers have extremely wide latitude for issuing punishments</a:t>
            </a:r>
          </a:p>
          <a:p>
            <a:pPr marL="800100" lvl="1" indent="-342900">
              <a:buFont typeface="Arial" panose="020B0604020202020204" pitchFamily="34" charset="0"/>
              <a:buChar char="•"/>
            </a:pPr>
            <a:r>
              <a:rPr lang="en-US" sz="2400" dirty="0">
                <a:solidFill>
                  <a:srgbClr val="2B4570"/>
                </a:solidFill>
                <a:latin typeface="Georgia Pro"/>
              </a:rPr>
              <a:t>Punishments may be selectively enforced based on personal biases, and could range from taking no action to charging the service member under the UCMJ</a:t>
            </a:r>
          </a:p>
          <a:p>
            <a:pPr marL="800100" lvl="1" indent="-342900">
              <a:buFont typeface="Arial" panose="020B0604020202020204" pitchFamily="34" charset="0"/>
              <a:buChar char="•"/>
            </a:pPr>
            <a:endParaRPr lang="en-US" sz="2400" dirty="0">
              <a:solidFill>
                <a:srgbClr val="2B4570"/>
              </a:solidFill>
              <a:latin typeface="Georgia Pro"/>
            </a:endParaRPr>
          </a:p>
          <a:p>
            <a:pPr marL="800100" lvl="1"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F4799F60-8C2F-C547-8880-5058B1D0953E}"/>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Discharge Procedure</a:t>
            </a:r>
          </a:p>
        </p:txBody>
      </p:sp>
      <p:sp>
        <p:nvSpPr>
          <p:cNvPr id="9" name="Freeform 9">
            <a:extLst>
              <a:ext uri="{FF2B5EF4-FFF2-40B4-BE49-F238E27FC236}">
                <a16:creationId xmlns:a16="http://schemas.microsoft.com/office/drawing/2014/main" id="{E62E9E4B-B58B-0EB3-5CFD-9ACC23FE224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5470023F-E279-04BF-070D-17FF1D4C4D5E}"/>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76255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B21C1-A6A0-A083-0749-5B73C2B51FE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17768D7-13D1-A799-AC30-EB2DE36C62C3}"/>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40CC272-932A-F651-E105-B96D26655F6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D5FA6DB-0861-08E5-CE2A-35ADF76D0B9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68784E3-07B8-0DBA-F619-C11F707BE5F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9483F35-E060-B78A-AB07-33A42414544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C43AC362-690C-FDDB-5E30-F0004B3A496D}"/>
              </a:ext>
            </a:extLst>
          </p:cNvPr>
          <p:cNvSpPr txBox="1"/>
          <p:nvPr/>
        </p:nvSpPr>
        <p:spPr>
          <a:xfrm>
            <a:off x="1028700" y="2145700"/>
            <a:ext cx="10394476" cy="5995487"/>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Enabling Statute: 10 USC Sec. 1553</a:t>
            </a:r>
          </a:p>
          <a:p>
            <a:pPr marL="800100" lvl="1" indent="-342900">
              <a:buFont typeface="Arial" panose="020B0604020202020204" pitchFamily="34" charset="0"/>
              <a:buChar char="•"/>
            </a:pPr>
            <a:r>
              <a:rPr lang="en-US" sz="2400" dirty="0">
                <a:solidFill>
                  <a:srgbClr val="2B4570"/>
                </a:solidFill>
                <a:latin typeface="Georgia Pro"/>
              </a:rPr>
              <a:t>Powers of Discharge Review Boards (DRBs):</a:t>
            </a:r>
          </a:p>
          <a:p>
            <a:pPr marL="1257300" lvl="2" indent="-342900">
              <a:buFont typeface="Arial" panose="020B0604020202020204" pitchFamily="34" charset="0"/>
              <a:buChar char="•"/>
            </a:pPr>
            <a:r>
              <a:rPr lang="en-US" sz="2400" dirty="0">
                <a:solidFill>
                  <a:srgbClr val="2B4570"/>
                </a:solidFill>
                <a:latin typeface="Georgia Pro"/>
              </a:rPr>
              <a:t>Upgrade character of discharge (i.e. OTH to honorable)</a:t>
            </a:r>
          </a:p>
          <a:p>
            <a:pPr marL="1714500" lvl="3" indent="-342900">
              <a:buFont typeface="Arial" panose="020B0604020202020204" pitchFamily="34" charset="0"/>
              <a:buChar char="•"/>
            </a:pPr>
            <a:r>
              <a:rPr lang="en-US" sz="2400" dirty="0">
                <a:solidFill>
                  <a:srgbClr val="2B4570"/>
                </a:solidFill>
                <a:latin typeface="Georgia Pro"/>
              </a:rPr>
              <a:t>Except: cannot review discharges resulting conviction in General Court Martial</a:t>
            </a:r>
          </a:p>
          <a:p>
            <a:pPr marL="1257300" lvl="2" indent="-342900">
              <a:buFont typeface="Arial" panose="020B0604020202020204" pitchFamily="34" charset="0"/>
              <a:buChar char="•"/>
            </a:pPr>
            <a:r>
              <a:rPr lang="en-US" sz="2400" dirty="0">
                <a:solidFill>
                  <a:srgbClr val="2B4570"/>
                </a:solidFill>
                <a:latin typeface="Georgia Pro"/>
              </a:rPr>
              <a:t>Change a narrative reason of separation (i.e. bad conduct to manifestation of untreated PTSD) </a:t>
            </a:r>
          </a:p>
          <a:p>
            <a:pPr marL="1714500" lvl="3" indent="-342900">
              <a:buFont typeface="Arial" panose="020B0604020202020204" pitchFamily="34" charset="0"/>
              <a:buChar char="•"/>
            </a:pPr>
            <a:r>
              <a:rPr lang="en-US" sz="2400" dirty="0">
                <a:solidFill>
                  <a:srgbClr val="2B4570"/>
                </a:solidFill>
                <a:latin typeface="Georgia Pro"/>
              </a:rPr>
              <a:t>Except: cannot alter narrative reason to or from “Medical Retirement”</a:t>
            </a:r>
          </a:p>
          <a:p>
            <a:pPr marL="800100" lvl="1" indent="-342900">
              <a:buFont typeface="Arial" panose="020B0604020202020204" pitchFamily="34" charset="0"/>
              <a:buChar char="•"/>
            </a:pPr>
            <a:r>
              <a:rPr lang="en-US" sz="2400" dirty="0">
                <a:solidFill>
                  <a:srgbClr val="2B4570"/>
                </a:solidFill>
                <a:latin typeface="Georgia Pro"/>
              </a:rPr>
              <a:t>DRBs cannot reinstate someone to service</a:t>
            </a:r>
          </a:p>
          <a:p>
            <a:pPr marL="800100" lvl="1" indent="-342900">
              <a:buFont typeface="Arial" panose="020B0604020202020204" pitchFamily="34" charset="0"/>
              <a:buChar char="•"/>
            </a:pPr>
            <a:r>
              <a:rPr lang="en-US" sz="2400" dirty="0">
                <a:solidFill>
                  <a:srgbClr val="2B4570"/>
                </a:solidFill>
                <a:latin typeface="Georgia Pro"/>
              </a:rPr>
              <a:t>DRBs cannot issue less favorable discharge than what was issued at time of separation </a:t>
            </a:r>
            <a:r>
              <a:rPr lang="en-US" sz="2400" i="1" dirty="0">
                <a:solidFill>
                  <a:srgbClr val="2B4570"/>
                </a:solidFill>
                <a:latin typeface="Georgia Pro"/>
              </a:rPr>
              <a:t>See </a:t>
            </a:r>
            <a:r>
              <a:rPr lang="en-US" sz="2400" dirty="0">
                <a:solidFill>
                  <a:srgbClr val="2B4570"/>
                </a:solidFill>
                <a:latin typeface="Georgia Pro"/>
              </a:rPr>
              <a:t>32 CFR 70.9(a).</a:t>
            </a: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2AD932D3-1F8D-783E-3C11-079ACCA87003}"/>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Discharge Review: Review Boards</a:t>
            </a:r>
          </a:p>
        </p:txBody>
      </p:sp>
      <p:sp>
        <p:nvSpPr>
          <p:cNvPr id="9" name="Freeform 9">
            <a:extLst>
              <a:ext uri="{FF2B5EF4-FFF2-40B4-BE49-F238E27FC236}">
                <a16:creationId xmlns:a16="http://schemas.microsoft.com/office/drawing/2014/main" id="{2E56E88F-33F6-EB38-F679-9EC50E9E22E7}"/>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F0FE7565-721A-DE34-BC82-9C09979055F8}"/>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26928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BB5D7-27AE-7E44-E147-15440D84DC6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2C756C6-4B05-DC5C-7D8A-85B7ACD4D057}"/>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C00CB9C8-2E2E-53D8-8F3C-B6C5C86F432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159D0A1-A032-9035-0046-EA37AE46447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3FF22D5E-A78C-DDEE-5EA6-08D1A8F6CAB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A9E621E1-C7C3-26A0-3754-7322B0B16977}"/>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9DDD8D2-357B-C4B4-71AF-37D99914BD16}"/>
              </a:ext>
            </a:extLst>
          </p:cNvPr>
          <p:cNvSpPr txBox="1"/>
          <p:nvPr/>
        </p:nvSpPr>
        <p:spPr>
          <a:xfrm>
            <a:off x="1028700" y="2145700"/>
            <a:ext cx="15184840" cy="7842147"/>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Statute of Limitations for requesting discharge upgrade</a:t>
            </a:r>
          </a:p>
          <a:p>
            <a:pPr marL="1257300" lvl="2" indent="-342900">
              <a:buFont typeface="Arial" panose="020B0604020202020204" pitchFamily="34" charset="0"/>
              <a:buChar char="•"/>
            </a:pPr>
            <a:r>
              <a:rPr lang="en-US" sz="2400" dirty="0">
                <a:solidFill>
                  <a:srgbClr val="2B4570"/>
                </a:solidFill>
                <a:latin typeface="Georgia Pro"/>
              </a:rPr>
              <a:t>15 years from date of discharge</a:t>
            </a:r>
          </a:p>
          <a:p>
            <a:pPr marL="1257300" lvl="2" indent="-342900">
              <a:buFont typeface="Arial" panose="020B0604020202020204" pitchFamily="34" charset="0"/>
              <a:buChar char="•"/>
            </a:pPr>
            <a:r>
              <a:rPr lang="en-US" sz="2400" dirty="0">
                <a:solidFill>
                  <a:srgbClr val="2B4570"/>
                </a:solidFill>
                <a:latin typeface="Georgia Pro"/>
              </a:rPr>
              <a:t>No exceptions for DRB</a:t>
            </a:r>
          </a:p>
          <a:p>
            <a:pPr marL="800100" lvl="1" indent="-342900">
              <a:buFont typeface="Arial" panose="020B0604020202020204" pitchFamily="34" charset="0"/>
              <a:buChar char="•"/>
            </a:pPr>
            <a:r>
              <a:rPr lang="en-US" sz="2400" dirty="0">
                <a:solidFill>
                  <a:srgbClr val="2B4570"/>
                </a:solidFill>
                <a:latin typeface="Georgia Pro"/>
              </a:rPr>
              <a:t>Upgrades can be issued on basis of:</a:t>
            </a:r>
          </a:p>
          <a:p>
            <a:pPr marL="1257300" lvl="2" indent="-342900">
              <a:buFont typeface="Arial" panose="020B0604020202020204" pitchFamily="34" charset="0"/>
              <a:buChar char="•"/>
            </a:pPr>
            <a:r>
              <a:rPr lang="en-US" sz="2400" dirty="0">
                <a:solidFill>
                  <a:srgbClr val="2B4570"/>
                </a:solidFill>
                <a:latin typeface="Georgia Pro"/>
              </a:rPr>
              <a:t>Propriety 32 CFR 70.9(b)</a:t>
            </a:r>
          </a:p>
          <a:p>
            <a:pPr marL="1257300" lvl="2" indent="-342900">
              <a:buFont typeface="Arial" panose="020B0604020202020204" pitchFamily="34" charset="0"/>
              <a:buChar char="•"/>
            </a:pPr>
            <a:r>
              <a:rPr lang="en-US" sz="2400" dirty="0">
                <a:solidFill>
                  <a:srgbClr val="2B4570"/>
                </a:solidFill>
                <a:latin typeface="Georgia Pro"/>
              </a:rPr>
              <a:t>Equity 32 CFR 70.9(c)</a:t>
            </a:r>
          </a:p>
          <a:p>
            <a:pPr marL="1257300" lvl="2" indent="-342900">
              <a:buFont typeface="Arial" panose="020B0604020202020204" pitchFamily="34" charset="0"/>
              <a:buChar char="•"/>
            </a:pPr>
            <a:r>
              <a:rPr lang="en-US" sz="2400" dirty="0">
                <a:solidFill>
                  <a:srgbClr val="2B4570"/>
                </a:solidFill>
                <a:latin typeface="Georgia Pro"/>
              </a:rPr>
              <a:t>Clemency (convictions in Special Court Martial) 10 USC Sec. 1553(a)</a:t>
            </a:r>
          </a:p>
          <a:p>
            <a:pPr marL="800100" lvl="1" indent="-342900">
              <a:buFont typeface="Arial" panose="020B0604020202020204" pitchFamily="34" charset="0"/>
              <a:buChar char="•"/>
            </a:pPr>
            <a:r>
              <a:rPr lang="en-US" sz="2400" dirty="0">
                <a:solidFill>
                  <a:srgbClr val="2B4570"/>
                </a:solidFill>
                <a:latin typeface="Georgia Pro"/>
              </a:rPr>
              <a:t>DRBs can conduct Records Review or Personal Appearance Hearing</a:t>
            </a:r>
          </a:p>
          <a:p>
            <a:pPr marL="1257300" lvl="2" indent="-342900">
              <a:buFont typeface="Arial" panose="020B0604020202020204" pitchFamily="34" charset="0"/>
              <a:buChar char="•"/>
            </a:pPr>
            <a:r>
              <a:rPr lang="en-US" sz="2400" dirty="0">
                <a:solidFill>
                  <a:srgbClr val="2B4570"/>
                </a:solidFill>
                <a:latin typeface="Georgia Pro"/>
              </a:rPr>
              <a:t>Applicant can request either</a:t>
            </a:r>
          </a:p>
          <a:p>
            <a:pPr marL="1257300" lvl="2" indent="-342900">
              <a:buFont typeface="Arial" panose="020B0604020202020204" pitchFamily="34" charset="0"/>
              <a:buChar char="•"/>
            </a:pPr>
            <a:r>
              <a:rPr lang="en-US" sz="2400" dirty="0">
                <a:solidFill>
                  <a:srgbClr val="2B4570"/>
                </a:solidFill>
                <a:latin typeface="Georgia Pro"/>
              </a:rPr>
              <a:t>If requesting records review, applicant can subsequently request hearing if denied</a:t>
            </a:r>
          </a:p>
          <a:p>
            <a:pPr marL="800100" lvl="1" indent="-342900">
              <a:buFont typeface="Arial" panose="020B0604020202020204" pitchFamily="34" charset="0"/>
              <a:buChar char="•"/>
            </a:pPr>
            <a:r>
              <a:rPr lang="en-US" sz="2400" dirty="0">
                <a:solidFill>
                  <a:srgbClr val="2B4570"/>
                </a:solidFill>
                <a:latin typeface="Georgia Pro"/>
              </a:rPr>
              <a:t>Records review: paper review only; applicant can submit additional statements or records to be considered</a:t>
            </a:r>
          </a:p>
          <a:p>
            <a:pPr marL="800100" lvl="1" indent="-342900">
              <a:buFont typeface="Arial" panose="020B0604020202020204" pitchFamily="34" charset="0"/>
              <a:buChar char="•"/>
            </a:pPr>
            <a:r>
              <a:rPr lang="en-US" sz="2400" dirty="0">
                <a:solidFill>
                  <a:srgbClr val="2B4570"/>
                </a:solidFill>
                <a:latin typeface="Georgia Pro"/>
              </a:rPr>
              <a:t>Hearing: applicant can call additional witnesses and make sworn or unsworn statements; ROE do not apply, but DRB members can examine witnesses</a:t>
            </a:r>
          </a:p>
          <a:p>
            <a:pPr marL="800100" lvl="1" indent="-342900">
              <a:buFont typeface="Arial" panose="020B0604020202020204" pitchFamily="34" charset="0"/>
              <a:buChar char="•"/>
            </a:pPr>
            <a:r>
              <a:rPr lang="en-US" sz="2400" dirty="0">
                <a:solidFill>
                  <a:srgbClr val="2B4570"/>
                </a:solidFill>
                <a:latin typeface="Georgia Pro"/>
              </a:rPr>
              <a:t>Don’t know what to ask for? Look at time remaining on SOL!</a:t>
            </a:r>
          </a:p>
          <a:p>
            <a:pPr marL="1257300" lvl="2" indent="-342900">
              <a:buFont typeface="Arial" panose="020B0604020202020204" pitchFamily="34" charset="0"/>
              <a:buChar char="•"/>
            </a:pPr>
            <a:r>
              <a:rPr lang="en-US" sz="2400" dirty="0">
                <a:solidFill>
                  <a:srgbClr val="2B4570"/>
                </a:solidFill>
                <a:latin typeface="Georgia Pro"/>
              </a:rPr>
              <a:t>SOL is not tolled during pendency of paper review, so if close, ask for hearing</a:t>
            </a:r>
          </a:p>
          <a:p>
            <a:pPr marL="1257300" lvl="2" indent="-342900">
              <a:buFont typeface="Arial" panose="020B0604020202020204" pitchFamily="34" charset="0"/>
              <a:buChar char="•"/>
            </a:pPr>
            <a:r>
              <a:rPr lang="en-US" sz="2400" dirty="0">
                <a:solidFill>
                  <a:srgbClr val="2B4570"/>
                </a:solidFill>
                <a:latin typeface="Georgia Pro"/>
              </a:rPr>
              <a:t>If there is time, records review affords you two bites at the apple</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EFC8CD5A-963F-9FDE-A619-0C7A71121E1C}"/>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DRBs Con.</a:t>
            </a:r>
          </a:p>
        </p:txBody>
      </p:sp>
      <p:sp>
        <p:nvSpPr>
          <p:cNvPr id="9" name="Freeform 9">
            <a:extLst>
              <a:ext uri="{FF2B5EF4-FFF2-40B4-BE49-F238E27FC236}">
                <a16:creationId xmlns:a16="http://schemas.microsoft.com/office/drawing/2014/main" id="{8E771D1A-670D-A258-8298-84E808FA7CD1}"/>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AFAA0B43-C54E-6BC6-9F43-4AFC7458AD44}"/>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159478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7D068-0736-7D27-EB07-9AA9EA68739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2FE2911-B290-FCDB-D79B-EE5FF3024EEF}"/>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5643134-5D1E-4987-69F8-A1DC9B89351E}"/>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6E6CE247-1C67-8276-2403-DD41090FF3B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F9FDCD03-5C1A-027C-AB4C-422430B8F476}"/>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291C08E-98E1-46BB-3B71-F2AFE2170FF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A1468E0-7B8D-6897-438D-8E4B8FA444EE}"/>
              </a:ext>
            </a:extLst>
          </p:cNvPr>
          <p:cNvSpPr txBox="1"/>
          <p:nvPr/>
        </p:nvSpPr>
        <p:spPr>
          <a:xfrm>
            <a:off x="1028700" y="2593538"/>
            <a:ext cx="15184840" cy="8580811"/>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Appeals from DRBs (de novo review on application)</a:t>
            </a:r>
          </a:p>
          <a:p>
            <a:pPr marL="800100" lvl="1" indent="-342900">
              <a:buFont typeface="Arial" panose="020B0604020202020204" pitchFamily="34" charset="0"/>
              <a:buChar char="•"/>
            </a:pPr>
            <a:r>
              <a:rPr lang="en-US" sz="2400" dirty="0">
                <a:solidFill>
                  <a:srgbClr val="2B4570"/>
                </a:solidFill>
                <a:latin typeface="Georgia Pro"/>
              </a:rPr>
              <a:t>Upgrade requests outside of 15-year SOL</a:t>
            </a:r>
          </a:p>
          <a:p>
            <a:pPr marL="800100" lvl="1" indent="-342900">
              <a:buFont typeface="Arial" panose="020B0604020202020204" pitchFamily="34" charset="0"/>
              <a:buChar char="•"/>
            </a:pPr>
            <a:r>
              <a:rPr lang="en-US" sz="2400" dirty="0">
                <a:solidFill>
                  <a:srgbClr val="2B4570"/>
                </a:solidFill>
                <a:latin typeface="Georgia Pro"/>
              </a:rPr>
              <a:t>Broader authority than DRBs, but DRB application for relief required first if DRB can grant relief sought</a:t>
            </a:r>
          </a:p>
          <a:p>
            <a:pPr marL="800100" lvl="1" indent="-342900">
              <a:buFont typeface="Arial" panose="020B0604020202020204" pitchFamily="34" charset="0"/>
              <a:buChar char="•"/>
            </a:pPr>
            <a:r>
              <a:rPr lang="en-US" sz="2400" dirty="0">
                <a:solidFill>
                  <a:srgbClr val="2B4570"/>
                </a:solidFill>
                <a:latin typeface="Georgia Pro"/>
              </a:rPr>
              <a:t>Cannot issue less favorable discharge characterization</a:t>
            </a:r>
          </a:p>
          <a:p>
            <a:pPr marL="800100" lvl="1" indent="-342900">
              <a:buFont typeface="Arial" panose="020B0604020202020204" pitchFamily="34" charset="0"/>
              <a:buChar char="•"/>
            </a:pPr>
            <a:r>
              <a:rPr lang="en-US" sz="2400" dirty="0">
                <a:solidFill>
                  <a:srgbClr val="2B4570"/>
                </a:solidFill>
                <a:latin typeface="Georgia Pro"/>
              </a:rPr>
              <a:t>SOL 10 USC Sec. 1552(B): 3 years from the date the veteran “discovers the error or injustice.”</a:t>
            </a:r>
          </a:p>
          <a:p>
            <a:pPr marL="1257300" lvl="2" indent="-342900">
              <a:buFont typeface="Arial" panose="020B0604020202020204" pitchFamily="34" charset="0"/>
              <a:buChar char="•"/>
            </a:pPr>
            <a:r>
              <a:rPr lang="en-US" sz="2400" dirty="0">
                <a:solidFill>
                  <a:srgbClr val="2B4570"/>
                </a:solidFill>
                <a:latin typeface="Georgia Pro"/>
              </a:rPr>
              <a:t>Failure to file can be excused if found by board to be “in the interest of justice.”</a:t>
            </a:r>
          </a:p>
          <a:p>
            <a:pPr marL="800100" lvl="1" indent="-342900">
              <a:buFont typeface="Arial" panose="020B0604020202020204" pitchFamily="34" charset="0"/>
              <a:buChar char="•"/>
            </a:pPr>
            <a:r>
              <a:rPr lang="en-US" sz="2400" dirty="0">
                <a:solidFill>
                  <a:srgbClr val="2B4570"/>
                </a:solidFill>
                <a:latin typeface="Georgia Pro"/>
              </a:rPr>
              <a:t>No right to a hearing</a:t>
            </a:r>
          </a:p>
          <a:p>
            <a:pPr marL="1257300" lvl="2" indent="-342900">
              <a:buFont typeface="Arial" panose="020B0604020202020204" pitchFamily="34" charset="0"/>
              <a:buChar char="•"/>
            </a:pPr>
            <a:r>
              <a:rPr lang="en-US" sz="2400" dirty="0">
                <a:solidFill>
                  <a:srgbClr val="2B4570"/>
                </a:solidFill>
                <a:latin typeface="Georgia Pro"/>
              </a:rPr>
              <a:t>Hearing may be granted if “justice” so requires</a:t>
            </a:r>
          </a:p>
          <a:p>
            <a:pPr marL="1257300" lvl="2" indent="-342900">
              <a:buFont typeface="Arial" panose="020B0604020202020204" pitchFamily="34" charset="0"/>
              <a:buChar char="•"/>
            </a:pPr>
            <a:r>
              <a:rPr lang="en-US" sz="2400" dirty="0">
                <a:solidFill>
                  <a:srgbClr val="2B4570"/>
                </a:solidFill>
                <a:latin typeface="Georgia Pro"/>
              </a:rPr>
              <a:t>Documentary review of:</a:t>
            </a:r>
          </a:p>
          <a:p>
            <a:pPr marL="1714500" lvl="3" indent="-342900">
              <a:buFont typeface="Arial" panose="020B0604020202020204" pitchFamily="34" charset="0"/>
              <a:buChar char="•"/>
            </a:pPr>
            <a:r>
              <a:rPr lang="en-US" sz="2400" dirty="0">
                <a:solidFill>
                  <a:srgbClr val="2B4570"/>
                </a:solidFill>
                <a:latin typeface="Georgia Pro"/>
              </a:rPr>
              <a:t>Application (DD 149)</a:t>
            </a:r>
          </a:p>
          <a:p>
            <a:pPr marL="1714500" lvl="3" indent="-342900">
              <a:buFont typeface="Arial" panose="020B0604020202020204" pitchFamily="34" charset="0"/>
              <a:buChar char="•"/>
            </a:pPr>
            <a:r>
              <a:rPr lang="en-US" sz="2400" dirty="0">
                <a:solidFill>
                  <a:srgbClr val="2B4570"/>
                </a:solidFill>
                <a:latin typeface="Georgia Pro"/>
              </a:rPr>
              <a:t>Attorney or advocate brief</a:t>
            </a:r>
          </a:p>
          <a:p>
            <a:pPr marL="1714500" lvl="3" indent="-342900">
              <a:buFont typeface="Arial" panose="020B0604020202020204" pitchFamily="34" charset="0"/>
              <a:buChar char="•"/>
            </a:pPr>
            <a:r>
              <a:rPr lang="en-US" sz="2400" dirty="0">
                <a:solidFill>
                  <a:srgbClr val="2B4570"/>
                </a:solidFill>
                <a:latin typeface="Georgia Pro"/>
              </a:rPr>
              <a:t>Evidence, narrative, or other statement provided by applicant</a:t>
            </a:r>
          </a:p>
          <a:p>
            <a:pPr marL="800100" lvl="1" indent="-342900">
              <a:buFont typeface="Arial" panose="020B0604020202020204" pitchFamily="34" charset="0"/>
              <a:buChar char="•"/>
            </a:pPr>
            <a:r>
              <a:rPr lang="en-US" sz="2400" dirty="0">
                <a:solidFill>
                  <a:srgbClr val="2B4570"/>
                </a:solidFill>
                <a:latin typeface="Georgia Pro"/>
              </a:rPr>
              <a:t>Standard of review:</a:t>
            </a:r>
          </a:p>
          <a:p>
            <a:pPr marL="1257300" lvl="2" indent="-342900">
              <a:buFont typeface="Arial" panose="020B0604020202020204" pitchFamily="34" charset="0"/>
              <a:buChar char="•"/>
            </a:pPr>
            <a:r>
              <a:rPr lang="en-US" sz="2400" dirty="0">
                <a:solidFill>
                  <a:srgbClr val="2B4570"/>
                </a:solidFill>
                <a:latin typeface="Georgia Pro"/>
              </a:rPr>
              <a:t>Presumption of Regularity 32 CFR 70.8(b)(12)(vi)</a:t>
            </a:r>
          </a:p>
          <a:p>
            <a:pPr marL="800100" lvl="1" indent="-342900">
              <a:buFont typeface="Arial" panose="020B0604020202020204" pitchFamily="34" charset="0"/>
              <a:buChar char="•"/>
            </a:pPr>
            <a:r>
              <a:rPr lang="en-US" sz="2400" dirty="0">
                <a:solidFill>
                  <a:srgbClr val="2B4570"/>
                </a:solidFill>
                <a:latin typeface="Georgia Pro"/>
              </a:rPr>
              <a:t>Discharge Appeal Review Board- appeals from BCMRs IF discharge on/after 12/20/2019; one year to apply</a:t>
            </a:r>
          </a:p>
          <a:p>
            <a:pPr marL="800100" lvl="1" indent="-342900">
              <a:buFont typeface="Arial" panose="020B0604020202020204" pitchFamily="34" charset="0"/>
              <a:buChar char="•"/>
            </a:pPr>
            <a:r>
              <a:rPr lang="en-US" sz="2400" dirty="0">
                <a:solidFill>
                  <a:srgbClr val="2B4570"/>
                </a:solidFill>
                <a:latin typeface="Georgia Pro"/>
              </a:rPr>
              <a:t>Further Appeals: U.S. District Court Review pursuant to Admin. Procedures Act; 6-year deadline from DRB or BCMR decision</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F9188BC7-FDB2-A258-6070-C3EA4A7BCEFA}"/>
              </a:ext>
            </a:extLst>
          </p:cNvPr>
          <p:cNvSpPr txBox="1"/>
          <p:nvPr/>
        </p:nvSpPr>
        <p:spPr>
          <a:xfrm>
            <a:off x="1028700" y="439102"/>
            <a:ext cx="16481378" cy="2154436"/>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Boards for Corrections of Military Records (BCMRs)</a:t>
            </a:r>
          </a:p>
        </p:txBody>
      </p:sp>
      <p:sp>
        <p:nvSpPr>
          <p:cNvPr id="9" name="Freeform 9">
            <a:extLst>
              <a:ext uri="{FF2B5EF4-FFF2-40B4-BE49-F238E27FC236}">
                <a16:creationId xmlns:a16="http://schemas.microsoft.com/office/drawing/2014/main" id="{15747271-31E4-E312-7924-A97D7A87136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996EA762-ABD1-A7C2-4D00-A7DC714AAA04}"/>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67562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BBD0A-7FC2-65E0-B39F-CB5A3EAB6C3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9E83B8C-8859-A90A-6869-9F2BADB3AB2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81C9DA88-969F-62C3-B815-03077912BC0D}"/>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D7C58618-6570-9C42-461E-E3869844DF94}"/>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AD574E1-1717-D277-750E-6B4E4C2E6DBF}"/>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38ED31F3-3DAB-9FC2-A634-3CCD22D16DD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FA0193DC-337B-7400-2906-40BBBE7471D4}"/>
              </a:ext>
            </a:extLst>
          </p:cNvPr>
          <p:cNvSpPr txBox="1"/>
          <p:nvPr/>
        </p:nvSpPr>
        <p:spPr>
          <a:xfrm>
            <a:off x="1028700" y="2593538"/>
            <a:ext cx="15184840" cy="6364819"/>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Farrell v. DoD settlement agreement controls if:</a:t>
            </a:r>
          </a:p>
          <a:p>
            <a:pPr marL="1257300" lvl="2" indent="-342900">
              <a:buFont typeface="Arial" panose="020B0604020202020204" pitchFamily="34" charset="0"/>
              <a:buChar char="•"/>
            </a:pPr>
            <a:r>
              <a:rPr lang="en-US" sz="2400" dirty="0">
                <a:solidFill>
                  <a:srgbClr val="2B4570"/>
                </a:solidFill>
                <a:latin typeface="Georgia Pro"/>
              </a:rPr>
              <a:t>Veteran or Army, Air Force, Navy, or Marines;</a:t>
            </a:r>
          </a:p>
          <a:p>
            <a:pPr marL="1257300" lvl="2" indent="-342900">
              <a:buFont typeface="Arial" panose="020B0604020202020204" pitchFamily="34" charset="0"/>
              <a:buChar char="•"/>
            </a:pPr>
            <a:r>
              <a:rPr lang="en-US" sz="2400" dirty="0">
                <a:solidFill>
                  <a:srgbClr val="2B4570"/>
                </a:solidFill>
                <a:latin typeface="Georgia Pro"/>
              </a:rPr>
              <a:t>Separated before 09/20/2011; and</a:t>
            </a:r>
          </a:p>
          <a:p>
            <a:pPr marL="1257300" lvl="2" indent="-342900">
              <a:buFont typeface="Arial" panose="020B0604020202020204" pitchFamily="34" charset="0"/>
              <a:buChar char="•"/>
            </a:pPr>
            <a:r>
              <a:rPr lang="en-US" sz="2400" dirty="0">
                <a:solidFill>
                  <a:srgbClr val="2B4570"/>
                </a:solidFill>
                <a:latin typeface="Georgia Pro"/>
              </a:rPr>
              <a:t>DD 214 references sexual orientation in narrative reason for separation or separation code</a:t>
            </a:r>
          </a:p>
          <a:p>
            <a:pPr marL="800100" lvl="1" indent="-342900">
              <a:buFont typeface="Arial" panose="020B0604020202020204" pitchFamily="34" charset="0"/>
              <a:buChar char="•"/>
            </a:pPr>
            <a:r>
              <a:rPr lang="en-US" sz="2400" dirty="0">
                <a:solidFill>
                  <a:srgbClr val="2B4570"/>
                </a:solidFill>
                <a:latin typeface="Georgia Pro"/>
              </a:rPr>
              <a:t>Process:</a:t>
            </a:r>
          </a:p>
          <a:p>
            <a:pPr marL="1257300" lvl="2" indent="-342900">
              <a:buFont typeface="Arial" panose="020B0604020202020204" pitchFamily="34" charset="0"/>
              <a:buChar char="•"/>
            </a:pPr>
            <a:r>
              <a:rPr lang="en-US" sz="2400" dirty="0">
                <a:solidFill>
                  <a:srgbClr val="2B4570"/>
                </a:solidFill>
                <a:latin typeface="Georgia Pro"/>
              </a:rPr>
              <a:t>Hon and uncharacterized vets can use administrative change process</a:t>
            </a:r>
          </a:p>
          <a:p>
            <a:pPr marL="1257300" lvl="2" indent="-342900">
              <a:buFont typeface="Arial" panose="020B0604020202020204" pitchFamily="34" charset="0"/>
              <a:buChar char="•"/>
            </a:pPr>
            <a:r>
              <a:rPr lang="en-US" sz="2400" dirty="0">
                <a:solidFill>
                  <a:srgbClr val="2B4570"/>
                </a:solidFill>
                <a:latin typeface="Georgia Pro"/>
              </a:rPr>
              <a:t>OTH may request expedited discharge review</a:t>
            </a:r>
          </a:p>
          <a:p>
            <a:pPr marL="800100" lvl="1" indent="-342900">
              <a:buFont typeface="Arial" panose="020B0604020202020204" pitchFamily="34" charset="0"/>
              <a:buChar char="•"/>
            </a:pPr>
            <a:r>
              <a:rPr lang="en-US" sz="2400" dirty="0">
                <a:solidFill>
                  <a:srgbClr val="2B4570"/>
                </a:solidFill>
                <a:latin typeface="Georgia Pro"/>
              </a:rPr>
              <a:t>Deadlines</a:t>
            </a:r>
          </a:p>
          <a:p>
            <a:pPr marL="1257300" lvl="2" indent="-342900">
              <a:buFont typeface="Arial" panose="020B0604020202020204" pitchFamily="34" charset="0"/>
              <a:buChar char="•"/>
            </a:pPr>
            <a:r>
              <a:rPr lang="en-US" sz="2400" dirty="0">
                <a:solidFill>
                  <a:srgbClr val="2B4570"/>
                </a:solidFill>
                <a:latin typeface="Georgia Pro"/>
              </a:rPr>
              <a:t>Navy/Marines: 05/09/2028</a:t>
            </a:r>
          </a:p>
          <a:p>
            <a:pPr marL="1257300" lvl="2" indent="-342900">
              <a:buFont typeface="Arial" panose="020B0604020202020204" pitchFamily="34" charset="0"/>
              <a:buChar char="•"/>
            </a:pPr>
            <a:r>
              <a:rPr lang="en-US" sz="2400" dirty="0">
                <a:solidFill>
                  <a:srgbClr val="2B4570"/>
                </a:solidFill>
                <a:latin typeface="Georgia Pro"/>
              </a:rPr>
              <a:t>Army: 07/03/2028</a:t>
            </a:r>
          </a:p>
          <a:p>
            <a:pPr marL="1257300" lvl="2" indent="-342900">
              <a:buFont typeface="Arial" panose="020B0604020202020204" pitchFamily="34" charset="0"/>
              <a:buChar char="•"/>
            </a:pPr>
            <a:r>
              <a:rPr lang="en-US" sz="2400" dirty="0">
                <a:solidFill>
                  <a:srgbClr val="2B4570"/>
                </a:solidFill>
                <a:latin typeface="Georgia Pro"/>
              </a:rPr>
              <a:t>Air Force: 07/14/2028</a:t>
            </a:r>
          </a:p>
          <a:p>
            <a:pPr marL="800100" lvl="1" indent="-342900">
              <a:buFont typeface="Arial" panose="020B0604020202020204" pitchFamily="34" charset="0"/>
              <a:buChar char="•"/>
            </a:pPr>
            <a:r>
              <a:rPr lang="en-US" sz="2400" dirty="0">
                <a:solidFill>
                  <a:srgbClr val="2B4570"/>
                </a:solidFill>
                <a:latin typeface="Georgia Pro"/>
              </a:rPr>
              <a:t>Justiceforlgbtqveterans.com (</a:t>
            </a:r>
            <a:r>
              <a:rPr lang="en-US" sz="2400">
                <a:solidFill>
                  <a:srgbClr val="2B4570"/>
                </a:solidFill>
                <a:latin typeface="Georgia Pro"/>
              </a:rPr>
              <a:t>settlement webpage)</a:t>
            </a:r>
            <a:endParaRPr lang="en-US" sz="2400" dirty="0">
              <a:solidFill>
                <a:srgbClr val="2B4570"/>
              </a:solidFill>
              <a:latin typeface="Georgia Pro"/>
            </a:endParaRP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18B0D5DC-1410-8EE0-1D63-88BB1D625F7A}"/>
              </a:ext>
            </a:extLst>
          </p:cNvPr>
          <p:cNvSpPr txBox="1"/>
          <p:nvPr/>
        </p:nvSpPr>
        <p:spPr>
          <a:xfrm>
            <a:off x="1028700" y="439102"/>
            <a:ext cx="13724530" cy="2154436"/>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Discharges Relating to Don’t Ask; Don’t Tell (DADT)</a:t>
            </a:r>
          </a:p>
        </p:txBody>
      </p:sp>
      <p:sp>
        <p:nvSpPr>
          <p:cNvPr id="9" name="Freeform 9">
            <a:extLst>
              <a:ext uri="{FF2B5EF4-FFF2-40B4-BE49-F238E27FC236}">
                <a16:creationId xmlns:a16="http://schemas.microsoft.com/office/drawing/2014/main" id="{48AC5921-7FF8-93BF-00F2-A0D999BA5E2C}"/>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140A1D47-8786-6541-49F0-195EAC60563D}"/>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90252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D1681-8FEB-0CDE-4433-60F99871C98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FBB419F-61D1-DC54-87CE-B5A91E82B3A9}"/>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4148DA8-3A44-4D55-953C-0D7FEEA49CB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542EEF67-A96A-0180-D3A1-3A82C1940FD0}"/>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323EB25-5ADC-850D-291F-9D92B47B12E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F6246251-2C88-692E-39FA-B844E0019F97}"/>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81D3805-EDE6-CBB7-F739-4123A0D160ED}"/>
              </a:ext>
            </a:extLst>
          </p:cNvPr>
          <p:cNvSpPr txBox="1"/>
          <p:nvPr/>
        </p:nvSpPr>
        <p:spPr>
          <a:xfrm>
            <a:off x="562167" y="1955421"/>
            <a:ext cx="15184840" cy="7103483"/>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Related to Mental Health</a:t>
            </a:r>
          </a:p>
          <a:p>
            <a:pPr marL="1257300" lvl="2" indent="-342900">
              <a:buFont typeface="Arial" panose="020B0604020202020204" pitchFamily="34" charset="0"/>
              <a:buChar char="•"/>
            </a:pPr>
            <a:r>
              <a:rPr lang="en-US" sz="2400" dirty="0">
                <a:solidFill>
                  <a:srgbClr val="2B4570"/>
                </a:solidFill>
                <a:latin typeface="Georgia Pro"/>
              </a:rPr>
              <a:t>Hagel Memo (2014)</a:t>
            </a:r>
          </a:p>
          <a:p>
            <a:pPr marL="1714500" lvl="3" indent="-342900">
              <a:buFont typeface="Arial" panose="020B0604020202020204" pitchFamily="34" charset="0"/>
              <a:buChar char="•"/>
            </a:pPr>
            <a:r>
              <a:rPr lang="en-US" sz="2400" dirty="0">
                <a:solidFill>
                  <a:srgbClr val="2B4570"/>
                </a:solidFill>
                <a:latin typeface="Georgia Pro"/>
              </a:rPr>
              <a:t>“liberal consideration” that mental health impairment caused misconduct</a:t>
            </a:r>
          </a:p>
          <a:p>
            <a:pPr marL="1257300" lvl="2" indent="-342900">
              <a:buFont typeface="Arial" panose="020B0604020202020204" pitchFamily="34" charset="0"/>
              <a:buChar char="•"/>
            </a:pPr>
            <a:r>
              <a:rPr lang="en-US" sz="2400" dirty="0">
                <a:solidFill>
                  <a:srgbClr val="2B4570"/>
                </a:solidFill>
                <a:latin typeface="Georgia Pro"/>
              </a:rPr>
              <a:t>Carson Memo (2016)- waiver of BCMR 3-year SOL</a:t>
            </a:r>
          </a:p>
          <a:p>
            <a:pPr marL="1257300" lvl="2" indent="-342900">
              <a:buFont typeface="Arial" panose="020B0604020202020204" pitchFamily="34" charset="0"/>
              <a:buChar char="•"/>
            </a:pPr>
            <a:r>
              <a:rPr lang="en-US" sz="2400" dirty="0">
                <a:solidFill>
                  <a:srgbClr val="2B4570"/>
                </a:solidFill>
                <a:latin typeface="Georgia Pro"/>
              </a:rPr>
              <a:t>Kurta Memo (2017)</a:t>
            </a:r>
          </a:p>
          <a:p>
            <a:pPr marL="1714500" lvl="3" indent="-342900">
              <a:buFont typeface="Arial" panose="020B0604020202020204" pitchFamily="34" charset="0"/>
              <a:buChar char="•"/>
            </a:pPr>
            <a:r>
              <a:rPr lang="en-US" sz="2400" dirty="0">
                <a:solidFill>
                  <a:srgbClr val="2B4570"/>
                </a:solidFill>
                <a:latin typeface="Georgia Pro"/>
              </a:rPr>
              <a:t>Four question test for whether condition/experience should be grounds for discharge upgrade</a:t>
            </a:r>
          </a:p>
          <a:p>
            <a:pPr marL="2171700" lvl="4" indent="-342900">
              <a:buFont typeface="Arial" panose="020B0604020202020204" pitchFamily="34" charset="0"/>
              <a:buChar char="•"/>
            </a:pPr>
            <a:r>
              <a:rPr lang="en-US" sz="2400" dirty="0">
                <a:solidFill>
                  <a:srgbClr val="2B4570"/>
                </a:solidFill>
                <a:latin typeface="Georgia Pro"/>
              </a:rPr>
              <a:t>1- Did the veteran have a condition or experience that may excuse or mitigate the discharge?</a:t>
            </a:r>
          </a:p>
          <a:p>
            <a:pPr marL="2171700" lvl="4" indent="-342900">
              <a:buFont typeface="Arial" panose="020B0604020202020204" pitchFamily="34" charset="0"/>
              <a:buChar char="•"/>
            </a:pPr>
            <a:r>
              <a:rPr lang="en-US" sz="2400" dirty="0">
                <a:solidFill>
                  <a:srgbClr val="2B4570"/>
                </a:solidFill>
                <a:latin typeface="Georgia Pro"/>
              </a:rPr>
              <a:t>2- Did that condition exist or was it experienced during service?</a:t>
            </a:r>
          </a:p>
          <a:p>
            <a:pPr marL="2171700" lvl="4" indent="-342900">
              <a:buFont typeface="Arial" panose="020B0604020202020204" pitchFamily="34" charset="0"/>
              <a:buChar char="•"/>
            </a:pPr>
            <a:r>
              <a:rPr lang="en-US" sz="2400" dirty="0">
                <a:solidFill>
                  <a:srgbClr val="2B4570"/>
                </a:solidFill>
                <a:latin typeface="Georgia Pro"/>
              </a:rPr>
              <a:t>3- Does that condition/experience actually excuse or mitigate the discharge?</a:t>
            </a:r>
          </a:p>
          <a:p>
            <a:pPr marL="2171700" lvl="4" indent="-342900">
              <a:buFont typeface="Arial" panose="020B0604020202020204" pitchFamily="34" charset="0"/>
              <a:buChar char="•"/>
            </a:pPr>
            <a:r>
              <a:rPr lang="en-US" sz="2400" dirty="0">
                <a:solidFill>
                  <a:srgbClr val="2B4570"/>
                </a:solidFill>
                <a:latin typeface="Georgia Pro"/>
              </a:rPr>
              <a:t>4- Does the condition or experience outweigh the discharge?</a:t>
            </a:r>
          </a:p>
          <a:p>
            <a:pPr marL="800100" lvl="1" indent="-342900">
              <a:buFont typeface="Arial" panose="020B0604020202020204" pitchFamily="34" charset="0"/>
              <a:buChar char="•"/>
            </a:pPr>
            <a:r>
              <a:rPr lang="en-US" sz="2400" dirty="0">
                <a:solidFill>
                  <a:srgbClr val="2B4570"/>
                </a:solidFill>
                <a:latin typeface="Georgia Pro"/>
              </a:rPr>
              <a:t>Stanley Memo (2011)- for LGBTQ+ veterans discharged prior to appeal of DADT</a:t>
            </a:r>
          </a:p>
          <a:p>
            <a:pPr marL="800100" lvl="1" indent="-342900">
              <a:buFont typeface="Arial" panose="020B0604020202020204" pitchFamily="34" charset="0"/>
              <a:buChar char="•"/>
            </a:pPr>
            <a:r>
              <a:rPr lang="en-US" sz="2400" dirty="0">
                <a:solidFill>
                  <a:srgbClr val="2B4570"/>
                </a:solidFill>
                <a:latin typeface="Georgia Pro"/>
              </a:rPr>
              <a:t>Wilkie Memo (2018)- clarifies standards of review for discharge upgrade review; emphasizes fairness and second chances; other collateral post-service records/achievements allowed to serve as evidence of consideration of discharge</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3A0B8D69-398E-BB43-C885-033F1E954B5C}"/>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Helpful DoD Memoranda</a:t>
            </a:r>
          </a:p>
        </p:txBody>
      </p:sp>
      <p:sp>
        <p:nvSpPr>
          <p:cNvPr id="9" name="Freeform 9">
            <a:extLst>
              <a:ext uri="{FF2B5EF4-FFF2-40B4-BE49-F238E27FC236}">
                <a16:creationId xmlns:a16="http://schemas.microsoft.com/office/drawing/2014/main" id="{7D0AAA14-A6FD-4CC2-2D2C-7CCC5BE856B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E5833034-B087-1718-AC9C-0074166E8ADB}"/>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61420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41557-48E0-938E-CD50-22E10CD64E1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5F6DDE8-068D-A864-F71F-DCD4BF14DE38}"/>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494FFAA-8F8C-5EB4-F88E-0C6EEDC92913}"/>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779D0EB-BA9D-589C-469F-531EE49A28E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667787C0-39E7-31A9-CA48-C5591429664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190F5A8-22CF-9C60-1F2F-9294AA35238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5BA84BD0-5E42-6ADF-3B05-24777EED33E5}"/>
              </a:ext>
            </a:extLst>
          </p:cNvPr>
          <p:cNvSpPr txBox="1"/>
          <p:nvPr/>
        </p:nvSpPr>
        <p:spPr>
          <a:xfrm>
            <a:off x="776216" y="1421468"/>
            <a:ext cx="12054881" cy="4054764"/>
          </a:xfrm>
          <a:prstGeom prst="rect">
            <a:avLst/>
          </a:prstGeom>
        </p:spPr>
        <p:txBody>
          <a:bodyPr wrap="square" lIns="0" tIns="0" rIns="0" bIns="0" rtlCol="0" anchor="t">
            <a:spAutoFit/>
          </a:bodyPr>
          <a:lstStyle/>
          <a:p>
            <a:pPr algn="just">
              <a:lnSpc>
                <a:spcPts val="3800"/>
              </a:lnSpc>
            </a:pPr>
            <a:endParaRPr lang="en-US" sz="2500" dirty="0">
              <a:solidFill>
                <a:schemeClr val="tx2"/>
              </a:solidFill>
              <a:latin typeface="Georgia Pro" panose="02040502050405020303" pitchFamily="18" charset="0"/>
            </a:endParaRPr>
          </a:p>
          <a:p>
            <a:pPr algn="just">
              <a:lnSpc>
                <a:spcPts val="3800"/>
              </a:lnSpc>
            </a:pPr>
            <a:endParaRPr lang="en-US" sz="2500" dirty="0">
              <a:solidFill>
                <a:schemeClr val="tx2"/>
              </a:solidFill>
              <a:latin typeface="Georgia Pro" panose="02040502050405020303" pitchFamily="18" charset="0"/>
            </a:endParaRPr>
          </a:p>
          <a:p>
            <a:pPr algn="just">
              <a:lnSpc>
                <a:spcPts val="3800"/>
              </a:lnSpc>
            </a:pPr>
            <a:r>
              <a:rPr lang="en-US" sz="2500" dirty="0">
                <a:solidFill>
                  <a:schemeClr val="tx2"/>
                </a:solidFill>
                <a:latin typeface="Georgia Pro" panose="02040502050405020303" pitchFamily="18" charset="0"/>
              </a:rPr>
              <a:t>      </a:t>
            </a:r>
          </a:p>
          <a:p>
            <a:pPr algn="just">
              <a:lnSpc>
                <a:spcPts val="3800"/>
              </a:lnSpc>
            </a:pPr>
            <a:r>
              <a:rPr lang="en-US" sz="2500" dirty="0">
                <a:solidFill>
                  <a:schemeClr val="tx2"/>
                </a:solidFill>
                <a:latin typeface="Georgia Pro" panose="02040502050405020303" pitchFamily="18" charset="0"/>
              </a:rPr>
              <a:t>      </a:t>
            </a:r>
          </a:p>
          <a:p>
            <a:pPr algn="just">
              <a:lnSpc>
                <a:spcPts val="4199"/>
              </a:lnSpc>
            </a:pPr>
            <a:endParaRPr lang="en-US" sz="2500" dirty="0">
              <a:solidFill>
                <a:schemeClr val="tx2"/>
              </a:solidFill>
              <a:latin typeface="Georgia Pro" panose="02040502050405020303" pitchFamily="18" charset="0"/>
            </a:endParaRPr>
          </a:p>
          <a:p>
            <a:pPr algn="just">
              <a:lnSpc>
                <a:spcPts val="4199"/>
              </a:lnSpc>
            </a:pPr>
            <a:endParaRPr lang="en-US" sz="2500" b="1" dirty="0">
              <a:solidFill>
                <a:srgbClr val="2B4570"/>
              </a:solidFill>
              <a:latin typeface="Georgia Pro"/>
            </a:endParaRPr>
          </a:p>
          <a:p>
            <a:pPr algn="just">
              <a:lnSpc>
                <a:spcPts val="4199"/>
              </a:lnSpc>
            </a:pPr>
            <a:endParaRPr lang="en-US" sz="2500" dirty="0">
              <a:solidFill>
                <a:srgbClr val="2B4570"/>
              </a:solidFill>
              <a:latin typeface="Georgia Pro"/>
            </a:endParaRPr>
          </a:p>
          <a:p>
            <a:pPr algn="just">
              <a:lnSpc>
                <a:spcPts val="4199"/>
              </a:lnSpc>
            </a:pPr>
            <a:endParaRPr lang="en-US" sz="2500" dirty="0">
              <a:solidFill>
                <a:srgbClr val="2B4570"/>
              </a:solidFill>
              <a:latin typeface="Georgia Pro"/>
            </a:endParaRPr>
          </a:p>
        </p:txBody>
      </p:sp>
      <p:sp>
        <p:nvSpPr>
          <p:cNvPr id="8" name="TextBox 8">
            <a:extLst>
              <a:ext uri="{FF2B5EF4-FFF2-40B4-BE49-F238E27FC236}">
                <a16:creationId xmlns:a16="http://schemas.microsoft.com/office/drawing/2014/main" id="{F6F13E3B-A954-B5F0-6176-7A94DB3695C3}"/>
              </a:ext>
            </a:extLst>
          </p:cNvPr>
          <p:cNvSpPr txBox="1"/>
          <p:nvPr/>
        </p:nvSpPr>
        <p:spPr>
          <a:xfrm>
            <a:off x="776216" y="3955822"/>
            <a:ext cx="15205312" cy="1177245"/>
          </a:xfrm>
          <a:prstGeom prst="rect">
            <a:avLst/>
          </a:prstGeom>
        </p:spPr>
        <p:txBody>
          <a:bodyPr wrap="square" lIns="0" tIns="0" rIns="0" bIns="0" rtlCol="0" anchor="t">
            <a:spAutoFit/>
          </a:bodyPr>
          <a:lstStyle/>
          <a:p>
            <a:pPr>
              <a:lnSpc>
                <a:spcPts val="8399"/>
              </a:lnSpc>
            </a:pPr>
            <a:r>
              <a:rPr lang="en-US" sz="9600" dirty="0">
                <a:solidFill>
                  <a:srgbClr val="2B4570"/>
                </a:solidFill>
                <a:latin typeface="Kannada MN Bold"/>
              </a:rPr>
              <a:t>The VA and VA Benefits</a:t>
            </a:r>
          </a:p>
        </p:txBody>
      </p:sp>
      <p:sp>
        <p:nvSpPr>
          <p:cNvPr id="9" name="Freeform 9">
            <a:extLst>
              <a:ext uri="{FF2B5EF4-FFF2-40B4-BE49-F238E27FC236}">
                <a16:creationId xmlns:a16="http://schemas.microsoft.com/office/drawing/2014/main" id="{7E1B2B15-3D1B-DD40-E97D-19239475D8B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3765117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B0EAE83-FCE0-9E5A-8DA4-28164F2EBD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4182" r="96364">
                        <a14:foregroundMark x1="94000" y1="30727" x2="94000" y2="30727"/>
                        <a14:foregroundMark x1="94727" y1="45091" x2="94727" y2="45091"/>
                        <a14:foregroundMark x1="96727" y1="31091" x2="96727" y2="31091"/>
                        <a14:foregroundMark x1="74000" y1="34727" x2="74000" y2="34727"/>
                        <a14:foregroundMark x1="73455" y1="38545" x2="73455" y2="38545"/>
                        <a14:foregroundMark x1="60364" y1="53636" x2="60364" y2="53636"/>
                        <a14:foregroundMark x1="59818" y1="56000" x2="59818" y2="56000"/>
                        <a14:foregroundMark x1="71091" y1="74000" x2="71091" y2="74000"/>
                        <a14:foregroundMark x1="20364" y1="73091" x2="20364" y2="73091"/>
                        <a14:foregroundMark x1="19273" y1="74182" x2="19273" y2="74182"/>
                        <a14:foregroundMark x1="41818" y1="32182" x2="41818" y2="32182"/>
                        <a14:foregroundMark x1="8545" y1="84182" x2="8545" y2="84182"/>
                        <a14:foregroundMark x1="4182" y1="85091" x2="4182" y2="85091"/>
                        <a14:foregroundMark x1="70182" y1="73636" x2="70182" y2="73636"/>
                        <a14:foregroundMark x1="70182" y1="71818" x2="70182" y2="71818"/>
                        <a14:foregroundMark x1="71455" y1="73273" x2="71455" y2="73273"/>
                      </a14:backgroundRemoval>
                    </a14:imgEffect>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8602346" y="1247412"/>
            <a:ext cx="8039637" cy="924689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p:cNvGrpSpPr/>
          <p:nvPr/>
        </p:nvGrpSpPr>
        <p:grpSpPr>
          <a:xfrm>
            <a:off x="17066958" y="0"/>
            <a:ext cx="1221042" cy="10287000"/>
            <a:chOff x="0" y="0"/>
            <a:chExt cx="413044" cy="3479800"/>
          </a:xfrm>
        </p:grpSpPr>
        <p:sp>
          <p:nvSpPr>
            <p:cNvPr id="6" name="Freeform 6"/>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8" name="Freeform 8"/>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798579" y="913121"/>
            <a:ext cx="14135100" cy="1077218"/>
          </a:xfrm>
          <a:prstGeom prst="rect">
            <a:avLst/>
          </a:prstGeom>
        </p:spPr>
        <p:txBody>
          <a:bodyPr wrap="square" lIns="0" tIns="0" rIns="0" bIns="0" rtlCol="0" anchor="t">
            <a:spAutoFit/>
          </a:bodyPr>
          <a:lstStyle/>
          <a:p>
            <a:pPr>
              <a:lnSpc>
                <a:spcPts val="8399"/>
              </a:lnSpc>
            </a:pPr>
            <a:r>
              <a:rPr lang="en-US" sz="6400">
                <a:solidFill>
                  <a:srgbClr val="2B4570"/>
                </a:solidFill>
                <a:latin typeface="Kannada MN Bold"/>
              </a:rPr>
              <a:t>West Tennessee Legal Services</a:t>
            </a:r>
          </a:p>
        </p:txBody>
      </p:sp>
      <p:sp>
        <p:nvSpPr>
          <p:cNvPr id="10" name="TextBox 10"/>
          <p:cNvSpPr txBox="1"/>
          <p:nvPr/>
        </p:nvSpPr>
        <p:spPr>
          <a:xfrm>
            <a:off x="228600" y="1899222"/>
            <a:ext cx="16283584" cy="506805"/>
          </a:xfrm>
          <a:prstGeom prst="rect">
            <a:avLst/>
          </a:prstGeom>
        </p:spPr>
        <p:txBody>
          <a:bodyPr wrap="square" lIns="0" tIns="0" rIns="0" bIns="0" rtlCol="0" anchor="t">
            <a:spAutoFit/>
          </a:bodyPr>
          <a:lstStyle/>
          <a:p>
            <a:pPr algn="just">
              <a:lnSpc>
                <a:spcPts val="4199"/>
              </a:lnSpc>
            </a:pPr>
            <a:endParaRPr lang="en-US" sz="3000" b="1">
              <a:solidFill>
                <a:srgbClr val="2B4570"/>
              </a:solidFill>
              <a:latin typeface="Georgia Pro Bold"/>
            </a:endParaRPr>
          </a:p>
        </p:txBody>
      </p:sp>
      <p:sp>
        <p:nvSpPr>
          <p:cNvPr id="11" name="TextBox 11"/>
          <p:cNvSpPr txBox="1"/>
          <p:nvPr/>
        </p:nvSpPr>
        <p:spPr>
          <a:xfrm>
            <a:off x="798579" y="2484718"/>
            <a:ext cx="9444714" cy="1574405"/>
          </a:xfrm>
          <a:prstGeom prst="rect">
            <a:avLst/>
          </a:prstGeom>
        </p:spPr>
        <p:txBody>
          <a:bodyPr wrap="square" lIns="0" tIns="0" rIns="0" bIns="0" rtlCol="0" anchor="t">
            <a:spAutoFit/>
          </a:bodyPr>
          <a:lstStyle/>
          <a:p>
            <a:pPr algn="just">
              <a:lnSpc>
                <a:spcPts val="4199"/>
              </a:lnSpc>
            </a:pPr>
            <a:r>
              <a:rPr lang="en-US" sz="2800">
                <a:solidFill>
                  <a:schemeClr val="tx2"/>
                </a:solidFill>
                <a:effectLst/>
                <a:latin typeface="Georgia" panose="02040502050405020303" pitchFamily="18" charset="0"/>
              </a:rPr>
              <a:t>WTLS offers no-cost civil legal aid to West Tennesseans in 21 counties, focusing on issues that affect family safety, cohesiveness, and stability. </a:t>
            </a:r>
            <a:r>
              <a:rPr lang="en-US" sz="2800">
                <a:solidFill>
                  <a:schemeClr val="tx2"/>
                </a:solidFill>
                <a:latin typeface="Georgia Pro"/>
              </a:rPr>
              <a:t>Our legal practice areas include:</a:t>
            </a:r>
          </a:p>
        </p:txBody>
      </p:sp>
      <p:grpSp>
        <p:nvGrpSpPr>
          <p:cNvPr id="7" name="Group 6">
            <a:extLst>
              <a:ext uri="{FF2B5EF4-FFF2-40B4-BE49-F238E27FC236}">
                <a16:creationId xmlns:a16="http://schemas.microsoft.com/office/drawing/2014/main" id="{870BFA78-3AF0-ADBE-8E23-08E86A08B888}"/>
              </a:ext>
            </a:extLst>
          </p:cNvPr>
          <p:cNvGrpSpPr/>
          <p:nvPr/>
        </p:nvGrpSpPr>
        <p:grpSpPr>
          <a:xfrm>
            <a:off x="838200" y="4489506"/>
            <a:ext cx="8763000" cy="4676921"/>
            <a:chOff x="838200" y="4882430"/>
            <a:chExt cx="8763000" cy="4676921"/>
          </a:xfrm>
        </p:grpSpPr>
        <p:sp>
          <p:nvSpPr>
            <p:cNvPr id="12" name="TextBox 11">
              <a:extLst>
                <a:ext uri="{FF2B5EF4-FFF2-40B4-BE49-F238E27FC236}">
                  <a16:creationId xmlns:a16="http://schemas.microsoft.com/office/drawing/2014/main" id="{E5B78C7A-9D6D-B92E-4369-100CE3F5CBE4}"/>
                </a:ext>
              </a:extLst>
            </p:cNvPr>
            <p:cNvSpPr txBox="1"/>
            <p:nvPr/>
          </p:nvSpPr>
          <p:spPr>
            <a:xfrm>
              <a:off x="1683386" y="4882430"/>
              <a:ext cx="3254304" cy="4676921"/>
            </a:xfrm>
            <a:prstGeom prst="rect">
              <a:avLst/>
            </a:prstGeom>
            <a:noFill/>
          </p:spPr>
          <p:txBody>
            <a:bodyPr wrap="square" rtlCol="0">
              <a:spAutoFit/>
            </a:bodyPr>
            <a:lstStyle/>
            <a:p>
              <a:pPr algn="just">
                <a:lnSpc>
                  <a:spcPct val="250000"/>
                </a:lnSpc>
              </a:pPr>
              <a:r>
                <a:rPr lang="en-US" sz="2799">
                  <a:solidFill>
                    <a:srgbClr val="2B4570"/>
                  </a:solidFill>
                  <a:latin typeface="Georgia Pro"/>
                </a:rPr>
                <a:t>Benefits</a:t>
              </a:r>
            </a:p>
            <a:p>
              <a:pPr algn="just">
                <a:lnSpc>
                  <a:spcPct val="250000"/>
                </a:lnSpc>
              </a:pPr>
              <a:r>
                <a:rPr lang="en-US" sz="2799">
                  <a:solidFill>
                    <a:srgbClr val="2B4570"/>
                  </a:solidFill>
                  <a:latin typeface="Georgia Pro"/>
                </a:rPr>
                <a:t>Fair Housing</a:t>
              </a:r>
            </a:p>
            <a:p>
              <a:pPr algn="just">
                <a:lnSpc>
                  <a:spcPct val="250000"/>
                </a:lnSpc>
              </a:pPr>
              <a:r>
                <a:rPr lang="en-US" sz="2799">
                  <a:solidFill>
                    <a:srgbClr val="2B4570"/>
                  </a:solidFill>
                  <a:latin typeface="Georgia Pro"/>
                </a:rPr>
                <a:t>Reentry</a:t>
              </a:r>
            </a:p>
            <a:p>
              <a:pPr algn="just">
                <a:lnSpc>
                  <a:spcPct val="250000"/>
                </a:lnSpc>
              </a:pPr>
              <a:r>
                <a:rPr lang="en-US" sz="2799">
                  <a:solidFill>
                    <a:srgbClr val="2B4570"/>
                  </a:solidFill>
                  <a:latin typeface="Georgia Pro"/>
                </a:rPr>
                <a:t>Elder Law</a:t>
              </a:r>
            </a:p>
            <a:p>
              <a:endParaRPr lang="en-US"/>
            </a:p>
          </p:txBody>
        </p:sp>
        <p:sp>
          <p:nvSpPr>
            <p:cNvPr id="13" name="Freeform 12">
              <a:extLst>
                <a:ext uri="{FF2B5EF4-FFF2-40B4-BE49-F238E27FC236}">
                  <a16:creationId xmlns:a16="http://schemas.microsoft.com/office/drawing/2014/main" id="{F75B8318-5666-F1B5-1DD3-6013336D5F56}"/>
                </a:ext>
              </a:extLst>
            </p:cNvPr>
            <p:cNvSpPr/>
            <p:nvPr/>
          </p:nvSpPr>
          <p:spPr>
            <a:xfrm>
              <a:off x="4999984" y="5263430"/>
              <a:ext cx="715016" cy="685800"/>
            </a:xfrm>
            <a:custGeom>
              <a:avLst/>
              <a:gdLst/>
              <a:ahLst/>
              <a:cxnLst/>
              <a:rect l="l" t="t" r="r" b="b"/>
              <a:pathLst>
                <a:path w="563094" h="563094">
                  <a:moveTo>
                    <a:pt x="0" y="0"/>
                  </a:moveTo>
                  <a:lnTo>
                    <a:pt x="563093" y="0"/>
                  </a:lnTo>
                  <a:lnTo>
                    <a:pt x="563093" y="563094"/>
                  </a:lnTo>
                  <a:lnTo>
                    <a:pt x="0" y="56309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4">
              <a:extLst>
                <a:ext uri="{FF2B5EF4-FFF2-40B4-BE49-F238E27FC236}">
                  <a16:creationId xmlns:a16="http://schemas.microsoft.com/office/drawing/2014/main" id="{ED7DE150-FE0A-D574-D5D7-33C4AD7E64FE}"/>
                </a:ext>
              </a:extLst>
            </p:cNvPr>
            <p:cNvSpPr txBox="1"/>
            <p:nvPr/>
          </p:nvSpPr>
          <p:spPr>
            <a:xfrm>
              <a:off x="5797370" y="4905862"/>
              <a:ext cx="3803830" cy="4226735"/>
            </a:xfrm>
            <a:prstGeom prst="rect">
              <a:avLst/>
            </a:prstGeom>
            <a:noFill/>
          </p:spPr>
          <p:txBody>
            <a:bodyPr wrap="square">
              <a:spAutoFit/>
            </a:bodyPr>
            <a:lstStyle/>
            <a:p>
              <a:pPr algn="just">
                <a:lnSpc>
                  <a:spcPct val="250000"/>
                </a:lnSpc>
              </a:pPr>
              <a:r>
                <a:rPr lang="en-US" sz="2799">
                  <a:solidFill>
                    <a:srgbClr val="2B4570"/>
                  </a:solidFill>
                  <a:latin typeface="Georgia Pro"/>
                </a:rPr>
                <a:t>Victims Rights</a:t>
              </a:r>
            </a:p>
            <a:p>
              <a:pPr algn="just">
                <a:lnSpc>
                  <a:spcPct val="250000"/>
                </a:lnSpc>
              </a:pPr>
              <a:r>
                <a:rPr lang="en-US" sz="2799">
                  <a:solidFill>
                    <a:srgbClr val="2B4570"/>
                  </a:solidFill>
                  <a:latin typeface="Georgia Pro"/>
                </a:rPr>
                <a:t>Disaster Assistance</a:t>
              </a:r>
            </a:p>
            <a:p>
              <a:pPr algn="just">
                <a:lnSpc>
                  <a:spcPct val="250000"/>
                </a:lnSpc>
              </a:pPr>
              <a:r>
                <a:rPr lang="en-US" sz="2799">
                  <a:solidFill>
                    <a:srgbClr val="2B4570"/>
                  </a:solidFill>
                  <a:latin typeface="Georgia Pro"/>
                </a:rPr>
                <a:t>Family Law</a:t>
              </a:r>
            </a:p>
            <a:p>
              <a:pPr algn="just">
                <a:lnSpc>
                  <a:spcPct val="250000"/>
                </a:lnSpc>
              </a:pPr>
              <a:r>
                <a:rPr lang="en-US" sz="2799">
                  <a:solidFill>
                    <a:srgbClr val="2B4570"/>
                  </a:solidFill>
                  <a:latin typeface="Georgia Pro"/>
                </a:rPr>
                <a:t>Consumer Debt</a:t>
              </a:r>
            </a:p>
          </p:txBody>
        </p:sp>
        <p:pic>
          <p:nvPicPr>
            <p:cNvPr id="17" name="Picture 6">
              <a:extLst>
                <a:ext uri="{FF2B5EF4-FFF2-40B4-BE49-F238E27FC236}">
                  <a16:creationId xmlns:a16="http://schemas.microsoft.com/office/drawing/2014/main" id="{84A9FC75-5B54-6F68-D7AC-3786189E9EC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200" y="7299938"/>
              <a:ext cx="782892" cy="7828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4405679-D9BF-74C2-CF05-E69F46F1575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5029200" y="732083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D5B0E5C-E261-6358-07A7-805EB6CDA03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9777" y="8419207"/>
              <a:ext cx="730423" cy="73042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50D7035B-087C-CBCF-9F90-BC6A2A0FF1D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69777" y="6245933"/>
              <a:ext cx="714374" cy="714374"/>
            </a:xfrm>
            <a:prstGeom prst="rect">
              <a:avLst/>
            </a:prstGeom>
            <a:noFill/>
            <a:extLst>
              <a:ext uri="{909E8E84-426E-40DD-AFC4-6F175D3DCCD1}">
                <a14:hiddenFill xmlns:a14="http://schemas.microsoft.com/office/drawing/2010/main">
                  <a:solidFill>
                    <a:srgbClr val="FFFFFF"/>
                  </a:solidFill>
                </a14:hiddenFill>
              </a:ext>
            </a:extLst>
          </p:spPr>
        </p:pic>
        <p:sp>
          <p:nvSpPr>
            <p:cNvPr id="18" name="Freeform 10">
              <a:extLst>
                <a:ext uri="{FF2B5EF4-FFF2-40B4-BE49-F238E27FC236}">
                  <a16:creationId xmlns:a16="http://schemas.microsoft.com/office/drawing/2014/main" id="{260ED3FD-9116-1A06-3DAF-0F8CAD23D319}"/>
                </a:ext>
              </a:extLst>
            </p:cNvPr>
            <p:cNvSpPr/>
            <p:nvPr/>
          </p:nvSpPr>
          <p:spPr>
            <a:xfrm>
              <a:off x="869777" y="5305783"/>
              <a:ext cx="806974" cy="633922"/>
            </a:xfrm>
            <a:custGeom>
              <a:avLst/>
              <a:gdLst/>
              <a:ahLst/>
              <a:cxnLst/>
              <a:rect l="l" t="t" r="r" b="b"/>
              <a:pathLst>
                <a:path w="971190" h="633922">
                  <a:moveTo>
                    <a:pt x="0" y="0"/>
                  </a:moveTo>
                  <a:lnTo>
                    <a:pt x="971190" y="0"/>
                  </a:lnTo>
                  <a:lnTo>
                    <a:pt x="971190" y="633923"/>
                  </a:lnTo>
                  <a:lnTo>
                    <a:pt x="0" y="63392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pic>
          <p:nvPicPr>
            <p:cNvPr id="1042" name="Picture 18">
              <a:extLst>
                <a:ext uri="{FF2B5EF4-FFF2-40B4-BE49-F238E27FC236}">
                  <a16:creationId xmlns:a16="http://schemas.microsoft.com/office/drawing/2014/main" id="{08A5E220-0C30-4EDA-5F58-F7E6DEB490F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90396" y="8422873"/>
              <a:ext cx="790575" cy="79057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D5399CF5-A892-4F92-5566-02A985BEDF9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4940929" y="6245933"/>
              <a:ext cx="866775" cy="866775"/>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a:extLst>
              <a:ext uri="{FF2B5EF4-FFF2-40B4-BE49-F238E27FC236}">
                <a16:creationId xmlns:a16="http://schemas.microsoft.com/office/drawing/2014/main" id="{B3096D43-FC68-96DD-A31A-BEE8BC733A09}"/>
              </a:ext>
            </a:extLst>
          </p:cNvPr>
          <p:cNvSpPr txBox="1"/>
          <p:nvPr/>
        </p:nvSpPr>
        <p:spPr>
          <a:xfrm>
            <a:off x="4572000" y="4926568"/>
            <a:ext cx="9144000" cy="369332"/>
          </a:xfrm>
          <a:prstGeom prst="rect">
            <a:avLst/>
          </a:prstGeom>
          <a:noFill/>
        </p:spPr>
        <p:txBody>
          <a:bodyPr wrap="square">
            <a:spAutoFit/>
          </a:bodyPr>
          <a:lstStyle/>
          <a:p>
            <a:endParaRPr lang="en-US"/>
          </a:p>
        </p:txBody>
      </p:sp>
      <p:sp>
        <p:nvSpPr>
          <p:cNvPr id="25" name="Rectangle 23">
            <a:extLst>
              <a:ext uri="{FF2B5EF4-FFF2-40B4-BE49-F238E27FC236}">
                <a16:creationId xmlns:a16="http://schemas.microsoft.com/office/drawing/2014/main" id="{B8A7422D-4395-5C05-A3F2-5AFBF99B03D2}"/>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4">
            <a:extLst>
              <a:ext uri="{FF2B5EF4-FFF2-40B4-BE49-F238E27FC236}">
                <a16:creationId xmlns:a16="http://schemas.microsoft.com/office/drawing/2014/main" id="{D1BFE7C3-BCF9-655B-7046-9B4F64362DA1}"/>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7" name="Rectangle 25">
            <a:extLst>
              <a:ext uri="{FF2B5EF4-FFF2-40B4-BE49-F238E27FC236}">
                <a16:creationId xmlns:a16="http://schemas.microsoft.com/office/drawing/2014/main" id="{417E3029-9829-95EF-5C25-AEEC2ED9562A}"/>
              </a:ext>
            </a:extLst>
          </p:cNvPr>
          <p:cNvSpPr>
            <a:spLocks noChangeArrowheads="1"/>
          </p:cNvSpPr>
          <p:nvPr/>
        </p:nvSpPr>
        <p:spPr bwMode="auto">
          <a:xfrm>
            <a:off x="304800" y="3048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8" name="Rectangle 26">
            <a:extLst>
              <a:ext uri="{FF2B5EF4-FFF2-40B4-BE49-F238E27FC236}">
                <a16:creationId xmlns:a16="http://schemas.microsoft.com/office/drawing/2014/main" id="{7E61AF95-4DAC-50D5-A47C-17A038808283}"/>
              </a:ext>
            </a:extLst>
          </p:cNvPr>
          <p:cNvSpPr>
            <a:spLocks noChangeArrowheads="1"/>
          </p:cNvSpPr>
          <p:nvPr/>
        </p:nvSpPr>
        <p:spPr bwMode="auto">
          <a:xfrm>
            <a:off x="457200" y="457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9" name="Rectangle 27">
            <a:extLst>
              <a:ext uri="{FF2B5EF4-FFF2-40B4-BE49-F238E27FC236}">
                <a16:creationId xmlns:a16="http://schemas.microsoft.com/office/drawing/2014/main" id="{1CAD0E69-E6D5-C670-3C5E-2CAFD069A9CB}"/>
              </a:ext>
            </a:extLst>
          </p:cNvPr>
          <p:cNvSpPr>
            <a:spLocks noChangeArrowheads="1"/>
          </p:cNvSpPr>
          <p:nvPr/>
        </p:nvSpPr>
        <p:spPr bwMode="auto">
          <a:xfrm>
            <a:off x="609600" y="6096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A159D-5A67-2F36-3EC9-F4CAD966FE2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79725EC-E21F-AD91-B928-2567A375A58D}"/>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6DCCB547-54CE-7EF3-77EC-BC20CEAC903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6C150E0-5528-81AC-DE07-572A77F38F4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F2301971-67A2-A429-278B-29B604B5E89D}"/>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7A73CE2E-9F72-000B-3058-BBBDE9D1A98F}"/>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5F49BBB7-DF7E-A622-4EFE-993E97753685}"/>
              </a:ext>
            </a:extLst>
          </p:cNvPr>
          <p:cNvSpPr txBox="1"/>
          <p:nvPr/>
        </p:nvSpPr>
        <p:spPr>
          <a:xfrm>
            <a:off x="562167" y="1955421"/>
            <a:ext cx="15184840" cy="7103483"/>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38 USC Sec. 101(2)</a:t>
            </a:r>
          </a:p>
          <a:p>
            <a:pPr marL="1257300" lvl="2" indent="-342900">
              <a:buFont typeface="Arial" panose="020B0604020202020204" pitchFamily="34" charset="0"/>
              <a:buChar char="•"/>
            </a:pPr>
            <a:r>
              <a:rPr lang="en-US" sz="2400" dirty="0">
                <a:solidFill>
                  <a:srgbClr val="2B4570"/>
                </a:solidFill>
                <a:latin typeface="Georgia Pro"/>
              </a:rPr>
              <a:t>Qualifying Active + Federal Service</a:t>
            </a:r>
          </a:p>
          <a:p>
            <a:pPr marL="800100" lvl="1" indent="-342900">
              <a:buFont typeface="Arial" panose="020B0604020202020204" pitchFamily="34" charset="0"/>
              <a:buChar char="•"/>
            </a:pPr>
            <a:r>
              <a:rPr lang="en-US" sz="2400" dirty="0">
                <a:solidFill>
                  <a:srgbClr val="2B4570"/>
                </a:solidFill>
                <a:latin typeface="Georgia Pro"/>
              </a:rPr>
              <a:t>Active Duty</a:t>
            </a:r>
          </a:p>
          <a:p>
            <a:pPr marL="1257300" lvl="2" indent="-342900">
              <a:buFont typeface="Arial" panose="020B0604020202020204" pitchFamily="34" charset="0"/>
              <a:buChar char="•"/>
            </a:pPr>
            <a:r>
              <a:rPr lang="en-US" sz="2400" dirty="0">
                <a:solidFill>
                  <a:srgbClr val="2B4570"/>
                </a:solidFill>
                <a:latin typeface="Georgia Pro"/>
              </a:rPr>
              <a:t>Army, Navy, USMC, USCG, USAF, Space Force</a:t>
            </a:r>
          </a:p>
          <a:p>
            <a:pPr marL="1257300" lvl="2" indent="-342900">
              <a:buFont typeface="Arial" panose="020B0604020202020204" pitchFamily="34" charset="0"/>
              <a:buChar char="•"/>
            </a:pPr>
            <a:r>
              <a:rPr lang="en-US" sz="2400" dirty="0">
                <a:solidFill>
                  <a:srgbClr val="2B4570"/>
                </a:solidFill>
                <a:latin typeface="Georgia Pro"/>
              </a:rPr>
              <a:t>Always active and always federal</a:t>
            </a:r>
          </a:p>
          <a:p>
            <a:pPr marL="800100" lvl="1" indent="-342900">
              <a:buFont typeface="Arial" panose="020B0604020202020204" pitchFamily="34" charset="0"/>
              <a:buChar char="•"/>
            </a:pPr>
            <a:r>
              <a:rPr lang="en-US" sz="2400" dirty="0">
                <a:solidFill>
                  <a:srgbClr val="2B4570"/>
                </a:solidFill>
                <a:latin typeface="Georgia Pro"/>
              </a:rPr>
              <a:t>Reservists</a:t>
            </a:r>
          </a:p>
          <a:p>
            <a:pPr marL="1257300" lvl="2" indent="-342900">
              <a:buFont typeface="Arial" panose="020B0604020202020204" pitchFamily="34" charset="0"/>
              <a:buChar char="•"/>
            </a:pPr>
            <a:r>
              <a:rPr lang="en-US" sz="2400" dirty="0">
                <a:solidFill>
                  <a:srgbClr val="2B4570"/>
                </a:solidFill>
                <a:latin typeface="Georgia Pro"/>
              </a:rPr>
              <a:t>Active and federal when mobilized</a:t>
            </a:r>
          </a:p>
          <a:p>
            <a:pPr marL="1257300" lvl="2" indent="-342900">
              <a:buFont typeface="Arial" panose="020B0604020202020204" pitchFamily="34" charset="0"/>
              <a:buChar char="•"/>
            </a:pPr>
            <a:r>
              <a:rPr lang="en-US" sz="2400" dirty="0">
                <a:solidFill>
                  <a:srgbClr val="2B4570"/>
                </a:solidFill>
                <a:latin typeface="Georgia Pro"/>
              </a:rPr>
              <a:t>Relevant for Army, Navy, USAF, USMC, and USCG</a:t>
            </a:r>
          </a:p>
          <a:p>
            <a:pPr marL="800100" lvl="1" indent="-342900">
              <a:buFont typeface="Arial" panose="020B0604020202020204" pitchFamily="34" charset="0"/>
              <a:buChar char="•"/>
            </a:pPr>
            <a:r>
              <a:rPr lang="en-US" sz="2400" dirty="0">
                <a:solidFill>
                  <a:srgbClr val="2B4570"/>
                </a:solidFill>
                <a:latin typeface="Georgia Pro"/>
              </a:rPr>
              <a:t>National Guard</a:t>
            </a:r>
          </a:p>
          <a:p>
            <a:pPr marL="1257300" lvl="2" indent="-342900">
              <a:buFont typeface="Arial" panose="020B0604020202020204" pitchFamily="34" charset="0"/>
              <a:buChar char="•"/>
            </a:pPr>
            <a:r>
              <a:rPr lang="en-US" sz="2400" dirty="0">
                <a:solidFill>
                  <a:srgbClr val="2B4570"/>
                </a:solidFill>
                <a:latin typeface="Georgia Pro"/>
              </a:rPr>
              <a:t>Active when mobilized by state governor or by president</a:t>
            </a:r>
          </a:p>
          <a:p>
            <a:pPr marL="1257300" lvl="2" indent="-342900">
              <a:buFont typeface="Arial" panose="020B0604020202020204" pitchFamily="34" charset="0"/>
              <a:buChar char="•"/>
            </a:pPr>
            <a:r>
              <a:rPr lang="en-US" sz="2400" dirty="0">
                <a:solidFill>
                  <a:srgbClr val="2B4570"/>
                </a:solidFill>
                <a:latin typeface="Georgia Pro"/>
              </a:rPr>
              <a:t>Only federal when mobilized by president pursuant to “Title 10 Orders”</a:t>
            </a:r>
          </a:p>
          <a:p>
            <a:pPr marL="1257300" lvl="2" indent="-342900">
              <a:buFont typeface="Arial" panose="020B0604020202020204" pitchFamily="34" charset="0"/>
              <a:buChar char="•"/>
            </a:pPr>
            <a:r>
              <a:rPr lang="en-US" sz="2400" dirty="0">
                <a:solidFill>
                  <a:srgbClr val="2B4570"/>
                </a:solidFill>
                <a:latin typeface="Georgia Pro"/>
              </a:rPr>
              <a:t>Relevant for Army and Air Force</a:t>
            </a:r>
          </a:p>
          <a:p>
            <a:pPr marL="800100" lvl="1" indent="-342900">
              <a:buFont typeface="Arial" panose="020B0604020202020204" pitchFamily="34" charset="0"/>
              <a:buChar char="•"/>
            </a:pPr>
            <a:r>
              <a:rPr lang="en-US" sz="2400" dirty="0">
                <a:solidFill>
                  <a:srgbClr val="2B4570"/>
                </a:solidFill>
                <a:latin typeface="Georgia Pro"/>
              </a:rPr>
              <a:t>Exception for Reserve/NGs: when service-connected conditions established from training, veterans are considered to have qualifying active service. 38 USC Sec. 101(24)</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3BE337D3-ED51-AF59-9FC9-C34F4D002BE8}"/>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Who is a Veteran?</a:t>
            </a:r>
          </a:p>
        </p:txBody>
      </p:sp>
      <p:sp>
        <p:nvSpPr>
          <p:cNvPr id="9" name="Freeform 9">
            <a:extLst>
              <a:ext uri="{FF2B5EF4-FFF2-40B4-BE49-F238E27FC236}">
                <a16:creationId xmlns:a16="http://schemas.microsoft.com/office/drawing/2014/main" id="{128953BF-F5CF-9ED2-1A37-BAB6D8C3599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0DD893B3-AA94-FE5D-1655-1B44391C6B11}"/>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243124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074CC-77CE-D7F2-32F0-85891810E59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3F5D033-B85E-1579-9F0F-49AA0CB760AC}"/>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371C402-A589-0BC0-2F06-799412FBAFDD}"/>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7D6E30EF-F705-2FBF-3A42-C10716799CC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B663B23-7BA7-EF84-7CD1-626A156B3CD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7FF0AB93-3250-4B76-B00E-7ABF498330E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F14132B5-4952-FB30-207A-5F38782EBEEC}"/>
              </a:ext>
            </a:extLst>
          </p:cNvPr>
          <p:cNvSpPr txBox="1"/>
          <p:nvPr/>
        </p:nvSpPr>
        <p:spPr>
          <a:xfrm>
            <a:off x="562167" y="1955421"/>
            <a:ext cx="15184840" cy="2302169"/>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Determination made by VA to determine if a discharge was under OTH conditions</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CBB6B47B-7F61-D2D0-EEB0-2BB589CD3789}"/>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Character of Discharge (COD)</a:t>
            </a:r>
          </a:p>
        </p:txBody>
      </p:sp>
      <p:sp>
        <p:nvSpPr>
          <p:cNvPr id="9" name="Freeform 9">
            <a:extLst>
              <a:ext uri="{FF2B5EF4-FFF2-40B4-BE49-F238E27FC236}">
                <a16:creationId xmlns:a16="http://schemas.microsoft.com/office/drawing/2014/main" id="{9E9DB0C9-0870-54E6-823A-E0942DBB5B3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CFFD3E49-659B-2EBA-2DC9-456D196B58DD}"/>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17EB78DE-EF5A-3D8C-E50E-91837E21E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67" y="2673465"/>
            <a:ext cx="15791813" cy="7079089"/>
          </a:xfrm>
          <a:prstGeom prst="rect">
            <a:avLst/>
          </a:prstGeom>
        </p:spPr>
      </p:pic>
    </p:spTree>
    <p:extLst>
      <p:ext uri="{BB962C8B-B14F-4D97-AF65-F5344CB8AC3E}">
        <p14:creationId xmlns:p14="http://schemas.microsoft.com/office/powerpoint/2010/main" val="16328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8520B-33B0-6F00-372C-E2EA5A45DF6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5019119-4CCB-477F-BAB5-C3DDF0DF7B05}"/>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AD52250-D443-AD69-20D3-B5C1D4A71834}"/>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1DC5CF4-A31D-E412-6A41-E06337DC051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C50A8B0-2D61-F5B9-B3EF-2A68D86F44F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77EC4E4-8AEA-BF10-F15C-773CD048D47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pic>
        <p:nvPicPr>
          <p:cNvPr id="13" name="Picture 12">
            <a:extLst>
              <a:ext uri="{FF2B5EF4-FFF2-40B4-BE49-F238E27FC236}">
                <a16:creationId xmlns:a16="http://schemas.microsoft.com/office/drawing/2014/main" id="{BA48A6E5-606C-B5A1-748C-D27573F8E9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065" y="1208796"/>
            <a:ext cx="17415768" cy="7992353"/>
          </a:xfrm>
          <a:prstGeom prst="rect">
            <a:avLst/>
          </a:prstGeom>
        </p:spPr>
      </p:pic>
      <p:sp>
        <p:nvSpPr>
          <p:cNvPr id="7" name="TextBox 7">
            <a:extLst>
              <a:ext uri="{FF2B5EF4-FFF2-40B4-BE49-F238E27FC236}">
                <a16:creationId xmlns:a16="http://schemas.microsoft.com/office/drawing/2014/main" id="{9D708CA1-634D-0D89-C1F9-C8763C530436}"/>
              </a:ext>
            </a:extLst>
          </p:cNvPr>
          <p:cNvSpPr txBox="1"/>
          <p:nvPr/>
        </p:nvSpPr>
        <p:spPr>
          <a:xfrm>
            <a:off x="562167" y="1955421"/>
            <a:ext cx="15184840" cy="1932837"/>
          </a:xfrm>
          <a:prstGeom prst="rect">
            <a:avLst/>
          </a:prstGeom>
        </p:spPr>
        <p:txBody>
          <a:bodyPr wrap="square" lIns="0" tIns="0" rIns="0" bIns="0" rtlCol="0" anchor="t">
            <a:spAutoFit/>
          </a:bodyPr>
          <a:lstStyle/>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6A05D277-3F5D-5CAE-E33C-9498A1FC6FBB}"/>
              </a:ext>
            </a:extLst>
          </p:cNvPr>
          <p:cNvSpPr txBox="1"/>
          <p:nvPr/>
        </p:nvSpPr>
        <p:spPr>
          <a:xfrm>
            <a:off x="1028699" y="439102"/>
            <a:ext cx="14898237"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Character of Discharge (COD) Con.</a:t>
            </a:r>
          </a:p>
        </p:txBody>
      </p:sp>
      <p:sp>
        <p:nvSpPr>
          <p:cNvPr id="9" name="Freeform 9">
            <a:extLst>
              <a:ext uri="{FF2B5EF4-FFF2-40B4-BE49-F238E27FC236}">
                <a16:creationId xmlns:a16="http://schemas.microsoft.com/office/drawing/2014/main" id="{3A8CFB3B-8D14-6B18-74EB-DCACF0A2313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
        <p:nvSpPr>
          <p:cNvPr id="10" name="Rectangle 1">
            <a:extLst>
              <a:ext uri="{FF2B5EF4-FFF2-40B4-BE49-F238E27FC236}">
                <a16:creationId xmlns:a16="http://schemas.microsoft.com/office/drawing/2014/main" id="{84B159D4-F912-09B0-9A7A-CBDF0EE318DE}"/>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428906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6B5C5-0FFE-69D3-810E-00763A028D9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A28EDC50-5431-4B07-4CAD-5B9B8E53D3A0}"/>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6E92183F-BE05-8C81-2C49-C379273A8FD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502ADEB-6ACC-3B0B-5576-98474C615AA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CBB3D66F-A4C4-E197-60FA-A26E1A7F6933}"/>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B41833CB-176B-F020-4821-F933AEE724F5}"/>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DFCDDDAE-9D72-32BD-BB07-723011824C62}"/>
              </a:ext>
            </a:extLst>
          </p:cNvPr>
          <p:cNvSpPr txBox="1"/>
          <p:nvPr/>
        </p:nvSpPr>
        <p:spPr>
          <a:xfrm>
            <a:off x="562167" y="1955421"/>
            <a:ext cx="15184840" cy="1932837"/>
          </a:xfrm>
          <a:prstGeom prst="rect">
            <a:avLst/>
          </a:prstGeom>
        </p:spPr>
        <p:txBody>
          <a:bodyPr wrap="square" lIns="0" tIns="0" rIns="0" bIns="0" rtlCol="0" anchor="t">
            <a:spAutoFit/>
          </a:bodyPr>
          <a:lstStyle/>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4AA34C94-EEEB-2F10-C60C-28F8993827FC}"/>
              </a:ext>
            </a:extLst>
          </p:cNvPr>
          <p:cNvSpPr txBox="1"/>
          <p:nvPr/>
        </p:nvSpPr>
        <p:spPr>
          <a:xfrm>
            <a:off x="1028699" y="439102"/>
            <a:ext cx="14898237"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Character of Discharge (COD) Con.</a:t>
            </a:r>
          </a:p>
        </p:txBody>
      </p:sp>
      <p:sp>
        <p:nvSpPr>
          <p:cNvPr id="9" name="Freeform 9">
            <a:extLst>
              <a:ext uri="{FF2B5EF4-FFF2-40B4-BE49-F238E27FC236}">
                <a16:creationId xmlns:a16="http://schemas.microsoft.com/office/drawing/2014/main" id="{150A6B9F-3F7F-0F25-DFFF-DEC4953FBB79}"/>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2DDB8197-B533-7852-1FDF-ED9BC8D6384E}"/>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1778F800-540A-BF8F-4C6E-512AC0BCD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67" y="1516319"/>
            <a:ext cx="16912133" cy="7684829"/>
          </a:xfrm>
          <a:prstGeom prst="rect">
            <a:avLst/>
          </a:prstGeom>
        </p:spPr>
      </p:pic>
    </p:spTree>
    <p:extLst>
      <p:ext uri="{BB962C8B-B14F-4D97-AF65-F5344CB8AC3E}">
        <p14:creationId xmlns:p14="http://schemas.microsoft.com/office/powerpoint/2010/main" val="826252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49DB7-C830-A671-64AD-57A43CF4826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A37967F-38B4-9F68-6ED8-3E8BC1231DA9}"/>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56F083E1-295C-20EE-83C5-8724385E163C}"/>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0C7AC072-1D3F-2204-B1EE-71EB44C1464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85DE85A-C4B0-C833-343D-9102EE9E4A7C}"/>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E2D3C992-B482-6253-BFE9-95646E1E711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5DEFD8F-4D70-11DF-2102-64DCC04D0B66}"/>
              </a:ext>
            </a:extLst>
          </p:cNvPr>
          <p:cNvSpPr txBox="1"/>
          <p:nvPr/>
        </p:nvSpPr>
        <p:spPr>
          <a:xfrm>
            <a:off x="562167" y="1955421"/>
            <a:ext cx="15184840" cy="8211479"/>
          </a:xfrm>
          <a:prstGeom prst="rect">
            <a:avLst/>
          </a:prstGeom>
        </p:spPr>
        <p:txBody>
          <a:bodyPr wrap="square" lIns="0" tIns="0" rIns="0" bIns="0" rtlCol="0" anchor="t">
            <a:spAutoFit/>
          </a:bodyPr>
          <a:lstStyle/>
          <a:p>
            <a:pPr marL="1257300" lvl="2" indent="-342900">
              <a:buFont typeface="Arial" panose="020B0604020202020204" pitchFamily="34" charset="0"/>
              <a:buChar char="•"/>
            </a:pPr>
            <a:r>
              <a:rPr lang="en-US" sz="2400" dirty="0">
                <a:solidFill>
                  <a:srgbClr val="2B4570"/>
                </a:solidFill>
                <a:latin typeface="Georgia Pro"/>
              </a:rPr>
              <a:t>Statutory—Discharged under:</a:t>
            </a:r>
          </a:p>
          <a:p>
            <a:pPr marL="1714500" lvl="3" indent="-342900">
              <a:buFont typeface="Arial" panose="020B0604020202020204" pitchFamily="34" charset="0"/>
              <a:buChar char="•"/>
            </a:pPr>
            <a:r>
              <a:rPr lang="en-US" sz="2400" dirty="0">
                <a:solidFill>
                  <a:srgbClr val="2B4570"/>
                </a:solidFill>
                <a:latin typeface="Georgia Pro"/>
              </a:rPr>
              <a:t>General Court Martial conviction</a:t>
            </a:r>
          </a:p>
          <a:p>
            <a:pPr marL="1714500" lvl="3" indent="-342900">
              <a:buFont typeface="Arial" panose="020B0604020202020204" pitchFamily="34" charset="0"/>
              <a:buChar char="•"/>
            </a:pPr>
            <a:r>
              <a:rPr lang="en-US" sz="2400" dirty="0">
                <a:solidFill>
                  <a:srgbClr val="2B4570"/>
                </a:solidFill>
                <a:latin typeface="Georgia Pro"/>
              </a:rPr>
              <a:t>Conscientious objector or deserter</a:t>
            </a:r>
          </a:p>
          <a:p>
            <a:pPr marL="1714500" lvl="3" indent="-342900">
              <a:buFont typeface="Arial" panose="020B0604020202020204" pitchFamily="34" charset="0"/>
              <a:buChar char="•"/>
            </a:pPr>
            <a:r>
              <a:rPr lang="en-US" sz="2400" dirty="0">
                <a:solidFill>
                  <a:srgbClr val="2B4570"/>
                </a:solidFill>
                <a:latin typeface="Georgia Pro"/>
              </a:rPr>
              <a:t>Resignation by an officer for the good of the service</a:t>
            </a:r>
          </a:p>
          <a:p>
            <a:pPr marL="1714500" lvl="3" indent="-342900">
              <a:buFont typeface="Arial" panose="020B0604020202020204" pitchFamily="34" charset="0"/>
              <a:buChar char="•"/>
            </a:pPr>
            <a:r>
              <a:rPr lang="en-US" sz="2400" dirty="0">
                <a:solidFill>
                  <a:srgbClr val="2B4570"/>
                </a:solidFill>
                <a:latin typeface="Georgia Pro"/>
              </a:rPr>
              <a:t>As an alien during a period of hostilities, where it is shown that the former service member requested their release</a:t>
            </a:r>
          </a:p>
          <a:p>
            <a:pPr marL="1714500" lvl="3" indent="-342900">
              <a:buFont typeface="Arial" panose="020B0604020202020204" pitchFamily="34" charset="0"/>
              <a:buChar char="•"/>
            </a:pPr>
            <a:r>
              <a:rPr lang="en-US" sz="2400" dirty="0">
                <a:solidFill>
                  <a:srgbClr val="2B4570"/>
                </a:solidFill>
                <a:latin typeface="Georgia Pro"/>
              </a:rPr>
              <a:t>Absence without official leave (AWOL) for continuous period of at least 180 days without compelling circumstances </a:t>
            </a:r>
          </a:p>
          <a:p>
            <a:pPr marL="1257300" lvl="2" indent="-342900">
              <a:buFont typeface="Arial" panose="020B0604020202020204" pitchFamily="34" charset="0"/>
              <a:buChar char="•"/>
            </a:pPr>
            <a:r>
              <a:rPr lang="en-US" sz="2400" dirty="0">
                <a:solidFill>
                  <a:srgbClr val="2B4570"/>
                </a:solidFill>
                <a:latin typeface="Georgia Pro"/>
              </a:rPr>
              <a:t>Regulatory—Discharged:</a:t>
            </a:r>
          </a:p>
          <a:p>
            <a:pPr marL="1714500" lvl="3" indent="-342900">
              <a:buFont typeface="Arial" panose="020B0604020202020204" pitchFamily="34" charset="0"/>
              <a:buChar char="•"/>
            </a:pPr>
            <a:r>
              <a:rPr lang="en-US" sz="2400" dirty="0">
                <a:solidFill>
                  <a:srgbClr val="2B4570"/>
                </a:solidFill>
                <a:latin typeface="Georgia Pro"/>
              </a:rPr>
              <a:t>In lieu of General Court Martial</a:t>
            </a:r>
          </a:p>
          <a:p>
            <a:pPr marL="1714500" lvl="3" indent="-342900">
              <a:buFont typeface="Arial" panose="020B0604020202020204" pitchFamily="34" charset="0"/>
              <a:buChar char="•"/>
            </a:pPr>
            <a:r>
              <a:rPr lang="en-US" sz="2400" dirty="0">
                <a:solidFill>
                  <a:srgbClr val="2B4570"/>
                </a:solidFill>
                <a:latin typeface="Georgia Pro"/>
              </a:rPr>
              <a:t>Mutiny or spying</a:t>
            </a:r>
          </a:p>
          <a:p>
            <a:pPr marL="1714500" lvl="3" indent="-342900">
              <a:buFont typeface="Arial" panose="020B0604020202020204" pitchFamily="34" charset="0"/>
              <a:buChar char="•"/>
            </a:pPr>
            <a:r>
              <a:rPr lang="en-US" sz="2400" dirty="0">
                <a:solidFill>
                  <a:srgbClr val="2B4570"/>
                </a:solidFill>
                <a:latin typeface="Georgia Pro"/>
              </a:rPr>
              <a:t>Willful and persistent misconduct</a:t>
            </a:r>
          </a:p>
          <a:p>
            <a:pPr marL="1714500" lvl="3" indent="-342900">
              <a:buFont typeface="Arial" panose="020B0604020202020204" pitchFamily="34" charset="0"/>
              <a:buChar char="•"/>
            </a:pPr>
            <a:r>
              <a:rPr lang="en-US" sz="2400" dirty="0">
                <a:solidFill>
                  <a:srgbClr val="2B4570"/>
                </a:solidFill>
                <a:latin typeface="Georgia Pro"/>
              </a:rPr>
              <a:t>Moral turpitude (usually related to felony conviction)</a:t>
            </a:r>
          </a:p>
          <a:p>
            <a:pPr marL="1257300" lvl="2" indent="-342900">
              <a:buFont typeface="Arial" panose="020B0604020202020204" pitchFamily="34" charset="0"/>
              <a:buChar char="•"/>
            </a:pPr>
            <a:r>
              <a:rPr lang="en-US" sz="2400" dirty="0">
                <a:solidFill>
                  <a:srgbClr val="2B4570"/>
                </a:solidFill>
                <a:latin typeface="Georgia Pro"/>
              </a:rPr>
              <a:t>Bars only applied if:</a:t>
            </a:r>
          </a:p>
          <a:p>
            <a:pPr marL="1714500" lvl="3" indent="-342900">
              <a:buFont typeface="Arial" panose="020B0604020202020204" pitchFamily="34" charset="0"/>
              <a:buChar char="•"/>
            </a:pPr>
            <a:r>
              <a:rPr lang="en-US" sz="2400" dirty="0">
                <a:solidFill>
                  <a:srgbClr val="2B4570"/>
                </a:solidFill>
                <a:latin typeface="Georgia Pro"/>
              </a:rPr>
              <a:t>Misconduct leading to discharge is clearly supported by military record</a:t>
            </a:r>
          </a:p>
          <a:p>
            <a:pPr marL="1714500" lvl="3" indent="-342900">
              <a:buFont typeface="Arial" panose="020B0604020202020204" pitchFamily="34" charset="0"/>
              <a:buChar char="•"/>
            </a:pPr>
            <a:r>
              <a:rPr lang="en-US" sz="2400" dirty="0">
                <a:solidFill>
                  <a:srgbClr val="2B4570"/>
                </a:solidFill>
                <a:latin typeface="Georgia Pro"/>
              </a:rPr>
              <a:t>Evidence in favor of applying the bar outweighs the evidence against applying the bar (</a:t>
            </a:r>
            <a:r>
              <a:rPr lang="en-US" sz="2400" dirty="0" err="1">
                <a:solidFill>
                  <a:srgbClr val="2B4570"/>
                </a:solidFill>
                <a:latin typeface="Georgia Pro"/>
              </a:rPr>
              <a:t>i.e</a:t>
            </a:r>
            <a:r>
              <a:rPr lang="en-US" sz="2400" dirty="0">
                <a:solidFill>
                  <a:srgbClr val="2B4570"/>
                </a:solidFill>
                <a:latin typeface="Georgia Pro"/>
              </a:rPr>
              <a:t> the benefit of the doubt standard)</a:t>
            </a:r>
          </a:p>
          <a:p>
            <a:pPr marL="1714500" lvl="3" indent="-342900">
              <a:buFont typeface="Arial" panose="020B0604020202020204" pitchFamily="34" charset="0"/>
              <a:buChar char="•"/>
            </a:pPr>
            <a:r>
              <a:rPr lang="en-US" sz="2400" dirty="0">
                <a:solidFill>
                  <a:srgbClr val="2B4570"/>
                </a:solidFill>
                <a:latin typeface="Georgia Pro"/>
              </a:rPr>
              <a:t>Misconduct relating to the bar formed the basis of the discharge</a:t>
            </a: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4626F932-8FD6-CBDB-C84C-5C463CC0B9D8}"/>
              </a:ext>
            </a:extLst>
          </p:cNvPr>
          <p:cNvSpPr txBox="1"/>
          <p:nvPr/>
        </p:nvSpPr>
        <p:spPr>
          <a:xfrm>
            <a:off x="1028699" y="439102"/>
            <a:ext cx="14898237"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COD Statutory and Regulatory Bars</a:t>
            </a:r>
          </a:p>
        </p:txBody>
      </p:sp>
      <p:sp>
        <p:nvSpPr>
          <p:cNvPr id="9" name="Freeform 9">
            <a:extLst>
              <a:ext uri="{FF2B5EF4-FFF2-40B4-BE49-F238E27FC236}">
                <a16:creationId xmlns:a16="http://schemas.microsoft.com/office/drawing/2014/main" id="{1580D336-E530-A261-3E54-5F825405C7E3}"/>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2680D5D8-8797-65DB-323C-164305CCF159}"/>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40374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ED07F-876C-DC39-72E1-1FA9C9C3BB0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E89E2D9-4EF3-0988-9026-F9B626F1EEDF}"/>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E3B8833A-6BA3-63D9-B860-D212BCF0C78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CE50F0D-C129-0160-A57F-9460961BBC4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54CDD3A-FA17-F744-6292-CBC82F07CF11}"/>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A7CA6DB-23C9-ED67-82F5-BA26632F532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5085026-13A6-DB6C-2878-80D90E3B6C7E}"/>
              </a:ext>
            </a:extLst>
          </p:cNvPr>
          <p:cNvSpPr txBox="1"/>
          <p:nvPr/>
        </p:nvSpPr>
        <p:spPr>
          <a:xfrm>
            <a:off x="562167" y="1955421"/>
            <a:ext cx="15184840" cy="6364819"/>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Eligibility</a:t>
            </a:r>
          </a:p>
          <a:p>
            <a:pPr marL="1257300" lvl="2" indent="-342900">
              <a:buFont typeface="Arial" panose="020B0604020202020204" pitchFamily="34" charset="0"/>
              <a:buChar char="•"/>
            </a:pPr>
            <a:r>
              <a:rPr lang="en-US" sz="2400" dirty="0">
                <a:solidFill>
                  <a:srgbClr val="2B4570"/>
                </a:solidFill>
                <a:latin typeface="Georgia Pro"/>
              </a:rPr>
              <a:t>Meet definition of veteran (38 USC Sec. 101(2))</a:t>
            </a:r>
          </a:p>
          <a:p>
            <a:pPr marL="1257300" lvl="2" indent="-342900">
              <a:buFont typeface="Arial" panose="020B0604020202020204" pitchFamily="34" charset="0"/>
              <a:buChar char="•"/>
            </a:pPr>
            <a:r>
              <a:rPr lang="en-US" sz="2400" dirty="0">
                <a:solidFill>
                  <a:srgbClr val="2B4570"/>
                </a:solidFill>
                <a:latin typeface="Georgia Pro"/>
              </a:rPr>
              <a:t>Meet VHA’s minimum time in service requirement</a:t>
            </a:r>
          </a:p>
          <a:p>
            <a:pPr marL="1714500" lvl="3" indent="-342900">
              <a:buFont typeface="Arial" panose="020B0604020202020204" pitchFamily="34" charset="0"/>
              <a:buChar char="•"/>
            </a:pPr>
            <a:r>
              <a:rPr lang="en-US" sz="2400" dirty="0">
                <a:solidFill>
                  <a:srgbClr val="2B4570"/>
                </a:solidFill>
                <a:latin typeface="Georgia Pro"/>
              </a:rPr>
              <a:t>National Guard and Reservists: complete full period ordered to federal active duty</a:t>
            </a:r>
          </a:p>
          <a:p>
            <a:pPr marL="1714500" lvl="3" indent="-342900">
              <a:buFont typeface="Arial" panose="020B0604020202020204" pitchFamily="34" charset="0"/>
              <a:buChar char="•"/>
            </a:pPr>
            <a:r>
              <a:rPr lang="en-US" sz="2400" dirty="0">
                <a:solidFill>
                  <a:srgbClr val="2B4570"/>
                </a:solidFill>
                <a:latin typeface="Georgia Pro"/>
              </a:rPr>
              <a:t>Active Duty (enlisted after 09/07/1980 or officers commissioned after 10/16/1981): 24 consecutive months of active duty, unless:</a:t>
            </a:r>
          </a:p>
          <a:p>
            <a:pPr marL="2171700" lvl="4" indent="-342900">
              <a:buFont typeface="Arial" panose="020B0604020202020204" pitchFamily="34" charset="0"/>
              <a:buChar char="•"/>
            </a:pPr>
            <a:r>
              <a:rPr lang="en-US" sz="2400" dirty="0">
                <a:solidFill>
                  <a:srgbClr val="2B4570"/>
                </a:solidFill>
                <a:latin typeface="Georgia Pro"/>
              </a:rPr>
              <a:t>Service-connected disability rating of 10% or more, or</a:t>
            </a:r>
          </a:p>
          <a:p>
            <a:pPr marL="2171700" lvl="4" indent="-342900">
              <a:buFont typeface="Arial" panose="020B0604020202020204" pitchFamily="34" charset="0"/>
              <a:buChar char="•"/>
            </a:pPr>
            <a:r>
              <a:rPr lang="en-US" sz="2400" dirty="0">
                <a:solidFill>
                  <a:srgbClr val="2B4570"/>
                </a:solidFill>
                <a:latin typeface="Georgia Pro"/>
              </a:rPr>
              <a:t>Hardship discharge granted</a:t>
            </a:r>
          </a:p>
          <a:p>
            <a:pPr marL="800100" lvl="1" indent="-342900">
              <a:buFont typeface="Arial" panose="020B0604020202020204" pitchFamily="34" charset="0"/>
              <a:buChar char="•"/>
            </a:pPr>
            <a:r>
              <a:rPr lang="en-US" sz="2400" dirty="0">
                <a:solidFill>
                  <a:srgbClr val="2B4570"/>
                </a:solidFill>
                <a:latin typeface="Georgia Pro"/>
              </a:rPr>
              <a:t>Service may be available outside of eligibility above if within criteria of VHA Directive 1601A.02</a:t>
            </a:r>
          </a:p>
          <a:p>
            <a:pPr marL="1257300" lvl="2" indent="-342900">
              <a:buFont typeface="Arial" panose="020B0604020202020204" pitchFamily="34" charset="0"/>
              <a:buChar char="•"/>
            </a:pPr>
            <a:r>
              <a:rPr lang="en-US" sz="2400" dirty="0">
                <a:solidFill>
                  <a:srgbClr val="2B4570"/>
                </a:solidFill>
                <a:latin typeface="Georgia Pro"/>
              </a:rPr>
              <a:t>Physical/mental health care related to MST</a:t>
            </a:r>
          </a:p>
          <a:p>
            <a:pPr marL="1257300" lvl="2" indent="-342900">
              <a:buFont typeface="Arial" panose="020B0604020202020204" pitchFamily="34" charset="0"/>
              <a:buChar char="•"/>
            </a:pPr>
            <a:r>
              <a:rPr lang="en-US" sz="2400" dirty="0">
                <a:solidFill>
                  <a:srgbClr val="2B4570"/>
                </a:solidFill>
                <a:latin typeface="Georgia Pro"/>
              </a:rPr>
              <a:t>Mental health care while eligibility determination is pending </a:t>
            </a:r>
          </a:p>
          <a:p>
            <a:pPr marL="1257300" lvl="2" indent="-342900">
              <a:buFont typeface="Arial" panose="020B0604020202020204" pitchFamily="34" charset="0"/>
              <a:buChar char="•"/>
            </a:pPr>
            <a:r>
              <a:rPr lang="en-US" sz="2400" dirty="0">
                <a:solidFill>
                  <a:srgbClr val="2B4570"/>
                </a:solidFill>
                <a:latin typeface="Georgia Pro"/>
              </a:rPr>
              <a:t>Chapter 17 benefits (OTH discharge + service-connected conditions)</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A95BA1A5-5A82-8462-4451-C699E00929C9}"/>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Veterans’ Health Care (VHA)</a:t>
            </a:r>
          </a:p>
        </p:txBody>
      </p:sp>
      <p:sp>
        <p:nvSpPr>
          <p:cNvPr id="9" name="Freeform 9">
            <a:extLst>
              <a:ext uri="{FF2B5EF4-FFF2-40B4-BE49-F238E27FC236}">
                <a16:creationId xmlns:a16="http://schemas.microsoft.com/office/drawing/2014/main" id="{E4CF0A0A-CDDD-B0CC-E717-919F754A56B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27DFE0B1-324F-4C86-DED5-F492F509B446}"/>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995840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FCB34-A002-88D5-1871-B5B236FF4AD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399AF57-91F9-8456-3C1F-37BA7532A01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C1D500E-43E3-8FBC-4949-18EC4276E906}"/>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CA45663F-F1B9-A889-E908-439860CB85E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DBE8423-6ED9-79B2-F816-E4A3CD51000B}"/>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A920F54F-48E1-C4B0-8F97-21ECC765436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D6464DDD-6348-BFD3-435E-927559E7B91C}"/>
              </a:ext>
            </a:extLst>
          </p:cNvPr>
          <p:cNvSpPr txBox="1"/>
          <p:nvPr/>
        </p:nvSpPr>
        <p:spPr>
          <a:xfrm>
            <a:off x="562167" y="1955421"/>
            <a:ext cx="15184840" cy="8950142"/>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Definition</a:t>
            </a:r>
          </a:p>
          <a:p>
            <a:pPr marL="1257300" lvl="2" indent="-342900">
              <a:buFont typeface="Arial" panose="020B0604020202020204" pitchFamily="34" charset="0"/>
              <a:buChar char="•"/>
            </a:pPr>
            <a:r>
              <a:rPr lang="en-US" sz="2400" dirty="0">
                <a:solidFill>
                  <a:srgbClr val="2B4570"/>
                </a:solidFill>
                <a:latin typeface="Georgia Pro"/>
              </a:rPr>
              <a:t>Monthly case benefit for veterans who have a current physical or mental health condition that was incurred or aggravated during active military service, and the health condition is not the result of the veteran’s willful misconduct</a:t>
            </a:r>
          </a:p>
          <a:p>
            <a:pPr marL="800100" lvl="1" indent="-342900">
              <a:buFont typeface="Arial" panose="020B0604020202020204" pitchFamily="34" charset="0"/>
              <a:buChar char="•"/>
            </a:pPr>
            <a:r>
              <a:rPr lang="en-US" sz="2400" dirty="0">
                <a:solidFill>
                  <a:srgbClr val="2B4570"/>
                </a:solidFill>
                <a:latin typeface="Georgia Pro"/>
              </a:rPr>
              <a:t>Includes automatic VHA priority and other VA services and benefits</a:t>
            </a:r>
          </a:p>
          <a:p>
            <a:pPr marL="800100" lvl="1" indent="-342900">
              <a:buFont typeface="Arial" panose="020B0604020202020204" pitchFamily="34" charset="0"/>
              <a:buChar char="•"/>
            </a:pPr>
            <a:r>
              <a:rPr lang="en-US" sz="2400" dirty="0">
                <a:solidFill>
                  <a:srgbClr val="2B4570"/>
                </a:solidFill>
                <a:latin typeface="Georgia Pro"/>
              </a:rPr>
              <a:t>Eligibility net is wide</a:t>
            </a:r>
          </a:p>
          <a:p>
            <a:pPr marL="1257300" lvl="2" indent="-342900">
              <a:buFont typeface="Arial" panose="020B0604020202020204" pitchFamily="34" charset="0"/>
              <a:buChar char="•"/>
            </a:pPr>
            <a:r>
              <a:rPr lang="en-US" sz="2400" dirty="0">
                <a:solidFill>
                  <a:srgbClr val="2B4570"/>
                </a:solidFill>
                <a:latin typeface="Georgia Pro"/>
              </a:rPr>
              <a:t>No means test; no income offset</a:t>
            </a:r>
          </a:p>
          <a:p>
            <a:pPr marL="1257300" lvl="2" indent="-342900">
              <a:buFont typeface="Arial" panose="020B0604020202020204" pitchFamily="34" charset="0"/>
              <a:buChar char="•"/>
            </a:pPr>
            <a:r>
              <a:rPr lang="en-US" sz="2400" dirty="0">
                <a:solidFill>
                  <a:srgbClr val="2B4570"/>
                </a:solidFill>
                <a:latin typeface="Georgia Pro"/>
              </a:rPr>
              <a:t>No length of service requirement</a:t>
            </a:r>
          </a:p>
          <a:p>
            <a:pPr marL="1257300" lvl="2" indent="-342900">
              <a:buFont typeface="Arial" panose="020B0604020202020204" pitchFamily="34" charset="0"/>
              <a:buChar char="•"/>
            </a:pPr>
            <a:r>
              <a:rPr lang="en-US" sz="2400" dirty="0">
                <a:solidFill>
                  <a:srgbClr val="2B4570"/>
                </a:solidFill>
                <a:latin typeface="Georgia Pro"/>
              </a:rPr>
              <a:t>No wartime service requirement</a:t>
            </a:r>
          </a:p>
          <a:p>
            <a:pPr marL="1257300" lvl="2" indent="-342900">
              <a:buFont typeface="Arial" panose="020B0604020202020204" pitchFamily="34" charset="0"/>
              <a:buChar char="•"/>
            </a:pPr>
            <a:r>
              <a:rPr lang="en-US" sz="2400" dirty="0">
                <a:solidFill>
                  <a:srgbClr val="2B4570"/>
                </a:solidFill>
                <a:latin typeface="Georgia Pro"/>
              </a:rPr>
              <a:t>Lifelong income</a:t>
            </a:r>
          </a:p>
          <a:p>
            <a:pPr marL="800100" lvl="1" indent="-342900">
              <a:buFont typeface="Arial" panose="020B0604020202020204" pitchFamily="34" charset="0"/>
              <a:buChar char="•"/>
            </a:pPr>
            <a:r>
              <a:rPr lang="en-US" sz="2400" dirty="0">
                <a:solidFill>
                  <a:srgbClr val="2B4570"/>
                </a:solidFill>
                <a:latin typeface="Georgia Pro"/>
              </a:rPr>
              <a:t>Rating assigned at 0%- 100%</a:t>
            </a:r>
          </a:p>
          <a:p>
            <a:pPr marL="1257300" lvl="2" indent="-342900">
              <a:buFont typeface="Arial" panose="020B0604020202020204" pitchFamily="34" charset="0"/>
              <a:buChar char="•"/>
            </a:pPr>
            <a:r>
              <a:rPr lang="en-US" sz="2400" dirty="0">
                <a:solidFill>
                  <a:srgbClr val="2B4570"/>
                </a:solidFill>
                <a:latin typeface="Georgia Pro"/>
              </a:rPr>
              <a:t>Rating based on severity of health conditions</a:t>
            </a:r>
          </a:p>
          <a:p>
            <a:pPr marL="1257300" lvl="2" indent="-342900">
              <a:buFont typeface="Arial" panose="020B0604020202020204" pitchFamily="34" charset="0"/>
              <a:buChar char="•"/>
            </a:pPr>
            <a:r>
              <a:rPr lang="en-US" sz="2400" dirty="0">
                <a:solidFill>
                  <a:srgbClr val="2B4570"/>
                </a:solidFill>
                <a:latin typeface="Georgia Pro"/>
              </a:rPr>
              <a:t>Rating can increase when conditions worsen</a:t>
            </a:r>
          </a:p>
          <a:p>
            <a:pPr marL="1257300" lvl="2" indent="-342900">
              <a:buFont typeface="Arial" panose="020B0604020202020204" pitchFamily="34" charset="0"/>
              <a:buChar char="•"/>
            </a:pPr>
            <a:r>
              <a:rPr lang="en-US" sz="2400" dirty="0">
                <a:solidFill>
                  <a:srgbClr val="2B4570"/>
                </a:solidFill>
                <a:latin typeface="Georgia Pro"/>
              </a:rPr>
              <a:t>Schedule of ratings 38 CFR Part 4 </a:t>
            </a:r>
            <a:r>
              <a:rPr lang="en-US" sz="2400" i="1" dirty="0">
                <a:solidFill>
                  <a:srgbClr val="2B4570"/>
                </a:solidFill>
                <a:latin typeface="Georgia Pro"/>
              </a:rPr>
              <a:t>et seq.</a:t>
            </a:r>
            <a:endParaRPr lang="en-US" sz="2400" dirty="0">
              <a:solidFill>
                <a:srgbClr val="2B4570"/>
              </a:solidFill>
              <a:latin typeface="Georgia Pro"/>
            </a:endParaRPr>
          </a:p>
          <a:p>
            <a:pPr marL="800100" lvl="1" indent="-342900">
              <a:buFont typeface="Arial" panose="020B0604020202020204" pitchFamily="34" charset="0"/>
              <a:buChar char="•"/>
            </a:pPr>
            <a:r>
              <a:rPr lang="en-US" sz="2400" dirty="0">
                <a:solidFill>
                  <a:srgbClr val="2B4570"/>
                </a:solidFill>
                <a:latin typeface="Georgia Pro"/>
              </a:rPr>
              <a:t>Additional benefits</a:t>
            </a:r>
          </a:p>
          <a:p>
            <a:pPr marL="1257300" lvl="2" indent="-342900">
              <a:buFont typeface="Arial" panose="020B0604020202020204" pitchFamily="34" charset="0"/>
              <a:buChar char="•"/>
            </a:pPr>
            <a:r>
              <a:rPr lang="en-US" sz="2400" dirty="0">
                <a:solidFill>
                  <a:srgbClr val="2B4570"/>
                </a:solidFill>
                <a:latin typeface="Georgia Pro"/>
              </a:rPr>
              <a:t>For dependents if rating is 30% or higher</a:t>
            </a:r>
          </a:p>
          <a:p>
            <a:pPr marL="1257300" lvl="2" indent="-342900">
              <a:buFont typeface="Arial" panose="020B0604020202020204" pitchFamily="34" charset="0"/>
              <a:buChar char="•"/>
            </a:pPr>
            <a:r>
              <a:rPr lang="en-US" sz="2400" dirty="0">
                <a:solidFill>
                  <a:srgbClr val="2B4570"/>
                </a:solidFill>
                <a:latin typeface="Georgia Pro"/>
              </a:rPr>
              <a:t>Individual unemployability</a:t>
            </a:r>
          </a:p>
          <a:p>
            <a:pPr marL="1257300" lvl="2" indent="-342900">
              <a:buFont typeface="Arial" panose="020B0604020202020204" pitchFamily="34" charset="0"/>
              <a:buChar char="•"/>
            </a:pPr>
            <a:r>
              <a:rPr lang="en-US" sz="2400" dirty="0">
                <a:solidFill>
                  <a:srgbClr val="2B4570"/>
                </a:solidFill>
                <a:latin typeface="Georgia Pro"/>
              </a:rPr>
              <a:t>Anatomical or sensory loss</a:t>
            </a:r>
          </a:p>
          <a:p>
            <a:pPr marL="1257300" lvl="2" indent="-342900">
              <a:buFont typeface="Arial" panose="020B0604020202020204" pitchFamily="34" charset="0"/>
              <a:buChar char="•"/>
            </a:pPr>
            <a:r>
              <a:rPr lang="en-US" sz="2400" dirty="0">
                <a:solidFill>
                  <a:srgbClr val="2B4570"/>
                </a:solidFill>
                <a:latin typeface="Georgia Pro"/>
              </a:rPr>
              <a:t>Homebound and Aid &amp; Attendance status</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F18BBE43-195B-AA76-C07A-90854C011E81}"/>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Service-Connected Disability</a:t>
            </a:r>
          </a:p>
        </p:txBody>
      </p:sp>
      <p:sp>
        <p:nvSpPr>
          <p:cNvPr id="9" name="Freeform 9">
            <a:extLst>
              <a:ext uri="{FF2B5EF4-FFF2-40B4-BE49-F238E27FC236}">
                <a16:creationId xmlns:a16="http://schemas.microsoft.com/office/drawing/2014/main" id="{24505C47-1BBE-BB54-C923-B705C30356A8}"/>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375F8427-4640-36C9-EBD1-90B494674413}"/>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282857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74ED9-4F03-47C4-3F83-7DA0E0C0C23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92BE1F3-5DEA-4147-3809-0529ADB5BB88}"/>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9F300ABD-9843-0FD7-53FB-3C686FEFE488}"/>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31DFC8D8-39AD-9EA7-7812-2BCFBD7188F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00778E4C-2BEB-0CC5-9DAD-925E9255DE2E}"/>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49AC4CAD-7362-99EC-0141-9A65598C8AD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CB56FCB4-4946-194E-DF24-22D50AD25DC9}"/>
              </a:ext>
            </a:extLst>
          </p:cNvPr>
          <p:cNvSpPr txBox="1"/>
          <p:nvPr/>
        </p:nvSpPr>
        <p:spPr>
          <a:xfrm>
            <a:off x="562167" y="1955421"/>
            <a:ext cx="15184840" cy="9319474"/>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Three elements:</a:t>
            </a:r>
          </a:p>
          <a:p>
            <a:pPr marL="1257300" lvl="2" indent="-342900">
              <a:buFont typeface="Arial" panose="020B0604020202020204" pitchFamily="34" charset="0"/>
              <a:buChar char="•"/>
            </a:pPr>
            <a:r>
              <a:rPr lang="en-US" sz="2400" dirty="0">
                <a:solidFill>
                  <a:srgbClr val="2B4570"/>
                </a:solidFill>
                <a:latin typeface="Georgia Pro"/>
              </a:rPr>
              <a:t>Current physical or mental health condition;</a:t>
            </a:r>
          </a:p>
          <a:p>
            <a:pPr marL="1257300" lvl="2" indent="-342900">
              <a:buFont typeface="Arial" panose="020B0604020202020204" pitchFamily="34" charset="0"/>
              <a:buChar char="•"/>
            </a:pPr>
            <a:r>
              <a:rPr lang="en-US" sz="2400" dirty="0">
                <a:solidFill>
                  <a:srgbClr val="2B4570"/>
                </a:solidFill>
                <a:latin typeface="Georgia Pro"/>
              </a:rPr>
              <a:t>Nexus between;</a:t>
            </a:r>
          </a:p>
          <a:p>
            <a:pPr marL="1257300" lvl="2" indent="-342900">
              <a:buFont typeface="Arial" panose="020B0604020202020204" pitchFamily="34" charset="0"/>
              <a:buChar char="•"/>
            </a:pPr>
            <a:r>
              <a:rPr lang="en-US" sz="2400" dirty="0">
                <a:solidFill>
                  <a:srgbClr val="2B4570"/>
                </a:solidFill>
                <a:latin typeface="Georgia Pro"/>
              </a:rPr>
              <a:t>In-service incident or causation</a:t>
            </a:r>
          </a:p>
          <a:p>
            <a:pPr marL="800100" lvl="1" indent="-342900">
              <a:buFont typeface="Arial" panose="020B0604020202020204" pitchFamily="34" charset="0"/>
              <a:buChar char="•"/>
            </a:pPr>
            <a:r>
              <a:rPr lang="en-US" sz="2400" dirty="0">
                <a:solidFill>
                  <a:srgbClr val="2B4570"/>
                </a:solidFill>
                <a:latin typeface="Georgia Pro"/>
              </a:rPr>
              <a:t>Standard or review: “Benefit of the doubt” or “at least as likely as not”</a:t>
            </a:r>
          </a:p>
          <a:p>
            <a:pPr marL="800100" lvl="1" indent="-342900">
              <a:buFont typeface="Arial" panose="020B0604020202020204" pitchFamily="34" charset="0"/>
              <a:buChar char="•"/>
            </a:pPr>
            <a:r>
              <a:rPr lang="en-US" sz="2400" dirty="0">
                <a:solidFill>
                  <a:srgbClr val="2B4570"/>
                </a:solidFill>
                <a:latin typeface="Georgia Pro"/>
              </a:rPr>
              <a:t>VA has duty to assist veteran</a:t>
            </a:r>
          </a:p>
          <a:p>
            <a:pPr marL="1257300" lvl="2" indent="-342900">
              <a:buFont typeface="Arial" panose="020B0604020202020204" pitchFamily="34" charset="0"/>
              <a:buChar char="•"/>
            </a:pPr>
            <a:r>
              <a:rPr lang="en-US" sz="2400" dirty="0">
                <a:solidFill>
                  <a:srgbClr val="2B4570"/>
                </a:solidFill>
                <a:latin typeface="Georgia Pro"/>
              </a:rPr>
              <a:t>To obtain records and other evidence to prove elements</a:t>
            </a:r>
          </a:p>
          <a:p>
            <a:pPr marL="1257300" lvl="2" indent="-342900">
              <a:buFont typeface="Arial" panose="020B0604020202020204" pitchFamily="34" charset="0"/>
              <a:buChar char="•"/>
            </a:pPr>
            <a:r>
              <a:rPr lang="en-US" sz="2400" dirty="0">
                <a:solidFill>
                  <a:srgbClr val="2B4570"/>
                </a:solidFill>
                <a:latin typeface="Georgia Pro"/>
              </a:rPr>
              <a:t>Conduct Compensation &amp; Pension Exam</a:t>
            </a:r>
          </a:p>
          <a:p>
            <a:pPr marL="800100" lvl="1" indent="-342900">
              <a:buFont typeface="Arial" panose="020B0604020202020204" pitchFamily="34" charset="0"/>
              <a:buChar char="•"/>
            </a:pPr>
            <a:r>
              <a:rPr lang="en-US" sz="2400" dirty="0">
                <a:solidFill>
                  <a:srgbClr val="2B4570"/>
                </a:solidFill>
                <a:latin typeface="Georgia Pro"/>
              </a:rPr>
              <a:t>Objective medical evidence</a:t>
            </a:r>
          </a:p>
          <a:p>
            <a:pPr marL="1257300" lvl="2" indent="-342900">
              <a:buFont typeface="Arial" panose="020B0604020202020204" pitchFamily="34" charset="0"/>
              <a:buChar char="•"/>
            </a:pPr>
            <a:r>
              <a:rPr lang="en-US" sz="2400" dirty="0">
                <a:solidFill>
                  <a:srgbClr val="2B4570"/>
                </a:solidFill>
                <a:latin typeface="Georgia Pro"/>
              </a:rPr>
              <a:t>VA-generated evidence or diagnosis not required</a:t>
            </a:r>
          </a:p>
          <a:p>
            <a:pPr marL="1257300" lvl="2" indent="-342900">
              <a:buFont typeface="Arial" panose="020B0604020202020204" pitchFamily="34" charset="0"/>
              <a:buChar char="•"/>
            </a:pPr>
            <a:r>
              <a:rPr lang="en-US" sz="2400" dirty="0">
                <a:solidFill>
                  <a:srgbClr val="2B4570"/>
                </a:solidFill>
                <a:latin typeface="Georgia Pro"/>
              </a:rPr>
              <a:t>In reviewing medical evidence of record, the VA must consider in light most favorable to veteran</a:t>
            </a:r>
          </a:p>
          <a:p>
            <a:pPr marL="800100" lvl="1" indent="-342900">
              <a:buFont typeface="Arial" panose="020B0604020202020204" pitchFamily="34" charset="0"/>
              <a:buChar char="•"/>
            </a:pPr>
            <a:r>
              <a:rPr lang="en-US" sz="2400" dirty="0">
                <a:solidFill>
                  <a:srgbClr val="2B4570"/>
                </a:solidFill>
                <a:latin typeface="Georgia Pro"/>
              </a:rPr>
              <a:t>Service connection</a:t>
            </a:r>
          </a:p>
          <a:p>
            <a:pPr marL="1257300" lvl="2" indent="-342900">
              <a:buFont typeface="Arial" panose="020B0604020202020204" pitchFamily="34" charset="0"/>
              <a:buChar char="•"/>
            </a:pPr>
            <a:r>
              <a:rPr lang="en-US" sz="2400" dirty="0">
                <a:solidFill>
                  <a:srgbClr val="2B4570"/>
                </a:solidFill>
                <a:latin typeface="Georgia Pro"/>
              </a:rPr>
              <a:t>“In-service” condition could mean: injury, diagnosis, symptoms, exposure, or experience</a:t>
            </a:r>
          </a:p>
          <a:p>
            <a:pPr marL="1257300" lvl="2" indent="-342900">
              <a:buFont typeface="Arial" panose="020B0604020202020204" pitchFamily="34" charset="0"/>
              <a:buChar char="•"/>
            </a:pPr>
            <a:r>
              <a:rPr lang="en-US" sz="2400" dirty="0">
                <a:solidFill>
                  <a:srgbClr val="2B4570"/>
                </a:solidFill>
                <a:latin typeface="Georgia Pro"/>
              </a:rPr>
              <a:t>Or for presumptive conditions: post service diagnosis or symptoms within a presumptive period</a:t>
            </a:r>
          </a:p>
          <a:p>
            <a:pPr marL="800100" lvl="1" indent="-342900">
              <a:buFont typeface="Arial" panose="020B0604020202020204" pitchFamily="34" charset="0"/>
              <a:buChar char="•"/>
            </a:pPr>
            <a:r>
              <a:rPr lang="en-US" sz="2400" dirty="0">
                <a:solidFill>
                  <a:srgbClr val="2B4570"/>
                </a:solidFill>
                <a:latin typeface="Georgia Pro"/>
              </a:rPr>
              <a:t>Nexus between condition and in-service</a:t>
            </a:r>
          </a:p>
          <a:p>
            <a:pPr marL="1257300" lvl="2" indent="-342900">
              <a:buFont typeface="Arial" panose="020B0604020202020204" pitchFamily="34" charset="0"/>
              <a:buChar char="•"/>
            </a:pPr>
            <a:r>
              <a:rPr lang="en-US" sz="2400" dirty="0">
                <a:solidFill>
                  <a:srgbClr val="2B4570"/>
                </a:solidFill>
                <a:latin typeface="Georgia Pro"/>
              </a:rPr>
              <a:t>1-direct service connection</a:t>
            </a:r>
          </a:p>
          <a:p>
            <a:pPr marL="1257300" lvl="2" indent="-342900">
              <a:buFont typeface="Arial" panose="020B0604020202020204" pitchFamily="34" charset="0"/>
              <a:buChar char="•"/>
            </a:pPr>
            <a:r>
              <a:rPr lang="en-US" sz="2400" dirty="0">
                <a:solidFill>
                  <a:srgbClr val="2B4570"/>
                </a:solidFill>
                <a:latin typeface="Georgia Pro"/>
              </a:rPr>
              <a:t>2-aggravation of pre-existing condition caused by service</a:t>
            </a:r>
          </a:p>
          <a:p>
            <a:pPr marL="1257300" lvl="2" indent="-342900">
              <a:buFont typeface="Arial" panose="020B0604020202020204" pitchFamily="34" charset="0"/>
              <a:buChar char="•"/>
            </a:pPr>
            <a:r>
              <a:rPr lang="en-US" sz="2400" dirty="0">
                <a:solidFill>
                  <a:srgbClr val="2B4570"/>
                </a:solidFill>
                <a:latin typeface="Georgia Pro"/>
              </a:rPr>
              <a:t>3- secondary service connection: condition caused by already service-connected condition</a:t>
            </a:r>
          </a:p>
          <a:p>
            <a:pPr marL="1257300" lvl="2" indent="-342900">
              <a:buFont typeface="Arial" panose="020B0604020202020204" pitchFamily="34" charset="0"/>
              <a:buChar char="•"/>
            </a:pPr>
            <a:r>
              <a:rPr lang="en-US" sz="2400" dirty="0">
                <a:solidFill>
                  <a:srgbClr val="2B4570"/>
                </a:solidFill>
                <a:latin typeface="Georgia Pro"/>
              </a:rPr>
              <a:t>4-presumptive service connection</a:t>
            </a:r>
          </a:p>
          <a:p>
            <a:pPr marL="1257300" lvl="2" indent="-342900">
              <a:buFont typeface="Arial" panose="020B0604020202020204" pitchFamily="34" charset="0"/>
              <a:buChar char="•"/>
            </a:pPr>
            <a:r>
              <a:rPr lang="en-US" sz="2400" dirty="0">
                <a:solidFill>
                  <a:srgbClr val="2B4570"/>
                </a:solidFill>
                <a:latin typeface="Georgia Pro"/>
              </a:rPr>
              <a:t>5- condition caused by VA medical care (FTCA)</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2776E5DA-7EFC-EA14-13CD-21A93DEFC9CA}"/>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Proving Claim</a:t>
            </a:r>
          </a:p>
        </p:txBody>
      </p:sp>
      <p:sp>
        <p:nvSpPr>
          <p:cNvPr id="9" name="Freeform 9">
            <a:extLst>
              <a:ext uri="{FF2B5EF4-FFF2-40B4-BE49-F238E27FC236}">
                <a16:creationId xmlns:a16="http://schemas.microsoft.com/office/drawing/2014/main" id="{46311638-7F9E-E109-9C8D-D817DBB79F4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BE78927E-57F6-8764-216D-BD917A15D188}"/>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62014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6377C-EF84-51C2-884F-C4A456AE8B1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66CB3DC-23ED-55D3-E606-10873BB164B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2B0EE30F-5236-9A29-B75D-979429D87986}"/>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18371FD-FCFB-80FA-C545-FCB3DC17B27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870D0243-F85F-069D-0B0B-8A5F617C546E}"/>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7FB46D98-ABD5-A5FB-30EE-B0F9F9A77D13}"/>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E6C260A5-32DA-CB34-A641-AE21C8070B74}"/>
              </a:ext>
            </a:extLst>
          </p:cNvPr>
          <p:cNvSpPr txBox="1"/>
          <p:nvPr/>
        </p:nvSpPr>
        <p:spPr>
          <a:xfrm>
            <a:off x="298545" y="3843916"/>
            <a:ext cx="15184840" cy="5626156"/>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Chronic or tropical diseases manifesting within one year of discharge (such as Diabetes, arthritis, epilepsy, leukemia, psychosis, cholera, dysentery, or malaria) </a:t>
            </a:r>
          </a:p>
          <a:p>
            <a:pPr marL="800100" lvl="1" indent="-342900">
              <a:buFont typeface="Arial" panose="020B0604020202020204" pitchFamily="34" charset="0"/>
              <a:buChar char="•"/>
            </a:pPr>
            <a:r>
              <a:rPr lang="en-US" sz="2400" dirty="0">
                <a:solidFill>
                  <a:srgbClr val="2B4570"/>
                </a:solidFill>
                <a:latin typeface="Georgia Pro"/>
              </a:rPr>
              <a:t>Conditions of POWs</a:t>
            </a:r>
          </a:p>
          <a:p>
            <a:pPr marL="800100" lvl="1" indent="-342900">
              <a:buFont typeface="Arial" panose="020B0604020202020204" pitchFamily="34" charset="0"/>
              <a:buChar char="•"/>
            </a:pPr>
            <a:r>
              <a:rPr lang="en-US" sz="2400" dirty="0">
                <a:solidFill>
                  <a:srgbClr val="2B4570"/>
                </a:solidFill>
                <a:latin typeface="Georgia Pro"/>
              </a:rPr>
              <a:t>Gulf War Illness</a:t>
            </a:r>
          </a:p>
          <a:p>
            <a:pPr marL="800100" lvl="1" indent="-342900">
              <a:buFont typeface="Arial" panose="020B0604020202020204" pitchFamily="34" charset="0"/>
              <a:buChar char="•"/>
            </a:pPr>
            <a:r>
              <a:rPr lang="en-US" sz="2400" dirty="0">
                <a:solidFill>
                  <a:srgbClr val="2B4570"/>
                </a:solidFill>
                <a:latin typeface="Georgia Pro"/>
              </a:rPr>
              <a:t>TBI: also establishes presumption for secondary conditions</a:t>
            </a:r>
          </a:p>
          <a:p>
            <a:pPr marL="800100" lvl="1" indent="-342900">
              <a:buFont typeface="Arial" panose="020B0604020202020204" pitchFamily="34" charset="0"/>
              <a:buChar char="•"/>
            </a:pPr>
            <a:r>
              <a:rPr lang="en-US" sz="2400" dirty="0">
                <a:solidFill>
                  <a:srgbClr val="2B4570"/>
                </a:solidFill>
                <a:latin typeface="Georgia Pro"/>
              </a:rPr>
              <a:t>MS manifesting within 7 years of discharge</a:t>
            </a:r>
          </a:p>
          <a:p>
            <a:pPr marL="800100" lvl="1" indent="-342900">
              <a:buFont typeface="Arial" panose="020B0604020202020204" pitchFamily="34" charset="0"/>
              <a:buChar char="•"/>
            </a:pPr>
            <a:r>
              <a:rPr lang="en-US" sz="2400" dirty="0">
                <a:solidFill>
                  <a:srgbClr val="2B4570"/>
                </a:solidFill>
                <a:latin typeface="Georgia Pro"/>
              </a:rPr>
              <a:t>ALS any time after service</a:t>
            </a:r>
          </a:p>
          <a:p>
            <a:pPr marL="800100" lvl="1" indent="-342900">
              <a:buFont typeface="Arial" panose="020B0604020202020204" pitchFamily="34" charset="0"/>
              <a:buChar char="•"/>
            </a:pPr>
            <a:r>
              <a:rPr lang="en-US" sz="2400" dirty="0">
                <a:solidFill>
                  <a:srgbClr val="2B4570"/>
                </a:solidFill>
                <a:latin typeface="Georgia Pro"/>
              </a:rPr>
              <a:t>Camp Lejeune exposure</a:t>
            </a:r>
          </a:p>
          <a:p>
            <a:pPr marL="800100" lvl="1" indent="-342900">
              <a:buFont typeface="Arial" panose="020B0604020202020204" pitchFamily="34" charset="0"/>
              <a:buChar char="•"/>
            </a:pPr>
            <a:r>
              <a:rPr lang="en-US" sz="2400" dirty="0">
                <a:solidFill>
                  <a:srgbClr val="2B4570"/>
                </a:solidFill>
                <a:latin typeface="Georgia Pro"/>
              </a:rPr>
              <a:t>Burn Pit exposure (as codified by the PACT Act)</a:t>
            </a:r>
          </a:p>
          <a:p>
            <a:pPr marL="800100" lvl="1" indent="-342900">
              <a:buFont typeface="Arial" panose="020B0604020202020204" pitchFamily="34" charset="0"/>
              <a:buChar char="•"/>
            </a:pPr>
            <a:r>
              <a:rPr lang="en-US" sz="2400" dirty="0">
                <a:solidFill>
                  <a:srgbClr val="2B4570"/>
                </a:solidFill>
                <a:latin typeface="Georgia Pro"/>
              </a:rPr>
              <a:t>Agent Orange Exposure</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E191301C-B7A8-5781-464F-F1C5BF0A2E59}"/>
              </a:ext>
            </a:extLst>
          </p:cNvPr>
          <p:cNvSpPr txBox="1"/>
          <p:nvPr/>
        </p:nvSpPr>
        <p:spPr>
          <a:xfrm>
            <a:off x="1028700" y="439102"/>
            <a:ext cx="13724530" cy="2154436"/>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Examples of Presumptive Service Connection</a:t>
            </a:r>
          </a:p>
        </p:txBody>
      </p:sp>
      <p:sp>
        <p:nvSpPr>
          <p:cNvPr id="9" name="Freeform 9">
            <a:extLst>
              <a:ext uri="{FF2B5EF4-FFF2-40B4-BE49-F238E27FC236}">
                <a16:creationId xmlns:a16="http://schemas.microsoft.com/office/drawing/2014/main" id="{8FC41178-AF2B-7B52-B696-87482015C93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59E9F3A2-8691-CE46-415D-DBE2FEE3FFA0}"/>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253612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8B3AC-01E9-18F4-4672-6C4140AE84F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5514D15-0223-52F0-7CDB-A70C81B078A3}"/>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02BB00E6-8BD7-0B3E-CCAF-890CDCF5F88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E1F68881-C317-68F6-8DD7-D1CDA5740264}"/>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970373CF-6BEB-3DB2-098A-9501690CA134}"/>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230EEFED-2B13-4BEA-BE48-3A6D3C5E77E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9244761-FC7E-ED75-7CE4-F5FDE4C1D146}"/>
              </a:ext>
            </a:extLst>
          </p:cNvPr>
          <p:cNvSpPr txBox="1"/>
          <p:nvPr/>
        </p:nvSpPr>
        <p:spPr>
          <a:xfrm>
            <a:off x="562167" y="1955421"/>
            <a:ext cx="15184840" cy="8211479"/>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Increasing Disability Rating</a:t>
            </a:r>
          </a:p>
          <a:p>
            <a:pPr marL="1257300" lvl="2" indent="-342900">
              <a:buFont typeface="Arial" panose="020B0604020202020204" pitchFamily="34" charset="0"/>
              <a:buChar char="•"/>
            </a:pPr>
            <a:r>
              <a:rPr lang="en-US" sz="2400" dirty="0">
                <a:solidFill>
                  <a:srgbClr val="2B4570"/>
                </a:solidFill>
                <a:latin typeface="Georgia Pro"/>
              </a:rPr>
              <a:t>Remember VA duty to assist!</a:t>
            </a:r>
          </a:p>
          <a:p>
            <a:pPr marL="1257300" lvl="2" indent="-342900">
              <a:buFont typeface="Arial" panose="020B0604020202020204" pitchFamily="34" charset="0"/>
              <a:buChar char="•"/>
            </a:pPr>
            <a:r>
              <a:rPr lang="en-US" sz="2400" dirty="0">
                <a:solidFill>
                  <a:srgbClr val="2B4570"/>
                </a:solidFill>
                <a:latin typeface="Georgia Pro"/>
              </a:rPr>
              <a:t>Application</a:t>
            </a:r>
          </a:p>
          <a:p>
            <a:pPr marL="1714500" lvl="3" indent="-342900">
              <a:buFont typeface="Arial" panose="020B0604020202020204" pitchFamily="34" charset="0"/>
              <a:buChar char="•"/>
            </a:pPr>
            <a:r>
              <a:rPr lang="en-US" sz="2400" dirty="0">
                <a:solidFill>
                  <a:srgbClr val="2B4570"/>
                </a:solidFill>
                <a:latin typeface="Georgia Pro"/>
              </a:rPr>
              <a:t>VA Form 21-526EZ</a:t>
            </a:r>
          </a:p>
          <a:p>
            <a:pPr marL="1714500" lvl="3" indent="-342900">
              <a:buFont typeface="Arial" panose="020B0604020202020204" pitchFamily="34" charset="0"/>
              <a:buChar char="•"/>
            </a:pPr>
            <a:r>
              <a:rPr lang="en-US" sz="2400" dirty="0">
                <a:solidFill>
                  <a:srgbClr val="2B4570"/>
                </a:solidFill>
                <a:latin typeface="Georgia Pro"/>
              </a:rPr>
              <a:t>Current medical records submitted too</a:t>
            </a:r>
          </a:p>
          <a:p>
            <a:pPr marL="1714500" lvl="3" indent="-342900">
              <a:buFont typeface="Arial" panose="020B0604020202020204" pitchFamily="34" charset="0"/>
              <a:buChar char="•"/>
            </a:pPr>
            <a:r>
              <a:rPr lang="en-US" sz="2400" dirty="0">
                <a:solidFill>
                  <a:srgbClr val="2B4570"/>
                </a:solidFill>
                <a:latin typeface="Georgia Pro"/>
              </a:rPr>
              <a:t>Provider letters/medical source statements</a:t>
            </a:r>
          </a:p>
          <a:p>
            <a:pPr marL="1714500" lvl="3" indent="-342900">
              <a:buFont typeface="Arial" panose="020B0604020202020204" pitchFamily="34" charset="0"/>
              <a:buChar char="•"/>
            </a:pPr>
            <a:r>
              <a:rPr lang="en-US" sz="2400" dirty="0">
                <a:solidFill>
                  <a:srgbClr val="2B4570"/>
                </a:solidFill>
                <a:latin typeface="Georgia Pro"/>
              </a:rPr>
              <a:t>Letters from veteran and/or family/friends</a:t>
            </a:r>
          </a:p>
          <a:p>
            <a:pPr marL="800100" lvl="1" indent="-342900">
              <a:buFont typeface="Arial" panose="020B0604020202020204" pitchFamily="34" charset="0"/>
              <a:buChar char="•"/>
            </a:pPr>
            <a:r>
              <a:rPr lang="en-US" sz="2400" dirty="0">
                <a:solidFill>
                  <a:srgbClr val="2B4570"/>
                </a:solidFill>
                <a:latin typeface="Georgia Pro"/>
              </a:rPr>
              <a:t>Total Disability Based on Unemployability</a:t>
            </a:r>
          </a:p>
          <a:p>
            <a:pPr marL="1257300" lvl="2" indent="-342900">
              <a:buFont typeface="Arial" panose="020B0604020202020204" pitchFamily="34" charset="0"/>
              <a:buChar char="•"/>
            </a:pPr>
            <a:r>
              <a:rPr lang="en-US" sz="2400" dirty="0">
                <a:solidFill>
                  <a:srgbClr val="2B4570"/>
                </a:solidFill>
                <a:latin typeface="Georgia Pro"/>
              </a:rPr>
              <a:t>Pays veteran at 100% disability rating even if they do not meet that rating criteria but are unable to work due to nature of service-connected disability</a:t>
            </a:r>
          </a:p>
          <a:p>
            <a:pPr marL="1257300" lvl="2" indent="-342900">
              <a:buFont typeface="Arial" panose="020B0604020202020204" pitchFamily="34" charset="0"/>
              <a:buChar char="•"/>
            </a:pPr>
            <a:r>
              <a:rPr lang="en-US" sz="2400" dirty="0">
                <a:solidFill>
                  <a:srgbClr val="2B4570"/>
                </a:solidFill>
                <a:latin typeface="Georgia Pro"/>
              </a:rPr>
              <a:t>For single disability, rating must be at least 60%</a:t>
            </a:r>
          </a:p>
          <a:p>
            <a:pPr marL="1257300" lvl="2" indent="-342900">
              <a:buFont typeface="Arial" panose="020B0604020202020204" pitchFamily="34" charset="0"/>
              <a:buChar char="•"/>
            </a:pPr>
            <a:r>
              <a:rPr lang="en-US" sz="2400" dirty="0">
                <a:solidFill>
                  <a:srgbClr val="2B4570"/>
                </a:solidFill>
                <a:latin typeface="Georgia Pro"/>
              </a:rPr>
              <a:t>For multiple disabilities, one must be rated at 40% and combined total must equal or exceed 70%</a:t>
            </a:r>
          </a:p>
          <a:p>
            <a:pPr marL="1257300" lvl="2" indent="-342900">
              <a:buFont typeface="Arial" panose="020B0604020202020204" pitchFamily="34" charset="0"/>
              <a:buChar char="•"/>
            </a:pPr>
            <a:r>
              <a:rPr lang="en-US" sz="2400" dirty="0">
                <a:solidFill>
                  <a:srgbClr val="2B4570"/>
                </a:solidFill>
                <a:latin typeface="Georgia Pro"/>
              </a:rPr>
              <a:t>VA Form 21-8940 and evidence of inability to work</a:t>
            </a:r>
          </a:p>
          <a:p>
            <a:pPr marL="800100" lvl="1" indent="-342900">
              <a:buFont typeface="Arial" panose="020B0604020202020204" pitchFamily="34" charset="0"/>
              <a:buChar char="•"/>
            </a:pPr>
            <a:r>
              <a:rPr lang="en-US" sz="2400" dirty="0">
                <a:solidFill>
                  <a:srgbClr val="2B4570"/>
                </a:solidFill>
                <a:latin typeface="Georgia Pro"/>
              </a:rPr>
              <a:t>Proposed Disability Rating Decrease</a:t>
            </a:r>
          </a:p>
          <a:p>
            <a:pPr marL="1257300" lvl="2" indent="-342900">
              <a:buFont typeface="Arial" panose="020B0604020202020204" pitchFamily="34" charset="0"/>
              <a:buChar char="•"/>
            </a:pPr>
            <a:r>
              <a:rPr lang="en-US" sz="2400" dirty="0">
                <a:solidFill>
                  <a:srgbClr val="2B4570"/>
                </a:solidFill>
                <a:latin typeface="Georgia Pro"/>
              </a:rPr>
              <a:t>May occur in response to improved symptomology or new evidence</a:t>
            </a:r>
          </a:p>
          <a:p>
            <a:pPr marL="1257300" lvl="2" indent="-342900">
              <a:buFont typeface="Arial" panose="020B0604020202020204" pitchFamily="34" charset="0"/>
              <a:buChar char="•"/>
            </a:pPr>
            <a:r>
              <a:rPr lang="en-US" sz="2400" dirty="0">
                <a:solidFill>
                  <a:srgbClr val="2B4570"/>
                </a:solidFill>
                <a:latin typeface="Georgia Pro"/>
              </a:rPr>
              <a:t>Veteran has the right to see new evidence and right to new C&amp;P Exam</a:t>
            </a:r>
          </a:p>
          <a:p>
            <a:pPr marL="1257300" lvl="2" indent="-342900">
              <a:buFont typeface="Arial" panose="020B0604020202020204" pitchFamily="34" charset="0"/>
              <a:buChar char="•"/>
            </a:pPr>
            <a:r>
              <a:rPr lang="en-US" sz="2400" dirty="0">
                <a:solidFill>
                  <a:srgbClr val="2B4570"/>
                </a:solidFill>
                <a:latin typeface="Georgia Pro"/>
              </a:rPr>
              <a:t>30 days to request hearing and 60 days to submit their own evidence</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AB379E50-B99C-298F-A968-3B147155E949}"/>
              </a:ext>
            </a:extLst>
          </p:cNvPr>
          <p:cNvSpPr txBox="1"/>
          <p:nvPr/>
        </p:nvSpPr>
        <p:spPr>
          <a:xfrm>
            <a:off x="1028699" y="439102"/>
            <a:ext cx="15362261"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Service-Connected Disability Advocacy</a:t>
            </a:r>
          </a:p>
        </p:txBody>
      </p:sp>
      <p:sp>
        <p:nvSpPr>
          <p:cNvPr id="9" name="Freeform 9">
            <a:extLst>
              <a:ext uri="{FF2B5EF4-FFF2-40B4-BE49-F238E27FC236}">
                <a16:creationId xmlns:a16="http://schemas.microsoft.com/office/drawing/2014/main" id="{AA19C143-0B98-1F69-E7C2-0D2D5AD2C830}"/>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530BEDA6-99A8-B1A0-BCD9-6EFD522D0C76}"/>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68909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BEBB4-BF10-398E-CFA4-E9C695063BE4}"/>
            </a:ext>
          </a:extLst>
        </p:cNvPr>
        <p:cNvGrpSpPr/>
        <p:nvPr/>
      </p:nvGrpSpPr>
      <p:grpSpPr>
        <a:xfrm>
          <a:off x="0" y="0"/>
          <a:ext cx="0" cy="0"/>
          <a:chOff x="0" y="0"/>
          <a:chExt cx="0" cy="0"/>
        </a:xfrm>
      </p:grpSpPr>
      <p:pic>
        <p:nvPicPr>
          <p:cNvPr id="12" name="Picture 11" descr="A row of blue labels with text&#10;&#10;AI-generated content may be incorrect.">
            <a:extLst>
              <a:ext uri="{FF2B5EF4-FFF2-40B4-BE49-F238E27FC236}">
                <a16:creationId xmlns:a16="http://schemas.microsoft.com/office/drawing/2014/main" id="{15DC6956-AE10-FC98-D120-E9CEAFD88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499" y="762000"/>
            <a:ext cx="13794124" cy="11563584"/>
          </a:xfrm>
          <a:prstGeom prst="rect">
            <a:avLst/>
          </a:prstGeom>
        </p:spPr>
      </p:pic>
      <p:sp>
        <p:nvSpPr>
          <p:cNvPr id="2" name="TextBox 2">
            <a:extLst>
              <a:ext uri="{FF2B5EF4-FFF2-40B4-BE49-F238E27FC236}">
                <a16:creationId xmlns:a16="http://schemas.microsoft.com/office/drawing/2014/main" id="{9876FA20-9224-9288-DF45-46B66C1EC557}"/>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3614611-E940-4162-43A2-6B03BB8CEF9F}"/>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ECEF65B6-5F73-C6EA-3860-B97D57D30448}"/>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CA3F3184-D034-DDFA-73CD-919CF66BBD0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3BA7110-D998-1988-9742-A2278B493AF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8" name="Freeform 8">
            <a:extLst>
              <a:ext uri="{FF2B5EF4-FFF2-40B4-BE49-F238E27FC236}">
                <a16:creationId xmlns:a16="http://schemas.microsoft.com/office/drawing/2014/main" id="{CECA3401-60F9-AB35-AB7C-AB143F5DADD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4"/>
            <a:stretch>
              <a:fillRect/>
            </a:stretch>
          </a:blipFill>
        </p:spPr>
        <p:txBody>
          <a:bodyPr/>
          <a:lstStyle/>
          <a:p>
            <a:endParaRPr lang="en-US"/>
          </a:p>
        </p:txBody>
      </p:sp>
      <p:sp>
        <p:nvSpPr>
          <p:cNvPr id="9" name="TextBox 9">
            <a:extLst>
              <a:ext uri="{FF2B5EF4-FFF2-40B4-BE49-F238E27FC236}">
                <a16:creationId xmlns:a16="http://schemas.microsoft.com/office/drawing/2014/main" id="{7655668A-FA38-26EE-7352-93F85900D161}"/>
              </a:ext>
            </a:extLst>
          </p:cNvPr>
          <p:cNvSpPr txBox="1"/>
          <p:nvPr/>
        </p:nvSpPr>
        <p:spPr>
          <a:xfrm>
            <a:off x="798579" y="913121"/>
            <a:ext cx="14135100" cy="1077218"/>
          </a:xfrm>
          <a:prstGeom prst="rect">
            <a:avLst/>
          </a:prstGeom>
        </p:spPr>
        <p:txBody>
          <a:bodyPr wrap="square" lIns="0" tIns="0" rIns="0" bIns="0" rtlCol="0" anchor="t">
            <a:spAutoFit/>
          </a:bodyPr>
          <a:lstStyle/>
          <a:p>
            <a:pPr>
              <a:lnSpc>
                <a:spcPts val="8399"/>
              </a:lnSpc>
            </a:pPr>
            <a:r>
              <a:rPr lang="en-US" sz="6400">
                <a:solidFill>
                  <a:srgbClr val="2B4570"/>
                </a:solidFill>
                <a:latin typeface="Kannada MN Bold"/>
                <a:cs typeface="Kannada MN Bold"/>
              </a:rPr>
              <a:t>WTLS Priorities</a:t>
            </a:r>
          </a:p>
        </p:txBody>
      </p:sp>
      <p:sp>
        <p:nvSpPr>
          <p:cNvPr id="10" name="TextBox 10">
            <a:extLst>
              <a:ext uri="{FF2B5EF4-FFF2-40B4-BE49-F238E27FC236}">
                <a16:creationId xmlns:a16="http://schemas.microsoft.com/office/drawing/2014/main" id="{B76DC32C-2294-3F85-BBCB-CC42DB5150FB}"/>
              </a:ext>
            </a:extLst>
          </p:cNvPr>
          <p:cNvSpPr txBox="1"/>
          <p:nvPr/>
        </p:nvSpPr>
        <p:spPr>
          <a:xfrm>
            <a:off x="228600" y="1899222"/>
            <a:ext cx="16283584" cy="506805"/>
          </a:xfrm>
          <a:prstGeom prst="rect">
            <a:avLst/>
          </a:prstGeom>
        </p:spPr>
        <p:txBody>
          <a:bodyPr wrap="square" lIns="0" tIns="0" rIns="0" bIns="0" rtlCol="0" anchor="t">
            <a:spAutoFit/>
          </a:bodyPr>
          <a:lstStyle/>
          <a:p>
            <a:pPr algn="just">
              <a:lnSpc>
                <a:spcPts val="4199"/>
              </a:lnSpc>
            </a:pPr>
            <a:endParaRPr lang="en-US" sz="3000" b="1">
              <a:solidFill>
                <a:srgbClr val="2B4570"/>
              </a:solidFill>
              <a:latin typeface="Georgia Pro Bold"/>
            </a:endParaRPr>
          </a:p>
        </p:txBody>
      </p:sp>
      <p:sp>
        <p:nvSpPr>
          <p:cNvPr id="11" name="TextBox 11">
            <a:extLst>
              <a:ext uri="{FF2B5EF4-FFF2-40B4-BE49-F238E27FC236}">
                <a16:creationId xmlns:a16="http://schemas.microsoft.com/office/drawing/2014/main" id="{CED8611E-E641-366E-534C-8A15324FAF40}"/>
              </a:ext>
            </a:extLst>
          </p:cNvPr>
          <p:cNvSpPr txBox="1"/>
          <p:nvPr/>
        </p:nvSpPr>
        <p:spPr>
          <a:xfrm>
            <a:off x="798579" y="2387031"/>
            <a:ext cx="15030317" cy="1564339"/>
          </a:xfrm>
          <a:prstGeom prst="rect">
            <a:avLst/>
          </a:prstGeom>
        </p:spPr>
        <p:txBody>
          <a:bodyPr wrap="square" lIns="0" tIns="0" rIns="0" bIns="0" rtlCol="0" anchor="t">
            <a:spAutoFit/>
          </a:bodyPr>
          <a:lstStyle/>
          <a:p>
            <a:pPr algn="just">
              <a:lnSpc>
                <a:spcPts val="4199"/>
              </a:lnSpc>
            </a:pPr>
            <a:r>
              <a:rPr lang="en-US" sz="2800">
                <a:solidFill>
                  <a:schemeClr val="tx2"/>
                </a:solidFill>
                <a:latin typeface="Georgia" panose="02040502050405020303" pitchFamily="18" charset="0"/>
              </a:rPr>
              <a:t>Our clients pay no legal fees. WTLS exists because of funding from grants from federal, state, and local governments and donations from private foundations and individuals. Due to limited resources, WTLS must make hard decisions about which cases to accept based on our priorities: </a:t>
            </a:r>
          </a:p>
        </p:txBody>
      </p:sp>
      <p:sp>
        <p:nvSpPr>
          <p:cNvPr id="24" name="TextBox 23">
            <a:extLst>
              <a:ext uri="{FF2B5EF4-FFF2-40B4-BE49-F238E27FC236}">
                <a16:creationId xmlns:a16="http://schemas.microsoft.com/office/drawing/2014/main" id="{CA7EF950-84B7-73EF-26CD-F4845DD51C92}"/>
              </a:ext>
            </a:extLst>
          </p:cNvPr>
          <p:cNvSpPr txBox="1"/>
          <p:nvPr/>
        </p:nvSpPr>
        <p:spPr>
          <a:xfrm>
            <a:off x="4572000" y="4926568"/>
            <a:ext cx="9144000" cy="369332"/>
          </a:xfrm>
          <a:prstGeom prst="rect">
            <a:avLst/>
          </a:prstGeom>
          <a:noFill/>
        </p:spPr>
        <p:txBody>
          <a:bodyPr wrap="square">
            <a:spAutoFit/>
          </a:bodyPr>
          <a:lstStyle/>
          <a:p>
            <a:endParaRPr lang="en-US"/>
          </a:p>
        </p:txBody>
      </p:sp>
      <p:sp>
        <p:nvSpPr>
          <p:cNvPr id="25" name="Rectangle 23">
            <a:extLst>
              <a:ext uri="{FF2B5EF4-FFF2-40B4-BE49-F238E27FC236}">
                <a16:creationId xmlns:a16="http://schemas.microsoft.com/office/drawing/2014/main" id="{ABDF71A1-E396-F5D5-AF0A-ABEA41C06196}"/>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24">
            <a:extLst>
              <a:ext uri="{FF2B5EF4-FFF2-40B4-BE49-F238E27FC236}">
                <a16:creationId xmlns:a16="http://schemas.microsoft.com/office/drawing/2014/main" id="{F208D978-7CF0-7D3C-0521-B16AA5E588CC}"/>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7" name="Rectangle 25">
            <a:extLst>
              <a:ext uri="{FF2B5EF4-FFF2-40B4-BE49-F238E27FC236}">
                <a16:creationId xmlns:a16="http://schemas.microsoft.com/office/drawing/2014/main" id="{9E47AD1C-540B-EE79-4CA0-F4D79B05CEA3}"/>
              </a:ext>
            </a:extLst>
          </p:cNvPr>
          <p:cNvSpPr>
            <a:spLocks noChangeArrowheads="1"/>
          </p:cNvSpPr>
          <p:nvPr/>
        </p:nvSpPr>
        <p:spPr bwMode="auto">
          <a:xfrm>
            <a:off x="304800" y="3048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8" name="Rectangle 26">
            <a:extLst>
              <a:ext uri="{FF2B5EF4-FFF2-40B4-BE49-F238E27FC236}">
                <a16:creationId xmlns:a16="http://schemas.microsoft.com/office/drawing/2014/main" id="{9B165E1F-A356-8F7E-F829-68E8EF152D23}"/>
              </a:ext>
            </a:extLst>
          </p:cNvPr>
          <p:cNvSpPr>
            <a:spLocks noChangeArrowheads="1"/>
          </p:cNvSpPr>
          <p:nvPr/>
        </p:nvSpPr>
        <p:spPr bwMode="auto">
          <a:xfrm>
            <a:off x="457200" y="457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9" name="Rectangle 27">
            <a:extLst>
              <a:ext uri="{FF2B5EF4-FFF2-40B4-BE49-F238E27FC236}">
                <a16:creationId xmlns:a16="http://schemas.microsoft.com/office/drawing/2014/main" id="{21776D8F-3175-91AA-6E59-E8B30A02533F}"/>
              </a:ext>
            </a:extLst>
          </p:cNvPr>
          <p:cNvSpPr>
            <a:spLocks noChangeArrowheads="1"/>
          </p:cNvSpPr>
          <p:nvPr/>
        </p:nvSpPr>
        <p:spPr bwMode="auto">
          <a:xfrm>
            <a:off x="609600" y="6096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121312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0E35E-EA2D-A224-8E03-FD9383B4F12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D35BB8F-C8E2-EFC5-19D7-838F91294CF8}"/>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A97A3B16-FC78-C7AC-1950-E3012354F826}"/>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1A8BEB61-B700-29B7-0C7C-DB5F64B9311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BC30481B-C492-97C9-29DA-A5DA468EFEB8}"/>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4CB110DE-38FA-9D95-4FB3-B91826906BF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676F03E5-B912-1A5B-4256-C05C21D1D969}"/>
              </a:ext>
            </a:extLst>
          </p:cNvPr>
          <p:cNvSpPr txBox="1"/>
          <p:nvPr/>
        </p:nvSpPr>
        <p:spPr>
          <a:xfrm>
            <a:off x="562166" y="1955421"/>
            <a:ext cx="15460305" cy="8211479"/>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Housebound Status</a:t>
            </a:r>
          </a:p>
          <a:p>
            <a:pPr marL="1257300" lvl="2" indent="-342900">
              <a:buFont typeface="Arial" panose="020B0604020202020204" pitchFamily="34" charset="0"/>
              <a:buChar char="•"/>
            </a:pPr>
            <a:r>
              <a:rPr lang="en-US" sz="2400" dirty="0">
                <a:solidFill>
                  <a:srgbClr val="2B4570"/>
                </a:solidFill>
                <a:latin typeface="Georgia Pro"/>
              </a:rPr>
              <a:t>Single service-connected disability rated at 100% and veteran is literally housebound due to condition, or</a:t>
            </a:r>
          </a:p>
          <a:p>
            <a:pPr marL="1257300" lvl="2" indent="-342900">
              <a:buFont typeface="Arial" panose="020B0604020202020204" pitchFamily="34" charset="0"/>
              <a:buChar char="•"/>
            </a:pPr>
            <a:r>
              <a:rPr lang="en-US" sz="2400" dirty="0">
                <a:solidFill>
                  <a:srgbClr val="2B4570"/>
                </a:solidFill>
                <a:latin typeface="Georgia Pro"/>
              </a:rPr>
              <a:t>Single service-connected disability rated at 100% or TDIU PLUS other service-connected disabilities that involve a different body system with combined rating of 60%</a:t>
            </a:r>
          </a:p>
          <a:p>
            <a:pPr marL="1257300" lvl="2" indent="-342900">
              <a:buFont typeface="Arial" panose="020B0604020202020204" pitchFamily="34" charset="0"/>
              <a:buChar char="•"/>
            </a:pPr>
            <a:endParaRPr lang="en-US" sz="2400" dirty="0">
              <a:solidFill>
                <a:srgbClr val="2B4570"/>
              </a:solidFill>
              <a:latin typeface="Georgia Pro"/>
            </a:endParaRPr>
          </a:p>
          <a:p>
            <a:pPr marL="800100" lvl="1" indent="-342900">
              <a:buFont typeface="Arial" panose="020B0604020202020204" pitchFamily="34" charset="0"/>
              <a:buChar char="•"/>
            </a:pPr>
            <a:r>
              <a:rPr lang="en-US" sz="2400" dirty="0">
                <a:solidFill>
                  <a:srgbClr val="2B4570"/>
                </a:solidFill>
                <a:latin typeface="Georgia Pro"/>
              </a:rPr>
              <a:t>Aid and Attendance</a:t>
            </a:r>
          </a:p>
          <a:p>
            <a:pPr marL="1257300" lvl="2" indent="-342900">
              <a:buFont typeface="Arial" panose="020B0604020202020204" pitchFamily="34" charset="0"/>
              <a:buChar char="•"/>
            </a:pPr>
            <a:r>
              <a:rPr lang="en-US" sz="2400" dirty="0">
                <a:solidFill>
                  <a:srgbClr val="2B4570"/>
                </a:solidFill>
                <a:latin typeface="Georgia Pro"/>
              </a:rPr>
              <a:t>Due to service-connected condition(s), veteran requires regular assistance to perform activities of daily living</a:t>
            </a:r>
          </a:p>
          <a:p>
            <a:pPr marL="1257300" lvl="2" indent="-342900">
              <a:buFont typeface="Arial" panose="020B0604020202020204" pitchFamily="34" charset="0"/>
              <a:buChar char="•"/>
            </a:pPr>
            <a:r>
              <a:rPr lang="en-US" sz="2400" dirty="0">
                <a:solidFill>
                  <a:srgbClr val="2B4570"/>
                </a:solidFill>
                <a:latin typeface="Georgia Pro"/>
              </a:rPr>
              <a:t>Higher SMC rates if disabilities are more severe</a:t>
            </a:r>
          </a:p>
          <a:p>
            <a:pPr marL="1257300" lvl="2" indent="-342900">
              <a:buFont typeface="Arial" panose="020B0604020202020204" pitchFamily="34" charset="0"/>
              <a:buChar char="•"/>
            </a:pPr>
            <a:endParaRPr lang="en-US" sz="2400" dirty="0">
              <a:solidFill>
                <a:srgbClr val="2B4570"/>
              </a:solidFill>
              <a:latin typeface="Georgia Pro"/>
            </a:endParaRPr>
          </a:p>
          <a:p>
            <a:pPr marL="800100" lvl="1" indent="-342900">
              <a:buFont typeface="Arial" panose="020B0604020202020204" pitchFamily="34" charset="0"/>
              <a:buChar char="•"/>
            </a:pPr>
            <a:r>
              <a:rPr lang="en-US" sz="2400" dirty="0">
                <a:solidFill>
                  <a:srgbClr val="2B4570"/>
                </a:solidFill>
                <a:latin typeface="Georgia Pro"/>
              </a:rPr>
              <a:t>Survivor’s Benefits (service-connected disability related)</a:t>
            </a:r>
          </a:p>
          <a:p>
            <a:pPr marL="1257300" lvl="2" indent="-342900">
              <a:buFont typeface="Arial" panose="020B0604020202020204" pitchFamily="34" charset="0"/>
              <a:buChar char="•"/>
            </a:pPr>
            <a:r>
              <a:rPr lang="en-US" sz="2400" dirty="0">
                <a:solidFill>
                  <a:srgbClr val="2B4570"/>
                </a:solidFill>
                <a:latin typeface="Georgia Pro"/>
              </a:rPr>
              <a:t>Dependency and Indemnity Compensation (DIC)</a:t>
            </a:r>
          </a:p>
          <a:p>
            <a:pPr marL="1257300" lvl="2" indent="-342900">
              <a:buFont typeface="Arial" panose="020B0604020202020204" pitchFamily="34" charset="0"/>
              <a:buChar char="•"/>
            </a:pPr>
            <a:r>
              <a:rPr lang="en-US" sz="2400" dirty="0">
                <a:solidFill>
                  <a:srgbClr val="2B4570"/>
                </a:solidFill>
                <a:latin typeface="Georgia Pro"/>
              </a:rPr>
              <a:t>Veteran died of service-connected condition or had totally disabling condition for period of time prior to and at time of death</a:t>
            </a:r>
          </a:p>
          <a:p>
            <a:pPr marL="1257300" lvl="2" indent="-342900">
              <a:buFont typeface="Arial" panose="020B0604020202020204" pitchFamily="34" charset="0"/>
              <a:buChar char="•"/>
            </a:pPr>
            <a:r>
              <a:rPr lang="en-US" sz="2400" dirty="0">
                <a:solidFill>
                  <a:srgbClr val="2B4570"/>
                </a:solidFill>
                <a:latin typeface="Georgia Pro"/>
              </a:rPr>
              <a:t>Can be proved posthumously</a:t>
            </a:r>
          </a:p>
          <a:p>
            <a:pPr marL="1257300" lvl="2" indent="-342900">
              <a:buFont typeface="Arial" panose="020B0604020202020204" pitchFamily="34" charset="0"/>
              <a:buChar char="•"/>
            </a:pPr>
            <a:r>
              <a:rPr lang="en-US" sz="2400" dirty="0">
                <a:solidFill>
                  <a:srgbClr val="2B4570"/>
                </a:solidFill>
                <a:latin typeface="Georgia Pro"/>
              </a:rPr>
              <a:t>Not means tested for surviving spouse or children</a:t>
            </a:r>
          </a:p>
          <a:p>
            <a:pPr marL="1257300" lvl="2" indent="-342900">
              <a:buFont typeface="Arial" panose="020B0604020202020204" pitchFamily="34" charset="0"/>
              <a:buChar char="•"/>
            </a:pPr>
            <a:r>
              <a:rPr lang="en-US" sz="2400" dirty="0">
                <a:solidFill>
                  <a:srgbClr val="2B4570"/>
                </a:solidFill>
                <a:latin typeface="Georgia Pro"/>
              </a:rPr>
              <a:t>Is means tested for surviving parents</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CD7ACF58-3E6D-A11A-3912-8285AD421D5C}"/>
              </a:ext>
            </a:extLst>
          </p:cNvPr>
          <p:cNvSpPr txBox="1"/>
          <p:nvPr/>
        </p:nvSpPr>
        <p:spPr>
          <a:xfrm>
            <a:off x="1028699" y="439102"/>
            <a:ext cx="15362261"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Special Monthly Compensation</a:t>
            </a:r>
          </a:p>
        </p:txBody>
      </p:sp>
      <p:sp>
        <p:nvSpPr>
          <p:cNvPr id="9" name="Freeform 9">
            <a:extLst>
              <a:ext uri="{FF2B5EF4-FFF2-40B4-BE49-F238E27FC236}">
                <a16:creationId xmlns:a16="http://schemas.microsoft.com/office/drawing/2014/main" id="{C387CEC7-0603-0F33-6B01-7C299C57330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9DB689F9-A76F-2100-A48F-E28385FAB9C6}"/>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96220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5BFEA-DB62-D320-2450-5AB8616F2E8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B2D8B27-190C-4CCD-BCF0-34BD4CA53AA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DFEC2668-014E-BAD1-E843-CF4E9B604B62}"/>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A2580C6C-ECCC-F5FA-33AF-0C0320E467B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777219B4-3B2B-1BEF-7125-D777EC76E3A7}"/>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75895BB-3FD3-91B8-E58E-1765962A71A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371D9821-CAA3-68D6-343E-D64C1EAAFAB8}"/>
              </a:ext>
            </a:extLst>
          </p:cNvPr>
          <p:cNvSpPr txBox="1"/>
          <p:nvPr/>
        </p:nvSpPr>
        <p:spPr>
          <a:xfrm>
            <a:off x="562167" y="1955421"/>
            <a:ext cx="15184840" cy="4518160"/>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Means tested monthly cash benefit for low-income wartime veterans</a:t>
            </a:r>
          </a:p>
          <a:p>
            <a:pPr marL="800100" lvl="1" indent="-342900">
              <a:buFont typeface="Arial" panose="020B0604020202020204" pitchFamily="34" charset="0"/>
              <a:buChar char="•"/>
            </a:pPr>
            <a:r>
              <a:rPr lang="en-US" sz="2400" dirty="0">
                <a:solidFill>
                  <a:srgbClr val="2B4570"/>
                </a:solidFill>
                <a:latin typeface="Georgia Pro"/>
              </a:rPr>
              <a:t>Permanent disability or attaining age 65+ required</a:t>
            </a:r>
          </a:p>
          <a:p>
            <a:pPr marL="800100" lvl="1" indent="-342900">
              <a:buFont typeface="Arial" panose="020B0604020202020204" pitchFamily="34" charset="0"/>
              <a:buChar char="•"/>
            </a:pPr>
            <a:r>
              <a:rPr lang="en-US" sz="2400" dirty="0">
                <a:solidFill>
                  <a:srgbClr val="2B4570"/>
                </a:solidFill>
                <a:latin typeface="Georgia Pro"/>
              </a:rPr>
              <a:t>Award amount based on household income and number of dependents</a:t>
            </a:r>
          </a:p>
          <a:p>
            <a:pPr marL="800100" lvl="1" indent="-342900">
              <a:buFont typeface="Arial" panose="020B0604020202020204" pitchFamily="34" charset="0"/>
              <a:buChar char="•"/>
            </a:pPr>
            <a:r>
              <a:rPr lang="en-US" sz="2400" dirty="0">
                <a:solidFill>
                  <a:srgbClr val="2B4570"/>
                </a:solidFill>
                <a:latin typeface="Georgia Pro"/>
              </a:rPr>
              <a:t>Eligibility requires at least one day of service during wartime period (deployment not required)</a:t>
            </a:r>
          </a:p>
          <a:p>
            <a:pPr marL="800100" lvl="1" indent="-342900">
              <a:buFont typeface="Arial" panose="020B0604020202020204" pitchFamily="34" charset="0"/>
              <a:buChar char="•"/>
            </a:pPr>
            <a:r>
              <a:rPr lang="en-US" sz="2400" dirty="0">
                <a:solidFill>
                  <a:srgbClr val="2B4570"/>
                </a:solidFill>
                <a:latin typeface="Georgia Pro"/>
              </a:rPr>
              <a:t>Age 65+, SSI/SSDI beneficiaries, and nursing home residents are presumed disabled</a:t>
            </a:r>
          </a:p>
          <a:p>
            <a:pPr marL="800100" lvl="1" indent="-342900">
              <a:buFont typeface="Arial" panose="020B0604020202020204" pitchFamily="34" charset="0"/>
              <a:buChar char="•"/>
            </a:pPr>
            <a:r>
              <a:rPr lang="en-US" sz="2400" dirty="0">
                <a:solidFill>
                  <a:srgbClr val="2B4570"/>
                </a:solidFill>
                <a:latin typeface="Georgia Pro"/>
              </a:rPr>
              <a:t>All others must prove disability (service-connection not required, only that disabling condition not arise from willful misconduct)</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B19F89E1-005E-6494-96C7-AE46ECCAF8FA}"/>
              </a:ext>
            </a:extLst>
          </p:cNvPr>
          <p:cNvSpPr txBox="1"/>
          <p:nvPr/>
        </p:nvSpPr>
        <p:spPr>
          <a:xfrm>
            <a:off x="1028699" y="439102"/>
            <a:ext cx="15362261"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Wartime Pension</a:t>
            </a:r>
          </a:p>
        </p:txBody>
      </p:sp>
      <p:sp>
        <p:nvSpPr>
          <p:cNvPr id="9" name="Freeform 9">
            <a:extLst>
              <a:ext uri="{FF2B5EF4-FFF2-40B4-BE49-F238E27FC236}">
                <a16:creationId xmlns:a16="http://schemas.microsoft.com/office/drawing/2014/main" id="{5802BAA9-D93D-98F0-D1EE-92D9210FEC8A}"/>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6408FB26-1F9C-3441-2EE4-14D7FC7FE118}"/>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8107B54C-AE99-E4F2-F0EE-5F054A995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613" y="4672115"/>
            <a:ext cx="14914394" cy="5383801"/>
          </a:xfrm>
          <a:prstGeom prst="rect">
            <a:avLst/>
          </a:prstGeom>
        </p:spPr>
      </p:pic>
    </p:spTree>
    <p:extLst>
      <p:ext uri="{BB962C8B-B14F-4D97-AF65-F5344CB8AC3E}">
        <p14:creationId xmlns:p14="http://schemas.microsoft.com/office/powerpoint/2010/main" val="1198975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C5646-49DA-3FA4-D2C5-F8B0E70B062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4060833-87C3-CDA3-4A07-9FD6D948186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3CE1EDB-9CEB-DF9A-597E-0098AABDF12A}"/>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B86BC939-6F56-61E0-9506-4C29489CC97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DD34423A-949B-EBC0-6BAE-E1F8757E3A9E}"/>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E7CF75CB-AB44-9144-0F79-1903E8DA4234}"/>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98D997C0-3585-C923-5B08-C47B7D795F7A}"/>
              </a:ext>
            </a:extLst>
          </p:cNvPr>
          <p:cNvSpPr txBox="1"/>
          <p:nvPr/>
        </p:nvSpPr>
        <p:spPr>
          <a:xfrm>
            <a:off x="562167" y="1955421"/>
            <a:ext cx="15184840" cy="6364819"/>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Income Limit</a:t>
            </a:r>
          </a:p>
          <a:p>
            <a:pPr marL="1257300" lvl="2" indent="-342900">
              <a:buFont typeface="Arial" panose="020B0604020202020204" pitchFamily="34" charset="0"/>
              <a:buChar char="•"/>
            </a:pPr>
            <a:r>
              <a:rPr lang="en-US" sz="2400" dirty="0">
                <a:solidFill>
                  <a:srgbClr val="2B4570"/>
                </a:solidFill>
                <a:latin typeface="Georgia Pro"/>
              </a:rPr>
              <a:t>Must be below Maximum Annual Pension Rate (MAPR)</a:t>
            </a:r>
          </a:p>
          <a:p>
            <a:pPr marL="1257300" lvl="2" indent="-342900">
              <a:buFont typeface="Arial" panose="020B0604020202020204" pitchFamily="34" charset="0"/>
              <a:buChar char="•"/>
            </a:pPr>
            <a:r>
              <a:rPr lang="en-US" sz="2400" dirty="0">
                <a:solidFill>
                  <a:srgbClr val="2B4570"/>
                </a:solidFill>
                <a:latin typeface="Georgia Pro"/>
              </a:rPr>
              <a:t>2026 numbers:</a:t>
            </a:r>
          </a:p>
          <a:p>
            <a:pPr marL="1714500" lvl="3" indent="-342900">
              <a:buFont typeface="Arial" panose="020B0604020202020204" pitchFamily="34" charset="0"/>
              <a:buChar char="•"/>
            </a:pPr>
            <a:r>
              <a:rPr lang="en-US" sz="2400" dirty="0">
                <a:solidFill>
                  <a:srgbClr val="2B4570"/>
                </a:solidFill>
                <a:latin typeface="Georgia Pro"/>
              </a:rPr>
              <a:t>Basic: 17,441/year (1,453/month)</a:t>
            </a:r>
          </a:p>
          <a:p>
            <a:pPr marL="1714500" lvl="3" indent="-342900">
              <a:buFont typeface="Arial" panose="020B0604020202020204" pitchFamily="34" charset="0"/>
              <a:buChar char="•"/>
            </a:pPr>
            <a:r>
              <a:rPr lang="en-US" sz="2400" dirty="0">
                <a:solidFill>
                  <a:srgbClr val="2B4570"/>
                </a:solidFill>
                <a:latin typeface="Georgia Pro"/>
              </a:rPr>
              <a:t>Housebound: 21,313/year (1,776/month)</a:t>
            </a:r>
          </a:p>
          <a:p>
            <a:pPr marL="1714500" lvl="3" indent="-342900">
              <a:buFont typeface="Arial" panose="020B0604020202020204" pitchFamily="34" charset="0"/>
              <a:buChar char="•"/>
            </a:pPr>
            <a:r>
              <a:rPr lang="en-US" sz="2400" dirty="0">
                <a:solidFill>
                  <a:srgbClr val="2B4570"/>
                </a:solidFill>
                <a:latin typeface="Georgia Pro"/>
              </a:rPr>
              <a:t>Aid &amp; Attendance: 29,093/year (2,424/month)</a:t>
            </a:r>
          </a:p>
          <a:p>
            <a:pPr marL="1714500" lvl="3" indent="-342900">
              <a:buFont typeface="Arial" panose="020B0604020202020204" pitchFamily="34" charset="0"/>
              <a:buChar char="•"/>
            </a:pPr>
            <a:r>
              <a:rPr lang="en-US" sz="2400" dirty="0">
                <a:solidFill>
                  <a:srgbClr val="2B4570"/>
                </a:solidFill>
                <a:latin typeface="Georgia Pro"/>
              </a:rPr>
              <a:t>Increases based on number of dependents</a:t>
            </a:r>
          </a:p>
          <a:p>
            <a:pPr marL="1257300" lvl="2" indent="-342900">
              <a:buFont typeface="Arial" panose="020B0604020202020204" pitchFamily="34" charset="0"/>
              <a:buChar char="•"/>
            </a:pPr>
            <a:r>
              <a:rPr lang="en-US" sz="2400" dirty="0">
                <a:solidFill>
                  <a:srgbClr val="2B4570"/>
                </a:solidFill>
                <a:latin typeface="Georgia Pro"/>
              </a:rPr>
              <a:t>Dollar for dollar reduction based on countable income from MAPR calculated annually</a:t>
            </a:r>
          </a:p>
          <a:p>
            <a:pPr marL="800100" lvl="1" indent="-342900">
              <a:buFont typeface="Arial" panose="020B0604020202020204" pitchFamily="34" charset="0"/>
              <a:buChar char="•"/>
            </a:pPr>
            <a:r>
              <a:rPr lang="en-US" sz="2400" dirty="0">
                <a:solidFill>
                  <a:srgbClr val="2B4570"/>
                </a:solidFill>
                <a:latin typeface="Georgia Pro"/>
              </a:rPr>
              <a:t>Asset limit</a:t>
            </a:r>
          </a:p>
          <a:p>
            <a:pPr marL="1257300" lvl="2" indent="-342900">
              <a:buFont typeface="Arial" panose="020B0604020202020204" pitchFamily="34" charset="0"/>
              <a:buChar char="•"/>
            </a:pPr>
            <a:r>
              <a:rPr lang="en-US" sz="2400" dirty="0">
                <a:solidFill>
                  <a:srgbClr val="2B4570"/>
                </a:solidFill>
                <a:latin typeface="Georgia Pro"/>
              </a:rPr>
              <a:t>$159,240</a:t>
            </a:r>
          </a:p>
          <a:p>
            <a:pPr marL="1257300" lvl="2" indent="-342900">
              <a:buFont typeface="Arial" panose="020B0604020202020204" pitchFamily="34" charset="0"/>
              <a:buChar char="•"/>
            </a:pPr>
            <a:r>
              <a:rPr lang="en-US" sz="2400" dirty="0">
                <a:solidFill>
                  <a:srgbClr val="2B4570"/>
                </a:solidFill>
                <a:latin typeface="Georgia Pro"/>
              </a:rPr>
              <a:t>Primary home and car not counted</a:t>
            </a:r>
          </a:p>
          <a:p>
            <a:pPr marL="1257300" lvl="2" indent="-342900">
              <a:buFont typeface="Arial" panose="020B0604020202020204" pitchFamily="34" charset="0"/>
              <a:buChar char="•"/>
            </a:pPr>
            <a:r>
              <a:rPr lang="en-US" sz="2400" dirty="0">
                <a:solidFill>
                  <a:srgbClr val="2B4570"/>
                </a:solidFill>
                <a:latin typeface="Georgia Pro"/>
              </a:rPr>
              <a:t>3-year lookback period</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DB54084D-9AF7-199F-E326-B895D5009061}"/>
              </a:ext>
            </a:extLst>
          </p:cNvPr>
          <p:cNvSpPr txBox="1"/>
          <p:nvPr/>
        </p:nvSpPr>
        <p:spPr>
          <a:xfrm>
            <a:off x="1028699" y="439102"/>
            <a:ext cx="15362261"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Wartime Pension Con.</a:t>
            </a:r>
          </a:p>
        </p:txBody>
      </p:sp>
      <p:sp>
        <p:nvSpPr>
          <p:cNvPr id="9" name="Freeform 9">
            <a:extLst>
              <a:ext uri="{FF2B5EF4-FFF2-40B4-BE49-F238E27FC236}">
                <a16:creationId xmlns:a16="http://schemas.microsoft.com/office/drawing/2014/main" id="{EF861107-D02F-E4D9-7DE4-5425EB21B884}"/>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E724D5AA-D402-8735-4D11-5DF27C95FB8D}"/>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252019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39031-5A42-49C5-AFC6-93CD039388F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214A7CE-071C-0A6E-51F1-63BC9BA2C8B6}"/>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A3B13269-F295-158B-B6D6-065B37BAA7F4}"/>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C6FE8D6-FF47-94A2-0444-92B17F5A403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033C9B70-59A9-C6DB-5145-113280C75B0E}"/>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E22D289-14C4-456C-6784-D6E6E579BB21}"/>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BC22E78A-61F3-0FBE-0E11-09BBD48E1DE1}"/>
              </a:ext>
            </a:extLst>
          </p:cNvPr>
          <p:cNvSpPr txBox="1"/>
          <p:nvPr/>
        </p:nvSpPr>
        <p:spPr>
          <a:xfrm>
            <a:off x="562167" y="1955421"/>
            <a:ext cx="15184840" cy="5995487"/>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Should not be assessed if solely due to VA administrative error. 38 CFR 3.500(b)(2); 38 USC 5112(b)(10).</a:t>
            </a:r>
          </a:p>
          <a:p>
            <a:pPr marL="800100" lvl="1" indent="-342900">
              <a:buFont typeface="Arial" panose="020B0604020202020204" pitchFamily="34" charset="0"/>
              <a:buChar char="•"/>
            </a:pPr>
            <a:r>
              <a:rPr lang="en-US" sz="2400" dirty="0">
                <a:solidFill>
                  <a:srgbClr val="2B4570"/>
                </a:solidFill>
                <a:latin typeface="Georgia Pro"/>
              </a:rPr>
              <a:t>Common ways overpayments occur</a:t>
            </a:r>
          </a:p>
          <a:p>
            <a:pPr marL="1257300" lvl="2" indent="-342900">
              <a:buFont typeface="Arial" panose="020B0604020202020204" pitchFamily="34" charset="0"/>
              <a:buChar char="•"/>
            </a:pPr>
            <a:r>
              <a:rPr lang="en-US" sz="2400" dirty="0">
                <a:solidFill>
                  <a:srgbClr val="2B4570"/>
                </a:solidFill>
                <a:latin typeface="Georgia Pro"/>
              </a:rPr>
              <a:t>Unreported income or assets and receiving wartime pension</a:t>
            </a:r>
          </a:p>
          <a:p>
            <a:pPr marL="1257300" lvl="2" indent="-342900">
              <a:buFont typeface="Arial" panose="020B0604020202020204" pitchFamily="34" charset="0"/>
              <a:buChar char="•"/>
            </a:pPr>
            <a:r>
              <a:rPr lang="en-US" sz="2400" dirty="0">
                <a:solidFill>
                  <a:srgbClr val="2B4570"/>
                </a:solidFill>
                <a:latin typeface="Georgia Pro"/>
              </a:rPr>
              <a:t>Incarceration or other justice involvement</a:t>
            </a:r>
          </a:p>
          <a:p>
            <a:pPr marL="1257300" lvl="2" indent="-342900">
              <a:buFont typeface="Arial" panose="020B0604020202020204" pitchFamily="34" charset="0"/>
              <a:buChar char="•"/>
            </a:pPr>
            <a:r>
              <a:rPr lang="en-US" sz="2400" dirty="0">
                <a:solidFill>
                  <a:srgbClr val="2B4570"/>
                </a:solidFill>
                <a:latin typeface="Georgia Pro"/>
              </a:rPr>
              <a:t>School enrollment changes while receiving GI Bill</a:t>
            </a:r>
          </a:p>
          <a:p>
            <a:pPr marL="1257300" lvl="2" indent="-342900">
              <a:buFont typeface="Arial" panose="020B0604020202020204" pitchFamily="34" charset="0"/>
              <a:buChar char="•"/>
            </a:pPr>
            <a:r>
              <a:rPr lang="en-US" sz="2400" dirty="0">
                <a:solidFill>
                  <a:srgbClr val="2B4570"/>
                </a:solidFill>
                <a:latin typeface="Georgia Pro"/>
              </a:rPr>
              <a:t>Award amount not changed when number of dependents does (such as in divorce)</a:t>
            </a:r>
          </a:p>
          <a:p>
            <a:pPr marL="800100" lvl="1" indent="-342900">
              <a:buFont typeface="Arial" panose="020B0604020202020204" pitchFamily="34" charset="0"/>
              <a:buChar char="•"/>
            </a:pPr>
            <a:r>
              <a:rPr lang="en-US" sz="2400" dirty="0">
                <a:solidFill>
                  <a:srgbClr val="2B4570"/>
                </a:solidFill>
                <a:latin typeface="Georgia Pro"/>
              </a:rPr>
              <a:t>How to respond:</a:t>
            </a:r>
          </a:p>
          <a:p>
            <a:pPr marL="1257300" lvl="2" indent="-342900">
              <a:buFont typeface="Arial" panose="020B0604020202020204" pitchFamily="34" charset="0"/>
              <a:buChar char="•"/>
            </a:pPr>
            <a:r>
              <a:rPr lang="en-US" sz="2400" dirty="0">
                <a:solidFill>
                  <a:srgbClr val="2B4570"/>
                </a:solidFill>
                <a:latin typeface="Georgia Pro"/>
              </a:rPr>
              <a:t>1- Appeal validity or amount owed on OP; no deadline to file; 38 CFR 1.911(c)(3)</a:t>
            </a:r>
          </a:p>
          <a:p>
            <a:pPr marL="1257300" lvl="2" indent="-342900">
              <a:buFont typeface="Arial" panose="020B0604020202020204" pitchFamily="34" charset="0"/>
              <a:buChar char="•"/>
            </a:pPr>
            <a:r>
              <a:rPr lang="en-US" sz="2400" dirty="0">
                <a:solidFill>
                  <a:srgbClr val="2B4570"/>
                </a:solidFill>
                <a:latin typeface="Georgia Pro"/>
              </a:rPr>
              <a:t>2- Waiver request; one year to file; factors considered: 38 USC 5302; 38 CFR 1.965(a)</a:t>
            </a:r>
          </a:p>
          <a:p>
            <a:pPr marL="1257300" lvl="2" indent="-342900">
              <a:buFont typeface="Arial" panose="020B0604020202020204" pitchFamily="34" charset="0"/>
              <a:buChar char="•"/>
            </a:pPr>
            <a:r>
              <a:rPr lang="en-US" sz="2400" dirty="0">
                <a:solidFill>
                  <a:srgbClr val="2B4570"/>
                </a:solidFill>
                <a:latin typeface="Georgia Pro"/>
              </a:rPr>
              <a:t>3- Negotiate/Compromise lower lump sum payment (no deadline)</a:t>
            </a:r>
          </a:p>
          <a:p>
            <a:pPr marL="1257300" lvl="2" indent="-342900">
              <a:buFont typeface="Arial" panose="020B0604020202020204" pitchFamily="34" charset="0"/>
              <a:buChar char="•"/>
            </a:pPr>
            <a:r>
              <a:rPr lang="en-US" sz="2400" dirty="0">
                <a:solidFill>
                  <a:srgbClr val="2B4570"/>
                </a:solidFill>
                <a:latin typeface="Georgia Pro"/>
              </a:rPr>
              <a:t>4- Payment Plan- no deadline to request</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0FAA8066-E751-A0E5-F2D7-A010B0CB5CC9}"/>
              </a:ext>
            </a:extLst>
          </p:cNvPr>
          <p:cNvSpPr txBox="1"/>
          <p:nvPr/>
        </p:nvSpPr>
        <p:spPr>
          <a:xfrm>
            <a:off x="1028699" y="439102"/>
            <a:ext cx="15362261"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Overpayments</a:t>
            </a:r>
          </a:p>
        </p:txBody>
      </p:sp>
      <p:sp>
        <p:nvSpPr>
          <p:cNvPr id="9" name="Freeform 9">
            <a:extLst>
              <a:ext uri="{FF2B5EF4-FFF2-40B4-BE49-F238E27FC236}">
                <a16:creationId xmlns:a16="http://schemas.microsoft.com/office/drawing/2014/main" id="{E6C84D62-646E-4DBA-4D93-0FCE703B919C}"/>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D4C0D2D1-0219-F227-C86C-C0F70CD5F50F}"/>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2929213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A3449-8FAB-E3CD-D19D-5210104B23F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B7FBA1A-E667-E154-9C50-E054EB6FEF3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1AF0982F-0729-8845-9F31-BCF0934F84ED}"/>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DFF7F40E-7D98-EDDD-8B08-3375320F71C9}"/>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D1EFB3FE-1153-DA0B-50B0-4551473EF113}"/>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80A72A19-78C1-ED53-0124-70C04C11F84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F952E616-2B03-0691-F91D-F032889C5E9B}"/>
              </a:ext>
            </a:extLst>
          </p:cNvPr>
          <p:cNvSpPr txBox="1"/>
          <p:nvPr/>
        </p:nvSpPr>
        <p:spPr>
          <a:xfrm>
            <a:off x="562167" y="1955421"/>
            <a:ext cx="15184840" cy="7472815"/>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2400" dirty="0">
                <a:solidFill>
                  <a:srgbClr val="2B4570"/>
                </a:solidFill>
                <a:latin typeface="Georgia Pro"/>
              </a:rPr>
              <a:t>Accreditation required</a:t>
            </a:r>
          </a:p>
          <a:p>
            <a:pPr marL="1257300" lvl="2" indent="-342900">
              <a:buFont typeface="Arial" panose="020B0604020202020204" pitchFamily="34" charset="0"/>
              <a:buChar char="•"/>
            </a:pPr>
            <a:r>
              <a:rPr lang="en-US" sz="2400" dirty="0">
                <a:solidFill>
                  <a:srgbClr val="2B4570"/>
                </a:solidFill>
                <a:latin typeface="Georgia Pro"/>
              </a:rPr>
              <a:t>Attorneys</a:t>
            </a:r>
          </a:p>
          <a:p>
            <a:pPr marL="1714500" lvl="3" indent="-342900">
              <a:buFont typeface="Arial" panose="020B0604020202020204" pitchFamily="34" charset="0"/>
              <a:buChar char="•"/>
            </a:pPr>
            <a:r>
              <a:rPr lang="en-US" sz="2400" dirty="0">
                <a:solidFill>
                  <a:srgbClr val="2B4570"/>
                </a:solidFill>
                <a:latin typeface="Georgia Pro"/>
              </a:rPr>
              <a:t>Bar admission and good standing required</a:t>
            </a:r>
          </a:p>
          <a:p>
            <a:pPr marL="1714500" lvl="3" indent="-342900">
              <a:buFont typeface="Arial" panose="020B0604020202020204" pitchFamily="34" charset="0"/>
              <a:buChar char="•"/>
            </a:pPr>
            <a:r>
              <a:rPr lang="en-US" sz="2400" dirty="0">
                <a:solidFill>
                  <a:srgbClr val="2B4570"/>
                </a:solidFill>
                <a:latin typeface="Georgia Pro"/>
              </a:rPr>
              <a:t>Complete VA Form 21a</a:t>
            </a:r>
          </a:p>
          <a:p>
            <a:pPr marL="1714500" lvl="3" indent="-342900">
              <a:buFont typeface="Arial" panose="020B0604020202020204" pitchFamily="34" charset="0"/>
              <a:buChar char="•"/>
            </a:pPr>
            <a:r>
              <a:rPr lang="en-US" sz="2400" dirty="0">
                <a:solidFill>
                  <a:srgbClr val="2B4570"/>
                </a:solidFill>
                <a:latin typeface="Georgia Pro"/>
              </a:rPr>
              <a:t>Submit via fax 202-495-5457</a:t>
            </a:r>
          </a:p>
          <a:p>
            <a:pPr marL="1714500" lvl="3" indent="-342900">
              <a:buFont typeface="Arial" panose="020B0604020202020204" pitchFamily="34" charset="0"/>
              <a:buChar char="•"/>
            </a:pPr>
            <a:r>
              <a:rPr lang="en-US" sz="2400" dirty="0">
                <a:solidFill>
                  <a:srgbClr val="2B4570"/>
                </a:solidFill>
                <a:latin typeface="Georgia Pro"/>
              </a:rPr>
              <a:t>Attach certificates of good standing from all admitted courts/federal agencies</a:t>
            </a:r>
          </a:p>
          <a:p>
            <a:pPr marL="1257300" lvl="2" indent="-342900">
              <a:buFont typeface="Arial" panose="020B0604020202020204" pitchFamily="34" charset="0"/>
              <a:buChar char="•"/>
            </a:pPr>
            <a:r>
              <a:rPr lang="en-US" sz="2400" dirty="0">
                <a:solidFill>
                  <a:srgbClr val="2B4570"/>
                </a:solidFill>
                <a:latin typeface="Georgia Pro"/>
              </a:rPr>
              <a:t>Processing time: 60-120 Days</a:t>
            </a:r>
          </a:p>
          <a:p>
            <a:pPr marL="1257300" lvl="2" indent="-342900">
              <a:buFont typeface="Arial" panose="020B0604020202020204" pitchFamily="34" charset="0"/>
              <a:buChar char="•"/>
            </a:pPr>
            <a:r>
              <a:rPr lang="en-US" sz="2400" dirty="0">
                <a:solidFill>
                  <a:srgbClr val="2B4570"/>
                </a:solidFill>
                <a:latin typeface="Georgia Pro"/>
              </a:rPr>
              <a:t>For initial accreditation, completion of 3.0 hours of approved CLEs required (PLI has a yearly course that meets this requirement)</a:t>
            </a:r>
          </a:p>
          <a:p>
            <a:pPr marL="1257300" lvl="2" indent="-342900">
              <a:buFont typeface="Arial" panose="020B0604020202020204" pitchFamily="34" charset="0"/>
              <a:buChar char="•"/>
            </a:pPr>
            <a:r>
              <a:rPr lang="en-US" sz="2400" dirty="0">
                <a:solidFill>
                  <a:srgbClr val="2B4570"/>
                </a:solidFill>
                <a:latin typeface="Georgia Pro"/>
              </a:rPr>
              <a:t>At one-year mark, send completion certificate for CLEs and good standing certifications to OGC</a:t>
            </a:r>
          </a:p>
          <a:p>
            <a:pPr marL="800100" lvl="1" indent="-342900">
              <a:buFont typeface="Arial" panose="020B0604020202020204" pitchFamily="34" charset="0"/>
              <a:buChar char="•"/>
            </a:pPr>
            <a:r>
              <a:rPr lang="en-US" sz="2400" dirty="0">
                <a:solidFill>
                  <a:srgbClr val="2B4570"/>
                </a:solidFill>
                <a:latin typeface="Georgia Pro"/>
              </a:rPr>
              <a:t>For each subsequent year</a:t>
            </a:r>
          </a:p>
          <a:p>
            <a:pPr marL="1257300" lvl="2" indent="-342900">
              <a:buFont typeface="Arial" panose="020B0604020202020204" pitchFamily="34" charset="0"/>
              <a:buChar char="•"/>
            </a:pPr>
            <a:r>
              <a:rPr lang="en-US" sz="2400" dirty="0">
                <a:solidFill>
                  <a:srgbClr val="2B4570"/>
                </a:solidFill>
                <a:latin typeface="Georgia Pro"/>
              </a:rPr>
              <a:t>After initial accreditation, only good standing materials required</a:t>
            </a:r>
          </a:p>
          <a:p>
            <a:pPr marL="1257300" lvl="2" indent="-342900">
              <a:buFont typeface="Arial" panose="020B0604020202020204" pitchFamily="34" charset="0"/>
              <a:buChar char="•"/>
            </a:pPr>
            <a:r>
              <a:rPr lang="en-US" sz="2400" dirty="0">
                <a:solidFill>
                  <a:srgbClr val="2B4570"/>
                </a:solidFill>
                <a:latin typeface="Georgia Pro"/>
              </a:rPr>
              <a:t>Then alternating between CLE completion + good standing materials and just good standing materials</a:t>
            </a:r>
          </a:p>
          <a:p>
            <a:pPr marL="800100" lvl="1" indent="-342900">
              <a:buFont typeface="Arial" panose="020B0604020202020204" pitchFamily="34" charset="0"/>
              <a:buChar char="•"/>
            </a:pPr>
            <a:endParaRPr lang="en-US" sz="2400" dirty="0">
              <a:solidFill>
                <a:srgbClr val="2B4570"/>
              </a:solidFill>
              <a:latin typeface="Georgia Pro"/>
            </a:endParaRPr>
          </a:p>
          <a:p>
            <a:pPr marL="800100" lvl="1" indent="-342900">
              <a:buFont typeface="Arial" panose="020B0604020202020204" pitchFamily="34" charset="0"/>
              <a:buChar char="•"/>
            </a:pPr>
            <a:r>
              <a:rPr lang="en-US" sz="2400" dirty="0">
                <a:solidFill>
                  <a:srgbClr val="2B4570"/>
                </a:solidFill>
                <a:latin typeface="Georgia Pro"/>
              </a:rPr>
              <a:t>Accredited Representative Hotline: 855-225-0709</a:t>
            </a:r>
          </a:p>
          <a:p>
            <a:pPr marL="1257300" lvl="2" indent="-342900">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7B0AAE0D-698D-DC41-4B9B-03EEB2833491}"/>
              </a:ext>
            </a:extLst>
          </p:cNvPr>
          <p:cNvSpPr txBox="1"/>
          <p:nvPr/>
        </p:nvSpPr>
        <p:spPr>
          <a:xfrm>
            <a:off x="1028699" y="439102"/>
            <a:ext cx="15362261"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Practicing Before the VA</a:t>
            </a:r>
          </a:p>
        </p:txBody>
      </p:sp>
      <p:sp>
        <p:nvSpPr>
          <p:cNvPr id="9" name="Freeform 9">
            <a:extLst>
              <a:ext uri="{FF2B5EF4-FFF2-40B4-BE49-F238E27FC236}">
                <a16:creationId xmlns:a16="http://schemas.microsoft.com/office/drawing/2014/main" id="{689BCF02-BB24-40E3-1CF9-0647293FCBAD}"/>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0006AC7B-83B2-6B21-6DA1-AC8F967836F5}"/>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7062806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ECE2D-A644-5078-CCE1-BCAEFB99AC5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A30A388-FE1A-F09D-D3BC-35D29BB56A47}"/>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1A151465-B1FB-03AE-10C8-BB256C73C92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4" name="Group 4">
            <a:extLst>
              <a:ext uri="{FF2B5EF4-FFF2-40B4-BE49-F238E27FC236}">
                <a16:creationId xmlns:a16="http://schemas.microsoft.com/office/drawing/2014/main" id="{C2030D6D-64DE-B90B-6A05-5E9E10B19942}"/>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24737653-C94B-B716-B79A-F850D5BA587C}"/>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6" name="Freeform 6">
            <a:extLst>
              <a:ext uri="{FF2B5EF4-FFF2-40B4-BE49-F238E27FC236}">
                <a16:creationId xmlns:a16="http://schemas.microsoft.com/office/drawing/2014/main" id="{22525946-DB9B-DB42-FA43-AF04A52C83D1}"/>
              </a:ext>
            </a:extLst>
          </p:cNvPr>
          <p:cNvSpPr/>
          <p:nvPr/>
        </p:nvSpPr>
        <p:spPr>
          <a:xfrm>
            <a:off x="4307406" y="7108777"/>
            <a:ext cx="8188398" cy="2015606"/>
          </a:xfrm>
          <a:custGeom>
            <a:avLst/>
            <a:gdLst/>
            <a:ahLst/>
            <a:cxnLst/>
            <a:rect l="l" t="t" r="r" b="b"/>
            <a:pathLst>
              <a:path w="8188398" h="2015606">
                <a:moveTo>
                  <a:pt x="0" y="0"/>
                </a:moveTo>
                <a:lnTo>
                  <a:pt x="8188398" y="0"/>
                </a:lnTo>
                <a:lnTo>
                  <a:pt x="8188398" y="2015606"/>
                </a:lnTo>
                <a:lnTo>
                  <a:pt x="0" y="2015606"/>
                </a:lnTo>
                <a:lnTo>
                  <a:pt x="0" y="0"/>
                </a:lnTo>
                <a:close/>
              </a:path>
            </a:pathLst>
          </a:custGeom>
          <a:blipFill>
            <a:blip r:embed="rId2"/>
            <a:stretch>
              <a:fillRect/>
            </a:stretch>
          </a:blipFill>
        </p:spPr>
        <p:txBody>
          <a:bodyPr/>
          <a:lstStyle/>
          <a:p>
            <a:endParaRPr lang="en-US"/>
          </a:p>
        </p:txBody>
      </p:sp>
      <p:sp>
        <p:nvSpPr>
          <p:cNvPr id="7" name="TextBox 7">
            <a:extLst>
              <a:ext uri="{FF2B5EF4-FFF2-40B4-BE49-F238E27FC236}">
                <a16:creationId xmlns:a16="http://schemas.microsoft.com/office/drawing/2014/main" id="{3AE9A780-8B14-7CFF-1AEF-332FCF490397}"/>
              </a:ext>
            </a:extLst>
          </p:cNvPr>
          <p:cNvSpPr txBox="1"/>
          <p:nvPr/>
        </p:nvSpPr>
        <p:spPr>
          <a:xfrm>
            <a:off x="1028697" y="2614315"/>
            <a:ext cx="14745813" cy="1657350"/>
          </a:xfrm>
          <a:prstGeom prst="rect">
            <a:avLst/>
          </a:prstGeom>
        </p:spPr>
        <p:txBody>
          <a:bodyPr lIns="0" tIns="0" rIns="0" bIns="0" rtlCol="0" anchor="t">
            <a:spAutoFit/>
          </a:bodyPr>
          <a:lstStyle/>
          <a:p>
            <a:pPr algn="ctr">
              <a:lnSpc>
                <a:spcPts val="12000"/>
              </a:lnSpc>
            </a:pPr>
            <a:r>
              <a:rPr lang="en-US" sz="12000" b="1" dirty="0">
                <a:solidFill>
                  <a:srgbClr val="2B4570"/>
                </a:solidFill>
                <a:latin typeface="Kannada MN"/>
              </a:rPr>
              <a:t>Questions?</a:t>
            </a:r>
          </a:p>
        </p:txBody>
      </p:sp>
      <p:sp>
        <p:nvSpPr>
          <p:cNvPr id="8" name="Freeform 8">
            <a:extLst>
              <a:ext uri="{FF2B5EF4-FFF2-40B4-BE49-F238E27FC236}">
                <a16:creationId xmlns:a16="http://schemas.microsoft.com/office/drawing/2014/main" id="{A70B098C-C890-3261-9BDB-CC9B3011A46A}"/>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
        <p:nvSpPr>
          <p:cNvPr id="9" name="TextBox 8">
            <a:extLst>
              <a:ext uri="{FF2B5EF4-FFF2-40B4-BE49-F238E27FC236}">
                <a16:creationId xmlns:a16="http://schemas.microsoft.com/office/drawing/2014/main" id="{DF7ED0E4-9C44-096E-909D-FA9EE7F1640A}"/>
              </a:ext>
            </a:extLst>
          </p:cNvPr>
          <p:cNvSpPr txBox="1"/>
          <p:nvPr/>
        </p:nvSpPr>
        <p:spPr>
          <a:xfrm>
            <a:off x="2971272" y="4673630"/>
            <a:ext cx="10860665" cy="1631216"/>
          </a:xfrm>
          <a:prstGeom prst="rect">
            <a:avLst/>
          </a:prstGeom>
          <a:noFill/>
        </p:spPr>
        <p:txBody>
          <a:bodyPr wrap="none" rtlCol="0">
            <a:spAutoFit/>
          </a:bodyPr>
          <a:lstStyle/>
          <a:p>
            <a:pPr algn="ctr">
              <a:lnSpc>
                <a:spcPts val="12000"/>
              </a:lnSpc>
            </a:pPr>
            <a:r>
              <a:rPr lang="en-US" sz="6000" b="1" dirty="0">
                <a:solidFill>
                  <a:srgbClr val="2B4570"/>
                </a:solidFill>
                <a:latin typeface="Kannada MN"/>
                <a:hlinkClick r:id="rId4">
                  <a:extLst>
                    <a:ext uri="{A12FA001-AC4F-418D-AE19-62706E023703}">
                      <ahyp:hlinkClr xmlns:ahyp="http://schemas.microsoft.com/office/drawing/2018/hyperlinkcolor" val="tx"/>
                    </a:ext>
                  </a:extLst>
                </a:hlinkClick>
              </a:rPr>
              <a:t>cole@wtls.org</a:t>
            </a:r>
            <a:r>
              <a:rPr lang="en-US" sz="6000" b="1" dirty="0">
                <a:solidFill>
                  <a:srgbClr val="2B4570"/>
                </a:solidFill>
                <a:latin typeface="Kannada MN"/>
              </a:rPr>
              <a:t> | 731-426-1393</a:t>
            </a:r>
          </a:p>
        </p:txBody>
      </p:sp>
    </p:spTree>
    <p:extLst>
      <p:ext uri="{BB962C8B-B14F-4D97-AF65-F5344CB8AC3E}">
        <p14:creationId xmlns:p14="http://schemas.microsoft.com/office/powerpoint/2010/main" val="2007394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p:cNvGrpSpPr/>
          <p:nvPr/>
        </p:nvGrpSpPr>
        <p:grpSpPr>
          <a:xfrm>
            <a:off x="17066958" y="0"/>
            <a:ext cx="1221042" cy="10287000"/>
            <a:chOff x="0" y="0"/>
            <a:chExt cx="413044" cy="3479800"/>
          </a:xfrm>
        </p:grpSpPr>
        <p:sp>
          <p:nvSpPr>
            <p:cNvPr id="6" name="Freeform 6"/>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Freeform 7"/>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grpSp>
        <p:nvGrpSpPr>
          <p:cNvPr id="8" name="Group 7">
            <a:extLst>
              <a:ext uri="{FF2B5EF4-FFF2-40B4-BE49-F238E27FC236}">
                <a16:creationId xmlns:a16="http://schemas.microsoft.com/office/drawing/2014/main" id="{91BE8B3D-AE54-B512-6443-21A7FDABED47}"/>
              </a:ext>
            </a:extLst>
          </p:cNvPr>
          <p:cNvGrpSpPr/>
          <p:nvPr/>
        </p:nvGrpSpPr>
        <p:grpSpPr>
          <a:xfrm>
            <a:off x="513003" y="1386991"/>
            <a:ext cx="15912572" cy="8080961"/>
            <a:chOff x="513003" y="1386991"/>
            <a:chExt cx="15912572" cy="8080961"/>
          </a:xfrm>
        </p:grpSpPr>
        <p:sp>
          <p:nvSpPr>
            <p:cNvPr id="9" name="Freeform 9"/>
            <p:cNvSpPr/>
            <p:nvPr/>
          </p:nvSpPr>
          <p:spPr>
            <a:xfrm>
              <a:off x="513003" y="2338190"/>
              <a:ext cx="4885032" cy="3215634"/>
            </a:xfrm>
            <a:custGeom>
              <a:avLst/>
              <a:gdLst/>
              <a:ahLst/>
              <a:cxnLst/>
              <a:rect l="l" t="t" r="r" b="b"/>
              <a:pathLst>
                <a:path w="1396063" h="1023572">
                  <a:moveTo>
                    <a:pt x="1271603" y="1023572"/>
                  </a:moveTo>
                  <a:lnTo>
                    <a:pt x="124460" y="1023572"/>
                  </a:lnTo>
                  <a:cubicBezTo>
                    <a:pt x="55880" y="1023572"/>
                    <a:pt x="0" y="967692"/>
                    <a:pt x="0" y="899112"/>
                  </a:cubicBezTo>
                  <a:lnTo>
                    <a:pt x="0" y="124460"/>
                  </a:lnTo>
                  <a:cubicBezTo>
                    <a:pt x="0" y="55880"/>
                    <a:pt x="55880" y="0"/>
                    <a:pt x="124460" y="0"/>
                  </a:cubicBezTo>
                  <a:lnTo>
                    <a:pt x="1271603" y="0"/>
                  </a:lnTo>
                  <a:cubicBezTo>
                    <a:pt x="1340183" y="0"/>
                    <a:pt x="1396063" y="55880"/>
                    <a:pt x="1396063" y="124460"/>
                  </a:cubicBezTo>
                  <a:lnTo>
                    <a:pt x="1396063" y="899112"/>
                  </a:lnTo>
                  <a:cubicBezTo>
                    <a:pt x="1396063" y="967692"/>
                    <a:pt x="1340183" y="1023572"/>
                    <a:pt x="1271603" y="1023572"/>
                  </a:cubicBezTo>
                  <a:close/>
                </a:path>
              </a:pathLst>
            </a:custGeom>
            <a:solidFill>
              <a:srgbClr val="2B4570"/>
            </a:solidFill>
          </p:spPr>
          <p:txBody>
            <a:bodyPr/>
            <a:lstStyle/>
            <a:p>
              <a:endParaRPr lang="en-US"/>
            </a:p>
          </p:txBody>
        </p:sp>
        <p:sp>
          <p:nvSpPr>
            <p:cNvPr id="17" name="TextBox 17"/>
            <p:cNvSpPr txBox="1"/>
            <p:nvPr/>
          </p:nvSpPr>
          <p:spPr>
            <a:xfrm>
              <a:off x="882429" y="4149741"/>
              <a:ext cx="4146179" cy="1270284"/>
            </a:xfrm>
            <a:prstGeom prst="rect">
              <a:avLst/>
            </a:prstGeom>
          </p:spPr>
          <p:txBody>
            <a:bodyPr wrap="square" lIns="0" tIns="0" rIns="0" bIns="0" rtlCol="0" anchor="t">
              <a:spAutoFit/>
            </a:bodyPr>
            <a:lstStyle/>
            <a:p>
              <a:pPr algn="ctr">
                <a:lnSpc>
                  <a:spcPts val="3360"/>
                </a:lnSpc>
              </a:pPr>
              <a:r>
                <a:rPr lang="en-US" sz="2400" dirty="0">
                  <a:solidFill>
                    <a:schemeClr val="bg1"/>
                  </a:solidFill>
                  <a:latin typeface="Georgia Pro Bold"/>
                </a:rPr>
                <a:t>Main: 731-423-0616</a:t>
              </a:r>
            </a:p>
            <a:p>
              <a:pPr algn="ctr">
                <a:lnSpc>
                  <a:spcPts val="3360"/>
                </a:lnSpc>
              </a:pPr>
              <a:r>
                <a:rPr lang="en-US" sz="2400" dirty="0">
                  <a:solidFill>
                    <a:schemeClr val="bg1"/>
                  </a:solidFill>
                  <a:latin typeface="Georgia Pro Bold"/>
                </a:rPr>
                <a:t>Intake: 800-372-8346</a:t>
              </a:r>
            </a:p>
            <a:p>
              <a:pPr marL="0" lvl="0" indent="0" algn="l">
                <a:lnSpc>
                  <a:spcPts val="3360"/>
                </a:lnSpc>
                <a:spcBef>
                  <a:spcPct val="0"/>
                </a:spcBef>
              </a:pPr>
              <a:endParaRPr lang="en-US" sz="2400" dirty="0">
                <a:solidFill>
                  <a:srgbClr val="FDFCFA"/>
                </a:solidFill>
                <a:latin typeface="Georgia Pro Bold"/>
              </a:endParaRPr>
            </a:p>
          </p:txBody>
        </p:sp>
        <p:sp>
          <p:nvSpPr>
            <p:cNvPr id="18" name="TextBox 18"/>
            <p:cNvSpPr txBox="1"/>
            <p:nvPr/>
          </p:nvSpPr>
          <p:spPr>
            <a:xfrm>
              <a:off x="6282394" y="8196336"/>
              <a:ext cx="4417625" cy="846194"/>
            </a:xfrm>
            <a:prstGeom prst="rect">
              <a:avLst/>
            </a:prstGeom>
          </p:spPr>
          <p:txBody>
            <a:bodyPr wrap="square" lIns="0" tIns="0" rIns="0" bIns="0" rtlCol="0" anchor="t">
              <a:spAutoFit/>
            </a:bodyPr>
            <a:lstStyle/>
            <a:p>
              <a:pPr algn="ctr">
                <a:lnSpc>
                  <a:spcPts val="3359"/>
                </a:lnSpc>
              </a:pPr>
              <a:r>
                <a:rPr lang="en-US" sz="2600">
                  <a:solidFill>
                    <a:schemeClr val="tx2"/>
                  </a:solidFill>
                  <a:latin typeface="Georgia Pro Bold"/>
                </a:rPr>
                <a:t>210 W. Main Street</a:t>
              </a:r>
            </a:p>
            <a:p>
              <a:pPr algn="ctr">
                <a:lnSpc>
                  <a:spcPts val="3359"/>
                </a:lnSpc>
              </a:pPr>
              <a:r>
                <a:rPr lang="en-US" sz="2600">
                  <a:solidFill>
                    <a:schemeClr val="tx2"/>
                  </a:solidFill>
                  <a:latin typeface="Georgia Pro Bold"/>
                </a:rPr>
                <a:t>Jackson, TN</a:t>
              </a:r>
            </a:p>
          </p:txBody>
        </p:sp>
        <p:sp>
          <p:nvSpPr>
            <p:cNvPr id="21" name="TextBox 18">
              <a:extLst>
                <a:ext uri="{FF2B5EF4-FFF2-40B4-BE49-F238E27FC236}">
                  <a16:creationId xmlns:a16="http://schemas.microsoft.com/office/drawing/2014/main" id="{BE11043F-DC7B-42A8-C2DA-3F2F17306E3F}"/>
                </a:ext>
              </a:extLst>
            </p:cNvPr>
            <p:cNvSpPr txBox="1"/>
            <p:nvPr/>
          </p:nvSpPr>
          <p:spPr>
            <a:xfrm>
              <a:off x="681686" y="8087498"/>
              <a:ext cx="4417625" cy="1270284"/>
            </a:xfrm>
            <a:prstGeom prst="rect">
              <a:avLst/>
            </a:prstGeom>
          </p:spPr>
          <p:txBody>
            <a:bodyPr wrap="square" lIns="0" tIns="0" rIns="0" bIns="0" rtlCol="0" anchor="t">
              <a:spAutoFit/>
            </a:bodyPr>
            <a:lstStyle/>
            <a:p>
              <a:pPr algn="ctr">
                <a:lnSpc>
                  <a:spcPts val="3359"/>
                </a:lnSpc>
              </a:pPr>
              <a:r>
                <a:rPr lang="en-US" sz="2600">
                  <a:solidFill>
                    <a:schemeClr val="tx2"/>
                  </a:solidFill>
                  <a:latin typeface="Georgia Pro Bold"/>
                </a:rPr>
                <a:t>208 South Church Ave</a:t>
              </a:r>
            </a:p>
            <a:p>
              <a:pPr algn="ctr">
                <a:lnSpc>
                  <a:spcPts val="3359"/>
                </a:lnSpc>
              </a:pPr>
              <a:r>
                <a:rPr lang="en-US" sz="2600">
                  <a:solidFill>
                    <a:schemeClr val="tx2"/>
                  </a:solidFill>
                  <a:latin typeface="Georgia Pro Bold"/>
                </a:rPr>
                <a:t>Dyersburg, TN</a:t>
              </a:r>
            </a:p>
            <a:p>
              <a:pPr marL="0" lvl="0" indent="0" algn="l">
                <a:lnSpc>
                  <a:spcPts val="3359"/>
                </a:lnSpc>
                <a:spcBef>
                  <a:spcPct val="0"/>
                </a:spcBef>
              </a:pPr>
              <a:endParaRPr lang="en-US" sz="2400">
                <a:solidFill>
                  <a:schemeClr val="tx2"/>
                </a:solidFill>
                <a:latin typeface="Georgia Pro Bold"/>
              </a:endParaRPr>
            </a:p>
          </p:txBody>
        </p:sp>
        <p:sp>
          <p:nvSpPr>
            <p:cNvPr id="22" name="TextBox 18">
              <a:extLst>
                <a:ext uri="{FF2B5EF4-FFF2-40B4-BE49-F238E27FC236}">
                  <a16:creationId xmlns:a16="http://schemas.microsoft.com/office/drawing/2014/main" id="{E881AB26-52FB-7420-7711-28563296A39D}"/>
                </a:ext>
              </a:extLst>
            </p:cNvPr>
            <p:cNvSpPr txBox="1"/>
            <p:nvPr/>
          </p:nvSpPr>
          <p:spPr>
            <a:xfrm>
              <a:off x="681686" y="6627307"/>
              <a:ext cx="4417625" cy="834267"/>
            </a:xfrm>
            <a:prstGeom prst="rect">
              <a:avLst/>
            </a:prstGeom>
          </p:spPr>
          <p:txBody>
            <a:bodyPr wrap="square" lIns="0" tIns="0" rIns="0" bIns="0" rtlCol="0" anchor="t">
              <a:spAutoFit/>
            </a:bodyPr>
            <a:lstStyle/>
            <a:p>
              <a:pPr algn="ctr">
                <a:lnSpc>
                  <a:spcPts val="3359"/>
                </a:lnSpc>
              </a:pPr>
              <a:r>
                <a:rPr lang="en-US" sz="2600">
                  <a:solidFill>
                    <a:schemeClr val="tx2"/>
                  </a:solidFill>
                  <a:latin typeface="Georgia Pro Bold"/>
                </a:rPr>
                <a:t>113 West Paris Street</a:t>
              </a:r>
            </a:p>
            <a:p>
              <a:pPr algn="ctr">
                <a:lnSpc>
                  <a:spcPts val="3359"/>
                </a:lnSpc>
              </a:pPr>
              <a:r>
                <a:rPr lang="en-US" sz="2600">
                  <a:solidFill>
                    <a:schemeClr val="tx2"/>
                  </a:solidFill>
                  <a:latin typeface="Georgia Pro Bold"/>
                </a:rPr>
                <a:t>Huntingdon, TN</a:t>
              </a:r>
            </a:p>
          </p:txBody>
        </p:sp>
        <p:sp>
          <p:nvSpPr>
            <p:cNvPr id="23" name="TextBox 18">
              <a:extLst>
                <a:ext uri="{FF2B5EF4-FFF2-40B4-BE49-F238E27FC236}">
                  <a16:creationId xmlns:a16="http://schemas.microsoft.com/office/drawing/2014/main" id="{675828B9-BB29-9F56-434A-FC5747F441AF}"/>
                </a:ext>
              </a:extLst>
            </p:cNvPr>
            <p:cNvSpPr txBox="1"/>
            <p:nvPr/>
          </p:nvSpPr>
          <p:spPr>
            <a:xfrm>
              <a:off x="11586348" y="8197668"/>
              <a:ext cx="4417625" cy="1270284"/>
            </a:xfrm>
            <a:prstGeom prst="rect">
              <a:avLst/>
            </a:prstGeom>
          </p:spPr>
          <p:txBody>
            <a:bodyPr wrap="square" lIns="0" tIns="0" rIns="0" bIns="0" rtlCol="0" anchor="t">
              <a:spAutoFit/>
            </a:bodyPr>
            <a:lstStyle/>
            <a:p>
              <a:pPr algn="ctr">
                <a:lnSpc>
                  <a:spcPts val="3359"/>
                </a:lnSpc>
              </a:pPr>
              <a:r>
                <a:rPr lang="en-US" sz="2600">
                  <a:solidFill>
                    <a:schemeClr val="tx2"/>
                  </a:solidFill>
                  <a:latin typeface="Georgia Pro Bold"/>
                </a:rPr>
                <a:t>141 North Third Street</a:t>
              </a:r>
            </a:p>
            <a:p>
              <a:pPr algn="ctr">
                <a:lnSpc>
                  <a:spcPts val="3359"/>
                </a:lnSpc>
              </a:pPr>
              <a:r>
                <a:rPr lang="en-US" sz="2600">
                  <a:solidFill>
                    <a:schemeClr val="tx2"/>
                  </a:solidFill>
                  <a:latin typeface="Georgia Pro Bold"/>
                </a:rPr>
                <a:t>Selmer, TN</a:t>
              </a:r>
            </a:p>
            <a:p>
              <a:pPr marL="0" lvl="0" indent="0" algn="l">
                <a:lnSpc>
                  <a:spcPts val="3359"/>
                </a:lnSpc>
                <a:spcBef>
                  <a:spcPct val="0"/>
                </a:spcBef>
              </a:pPr>
              <a:endParaRPr lang="en-US" sz="2400">
                <a:solidFill>
                  <a:srgbClr val="FDFCFA"/>
                </a:solidFill>
                <a:latin typeface="Georgia Pro Bold"/>
              </a:endParaRPr>
            </a:p>
          </p:txBody>
        </p:sp>
        <p:sp>
          <p:nvSpPr>
            <p:cNvPr id="24" name="TextBox 18">
              <a:extLst>
                <a:ext uri="{FF2B5EF4-FFF2-40B4-BE49-F238E27FC236}">
                  <a16:creationId xmlns:a16="http://schemas.microsoft.com/office/drawing/2014/main" id="{5EC5952B-BB1E-7B0F-B5C2-287A44EF4A01}"/>
                </a:ext>
              </a:extLst>
            </p:cNvPr>
            <p:cNvSpPr txBox="1"/>
            <p:nvPr/>
          </p:nvSpPr>
          <p:spPr>
            <a:xfrm>
              <a:off x="11604160" y="6808503"/>
              <a:ext cx="4417625" cy="1270284"/>
            </a:xfrm>
            <a:prstGeom prst="rect">
              <a:avLst/>
            </a:prstGeom>
          </p:spPr>
          <p:txBody>
            <a:bodyPr wrap="square" lIns="0" tIns="0" rIns="0" bIns="0" rtlCol="0" anchor="t">
              <a:spAutoFit/>
            </a:bodyPr>
            <a:lstStyle/>
            <a:p>
              <a:pPr algn="ctr">
                <a:lnSpc>
                  <a:spcPts val="3359"/>
                </a:lnSpc>
              </a:pPr>
              <a:r>
                <a:rPr lang="en-US" sz="2600">
                  <a:solidFill>
                    <a:schemeClr val="tx2"/>
                  </a:solidFill>
                  <a:latin typeface="Georgia Pro Bold"/>
                </a:rPr>
                <a:t>1407 Union Ave, Ste 110</a:t>
              </a:r>
            </a:p>
            <a:p>
              <a:pPr algn="ctr">
                <a:lnSpc>
                  <a:spcPts val="3359"/>
                </a:lnSpc>
              </a:pPr>
              <a:r>
                <a:rPr lang="en-US" sz="2600">
                  <a:solidFill>
                    <a:schemeClr val="tx2"/>
                  </a:solidFill>
                  <a:latin typeface="Georgia Pro Bold"/>
                </a:rPr>
                <a:t>Memphis, TN</a:t>
              </a:r>
            </a:p>
            <a:p>
              <a:pPr marL="0" lvl="0" indent="0" algn="l">
                <a:lnSpc>
                  <a:spcPts val="3359"/>
                </a:lnSpc>
                <a:spcBef>
                  <a:spcPct val="0"/>
                </a:spcBef>
              </a:pPr>
              <a:endParaRPr lang="en-US" sz="2400">
                <a:solidFill>
                  <a:srgbClr val="FDFCFA"/>
                </a:solidFill>
                <a:latin typeface="Georgia Pro Bold"/>
              </a:endParaRPr>
            </a:p>
          </p:txBody>
        </p:sp>
        <p:pic>
          <p:nvPicPr>
            <p:cNvPr id="35" name="Picture 34">
              <a:extLst>
                <a:ext uri="{FF2B5EF4-FFF2-40B4-BE49-F238E27FC236}">
                  <a16:creationId xmlns:a16="http://schemas.microsoft.com/office/drawing/2014/main" id="{29109EDC-52D4-C332-B8F7-172BEE8FAD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83645" y="1386991"/>
              <a:ext cx="5963219" cy="4998954"/>
            </a:xfrm>
            <a:prstGeom prst="rect">
              <a:avLst/>
            </a:prstGeom>
          </p:spPr>
        </p:pic>
        <p:grpSp>
          <p:nvGrpSpPr>
            <p:cNvPr id="36" name="Group 8">
              <a:extLst>
                <a:ext uri="{FF2B5EF4-FFF2-40B4-BE49-F238E27FC236}">
                  <a16:creationId xmlns:a16="http://schemas.microsoft.com/office/drawing/2014/main" id="{41FD5E95-0682-F66C-85C4-851F07526DFF}"/>
                </a:ext>
              </a:extLst>
            </p:cNvPr>
            <p:cNvGrpSpPr/>
            <p:nvPr/>
          </p:nvGrpSpPr>
          <p:grpSpPr>
            <a:xfrm>
              <a:off x="11540543" y="2226190"/>
              <a:ext cx="4885032" cy="3385040"/>
              <a:chOff x="-505957" y="-865368"/>
              <a:chExt cx="1396063" cy="1023572"/>
            </a:xfrm>
          </p:grpSpPr>
          <p:sp>
            <p:nvSpPr>
              <p:cNvPr id="37" name="Freeform 9">
                <a:extLst>
                  <a:ext uri="{FF2B5EF4-FFF2-40B4-BE49-F238E27FC236}">
                    <a16:creationId xmlns:a16="http://schemas.microsoft.com/office/drawing/2014/main" id="{BA067852-B0DB-74EB-97CF-903D992675B0}"/>
                  </a:ext>
                </a:extLst>
              </p:cNvPr>
              <p:cNvSpPr/>
              <p:nvPr/>
            </p:nvSpPr>
            <p:spPr>
              <a:xfrm>
                <a:off x="-505957" y="-865368"/>
                <a:ext cx="1396063" cy="1023572"/>
              </a:xfrm>
              <a:custGeom>
                <a:avLst/>
                <a:gdLst/>
                <a:ahLst/>
                <a:cxnLst/>
                <a:rect l="l" t="t" r="r" b="b"/>
                <a:pathLst>
                  <a:path w="1396063" h="1023572">
                    <a:moveTo>
                      <a:pt x="1271603" y="1023572"/>
                    </a:moveTo>
                    <a:lnTo>
                      <a:pt x="124460" y="1023572"/>
                    </a:lnTo>
                    <a:cubicBezTo>
                      <a:pt x="55880" y="1023572"/>
                      <a:pt x="0" y="967692"/>
                      <a:pt x="0" y="899112"/>
                    </a:cubicBezTo>
                    <a:lnTo>
                      <a:pt x="0" y="124460"/>
                    </a:lnTo>
                    <a:cubicBezTo>
                      <a:pt x="0" y="55880"/>
                      <a:pt x="55880" y="0"/>
                      <a:pt x="124460" y="0"/>
                    </a:cubicBezTo>
                    <a:lnTo>
                      <a:pt x="1271603" y="0"/>
                    </a:lnTo>
                    <a:cubicBezTo>
                      <a:pt x="1340183" y="0"/>
                      <a:pt x="1396063" y="55880"/>
                      <a:pt x="1396063" y="124460"/>
                    </a:cubicBezTo>
                    <a:lnTo>
                      <a:pt x="1396063" y="899112"/>
                    </a:lnTo>
                    <a:cubicBezTo>
                      <a:pt x="1396063" y="967692"/>
                      <a:pt x="1340183" y="1023572"/>
                      <a:pt x="1271603" y="1023572"/>
                    </a:cubicBezTo>
                    <a:close/>
                  </a:path>
                </a:pathLst>
              </a:custGeom>
              <a:solidFill>
                <a:srgbClr val="2B4570"/>
              </a:solidFill>
            </p:spPr>
            <p:txBody>
              <a:bodyPr/>
              <a:lstStyle/>
              <a:p>
                <a:endParaRPr lang="en-US"/>
              </a:p>
            </p:txBody>
          </p:sp>
        </p:grpSp>
        <p:sp>
          <p:nvSpPr>
            <p:cNvPr id="19" name="TextBox 19"/>
            <p:cNvSpPr txBox="1"/>
            <p:nvPr/>
          </p:nvSpPr>
          <p:spPr>
            <a:xfrm>
              <a:off x="11918851" y="4188503"/>
              <a:ext cx="4417625" cy="2142318"/>
            </a:xfrm>
            <a:prstGeom prst="rect">
              <a:avLst/>
            </a:prstGeom>
          </p:spPr>
          <p:txBody>
            <a:bodyPr wrap="square" lIns="0" tIns="0" rIns="0" bIns="0" rtlCol="0" anchor="t">
              <a:spAutoFit/>
            </a:bodyPr>
            <a:lstStyle/>
            <a:p>
              <a:pPr algn="ctr">
                <a:lnSpc>
                  <a:spcPts val="3359"/>
                </a:lnSpc>
              </a:pPr>
              <a:r>
                <a:rPr lang="en-US" sz="2400">
                  <a:solidFill>
                    <a:srgbClr val="FDFCFA"/>
                  </a:solidFill>
                  <a:latin typeface="Georgia Pro Bold"/>
                </a:rPr>
                <a:t>Website: www.wtls.org</a:t>
              </a:r>
            </a:p>
            <a:p>
              <a:pPr algn="ctr">
                <a:lnSpc>
                  <a:spcPts val="3359"/>
                </a:lnSpc>
              </a:pPr>
              <a:r>
                <a:rPr lang="en-US" sz="2400">
                  <a:solidFill>
                    <a:srgbClr val="FDFCFA"/>
                  </a:solidFill>
                  <a:latin typeface="Georgia Pro Bold"/>
                </a:rPr>
                <a:t>@WestTNLegalServices</a:t>
              </a:r>
            </a:p>
            <a:p>
              <a:pPr>
                <a:lnSpc>
                  <a:spcPts val="3359"/>
                </a:lnSpc>
              </a:pPr>
              <a:endParaRPr lang="en-US" sz="2400">
                <a:solidFill>
                  <a:srgbClr val="FDFCFA"/>
                </a:solidFill>
                <a:latin typeface="Georgia Pro Bold"/>
              </a:endParaRPr>
            </a:p>
            <a:p>
              <a:pPr>
                <a:lnSpc>
                  <a:spcPts val="3359"/>
                </a:lnSpc>
              </a:pPr>
              <a:endParaRPr lang="en-US" sz="2400">
                <a:solidFill>
                  <a:srgbClr val="FDFCFA"/>
                </a:solidFill>
                <a:latin typeface="Georgia Pro Bold"/>
              </a:endParaRPr>
            </a:p>
            <a:p>
              <a:pPr marL="0" lvl="0" indent="0" algn="l">
                <a:lnSpc>
                  <a:spcPts val="3359"/>
                </a:lnSpc>
                <a:spcBef>
                  <a:spcPct val="0"/>
                </a:spcBef>
              </a:pPr>
              <a:endParaRPr lang="en-US" sz="2400">
                <a:solidFill>
                  <a:srgbClr val="FDFCFA"/>
                </a:solidFill>
                <a:latin typeface="Georgia Pro Bold"/>
              </a:endParaRPr>
            </a:p>
          </p:txBody>
        </p:sp>
        <p:pic>
          <p:nvPicPr>
            <p:cNvPr id="39" name="Graphic 38" descr="Wireless with solid fill">
              <a:extLst>
                <a:ext uri="{FF2B5EF4-FFF2-40B4-BE49-F238E27FC236}">
                  <a16:creationId xmlns:a16="http://schemas.microsoft.com/office/drawing/2014/main" id="{C8BEEEE5-94A4-7537-F12A-DDFD647CA23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232933" y="2532346"/>
              <a:ext cx="1534319" cy="1534319"/>
            </a:xfrm>
            <a:prstGeom prst="rect">
              <a:avLst/>
            </a:prstGeom>
          </p:spPr>
        </p:pic>
        <p:pic>
          <p:nvPicPr>
            <p:cNvPr id="41" name="Graphic 40" descr="Speaker phone with solid fill">
              <a:extLst>
                <a:ext uri="{FF2B5EF4-FFF2-40B4-BE49-F238E27FC236}">
                  <a16:creationId xmlns:a16="http://schemas.microsoft.com/office/drawing/2014/main" id="{22D726AA-4C07-97EF-0BBE-4A8DDF15944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97734" y="2427727"/>
              <a:ext cx="1585530" cy="1585530"/>
            </a:xfrm>
            <a:prstGeom prst="rect">
              <a:avLst/>
            </a:prstGeom>
          </p:spPr>
        </p:pic>
        <p:pic>
          <p:nvPicPr>
            <p:cNvPr id="31" name="Picture 30" descr="A blue house with a white background&#10;&#10;AI-generated content may be incorrect.">
              <a:extLst>
                <a:ext uri="{FF2B5EF4-FFF2-40B4-BE49-F238E27FC236}">
                  <a16:creationId xmlns:a16="http://schemas.microsoft.com/office/drawing/2014/main" id="{198B7CD6-9D8C-0113-9AD7-934501D113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66185" y="5611230"/>
              <a:ext cx="1650045" cy="2062558"/>
            </a:xfrm>
            <a:prstGeom prst="rect">
              <a:avLst/>
            </a:prstGeom>
          </p:spPr>
        </p:pic>
      </p:grpSp>
      <p:sp>
        <p:nvSpPr>
          <p:cNvPr id="33" name="TextBox 18">
            <a:extLst>
              <a:ext uri="{FF2B5EF4-FFF2-40B4-BE49-F238E27FC236}">
                <a16:creationId xmlns:a16="http://schemas.microsoft.com/office/drawing/2014/main" id="{F0962A1B-3DA7-6C57-B408-80EFDF655E96}"/>
              </a:ext>
            </a:extLst>
          </p:cNvPr>
          <p:cNvSpPr txBox="1"/>
          <p:nvPr/>
        </p:nvSpPr>
        <p:spPr>
          <a:xfrm>
            <a:off x="6346580" y="7447683"/>
            <a:ext cx="4417625" cy="409343"/>
          </a:xfrm>
          <a:prstGeom prst="rect">
            <a:avLst/>
          </a:prstGeom>
        </p:spPr>
        <p:txBody>
          <a:bodyPr wrap="square" lIns="0" tIns="0" rIns="0" bIns="0" rtlCol="0" anchor="t">
            <a:spAutoFit/>
          </a:bodyPr>
          <a:lstStyle/>
          <a:p>
            <a:pPr algn="ctr">
              <a:lnSpc>
                <a:spcPts val="3359"/>
              </a:lnSpc>
            </a:pPr>
            <a:r>
              <a:rPr lang="en-US" sz="2400" b="1" dirty="0">
                <a:solidFill>
                  <a:schemeClr val="tx2"/>
                </a:solidFill>
                <a:latin typeface="Georgia Pro Bold"/>
              </a:rPr>
              <a:t>OFFICE LOCATIONS:</a:t>
            </a:r>
          </a:p>
        </p:txBody>
      </p:sp>
      <p:sp>
        <p:nvSpPr>
          <p:cNvPr id="20" name="TextBox 20"/>
          <p:cNvSpPr txBox="1"/>
          <p:nvPr/>
        </p:nvSpPr>
        <p:spPr>
          <a:xfrm>
            <a:off x="2634600" y="1047750"/>
            <a:ext cx="11401351" cy="1187957"/>
          </a:xfrm>
          <a:prstGeom prst="rect">
            <a:avLst/>
          </a:prstGeom>
        </p:spPr>
        <p:txBody>
          <a:bodyPr lIns="0" tIns="0" rIns="0" bIns="0" rtlCol="0" anchor="t">
            <a:spAutoFit/>
          </a:bodyPr>
          <a:lstStyle/>
          <a:p>
            <a:pPr marL="0" lvl="0" indent="0" algn="ctr">
              <a:lnSpc>
                <a:spcPts val="8735"/>
              </a:lnSpc>
            </a:pPr>
            <a:r>
              <a:rPr lang="en-US" sz="7799" dirty="0">
                <a:solidFill>
                  <a:srgbClr val="2B4570"/>
                </a:solidFill>
                <a:latin typeface="Kannada MN Bold"/>
              </a:rPr>
              <a:t>CONTACT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4C702-C273-C2A6-0924-DBF1C97B51A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98D0C90-D4EF-27D7-CF46-61AB8ADD3984}"/>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22F7BFC7-2648-4047-440F-010452D9D0F7}"/>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7F51E5F3-7C42-B554-F625-81903E772AF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2A52D206-B44F-59CF-3E8D-0B454A424A69}"/>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91F8B35F-787C-0047-C1E5-BFAFD75FCA1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5E70A1DF-116A-D4E0-9FBD-7B17DA625609}"/>
              </a:ext>
            </a:extLst>
          </p:cNvPr>
          <p:cNvSpPr txBox="1"/>
          <p:nvPr/>
        </p:nvSpPr>
        <p:spPr>
          <a:xfrm>
            <a:off x="776216" y="1457326"/>
            <a:ext cx="10578721" cy="10389832"/>
          </a:xfrm>
          <a:prstGeom prst="rect">
            <a:avLst/>
          </a:prstGeom>
        </p:spPr>
        <p:txBody>
          <a:bodyPr wrap="square" lIns="0" tIns="0" rIns="0" bIns="0" rtlCol="0" anchor="t">
            <a:spAutoFit/>
          </a:bodyPr>
          <a:lstStyle/>
          <a:p>
            <a:pPr algn="just">
              <a:lnSpc>
                <a:spcPts val="3800"/>
              </a:lnSpc>
            </a:pPr>
            <a:endParaRPr lang="en-US" sz="2500" dirty="0">
              <a:solidFill>
                <a:schemeClr val="tx2"/>
              </a:solidFill>
              <a:latin typeface="Georgia Pro" panose="02040502050405020303" pitchFamily="18" charset="0"/>
            </a:endParaRPr>
          </a:p>
          <a:p>
            <a:pPr algn="just">
              <a:lnSpc>
                <a:spcPts val="3800"/>
              </a:lnSpc>
            </a:pPr>
            <a:r>
              <a:rPr lang="en-US" sz="2400" b="0" i="0" dirty="0">
                <a:solidFill>
                  <a:srgbClr val="141414"/>
                </a:solidFill>
                <a:effectLst/>
                <a:latin typeface="Inter"/>
              </a:rPr>
              <a:t>Cole Adams (he/him) is a Staff Attorney in the Public Benefits Unit in the Memphis Office of West Tennessee Legal Services. In his practice, he represents and advises clients on Veterans’ Benefits, Social Security, Medicaid, SNAP, Families First, and Unemployment Compensation issues. Previously, Cole worked at Disability Rights Delaware (formerly the Disabilities Law Program at Community Legal Aid Society, Inc.), the Protection &amp; Advocacy System for the State of Delaware, where he represented individuals with disabilities with Social Security, Medicaid, Americans with Disabilities Act, and other disability-related issues. Cole graduated from the University of Alabama School of Law in May of 2023. While in Law School, Cole worked at the Alabama Disabilities Advocacy Program (the Protection &amp; Advocacy System for the State of Alabama), Justice in Aging, the American Civil Liberties Union of Alabama, and West Tennessee Legal Services. </a:t>
            </a:r>
            <a:r>
              <a:rPr lang="en-US" sz="2400" dirty="0">
                <a:solidFill>
                  <a:srgbClr val="141414"/>
                </a:solidFill>
                <a:latin typeface="Inter"/>
              </a:rPr>
              <a:t>Prior to law school, Cole received his B.A.C. in Communication Studies with a second major in history and a minor in Social Welfare from the University of Alabama.</a:t>
            </a:r>
            <a:endParaRPr lang="en-US" sz="2500" dirty="0">
              <a:solidFill>
                <a:schemeClr val="tx2"/>
              </a:solidFill>
              <a:latin typeface="Georgia Pro" panose="02040502050405020303" pitchFamily="18" charset="0"/>
            </a:endParaRPr>
          </a:p>
          <a:p>
            <a:pPr algn="just">
              <a:lnSpc>
                <a:spcPts val="3800"/>
              </a:lnSpc>
            </a:pPr>
            <a:r>
              <a:rPr lang="en-US" sz="2500" dirty="0">
                <a:solidFill>
                  <a:schemeClr val="tx2"/>
                </a:solidFill>
                <a:latin typeface="Georgia Pro" panose="02040502050405020303" pitchFamily="18" charset="0"/>
              </a:rPr>
              <a:t>      </a:t>
            </a:r>
          </a:p>
          <a:p>
            <a:pPr algn="just">
              <a:lnSpc>
                <a:spcPts val="3800"/>
              </a:lnSpc>
            </a:pPr>
            <a:r>
              <a:rPr lang="en-US" sz="2500" dirty="0">
                <a:solidFill>
                  <a:schemeClr val="tx2"/>
                </a:solidFill>
                <a:latin typeface="Georgia Pro" panose="02040502050405020303" pitchFamily="18" charset="0"/>
              </a:rPr>
              <a:t>      </a:t>
            </a:r>
          </a:p>
          <a:p>
            <a:pPr algn="just">
              <a:lnSpc>
                <a:spcPts val="4199"/>
              </a:lnSpc>
            </a:pPr>
            <a:endParaRPr lang="en-US" sz="2500" dirty="0">
              <a:solidFill>
                <a:schemeClr val="tx2"/>
              </a:solidFill>
              <a:latin typeface="Georgia Pro" panose="02040502050405020303" pitchFamily="18" charset="0"/>
            </a:endParaRPr>
          </a:p>
          <a:p>
            <a:pPr algn="just">
              <a:lnSpc>
                <a:spcPts val="4199"/>
              </a:lnSpc>
            </a:pPr>
            <a:endParaRPr lang="en-US" sz="2500" b="1" dirty="0">
              <a:solidFill>
                <a:srgbClr val="2B4570"/>
              </a:solidFill>
              <a:latin typeface="Georgia Pro"/>
            </a:endParaRPr>
          </a:p>
          <a:p>
            <a:pPr algn="just">
              <a:lnSpc>
                <a:spcPts val="4199"/>
              </a:lnSpc>
            </a:pPr>
            <a:endParaRPr lang="en-US" sz="2500" dirty="0">
              <a:solidFill>
                <a:srgbClr val="2B4570"/>
              </a:solidFill>
              <a:latin typeface="Georgia Pro"/>
            </a:endParaRPr>
          </a:p>
          <a:p>
            <a:pPr algn="just">
              <a:lnSpc>
                <a:spcPts val="4199"/>
              </a:lnSpc>
            </a:pPr>
            <a:endParaRPr lang="en-US" sz="2500" dirty="0">
              <a:solidFill>
                <a:srgbClr val="2B4570"/>
              </a:solidFill>
              <a:latin typeface="Georgia Pro"/>
            </a:endParaRPr>
          </a:p>
        </p:txBody>
      </p:sp>
      <p:sp>
        <p:nvSpPr>
          <p:cNvPr id="8" name="TextBox 8">
            <a:extLst>
              <a:ext uri="{FF2B5EF4-FFF2-40B4-BE49-F238E27FC236}">
                <a16:creationId xmlns:a16="http://schemas.microsoft.com/office/drawing/2014/main" id="{6E440690-6DD9-A9A2-8C66-852148A9F336}"/>
              </a:ext>
            </a:extLst>
          </p:cNvPr>
          <p:cNvSpPr txBox="1"/>
          <p:nvPr/>
        </p:nvSpPr>
        <p:spPr>
          <a:xfrm>
            <a:off x="716256" y="380108"/>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About the Presenter</a:t>
            </a:r>
          </a:p>
        </p:txBody>
      </p:sp>
      <p:sp>
        <p:nvSpPr>
          <p:cNvPr id="9" name="Freeform 9">
            <a:extLst>
              <a:ext uri="{FF2B5EF4-FFF2-40B4-BE49-F238E27FC236}">
                <a16:creationId xmlns:a16="http://schemas.microsoft.com/office/drawing/2014/main" id="{1CE06A5D-786F-90D6-B071-07F8836C0018}"/>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pic>
        <p:nvPicPr>
          <p:cNvPr id="16" name="Picture 15" descr="A person in a suit and tie&#10;&#10;AI-generated content may be incorrect.">
            <a:extLst>
              <a:ext uri="{FF2B5EF4-FFF2-40B4-BE49-F238E27FC236}">
                <a16:creationId xmlns:a16="http://schemas.microsoft.com/office/drawing/2014/main" id="{C7BD248C-DD27-FFE7-A20E-6915D9CF5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37040" y="1457326"/>
            <a:ext cx="4207491" cy="4207491"/>
          </a:xfrm>
          <a:prstGeom prst="rect">
            <a:avLst/>
          </a:prstGeom>
        </p:spPr>
      </p:pic>
    </p:spTree>
    <p:extLst>
      <p:ext uri="{BB962C8B-B14F-4D97-AF65-F5344CB8AC3E}">
        <p14:creationId xmlns:p14="http://schemas.microsoft.com/office/powerpoint/2010/main" val="280427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0EFCE-3C9B-FC77-B2FF-70B53422632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86AEDC1-5F6D-9B07-C545-A22321806789}"/>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9D624908-83EA-019C-9526-E64B780E77E9}"/>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04F80CD0-37E6-520A-2C18-340D5F5CC478}"/>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FA8285E-C533-F958-7C61-8A3AEFAA1333}"/>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0FFC0EB3-D144-0DB6-7A6F-382F5E8BC29B}"/>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40BF2CC4-3953-A98E-4A0B-24A58A6FF14B}"/>
              </a:ext>
            </a:extLst>
          </p:cNvPr>
          <p:cNvSpPr txBox="1"/>
          <p:nvPr/>
        </p:nvSpPr>
        <p:spPr>
          <a:xfrm>
            <a:off x="776216" y="1421468"/>
            <a:ext cx="12054881" cy="6004016"/>
          </a:xfrm>
          <a:prstGeom prst="rect">
            <a:avLst/>
          </a:prstGeom>
        </p:spPr>
        <p:txBody>
          <a:bodyPr wrap="square" lIns="0" tIns="0" rIns="0" bIns="0" rtlCol="0" anchor="t">
            <a:spAutoFit/>
          </a:bodyPr>
          <a:lstStyle/>
          <a:p>
            <a:pPr algn="just">
              <a:lnSpc>
                <a:spcPts val="3800"/>
              </a:lnSpc>
            </a:pPr>
            <a:endParaRPr lang="en-US" sz="2500" dirty="0">
              <a:solidFill>
                <a:schemeClr val="tx2"/>
              </a:solidFill>
              <a:latin typeface="Georgia Pro" panose="02040502050405020303" pitchFamily="18" charset="0"/>
            </a:endParaRPr>
          </a:p>
          <a:p>
            <a:pPr algn="just">
              <a:lnSpc>
                <a:spcPts val="3800"/>
              </a:lnSpc>
            </a:pPr>
            <a:r>
              <a:rPr lang="en-US" sz="2400" dirty="0">
                <a:solidFill>
                  <a:schemeClr val="tx2"/>
                </a:solidFill>
                <a:latin typeface="Georgia Pro" panose="02040502050405020303" pitchFamily="18" charset="0"/>
              </a:rPr>
              <a:t>This presentation is not intended to be legal advice. Cases present challenging and unique issues which need to be addressed on a case-by-case basis. Discussion of any case scenarios or actual cases in this presentation are not advice from a lawyer and their discussion do not create an attorney/client relationship. </a:t>
            </a:r>
            <a:endParaRPr lang="en-US" sz="2400" b="1" dirty="0">
              <a:solidFill>
                <a:schemeClr val="tx2"/>
              </a:solidFill>
              <a:latin typeface="Georgia Pro" panose="02040502050405020303" pitchFamily="18" charset="0"/>
            </a:endParaRPr>
          </a:p>
          <a:p>
            <a:pPr algn="just">
              <a:lnSpc>
                <a:spcPts val="3800"/>
              </a:lnSpc>
            </a:pPr>
            <a:endParaRPr lang="en-US" sz="2500" dirty="0">
              <a:solidFill>
                <a:schemeClr val="tx2"/>
              </a:solidFill>
              <a:latin typeface="Georgia Pro" panose="02040502050405020303" pitchFamily="18" charset="0"/>
            </a:endParaRPr>
          </a:p>
          <a:p>
            <a:pPr algn="just">
              <a:lnSpc>
                <a:spcPts val="3800"/>
              </a:lnSpc>
            </a:pPr>
            <a:r>
              <a:rPr lang="en-US" sz="2500" dirty="0">
                <a:solidFill>
                  <a:schemeClr val="tx2"/>
                </a:solidFill>
                <a:latin typeface="Georgia Pro" panose="02040502050405020303" pitchFamily="18" charset="0"/>
              </a:rPr>
              <a:t>      </a:t>
            </a:r>
          </a:p>
          <a:p>
            <a:pPr algn="just">
              <a:lnSpc>
                <a:spcPts val="3800"/>
              </a:lnSpc>
            </a:pPr>
            <a:r>
              <a:rPr lang="en-US" sz="2500" dirty="0">
                <a:solidFill>
                  <a:schemeClr val="tx2"/>
                </a:solidFill>
                <a:latin typeface="Georgia Pro" panose="02040502050405020303" pitchFamily="18" charset="0"/>
              </a:rPr>
              <a:t>      </a:t>
            </a:r>
          </a:p>
          <a:p>
            <a:pPr algn="just">
              <a:lnSpc>
                <a:spcPts val="4199"/>
              </a:lnSpc>
            </a:pPr>
            <a:endParaRPr lang="en-US" sz="2500" dirty="0">
              <a:solidFill>
                <a:schemeClr val="tx2"/>
              </a:solidFill>
              <a:latin typeface="Georgia Pro" panose="02040502050405020303" pitchFamily="18" charset="0"/>
            </a:endParaRPr>
          </a:p>
          <a:p>
            <a:pPr algn="just">
              <a:lnSpc>
                <a:spcPts val="4199"/>
              </a:lnSpc>
            </a:pPr>
            <a:endParaRPr lang="en-US" sz="2500" b="1" dirty="0">
              <a:solidFill>
                <a:srgbClr val="2B4570"/>
              </a:solidFill>
              <a:latin typeface="Georgia Pro"/>
            </a:endParaRPr>
          </a:p>
          <a:p>
            <a:pPr algn="just">
              <a:lnSpc>
                <a:spcPts val="4199"/>
              </a:lnSpc>
            </a:pPr>
            <a:endParaRPr lang="en-US" sz="2500" dirty="0">
              <a:solidFill>
                <a:srgbClr val="2B4570"/>
              </a:solidFill>
              <a:latin typeface="Georgia Pro"/>
            </a:endParaRPr>
          </a:p>
          <a:p>
            <a:pPr algn="just">
              <a:lnSpc>
                <a:spcPts val="4199"/>
              </a:lnSpc>
            </a:pPr>
            <a:endParaRPr lang="en-US" sz="2500" dirty="0">
              <a:solidFill>
                <a:srgbClr val="2B4570"/>
              </a:solidFill>
              <a:latin typeface="Georgia Pro"/>
            </a:endParaRPr>
          </a:p>
        </p:txBody>
      </p:sp>
      <p:sp>
        <p:nvSpPr>
          <p:cNvPr id="8" name="TextBox 8">
            <a:extLst>
              <a:ext uri="{FF2B5EF4-FFF2-40B4-BE49-F238E27FC236}">
                <a16:creationId xmlns:a16="http://schemas.microsoft.com/office/drawing/2014/main" id="{34AC2890-5FC7-2CD9-BED2-52C9C6BA0D90}"/>
              </a:ext>
            </a:extLst>
          </p:cNvPr>
          <p:cNvSpPr txBox="1"/>
          <p:nvPr/>
        </p:nvSpPr>
        <p:spPr>
          <a:xfrm>
            <a:off x="716256" y="380108"/>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Disclaimer</a:t>
            </a:r>
          </a:p>
        </p:txBody>
      </p:sp>
      <p:sp>
        <p:nvSpPr>
          <p:cNvPr id="9" name="Freeform 9">
            <a:extLst>
              <a:ext uri="{FF2B5EF4-FFF2-40B4-BE49-F238E27FC236}">
                <a16:creationId xmlns:a16="http://schemas.microsoft.com/office/drawing/2014/main" id="{CE89C7EA-247B-F1D6-B486-E4EFDFC1CC06}"/>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954451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575E5-FC3D-6DF7-2FA9-9E092884861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1B628DD-EE26-CD90-3A2C-6B2AD53342FA}"/>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8C7BE1CF-A82F-F836-E89D-576C4A5DA25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D5FFC966-74DA-E20B-8671-AB9DA0D50A93}"/>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E537B2EA-A079-5475-36E7-6F7B41942CE2}"/>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CC8DD411-172B-1131-5E7E-D44E7420517E}"/>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69FA5342-D298-2BCD-223A-415A5476B569}"/>
              </a:ext>
            </a:extLst>
          </p:cNvPr>
          <p:cNvSpPr txBox="1"/>
          <p:nvPr/>
        </p:nvSpPr>
        <p:spPr>
          <a:xfrm>
            <a:off x="776216" y="1421468"/>
            <a:ext cx="12054881" cy="7953267"/>
          </a:xfrm>
          <a:prstGeom prst="rect">
            <a:avLst/>
          </a:prstGeom>
        </p:spPr>
        <p:txBody>
          <a:bodyPr wrap="square" lIns="0" tIns="0" rIns="0" bIns="0" rtlCol="0" anchor="t">
            <a:spAutoFit/>
          </a:bodyPr>
          <a:lstStyle/>
          <a:p>
            <a:pPr algn="just">
              <a:lnSpc>
                <a:spcPts val="3800"/>
              </a:lnSpc>
            </a:pPr>
            <a:endParaRPr lang="en-US" sz="2500" dirty="0">
              <a:solidFill>
                <a:schemeClr val="tx2"/>
              </a:solidFill>
              <a:latin typeface="Georgia Pro" panose="02040502050405020303" pitchFamily="18" charset="0"/>
            </a:endParaRPr>
          </a:p>
          <a:p>
            <a:pPr algn="just">
              <a:lnSpc>
                <a:spcPts val="3800"/>
              </a:lnSpc>
            </a:pPr>
            <a:r>
              <a:rPr lang="en-US" sz="2400" dirty="0">
                <a:solidFill>
                  <a:schemeClr val="tx2"/>
                </a:solidFill>
                <a:latin typeface="Georgia Pro" panose="02040502050405020303" pitchFamily="18" charset="0"/>
              </a:rPr>
              <a:t>Today’s roadmap will follow the pathway towards receiving benefits that many veterans have to face. Our look at the claims process will not be comprehensive, but is intended to provide an introductory view of the issues and challenges veterans face along the way. First, we will examine the threshold issue of discharge, and we will discuss the ways less than honorable discharges can be upgraded so that veterans may access services and benefits they need. Then we will take a cursory look at those benefits themselves, discussing the various rules and eligibility criteria for each. We will end with guidelines and tips for advocating for veterans and navigating the VA. </a:t>
            </a:r>
            <a:endParaRPr lang="en-US" sz="2400" b="1" dirty="0">
              <a:solidFill>
                <a:schemeClr val="tx2"/>
              </a:solidFill>
              <a:latin typeface="Georgia Pro" panose="02040502050405020303" pitchFamily="18" charset="0"/>
            </a:endParaRPr>
          </a:p>
          <a:p>
            <a:pPr algn="just">
              <a:lnSpc>
                <a:spcPts val="3800"/>
              </a:lnSpc>
            </a:pPr>
            <a:endParaRPr lang="en-US" sz="2500" dirty="0">
              <a:solidFill>
                <a:schemeClr val="tx2"/>
              </a:solidFill>
              <a:latin typeface="Georgia Pro" panose="02040502050405020303" pitchFamily="18" charset="0"/>
            </a:endParaRPr>
          </a:p>
          <a:p>
            <a:pPr algn="just">
              <a:lnSpc>
                <a:spcPts val="3800"/>
              </a:lnSpc>
            </a:pPr>
            <a:r>
              <a:rPr lang="en-US" sz="2500" dirty="0">
                <a:solidFill>
                  <a:schemeClr val="tx2"/>
                </a:solidFill>
                <a:latin typeface="Georgia Pro" panose="02040502050405020303" pitchFamily="18" charset="0"/>
              </a:rPr>
              <a:t>      </a:t>
            </a:r>
          </a:p>
          <a:p>
            <a:pPr algn="just">
              <a:lnSpc>
                <a:spcPts val="3800"/>
              </a:lnSpc>
            </a:pPr>
            <a:r>
              <a:rPr lang="en-US" sz="2500" dirty="0">
                <a:solidFill>
                  <a:schemeClr val="tx2"/>
                </a:solidFill>
                <a:latin typeface="Georgia Pro" panose="02040502050405020303" pitchFamily="18" charset="0"/>
              </a:rPr>
              <a:t>      </a:t>
            </a:r>
          </a:p>
          <a:p>
            <a:pPr algn="just">
              <a:lnSpc>
                <a:spcPts val="4199"/>
              </a:lnSpc>
            </a:pPr>
            <a:endParaRPr lang="en-US" sz="2500" dirty="0">
              <a:solidFill>
                <a:schemeClr val="tx2"/>
              </a:solidFill>
              <a:latin typeface="Georgia Pro" panose="02040502050405020303" pitchFamily="18" charset="0"/>
            </a:endParaRPr>
          </a:p>
          <a:p>
            <a:pPr algn="just">
              <a:lnSpc>
                <a:spcPts val="4199"/>
              </a:lnSpc>
            </a:pPr>
            <a:endParaRPr lang="en-US" sz="2500" b="1" dirty="0">
              <a:solidFill>
                <a:srgbClr val="2B4570"/>
              </a:solidFill>
              <a:latin typeface="Georgia Pro"/>
            </a:endParaRPr>
          </a:p>
          <a:p>
            <a:pPr algn="just">
              <a:lnSpc>
                <a:spcPts val="4199"/>
              </a:lnSpc>
            </a:pPr>
            <a:endParaRPr lang="en-US" sz="2500" dirty="0">
              <a:solidFill>
                <a:srgbClr val="2B4570"/>
              </a:solidFill>
              <a:latin typeface="Georgia Pro"/>
            </a:endParaRPr>
          </a:p>
          <a:p>
            <a:pPr algn="just">
              <a:lnSpc>
                <a:spcPts val="4199"/>
              </a:lnSpc>
            </a:pPr>
            <a:endParaRPr lang="en-US" sz="2500" dirty="0">
              <a:solidFill>
                <a:srgbClr val="2B4570"/>
              </a:solidFill>
              <a:latin typeface="Georgia Pro"/>
            </a:endParaRPr>
          </a:p>
        </p:txBody>
      </p:sp>
      <p:sp>
        <p:nvSpPr>
          <p:cNvPr id="8" name="TextBox 8">
            <a:extLst>
              <a:ext uri="{FF2B5EF4-FFF2-40B4-BE49-F238E27FC236}">
                <a16:creationId xmlns:a16="http://schemas.microsoft.com/office/drawing/2014/main" id="{6DE9D347-937D-67EA-8697-C09C642B4B33}"/>
              </a:ext>
            </a:extLst>
          </p:cNvPr>
          <p:cNvSpPr txBox="1"/>
          <p:nvPr/>
        </p:nvSpPr>
        <p:spPr>
          <a:xfrm>
            <a:off x="716256" y="380108"/>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Roadmap/Objectives</a:t>
            </a:r>
          </a:p>
        </p:txBody>
      </p:sp>
      <p:sp>
        <p:nvSpPr>
          <p:cNvPr id="9" name="Freeform 9">
            <a:extLst>
              <a:ext uri="{FF2B5EF4-FFF2-40B4-BE49-F238E27FC236}">
                <a16:creationId xmlns:a16="http://schemas.microsoft.com/office/drawing/2014/main" id="{2644D4D5-4B52-3886-AA2D-04ECBCD4205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1654002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67222-1E86-450B-7477-E0EC34F5F1E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A278033-EE81-4672-6846-4B019668C9FE}"/>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345E9B8F-A406-A817-3D2C-6B2E4C019ED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48A23D2C-DCAE-8C7F-43FF-CDCB7225ECF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5831EAE0-9EF4-A9C2-CB9A-58441F9D2213}"/>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6ECB93A6-56CA-AF7E-3B55-95A8F8F2D65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0D9C140B-166A-83E5-FA0D-C004B7BFBF61}"/>
              </a:ext>
            </a:extLst>
          </p:cNvPr>
          <p:cNvSpPr txBox="1"/>
          <p:nvPr/>
        </p:nvSpPr>
        <p:spPr>
          <a:xfrm>
            <a:off x="776216" y="1421468"/>
            <a:ext cx="12054881" cy="4054764"/>
          </a:xfrm>
          <a:prstGeom prst="rect">
            <a:avLst/>
          </a:prstGeom>
        </p:spPr>
        <p:txBody>
          <a:bodyPr wrap="square" lIns="0" tIns="0" rIns="0" bIns="0" rtlCol="0" anchor="t">
            <a:spAutoFit/>
          </a:bodyPr>
          <a:lstStyle/>
          <a:p>
            <a:pPr algn="just">
              <a:lnSpc>
                <a:spcPts val="3800"/>
              </a:lnSpc>
            </a:pPr>
            <a:endParaRPr lang="en-US" sz="2500" dirty="0">
              <a:solidFill>
                <a:schemeClr val="tx2"/>
              </a:solidFill>
              <a:latin typeface="Georgia Pro" panose="02040502050405020303" pitchFamily="18" charset="0"/>
            </a:endParaRPr>
          </a:p>
          <a:p>
            <a:pPr algn="just">
              <a:lnSpc>
                <a:spcPts val="3800"/>
              </a:lnSpc>
            </a:pPr>
            <a:endParaRPr lang="en-US" sz="2500" dirty="0">
              <a:solidFill>
                <a:schemeClr val="tx2"/>
              </a:solidFill>
              <a:latin typeface="Georgia Pro" panose="02040502050405020303" pitchFamily="18" charset="0"/>
            </a:endParaRPr>
          </a:p>
          <a:p>
            <a:pPr algn="just">
              <a:lnSpc>
                <a:spcPts val="3800"/>
              </a:lnSpc>
            </a:pPr>
            <a:r>
              <a:rPr lang="en-US" sz="2500" dirty="0">
                <a:solidFill>
                  <a:schemeClr val="tx2"/>
                </a:solidFill>
                <a:latin typeface="Georgia Pro" panose="02040502050405020303" pitchFamily="18" charset="0"/>
              </a:rPr>
              <a:t>      </a:t>
            </a:r>
          </a:p>
          <a:p>
            <a:pPr algn="just">
              <a:lnSpc>
                <a:spcPts val="3800"/>
              </a:lnSpc>
            </a:pPr>
            <a:r>
              <a:rPr lang="en-US" sz="2500" dirty="0">
                <a:solidFill>
                  <a:schemeClr val="tx2"/>
                </a:solidFill>
                <a:latin typeface="Georgia Pro" panose="02040502050405020303" pitchFamily="18" charset="0"/>
              </a:rPr>
              <a:t>      </a:t>
            </a:r>
          </a:p>
          <a:p>
            <a:pPr algn="just">
              <a:lnSpc>
                <a:spcPts val="4199"/>
              </a:lnSpc>
            </a:pPr>
            <a:endParaRPr lang="en-US" sz="2500" dirty="0">
              <a:solidFill>
                <a:schemeClr val="tx2"/>
              </a:solidFill>
              <a:latin typeface="Georgia Pro" panose="02040502050405020303" pitchFamily="18" charset="0"/>
            </a:endParaRPr>
          </a:p>
          <a:p>
            <a:pPr algn="just">
              <a:lnSpc>
                <a:spcPts val="4199"/>
              </a:lnSpc>
            </a:pPr>
            <a:endParaRPr lang="en-US" sz="2500" b="1" dirty="0">
              <a:solidFill>
                <a:srgbClr val="2B4570"/>
              </a:solidFill>
              <a:latin typeface="Georgia Pro"/>
            </a:endParaRPr>
          </a:p>
          <a:p>
            <a:pPr algn="just">
              <a:lnSpc>
                <a:spcPts val="4199"/>
              </a:lnSpc>
            </a:pPr>
            <a:endParaRPr lang="en-US" sz="2500" dirty="0">
              <a:solidFill>
                <a:srgbClr val="2B4570"/>
              </a:solidFill>
              <a:latin typeface="Georgia Pro"/>
            </a:endParaRPr>
          </a:p>
          <a:p>
            <a:pPr algn="just">
              <a:lnSpc>
                <a:spcPts val="4199"/>
              </a:lnSpc>
            </a:pPr>
            <a:endParaRPr lang="en-US" sz="2500" dirty="0">
              <a:solidFill>
                <a:srgbClr val="2B4570"/>
              </a:solidFill>
              <a:latin typeface="Georgia Pro"/>
            </a:endParaRPr>
          </a:p>
        </p:txBody>
      </p:sp>
      <p:sp>
        <p:nvSpPr>
          <p:cNvPr id="8" name="TextBox 8">
            <a:extLst>
              <a:ext uri="{FF2B5EF4-FFF2-40B4-BE49-F238E27FC236}">
                <a16:creationId xmlns:a16="http://schemas.microsoft.com/office/drawing/2014/main" id="{D59F1A22-7AB4-7124-65B7-48820C169339}"/>
              </a:ext>
            </a:extLst>
          </p:cNvPr>
          <p:cNvSpPr txBox="1"/>
          <p:nvPr/>
        </p:nvSpPr>
        <p:spPr>
          <a:xfrm>
            <a:off x="776216" y="3955822"/>
            <a:ext cx="15109778" cy="1177245"/>
          </a:xfrm>
          <a:prstGeom prst="rect">
            <a:avLst/>
          </a:prstGeom>
        </p:spPr>
        <p:txBody>
          <a:bodyPr wrap="square" lIns="0" tIns="0" rIns="0" bIns="0" rtlCol="0" anchor="t">
            <a:spAutoFit/>
          </a:bodyPr>
          <a:lstStyle/>
          <a:p>
            <a:pPr>
              <a:lnSpc>
                <a:spcPts val="8399"/>
              </a:lnSpc>
            </a:pPr>
            <a:r>
              <a:rPr lang="en-US" sz="9600" dirty="0">
                <a:solidFill>
                  <a:srgbClr val="2B4570"/>
                </a:solidFill>
                <a:latin typeface="Kannada MN Bold"/>
              </a:rPr>
              <a:t>DISCHARGE UPGRADES</a:t>
            </a:r>
          </a:p>
        </p:txBody>
      </p:sp>
      <p:sp>
        <p:nvSpPr>
          <p:cNvPr id="9" name="Freeform 9">
            <a:extLst>
              <a:ext uri="{FF2B5EF4-FFF2-40B4-BE49-F238E27FC236}">
                <a16:creationId xmlns:a16="http://schemas.microsoft.com/office/drawing/2014/main" id="{2F618A44-1BB8-F675-4B36-362C35CFB93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4106737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763A8-008C-7F5D-3F09-8324E6A820A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C828614-1286-A7DD-F8D6-78286C85C0C5}"/>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4F62174B-3B75-7B73-7066-E34C931965A5}"/>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274E208A-84B4-3D10-B761-F3CEBEB4024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AFE34E53-6F96-1141-EFC5-B375F0AF6A13}"/>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D7A7739E-E4B5-4757-A0A6-B41E319FFD1F}"/>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F2EB182A-04A8-71AC-4765-4EE6D0412B46}"/>
              </a:ext>
            </a:extLst>
          </p:cNvPr>
          <p:cNvSpPr txBox="1"/>
          <p:nvPr/>
        </p:nvSpPr>
        <p:spPr>
          <a:xfrm>
            <a:off x="7273484" y="1813849"/>
            <a:ext cx="9080496" cy="5656933"/>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600" dirty="0">
                <a:solidFill>
                  <a:srgbClr val="2B4570"/>
                </a:solidFill>
                <a:latin typeface="Georgia Pro"/>
              </a:rPr>
              <a:t>Separation Paperwork= form DD 214</a:t>
            </a:r>
          </a:p>
          <a:p>
            <a:pPr marL="800100" lvl="1" indent="-342900">
              <a:buFont typeface="Arial" panose="020B0604020202020204" pitchFamily="34" charset="0"/>
              <a:buChar char="•"/>
            </a:pPr>
            <a:r>
              <a:rPr lang="en-US" sz="2400" dirty="0">
                <a:solidFill>
                  <a:srgbClr val="2B4570"/>
                </a:solidFill>
                <a:latin typeface="Georgia Pro"/>
              </a:rPr>
              <a:t>Form that formally separates and characterizes the separation of the service member</a:t>
            </a:r>
          </a:p>
          <a:p>
            <a:pPr marL="800100" lvl="1" indent="-342900">
              <a:buFont typeface="Arial" panose="020B0604020202020204" pitchFamily="34" charset="0"/>
              <a:buChar char="•"/>
            </a:pPr>
            <a:r>
              <a:rPr lang="en-US" sz="2400" dirty="0">
                <a:solidFill>
                  <a:srgbClr val="2B4570"/>
                </a:solidFill>
                <a:latin typeface="Georgia Pro"/>
              </a:rPr>
              <a:t>Note for National Guard Veterans:</a:t>
            </a:r>
          </a:p>
          <a:p>
            <a:pPr marL="1257300" lvl="2" indent="-342900">
              <a:buFont typeface="Arial" panose="020B0604020202020204" pitchFamily="34" charset="0"/>
              <a:buChar char="•"/>
            </a:pPr>
            <a:r>
              <a:rPr lang="en-US" sz="2400" dirty="0">
                <a:solidFill>
                  <a:srgbClr val="2B4570"/>
                </a:solidFill>
                <a:latin typeface="Georgia Pro"/>
              </a:rPr>
              <a:t>They receive a DD 214 after completing training and each time they are called up for Federal Active Duty</a:t>
            </a:r>
          </a:p>
          <a:p>
            <a:pPr marL="1257300" lvl="2" indent="-342900">
              <a:buFont typeface="Arial" panose="020B0604020202020204" pitchFamily="34" charset="0"/>
              <a:buChar char="•"/>
            </a:pPr>
            <a:r>
              <a:rPr lang="en-US" sz="2400" dirty="0">
                <a:solidFill>
                  <a:srgbClr val="2B4570"/>
                </a:solidFill>
                <a:latin typeface="Georgia Pro"/>
              </a:rPr>
              <a:t>Their separation form is NGB 22</a:t>
            </a:r>
          </a:p>
          <a:p>
            <a:pPr marL="342900" indent="-342900">
              <a:buFont typeface="Arial" panose="020B0604020202020204" pitchFamily="34" charset="0"/>
              <a:buChar char="•"/>
            </a:pPr>
            <a:r>
              <a:rPr lang="en-US" sz="2400" dirty="0">
                <a:solidFill>
                  <a:srgbClr val="2B4570"/>
                </a:solidFill>
                <a:latin typeface="Georgia Pro"/>
              </a:rPr>
              <a:t>Character of Service field and Narrative Reason for Separation are what to look for on this form</a:t>
            </a:r>
          </a:p>
          <a:p>
            <a:pPr marL="342900" indent="-342900">
              <a:buFont typeface="Arial" panose="020B0604020202020204" pitchFamily="34" charset="0"/>
              <a:buChar char="•"/>
            </a:pPr>
            <a:r>
              <a:rPr lang="en-US" sz="2400" dirty="0">
                <a:solidFill>
                  <a:srgbClr val="2B4570"/>
                </a:solidFill>
                <a:latin typeface="Georgia Pro"/>
              </a:rPr>
              <a:t>Other important information: date of discharge; VA eligibility/involvement; other commendations and notations</a:t>
            </a: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0A90BCFF-3264-3980-BE5C-331106F7C1F9}"/>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Separation Process</a:t>
            </a:r>
          </a:p>
        </p:txBody>
      </p:sp>
      <p:sp>
        <p:nvSpPr>
          <p:cNvPr id="9" name="Freeform 9">
            <a:extLst>
              <a:ext uri="{FF2B5EF4-FFF2-40B4-BE49-F238E27FC236}">
                <a16:creationId xmlns:a16="http://schemas.microsoft.com/office/drawing/2014/main" id="{6D5945A9-489F-64C4-DABE-0B3E4AA6697C}"/>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CDD999E5-D631-A20F-AA7A-D3397AFD0B6A}"/>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960F5096-286F-B8F3-8782-F2550CB73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512" y="1656722"/>
            <a:ext cx="6491717" cy="7544428"/>
          </a:xfrm>
          <a:prstGeom prst="rect">
            <a:avLst/>
          </a:prstGeom>
        </p:spPr>
      </p:pic>
    </p:spTree>
    <p:extLst>
      <p:ext uri="{BB962C8B-B14F-4D97-AF65-F5344CB8AC3E}">
        <p14:creationId xmlns:p14="http://schemas.microsoft.com/office/powerpoint/2010/main" val="294572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B1D87-90F3-5B89-571D-114BFFB109D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FEFFEEA-BE3B-38C0-3D24-DAFDDD8E4230}"/>
              </a:ext>
            </a:extLst>
          </p:cNvPr>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rPr>
              <a:t>2</a:t>
            </a:r>
          </a:p>
        </p:txBody>
      </p:sp>
      <p:grpSp>
        <p:nvGrpSpPr>
          <p:cNvPr id="3" name="Group 3">
            <a:extLst>
              <a:ext uri="{FF2B5EF4-FFF2-40B4-BE49-F238E27FC236}">
                <a16:creationId xmlns:a16="http://schemas.microsoft.com/office/drawing/2014/main" id="{7927B969-A3C2-79AA-509B-9F4C5DA09C0B}"/>
              </a:ext>
            </a:extLst>
          </p:cNvPr>
          <p:cNvGrpSpPr/>
          <p:nvPr/>
        </p:nvGrpSpPr>
        <p:grpSpPr>
          <a:xfrm>
            <a:off x="16740784" y="0"/>
            <a:ext cx="1547216" cy="10287000"/>
            <a:chOff x="0" y="0"/>
            <a:chExt cx="523379" cy="3479800"/>
          </a:xfrm>
        </p:grpSpPr>
        <p:sp>
          <p:nvSpPr>
            <p:cNvPr id="4" name="Freeform 4">
              <a:extLst>
                <a:ext uri="{FF2B5EF4-FFF2-40B4-BE49-F238E27FC236}">
                  <a16:creationId xmlns:a16="http://schemas.microsoft.com/office/drawing/2014/main" id="{9DA5876D-0C73-A75A-D496-AF9DEE6D703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5" name="Group 5">
            <a:extLst>
              <a:ext uri="{FF2B5EF4-FFF2-40B4-BE49-F238E27FC236}">
                <a16:creationId xmlns:a16="http://schemas.microsoft.com/office/drawing/2014/main" id="{1A6BFF5F-2C41-E22D-D337-351A9A93924F}"/>
              </a:ext>
            </a:extLst>
          </p:cNvPr>
          <p:cNvGrpSpPr/>
          <p:nvPr/>
        </p:nvGrpSpPr>
        <p:grpSpPr>
          <a:xfrm>
            <a:off x="17066958" y="0"/>
            <a:ext cx="1221042" cy="10287000"/>
            <a:chOff x="0" y="0"/>
            <a:chExt cx="413044" cy="3479800"/>
          </a:xfrm>
        </p:grpSpPr>
        <p:sp>
          <p:nvSpPr>
            <p:cNvPr id="6" name="Freeform 6">
              <a:extLst>
                <a:ext uri="{FF2B5EF4-FFF2-40B4-BE49-F238E27FC236}">
                  <a16:creationId xmlns:a16="http://schemas.microsoft.com/office/drawing/2014/main" id="{1F81EFB9-630B-35FD-5863-0F7CB3C4C4BF}"/>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7" name="TextBox 7">
            <a:extLst>
              <a:ext uri="{FF2B5EF4-FFF2-40B4-BE49-F238E27FC236}">
                <a16:creationId xmlns:a16="http://schemas.microsoft.com/office/drawing/2014/main" id="{10865B76-3F10-3100-5524-322077B97221}"/>
              </a:ext>
            </a:extLst>
          </p:cNvPr>
          <p:cNvSpPr txBox="1"/>
          <p:nvPr/>
        </p:nvSpPr>
        <p:spPr>
          <a:xfrm>
            <a:off x="1028700" y="2869031"/>
            <a:ext cx="9080496" cy="4918269"/>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2600" dirty="0">
                <a:solidFill>
                  <a:srgbClr val="2B4570"/>
                </a:solidFill>
                <a:latin typeface="Georgia Pro"/>
              </a:rPr>
              <a:t>Administrative Separations</a:t>
            </a:r>
          </a:p>
          <a:p>
            <a:pPr marL="800100" lvl="1" indent="-342900">
              <a:buFont typeface="Arial" panose="020B0604020202020204" pitchFamily="34" charset="0"/>
              <a:buChar char="•"/>
            </a:pPr>
            <a:r>
              <a:rPr lang="en-US" sz="2400" dirty="0">
                <a:solidFill>
                  <a:srgbClr val="2B4570"/>
                </a:solidFill>
                <a:latin typeface="Georgia Pro"/>
              </a:rPr>
              <a:t>Honorable</a:t>
            </a:r>
          </a:p>
          <a:p>
            <a:pPr marL="800100" lvl="1" indent="-342900">
              <a:buFont typeface="Arial" panose="020B0604020202020204" pitchFamily="34" charset="0"/>
              <a:buChar char="•"/>
            </a:pPr>
            <a:r>
              <a:rPr lang="en-US" sz="2400" dirty="0">
                <a:solidFill>
                  <a:srgbClr val="2B4570"/>
                </a:solidFill>
                <a:latin typeface="Georgia Pro"/>
              </a:rPr>
              <a:t>General (under honorable conditions)</a:t>
            </a:r>
          </a:p>
          <a:p>
            <a:pPr marL="800100" lvl="1" indent="-342900">
              <a:buFont typeface="Arial" panose="020B0604020202020204" pitchFamily="34" charset="0"/>
              <a:buChar char="•"/>
            </a:pPr>
            <a:r>
              <a:rPr lang="en-US" sz="2400" dirty="0">
                <a:solidFill>
                  <a:srgbClr val="2B4570"/>
                </a:solidFill>
                <a:latin typeface="Georgia Pro"/>
              </a:rPr>
              <a:t>Other than Honorable</a:t>
            </a:r>
          </a:p>
          <a:p>
            <a:pPr marL="800100" lvl="1" indent="-342900">
              <a:buFont typeface="Arial" panose="020B0604020202020204" pitchFamily="34" charset="0"/>
              <a:buChar char="•"/>
            </a:pPr>
            <a:r>
              <a:rPr lang="en-US" sz="2400" dirty="0">
                <a:solidFill>
                  <a:srgbClr val="2B4570"/>
                </a:solidFill>
                <a:latin typeface="Georgia Pro"/>
              </a:rPr>
              <a:t>Uncharacterized</a:t>
            </a:r>
          </a:p>
          <a:p>
            <a:pPr marL="342900" indent="-342900">
              <a:buFont typeface="Arial" panose="020B0604020202020204" pitchFamily="34" charset="0"/>
              <a:buChar char="•"/>
            </a:pPr>
            <a:r>
              <a:rPr lang="en-US" sz="2400" dirty="0">
                <a:solidFill>
                  <a:srgbClr val="2B4570"/>
                </a:solidFill>
                <a:latin typeface="Georgia Pro"/>
              </a:rPr>
              <a:t>Punitive Separations (generally require a conviction either under Special or General Courts Martial) </a:t>
            </a:r>
          </a:p>
          <a:p>
            <a:pPr marL="800100" lvl="1" indent="-342900">
              <a:buFont typeface="Arial" panose="020B0604020202020204" pitchFamily="34" charset="0"/>
              <a:buChar char="•"/>
            </a:pPr>
            <a:r>
              <a:rPr lang="en-US" sz="2400" dirty="0">
                <a:solidFill>
                  <a:srgbClr val="2B4570"/>
                </a:solidFill>
                <a:latin typeface="Georgia Pro"/>
              </a:rPr>
              <a:t>Bad conduct</a:t>
            </a:r>
          </a:p>
          <a:p>
            <a:pPr marL="800100" lvl="1" indent="-342900">
              <a:buFont typeface="Arial" panose="020B0604020202020204" pitchFamily="34" charset="0"/>
              <a:buChar char="•"/>
            </a:pPr>
            <a:r>
              <a:rPr lang="en-US" sz="2400" dirty="0">
                <a:solidFill>
                  <a:srgbClr val="2B4570"/>
                </a:solidFill>
                <a:latin typeface="Georgia Pro"/>
              </a:rPr>
              <a:t>Dishonorable </a:t>
            </a:r>
          </a:p>
          <a:p>
            <a:pPr>
              <a:lnSpc>
                <a:spcPts val="4199"/>
              </a:lnSpc>
            </a:pPr>
            <a:endParaRPr lang="en-US" sz="2400" dirty="0">
              <a:solidFill>
                <a:srgbClr val="2B4570"/>
              </a:solidFill>
              <a:latin typeface="Georgia Pro"/>
            </a:endParaRPr>
          </a:p>
          <a:p>
            <a:pPr marL="457200" indent="-457200">
              <a:lnSpc>
                <a:spcPts val="4199"/>
              </a:lnSpc>
              <a:buFont typeface="Arial" panose="020B0604020202020204" pitchFamily="34" charset="0"/>
              <a:buChar char="•"/>
            </a:pPr>
            <a:endParaRPr lang="en-US" sz="2400" dirty="0">
              <a:solidFill>
                <a:srgbClr val="2B4570"/>
              </a:solidFill>
              <a:latin typeface="Georgia Pro"/>
            </a:endParaRPr>
          </a:p>
          <a:p>
            <a:pPr>
              <a:lnSpc>
                <a:spcPts val="4199"/>
              </a:lnSpc>
            </a:pPr>
            <a:endParaRPr lang="en-US" sz="2400" dirty="0">
              <a:solidFill>
                <a:srgbClr val="2B4570"/>
              </a:solidFill>
              <a:latin typeface="Georgia Pro"/>
            </a:endParaRPr>
          </a:p>
        </p:txBody>
      </p:sp>
      <p:sp>
        <p:nvSpPr>
          <p:cNvPr id="8" name="TextBox 8">
            <a:extLst>
              <a:ext uri="{FF2B5EF4-FFF2-40B4-BE49-F238E27FC236}">
                <a16:creationId xmlns:a16="http://schemas.microsoft.com/office/drawing/2014/main" id="{B7042261-48F4-EC2D-9770-301447ECE2F6}"/>
              </a:ext>
            </a:extLst>
          </p:cNvPr>
          <p:cNvSpPr txBox="1"/>
          <p:nvPr/>
        </p:nvSpPr>
        <p:spPr>
          <a:xfrm>
            <a:off x="1028700" y="439102"/>
            <a:ext cx="13724530" cy="1077218"/>
          </a:xfrm>
          <a:prstGeom prst="rect">
            <a:avLst/>
          </a:prstGeom>
        </p:spPr>
        <p:txBody>
          <a:bodyPr wrap="square" lIns="0" tIns="0" rIns="0" bIns="0" rtlCol="0" anchor="t">
            <a:spAutoFit/>
          </a:bodyPr>
          <a:lstStyle/>
          <a:p>
            <a:pPr>
              <a:lnSpc>
                <a:spcPts val="8399"/>
              </a:lnSpc>
            </a:pPr>
            <a:r>
              <a:rPr lang="en-US" sz="5999" dirty="0">
                <a:solidFill>
                  <a:srgbClr val="2B4570"/>
                </a:solidFill>
                <a:latin typeface="Kannada MN Bold"/>
              </a:rPr>
              <a:t>Character of Service</a:t>
            </a:r>
          </a:p>
        </p:txBody>
      </p:sp>
      <p:sp>
        <p:nvSpPr>
          <p:cNvPr id="9" name="Freeform 9">
            <a:extLst>
              <a:ext uri="{FF2B5EF4-FFF2-40B4-BE49-F238E27FC236}">
                <a16:creationId xmlns:a16="http://schemas.microsoft.com/office/drawing/2014/main" id="{267B5AED-8F21-750A-DD01-D481C1734C8C}"/>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a:p>
        </p:txBody>
      </p:sp>
      <p:sp>
        <p:nvSpPr>
          <p:cNvPr id="10" name="Rectangle 1">
            <a:extLst>
              <a:ext uri="{FF2B5EF4-FFF2-40B4-BE49-F238E27FC236}">
                <a16:creationId xmlns:a16="http://schemas.microsoft.com/office/drawing/2014/main" id="{18ED34A9-DD59-BBEF-47D3-5B8F06093A1A}"/>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418102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AAFDD32648A74294BB113F4C8DED61" ma:contentTypeVersion="18" ma:contentTypeDescription="Create a new document." ma:contentTypeScope="" ma:versionID="ccf09459dfb366d130595d6fe39e37d8">
  <xsd:schema xmlns:xsd="http://www.w3.org/2001/XMLSchema" xmlns:xs="http://www.w3.org/2001/XMLSchema" xmlns:p="http://schemas.microsoft.com/office/2006/metadata/properties" xmlns:ns2="781e3b00-a188-479b-8917-2cbc0f1d9d7c" xmlns:ns3="010f37dd-a7af-468f-8a92-1cb0a2978209" targetNamespace="http://schemas.microsoft.com/office/2006/metadata/properties" ma:root="true" ma:fieldsID="5384d5fb622ebd826161f4bdd23db210" ns2:_="" ns3:_="">
    <xsd:import namespace="781e3b00-a188-479b-8917-2cbc0f1d9d7c"/>
    <xsd:import namespace="010f37dd-a7af-468f-8a92-1cb0a2978209"/>
    <xsd:element name="properties">
      <xsd:complexType>
        <xsd:sequence>
          <xsd:element name="documentManagement">
            <xsd:complexType>
              <xsd:all>
                <xsd:element ref="ns2:MediaServiceMetadata" minOccurs="0"/>
                <xsd:element ref="ns2:MediaServiceFastMetadata" minOccurs="0"/>
                <xsd:element ref="ns2:DocumentNotes"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1e3b00-a188-479b-8917-2cbc0f1d9d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ocumentNotes" ma:index="10" nillable="true" ma:displayName="Document Notes" ma:format="Dropdown" ma:internalName="DocumentNotes">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009e0f1-34e8-40d0-8bd3-6a5ecb9dc07c"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10f37dd-a7af-468f-8a92-1cb0a297820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ca8ce275-2b30-4464-b6da-5ca78d1529ef}" ma:internalName="TaxCatchAll" ma:showField="CatchAllData" ma:web="010f37dd-a7af-468f-8a92-1cb0a29782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1e3b00-a188-479b-8917-2cbc0f1d9d7c">
      <Terms xmlns="http://schemas.microsoft.com/office/infopath/2007/PartnerControls"/>
    </lcf76f155ced4ddcb4097134ff3c332f>
    <DocumentNotes xmlns="781e3b00-a188-479b-8917-2cbc0f1d9d7c" xsi:nil="true"/>
    <TaxCatchAll xmlns="010f37dd-a7af-468f-8a92-1cb0a2978209" xsi:nil="true"/>
  </documentManagement>
</p:properties>
</file>

<file path=customXml/itemProps1.xml><?xml version="1.0" encoding="utf-8"?>
<ds:datastoreItem xmlns:ds="http://schemas.openxmlformats.org/officeDocument/2006/customXml" ds:itemID="{8307F492-72E2-493C-A8BD-A372CA5CB8CF}">
  <ds:schemaRefs>
    <ds:schemaRef ds:uri="http://schemas.microsoft.com/sharepoint/v3/contenttype/forms"/>
  </ds:schemaRefs>
</ds:datastoreItem>
</file>

<file path=customXml/itemProps2.xml><?xml version="1.0" encoding="utf-8"?>
<ds:datastoreItem xmlns:ds="http://schemas.openxmlformats.org/officeDocument/2006/customXml" ds:itemID="{51733E08-21DB-4FED-832D-B37439D96F74}">
  <ds:schemaRefs>
    <ds:schemaRef ds:uri="010f37dd-a7af-468f-8a92-1cb0a2978209"/>
    <ds:schemaRef ds:uri="781e3b00-a188-479b-8917-2cbc0f1d9d7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086FAA7-28BF-497F-B30C-679EBBFD395B}">
  <ds:schemaRefs>
    <ds:schemaRef ds:uri="010f37dd-a7af-468f-8a92-1cb0a2978209"/>
    <ds:schemaRef ds:uri="http://purl.org/dc/terms/"/>
    <ds:schemaRef ds:uri="781e3b00-a188-479b-8917-2cbc0f1d9d7c"/>
    <ds:schemaRef ds:uri="http://schemas.microsoft.com/office/infopath/2007/PartnerControls"/>
    <ds:schemaRef ds:uri="http://schemas.microsoft.com/office/2006/metadata/properties"/>
    <ds:schemaRef ds:uri="http://schemas.microsoft.com/office/2006/documentManagement/types"/>
    <ds:schemaRef ds:uri="http://purl.org/dc/elements/1.1/"/>
    <ds:schemaRef ds:uri="http://www.w3.org/XML/1998/namespace"/>
    <ds:schemaRef ds:uri="http://schemas.openxmlformats.org/package/2006/metadata/core-properties"/>
    <ds:schemaRef ds:uri="http://purl.org/dc/dcmitype/"/>
  </ds:schemaRefs>
</ds:datastoreItem>
</file>

<file path=docMetadata/LabelInfo.xml><?xml version="1.0" encoding="utf-8"?>
<clbl:labelList xmlns:clbl="http://schemas.microsoft.com/office/2020/mipLabelMetadata">
  <clbl:label id="{aaf2f2a8-3177-41d5-ad73-98265f67ff4b}" enabled="0" method="" siteId="{aaf2f2a8-3177-41d5-ad73-98265f67ff4b}" removed="1"/>
</clbl:labelList>
</file>

<file path=docProps/app.xml><?xml version="1.0" encoding="utf-8"?>
<Properties xmlns="http://schemas.openxmlformats.org/officeDocument/2006/extended-properties" xmlns:vt="http://schemas.openxmlformats.org/officeDocument/2006/docPropsVTypes">
  <TotalTime>1663</TotalTime>
  <Words>3141</Words>
  <Application>Microsoft Office PowerPoint</Application>
  <PresentationFormat>Custom</PresentationFormat>
  <Paragraphs>459</Paragraphs>
  <Slides>36</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Kannada MN</vt:lpstr>
      <vt:lpstr>Inter</vt:lpstr>
      <vt:lpstr>Georgia Pro Bold</vt:lpstr>
      <vt:lpstr>Kannada MN Bold</vt:lpstr>
      <vt:lpstr>Calibri</vt:lpstr>
      <vt:lpstr>Aptos</vt:lpstr>
      <vt:lpstr>Prata</vt:lpstr>
      <vt:lpstr>Georgia</vt:lpstr>
      <vt:lpstr>Georgia Pro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Branded PowerPoint 1</dc:title>
  <dc:creator>Allison Shull;Jenni@wtls.org;Andy@wtls.org;Carita@wtls.org</dc:creator>
  <cp:lastModifiedBy>Cole Adams</cp:lastModifiedBy>
  <cp:revision>2</cp:revision>
  <dcterms:created xsi:type="dcterms:W3CDTF">2006-08-16T00:00:00Z</dcterms:created>
  <dcterms:modified xsi:type="dcterms:W3CDTF">2026-08-04T14:24:40Z</dcterms:modified>
  <dc:identifier>DAF-wDR5DAk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0x0101007CAAFDD32648A74294BB113F4C8DED61</vt:lpwstr>
  </property>
  <property fmtid="{D5CDD505-2E9C-101B-9397-08002B2CF9AE}" pid="3" name="MediaServiceImageTags">
    <vt:lpwstr/>
  </property>
</Properties>
</file>