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1.xml" ContentType="application/vnd.openxmlformats-officedocument.presentationml.notesSlide+xml"/>
  <Override PartName="/ppt/tags/tag1.xml" ContentType="application/vnd.openxmlformats-officedocument.presentationml.tags+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1" r:id="rId1"/>
  </p:sldMasterIdLst>
  <p:notesMasterIdLst>
    <p:notesMasterId r:id="rId45"/>
  </p:notesMasterIdLst>
  <p:sldIdLst>
    <p:sldId id="256" r:id="rId2"/>
    <p:sldId id="257" r:id="rId3"/>
    <p:sldId id="258" r:id="rId4"/>
    <p:sldId id="292" r:id="rId5"/>
    <p:sldId id="259" r:id="rId6"/>
    <p:sldId id="294" r:id="rId7"/>
    <p:sldId id="295" r:id="rId8"/>
    <p:sldId id="260" r:id="rId9"/>
    <p:sldId id="293" r:id="rId10"/>
    <p:sldId id="261" r:id="rId11"/>
    <p:sldId id="262" r:id="rId12"/>
    <p:sldId id="263" r:id="rId13"/>
    <p:sldId id="264" r:id="rId14"/>
    <p:sldId id="296"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65" r:id="rId32"/>
    <p:sldId id="266" r:id="rId33"/>
    <p:sldId id="267" r:id="rId34"/>
    <p:sldId id="268" r:id="rId35"/>
    <p:sldId id="285" r:id="rId36"/>
    <p:sldId id="286" r:id="rId37"/>
    <p:sldId id="287" r:id="rId38"/>
    <p:sldId id="288" r:id="rId39"/>
    <p:sldId id="289" r:id="rId40"/>
    <p:sldId id="290" r:id="rId41"/>
    <p:sldId id="291" r:id="rId42"/>
    <p:sldId id="328" r:id="rId43"/>
    <p:sldId id="326"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DF4ED2-A0EE-4D89-A863-07EBB02D38E5}" v="2" dt="2026-04-22T15:20:36.9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9" d="100"/>
          <a:sy n="69" d="100"/>
        </p:scale>
        <p:origin x="72"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diagrams/_rels/data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s>
</file>

<file path=ppt/diagrams/_rels/data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image" Target="../media/image39.jpeg"/></Relationships>
</file>

<file path=ppt/diagrams/_rels/data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image" Target="../media/image39.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image" Target="../media/image43.jpe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91666A-C983-4B2E-AE5C-3CA78DEE1221}" type="doc">
      <dgm:prSet loTypeId="urn:microsoft.com/office/officeart/2024/3/layout/verticalVisualTextBlock1" loCatId="Picture" qsTypeId="urn:microsoft.com/office/officeart/2005/8/quickstyle/simple1" qsCatId="simple" csTypeId="urn:microsoft.com/office/officeart/2005/8/colors/accent6_2" csCatId="accent6" phldr="1"/>
      <dgm:spPr/>
      <dgm:t>
        <a:bodyPr/>
        <a:lstStyle/>
        <a:p>
          <a:endParaRPr lang="en-US"/>
        </a:p>
      </dgm:t>
    </dgm:pt>
    <dgm:pt modelId="{7EC2FF37-5308-4695-A593-E8125D219A43}">
      <dgm:prSet/>
      <dgm:spPr/>
      <dgm:t>
        <a:bodyPr/>
        <a:lstStyle/>
        <a:p>
          <a:pPr>
            <a:lnSpc>
              <a:spcPct val="100000"/>
            </a:lnSpc>
            <a:defRPr b="1"/>
          </a:pPr>
          <a:r>
            <a:rPr lang="en-US"/>
            <a:t>Understanding Character Traits</a:t>
          </a:r>
        </a:p>
      </dgm:t>
    </dgm:pt>
    <dgm:pt modelId="{E1B5B327-E5C5-4CC6-818A-E72822C1E49C}" type="parTrans" cxnId="{88AF491C-4B63-4D51-8D8D-9EBFE1148780}">
      <dgm:prSet/>
      <dgm:spPr/>
      <dgm:t>
        <a:bodyPr/>
        <a:lstStyle/>
        <a:p>
          <a:endParaRPr lang="en-US"/>
        </a:p>
      </dgm:t>
    </dgm:pt>
    <dgm:pt modelId="{3EAACB2F-AFE1-4331-902B-2E25391D3718}" type="sibTrans" cxnId="{88AF491C-4B63-4D51-8D8D-9EBFE1148780}">
      <dgm:prSet/>
      <dgm:spPr/>
      <dgm:t>
        <a:bodyPr/>
        <a:lstStyle/>
        <a:p>
          <a:pPr>
            <a:lnSpc>
              <a:spcPct val="100000"/>
            </a:lnSpc>
            <a:defRPr b="1"/>
          </a:pPr>
          <a:endParaRPr lang="en-US"/>
        </a:p>
      </dgm:t>
    </dgm:pt>
    <dgm:pt modelId="{125B88A2-8086-45B9-918A-956906C085C8}">
      <dgm:prSet custT="1"/>
      <dgm:spPr/>
      <dgm:t>
        <a:bodyPr/>
        <a:lstStyle/>
        <a:p>
          <a:pPr>
            <a:lnSpc>
              <a:spcPct val="100000"/>
            </a:lnSpc>
          </a:pPr>
          <a:r>
            <a:rPr lang="en-US" sz="1600" dirty="0"/>
            <a:t>Personality tests provide insights into your unique character traits and preferences, helping you learn more about yourself.</a:t>
          </a:r>
        </a:p>
      </dgm:t>
    </dgm:pt>
    <dgm:pt modelId="{8B6FA4D1-906F-4307-95F3-90A511301899}" type="parTrans" cxnId="{3D5F1ED6-8F74-4F3D-A18B-E01EC21FF7D6}">
      <dgm:prSet/>
      <dgm:spPr/>
      <dgm:t>
        <a:bodyPr/>
        <a:lstStyle/>
        <a:p>
          <a:endParaRPr lang="en-US"/>
        </a:p>
      </dgm:t>
    </dgm:pt>
    <dgm:pt modelId="{00A84525-D44E-4C70-9065-3FEB448D780C}" type="sibTrans" cxnId="{3D5F1ED6-8F74-4F3D-A18B-E01EC21FF7D6}">
      <dgm:prSet/>
      <dgm:spPr/>
      <dgm:t>
        <a:bodyPr/>
        <a:lstStyle/>
        <a:p>
          <a:endParaRPr lang="en-US"/>
        </a:p>
      </dgm:t>
    </dgm:pt>
    <dgm:pt modelId="{D3681B55-61ED-4A70-A75B-CE0B1CACA719}">
      <dgm:prSet/>
      <dgm:spPr/>
      <dgm:t>
        <a:bodyPr/>
        <a:lstStyle/>
        <a:p>
          <a:pPr>
            <a:lnSpc>
              <a:spcPct val="100000"/>
            </a:lnSpc>
            <a:defRPr b="1"/>
          </a:pPr>
          <a:r>
            <a:rPr lang="en-US"/>
            <a:t>Identifying Strengths and Weaknesses</a:t>
          </a:r>
        </a:p>
      </dgm:t>
    </dgm:pt>
    <dgm:pt modelId="{D1C5D77F-C5F2-47C2-B7DE-E48D679A10F6}" type="parTrans" cxnId="{43B9E254-0483-41D8-87A1-5CCFC97196E0}">
      <dgm:prSet/>
      <dgm:spPr/>
      <dgm:t>
        <a:bodyPr/>
        <a:lstStyle/>
        <a:p>
          <a:endParaRPr lang="en-US"/>
        </a:p>
      </dgm:t>
    </dgm:pt>
    <dgm:pt modelId="{D2ED5CD3-0C2B-45CA-8214-EF844D812770}" type="sibTrans" cxnId="{43B9E254-0483-41D8-87A1-5CCFC97196E0}">
      <dgm:prSet/>
      <dgm:spPr/>
      <dgm:t>
        <a:bodyPr/>
        <a:lstStyle/>
        <a:p>
          <a:pPr>
            <a:lnSpc>
              <a:spcPct val="100000"/>
            </a:lnSpc>
            <a:defRPr b="1"/>
          </a:pPr>
          <a:endParaRPr lang="en-US"/>
        </a:p>
      </dgm:t>
    </dgm:pt>
    <dgm:pt modelId="{9498239A-36AE-4B01-B268-BAA67959F369}">
      <dgm:prSet custT="1"/>
      <dgm:spPr/>
      <dgm:t>
        <a:bodyPr/>
        <a:lstStyle/>
        <a:p>
          <a:pPr>
            <a:lnSpc>
              <a:spcPct val="100000"/>
            </a:lnSpc>
          </a:pPr>
          <a:r>
            <a:rPr lang="en-US" sz="1600" dirty="0"/>
            <a:t>These assessments can reveal your strengths, weaknesses, and suggest ideal work environments suited to your personality</a:t>
          </a:r>
          <a:r>
            <a:rPr lang="en-US" sz="1400" dirty="0"/>
            <a:t>.</a:t>
          </a:r>
        </a:p>
      </dgm:t>
    </dgm:pt>
    <dgm:pt modelId="{4EEB54A6-584E-4DD3-881F-FC00F92C0497}" type="parTrans" cxnId="{2C409230-C080-4ABE-AC21-B9090F3F132E}">
      <dgm:prSet/>
      <dgm:spPr/>
      <dgm:t>
        <a:bodyPr/>
        <a:lstStyle/>
        <a:p>
          <a:endParaRPr lang="en-US"/>
        </a:p>
      </dgm:t>
    </dgm:pt>
    <dgm:pt modelId="{A12079DD-657D-4AF1-8D88-4A44CAE706CB}" type="sibTrans" cxnId="{2C409230-C080-4ABE-AC21-B9090F3F132E}">
      <dgm:prSet/>
      <dgm:spPr/>
      <dgm:t>
        <a:bodyPr/>
        <a:lstStyle/>
        <a:p>
          <a:endParaRPr lang="en-US"/>
        </a:p>
      </dgm:t>
    </dgm:pt>
    <dgm:pt modelId="{7F87912E-4A69-45E5-A591-A15C1BDE414B}">
      <dgm:prSet/>
      <dgm:spPr/>
      <dgm:t>
        <a:bodyPr/>
        <a:lstStyle/>
        <a:p>
          <a:pPr>
            <a:lnSpc>
              <a:spcPct val="100000"/>
            </a:lnSpc>
            <a:defRPr b="1"/>
          </a:pPr>
          <a:r>
            <a:rPr lang="en-US"/>
            <a:t>Enhancing Self-Awareness</a:t>
          </a:r>
        </a:p>
      </dgm:t>
    </dgm:pt>
    <dgm:pt modelId="{2441D8CA-EE7F-4BC6-B668-86E793640B92}" type="parTrans" cxnId="{CC9C04C5-6616-4EA1-80AD-5A67A456029F}">
      <dgm:prSet/>
      <dgm:spPr/>
      <dgm:t>
        <a:bodyPr/>
        <a:lstStyle/>
        <a:p>
          <a:endParaRPr lang="en-US"/>
        </a:p>
      </dgm:t>
    </dgm:pt>
    <dgm:pt modelId="{3AA7BFFB-8E96-4C5D-9097-B45D01630366}" type="sibTrans" cxnId="{CC9C04C5-6616-4EA1-80AD-5A67A456029F}">
      <dgm:prSet/>
      <dgm:spPr/>
      <dgm:t>
        <a:bodyPr/>
        <a:lstStyle/>
        <a:p>
          <a:endParaRPr lang="en-US"/>
        </a:p>
      </dgm:t>
    </dgm:pt>
    <dgm:pt modelId="{2269F7D7-7E84-423A-A708-1D061CF94A41}">
      <dgm:prSet custT="1"/>
      <dgm:spPr/>
      <dgm:t>
        <a:bodyPr/>
        <a:lstStyle/>
        <a:p>
          <a:pPr>
            <a:lnSpc>
              <a:spcPct val="100000"/>
            </a:lnSpc>
          </a:pPr>
          <a:r>
            <a:rPr lang="en-US" sz="1600" dirty="0"/>
            <a:t>Taking a personality test boosts self-awareness, improves relationships, and supports personal and professional growth</a:t>
          </a:r>
          <a:r>
            <a:rPr lang="en-US" sz="1400" dirty="0"/>
            <a:t>.</a:t>
          </a:r>
        </a:p>
      </dgm:t>
    </dgm:pt>
    <dgm:pt modelId="{3F06568C-519D-44CF-AED6-A0E723C492F3}" type="parTrans" cxnId="{944B0AFD-0BBB-469D-974C-F3319791A820}">
      <dgm:prSet/>
      <dgm:spPr/>
      <dgm:t>
        <a:bodyPr/>
        <a:lstStyle/>
        <a:p>
          <a:endParaRPr lang="en-US"/>
        </a:p>
      </dgm:t>
    </dgm:pt>
    <dgm:pt modelId="{4BEFF875-7ADF-4BF7-9616-785600834195}" type="sibTrans" cxnId="{944B0AFD-0BBB-469D-974C-F3319791A820}">
      <dgm:prSet/>
      <dgm:spPr/>
      <dgm:t>
        <a:bodyPr/>
        <a:lstStyle/>
        <a:p>
          <a:endParaRPr lang="en-US"/>
        </a:p>
      </dgm:t>
    </dgm:pt>
    <dgm:pt modelId="{D9BD5DBD-3286-47E8-84BA-FE94A59BB6F3}" type="pres">
      <dgm:prSet presAssocID="{6591666A-C983-4B2E-AE5C-3CA78DEE1221}" presName="Root" presStyleCnt="0">
        <dgm:presLayoutVars>
          <dgm:dir/>
          <dgm:resizeHandles val="exact"/>
        </dgm:presLayoutVars>
      </dgm:prSet>
      <dgm:spPr/>
    </dgm:pt>
    <dgm:pt modelId="{AF643DDD-6E1D-4C12-9B36-C5E7B6CB8086}" type="pres">
      <dgm:prSet presAssocID="{7EC2FF37-5308-4695-A593-E8125D219A43}" presName="Composite" presStyleCnt="0"/>
      <dgm:spPr/>
    </dgm:pt>
    <dgm:pt modelId="{0F65A186-19E9-469C-8DBB-E7BC0103CCC0}" type="pres">
      <dgm:prSet presAssocID="{7EC2FF37-5308-4695-A593-E8125D219A43}"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16365" r="15889" b="5"/>
          <a:stretch>
            <a:fillRect l="-24000" r="-24000"/>
          </a:stretch>
        </a:blipFill>
      </dgm:spPr>
      <dgm:extLst>
        <a:ext uri="{E40237B7-FDA0-4F09-8148-C483321AD2D9}">
          <dgm14:cNvPr xmlns:dgm14="http://schemas.microsoft.com/office/drawing/2010/diagram" id="0" name="" descr="Person holding a puzzle piece"/>
        </a:ext>
      </dgm:extLst>
    </dgm:pt>
    <dgm:pt modelId="{235132BF-5B9F-4B37-BF7E-DB1DD9986C8E}" type="pres">
      <dgm:prSet presAssocID="{7EC2FF37-5308-4695-A593-E8125D219A43}" presName="Subtitle" presStyleLbl="revTx" presStyleIdx="0" presStyleCnt="6">
        <dgm:presLayoutVars>
          <dgm:chMax val="0"/>
          <dgm:bulletEnabled/>
        </dgm:presLayoutVars>
      </dgm:prSet>
      <dgm:spPr/>
    </dgm:pt>
    <dgm:pt modelId="{5EEC5F4B-DA60-4F84-8F92-85571ACC7A75}" type="pres">
      <dgm:prSet presAssocID="{7EC2FF37-5308-4695-A593-E8125D219A43}" presName="Description" presStyleLbl="revTx" presStyleIdx="1" presStyleCnt="6">
        <dgm:presLayoutVars>
          <dgm:bulletEnabled/>
        </dgm:presLayoutVars>
      </dgm:prSet>
      <dgm:spPr/>
    </dgm:pt>
    <dgm:pt modelId="{3636FFEB-96A0-4111-B908-60B2880A4BFF}" type="pres">
      <dgm:prSet presAssocID="{3EAACB2F-AFE1-4331-902B-2E25391D3718}" presName="sibTrans" presStyleLbl="sibTrans2D1" presStyleIdx="0" presStyleCnt="0"/>
      <dgm:spPr/>
    </dgm:pt>
    <dgm:pt modelId="{4B3436E6-4B0B-448D-BBC0-FD1729F18A63}" type="pres">
      <dgm:prSet presAssocID="{D3681B55-61ED-4A70-A75B-CE0B1CACA719}" presName="Composite" presStyleCnt="0"/>
      <dgm:spPr/>
    </dgm:pt>
    <dgm:pt modelId="{C39AF6AB-5160-4C95-8CDA-9E8DB72B7FC3}" type="pres">
      <dgm:prSet presAssocID="{D3681B55-61ED-4A70-A75B-CE0B1CACA719}"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r="25007" b="9"/>
          <a:stretch>
            <a:fillRect l="-17000" r="-17000"/>
          </a:stretch>
        </a:blipFill>
      </dgm:spPr>
      <dgm:extLst>
        <a:ext uri="{E40237B7-FDA0-4F09-8148-C483321AD2D9}">
          <dgm14:cNvPr xmlns:dgm14="http://schemas.microsoft.com/office/drawing/2010/diagram" id="0" name="" descr="A gold and silver sphere balancing on a platform"/>
        </a:ext>
      </dgm:extLst>
    </dgm:pt>
    <dgm:pt modelId="{F44DC455-097F-4E19-83A7-E4CF2BB1A9F8}" type="pres">
      <dgm:prSet presAssocID="{D3681B55-61ED-4A70-A75B-CE0B1CACA719}" presName="Subtitle" presStyleLbl="revTx" presStyleIdx="2" presStyleCnt="6">
        <dgm:presLayoutVars>
          <dgm:chMax val="0"/>
          <dgm:bulletEnabled/>
        </dgm:presLayoutVars>
      </dgm:prSet>
      <dgm:spPr/>
    </dgm:pt>
    <dgm:pt modelId="{3C87F2BB-4CDE-4AD7-A397-6259A1C35902}" type="pres">
      <dgm:prSet presAssocID="{D3681B55-61ED-4A70-A75B-CE0B1CACA719}" presName="Description" presStyleLbl="revTx" presStyleIdx="3" presStyleCnt="6">
        <dgm:presLayoutVars>
          <dgm:bulletEnabled/>
        </dgm:presLayoutVars>
      </dgm:prSet>
      <dgm:spPr/>
    </dgm:pt>
    <dgm:pt modelId="{72336675-72CC-4C49-B124-EE19DEC12478}" type="pres">
      <dgm:prSet presAssocID="{D2ED5CD3-0C2B-45CA-8214-EF844D812770}" presName="sibTrans" presStyleLbl="sibTrans2D1" presStyleIdx="0" presStyleCnt="0"/>
      <dgm:spPr/>
    </dgm:pt>
    <dgm:pt modelId="{01C84D19-EE73-4461-99F6-7A0F9AADB3DA}" type="pres">
      <dgm:prSet presAssocID="{7F87912E-4A69-45E5-A591-A15C1BDE414B}" presName="Composite" presStyleCnt="0"/>
      <dgm:spPr/>
    </dgm:pt>
    <dgm:pt modelId="{C7613886-FBA5-4B18-B87B-1BEBC20AC670}" type="pres">
      <dgm:prSet presAssocID="{7F87912E-4A69-45E5-A591-A15C1BDE414B}"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21460" r="11787" b="-4"/>
          <a:stretch>
            <a:fillRect l="-25000" r="-25000"/>
          </a:stretch>
        </a:blipFill>
      </dgm:spPr>
      <dgm:extLst>
        <a:ext uri="{E40237B7-FDA0-4F09-8148-C483321AD2D9}">
          <dgm14:cNvPr xmlns:dgm14="http://schemas.microsoft.com/office/drawing/2010/diagram" id="0" name="" descr="A pothos is put."/>
        </a:ext>
      </dgm:extLst>
    </dgm:pt>
    <dgm:pt modelId="{2729D860-6F14-419C-8BEE-DE9334B2CA67}" type="pres">
      <dgm:prSet presAssocID="{7F87912E-4A69-45E5-A591-A15C1BDE414B}" presName="Subtitle" presStyleLbl="revTx" presStyleIdx="4" presStyleCnt="6">
        <dgm:presLayoutVars>
          <dgm:chMax val="0"/>
          <dgm:bulletEnabled/>
        </dgm:presLayoutVars>
      </dgm:prSet>
      <dgm:spPr/>
    </dgm:pt>
    <dgm:pt modelId="{18DB519C-835F-487E-9DF6-83089AABDBB0}" type="pres">
      <dgm:prSet presAssocID="{7F87912E-4A69-45E5-A591-A15C1BDE414B}" presName="Description" presStyleLbl="revTx" presStyleIdx="5" presStyleCnt="6">
        <dgm:presLayoutVars>
          <dgm:bulletEnabled/>
        </dgm:presLayoutVars>
      </dgm:prSet>
      <dgm:spPr/>
    </dgm:pt>
  </dgm:ptLst>
  <dgm:cxnLst>
    <dgm:cxn modelId="{88AF491C-4B63-4D51-8D8D-9EBFE1148780}" srcId="{6591666A-C983-4B2E-AE5C-3CA78DEE1221}" destId="{7EC2FF37-5308-4695-A593-E8125D219A43}" srcOrd="0" destOrd="0" parTransId="{E1B5B327-E5C5-4CC6-818A-E72822C1E49C}" sibTransId="{3EAACB2F-AFE1-4331-902B-2E25391D3718}"/>
    <dgm:cxn modelId="{7EF23521-024E-4874-B975-5DBF570E6B04}" type="presOf" srcId="{3EAACB2F-AFE1-4331-902B-2E25391D3718}" destId="{3636FFEB-96A0-4111-B908-60B2880A4BFF}" srcOrd="0" destOrd="0" presId="urn:microsoft.com/office/officeart/2024/3/layout/verticalVisualTextBlock1"/>
    <dgm:cxn modelId="{7912A124-ADBD-4A79-85D9-01AD52783BF5}" type="presOf" srcId="{D2ED5CD3-0C2B-45CA-8214-EF844D812770}" destId="{72336675-72CC-4C49-B124-EE19DEC12478}" srcOrd="0" destOrd="0" presId="urn:microsoft.com/office/officeart/2024/3/layout/verticalVisualTextBlock1"/>
    <dgm:cxn modelId="{2C409230-C080-4ABE-AC21-B9090F3F132E}" srcId="{D3681B55-61ED-4A70-A75B-CE0B1CACA719}" destId="{9498239A-36AE-4B01-B268-BAA67959F369}" srcOrd="0" destOrd="0" parTransId="{4EEB54A6-584E-4DD3-881F-FC00F92C0497}" sibTransId="{A12079DD-657D-4AF1-8D88-4A44CAE706CB}"/>
    <dgm:cxn modelId="{9F228B6A-07FB-4A5C-B72C-692EBDEEA0A4}" type="presOf" srcId="{D3681B55-61ED-4A70-A75B-CE0B1CACA719}" destId="{F44DC455-097F-4E19-83A7-E4CF2BB1A9F8}" srcOrd="0" destOrd="0" presId="urn:microsoft.com/office/officeart/2024/3/layout/verticalVisualTextBlock1"/>
    <dgm:cxn modelId="{43B9E254-0483-41D8-87A1-5CCFC97196E0}" srcId="{6591666A-C983-4B2E-AE5C-3CA78DEE1221}" destId="{D3681B55-61ED-4A70-A75B-CE0B1CACA719}" srcOrd="1" destOrd="0" parTransId="{D1C5D77F-C5F2-47C2-B7DE-E48D679A10F6}" sibTransId="{D2ED5CD3-0C2B-45CA-8214-EF844D812770}"/>
    <dgm:cxn modelId="{9FD4B178-0AD7-4054-A77D-A8C18ED30712}" type="presOf" srcId="{125B88A2-8086-45B9-918A-956906C085C8}" destId="{5EEC5F4B-DA60-4F84-8F92-85571ACC7A75}" srcOrd="0" destOrd="0" presId="urn:microsoft.com/office/officeart/2024/3/layout/verticalVisualTextBlock1"/>
    <dgm:cxn modelId="{460FD37A-1043-4E42-BC79-6865A93B16E9}" type="presOf" srcId="{7EC2FF37-5308-4695-A593-E8125D219A43}" destId="{235132BF-5B9F-4B37-BF7E-DB1DD9986C8E}" srcOrd="0" destOrd="0" presId="urn:microsoft.com/office/officeart/2024/3/layout/verticalVisualTextBlock1"/>
    <dgm:cxn modelId="{74E4A07F-A150-461E-8232-00EEF584291E}" type="presOf" srcId="{7F87912E-4A69-45E5-A591-A15C1BDE414B}" destId="{2729D860-6F14-419C-8BEE-DE9334B2CA67}" srcOrd="0" destOrd="0" presId="urn:microsoft.com/office/officeart/2024/3/layout/verticalVisualTextBlock1"/>
    <dgm:cxn modelId="{F054A5A2-3C49-4ADB-B3E1-B8FECC166CE0}" type="presOf" srcId="{9498239A-36AE-4B01-B268-BAA67959F369}" destId="{3C87F2BB-4CDE-4AD7-A397-6259A1C35902}" srcOrd="0" destOrd="0" presId="urn:microsoft.com/office/officeart/2024/3/layout/verticalVisualTextBlock1"/>
    <dgm:cxn modelId="{579B6EC3-6548-4513-A659-8165831256A6}" type="presOf" srcId="{2269F7D7-7E84-423A-A708-1D061CF94A41}" destId="{18DB519C-835F-487E-9DF6-83089AABDBB0}" srcOrd="0" destOrd="0" presId="urn:microsoft.com/office/officeart/2024/3/layout/verticalVisualTextBlock1"/>
    <dgm:cxn modelId="{CC9C04C5-6616-4EA1-80AD-5A67A456029F}" srcId="{6591666A-C983-4B2E-AE5C-3CA78DEE1221}" destId="{7F87912E-4A69-45E5-A591-A15C1BDE414B}" srcOrd="2" destOrd="0" parTransId="{2441D8CA-EE7F-4BC6-B668-86E793640B92}" sibTransId="{3AA7BFFB-8E96-4C5D-9097-B45D01630366}"/>
    <dgm:cxn modelId="{3E0925C7-25B3-428D-BDFA-4DFCA90082F2}" type="presOf" srcId="{6591666A-C983-4B2E-AE5C-3CA78DEE1221}" destId="{D9BD5DBD-3286-47E8-84BA-FE94A59BB6F3}" srcOrd="0" destOrd="0" presId="urn:microsoft.com/office/officeart/2024/3/layout/verticalVisualTextBlock1"/>
    <dgm:cxn modelId="{3D5F1ED6-8F74-4F3D-A18B-E01EC21FF7D6}" srcId="{7EC2FF37-5308-4695-A593-E8125D219A43}" destId="{125B88A2-8086-45B9-918A-956906C085C8}" srcOrd="0" destOrd="0" parTransId="{8B6FA4D1-906F-4307-95F3-90A511301899}" sibTransId="{00A84525-D44E-4C70-9065-3FEB448D780C}"/>
    <dgm:cxn modelId="{944B0AFD-0BBB-469D-974C-F3319791A820}" srcId="{7F87912E-4A69-45E5-A591-A15C1BDE414B}" destId="{2269F7D7-7E84-423A-A708-1D061CF94A41}" srcOrd="0" destOrd="0" parTransId="{3F06568C-519D-44CF-AED6-A0E723C492F3}" sibTransId="{4BEFF875-7ADF-4BF7-9616-785600834195}"/>
    <dgm:cxn modelId="{D89BF762-EC82-44D1-A284-1517985BE64F}" type="presParOf" srcId="{D9BD5DBD-3286-47E8-84BA-FE94A59BB6F3}" destId="{AF643DDD-6E1D-4C12-9B36-C5E7B6CB8086}" srcOrd="0" destOrd="0" presId="urn:microsoft.com/office/officeart/2024/3/layout/verticalVisualTextBlock1"/>
    <dgm:cxn modelId="{38DF1119-9AFB-4985-835E-BF4D4BBC12F8}" type="presParOf" srcId="{AF643DDD-6E1D-4C12-9B36-C5E7B6CB8086}" destId="{0F65A186-19E9-469C-8DBB-E7BC0103CCC0}" srcOrd="0" destOrd="0" presId="urn:microsoft.com/office/officeart/2024/3/layout/verticalVisualTextBlock1"/>
    <dgm:cxn modelId="{3200DBC4-29C2-42DB-B96F-4E2B36FC1021}" type="presParOf" srcId="{AF643DDD-6E1D-4C12-9B36-C5E7B6CB8086}" destId="{235132BF-5B9F-4B37-BF7E-DB1DD9986C8E}" srcOrd="1" destOrd="0" presId="urn:microsoft.com/office/officeart/2024/3/layout/verticalVisualTextBlock1"/>
    <dgm:cxn modelId="{B66E2C74-1428-4668-9044-4AC876F9E678}" type="presParOf" srcId="{AF643DDD-6E1D-4C12-9B36-C5E7B6CB8086}" destId="{5EEC5F4B-DA60-4F84-8F92-85571ACC7A75}" srcOrd="2" destOrd="0" presId="urn:microsoft.com/office/officeart/2024/3/layout/verticalVisualTextBlock1"/>
    <dgm:cxn modelId="{1CB8B007-D8E8-49FD-ADF4-DAB6D659C1E1}" type="presParOf" srcId="{D9BD5DBD-3286-47E8-84BA-FE94A59BB6F3}" destId="{3636FFEB-96A0-4111-B908-60B2880A4BFF}" srcOrd="1" destOrd="0" presId="urn:microsoft.com/office/officeart/2024/3/layout/verticalVisualTextBlock1"/>
    <dgm:cxn modelId="{D0332253-DB1D-4300-937E-D8B4AF89B027}" type="presParOf" srcId="{D9BD5DBD-3286-47E8-84BA-FE94A59BB6F3}" destId="{4B3436E6-4B0B-448D-BBC0-FD1729F18A63}" srcOrd="2" destOrd="0" presId="urn:microsoft.com/office/officeart/2024/3/layout/verticalVisualTextBlock1"/>
    <dgm:cxn modelId="{A7010A89-ABC8-483E-B2DF-E24298DDE457}" type="presParOf" srcId="{4B3436E6-4B0B-448D-BBC0-FD1729F18A63}" destId="{C39AF6AB-5160-4C95-8CDA-9E8DB72B7FC3}" srcOrd="0" destOrd="0" presId="urn:microsoft.com/office/officeart/2024/3/layout/verticalVisualTextBlock1"/>
    <dgm:cxn modelId="{C7669F40-AA0E-40B5-9590-A907CACED9BE}" type="presParOf" srcId="{4B3436E6-4B0B-448D-BBC0-FD1729F18A63}" destId="{F44DC455-097F-4E19-83A7-E4CF2BB1A9F8}" srcOrd="1" destOrd="0" presId="urn:microsoft.com/office/officeart/2024/3/layout/verticalVisualTextBlock1"/>
    <dgm:cxn modelId="{B8737714-1985-4DF5-9810-643CD906DC5D}" type="presParOf" srcId="{4B3436E6-4B0B-448D-BBC0-FD1729F18A63}" destId="{3C87F2BB-4CDE-4AD7-A397-6259A1C35902}" srcOrd="2" destOrd="0" presId="urn:microsoft.com/office/officeart/2024/3/layout/verticalVisualTextBlock1"/>
    <dgm:cxn modelId="{FE25F0E8-8BD7-434A-BACD-F9DEED1945BD}" type="presParOf" srcId="{D9BD5DBD-3286-47E8-84BA-FE94A59BB6F3}" destId="{72336675-72CC-4C49-B124-EE19DEC12478}" srcOrd="3" destOrd="0" presId="urn:microsoft.com/office/officeart/2024/3/layout/verticalVisualTextBlock1"/>
    <dgm:cxn modelId="{A580BFAA-4FB7-442A-804A-80A246DF7FE1}" type="presParOf" srcId="{D9BD5DBD-3286-47E8-84BA-FE94A59BB6F3}" destId="{01C84D19-EE73-4461-99F6-7A0F9AADB3DA}" srcOrd="4" destOrd="0" presId="urn:microsoft.com/office/officeart/2024/3/layout/verticalVisualTextBlock1"/>
    <dgm:cxn modelId="{34868715-7949-4D34-907E-805F1CF429A9}" type="presParOf" srcId="{01C84D19-EE73-4461-99F6-7A0F9AADB3DA}" destId="{C7613886-FBA5-4B18-B87B-1BEBC20AC670}" srcOrd="0" destOrd="0" presId="urn:microsoft.com/office/officeart/2024/3/layout/verticalVisualTextBlock1"/>
    <dgm:cxn modelId="{E09C46E5-3927-4B45-9AEC-B444FADAFA05}" type="presParOf" srcId="{01C84D19-EE73-4461-99F6-7A0F9AADB3DA}" destId="{2729D860-6F14-419C-8BEE-DE9334B2CA67}" srcOrd="1" destOrd="0" presId="urn:microsoft.com/office/officeart/2024/3/layout/verticalVisualTextBlock1"/>
    <dgm:cxn modelId="{757568E9-838B-43D1-82F5-40098C31267C}" type="presParOf" srcId="{01C84D19-EE73-4461-99F6-7A0F9AADB3DA}" destId="{18DB519C-835F-487E-9DF6-83089AABDBB0}" srcOrd="2" destOrd="0" presId="urn:microsoft.com/office/officeart/2024/3/layout/verticalVisualTextBlock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2CCBEF-288B-453E-B962-3EAA446CD58C}" type="doc">
      <dgm:prSet loTypeId="urn:microsoft.com/office/officeart/2024/3/layout/verticalVisualTextBlock1" loCatId="Picture" qsTypeId="urn:microsoft.com/office/officeart/2005/8/quickstyle/simple4" qsCatId="simple" csTypeId="urn:microsoft.com/office/officeart/2005/8/colors/accent0_3" csCatId="mainScheme" phldr="1"/>
      <dgm:spPr/>
      <dgm:t>
        <a:bodyPr/>
        <a:lstStyle/>
        <a:p>
          <a:endParaRPr lang="en-US"/>
        </a:p>
      </dgm:t>
    </dgm:pt>
    <dgm:pt modelId="{0C329F10-61A8-47E6-B5DD-D6D04D1A3EF8}">
      <dgm:prSet/>
      <dgm:spPr/>
      <dgm:t>
        <a:bodyPr/>
        <a:lstStyle/>
        <a:p>
          <a:pPr>
            <a:lnSpc>
              <a:spcPct val="100000"/>
            </a:lnSpc>
            <a:defRPr b="1"/>
          </a:pPr>
          <a:r>
            <a:rPr lang="en-US"/>
            <a:t>Strategic Thinking</a:t>
          </a:r>
        </a:p>
      </dgm:t>
    </dgm:pt>
    <dgm:pt modelId="{10B0FDEB-71B0-4320-9A6A-C45F94307464}" type="parTrans" cxnId="{FBDE5168-FF6F-4E3C-89EF-D58964333C57}">
      <dgm:prSet/>
      <dgm:spPr/>
      <dgm:t>
        <a:bodyPr/>
        <a:lstStyle/>
        <a:p>
          <a:endParaRPr lang="en-US"/>
        </a:p>
      </dgm:t>
    </dgm:pt>
    <dgm:pt modelId="{CCCA02FB-B0A1-4E2D-A151-98D631CBFA30}" type="sibTrans" cxnId="{FBDE5168-FF6F-4E3C-89EF-D58964333C57}">
      <dgm:prSet/>
      <dgm:spPr/>
      <dgm:t>
        <a:bodyPr/>
        <a:lstStyle/>
        <a:p>
          <a:pPr>
            <a:lnSpc>
              <a:spcPct val="100000"/>
            </a:lnSpc>
            <a:defRPr b="1"/>
          </a:pPr>
          <a:endParaRPr lang="en-US"/>
        </a:p>
      </dgm:t>
    </dgm:pt>
    <dgm:pt modelId="{C5A4232A-EFFC-435E-8950-C069B219BE52}">
      <dgm:prSet/>
      <dgm:spPr/>
      <dgm:t>
        <a:bodyPr/>
        <a:lstStyle/>
        <a:p>
          <a:pPr>
            <a:lnSpc>
              <a:spcPct val="100000"/>
            </a:lnSpc>
          </a:pPr>
          <a:r>
            <a:rPr lang="en-US"/>
            <a:t>INTJs are known for their ability to think strategically and see the bigger picture when solving problems.</a:t>
          </a:r>
        </a:p>
      </dgm:t>
    </dgm:pt>
    <dgm:pt modelId="{69708E65-280B-4A2B-8881-3457084518ED}" type="parTrans" cxnId="{F456F4B7-26BF-4461-B011-7E5AD97B4EA7}">
      <dgm:prSet/>
      <dgm:spPr/>
      <dgm:t>
        <a:bodyPr/>
        <a:lstStyle/>
        <a:p>
          <a:endParaRPr lang="en-US"/>
        </a:p>
      </dgm:t>
    </dgm:pt>
    <dgm:pt modelId="{C74A3435-B23F-4729-883A-B887526BC2D9}" type="sibTrans" cxnId="{F456F4B7-26BF-4461-B011-7E5AD97B4EA7}">
      <dgm:prSet/>
      <dgm:spPr/>
      <dgm:t>
        <a:bodyPr/>
        <a:lstStyle/>
        <a:p>
          <a:endParaRPr lang="en-US"/>
        </a:p>
      </dgm:t>
    </dgm:pt>
    <dgm:pt modelId="{4B5AFAE1-8A39-4CA1-ACA7-6CB0F02A2112}">
      <dgm:prSet/>
      <dgm:spPr/>
      <dgm:t>
        <a:bodyPr/>
        <a:lstStyle/>
        <a:p>
          <a:pPr>
            <a:lnSpc>
              <a:spcPct val="100000"/>
            </a:lnSpc>
            <a:defRPr b="1"/>
          </a:pPr>
          <a:r>
            <a:rPr lang="en-US"/>
            <a:t>Analytical and Logical</a:t>
          </a:r>
        </a:p>
      </dgm:t>
    </dgm:pt>
    <dgm:pt modelId="{D2F9878A-5E40-4A57-9764-6FB841B01F62}" type="parTrans" cxnId="{BE74D7FA-EF47-4AA1-BEF3-BFB86B05469D}">
      <dgm:prSet/>
      <dgm:spPr/>
      <dgm:t>
        <a:bodyPr/>
        <a:lstStyle/>
        <a:p>
          <a:endParaRPr lang="en-US"/>
        </a:p>
      </dgm:t>
    </dgm:pt>
    <dgm:pt modelId="{DD38BF60-3993-4718-9A68-38350E0DEE1A}" type="sibTrans" cxnId="{BE74D7FA-EF47-4AA1-BEF3-BFB86B05469D}">
      <dgm:prSet/>
      <dgm:spPr/>
      <dgm:t>
        <a:bodyPr/>
        <a:lstStyle/>
        <a:p>
          <a:pPr>
            <a:lnSpc>
              <a:spcPct val="100000"/>
            </a:lnSpc>
            <a:defRPr b="1"/>
          </a:pPr>
          <a:endParaRPr lang="en-US"/>
        </a:p>
      </dgm:t>
    </dgm:pt>
    <dgm:pt modelId="{6665D61F-E314-4062-8089-220B6F126DE1}">
      <dgm:prSet/>
      <dgm:spPr/>
      <dgm:t>
        <a:bodyPr/>
        <a:lstStyle/>
        <a:p>
          <a:pPr>
            <a:lnSpc>
              <a:spcPct val="100000"/>
            </a:lnSpc>
          </a:pPr>
          <a:r>
            <a:rPr lang="en-US"/>
            <a:t>They prefer logic over emotion, relying on clear analysis to make decisions and tackle challenges.</a:t>
          </a:r>
        </a:p>
      </dgm:t>
    </dgm:pt>
    <dgm:pt modelId="{B97D70FB-6E3C-43E8-86AD-8A686C07993A}" type="parTrans" cxnId="{5B7D393F-98E0-4184-B0AA-E0E056EBB0F7}">
      <dgm:prSet/>
      <dgm:spPr/>
      <dgm:t>
        <a:bodyPr/>
        <a:lstStyle/>
        <a:p>
          <a:endParaRPr lang="en-US"/>
        </a:p>
      </dgm:t>
    </dgm:pt>
    <dgm:pt modelId="{129F747F-0B3D-4F73-8E2D-1430B7CA4583}" type="sibTrans" cxnId="{5B7D393F-98E0-4184-B0AA-E0E056EBB0F7}">
      <dgm:prSet/>
      <dgm:spPr/>
      <dgm:t>
        <a:bodyPr/>
        <a:lstStyle/>
        <a:p>
          <a:endParaRPr lang="en-US"/>
        </a:p>
      </dgm:t>
    </dgm:pt>
    <dgm:pt modelId="{F3AC111F-116B-4AE8-9C29-13B2C1BBF0A3}">
      <dgm:prSet/>
      <dgm:spPr/>
      <dgm:t>
        <a:bodyPr/>
        <a:lstStyle/>
        <a:p>
          <a:pPr>
            <a:lnSpc>
              <a:spcPct val="100000"/>
            </a:lnSpc>
            <a:defRPr b="1"/>
          </a:pPr>
          <a:r>
            <a:rPr lang="en-US"/>
            <a:t>Independent and Goal-Oriented</a:t>
          </a:r>
        </a:p>
      </dgm:t>
    </dgm:pt>
    <dgm:pt modelId="{72CF2019-C66E-440F-B7AC-77D5D90FAAA4}" type="parTrans" cxnId="{CA3E16A4-A04A-4BB6-A6DC-C3B27DC64CD3}">
      <dgm:prSet/>
      <dgm:spPr/>
      <dgm:t>
        <a:bodyPr/>
        <a:lstStyle/>
        <a:p>
          <a:endParaRPr lang="en-US"/>
        </a:p>
      </dgm:t>
    </dgm:pt>
    <dgm:pt modelId="{0DE8B921-17BF-4F47-9F8A-27312BC8EB22}" type="sibTrans" cxnId="{CA3E16A4-A04A-4BB6-A6DC-C3B27DC64CD3}">
      <dgm:prSet/>
      <dgm:spPr/>
      <dgm:t>
        <a:bodyPr/>
        <a:lstStyle/>
        <a:p>
          <a:endParaRPr lang="en-US"/>
        </a:p>
      </dgm:t>
    </dgm:pt>
    <dgm:pt modelId="{49C0E557-B362-4E8E-B4F7-D425F5738A9F}">
      <dgm:prSet/>
      <dgm:spPr/>
      <dgm:t>
        <a:bodyPr/>
        <a:lstStyle/>
        <a:p>
          <a:pPr>
            <a:lnSpc>
              <a:spcPct val="100000"/>
            </a:lnSpc>
          </a:pPr>
          <a:r>
            <a:rPr lang="en-US"/>
            <a:t>INTJs highly value independence and are motivated to achieve goals using innovative and efficient methods.</a:t>
          </a:r>
        </a:p>
      </dgm:t>
    </dgm:pt>
    <dgm:pt modelId="{1F7F358C-D26A-4649-976C-0D61990D40FC}" type="parTrans" cxnId="{15711042-C254-4820-A817-0048578C837A}">
      <dgm:prSet/>
      <dgm:spPr/>
      <dgm:t>
        <a:bodyPr/>
        <a:lstStyle/>
        <a:p>
          <a:endParaRPr lang="en-US"/>
        </a:p>
      </dgm:t>
    </dgm:pt>
    <dgm:pt modelId="{ED864177-272B-4203-A193-E469A5959245}" type="sibTrans" cxnId="{15711042-C254-4820-A817-0048578C837A}">
      <dgm:prSet/>
      <dgm:spPr/>
      <dgm:t>
        <a:bodyPr/>
        <a:lstStyle/>
        <a:p>
          <a:endParaRPr lang="en-US"/>
        </a:p>
      </dgm:t>
    </dgm:pt>
    <dgm:pt modelId="{D7524E45-B4A5-4869-87E8-DE92C7B228D0}" type="pres">
      <dgm:prSet presAssocID="{3F2CCBEF-288B-453E-B962-3EAA446CD58C}" presName="Root" presStyleCnt="0">
        <dgm:presLayoutVars>
          <dgm:dir/>
          <dgm:resizeHandles val="exact"/>
        </dgm:presLayoutVars>
      </dgm:prSet>
      <dgm:spPr/>
    </dgm:pt>
    <dgm:pt modelId="{97EB6144-B4B3-4483-9A4E-0BE4024B6173}" type="pres">
      <dgm:prSet presAssocID="{0C329F10-61A8-47E6-B5DD-D6D04D1A3EF8}" presName="Composite" presStyleCnt="0"/>
      <dgm:spPr/>
    </dgm:pt>
    <dgm:pt modelId="{6AFC24CF-B2A7-430A-8F10-3AA1DE788B77}" type="pres">
      <dgm:prSet presAssocID="{0C329F10-61A8-47E6-B5DD-D6D04D1A3EF8}"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t="24285" r="-3" b="8963"/>
          <a:stretch/>
        </a:blipFill>
      </dgm:spPr>
      <dgm:extLst>
        <a:ext uri="{E40237B7-FDA0-4F09-8148-C483321AD2D9}">
          <dgm14:cNvPr xmlns:dgm14="http://schemas.microsoft.com/office/drawing/2010/diagram" id="0" name="" descr="Human head in paper cut style with multicolored cubes"/>
        </a:ext>
      </dgm:extLst>
    </dgm:pt>
    <dgm:pt modelId="{5336115A-621B-4F9D-9B13-2E217C330D47}" type="pres">
      <dgm:prSet presAssocID="{0C329F10-61A8-47E6-B5DD-D6D04D1A3EF8}" presName="Subtitle" presStyleLbl="revTx" presStyleIdx="0" presStyleCnt="6">
        <dgm:presLayoutVars>
          <dgm:chMax val="0"/>
          <dgm:bulletEnabled/>
        </dgm:presLayoutVars>
      </dgm:prSet>
      <dgm:spPr/>
    </dgm:pt>
    <dgm:pt modelId="{2A976981-F385-4435-BD97-0638FCA5F998}" type="pres">
      <dgm:prSet presAssocID="{0C329F10-61A8-47E6-B5DD-D6D04D1A3EF8}" presName="Description" presStyleLbl="revTx" presStyleIdx="1" presStyleCnt="6">
        <dgm:presLayoutVars>
          <dgm:bulletEnabled/>
        </dgm:presLayoutVars>
      </dgm:prSet>
      <dgm:spPr/>
    </dgm:pt>
    <dgm:pt modelId="{B6859432-CA8A-4715-B885-D3D86EAB601C}" type="pres">
      <dgm:prSet presAssocID="{CCCA02FB-B0A1-4E2D-A151-98D631CBFA30}" presName="sibTrans" presStyleLbl="sibTrans2D1" presStyleIdx="0" presStyleCnt="0"/>
      <dgm:spPr/>
    </dgm:pt>
    <dgm:pt modelId="{8D5C56BA-C931-414C-AF82-5F59B1B3CC41}" type="pres">
      <dgm:prSet presAssocID="{4B5AFAE1-8A39-4CA1-ACA7-6CB0F02A2112}" presName="Composite" presStyleCnt="0"/>
      <dgm:spPr/>
    </dgm:pt>
    <dgm:pt modelId="{0BE0B0B4-0307-44E7-9D69-F31D8EA50CBE}" type="pres">
      <dgm:prSet presAssocID="{4B5AFAE1-8A39-4CA1-ACA7-6CB0F02A2112}"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t="1615" r="-3" b="31634"/>
          <a:stretch/>
        </a:blipFill>
      </dgm:spPr>
      <dgm:extLst>
        <a:ext uri="{E40237B7-FDA0-4F09-8148-C483321AD2D9}">
          <dgm14:cNvPr xmlns:dgm14="http://schemas.microsoft.com/office/drawing/2010/diagram" id="0" name="" descr="Paper head with rainbow gears"/>
        </a:ext>
      </dgm:extLst>
    </dgm:pt>
    <dgm:pt modelId="{D15AC39D-828A-47F8-8B67-908879A2E8BB}" type="pres">
      <dgm:prSet presAssocID="{4B5AFAE1-8A39-4CA1-ACA7-6CB0F02A2112}" presName="Subtitle" presStyleLbl="revTx" presStyleIdx="2" presStyleCnt="6">
        <dgm:presLayoutVars>
          <dgm:chMax val="0"/>
          <dgm:bulletEnabled/>
        </dgm:presLayoutVars>
      </dgm:prSet>
      <dgm:spPr/>
    </dgm:pt>
    <dgm:pt modelId="{75A73AD4-2563-4538-9268-89A26E75FB0F}" type="pres">
      <dgm:prSet presAssocID="{4B5AFAE1-8A39-4CA1-ACA7-6CB0F02A2112}" presName="Description" presStyleLbl="revTx" presStyleIdx="3" presStyleCnt="6">
        <dgm:presLayoutVars>
          <dgm:bulletEnabled/>
        </dgm:presLayoutVars>
      </dgm:prSet>
      <dgm:spPr/>
    </dgm:pt>
    <dgm:pt modelId="{299C5A4A-BDFD-4F64-8C97-464F926DCE8A}" type="pres">
      <dgm:prSet presAssocID="{DD38BF60-3993-4718-9A68-38350E0DEE1A}" presName="sibTrans" presStyleLbl="sibTrans2D1" presStyleIdx="0" presStyleCnt="0"/>
      <dgm:spPr/>
    </dgm:pt>
    <dgm:pt modelId="{3E8731CA-C4E3-4BD4-9ED8-6EBA0C1A33CE}" type="pres">
      <dgm:prSet presAssocID="{F3AC111F-116B-4AE8-9C29-13B2C1BBF0A3}" presName="Composite" presStyleCnt="0"/>
      <dgm:spPr/>
    </dgm:pt>
    <dgm:pt modelId="{C863D1D6-54EA-4AD9-B7AB-46FEA9A1A62D}" type="pres">
      <dgm:prSet presAssocID="{F3AC111F-116B-4AE8-9C29-13B2C1BBF0A3}"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29564" r="3684" b="-3"/>
          <a:stretch/>
        </a:blipFill>
      </dgm:spPr>
      <dgm:extLst>
        <a:ext uri="{E40237B7-FDA0-4F09-8148-C483321AD2D9}">
          <dgm14:cNvPr xmlns:dgm14="http://schemas.microsoft.com/office/drawing/2010/diagram" id="0" name="" descr="Yound man drawing on a clear whiteboard"/>
        </a:ext>
      </dgm:extLst>
    </dgm:pt>
    <dgm:pt modelId="{3E9B772C-799D-4B1C-BC46-67493E51AA98}" type="pres">
      <dgm:prSet presAssocID="{F3AC111F-116B-4AE8-9C29-13B2C1BBF0A3}" presName="Subtitle" presStyleLbl="revTx" presStyleIdx="4" presStyleCnt="6">
        <dgm:presLayoutVars>
          <dgm:chMax val="0"/>
          <dgm:bulletEnabled/>
        </dgm:presLayoutVars>
      </dgm:prSet>
      <dgm:spPr/>
    </dgm:pt>
    <dgm:pt modelId="{65173963-49CB-4737-92A8-3E923981B6A5}" type="pres">
      <dgm:prSet presAssocID="{F3AC111F-116B-4AE8-9C29-13B2C1BBF0A3}" presName="Description" presStyleLbl="revTx" presStyleIdx="5" presStyleCnt="6">
        <dgm:presLayoutVars>
          <dgm:bulletEnabled/>
        </dgm:presLayoutVars>
      </dgm:prSet>
      <dgm:spPr/>
    </dgm:pt>
  </dgm:ptLst>
  <dgm:cxnLst>
    <dgm:cxn modelId="{AB599A00-9C39-4704-8FE1-27C43E8A7CD0}" type="presOf" srcId="{6665D61F-E314-4062-8089-220B6F126DE1}" destId="{75A73AD4-2563-4538-9268-89A26E75FB0F}" srcOrd="0" destOrd="0" presId="urn:microsoft.com/office/officeart/2024/3/layout/verticalVisualTextBlock1"/>
    <dgm:cxn modelId="{9E978829-EE69-4C44-91EA-7BCCD92DCE51}" type="presOf" srcId="{CCCA02FB-B0A1-4E2D-A151-98D631CBFA30}" destId="{B6859432-CA8A-4715-B885-D3D86EAB601C}" srcOrd="0" destOrd="0" presId="urn:microsoft.com/office/officeart/2024/3/layout/verticalVisualTextBlock1"/>
    <dgm:cxn modelId="{5B7D393F-98E0-4184-B0AA-E0E056EBB0F7}" srcId="{4B5AFAE1-8A39-4CA1-ACA7-6CB0F02A2112}" destId="{6665D61F-E314-4062-8089-220B6F126DE1}" srcOrd="0" destOrd="0" parTransId="{B97D70FB-6E3C-43E8-86AD-8A686C07993A}" sibTransId="{129F747F-0B3D-4F73-8E2D-1430B7CA4583}"/>
    <dgm:cxn modelId="{15711042-C254-4820-A817-0048578C837A}" srcId="{F3AC111F-116B-4AE8-9C29-13B2C1BBF0A3}" destId="{49C0E557-B362-4E8E-B4F7-D425F5738A9F}" srcOrd="0" destOrd="0" parTransId="{1F7F358C-D26A-4649-976C-0D61990D40FC}" sibTransId="{ED864177-272B-4203-A193-E469A5959245}"/>
    <dgm:cxn modelId="{FBDE5168-FF6F-4E3C-89EF-D58964333C57}" srcId="{3F2CCBEF-288B-453E-B962-3EAA446CD58C}" destId="{0C329F10-61A8-47E6-B5DD-D6D04D1A3EF8}" srcOrd="0" destOrd="0" parTransId="{10B0FDEB-71B0-4320-9A6A-C45F94307464}" sibTransId="{CCCA02FB-B0A1-4E2D-A151-98D631CBFA30}"/>
    <dgm:cxn modelId="{F3D23F7B-747B-4750-95CC-DBD1BF7B97D6}" type="presOf" srcId="{4B5AFAE1-8A39-4CA1-ACA7-6CB0F02A2112}" destId="{D15AC39D-828A-47F8-8B67-908879A2E8BB}" srcOrd="0" destOrd="0" presId="urn:microsoft.com/office/officeart/2024/3/layout/verticalVisualTextBlock1"/>
    <dgm:cxn modelId="{BC197887-1617-4007-9F5A-C885CAB13DDC}" type="presOf" srcId="{DD38BF60-3993-4718-9A68-38350E0DEE1A}" destId="{299C5A4A-BDFD-4F64-8C97-464F926DCE8A}" srcOrd="0" destOrd="0" presId="urn:microsoft.com/office/officeart/2024/3/layout/verticalVisualTextBlock1"/>
    <dgm:cxn modelId="{9CB15289-8EFD-4C3C-9B7E-F910AF82C9A4}" type="presOf" srcId="{0C329F10-61A8-47E6-B5DD-D6D04D1A3EF8}" destId="{5336115A-621B-4F9D-9B13-2E217C330D47}" srcOrd="0" destOrd="0" presId="urn:microsoft.com/office/officeart/2024/3/layout/verticalVisualTextBlock1"/>
    <dgm:cxn modelId="{039ADA99-5660-41AB-A1A7-0B4EAC374F62}" type="presOf" srcId="{49C0E557-B362-4E8E-B4F7-D425F5738A9F}" destId="{65173963-49CB-4737-92A8-3E923981B6A5}" srcOrd="0" destOrd="0" presId="urn:microsoft.com/office/officeart/2024/3/layout/verticalVisualTextBlock1"/>
    <dgm:cxn modelId="{CA3E16A4-A04A-4BB6-A6DC-C3B27DC64CD3}" srcId="{3F2CCBEF-288B-453E-B962-3EAA446CD58C}" destId="{F3AC111F-116B-4AE8-9C29-13B2C1BBF0A3}" srcOrd="2" destOrd="0" parTransId="{72CF2019-C66E-440F-B7AC-77D5D90FAAA4}" sibTransId="{0DE8B921-17BF-4F47-9F8A-27312BC8EB22}"/>
    <dgm:cxn modelId="{EF5E25A8-B68F-479B-9E3E-FFB849687513}" type="presOf" srcId="{C5A4232A-EFFC-435E-8950-C069B219BE52}" destId="{2A976981-F385-4435-BD97-0638FCA5F998}" srcOrd="0" destOrd="0" presId="urn:microsoft.com/office/officeart/2024/3/layout/verticalVisualTextBlock1"/>
    <dgm:cxn modelId="{F456F4B7-26BF-4461-B011-7E5AD97B4EA7}" srcId="{0C329F10-61A8-47E6-B5DD-D6D04D1A3EF8}" destId="{C5A4232A-EFFC-435E-8950-C069B219BE52}" srcOrd="0" destOrd="0" parTransId="{69708E65-280B-4A2B-8881-3457084518ED}" sibTransId="{C74A3435-B23F-4729-883A-B887526BC2D9}"/>
    <dgm:cxn modelId="{D704F6BC-C423-4964-AB9C-4664FD878F96}" type="presOf" srcId="{F3AC111F-116B-4AE8-9C29-13B2C1BBF0A3}" destId="{3E9B772C-799D-4B1C-BC46-67493E51AA98}" srcOrd="0" destOrd="0" presId="urn:microsoft.com/office/officeart/2024/3/layout/verticalVisualTextBlock1"/>
    <dgm:cxn modelId="{95A9BDEB-D1EE-43CF-9B03-DA37F55572AC}" type="presOf" srcId="{3F2CCBEF-288B-453E-B962-3EAA446CD58C}" destId="{D7524E45-B4A5-4869-87E8-DE92C7B228D0}" srcOrd="0" destOrd="0" presId="urn:microsoft.com/office/officeart/2024/3/layout/verticalVisualTextBlock1"/>
    <dgm:cxn modelId="{BE74D7FA-EF47-4AA1-BEF3-BFB86B05469D}" srcId="{3F2CCBEF-288B-453E-B962-3EAA446CD58C}" destId="{4B5AFAE1-8A39-4CA1-ACA7-6CB0F02A2112}" srcOrd="1" destOrd="0" parTransId="{D2F9878A-5E40-4A57-9764-6FB841B01F62}" sibTransId="{DD38BF60-3993-4718-9A68-38350E0DEE1A}"/>
    <dgm:cxn modelId="{19BEE4C3-9C77-4862-801F-6B865B30E41A}" type="presParOf" srcId="{D7524E45-B4A5-4869-87E8-DE92C7B228D0}" destId="{97EB6144-B4B3-4483-9A4E-0BE4024B6173}" srcOrd="0" destOrd="0" presId="urn:microsoft.com/office/officeart/2024/3/layout/verticalVisualTextBlock1"/>
    <dgm:cxn modelId="{C24BB617-6E8B-489B-8D5C-4BAE1F8AF6A9}" type="presParOf" srcId="{97EB6144-B4B3-4483-9A4E-0BE4024B6173}" destId="{6AFC24CF-B2A7-430A-8F10-3AA1DE788B77}" srcOrd="0" destOrd="0" presId="urn:microsoft.com/office/officeart/2024/3/layout/verticalVisualTextBlock1"/>
    <dgm:cxn modelId="{1D96B5B9-3EDE-47A1-A011-60011D8A34AA}" type="presParOf" srcId="{97EB6144-B4B3-4483-9A4E-0BE4024B6173}" destId="{5336115A-621B-4F9D-9B13-2E217C330D47}" srcOrd="1" destOrd="0" presId="urn:microsoft.com/office/officeart/2024/3/layout/verticalVisualTextBlock1"/>
    <dgm:cxn modelId="{F3083001-C90D-442E-ABEC-28E3AC5522D6}" type="presParOf" srcId="{97EB6144-B4B3-4483-9A4E-0BE4024B6173}" destId="{2A976981-F385-4435-BD97-0638FCA5F998}" srcOrd="2" destOrd="0" presId="urn:microsoft.com/office/officeart/2024/3/layout/verticalVisualTextBlock1"/>
    <dgm:cxn modelId="{BB5377EF-C57C-46D6-A2B5-6AC90E95BEF9}" type="presParOf" srcId="{D7524E45-B4A5-4869-87E8-DE92C7B228D0}" destId="{B6859432-CA8A-4715-B885-D3D86EAB601C}" srcOrd="1" destOrd="0" presId="urn:microsoft.com/office/officeart/2024/3/layout/verticalVisualTextBlock1"/>
    <dgm:cxn modelId="{2BC3E10E-2C99-4FB2-B909-8EEAE6259803}" type="presParOf" srcId="{D7524E45-B4A5-4869-87E8-DE92C7B228D0}" destId="{8D5C56BA-C931-414C-AF82-5F59B1B3CC41}" srcOrd="2" destOrd="0" presId="urn:microsoft.com/office/officeart/2024/3/layout/verticalVisualTextBlock1"/>
    <dgm:cxn modelId="{517809F3-9B3F-4568-9AAA-7AAA5C907578}" type="presParOf" srcId="{8D5C56BA-C931-414C-AF82-5F59B1B3CC41}" destId="{0BE0B0B4-0307-44E7-9D69-F31D8EA50CBE}" srcOrd="0" destOrd="0" presId="urn:microsoft.com/office/officeart/2024/3/layout/verticalVisualTextBlock1"/>
    <dgm:cxn modelId="{2E25C6A4-C653-4623-8C42-2C06B64515B0}" type="presParOf" srcId="{8D5C56BA-C931-414C-AF82-5F59B1B3CC41}" destId="{D15AC39D-828A-47F8-8B67-908879A2E8BB}" srcOrd="1" destOrd="0" presId="urn:microsoft.com/office/officeart/2024/3/layout/verticalVisualTextBlock1"/>
    <dgm:cxn modelId="{3452F79B-6B78-46B4-8C36-9BC0F9D3E354}" type="presParOf" srcId="{8D5C56BA-C931-414C-AF82-5F59B1B3CC41}" destId="{75A73AD4-2563-4538-9268-89A26E75FB0F}" srcOrd="2" destOrd="0" presId="urn:microsoft.com/office/officeart/2024/3/layout/verticalVisualTextBlock1"/>
    <dgm:cxn modelId="{192C8C17-4275-4D76-83F1-091CE721AC19}" type="presParOf" srcId="{D7524E45-B4A5-4869-87E8-DE92C7B228D0}" destId="{299C5A4A-BDFD-4F64-8C97-464F926DCE8A}" srcOrd="3" destOrd="0" presId="urn:microsoft.com/office/officeart/2024/3/layout/verticalVisualTextBlock1"/>
    <dgm:cxn modelId="{66394470-36BD-421E-A953-174667E5FC58}" type="presParOf" srcId="{D7524E45-B4A5-4869-87E8-DE92C7B228D0}" destId="{3E8731CA-C4E3-4BD4-9ED8-6EBA0C1A33CE}" srcOrd="4" destOrd="0" presId="urn:microsoft.com/office/officeart/2024/3/layout/verticalVisualTextBlock1"/>
    <dgm:cxn modelId="{AD7EE711-AA82-40D8-ACA1-E5C4D188DD89}" type="presParOf" srcId="{3E8731CA-C4E3-4BD4-9ED8-6EBA0C1A33CE}" destId="{C863D1D6-54EA-4AD9-B7AB-46FEA9A1A62D}" srcOrd="0" destOrd="0" presId="urn:microsoft.com/office/officeart/2024/3/layout/verticalVisualTextBlock1"/>
    <dgm:cxn modelId="{F5BC611C-C22B-47C7-9829-747C30494756}" type="presParOf" srcId="{3E8731CA-C4E3-4BD4-9ED8-6EBA0C1A33CE}" destId="{3E9B772C-799D-4B1C-BC46-67493E51AA98}" srcOrd="1" destOrd="0" presId="urn:microsoft.com/office/officeart/2024/3/layout/verticalVisualTextBlock1"/>
    <dgm:cxn modelId="{87CCF529-6760-4318-AD8B-F12B664D3925}" type="presParOf" srcId="{3E8731CA-C4E3-4BD4-9ED8-6EBA0C1A33CE}" destId="{65173963-49CB-4737-92A8-3E923981B6A5}"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454061-0AFA-486E-ADB0-A891259ECFDD}" type="doc">
      <dgm:prSet loTypeId="urn:microsoft.com/office/officeart/2024/3/layout/verticalVisualTextBlock1" loCatId="Picture" qsTypeId="urn:microsoft.com/office/officeart/2005/8/quickstyle/simple4" qsCatId="simple" csTypeId="urn:microsoft.com/office/officeart/2005/8/colors/accent0_3" csCatId="mainScheme" phldr="1"/>
      <dgm:spPr/>
      <dgm:t>
        <a:bodyPr/>
        <a:lstStyle/>
        <a:p>
          <a:endParaRPr lang="en-US"/>
        </a:p>
      </dgm:t>
    </dgm:pt>
    <dgm:pt modelId="{B4909CF3-1A00-41B3-A5B1-88D0A3CE3DA0}">
      <dgm:prSet/>
      <dgm:spPr/>
      <dgm:t>
        <a:bodyPr/>
        <a:lstStyle/>
        <a:p>
          <a:pPr>
            <a:lnSpc>
              <a:spcPct val="100000"/>
            </a:lnSpc>
            <a:defRPr b="1"/>
          </a:pPr>
          <a:r>
            <a:rPr lang="en-US"/>
            <a:t>Warm and Sociable Nature</a:t>
          </a:r>
        </a:p>
      </dgm:t>
    </dgm:pt>
    <dgm:pt modelId="{DB435441-B6B4-4270-919E-6D08D77D07E9}" type="parTrans" cxnId="{9D9BC4FA-455C-4122-B25C-7D250D6EAE52}">
      <dgm:prSet/>
      <dgm:spPr/>
      <dgm:t>
        <a:bodyPr/>
        <a:lstStyle/>
        <a:p>
          <a:endParaRPr lang="en-US"/>
        </a:p>
      </dgm:t>
    </dgm:pt>
    <dgm:pt modelId="{916912EF-979E-4799-9D6A-E7432F0F3022}" type="sibTrans" cxnId="{9D9BC4FA-455C-4122-B25C-7D250D6EAE52}">
      <dgm:prSet/>
      <dgm:spPr/>
      <dgm:t>
        <a:bodyPr/>
        <a:lstStyle/>
        <a:p>
          <a:pPr>
            <a:lnSpc>
              <a:spcPct val="100000"/>
            </a:lnSpc>
            <a:defRPr b="1"/>
          </a:pPr>
          <a:endParaRPr lang="en-US"/>
        </a:p>
      </dgm:t>
    </dgm:pt>
    <dgm:pt modelId="{7203B3EC-05D2-482B-9D9B-8129368BAFA3}">
      <dgm:prSet custT="1"/>
      <dgm:spPr/>
      <dgm:t>
        <a:bodyPr/>
        <a:lstStyle/>
        <a:p>
          <a:pPr>
            <a:lnSpc>
              <a:spcPct val="100000"/>
            </a:lnSpc>
          </a:pPr>
          <a:r>
            <a:rPr lang="en-US" sz="1600" dirty="0" err="1"/>
            <a:t>ESFJs</a:t>
          </a:r>
          <a:r>
            <a:rPr lang="en-US" sz="1600" dirty="0"/>
            <a:t> are known for their warmth, friendliness, and ability to connect with others, creating harmonious environments.</a:t>
          </a:r>
        </a:p>
      </dgm:t>
    </dgm:pt>
    <dgm:pt modelId="{F5D15CFC-063B-4B5B-B96C-9C0791B006ED}" type="parTrans" cxnId="{8B6EF99B-4C12-4EE4-9B4E-F21C697F3D92}">
      <dgm:prSet/>
      <dgm:spPr/>
      <dgm:t>
        <a:bodyPr/>
        <a:lstStyle/>
        <a:p>
          <a:endParaRPr lang="en-US"/>
        </a:p>
      </dgm:t>
    </dgm:pt>
    <dgm:pt modelId="{C46912AF-849A-46CF-9852-70904EE17F92}" type="sibTrans" cxnId="{8B6EF99B-4C12-4EE4-9B4E-F21C697F3D92}">
      <dgm:prSet/>
      <dgm:spPr/>
      <dgm:t>
        <a:bodyPr/>
        <a:lstStyle/>
        <a:p>
          <a:endParaRPr lang="en-US"/>
        </a:p>
      </dgm:t>
    </dgm:pt>
    <dgm:pt modelId="{10E28AF4-C17D-421C-B706-2F8B5D24B159}">
      <dgm:prSet/>
      <dgm:spPr/>
      <dgm:t>
        <a:bodyPr/>
        <a:lstStyle/>
        <a:p>
          <a:pPr>
            <a:lnSpc>
              <a:spcPct val="100000"/>
            </a:lnSpc>
            <a:defRPr b="1"/>
          </a:pPr>
          <a:r>
            <a:rPr lang="en-US"/>
            <a:t>Nurturing and Supportive Roles</a:t>
          </a:r>
        </a:p>
      </dgm:t>
    </dgm:pt>
    <dgm:pt modelId="{32A861F9-72BA-4637-AE34-15D4308CA1C0}" type="parTrans" cxnId="{98BD7279-E53D-4705-B090-1B0696423459}">
      <dgm:prSet/>
      <dgm:spPr/>
      <dgm:t>
        <a:bodyPr/>
        <a:lstStyle/>
        <a:p>
          <a:endParaRPr lang="en-US"/>
        </a:p>
      </dgm:t>
    </dgm:pt>
    <dgm:pt modelId="{158B2DEE-E100-4179-AC77-36D22F68E24E}" type="sibTrans" cxnId="{98BD7279-E53D-4705-B090-1B0696423459}">
      <dgm:prSet/>
      <dgm:spPr/>
      <dgm:t>
        <a:bodyPr/>
        <a:lstStyle/>
        <a:p>
          <a:pPr>
            <a:lnSpc>
              <a:spcPct val="100000"/>
            </a:lnSpc>
            <a:defRPr b="1"/>
          </a:pPr>
          <a:endParaRPr lang="en-US"/>
        </a:p>
      </dgm:t>
    </dgm:pt>
    <dgm:pt modelId="{53CECB83-B022-4B37-B565-2CEE1F4B07ED}">
      <dgm:prSet custT="1"/>
      <dgm:spPr/>
      <dgm:t>
        <a:bodyPr/>
        <a:lstStyle/>
        <a:p>
          <a:pPr>
            <a:lnSpc>
              <a:spcPct val="100000"/>
            </a:lnSpc>
          </a:pPr>
          <a:r>
            <a:rPr lang="en-US" sz="1600" dirty="0"/>
            <a:t>They naturally excel in nurturing and supportive roles, always ready to help and care for others.</a:t>
          </a:r>
        </a:p>
      </dgm:t>
    </dgm:pt>
    <dgm:pt modelId="{37B76248-7C5D-4FD5-99F8-CB6CE7A52E71}" type="parTrans" cxnId="{B92BA7C4-6249-4FD7-9776-93895C8EFD5F}">
      <dgm:prSet/>
      <dgm:spPr/>
      <dgm:t>
        <a:bodyPr/>
        <a:lstStyle/>
        <a:p>
          <a:endParaRPr lang="en-US"/>
        </a:p>
      </dgm:t>
    </dgm:pt>
    <dgm:pt modelId="{9D72B2A5-5107-4CD9-B9AE-794AF93621FC}" type="sibTrans" cxnId="{B92BA7C4-6249-4FD7-9776-93895C8EFD5F}">
      <dgm:prSet/>
      <dgm:spPr/>
      <dgm:t>
        <a:bodyPr/>
        <a:lstStyle/>
        <a:p>
          <a:endParaRPr lang="en-US"/>
        </a:p>
      </dgm:t>
    </dgm:pt>
    <dgm:pt modelId="{C690A5B3-C9B2-43B3-9F42-172D1195ADD4}">
      <dgm:prSet/>
      <dgm:spPr/>
      <dgm:t>
        <a:bodyPr/>
        <a:lstStyle/>
        <a:p>
          <a:pPr>
            <a:lnSpc>
              <a:spcPct val="100000"/>
            </a:lnSpc>
            <a:defRPr b="1"/>
          </a:pPr>
          <a:r>
            <a:rPr lang="en-US" dirty="0"/>
            <a:t>Teamwork and Organization</a:t>
          </a:r>
        </a:p>
      </dgm:t>
    </dgm:pt>
    <dgm:pt modelId="{3DFA8A57-E97A-4ACA-AEE3-2670D80216FF}" type="parTrans" cxnId="{B82B8DCF-EC02-4DBF-A891-DFDE1D9D95A6}">
      <dgm:prSet/>
      <dgm:spPr/>
      <dgm:t>
        <a:bodyPr/>
        <a:lstStyle/>
        <a:p>
          <a:endParaRPr lang="en-US"/>
        </a:p>
      </dgm:t>
    </dgm:pt>
    <dgm:pt modelId="{B13350D8-43F6-40AE-888C-28E73272D5FC}" type="sibTrans" cxnId="{B82B8DCF-EC02-4DBF-A891-DFDE1D9D95A6}">
      <dgm:prSet/>
      <dgm:spPr/>
      <dgm:t>
        <a:bodyPr/>
        <a:lstStyle/>
        <a:p>
          <a:endParaRPr lang="en-US"/>
        </a:p>
      </dgm:t>
    </dgm:pt>
    <dgm:pt modelId="{0C0A8A2B-1E7E-4BAA-8488-ADED2A96A142}">
      <dgm:prSet custT="1"/>
      <dgm:spPr/>
      <dgm:t>
        <a:bodyPr/>
        <a:lstStyle/>
        <a:p>
          <a:pPr>
            <a:lnSpc>
              <a:spcPct val="100000"/>
            </a:lnSpc>
          </a:pPr>
          <a:r>
            <a:rPr lang="en-US" sz="1600" dirty="0" err="1"/>
            <a:t>ESFJs</a:t>
          </a:r>
          <a:r>
            <a:rPr lang="en-US" sz="1600" dirty="0"/>
            <a:t> are detail-oriented, organized, and thrive in cooperative team settings and community activities.</a:t>
          </a:r>
        </a:p>
      </dgm:t>
    </dgm:pt>
    <dgm:pt modelId="{B6BF7E00-1A41-4F92-9165-50036BF2DF19}" type="parTrans" cxnId="{060A25E1-2FDF-4FE9-BD16-965B5D56BBD5}">
      <dgm:prSet/>
      <dgm:spPr/>
      <dgm:t>
        <a:bodyPr/>
        <a:lstStyle/>
        <a:p>
          <a:endParaRPr lang="en-US"/>
        </a:p>
      </dgm:t>
    </dgm:pt>
    <dgm:pt modelId="{5D541458-9C22-4DB7-888A-7BAE9854B329}" type="sibTrans" cxnId="{060A25E1-2FDF-4FE9-BD16-965B5D56BBD5}">
      <dgm:prSet/>
      <dgm:spPr/>
      <dgm:t>
        <a:bodyPr/>
        <a:lstStyle/>
        <a:p>
          <a:endParaRPr lang="en-US"/>
        </a:p>
      </dgm:t>
    </dgm:pt>
    <dgm:pt modelId="{4DC6566F-DA9B-4427-9B60-49F812FE8BC7}" type="pres">
      <dgm:prSet presAssocID="{E9454061-0AFA-486E-ADB0-A891259ECFDD}" presName="Root" presStyleCnt="0">
        <dgm:presLayoutVars>
          <dgm:dir/>
          <dgm:resizeHandles val="exact"/>
        </dgm:presLayoutVars>
      </dgm:prSet>
      <dgm:spPr/>
    </dgm:pt>
    <dgm:pt modelId="{8693DF6F-29D8-49D7-ABE9-7EA44D869BEC}" type="pres">
      <dgm:prSet presAssocID="{B4909CF3-1A00-41B3-A5B1-88D0A3CE3DA0}" presName="Composite" presStyleCnt="0"/>
      <dgm:spPr/>
    </dgm:pt>
    <dgm:pt modelId="{C25414FD-72D5-4ED1-A0E8-8358FC325754}" type="pres">
      <dgm:prSet presAssocID="{B4909CF3-1A00-41B3-A5B1-88D0A3CE3DA0}"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21912" r="11336" b="-3"/>
          <a:stretch/>
        </a:blipFill>
      </dgm:spPr>
      <dgm:extLst>
        <a:ext uri="{E40237B7-FDA0-4F09-8148-C483321AD2D9}">
          <dgm14:cNvPr xmlns:dgm14="http://schemas.microsoft.com/office/drawing/2010/diagram" id="0" name="" descr="Image of Group of Chinese seniors discussion and enjoying coffee in cafe."/>
        </a:ext>
      </dgm:extLst>
    </dgm:pt>
    <dgm:pt modelId="{8E9C7F80-3C18-46FF-A3BD-31B9D6D96C5F}" type="pres">
      <dgm:prSet presAssocID="{B4909CF3-1A00-41B3-A5B1-88D0A3CE3DA0}" presName="Subtitle" presStyleLbl="revTx" presStyleIdx="0" presStyleCnt="6">
        <dgm:presLayoutVars>
          <dgm:chMax val="0"/>
          <dgm:bulletEnabled/>
        </dgm:presLayoutVars>
      </dgm:prSet>
      <dgm:spPr/>
    </dgm:pt>
    <dgm:pt modelId="{15A06EC9-04BD-44B0-A2F4-4702E9C3D811}" type="pres">
      <dgm:prSet presAssocID="{B4909CF3-1A00-41B3-A5B1-88D0A3CE3DA0}" presName="Description" presStyleLbl="revTx" presStyleIdx="1" presStyleCnt="6">
        <dgm:presLayoutVars>
          <dgm:bulletEnabled/>
        </dgm:presLayoutVars>
      </dgm:prSet>
      <dgm:spPr/>
    </dgm:pt>
    <dgm:pt modelId="{76E41586-D0A3-4D14-B8C9-CA4E8D272124}" type="pres">
      <dgm:prSet presAssocID="{916912EF-979E-4799-9D6A-E7432F0F3022}" presName="sibTrans" presStyleLbl="sibTrans2D1" presStyleIdx="0" presStyleCnt="0"/>
      <dgm:spPr/>
    </dgm:pt>
    <dgm:pt modelId="{C2E9E030-9C94-4C65-9390-E94E6CB5038A}" type="pres">
      <dgm:prSet presAssocID="{10E28AF4-C17D-421C-B706-2F8B5D24B159}" presName="Composite" presStyleCnt="0"/>
      <dgm:spPr/>
    </dgm:pt>
    <dgm:pt modelId="{AB7957F8-6A46-44B4-81FC-8BEF8EE4D0EA}" type="pres">
      <dgm:prSet presAssocID="{10E28AF4-C17D-421C-B706-2F8B5D24B159}"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6713" r="26536" b="-3"/>
          <a:stretch/>
        </a:blipFill>
      </dgm:spPr>
      <dgm:extLst>
        <a:ext uri="{E40237B7-FDA0-4F09-8148-C483321AD2D9}">
          <dgm14:cNvPr xmlns:dgm14="http://schemas.microsoft.com/office/drawing/2010/diagram" id="0" name="" descr="Person holding hand"/>
        </a:ext>
      </dgm:extLst>
    </dgm:pt>
    <dgm:pt modelId="{759869B3-8E93-4CBA-9826-FEEDCC57AE6E}" type="pres">
      <dgm:prSet presAssocID="{10E28AF4-C17D-421C-B706-2F8B5D24B159}" presName="Subtitle" presStyleLbl="revTx" presStyleIdx="2" presStyleCnt="6">
        <dgm:presLayoutVars>
          <dgm:chMax val="0"/>
          <dgm:bulletEnabled/>
        </dgm:presLayoutVars>
      </dgm:prSet>
      <dgm:spPr/>
    </dgm:pt>
    <dgm:pt modelId="{34DCA635-4DA2-4656-8045-B934D98EC5AA}" type="pres">
      <dgm:prSet presAssocID="{10E28AF4-C17D-421C-B706-2F8B5D24B159}" presName="Description" presStyleLbl="revTx" presStyleIdx="3" presStyleCnt="6">
        <dgm:presLayoutVars>
          <dgm:bulletEnabled/>
        </dgm:presLayoutVars>
      </dgm:prSet>
      <dgm:spPr/>
    </dgm:pt>
    <dgm:pt modelId="{68681F10-93AF-4E46-9B23-7356BF1A1DCC}" type="pres">
      <dgm:prSet presAssocID="{158B2DEE-E100-4179-AC77-36D22F68E24E}" presName="sibTrans" presStyleLbl="sibTrans2D1" presStyleIdx="0" presStyleCnt="0"/>
      <dgm:spPr/>
    </dgm:pt>
    <dgm:pt modelId="{238BF90B-6658-4DDF-BEDE-7A78B837D976}" type="pres">
      <dgm:prSet presAssocID="{C690A5B3-C9B2-43B3-9F42-172D1195ADD4}" presName="Composite" presStyleCnt="0"/>
      <dgm:spPr/>
    </dgm:pt>
    <dgm:pt modelId="{002E7274-6DDE-48EC-AF6A-E49833183C80}" type="pres">
      <dgm:prSet presAssocID="{C690A5B3-C9B2-43B3-9F42-172D1195ADD4}"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33252" r="-4" b="-3"/>
          <a:stretch/>
        </a:blipFill>
      </dgm:spPr>
      <dgm:extLst>
        <a:ext uri="{E40237B7-FDA0-4F09-8148-C483321AD2D9}">
          <dgm14:cNvPr xmlns:dgm14="http://schemas.microsoft.com/office/drawing/2010/diagram" id="0" name="" descr="Business man working with colleague standing by"/>
        </a:ext>
      </dgm:extLst>
    </dgm:pt>
    <dgm:pt modelId="{473CEF6D-CC69-4C6C-95DE-394D5107D182}" type="pres">
      <dgm:prSet presAssocID="{C690A5B3-C9B2-43B3-9F42-172D1195ADD4}" presName="Subtitle" presStyleLbl="revTx" presStyleIdx="4" presStyleCnt="6">
        <dgm:presLayoutVars>
          <dgm:chMax val="0"/>
          <dgm:bulletEnabled/>
        </dgm:presLayoutVars>
      </dgm:prSet>
      <dgm:spPr/>
    </dgm:pt>
    <dgm:pt modelId="{401726D1-CD7A-466C-80F8-89A217AB66DA}" type="pres">
      <dgm:prSet presAssocID="{C690A5B3-C9B2-43B3-9F42-172D1195ADD4}" presName="Description" presStyleLbl="revTx" presStyleIdx="5" presStyleCnt="6">
        <dgm:presLayoutVars>
          <dgm:bulletEnabled/>
        </dgm:presLayoutVars>
      </dgm:prSet>
      <dgm:spPr/>
    </dgm:pt>
  </dgm:ptLst>
  <dgm:cxnLst>
    <dgm:cxn modelId="{FA7DE24C-F667-44F7-8B37-673F64727521}" type="presOf" srcId="{158B2DEE-E100-4179-AC77-36D22F68E24E}" destId="{68681F10-93AF-4E46-9B23-7356BF1A1DCC}" srcOrd="0" destOrd="0" presId="urn:microsoft.com/office/officeart/2024/3/layout/verticalVisualTextBlock1"/>
    <dgm:cxn modelId="{98BD7279-E53D-4705-B090-1B0696423459}" srcId="{E9454061-0AFA-486E-ADB0-A891259ECFDD}" destId="{10E28AF4-C17D-421C-B706-2F8B5D24B159}" srcOrd="1" destOrd="0" parTransId="{32A861F9-72BA-4637-AE34-15D4308CA1C0}" sibTransId="{158B2DEE-E100-4179-AC77-36D22F68E24E}"/>
    <dgm:cxn modelId="{A4B40286-7236-4E69-903A-4F408B29D840}" type="presOf" srcId="{53CECB83-B022-4B37-B565-2CEE1F4B07ED}" destId="{34DCA635-4DA2-4656-8045-B934D98EC5AA}" srcOrd="0" destOrd="0" presId="urn:microsoft.com/office/officeart/2024/3/layout/verticalVisualTextBlock1"/>
    <dgm:cxn modelId="{7A01B590-F06E-4A48-A47E-0BC191CAD375}" type="presOf" srcId="{E9454061-0AFA-486E-ADB0-A891259ECFDD}" destId="{4DC6566F-DA9B-4427-9B60-49F812FE8BC7}" srcOrd="0" destOrd="0" presId="urn:microsoft.com/office/officeart/2024/3/layout/verticalVisualTextBlock1"/>
    <dgm:cxn modelId="{6BA29F92-9C37-4A5F-929B-33FDD0B0768A}" type="presOf" srcId="{C690A5B3-C9B2-43B3-9F42-172D1195ADD4}" destId="{473CEF6D-CC69-4C6C-95DE-394D5107D182}" srcOrd="0" destOrd="0" presId="urn:microsoft.com/office/officeart/2024/3/layout/verticalVisualTextBlock1"/>
    <dgm:cxn modelId="{8B6EF99B-4C12-4EE4-9B4E-F21C697F3D92}" srcId="{B4909CF3-1A00-41B3-A5B1-88D0A3CE3DA0}" destId="{7203B3EC-05D2-482B-9D9B-8129368BAFA3}" srcOrd="0" destOrd="0" parTransId="{F5D15CFC-063B-4B5B-B96C-9C0791B006ED}" sibTransId="{C46912AF-849A-46CF-9852-70904EE17F92}"/>
    <dgm:cxn modelId="{F8BE93B5-49AA-4DE5-83B7-F653CCEDECA4}" type="presOf" srcId="{916912EF-979E-4799-9D6A-E7432F0F3022}" destId="{76E41586-D0A3-4D14-B8C9-CA4E8D272124}" srcOrd="0" destOrd="0" presId="urn:microsoft.com/office/officeart/2024/3/layout/verticalVisualTextBlock1"/>
    <dgm:cxn modelId="{0C0EB8B6-B7A2-4D6A-9233-27A244F3AE34}" type="presOf" srcId="{7203B3EC-05D2-482B-9D9B-8129368BAFA3}" destId="{15A06EC9-04BD-44B0-A2F4-4702E9C3D811}" srcOrd="0" destOrd="0" presId="urn:microsoft.com/office/officeart/2024/3/layout/verticalVisualTextBlock1"/>
    <dgm:cxn modelId="{30274FBA-51F4-450D-A184-3F1652BBE277}" type="presOf" srcId="{0C0A8A2B-1E7E-4BAA-8488-ADED2A96A142}" destId="{401726D1-CD7A-466C-80F8-89A217AB66DA}" srcOrd="0" destOrd="0" presId="urn:microsoft.com/office/officeart/2024/3/layout/verticalVisualTextBlock1"/>
    <dgm:cxn modelId="{B92BA7C4-6249-4FD7-9776-93895C8EFD5F}" srcId="{10E28AF4-C17D-421C-B706-2F8B5D24B159}" destId="{53CECB83-B022-4B37-B565-2CEE1F4B07ED}" srcOrd="0" destOrd="0" parTransId="{37B76248-7C5D-4FD5-99F8-CB6CE7A52E71}" sibTransId="{9D72B2A5-5107-4CD9-B9AE-794AF93621FC}"/>
    <dgm:cxn modelId="{B82B8DCF-EC02-4DBF-A891-DFDE1D9D95A6}" srcId="{E9454061-0AFA-486E-ADB0-A891259ECFDD}" destId="{C690A5B3-C9B2-43B3-9F42-172D1195ADD4}" srcOrd="2" destOrd="0" parTransId="{3DFA8A57-E97A-4ACA-AEE3-2670D80216FF}" sibTransId="{B13350D8-43F6-40AE-888C-28E73272D5FC}"/>
    <dgm:cxn modelId="{D1D513D2-2719-4557-8FB7-BB2E506936B1}" type="presOf" srcId="{10E28AF4-C17D-421C-B706-2F8B5D24B159}" destId="{759869B3-8E93-4CBA-9826-FEEDCC57AE6E}" srcOrd="0" destOrd="0" presId="urn:microsoft.com/office/officeart/2024/3/layout/verticalVisualTextBlock1"/>
    <dgm:cxn modelId="{060A25E1-2FDF-4FE9-BD16-965B5D56BBD5}" srcId="{C690A5B3-C9B2-43B3-9F42-172D1195ADD4}" destId="{0C0A8A2B-1E7E-4BAA-8488-ADED2A96A142}" srcOrd="0" destOrd="0" parTransId="{B6BF7E00-1A41-4F92-9165-50036BF2DF19}" sibTransId="{5D541458-9C22-4DB7-888A-7BAE9854B329}"/>
    <dgm:cxn modelId="{1D88C3F8-03B6-480F-923F-44555F2C282D}" type="presOf" srcId="{B4909CF3-1A00-41B3-A5B1-88D0A3CE3DA0}" destId="{8E9C7F80-3C18-46FF-A3BD-31B9D6D96C5F}" srcOrd="0" destOrd="0" presId="urn:microsoft.com/office/officeart/2024/3/layout/verticalVisualTextBlock1"/>
    <dgm:cxn modelId="{9D9BC4FA-455C-4122-B25C-7D250D6EAE52}" srcId="{E9454061-0AFA-486E-ADB0-A891259ECFDD}" destId="{B4909CF3-1A00-41B3-A5B1-88D0A3CE3DA0}" srcOrd="0" destOrd="0" parTransId="{DB435441-B6B4-4270-919E-6D08D77D07E9}" sibTransId="{916912EF-979E-4799-9D6A-E7432F0F3022}"/>
    <dgm:cxn modelId="{F535EC23-B0E6-4D69-BD6B-08E0E613A940}" type="presParOf" srcId="{4DC6566F-DA9B-4427-9B60-49F812FE8BC7}" destId="{8693DF6F-29D8-49D7-ABE9-7EA44D869BEC}" srcOrd="0" destOrd="0" presId="urn:microsoft.com/office/officeart/2024/3/layout/verticalVisualTextBlock1"/>
    <dgm:cxn modelId="{D23C7324-7D9A-49A5-81BF-D1A26263B438}" type="presParOf" srcId="{8693DF6F-29D8-49D7-ABE9-7EA44D869BEC}" destId="{C25414FD-72D5-4ED1-A0E8-8358FC325754}" srcOrd="0" destOrd="0" presId="urn:microsoft.com/office/officeart/2024/3/layout/verticalVisualTextBlock1"/>
    <dgm:cxn modelId="{93B80EE0-53D3-4E8D-B8EA-3576E52637C0}" type="presParOf" srcId="{8693DF6F-29D8-49D7-ABE9-7EA44D869BEC}" destId="{8E9C7F80-3C18-46FF-A3BD-31B9D6D96C5F}" srcOrd="1" destOrd="0" presId="urn:microsoft.com/office/officeart/2024/3/layout/verticalVisualTextBlock1"/>
    <dgm:cxn modelId="{F5C3A0F4-22CB-404B-BF5A-26A8155DE0FD}" type="presParOf" srcId="{8693DF6F-29D8-49D7-ABE9-7EA44D869BEC}" destId="{15A06EC9-04BD-44B0-A2F4-4702E9C3D811}" srcOrd="2" destOrd="0" presId="urn:microsoft.com/office/officeart/2024/3/layout/verticalVisualTextBlock1"/>
    <dgm:cxn modelId="{5BC2F7AE-1DB0-4130-8339-F9CC4990E81F}" type="presParOf" srcId="{4DC6566F-DA9B-4427-9B60-49F812FE8BC7}" destId="{76E41586-D0A3-4D14-B8C9-CA4E8D272124}" srcOrd="1" destOrd="0" presId="urn:microsoft.com/office/officeart/2024/3/layout/verticalVisualTextBlock1"/>
    <dgm:cxn modelId="{A7032BEF-2032-4AC4-9502-2CCC18D93BC2}" type="presParOf" srcId="{4DC6566F-DA9B-4427-9B60-49F812FE8BC7}" destId="{C2E9E030-9C94-4C65-9390-E94E6CB5038A}" srcOrd="2" destOrd="0" presId="urn:microsoft.com/office/officeart/2024/3/layout/verticalVisualTextBlock1"/>
    <dgm:cxn modelId="{77AD2033-BB9D-4BBD-9A66-1669E3C75C9F}" type="presParOf" srcId="{C2E9E030-9C94-4C65-9390-E94E6CB5038A}" destId="{AB7957F8-6A46-44B4-81FC-8BEF8EE4D0EA}" srcOrd="0" destOrd="0" presId="urn:microsoft.com/office/officeart/2024/3/layout/verticalVisualTextBlock1"/>
    <dgm:cxn modelId="{5F9E5794-EB6A-4612-A5EB-724A0CEFE3E5}" type="presParOf" srcId="{C2E9E030-9C94-4C65-9390-E94E6CB5038A}" destId="{759869B3-8E93-4CBA-9826-FEEDCC57AE6E}" srcOrd="1" destOrd="0" presId="urn:microsoft.com/office/officeart/2024/3/layout/verticalVisualTextBlock1"/>
    <dgm:cxn modelId="{432023A0-7806-47CE-84DC-E9BD4CF31DEC}" type="presParOf" srcId="{C2E9E030-9C94-4C65-9390-E94E6CB5038A}" destId="{34DCA635-4DA2-4656-8045-B934D98EC5AA}" srcOrd="2" destOrd="0" presId="urn:microsoft.com/office/officeart/2024/3/layout/verticalVisualTextBlock1"/>
    <dgm:cxn modelId="{0061F51E-34BE-477E-BD7A-0C4B3B762154}" type="presParOf" srcId="{4DC6566F-DA9B-4427-9B60-49F812FE8BC7}" destId="{68681F10-93AF-4E46-9B23-7356BF1A1DCC}" srcOrd="3" destOrd="0" presId="urn:microsoft.com/office/officeart/2024/3/layout/verticalVisualTextBlock1"/>
    <dgm:cxn modelId="{BD80011C-C618-4455-8DD0-93D6CE8D638E}" type="presParOf" srcId="{4DC6566F-DA9B-4427-9B60-49F812FE8BC7}" destId="{238BF90B-6658-4DDF-BEDE-7A78B837D976}" srcOrd="4" destOrd="0" presId="urn:microsoft.com/office/officeart/2024/3/layout/verticalVisualTextBlock1"/>
    <dgm:cxn modelId="{494D3ED3-E89C-4389-84BA-4A8A02E1D0CA}" type="presParOf" srcId="{238BF90B-6658-4DDF-BEDE-7A78B837D976}" destId="{002E7274-6DDE-48EC-AF6A-E49833183C80}" srcOrd="0" destOrd="0" presId="urn:microsoft.com/office/officeart/2024/3/layout/verticalVisualTextBlock1"/>
    <dgm:cxn modelId="{F7998861-720A-4B01-A8B5-DF4F1AE5F596}" type="presParOf" srcId="{238BF90B-6658-4DDF-BEDE-7A78B837D976}" destId="{473CEF6D-CC69-4C6C-95DE-394D5107D182}" srcOrd="1" destOrd="0" presId="urn:microsoft.com/office/officeart/2024/3/layout/verticalVisualTextBlock1"/>
    <dgm:cxn modelId="{6E420542-B5E6-4F82-A7F8-0D05EBC7011C}" type="presParOf" srcId="{238BF90B-6658-4DDF-BEDE-7A78B837D976}" destId="{401726D1-CD7A-466C-80F8-89A217AB66DA}"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0CD6371-72D7-4028-9F74-F378407749D5}" type="doc">
      <dgm:prSet loTypeId="urn:microsoft.com/office/officeart/2024/3/layout/verticalVisualTextBlock1" loCatId="Picture" qsTypeId="urn:microsoft.com/office/officeart/2005/8/quickstyle/simple4" qsCatId="simple" csTypeId="urn:microsoft.com/office/officeart/2005/8/colors/accent0_2" csCatId="mainScheme" phldr="1"/>
      <dgm:spPr/>
      <dgm:t>
        <a:bodyPr/>
        <a:lstStyle/>
        <a:p>
          <a:endParaRPr lang="en-US"/>
        </a:p>
      </dgm:t>
    </dgm:pt>
    <dgm:pt modelId="{37761655-994F-423B-9264-F861AA4A94EF}">
      <dgm:prSet/>
      <dgm:spPr/>
      <dgm:t>
        <a:bodyPr/>
        <a:lstStyle/>
        <a:p>
          <a:pPr>
            <a:lnSpc>
              <a:spcPct val="100000"/>
            </a:lnSpc>
            <a:defRPr b="1"/>
          </a:pPr>
          <a:r>
            <a:rPr lang="en-US"/>
            <a:t>Importance of Supportive Relationships</a:t>
          </a:r>
        </a:p>
      </dgm:t>
    </dgm:pt>
    <dgm:pt modelId="{0B6CE0B9-94DC-4B0F-A089-FF317215F9CB}" type="parTrans" cxnId="{9590046E-1388-4E37-9E07-B168D9E6CCA0}">
      <dgm:prSet/>
      <dgm:spPr/>
      <dgm:t>
        <a:bodyPr/>
        <a:lstStyle/>
        <a:p>
          <a:endParaRPr lang="en-US"/>
        </a:p>
      </dgm:t>
    </dgm:pt>
    <dgm:pt modelId="{DC769D99-8BD7-40C2-A01E-B53125160BB2}" type="sibTrans" cxnId="{9590046E-1388-4E37-9E07-B168D9E6CCA0}">
      <dgm:prSet/>
      <dgm:spPr/>
      <dgm:t>
        <a:bodyPr/>
        <a:lstStyle/>
        <a:p>
          <a:pPr>
            <a:lnSpc>
              <a:spcPct val="100000"/>
            </a:lnSpc>
            <a:defRPr b="1"/>
          </a:pPr>
          <a:endParaRPr lang="en-US"/>
        </a:p>
      </dgm:t>
    </dgm:pt>
    <dgm:pt modelId="{42C0E47E-99B2-4764-8CC7-7056F92557BE}">
      <dgm:prSet custT="1"/>
      <dgm:spPr/>
      <dgm:t>
        <a:bodyPr/>
        <a:lstStyle/>
        <a:p>
          <a:pPr>
            <a:lnSpc>
              <a:spcPct val="100000"/>
            </a:lnSpc>
          </a:pPr>
          <a:r>
            <a:rPr lang="en-US" sz="1600" dirty="0"/>
            <a:t>Supportive and understanding people are essential for maintaining emotional well-being and resilience during challenging times.</a:t>
          </a:r>
        </a:p>
      </dgm:t>
    </dgm:pt>
    <dgm:pt modelId="{6733CAD2-CD14-4D30-89F1-956949F078AF}" type="parTrans" cxnId="{5F6A6C1C-F408-45EC-A1C5-3176F6DF82AD}">
      <dgm:prSet/>
      <dgm:spPr/>
      <dgm:t>
        <a:bodyPr/>
        <a:lstStyle/>
        <a:p>
          <a:endParaRPr lang="en-US"/>
        </a:p>
      </dgm:t>
    </dgm:pt>
    <dgm:pt modelId="{54379137-E67C-44E3-B87C-18E5D752FC7C}" type="sibTrans" cxnId="{5F6A6C1C-F408-45EC-A1C5-3176F6DF82AD}">
      <dgm:prSet/>
      <dgm:spPr/>
      <dgm:t>
        <a:bodyPr/>
        <a:lstStyle/>
        <a:p>
          <a:endParaRPr lang="en-US"/>
        </a:p>
      </dgm:t>
    </dgm:pt>
    <dgm:pt modelId="{8AD1018E-509D-4748-A9B8-DF89EE4F34C0}">
      <dgm:prSet/>
      <dgm:spPr/>
      <dgm:t>
        <a:bodyPr/>
        <a:lstStyle/>
        <a:p>
          <a:pPr>
            <a:lnSpc>
              <a:spcPct val="100000"/>
            </a:lnSpc>
            <a:defRPr b="1"/>
          </a:pPr>
          <a:r>
            <a:rPr lang="en-US"/>
            <a:t>Finding Empathetic Listeners</a:t>
          </a:r>
        </a:p>
      </dgm:t>
    </dgm:pt>
    <dgm:pt modelId="{9216A90B-52DC-4D3E-A78B-3F0D581104F4}" type="parTrans" cxnId="{F8090707-F81F-449C-A2AA-9210A7557B17}">
      <dgm:prSet/>
      <dgm:spPr/>
      <dgm:t>
        <a:bodyPr/>
        <a:lstStyle/>
        <a:p>
          <a:endParaRPr lang="en-US"/>
        </a:p>
      </dgm:t>
    </dgm:pt>
    <dgm:pt modelId="{4A48EA45-CC48-464B-8D9B-C1AA985D823D}" type="sibTrans" cxnId="{F8090707-F81F-449C-A2AA-9210A7557B17}">
      <dgm:prSet/>
      <dgm:spPr/>
      <dgm:t>
        <a:bodyPr/>
        <a:lstStyle/>
        <a:p>
          <a:pPr>
            <a:lnSpc>
              <a:spcPct val="100000"/>
            </a:lnSpc>
            <a:defRPr b="1"/>
          </a:pPr>
          <a:endParaRPr lang="en-US"/>
        </a:p>
      </dgm:t>
    </dgm:pt>
    <dgm:pt modelId="{43F194FD-AF33-4625-B376-BCCBC7E3BF3F}">
      <dgm:prSet custT="1"/>
      <dgm:spPr/>
      <dgm:t>
        <a:bodyPr/>
        <a:lstStyle/>
        <a:p>
          <a:pPr>
            <a:lnSpc>
              <a:spcPct val="100000"/>
            </a:lnSpc>
          </a:pPr>
          <a:r>
            <a:rPr lang="en-US" sz="1600" dirty="0"/>
            <a:t>Connecting with someone who is empathetic can make you feel truly heard and valued, reducing feelings of isolation.</a:t>
          </a:r>
        </a:p>
      </dgm:t>
    </dgm:pt>
    <dgm:pt modelId="{71B7EA1C-7C66-435E-B8F9-F3748021EC6B}" type="parTrans" cxnId="{5650B5C8-6843-47BF-9DF6-830CBE613EC6}">
      <dgm:prSet/>
      <dgm:spPr/>
      <dgm:t>
        <a:bodyPr/>
        <a:lstStyle/>
        <a:p>
          <a:endParaRPr lang="en-US"/>
        </a:p>
      </dgm:t>
    </dgm:pt>
    <dgm:pt modelId="{6638762B-8A3E-476A-B90C-B79B9283D857}" type="sibTrans" cxnId="{5650B5C8-6843-47BF-9DF6-830CBE613EC6}">
      <dgm:prSet/>
      <dgm:spPr/>
      <dgm:t>
        <a:bodyPr/>
        <a:lstStyle/>
        <a:p>
          <a:endParaRPr lang="en-US"/>
        </a:p>
      </dgm:t>
    </dgm:pt>
    <dgm:pt modelId="{4C9A700D-F6AE-44D5-8D45-36319D9404DE}">
      <dgm:prSet/>
      <dgm:spPr/>
      <dgm:t>
        <a:bodyPr/>
        <a:lstStyle/>
        <a:p>
          <a:pPr>
            <a:lnSpc>
              <a:spcPct val="100000"/>
            </a:lnSpc>
            <a:defRPr b="1"/>
          </a:pPr>
          <a:r>
            <a:rPr lang="en-US"/>
            <a:t>Creating Safe Spaces</a:t>
          </a:r>
        </a:p>
      </dgm:t>
    </dgm:pt>
    <dgm:pt modelId="{4335D25C-AB02-433A-A200-47900494A44B}" type="parTrans" cxnId="{1097D5B0-AFC0-4056-B9DB-BAC18AF6C614}">
      <dgm:prSet/>
      <dgm:spPr/>
      <dgm:t>
        <a:bodyPr/>
        <a:lstStyle/>
        <a:p>
          <a:endParaRPr lang="en-US"/>
        </a:p>
      </dgm:t>
    </dgm:pt>
    <dgm:pt modelId="{FD00D1D1-E048-433E-BF14-4DD74F2DEADA}" type="sibTrans" cxnId="{1097D5B0-AFC0-4056-B9DB-BAC18AF6C614}">
      <dgm:prSet/>
      <dgm:spPr/>
      <dgm:t>
        <a:bodyPr/>
        <a:lstStyle/>
        <a:p>
          <a:endParaRPr lang="en-US"/>
        </a:p>
      </dgm:t>
    </dgm:pt>
    <dgm:pt modelId="{640ABA78-0EB0-4F86-BB6D-90BBCE876CAE}">
      <dgm:prSet custT="1"/>
      <dgm:spPr/>
      <dgm:t>
        <a:bodyPr/>
        <a:lstStyle/>
        <a:p>
          <a:pPr>
            <a:lnSpc>
              <a:spcPct val="100000"/>
            </a:lnSpc>
          </a:pPr>
          <a:r>
            <a:rPr lang="en-US" sz="1600" dirty="0"/>
            <a:t>Safe environments foster trust, helping self-doubt and loneliness diminish as individuals feel accepted and understood.</a:t>
          </a:r>
        </a:p>
      </dgm:t>
    </dgm:pt>
    <dgm:pt modelId="{C5D2C72C-B6CF-4D55-B5A8-7E7D2FFE636D}" type="parTrans" cxnId="{38F1F1AF-0D37-4950-BDDD-2D3D78C6B3C5}">
      <dgm:prSet/>
      <dgm:spPr/>
      <dgm:t>
        <a:bodyPr/>
        <a:lstStyle/>
        <a:p>
          <a:endParaRPr lang="en-US"/>
        </a:p>
      </dgm:t>
    </dgm:pt>
    <dgm:pt modelId="{257DD49C-BD09-4DA8-BDD6-3BE96D02E110}" type="sibTrans" cxnId="{38F1F1AF-0D37-4950-BDDD-2D3D78C6B3C5}">
      <dgm:prSet/>
      <dgm:spPr/>
      <dgm:t>
        <a:bodyPr/>
        <a:lstStyle/>
        <a:p>
          <a:endParaRPr lang="en-US"/>
        </a:p>
      </dgm:t>
    </dgm:pt>
    <dgm:pt modelId="{6E639C64-7CBE-4510-B03F-A472E036C740}" type="pres">
      <dgm:prSet presAssocID="{50CD6371-72D7-4028-9F74-F378407749D5}" presName="Root" presStyleCnt="0">
        <dgm:presLayoutVars>
          <dgm:dir/>
          <dgm:resizeHandles val="exact"/>
        </dgm:presLayoutVars>
      </dgm:prSet>
      <dgm:spPr/>
    </dgm:pt>
    <dgm:pt modelId="{53C6F35B-1A7B-4309-B326-6BDB944E7ECD}" type="pres">
      <dgm:prSet presAssocID="{37761655-994F-423B-9264-F861AA4A94EF}" presName="Composite" presStyleCnt="0"/>
      <dgm:spPr/>
    </dgm:pt>
    <dgm:pt modelId="{51774199-7209-4866-9884-BC61E7352F56}" type="pres">
      <dgm:prSet presAssocID="{37761655-994F-423B-9264-F861AA4A94EF}"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25061" r="10185" b="-6"/>
          <a:stretch/>
        </a:blipFill>
      </dgm:spPr>
      <dgm:extLst>
        <a:ext uri="{E40237B7-FDA0-4F09-8148-C483321AD2D9}">
          <dgm14:cNvPr xmlns:dgm14="http://schemas.microsoft.com/office/drawing/2010/diagram" id="0" name="" descr="Couple holding hands"/>
        </a:ext>
      </dgm:extLst>
    </dgm:pt>
    <dgm:pt modelId="{64616739-8E35-4BBE-A7C0-4D76F6195C33}" type="pres">
      <dgm:prSet presAssocID="{37761655-994F-423B-9264-F861AA4A94EF}" presName="Subtitle" presStyleLbl="revTx" presStyleIdx="0" presStyleCnt="6">
        <dgm:presLayoutVars>
          <dgm:chMax val="0"/>
          <dgm:bulletEnabled/>
        </dgm:presLayoutVars>
      </dgm:prSet>
      <dgm:spPr/>
    </dgm:pt>
    <dgm:pt modelId="{F434351D-E618-4478-9586-3F4A12215FF0}" type="pres">
      <dgm:prSet presAssocID="{37761655-994F-423B-9264-F861AA4A94EF}" presName="Description" presStyleLbl="revTx" presStyleIdx="1" presStyleCnt="6">
        <dgm:presLayoutVars>
          <dgm:bulletEnabled/>
        </dgm:presLayoutVars>
      </dgm:prSet>
      <dgm:spPr/>
    </dgm:pt>
    <dgm:pt modelId="{49D3B1D6-1519-4DEA-8C92-5A6A6CCD0399}" type="pres">
      <dgm:prSet presAssocID="{DC769D99-8BD7-40C2-A01E-B53125160BB2}" presName="sibTrans" presStyleLbl="sibTrans2D1" presStyleIdx="0" presStyleCnt="0"/>
      <dgm:spPr/>
    </dgm:pt>
    <dgm:pt modelId="{D8DEFF42-03F4-4D94-955C-A03514079B1B}" type="pres">
      <dgm:prSet presAssocID="{8AD1018E-509D-4748-A9B8-DF89EE4F34C0}" presName="Composite" presStyleCnt="0"/>
      <dgm:spPr/>
    </dgm:pt>
    <dgm:pt modelId="{3DF0C9C8-6324-4519-972E-863186EBC2EF}" type="pres">
      <dgm:prSet presAssocID="{8AD1018E-509D-4748-A9B8-DF89EE4F34C0}"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18238" r="15010" b="-3"/>
          <a:stretch/>
        </a:blipFill>
      </dgm:spPr>
      <dgm:extLst>
        <a:ext uri="{E40237B7-FDA0-4F09-8148-C483321AD2D9}">
          <dgm14:cNvPr xmlns:dgm14="http://schemas.microsoft.com/office/drawing/2010/diagram" id="0" name="" descr="Young adult in counseling"/>
        </a:ext>
      </dgm:extLst>
    </dgm:pt>
    <dgm:pt modelId="{19995B8A-FFE5-46E0-8D01-256CCBA6C57F}" type="pres">
      <dgm:prSet presAssocID="{8AD1018E-509D-4748-A9B8-DF89EE4F34C0}" presName="Subtitle" presStyleLbl="revTx" presStyleIdx="2" presStyleCnt="6">
        <dgm:presLayoutVars>
          <dgm:chMax val="0"/>
          <dgm:bulletEnabled/>
        </dgm:presLayoutVars>
      </dgm:prSet>
      <dgm:spPr/>
    </dgm:pt>
    <dgm:pt modelId="{7F653752-22D5-475D-9873-6FB5D4E65EB1}" type="pres">
      <dgm:prSet presAssocID="{8AD1018E-509D-4748-A9B8-DF89EE4F34C0}" presName="Description" presStyleLbl="revTx" presStyleIdx="3" presStyleCnt="6">
        <dgm:presLayoutVars>
          <dgm:bulletEnabled/>
        </dgm:presLayoutVars>
      </dgm:prSet>
      <dgm:spPr/>
    </dgm:pt>
    <dgm:pt modelId="{5DA29670-ABBA-45A2-871C-875E5DFF2F78}" type="pres">
      <dgm:prSet presAssocID="{4A48EA45-CC48-464B-8D9B-C1AA985D823D}" presName="sibTrans" presStyleLbl="sibTrans2D1" presStyleIdx="0" presStyleCnt="0"/>
      <dgm:spPr/>
    </dgm:pt>
    <dgm:pt modelId="{88441212-4402-4B5D-B317-38B91A8C509B}" type="pres">
      <dgm:prSet presAssocID="{4C9A700D-F6AE-44D5-8D45-36319D9404DE}" presName="Composite" presStyleCnt="0"/>
      <dgm:spPr/>
    </dgm:pt>
    <dgm:pt modelId="{A3CE563B-18CA-436E-955C-C3308C8603D5}" type="pres">
      <dgm:prSet presAssocID="{4C9A700D-F6AE-44D5-8D45-36319D9404DE}"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5940" r="27308" b="-3"/>
          <a:stretch/>
        </a:blipFill>
      </dgm:spPr>
      <dgm:extLst>
        <a:ext uri="{E40237B7-FDA0-4F09-8148-C483321AD2D9}">
          <dgm14:cNvPr xmlns:dgm14="http://schemas.microsoft.com/office/drawing/2010/diagram" id="0" name="" descr="People sitting in group"/>
        </a:ext>
      </dgm:extLst>
    </dgm:pt>
    <dgm:pt modelId="{8481DAF4-4ADB-432C-A0ED-18F9409C4194}" type="pres">
      <dgm:prSet presAssocID="{4C9A700D-F6AE-44D5-8D45-36319D9404DE}" presName="Subtitle" presStyleLbl="revTx" presStyleIdx="4" presStyleCnt="6">
        <dgm:presLayoutVars>
          <dgm:chMax val="0"/>
          <dgm:bulletEnabled/>
        </dgm:presLayoutVars>
      </dgm:prSet>
      <dgm:spPr/>
    </dgm:pt>
    <dgm:pt modelId="{63FEF260-D90B-4FF9-BE15-AE3129717D37}" type="pres">
      <dgm:prSet presAssocID="{4C9A700D-F6AE-44D5-8D45-36319D9404DE}" presName="Description" presStyleLbl="revTx" presStyleIdx="5" presStyleCnt="6">
        <dgm:presLayoutVars>
          <dgm:bulletEnabled/>
        </dgm:presLayoutVars>
      </dgm:prSet>
      <dgm:spPr/>
    </dgm:pt>
  </dgm:ptLst>
  <dgm:cxnLst>
    <dgm:cxn modelId="{F8090707-F81F-449C-A2AA-9210A7557B17}" srcId="{50CD6371-72D7-4028-9F74-F378407749D5}" destId="{8AD1018E-509D-4748-A9B8-DF89EE4F34C0}" srcOrd="1" destOrd="0" parTransId="{9216A90B-52DC-4D3E-A78B-3F0D581104F4}" sibTransId="{4A48EA45-CC48-464B-8D9B-C1AA985D823D}"/>
    <dgm:cxn modelId="{59C6A50F-18C5-4129-BB18-931E05FE27AF}" type="presOf" srcId="{37761655-994F-423B-9264-F861AA4A94EF}" destId="{64616739-8E35-4BBE-A7C0-4D76F6195C33}" srcOrd="0" destOrd="0" presId="urn:microsoft.com/office/officeart/2024/3/layout/verticalVisualTextBlock1"/>
    <dgm:cxn modelId="{5F6A6C1C-F408-45EC-A1C5-3176F6DF82AD}" srcId="{37761655-994F-423B-9264-F861AA4A94EF}" destId="{42C0E47E-99B2-4764-8CC7-7056F92557BE}" srcOrd="0" destOrd="0" parTransId="{6733CAD2-CD14-4D30-89F1-956949F078AF}" sibTransId="{54379137-E67C-44E3-B87C-18E5D752FC7C}"/>
    <dgm:cxn modelId="{828C4822-95EF-41A5-A0AF-8784B70F7068}" type="presOf" srcId="{50CD6371-72D7-4028-9F74-F378407749D5}" destId="{6E639C64-7CBE-4510-B03F-A472E036C740}" srcOrd="0" destOrd="0" presId="urn:microsoft.com/office/officeart/2024/3/layout/verticalVisualTextBlock1"/>
    <dgm:cxn modelId="{E7D2C42A-871C-4CA4-B6EF-0586C7558EF5}" type="presOf" srcId="{4A48EA45-CC48-464B-8D9B-C1AA985D823D}" destId="{5DA29670-ABBA-45A2-871C-875E5DFF2F78}" srcOrd="0" destOrd="0" presId="urn:microsoft.com/office/officeart/2024/3/layout/verticalVisualTextBlock1"/>
    <dgm:cxn modelId="{F22A3031-3FBA-46F4-B919-E0454A2999C2}" type="presOf" srcId="{640ABA78-0EB0-4F86-BB6D-90BBCE876CAE}" destId="{63FEF260-D90B-4FF9-BE15-AE3129717D37}" srcOrd="0" destOrd="0" presId="urn:microsoft.com/office/officeart/2024/3/layout/verticalVisualTextBlock1"/>
    <dgm:cxn modelId="{5B668467-8E6C-48F0-88EE-46F229F89687}" type="presOf" srcId="{4C9A700D-F6AE-44D5-8D45-36319D9404DE}" destId="{8481DAF4-4ADB-432C-A0ED-18F9409C4194}" srcOrd="0" destOrd="0" presId="urn:microsoft.com/office/officeart/2024/3/layout/verticalVisualTextBlock1"/>
    <dgm:cxn modelId="{A9D9A34A-8F3C-449F-A35F-F2F5AF1A8F76}" type="presOf" srcId="{DC769D99-8BD7-40C2-A01E-B53125160BB2}" destId="{49D3B1D6-1519-4DEA-8C92-5A6A6CCD0399}" srcOrd="0" destOrd="0" presId="urn:microsoft.com/office/officeart/2024/3/layout/verticalVisualTextBlock1"/>
    <dgm:cxn modelId="{9590046E-1388-4E37-9E07-B168D9E6CCA0}" srcId="{50CD6371-72D7-4028-9F74-F378407749D5}" destId="{37761655-994F-423B-9264-F861AA4A94EF}" srcOrd="0" destOrd="0" parTransId="{0B6CE0B9-94DC-4B0F-A089-FF317215F9CB}" sibTransId="{DC769D99-8BD7-40C2-A01E-B53125160BB2}"/>
    <dgm:cxn modelId="{D33C0F94-5B4E-44A3-B1BD-9966D63BD9E3}" type="presOf" srcId="{42C0E47E-99B2-4764-8CC7-7056F92557BE}" destId="{F434351D-E618-4478-9586-3F4A12215FF0}" srcOrd="0" destOrd="0" presId="urn:microsoft.com/office/officeart/2024/3/layout/verticalVisualTextBlock1"/>
    <dgm:cxn modelId="{5421EB95-2C05-4B51-8F3F-BF1C55322EC3}" type="presOf" srcId="{8AD1018E-509D-4748-A9B8-DF89EE4F34C0}" destId="{19995B8A-FFE5-46E0-8D01-256CCBA6C57F}" srcOrd="0" destOrd="0" presId="urn:microsoft.com/office/officeart/2024/3/layout/verticalVisualTextBlock1"/>
    <dgm:cxn modelId="{38F1F1AF-0D37-4950-BDDD-2D3D78C6B3C5}" srcId="{4C9A700D-F6AE-44D5-8D45-36319D9404DE}" destId="{640ABA78-0EB0-4F86-BB6D-90BBCE876CAE}" srcOrd="0" destOrd="0" parTransId="{C5D2C72C-B6CF-4D55-B5A8-7E7D2FFE636D}" sibTransId="{257DD49C-BD09-4DA8-BDD6-3BE96D02E110}"/>
    <dgm:cxn modelId="{1097D5B0-AFC0-4056-B9DB-BAC18AF6C614}" srcId="{50CD6371-72D7-4028-9F74-F378407749D5}" destId="{4C9A700D-F6AE-44D5-8D45-36319D9404DE}" srcOrd="2" destOrd="0" parTransId="{4335D25C-AB02-433A-A200-47900494A44B}" sibTransId="{FD00D1D1-E048-433E-BF14-4DD74F2DEADA}"/>
    <dgm:cxn modelId="{5650B5C8-6843-47BF-9DF6-830CBE613EC6}" srcId="{8AD1018E-509D-4748-A9B8-DF89EE4F34C0}" destId="{43F194FD-AF33-4625-B376-BCCBC7E3BF3F}" srcOrd="0" destOrd="0" parTransId="{71B7EA1C-7C66-435E-B8F9-F3748021EC6B}" sibTransId="{6638762B-8A3E-476A-B90C-B79B9283D857}"/>
    <dgm:cxn modelId="{06CD3CFA-3E9D-4254-BF72-739A59A3714B}" type="presOf" srcId="{43F194FD-AF33-4625-B376-BCCBC7E3BF3F}" destId="{7F653752-22D5-475D-9873-6FB5D4E65EB1}" srcOrd="0" destOrd="0" presId="urn:microsoft.com/office/officeart/2024/3/layout/verticalVisualTextBlock1"/>
    <dgm:cxn modelId="{AB84CC45-7DE2-42C7-92E0-BD7737DE7723}" type="presParOf" srcId="{6E639C64-7CBE-4510-B03F-A472E036C740}" destId="{53C6F35B-1A7B-4309-B326-6BDB944E7ECD}" srcOrd="0" destOrd="0" presId="urn:microsoft.com/office/officeart/2024/3/layout/verticalVisualTextBlock1"/>
    <dgm:cxn modelId="{A223F02C-3578-402A-A3A8-3E6F420DA26E}" type="presParOf" srcId="{53C6F35B-1A7B-4309-B326-6BDB944E7ECD}" destId="{51774199-7209-4866-9884-BC61E7352F56}" srcOrd="0" destOrd="0" presId="urn:microsoft.com/office/officeart/2024/3/layout/verticalVisualTextBlock1"/>
    <dgm:cxn modelId="{FE2B5EE1-8373-4ED3-A1F9-99B61615A0EC}" type="presParOf" srcId="{53C6F35B-1A7B-4309-B326-6BDB944E7ECD}" destId="{64616739-8E35-4BBE-A7C0-4D76F6195C33}" srcOrd="1" destOrd="0" presId="urn:microsoft.com/office/officeart/2024/3/layout/verticalVisualTextBlock1"/>
    <dgm:cxn modelId="{F9A7FD36-FB26-49CD-BD99-9F3066C70C41}" type="presParOf" srcId="{53C6F35B-1A7B-4309-B326-6BDB944E7ECD}" destId="{F434351D-E618-4478-9586-3F4A12215FF0}" srcOrd="2" destOrd="0" presId="urn:microsoft.com/office/officeart/2024/3/layout/verticalVisualTextBlock1"/>
    <dgm:cxn modelId="{B1BB5487-D6B7-42D3-A55D-DCB588AEAEF9}" type="presParOf" srcId="{6E639C64-7CBE-4510-B03F-A472E036C740}" destId="{49D3B1D6-1519-4DEA-8C92-5A6A6CCD0399}" srcOrd="1" destOrd="0" presId="urn:microsoft.com/office/officeart/2024/3/layout/verticalVisualTextBlock1"/>
    <dgm:cxn modelId="{148442D0-A5BA-42A0-88E3-1F9A11D8A4BD}" type="presParOf" srcId="{6E639C64-7CBE-4510-B03F-A472E036C740}" destId="{D8DEFF42-03F4-4D94-955C-A03514079B1B}" srcOrd="2" destOrd="0" presId="urn:microsoft.com/office/officeart/2024/3/layout/verticalVisualTextBlock1"/>
    <dgm:cxn modelId="{D56C676C-31F2-4BAD-A278-6AD8EBB15101}" type="presParOf" srcId="{D8DEFF42-03F4-4D94-955C-A03514079B1B}" destId="{3DF0C9C8-6324-4519-972E-863186EBC2EF}" srcOrd="0" destOrd="0" presId="urn:microsoft.com/office/officeart/2024/3/layout/verticalVisualTextBlock1"/>
    <dgm:cxn modelId="{8E015603-F7ED-4046-9D9F-E96532A0C012}" type="presParOf" srcId="{D8DEFF42-03F4-4D94-955C-A03514079B1B}" destId="{19995B8A-FFE5-46E0-8D01-256CCBA6C57F}" srcOrd="1" destOrd="0" presId="urn:microsoft.com/office/officeart/2024/3/layout/verticalVisualTextBlock1"/>
    <dgm:cxn modelId="{D235F87D-00C1-4D33-81D3-CE56C82E7B59}" type="presParOf" srcId="{D8DEFF42-03F4-4D94-955C-A03514079B1B}" destId="{7F653752-22D5-475D-9873-6FB5D4E65EB1}" srcOrd="2" destOrd="0" presId="urn:microsoft.com/office/officeart/2024/3/layout/verticalVisualTextBlock1"/>
    <dgm:cxn modelId="{70BD988E-A61B-46CA-9907-155A60289723}" type="presParOf" srcId="{6E639C64-7CBE-4510-B03F-A472E036C740}" destId="{5DA29670-ABBA-45A2-871C-875E5DFF2F78}" srcOrd="3" destOrd="0" presId="urn:microsoft.com/office/officeart/2024/3/layout/verticalVisualTextBlock1"/>
    <dgm:cxn modelId="{BCB79DD2-0BC9-46CB-B709-D9046E7BCA7D}" type="presParOf" srcId="{6E639C64-7CBE-4510-B03F-A472E036C740}" destId="{88441212-4402-4B5D-B317-38B91A8C509B}" srcOrd="4" destOrd="0" presId="urn:microsoft.com/office/officeart/2024/3/layout/verticalVisualTextBlock1"/>
    <dgm:cxn modelId="{EA55A17A-E3D8-4725-97BC-504850865D23}" type="presParOf" srcId="{88441212-4402-4B5D-B317-38B91A8C509B}" destId="{A3CE563B-18CA-436E-955C-C3308C8603D5}" srcOrd="0" destOrd="0" presId="urn:microsoft.com/office/officeart/2024/3/layout/verticalVisualTextBlock1"/>
    <dgm:cxn modelId="{2757B4F6-BEEC-4ECF-AA55-DCDDBA4CC531}" type="presParOf" srcId="{88441212-4402-4B5D-B317-38B91A8C509B}" destId="{8481DAF4-4ADB-432C-A0ED-18F9409C4194}" srcOrd="1" destOrd="0" presId="urn:microsoft.com/office/officeart/2024/3/layout/verticalVisualTextBlock1"/>
    <dgm:cxn modelId="{B8EF0033-54C4-4420-8D58-F6DA8C187BB7}" type="presParOf" srcId="{88441212-4402-4B5D-B317-38B91A8C509B}" destId="{63FEF260-D90B-4FF9-BE15-AE3129717D37}"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040CDF9-F31C-4A4B-ABC9-0FDE149D084F}" type="doc">
      <dgm:prSet loTypeId="urn:microsoft.com/office/officeart/2024/3/layout/verticalVisualTextBlock1" loCatId="Picture" qsTypeId="urn:microsoft.com/office/officeart/2005/8/quickstyle/simple4" qsCatId="simple" csTypeId="urn:microsoft.com/office/officeart/2005/8/colors/accent0_3" csCatId="mainScheme" phldr="1"/>
      <dgm:spPr/>
      <dgm:t>
        <a:bodyPr/>
        <a:lstStyle/>
        <a:p>
          <a:endParaRPr lang="en-US"/>
        </a:p>
      </dgm:t>
    </dgm:pt>
    <dgm:pt modelId="{E36DD0D5-E5CC-49FF-8CC2-C0F0BA1E4DF4}">
      <dgm:prSet/>
      <dgm:spPr/>
      <dgm:t>
        <a:bodyPr/>
        <a:lstStyle/>
        <a:p>
          <a:pPr>
            <a:lnSpc>
              <a:spcPct val="100000"/>
            </a:lnSpc>
            <a:defRPr b="1"/>
          </a:pPr>
          <a:r>
            <a:rPr lang="en-US"/>
            <a:t>Adopt Healthier Perspectives</a:t>
          </a:r>
        </a:p>
      </dgm:t>
    </dgm:pt>
    <dgm:pt modelId="{F5C43FAB-033A-44FB-A96C-CCE9F18F0672}" type="parTrans" cxnId="{AB8BD3A5-9DE5-49BE-BEB1-8F4C45F341FA}">
      <dgm:prSet/>
      <dgm:spPr/>
      <dgm:t>
        <a:bodyPr/>
        <a:lstStyle/>
        <a:p>
          <a:endParaRPr lang="en-US"/>
        </a:p>
      </dgm:t>
    </dgm:pt>
    <dgm:pt modelId="{7DC25FAF-485B-43B4-99B2-9BD0C62071C2}" type="sibTrans" cxnId="{AB8BD3A5-9DE5-49BE-BEB1-8F4C45F341FA}">
      <dgm:prSet/>
      <dgm:spPr/>
      <dgm:t>
        <a:bodyPr/>
        <a:lstStyle/>
        <a:p>
          <a:pPr>
            <a:lnSpc>
              <a:spcPct val="100000"/>
            </a:lnSpc>
            <a:defRPr b="1"/>
          </a:pPr>
          <a:endParaRPr lang="en-US"/>
        </a:p>
      </dgm:t>
    </dgm:pt>
    <dgm:pt modelId="{91898618-A5A2-4E69-9BA3-98C79D80BF44}">
      <dgm:prSet custT="1"/>
      <dgm:spPr/>
      <dgm:t>
        <a:bodyPr/>
        <a:lstStyle/>
        <a:p>
          <a:pPr>
            <a:lnSpc>
              <a:spcPct val="100000"/>
            </a:lnSpc>
          </a:pPr>
          <a:r>
            <a:rPr lang="en-US" sz="1600" dirty="0"/>
            <a:t>Changing how you view challenges allows you to react more positively and constructively during difficult times.</a:t>
          </a:r>
        </a:p>
      </dgm:t>
    </dgm:pt>
    <dgm:pt modelId="{8A90FC1B-D681-4C71-99E5-C04AE0926523}" type="parTrans" cxnId="{6677D079-1F45-4E56-8C10-0F0F60BF11D8}">
      <dgm:prSet/>
      <dgm:spPr/>
      <dgm:t>
        <a:bodyPr/>
        <a:lstStyle/>
        <a:p>
          <a:endParaRPr lang="en-US"/>
        </a:p>
      </dgm:t>
    </dgm:pt>
    <dgm:pt modelId="{E1B13CE6-E4CE-4448-A9BE-E64760A909D8}" type="sibTrans" cxnId="{6677D079-1F45-4E56-8C10-0F0F60BF11D8}">
      <dgm:prSet/>
      <dgm:spPr/>
      <dgm:t>
        <a:bodyPr/>
        <a:lstStyle/>
        <a:p>
          <a:endParaRPr lang="en-US"/>
        </a:p>
      </dgm:t>
    </dgm:pt>
    <dgm:pt modelId="{D6626762-A5DB-4E24-85BA-3D88F90294C7}">
      <dgm:prSet/>
      <dgm:spPr/>
      <dgm:t>
        <a:bodyPr/>
        <a:lstStyle/>
        <a:p>
          <a:pPr>
            <a:lnSpc>
              <a:spcPct val="100000"/>
            </a:lnSpc>
            <a:defRPr b="1"/>
          </a:pPr>
          <a:r>
            <a:rPr lang="en-US"/>
            <a:t>Find Meaning in Adversity</a:t>
          </a:r>
        </a:p>
      </dgm:t>
    </dgm:pt>
    <dgm:pt modelId="{78DDE862-38F7-40D2-8F70-A4EE3318B7E5}" type="parTrans" cxnId="{8AE89516-EBCF-400C-948A-D10D9F75079A}">
      <dgm:prSet/>
      <dgm:spPr/>
      <dgm:t>
        <a:bodyPr/>
        <a:lstStyle/>
        <a:p>
          <a:endParaRPr lang="en-US"/>
        </a:p>
      </dgm:t>
    </dgm:pt>
    <dgm:pt modelId="{A36B28B2-0AF4-4001-A91C-4AD7576A11E6}" type="sibTrans" cxnId="{8AE89516-EBCF-400C-948A-D10D9F75079A}">
      <dgm:prSet/>
      <dgm:spPr/>
      <dgm:t>
        <a:bodyPr/>
        <a:lstStyle/>
        <a:p>
          <a:pPr>
            <a:lnSpc>
              <a:spcPct val="100000"/>
            </a:lnSpc>
            <a:defRPr b="1"/>
          </a:pPr>
          <a:endParaRPr lang="en-US"/>
        </a:p>
      </dgm:t>
    </dgm:pt>
    <dgm:pt modelId="{1081ABF8-0016-43F5-8503-FF04A788AEA1}">
      <dgm:prSet custT="1"/>
      <dgm:spPr/>
      <dgm:t>
        <a:bodyPr/>
        <a:lstStyle/>
        <a:p>
          <a:pPr>
            <a:lnSpc>
              <a:spcPct val="100000"/>
            </a:lnSpc>
          </a:pPr>
          <a:r>
            <a:rPr lang="en-US" sz="1600" dirty="0"/>
            <a:t>Believing that everything happens for a reason helps you discover growth and meaning in tough experiences.</a:t>
          </a:r>
        </a:p>
      </dgm:t>
    </dgm:pt>
    <dgm:pt modelId="{D40624A3-E0A2-4534-85B5-2979C592CD70}" type="parTrans" cxnId="{E530AAE6-33E8-4D63-B107-4D0654C05739}">
      <dgm:prSet/>
      <dgm:spPr/>
      <dgm:t>
        <a:bodyPr/>
        <a:lstStyle/>
        <a:p>
          <a:endParaRPr lang="en-US"/>
        </a:p>
      </dgm:t>
    </dgm:pt>
    <dgm:pt modelId="{D521A17D-DB41-4A4B-B28E-189DF8FE3644}" type="sibTrans" cxnId="{E530AAE6-33E8-4D63-B107-4D0654C05739}">
      <dgm:prSet/>
      <dgm:spPr/>
      <dgm:t>
        <a:bodyPr/>
        <a:lstStyle/>
        <a:p>
          <a:endParaRPr lang="en-US"/>
        </a:p>
      </dgm:t>
    </dgm:pt>
    <dgm:pt modelId="{78EC39EE-1B6D-42CF-B94D-B74B03451475}">
      <dgm:prSet/>
      <dgm:spPr/>
      <dgm:t>
        <a:bodyPr/>
        <a:lstStyle/>
        <a:p>
          <a:pPr>
            <a:lnSpc>
              <a:spcPct val="100000"/>
            </a:lnSpc>
            <a:defRPr b="1"/>
          </a:pPr>
          <a:r>
            <a:rPr lang="en-US"/>
            <a:t>Build Resilience and Resolve</a:t>
          </a:r>
        </a:p>
      </dgm:t>
    </dgm:pt>
    <dgm:pt modelId="{F5BF69E6-131D-4C41-B83E-5A0DF83A5566}" type="parTrans" cxnId="{BD7D9D55-3684-4974-A538-9D4B8B818CF2}">
      <dgm:prSet/>
      <dgm:spPr/>
      <dgm:t>
        <a:bodyPr/>
        <a:lstStyle/>
        <a:p>
          <a:endParaRPr lang="en-US"/>
        </a:p>
      </dgm:t>
    </dgm:pt>
    <dgm:pt modelId="{2E193D53-A06D-42A7-9C10-88A068B90F7A}" type="sibTrans" cxnId="{BD7D9D55-3684-4974-A538-9D4B8B818CF2}">
      <dgm:prSet/>
      <dgm:spPr/>
      <dgm:t>
        <a:bodyPr/>
        <a:lstStyle/>
        <a:p>
          <a:endParaRPr lang="en-US"/>
        </a:p>
      </dgm:t>
    </dgm:pt>
    <dgm:pt modelId="{2D0CAF0D-92A8-4368-8499-8001CFAA1473}">
      <dgm:prSet custT="1"/>
      <dgm:spPr/>
      <dgm:t>
        <a:bodyPr/>
        <a:lstStyle/>
        <a:p>
          <a:pPr>
            <a:lnSpc>
              <a:spcPct val="100000"/>
            </a:lnSpc>
          </a:pPr>
          <a:r>
            <a:rPr lang="en-US" sz="1600" dirty="0"/>
            <a:t>This mindset strengthens resilience, empowering you to move forward and achieve emotional balance after setbacks.</a:t>
          </a:r>
        </a:p>
      </dgm:t>
    </dgm:pt>
    <dgm:pt modelId="{A5E737E4-F1D1-46BC-B4AA-5A7A14373572}" type="parTrans" cxnId="{D41DE25C-DFF9-40D0-9764-5B298970F529}">
      <dgm:prSet/>
      <dgm:spPr/>
      <dgm:t>
        <a:bodyPr/>
        <a:lstStyle/>
        <a:p>
          <a:endParaRPr lang="en-US"/>
        </a:p>
      </dgm:t>
    </dgm:pt>
    <dgm:pt modelId="{D61A0AC0-D41F-49CD-B0B8-F0B119458187}" type="sibTrans" cxnId="{D41DE25C-DFF9-40D0-9764-5B298970F529}">
      <dgm:prSet/>
      <dgm:spPr/>
      <dgm:t>
        <a:bodyPr/>
        <a:lstStyle/>
        <a:p>
          <a:endParaRPr lang="en-US"/>
        </a:p>
      </dgm:t>
    </dgm:pt>
    <dgm:pt modelId="{2DAC38A9-603D-4D9B-9A52-E938B7C60FF2}" type="pres">
      <dgm:prSet presAssocID="{8040CDF9-F31C-4A4B-ABC9-0FDE149D084F}" presName="Root" presStyleCnt="0">
        <dgm:presLayoutVars>
          <dgm:dir/>
          <dgm:resizeHandles val="exact"/>
        </dgm:presLayoutVars>
      </dgm:prSet>
      <dgm:spPr/>
    </dgm:pt>
    <dgm:pt modelId="{E61C4B08-5E1C-4E7F-9E17-4660E557228C}" type="pres">
      <dgm:prSet presAssocID="{E36DD0D5-E5CC-49FF-8CC2-C0F0BA1E4DF4}" presName="Composite" presStyleCnt="0"/>
      <dgm:spPr/>
    </dgm:pt>
    <dgm:pt modelId="{689FE298-EF1C-48C2-ACAB-B0E34597DE2B}" type="pres">
      <dgm:prSet presAssocID="{E36DD0D5-E5CC-49FF-8CC2-C0F0BA1E4DF4}"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23003" r="-10" b="-10"/>
          <a:stretch/>
        </a:blipFill>
      </dgm:spPr>
      <dgm:extLst>
        <a:ext uri="{E40237B7-FDA0-4F09-8148-C483321AD2D9}">
          <dgm14:cNvPr xmlns:dgm14="http://schemas.microsoft.com/office/drawing/2010/diagram" id="0" name="" descr="Check Mark on Human Head"/>
        </a:ext>
      </dgm:extLst>
    </dgm:pt>
    <dgm:pt modelId="{7205302C-9B92-40AA-B502-A2E5DA31DE5B}" type="pres">
      <dgm:prSet presAssocID="{E36DD0D5-E5CC-49FF-8CC2-C0F0BA1E4DF4}" presName="Subtitle" presStyleLbl="revTx" presStyleIdx="0" presStyleCnt="6">
        <dgm:presLayoutVars>
          <dgm:chMax val="0"/>
          <dgm:bulletEnabled/>
        </dgm:presLayoutVars>
      </dgm:prSet>
      <dgm:spPr/>
    </dgm:pt>
    <dgm:pt modelId="{23585314-4571-4636-8FEF-1D12EE983CD3}" type="pres">
      <dgm:prSet presAssocID="{E36DD0D5-E5CC-49FF-8CC2-C0F0BA1E4DF4}" presName="Description" presStyleLbl="revTx" presStyleIdx="1" presStyleCnt="6">
        <dgm:presLayoutVars>
          <dgm:bulletEnabled/>
        </dgm:presLayoutVars>
      </dgm:prSet>
      <dgm:spPr/>
    </dgm:pt>
    <dgm:pt modelId="{0BD9D2FD-D4B2-46DF-9059-3959A46DDB9D}" type="pres">
      <dgm:prSet presAssocID="{7DC25FAF-485B-43B4-99B2-9BD0C62071C2}" presName="sibTrans" presStyleLbl="sibTrans2D1" presStyleIdx="0" presStyleCnt="0"/>
      <dgm:spPr/>
    </dgm:pt>
    <dgm:pt modelId="{CB8DEB69-4ECF-419A-BEC6-F587E3A00EE1}" type="pres">
      <dgm:prSet presAssocID="{D6626762-A5DB-4E24-85BA-3D88F90294C7}" presName="Composite" presStyleCnt="0"/>
      <dgm:spPr/>
    </dgm:pt>
    <dgm:pt modelId="{465C4E3A-66BD-4DED-97D4-8A299E72495B}" type="pres">
      <dgm:prSet presAssocID="{D6626762-A5DB-4E24-85BA-3D88F90294C7}"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21901" r="11348" b="-3"/>
          <a:stretch/>
        </a:blipFill>
      </dgm:spPr>
      <dgm:extLst>
        <a:ext uri="{E40237B7-FDA0-4F09-8148-C483321AD2D9}">
          <dgm14:cNvPr xmlns:dgm14="http://schemas.microsoft.com/office/drawing/2010/diagram" id="0" name="" descr="An unpaved road with lightning at the end"/>
        </a:ext>
      </dgm:extLst>
    </dgm:pt>
    <dgm:pt modelId="{199E1970-EF4E-4AB9-9215-46478915295C}" type="pres">
      <dgm:prSet presAssocID="{D6626762-A5DB-4E24-85BA-3D88F90294C7}" presName="Subtitle" presStyleLbl="revTx" presStyleIdx="2" presStyleCnt="6">
        <dgm:presLayoutVars>
          <dgm:chMax val="0"/>
          <dgm:bulletEnabled/>
        </dgm:presLayoutVars>
      </dgm:prSet>
      <dgm:spPr/>
    </dgm:pt>
    <dgm:pt modelId="{E8D47E40-A86B-494A-9B0F-48125D0D1DC7}" type="pres">
      <dgm:prSet presAssocID="{D6626762-A5DB-4E24-85BA-3D88F90294C7}" presName="Description" presStyleLbl="revTx" presStyleIdx="3" presStyleCnt="6">
        <dgm:presLayoutVars>
          <dgm:bulletEnabled/>
        </dgm:presLayoutVars>
      </dgm:prSet>
      <dgm:spPr/>
    </dgm:pt>
    <dgm:pt modelId="{2DFCC7F2-325E-40EC-85D8-5BE1B12F014B}" type="pres">
      <dgm:prSet presAssocID="{A36B28B2-0AF4-4001-A91C-4AD7576A11E6}" presName="sibTrans" presStyleLbl="sibTrans2D1" presStyleIdx="0" presStyleCnt="0"/>
      <dgm:spPr/>
    </dgm:pt>
    <dgm:pt modelId="{AE694404-5834-4149-8372-D20F6BDA0123}" type="pres">
      <dgm:prSet presAssocID="{78EC39EE-1B6D-42CF-B94D-B74B03451475}" presName="Composite" presStyleCnt="0"/>
      <dgm:spPr/>
    </dgm:pt>
    <dgm:pt modelId="{150D8F06-8F36-440A-BCF8-7AE432B55492}" type="pres">
      <dgm:prSet presAssocID="{78EC39EE-1B6D-42CF-B94D-B74B03451475}"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33252" r="-4" b="-3"/>
          <a:stretch/>
        </a:blipFill>
      </dgm:spPr>
      <dgm:extLst>
        <a:ext uri="{E40237B7-FDA0-4F09-8148-C483321AD2D9}">
          <dgm14:cNvPr xmlns:dgm14="http://schemas.microsoft.com/office/drawing/2010/diagram" id="0" name="" descr="Silhouette of four hikers reaching mountain top at sunset"/>
        </a:ext>
      </dgm:extLst>
    </dgm:pt>
    <dgm:pt modelId="{FF26EEE0-C343-4FDE-AB96-5AF400B69A8F}" type="pres">
      <dgm:prSet presAssocID="{78EC39EE-1B6D-42CF-B94D-B74B03451475}" presName="Subtitle" presStyleLbl="revTx" presStyleIdx="4" presStyleCnt="6">
        <dgm:presLayoutVars>
          <dgm:chMax val="0"/>
          <dgm:bulletEnabled/>
        </dgm:presLayoutVars>
      </dgm:prSet>
      <dgm:spPr/>
    </dgm:pt>
    <dgm:pt modelId="{C66C8F70-1973-4EC9-84E9-CABA71B15DE5}" type="pres">
      <dgm:prSet presAssocID="{78EC39EE-1B6D-42CF-B94D-B74B03451475}" presName="Description" presStyleLbl="revTx" presStyleIdx="5" presStyleCnt="6">
        <dgm:presLayoutVars>
          <dgm:bulletEnabled/>
        </dgm:presLayoutVars>
      </dgm:prSet>
      <dgm:spPr/>
    </dgm:pt>
  </dgm:ptLst>
  <dgm:cxnLst>
    <dgm:cxn modelId="{8AE89516-EBCF-400C-948A-D10D9F75079A}" srcId="{8040CDF9-F31C-4A4B-ABC9-0FDE149D084F}" destId="{D6626762-A5DB-4E24-85BA-3D88F90294C7}" srcOrd="1" destOrd="0" parTransId="{78DDE862-38F7-40D2-8F70-A4EE3318B7E5}" sibTransId="{A36B28B2-0AF4-4001-A91C-4AD7576A11E6}"/>
    <dgm:cxn modelId="{8E9FF116-C1C1-4B4D-8BC5-44350AFAF165}" type="presOf" srcId="{78EC39EE-1B6D-42CF-B94D-B74B03451475}" destId="{FF26EEE0-C343-4FDE-AB96-5AF400B69A8F}" srcOrd="0" destOrd="0" presId="urn:microsoft.com/office/officeart/2024/3/layout/verticalVisualTextBlock1"/>
    <dgm:cxn modelId="{3F512134-578B-4B18-B61F-B9B58BD6906B}" type="presOf" srcId="{8040CDF9-F31C-4A4B-ABC9-0FDE149D084F}" destId="{2DAC38A9-603D-4D9B-9A52-E938B7C60FF2}" srcOrd="0" destOrd="0" presId="urn:microsoft.com/office/officeart/2024/3/layout/verticalVisualTextBlock1"/>
    <dgm:cxn modelId="{8D255135-24E1-45E5-A86D-F7F9D7414886}" type="presOf" srcId="{2D0CAF0D-92A8-4368-8499-8001CFAA1473}" destId="{C66C8F70-1973-4EC9-84E9-CABA71B15DE5}" srcOrd="0" destOrd="0" presId="urn:microsoft.com/office/officeart/2024/3/layout/verticalVisualTextBlock1"/>
    <dgm:cxn modelId="{D41DE25C-DFF9-40D0-9764-5B298970F529}" srcId="{78EC39EE-1B6D-42CF-B94D-B74B03451475}" destId="{2D0CAF0D-92A8-4368-8499-8001CFAA1473}" srcOrd="0" destOrd="0" parTransId="{A5E737E4-F1D1-46BC-B4AA-5A7A14373572}" sibTransId="{D61A0AC0-D41F-49CD-B0B8-F0B119458187}"/>
    <dgm:cxn modelId="{ABE1595D-8DE7-4F1F-9EAC-B49DAA11767C}" type="presOf" srcId="{91898618-A5A2-4E69-9BA3-98C79D80BF44}" destId="{23585314-4571-4636-8FEF-1D12EE983CD3}" srcOrd="0" destOrd="0" presId="urn:microsoft.com/office/officeart/2024/3/layout/verticalVisualTextBlock1"/>
    <dgm:cxn modelId="{BD7D9D55-3684-4974-A538-9D4B8B818CF2}" srcId="{8040CDF9-F31C-4A4B-ABC9-0FDE149D084F}" destId="{78EC39EE-1B6D-42CF-B94D-B74B03451475}" srcOrd="2" destOrd="0" parTransId="{F5BF69E6-131D-4C41-B83E-5A0DF83A5566}" sibTransId="{2E193D53-A06D-42A7-9C10-88A068B90F7A}"/>
    <dgm:cxn modelId="{8D580C57-A7D8-42C2-826D-BCF1153A8D03}" type="presOf" srcId="{D6626762-A5DB-4E24-85BA-3D88F90294C7}" destId="{199E1970-EF4E-4AB9-9215-46478915295C}" srcOrd="0" destOrd="0" presId="urn:microsoft.com/office/officeart/2024/3/layout/verticalVisualTextBlock1"/>
    <dgm:cxn modelId="{6677D079-1F45-4E56-8C10-0F0F60BF11D8}" srcId="{E36DD0D5-E5CC-49FF-8CC2-C0F0BA1E4DF4}" destId="{91898618-A5A2-4E69-9BA3-98C79D80BF44}" srcOrd="0" destOrd="0" parTransId="{8A90FC1B-D681-4C71-99E5-C04AE0926523}" sibTransId="{E1B13CE6-E4CE-4448-A9BE-E64760A909D8}"/>
    <dgm:cxn modelId="{AB8BD3A5-9DE5-49BE-BEB1-8F4C45F341FA}" srcId="{8040CDF9-F31C-4A4B-ABC9-0FDE149D084F}" destId="{E36DD0D5-E5CC-49FF-8CC2-C0F0BA1E4DF4}" srcOrd="0" destOrd="0" parTransId="{F5C43FAB-033A-44FB-A96C-CCE9F18F0672}" sibTransId="{7DC25FAF-485B-43B4-99B2-9BD0C62071C2}"/>
    <dgm:cxn modelId="{E22941AC-90A1-494A-A5FA-9FA9584C4000}" type="presOf" srcId="{1081ABF8-0016-43F5-8503-FF04A788AEA1}" destId="{E8D47E40-A86B-494A-9B0F-48125D0D1DC7}" srcOrd="0" destOrd="0" presId="urn:microsoft.com/office/officeart/2024/3/layout/verticalVisualTextBlock1"/>
    <dgm:cxn modelId="{8FED6BD2-96CE-40AF-8BF9-7800E663CEBD}" type="presOf" srcId="{E36DD0D5-E5CC-49FF-8CC2-C0F0BA1E4DF4}" destId="{7205302C-9B92-40AA-B502-A2E5DA31DE5B}" srcOrd="0" destOrd="0" presId="urn:microsoft.com/office/officeart/2024/3/layout/verticalVisualTextBlock1"/>
    <dgm:cxn modelId="{E530AAE6-33E8-4D63-B107-4D0654C05739}" srcId="{D6626762-A5DB-4E24-85BA-3D88F90294C7}" destId="{1081ABF8-0016-43F5-8503-FF04A788AEA1}" srcOrd="0" destOrd="0" parTransId="{D40624A3-E0A2-4534-85B5-2979C592CD70}" sibTransId="{D521A17D-DB41-4A4B-B28E-189DF8FE3644}"/>
    <dgm:cxn modelId="{047CB3EE-01E4-4E94-BF0F-48E748BE75E3}" type="presOf" srcId="{A36B28B2-0AF4-4001-A91C-4AD7576A11E6}" destId="{2DFCC7F2-325E-40EC-85D8-5BE1B12F014B}" srcOrd="0" destOrd="0" presId="urn:microsoft.com/office/officeart/2024/3/layout/verticalVisualTextBlock1"/>
    <dgm:cxn modelId="{B5BD5AEF-C96A-4C02-805D-157A3BE5D7D1}" type="presOf" srcId="{7DC25FAF-485B-43B4-99B2-9BD0C62071C2}" destId="{0BD9D2FD-D4B2-46DF-9059-3959A46DDB9D}" srcOrd="0" destOrd="0" presId="urn:microsoft.com/office/officeart/2024/3/layout/verticalVisualTextBlock1"/>
    <dgm:cxn modelId="{BAFCB519-FB9D-4A23-880D-43FC6B85F161}" type="presParOf" srcId="{2DAC38A9-603D-4D9B-9A52-E938B7C60FF2}" destId="{E61C4B08-5E1C-4E7F-9E17-4660E557228C}" srcOrd="0" destOrd="0" presId="urn:microsoft.com/office/officeart/2024/3/layout/verticalVisualTextBlock1"/>
    <dgm:cxn modelId="{3BEA4527-5CE7-47AD-8700-81E16F7E520B}" type="presParOf" srcId="{E61C4B08-5E1C-4E7F-9E17-4660E557228C}" destId="{689FE298-EF1C-48C2-ACAB-B0E34597DE2B}" srcOrd="0" destOrd="0" presId="urn:microsoft.com/office/officeart/2024/3/layout/verticalVisualTextBlock1"/>
    <dgm:cxn modelId="{14AF13DC-50AF-4615-91D4-6F1A8EC6F67C}" type="presParOf" srcId="{E61C4B08-5E1C-4E7F-9E17-4660E557228C}" destId="{7205302C-9B92-40AA-B502-A2E5DA31DE5B}" srcOrd="1" destOrd="0" presId="urn:microsoft.com/office/officeart/2024/3/layout/verticalVisualTextBlock1"/>
    <dgm:cxn modelId="{04303057-E463-4275-9B18-65C3CFB7352A}" type="presParOf" srcId="{E61C4B08-5E1C-4E7F-9E17-4660E557228C}" destId="{23585314-4571-4636-8FEF-1D12EE983CD3}" srcOrd="2" destOrd="0" presId="urn:microsoft.com/office/officeart/2024/3/layout/verticalVisualTextBlock1"/>
    <dgm:cxn modelId="{38D748B7-A90F-4B13-93DD-B475A6569FDE}" type="presParOf" srcId="{2DAC38A9-603D-4D9B-9A52-E938B7C60FF2}" destId="{0BD9D2FD-D4B2-46DF-9059-3959A46DDB9D}" srcOrd="1" destOrd="0" presId="urn:microsoft.com/office/officeart/2024/3/layout/verticalVisualTextBlock1"/>
    <dgm:cxn modelId="{5B394287-8D40-46BD-8CAF-A8F05C929F9B}" type="presParOf" srcId="{2DAC38A9-603D-4D9B-9A52-E938B7C60FF2}" destId="{CB8DEB69-4ECF-419A-BEC6-F587E3A00EE1}" srcOrd="2" destOrd="0" presId="urn:microsoft.com/office/officeart/2024/3/layout/verticalVisualTextBlock1"/>
    <dgm:cxn modelId="{D2C72623-0BF9-448A-B3C1-F19D5B44DD2C}" type="presParOf" srcId="{CB8DEB69-4ECF-419A-BEC6-F587E3A00EE1}" destId="{465C4E3A-66BD-4DED-97D4-8A299E72495B}" srcOrd="0" destOrd="0" presId="urn:microsoft.com/office/officeart/2024/3/layout/verticalVisualTextBlock1"/>
    <dgm:cxn modelId="{02F675A0-B147-4CC8-BFFA-8F12F07822BC}" type="presParOf" srcId="{CB8DEB69-4ECF-419A-BEC6-F587E3A00EE1}" destId="{199E1970-EF4E-4AB9-9215-46478915295C}" srcOrd="1" destOrd="0" presId="urn:microsoft.com/office/officeart/2024/3/layout/verticalVisualTextBlock1"/>
    <dgm:cxn modelId="{F13E1043-056C-4A16-9581-37BFAE408EC5}" type="presParOf" srcId="{CB8DEB69-4ECF-419A-BEC6-F587E3A00EE1}" destId="{E8D47E40-A86B-494A-9B0F-48125D0D1DC7}" srcOrd="2" destOrd="0" presId="urn:microsoft.com/office/officeart/2024/3/layout/verticalVisualTextBlock1"/>
    <dgm:cxn modelId="{52B25366-B8E6-4436-8AD5-A9AF700699A1}" type="presParOf" srcId="{2DAC38A9-603D-4D9B-9A52-E938B7C60FF2}" destId="{2DFCC7F2-325E-40EC-85D8-5BE1B12F014B}" srcOrd="3" destOrd="0" presId="urn:microsoft.com/office/officeart/2024/3/layout/verticalVisualTextBlock1"/>
    <dgm:cxn modelId="{DF9C26B1-F352-44BC-9ADA-6F0648C2B4E2}" type="presParOf" srcId="{2DAC38A9-603D-4D9B-9A52-E938B7C60FF2}" destId="{AE694404-5834-4149-8372-D20F6BDA0123}" srcOrd="4" destOrd="0" presId="urn:microsoft.com/office/officeart/2024/3/layout/verticalVisualTextBlock1"/>
    <dgm:cxn modelId="{CB218FD1-282A-4BCA-964D-A532362F19ED}" type="presParOf" srcId="{AE694404-5834-4149-8372-D20F6BDA0123}" destId="{150D8F06-8F36-440A-BCF8-7AE432B55492}" srcOrd="0" destOrd="0" presId="urn:microsoft.com/office/officeart/2024/3/layout/verticalVisualTextBlock1"/>
    <dgm:cxn modelId="{13632DCF-9BDB-45B8-91AA-F242A8EC694A}" type="presParOf" srcId="{AE694404-5834-4149-8372-D20F6BDA0123}" destId="{FF26EEE0-C343-4FDE-AB96-5AF400B69A8F}" srcOrd="1" destOrd="0" presId="urn:microsoft.com/office/officeart/2024/3/layout/verticalVisualTextBlock1"/>
    <dgm:cxn modelId="{4531B88A-299D-426A-9D7F-B0D96EA92795}" type="presParOf" srcId="{AE694404-5834-4149-8372-D20F6BDA0123}" destId="{C66C8F70-1973-4EC9-84E9-CABA71B15DE5}"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65A186-19E9-469C-8DBB-E7BC0103CCC0}">
      <dsp:nvSpPr>
        <dsp:cNvPr id="0" name=""/>
        <dsp:cNvSpPr/>
      </dsp:nvSpPr>
      <dsp:spPr>
        <a:xfrm>
          <a:off x="0" y="0"/>
          <a:ext cx="1092993" cy="109299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16365" r="15889" b="5"/>
          <a:stretch>
            <a:fillRect l="-24000" r="-24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5132BF-5B9F-4B37-BF7E-DB1DD9986C8E}">
      <dsp:nvSpPr>
        <dsp:cNvPr id="0" name=""/>
        <dsp:cNvSpPr/>
      </dsp:nvSpPr>
      <dsp:spPr>
        <a:xfrm>
          <a:off x="1272993" y="0"/>
          <a:ext cx="8633005" cy="318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Understanding Character Traits</a:t>
          </a:r>
        </a:p>
      </dsp:txBody>
      <dsp:txXfrm>
        <a:off x="1272993" y="0"/>
        <a:ext cx="8633005" cy="318293"/>
      </dsp:txXfrm>
    </dsp:sp>
    <dsp:sp modelId="{5EEC5F4B-DA60-4F84-8F92-85571ACC7A75}">
      <dsp:nvSpPr>
        <dsp:cNvPr id="0" name=""/>
        <dsp:cNvSpPr/>
      </dsp:nvSpPr>
      <dsp:spPr>
        <a:xfrm>
          <a:off x="1272993" y="318293"/>
          <a:ext cx="8633005" cy="774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20320" bIns="20320" numCol="1" spcCol="1270" anchor="t" anchorCtr="0">
          <a:noAutofit/>
        </a:bodyPr>
        <a:lstStyle/>
        <a:p>
          <a:pPr marL="0" lvl="0" indent="0" algn="l" defTabSz="711200">
            <a:lnSpc>
              <a:spcPct val="100000"/>
            </a:lnSpc>
            <a:spcBef>
              <a:spcPct val="0"/>
            </a:spcBef>
            <a:spcAft>
              <a:spcPct val="35000"/>
            </a:spcAft>
            <a:buNone/>
          </a:pPr>
          <a:r>
            <a:rPr lang="en-US" sz="1600" kern="1200" dirty="0"/>
            <a:t>Personality tests provide insights into your unique character traits and preferences, helping you learn more about yourself.</a:t>
          </a:r>
        </a:p>
      </dsp:txBody>
      <dsp:txXfrm>
        <a:off x="1272993" y="318293"/>
        <a:ext cx="8633005" cy="774700"/>
      </dsp:txXfrm>
    </dsp:sp>
    <dsp:sp modelId="{C39AF6AB-5160-4C95-8CDA-9E8DB72B7FC3}">
      <dsp:nvSpPr>
        <dsp:cNvPr id="0" name=""/>
        <dsp:cNvSpPr/>
      </dsp:nvSpPr>
      <dsp:spPr>
        <a:xfrm>
          <a:off x="0" y="1180432"/>
          <a:ext cx="1092993" cy="109299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r="25007" b="9"/>
          <a:stretch>
            <a:fillRect l="-17000" r="-17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4DC455-097F-4E19-83A7-E4CF2BB1A9F8}">
      <dsp:nvSpPr>
        <dsp:cNvPr id="0" name=""/>
        <dsp:cNvSpPr/>
      </dsp:nvSpPr>
      <dsp:spPr>
        <a:xfrm>
          <a:off x="1272993" y="1180432"/>
          <a:ext cx="8633005" cy="318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Identifying Strengths and Weaknesses</a:t>
          </a:r>
        </a:p>
      </dsp:txBody>
      <dsp:txXfrm>
        <a:off x="1272993" y="1180432"/>
        <a:ext cx="8633005" cy="318293"/>
      </dsp:txXfrm>
    </dsp:sp>
    <dsp:sp modelId="{3C87F2BB-4CDE-4AD7-A397-6259A1C35902}">
      <dsp:nvSpPr>
        <dsp:cNvPr id="0" name=""/>
        <dsp:cNvSpPr/>
      </dsp:nvSpPr>
      <dsp:spPr>
        <a:xfrm>
          <a:off x="1272993" y="1498726"/>
          <a:ext cx="8633005" cy="774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20320" bIns="20320" numCol="1" spcCol="1270" anchor="t" anchorCtr="0">
          <a:noAutofit/>
        </a:bodyPr>
        <a:lstStyle/>
        <a:p>
          <a:pPr marL="0" lvl="0" indent="0" algn="l" defTabSz="711200">
            <a:lnSpc>
              <a:spcPct val="100000"/>
            </a:lnSpc>
            <a:spcBef>
              <a:spcPct val="0"/>
            </a:spcBef>
            <a:spcAft>
              <a:spcPct val="35000"/>
            </a:spcAft>
            <a:buNone/>
          </a:pPr>
          <a:r>
            <a:rPr lang="en-US" sz="1600" kern="1200" dirty="0"/>
            <a:t>These assessments can reveal your strengths, weaknesses, and suggest ideal work environments suited to your personality</a:t>
          </a:r>
          <a:r>
            <a:rPr lang="en-US" sz="1400" kern="1200" dirty="0"/>
            <a:t>.</a:t>
          </a:r>
        </a:p>
      </dsp:txBody>
      <dsp:txXfrm>
        <a:off x="1272993" y="1498726"/>
        <a:ext cx="8633005" cy="774700"/>
      </dsp:txXfrm>
    </dsp:sp>
    <dsp:sp modelId="{C7613886-FBA5-4B18-B87B-1BEBC20AC670}">
      <dsp:nvSpPr>
        <dsp:cNvPr id="0" name=""/>
        <dsp:cNvSpPr/>
      </dsp:nvSpPr>
      <dsp:spPr>
        <a:xfrm>
          <a:off x="0" y="2360865"/>
          <a:ext cx="1092993" cy="109299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21460" r="11787" b="-4"/>
          <a:stretch>
            <a:fillRect l="-25000" r="-25000"/>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29D860-6F14-419C-8BEE-DE9334B2CA67}">
      <dsp:nvSpPr>
        <dsp:cNvPr id="0" name=""/>
        <dsp:cNvSpPr/>
      </dsp:nvSpPr>
      <dsp:spPr>
        <a:xfrm>
          <a:off x="1272993" y="2360865"/>
          <a:ext cx="8633005" cy="3182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Enhancing Self-Awareness</a:t>
          </a:r>
        </a:p>
      </dsp:txBody>
      <dsp:txXfrm>
        <a:off x="1272993" y="2360865"/>
        <a:ext cx="8633005" cy="318293"/>
      </dsp:txXfrm>
    </dsp:sp>
    <dsp:sp modelId="{18DB519C-835F-487E-9DF6-83089AABDBB0}">
      <dsp:nvSpPr>
        <dsp:cNvPr id="0" name=""/>
        <dsp:cNvSpPr/>
      </dsp:nvSpPr>
      <dsp:spPr>
        <a:xfrm>
          <a:off x="1272993" y="2679159"/>
          <a:ext cx="8633005" cy="774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20320" bIns="20320" numCol="1" spcCol="1270" anchor="t" anchorCtr="0">
          <a:noAutofit/>
        </a:bodyPr>
        <a:lstStyle/>
        <a:p>
          <a:pPr marL="0" lvl="0" indent="0" algn="l" defTabSz="711200">
            <a:lnSpc>
              <a:spcPct val="100000"/>
            </a:lnSpc>
            <a:spcBef>
              <a:spcPct val="0"/>
            </a:spcBef>
            <a:spcAft>
              <a:spcPct val="35000"/>
            </a:spcAft>
            <a:buNone/>
          </a:pPr>
          <a:r>
            <a:rPr lang="en-US" sz="1600" kern="1200" dirty="0"/>
            <a:t>Taking a personality test boosts self-awareness, improves relationships, and supports personal and professional growth</a:t>
          </a:r>
          <a:r>
            <a:rPr lang="en-US" sz="1400" kern="1200" dirty="0"/>
            <a:t>.</a:t>
          </a:r>
        </a:p>
      </dsp:txBody>
      <dsp:txXfrm>
        <a:off x="1272993" y="2679159"/>
        <a:ext cx="8633005" cy="7747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FC24CF-B2A7-430A-8F10-3AA1DE788B77}">
      <dsp:nvSpPr>
        <dsp:cNvPr id="0" name=""/>
        <dsp:cNvSpPr/>
      </dsp:nvSpPr>
      <dsp:spPr>
        <a:xfrm>
          <a:off x="0" y="0"/>
          <a:ext cx="1505654" cy="150565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t="24285" r="-3" b="8963"/>
          <a:stretch/>
        </a:blipFill>
        <a:ln>
          <a:noFill/>
        </a:ln>
        <a:effectLst/>
      </dsp:spPr>
      <dsp:style>
        <a:lnRef idx="0">
          <a:scrgbClr r="0" g="0" b="0"/>
        </a:lnRef>
        <a:fillRef idx="3">
          <a:scrgbClr r="0" g="0" b="0"/>
        </a:fillRef>
        <a:effectRef idx="2">
          <a:scrgbClr r="0" g="0" b="0"/>
        </a:effectRef>
        <a:fontRef idx="minor">
          <a:schemeClr val="lt1"/>
        </a:fontRef>
      </dsp:style>
    </dsp:sp>
    <dsp:sp modelId="{5336115A-621B-4F9D-9B13-2E217C330D47}">
      <dsp:nvSpPr>
        <dsp:cNvPr id="0" name=""/>
        <dsp:cNvSpPr/>
      </dsp:nvSpPr>
      <dsp:spPr>
        <a:xfrm>
          <a:off x="1685654" y="0"/>
          <a:ext cx="4957151" cy="32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Strategic Thinking</a:t>
          </a:r>
        </a:p>
      </dsp:txBody>
      <dsp:txXfrm>
        <a:off x="1685654" y="0"/>
        <a:ext cx="4957151" cy="322343"/>
      </dsp:txXfrm>
    </dsp:sp>
    <dsp:sp modelId="{2A976981-F385-4435-BD97-0638FCA5F998}">
      <dsp:nvSpPr>
        <dsp:cNvPr id="0" name=""/>
        <dsp:cNvSpPr/>
      </dsp:nvSpPr>
      <dsp:spPr>
        <a:xfrm>
          <a:off x="1685654" y="322343"/>
          <a:ext cx="4957151" cy="1183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INTJs are known for their ability to think strategically and see the bigger picture when solving problems.</a:t>
          </a:r>
        </a:p>
      </dsp:txBody>
      <dsp:txXfrm>
        <a:off x="1685654" y="322343"/>
        <a:ext cx="4957151" cy="1183311"/>
      </dsp:txXfrm>
    </dsp:sp>
    <dsp:sp modelId="{0BE0B0B4-0307-44E7-9D69-F31D8EA50CBE}">
      <dsp:nvSpPr>
        <dsp:cNvPr id="0" name=""/>
        <dsp:cNvSpPr/>
      </dsp:nvSpPr>
      <dsp:spPr>
        <a:xfrm>
          <a:off x="0" y="1626106"/>
          <a:ext cx="1505654" cy="150565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t="1615" r="-3" b="31634"/>
          <a:stretch/>
        </a:blipFill>
        <a:ln>
          <a:noFill/>
        </a:ln>
        <a:effectLst/>
      </dsp:spPr>
      <dsp:style>
        <a:lnRef idx="0">
          <a:scrgbClr r="0" g="0" b="0"/>
        </a:lnRef>
        <a:fillRef idx="3">
          <a:scrgbClr r="0" g="0" b="0"/>
        </a:fillRef>
        <a:effectRef idx="2">
          <a:scrgbClr r="0" g="0" b="0"/>
        </a:effectRef>
        <a:fontRef idx="minor">
          <a:schemeClr val="lt1"/>
        </a:fontRef>
      </dsp:style>
    </dsp:sp>
    <dsp:sp modelId="{D15AC39D-828A-47F8-8B67-908879A2E8BB}">
      <dsp:nvSpPr>
        <dsp:cNvPr id="0" name=""/>
        <dsp:cNvSpPr/>
      </dsp:nvSpPr>
      <dsp:spPr>
        <a:xfrm>
          <a:off x="1685654" y="1626106"/>
          <a:ext cx="4957151" cy="32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Analytical and Logical</a:t>
          </a:r>
        </a:p>
      </dsp:txBody>
      <dsp:txXfrm>
        <a:off x="1685654" y="1626106"/>
        <a:ext cx="4957151" cy="322343"/>
      </dsp:txXfrm>
    </dsp:sp>
    <dsp:sp modelId="{75A73AD4-2563-4538-9268-89A26E75FB0F}">
      <dsp:nvSpPr>
        <dsp:cNvPr id="0" name=""/>
        <dsp:cNvSpPr/>
      </dsp:nvSpPr>
      <dsp:spPr>
        <a:xfrm>
          <a:off x="1685654" y="1948449"/>
          <a:ext cx="4957151" cy="1183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They prefer logic over emotion, relying on clear analysis to make decisions and tackle challenges.</a:t>
          </a:r>
        </a:p>
      </dsp:txBody>
      <dsp:txXfrm>
        <a:off x="1685654" y="1948449"/>
        <a:ext cx="4957151" cy="1183311"/>
      </dsp:txXfrm>
    </dsp:sp>
    <dsp:sp modelId="{C863D1D6-54EA-4AD9-B7AB-46FEA9A1A62D}">
      <dsp:nvSpPr>
        <dsp:cNvPr id="0" name=""/>
        <dsp:cNvSpPr/>
      </dsp:nvSpPr>
      <dsp:spPr>
        <a:xfrm>
          <a:off x="0" y="3252213"/>
          <a:ext cx="1505654" cy="150565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29564" r="3684" b="-3"/>
          <a:stretch/>
        </a:blipFill>
        <a:ln>
          <a:noFill/>
        </a:ln>
        <a:effectLst/>
      </dsp:spPr>
      <dsp:style>
        <a:lnRef idx="0">
          <a:scrgbClr r="0" g="0" b="0"/>
        </a:lnRef>
        <a:fillRef idx="3">
          <a:scrgbClr r="0" g="0" b="0"/>
        </a:fillRef>
        <a:effectRef idx="2">
          <a:scrgbClr r="0" g="0" b="0"/>
        </a:effectRef>
        <a:fontRef idx="minor">
          <a:schemeClr val="lt1"/>
        </a:fontRef>
      </dsp:style>
    </dsp:sp>
    <dsp:sp modelId="{3E9B772C-799D-4B1C-BC46-67493E51AA98}">
      <dsp:nvSpPr>
        <dsp:cNvPr id="0" name=""/>
        <dsp:cNvSpPr/>
      </dsp:nvSpPr>
      <dsp:spPr>
        <a:xfrm>
          <a:off x="1685654" y="3252213"/>
          <a:ext cx="4957151" cy="32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Independent and Goal-Oriented</a:t>
          </a:r>
        </a:p>
      </dsp:txBody>
      <dsp:txXfrm>
        <a:off x="1685654" y="3252213"/>
        <a:ext cx="4957151" cy="322343"/>
      </dsp:txXfrm>
    </dsp:sp>
    <dsp:sp modelId="{65173963-49CB-4737-92A8-3E923981B6A5}">
      <dsp:nvSpPr>
        <dsp:cNvPr id="0" name=""/>
        <dsp:cNvSpPr/>
      </dsp:nvSpPr>
      <dsp:spPr>
        <a:xfrm>
          <a:off x="1685654" y="3574556"/>
          <a:ext cx="4957151" cy="1183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INTJs highly value independence and are motivated to achieve goals using innovative and efficient methods.</a:t>
          </a:r>
        </a:p>
      </dsp:txBody>
      <dsp:txXfrm>
        <a:off x="1685654" y="3574556"/>
        <a:ext cx="4957151" cy="11833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5414FD-72D5-4ED1-A0E8-8358FC325754}">
      <dsp:nvSpPr>
        <dsp:cNvPr id="0" name=""/>
        <dsp:cNvSpPr/>
      </dsp:nvSpPr>
      <dsp:spPr>
        <a:xfrm>
          <a:off x="0" y="0"/>
          <a:ext cx="1505654" cy="150565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21912" r="11336" b="-3"/>
          <a:stretch/>
        </a:blipFill>
        <a:ln>
          <a:noFill/>
        </a:ln>
        <a:effectLst/>
      </dsp:spPr>
      <dsp:style>
        <a:lnRef idx="0">
          <a:scrgbClr r="0" g="0" b="0"/>
        </a:lnRef>
        <a:fillRef idx="3">
          <a:scrgbClr r="0" g="0" b="0"/>
        </a:fillRef>
        <a:effectRef idx="2">
          <a:scrgbClr r="0" g="0" b="0"/>
        </a:effectRef>
        <a:fontRef idx="minor">
          <a:schemeClr val="lt1"/>
        </a:fontRef>
      </dsp:style>
    </dsp:sp>
    <dsp:sp modelId="{8E9C7F80-3C18-46FF-A3BD-31B9D6D96C5F}">
      <dsp:nvSpPr>
        <dsp:cNvPr id="0" name=""/>
        <dsp:cNvSpPr/>
      </dsp:nvSpPr>
      <dsp:spPr>
        <a:xfrm>
          <a:off x="1685654" y="0"/>
          <a:ext cx="4957151" cy="32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Warm and Sociable Nature</a:t>
          </a:r>
        </a:p>
      </dsp:txBody>
      <dsp:txXfrm>
        <a:off x="1685654" y="0"/>
        <a:ext cx="4957151" cy="322343"/>
      </dsp:txXfrm>
    </dsp:sp>
    <dsp:sp modelId="{15A06EC9-04BD-44B0-A2F4-4702E9C3D811}">
      <dsp:nvSpPr>
        <dsp:cNvPr id="0" name=""/>
        <dsp:cNvSpPr/>
      </dsp:nvSpPr>
      <dsp:spPr>
        <a:xfrm>
          <a:off x="1685654" y="322343"/>
          <a:ext cx="4957151" cy="1183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20320" bIns="20320" numCol="1" spcCol="1270" anchor="t" anchorCtr="0">
          <a:noAutofit/>
        </a:bodyPr>
        <a:lstStyle/>
        <a:p>
          <a:pPr marL="0" lvl="0" indent="0" algn="l" defTabSz="711200">
            <a:lnSpc>
              <a:spcPct val="100000"/>
            </a:lnSpc>
            <a:spcBef>
              <a:spcPct val="0"/>
            </a:spcBef>
            <a:spcAft>
              <a:spcPct val="35000"/>
            </a:spcAft>
            <a:buNone/>
          </a:pPr>
          <a:r>
            <a:rPr lang="en-US" sz="1600" kern="1200" dirty="0" err="1"/>
            <a:t>ESFJs</a:t>
          </a:r>
          <a:r>
            <a:rPr lang="en-US" sz="1600" kern="1200" dirty="0"/>
            <a:t> are known for their warmth, friendliness, and ability to connect with others, creating harmonious environments.</a:t>
          </a:r>
        </a:p>
      </dsp:txBody>
      <dsp:txXfrm>
        <a:off x="1685654" y="322343"/>
        <a:ext cx="4957151" cy="1183311"/>
      </dsp:txXfrm>
    </dsp:sp>
    <dsp:sp modelId="{AB7957F8-6A46-44B4-81FC-8BEF8EE4D0EA}">
      <dsp:nvSpPr>
        <dsp:cNvPr id="0" name=""/>
        <dsp:cNvSpPr/>
      </dsp:nvSpPr>
      <dsp:spPr>
        <a:xfrm>
          <a:off x="0" y="1626106"/>
          <a:ext cx="1505654" cy="150565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6713" r="26536" b="-3"/>
          <a:stretch/>
        </a:blipFill>
        <a:ln>
          <a:noFill/>
        </a:ln>
        <a:effectLst/>
      </dsp:spPr>
      <dsp:style>
        <a:lnRef idx="0">
          <a:scrgbClr r="0" g="0" b="0"/>
        </a:lnRef>
        <a:fillRef idx="3">
          <a:scrgbClr r="0" g="0" b="0"/>
        </a:fillRef>
        <a:effectRef idx="2">
          <a:scrgbClr r="0" g="0" b="0"/>
        </a:effectRef>
        <a:fontRef idx="minor">
          <a:schemeClr val="lt1"/>
        </a:fontRef>
      </dsp:style>
    </dsp:sp>
    <dsp:sp modelId="{759869B3-8E93-4CBA-9826-FEEDCC57AE6E}">
      <dsp:nvSpPr>
        <dsp:cNvPr id="0" name=""/>
        <dsp:cNvSpPr/>
      </dsp:nvSpPr>
      <dsp:spPr>
        <a:xfrm>
          <a:off x="1685654" y="1626106"/>
          <a:ext cx="4957151" cy="32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Nurturing and Supportive Roles</a:t>
          </a:r>
        </a:p>
      </dsp:txBody>
      <dsp:txXfrm>
        <a:off x="1685654" y="1626106"/>
        <a:ext cx="4957151" cy="322343"/>
      </dsp:txXfrm>
    </dsp:sp>
    <dsp:sp modelId="{34DCA635-4DA2-4656-8045-B934D98EC5AA}">
      <dsp:nvSpPr>
        <dsp:cNvPr id="0" name=""/>
        <dsp:cNvSpPr/>
      </dsp:nvSpPr>
      <dsp:spPr>
        <a:xfrm>
          <a:off x="1685654" y="1948449"/>
          <a:ext cx="4957151" cy="1183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20320" bIns="20320" numCol="1" spcCol="1270" anchor="t" anchorCtr="0">
          <a:noAutofit/>
        </a:bodyPr>
        <a:lstStyle/>
        <a:p>
          <a:pPr marL="0" lvl="0" indent="0" algn="l" defTabSz="711200">
            <a:lnSpc>
              <a:spcPct val="100000"/>
            </a:lnSpc>
            <a:spcBef>
              <a:spcPct val="0"/>
            </a:spcBef>
            <a:spcAft>
              <a:spcPct val="35000"/>
            </a:spcAft>
            <a:buNone/>
          </a:pPr>
          <a:r>
            <a:rPr lang="en-US" sz="1600" kern="1200" dirty="0"/>
            <a:t>They naturally excel in nurturing and supportive roles, always ready to help and care for others.</a:t>
          </a:r>
        </a:p>
      </dsp:txBody>
      <dsp:txXfrm>
        <a:off x="1685654" y="1948449"/>
        <a:ext cx="4957151" cy="1183311"/>
      </dsp:txXfrm>
    </dsp:sp>
    <dsp:sp modelId="{002E7274-6DDE-48EC-AF6A-E49833183C80}">
      <dsp:nvSpPr>
        <dsp:cNvPr id="0" name=""/>
        <dsp:cNvSpPr/>
      </dsp:nvSpPr>
      <dsp:spPr>
        <a:xfrm>
          <a:off x="0" y="3252213"/>
          <a:ext cx="1505654" cy="150565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33252" r="-4" b="-3"/>
          <a:stretch/>
        </a:blipFill>
        <a:ln>
          <a:noFill/>
        </a:ln>
        <a:effectLst/>
      </dsp:spPr>
      <dsp:style>
        <a:lnRef idx="0">
          <a:scrgbClr r="0" g="0" b="0"/>
        </a:lnRef>
        <a:fillRef idx="3">
          <a:scrgbClr r="0" g="0" b="0"/>
        </a:fillRef>
        <a:effectRef idx="2">
          <a:scrgbClr r="0" g="0" b="0"/>
        </a:effectRef>
        <a:fontRef idx="minor">
          <a:schemeClr val="lt1"/>
        </a:fontRef>
      </dsp:style>
    </dsp:sp>
    <dsp:sp modelId="{473CEF6D-CC69-4C6C-95DE-394D5107D182}">
      <dsp:nvSpPr>
        <dsp:cNvPr id="0" name=""/>
        <dsp:cNvSpPr/>
      </dsp:nvSpPr>
      <dsp:spPr>
        <a:xfrm>
          <a:off x="1685654" y="3252213"/>
          <a:ext cx="4957151" cy="32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dirty="0"/>
            <a:t>Teamwork and Organization</a:t>
          </a:r>
        </a:p>
      </dsp:txBody>
      <dsp:txXfrm>
        <a:off x="1685654" y="3252213"/>
        <a:ext cx="4957151" cy="322343"/>
      </dsp:txXfrm>
    </dsp:sp>
    <dsp:sp modelId="{401726D1-CD7A-466C-80F8-89A217AB66DA}">
      <dsp:nvSpPr>
        <dsp:cNvPr id="0" name=""/>
        <dsp:cNvSpPr/>
      </dsp:nvSpPr>
      <dsp:spPr>
        <a:xfrm>
          <a:off x="1685654" y="3574556"/>
          <a:ext cx="4957151" cy="1183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20320" bIns="20320" numCol="1" spcCol="1270" anchor="t" anchorCtr="0">
          <a:noAutofit/>
        </a:bodyPr>
        <a:lstStyle/>
        <a:p>
          <a:pPr marL="0" lvl="0" indent="0" algn="l" defTabSz="711200">
            <a:lnSpc>
              <a:spcPct val="100000"/>
            </a:lnSpc>
            <a:spcBef>
              <a:spcPct val="0"/>
            </a:spcBef>
            <a:spcAft>
              <a:spcPct val="35000"/>
            </a:spcAft>
            <a:buNone/>
          </a:pPr>
          <a:r>
            <a:rPr lang="en-US" sz="1600" kern="1200" dirty="0" err="1"/>
            <a:t>ESFJs</a:t>
          </a:r>
          <a:r>
            <a:rPr lang="en-US" sz="1600" kern="1200" dirty="0"/>
            <a:t> are detail-oriented, organized, and thrive in cooperative team settings and community activities.</a:t>
          </a:r>
        </a:p>
      </dsp:txBody>
      <dsp:txXfrm>
        <a:off x="1685654" y="3574556"/>
        <a:ext cx="4957151" cy="11833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774199-7209-4866-9884-BC61E7352F56}">
      <dsp:nvSpPr>
        <dsp:cNvPr id="0" name=""/>
        <dsp:cNvSpPr/>
      </dsp:nvSpPr>
      <dsp:spPr>
        <a:xfrm>
          <a:off x="0" y="0"/>
          <a:ext cx="1505654" cy="150565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25061" r="10185" b="-6"/>
          <a:stretch/>
        </a:blipFill>
        <a:ln>
          <a:noFill/>
        </a:ln>
        <a:effectLst/>
      </dsp:spPr>
      <dsp:style>
        <a:lnRef idx="0">
          <a:scrgbClr r="0" g="0" b="0"/>
        </a:lnRef>
        <a:fillRef idx="3">
          <a:scrgbClr r="0" g="0" b="0"/>
        </a:fillRef>
        <a:effectRef idx="2">
          <a:scrgbClr r="0" g="0" b="0"/>
        </a:effectRef>
        <a:fontRef idx="minor">
          <a:schemeClr val="lt1"/>
        </a:fontRef>
      </dsp:style>
    </dsp:sp>
    <dsp:sp modelId="{64616739-8E35-4BBE-A7C0-4D76F6195C33}">
      <dsp:nvSpPr>
        <dsp:cNvPr id="0" name=""/>
        <dsp:cNvSpPr/>
      </dsp:nvSpPr>
      <dsp:spPr>
        <a:xfrm>
          <a:off x="1685654" y="0"/>
          <a:ext cx="4957151" cy="32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Importance of Supportive Relationships</a:t>
          </a:r>
        </a:p>
      </dsp:txBody>
      <dsp:txXfrm>
        <a:off x="1685654" y="0"/>
        <a:ext cx="4957151" cy="322343"/>
      </dsp:txXfrm>
    </dsp:sp>
    <dsp:sp modelId="{F434351D-E618-4478-9586-3F4A12215FF0}">
      <dsp:nvSpPr>
        <dsp:cNvPr id="0" name=""/>
        <dsp:cNvSpPr/>
      </dsp:nvSpPr>
      <dsp:spPr>
        <a:xfrm>
          <a:off x="1685654" y="322343"/>
          <a:ext cx="4957151" cy="1183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20320" bIns="20320" numCol="1" spcCol="1270" anchor="t" anchorCtr="0">
          <a:noAutofit/>
        </a:bodyPr>
        <a:lstStyle/>
        <a:p>
          <a:pPr marL="0" lvl="0" indent="0" algn="l" defTabSz="711200">
            <a:lnSpc>
              <a:spcPct val="100000"/>
            </a:lnSpc>
            <a:spcBef>
              <a:spcPct val="0"/>
            </a:spcBef>
            <a:spcAft>
              <a:spcPct val="35000"/>
            </a:spcAft>
            <a:buNone/>
          </a:pPr>
          <a:r>
            <a:rPr lang="en-US" sz="1600" kern="1200" dirty="0"/>
            <a:t>Supportive and understanding people are essential for maintaining emotional well-being and resilience during challenging times.</a:t>
          </a:r>
        </a:p>
      </dsp:txBody>
      <dsp:txXfrm>
        <a:off x="1685654" y="322343"/>
        <a:ext cx="4957151" cy="1183311"/>
      </dsp:txXfrm>
    </dsp:sp>
    <dsp:sp modelId="{3DF0C9C8-6324-4519-972E-863186EBC2EF}">
      <dsp:nvSpPr>
        <dsp:cNvPr id="0" name=""/>
        <dsp:cNvSpPr/>
      </dsp:nvSpPr>
      <dsp:spPr>
        <a:xfrm>
          <a:off x="0" y="1626106"/>
          <a:ext cx="1505654" cy="150565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18238" r="15010" b="-3"/>
          <a:stretch/>
        </a:blipFill>
        <a:ln>
          <a:noFill/>
        </a:ln>
        <a:effectLst/>
      </dsp:spPr>
      <dsp:style>
        <a:lnRef idx="0">
          <a:scrgbClr r="0" g="0" b="0"/>
        </a:lnRef>
        <a:fillRef idx="3">
          <a:scrgbClr r="0" g="0" b="0"/>
        </a:fillRef>
        <a:effectRef idx="2">
          <a:scrgbClr r="0" g="0" b="0"/>
        </a:effectRef>
        <a:fontRef idx="minor">
          <a:schemeClr val="lt1"/>
        </a:fontRef>
      </dsp:style>
    </dsp:sp>
    <dsp:sp modelId="{19995B8A-FFE5-46E0-8D01-256CCBA6C57F}">
      <dsp:nvSpPr>
        <dsp:cNvPr id="0" name=""/>
        <dsp:cNvSpPr/>
      </dsp:nvSpPr>
      <dsp:spPr>
        <a:xfrm>
          <a:off x="1685654" y="1626106"/>
          <a:ext cx="4957151" cy="32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Finding Empathetic Listeners</a:t>
          </a:r>
        </a:p>
      </dsp:txBody>
      <dsp:txXfrm>
        <a:off x="1685654" y="1626106"/>
        <a:ext cx="4957151" cy="322343"/>
      </dsp:txXfrm>
    </dsp:sp>
    <dsp:sp modelId="{7F653752-22D5-475D-9873-6FB5D4E65EB1}">
      <dsp:nvSpPr>
        <dsp:cNvPr id="0" name=""/>
        <dsp:cNvSpPr/>
      </dsp:nvSpPr>
      <dsp:spPr>
        <a:xfrm>
          <a:off x="1685654" y="1948449"/>
          <a:ext cx="4957151" cy="1183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20320" bIns="20320" numCol="1" spcCol="1270" anchor="t" anchorCtr="0">
          <a:noAutofit/>
        </a:bodyPr>
        <a:lstStyle/>
        <a:p>
          <a:pPr marL="0" lvl="0" indent="0" algn="l" defTabSz="711200">
            <a:lnSpc>
              <a:spcPct val="100000"/>
            </a:lnSpc>
            <a:spcBef>
              <a:spcPct val="0"/>
            </a:spcBef>
            <a:spcAft>
              <a:spcPct val="35000"/>
            </a:spcAft>
            <a:buNone/>
          </a:pPr>
          <a:r>
            <a:rPr lang="en-US" sz="1600" kern="1200" dirty="0"/>
            <a:t>Connecting with someone who is empathetic can make you feel truly heard and valued, reducing feelings of isolation.</a:t>
          </a:r>
        </a:p>
      </dsp:txBody>
      <dsp:txXfrm>
        <a:off x="1685654" y="1948449"/>
        <a:ext cx="4957151" cy="1183311"/>
      </dsp:txXfrm>
    </dsp:sp>
    <dsp:sp modelId="{A3CE563B-18CA-436E-955C-C3308C8603D5}">
      <dsp:nvSpPr>
        <dsp:cNvPr id="0" name=""/>
        <dsp:cNvSpPr/>
      </dsp:nvSpPr>
      <dsp:spPr>
        <a:xfrm>
          <a:off x="0" y="3252213"/>
          <a:ext cx="1505654" cy="150565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5940" r="27308" b="-3"/>
          <a:stretch/>
        </a:blipFill>
        <a:ln>
          <a:noFill/>
        </a:ln>
        <a:effectLst/>
      </dsp:spPr>
      <dsp:style>
        <a:lnRef idx="0">
          <a:scrgbClr r="0" g="0" b="0"/>
        </a:lnRef>
        <a:fillRef idx="3">
          <a:scrgbClr r="0" g="0" b="0"/>
        </a:fillRef>
        <a:effectRef idx="2">
          <a:scrgbClr r="0" g="0" b="0"/>
        </a:effectRef>
        <a:fontRef idx="minor">
          <a:schemeClr val="lt1"/>
        </a:fontRef>
      </dsp:style>
    </dsp:sp>
    <dsp:sp modelId="{8481DAF4-4ADB-432C-A0ED-18F9409C4194}">
      <dsp:nvSpPr>
        <dsp:cNvPr id="0" name=""/>
        <dsp:cNvSpPr/>
      </dsp:nvSpPr>
      <dsp:spPr>
        <a:xfrm>
          <a:off x="1685654" y="3252213"/>
          <a:ext cx="4957151" cy="32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Creating Safe Spaces</a:t>
          </a:r>
        </a:p>
      </dsp:txBody>
      <dsp:txXfrm>
        <a:off x="1685654" y="3252213"/>
        <a:ext cx="4957151" cy="322343"/>
      </dsp:txXfrm>
    </dsp:sp>
    <dsp:sp modelId="{63FEF260-D90B-4FF9-BE15-AE3129717D37}">
      <dsp:nvSpPr>
        <dsp:cNvPr id="0" name=""/>
        <dsp:cNvSpPr/>
      </dsp:nvSpPr>
      <dsp:spPr>
        <a:xfrm>
          <a:off x="1685654" y="3574556"/>
          <a:ext cx="4957151" cy="1183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20320" bIns="20320" numCol="1" spcCol="1270" anchor="t" anchorCtr="0">
          <a:noAutofit/>
        </a:bodyPr>
        <a:lstStyle/>
        <a:p>
          <a:pPr marL="0" lvl="0" indent="0" algn="l" defTabSz="711200">
            <a:lnSpc>
              <a:spcPct val="100000"/>
            </a:lnSpc>
            <a:spcBef>
              <a:spcPct val="0"/>
            </a:spcBef>
            <a:spcAft>
              <a:spcPct val="35000"/>
            </a:spcAft>
            <a:buNone/>
          </a:pPr>
          <a:r>
            <a:rPr lang="en-US" sz="1600" kern="1200" dirty="0"/>
            <a:t>Safe environments foster trust, helping self-doubt and loneliness diminish as individuals feel accepted and understood.</a:t>
          </a:r>
        </a:p>
      </dsp:txBody>
      <dsp:txXfrm>
        <a:off x="1685654" y="3574556"/>
        <a:ext cx="4957151" cy="11833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FE298-EF1C-48C2-ACAB-B0E34597DE2B}">
      <dsp:nvSpPr>
        <dsp:cNvPr id="0" name=""/>
        <dsp:cNvSpPr/>
      </dsp:nvSpPr>
      <dsp:spPr>
        <a:xfrm>
          <a:off x="0" y="0"/>
          <a:ext cx="1505654" cy="150565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23003" r="-10" b="-10"/>
          <a:stretch/>
        </a:blipFill>
        <a:ln>
          <a:noFill/>
        </a:ln>
        <a:effectLst/>
      </dsp:spPr>
      <dsp:style>
        <a:lnRef idx="0">
          <a:scrgbClr r="0" g="0" b="0"/>
        </a:lnRef>
        <a:fillRef idx="3">
          <a:scrgbClr r="0" g="0" b="0"/>
        </a:fillRef>
        <a:effectRef idx="2">
          <a:scrgbClr r="0" g="0" b="0"/>
        </a:effectRef>
        <a:fontRef idx="minor">
          <a:schemeClr val="lt1"/>
        </a:fontRef>
      </dsp:style>
    </dsp:sp>
    <dsp:sp modelId="{7205302C-9B92-40AA-B502-A2E5DA31DE5B}">
      <dsp:nvSpPr>
        <dsp:cNvPr id="0" name=""/>
        <dsp:cNvSpPr/>
      </dsp:nvSpPr>
      <dsp:spPr>
        <a:xfrm>
          <a:off x="1685654" y="0"/>
          <a:ext cx="4957151" cy="32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Adopt Healthier Perspectives</a:t>
          </a:r>
        </a:p>
      </dsp:txBody>
      <dsp:txXfrm>
        <a:off x="1685654" y="0"/>
        <a:ext cx="4957151" cy="322343"/>
      </dsp:txXfrm>
    </dsp:sp>
    <dsp:sp modelId="{23585314-4571-4636-8FEF-1D12EE983CD3}">
      <dsp:nvSpPr>
        <dsp:cNvPr id="0" name=""/>
        <dsp:cNvSpPr/>
      </dsp:nvSpPr>
      <dsp:spPr>
        <a:xfrm>
          <a:off x="1685654" y="322343"/>
          <a:ext cx="4957151" cy="1183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20320" bIns="20320" numCol="1" spcCol="1270" anchor="t" anchorCtr="0">
          <a:noAutofit/>
        </a:bodyPr>
        <a:lstStyle/>
        <a:p>
          <a:pPr marL="0" lvl="0" indent="0" algn="l" defTabSz="711200">
            <a:lnSpc>
              <a:spcPct val="100000"/>
            </a:lnSpc>
            <a:spcBef>
              <a:spcPct val="0"/>
            </a:spcBef>
            <a:spcAft>
              <a:spcPct val="35000"/>
            </a:spcAft>
            <a:buNone/>
          </a:pPr>
          <a:r>
            <a:rPr lang="en-US" sz="1600" kern="1200" dirty="0"/>
            <a:t>Changing how you view challenges allows you to react more positively and constructively during difficult times.</a:t>
          </a:r>
        </a:p>
      </dsp:txBody>
      <dsp:txXfrm>
        <a:off x="1685654" y="322343"/>
        <a:ext cx="4957151" cy="1183311"/>
      </dsp:txXfrm>
    </dsp:sp>
    <dsp:sp modelId="{465C4E3A-66BD-4DED-97D4-8A299E72495B}">
      <dsp:nvSpPr>
        <dsp:cNvPr id="0" name=""/>
        <dsp:cNvSpPr/>
      </dsp:nvSpPr>
      <dsp:spPr>
        <a:xfrm>
          <a:off x="0" y="1626106"/>
          <a:ext cx="1505654" cy="150565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21901" r="11348" b="-3"/>
          <a:stretch/>
        </a:blipFill>
        <a:ln>
          <a:noFill/>
        </a:ln>
        <a:effectLst/>
      </dsp:spPr>
      <dsp:style>
        <a:lnRef idx="0">
          <a:scrgbClr r="0" g="0" b="0"/>
        </a:lnRef>
        <a:fillRef idx="3">
          <a:scrgbClr r="0" g="0" b="0"/>
        </a:fillRef>
        <a:effectRef idx="2">
          <a:scrgbClr r="0" g="0" b="0"/>
        </a:effectRef>
        <a:fontRef idx="minor">
          <a:schemeClr val="lt1"/>
        </a:fontRef>
      </dsp:style>
    </dsp:sp>
    <dsp:sp modelId="{199E1970-EF4E-4AB9-9215-46478915295C}">
      <dsp:nvSpPr>
        <dsp:cNvPr id="0" name=""/>
        <dsp:cNvSpPr/>
      </dsp:nvSpPr>
      <dsp:spPr>
        <a:xfrm>
          <a:off x="1685654" y="1626106"/>
          <a:ext cx="4957151" cy="32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Find Meaning in Adversity</a:t>
          </a:r>
        </a:p>
      </dsp:txBody>
      <dsp:txXfrm>
        <a:off x="1685654" y="1626106"/>
        <a:ext cx="4957151" cy="322343"/>
      </dsp:txXfrm>
    </dsp:sp>
    <dsp:sp modelId="{E8D47E40-A86B-494A-9B0F-48125D0D1DC7}">
      <dsp:nvSpPr>
        <dsp:cNvPr id="0" name=""/>
        <dsp:cNvSpPr/>
      </dsp:nvSpPr>
      <dsp:spPr>
        <a:xfrm>
          <a:off x="1685654" y="1948449"/>
          <a:ext cx="4957151" cy="1183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20320" bIns="20320" numCol="1" spcCol="1270" anchor="t" anchorCtr="0">
          <a:noAutofit/>
        </a:bodyPr>
        <a:lstStyle/>
        <a:p>
          <a:pPr marL="0" lvl="0" indent="0" algn="l" defTabSz="711200">
            <a:lnSpc>
              <a:spcPct val="100000"/>
            </a:lnSpc>
            <a:spcBef>
              <a:spcPct val="0"/>
            </a:spcBef>
            <a:spcAft>
              <a:spcPct val="35000"/>
            </a:spcAft>
            <a:buNone/>
          </a:pPr>
          <a:r>
            <a:rPr lang="en-US" sz="1600" kern="1200" dirty="0"/>
            <a:t>Believing that everything happens for a reason helps you discover growth and meaning in tough experiences.</a:t>
          </a:r>
        </a:p>
      </dsp:txBody>
      <dsp:txXfrm>
        <a:off x="1685654" y="1948449"/>
        <a:ext cx="4957151" cy="1183311"/>
      </dsp:txXfrm>
    </dsp:sp>
    <dsp:sp modelId="{150D8F06-8F36-440A-BCF8-7AE432B55492}">
      <dsp:nvSpPr>
        <dsp:cNvPr id="0" name=""/>
        <dsp:cNvSpPr/>
      </dsp:nvSpPr>
      <dsp:spPr>
        <a:xfrm>
          <a:off x="0" y="3252213"/>
          <a:ext cx="1505654" cy="150565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33252" r="-4" b="-3"/>
          <a:stretch/>
        </a:blipFill>
        <a:ln>
          <a:noFill/>
        </a:ln>
        <a:effectLst/>
      </dsp:spPr>
      <dsp:style>
        <a:lnRef idx="0">
          <a:scrgbClr r="0" g="0" b="0"/>
        </a:lnRef>
        <a:fillRef idx="3">
          <a:scrgbClr r="0" g="0" b="0"/>
        </a:fillRef>
        <a:effectRef idx="2">
          <a:scrgbClr r="0" g="0" b="0"/>
        </a:effectRef>
        <a:fontRef idx="minor">
          <a:schemeClr val="lt1"/>
        </a:fontRef>
      </dsp:style>
    </dsp:sp>
    <dsp:sp modelId="{FF26EEE0-C343-4FDE-AB96-5AF400B69A8F}">
      <dsp:nvSpPr>
        <dsp:cNvPr id="0" name=""/>
        <dsp:cNvSpPr/>
      </dsp:nvSpPr>
      <dsp:spPr>
        <a:xfrm>
          <a:off x="1685654" y="3252213"/>
          <a:ext cx="4957151" cy="322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Build Resilience and Resolve</a:t>
          </a:r>
        </a:p>
      </dsp:txBody>
      <dsp:txXfrm>
        <a:off x="1685654" y="3252213"/>
        <a:ext cx="4957151" cy="322343"/>
      </dsp:txXfrm>
    </dsp:sp>
    <dsp:sp modelId="{C66C8F70-1973-4EC9-84E9-CABA71B15DE5}">
      <dsp:nvSpPr>
        <dsp:cNvPr id="0" name=""/>
        <dsp:cNvSpPr/>
      </dsp:nvSpPr>
      <dsp:spPr>
        <a:xfrm>
          <a:off x="1685654" y="3574556"/>
          <a:ext cx="4957151" cy="1183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0320" rIns="20320" bIns="20320" numCol="1" spcCol="1270" anchor="t" anchorCtr="0">
          <a:noAutofit/>
        </a:bodyPr>
        <a:lstStyle/>
        <a:p>
          <a:pPr marL="0" lvl="0" indent="0" algn="l" defTabSz="711200">
            <a:lnSpc>
              <a:spcPct val="100000"/>
            </a:lnSpc>
            <a:spcBef>
              <a:spcPct val="0"/>
            </a:spcBef>
            <a:spcAft>
              <a:spcPct val="35000"/>
            </a:spcAft>
            <a:buNone/>
          </a:pPr>
          <a:r>
            <a:rPr lang="en-US" sz="1600" kern="1200" dirty="0"/>
            <a:t>This mindset strengthens resilience, empowering you to move forward and achieve emotional balance after setbacks.</a:t>
          </a:r>
        </a:p>
      </dsp:txBody>
      <dsp:txXfrm>
        <a:off x="1685654" y="3574556"/>
        <a:ext cx="4957151" cy="1183311"/>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F04A52-663B-4E33-929E-89BA4B61D0E5}"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F5614E-926B-48E9-9A89-F6FEA701B662}" type="slidenum">
              <a:rPr lang="en-US" smtClean="0"/>
              <a:t>‹#›</a:t>
            </a:fld>
            <a:endParaRPr lang="en-US"/>
          </a:p>
        </p:txBody>
      </p:sp>
    </p:spTree>
    <p:extLst>
      <p:ext uri="{BB962C8B-B14F-4D97-AF65-F5344CB8AC3E}">
        <p14:creationId xmlns:p14="http://schemas.microsoft.com/office/powerpoint/2010/main" val="1625186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We will discuss the difference between stress and burnout, highlighting their distinct impacts. A personality test will help us understand individual traits, followed by an overview of various personality types. We'll examine how individuality affects stress experiences, and explore how interpersonal relationships play a crucial role in managing stress effectively.</a:t>
            </a:r>
          </a:p>
        </p:txBody>
      </p:sp>
      <p:sp>
        <p:nvSpPr>
          <p:cNvPr id="4" name="Slide Number Placeholder 3"/>
          <p:cNvSpPr>
            <a:spLocks noGrp="1"/>
          </p:cNvSpPr>
          <p:nvPr>
            <p:ph type="sldNum" sz="quarter" idx="5"/>
          </p:nvPr>
        </p:nvSpPr>
        <p:spPr/>
        <p:txBody>
          <a:bodyPr/>
          <a:lstStyle/>
          <a:p>
            <a:fld id="{CAA75815-B342-4BB5-8306-99DC8799A148}" type="slidenum">
              <a:rPr lang="en-US" smtClean="0"/>
              <a:t>2</a:t>
            </a:fld>
            <a:endParaRPr lang="en-US"/>
          </a:p>
        </p:txBody>
      </p:sp>
    </p:spTree>
    <p:extLst>
      <p:ext uri="{BB962C8B-B14F-4D97-AF65-F5344CB8AC3E}">
        <p14:creationId xmlns:p14="http://schemas.microsoft.com/office/powerpoint/2010/main" val="3138940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ENTPs, known as 'Debaters,' are characterized by creativity, curiosity, and adaptability. They thrive in environments that encourage innovation and enjoy challenging ideas through debate. ENTPs excel at finding novel solutions to problems, often relying on their quick wit and logical reasoning to persuade and inspire others.</a:t>
            </a:r>
          </a:p>
        </p:txBody>
      </p:sp>
      <p:sp>
        <p:nvSpPr>
          <p:cNvPr id="4" name="Slide Number Placeholder 3"/>
          <p:cNvSpPr>
            <a:spLocks noGrp="1"/>
          </p:cNvSpPr>
          <p:nvPr>
            <p:ph type="sldNum" sz="quarter" idx="5"/>
          </p:nvPr>
        </p:nvSpPr>
        <p:spPr/>
        <p:txBody>
          <a:bodyPr/>
          <a:lstStyle/>
          <a:p>
            <a:fld id="{2FF5614E-926B-48E9-9A89-F6FEA701B662}" type="slidenum">
              <a:rPr lang="en-US" smtClean="0"/>
              <a:t>18</a:t>
            </a:fld>
            <a:endParaRPr lang="en-US"/>
          </a:p>
        </p:txBody>
      </p:sp>
    </p:spTree>
    <p:extLst>
      <p:ext uri="{BB962C8B-B14F-4D97-AF65-F5344CB8AC3E}">
        <p14:creationId xmlns:p14="http://schemas.microsoft.com/office/powerpoint/2010/main" val="1036057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INFJs are known for their deep empathy and strong intuition, often sensing others' needs before they are spoken. They value meaningful connections and seek to make a positive impact on the world. INFJs prefer thoughtful communication and often excel in creative or helping professions due to their insight and compassion.</a:t>
            </a:r>
          </a:p>
        </p:txBody>
      </p:sp>
      <p:sp>
        <p:nvSpPr>
          <p:cNvPr id="4" name="Slide Number Placeholder 3"/>
          <p:cNvSpPr>
            <a:spLocks noGrp="1"/>
          </p:cNvSpPr>
          <p:nvPr>
            <p:ph type="sldNum" sz="quarter" idx="5"/>
          </p:nvPr>
        </p:nvSpPr>
        <p:spPr/>
        <p:txBody>
          <a:bodyPr/>
          <a:lstStyle/>
          <a:p>
            <a:fld id="{2FF5614E-926B-48E9-9A89-F6FEA701B662}" type="slidenum">
              <a:rPr lang="en-US" smtClean="0"/>
              <a:t>19</a:t>
            </a:fld>
            <a:endParaRPr lang="en-US"/>
          </a:p>
        </p:txBody>
      </p:sp>
    </p:spTree>
    <p:extLst>
      <p:ext uri="{BB962C8B-B14F-4D97-AF65-F5344CB8AC3E}">
        <p14:creationId xmlns:p14="http://schemas.microsoft.com/office/powerpoint/2010/main" val="2065015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INFPs, known as Mediators, are deeply empathetic and guided by strong personal values. They thrive in creative environments and seek meaning in their lives and work. Characterized by idealism, open-mindedness, and a desire to help others, INFPs often excel in artistic or humanitarian roles.</a:t>
            </a:r>
          </a:p>
        </p:txBody>
      </p:sp>
      <p:sp>
        <p:nvSpPr>
          <p:cNvPr id="4" name="Slide Number Placeholder 3"/>
          <p:cNvSpPr>
            <a:spLocks noGrp="1"/>
          </p:cNvSpPr>
          <p:nvPr>
            <p:ph type="sldNum" sz="quarter" idx="5"/>
          </p:nvPr>
        </p:nvSpPr>
        <p:spPr/>
        <p:txBody>
          <a:bodyPr/>
          <a:lstStyle/>
          <a:p>
            <a:fld id="{2FF5614E-926B-48E9-9A89-F6FEA701B662}" type="slidenum">
              <a:rPr lang="en-US" smtClean="0"/>
              <a:t>20</a:t>
            </a:fld>
            <a:endParaRPr lang="en-US"/>
          </a:p>
        </p:txBody>
      </p:sp>
    </p:spTree>
    <p:extLst>
      <p:ext uri="{BB962C8B-B14F-4D97-AF65-F5344CB8AC3E}">
        <p14:creationId xmlns:p14="http://schemas.microsoft.com/office/powerpoint/2010/main" val="2048732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ENFJ stands for Extraverted, Intuitive, Feeling, Judging, representing a personality type in the Myers-Briggs system. ENFJs are empathetic leaders who excel at building strong relationships. They are driven by a desire to help others reach their potential and are skilled at inspiring, motivating, and organizing group efforts.</a:t>
            </a:r>
          </a:p>
        </p:txBody>
      </p:sp>
      <p:sp>
        <p:nvSpPr>
          <p:cNvPr id="4" name="Slide Number Placeholder 3"/>
          <p:cNvSpPr>
            <a:spLocks noGrp="1"/>
          </p:cNvSpPr>
          <p:nvPr>
            <p:ph type="sldNum" sz="quarter" idx="5"/>
          </p:nvPr>
        </p:nvSpPr>
        <p:spPr/>
        <p:txBody>
          <a:bodyPr/>
          <a:lstStyle/>
          <a:p>
            <a:fld id="{2FF5614E-926B-48E9-9A89-F6FEA701B662}" type="slidenum">
              <a:rPr lang="en-US" smtClean="0"/>
              <a:t>21</a:t>
            </a:fld>
            <a:endParaRPr lang="en-US"/>
          </a:p>
        </p:txBody>
      </p:sp>
    </p:spTree>
    <p:extLst>
      <p:ext uri="{BB962C8B-B14F-4D97-AF65-F5344CB8AC3E}">
        <p14:creationId xmlns:p14="http://schemas.microsoft.com/office/powerpoint/2010/main" val="3305302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ENFPs are creative, enthusiastic, and energetic individuals who thrive on new ideas and experiences. They are empathetic and excel at connecting with others, often inspiring those around them. ENFPs value authenticity and seek meaningful relationships, making them adaptable and passionate in both personal and professional settings.</a:t>
            </a:r>
          </a:p>
        </p:txBody>
      </p:sp>
      <p:sp>
        <p:nvSpPr>
          <p:cNvPr id="4" name="Slide Number Placeholder 3"/>
          <p:cNvSpPr>
            <a:spLocks noGrp="1"/>
          </p:cNvSpPr>
          <p:nvPr>
            <p:ph type="sldNum" sz="quarter" idx="5"/>
          </p:nvPr>
        </p:nvSpPr>
        <p:spPr/>
        <p:txBody>
          <a:bodyPr/>
          <a:lstStyle/>
          <a:p>
            <a:fld id="{2FF5614E-926B-48E9-9A89-F6FEA701B662}" type="slidenum">
              <a:rPr lang="en-US" smtClean="0"/>
              <a:t>22</a:t>
            </a:fld>
            <a:endParaRPr lang="en-US"/>
          </a:p>
        </p:txBody>
      </p:sp>
    </p:spTree>
    <p:extLst>
      <p:ext uri="{BB962C8B-B14F-4D97-AF65-F5344CB8AC3E}">
        <p14:creationId xmlns:p14="http://schemas.microsoft.com/office/powerpoint/2010/main" val="3606018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ISTJ personalities are known for their reliability, organization, and attention to detail. They value tradition and prefer structured environments, making them excellent planners and dependable team members. Their logical approach helps them solve problems efficiently, often relying on facts and past experiences to guide their decisions.</a:t>
            </a:r>
          </a:p>
        </p:txBody>
      </p:sp>
      <p:sp>
        <p:nvSpPr>
          <p:cNvPr id="4" name="Slide Number Placeholder 3"/>
          <p:cNvSpPr>
            <a:spLocks noGrp="1"/>
          </p:cNvSpPr>
          <p:nvPr>
            <p:ph type="sldNum" sz="quarter" idx="5"/>
          </p:nvPr>
        </p:nvSpPr>
        <p:spPr/>
        <p:txBody>
          <a:bodyPr/>
          <a:lstStyle/>
          <a:p>
            <a:fld id="{2FF5614E-926B-48E9-9A89-F6FEA701B662}" type="slidenum">
              <a:rPr lang="en-US" smtClean="0"/>
              <a:t>23</a:t>
            </a:fld>
            <a:endParaRPr lang="en-US"/>
          </a:p>
        </p:txBody>
      </p:sp>
    </p:spTree>
    <p:extLst>
      <p:ext uri="{BB962C8B-B14F-4D97-AF65-F5344CB8AC3E}">
        <p14:creationId xmlns:p14="http://schemas.microsoft.com/office/powerpoint/2010/main" val="21736913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ISFJs are known for their reliability, empathy, and attention to detail. They thrive in supportive roles, often helping others and creating harmonious environments. With strong organizational skills and a deep sense of responsibility, ISFJs value tradition and are dedicated to maintaining stability in both their personal and professional lives.</a:t>
            </a:r>
          </a:p>
        </p:txBody>
      </p:sp>
      <p:sp>
        <p:nvSpPr>
          <p:cNvPr id="4" name="Slide Number Placeholder 3"/>
          <p:cNvSpPr>
            <a:spLocks noGrp="1"/>
          </p:cNvSpPr>
          <p:nvPr>
            <p:ph type="sldNum" sz="quarter" idx="5"/>
          </p:nvPr>
        </p:nvSpPr>
        <p:spPr/>
        <p:txBody>
          <a:bodyPr/>
          <a:lstStyle/>
          <a:p>
            <a:fld id="{2FF5614E-926B-48E9-9A89-F6FEA701B662}" type="slidenum">
              <a:rPr lang="en-US" smtClean="0"/>
              <a:t>24</a:t>
            </a:fld>
            <a:endParaRPr lang="en-US"/>
          </a:p>
        </p:txBody>
      </p:sp>
    </p:spTree>
    <p:extLst>
      <p:ext uri="{BB962C8B-B14F-4D97-AF65-F5344CB8AC3E}">
        <p14:creationId xmlns:p14="http://schemas.microsoft.com/office/powerpoint/2010/main" val="11415888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ESTJs are practical, organized, and decisive individuals, often taking charge in group settings. They value tradition, rules, and efficiency, making them reliable leaders. ESTJs thrive in structured environments and focus on achieving goals, using their logical approach to solve problems and manage tasks effectively.</a:t>
            </a:r>
          </a:p>
        </p:txBody>
      </p:sp>
      <p:sp>
        <p:nvSpPr>
          <p:cNvPr id="4" name="Slide Number Placeholder 3"/>
          <p:cNvSpPr>
            <a:spLocks noGrp="1"/>
          </p:cNvSpPr>
          <p:nvPr>
            <p:ph type="sldNum" sz="quarter" idx="5"/>
          </p:nvPr>
        </p:nvSpPr>
        <p:spPr/>
        <p:txBody>
          <a:bodyPr/>
          <a:lstStyle/>
          <a:p>
            <a:fld id="{2FF5614E-926B-48E9-9A89-F6FEA701B662}" type="slidenum">
              <a:rPr lang="en-US" smtClean="0"/>
              <a:t>25</a:t>
            </a:fld>
            <a:endParaRPr lang="en-US"/>
          </a:p>
        </p:txBody>
      </p:sp>
    </p:spTree>
    <p:extLst>
      <p:ext uri="{BB962C8B-B14F-4D97-AF65-F5344CB8AC3E}">
        <p14:creationId xmlns:p14="http://schemas.microsoft.com/office/powerpoint/2010/main" val="12981355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ESFJ personalities, known as 'The Consuls,' are warm, caring, and highly social individuals who value harmony. They excel at building relationships and supporting others, often taking on nurturing roles. ESFJs are organized, attentive to details, and prioritize cooperation, making them effective in team environments and community activities.</a:t>
            </a:r>
          </a:p>
        </p:txBody>
      </p:sp>
      <p:sp>
        <p:nvSpPr>
          <p:cNvPr id="4" name="Slide Number Placeholder 3"/>
          <p:cNvSpPr>
            <a:spLocks noGrp="1"/>
          </p:cNvSpPr>
          <p:nvPr>
            <p:ph type="sldNum" sz="quarter" idx="5"/>
          </p:nvPr>
        </p:nvSpPr>
        <p:spPr/>
        <p:txBody>
          <a:bodyPr/>
          <a:lstStyle/>
          <a:p>
            <a:fld id="{2FF5614E-926B-48E9-9A89-F6FEA701B662}" type="slidenum">
              <a:rPr lang="en-US" smtClean="0"/>
              <a:t>26</a:t>
            </a:fld>
            <a:endParaRPr lang="en-US"/>
          </a:p>
        </p:txBody>
      </p:sp>
    </p:spTree>
    <p:extLst>
      <p:ext uri="{BB962C8B-B14F-4D97-AF65-F5344CB8AC3E}">
        <p14:creationId xmlns:p14="http://schemas.microsoft.com/office/powerpoint/2010/main" val="16015661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ISTP personalities are practical and resourceful, excelling in hands-on tasks and problem-solving. They value independence and adaptability, often thriving in dynamic environments. Known for their calm demeanor, ISTPs prefer logical approaches and enjoy exploring new ideas and experiences through action rather than theory.</a:t>
            </a:r>
          </a:p>
        </p:txBody>
      </p:sp>
      <p:sp>
        <p:nvSpPr>
          <p:cNvPr id="4" name="Slide Number Placeholder 3"/>
          <p:cNvSpPr>
            <a:spLocks noGrp="1"/>
          </p:cNvSpPr>
          <p:nvPr>
            <p:ph type="sldNum" sz="quarter" idx="5"/>
          </p:nvPr>
        </p:nvSpPr>
        <p:spPr/>
        <p:txBody>
          <a:bodyPr/>
          <a:lstStyle/>
          <a:p>
            <a:fld id="{2FF5614E-926B-48E9-9A89-F6FEA701B662}" type="slidenum">
              <a:rPr lang="en-US" smtClean="0"/>
              <a:t>27</a:t>
            </a:fld>
            <a:endParaRPr lang="en-US"/>
          </a:p>
        </p:txBody>
      </p:sp>
    </p:spTree>
    <p:extLst>
      <p:ext uri="{BB962C8B-B14F-4D97-AF65-F5344CB8AC3E}">
        <p14:creationId xmlns:p14="http://schemas.microsoft.com/office/powerpoint/2010/main" val="166341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Stress is the body's response to challenging or demanding situations. It can be triggered by external pressures or internal worries, impacting both physical and mental health. While short-term stress can boost alertness and performance, prolonged stress often leads to negative health effects if not managed properly.</a:t>
            </a:r>
          </a:p>
        </p:txBody>
      </p:sp>
      <p:sp>
        <p:nvSpPr>
          <p:cNvPr id="4" name="Slide Number Placeholder 3"/>
          <p:cNvSpPr>
            <a:spLocks noGrp="1"/>
          </p:cNvSpPr>
          <p:nvPr>
            <p:ph type="sldNum" sz="quarter" idx="5"/>
          </p:nvPr>
        </p:nvSpPr>
        <p:spPr/>
        <p:txBody>
          <a:bodyPr/>
          <a:lstStyle/>
          <a:p>
            <a:fld id="{2FF5614E-926B-48E9-9A89-F6FEA701B662}" type="slidenum">
              <a:rPr lang="en-US" smtClean="0"/>
              <a:t>3</a:t>
            </a:fld>
            <a:endParaRPr lang="en-US"/>
          </a:p>
        </p:txBody>
      </p:sp>
    </p:spTree>
    <p:extLst>
      <p:ext uri="{BB962C8B-B14F-4D97-AF65-F5344CB8AC3E}">
        <p14:creationId xmlns:p14="http://schemas.microsoft.com/office/powerpoint/2010/main" val="4059682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ISFP stands for Introverted, Sensing, Feeling, and Perceiving. ISFPs are often described as gentle, flexible, and artistic, valuing personal expression and living in the moment. They excel in creative environments, prefer harmony in relationships, and are attentive to details and the needs of others.</a:t>
            </a:r>
          </a:p>
        </p:txBody>
      </p:sp>
      <p:sp>
        <p:nvSpPr>
          <p:cNvPr id="4" name="Slide Number Placeholder 3"/>
          <p:cNvSpPr>
            <a:spLocks noGrp="1"/>
          </p:cNvSpPr>
          <p:nvPr>
            <p:ph type="sldNum" sz="quarter" idx="5"/>
          </p:nvPr>
        </p:nvSpPr>
        <p:spPr/>
        <p:txBody>
          <a:bodyPr/>
          <a:lstStyle/>
          <a:p>
            <a:fld id="{2FF5614E-926B-48E9-9A89-F6FEA701B662}" type="slidenum">
              <a:rPr lang="en-US" smtClean="0"/>
              <a:t>28</a:t>
            </a:fld>
            <a:endParaRPr lang="en-US"/>
          </a:p>
        </p:txBody>
      </p:sp>
    </p:spTree>
    <p:extLst>
      <p:ext uri="{BB962C8B-B14F-4D97-AF65-F5344CB8AC3E}">
        <p14:creationId xmlns:p14="http://schemas.microsoft.com/office/powerpoint/2010/main" val="2511332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ESTP stands for Extraverted, Sensing, Thinking, and Perceiving. These individuals are energetic and action-oriented, thriving in dynamic environments. They excel at problem-solving and making quick decisions, often relying on practical logic. ESTPs are also social, adaptable, and enjoy taking risks, making them effective leaders and collaborators.</a:t>
            </a:r>
          </a:p>
        </p:txBody>
      </p:sp>
      <p:sp>
        <p:nvSpPr>
          <p:cNvPr id="4" name="Slide Number Placeholder 3"/>
          <p:cNvSpPr>
            <a:spLocks noGrp="1"/>
          </p:cNvSpPr>
          <p:nvPr>
            <p:ph type="sldNum" sz="quarter" idx="5"/>
          </p:nvPr>
        </p:nvSpPr>
        <p:spPr/>
        <p:txBody>
          <a:bodyPr/>
          <a:lstStyle/>
          <a:p>
            <a:fld id="{2FF5614E-926B-48E9-9A89-F6FEA701B662}" type="slidenum">
              <a:rPr lang="en-US" smtClean="0"/>
              <a:t>29</a:t>
            </a:fld>
            <a:endParaRPr lang="en-US"/>
          </a:p>
        </p:txBody>
      </p:sp>
    </p:spTree>
    <p:extLst>
      <p:ext uri="{BB962C8B-B14F-4D97-AF65-F5344CB8AC3E}">
        <p14:creationId xmlns:p14="http://schemas.microsoft.com/office/powerpoint/2010/main" val="12241627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ESFPs, known as the Entertainers, are energetic and spontaneous individuals who love social interaction. They thrive in dynamic environments, enjoy being the center of attention, and value living in the moment. ESFPs are practical, observant, and empathetic, making them excellent at connecting with others and adapting to change.</a:t>
            </a:r>
          </a:p>
        </p:txBody>
      </p:sp>
      <p:sp>
        <p:nvSpPr>
          <p:cNvPr id="4" name="Slide Number Placeholder 3"/>
          <p:cNvSpPr>
            <a:spLocks noGrp="1"/>
          </p:cNvSpPr>
          <p:nvPr>
            <p:ph type="sldNum" sz="quarter" idx="5"/>
          </p:nvPr>
        </p:nvSpPr>
        <p:spPr/>
        <p:txBody>
          <a:bodyPr/>
          <a:lstStyle/>
          <a:p>
            <a:fld id="{2FF5614E-926B-48E9-9A89-F6FEA701B662}" type="slidenum">
              <a:rPr lang="en-US" smtClean="0"/>
              <a:t>30</a:t>
            </a:fld>
            <a:endParaRPr lang="en-US"/>
          </a:p>
        </p:txBody>
      </p:sp>
    </p:spTree>
    <p:extLst>
      <p:ext uri="{BB962C8B-B14F-4D97-AF65-F5344CB8AC3E}">
        <p14:creationId xmlns:p14="http://schemas.microsoft.com/office/powerpoint/2010/main" val="3701619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Balancing work, family, and social obligations can make self-honesty challenging but essential. Being honest with yourself supports emotional wellbeing and builds resilience against stress. Practicing self-honesty helps prevent burnout and reduces the long-term negative effects of constant demands, enhancing your overall relationships and life satisfaction.</a:t>
            </a:r>
          </a:p>
        </p:txBody>
      </p:sp>
      <p:sp>
        <p:nvSpPr>
          <p:cNvPr id="4" name="Slide Number Placeholder 3"/>
          <p:cNvSpPr>
            <a:spLocks noGrp="1"/>
          </p:cNvSpPr>
          <p:nvPr>
            <p:ph type="sldNum" sz="quarter" idx="5"/>
          </p:nvPr>
        </p:nvSpPr>
        <p:spPr/>
        <p:txBody>
          <a:bodyPr/>
          <a:lstStyle/>
          <a:p>
            <a:fld id="{2FF5614E-926B-48E9-9A89-F6FEA701B662}" type="slidenum">
              <a:rPr lang="en-US" smtClean="0"/>
              <a:t>33</a:t>
            </a:fld>
            <a:endParaRPr lang="en-US"/>
          </a:p>
        </p:txBody>
      </p:sp>
    </p:spTree>
    <p:extLst>
      <p:ext uri="{BB962C8B-B14F-4D97-AF65-F5344CB8AC3E}">
        <p14:creationId xmlns:p14="http://schemas.microsoft.com/office/powerpoint/2010/main" val="7017987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The Sandwich Generation balances caring for aging parents while supporting adult children and sometimes grandchildren. This dual responsibility can lead to emotional and financial stress. Despite these challenges, many find fulfillment in nurturing family bonds and providing multigenerational support, fostering resilience and strong family relationships.</a:t>
            </a:r>
          </a:p>
        </p:txBody>
      </p:sp>
      <p:sp>
        <p:nvSpPr>
          <p:cNvPr id="4" name="Slide Number Placeholder 3"/>
          <p:cNvSpPr>
            <a:spLocks noGrp="1"/>
          </p:cNvSpPr>
          <p:nvPr>
            <p:ph type="sldNum" sz="quarter" idx="5"/>
          </p:nvPr>
        </p:nvSpPr>
        <p:spPr/>
        <p:txBody>
          <a:bodyPr/>
          <a:lstStyle/>
          <a:p>
            <a:fld id="{2FF5614E-926B-48E9-9A89-F6FEA701B662}" type="slidenum">
              <a:rPr lang="en-US" smtClean="0"/>
              <a:t>34</a:t>
            </a:fld>
            <a:endParaRPr lang="en-US"/>
          </a:p>
        </p:txBody>
      </p:sp>
    </p:spTree>
    <p:extLst>
      <p:ext uri="{BB962C8B-B14F-4D97-AF65-F5344CB8AC3E}">
        <p14:creationId xmlns:p14="http://schemas.microsoft.com/office/powerpoint/2010/main" val="146579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Practice grounding techniques to stay present during challenging tasks. Acknowledge personal emotions without letting them influence professional decisions, maintaining objectivity. Regularly reflect on your experiences to balance empathy and detachment, ensuring ethical and effective decision-making in complex legal situations.</a:t>
            </a:r>
          </a:p>
        </p:txBody>
      </p:sp>
      <p:sp>
        <p:nvSpPr>
          <p:cNvPr id="4" name="Slide Number Placeholder 3"/>
          <p:cNvSpPr>
            <a:spLocks noGrp="1"/>
          </p:cNvSpPr>
          <p:nvPr>
            <p:ph type="sldNum" sz="quarter" idx="5"/>
          </p:nvPr>
        </p:nvSpPr>
        <p:spPr/>
        <p:txBody>
          <a:bodyPr/>
          <a:lstStyle/>
          <a:p>
            <a:fld id="{2FF5614E-926B-48E9-9A89-F6FEA701B662}" type="slidenum">
              <a:rPr lang="en-US" smtClean="0"/>
              <a:t>35</a:t>
            </a:fld>
            <a:endParaRPr lang="en-US"/>
          </a:p>
        </p:txBody>
      </p:sp>
    </p:spTree>
    <p:extLst>
      <p:ext uri="{BB962C8B-B14F-4D97-AF65-F5344CB8AC3E}">
        <p14:creationId xmlns:p14="http://schemas.microsoft.com/office/powerpoint/2010/main" val="8729795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Begin by developing practical skills to care for your own wellbeing, such as morning exercise routines or managing stress—akin to putting on your oxygen mask first. Next, cultivate essential 'soft skills' like mindfulness, adaptability, and focus. Incorporate practices like short guided meditations, regular breaks, and movement to enhance daily effectiveness.</a:t>
            </a:r>
          </a:p>
        </p:txBody>
      </p:sp>
      <p:sp>
        <p:nvSpPr>
          <p:cNvPr id="4" name="Slide Number Placeholder 3"/>
          <p:cNvSpPr>
            <a:spLocks noGrp="1"/>
          </p:cNvSpPr>
          <p:nvPr>
            <p:ph type="sldNum" sz="quarter" idx="5"/>
          </p:nvPr>
        </p:nvSpPr>
        <p:spPr/>
        <p:txBody>
          <a:bodyPr/>
          <a:lstStyle/>
          <a:p>
            <a:fld id="{2FF5614E-926B-48E9-9A89-F6FEA701B662}" type="slidenum">
              <a:rPr lang="en-US" smtClean="0"/>
              <a:t>36</a:t>
            </a:fld>
            <a:endParaRPr lang="en-US"/>
          </a:p>
        </p:txBody>
      </p:sp>
    </p:spTree>
    <p:extLst>
      <p:ext uri="{BB962C8B-B14F-4D97-AF65-F5344CB8AC3E}">
        <p14:creationId xmlns:p14="http://schemas.microsoft.com/office/powerpoint/2010/main" val="397484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Recognizing the time available helps you set realistic goals and avoid overwhelm. Creating lists and using a calendar organizes tasks and deadlines, increasing productivity. Partnering with someone for accountability ensures you stay on track and motivated, making it easier to accomplish tasks within a reasonable timeframe.</a:t>
            </a:r>
          </a:p>
        </p:txBody>
      </p:sp>
      <p:sp>
        <p:nvSpPr>
          <p:cNvPr id="4" name="Slide Number Placeholder 3"/>
          <p:cNvSpPr>
            <a:spLocks noGrp="1"/>
          </p:cNvSpPr>
          <p:nvPr>
            <p:ph type="sldNum" sz="quarter" idx="5"/>
          </p:nvPr>
        </p:nvSpPr>
        <p:spPr/>
        <p:txBody>
          <a:bodyPr/>
          <a:lstStyle/>
          <a:p>
            <a:fld id="{2FF5614E-926B-48E9-9A89-F6FEA701B662}" type="slidenum">
              <a:rPr lang="en-US" smtClean="0"/>
              <a:t>37</a:t>
            </a:fld>
            <a:endParaRPr lang="en-US"/>
          </a:p>
        </p:txBody>
      </p:sp>
    </p:spTree>
    <p:extLst>
      <p:ext uri="{BB962C8B-B14F-4D97-AF65-F5344CB8AC3E}">
        <p14:creationId xmlns:p14="http://schemas.microsoft.com/office/powerpoint/2010/main" val="41529999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Developing relationships with supportive and understanding people is crucial for emotional well-being. Although it may feel like no one understands your experiences, someone empathetic can help you feel truly heard. When you find a safe space with others, feelings of isolation fade and self-doubt begins to diminish.</a:t>
            </a:r>
          </a:p>
        </p:txBody>
      </p:sp>
      <p:sp>
        <p:nvSpPr>
          <p:cNvPr id="4" name="Slide Number Placeholder 3"/>
          <p:cNvSpPr>
            <a:spLocks noGrp="1"/>
          </p:cNvSpPr>
          <p:nvPr>
            <p:ph type="sldNum" sz="quarter" idx="5"/>
          </p:nvPr>
        </p:nvSpPr>
        <p:spPr/>
        <p:txBody>
          <a:bodyPr/>
          <a:lstStyle/>
          <a:p>
            <a:fld id="{2FF5614E-926B-48E9-9A89-F6FEA701B662}" type="slidenum">
              <a:rPr lang="en-US" smtClean="0"/>
              <a:t>38</a:t>
            </a:fld>
            <a:endParaRPr lang="en-US"/>
          </a:p>
        </p:txBody>
      </p:sp>
    </p:spTree>
    <p:extLst>
      <p:ext uri="{BB962C8B-B14F-4D97-AF65-F5344CB8AC3E}">
        <p14:creationId xmlns:p14="http://schemas.microsoft.com/office/powerpoint/2010/main" val="23871422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Counselors, therapists, and psychologists who have personally overcome burnout offer valuable insights and empathy. They help clients identify specific triggers that lead to burnout, ensuring tailored support. Most importantly, these professionals guide individuals in discovering effective new coping strategies to process these triggers and foster emotional resilience.</a:t>
            </a:r>
          </a:p>
        </p:txBody>
      </p:sp>
      <p:sp>
        <p:nvSpPr>
          <p:cNvPr id="4" name="Slide Number Placeholder 3"/>
          <p:cNvSpPr>
            <a:spLocks noGrp="1"/>
          </p:cNvSpPr>
          <p:nvPr>
            <p:ph type="sldNum" sz="quarter" idx="5"/>
          </p:nvPr>
        </p:nvSpPr>
        <p:spPr/>
        <p:txBody>
          <a:bodyPr/>
          <a:lstStyle/>
          <a:p>
            <a:fld id="{2FF5614E-926B-48E9-9A89-F6FEA701B662}" type="slidenum">
              <a:rPr lang="en-US" smtClean="0"/>
              <a:t>39</a:t>
            </a:fld>
            <a:endParaRPr lang="en-US"/>
          </a:p>
        </p:txBody>
      </p:sp>
    </p:spTree>
    <p:extLst>
      <p:ext uri="{BB962C8B-B14F-4D97-AF65-F5344CB8AC3E}">
        <p14:creationId xmlns:p14="http://schemas.microsoft.com/office/powerpoint/2010/main" val="3486520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Work stress often arises from heavy workloads, tight deadlines, and challenging relationships with colleagues. Home stress can result from family responsibilities, financial pressures, or balancing work-life demands. Addressing both types of stress involves setting boundaries, practicing self-care, and seeking support from friends or professionals.</a:t>
            </a:r>
          </a:p>
        </p:txBody>
      </p:sp>
      <p:sp>
        <p:nvSpPr>
          <p:cNvPr id="4" name="Slide Number Placeholder 3"/>
          <p:cNvSpPr>
            <a:spLocks noGrp="1"/>
          </p:cNvSpPr>
          <p:nvPr>
            <p:ph type="sldNum" sz="quarter" idx="5"/>
          </p:nvPr>
        </p:nvSpPr>
        <p:spPr/>
        <p:txBody>
          <a:bodyPr/>
          <a:lstStyle/>
          <a:p>
            <a:fld id="{2FF5614E-926B-48E9-9A89-F6FEA701B662}" type="slidenum">
              <a:rPr lang="en-US" smtClean="0"/>
              <a:t>5</a:t>
            </a:fld>
            <a:endParaRPr lang="en-US"/>
          </a:p>
        </p:txBody>
      </p:sp>
    </p:spTree>
    <p:extLst>
      <p:ext uri="{BB962C8B-B14F-4D97-AF65-F5344CB8AC3E}">
        <p14:creationId xmlns:p14="http://schemas.microsoft.com/office/powerpoint/2010/main" val="20435075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Reframing your thinking involves adopting healthier perspectives on life's challenges. By choosing to believe that everything happens for a reason, you can find meaning and growth even in difficult moments. This mindset encourages resilience, helping you move forward and achieve emotional resolve after setbacks.</a:t>
            </a:r>
          </a:p>
        </p:txBody>
      </p:sp>
      <p:sp>
        <p:nvSpPr>
          <p:cNvPr id="4" name="Slide Number Placeholder 3"/>
          <p:cNvSpPr>
            <a:spLocks noGrp="1"/>
          </p:cNvSpPr>
          <p:nvPr>
            <p:ph type="sldNum" sz="quarter" idx="5"/>
          </p:nvPr>
        </p:nvSpPr>
        <p:spPr/>
        <p:txBody>
          <a:bodyPr/>
          <a:lstStyle/>
          <a:p>
            <a:fld id="{2FF5614E-926B-48E9-9A89-F6FEA701B662}" type="slidenum">
              <a:rPr lang="en-US" smtClean="0"/>
              <a:t>40</a:t>
            </a:fld>
            <a:endParaRPr lang="en-US"/>
          </a:p>
        </p:txBody>
      </p:sp>
    </p:spTree>
    <p:extLst>
      <p:ext uri="{BB962C8B-B14F-4D97-AF65-F5344CB8AC3E}">
        <p14:creationId xmlns:p14="http://schemas.microsoft.com/office/powerpoint/2010/main" val="39256479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Taking breaks to meditate, contemplate, enjoy music, or appreciate art helps you connect with your emotions and intuition. These activities allow your mind to recover from stress and overstimulation. Achieving a healthy balance between activity and rest is essential for mental well-being and overall productivity.</a:t>
            </a:r>
          </a:p>
        </p:txBody>
      </p:sp>
      <p:sp>
        <p:nvSpPr>
          <p:cNvPr id="4" name="Slide Number Placeholder 3"/>
          <p:cNvSpPr>
            <a:spLocks noGrp="1"/>
          </p:cNvSpPr>
          <p:nvPr>
            <p:ph type="sldNum" sz="quarter" idx="5"/>
          </p:nvPr>
        </p:nvSpPr>
        <p:spPr/>
        <p:txBody>
          <a:bodyPr/>
          <a:lstStyle/>
          <a:p>
            <a:fld id="{2FF5614E-926B-48E9-9A89-F6FEA701B662}" type="slidenum">
              <a:rPr lang="en-US" smtClean="0"/>
              <a:t>41</a:t>
            </a:fld>
            <a:endParaRPr lang="en-US"/>
          </a:p>
        </p:txBody>
      </p:sp>
    </p:spTree>
    <p:extLst>
      <p:ext uri="{BB962C8B-B14F-4D97-AF65-F5344CB8AC3E}">
        <p14:creationId xmlns:p14="http://schemas.microsoft.com/office/powerpoint/2010/main" val="20600894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C113460-2F22-4F46-B61F-739397C2C505}" type="slidenum">
              <a:rPr lang="en-US" smtClean="0"/>
              <a:t>43</a:t>
            </a:fld>
            <a:endParaRPr lang="en-US"/>
          </a:p>
        </p:txBody>
      </p:sp>
    </p:spTree>
    <p:extLst>
      <p:ext uri="{BB962C8B-B14F-4D97-AF65-F5344CB8AC3E}">
        <p14:creationId xmlns:p14="http://schemas.microsoft.com/office/powerpoint/2010/main" val="3904572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Burnout and stress are related but distinct conditions. Stress is typically short-term, stemming from specific pressures and can motivate action. Burnout, on the other hand, is a prolonged response to chronic workplace stress, leading to exhaustion and detachment. Recognizing the differences is key to choosing effective coping strategies.</a:t>
            </a:r>
          </a:p>
        </p:txBody>
      </p:sp>
      <p:sp>
        <p:nvSpPr>
          <p:cNvPr id="4" name="Slide Number Placeholder 3"/>
          <p:cNvSpPr>
            <a:spLocks noGrp="1"/>
          </p:cNvSpPr>
          <p:nvPr>
            <p:ph type="sldNum" sz="quarter" idx="5"/>
          </p:nvPr>
        </p:nvSpPr>
        <p:spPr/>
        <p:txBody>
          <a:bodyPr/>
          <a:lstStyle/>
          <a:p>
            <a:fld id="{2FF5614E-926B-48E9-9A89-F6FEA701B662}" type="slidenum">
              <a:rPr lang="en-US" smtClean="0"/>
              <a:t>10</a:t>
            </a:fld>
            <a:endParaRPr lang="en-US"/>
          </a:p>
        </p:txBody>
      </p:sp>
    </p:spTree>
    <p:extLst>
      <p:ext uri="{BB962C8B-B14F-4D97-AF65-F5344CB8AC3E}">
        <p14:creationId xmlns:p14="http://schemas.microsoft.com/office/powerpoint/2010/main" val="3071435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Personality tests help you understand your character traits and preferences. These assessments can reveal strengths, weaknesses, and ideal work environments. Taking a personality test can enhance self-awareness, improve relationships, and guide personal and professional development.</a:t>
            </a:r>
          </a:p>
        </p:txBody>
      </p:sp>
      <p:sp>
        <p:nvSpPr>
          <p:cNvPr id="4" name="Slide Number Placeholder 3"/>
          <p:cNvSpPr>
            <a:spLocks noGrp="1"/>
          </p:cNvSpPr>
          <p:nvPr>
            <p:ph type="sldNum" sz="quarter" idx="5"/>
          </p:nvPr>
        </p:nvSpPr>
        <p:spPr/>
        <p:txBody>
          <a:bodyPr/>
          <a:lstStyle/>
          <a:p>
            <a:fld id="{2FF5614E-926B-48E9-9A89-F6FEA701B662}" type="slidenum">
              <a:rPr lang="en-US" smtClean="0"/>
              <a:t>12</a:t>
            </a:fld>
            <a:endParaRPr lang="en-US"/>
          </a:p>
        </p:txBody>
      </p:sp>
    </p:spTree>
    <p:extLst>
      <p:ext uri="{BB962C8B-B14F-4D97-AF65-F5344CB8AC3E}">
        <p14:creationId xmlns:p14="http://schemas.microsoft.com/office/powerpoint/2010/main" val="1970393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Personality types are commonly categorized using four dichotomies: Extraversion/Introversion (E/I), Intuition/Sensing (N/S), Feeling/Thinking (F/T), and Judging/Perceiving (J/P). The 16 Myers-Briggs types, such as INTJ, ENFP, and ISFJ, combine these traits to describe individual preferences. Knowing your type can improve communication, teamwork, and personal growth.</a:t>
            </a:r>
          </a:p>
        </p:txBody>
      </p:sp>
      <p:sp>
        <p:nvSpPr>
          <p:cNvPr id="4" name="Slide Number Placeholder 3"/>
          <p:cNvSpPr>
            <a:spLocks noGrp="1"/>
          </p:cNvSpPr>
          <p:nvPr>
            <p:ph type="sldNum" sz="quarter" idx="5"/>
          </p:nvPr>
        </p:nvSpPr>
        <p:spPr/>
        <p:txBody>
          <a:bodyPr/>
          <a:lstStyle/>
          <a:p>
            <a:fld id="{2FF5614E-926B-48E9-9A89-F6FEA701B662}" type="slidenum">
              <a:rPr lang="en-US" smtClean="0"/>
              <a:t>13</a:t>
            </a:fld>
            <a:endParaRPr lang="en-US"/>
          </a:p>
        </p:txBody>
      </p:sp>
    </p:spTree>
    <p:extLst>
      <p:ext uri="{BB962C8B-B14F-4D97-AF65-F5344CB8AC3E}">
        <p14:creationId xmlns:p14="http://schemas.microsoft.com/office/powerpoint/2010/main" val="3101408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INTJs are strategic thinkers, often known as 'Architects' in the Myers-Briggs Type Indicator. They excel at planning and problem-solving, preferring logic over emotion. INTJs value independence, tend to be quiet and analytical, and are highly motivated to achieve their goals through innovation and efficiency.</a:t>
            </a:r>
          </a:p>
        </p:txBody>
      </p:sp>
      <p:sp>
        <p:nvSpPr>
          <p:cNvPr id="4" name="Slide Number Placeholder 3"/>
          <p:cNvSpPr>
            <a:spLocks noGrp="1"/>
          </p:cNvSpPr>
          <p:nvPr>
            <p:ph type="sldNum" sz="quarter" idx="5"/>
          </p:nvPr>
        </p:nvSpPr>
        <p:spPr/>
        <p:txBody>
          <a:bodyPr/>
          <a:lstStyle/>
          <a:p>
            <a:fld id="{2FF5614E-926B-48E9-9A89-F6FEA701B662}" type="slidenum">
              <a:rPr lang="en-US" smtClean="0"/>
              <a:t>15</a:t>
            </a:fld>
            <a:endParaRPr lang="en-US"/>
          </a:p>
        </p:txBody>
      </p:sp>
    </p:spTree>
    <p:extLst>
      <p:ext uri="{BB962C8B-B14F-4D97-AF65-F5344CB8AC3E}">
        <p14:creationId xmlns:p14="http://schemas.microsoft.com/office/powerpoint/2010/main" val="1490189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INTP, or the Thinker, is one of the 16 Myers-Briggs personality types. INTPs are analytical and innovative, often excelling in problem-solving and abstract thinking. They value independence, enjoy exploring complex ideas, and prefer meaningful conversations over small talk.</a:t>
            </a:r>
          </a:p>
        </p:txBody>
      </p:sp>
      <p:sp>
        <p:nvSpPr>
          <p:cNvPr id="4" name="Slide Number Placeholder 3"/>
          <p:cNvSpPr>
            <a:spLocks noGrp="1"/>
          </p:cNvSpPr>
          <p:nvPr>
            <p:ph type="sldNum" sz="quarter" idx="5"/>
          </p:nvPr>
        </p:nvSpPr>
        <p:spPr/>
        <p:txBody>
          <a:bodyPr/>
          <a:lstStyle/>
          <a:p>
            <a:fld id="{2FF5614E-926B-48E9-9A89-F6FEA701B662}" type="slidenum">
              <a:rPr lang="en-US" smtClean="0"/>
              <a:t>16</a:t>
            </a:fld>
            <a:endParaRPr lang="en-US"/>
          </a:p>
        </p:txBody>
      </p:sp>
    </p:spTree>
    <p:extLst>
      <p:ext uri="{BB962C8B-B14F-4D97-AF65-F5344CB8AC3E}">
        <p14:creationId xmlns:p14="http://schemas.microsoft.com/office/powerpoint/2010/main" val="2091455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
ENTJs are natural leaders, known for their strategic thinking and decisive nature. They excel in organizing resources and motivating teams towards ambitious goals. Highly confident and assertive, ENTJs value efficiency and often seek out challenges, making them well-suited for management and leadership positions.</a:t>
            </a:r>
          </a:p>
        </p:txBody>
      </p:sp>
      <p:sp>
        <p:nvSpPr>
          <p:cNvPr id="4" name="Slide Number Placeholder 3"/>
          <p:cNvSpPr>
            <a:spLocks noGrp="1"/>
          </p:cNvSpPr>
          <p:nvPr>
            <p:ph type="sldNum" sz="quarter" idx="5"/>
          </p:nvPr>
        </p:nvSpPr>
        <p:spPr/>
        <p:txBody>
          <a:bodyPr/>
          <a:lstStyle/>
          <a:p>
            <a:fld id="{2FF5614E-926B-48E9-9A89-F6FEA701B662}" type="slidenum">
              <a:rPr lang="en-US" smtClean="0"/>
              <a:t>17</a:t>
            </a:fld>
            <a:endParaRPr lang="en-US"/>
          </a:p>
        </p:txBody>
      </p:sp>
    </p:spTree>
    <p:extLst>
      <p:ext uri="{BB962C8B-B14F-4D97-AF65-F5344CB8AC3E}">
        <p14:creationId xmlns:p14="http://schemas.microsoft.com/office/powerpoint/2010/main" val="8156490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t>8/3/2026</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09914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6750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05149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82845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88848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8/3/2026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47196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8/3/2026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9743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864426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61644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011283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761737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94454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Picture">
    <p:bg>
      <p:bgPr>
        <a:solidFill>
          <a:schemeClr val="accent5">
            <a:alpha val="1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AED10-F37C-48B3-A407-EDC6878C712E}"/>
              </a:ext>
            </a:extLst>
          </p:cNvPr>
          <p:cNvSpPr>
            <a:spLocks noGrp="1"/>
          </p:cNvSpPr>
          <p:nvPr>
            <p:ph type="title" hasCustomPrompt="1"/>
          </p:nvPr>
        </p:nvSpPr>
        <p:spPr>
          <a:xfrm>
            <a:off x="6647727" y="2060294"/>
            <a:ext cx="4359795" cy="2141316"/>
          </a:xfrm>
          <a:prstGeom prst="rect">
            <a:avLst/>
          </a:prstGeom>
          <a:ln w="28575">
            <a:solidFill>
              <a:schemeClr val="accent4">
                <a:lumMod val="50000"/>
              </a:schemeClr>
            </a:solidFill>
          </a:ln>
        </p:spPr>
        <p:txBody>
          <a:bodyPr anchor="ctr"/>
          <a:lstStyle>
            <a:lvl1pPr algn="ctr">
              <a:defRPr sz="2400" cap="all" spc="100" baseline="0">
                <a:solidFill>
                  <a:schemeClr val="accent4">
                    <a:lumMod val="50000"/>
                  </a:schemeClr>
                </a:solidFill>
              </a:defRPr>
            </a:lvl1pPr>
          </a:lstStyle>
          <a:p>
            <a:r>
              <a:rPr lang="en-US" dirty="0"/>
              <a:t>Add title</a:t>
            </a:r>
          </a:p>
        </p:txBody>
      </p:sp>
      <p:sp>
        <p:nvSpPr>
          <p:cNvPr id="9" name="Picture Placeholder 8">
            <a:extLst>
              <a:ext uri="{FF2B5EF4-FFF2-40B4-BE49-F238E27FC236}">
                <a16:creationId xmlns:a16="http://schemas.microsoft.com/office/drawing/2014/main" id="{0ED8B338-CD86-47FF-A4B9-9EE6A11AFBFD}"/>
              </a:ext>
            </a:extLst>
          </p:cNvPr>
          <p:cNvSpPr>
            <a:spLocks noGrp="1"/>
          </p:cNvSpPr>
          <p:nvPr>
            <p:ph type="pic" sz="quarter" idx="15" hasCustomPrompt="1"/>
          </p:nvPr>
        </p:nvSpPr>
        <p:spPr>
          <a:xfrm>
            <a:off x="0" y="-9009"/>
            <a:ext cx="5521124" cy="6878584"/>
          </a:xfrm>
          <a:prstGeom prst="rect">
            <a:avLst/>
          </a:prstGeom>
        </p:spPr>
        <p:txBody>
          <a:bodyPr/>
          <a:lstStyle>
            <a:lvl1pPr marL="0" indent="0" algn="ctr">
              <a:buNone/>
              <a:defRPr/>
            </a:lvl1pPr>
          </a:lstStyle>
          <a:p>
            <a:r>
              <a:rPr lang="en-US" dirty="0"/>
              <a:t>Click to add photo</a:t>
            </a:r>
          </a:p>
        </p:txBody>
      </p:sp>
      <p:sp>
        <p:nvSpPr>
          <p:cNvPr id="7" name="Text Placeholder 10">
            <a:extLst>
              <a:ext uri="{FF2B5EF4-FFF2-40B4-BE49-F238E27FC236}">
                <a16:creationId xmlns:a16="http://schemas.microsoft.com/office/drawing/2014/main" id="{F20D097E-45D7-422E-A8D1-635C7DE9A997}"/>
              </a:ext>
            </a:extLst>
          </p:cNvPr>
          <p:cNvSpPr>
            <a:spLocks noGrp="1"/>
          </p:cNvSpPr>
          <p:nvPr>
            <p:ph type="body" sz="quarter" idx="14" hasCustomPrompt="1"/>
          </p:nvPr>
        </p:nvSpPr>
        <p:spPr>
          <a:xfrm>
            <a:off x="6670878" y="4550199"/>
            <a:ext cx="4359795" cy="1790164"/>
          </a:xfrm>
          <a:prstGeom prst="rect">
            <a:avLst/>
          </a:prstGeom>
        </p:spPr>
        <p:txBody>
          <a:bodyPr anchor="t"/>
          <a:lstStyle>
            <a:lvl1pPr marL="0" indent="0" algn="ctr">
              <a:lnSpc>
                <a:spcPct val="80000"/>
              </a:lnSpc>
              <a:spcBef>
                <a:spcPts val="0"/>
              </a:spcBef>
              <a:buNone/>
              <a:defRPr sz="1800" b="1" cap="all" spc="100" baseline="0">
                <a:solidFill>
                  <a:schemeClr val="accent4">
                    <a:lumMod val="50000"/>
                  </a:schemeClr>
                </a:solidFill>
                <a:latin typeface="+mn-lt"/>
              </a:defRPr>
            </a:lvl1pPr>
          </a:lstStyle>
          <a:p>
            <a:pPr lvl="0"/>
            <a:r>
              <a:rPr lang="en-US" dirty="0"/>
              <a:t>Click to add text</a:t>
            </a:r>
          </a:p>
        </p:txBody>
      </p:sp>
      <p:sp>
        <p:nvSpPr>
          <p:cNvPr id="15" name="Date Placeholder 2">
            <a:extLst>
              <a:ext uri="{FF2B5EF4-FFF2-40B4-BE49-F238E27FC236}">
                <a16:creationId xmlns:a16="http://schemas.microsoft.com/office/drawing/2014/main" id="{19507D12-915D-42C7-9250-F3912C1CAEBE}"/>
              </a:ext>
            </a:extLst>
          </p:cNvPr>
          <p:cNvSpPr>
            <a:spLocks noGrp="1"/>
          </p:cNvSpPr>
          <p:nvPr>
            <p:ph type="dt" sz="half" idx="10"/>
          </p:nvPr>
        </p:nvSpPr>
        <p:spPr>
          <a:xfrm>
            <a:off x="838200" y="6356350"/>
            <a:ext cx="2743200" cy="365125"/>
          </a:xfrm>
          <a:prstGeom prst="rect">
            <a:avLst/>
          </a:prstGeom>
        </p:spPr>
        <p:txBody>
          <a:bodyPr/>
          <a:lstStyle>
            <a:lvl1pPr>
              <a:defRPr/>
            </a:lvl1pPr>
          </a:lstStyle>
          <a:p>
            <a:r>
              <a:rPr lang="en-US" dirty="0"/>
              <a:t>20XX</a:t>
            </a:r>
          </a:p>
        </p:txBody>
      </p:sp>
      <p:sp>
        <p:nvSpPr>
          <p:cNvPr id="12" name="Footer Placeholder 4">
            <a:extLst>
              <a:ext uri="{FF2B5EF4-FFF2-40B4-BE49-F238E27FC236}">
                <a16:creationId xmlns:a16="http://schemas.microsoft.com/office/drawing/2014/main" id="{14520C17-104B-4F9D-B1D8-2FA4676B3C15}"/>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mj-lt"/>
              </a:defRPr>
            </a:lvl1pPr>
          </a:lstStyle>
          <a:p>
            <a:r>
              <a:rPr lang="en-US" dirty="0"/>
              <a:t>Pitch deck</a:t>
            </a:r>
          </a:p>
        </p:txBody>
      </p:sp>
      <p:sp>
        <p:nvSpPr>
          <p:cNvPr id="13" name="Slide Number Placeholder 5">
            <a:extLst>
              <a:ext uri="{FF2B5EF4-FFF2-40B4-BE49-F238E27FC236}">
                <a16:creationId xmlns:a16="http://schemas.microsoft.com/office/drawing/2014/main" id="{219F9CF7-C4CD-4EEB-A49F-1820A981A249}"/>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fld id="{EA87306C-81BA-4795-A5CA-9392456A8C1E}" type="slidenum">
              <a:rPr lang="en-US" smtClean="0"/>
              <a:pPr/>
              <a:t>‹#›</a:t>
            </a:fld>
            <a:endParaRPr lang="en-US" dirty="0"/>
          </a:p>
        </p:txBody>
      </p:sp>
    </p:spTree>
    <p:extLst>
      <p:ext uri="{BB962C8B-B14F-4D97-AF65-F5344CB8AC3E}">
        <p14:creationId xmlns:p14="http://schemas.microsoft.com/office/powerpoint/2010/main" val="2200656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hank you 2">
    <p:bg>
      <p:bgPr>
        <a:solidFill>
          <a:schemeClr val="accent5">
            <a:alpha val="1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06EC1-D867-4113-B1E4-72ADCC4B1586}"/>
              </a:ext>
            </a:extLst>
          </p:cNvPr>
          <p:cNvSpPr>
            <a:spLocks noGrp="1"/>
          </p:cNvSpPr>
          <p:nvPr>
            <p:ph type="title" hasCustomPrompt="1"/>
          </p:nvPr>
        </p:nvSpPr>
        <p:spPr>
          <a:xfrm>
            <a:off x="1130061" y="1541398"/>
            <a:ext cx="4442603" cy="2124827"/>
          </a:xfrm>
          <a:prstGeom prst="rect">
            <a:avLst/>
          </a:prstGeom>
          <a:noFill/>
          <a:ln w="28575">
            <a:solidFill>
              <a:schemeClr val="tx1"/>
            </a:solidFill>
          </a:ln>
        </p:spPr>
        <p:txBody>
          <a:bodyPr anchor="ctr"/>
          <a:lstStyle>
            <a:lvl1pPr algn="ctr">
              <a:defRPr sz="2400" cap="all" spc="100" baseline="0">
                <a:solidFill>
                  <a:schemeClr val="tx1"/>
                </a:solidFill>
              </a:defRPr>
            </a:lvl1pPr>
          </a:lstStyle>
          <a:p>
            <a:r>
              <a:rPr lang="en-US" dirty="0"/>
              <a:t>Add title</a:t>
            </a:r>
          </a:p>
        </p:txBody>
      </p:sp>
      <p:sp>
        <p:nvSpPr>
          <p:cNvPr id="38" name="Text Placeholder 10">
            <a:extLst>
              <a:ext uri="{FF2B5EF4-FFF2-40B4-BE49-F238E27FC236}">
                <a16:creationId xmlns:a16="http://schemas.microsoft.com/office/drawing/2014/main" id="{34C23C4D-3C16-4A17-BF8A-A9C4E2F013E3}"/>
              </a:ext>
            </a:extLst>
          </p:cNvPr>
          <p:cNvSpPr>
            <a:spLocks noGrp="1"/>
          </p:cNvSpPr>
          <p:nvPr>
            <p:ph type="body" sz="quarter" idx="19" hasCustomPrompt="1"/>
          </p:nvPr>
        </p:nvSpPr>
        <p:spPr>
          <a:xfrm>
            <a:off x="1130061" y="3984426"/>
            <a:ext cx="4442603" cy="2424999"/>
          </a:xfrm>
          <a:prstGeom prst="rect">
            <a:avLst/>
          </a:prstGeom>
        </p:spPr>
        <p:txBody>
          <a:bodyPr anchor="t"/>
          <a:lstStyle>
            <a:lvl1pPr marL="0" indent="0" algn="ctr">
              <a:lnSpc>
                <a:spcPct val="125000"/>
              </a:lnSpc>
              <a:spcBef>
                <a:spcPts val="0"/>
              </a:spcBef>
              <a:spcAft>
                <a:spcPts val="600"/>
              </a:spcAft>
              <a:buNone/>
              <a:defRPr sz="1800" cap="none" spc="100" baseline="0">
                <a:solidFill>
                  <a:schemeClr val="tx1"/>
                </a:solidFill>
                <a:latin typeface="+mn-lt"/>
              </a:defRPr>
            </a:lvl1pPr>
          </a:lstStyle>
          <a:p>
            <a:pPr lvl="0"/>
            <a:r>
              <a:rPr lang="en-US" dirty="0"/>
              <a:t>Click to add text</a:t>
            </a:r>
          </a:p>
        </p:txBody>
      </p:sp>
      <p:sp>
        <p:nvSpPr>
          <p:cNvPr id="11" name="Picture Placeholder 8">
            <a:extLst>
              <a:ext uri="{FF2B5EF4-FFF2-40B4-BE49-F238E27FC236}">
                <a16:creationId xmlns:a16="http://schemas.microsoft.com/office/drawing/2014/main" id="{50298920-F98C-4AFF-A39F-BB5644F96EBA}"/>
              </a:ext>
            </a:extLst>
          </p:cNvPr>
          <p:cNvSpPr>
            <a:spLocks noGrp="1"/>
          </p:cNvSpPr>
          <p:nvPr>
            <p:ph type="pic" sz="quarter" idx="10" hasCustomPrompt="1"/>
          </p:nvPr>
        </p:nvSpPr>
        <p:spPr>
          <a:xfrm>
            <a:off x="6771736" y="0"/>
            <a:ext cx="5420263" cy="6858000"/>
          </a:xfrm>
          <a:prstGeom prst="rect">
            <a:avLst/>
          </a:prstGeom>
        </p:spPr>
        <p:txBody>
          <a:bodyPr/>
          <a:lstStyle>
            <a:lvl1pPr marL="0" indent="0" algn="ctr">
              <a:buNone/>
              <a:defRPr/>
            </a:lvl1pPr>
          </a:lstStyle>
          <a:p>
            <a:r>
              <a:rPr lang="en-US" dirty="0"/>
              <a:t>Click to add photo</a:t>
            </a:r>
          </a:p>
        </p:txBody>
      </p:sp>
    </p:spTree>
    <p:extLst>
      <p:ext uri="{BB962C8B-B14F-4D97-AF65-F5344CB8AC3E}">
        <p14:creationId xmlns:p14="http://schemas.microsoft.com/office/powerpoint/2010/main" val="1528893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82990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96219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8/3/2026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90277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8/3/2026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53015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67349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42820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96916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3">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8/3/2026</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98903216"/>
      </p:ext>
    </p:extLst>
  </p:cSld>
  <p:clrMap bg1="dk1" tx1="lt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jpe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png"/><Relationship Id="rId9" Type="http://schemas.microsoft.com/office/2007/relationships/diagramDrawing" Target="../diagrams/drawing1.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3.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9.xml"/><Relationship Id="rId5" Type="http://schemas.openxmlformats.org/officeDocument/2006/relationships/image" Target="../media/image33.svg"/><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8.xml"/><Relationship Id="rId1" Type="http://schemas.openxmlformats.org/officeDocument/2006/relationships/slideLayout" Target="../slideLayouts/slideLayout1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0.xml"/><Relationship Id="rId1" Type="http://schemas.openxmlformats.org/officeDocument/2006/relationships/slideLayout" Target="../slideLayouts/slideLayout1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hyperlink" Target="https://pxhere.com/pt/photo/596988" TargetMode="External"/><Relationship Id="rId2" Type="http://schemas.openxmlformats.org/officeDocument/2006/relationships/image" Target="../media/image47.jp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1.xml"/><Relationship Id="rId1" Type="http://schemas.openxmlformats.org/officeDocument/2006/relationships/tags" Target="../tags/tag1.xml"/><Relationship Id="rId6" Type="http://schemas.openxmlformats.org/officeDocument/2006/relationships/image" Target="../media/image48.jpeg"/><Relationship Id="rId5" Type="http://schemas.openxmlformats.org/officeDocument/2006/relationships/image" Target="../media/image2.png"/><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8000"/>
                <a:hueMod val="94000"/>
                <a:satMod val="148000"/>
                <a:lumMod val="150000"/>
              </a:schemeClr>
            </a:gs>
            <a:gs pos="100000">
              <a:schemeClr val="bg1">
                <a:shade val="92000"/>
                <a:hueMod val="104000"/>
                <a:satMod val="140000"/>
                <a:lumMod val="68000"/>
              </a:schemeClr>
            </a:gs>
          </a:gsLst>
          <a:lin ang="5040000" scaled="0"/>
        </a:gra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BE10567-6165-46A7-867D-4690A16B46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9" name="Rectangle 8">
              <a:extLst>
                <a:ext uri="{FF2B5EF4-FFF2-40B4-BE49-F238E27FC236}">
                  <a16:creationId xmlns:a16="http://schemas.microsoft.com/office/drawing/2014/main" id="{0F4DB1F4-429C-4C85-85D7-C4D81996D3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159C0DA6-71D9-4C96-A774-7FADF5E0A4C4}"/>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sp>
        <p:nvSpPr>
          <p:cNvPr id="12" name="Round Diagonal Corner Rectangle 7">
            <a:extLst>
              <a:ext uri="{FF2B5EF4-FFF2-40B4-BE49-F238E27FC236}">
                <a16:creationId xmlns:a16="http://schemas.microsoft.com/office/drawing/2014/main" id="{4B24F6DB-F114-44A7-BB56-D401884E4E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82333" y="2235200"/>
            <a:ext cx="7027334" cy="2396067"/>
          </a:xfrm>
          <a:prstGeom prst="round2DiagRect">
            <a:avLst>
              <a:gd name="adj1" fmla="val 9246"/>
              <a:gd name="adj2" fmla="val 0"/>
            </a:avLst>
          </a:prstGeom>
          <a:solidFill>
            <a:srgbClr val="000000">
              <a:alpha val="80000"/>
            </a:srgb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DB50ECD-225E-4F81-AF7B-706DD05F3B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5895" y="2900097"/>
            <a:ext cx="10982062" cy="1211524"/>
            <a:chOff x="605895" y="2900097"/>
            <a:chExt cx="10982062" cy="1211524"/>
          </a:xfrm>
          <a:effectLst/>
        </p:grpSpPr>
        <p:sp>
          <p:nvSpPr>
            <p:cNvPr id="15" name="Freeform 32">
              <a:extLst>
                <a:ext uri="{FF2B5EF4-FFF2-40B4-BE49-F238E27FC236}">
                  <a16:creationId xmlns:a16="http://schemas.microsoft.com/office/drawing/2014/main" id="{CBC3B006-1357-4969-BC3D-CDD91E492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9653587" y="33797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16" name="Freeform 33">
              <a:extLst>
                <a:ext uri="{FF2B5EF4-FFF2-40B4-BE49-F238E27FC236}">
                  <a16:creationId xmlns:a16="http://schemas.microsoft.com/office/drawing/2014/main" id="{0D6E4F1D-B331-41B5-90EF-2236C1EE155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0078244" y="33107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17" name="Freeform 34">
              <a:extLst>
                <a:ext uri="{FF2B5EF4-FFF2-40B4-BE49-F238E27FC236}">
                  <a16:creationId xmlns:a16="http://schemas.microsoft.com/office/drawing/2014/main" id="{54A60014-21DF-44E5-9137-4335718850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flipV="1">
              <a:off x="11146631" y="35742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18" name="Freeform 37">
              <a:extLst>
                <a:ext uri="{FF2B5EF4-FFF2-40B4-BE49-F238E27FC236}">
                  <a16:creationId xmlns:a16="http://schemas.microsoft.com/office/drawing/2014/main" id="{40B768C0-B003-45F4-9A06-EA3509A90B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flipV="1">
              <a:off x="10230644" y="30345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19" name="Freeform 35">
              <a:extLst>
                <a:ext uri="{FF2B5EF4-FFF2-40B4-BE49-F238E27FC236}">
                  <a16:creationId xmlns:a16="http://schemas.microsoft.com/office/drawing/2014/main" id="{5E479182-2054-4AD9-823D-81CFAD7F2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034587" y="25627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0" name="Freeform 36">
              <a:extLst>
                <a:ext uri="{FF2B5EF4-FFF2-40B4-BE49-F238E27FC236}">
                  <a16:creationId xmlns:a16="http://schemas.microsoft.com/office/drawing/2014/main" id="{A7D912CF-756A-41F1-8BF1-5BA7D1BD052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0747375" y="32326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1" name="Freeform 38">
              <a:extLst>
                <a:ext uri="{FF2B5EF4-FFF2-40B4-BE49-F238E27FC236}">
                  <a16:creationId xmlns:a16="http://schemas.microsoft.com/office/drawing/2014/main" id="{734B6F35-2160-44B1-AB00-F628C84B14F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11399044" y="30953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2" name="Freeform 39">
              <a:extLst>
                <a:ext uri="{FF2B5EF4-FFF2-40B4-BE49-F238E27FC236}">
                  <a16:creationId xmlns:a16="http://schemas.microsoft.com/office/drawing/2014/main" id="{D8657E76-4F63-44FE-86C5-54CA174FCB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5400000">
              <a:off x="10353675" y="21531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3" name="Freeform 40">
              <a:extLst>
                <a:ext uri="{FF2B5EF4-FFF2-40B4-BE49-F238E27FC236}">
                  <a16:creationId xmlns:a16="http://schemas.microsoft.com/office/drawing/2014/main" id="{482CEB8C-90E5-4152-8B52-A2881B98A3B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5400000">
              <a:off x="9848850" y="33088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4" name="Rectangle 41">
              <a:extLst>
                <a:ext uri="{FF2B5EF4-FFF2-40B4-BE49-F238E27FC236}">
                  <a16:creationId xmlns:a16="http://schemas.microsoft.com/office/drawing/2014/main" id="{85010FC2-BC4C-4692-876D-7FE363BFC63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5400000">
              <a:off x="9721056" y="32842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5" name="Freeform 32">
              <a:extLst>
                <a:ext uri="{FF2B5EF4-FFF2-40B4-BE49-F238E27FC236}">
                  <a16:creationId xmlns:a16="http://schemas.microsoft.com/office/drawing/2014/main" id="{714C1223-2B78-4715-9ACB-079A60D16D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2122751" y="3532184"/>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6" name="Freeform 33">
              <a:extLst>
                <a:ext uri="{FF2B5EF4-FFF2-40B4-BE49-F238E27FC236}">
                  <a16:creationId xmlns:a16="http://schemas.microsoft.com/office/drawing/2014/main" id="{1D9109D3-C92A-410B-9B43-5F02B2D84EE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1958445" y="3463128"/>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7" name="Freeform 34">
              <a:extLst>
                <a:ext uri="{FF2B5EF4-FFF2-40B4-BE49-F238E27FC236}">
                  <a16:creationId xmlns:a16="http://schemas.microsoft.com/office/drawing/2014/main" id="{EF5B327A-A1AE-42F3-815E-84F4AA2948C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flipV="1">
              <a:off x="858308" y="3726653"/>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8" name="Freeform 37">
              <a:extLst>
                <a:ext uri="{FF2B5EF4-FFF2-40B4-BE49-F238E27FC236}">
                  <a16:creationId xmlns:a16="http://schemas.microsoft.com/office/drawing/2014/main" id="{77738BDE-751F-4D4C-B4C4-C9DF3EA291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flipV="1">
              <a:off x="1658407" y="3186902"/>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29" name="Freeform 35">
              <a:extLst>
                <a:ext uri="{FF2B5EF4-FFF2-40B4-BE49-F238E27FC236}">
                  <a16:creationId xmlns:a16="http://schemas.microsoft.com/office/drawing/2014/main" id="{9C8C4AD6-72BF-490C-963C-97C7FD7E7E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860814" y="271515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30" name="Freeform 36">
              <a:extLst>
                <a:ext uri="{FF2B5EF4-FFF2-40B4-BE49-F238E27FC236}">
                  <a16:creationId xmlns:a16="http://schemas.microsoft.com/office/drawing/2014/main" id="{94990E31-5AA8-4502-A963-CE1B539DAC4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1289314" y="3385079"/>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31" name="Freeform 38">
              <a:extLst>
                <a:ext uri="{FF2B5EF4-FFF2-40B4-BE49-F238E27FC236}">
                  <a16:creationId xmlns:a16="http://schemas.microsoft.com/office/drawing/2014/main" id="{9E703E9D-ED76-449C-A8C0-7A1E24B8B2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605895" y="3247760"/>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32" name="Freeform 39">
              <a:extLst>
                <a:ext uri="{FF2B5EF4-FFF2-40B4-BE49-F238E27FC236}">
                  <a16:creationId xmlns:a16="http://schemas.microsoft.com/office/drawing/2014/main" id="{C70A75E8-C815-4CCF-ABEE-83F19BFE05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rot="16200000" flipH="1">
              <a:off x="1532202" y="2305578"/>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33" name="Freeform 40">
              <a:extLst>
                <a:ext uri="{FF2B5EF4-FFF2-40B4-BE49-F238E27FC236}">
                  <a16:creationId xmlns:a16="http://schemas.microsoft.com/office/drawing/2014/main" id="{E15638E1-6A92-4D31-A034-853A65A754E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rot="16200000" flipH="1">
              <a:off x="2154501" y="346127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sp>
          <p:nvSpPr>
            <p:cNvPr id="34" name="Rectangle 41">
              <a:extLst>
                <a:ext uri="{FF2B5EF4-FFF2-40B4-BE49-F238E27FC236}">
                  <a16:creationId xmlns:a16="http://schemas.microsoft.com/office/drawing/2014/main" id="{EA3E8D58-D52B-4300-8A50-5696430D1A65}"/>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rot="16200000" flipH="1">
              <a:off x="2448983" y="3436672"/>
              <a:ext cx="23813" cy="252413"/>
            </a:xfrm>
            <a:prstGeom prst="rect">
              <a:avLst/>
            </a:prstGeom>
            <a:solidFill>
              <a:schemeClr val="tx2">
                <a:alpha val="60000"/>
              </a:schemeClr>
            </a:solidFill>
            <a:ln>
              <a:noFill/>
            </a:ln>
            <a:effectLst>
              <a:outerShdw blurRad="50800" dist="38100" dir="2700000" algn="tl" rotWithShape="0">
                <a:srgbClr val="000000">
                  <a:alpha val="58000"/>
                </a:srgbClr>
              </a:outerShdw>
            </a:effectLst>
          </p:spPr>
          <p:txBody>
            <a:bodyPr/>
            <a:lstStyle/>
            <a:p>
              <a:endParaRPr lang="en-US"/>
            </a:p>
          </p:txBody>
        </p:sp>
      </p:grpSp>
      <p:sp>
        <p:nvSpPr>
          <p:cNvPr id="2" name="Title 1">
            <a:extLst>
              <a:ext uri="{FF2B5EF4-FFF2-40B4-BE49-F238E27FC236}">
                <a16:creationId xmlns:a16="http://schemas.microsoft.com/office/drawing/2014/main" id="{35899CD3-C498-20DA-4E51-3276038F037A}"/>
              </a:ext>
            </a:extLst>
          </p:cNvPr>
          <p:cNvSpPr>
            <a:spLocks noGrp="1"/>
          </p:cNvSpPr>
          <p:nvPr>
            <p:ph type="ctrTitle"/>
          </p:nvPr>
        </p:nvSpPr>
        <p:spPr>
          <a:xfrm>
            <a:off x="2667000" y="2328334"/>
            <a:ext cx="6858000" cy="1367896"/>
          </a:xfrm>
        </p:spPr>
        <p:txBody>
          <a:bodyPr>
            <a:normAutofit/>
          </a:bodyPr>
          <a:lstStyle/>
          <a:p>
            <a:pPr algn="ctr"/>
            <a:r>
              <a:rPr lang="en-US" sz="4400">
                <a:solidFill>
                  <a:srgbClr val="FFFFFF"/>
                </a:solidFill>
              </a:rPr>
              <a:t>Personal Transparency and Burnout Prevention</a:t>
            </a:r>
          </a:p>
        </p:txBody>
      </p:sp>
      <p:sp>
        <p:nvSpPr>
          <p:cNvPr id="3" name="Subtitle 2">
            <a:extLst>
              <a:ext uri="{FF2B5EF4-FFF2-40B4-BE49-F238E27FC236}">
                <a16:creationId xmlns:a16="http://schemas.microsoft.com/office/drawing/2014/main" id="{3FF49A4F-1EAC-FEC2-1278-B6589A02F661}"/>
              </a:ext>
            </a:extLst>
          </p:cNvPr>
          <p:cNvSpPr>
            <a:spLocks noGrp="1"/>
          </p:cNvSpPr>
          <p:nvPr>
            <p:ph type="subTitle" idx="1"/>
          </p:nvPr>
        </p:nvSpPr>
        <p:spPr>
          <a:xfrm>
            <a:off x="2667001" y="3602038"/>
            <a:ext cx="6857999" cy="953029"/>
          </a:xfrm>
        </p:spPr>
        <p:txBody>
          <a:bodyPr>
            <a:normAutofit/>
          </a:bodyPr>
          <a:lstStyle/>
          <a:p>
            <a:pPr algn="ctr"/>
            <a:r>
              <a:rPr lang="en-US">
                <a:solidFill>
                  <a:schemeClr val="bg2"/>
                </a:solidFill>
              </a:rPr>
              <a:t>Amy Willoughby Bryant</a:t>
            </a:r>
          </a:p>
        </p:txBody>
      </p:sp>
    </p:spTree>
    <p:extLst>
      <p:ext uri="{BB962C8B-B14F-4D97-AF65-F5344CB8AC3E}">
        <p14:creationId xmlns:p14="http://schemas.microsoft.com/office/powerpoint/2010/main" val="236131824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D92F1-0FE6-FD42-F1C5-72EC7CA7A319}"/>
              </a:ext>
            </a:extLst>
          </p:cNvPr>
          <p:cNvSpPr>
            <a:spLocks noGrp="1"/>
          </p:cNvSpPr>
          <p:nvPr>
            <p:ph type="title"/>
          </p:nvPr>
        </p:nvSpPr>
        <p:spPr>
          <a:xfrm>
            <a:off x="913776" y="618517"/>
            <a:ext cx="6672886" cy="1596177"/>
          </a:xfrm>
        </p:spPr>
        <p:txBody>
          <a:bodyPr vert="horz" lIns="91440" tIns="45720" rIns="91440" bIns="45720" rtlCol="0" anchor="ctr">
            <a:normAutofit/>
          </a:bodyPr>
          <a:lstStyle/>
          <a:p>
            <a:r>
              <a:rPr lang="en-US"/>
              <a:t>Burnout vs. Stress</a:t>
            </a:r>
          </a:p>
        </p:txBody>
      </p:sp>
      <p:pic>
        <p:nvPicPr>
          <p:cNvPr id="5" name="Content Placeholder 4" descr="Architect and construction worker looking at blueprints.">
            <a:extLst>
              <a:ext uri="{FF2B5EF4-FFF2-40B4-BE49-F238E27FC236}">
                <a16:creationId xmlns:a16="http://schemas.microsoft.com/office/drawing/2014/main" id="{0E8201F2-919F-460F-B77C-4F1E90508903}"/>
              </a:ext>
            </a:extLst>
          </p:cNvPr>
          <p:cNvPicPr>
            <a:picLocks noGrp="1" noChangeAspect="1"/>
          </p:cNvPicPr>
          <p:nvPr>
            <p:ph sz="quarter" idx="13"/>
          </p:nvPr>
        </p:nvPicPr>
        <p:blipFill>
          <a:blip r:embed="rId3"/>
          <a:srcRect l="2098" r="8981"/>
          <a:stretch>
            <a:fillRect/>
          </a:stretch>
        </p:blipFill>
        <p:spPr>
          <a:xfrm>
            <a:off x="8121445" y="10"/>
            <a:ext cx="4070555" cy="6857990"/>
          </a:xfrm>
          <a:prstGeom prst="rect">
            <a:avLst/>
          </a:prstGeom>
        </p:spPr>
      </p:pic>
      <p:sp>
        <p:nvSpPr>
          <p:cNvPr id="4" name="Content Placeholder 3">
            <a:extLst>
              <a:ext uri="{FF2B5EF4-FFF2-40B4-BE49-F238E27FC236}">
                <a16:creationId xmlns:a16="http://schemas.microsoft.com/office/drawing/2014/main" id="{E79A5679-23E4-2B51-0F69-C9292589344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672887" cy="3424107"/>
          </a:xfrm>
        </p:spPr>
        <p:txBody>
          <a:bodyPr>
            <a:noAutofit/>
          </a:bodyPr>
          <a:lstStyle/>
          <a:p>
            <a:pPr marL="0" indent="0">
              <a:spcBef>
                <a:spcPts val="2500"/>
              </a:spcBef>
              <a:buFont typeface="Arial" panose="020B0604020202020204" pitchFamily="34" charset="0"/>
              <a:buNone/>
            </a:pPr>
            <a:r>
              <a:rPr lang="en-US" sz="1600" b="1" dirty="0"/>
              <a:t>Nature of Stress</a:t>
            </a:r>
          </a:p>
          <a:p>
            <a:pPr marL="0" lvl="1" indent="0">
              <a:buFont typeface="Arial" panose="020B0604020202020204" pitchFamily="34" charset="0"/>
              <a:buNone/>
            </a:pPr>
            <a:r>
              <a:rPr lang="en-US" sz="1600" dirty="0"/>
              <a:t>Stress is usually short-lived, triggered by specific pressures, and can sometimes motivate positive action and focus.</a:t>
            </a:r>
          </a:p>
          <a:p>
            <a:pPr marL="0" indent="0">
              <a:spcBef>
                <a:spcPts val="2500"/>
              </a:spcBef>
              <a:buFont typeface="Arial" panose="020B0604020202020204" pitchFamily="34" charset="0"/>
              <a:buNone/>
            </a:pPr>
            <a:r>
              <a:rPr lang="en-US" sz="1600" b="1" dirty="0"/>
              <a:t>Nature of Burnout</a:t>
            </a:r>
          </a:p>
          <a:p>
            <a:pPr marL="0" lvl="1" indent="0">
              <a:buFont typeface="Arial" panose="020B0604020202020204" pitchFamily="34" charset="0"/>
              <a:buNone/>
            </a:pPr>
            <a:r>
              <a:rPr lang="en-US" sz="1600" dirty="0"/>
              <a:t>Burnout is a prolonged reaction to chronic workplace stress, resulting in exhaustion, detachment, and reduced performance.</a:t>
            </a:r>
          </a:p>
          <a:p>
            <a:pPr marL="0" indent="0">
              <a:spcBef>
                <a:spcPts val="2500"/>
              </a:spcBef>
              <a:buFont typeface="Arial" panose="020B0604020202020204" pitchFamily="34" charset="0"/>
              <a:buNone/>
            </a:pPr>
            <a:r>
              <a:rPr lang="en-US" sz="1600" b="1" dirty="0"/>
              <a:t>Importance of Distinction</a:t>
            </a:r>
          </a:p>
          <a:p>
            <a:pPr marL="0" lvl="1" indent="0">
              <a:buFont typeface="Arial" panose="020B0604020202020204" pitchFamily="34" charset="0"/>
              <a:buNone/>
            </a:pPr>
            <a:r>
              <a:rPr lang="en-US" sz="1600" dirty="0"/>
              <a:t>Recognizing the difference between stress and burnout is crucial for applying the right coping strategies and seeking proper support.</a:t>
            </a:r>
          </a:p>
        </p:txBody>
      </p:sp>
    </p:spTree>
    <p:extLst>
      <p:ext uri="{BB962C8B-B14F-4D97-AF65-F5344CB8AC3E}">
        <p14:creationId xmlns:p14="http://schemas.microsoft.com/office/powerpoint/2010/main" val="53638951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CB300-D904-2B3B-9ACE-A43B09911813}"/>
              </a:ext>
            </a:extLst>
          </p:cNvPr>
          <p:cNvSpPr>
            <a:spLocks noGrp="1"/>
          </p:cNvSpPr>
          <p:nvPr>
            <p:ph type="title"/>
          </p:nvPr>
        </p:nvSpPr>
        <p:spPr>
          <a:xfrm>
            <a:off x="913774" y="955040"/>
            <a:ext cx="7216098" cy="3616960"/>
          </a:xfrm>
        </p:spPr>
        <p:txBody>
          <a:bodyPr vert="horz" lIns="91440" tIns="45720" rIns="91440" bIns="45720" rtlCol="0" anchor="ctr">
            <a:normAutofit/>
          </a:bodyPr>
          <a:lstStyle/>
          <a:p>
            <a:pPr algn="l"/>
            <a:r>
              <a:rPr lang="en-US" sz="6600" b="1"/>
              <a:t>Who Am I?</a:t>
            </a:r>
            <a:br>
              <a:rPr lang="en-US" sz="6600"/>
            </a:br>
            <a:endParaRPr lang="en-US" sz="6600"/>
          </a:p>
        </p:txBody>
      </p:sp>
      <p:sp>
        <p:nvSpPr>
          <p:cNvPr id="4" name="Text Placeholder 3">
            <a:extLst>
              <a:ext uri="{FF2B5EF4-FFF2-40B4-BE49-F238E27FC236}">
                <a16:creationId xmlns:a16="http://schemas.microsoft.com/office/drawing/2014/main" id="{BE4F1A28-A549-2775-46BF-7B67860611C1}"/>
              </a:ext>
            </a:extLst>
          </p:cNvPr>
          <p:cNvSpPr>
            <a:spLocks noGrp="1"/>
          </p:cNvSpPr>
          <p:nvPr>
            <p:ph type="body" idx="1"/>
          </p:nvPr>
        </p:nvSpPr>
        <p:spPr>
          <a:xfrm>
            <a:off x="913774" y="4572001"/>
            <a:ext cx="7216098" cy="1311274"/>
          </a:xfrm>
        </p:spPr>
        <p:txBody>
          <a:bodyPr vert="horz" lIns="91440" tIns="45720" rIns="91440" bIns="45720" rtlCol="0" anchor="b">
            <a:normAutofit/>
          </a:bodyPr>
          <a:lstStyle/>
          <a:p>
            <a:pPr algn="l"/>
            <a:r>
              <a:rPr lang="en-US" dirty="0">
                <a:solidFill>
                  <a:schemeClr val="tx1"/>
                </a:solidFill>
              </a:rPr>
              <a:t>Let’s take a test</a:t>
            </a:r>
          </a:p>
          <a:p>
            <a:pPr algn="l"/>
            <a:r>
              <a:rPr lang="en-US" dirty="0">
                <a:solidFill>
                  <a:schemeClr val="tx1"/>
                </a:solidFill>
              </a:rPr>
              <a:t>https://</a:t>
            </a:r>
            <a:r>
              <a:rPr lang="en-US" dirty="0" err="1">
                <a:solidFill>
                  <a:schemeClr val="tx1"/>
                </a:solidFill>
              </a:rPr>
              <a:t>www.16personalities.com</a:t>
            </a:r>
            <a:r>
              <a:rPr lang="en-US" dirty="0">
                <a:solidFill>
                  <a:schemeClr val="tx1"/>
                </a:solidFill>
              </a:rPr>
              <a:t>/free-personality-test</a:t>
            </a:r>
          </a:p>
        </p:txBody>
      </p:sp>
    </p:spTree>
    <p:extLst>
      <p:ext uri="{BB962C8B-B14F-4D97-AF65-F5344CB8AC3E}">
        <p14:creationId xmlns:p14="http://schemas.microsoft.com/office/powerpoint/2010/main" val="1172719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0B38558-5389-4817-936F-FD62560CAC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10" name="Rectangle 9">
              <a:extLst>
                <a:ext uri="{FF2B5EF4-FFF2-40B4-BE49-F238E27FC236}">
                  <a16:creationId xmlns:a16="http://schemas.microsoft.com/office/drawing/2014/main" id="{CCB252B9-42EF-4414-AA22-2A95C18197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F9C2C800-C3E3-4317-A3CC-1558D71F14BC}"/>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4">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grpSp>
        <p:nvGrpSpPr>
          <p:cNvPr id="13" name="Group 12">
            <a:extLst>
              <a:ext uri="{FF2B5EF4-FFF2-40B4-BE49-F238E27FC236}">
                <a16:creationId xmlns:a16="http://schemas.microsoft.com/office/drawing/2014/main" id="{15502586-682B-4EDF-9515-674BB4E1CD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11455400" cy="6848476"/>
            <a:chOff x="372533" y="0"/>
            <a:chExt cx="11455400" cy="6848476"/>
          </a:xfrm>
        </p:grpSpPr>
        <p:sp>
          <p:nvSpPr>
            <p:cNvPr id="14" name="Round Diagonal Corner Rectangle 7">
              <a:extLst>
                <a:ext uri="{FF2B5EF4-FFF2-40B4-BE49-F238E27FC236}">
                  <a16:creationId xmlns:a16="http://schemas.microsoft.com/office/drawing/2014/main" id="{C4491F87-B86B-413A-ACCD-56525E533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04A25545-7FDA-465A-8546-9D927F8286F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35" name="Freeform 32">
                <a:extLst>
                  <a:ext uri="{FF2B5EF4-FFF2-40B4-BE49-F238E27FC236}">
                    <a16:creationId xmlns:a16="http://schemas.microsoft.com/office/drawing/2014/main" id="{0AC67F09-E0D9-410A-A4DE-72D31697E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txBody>
              <a:bodyPr/>
              <a:lstStyle/>
              <a:p>
                <a:endParaRPr lang="en-US"/>
              </a:p>
            </p:txBody>
          </p:sp>
          <p:sp>
            <p:nvSpPr>
              <p:cNvPr id="36" name="Freeform 33">
                <a:extLst>
                  <a:ext uri="{FF2B5EF4-FFF2-40B4-BE49-F238E27FC236}">
                    <a16:creationId xmlns:a16="http://schemas.microsoft.com/office/drawing/2014/main" id="{B78F2FDE-85C9-4650-919F-C35464007D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txBody>
              <a:bodyPr/>
              <a:lstStyle/>
              <a:p>
                <a:endParaRPr lang="en-US"/>
              </a:p>
            </p:txBody>
          </p:sp>
          <p:sp>
            <p:nvSpPr>
              <p:cNvPr id="37" name="Freeform 34">
                <a:extLst>
                  <a:ext uri="{FF2B5EF4-FFF2-40B4-BE49-F238E27FC236}">
                    <a16:creationId xmlns:a16="http://schemas.microsoft.com/office/drawing/2014/main" id="{57DD2F8B-5242-455C-B03F-E2F6B6732EF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txBody>
              <a:bodyPr/>
              <a:lstStyle/>
              <a:p>
                <a:endParaRPr lang="en-US"/>
              </a:p>
            </p:txBody>
          </p:sp>
          <p:sp>
            <p:nvSpPr>
              <p:cNvPr id="38" name="Freeform 37">
                <a:extLst>
                  <a:ext uri="{FF2B5EF4-FFF2-40B4-BE49-F238E27FC236}">
                    <a16:creationId xmlns:a16="http://schemas.microsoft.com/office/drawing/2014/main" id="{B8CE3E90-8A76-4CD5-B28C-D71FF37185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txBody>
              <a:bodyPr/>
              <a:lstStyle/>
              <a:p>
                <a:endParaRPr lang="en-US"/>
              </a:p>
            </p:txBody>
          </p:sp>
        </p:grpSp>
        <p:grpSp>
          <p:nvGrpSpPr>
            <p:cNvPr id="16" name="Group 15">
              <a:extLst>
                <a:ext uri="{FF2B5EF4-FFF2-40B4-BE49-F238E27FC236}">
                  <a16:creationId xmlns:a16="http://schemas.microsoft.com/office/drawing/2014/main" id="{4C374541-D033-4B72-A232-5461EEAD4D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29" name="Freeform 35">
                <a:extLst>
                  <a:ext uri="{FF2B5EF4-FFF2-40B4-BE49-F238E27FC236}">
                    <a16:creationId xmlns:a16="http://schemas.microsoft.com/office/drawing/2014/main" id="{94766BAB-FE6E-4247-886B-736F831FE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txBody>
              <a:bodyPr/>
              <a:lstStyle/>
              <a:p>
                <a:endParaRPr lang="en-US"/>
              </a:p>
            </p:txBody>
          </p:sp>
          <p:sp>
            <p:nvSpPr>
              <p:cNvPr id="30" name="Freeform 36">
                <a:extLst>
                  <a:ext uri="{FF2B5EF4-FFF2-40B4-BE49-F238E27FC236}">
                    <a16:creationId xmlns:a16="http://schemas.microsoft.com/office/drawing/2014/main" id="{3C954FB2-C7A0-468C-8AD2-C278DCA6421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txBody>
              <a:bodyPr/>
              <a:lstStyle/>
              <a:p>
                <a:endParaRPr lang="en-US"/>
              </a:p>
            </p:txBody>
          </p:sp>
          <p:sp>
            <p:nvSpPr>
              <p:cNvPr id="31" name="Freeform 38">
                <a:extLst>
                  <a:ext uri="{FF2B5EF4-FFF2-40B4-BE49-F238E27FC236}">
                    <a16:creationId xmlns:a16="http://schemas.microsoft.com/office/drawing/2014/main" id="{F52FBFD5-A528-4DB8-A802-814A7E421D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txBody>
              <a:bodyPr/>
              <a:lstStyle/>
              <a:p>
                <a:endParaRPr lang="en-US"/>
              </a:p>
            </p:txBody>
          </p:sp>
          <p:sp>
            <p:nvSpPr>
              <p:cNvPr id="32" name="Freeform 39">
                <a:extLst>
                  <a:ext uri="{FF2B5EF4-FFF2-40B4-BE49-F238E27FC236}">
                    <a16:creationId xmlns:a16="http://schemas.microsoft.com/office/drawing/2014/main" id="{E57CCB6D-72AF-4D41-8C6C-9750D43DC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txBody>
              <a:bodyPr/>
              <a:lstStyle/>
              <a:p>
                <a:endParaRPr lang="en-US"/>
              </a:p>
            </p:txBody>
          </p:sp>
          <p:sp>
            <p:nvSpPr>
              <p:cNvPr id="33" name="Freeform 40">
                <a:extLst>
                  <a:ext uri="{FF2B5EF4-FFF2-40B4-BE49-F238E27FC236}">
                    <a16:creationId xmlns:a16="http://schemas.microsoft.com/office/drawing/2014/main" id="{19D203AA-CF94-405B-800C-0C79855218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txBody>
              <a:bodyPr/>
              <a:lstStyle/>
              <a:p>
                <a:endParaRPr lang="en-US"/>
              </a:p>
            </p:txBody>
          </p:sp>
          <p:sp>
            <p:nvSpPr>
              <p:cNvPr id="34" name="Rectangle 41">
                <a:extLst>
                  <a:ext uri="{FF2B5EF4-FFF2-40B4-BE49-F238E27FC236}">
                    <a16:creationId xmlns:a16="http://schemas.microsoft.com/office/drawing/2014/main" id="{7D053665-E810-419F-9D63-2A54CB47738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txBody>
              <a:bodyPr/>
              <a:lstStyle/>
              <a:p>
                <a:endParaRPr lang="en-US"/>
              </a:p>
            </p:txBody>
          </p:sp>
        </p:grpSp>
        <p:grpSp>
          <p:nvGrpSpPr>
            <p:cNvPr id="17" name="Group 16">
              <a:extLst>
                <a:ext uri="{FF2B5EF4-FFF2-40B4-BE49-F238E27FC236}">
                  <a16:creationId xmlns:a16="http://schemas.microsoft.com/office/drawing/2014/main" id="{DEAF6153-6BF6-448C-81C1-2817B0F7800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25" name="Freeform 32">
                <a:extLst>
                  <a:ext uri="{FF2B5EF4-FFF2-40B4-BE49-F238E27FC236}">
                    <a16:creationId xmlns:a16="http://schemas.microsoft.com/office/drawing/2014/main" id="{A7E0D3C0-552C-4741-AFBE-E665CEA068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txBody>
              <a:bodyPr/>
              <a:lstStyle/>
              <a:p>
                <a:endParaRPr lang="en-US"/>
              </a:p>
            </p:txBody>
          </p:sp>
          <p:sp>
            <p:nvSpPr>
              <p:cNvPr id="26" name="Freeform 33">
                <a:extLst>
                  <a:ext uri="{FF2B5EF4-FFF2-40B4-BE49-F238E27FC236}">
                    <a16:creationId xmlns:a16="http://schemas.microsoft.com/office/drawing/2014/main" id="{CAF96EBF-4E74-4F88-BD05-A4AE1694A4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txBody>
              <a:bodyPr/>
              <a:lstStyle/>
              <a:p>
                <a:endParaRPr lang="en-US"/>
              </a:p>
            </p:txBody>
          </p:sp>
          <p:sp>
            <p:nvSpPr>
              <p:cNvPr id="27" name="Freeform 34">
                <a:extLst>
                  <a:ext uri="{FF2B5EF4-FFF2-40B4-BE49-F238E27FC236}">
                    <a16:creationId xmlns:a16="http://schemas.microsoft.com/office/drawing/2014/main" id="{D49C51B9-E4E4-410D-8AAB-7E308A1D45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txBody>
              <a:bodyPr/>
              <a:lstStyle/>
              <a:p>
                <a:endParaRPr lang="en-US"/>
              </a:p>
            </p:txBody>
          </p:sp>
          <p:sp>
            <p:nvSpPr>
              <p:cNvPr id="28" name="Freeform 37">
                <a:extLst>
                  <a:ext uri="{FF2B5EF4-FFF2-40B4-BE49-F238E27FC236}">
                    <a16:creationId xmlns:a16="http://schemas.microsoft.com/office/drawing/2014/main" id="{354F0627-1BD6-4455-967A-32DB31C82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txBody>
              <a:bodyPr/>
              <a:lstStyle/>
              <a:p>
                <a:endParaRPr lang="en-US"/>
              </a:p>
            </p:txBody>
          </p:sp>
        </p:grpSp>
        <p:grpSp>
          <p:nvGrpSpPr>
            <p:cNvPr id="18" name="Group 17">
              <a:extLst>
                <a:ext uri="{FF2B5EF4-FFF2-40B4-BE49-F238E27FC236}">
                  <a16:creationId xmlns:a16="http://schemas.microsoft.com/office/drawing/2014/main" id="{BC21AED9-0CB5-426C-A1C4-6EEB548050D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19" name="Freeform 35">
                <a:extLst>
                  <a:ext uri="{FF2B5EF4-FFF2-40B4-BE49-F238E27FC236}">
                    <a16:creationId xmlns:a16="http://schemas.microsoft.com/office/drawing/2014/main" id="{8D8A778B-9916-47AC-A28A-07F01A83F4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txBody>
              <a:bodyPr/>
              <a:lstStyle/>
              <a:p>
                <a:endParaRPr lang="en-US"/>
              </a:p>
            </p:txBody>
          </p:sp>
          <p:sp>
            <p:nvSpPr>
              <p:cNvPr id="20" name="Freeform 36">
                <a:extLst>
                  <a:ext uri="{FF2B5EF4-FFF2-40B4-BE49-F238E27FC236}">
                    <a16:creationId xmlns:a16="http://schemas.microsoft.com/office/drawing/2014/main" id="{65323B96-DF0E-463C-B290-C22D3C5532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txBody>
              <a:bodyPr/>
              <a:lstStyle/>
              <a:p>
                <a:endParaRPr lang="en-US"/>
              </a:p>
            </p:txBody>
          </p:sp>
          <p:sp>
            <p:nvSpPr>
              <p:cNvPr id="21" name="Freeform 38">
                <a:extLst>
                  <a:ext uri="{FF2B5EF4-FFF2-40B4-BE49-F238E27FC236}">
                    <a16:creationId xmlns:a16="http://schemas.microsoft.com/office/drawing/2014/main" id="{65A0E255-1142-422E-A62A-5044177C5AE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txBody>
              <a:bodyPr/>
              <a:lstStyle/>
              <a:p>
                <a:endParaRPr lang="en-US"/>
              </a:p>
            </p:txBody>
          </p:sp>
          <p:sp>
            <p:nvSpPr>
              <p:cNvPr id="22" name="Freeform 39">
                <a:extLst>
                  <a:ext uri="{FF2B5EF4-FFF2-40B4-BE49-F238E27FC236}">
                    <a16:creationId xmlns:a16="http://schemas.microsoft.com/office/drawing/2014/main" id="{233A955D-DB0D-42F8-B490-E01FB9C45C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txBody>
              <a:bodyPr/>
              <a:lstStyle/>
              <a:p>
                <a:endParaRPr lang="en-US"/>
              </a:p>
            </p:txBody>
          </p:sp>
          <p:sp>
            <p:nvSpPr>
              <p:cNvPr id="23" name="Freeform 40">
                <a:extLst>
                  <a:ext uri="{FF2B5EF4-FFF2-40B4-BE49-F238E27FC236}">
                    <a16:creationId xmlns:a16="http://schemas.microsoft.com/office/drawing/2014/main" id="{F0F0C29B-EB52-470C-AF64-FC54F5C250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txBody>
              <a:bodyPr/>
              <a:lstStyle/>
              <a:p>
                <a:endParaRPr lang="en-US"/>
              </a:p>
            </p:txBody>
          </p:sp>
          <p:sp>
            <p:nvSpPr>
              <p:cNvPr id="24" name="Rectangle 41">
                <a:extLst>
                  <a:ext uri="{FF2B5EF4-FFF2-40B4-BE49-F238E27FC236}">
                    <a16:creationId xmlns:a16="http://schemas.microsoft.com/office/drawing/2014/main" id="{A6C0E942-454D-483D-84FB-89308C8F15B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txBody>
              <a:bodyPr/>
              <a:lstStyle/>
              <a:p>
                <a:endParaRPr lang="en-US"/>
              </a:p>
            </p:txBody>
          </p:sp>
        </p:grpSp>
      </p:grpSp>
      <p:sp>
        <p:nvSpPr>
          <p:cNvPr id="2" name="Title 1">
            <a:extLst>
              <a:ext uri="{FF2B5EF4-FFF2-40B4-BE49-F238E27FC236}">
                <a16:creationId xmlns:a16="http://schemas.microsoft.com/office/drawing/2014/main" id="{05557672-E583-24BD-B77B-1BDAA90B051E}"/>
              </a:ext>
            </a:extLst>
          </p:cNvPr>
          <p:cNvSpPr>
            <a:spLocks noGrp="1"/>
          </p:cNvSpPr>
          <p:nvPr>
            <p:ph type="title"/>
          </p:nvPr>
        </p:nvSpPr>
        <p:spPr>
          <a:xfrm>
            <a:off x="1143001" y="1007533"/>
            <a:ext cx="9905998" cy="1092200"/>
          </a:xfrm>
        </p:spPr>
        <p:txBody>
          <a:bodyPr>
            <a:normAutofit/>
          </a:bodyPr>
          <a:lstStyle/>
          <a:p>
            <a:pPr algn="ctr"/>
            <a:r>
              <a:rPr lang="en-US" dirty="0"/>
              <a:t>Discover Your Personality</a:t>
            </a:r>
          </a:p>
        </p:txBody>
      </p:sp>
      <p:graphicFrame>
        <p:nvGraphicFramePr>
          <p:cNvPr id="4" name="Content Placeholder 4">
            <a:extLst>
              <a:ext uri="{FF2B5EF4-FFF2-40B4-BE49-F238E27FC236}">
                <a16:creationId xmlns:a16="http://schemas.microsoft.com/office/drawing/2014/main" id="{463CFFDD-A133-4947-B1D5-AE25B2D29803}"/>
              </a:ext>
            </a:extLst>
          </p:cNvPr>
          <p:cNvGraphicFramePr>
            <a:graphicFrameLocks noGrp="1"/>
          </p:cNvGraphicFramePr>
          <p:nvPr>
            <p:ph sz="quarter" idx="13"/>
            <p:extLst>
              <p:ext uri="{D42A27DB-BD31-4B8C-83A1-F6EECF244321}">
                <p14:modId xmlns:p14="http://schemas.microsoft.com/office/powerpoint/2010/main" val="1052134233"/>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1143001" y="2252134"/>
          <a:ext cx="9905999" cy="34543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3022341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7C41E-EE5B-F808-C4CD-2AEF09CD3880}"/>
              </a:ext>
            </a:extLst>
          </p:cNvPr>
          <p:cNvSpPr>
            <a:spLocks noGrp="1"/>
          </p:cNvSpPr>
          <p:nvPr>
            <p:ph type="title"/>
          </p:nvPr>
        </p:nvSpPr>
        <p:spPr/>
        <p:txBody>
          <a:bodyPr vert="horz" lIns="91440" tIns="45720" rIns="91440" bIns="45720" rtlCol="0" anchor="ctr">
            <a:normAutofit/>
          </a:bodyPr>
          <a:lstStyle/>
          <a:p>
            <a:r>
              <a:rPr lang="en-US"/>
              <a:t>Understanding Personality Types</a:t>
            </a:r>
          </a:p>
        </p:txBody>
      </p:sp>
      <p:pic>
        <p:nvPicPr>
          <p:cNvPr id="5" name="Content Placeholder 4" descr="Figurines on the speech bubbles.">
            <a:extLst>
              <a:ext uri="{FF2B5EF4-FFF2-40B4-BE49-F238E27FC236}">
                <a16:creationId xmlns:a16="http://schemas.microsoft.com/office/drawing/2014/main" id="{60A1D4F3-7F8B-45C3-B577-D50250E4AE30}"/>
              </a:ext>
            </a:extLst>
          </p:cNvPr>
          <p:cNvPicPr>
            <a:picLocks noGrp="1" noChangeAspect="1"/>
          </p:cNvPicPr>
          <p:nvPr>
            <p:ph sz="quarter" idx="13"/>
          </p:nvPr>
        </p:nvPicPr>
        <p:blipFill>
          <a:blip r:embed="rId3"/>
          <a:srcRect l="8761" r="1948" b="-1"/>
          <a:stretch>
            <a:fillRect/>
          </a:stretch>
        </p:blipFill>
        <p:spPr>
          <a:xfrm>
            <a:off x="7370064" y="2505456"/>
            <a:ext cx="3494466" cy="2935224"/>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B3B58A19-E0C2-048E-7C2B-283D6D81F70F}"/>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1981200"/>
            <a:ext cx="6096626" cy="3962400"/>
          </a:xfrm>
        </p:spPr>
        <p:txBody>
          <a:bodyPr>
            <a:normAutofit/>
          </a:bodyPr>
          <a:lstStyle/>
          <a:p>
            <a:pPr marL="0" indent="0">
              <a:lnSpc>
                <a:spcPct val="110000"/>
              </a:lnSpc>
              <a:spcBef>
                <a:spcPts val="2500"/>
              </a:spcBef>
              <a:buFont typeface="Arial" panose="020B0604020202020204" pitchFamily="34" charset="0"/>
              <a:buNone/>
            </a:pPr>
            <a:r>
              <a:rPr lang="en-US" sz="1600" b="1" cap="none" dirty="0"/>
              <a:t>Key Personality Dichotomies</a:t>
            </a:r>
          </a:p>
          <a:p>
            <a:pPr marL="0" lvl="1" indent="0">
              <a:lnSpc>
                <a:spcPct val="110000"/>
              </a:lnSpc>
              <a:buFont typeface="Arial" panose="020B0604020202020204" pitchFamily="34" charset="0"/>
              <a:buNone/>
            </a:pPr>
            <a:r>
              <a:rPr lang="en-US" sz="1600" cap="none" dirty="0"/>
              <a:t>The four main dichotomies are Extraversion/Introversion, Intuition/Sensing, Feeling/Thinking, and Judging/Perceiving. These categories describe basic personality preferences.</a:t>
            </a:r>
          </a:p>
          <a:p>
            <a:pPr marL="0" indent="0">
              <a:lnSpc>
                <a:spcPct val="110000"/>
              </a:lnSpc>
              <a:spcBef>
                <a:spcPts val="2500"/>
              </a:spcBef>
              <a:buFont typeface="Arial" panose="020B0604020202020204" pitchFamily="34" charset="0"/>
              <a:buNone/>
            </a:pPr>
            <a:r>
              <a:rPr lang="en-US" sz="1600" b="1" cap="none" dirty="0"/>
              <a:t>Sixteen Myers-Briggs Types</a:t>
            </a:r>
          </a:p>
          <a:p>
            <a:pPr marL="0" lvl="1" indent="0">
              <a:lnSpc>
                <a:spcPct val="110000"/>
              </a:lnSpc>
              <a:buFont typeface="Arial" panose="020B0604020202020204" pitchFamily="34" charset="0"/>
              <a:buNone/>
            </a:pPr>
            <a:r>
              <a:rPr lang="en-US" sz="1600" cap="none" dirty="0"/>
              <a:t>The Myers-Briggs model combines these dichotomies into sixteen types offering a framework for understanding personal differences.</a:t>
            </a:r>
          </a:p>
          <a:p>
            <a:pPr marL="0" indent="0">
              <a:lnSpc>
                <a:spcPct val="110000"/>
              </a:lnSpc>
              <a:spcBef>
                <a:spcPts val="2500"/>
              </a:spcBef>
              <a:buFont typeface="Arial" panose="020B0604020202020204" pitchFamily="34" charset="0"/>
              <a:buNone/>
            </a:pPr>
            <a:r>
              <a:rPr lang="en-US" sz="1600" b="1" cap="none" dirty="0"/>
              <a:t>Benefits of Self-Knowledge</a:t>
            </a:r>
          </a:p>
          <a:p>
            <a:pPr marL="0" lvl="1" indent="0">
              <a:lnSpc>
                <a:spcPct val="110000"/>
              </a:lnSpc>
              <a:buFont typeface="Arial" panose="020B0604020202020204" pitchFamily="34" charset="0"/>
              <a:buNone/>
            </a:pPr>
            <a:r>
              <a:rPr lang="en-US" sz="1600" cap="none" dirty="0"/>
              <a:t>Understanding your personality type can help improve communication, boost teamwork, and support personal growth in various environments.</a:t>
            </a:r>
          </a:p>
        </p:txBody>
      </p:sp>
    </p:spTree>
    <p:extLst>
      <p:ext uri="{BB962C8B-B14F-4D97-AF65-F5344CB8AC3E}">
        <p14:creationId xmlns:p14="http://schemas.microsoft.com/office/powerpoint/2010/main" val="2310392991"/>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E9432C-CED6-5CDE-BCDE-857FE174608C}"/>
              </a:ext>
            </a:extLst>
          </p:cNvPr>
          <p:cNvPicPr>
            <a:picLocks noChangeAspect="1"/>
          </p:cNvPicPr>
          <p:nvPr/>
        </p:nvPicPr>
        <p:blipFill>
          <a:blip r:embed="rId2"/>
          <a:stretch>
            <a:fillRect/>
          </a:stretch>
        </p:blipFill>
        <p:spPr>
          <a:xfrm>
            <a:off x="3078199" y="965200"/>
            <a:ext cx="6035601" cy="5326417"/>
          </a:xfrm>
          <a:prstGeom prst="rect">
            <a:avLst/>
          </a:prstGeom>
        </p:spPr>
      </p:pic>
    </p:spTree>
    <p:extLst>
      <p:ext uri="{BB962C8B-B14F-4D97-AF65-F5344CB8AC3E}">
        <p14:creationId xmlns:p14="http://schemas.microsoft.com/office/powerpoint/2010/main" val="3151619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39F23-59BD-9571-364D-7D02DBDA8FF6}"/>
              </a:ext>
            </a:extLst>
          </p:cNvPr>
          <p:cNvSpPr>
            <a:spLocks noGrp="1"/>
          </p:cNvSpPr>
          <p:nvPr>
            <p:ph type="title"/>
          </p:nvPr>
        </p:nvSpPr>
        <p:spPr>
          <a:xfrm>
            <a:off x="641074" y="1588878"/>
            <a:ext cx="2844002" cy="3680244"/>
          </a:xfrm>
        </p:spPr>
        <p:txBody>
          <a:bodyPr>
            <a:normAutofit/>
          </a:bodyPr>
          <a:lstStyle/>
          <a:p>
            <a:pPr algn="l"/>
            <a:r>
              <a:rPr lang="en-US" sz="3700">
                <a:solidFill>
                  <a:srgbClr val="FFFFFF"/>
                </a:solidFill>
              </a:rPr>
              <a:t>The INTJ Personality</a:t>
            </a:r>
          </a:p>
        </p:txBody>
      </p:sp>
      <p:graphicFrame>
        <p:nvGraphicFramePr>
          <p:cNvPr id="4" name="Content Placeholder 4">
            <a:extLst>
              <a:ext uri="{FF2B5EF4-FFF2-40B4-BE49-F238E27FC236}">
                <a16:creationId xmlns:a16="http://schemas.microsoft.com/office/drawing/2014/main" id="{7A1A5503-FB0B-41CF-A2D7-29B5E5B647DE}"/>
              </a:ext>
            </a:extLst>
          </p:cNvPr>
          <p:cNvGraphicFramePr>
            <a:graphicFrameLocks noGrp="1"/>
          </p:cNvGraphicFramePr>
          <p:nvPr>
            <p:ph sz="quarter" idx="13"/>
            <p:extLst>
              <p:ext uri="{D42A27DB-BD31-4B8C-83A1-F6EECF244321}">
                <p14:modId xmlns:p14="http://schemas.microsoft.com/office/powerpoint/2010/main" val="41926753"/>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4634794" y="1049695"/>
          <a:ext cx="6642806" cy="4758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3500787"/>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89634-6FC8-0C78-8068-74543CFA8AAD}"/>
              </a:ext>
            </a:extLst>
          </p:cNvPr>
          <p:cNvSpPr>
            <a:spLocks noGrp="1"/>
          </p:cNvSpPr>
          <p:nvPr>
            <p:ph type="title"/>
          </p:nvPr>
        </p:nvSpPr>
        <p:spPr>
          <a:xfrm>
            <a:off x="913776" y="618517"/>
            <a:ext cx="6672886" cy="1596177"/>
          </a:xfrm>
        </p:spPr>
        <p:txBody>
          <a:bodyPr vert="horz" lIns="91440" tIns="45720" rIns="91440" bIns="45720" rtlCol="0" anchor="ctr">
            <a:normAutofit/>
          </a:bodyPr>
          <a:lstStyle/>
          <a:p>
            <a:r>
              <a:rPr lang="en-US" dirty="0"/>
              <a:t>the INTP Type</a:t>
            </a:r>
          </a:p>
        </p:txBody>
      </p:sp>
      <p:pic>
        <p:nvPicPr>
          <p:cNvPr id="5" name="Content Placeholder 4" descr="Plastic mannequin head placed on stack of hardcover books in front of blackboard. Multicolored letters coming out of head. Some letters are seen in head as brain. The board is green. Shot indoor with a medium format camera. No people are seen in frame.">
            <a:extLst>
              <a:ext uri="{FF2B5EF4-FFF2-40B4-BE49-F238E27FC236}">
                <a16:creationId xmlns:a16="http://schemas.microsoft.com/office/drawing/2014/main" id="{57EAD173-A246-49F7-9CA5-9FEB0D2FAF8B}"/>
              </a:ext>
            </a:extLst>
          </p:cNvPr>
          <p:cNvPicPr>
            <a:picLocks noGrp="1" noChangeAspect="1"/>
          </p:cNvPicPr>
          <p:nvPr>
            <p:ph sz="quarter" idx="13"/>
          </p:nvPr>
        </p:nvPicPr>
        <p:blipFill>
          <a:blip r:embed="rId3"/>
          <a:srcRect l="24743" r="30741"/>
          <a:stretch>
            <a:fillRect/>
          </a:stretch>
        </p:blipFill>
        <p:spPr>
          <a:xfrm>
            <a:off x="8121445" y="10"/>
            <a:ext cx="4070555" cy="6857990"/>
          </a:xfrm>
          <a:prstGeom prst="rect">
            <a:avLst/>
          </a:prstGeom>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B25D5C00-E375-6636-0E02-C347DEBD01C6}"/>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672887" cy="3424107"/>
          </a:xfrm>
        </p:spPr>
        <p:txBody>
          <a:bodyPr>
            <a:noAutofit/>
          </a:bodyPr>
          <a:lstStyle/>
          <a:p>
            <a:pPr marL="0" indent="0">
              <a:spcBef>
                <a:spcPts val="2500"/>
              </a:spcBef>
              <a:buFont typeface="Arial" panose="020B0604020202020204" pitchFamily="34" charset="0"/>
              <a:buNone/>
            </a:pPr>
            <a:r>
              <a:rPr lang="en-US" sz="1600" b="1" cap="none" dirty="0"/>
              <a:t>Analytical and Innovative</a:t>
            </a:r>
          </a:p>
          <a:p>
            <a:pPr marL="0" lvl="1" indent="0">
              <a:buFont typeface="Arial" panose="020B0604020202020204" pitchFamily="34" charset="0"/>
              <a:buNone/>
            </a:pPr>
            <a:r>
              <a:rPr lang="en-US" sz="1600" cap="none" dirty="0" err="1"/>
              <a:t>INTPs</a:t>
            </a:r>
            <a:r>
              <a:rPr lang="en-US" sz="1600" cap="none" dirty="0"/>
              <a:t> are highly analytical, excelling in problem-solving and generating innovative ideas across various fields.</a:t>
            </a:r>
          </a:p>
          <a:p>
            <a:pPr marL="0" indent="0">
              <a:spcBef>
                <a:spcPts val="2500"/>
              </a:spcBef>
              <a:buFont typeface="Arial" panose="020B0604020202020204" pitchFamily="34" charset="0"/>
              <a:buNone/>
            </a:pPr>
            <a:r>
              <a:rPr lang="en-US" sz="1600" b="1" cap="none" dirty="0"/>
              <a:t>Love for Complex Ideas</a:t>
            </a:r>
          </a:p>
          <a:p>
            <a:pPr marL="0" lvl="1" indent="0">
              <a:buFont typeface="Arial" panose="020B0604020202020204" pitchFamily="34" charset="0"/>
              <a:buNone/>
            </a:pPr>
            <a:r>
              <a:rPr lang="en-US" sz="1600" cap="none" dirty="0"/>
              <a:t>They enjoy exploring abstract concepts and complex theories, often engaging in deep thinking and research.</a:t>
            </a:r>
          </a:p>
          <a:p>
            <a:pPr marL="0" indent="0">
              <a:spcBef>
                <a:spcPts val="2500"/>
              </a:spcBef>
              <a:buFont typeface="Arial" panose="020B0604020202020204" pitchFamily="34" charset="0"/>
              <a:buNone/>
            </a:pPr>
            <a:r>
              <a:rPr lang="en-US" sz="1600" b="1" cap="none" dirty="0"/>
              <a:t>Valuing Independence</a:t>
            </a:r>
          </a:p>
          <a:p>
            <a:pPr marL="0" lvl="1" indent="0">
              <a:buFont typeface="Arial" panose="020B0604020202020204" pitchFamily="34" charset="0"/>
              <a:buNone/>
            </a:pPr>
            <a:r>
              <a:rPr lang="en-US" sz="1600" cap="none" dirty="0" err="1"/>
              <a:t>INTPs</a:t>
            </a:r>
            <a:r>
              <a:rPr lang="en-US" sz="1600" cap="none" dirty="0"/>
              <a:t> prefer independence and autonomy, seeking intellectual freedom in their pursuits and conversations.</a:t>
            </a:r>
          </a:p>
        </p:txBody>
      </p:sp>
    </p:spTree>
    <p:extLst>
      <p:ext uri="{BB962C8B-B14F-4D97-AF65-F5344CB8AC3E}">
        <p14:creationId xmlns:p14="http://schemas.microsoft.com/office/powerpoint/2010/main" val="2340333724"/>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096DF-A8F1-DEE6-AC65-ACCCE6D303D3}"/>
              </a:ext>
            </a:extLst>
          </p:cNvPr>
          <p:cNvSpPr>
            <a:spLocks noGrp="1"/>
          </p:cNvSpPr>
          <p:nvPr>
            <p:ph type="title"/>
          </p:nvPr>
        </p:nvSpPr>
        <p:spPr>
          <a:xfrm>
            <a:off x="913776" y="618517"/>
            <a:ext cx="6672886" cy="1596177"/>
          </a:xfrm>
        </p:spPr>
        <p:txBody>
          <a:bodyPr vert="horz" lIns="91440" tIns="45720" rIns="91440" bIns="45720" rtlCol="0" anchor="ctr">
            <a:normAutofit/>
          </a:bodyPr>
          <a:lstStyle/>
          <a:p>
            <a:r>
              <a:rPr lang="en-US" dirty="0"/>
              <a:t>the ENTJ Type</a:t>
            </a:r>
          </a:p>
        </p:txBody>
      </p:sp>
      <p:pic>
        <p:nvPicPr>
          <p:cNvPr id="5" name="Content Placeholder 4" descr="Wooden pawns sitting in a row on a wood surface before defocused grey background. One of the pawns is red in color and standing out from the crowd. Horizontal composition with selective focus and copy space. Success, leadership and standing out from the crowd concept.">
            <a:extLst>
              <a:ext uri="{FF2B5EF4-FFF2-40B4-BE49-F238E27FC236}">
                <a16:creationId xmlns:a16="http://schemas.microsoft.com/office/drawing/2014/main" id="{EB26647B-7EA0-4F6A-92D9-281ECBD99709}"/>
              </a:ext>
            </a:extLst>
          </p:cNvPr>
          <p:cNvPicPr>
            <a:picLocks noGrp="1" noChangeAspect="1"/>
          </p:cNvPicPr>
          <p:nvPr>
            <p:ph sz="quarter" idx="13"/>
          </p:nvPr>
        </p:nvPicPr>
        <p:blipFill>
          <a:blip r:embed="rId3"/>
          <a:srcRect l="23189" r="37191" b="-1"/>
          <a:stretch>
            <a:fillRect/>
          </a:stretch>
        </p:blipFill>
        <p:spPr>
          <a:xfrm>
            <a:off x="8121445" y="10"/>
            <a:ext cx="4070555" cy="6857990"/>
          </a:xfrm>
          <a:prstGeom prst="rect">
            <a:avLst/>
          </a:prstGeom>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7E36FAFD-C9DD-38EF-6A5F-F86720D08C3C}"/>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672887" cy="3424107"/>
          </a:xfrm>
        </p:spPr>
        <p:txBody>
          <a:bodyPr>
            <a:noAutofit/>
          </a:bodyPr>
          <a:lstStyle/>
          <a:p>
            <a:pPr marL="0" indent="0">
              <a:spcBef>
                <a:spcPts val="2500"/>
              </a:spcBef>
              <a:buFont typeface="Arial" panose="020B0604020202020204" pitchFamily="34" charset="0"/>
              <a:buNone/>
            </a:pPr>
            <a:r>
              <a:rPr lang="en-US" sz="1600" b="1" cap="none" dirty="0"/>
              <a:t>Strategic Leadership</a:t>
            </a:r>
          </a:p>
          <a:p>
            <a:pPr marL="0" lvl="1" indent="0">
              <a:buFont typeface="Arial" panose="020B0604020202020204" pitchFamily="34" charset="0"/>
              <a:buNone/>
            </a:pPr>
            <a:r>
              <a:rPr lang="en-US" sz="1600" cap="none" dirty="0" err="1"/>
              <a:t>ENTJs</a:t>
            </a:r>
            <a:r>
              <a:rPr lang="en-US" sz="1600" cap="none" dirty="0"/>
              <a:t> are recognized for their ability to think strategically and guide teams toward long-term goals with clear direction.</a:t>
            </a:r>
          </a:p>
          <a:p>
            <a:pPr marL="0" indent="0">
              <a:spcBef>
                <a:spcPts val="2500"/>
              </a:spcBef>
              <a:buFont typeface="Arial" panose="020B0604020202020204" pitchFamily="34" charset="0"/>
              <a:buNone/>
            </a:pPr>
            <a:r>
              <a:rPr lang="en-US" sz="1600" b="1" cap="none" dirty="0"/>
              <a:t>Resource Organization</a:t>
            </a:r>
          </a:p>
          <a:p>
            <a:pPr marL="0" lvl="1" indent="0">
              <a:buFont typeface="Arial" panose="020B0604020202020204" pitchFamily="34" charset="0"/>
              <a:buNone/>
            </a:pPr>
            <a:r>
              <a:rPr lang="en-US" sz="1600" cap="none" dirty="0" err="1"/>
              <a:t>ENTJs</a:t>
            </a:r>
            <a:r>
              <a:rPr lang="en-US" sz="1600" cap="none" dirty="0"/>
              <a:t> excel in organizing resources efficiently, ensuring that projects and teams are set up for maximum effectiveness.</a:t>
            </a:r>
          </a:p>
          <a:p>
            <a:pPr marL="0" indent="0">
              <a:spcBef>
                <a:spcPts val="2500"/>
              </a:spcBef>
              <a:buFont typeface="Arial" panose="020B0604020202020204" pitchFamily="34" charset="0"/>
              <a:buNone/>
            </a:pPr>
            <a:r>
              <a:rPr lang="en-US" sz="1600" b="1" cap="none" dirty="0"/>
              <a:t>Confidence and Motivation</a:t>
            </a:r>
          </a:p>
          <a:p>
            <a:pPr marL="0" lvl="1" indent="0">
              <a:buFont typeface="Arial" panose="020B0604020202020204" pitchFamily="34" charset="0"/>
              <a:buNone/>
            </a:pPr>
            <a:r>
              <a:rPr lang="en-US" sz="1600" cap="none" dirty="0"/>
              <a:t>Highly confident and assertive, </a:t>
            </a:r>
            <a:r>
              <a:rPr lang="en-US" sz="1600" cap="none" dirty="0" err="1"/>
              <a:t>ENTJs</a:t>
            </a:r>
            <a:r>
              <a:rPr lang="en-US" sz="1600" cap="none" dirty="0"/>
              <a:t> motivate others and thrive in challenging environments, making them valuable leaders.</a:t>
            </a:r>
          </a:p>
        </p:txBody>
      </p:sp>
    </p:spTree>
    <p:extLst>
      <p:ext uri="{BB962C8B-B14F-4D97-AF65-F5344CB8AC3E}">
        <p14:creationId xmlns:p14="http://schemas.microsoft.com/office/powerpoint/2010/main" val="3931723760"/>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1CA35-CEFF-8D43-49AB-F325C0C38636}"/>
              </a:ext>
            </a:extLst>
          </p:cNvPr>
          <p:cNvSpPr>
            <a:spLocks noGrp="1"/>
          </p:cNvSpPr>
          <p:nvPr>
            <p:ph type="title"/>
          </p:nvPr>
        </p:nvSpPr>
        <p:spPr>
          <a:xfrm>
            <a:off x="913776" y="618517"/>
            <a:ext cx="6672886" cy="1596177"/>
          </a:xfrm>
        </p:spPr>
        <p:txBody>
          <a:bodyPr vert="horz" lIns="91440" tIns="45720" rIns="91440" bIns="45720" rtlCol="0" anchor="ctr">
            <a:normAutofit/>
          </a:bodyPr>
          <a:lstStyle/>
          <a:p>
            <a:r>
              <a:rPr lang="en-US" dirty="0"/>
              <a:t>the ENTP Personality</a:t>
            </a:r>
          </a:p>
        </p:txBody>
      </p:sp>
      <p:pic>
        <p:nvPicPr>
          <p:cNvPr id="5" name="Content Placeholder 4" descr="Top view of young business team working together at office. Woman pointing at a chart and explaining the analysis about business strategies.">
            <a:extLst>
              <a:ext uri="{FF2B5EF4-FFF2-40B4-BE49-F238E27FC236}">
                <a16:creationId xmlns:a16="http://schemas.microsoft.com/office/drawing/2014/main" id="{B07A3304-0342-4A37-A86E-54A697A46B14}"/>
              </a:ext>
            </a:extLst>
          </p:cNvPr>
          <p:cNvPicPr>
            <a:picLocks noGrp="1" noChangeAspect="1"/>
          </p:cNvPicPr>
          <p:nvPr>
            <p:ph sz="quarter" idx="13"/>
          </p:nvPr>
        </p:nvPicPr>
        <p:blipFill>
          <a:blip r:embed="rId3"/>
          <a:srcRect l="39167" r="21213" b="-1"/>
          <a:stretch>
            <a:fillRect/>
          </a:stretch>
        </p:blipFill>
        <p:spPr>
          <a:xfrm>
            <a:off x="8121445" y="10"/>
            <a:ext cx="4070555" cy="6857990"/>
          </a:xfrm>
          <a:prstGeom prst="rect">
            <a:avLst/>
          </a:prstGeom>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539566A1-0771-E64A-6FD8-F20783A855DA}"/>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672887" cy="3424107"/>
          </a:xfrm>
        </p:spPr>
        <p:txBody>
          <a:bodyPr>
            <a:noAutofit/>
          </a:bodyPr>
          <a:lstStyle/>
          <a:p>
            <a:pPr marL="0" indent="0">
              <a:spcBef>
                <a:spcPts val="2500"/>
              </a:spcBef>
              <a:buFont typeface="Arial" panose="020B0604020202020204" pitchFamily="34" charset="0"/>
              <a:buNone/>
            </a:pPr>
            <a:r>
              <a:rPr lang="en-US" sz="1600" b="1" cap="none" dirty="0"/>
              <a:t>Creativity and Curiosity</a:t>
            </a:r>
          </a:p>
          <a:p>
            <a:pPr marL="0" lvl="1" indent="0">
              <a:buFont typeface="Arial" panose="020B0604020202020204" pitchFamily="34" charset="0"/>
              <a:buNone/>
            </a:pPr>
            <a:r>
              <a:rPr lang="en-US" sz="1600" cap="none" dirty="0" err="1"/>
              <a:t>ENTPs</a:t>
            </a:r>
            <a:r>
              <a:rPr lang="en-US" sz="1600" cap="none" dirty="0"/>
              <a:t> are known for their inventive ideas and inquisitive nature, constantly exploring new possibilities.</a:t>
            </a:r>
          </a:p>
          <a:p>
            <a:pPr marL="0" indent="0">
              <a:spcBef>
                <a:spcPts val="2500"/>
              </a:spcBef>
              <a:buFont typeface="Arial" panose="020B0604020202020204" pitchFamily="34" charset="0"/>
              <a:buNone/>
            </a:pPr>
            <a:r>
              <a:rPr lang="en-US" sz="1600" b="1" cap="none" dirty="0"/>
              <a:t>Adaptability and Innovation</a:t>
            </a:r>
          </a:p>
          <a:p>
            <a:pPr marL="0" lvl="1" indent="0">
              <a:buFont typeface="Arial" panose="020B0604020202020204" pitchFamily="34" charset="0"/>
              <a:buNone/>
            </a:pPr>
            <a:r>
              <a:rPr lang="en-US" sz="1600" cap="none" dirty="0"/>
              <a:t>They thrive in innovative environments, adapting quickly and embracing change to foster growth.</a:t>
            </a:r>
          </a:p>
          <a:p>
            <a:pPr marL="0" indent="0">
              <a:spcBef>
                <a:spcPts val="2500"/>
              </a:spcBef>
              <a:buFont typeface="Arial" panose="020B0604020202020204" pitchFamily="34" charset="0"/>
              <a:buNone/>
            </a:pPr>
            <a:r>
              <a:rPr lang="en-US" sz="1600" b="1" cap="none" dirty="0"/>
              <a:t>Debate and Persuasion</a:t>
            </a:r>
          </a:p>
          <a:p>
            <a:pPr marL="0" lvl="1" indent="0">
              <a:buFont typeface="Arial" panose="020B0604020202020204" pitchFamily="34" charset="0"/>
              <a:buNone/>
            </a:pPr>
            <a:r>
              <a:rPr lang="en-US" sz="1600" cap="none" dirty="0" err="1"/>
              <a:t>ENTPs</a:t>
            </a:r>
            <a:r>
              <a:rPr lang="en-US" sz="1600" cap="none" dirty="0"/>
              <a:t> enjoy challenging ideas through debate, using logic and wit to inspire and persuade others.</a:t>
            </a:r>
          </a:p>
        </p:txBody>
      </p:sp>
    </p:spTree>
    <p:extLst>
      <p:ext uri="{BB962C8B-B14F-4D97-AF65-F5344CB8AC3E}">
        <p14:creationId xmlns:p14="http://schemas.microsoft.com/office/powerpoint/2010/main" val="422501489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BF4BA-FDB9-57EF-7E6B-2AA5DBDB8D99}"/>
              </a:ext>
            </a:extLst>
          </p:cNvPr>
          <p:cNvSpPr>
            <a:spLocks noGrp="1"/>
          </p:cNvSpPr>
          <p:nvPr>
            <p:ph type="title"/>
          </p:nvPr>
        </p:nvSpPr>
        <p:spPr>
          <a:xfrm>
            <a:off x="913776" y="618517"/>
            <a:ext cx="6672886" cy="1596177"/>
          </a:xfrm>
        </p:spPr>
        <p:txBody>
          <a:bodyPr vert="horz" lIns="91440" tIns="45720" rIns="91440" bIns="45720" rtlCol="0" anchor="ctr">
            <a:normAutofit/>
          </a:bodyPr>
          <a:lstStyle/>
          <a:p>
            <a:r>
              <a:rPr lang="en-US" dirty="0"/>
              <a:t>the INFJ Type</a:t>
            </a:r>
          </a:p>
        </p:txBody>
      </p:sp>
      <p:pic>
        <p:nvPicPr>
          <p:cNvPr id="5" name="Content Placeholder 4" descr="Yin Yang with people">
            <a:extLst>
              <a:ext uri="{FF2B5EF4-FFF2-40B4-BE49-F238E27FC236}">
                <a16:creationId xmlns:a16="http://schemas.microsoft.com/office/drawing/2014/main" id="{0C09A26A-157A-48DD-82F3-04C888F73937}"/>
              </a:ext>
            </a:extLst>
          </p:cNvPr>
          <p:cNvPicPr>
            <a:picLocks noGrp="1" noChangeAspect="1"/>
          </p:cNvPicPr>
          <p:nvPr>
            <p:ph sz="quarter" idx="13"/>
          </p:nvPr>
        </p:nvPicPr>
        <p:blipFill>
          <a:blip r:embed="rId3"/>
          <a:srcRect l="20490" r="39890" b="-1"/>
          <a:stretch>
            <a:fillRect/>
          </a:stretch>
        </p:blipFill>
        <p:spPr>
          <a:xfrm>
            <a:off x="8121445" y="10"/>
            <a:ext cx="4070555" cy="6857990"/>
          </a:xfrm>
          <a:prstGeom prst="rect">
            <a:avLst/>
          </a:prstGeom>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2A3485A2-79A5-22FC-EF22-FAE8861D66A9}"/>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672887" cy="3424107"/>
          </a:xfrm>
        </p:spPr>
        <p:txBody>
          <a:bodyPr>
            <a:noAutofit/>
          </a:bodyPr>
          <a:lstStyle/>
          <a:p>
            <a:pPr marL="0" indent="0">
              <a:spcBef>
                <a:spcPts val="2500"/>
              </a:spcBef>
              <a:buFont typeface="Arial" panose="020B0604020202020204" pitchFamily="34" charset="0"/>
              <a:buNone/>
            </a:pPr>
            <a:r>
              <a:rPr lang="en-US" sz="1600" b="1" cap="none" dirty="0"/>
              <a:t>Empathy and Intuition</a:t>
            </a:r>
          </a:p>
          <a:p>
            <a:pPr marL="0" lvl="1" indent="0">
              <a:buFont typeface="Arial" panose="020B0604020202020204" pitchFamily="34" charset="0"/>
              <a:buNone/>
            </a:pPr>
            <a:r>
              <a:rPr lang="en-US" sz="1600" cap="none" dirty="0" err="1"/>
              <a:t>INFJs</a:t>
            </a:r>
            <a:r>
              <a:rPr lang="en-US" sz="1600" cap="none" dirty="0"/>
              <a:t> are deeply empathetic and intuitive, often understanding and anticipating the needs of others before they are expressed.</a:t>
            </a:r>
          </a:p>
          <a:p>
            <a:pPr marL="0" indent="0">
              <a:spcBef>
                <a:spcPts val="2500"/>
              </a:spcBef>
              <a:buFont typeface="Arial" panose="020B0604020202020204" pitchFamily="34" charset="0"/>
              <a:buNone/>
            </a:pPr>
            <a:r>
              <a:rPr lang="en-US" sz="1600" b="1" cap="none" dirty="0"/>
              <a:t>Meaningful Relationships</a:t>
            </a:r>
          </a:p>
          <a:p>
            <a:pPr marL="0" lvl="1" indent="0">
              <a:buFont typeface="Arial" panose="020B0604020202020204" pitchFamily="34" charset="0"/>
              <a:buNone/>
            </a:pPr>
            <a:r>
              <a:rPr lang="en-US" sz="1600" cap="none" dirty="0"/>
              <a:t>They value genuine, meaningful connections and strive to make a positive impact in their relationships and the broader world.</a:t>
            </a:r>
          </a:p>
          <a:p>
            <a:pPr marL="0" indent="0">
              <a:spcBef>
                <a:spcPts val="2500"/>
              </a:spcBef>
              <a:buFont typeface="Arial" panose="020B0604020202020204" pitchFamily="34" charset="0"/>
              <a:buNone/>
            </a:pPr>
            <a:r>
              <a:rPr lang="en-US" sz="1600" b="1" cap="none" dirty="0"/>
              <a:t>Creativity and Compassion</a:t>
            </a:r>
          </a:p>
          <a:p>
            <a:pPr marL="0" lvl="1" indent="0">
              <a:buFont typeface="Arial" panose="020B0604020202020204" pitchFamily="34" charset="0"/>
              <a:buNone/>
            </a:pPr>
            <a:r>
              <a:rPr lang="en-US" sz="1600" cap="none" dirty="0" err="1"/>
              <a:t>INFJs</a:t>
            </a:r>
            <a:r>
              <a:rPr lang="en-US" sz="1600" cap="none" dirty="0"/>
              <a:t> excel in creative and helping professions, using their insight and compassion to inspire and support others.</a:t>
            </a:r>
          </a:p>
        </p:txBody>
      </p:sp>
    </p:spTree>
    <p:extLst>
      <p:ext uri="{BB962C8B-B14F-4D97-AF65-F5344CB8AC3E}">
        <p14:creationId xmlns:p14="http://schemas.microsoft.com/office/powerpoint/2010/main" val="401782341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59FACE42-44B0-4185-8ED4-9043A78C860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2" name="Group 11">
            <a:extLst>
              <a:ext uri="{FF2B5EF4-FFF2-40B4-BE49-F238E27FC236}">
                <a16:creationId xmlns:a16="http://schemas.microsoft.com/office/drawing/2014/main" id="{A838DBA2-246D-4087-AE0A-6EA2B4B65A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053888" cy="6858001"/>
            <a:chOff x="-14288" y="0"/>
            <a:chExt cx="12053888" cy="6858001"/>
          </a:xfrm>
        </p:grpSpPr>
        <p:grpSp>
          <p:nvGrpSpPr>
            <p:cNvPr id="13" name="Group 12">
              <a:extLst>
                <a:ext uri="{FF2B5EF4-FFF2-40B4-BE49-F238E27FC236}">
                  <a16:creationId xmlns:a16="http://schemas.microsoft.com/office/drawing/2014/main" id="{B4406F95-9579-494D-BE1E-A012A7F4CB3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5" name="Rectangle 5">
                <a:extLst>
                  <a:ext uri="{FF2B5EF4-FFF2-40B4-BE49-F238E27FC236}">
                    <a16:creationId xmlns:a16="http://schemas.microsoft.com/office/drawing/2014/main" id="{4C8D671A-5C73-44CA-B6D0-7F3BC195BA6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26" name="Freeform 6">
                <a:extLst>
                  <a:ext uri="{FF2B5EF4-FFF2-40B4-BE49-F238E27FC236}">
                    <a16:creationId xmlns:a16="http://schemas.microsoft.com/office/drawing/2014/main" id="{F0DB3AC8-B5AD-4004-B0B9-74B58BECA0C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7" name="Freeform 7">
                <a:extLst>
                  <a:ext uri="{FF2B5EF4-FFF2-40B4-BE49-F238E27FC236}">
                    <a16:creationId xmlns:a16="http://schemas.microsoft.com/office/drawing/2014/main" id="{F3B2C8F3-E236-45B2-B2E1-8460F8FD6D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 name="Freeform 8">
                <a:extLst>
                  <a:ext uri="{FF2B5EF4-FFF2-40B4-BE49-F238E27FC236}">
                    <a16:creationId xmlns:a16="http://schemas.microsoft.com/office/drawing/2014/main" id="{761EE3AC-0BC2-4A29-AD58-5CB0EEFF96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 name="Freeform 9">
                <a:extLst>
                  <a:ext uri="{FF2B5EF4-FFF2-40B4-BE49-F238E27FC236}">
                    <a16:creationId xmlns:a16="http://schemas.microsoft.com/office/drawing/2014/main" id="{38DC43BE-83DD-43F3-A21F-9B58B1074FF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 name="Freeform 10">
                <a:extLst>
                  <a:ext uri="{FF2B5EF4-FFF2-40B4-BE49-F238E27FC236}">
                    <a16:creationId xmlns:a16="http://schemas.microsoft.com/office/drawing/2014/main" id="{112583CE-53E8-48F6-9F71-25A32BFD6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 name="Freeform 11">
                <a:extLst>
                  <a:ext uri="{FF2B5EF4-FFF2-40B4-BE49-F238E27FC236}">
                    <a16:creationId xmlns:a16="http://schemas.microsoft.com/office/drawing/2014/main" id="{229A7966-2C4F-4334-8FB7-08521F984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 name="Freeform 12">
                <a:extLst>
                  <a:ext uri="{FF2B5EF4-FFF2-40B4-BE49-F238E27FC236}">
                    <a16:creationId xmlns:a16="http://schemas.microsoft.com/office/drawing/2014/main" id="{656FCF6A-DF5B-42AA-83C4-22CD7B9947D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 name="Freeform 13">
                <a:extLst>
                  <a:ext uri="{FF2B5EF4-FFF2-40B4-BE49-F238E27FC236}">
                    <a16:creationId xmlns:a16="http://schemas.microsoft.com/office/drawing/2014/main" id="{E908B3EE-F31D-4E8D-BF3C-71F5B35F02F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4" name="Freeform 14">
                <a:extLst>
                  <a:ext uri="{FF2B5EF4-FFF2-40B4-BE49-F238E27FC236}">
                    <a16:creationId xmlns:a16="http://schemas.microsoft.com/office/drawing/2014/main" id="{DA9F96D7-B42C-4F80-8F26-72388FE0C2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5" name="Freeform 15">
                <a:extLst>
                  <a:ext uri="{FF2B5EF4-FFF2-40B4-BE49-F238E27FC236}">
                    <a16:creationId xmlns:a16="http://schemas.microsoft.com/office/drawing/2014/main" id="{5C9D5861-5A45-408A-A25E-61ED661AD75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6" name="Line 16">
                <a:extLst>
                  <a:ext uri="{FF2B5EF4-FFF2-40B4-BE49-F238E27FC236}">
                    <a16:creationId xmlns:a16="http://schemas.microsoft.com/office/drawing/2014/main" id="{DEEF5DD7-13B2-4CBB-A1AE-193A618B0F0A}"/>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7" name="Freeform 17">
                <a:extLst>
                  <a:ext uri="{FF2B5EF4-FFF2-40B4-BE49-F238E27FC236}">
                    <a16:creationId xmlns:a16="http://schemas.microsoft.com/office/drawing/2014/main" id="{3D896DDA-5AD2-4360-9E65-A792131051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8" name="Freeform 18">
                <a:extLst>
                  <a:ext uri="{FF2B5EF4-FFF2-40B4-BE49-F238E27FC236}">
                    <a16:creationId xmlns:a16="http://schemas.microsoft.com/office/drawing/2014/main" id="{C088F3B1-D893-4078-8EAE-6A3776F67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9" name="Freeform 19">
                <a:extLst>
                  <a:ext uri="{FF2B5EF4-FFF2-40B4-BE49-F238E27FC236}">
                    <a16:creationId xmlns:a16="http://schemas.microsoft.com/office/drawing/2014/main" id="{23CCB367-42E1-4DEF-BABD-7457EB9F2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0" name="Freeform 20">
                <a:extLst>
                  <a:ext uri="{FF2B5EF4-FFF2-40B4-BE49-F238E27FC236}">
                    <a16:creationId xmlns:a16="http://schemas.microsoft.com/office/drawing/2014/main" id="{BAFD46CE-CD21-4C8E-8ACE-B1A0B74A90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1" name="Rectangle 21">
                <a:extLst>
                  <a:ext uri="{FF2B5EF4-FFF2-40B4-BE49-F238E27FC236}">
                    <a16:creationId xmlns:a16="http://schemas.microsoft.com/office/drawing/2014/main" id="{23980A26-1FFF-4434-A77C-C5A1C96A54B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2" name="Freeform 22">
                <a:extLst>
                  <a:ext uri="{FF2B5EF4-FFF2-40B4-BE49-F238E27FC236}">
                    <a16:creationId xmlns:a16="http://schemas.microsoft.com/office/drawing/2014/main" id="{AE64C1E5-E917-4222-8080-3EF831FB46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3" name="Freeform 23">
                <a:extLst>
                  <a:ext uri="{FF2B5EF4-FFF2-40B4-BE49-F238E27FC236}">
                    <a16:creationId xmlns:a16="http://schemas.microsoft.com/office/drawing/2014/main" id="{D4D42DE6-99E5-4D28-834E-6601A7DD93A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Freeform 24">
                <a:extLst>
                  <a:ext uri="{FF2B5EF4-FFF2-40B4-BE49-F238E27FC236}">
                    <a16:creationId xmlns:a16="http://schemas.microsoft.com/office/drawing/2014/main" id="{194304B3-4C44-49E0-A677-19E2DA8CC9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5" name="Freeform 25">
                <a:extLst>
                  <a:ext uri="{FF2B5EF4-FFF2-40B4-BE49-F238E27FC236}">
                    <a16:creationId xmlns:a16="http://schemas.microsoft.com/office/drawing/2014/main" id="{C726387F-F77D-4FB6-A177-1DC6115E849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Freeform 26">
                <a:extLst>
                  <a:ext uri="{FF2B5EF4-FFF2-40B4-BE49-F238E27FC236}">
                    <a16:creationId xmlns:a16="http://schemas.microsoft.com/office/drawing/2014/main" id="{2F09766D-0653-4646-BA37-8FC23294B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7" name="Freeform 27">
                <a:extLst>
                  <a:ext uri="{FF2B5EF4-FFF2-40B4-BE49-F238E27FC236}">
                    <a16:creationId xmlns:a16="http://schemas.microsoft.com/office/drawing/2014/main" id="{F50D9867-C9E0-462B-894F-B2F97E26AC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28">
                <a:extLst>
                  <a:ext uri="{FF2B5EF4-FFF2-40B4-BE49-F238E27FC236}">
                    <a16:creationId xmlns:a16="http://schemas.microsoft.com/office/drawing/2014/main" id="{44179987-9B3B-4BC1-9BDA-EC9F30A3794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29">
                <a:extLst>
                  <a:ext uri="{FF2B5EF4-FFF2-40B4-BE49-F238E27FC236}">
                    <a16:creationId xmlns:a16="http://schemas.microsoft.com/office/drawing/2014/main" id="{EF0E5480-8C2D-4FFE-9357-938DF0642B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30">
                <a:extLst>
                  <a:ext uri="{FF2B5EF4-FFF2-40B4-BE49-F238E27FC236}">
                    <a16:creationId xmlns:a16="http://schemas.microsoft.com/office/drawing/2014/main" id="{FDAC2F76-95E6-4EE4-8A26-47CDAE5C6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Freeform 31">
                <a:extLst>
                  <a:ext uri="{FF2B5EF4-FFF2-40B4-BE49-F238E27FC236}">
                    <a16:creationId xmlns:a16="http://schemas.microsoft.com/office/drawing/2014/main" id="{249EB4AA-5D5B-4A3A-9F2D-6E4EDF2046C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grpSp>
          <p:nvGrpSpPr>
            <p:cNvPr id="14" name="Group 13">
              <a:extLst>
                <a:ext uri="{FF2B5EF4-FFF2-40B4-BE49-F238E27FC236}">
                  <a16:creationId xmlns:a16="http://schemas.microsoft.com/office/drawing/2014/main" id="{375D3DC5-0B19-4EA9-A350-6218AC28CDA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5" name="Freeform 32">
                <a:extLst>
                  <a:ext uri="{FF2B5EF4-FFF2-40B4-BE49-F238E27FC236}">
                    <a16:creationId xmlns:a16="http://schemas.microsoft.com/office/drawing/2014/main" id="{86B5A458-9418-4EDA-9B6F-E4754ABAD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6" name="Freeform 33">
                <a:extLst>
                  <a:ext uri="{FF2B5EF4-FFF2-40B4-BE49-F238E27FC236}">
                    <a16:creationId xmlns:a16="http://schemas.microsoft.com/office/drawing/2014/main" id="{6307D20D-BE6F-4BFD-8A35-230A01AD726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 name="Freeform 34">
                <a:extLst>
                  <a:ext uri="{FF2B5EF4-FFF2-40B4-BE49-F238E27FC236}">
                    <a16:creationId xmlns:a16="http://schemas.microsoft.com/office/drawing/2014/main" id="{37A04039-8217-4B7F-8F43-4039DF087D8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 name="Freeform 35">
                <a:extLst>
                  <a:ext uri="{FF2B5EF4-FFF2-40B4-BE49-F238E27FC236}">
                    <a16:creationId xmlns:a16="http://schemas.microsoft.com/office/drawing/2014/main" id="{CA6CE641-5DEB-4A06-B9C3-B726A334C2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 name="Freeform 36">
                <a:extLst>
                  <a:ext uri="{FF2B5EF4-FFF2-40B4-BE49-F238E27FC236}">
                    <a16:creationId xmlns:a16="http://schemas.microsoft.com/office/drawing/2014/main" id="{D08C7C1C-DF39-4479-94BD-47E71DE422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 name="Freeform 37">
                <a:extLst>
                  <a:ext uri="{FF2B5EF4-FFF2-40B4-BE49-F238E27FC236}">
                    <a16:creationId xmlns:a16="http://schemas.microsoft.com/office/drawing/2014/main" id="{27C5EAA7-E449-48C0-9B14-E677E6ECF8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 name="Freeform 38">
                <a:extLst>
                  <a:ext uri="{FF2B5EF4-FFF2-40B4-BE49-F238E27FC236}">
                    <a16:creationId xmlns:a16="http://schemas.microsoft.com/office/drawing/2014/main" id="{AA6A8A39-39D4-41FE-9974-CB46106A73D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 name="Freeform 39">
                <a:extLst>
                  <a:ext uri="{FF2B5EF4-FFF2-40B4-BE49-F238E27FC236}">
                    <a16:creationId xmlns:a16="http://schemas.microsoft.com/office/drawing/2014/main" id="{433C6D82-AE91-4A0C-97C6-34399C9084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3" name="Freeform 40">
                <a:extLst>
                  <a:ext uri="{FF2B5EF4-FFF2-40B4-BE49-F238E27FC236}">
                    <a16:creationId xmlns:a16="http://schemas.microsoft.com/office/drawing/2014/main" id="{D4C06E36-D233-423A-BC95-5B4D5BE35CB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4" name="Rectangle 41">
                <a:extLst>
                  <a:ext uri="{FF2B5EF4-FFF2-40B4-BE49-F238E27FC236}">
                    <a16:creationId xmlns:a16="http://schemas.microsoft.com/office/drawing/2014/main" id="{E1B0EEC1-CF7A-4761-B477-941DB41A83D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grpSp>
      </p:grpSp>
      <p:grpSp>
        <p:nvGrpSpPr>
          <p:cNvPr id="53" name="Group 52">
            <a:extLst>
              <a:ext uri="{FF2B5EF4-FFF2-40B4-BE49-F238E27FC236}">
                <a16:creationId xmlns:a16="http://schemas.microsoft.com/office/drawing/2014/main" id="{A0B38558-5389-4817-936F-FD62560CAC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54" name="Rectangle 53">
              <a:extLst>
                <a:ext uri="{FF2B5EF4-FFF2-40B4-BE49-F238E27FC236}">
                  <a16:creationId xmlns:a16="http://schemas.microsoft.com/office/drawing/2014/main" id="{CCB252B9-42EF-4414-AA22-2A95C18197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2">
              <a:extLst>
                <a:ext uri="{FF2B5EF4-FFF2-40B4-BE49-F238E27FC236}">
                  <a16:creationId xmlns:a16="http://schemas.microsoft.com/office/drawing/2014/main" id="{F9C2C800-C3E3-4317-A3CC-1558D71F14BC}"/>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4">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pic>
        <p:nvPicPr>
          <p:cNvPr id="5" name="Content Placeholder 4" descr="Mature woman placing Eager blue emoji pawn meets yellow pinocchio style emoji pawn. Emoji face drawing made contributor">
            <a:extLst>
              <a:ext uri="{FF2B5EF4-FFF2-40B4-BE49-F238E27FC236}">
                <a16:creationId xmlns:a16="http://schemas.microsoft.com/office/drawing/2014/main" id="{A51A5CCF-53CD-4878-81F2-FB46E2D31AA3}"/>
              </a:ext>
            </a:extLst>
          </p:cNvPr>
          <p:cNvPicPr>
            <a:picLocks noGrp="1" noChangeAspect="1"/>
          </p:cNvPicPr>
          <p:nvPr>
            <p:ph sz="quarter" idx="13"/>
          </p:nvPr>
        </p:nvPicPr>
        <p:blipFill>
          <a:blip r:embed="rId5">
            <a:alphaModFix/>
          </a:blip>
          <a:srcRect t="13859" b="1847"/>
          <a:stretch>
            <a:fillRect/>
          </a:stretch>
        </p:blipFill>
        <p:spPr>
          <a:xfrm>
            <a:off x="3611" y="10"/>
            <a:ext cx="12188389" cy="6857990"/>
          </a:xfrm>
          <a:prstGeom prst="rect">
            <a:avLst/>
          </a:prstGeom>
        </p:spPr>
      </p:pic>
      <p:grpSp>
        <p:nvGrpSpPr>
          <p:cNvPr id="57" name="Group 56">
            <a:extLst>
              <a:ext uri="{FF2B5EF4-FFF2-40B4-BE49-F238E27FC236}">
                <a16:creationId xmlns:a16="http://schemas.microsoft.com/office/drawing/2014/main" id="{15502586-682B-4EDF-9515-674BB4E1CD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2533" y="0"/>
            <a:ext cx="11455400" cy="6848476"/>
            <a:chOff x="372533" y="0"/>
            <a:chExt cx="11455400" cy="6848476"/>
          </a:xfrm>
        </p:grpSpPr>
        <p:sp>
          <p:nvSpPr>
            <p:cNvPr id="58" name="Round Diagonal Corner Rectangle 7">
              <a:extLst>
                <a:ext uri="{FF2B5EF4-FFF2-40B4-BE49-F238E27FC236}">
                  <a16:creationId xmlns:a16="http://schemas.microsoft.com/office/drawing/2014/main" id="{C4491F87-B86B-413A-ACCD-56525E533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22867" y="766234"/>
              <a:ext cx="10346266" cy="5325532"/>
            </a:xfrm>
            <a:prstGeom prst="round2DiagRect">
              <a:avLst>
                <a:gd name="adj1" fmla="val 4147"/>
                <a:gd name="adj2" fmla="val 0"/>
              </a:avLst>
            </a:prstGeom>
            <a:solidFill>
              <a:schemeClr val="bg1">
                <a:alpha val="80000"/>
              </a:schemeClr>
            </a:solidFill>
            <a:ln w="19050" cap="sq">
              <a:solidFill>
                <a:schemeClr val="tx2">
                  <a:alpha val="60000"/>
                </a:schemeClr>
              </a:solidFill>
              <a:miter lim="800000"/>
            </a:ln>
            <a:effectLst>
              <a:outerShdw blurRad="889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9" name="Group 58">
              <a:extLst>
                <a:ext uri="{FF2B5EF4-FFF2-40B4-BE49-F238E27FC236}">
                  <a16:creationId xmlns:a16="http://schemas.microsoft.com/office/drawing/2014/main" id="{04A25545-7FDA-465A-8546-9D927F8286F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085512" y="0"/>
              <a:ext cx="650875" cy="1730375"/>
              <a:chOff x="11347978" y="0"/>
              <a:chExt cx="650875" cy="1730375"/>
            </a:xfrm>
          </p:grpSpPr>
          <p:sp>
            <p:nvSpPr>
              <p:cNvPr id="79" name="Freeform 32">
                <a:extLst>
                  <a:ext uri="{FF2B5EF4-FFF2-40B4-BE49-F238E27FC236}">
                    <a16:creationId xmlns:a16="http://schemas.microsoft.com/office/drawing/2014/main" id="{0AC67F09-E0D9-410A-A4DE-72D31697E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67041"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txBody>
              <a:bodyPr/>
              <a:lstStyle/>
              <a:p>
                <a:endParaRPr lang="en-US"/>
              </a:p>
            </p:txBody>
          </p:sp>
          <p:sp>
            <p:nvSpPr>
              <p:cNvPr id="80" name="Freeform 33">
                <a:extLst>
                  <a:ext uri="{FF2B5EF4-FFF2-40B4-BE49-F238E27FC236}">
                    <a16:creationId xmlns:a16="http://schemas.microsoft.com/office/drawing/2014/main" id="{B78F2FDE-85C9-4650-919F-C35464007D7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47978"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txBody>
              <a:bodyPr/>
              <a:lstStyle/>
              <a:p>
                <a:endParaRPr lang="en-US"/>
              </a:p>
            </p:txBody>
          </p:sp>
          <p:sp>
            <p:nvSpPr>
              <p:cNvPr id="81" name="Freeform 34">
                <a:extLst>
                  <a:ext uri="{FF2B5EF4-FFF2-40B4-BE49-F238E27FC236}">
                    <a16:creationId xmlns:a16="http://schemas.microsoft.com/office/drawing/2014/main" id="{57DD2F8B-5242-455C-B03F-E2F6B6732EF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4678"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txBody>
              <a:bodyPr/>
              <a:lstStyle/>
              <a:p>
                <a:endParaRPr lang="en-US"/>
              </a:p>
            </p:txBody>
          </p:sp>
          <p:sp>
            <p:nvSpPr>
              <p:cNvPr id="82" name="Freeform 37">
                <a:extLst>
                  <a:ext uri="{FF2B5EF4-FFF2-40B4-BE49-F238E27FC236}">
                    <a16:creationId xmlns:a16="http://schemas.microsoft.com/office/drawing/2014/main" id="{B8CE3E90-8A76-4CD5-B28C-D71FF37185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694053"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txBody>
              <a:bodyPr/>
              <a:lstStyle/>
              <a:p>
                <a:endParaRPr lang="en-US"/>
              </a:p>
            </p:txBody>
          </p:sp>
        </p:grpSp>
        <p:grpSp>
          <p:nvGrpSpPr>
            <p:cNvPr id="60" name="Group 59">
              <a:extLst>
                <a:ext uri="{FF2B5EF4-FFF2-40B4-BE49-F238E27FC236}">
                  <a16:creationId xmlns:a16="http://schemas.microsoft.com/office/drawing/2014/main" id="{4C374541-D033-4B72-A232-5461EEAD4D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flipH="1">
              <a:off x="11229445" y="4867275"/>
              <a:ext cx="598488" cy="1981201"/>
              <a:chOff x="11424178" y="4867275"/>
              <a:chExt cx="598488" cy="1981201"/>
            </a:xfrm>
          </p:grpSpPr>
          <p:sp>
            <p:nvSpPr>
              <p:cNvPr id="73" name="Freeform 35">
                <a:extLst>
                  <a:ext uri="{FF2B5EF4-FFF2-40B4-BE49-F238E27FC236}">
                    <a16:creationId xmlns:a16="http://schemas.microsoft.com/office/drawing/2014/main" id="{94766BAB-FE6E-4247-886B-736F831FE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14666"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txBody>
              <a:bodyPr/>
              <a:lstStyle/>
              <a:p>
                <a:endParaRPr lang="en-US"/>
              </a:p>
            </p:txBody>
          </p:sp>
          <p:sp>
            <p:nvSpPr>
              <p:cNvPr id="74" name="Freeform 36">
                <a:extLst>
                  <a:ext uri="{FF2B5EF4-FFF2-40B4-BE49-F238E27FC236}">
                    <a16:creationId xmlns:a16="http://schemas.microsoft.com/office/drawing/2014/main" id="{3C954FB2-C7A0-468C-8AD2-C278DCA6421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55966"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txBody>
              <a:bodyPr/>
              <a:lstStyle/>
              <a:p>
                <a:endParaRPr lang="en-US"/>
              </a:p>
            </p:txBody>
          </p:sp>
          <p:sp>
            <p:nvSpPr>
              <p:cNvPr id="75" name="Freeform 38">
                <a:extLst>
                  <a:ext uri="{FF2B5EF4-FFF2-40B4-BE49-F238E27FC236}">
                    <a16:creationId xmlns:a16="http://schemas.microsoft.com/office/drawing/2014/main" id="{F52FBFD5-A528-4DB8-A802-814A7E421D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19441"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txBody>
              <a:bodyPr/>
              <a:lstStyle/>
              <a:p>
                <a:endParaRPr lang="en-US"/>
              </a:p>
            </p:txBody>
          </p:sp>
          <p:sp>
            <p:nvSpPr>
              <p:cNvPr id="76" name="Freeform 39">
                <a:extLst>
                  <a:ext uri="{FF2B5EF4-FFF2-40B4-BE49-F238E27FC236}">
                    <a16:creationId xmlns:a16="http://schemas.microsoft.com/office/drawing/2014/main" id="{E57CCB6D-72AF-4D41-8C6C-9750D43DC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24178"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txBody>
              <a:bodyPr/>
              <a:lstStyle/>
              <a:p>
                <a:endParaRPr lang="en-US"/>
              </a:p>
            </p:txBody>
          </p:sp>
          <p:sp>
            <p:nvSpPr>
              <p:cNvPr id="77" name="Freeform 40">
                <a:extLst>
                  <a:ext uri="{FF2B5EF4-FFF2-40B4-BE49-F238E27FC236}">
                    <a16:creationId xmlns:a16="http://schemas.microsoft.com/office/drawing/2014/main" id="{19D203AA-CF94-405B-800C-0C79855218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32166"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txBody>
              <a:bodyPr/>
              <a:lstStyle/>
              <a:p>
                <a:endParaRPr lang="en-US"/>
              </a:p>
            </p:txBody>
          </p:sp>
          <p:sp>
            <p:nvSpPr>
              <p:cNvPr id="78" name="Rectangle 41">
                <a:extLst>
                  <a:ext uri="{FF2B5EF4-FFF2-40B4-BE49-F238E27FC236}">
                    <a16:creationId xmlns:a16="http://schemas.microsoft.com/office/drawing/2014/main" id="{7D053665-E810-419F-9D63-2A54CB47738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22653" y="6596063"/>
                <a:ext cx="23813" cy="252413"/>
              </a:xfrm>
              <a:prstGeom prst="rect">
                <a:avLst/>
              </a:prstGeom>
              <a:solidFill>
                <a:schemeClr val="tx2">
                  <a:alpha val="80000"/>
                </a:schemeClr>
              </a:solidFill>
              <a:ln>
                <a:noFill/>
              </a:ln>
            </p:spPr>
            <p:txBody>
              <a:bodyPr/>
              <a:lstStyle/>
              <a:p>
                <a:endParaRPr lang="en-US"/>
              </a:p>
            </p:txBody>
          </p:sp>
        </p:grpSp>
        <p:grpSp>
          <p:nvGrpSpPr>
            <p:cNvPr id="61" name="Group 60">
              <a:extLst>
                <a:ext uri="{FF2B5EF4-FFF2-40B4-BE49-F238E27FC236}">
                  <a16:creationId xmlns:a16="http://schemas.microsoft.com/office/drawing/2014/main" id="{DEAF6153-6BF6-448C-81C1-2817B0F7800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flipH="1">
              <a:off x="440267" y="5118101"/>
              <a:ext cx="650875" cy="1730375"/>
              <a:chOff x="118533" y="5118101"/>
              <a:chExt cx="650875" cy="1730375"/>
            </a:xfrm>
          </p:grpSpPr>
          <p:sp>
            <p:nvSpPr>
              <p:cNvPr id="69" name="Freeform 32">
                <a:extLst>
                  <a:ext uri="{FF2B5EF4-FFF2-40B4-BE49-F238E27FC236}">
                    <a16:creationId xmlns:a16="http://schemas.microsoft.com/office/drawing/2014/main" id="{A7E0D3C0-552C-4741-AFBE-E665CEA068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37596" y="6335713"/>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solidFill>
                <a:schemeClr val="tx2">
                  <a:alpha val="80000"/>
                </a:schemeClr>
              </a:solidFill>
              <a:ln>
                <a:noFill/>
              </a:ln>
            </p:spPr>
            <p:txBody>
              <a:bodyPr/>
              <a:lstStyle/>
              <a:p>
                <a:endParaRPr lang="en-US"/>
              </a:p>
            </p:txBody>
          </p:sp>
          <p:sp>
            <p:nvSpPr>
              <p:cNvPr id="70" name="Freeform 33">
                <a:extLst>
                  <a:ext uri="{FF2B5EF4-FFF2-40B4-BE49-F238E27FC236}">
                    <a16:creationId xmlns:a16="http://schemas.microsoft.com/office/drawing/2014/main" id="{CAF96EBF-4E74-4F88-BD05-A4AE1694A4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118533" y="622141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solidFill>
                <a:schemeClr val="tx2">
                  <a:alpha val="80000"/>
                </a:schemeClr>
              </a:solidFill>
              <a:ln>
                <a:noFill/>
              </a:ln>
            </p:spPr>
            <p:txBody>
              <a:bodyPr/>
              <a:lstStyle/>
              <a:p>
                <a:endParaRPr lang="en-US"/>
              </a:p>
            </p:txBody>
          </p:sp>
          <p:sp>
            <p:nvSpPr>
              <p:cNvPr id="71" name="Freeform 34">
                <a:extLst>
                  <a:ext uri="{FF2B5EF4-FFF2-40B4-BE49-F238E27FC236}">
                    <a16:creationId xmlns:a16="http://schemas.microsoft.com/office/drawing/2014/main" id="{D49C51B9-E4E4-410D-8AAB-7E308A1D45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5233" y="5118101"/>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txBody>
              <a:bodyPr/>
              <a:lstStyle/>
              <a:p>
                <a:endParaRPr lang="en-US"/>
              </a:p>
            </p:txBody>
          </p:sp>
          <p:sp>
            <p:nvSpPr>
              <p:cNvPr id="72" name="Freeform 37">
                <a:extLst>
                  <a:ext uri="{FF2B5EF4-FFF2-40B4-BE49-F238E27FC236}">
                    <a16:creationId xmlns:a16="http://schemas.microsoft.com/office/drawing/2014/main" id="{354F0627-1BD6-4455-967A-32DB31C82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464608" y="5299075"/>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solidFill>
                <a:schemeClr val="tx2">
                  <a:alpha val="80000"/>
                </a:schemeClr>
              </a:solidFill>
              <a:ln>
                <a:noFill/>
              </a:ln>
            </p:spPr>
            <p:txBody>
              <a:bodyPr/>
              <a:lstStyle/>
              <a:p>
                <a:endParaRPr lang="en-US"/>
              </a:p>
            </p:txBody>
          </p:sp>
        </p:grpSp>
        <p:grpSp>
          <p:nvGrpSpPr>
            <p:cNvPr id="62" name="Group 61">
              <a:extLst>
                <a:ext uri="{FF2B5EF4-FFF2-40B4-BE49-F238E27FC236}">
                  <a16:creationId xmlns:a16="http://schemas.microsoft.com/office/drawing/2014/main" id="{BC21AED9-0CB5-426C-A1C4-6EEB548050D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72533" y="0"/>
              <a:ext cx="598488" cy="1981201"/>
              <a:chOff x="194733" y="0"/>
              <a:chExt cx="598488" cy="1981201"/>
            </a:xfrm>
          </p:grpSpPr>
          <p:sp>
            <p:nvSpPr>
              <p:cNvPr id="63" name="Freeform 35">
                <a:extLst>
                  <a:ext uri="{FF2B5EF4-FFF2-40B4-BE49-F238E27FC236}">
                    <a16:creationId xmlns:a16="http://schemas.microsoft.com/office/drawing/2014/main" id="{8D8A778B-9916-47AC-A28A-07F01A83F4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285221" y="0"/>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solidFill>
                <a:schemeClr val="tx2">
                  <a:alpha val="80000"/>
                </a:schemeClr>
              </a:solidFill>
              <a:ln>
                <a:noFill/>
              </a:ln>
            </p:spPr>
            <p:txBody>
              <a:bodyPr/>
              <a:lstStyle/>
              <a:p>
                <a:endParaRPr lang="en-US"/>
              </a:p>
            </p:txBody>
          </p:sp>
          <p:sp>
            <p:nvSpPr>
              <p:cNvPr id="64" name="Freeform 36">
                <a:extLst>
                  <a:ext uri="{FF2B5EF4-FFF2-40B4-BE49-F238E27FC236}">
                    <a16:creationId xmlns:a16="http://schemas.microsoft.com/office/drawing/2014/main" id="{65323B96-DF0E-463C-B290-C22D3C5532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526521" y="1141413"/>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solidFill>
                <a:schemeClr val="tx2">
                  <a:alpha val="80000"/>
                </a:schemeClr>
              </a:solidFill>
              <a:ln>
                <a:noFill/>
              </a:ln>
            </p:spPr>
            <p:txBody>
              <a:bodyPr/>
              <a:lstStyle/>
              <a:p>
                <a:endParaRPr lang="en-US"/>
              </a:p>
            </p:txBody>
          </p:sp>
          <p:sp>
            <p:nvSpPr>
              <p:cNvPr id="65" name="Freeform 38">
                <a:extLst>
                  <a:ext uri="{FF2B5EF4-FFF2-40B4-BE49-F238E27FC236}">
                    <a16:creationId xmlns:a16="http://schemas.microsoft.com/office/drawing/2014/main" id="{65A0E255-1142-422E-A62A-5044177C5AE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389996" y="1792288"/>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solidFill>
                <a:schemeClr val="tx2">
                  <a:alpha val="80000"/>
                </a:schemeClr>
              </a:solidFill>
              <a:ln>
                <a:noFill/>
              </a:ln>
            </p:spPr>
            <p:txBody>
              <a:bodyPr/>
              <a:lstStyle/>
              <a:p>
                <a:endParaRPr lang="en-US"/>
              </a:p>
            </p:txBody>
          </p:sp>
          <p:sp>
            <p:nvSpPr>
              <p:cNvPr id="66" name="Freeform 39">
                <a:extLst>
                  <a:ext uri="{FF2B5EF4-FFF2-40B4-BE49-F238E27FC236}">
                    <a16:creationId xmlns:a16="http://schemas.microsoft.com/office/drawing/2014/main" id="{233A955D-DB0D-42F8-B490-E01FB9C45C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V="1">
                <a:off x="194733" y="0"/>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solidFill>
                <a:schemeClr val="tx2">
                  <a:alpha val="80000"/>
                </a:schemeClr>
              </a:solidFill>
              <a:ln>
                <a:noFill/>
              </a:ln>
            </p:spPr>
            <p:txBody>
              <a:bodyPr/>
              <a:lstStyle/>
              <a:p>
                <a:endParaRPr lang="en-US"/>
              </a:p>
            </p:txBody>
          </p:sp>
          <p:sp>
            <p:nvSpPr>
              <p:cNvPr id="67" name="Freeform 40">
                <a:extLst>
                  <a:ext uri="{FF2B5EF4-FFF2-40B4-BE49-F238E27FC236}">
                    <a16:creationId xmlns:a16="http://schemas.microsoft.com/office/drawing/2014/main" id="{F0F0C29B-EB52-470C-AF64-FC54F5C250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flipV="1">
                <a:off x="602721" y="24288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solidFill>
                <a:schemeClr val="tx2">
                  <a:alpha val="80000"/>
                </a:schemeClr>
              </a:solidFill>
              <a:ln>
                <a:noFill/>
              </a:ln>
            </p:spPr>
            <p:txBody>
              <a:bodyPr/>
              <a:lstStyle/>
              <a:p>
                <a:endParaRPr lang="en-US"/>
              </a:p>
            </p:txBody>
          </p:sp>
          <p:sp>
            <p:nvSpPr>
              <p:cNvPr id="68" name="Rectangle 41">
                <a:extLst>
                  <a:ext uri="{FF2B5EF4-FFF2-40B4-BE49-F238E27FC236}">
                    <a16:creationId xmlns:a16="http://schemas.microsoft.com/office/drawing/2014/main" id="{A6C0E942-454D-483D-84FB-89308C8F15B7}"/>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flipV="1">
                <a:off x="693208" y="0"/>
                <a:ext cx="23813" cy="252413"/>
              </a:xfrm>
              <a:prstGeom prst="rect">
                <a:avLst/>
              </a:prstGeom>
              <a:solidFill>
                <a:schemeClr val="tx2">
                  <a:alpha val="80000"/>
                </a:schemeClr>
              </a:solidFill>
              <a:ln>
                <a:noFill/>
              </a:ln>
            </p:spPr>
            <p:txBody>
              <a:bodyPr/>
              <a:lstStyle/>
              <a:p>
                <a:endParaRPr lang="en-US"/>
              </a:p>
            </p:txBody>
          </p:sp>
        </p:grpSp>
      </p:grpSp>
      <p:sp>
        <p:nvSpPr>
          <p:cNvPr id="2" name="Title 1">
            <a:extLst>
              <a:ext uri="{FF2B5EF4-FFF2-40B4-BE49-F238E27FC236}">
                <a16:creationId xmlns:a16="http://schemas.microsoft.com/office/drawing/2014/main" id="{F0DAD9CC-BF72-8CC6-9437-DD0B169E75E3}"/>
              </a:ext>
            </a:extLst>
          </p:cNvPr>
          <p:cNvSpPr>
            <a:spLocks noGrp="1"/>
          </p:cNvSpPr>
          <p:nvPr>
            <p:ph type="title"/>
          </p:nvPr>
        </p:nvSpPr>
        <p:spPr>
          <a:xfrm>
            <a:off x="1143001" y="1007533"/>
            <a:ext cx="9905998" cy="1092200"/>
          </a:xfrm>
        </p:spPr>
        <p:txBody>
          <a:bodyPr vert="horz" lIns="91440" tIns="45720" rIns="91440" bIns="45720" rtlCol="0" anchor="ctr">
            <a:normAutofit/>
          </a:bodyPr>
          <a:lstStyle/>
          <a:p>
            <a:pPr algn="ctr"/>
            <a:r>
              <a:rPr lang="en-US"/>
              <a:t>Exploring Stress and Personality</a:t>
            </a:r>
          </a:p>
        </p:txBody>
      </p:sp>
      <p:sp>
        <p:nvSpPr>
          <p:cNvPr id="4" name="Content Placeholder 3">
            <a:extLst>
              <a:ext uri="{FF2B5EF4-FFF2-40B4-BE49-F238E27FC236}">
                <a16:creationId xmlns:a16="http://schemas.microsoft.com/office/drawing/2014/main" id="{E9927033-13F7-228A-FD2E-AC357D10B60A}"/>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1143001" y="2252134"/>
            <a:ext cx="9905999" cy="3454399"/>
          </a:xfrm>
        </p:spPr>
        <p:txBody>
          <a:bodyPr anchor="ctr">
            <a:normAutofit/>
          </a:bodyPr>
          <a:lstStyle/>
          <a:p>
            <a:pPr marL="0" indent="0">
              <a:lnSpc>
                <a:spcPct val="110000"/>
              </a:lnSpc>
              <a:spcBef>
                <a:spcPts val="2500"/>
              </a:spcBef>
              <a:buFont typeface="Arial" panose="020B0604020202020204" pitchFamily="34" charset="0"/>
              <a:buNone/>
            </a:pPr>
            <a:r>
              <a:rPr lang="en-US" sz="1600" b="1"/>
              <a:t>Stress Versus Burnout</a:t>
            </a:r>
          </a:p>
          <a:p>
            <a:pPr marL="0" lvl="1" indent="0">
              <a:lnSpc>
                <a:spcPct val="110000"/>
              </a:lnSpc>
              <a:buFont typeface="Arial" panose="020B0604020202020204" pitchFamily="34" charset="0"/>
              <a:buNone/>
            </a:pPr>
            <a:r>
              <a:rPr lang="en-US" sz="1600"/>
              <a:t>Stress and burnout are different experiences with unique impacts on our well-being and daily functioning.</a:t>
            </a:r>
          </a:p>
          <a:p>
            <a:pPr marL="0" indent="0">
              <a:lnSpc>
                <a:spcPct val="110000"/>
              </a:lnSpc>
              <a:spcBef>
                <a:spcPts val="2500"/>
              </a:spcBef>
              <a:buFont typeface="Arial" panose="020B0604020202020204" pitchFamily="34" charset="0"/>
              <a:buNone/>
            </a:pPr>
            <a:r>
              <a:rPr lang="en-US" sz="1600" b="1"/>
              <a:t>Understanding Personality Traits</a:t>
            </a:r>
          </a:p>
          <a:p>
            <a:pPr marL="0" lvl="1" indent="0">
              <a:lnSpc>
                <a:spcPct val="110000"/>
              </a:lnSpc>
              <a:buFont typeface="Arial" panose="020B0604020202020204" pitchFamily="34" charset="0"/>
              <a:buNone/>
            </a:pPr>
            <a:r>
              <a:rPr lang="en-US" sz="1600"/>
              <a:t>Personality tests reveal individual traits, helping us understand the variety of personality types and behaviors.</a:t>
            </a:r>
          </a:p>
          <a:p>
            <a:pPr marL="0" indent="0">
              <a:lnSpc>
                <a:spcPct val="110000"/>
              </a:lnSpc>
              <a:spcBef>
                <a:spcPts val="2500"/>
              </a:spcBef>
              <a:buFont typeface="Arial" panose="020B0604020202020204" pitchFamily="34" charset="0"/>
              <a:buNone/>
            </a:pPr>
            <a:r>
              <a:rPr lang="en-US" sz="1600" b="1"/>
              <a:t>Individuality and Stress Experience</a:t>
            </a:r>
          </a:p>
          <a:p>
            <a:pPr marL="0" lvl="1" indent="0">
              <a:lnSpc>
                <a:spcPct val="110000"/>
              </a:lnSpc>
              <a:buFont typeface="Arial" panose="020B0604020202020204" pitchFamily="34" charset="0"/>
              <a:buNone/>
            </a:pPr>
            <a:r>
              <a:rPr lang="en-US" sz="1600"/>
              <a:t>Each person experiences and responds to stress differently due to their unique personality traits and perspectives.</a:t>
            </a:r>
          </a:p>
          <a:p>
            <a:pPr marL="0" indent="0">
              <a:lnSpc>
                <a:spcPct val="110000"/>
              </a:lnSpc>
              <a:spcBef>
                <a:spcPts val="2500"/>
              </a:spcBef>
              <a:buFont typeface="Arial" panose="020B0604020202020204" pitchFamily="34" charset="0"/>
              <a:buNone/>
            </a:pPr>
            <a:r>
              <a:rPr lang="en-US" sz="1600" b="1"/>
              <a:t>Role of Relationships in Stress Management</a:t>
            </a:r>
          </a:p>
          <a:p>
            <a:pPr marL="0" lvl="1" indent="0">
              <a:lnSpc>
                <a:spcPct val="110000"/>
              </a:lnSpc>
              <a:buFont typeface="Arial" panose="020B0604020202020204" pitchFamily="34" charset="0"/>
              <a:buNone/>
            </a:pPr>
            <a:r>
              <a:rPr lang="en-US" sz="1600"/>
              <a:t>Supportive interpersonal relationships are essential for managing stress effectively and promoting emotional resilience.</a:t>
            </a:r>
          </a:p>
        </p:txBody>
      </p:sp>
    </p:spTree>
    <p:extLst>
      <p:ext uri="{BB962C8B-B14F-4D97-AF65-F5344CB8AC3E}">
        <p14:creationId xmlns:p14="http://schemas.microsoft.com/office/powerpoint/2010/main" val="2909647139"/>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63F11-F061-E5C3-1822-6BF7DEBD5BB8}"/>
              </a:ext>
            </a:extLst>
          </p:cNvPr>
          <p:cNvSpPr>
            <a:spLocks noGrp="1"/>
          </p:cNvSpPr>
          <p:nvPr>
            <p:ph type="title"/>
          </p:nvPr>
        </p:nvSpPr>
        <p:spPr>
          <a:xfrm>
            <a:off x="4465050" y="618517"/>
            <a:ext cx="6672886" cy="1596177"/>
          </a:xfrm>
        </p:spPr>
        <p:txBody>
          <a:bodyPr vert="horz" lIns="91440" tIns="45720" rIns="91440" bIns="45720" rtlCol="0" anchor="ctr">
            <a:normAutofit/>
          </a:bodyPr>
          <a:lstStyle/>
          <a:p>
            <a:r>
              <a:rPr lang="en-US" dirty="0"/>
              <a:t>the INFP Type</a:t>
            </a:r>
          </a:p>
        </p:txBody>
      </p:sp>
      <p:pic>
        <p:nvPicPr>
          <p:cNvPr id="5" name="Content Placeholder 4" descr="Woman taking old chilli pepper seeds, to grow her own chilli plant.">
            <a:extLst>
              <a:ext uri="{FF2B5EF4-FFF2-40B4-BE49-F238E27FC236}">
                <a16:creationId xmlns:a16="http://schemas.microsoft.com/office/drawing/2014/main" id="{AD618836-6FAF-4E33-8BB7-4BF4E089AA2A}"/>
              </a:ext>
            </a:extLst>
          </p:cNvPr>
          <p:cNvPicPr>
            <a:picLocks noGrp="1" noChangeAspect="1"/>
          </p:cNvPicPr>
          <p:nvPr>
            <p:ph sz="quarter" idx="13"/>
          </p:nvPr>
        </p:nvPicPr>
        <p:blipFill>
          <a:blip r:embed="rId3"/>
          <a:srcRect l="38775" r="21605" b="-1"/>
          <a:stretch>
            <a:fillRect/>
          </a:stretch>
        </p:blipFill>
        <p:spPr>
          <a:xfrm>
            <a:off x="20" y="10"/>
            <a:ext cx="4070535" cy="6857990"/>
          </a:xfrm>
          <a:prstGeom prst="rect">
            <a:avLst/>
          </a:prstGeom>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EEA7F25B-3D83-AEE7-983E-84B3D61B05CC}"/>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65048" y="2367092"/>
            <a:ext cx="6672887" cy="3424107"/>
          </a:xfrm>
        </p:spPr>
        <p:txBody>
          <a:bodyPr>
            <a:noAutofit/>
          </a:bodyPr>
          <a:lstStyle/>
          <a:p>
            <a:pPr marL="0" indent="0">
              <a:spcBef>
                <a:spcPts val="2500"/>
              </a:spcBef>
              <a:buFont typeface="Arial" panose="020B0604020202020204" pitchFamily="34" charset="0"/>
              <a:buNone/>
            </a:pPr>
            <a:r>
              <a:rPr lang="en-US" sz="1600" b="1" cap="none" dirty="0"/>
              <a:t>Empathy and Personal Values</a:t>
            </a:r>
          </a:p>
          <a:p>
            <a:pPr marL="0" lvl="1" indent="0">
              <a:buFont typeface="Arial" panose="020B0604020202020204" pitchFamily="34" charset="0"/>
              <a:buNone/>
            </a:pPr>
            <a:r>
              <a:rPr lang="en-US" sz="1600" cap="none" dirty="0" err="1"/>
              <a:t>INFPs</a:t>
            </a:r>
            <a:r>
              <a:rPr lang="en-US" sz="1600" cap="none" dirty="0"/>
              <a:t> are deeply empathetic, guided by strong personal values, and seek authenticity in all aspects of life.</a:t>
            </a:r>
          </a:p>
          <a:p>
            <a:pPr marL="0" indent="0">
              <a:spcBef>
                <a:spcPts val="2500"/>
              </a:spcBef>
              <a:buFont typeface="Arial" panose="020B0604020202020204" pitchFamily="34" charset="0"/>
              <a:buNone/>
            </a:pPr>
            <a:r>
              <a:rPr lang="en-US" sz="1600" b="1" cap="none" dirty="0"/>
              <a:t>Creativity and Meaning</a:t>
            </a:r>
          </a:p>
          <a:p>
            <a:pPr marL="0" lvl="1" indent="0">
              <a:buFont typeface="Arial" panose="020B0604020202020204" pitchFamily="34" charset="0"/>
              <a:buNone/>
            </a:pPr>
            <a:r>
              <a:rPr lang="en-US" sz="1600" cap="none" dirty="0"/>
              <a:t>They thrive in creative environments, and their pursuit of meaning drives their work and personal fulfillment.</a:t>
            </a:r>
          </a:p>
          <a:p>
            <a:pPr marL="0" indent="0">
              <a:spcBef>
                <a:spcPts val="2500"/>
              </a:spcBef>
              <a:buFont typeface="Arial" panose="020B0604020202020204" pitchFamily="34" charset="0"/>
              <a:buNone/>
            </a:pPr>
            <a:r>
              <a:rPr lang="en-US" sz="1600" b="1" cap="none" dirty="0"/>
              <a:t>Idealism and Helping Others</a:t>
            </a:r>
          </a:p>
          <a:p>
            <a:pPr marL="0" lvl="1" indent="0">
              <a:buFont typeface="Arial" panose="020B0604020202020204" pitchFamily="34" charset="0"/>
              <a:buNone/>
            </a:pPr>
            <a:r>
              <a:rPr lang="en-US" sz="1600" cap="none" dirty="0"/>
              <a:t>Characterized by idealism and a desire to help, </a:t>
            </a:r>
            <a:r>
              <a:rPr lang="en-US" sz="1600" cap="none" dirty="0" err="1"/>
              <a:t>INFPs</a:t>
            </a:r>
            <a:r>
              <a:rPr lang="en-US" sz="1600" cap="none" dirty="0"/>
              <a:t> excel in artistic and humanitarian roles.</a:t>
            </a:r>
          </a:p>
        </p:txBody>
      </p:sp>
    </p:spTree>
    <p:extLst>
      <p:ext uri="{BB962C8B-B14F-4D97-AF65-F5344CB8AC3E}">
        <p14:creationId xmlns:p14="http://schemas.microsoft.com/office/powerpoint/2010/main" val="3986982184"/>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8AC16-06C9-9754-A2C3-86D957CA87DD}"/>
              </a:ext>
            </a:extLst>
          </p:cNvPr>
          <p:cNvSpPr>
            <a:spLocks noGrp="1"/>
          </p:cNvSpPr>
          <p:nvPr>
            <p:ph type="title"/>
          </p:nvPr>
        </p:nvSpPr>
        <p:spPr>
          <a:xfrm>
            <a:off x="913776" y="618517"/>
            <a:ext cx="6672886" cy="1596177"/>
          </a:xfrm>
        </p:spPr>
        <p:txBody>
          <a:bodyPr vert="horz" lIns="91440" tIns="45720" rIns="91440" bIns="45720" rtlCol="0" anchor="ctr">
            <a:normAutofit/>
          </a:bodyPr>
          <a:lstStyle/>
          <a:p>
            <a:r>
              <a:rPr lang="en-US" dirty="0"/>
              <a:t>the ENFJ Type</a:t>
            </a:r>
          </a:p>
        </p:txBody>
      </p:sp>
      <p:pic>
        <p:nvPicPr>
          <p:cNvPr id="5" name="Content Placeholder 4" descr="Hands of multiethnic people forming a team greeting. Posibly an IT company, design studio or marketing company. They are focusing on commitment.">
            <a:extLst>
              <a:ext uri="{FF2B5EF4-FFF2-40B4-BE49-F238E27FC236}">
                <a16:creationId xmlns:a16="http://schemas.microsoft.com/office/drawing/2014/main" id="{03CE5F85-77EA-41AB-BAED-2A37DC4C6F0E}"/>
              </a:ext>
            </a:extLst>
          </p:cNvPr>
          <p:cNvPicPr>
            <a:picLocks noGrp="1" noChangeAspect="1"/>
          </p:cNvPicPr>
          <p:nvPr>
            <p:ph sz="quarter" idx="13"/>
          </p:nvPr>
        </p:nvPicPr>
        <p:blipFill>
          <a:blip r:embed="rId3"/>
          <a:srcRect l="17444" r="42936" b="-1"/>
          <a:stretch>
            <a:fillRect/>
          </a:stretch>
        </p:blipFill>
        <p:spPr>
          <a:xfrm>
            <a:off x="8121445" y="10"/>
            <a:ext cx="4070555" cy="6857990"/>
          </a:xfrm>
          <a:prstGeom prst="rect">
            <a:avLst/>
          </a:prstGeom>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617A2803-DAD7-9E21-6A8D-D55830383CF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672887" cy="3424107"/>
          </a:xfrm>
        </p:spPr>
        <p:txBody>
          <a:bodyPr>
            <a:noAutofit/>
          </a:bodyPr>
          <a:lstStyle/>
          <a:p>
            <a:pPr marL="0" indent="0">
              <a:spcBef>
                <a:spcPts val="2500"/>
              </a:spcBef>
              <a:buFont typeface="Arial" panose="020B0604020202020204" pitchFamily="34" charset="0"/>
              <a:buNone/>
            </a:pPr>
            <a:r>
              <a:rPr lang="en-US" sz="1600" b="1" cap="none" dirty="0"/>
              <a:t>ENFJ Personality Traits</a:t>
            </a:r>
          </a:p>
          <a:p>
            <a:pPr marL="0" lvl="1" indent="0">
              <a:buFont typeface="Arial" panose="020B0604020202020204" pitchFamily="34" charset="0"/>
              <a:buNone/>
            </a:pPr>
            <a:r>
              <a:rPr lang="en-US" sz="1600" cap="none" dirty="0"/>
              <a:t>ENFJ stands for Extraverted, Intuitive, Feeling, Judging. These traits shape empathetic leaders who value strong relationships.</a:t>
            </a:r>
          </a:p>
          <a:p>
            <a:pPr marL="0" indent="0">
              <a:spcBef>
                <a:spcPts val="2500"/>
              </a:spcBef>
              <a:buFont typeface="Arial" panose="020B0604020202020204" pitchFamily="34" charset="0"/>
              <a:buNone/>
            </a:pPr>
            <a:r>
              <a:rPr lang="en-US" sz="1600" b="1" cap="none" dirty="0"/>
              <a:t>Empathetic Leadership</a:t>
            </a:r>
          </a:p>
          <a:p>
            <a:pPr marL="0" lvl="1" indent="0">
              <a:buFont typeface="Arial" panose="020B0604020202020204" pitchFamily="34" charset="0"/>
              <a:buNone/>
            </a:pPr>
            <a:r>
              <a:rPr lang="en-US" sz="1600" cap="none" dirty="0"/>
              <a:t>ENFJs excel at building strong relationships and leading with empathy, inspiring trust within groups.</a:t>
            </a:r>
          </a:p>
          <a:p>
            <a:pPr marL="0" indent="0">
              <a:spcBef>
                <a:spcPts val="2500"/>
              </a:spcBef>
              <a:buFont typeface="Arial" panose="020B0604020202020204" pitchFamily="34" charset="0"/>
              <a:buNone/>
            </a:pPr>
            <a:r>
              <a:rPr lang="en-US" sz="1600" b="1" cap="none" dirty="0"/>
              <a:t>Motivating and Organizing</a:t>
            </a:r>
          </a:p>
          <a:p>
            <a:pPr marL="0" lvl="1" indent="0">
              <a:buFont typeface="Arial" panose="020B0604020202020204" pitchFamily="34" charset="0"/>
              <a:buNone/>
            </a:pPr>
            <a:r>
              <a:rPr lang="en-US" sz="1600" cap="none" dirty="0"/>
              <a:t>ENFJs are skilled at motivating others and organizing group efforts to help people reach their potential.</a:t>
            </a:r>
          </a:p>
        </p:txBody>
      </p:sp>
    </p:spTree>
    <p:extLst>
      <p:ext uri="{BB962C8B-B14F-4D97-AF65-F5344CB8AC3E}">
        <p14:creationId xmlns:p14="http://schemas.microsoft.com/office/powerpoint/2010/main" val="4095650756"/>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EFAC9-5508-F938-AB8B-61FB66FE9B13}"/>
              </a:ext>
            </a:extLst>
          </p:cNvPr>
          <p:cNvSpPr>
            <a:spLocks noGrp="1"/>
          </p:cNvSpPr>
          <p:nvPr>
            <p:ph type="title"/>
          </p:nvPr>
        </p:nvSpPr>
        <p:spPr>
          <a:xfrm>
            <a:off x="4465050" y="618517"/>
            <a:ext cx="6672886" cy="1596177"/>
          </a:xfrm>
        </p:spPr>
        <p:txBody>
          <a:bodyPr vert="horz" lIns="91440" tIns="45720" rIns="91440" bIns="45720" rtlCol="0" anchor="ctr">
            <a:normAutofit/>
          </a:bodyPr>
          <a:lstStyle/>
          <a:p>
            <a:r>
              <a:rPr lang="en-US" dirty="0"/>
              <a:t>the ENFP type</a:t>
            </a:r>
          </a:p>
        </p:txBody>
      </p:sp>
      <p:pic>
        <p:nvPicPr>
          <p:cNvPr id="5" name="Content Placeholder 4" descr="Paper silhouette of male pushpined to cork bulletin board with rainbow circle on his head">
            <a:extLst>
              <a:ext uri="{FF2B5EF4-FFF2-40B4-BE49-F238E27FC236}">
                <a16:creationId xmlns:a16="http://schemas.microsoft.com/office/drawing/2014/main" id="{13CB4937-0516-47A8-9E59-21AFAC81F95E}"/>
              </a:ext>
            </a:extLst>
          </p:cNvPr>
          <p:cNvPicPr>
            <a:picLocks noGrp="1" noChangeAspect="1"/>
          </p:cNvPicPr>
          <p:nvPr>
            <p:ph sz="quarter" idx="13"/>
          </p:nvPr>
        </p:nvPicPr>
        <p:blipFill>
          <a:blip r:embed="rId3"/>
          <a:srcRect l="31342" r="29039" b="-1"/>
          <a:stretch>
            <a:fillRect/>
          </a:stretch>
        </p:blipFill>
        <p:spPr>
          <a:xfrm>
            <a:off x="20" y="10"/>
            <a:ext cx="4070535" cy="6857990"/>
          </a:xfrm>
          <a:prstGeom prst="rect">
            <a:avLst/>
          </a:prstGeom>
        </p:spPr>
      </p:pic>
      <p:sp>
        <p:nvSpPr>
          <p:cNvPr id="4" name="Content Placeholder 3">
            <a:extLst>
              <a:ext uri="{FF2B5EF4-FFF2-40B4-BE49-F238E27FC236}">
                <a16:creationId xmlns:a16="http://schemas.microsoft.com/office/drawing/2014/main" id="{031853F7-9732-B7DE-7A0E-ABA1BBA0690B}"/>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65048" y="2367092"/>
            <a:ext cx="6672887" cy="3424107"/>
          </a:xfrm>
        </p:spPr>
        <p:txBody>
          <a:bodyPr>
            <a:noAutofit/>
          </a:bodyPr>
          <a:lstStyle/>
          <a:p>
            <a:pPr marL="0" indent="0">
              <a:spcBef>
                <a:spcPts val="2500"/>
              </a:spcBef>
              <a:buFont typeface="Arial" panose="020B0604020202020204" pitchFamily="34" charset="0"/>
              <a:buNone/>
            </a:pPr>
            <a:r>
              <a:rPr lang="en-US" sz="1600" b="1" cap="none" dirty="0"/>
              <a:t>Creativity and Enthusiasm</a:t>
            </a:r>
          </a:p>
          <a:p>
            <a:pPr marL="0" lvl="1" indent="0">
              <a:buFont typeface="Arial" panose="020B0604020202020204" pitchFamily="34" charset="0"/>
              <a:buNone/>
            </a:pPr>
            <a:r>
              <a:rPr lang="en-US" sz="1600" cap="none" dirty="0" err="1"/>
              <a:t>ENFPs</a:t>
            </a:r>
            <a:r>
              <a:rPr lang="en-US" sz="1600" cap="none" dirty="0"/>
              <a:t> are highly creative and enthusiastic, constantly seeking new ideas and experiences to fuel their energy.</a:t>
            </a:r>
          </a:p>
          <a:p>
            <a:pPr marL="0" indent="0">
              <a:spcBef>
                <a:spcPts val="2500"/>
              </a:spcBef>
              <a:buFont typeface="Arial" panose="020B0604020202020204" pitchFamily="34" charset="0"/>
              <a:buNone/>
            </a:pPr>
            <a:r>
              <a:rPr lang="en-US" sz="1600" b="1" cap="none" dirty="0"/>
              <a:t>Empathy and Connection</a:t>
            </a:r>
          </a:p>
          <a:p>
            <a:pPr marL="0" lvl="1" indent="0">
              <a:buFont typeface="Arial" panose="020B0604020202020204" pitchFamily="34" charset="0"/>
              <a:buNone/>
            </a:pPr>
            <a:r>
              <a:rPr lang="en-US" sz="1600" cap="none" dirty="0" err="1"/>
              <a:t>ENFPs</a:t>
            </a:r>
            <a:r>
              <a:rPr lang="en-US" sz="1600" cap="none" dirty="0"/>
              <a:t> are empathetic and excel at connecting with others, inspiring those around them with warmth and positivity.</a:t>
            </a:r>
          </a:p>
          <a:p>
            <a:pPr marL="0" indent="0">
              <a:spcBef>
                <a:spcPts val="2500"/>
              </a:spcBef>
              <a:buFont typeface="Arial" panose="020B0604020202020204" pitchFamily="34" charset="0"/>
              <a:buNone/>
            </a:pPr>
            <a:r>
              <a:rPr lang="en-US" sz="1600" b="1" cap="none" dirty="0"/>
              <a:t>Authenticity and Adaptability</a:t>
            </a:r>
          </a:p>
          <a:p>
            <a:pPr marL="0" lvl="1" indent="0">
              <a:buFont typeface="Arial" panose="020B0604020202020204" pitchFamily="34" charset="0"/>
              <a:buNone/>
            </a:pPr>
            <a:r>
              <a:rPr lang="en-US" sz="1600" cap="none" dirty="0" err="1"/>
              <a:t>ENFPs</a:t>
            </a:r>
            <a:r>
              <a:rPr lang="en-US" sz="1600" cap="none" dirty="0"/>
              <a:t> value authenticity and seek meaningful relationships, making them adaptable and passionate in all settings.</a:t>
            </a:r>
          </a:p>
        </p:txBody>
      </p:sp>
    </p:spTree>
    <p:extLst>
      <p:ext uri="{BB962C8B-B14F-4D97-AF65-F5344CB8AC3E}">
        <p14:creationId xmlns:p14="http://schemas.microsoft.com/office/powerpoint/2010/main" val="3103722688"/>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33B59-5CB3-A33F-05B5-F35448186D9B}"/>
              </a:ext>
            </a:extLst>
          </p:cNvPr>
          <p:cNvSpPr>
            <a:spLocks noGrp="1"/>
          </p:cNvSpPr>
          <p:nvPr>
            <p:ph type="title"/>
          </p:nvPr>
        </p:nvSpPr>
        <p:spPr>
          <a:xfrm>
            <a:off x="4465050" y="618517"/>
            <a:ext cx="6672886" cy="1596177"/>
          </a:xfrm>
        </p:spPr>
        <p:txBody>
          <a:bodyPr vert="horz" lIns="91440" tIns="45720" rIns="91440" bIns="45720" rtlCol="0" anchor="ctr">
            <a:normAutofit/>
          </a:bodyPr>
          <a:lstStyle/>
          <a:p>
            <a:r>
              <a:rPr lang="en-US" dirty="0"/>
              <a:t>The ISTJ type</a:t>
            </a:r>
          </a:p>
        </p:txBody>
      </p:sp>
      <p:pic>
        <p:nvPicPr>
          <p:cNvPr id="5" name="Content Placeholder 4" descr="Direct Top View of Note Pad And Pen">
            <a:extLst>
              <a:ext uri="{FF2B5EF4-FFF2-40B4-BE49-F238E27FC236}">
                <a16:creationId xmlns:a16="http://schemas.microsoft.com/office/drawing/2014/main" id="{B425339E-BC02-492D-BD9D-18F714C98284}"/>
              </a:ext>
            </a:extLst>
          </p:cNvPr>
          <p:cNvPicPr>
            <a:picLocks noGrp="1" noChangeAspect="1"/>
          </p:cNvPicPr>
          <p:nvPr>
            <p:ph sz="quarter" idx="13"/>
          </p:nvPr>
        </p:nvPicPr>
        <p:blipFill>
          <a:blip r:embed="rId3"/>
          <a:srcRect l="34939" r="25441" b="-1"/>
          <a:stretch>
            <a:fillRect/>
          </a:stretch>
        </p:blipFill>
        <p:spPr>
          <a:xfrm>
            <a:off x="20" y="10"/>
            <a:ext cx="4070535" cy="6857990"/>
          </a:xfrm>
          <a:prstGeom prst="rect">
            <a:avLst/>
          </a:prstGeom>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15167CB0-3400-D07D-29AA-46B2C0802434}"/>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65048" y="2367092"/>
            <a:ext cx="6672887" cy="3424107"/>
          </a:xfrm>
        </p:spPr>
        <p:txBody>
          <a:bodyPr>
            <a:noAutofit/>
          </a:bodyPr>
          <a:lstStyle/>
          <a:p>
            <a:pPr marL="0" indent="0">
              <a:spcBef>
                <a:spcPts val="2500"/>
              </a:spcBef>
              <a:buFont typeface="Arial" panose="020B0604020202020204" pitchFamily="34" charset="0"/>
              <a:buNone/>
            </a:pPr>
            <a:r>
              <a:rPr lang="en-US" sz="1600" b="1" cap="none" dirty="0"/>
              <a:t>Reliability and Organization</a:t>
            </a:r>
          </a:p>
          <a:p>
            <a:pPr marL="0" lvl="1" indent="0">
              <a:buFont typeface="Arial" panose="020B0604020202020204" pitchFamily="34" charset="0"/>
              <a:buNone/>
            </a:pPr>
            <a:r>
              <a:rPr lang="en-US" sz="1600" cap="none" dirty="0" err="1"/>
              <a:t>ISTJs</a:t>
            </a:r>
            <a:r>
              <a:rPr lang="en-US" sz="1600" cap="none" dirty="0"/>
              <a:t> are recognized for being dependable and highly organized in their tasks and responsibilities.</a:t>
            </a:r>
          </a:p>
          <a:p>
            <a:pPr marL="0" indent="0">
              <a:spcBef>
                <a:spcPts val="2500"/>
              </a:spcBef>
              <a:buFont typeface="Arial" panose="020B0604020202020204" pitchFamily="34" charset="0"/>
              <a:buNone/>
            </a:pPr>
            <a:r>
              <a:rPr lang="en-US" sz="1600" b="1" cap="none" dirty="0"/>
              <a:t>Preference for Structure</a:t>
            </a:r>
          </a:p>
          <a:p>
            <a:pPr marL="0" lvl="1" indent="0">
              <a:buFont typeface="Arial" panose="020B0604020202020204" pitchFamily="34" charset="0"/>
              <a:buNone/>
            </a:pPr>
            <a:r>
              <a:rPr lang="en-US" sz="1600" cap="none" dirty="0"/>
              <a:t>They value tradition and thrive in structured environments, making them effective planners and team contributors.</a:t>
            </a:r>
          </a:p>
          <a:p>
            <a:pPr marL="0" indent="0">
              <a:spcBef>
                <a:spcPts val="2500"/>
              </a:spcBef>
              <a:buFont typeface="Arial" panose="020B0604020202020204" pitchFamily="34" charset="0"/>
              <a:buNone/>
            </a:pPr>
            <a:r>
              <a:rPr lang="en-US" sz="1600" b="1" cap="none" dirty="0"/>
              <a:t>Logical Problem Solving</a:t>
            </a:r>
          </a:p>
          <a:p>
            <a:pPr marL="0" lvl="1" indent="0">
              <a:buFont typeface="Arial" panose="020B0604020202020204" pitchFamily="34" charset="0"/>
              <a:buNone/>
            </a:pPr>
            <a:r>
              <a:rPr lang="en-US" sz="1600" cap="none" dirty="0" err="1"/>
              <a:t>ISTJs</a:t>
            </a:r>
            <a:r>
              <a:rPr lang="en-US" sz="1600" cap="none" dirty="0"/>
              <a:t> approach problems logically, using facts and past experiences to make efficient decisions.</a:t>
            </a:r>
          </a:p>
        </p:txBody>
      </p:sp>
    </p:spTree>
    <p:extLst>
      <p:ext uri="{BB962C8B-B14F-4D97-AF65-F5344CB8AC3E}">
        <p14:creationId xmlns:p14="http://schemas.microsoft.com/office/powerpoint/2010/main" val="25661123"/>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78910-02E8-0309-08C2-7DF996995AD8}"/>
              </a:ext>
            </a:extLst>
          </p:cNvPr>
          <p:cNvSpPr>
            <a:spLocks noGrp="1"/>
          </p:cNvSpPr>
          <p:nvPr>
            <p:ph type="title"/>
          </p:nvPr>
        </p:nvSpPr>
        <p:spPr>
          <a:xfrm>
            <a:off x="913776" y="618517"/>
            <a:ext cx="6672886" cy="1596177"/>
          </a:xfrm>
        </p:spPr>
        <p:txBody>
          <a:bodyPr vert="horz" lIns="91440" tIns="45720" rIns="91440" bIns="45720" rtlCol="0" anchor="ctr">
            <a:normAutofit/>
          </a:bodyPr>
          <a:lstStyle/>
          <a:p>
            <a:r>
              <a:rPr lang="en-US" dirty="0"/>
              <a:t>the ISFJ Type</a:t>
            </a:r>
          </a:p>
        </p:txBody>
      </p:sp>
      <p:pic>
        <p:nvPicPr>
          <p:cNvPr id="5" name="Content Placeholder 4" descr="Blackboard Business Strategy Concept">
            <a:extLst>
              <a:ext uri="{FF2B5EF4-FFF2-40B4-BE49-F238E27FC236}">
                <a16:creationId xmlns:a16="http://schemas.microsoft.com/office/drawing/2014/main" id="{E04F9E3A-E5FE-498F-AC1F-6828450ADB59}"/>
              </a:ext>
            </a:extLst>
          </p:cNvPr>
          <p:cNvPicPr>
            <a:picLocks noGrp="1" noChangeAspect="1"/>
          </p:cNvPicPr>
          <p:nvPr>
            <p:ph sz="quarter" idx="13"/>
          </p:nvPr>
        </p:nvPicPr>
        <p:blipFill>
          <a:blip r:embed="rId3"/>
          <a:srcRect l="25093" r="30687" b="-2"/>
          <a:stretch>
            <a:fillRect/>
          </a:stretch>
        </p:blipFill>
        <p:spPr>
          <a:xfrm>
            <a:off x="8121445" y="10"/>
            <a:ext cx="4070555" cy="6857990"/>
          </a:xfrm>
          <a:prstGeom prst="rect">
            <a:avLst/>
          </a:prstGeom>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CF703481-FB72-C632-2D3C-593BD8A3F044}"/>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672887" cy="3424107"/>
          </a:xfrm>
        </p:spPr>
        <p:txBody>
          <a:bodyPr>
            <a:noAutofit/>
          </a:bodyPr>
          <a:lstStyle/>
          <a:p>
            <a:pPr marL="0" indent="0">
              <a:spcBef>
                <a:spcPts val="2500"/>
              </a:spcBef>
              <a:buFont typeface="Arial" panose="020B0604020202020204" pitchFamily="34" charset="0"/>
              <a:buNone/>
            </a:pPr>
            <a:r>
              <a:rPr lang="en-US" sz="1600" b="1" cap="none" dirty="0"/>
              <a:t>Reliability and Empathy</a:t>
            </a:r>
          </a:p>
          <a:p>
            <a:pPr marL="0" lvl="1" indent="0">
              <a:buFont typeface="Arial" panose="020B0604020202020204" pitchFamily="34" charset="0"/>
              <a:buNone/>
            </a:pPr>
            <a:r>
              <a:rPr lang="en-US" sz="1600" cap="none" dirty="0"/>
              <a:t>ISFJs are highly reliable and empathetic, often putting others’ needs first and fostering trust in relationships.</a:t>
            </a:r>
          </a:p>
          <a:p>
            <a:pPr marL="0" indent="0">
              <a:spcBef>
                <a:spcPts val="2500"/>
              </a:spcBef>
              <a:buFont typeface="Arial" panose="020B0604020202020204" pitchFamily="34" charset="0"/>
              <a:buNone/>
            </a:pPr>
            <a:r>
              <a:rPr lang="en-US" sz="1600" b="1" cap="none" dirty="0"/>
              <a:t>Supportive and Organized</a:t>
            </a:r>
          </a:p>
          <a:p>
            <a:pPr marL="0" lvl="1" indent="0">
              <a:buFont typeface="Arial" panose="020B0604020202020204" pitchFamily="34" charset="0"/>
              <a:buNone/>
            </a:pPr>
            <a:r>
              <a:rPr lang="en-US" sz="1600" cap="none" dirty="0"/>
              <a:t>They excel in supportive roles, using strong organizational skills to maintain order and help others succeed.</a:t>
            </a:r>
          </a:p>
          <a:p>
            <a:pPr marL="0" indent="0">
              <a:spcBef>
                <a:spcPts val="2500"/>
              </a:spcBef>
              <a:buFont typeface="Arial" panose="020B0604020202020204" pitchFamily="34" charset="0"/>
              <a:buNone/>
            </a:pPr>
            <a:r>
              <a:rPr lang="en-US" sz="1600" b="1" cap="none" dirty="0"/>
              <a:t>Value for Tradition and Stability</a:t>
            </a:r>
          </a:p>
          <a:p>
            <a:pPr marL="0" lvl="1" indent="0">
              <a:buFont typeface="Arial" panose="020B0604020202020204" pitchFamily="34" charset="0"/>
              <a:buNone/>
            </a:pPr>
            <a:r>
              <a:rPr lang="en-US" sz="1600" cap="none" dirty="0"/>
              <a:t>ISFJs deeply value tradition and are dedicated to creating stable, harmonious environments in their lives and communities.</a:t>
            </a:r>
          </a:p>
        </p:txBody>
      </p:sp>
    </p:spTree>
    <p:extLst>
      <p:ext uri="{BB962C8B-B14F-4D97-AF65-F5344CB8AC3E}">
        <p14:creationId xmlns:p14="http://schemas.microsoft.com/office/powerpoint/2010/main" val="223727126"/>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4018E-E729-CE9B-3726-559EC230AC69}"/>
              </a:ext>
            </a:extLst>
          </p:cNvPr>
          <p:cNvSpPr>
            <a:spLocks noGrp="1"/>
          </p:cNvSpPr>
          <p:nvPr>
            <p:ph type="title"/>
          </p:nvPr>
        </p:nvSpPr>
        <p:spPr>
          <a:xfrm>
            <a:off x="913776" y="618517"/>
            <a:ext cx="6672886" cy="1596177"/>
          </a:xfrm>
        </p:spPr>
        <p:txBody>
          <a:bodyPr vert="horz" lIns="91440" tIns="45720" rIns="91440" bIns="45720" rtlCol="0" anchor="ctr">
            <a:normAutofit/>
          </a:bodyPr>
          <a:lstStyle/>
          <a:p>
            <a:r>
              <a:rPr lang="en-US" dirty="0"/>
              <a:t>The ESTJ type</a:t>
            </a:r>
          </a:p>
        </p:txBody>
      </p:sp>
      <p:pic>
        <p:nvPicPr>
          <p:cNvPr id="5" name="Content Placeholder 4" descr="Deadline concept sketched on blackboard">
            <a:extLst>
              <a:ext uri="{FF2B5EF4-FFF2-40B4-BE49-F238E27FC236}">
                <a16:creationId xmlns:a16="http://schemas.microsoft.com/office/drawing/2014/main" id="{C3F37F49-43AE-44F4-8F97-73038CA6D137}"/>
              </a:ext>
            </a:extLst>
          </p:cNvPr>
          <p:cNvPicPr>
            <a:picLocks noGrp="1" noChangeAspect="1"/>
          </p:cNvPicPr>
          <p:nvPr>
            <p:ph sz="quarter" idx="13"/>
          </p:nvPr>
        </p:nvPicPr>
        <p:blipFill>
          <a:blip r:embed="rId3"/>
          <a:srcRect l="36498" r="23882" b="-1"/>
          <a:stretch>
            <a:fillRect/>
          </a:stretch>
        </p:blipFill>
        <p:spPr>
          <a:xfrm>
            <a:off x="8121445" y="10"/>
            <a:ext cx="4070555" cy="6857990"/>
          </a:xfrm>
          <a:prstGeom prst="rect">
            <a:avLst/>
          </a:prstGeom>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8CAE2E22-A9F8-F7DA-8A26-4E2EC5398ADD}"/>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672887" cy="3424107"/>
          </a:xfrm>
        </p:spPr>
        <p:txBody>
          <a:bodyPr>
            <a:noAutofit/>
          </a:bodyPr>
          <a:lstStyle/>
          <a:p>
            <a:pPr marL="0" indent="0">
              <a:spcBef>
                <a:spcPts val="2500"/>
              </a:spcBef>
              <a:buFont typeface="Arial" panose="020B0604020202020204" pitchFamily="34" charset="0"/>
              <a:buNone/>
            </a:pPr>
            <a:r>
              <a:rPr lang="en-US" sz="1600" b="1" cap="none" dirty="0"/>
              <a:t>Practical and Organized</a:t>
            </a:r>
          </a:p>
          <a:p>
            <a:pPr marL="0" lvl="1" indent="0">
              <a:buFont typeface="Arial" panose="020B0604020202020204" pitchFamily="34" charset="0"/>
              <a:buNone/>
            </a:pPr>
            <a:r>
              <a:rPr lang="en-US" sz="1600" cap="none" dirty="0" err="1"/>
              <a:t>ESTJs</a:t>
            </a:r>
            <a:r>
              <a:rPr lang="en-US" sz="1600" cap="none" dirty="0"/>
              <a:t> approach tasks with practicality and organization, ensuring responsibilities are managed efficiently and effectively.</a:t>
            </a:r>
          </a:p>
          <a:p>
            <a:pPr marL="0" indent="0">
              <a:spcBef>
                <a:spcPts val="2500"/>
              </a:spcBef>
              <a:buFont typeface="Arial" panose="020B0604020202020204" pitchFamily="34" charset="0"/>
              <a:buNone/>
            </a:pPr>
            <a:r>
              <a:rPr lang="en-US" sz="1600" b="1" cap="none" dirty="0"/>
              <a:t>Natural Leaders</a:t>
            </a:r>
          </a:p>
          <a:p>
            <a:pPr marL="0" lvl="1" indent="0">
              <a:buFont typeface="Arial" panose="020B0604020202020204" pitchFamily="34" charset="0"/>
              <a:buNone/>
            </a:pPr>
            <a:r>
              <a:rPr lang="en-US" sz="1600" cap="none" dirty="0"/>
              <a:t>They often take charge in group settings, valuing tradition, structure, and rules to guide their leadership.</a:t>
            </a:r>
          </a:p>
          <a:p>
            <a:pPr marL="0" indent="0">
              <a:spcBef>
                <a:spcPts val="2500"/>
              </a:spcBef>
              <a:buFont typeface="Arial" panose="020B0604020202020204" pitchFamily="34" charset="0"/>
              <a:buNone/>
            </a:pPr>
            <a:r>
              <a:rPr lang="en-US" sz="1600" b="1" cap="none" dirty="0"/>
              <a:t>Goal-Oriented Problem Solvers</a:t>
            </a:r>
          </a:p>
          <a:p>
            <a:pPr marL="0" lvl="1" indent="0">
              <a:buFont typeface="Arial" panose="020B0604020202020204" pitchFamily="34" charset="0"/>
              <a:buNone/>
            </a:pPr>
            <a:r>
              <a:rPr lang="en-US" sz="1600" cap="none" dirty="0" err="1"/>
              <a:t>ESTJs</a:t>
            </a:r>
            <a:r>
              <a:rPr lang="en-US" sz="1600" cap="none" dirty="0"/>
              <a:t> use logic and decisiveness to solve problems, focusing on achieving goals and managing tasks efficiently.</a:t>
            </a:r>
          </a:p>
        </p:txBody>
      </p:sp>
    </p:spTree>
    <p:extLst>
      <p:ext uri="{BB962C8B-B14F-4D97-AF65-F5344CB8AC3E}">
        <p14:creationId xmlns:p14="http://schemas.microsoft.com/office/powerpoint/2010/main" val="2262068816"/>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8C1B6-44FA-9E76-9B7F-451A525BE9B2}"/>
              </a:ext>
            </a:extLst>
          </p:cNvPr>
          <p:cNvSpPr>
            <a:spLocks noGrp="1"/>
          </p:cNvSpPr>
          <p:nvPr>
            <p:ph type="title"/>
          </p:nvPr>
        </p:nvSpPr>
        <p:spPr>
          <a:xfrm>
            <a:off x="641074" y="1588878"/>
            <a:ext cx="2844002" cy="3680244"/>
          </a:xfrm>
        </p:spPr>
        <p:txBody>
          <a:bodyPr>
            <a:normAutofit/>
          </a:bodyPr>
          <a:lstStyle/>
          <a:p>
            <a:pPr algn="l"/>
            <a:r>
              <a:rPr lang="en-US" sz="4100" dirty="0">
                <a:solidFill>
                  <a:srgbClr val="FFFFFF"/>
                </a:solidFill>
              </a:rPr>
              <a:t>The ESFJ type</a:t>
            </a:r>
          </a:p>
        </p:txBody>
      </p:sp>
      <p:graphicFrame>
        <p:nvGraphicFramePr>
          <p:cNvPr id="4" name="Content Placeholder 4">
            <a:extLst>
              <a:ext uri="{FF2B5EF4-FFF2-40B4-BE49-F238E27FC236}">
                <a16:creationId xmlns:a16="http://schemas.microsoft.com/office/drawing/2014/main" id="{56ECD82D-5C16-47D5-94B4-E431F0E2745D}"/>
              </a:ext>
            </a:extLst>
          </p:cNvPr>
          <p:cNvGraphicFramePr>
            <a:graphicFrameLocks noGrp="1"/>
          </p:cNvGraphicFramePr>
          <p:nvPr>
            <p:ph sz="quarter" idx="13"/>
            <p:extLst>
              <p:ext uri="{D42A27DB-BD31-4B8C-83A1-F6EECF244321}">
                <p14:modId xmlns:p14="http://schemas.microsoft.com/office/powerpoint/2010/main" val="150112728"/>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4634794" y="1049695"/>
          <a:ext cx="6642806" cy="4758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67705867"/>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C8FA0-6CBE-E403-84A4-E620793011E5}"/>
              </a:ext>
            </a:extLst>
          </p:cNvPr>
          <p:cNvSpPr>
            <a:spLocks noGrp="1"/>
          </p:cNvSpPr>
          <p:nvPr>
            <p:ph type="title"/>
          </p:nvPr>
        </p:nvSpPr>
        <p:spPr>
          <a:xfrm>
            <a:off x="913776" y="618517"/>
            <a:ext cx="6672886" cy="1596177"/>
          </a:xfrm>
        </p:spPr>
        <p:txBody>
          <a:bodyPr vert="horz" lIns="91440" tIns="45720" rIns="91440" bIns="45720" rtlCol="0" anchor="ctr">
            <a:normAutofit/>
          </a:bodyPr>
          <a:lstStyle/>
          <a:p>
            <a:r>
              <a:rPr lang="en-US" dirty="0"/>
              <a:t>The ISTP type</a:t>
            </a:r>
          </a:p>
        </p:txBody>
      </p:sp>
      <p:pic>
        <p:nvPicPr>
          <p:cNvPr id="5" name="Content Placeholder 4" descr="One mature woman, sitting alone in work shop, polishing handmade jewelry.">
            <a:extLst>
              <a:ext uri="{FF2B5EF4-FFF2-40B4-BE49-F238E27FC236}">
                <a16:creationId xmlns:a16="http://schemas.microsoft.com/office/drawing/2014/main" id="{1E537997-0654-4D0F-9103-3D3F903F7804}"/>
              </a:ext>
            </a:extLst>
          </p:cNvPr>
          <p:cNvPicPr>
            <a:picLocks noGrp="1" noChangeAspect="1"/>
          </p:cNvPicPr>
          <p:nvPr>
            <p:ph sz="quarter" idx="13"/>
          </p:nvPr>
        </p:nvPicPr>
        <p:blipFill>
          <a:blip r:embed="rId3"/>
          <a:srcRect l="29101" r="31279" b="-1"/>
          <a:stretch>
            <a:fillRect/>
          </a:stretch>
        </p:blipFill>
        <p:spPr>
          <a:xfrm>
            <a:off x="8121445" y="10"/>
            <a:ext cx="4070555" cy="6857990"/>
          </a:xfrm>
          <a:prstGeom prst="rect">
            <a:avLst/>
          </a:prstGeom>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59BF7141-4F97-4167-758F-269135E3299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672887" cy="3424107"/>
          </a:xfrm>
        </p:spPr>
        <p:txBody>
          <a:bodyPr>
            <a:noAutofit/>
          </a:bodyPr>
          <a:lstStyle/>
          <a:p>
            <a:pPr marL="0" indent="0">
              <a:spcBef>
                <a:spcPts val="2500"/>
              </a:spcBef>
              <a:buFont typeface="Arial" panose="020B0604020202020204" pitchFamily="34" charset="0"/>
              <a:buNone/>
            </a:pPr>
            <a:r>
              <a:rPr lang="en-US" sz="1600" b="1" cap="none" dirty="0"/>
              <a:t>Practical Problem-Solving</a:t>
            </a:r>
          </a:p>
          <a:p>
            <a:pPr marL="0" lvl="1" indent="0">
              <a:buFont typeface="Arial" panose="020B0604020202020204" pitchFamily="34" charset="0"/>
              <a:buNone/>
            </a:pPr>
            <a:r>
              <a:rPr lang="en-US" sz="1600" cap="none" dirty="0" err="1"/>
              <a:t>ISTPs</a:t>
            </a:r>
            <a:r>
              <a:rPr lang="en-US" sz="1600" cap="none" dirty="0"/>
              <a:t> excel at hands-on tasks, using their resourcefulness to find practical solutions to real-world problems.</a:t>
            </a:r>
          </a:p>
          <a:p>
            <a:pPr marL="0" indent="0">
              <a:spcBef>
                <a:spcPts val="2500"/>
              </a:spcBef>
              <a:buFont typeface="Arial" panose="020B0604020202020204" pitchFamily="34" charset="0"/>
              <a:buNone/>
            </a:pPr>
            <a:r>
              <a:rPr lang="en-US" sz="1600" b="1" cap="none" dirty="0"/>
              <a:t>Independence and Adaptability</a:t>
            </a:r>
          </a:p>
          <a:p>
            <a:pPr marL="0" lvl="1" indent="0">
              <a:buFont typeface="Arial" panose="020B0604020202020204" pitchFamily="34" charset="0"/>
              <a:buNone/>
            </a:pPr>
            <a:r>
              <a:rPr lang="en-US" sz="1600" cap="none" dirty="0"/>
              <a:t>They value their independence and quickly adapt to changing, dynamic environments, making them highly flexible.</a:t>
            </a:r>
          </a:p>
          <a:p>
            <a:pPr marL="0" indent="0">
              <a:spcBef>
                <a:spcPts val="2500"/>
              </a:spcBef>
              <a:buFont typeface="Arial" panose="020B0604020202020204" pitchFamily="34" charset="0"/>
              <a:buNone/>
            </a:pPr>
            <a:r>
              <a:rPr lang="en-US" sz="1600" b="1" cap="none" dirty="0"/>
              <a:t>Logical and Action-Oriented</a:t>
            </a:r>
          </a:p>
          <a:p>
            <a:pPr marL="0" lvl="1" indent="0">
              <a:buFont typeface="Arial" panose="020B0604020202020204" pitchFamily="34" charset="0"/>
              <a:buNone/>
            </a:pPr>
            <a:r>
              <a:rPr lang="en-US" sz="1600" cap="none" dirty="0" err="1"/>
              <a:t>ISTPs</a:t>
            </a:r>
            <a:r>
              <a:rPr lang="en-US" sz="1600" cap="none" dirty="0"/>
              <a:t> maintain a calm demeanor, preferring logical strategies, and learn best by exploring through action rather than theory.</a:t>
            </a:r>
          </a:p>
        </p:txBody>
      </p:sp>
    </p:spTree>
    <p:extLst>
      <p:ext uri="{BB962C8B-B14F-4D97-AF65-F5344CB8AC3E}">
        <p14:creationId xmlns:p14="http://schemas.microsoft.com/office/powerpoint/2010/main" val="4207506417"/>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22BA7-4E77-1176-F2AD-17920088AF11}"/>
              </a:ext>
            </a:extLst>
          </p:cNvPr>
          <p:cNvSpPr>
            <a:spLocks noGrp="1"/>
          </p:cNvSpPr>
          <p:nvPr>
            <p:ph type="title"/>
          </p:nvPr>
        </p:nvSpPr>
        <p:spPr>
          <a:xfrm>
            <a:off x="913776" y="618517"/>
            <a:ext cx="6672886" cy="1596177"/>
          </a:xfrm>
        </p:spPr>
        <p:txBody>
          <a:bodyPr vert="horz" lIns="91440" tIns="45720" rIns="91440" bIns="45720" rtlCol="0" anchor="ctr">
            <a:normAutofit/>
          </a:bodyPr>
          <a:lstStyle/>
          <a:p>
            <a:r>
              <a:rPr lang="en-US" dirty="0"/>
              <a:t>the ISFP Type</a:t>
            </a:r>
          </a:p>
        </p:txBody>
      </p:sp>
      <p:pic>
        <p:nvPicPr>
          <p:cNvPr id="5" name="Content Placeholder 4" descr="University student's desk at home">
            <a:extLst>
              <a:ext uri="{FF2B5EF4-FFF2-40B4-BE49-F238E27FC236}">
                <a16:creationId xmlns:a16="http://schemas.microsoft.com/office/drawing/2014/main" id="{B1CCB03E-4582-4632-A135-85AE32DD810B}"/>
              </a:ext>
            </a:extLst>
          </p:cNvPr>
          <p:cNvPicPr>
            <a:picLocks noGrp="1" noChangeAspect="1"/>
          </p:cNvPicPr>
          <p:nvPr>
            <p:ph sz="quarter" idx="13"/>
          </p:nvPr>
        </p:nvPicPr>
        <p:blipFill>
          <a:blip r:embed="rId3"/>
          <a:srcRect l="41042" r="19338" b="-1"/>
          <a:stretch>
            <a:fillRect/>
          </a:stretch>
        </p:blipFill>
        <p:spPr>
          <a:xfrm>
            <a:off x="8121445" y="10"/>
            <a:ext cx="4070555" cy="6857990"/>
          </a:xfrm>
          <a:prstGeom prst="rect">
            <a:avLst/>
          </a:prstGeom>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422CED4D-EC42-E845-7672-176B768AEA39}"/>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672887" cy="3424107"/>
          </a:xfrm>
        </p:spPr>
        <p:txBody>
          <a:bodyPr>
            <a:noAutofit/>
          </a:bodyPr>
          <a:lstStyle/>
          <a:p>
            <a:pPr marL="0" indent="0">
              <a:spcBef>
                <a:spcPts val="2500"/>
              </a:spcBef>
              <a:buFont typeface="Arial" panose="020B0604020202020204" pitchFamily="34" charset="0"/>
              <a:buNone/>
            </a:pPr>
            <a:r>
              <a:rPr lang="en-US" sz="1600" b="1" cap="none" dirty="0"/>
              <a:t>Core Personality Traits</a:t>
            </a:r>
          </a:p>
          <a:p>
            <a:pPr marL="0" lvl="1" indent="0">
              <a:buFont typeface="Arial" panose="020B0604020202020204" pitchFamily="34" charset="0"/>
              <a:buNone/>
            </a:pPr>
            <a:r>
              <a:rPr lang="en-US" sz="1600" cap="none" dirty="0" err="1"/>
              <a:t>ISFPs</a:t>
            </a:r>
            <a:r>
              <a:rPr lang="en-US" sz="1600" cap="none" dirty="0"/>
              <a:t> are gentle, flexible, and artistic individuals who value personal expression and living in the present moment.</a:t>
            </a:r>
          </a:p>
          <a:p>
            <a:pPr marL="0" indent="0">
              <a:spcBef>
                <a:spcPts val="2500"/>
              </a:spcBef>
              <a:buFont typeface="Arial" panose="020B0604020202020204" pitchFamily="34" charset="0"/>
              <a:buNone/>
            </a:pPr>
            <a:r>
              <a:rPr lang="en-US" sz="1600" b="1" cap="none" dirty="0"/>
              <a:t>Strengths in Creative Environments</a:t>
            </a:r>
          </a:p>
          <a:p>
            <a:pPr marL="0" lvl="1" indent="0">
              <a:buFont typeface="Arial" panose="020B0604020202020204" pitchFamily="34" charset="0"/>
              <a:buNone/>
            </a:pPr>
            <a:r>
              <a:rPr lang="en-US" sz="1600" cap="none" dirty="0" err="1"/>
              <a:t>ISFPs</a:t>
            </a:r>
            <a:r>
              <a:rPr lang="en-US" sz="1600" cap="none" dirty="0"/>
              <a:t> excel in creative environments where they can express themselves, contribute unique ideas, and appreciate beauty.</a:t>
            </a:r>
          </a:p>
          <a:p>
            <a:pPr marL="0" indent="0">
              <a:spcBef>
                <a:spcPts val="2500"/>
              </a:spcBef>
              <a:buFont typeface="Arial" panose="020B0604020202020204" pitchFamily="34" charset="0"/>
              <a:buNone/>
            </a:pPr>
            <a:r>
              <a:rPr lang="en-US" sz="1600" b="1" cap="none" dirty="0"/>
              <a:t>Value for Harmony and Details</a:t>
            </a:r>
          </a:p>
          <a:p>
            <a:pPr marL="0" lvl="1" indent="0">
              <a:buFont typeface="Arial" panose="020B0604020202020204" pitchFamily="34" charset="0"/>
              <a:buNone/>
            </a:pPr>
            <a:r>
              <a:rPr lang="en-US" sz="1600" cap="none" dirty="0" err="1"/>
              <a:t>ISFPs</a:t>
            </a:r>
            <a:r>
              <a:rPr lang="en-US" sz="1600" cap="none" dirty="0"/>
              <a:t> prefer harmony in relationships and pay close attention to details and the needs of others.</a:t>
            </a:r>
          </a:p>
        </p:txBody>
      </p:sp>
    </p:spTree>
    <p:extLst>
      <p:ext uri="{BB962C8B-B14F-4D97-AF65-F5344CB8AC3E}">
        <p14:creationId xmlns:p14="http://schemas.microsoft.com/office/powerpoint/2010/main" val="1209368305"/>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123B3-71AE-A17F-CD1E-8AB1A70C3386}"/>
              </a:ext>
            </a:extLst>
          </p:cNvPr>
          <p:cNvSpPr>
            <a:spLocks noGrp="1"/>
          </p:cNvSpPr>
          <p:nvPr>
            <p:ph type="title"/>
          </p:nvPr>
        </p:nvSpPr>
        <p:spPr>
          <a:xfrm>
            <a:off x="913776" y="618517"/>
            <a:ext cx="6672886" cy="1596177"/>
          </a:xfrm>
        </p:spPr>
        <p:txBody>
          <a:bodyPr vert="horz" lIns="91440" tIns="45720" rIns="91440" bIns="45720" rtlCol="0" anchor="ctr">
            <a:normAutofit/>
          </a:bodyPr>
          <a:lstStyle/>
          <a:p>
            <a:r>
              <a:rPr lang="en-US" dirty="0"/>
              <a:t>the ESTP type</a:t>
            </a:r>
          </a:p>
        </p:txBody>
      </p:sp>
      <p:pic>
        <p:nvPicPr>
          <p:cNvPr id="5" name="Content Placeholder 4" descr="Woman Financial Advisor">
            <a:extLst>
              <a:ext uri="{FF2B5EF4-FFF2-40B4-BE49-F238E27FC236}">
                <a16:creationId xmlns:a16="http://schemas.microsoft.com/office/drawing/2014/main" id="{41644D11-47D6-45BF-999D-FA21ABCB05AC}"/>
              </a:ext>
            </a:extLst>
          </p:cNvPr>
          <p:cNvPicPr>
            <a:picLocks noGrp="1" noChangeAspect="1"/>
          </p:cNvPicPr>
          <p:nvPr>
            <p:ph sz="quarter" idx="13"/>
          </p:nvPr>
        </p:nvPicPr>
        <p:blipFill>
          <a:blip r:embed="rId3"/>
          <a:srcRect l="31442" r="28938" b="-1"/>
          <a:stretch>
            <a:fillRect/>
          </a:stretch>
        </p:blipFill>
        <p:spPr>
          <a:xfrm>
            <a:off x="8121445" y="10"/>
            <a:ext cx="4070555" cy="6857990"/>
          </a:xfrm>
          <a:prstGeom prst="rect">
            <a:avLst/>
          </a:prstGeom>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22B23265-8787-0718-D486-684B915972BB}"/>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672887" cy="3424107"/>
          </a:xfrm>
        </p:spPr>
        <p:txBody>
          <a:bodyPr>
            <a:noAutofit/>
          </a:bodyPr>
          <a:lstStyle/>
          <a:p>
            <a:pPr marL="0" indent="0">
              <a:spcBef>
                <a:spcPts val="2500"/>
              </a:spcBef>
              <a:buFont typeface="Arial" panose="020B0604020202020204" pitchFamily="34" charset="0"/>
              <a:buNone/>
            </a:pPr>
            <a:r>
              <a:rPr lang="en-US" sz="1600" b="1" cap="none" dirty="0"/>
              <a:t>Energetic and Action-Oriented</a:t>
            </a:r>
          </a:p>
          <a:p>
            <a:pPr marL="0" lvl="1" indent="0">
              <a:buFont typeface="Arial" panose="020B0604020202020204" pitchFamily="34" charset="0"/>
              <a:buNone/>
            </a:pPr>
            <a:r>
              <a:rPr lang="en-US" sz="1600" cap="none" dirty="0" err="1"/>
              <a:t>ESTPs</a:t>
            </a:r>
            <a:r>
              <a:rPr lang="en-US" sz="1600" cap="none" dirty="0"/>
              <a:t> thrive in dynamic settings and enjoy taking initiative. Their energy motivates others and drives effective teamwork.</a:t>
            </a:r>
          </a:p>
          <a:p>
            <a:pPr marL="0" indent="0">
              <a:spcBef>
                <a:spcPts val="2500"/>
              </a:spcBef>
              <a:buFont typeface="Arial" panose="020B0604020202020204" pitchFamily="34" charset="0"/>
              <a:buNone/>
            </a:pPr>
            <a:r>
              <a:rPr lang="en-US" sz="1600" b="1" cap="none" dirty="0"/>
              <a:t>Quick Decision Makers</a:t>
            </a:r>
          </a:p>
          <a:p>
            <a:pPr marL="0" lvl="1" indent="0">
              <a:buFont typeface="Arial" panose="020B0604020202020204" pitchFamily="34" charset="0"/>
              <a:buNone/>
            </a:pPr>
            <a:r>
              <a:rPr lang="en-US" sz="1600" cap="none" dirty="0" err="1"/>
              <a:t>ESTPs</a:t>
            </a:r>
            <a:r>
              <a:rPr lang="en-US" sz="1600" cap="none" dirty="0"/>
              <a:t> excel at solving problems swiftly. They rely on practical logic to make sound decisions under pressure.</a:t>
            </a:r>
          </a:p>
          <a:p>
            <a:pPr marL="0" indent="0">
              <a:spcBef>
                <a:spcPts val="2500"/>
              </a:spcBef>
              <a:buFont typeface="Arial" panose="020B0604020202020204" pitchFamily="34" charset="0"/>
              <a:buNone/>
            </a:pPr>
            <a:r>
              <a:rPr lang="en-US" sz="1600" b="1" cap="none" dirty="0"/>
              <a:t>Social and Adaptable Leaders</a:t>
            </a:r>
          </a:p>
          <a:p>
            <a:pPr marL="0" lvl="1" indent="0">
              <a:buFont typeface="Arial" panose="020B0604020202020204" pitchFamily="34" charset="0"/>
              <a:buNone/>
            </a:pPr>
            <a:r>
              <a:rPr lang="en-US" sz="1600" cap="none" dirty="0" err="1"/>
              <a:t>ESTPs</a:t>
            </a:r>
            <a:r>
              <a:rPr lang="en-US" sz="1600" cap="none" dirty="0"/>
              <a:t> are outgoing, flexible, and skilled at building relationships. Their risk-taking fosters innovation and effective leadership.</a:t>
            </a:r>
          </a:p>
        </p:txBody>
      </p:sp>
    </p:spTree>
    <p:extLst>
      <p:ext uri="{BB962C8B-B14F-4D97-AF65-F5344CB8AC3E}">
        <p14:creationId xmlns:p14="http://schemas.microsoft.com/office/powerpoint/2010/main" val="338197946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36F76-5D29-C2D6-EDB9-9ED1516A5681}"/>
              </a:ext>
            </a:extLst>
          </p:cNvPr>
          <p:cNvSpPr>
            <a:spLocks noGrp="1"/>
          </p:cNvSpPr>
          <p:nvPr>
            <p:ph type="title"/>
          </p:nvPr>
        </p:nvSpPr>
        <p:spPr/>
        <p:txBody>
          <a:bodyPr vert="horz" lIns="91440" tIns="45720" rIns="91440" bIns="45720" rtlCol="0" anchor="ctr">
            <a:normAutofit/>
          </a:bodyPr>
          <a:lstStyle/>
          <a:p>
            <a:r>
              <a:rPr lang="en-US"/>
              <a:t>Understanding Stress</a:t>
            </a:r>
          </a:p>
        </p:txBody>
      </p:sp>
      <p:pic>
        <p:nvPicPr>
          <p:cNvPr id="5" name="Content Placeholder 4" descr="Double exposure with vr glasses">
            <a:extLst>
              <a:ext uri="{FF2B5EF4-FFF2-40B4-BE49-F238E27FC236}">
                <a16:creationId xmlns:a16="http://schemas.microsoft.com/office/drawing/2014/main" id="{79656AB8-5A85-4246-8BAE-FF52F5BF8EA5}"/>
              </a:ext>
            </a:extLst>
          </p:cNvPr>
          <p:cNvPicPr>
            <a:picLocks noGrp="1" noChangeAspect="1"/>
          </p:cNvPicPr>
          <p:nvPr>
            <p:ph sz="quarter" idx="13"/>
          </p:nvPr>
        </p:nvPicPr>
        <p:blipFill>
          <a:blip r:embed="rId3"/>
          <a:srcRect l="8913" r="11617" b="-3"/>
          <a:stretch>
            <a:fillRect/>
          </a:stretch>
        </p:blipFill>
        <p:spPr>
          <a:xfrm>
            <a:off x="7370064" y="2505456"/>
            <a:ext cx="3494466" cy="2935224"/>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A088832F-7004-190E-6E04-8DEF679D6F8F}"/>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1925782"/>
            <a:ext cx="6096626" cy="3865417"/>
          </a:xfrm>
        </p:spPr>
        <p:txBody>
          <a:bodyPr>
            <a:normAutofit/>
          </a:bodyPr>
          <a:lstStyle/>
          <a:p>
            <a:pPr marL="0" indent="0">
              <a:spcBef>
                <a:spcPts val="2500"/>
              </a:spcBef>
              <a:buFont typeface="Arial" panose="020B0604020202020204" pitchFamily="34" charset="0"/>
              <a:buNone/>
            </a:pPr>
            <a:r>
              <a:rPr lang="en-US" sz="1600" b="1" dirty="0"/>
              <a:t>What Is Stress</a:t>
            </a:r>
          </a:p>
          <a:p>
            <a:pPr marL="0" lvl="1" indent="0">
              <a:buFont typeface="Arial" panose="020B0604020202020204" pitchFamily="34" charset="0"/>
              <a:buNone/>
            </a:pPr>
            <a:r>
              <a:rPr lang="en-US" sz="1600" cap="none" dirty="0"/>
              <a:t>Stress is the body's natural response to challenging or demanding situations, affecting how we feel and act.</a:t>
            </a:r>
          </a:p>
          <a:p>
            <a:pPr marL="0" indent="0">
              <a:spcBef>
                <a:spcPts val="2500"/>
              </a:spcBef>
              <a:buFont typeface="Arial" panose="020B0604020202020204" pitchFamily="34" charset="0"/>
              <a:buNone/>
            </a:pPr>
            <a:r>
              <a:rPr lang="en-US" sz="1600" b="1" cap="none" dirty="0"/>
              <a:t>Sources and Impact</a:t>
            </a:r>
          </a:p>
          <a:p>
            <a:pPr marL="0" lvl="1" indent="0">
              <a:buFont typeface="Arial" panose="020B0604020202020204" pitchFamily="34" charset="0"/>
              <a:buNone/>
            </a:pPr>
            <a:r>
              <a:rPr lang="en-US" sz="1600" cap="none" dirty="0"/>
              <a:t>Stress can be triggered by external events or internal worries, impacting both physical and mental health significantly.</a:t>
            </a:r>
          </a:p>
          <a:p>
            <a:pPr marL="0" indent="0">
              <a:spcBef>
                <a:spcPts val="2500"/>
              </a:spcBef>
              <a:buFont typeface="Arial" panose="020B0604020202020204" pitchFamily="34" charset="0"/>
              <a:buNone/>
            </a:pPr>
            <a:r>
              <a:rPr lang="en-US" sz="1600" b="1" cap="none" dirty="0"/>
              <a:t>Short-term vs Prolonged Stress</a:t>
            </a:r>
          </a:p>
          <a:p>
            <a:pPr marL="0" lvl="1" indent="0">
              <a:buFont typeface="Arial" panose="020B0604020202020204" pitchFamily="34" charset="0"/>
              <a:buNone/>
            </a:pPr>
            <a:r>
              <a:rPr lang="en-US" sz="1600" cap="none" dirty="0"/>
              <a:t>Short-term stress may enhance alertness, but long-term stress can result in negative health consequences if not managed.</a:t>
            </a:r>
          </a:p>
        </p:txBody>
      </p:sp>
    </p:spTree>
    <p:extLst>
      <p:ext uri="{BB962C8B-B14F-4D97-AF65-F5344CB8AC3E}">
        <p14:creationId xmlns:p14="http://schemas.microsoft.com/office/powerpoint/2010/main" val="277176429"/>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FBA25-699A-3C37-AAB1-FEBF62D035BC}"/>
              </a:ext>
            </a:extLst>
          </p:cNvPr>
          <p:cNvSpPr>
            <a:spLocks noGrp="1"/>
          </p:cNvSpPr>
          <p:nvPr>
            <p:ph type="title"/>
          </p:nvPr>
        </p:nvSpPr>
        <p:spPr/>
        <p:txBody>
          <a:bodyPr vert="horz" lIns="91440" tIns="45720" rIns="91440" bIns="45720" rtlCol="0" anchor="ctr">
            <a:normAutofit/>
          </a:bodyPr>
          <a:lstStyle/>
          <a:p>
            <a:r>
              <a:rPr lang="en-US" dirty="0"/>
              <a:t>the ESFP Type</a:t>
            </a:r>
          </a:p>
        </p:txBody>
      </p:sp>
      <p:pic>
        <p:nvPicPr>
          <p:cNvPr id="5" name="Content Placeholder 4" descr="Group of women standing together">
            <a:extLst>
              <a:ext uri="{FF2B5EF4-FFF2-40B4-BE49-F238E27FC236}">
                <a16:creationId xmlns:a16="http://schemas.microsoft.com/office/drawing/2014/main" id="{34B599D3-FC25-465E-9128-3AA177593A7C}"/>
              </a:ext>
            </a:extLst>
          </p:cNvPr>
          <p:cNvPicPr>
            <a:picLocks noGrp="1" noChangeAspect="1"/>
          </p:cNvPicPr>
          <p:nvPr>
            <p:ph sz="quarter" idx="13"/>
          </p:nvPr>
        </p:nvPicPr>
        <p:blipFill>
          <a:blip r:embed="rId3"/>
          <a:srcRect l="11516" r="9013" b="-3"/>
          <a:stretch>
            <a:fillRect/>
          </a:stretch>
        </p:blipFill>
        <p:spPr>
          <a:xfrm>
            <a:off x="7370064" y="2505456"/>
            <a:ext cx="3494466" cy="2935224"/>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EA8E185C-EDB3-DF4D-D43E-FAFDBFE8E2FD}"/>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096626" cy="3424107"/>
          </a:xfrm>
        </p:spPr>
        <p:txBody>
          <a:bodyPr>
            <a:noAutofit/>
          </a:bodyPr>
          <a:lstStyle/>
          <a:p>
            <a:pPr marL="0" indent="0">
              <a:spcBef>
                <a:spcPts val="2500"/>
              </a:spcBef>
              <a:buFont typeface="Arial" panose="020B0604020202020204" pitchFamily="34" charset="0"/>
              <a:buNone/>
            </a:pPr>
            <a:r>
              <a:rPr lang="en-US" sz="1600" b="1" cap="none" dirty="0"/>
              <a:t>Energetic and Spontaneous</a:t>
            </a:r>
          </a:p>
          <a:p>
            <a:pPr marL="0" lvl="1" indent="0">
              <a:buFont typeface="Arial" panose="020B0604020202020204" pitchFamily="34" charset="0"/>
              <a:buNone/>
            </a:pPr>
            <a:r>
              <a:rPr lang="en-US" sz="1600" cap="none" dirty="0" err="1"/>
              <a:t>ESFPs</a:t>
            </a:r>
            <a:r>
              <a:rPr lang="en-US" sz="1600" cap="none" dirty="0"/>
              <a:t> are energetic individuals who enjoy spontaneity and excitement in daily life, often seeking new experiences.</a:t>
            </a:r>
          </a:p>
          <a:p>
            <a:pPr marL="0" indent="0">
              <a:spcBef>
                <a:spcPts val="2500"/>
              </a:spcBef>
              <a:buFont typeface="Arial" panose="020B0604020202020204" pitchFamily="34" charset="0"/>
              <a:buNone/>
            </a:pPr>
            <a:r>
              <a:rPr lang="en-US" sz="1600" b="1" cap="none" dirty="0"/>
              <a:t>Thriving in Social Settings</a:t>
            </a:r>
          </a:p>
          <a:p>
            <a:pPr marL="0" lvl="1" indent="0">
              <a:buFont typeface="Arial" panose="020B0604020202020204" pitchFamily="34" charset="0"/>
              <a:buNone/>
            </a:pPr>
            <a:r>
              <a:rPr lang="en-US" sz="1600" cap="none" dirty="0" err="1"/>
              <a:t>ESFPs</a:t>
            </a:r>
            <a:r>
              <a:rPr lang="en-US" sz="1600" cap="none" dirty="0"/>
              <a:t> love social interaction and often become the center of attention in dynamic environments.</a:t>
            </a:r>
          </a:p>
          <a:p>
            <a:pPr marL="0" indent="0">
              <a:spcBef>
                <a:spcPts val="2500"/>
              </a:spcBef>
              <a:buFont typeface="Arial" panose="020B0604020202020204" pitchFamily="34" charset="0"/>
              <a:buNone/>
            </a:pPr>
            <a:r>
              <a:rPr lang="en-US" sz="1600" b="1" cap="none" dirty="0"/>
              <a:t>Empathetic and Observant</a:t>
            </a:r>
          </a:p>
          <a:p>
            <a:pPr marL="0" lvl="1" indent="0">
              <a:buFont typeface="Arial" panose="020B0604020202020204" pitchFamily="34" charset="0"/>
              <a:buNone/>
            </a:pPr>
            <a:r>
              <a:rPr lang="en-US" sz="1600" cap="none" dirty="0" err="1"/>
              <a:t>ESFPs</a:t>
            </a:r>
            <a:r>
              <a:rPr lang="en-US" sz="1600" cap="none" dirty="0"/>
              <a:t> are practical, empathetic, and observant, connecting well with others and adapting easily to change.</a:t>
            </a:r>
          </a:p>
        </p:txBody>
      </p:sp>
    </p:spTree>
    <p:extLst>
      <p:ext uri="{BB962C8B-B14F-4D97-AF65-F5344CB8AC3E}">
        <p14:creationId xmlns:p14="http://schemas.microsoft.com/office/powerpoint/2010/main" val="1369815399"/>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678E285C-BE9E-45B7-A3EE-B9792DAE991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AB86F577-8905-4B21-8AF3-C1BB3433775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5" name="Rectangle 5">
              <a:extLst>
                <a:ext uri="{FF2B5EF4-FFF2-40B4-BE49-F238E27FC236}">
                  <a16:creationId xmlns:a16="http://schemas.microsoft.com/office/drawing/2014/main" id="{D2F1CFF3-A579-4D24-B5F9-1C71BA6FE5E8}"/>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6" name="Freeform 6">
              <a:extLst>
                <a:ext uri="{FF2B5EF4-FFF2-40B4-BE49-F238E27FC236}">
                  <a16:creationId xmlns:a16="http://schemas.microsoft.com/office/drawing/2014/main" id="{57601B50-7EB1-43FA-8360-4297BCD763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7" name="Freeform 7">
              <a:extLst>
                <a:ext uri="{FF2B5EF4-FFF2-40B4-BE49-F238E27FC236}">
                  <a16:creationId xmlns:a16="http://schemas.microsoft.com/office/drawing/2014/main" id="{60BD8B7A-CD01-4638-A2C9-299AC68B9B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 name="Rectangle 8">
              <a:extLst>
                <a:ext uri="{FF2B5EF4-FFF2-40B4-BE49-F238E27FC236}">
                  <a16:creationId xmlns:a16="http://schemas.microsoft.com/office/drawing/2014/main" id="{095B58F9-6C29-48BE-9DA6-3855080521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9" name="Freeform 9">
              <a:extLst>
                <a:ext uri="{FF2B5EF4-FFF2-40B4-BE49-F238E27FC236}">
                  <a16:creationId xmlns:a16="http://schemas.microsoft.com/office/drawing/2014/main" id="{0C84674F-2E8A-4B70-B801-00722CDD581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 name="Freeform 10">
              <a:extLst>
                <a:ext uri="{FF2B5EF4-FFF2-40B4-BE49-F238E27FC236}">
                  <a16:creationId xmlns:a16="http://schemas.microsoft.com/office/drawing/2014/main" id="{34F320BB-D6A9-45FE-8556-498B763B1E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 name="Freeform 11">
              <a:extLst>
                <a:ext uri="{FF2B5EF4-FFF2-40B4-BE49-F238E27FC236}">
                  <a16:creationId xmlns:a16="http://schemas.microsoft.com/office/drawing/2014/main" id="{5493D54A-532A-46ED-AF63-A0A54818EF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 name="Freeform 12">
              <a:extLst>
                <a:ext uri="{FF2B5EF4-FFF2-40B4-BE49-F238E27FC236}">
                  <a16:creationId xmlns:a16="http://schemas.microsoft.com/office/drawing/2014/main" id="{EAF2EDFA-9C0B-44E2-B4BB-312B58BCA8E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 name="Freeform 13">
              <a:extLst>
                <a:ext uri="{FF2B5EF4-FFF2-40B4-BE49-F238E27FC236}">
                  <a16:creationId xmlns:a16="http://schemas.microsoft.com/office/drawing/2014/main" id="{A3641113-CE35-42A4-B605-41BC06BF4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 name="Freeform 14">
              <a:extLst>
                <a:ext uri="{FF2B5EF4-FFF2-40B4-BE49-F238E27FC236}">
                  <a16:creationId xmlns:a16="http://schemas.microsoft.com/office/drawing/2014/main" id="{DA2E5B2C-BAC4-4440-9B7E-F38783197A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 name="Freeform 15">
              <a:extLst>
                <a:ext uri="{FF2B5EF4-FFF2-40B4-BE49-F238E27FC236}">
                  <a16:creationId xmlns:a16="http://schemas.microsoft.com/office/drawing/2014/main" id="{D8A506DF-2E53-42C9-94BE-B98E32E0578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 name="Freeform 16">
              <a:extLst>
                <a:ext uri="{FF2B5EF4-FFF2-40B4-BE49-F238E27FC236}">
                  <a16:creationId xmlns:a16="http://schemas.microsoft.com/office/drawing/2014/main" id="{12934FF8-5F70-40BF-BBB6-5EB941FB9BD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 name="Freeform 17">
              <a:extLst>
                <a:ext uri="{FF2B5EF4-FFF2-40B4-BE49-F238E27FC236}">
                  <a16:creationId xmlns:a16="http://schemas.microsoft.com/office/drawing/2014/main" id="{8EB3FB08-D01D-4E24-BE40-C16269DF62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 name="Freeform 18">
              <a:extLst>
                <a:ext uri="{FF2B5EF4-FFF2-40B4-BE49-F238E27FC236}">
                  <a16:creationId xmlns:a16="http://schemas.microsoft.com/office/drawing/2014/main" id="{D24E50D7-2753-4169-AD51-C106DA1B7A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 name="Freeform 19">
              <a:extLst>
                <a:ext uri="{FF2B5EF4-FFF2-40B4-BE49-F238E27FC236}">
                  <a16:creationId xmlns:a16="http://schemas.microsoft.com/office/drawing/2014/main" id="{DF94B7E0-D9B6-4096-94D0-18D3AC0EF6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 name="Freeform 20">
              <a:extLst>
                <a:ext uri="{FF2B5EF4-FFF2-40B4-BE49-F238E27FC236}">
                  <a16:creationId xmlns:a16="http://schemas.microsoft.com/office/drawing/2014/main" id="{EBC05ADE-BBA2-4387-B005-3196E2E1982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 name="Freeform 21">
              <a:extLst>
                <a:ext uri="{FF2B5EF4-FFF2-40B4-BE49-F238E27FC236}">
                  <a16:creationId xmlns:a16="http://schemas.microsoft.com/office/drawing/2014/main" id="{BBED1CEE-14D2-442F-AB08-401ABE3EFBD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 name="Freeform 22">
              <a:extLst>
                <a:ext uri="{FF2B5EF4-FFF2-40B4-BE49-F238E27FC236}">
                  <a16:creationId xmlns:a16="http://schemas.microsoft.com/office/drawing/2014/main" id="{4F6574C0-78E8-49EA-84BC-EE9D55707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 name="Freeform 23">
              <a:extLst>
                <a:ext uri="{FF2B5EF4-FFF2-40B4-BE49-F238E27FC236}">
                  <a16:creationId xmlns:a16="http://schemas.microsoft.com/office/drawing/2014/main" id="{65BCDB0B-615E-4CA1-AFD5-6B121CB7CEB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 name="Freeform 24">
              <a:extLst>
                <a:ext uri="{FF2B5EF4-FFF2-40B4-BE49-F238E27FC236}">
                  <a16:creationId xmlns:a16="http://schemas.microsoft.com/office/drawing/2014/main" id="{40627863-B7FC-44D1-9E53-E728FFF675A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 name="Freeform 25">
              <a:extLst>
                <a:ext uri="{FF2B5EF4-FFF2-40B4-BE49-F238E27FC236}">
                  <a16:creationId xmlns:a16="http://schemas.microsoft.com/office/drawing/2014/main" id="{52FD6F8C-3AF1-487E-91F4-6E55146F1F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 name="Freeform 26">
              <a:extLst>
                <a:ext uri="{FF2B5EF4-FFF2-40B4-BE49-F238E27FC236}">
                  <a16:creationId xmlns:a16="http://schemas.microsoft.com/office/drawing/2014/main" id="{50323CF3-93CB-4E03-95C0-B180BB87A8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7" name="Freeform 27">
              <a:extLst>
                <a:ext uri="{FF2B5EF4-FFF2-40B4-BE49-F238E27FC236}">
                  <a16:creationId xmlns:a16="http://schemas.microsoft.com/office/drawing/2014/main" id="{EB47D82F-CF1B-47E6-9FA2-F3A9C5F94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8" name="Freeform 28">
              <a:extLst>
                <a:ext uri="{FF2B5EF4-FFF2-40B4-BE49-F238E27FC236}">
                  <a16:creationId xmlns:a16="http://schemas.microsoft.com/office/drawing/2014/main" id="{0606708F-F2D4-4678-8ED2-39041BC64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9" name="Freeform 29">
              <a:extLst>
                <a:ext uri="{FF2B5EF4-FFF2-40B4-BE49-F238E27FC236}">
                  <a16:creationId xmlns:a16="http://schemas.microsoft.com/office/drawing/2014/main" id="{D7EB95B4-15E4-433D-B36F-21FF341AD9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0" name="Freeform 30">
              <a:extLst>
                <a:ext uri="{FF2B5EF4-FFF2-40B4-BE49-F238E27FC236}">
                  <a16:creationId xmlns:a16="http://schemas.microsoft.com/office/drawing/2014/main" id="{500A541B-4C75-497C-A489-097ED29964F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1" name="Freeform 31">
              <a:extLst>
                <a:ext uri="{FF2B5EF4-FFF2-40B4-BE49-F238E27FC236}">
                  <a16:creationId xmlns:a16="http://schemas.microsoft.com/office/drawing/2014/main" id="{5789326F-12A4-48B8-B0ED-A6A2AE0C27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2" name="Freeform 32">
              <a:extLst>
                <a:ext uri="{FF2B5EF4-FFF2-40B4-BE49-F238E27FC236}">
                  <a16:creationId xmlns:a16="http://schemas.microsoft.com/office/drawing/2014/main" id="{25FA672E-2B65-477F-AA75-6261CE652F2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3" name="Rectangle 33">
              <a:extLst>
                <a:ext uri="{FF2B5EF4-FFF2-40B4-BE49-F238E27FC236}">
                  <a16:creationId xmlns:a16="http://schemas.microsoft.com/office/drawing/2014/main" id="{BB09AF8D-E68B-499C-B9F5-2F365813D3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44" name="Freeform 34">
              <a:extLst>
                <a:ext uri="{FF2B5EF4-FFF2-40B4-BE49-F238E27FC236}">
                  <a16:creationId xmlns:a16="http://schemas.microsoft.com/office/drawing/2014/main" id="{7991AEAD-B5F3-47BA-9F1B-86C16A84AD3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5" name="Freeform 35">
              <a:extLst>
                <a:ext uri="{FF2B5EF4-FFF2-40B4-BE49-F238E27FC236}">
                  <a16:creationId xmlns:a16="http://schemas.microsoft.com/office/drawing/2014/main" id="{19A85F58-4C3A-4388-B55C-2329EEAECF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6" name="Freeform 36">
              <a:extLst>
                <a:ext uri="{FF2B5EF4-FFF2-40B4-BE49-F238E27FC236}">
                  <a16:creationId xmlns:a16="http://schemas.microsoft.com/office/drawing/2014/main" id="{05652F38-94D9-41B7-A699-7E8F0C78D8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7" name="Freeform 37">
              <a:extLst>
                <a:ext uri="{FF2B5EF4-FFF2-40B4-BE49-F238E27FC236}">
                  <a16:creationId xmlns:a16="http://schemas.microsoft.com/office/drawing/2014/main" id="{3C043852-C250-4518-BB89-C91A349171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8" name="Freeform 38">
              <a:extLst>
                <a:ext uri="{FF2B5EF4-FFF2-40B4-BE49-F238E27FC236}">
                  <a16:creationId xmlns:a16="http://schemas.microsoft.com/office/drawing/2014/main" id="{0CAB9A07-ECF2-416C-8528-F75DACB138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9" name="Freeform 39">
              <a:extLst>
                <a:ext uri="{FF2B5EF4-FFF2-40B4-BE49-F238E27FC236}">
                  <a16:creationId xmlns:a16="http://schemas.microsoft.com/office/drawing/2014/main" id="{904A314C-A829-4AA6-92E2-529BCCF95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0" name="Freeform 40">
              <a:extLst>
                <a:ext uri="{FF2B5EF4-FFF2-40B4-BE49-F238E27FC236}">
                  <a16:creationId xmlns:a16="http://schemas.microsoft.com/office/drawing/2014/main" id="{244EE6BA-4569-43ED-9E2E-1FB66201B7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1" name="Freeform 41">
              <a:extLst>
                <a:ext uri="{FF2B5EF4-FFF2-40B4-BE49-F238E27FC236}">
                  <a16:creationId xmlns:a16="http://schemas.microsoft.com/office/drawing/2014/main" id="{BEB8252E-FB2A-4BB5-BEC6-CA10FF6F7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2" name="Freeform 42">
              <a:extLst>
                <a:ext uri="{FF2B5EF4-FFF2-40B4-BE49-F238E27FC236}">
                  <a16:creationId xmlns:a16="http://schemas.microsoft.com/office/drawing/2014/main" id="{91414711-C3A4-4E96-854A-DDDEB2F2E3E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3" name="Freeform 43">
              <a:extLst>
                <a:ext uri="{FF2B5EF4-FFF2-40B4-BE49-F238E27FC236}">
                  <a16:creationId xmlns:a16="http://schemas.microsoft.com/office/drawing/2014/main" id="{86815BA8-3055-4B42-98C3-4202FD92E0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4" name="Freeform 44">
              <a:extLst>
                <a:ext uri="{FF2B5EF4-FFF2-40B4-BE49-F238E27FC236}">
                  <a16:creationId xmlns:a16="http://schemas.microsoft.com/office/drawing/2014/main" id="{44457813-E991-44AE-9A83-B7488D1F36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5" name="Rectangle 45">
              <a:extLst>
                <a:ext uri="{FF2B5EF4-FFF2-40B4-BE49-F238E27FC236}">
                  <a16:creationId xmlns:a16="http://schemas.microsoft.com/office/drawing/2014/main" id="{8CE1CF47-A73F-4560-8835-AE1DC51E5C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56" name="Freeform 46">
              <a:extLst>
                <a:ext uri="{FF2B5EF4-FFF2-40B4-BE49-F238E27FC236}">
                  <a16:creationId xmlns:a16="http://schemas.microsoft.com/office/drawing/2014/main" id="{C2A935E4-AACC-4CB9-995E-D286178873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7" name="Freeform 47">
              <a:extLst>
                <a:ext uri="{FF2B5EF4-FFF2-40B4-BE49-F238E27FC236}">
                  <a16:creationId xmlns:a16="http://schemas.microsoft.com/office/drawing/2014/main" id="{93B5B778-8ACB-4004-932D-BD95997BAEF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8" name="Freeform 48">
              <a:extLst>
                <a:ext uri="{FF2B5EF4-FFF2-40B4-BE49-F238E27FC236}">
                  <a16:creationId xmlns:a16="http://schemas.microsoft.com/office/drawing/2014/main" id="{1434AF34-0919-40AD-84B1-446D4FF2D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9" name="Freeform 49">
              <a:extLst>
                <a:ext uri="{FF2B5EF4-FFF2-40B4-BE49-F238E27FC236}">
                  <a16:creationId xmlns:a16="http://schemas.microsoft.com/office/drawing/2014/main" id="{29546CF3-6DDD-4073-AB7F-C6E722257AA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0" name="Freeform 50">
              <a:extLst>
                <a:ext uri="{FF2B5EF4-FFF2-40B4-BE49-F238E27FC236}">
                  <a16:creationId xmlns:a16="http://schemas.microsoft.com/office/drawing/2014/main" id="{289D46AB-128A-477F-B6C9-F40F115D6C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1" name="Freeform 51">
              <a:extLst>
                <a:ext uri="{FF2B5EF4-FFF2-40B4-BE49-F238E27FC236}">
                  <a16:creationId xmlns:a16="http://schemas.microsoft.com/office/drawing/2014/main" id="{A7DA7E67-3368-44AD-AACD-EB64AE34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2" name="Freeform 52">
              <a:extLst>
                <a:ext uri="{FF2B5EF4-FFF2-40B4-BE49-F238E27FC236}">
                  <a16:creationId xmlns:a16="http://schemas.microsoft.com/office/drawing/2014/main" id="{78BB1152-AB85-4AD8-BBA1-07CEA1F508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3" name="Freeform 53">
              <a:extLst>
                <a:ext uri="{FF2B5EF4-FFF2-40B4-BE49-F238E27FC236}">
                  <a16:creationId xmlns:a16="http://schemas.microsoft.com/office/drawing/2014/main" id="{A982E7F2-DD68-4093-B9C5-3E42B475AB4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4" name="Freeform 54">
              <a:extLst>
                <a:ext uri="{FF2B5EF4-FFF2-40B4-BE49-F238E27FC236}">
                  <a16:creationId xmlns:a16="http://schemas.microsoft.com/office/drawing/2014/main" id="{A682E224-4CD6-420B-897A-B23D50B82ED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5" name="Freeform 55">
              <a:extLst>
                <a:ext uri="{FF2B5EF4-FFF2-40B4-BE49-F238E27FC236}">
                  <a16:creationId xmlns:a16="http://schemas.microsoft.com/office/drawing/2014/main" id="{31B90F10-06CD-480E-8D35-6E0FFFB89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6" name="Freeform 56">
              <a:extLst>
                <a:ext uri="{FF2B5EF4-FFF2-40B4-BE49-F238E27FC236}">
                  <a16:creationId xmlns:a16="http://schemas.microsoft.com/office/drawing/2014/main" id="{7BC977DB-69B0-4D8D-B77C-E1127EC4172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7" name="Freeform 57">
              <a:extLst>
                <a:ext uri="{FF2B5EF4-FFF2-40B4-BE49-F238E27FC236}">
                  <a16:creationId xmlns:a16="http://schemas.microsoft.com/office/drawing/2014/main" id="{24127454-3FCB-41D6-ACFB-81D7E05A79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8" name="Freeform 58">
              <a:extLst>
                <a:ext uri="{FF2B5EF4-FFF2-40B4-BE49-F238E27FC236}">
                  <a16:creationId xmlns:a16="http://schemas.microsoft.com/office/drawing/2014/main" id="{7AA80D42-B8A8-475B-ADBF-99719CE9FE5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2" name="Title 1">
            <a:extLst>
              <a:ext uri="{FF2B5EF4-FFF2-40B4-BE49-F238E27FC236}">
                <a16:creationId xmlns:a16="http://schemas.microsoft.com/office/drawing/2014/main" id="{C60F2A60-5EDD-9CE0-0ABB-9C5BD76BFEF5}"/>
              </a:ext>
            </a:extLst>
          </p:cNvPr>
          <p:cNvSpPr>
            <a:spLocks noGrp="1"/>
          </p:cNvSpPr>
          <p:nvPr>
            <p:ph type="title"/>
          </p:nvPr>
        </p:nvSpPr>
        <p:spPr>
          <a:xfrm>
            <a:off x="5291668" y="1215496"/>
            <a:ext cx="5367866" cy="2387600"/>
          </a:xfrm>
        </p:spPr>
        <p:txBody>
          <a:bodyPr vert="horz" lIns="91440" tIns="45720" rIns="91440" bIns="45720" rtlCol="0" anchor="b">
            <a:normAutofit/>
          </a:bodyPr>
          <a:lstStyle/>
          <a:p>
            <a:r>
              <a:rPr lang="en-US" sz="4400" b="1"/>
              <a:t>How do I Deal with Stress?</a:t>
            </a:r>
            <a:br>
              <a:rPr lang="en-US" sz="4400"/>
            </a:br>
            <a:endParaRPr lang="en-US" sz="4400"/>
          </a:p>
        </p:txBody>
      </p:sp>
      <p:pic>
        <p:nvPicPr>
          <p:cNvPr id="7" name="Graphic 6" descr="Lightning">
            <a:extLst>
              <a:ext uri="{FF2B5EF4-FFF2-40B4-BE49-F238E27FC236}">
                <a16:creationId xmlns:a16="http://schemas.microsoft.com/office/drawing/2014/main" id="{ADBBD20E-57BD-2C6A-56B1-EDFC54C3DD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19503" y="1539186"/>
            <a:ext cx="3525628" cy="3525628"/>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7303301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6032C-DBC7-EA33-0661-85CE46DF19D9}"/>
              </a:ext>
            </a:extLst>
          </p:cNvPr>
          <p:cNvSpPr>
            <a:spLocks noGrp="1"/>
          </p:cNvSpPr>
          <p:nvPr>
            <p:ph type="title"/>
          </p:nvPr>
        </p:nvSpPr>
        <p:spPr>
          <a:xfrm>
            <a:off x="1286933" y="2213361"/>
            <a:ext cx="6247721" cy="2204815"/>
          </a:xfrm>
        </p:spPr>
        <p:txBody>
          <a:bodyPr vert="horz" lIns="91440" tIns="45720" rIns="91440" bIns="45720" rtlCol="0" anchor="b">
            <a:normAutofit/>
          </a:bodyPr>
          <a:lstStyle/>
          <a:p>
            <a:pPr algn="l"/>
            <a:r>
              <a:rPr lang="en-US" sz="4800" b="1"/>
              <a:t>How to I Deal with Burnout?</a:t>
            </a:r>
            <a:br>
              <a:rPr lang="en-US" sz="4800"/>
            </a:br>
            <a:endParaRPr lang="en-US" sz="4800"/>
          </a:p>
        </p:txBody>
      </p:sp>
    </p:spTree>
    <p:extLst>
      <p:ext uri="{BB962C8B-B14F-4D97-AF65-F5344CB8AC3E}">
        <p14:creationId xmlns:p14="http://schemas.microsoft.com/office/powerpoint/2010/main" val="3858059704"/>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1F5F8-DCA2-59B5-01D5-288D405A7113}"/>
              </a:ext>
            </a:extLst>
          </p:cNvPr>
          <p:cNvSpPr>
            <a:spLocks noGrp="1"/>
          </p:cNvSpPr>
          <p:nvPr>
            <p:ph type="title"/>
          </p:nvPr>
        </p:nvSpPr>
        <p:spPr>
          <a:xfrm>
            <a:off x="913776" y="618517"/>
            <a:ext cx="6672886" cy="1596177"/>
          </a:xfrm>
        </p:spPr>
        <p:txBody>
          <a:bodyPr vert="horz" lIns="91440" tIns="45720" rIns="91440" bIns="45720" rtlCol="0" anchor="ctr">
            <a:normAutofit/>
          </a:bodyPr>
          <a:lstStyle/>
          <a:p>
            <a:r>
              <a:rPr lang="en-US"/>
              <a:t>Honesty in Relationships</a:t>
            </a:r>
          </a:p>
        </p:txBody>
      </p:sp>
      <p:pic>
        <p:nvPicPr>
          <p:cNvPr id="5" name="Content Placeholder 4" descr="Question gears">
            <a:extLst>
              <a:ext uri="{FF2B5EF4-FFF2-40B4-BE49-F238E27FC236}">
                <a16:creationId xmlns:a16="http://schemas.microsoft.com/office/drawing/2014/main" id="{09A6F5FD-89D8-4033-98AA-CFE21D77CBA0}"/>
              </a:ext>
            </a:extLst>
          </p:cNvPr>
          <p:cNvPicPr>
            <a:picLocks noGrp="1" noChangeAspect="1"/>
          </p:cNvPicPr>
          <p:nvPr>
            <p:ph sz="quarter" idx="13"/>
          </p:nvPr>
        </p:nvPicPr>
        <p:blipFill>
          <a:blip r:embed="rId3"/>
          <a:srcRect l="24811" r="35569" b="-1"/>
          <a:stretch>
            <a:fillRect/>
          </a:stretch>
        </p:blipFill>
        <p:spPr>
          <a:xfrm>
            <a:off x="8121445" y="10"/>
            <a:ext cx="4070555" cy="6857990"/>
          </a:xfrm>
          <a:prstGeom prst="rect">
            <a:avLst/>
          </a:prstGeom>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57885B9F-66CF-FF56-083F-E0A1C0F87468}"/>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672887" cy="3424107"/>
          </a:xfrm>
        </p:spPr>
        <p:txBody>
          <a:bodyPr>
            <a:noAutofit/>
          </a:bodyPr>
          <a:lstStyle/>
          <a:p>
            <a:pPr marL="0" indent="0">
              <a:spcBef>
                <a:spcPts val="2500"/>
              </a:spcBef>
              <a:buFont typeface="Arial" panose="020B0604020202020204" pitchFamily="34" charset="0"/>
              <a:buNone/>
            </a:pPr>
            <a:r>
              <a:rPr lang="en-US" sz="1600" b="1" cap="none" dirty="0"/>
              <a:t>Importance of Self-Honesty</a:t>
            </a:r>
          </a:p>
          <a:p>
            <a:pPr marL="0" lvl="1" indent="0">
              <a:buFont typeface="Arial" panose="020B0604020202020204" pitchFamily="34" charset="0"/>
              <a:buNone/>
            </a:pPr>
            <a:r>
              <a:rPr lang="en-US" sz="1600" cap="none" dirty="0"/>
              <a:t>Being honest with yourself is essential for emotional wellbeing and helps build resilience against everyday stress.</a:t>
            </a:r>
          </a:p>
          <a:p>
            <a:pPr marL="0" indent="0">
              <a:spcBef>
                <a:spcPts val="2500"/>
              </a:spcBef>
              <a:buFont typeface="Arial" panose="020B0604020202020204" pitchFamily="34" charset="0"/>
              <a:buNone/>
            </a:pPr>
            <a:r>
              <a:rPr lang="en-US" sz="1600" b="1" cap="none" dirty="0"/>
              <a:t>Balancing Life Demands</a:t>
            </a:r>
          </a:p>
          <a:p>
            <a:pPr marL="0" lvl="1" indent="0">
              <a:buFont typeface="Arial" panose="020B0604020202020204" pitchFamily="34" charset="0"/>
              <a:buNone/>
            </a:pPr>
            <a:r>
              <a:rPr lang="en-US" sz="1600" cap="none" dirty="0"/>
              <a:t>Juggling work, family, and social obligations makes self-honesty challenging, but necessary for maintaining healthy relationships.</a:t>
            </a:r>
          </a:p>
          <a:p>
            <a:pPr marL="0" indent="0">
              <a:spcBef>
                <a:spcPts val="2500"/>
              </a:spcBef>
              <a:buFont typeface="Arial" panose="020B0604020202020204" pitchFamily="34" charset="0"/>
              <a:buNone/>
            </a:pPr>
            <a:r>
              <a:rPr lang="en-US" sz="1600" b="1" cap="none" dirty="0"/>
              <a:t>Preventing Burnout</a:t>
            </a:r>
          </a:p>
          <a:p>
            <a:pPr marL="0" lvl="1" indent="0">
              <a:buFont typeface="Arial" panose="020B0604020202020204" pitchFamily="34" charset="0"/>
              <a:buNone/>
            </a:pPr>
            <a:r>
              <a:rPr lang="en-US" sz="1600" cap="none" dirty="0"/>
              <a:t>Practicing self-honesty helps prevent burnout and reduces negative effects of constant demands, improving life satisfaction.</a:t>
            </a:r>
          </a:p>
        </p:txBody>
      </p:sp>
    </p:spTree>
    <p:extLst>
      <p:ext uri="{BB962C8B-B14F-4D97-AF65-F5344CB8AC3E}">
        <p14:creationId xmlns:p14="http://schemas.microsoft.com/office/powerpoint/2010/main" val="900476610"/>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73BD8-3C1F-A439-F148-F9D1A79F0D29}"/>
              </a:ext>
            </a:extLst>
          </p:cNvPr>
          <p:cNvSpPr>
            <a:spLocks noGrp="1"/>
          </p:cNvSpPr>
          <p:nvPr>
            <p:ph type="title"/>
          </p:nvPr>
        </p:nvSpPr>
        <p:spPr/>
        <p:txBody>
          <a:bodyPr vert="horz" lIns="91440" tIns="45720" rIns="91440" bIns="45720" rtlCol="0" anchor="ctr">
            <a:normAutofit/>
          </a:bodyPr>
          <a:lstStyle/>
          <a:p>
            <a:r>
              <a:rPr lang="en-US"/>
              <a:t>Challenges of the Sandwich Generation</a:t>
            </a:r>
          </a:p>
        </p:txBody>
      </p:sp>
      <p:pic>
        <p:nvPicPr>
          <p:cNvPr id="5" name="Content Placeholder 4" descr="Family on the couch">
            <a:extLst>
              <a:ext uri="{FF2B5EF4-FFF2-40B4-BE49-F238E27FC236}">
                <a16:creationId xmlns:a16="http://schemas.microsoft.com/office/drawing/2014/main" id="{D3556622-D1BF-45E1-A959-795A172CA1BB}"/>
              </a:ext>
            </a:extLst>
          </p:cNvPr>
          <p:cNvPicPr>
            <a:picLocks noGrp="1" noChangeAspect="1"/>
          </p:cNvPicPr>
          <p:nvPr>
            <p:ph sz="quarter" idx="13"/>
          </p:nvPr>
        </p:nvPicPr>
        <p:blipFill>
          <a:blip r:embed="rId3"/>
          <a:srcRect l="16855" r="3675" b="-3"/>
          <a:stretch>
            <a:fillRect/>
          </a:stretch>
        </p:blipFill>
        <p:spPr>
          <a:xfrm>
            <a:off x="7370064" y="2505456"/>
            <a:ext cx="3494466" cy="2935224"/>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0723949E-5948-7E4B-9D87-7060853C547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096626" cy="3424107"/>
          </a:xfrm>
        </p:spPr>
        <p:txBody>
          <a:bodyPr>
            <a:noAutofit/>
          </a:bodyPr>
          <a:lstStyle/>
          <a:p>
            <a:pPr marL="0" indent="0">
              <a:spcBef>
                <a:spcPts val="2500"/>
              </a:spcBef>
              <a:buFont typeface="Arial" panose="020B0604020202020204" pitchFamily="34" charset="0"/>
              <a:buNone/>
            </a:pPr>
            <a:r>
              <a:rPr lang="en-US" sz="1600" b="1" cap="none" dirty="0"/>
              <a:t>Dual Caregiving Roles</a:t>
            </a:r>
          </a:p>
          <a:p>
            <a:pPr marL="0" lvl="1" indent="0">
              <a:buFont typeface="Arial" panose="020B0604020202020204" pitchFamily="34" charset="0"/>
              <a:buNone/>
            </a:pPr>
            <a:r>
              <a:rPr lang="en-US" sz="1600" cap="none" dirty="0"/>
              <a:t>Members of the Sandwich Generation care for both aging parents and adult children, balancing responsibilities across generations.</a:t>
            </a:r>
          </a:p>
          <a:p>
            <a:pPr marL="0" indent="0">
              <a:spcBef>
                <a:spcPts val="2500"/>
              </a:spcBef>
              <a:buFont typeface="Arial" panose="020B0604020202020204" pitchFamily="34" charset="0"/>
              <a:buNone/>
            </a:pPr>
            <a:r>
              <a:rPr lang="en-US" sz="1600" b="1" cap="none" dirty="0"/>
              <a:t>Emotional and Financial Strain</a:t>
            </a:r>
          </a:p>
          <a:p>
            <a:pPr marL="0" lvl="1" indent="0">
              <a:buFont typeface="Arial" panose="020B0604020202020204" pitchFamily="34" charset="0"/>
              <a:buNone/>
            </a:pPr>
            <a:r>
              <a:rPr lang="en-US" sz="1600" cap="none" dirty="0"/>
              <a:t>Managing these responsibilities often causes emotional stress and financial pressure, impacting overall well-being.</a:t>
            </a:r>
          </a:p>
          <a:p>
            <a:pPr marL="0" indent="0">
              <a:spcBef>
                <a:spcPts val="2500"/>
              </a:spcBef>
              <a:buFont typeface="Arial" panose="020B0604020202020204" pitchFamily="34" charset="0"/>
              <a:buNone/>
            </a:pPr>
            <a:r>
              <a:rPr lang="en-US" sz="1600" b="1" cap="none" dirty="0"/>
              <a:t>Family Fulfillment and Resilience</a:t>
            </a:r>
          </a:p>
          <a:p>
            <a:pPr marL="0" lvl="1" indent="0">
              <a:buFont typeface="Arial" panose="020B0604020202020204" pitchFamily="34" charset="0"/>
              <a:buNone/>
            </a:pPr>
            <a:r>
              <a:rPr lang="en-US" sz="1600" cap="none" dirty="0"/>
              <a:t>Despite challenges, many find purpose in nurturing family bonds, building resilience and strong relationships among generations.</a:t>
            </a:r>
          </a:p>
        </p:txBody>
      </p:sp>
    </p:spTree>
    <p:extLst>
      <p:ext uri="{BB962C8B-B14F-4D97-AF65-F5344CB8AC3E}">
        <p14:creationId xmlns:p14="http://schemas.microsoft.com/office/powerpoint/2010/main" val="387804470"/>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7139D-D43E-99F3-8BDC-9AB29E58175A}"/>
              </a:ext>
            </a:extLst>
          </p:cNvPr>
          <p:cNvSpPr>
            <a:spLocks noGrp="1"/>
          </p:cNvSpPr>
          <p:nvPr>
            <p:ph type="title"/>
          </p:nvPr>
        </p:nvSpPr>
        <p:spPr>
          <a:xfrm>
            <a:off x="4465050" y="618517"/>
            <a:ext cx="6672886" cy="1596177"/>
          </a:xfrm>
        </p:spPr>
        <p:txBody>
          <a:bodyPr vert="horz" lIns="91440" tIns="45720" rIns="91440" bIns="45720" rtlCol="0" anchor="ctr">
            <a:normAutofit/>
          </a:bodyPr>
          <a:lstStyle/>
          <a:p>
            <a:r>
              <a:rPr lang="en-US"/>
              <a:t>Mindful Tips for Conservators</a:t>
            </a:r>
          </a:p>
        </p:txBody>
      </p:sp>
      <p:pic>
        <p:nvPicPr>
          <p:cNvPr id="5" name="Content Placeholder 4" descr="Young man working from home">
            <a:extLst>
              <a:ext uri="{FF2B5EF4-FFF2-40B4-BE49-F238E27FC236}">
                <a16:creationId xmlns:a16="http://schemas.microsoft.com/office/drawing/2014/main" id="{D5F266D7-F633-40F5-8EDE-793B04B39238}"/>
              </a:ext>
            </a:extLst>
          </p:cNvPr>
          <p:cNvPicPr>
            <a:picLocks noGrp="1" noChangeAspect="1"/>
          </p:cNvPicPr>
          <p:nvPr>
            <p:ph sz="quarter" idx="13"/>
          </p:nvPr>
        </p:nvPicPr>
        <p:blipFill>
          <a:blip r:embed="rId3"/>
          <a:srcRect l="34408" r="25972" b="-1"/>
          <a:stretch>
            <a:fillRect/>
          </a:stretch>
        </p:blipFill>
        <p:spPr>
          <a:xfrm>
            <a:off x="20" y="10"/>
            <a:ext cx="4070535" cy="6857990"/>
          </a:xfrm>
          <a:prstGeom prst="rect">
            <a:avLst/>
          </a:prstGeom>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0D9A227D-8B10-93B6-986D-C3AA325E910B}"/>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65048" y="2367092"/>
            <a:ext cx="6672887" cy="3424107"/>
          </a:xfrm>
        </p:spPr>
        <p:txBody>
          <a:bodyPr>
            <a:noAutofit/>
          </a:bodyPr>
          <a:lstStyle/>
          <a:p>
            <a:pPr marL="0" indent="0">
              <a:spcBef>
                <a:spcPts val="2500"/>
              </a:spcBef>
              <a:buFont typeface="Arial" panose="020B0604020202020204" pitchFamily="34" charset="0"/>
              <a:buNone/>
            </a:pPr>
            <a:r>
              <a:rPr lang="en-US" sz="1600" b="1" cap="none" dirty="0"/>
              <a:t>Grounding for Presence</a:t>
            </a:r>
          </a:p>
          <a:p>
            <a:pPr marL="0" lvl="1" indent="0">
              <a:buFont typeface="Arial" panose="020B0604020202020204" pitchFamily="34" charset="0"/>
              <a:buNone/>
            </a:pPr>
            <a:r>
              <a:rPr lang="en-US" sz="1600" cap="none" dirty="0"/>
              <a:t>Use grounding techniques to remain present and focused during difficult or high-stress conservatorship responsibilities.</a:t>
            </a:r>
          </a:p>
          <a:p>
            <a:pPr marL="0" indent="0">
              <a:spcBef>
                <a:spcPts val="2500"/>
              </a:spcBef>
              <a:buFont typeface="Arial" panose="020B0604020202020204" pitchFamily="34" charset="0"/>
              <a:buNone/>
            </a:pPr>
            <a:r>
              <a:rPr lang="en-US" sz="1600" b="1" cap="none" dirty="0"/>
              <a:t>Balancing Emotions and Objectivity</a:t>
            </a:r>
          </a:p>
          <a:p>
            <a:pPr marL="0" lvl="1" indent="0">
              <a:buFont typeface="Arial" panose="020B0604020202020204" pitchFamily="34" charset="0"/>
              <a:buNone/>
            </a:pPr>
            <a:r>
              <a:rPr lang="en-US" sz="1600" cap="none" dirty="0"/>
              <a:t>Acknowledge your feelings but avoid letting emotions influence professional decisions, preserving fairness and clarity.</a:t>
            </a:r>
          </a:p>
          <a:p>
            <a:pPr marL="0" indent="0">
              <a:spcBef>
                <a:spcPts val="2500"/>
              </a:spcBef>
              <a:buFont typeface="Arial" panose="020B0604020202020204" pitchFamily="34" charset="0"/>
              <a:buNone/>
            </a:pPr>
            <a:r>
              <a:rPr lang="en-US" sz="1600" b="1" cap="none" dirty="0"/>
              <a:t>Reflect for Ethical Choices</a:t>
            </a:r>
          </a:p>
          <a:p>
            <a:pPr marL="0" lvl="1" indent="0">
              <a:buFont typeface="Arial" panose="020B0604020202020204" pitchFamily="34" charset="0"/>
              <a:buNone/>
            </a:pPr>
            <a:r>
              <a:rPr lang="en-US" sz="1600" cap="none" dirty="0"/>
              <a:t>Regular reflection helps maintain empathy without losing necessary detachment, supporting ethical and effective choices in complex cases.</a:t>
            </a:r>
          </a:p>
        </p:txBody>
      </p:sp>
    </p:spTree>
    <p:extLst>
      <p:ext uri="{BB962C8B-B14F-4D97-AF65-F5344CB8AC3E}">
        <p14:creationId xmlns:p14="http://schemas.microsoft.com/office/powerpoint/2010/main" val="56421857"/>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A228A-7B94-2094-80B3-EF1844E3B56F}"/>
              </a:ext>
            </a:extLst>
          </p:cNvPr>
          <p:cNvSpPr>
            <a:spLocks noGrp="1"/>
          </p:cNvSpPr>
          <p:nvPr>
            <p:ph type="title"/>
          </p:nvPr>
        </p:nvSpPr>
        <p:spPr/>
        <p:txBody>
          <a:bodyPr vert="horz" lIns="91440" tIns="45720" rIns="91440" bIns="45720" rtlCol="0" anchor="ctr">
            <a:normAutofit/>
          </a:bodyPr>
          <a:lstStyle/>
          <a:p>
            <a:r>
              <a:rPr lang="en-US"/>
              <a:t>Prioritizing Wellbeing First</a:t>
            </a:r>
          </a:p>
        </p:txBody>
      </p:sp>
      <p:pic>
        <p:nvPicPr>
          <p:cNvPr id="5" name="Content Placeholder 4" descr="Young Woman Doing Yoga Twist Mat Healthy Lifestyle">
            <a:extLst>
              <a:ext uri="{FF2B5EF4-FFF2-40B4-BE49-F238E27FC236}">
                <a16:creationId xmlns:a16="http://schemas.microsoft.com/office/drawing/2014/main" id="{B4819B1E-4534-405F-94CC-89D7E959EECF}"/>
              </a:ext>
            </a:extLst>
          </p:cNvPr>
          <p:cNvPicPr>
            <a:picLocks noGrp="1" noChangeAspect="1"/>
          </p:cNvPicPr>
          <p:nvPr>
            <p:ph sz="quarter" idx="13"/>
          </p:nvPr>
        </p:nvPicPr>
        <p:blipFill>
          <a:blip r:embed="rId3"/>
          <a:srcRect l="15227" r="5303" b="-3"/>
          <a:stretch>
            <a:fillRect/>
          </a:stretch>
        </p:blipFill>
        <p:spPr>
          <a:xfrm>
            <a:off x="7370064" y="2505456"/>
            <a:ext cx="3494466" cy="2935224"/>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52AEF83B-4502-7E94-5F05-4B2C2CE96DF6}"/>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096626" cy="3424107"/>
          </a:xfrm>
        </p:spPr>
        <p:txBody>
          <a:bodyPr>
            <a:normAutofit/>
          </a:bodyPr>
          <a:lstStyle/>
          <a:p>
            <a:pPr marL="0" indent="0">
              <a:lnSpc>
                <a:spcPct val="110000"/>
              </a:lnSpc>
              <a:spcBef>
                <a:spcPts val="2500"/>
              </a:spcBef>
              <a:buFont typeface="Arial" panose="020B0604020202020204" pitchFamily="34" charset="0"/>
              <a:buNone/>
            </a:pPr>
            <a:r>
              <a:rPr lang="en-US" sz="1400" b="1" cap="none" dirty="0"/>
              <a:t>Personal Wellbeing Habits</a:t>
            </a:r>
          </a:p>
          <a:p>
            <a:pPr marL="0" lvl="1" indent="0">
              <a:lnSpc>
                <a:spcPct val="110000"/>
              </a:lnSpc>
              <a:buFont typeface="Arial" panose="020B0604020202020204" pitchFamily="34" charset="0"/>
              <a:buNone/>
            </a:pPr>
            <a:r>
              <a:rPr lang="en-US" sz="1400" cap="none" dirty="0"/>
              <a:t>Building practical habits like morning exercise and stress management supports your personal wellbeing and sets a positive tone for the day.</a:t>
            </a:r>
          </a:p>
          <a:p>
            <a:pPr marL="0" indent="0">
              <a:lnSpc>
                <a:spcPct val="110000"/>
              </a:lnSpc>
              <a:spcBef>
                <a:spcPts val="2500"/>
              </a:spcBef>
              <a:buFont typeface="Arial" panose="020B0604020202020204" pitchFamily="34" charset="0"/>
              <a:buNone/>
            </a:pPr>
            <a:r>
              <a:rPr lang="en-US" sz="1400" b="1" cap="none" dirty="0"/>
              <a:t>Cultivating Soft Skills</a:t>
            </a:r>
          </a:p>
          <a:p>
            <a:pPr marL="0" lvl="1" indent="0">
              <a:lnSpc>
                <a:spcPct val="110000"/>
              </a:lnSpc>
              <a:buFont typeface="Arial" panose="020B0604020202020204" pitchFamily="34" charset="0"/>
              <a:buNone/>
            </a:pPr>
            <a:r>
              <a:rPr lang="en-US" sz="1400" cap="none" dirty="0"/>
              <a:t>Developing mindfulness, adaptability, and focus helps you respond to daily challenges with greater resilience and clarity.</a:t>
            </a:r>
          </a:p>
          <a:p>
            <a:pPr marL="0" indent="0">
              <a:lnSpc>
                <a:spcPct val="110000"/>
              </a:lnSpc>
              <a:spcBef>
                <a:spcPts val="2500"/>
              </a:spcBef>
              <a:buFont typeface="Arial" panose="020B0604020202020204" pitchFamily="34" charset="0"/>
              <a:buNone/>
            </a:pPr>
            <a:r>
              <a:rPr lang="en-US" sz="1400" b="1" cap="none" dirty="0"/>
              <a:t>Daily Effectiveness Practices</a:t>
            </a:r>
          </a:p>
          <a:p>
            <a:pPr marL="0" lvl="1" indent="0">
              <a:lnSpc>
                <a:spcPct val="110000"/>
              </a:lnSpc>
              <a:buFont typeface="Arial" panose="020B0604020202020204" pitchFamily="34" charset="0"/>
              <a:buNone/>
            </a:pPr>
            <a:r>
              <a:rPr lang="en-US" sz="1400" cap="none" dirty="0"/>
              <a:t>Incorporate short meditations, regular breaks, and movement into your day to boost effectiveness and maintain wellbeing.</a:t>
            </a:r>
          </a:p>
        </p:txBody>
      </p:sp>
    </p:spTree>
    <p:extLst>
      <p:ext uri="{BB962C8B-B14F-4D97-AF65-F5344CB8AC3E}">
        <p14:creationId xmlns:p14="http://schemas.microsoft.com/office/powerpoint/2010/main" val="2385966586"/>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05E7E-951D-B51A-2E72-97D60BD69216}"/>
              </a:ext>
            </a:extLst>
          </p:cNvPr>
          <p:cNvSpPr>
            <a:spLocks noGrp="1"/>
          </p:cNvSpPr>
          <p:nvPr>
            <p:ph type="title"/>
          </p:nvPr>
        </p:nvSpPr>
        <p:spPr/>
        <p:txBody>
          <a:bodyPr vert="horz" lIns="91440" tIns="45720" rIns="91440" bIns="45720" rtlCol="0" anchor="ctr">
            <a:normAutofit/>
          </a:bodyPr>
          <a:lstStyle/>
          <a:p>
            <a:r>
              <a:rPr lang="en-US"/>
              <a:t>Mastering Time Awareness</a:t>
            </a:r>
          </a:p>
        </p:txBody>
      </p:sp>
      <p:pic>
        <p:nvPicPr>
          <p:cNvPr id="5" name="Content Placeholder 4" descr="High angle view of a woman writing on notepad and holding a cookie at office desk.">
            <a:extLst>
              <a:ext uri="{FF2B5EF4-FFF2-40B4-BE49-F238E27FC236}">
                <a16:creationId xmlns:a16="http://schemas.microsoft.com/office/drawing/2014/main" id="{B50FD85A-CDDC-41A1-BB00-2155DB85A4DD}"/>
              </a:ext>
            </a:extLst>
          </p:cNvPr>
          <p:cNvPicPr>
            <a:picLocks noGrp="1" noChangeAspect="1"/>
          </p:cNvPicPr>
          <p:nvPr>
            <p:ph sz="quarter" idx="13"/>
          </p:nvPr>
        </p:nvPicPr>
        <p:blipFill>
          <a:blip r:embed="rId3"/>
          <a:srcRect l="100" r="20429" b="-3"/>
          <a:stretch>
            <a:fillRect/>
          </a:stretch>
        </p:blipFill>
        <p:spPr>
          <a:xfrm>
            <a:off x="7370064" y="2505456"/>
            <a:ext cx="3494466" cy="2935224"/>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070185DC-59CE-6749-9E97-87E33502DF70}"/>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096626" cy="3424107"/>
          </a:xfrm>
        </p:spPr>
        <p:txBody>
          <a:bodyPr>
            <a:normAutofit/>
          </a:bodyPr>
          <a:lstStyle/>
          <a:p>
            <a:pPr marL="0" indent="0">
              <a:spcBef>
                <a:spcPts val="2500"/>
              </a:spcBef>
              <a:buFont typeface="Arial" panose="020B0604020202020204" pitchFamily="34" charset="0"/>
              <a:buNone/>
            </a:pPr>
            <a:r>
              <a:rPr lang="en-US" sz="1400" b="1" cap="none" dirty="0"/>
              <a:t>Assessing Available Time</a:t>
            </a:r>
          </a:p>
          <a:p>
            <a:pPr marL="0" lvl="1" indent="0">
              <a:buFont typeface="Arial" panose="020B0604020202020204" pitchFamily="34" charset="0"/>
              <a:buNone/>
            </a:pPr>
            <a:r>
              <a:rPr lang="en-US" sz="1400" cap="none" dirty="0"/>
              <a:t>Recognizing how much time you have helps set realistic goals and prevents overwhelming workloads.</a:t>
            </a:r>
          </a:p>
          <a:p>
            <a:pPr marL="0" indent="0">
              <a:spcBef>
                <a:spcPts val="2500"/>
              </a:spcBef>
              <a:buFont typeface="Arial" panose="020B0604020202020204" pitchFamily="34" charset="0"/>
              <a:buNone/>
            </a:pPr>
            <a:r>
              <a:rPr lang="en-US" sz="1400" b="1" cap="none" dirty="0"/>
              <a:t>Task Organization Tools</a:t>
            </a:r>
          </a:p>
          <a:p>
            <a:pPr marL="0" lvl="1" indent="0">
              <a:buFont typeface="Arial" panose="020B0604020202020204" pitchFamily="34" charset="0"/>
              <a:buNone/>
            </a:pPr>
            <a:r>
              <a:rPr lang="en-US" sz="1400" cap="none" dirty="0"/>
              <a:t>Creating lists and using a calendar helps organize tasks and deadlines, boosting productivity and clarity.</a:t>
            </a:r>
          </a:p>
          <a:p>
            <a:pPr marL="0" indent="0">
              <a:spcBef>
                <a:spcPts val="2500"/>
              </a:spcBef>
              <a:buFont typeface="Arial" panose="020B0604020202020204" pitchFamily="34" charset="0"/>
              <a:buNone/>
            </a:pPr>
            <a:r>
              <a:rPr lang="en-US" sz="1400" b="1" cap="none" dirty="0"/>
              <a:t>Accountability Partnerships</a:t>
            </a:r>
          </a:p>
          <a:p>
            <a:pPr marL="0" lvl="1" indent="0">
              <a:buFont typeface="Arial" panose="020B0604020202020204" pitchFamily="34" charset="0"/>
              <a:buNone/>
            </a:pPr>
            <a:r>
              <a:rPr lang="en-US" sz="1400" cap="none" dirty="0"/>
              <a:t>Partnering with someone for accountability helps you stay motivated and on track with your goals.</a:t>
            </a:r>
          </a:p>
        </p:txBody>
      </p:sp>
    </p:spTree>
    <p:extLst>
      <p:ext uri="{BB962C8B-B14F-4D97-AF65-F5344CB8AC3E}">
        <p14:creationId xmlns:p14="http://schemas.microsoft.com/office/powerpoint/2010/main" val="2082303445"/>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24C30-1A92-913C-4E42-4A7BAB2D3FEB}"/>
              </a:ext>
            </a:extLst>
          </p:cNvPr>
          <p:cNvSpPr>
            <a:spLocks noGrp="1"/>
          </p:cNvSpPr>
          <p:nvPr>
            <p:ph type="title"/>
          </p:nvPr>
        </p:nvSpPr>
        <p:spPr>
          <a:xfrm>
            <a:off x="641074" y="1588878"/>
            <a:ext cx="2844002" cy="3680244"/>
          </a:xfrm>
        </p:spPr>
        <p:txBody>
          <a:bodyPr>
            <a:normAutofit/>
          </a:bodyPr>
          <a:lstStyle/>
          <a:p>
            <a:pPr algn="l"/>
            <a:r>
              <a:rPr lang="en-US" sz="3100">
                <a:solidFill>
                  <a:srgbClr val="FFFFFF"/>
                </a:solidFill>
              </a:rPr>
              <a:t>Building Supportive Connections</a:t>
            </a:r>
          </a:p>
        </p:txBody>
      </p:sp>
      <p:graphicFrame>
        <p:nvGraphicFramePr>
          <p:cNvPr id="4" name="Content Placeholder 4">
            <a:extLst>
              <a:ext uri="{FF2B5EF4-FFF2-40B4-BE49-F238E27FC236}">
                <a16:creationId xmlns:a16="http://schemas.microsoft.com/office/drawing/2014/main" id="{0D362991-E1FE-4704-A254-452DF8420B9F}"/>
              </a:ext>
            </a:extLst>
          </p:cNvPr>
          <p:cNvGraphicFramePr>
            <a:graphicFrameLocks noGrp="1"/>
          </p:cNvGraphicFramePr>
          <p:nvPr>
            <p:ph sz="quarter" idx="13"/>
            <p:extLst>
              <p:ext uri="{D42A27DB-BD31-4B8C-83A1-F6EECF244321}">
                <p14:modId xmlns:p14="http://schemas.microsoft.com/office/powerpoint/2010/main" val="439789962"/>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4634794" y="1049695"/>
          <a:ext cx="6642806" cy="4758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3082784"/>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AF286-6646-98A8-575A-929F2F75C9DE}"/>
              </a:ext>
            </a:extLst>
          </p:cNvPr>
          <p:cNvSpPr>
            <a:spLocks noGrp="1"/>
          </p:cNvSpPr>
          <p:nvPr>
            <p:ph type="title"/>
          </p:nvPr>
        </p:nvSpPr>
        <p:spPr/>
        <p:txBody>
          <a:bodyPr vert="horz" lIns="91440" tIns="45720" rIns="91440" bIns="45720" rtlCol="0" anchor="ctr">
            <a:normAutofit/>
          </a:bodyPr>
          <a:lstStyle/>
          <a:p>
            <a:r>
              <a:rPr lang="en-US"/>
              <a:t>Guidance After Burnout</a:t>
            </a:r>
          </a:p>
        </p:txBody>
      </p:sp>
      <p:pic>
        <p:nvPicPr>
          <p:cNvPr id="5" name="Content Placeholder 4" descr="A young Caucasian woman is having a conversation with her young female therapist, while sitting on a sofa in her office.">
            <a:extLst>
              <a:ext uri="{FF2B5EF4-FFF2-40B4-BE49-F238E27FC236}">
                <a16:creationId xmlns:a16="http://schemas.microsoft.com/office/drawing/2014/main" id="{70D59F7D-5649-4597-B319-5A7251019C23}"/>
              </a:ext>
            </a:extLst>
          </p:cNvPr>
          <p:cNvPicPr>
            <a:picLocks noGrp="1" noChangeAspect="1"/>
          </p:cNvPicPr>
          <p:nvPr>
            <p:ph sz="quarter" idx="13"/>
          </p:nvPr>
        </p:nvPicPr>
        <p:blipFill>
          <a:blip r:embed="rId3"/>
          <a:srcRect l="17390" r="3140" b="-3"/>
          <a:stretch>
            <a:fillRect/>
          </a:stretch>
        </p:blipFill>
        <p:spPr>
          <a:xfrm>
            <a:off x="7370064" y="2505456"/>
            <a:ext cx="3494466" cy="2935224"/>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EEA3801B-754D-8EE6-7792-AF8CFFC08315}"/>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096626" cy="3424107"/>
          </a:xfrm>
        </p:spPr>
        <p:txBody>
          <a:bodyPr>
            <a:noAutofit/>
          </a:bodyPr>
          <a:lstStyle/>
          <a:p>
            <a:pPr marL="0" indent="0">
              <a:spcBef>
                <a:spcPts val="2500"/>
              </a:spcBef>
              <a:buFont typeface="Arial" panose="020B0604020202020204" pitchFamily="34" charset="0"/>
              <a:buNone/>
            </a:pPr>
            <a:r>
              <a:rPr lang="en-US" sz="1600" b="1" cap="none" dirty="0"/>
              <a:t>Empathetic Professional Support</a:t>
            </a:r>
          </a:p>
          <a:p>
            <a:pPr marL="0" lvl="1" indent="0">
              <a:buFont typeface="Arial" panose="020B0604020202020204" pitchFamily="34" charset="0"/>
              <a:buNone/>
            </a:pPr>
            <a:r>
              <a:rPr lang="en-US" sz="1600" cap="none" dirty="0"/>
              <a:t>Mental health professionals who have experienced burnout themselves offer unique empathy and understanding to those seeking help.</a:t>
            </a:r>
          </a:p>
          <a:p>
            <a:pPr marL="0" indent="0">
              <a:spcBef>
                <a:spcPts val="2500"/>
              </a:spcBef>
              <a:buFont typeface="Arial" panose="020B0604020202020204" pitchFamily="34" charset="0"/>
              <a:buNone/>
            </a:pPr>
            <a:r>
              <a:rPr lang="en-US" sz="1600" b="1" cap="none" dirty="0"/>
              <a:t>Identifying Burnout Triggers</a:t>
            </a:r>
          </a:p>
          <a:p>
            <a:pPr marL="0" lvl="1" indent="0">
              <a:buFont typeface="Arial" panose="020B0604020202020204" pitchFamily="34" charset="0"/>
              <a:buNone/>
            </a:pPr>
            <a:r>
              <a:rPr lang="en-US" sz="1600" cap="none" dirty="0"/>
              <a:t>Guidance includes helping clients recognize specific causes of burnout, allowing for personalized intervention and support plans.</a:t>
            </a:r>
          </a:p>
          <a:p>
            <a:pPr marL="0" indent="0">
              <a:spcBef>
                <a:spcPts val="2500"/>
              </a:spcBef>
              <a:buFont typeface="Arial" panose="020B0604020202020204" pitchFamily="34" charset="0"/>
              <a:buNone/>
            </a:pPr>
            <a:r>
              <a:rPr lang="en-US" sz="1600" b="1" cap="none" dirty="0"/>
              <a:t>Developing New Coping Strategies</a:t>
            </a:r>
          </a:p>
          <a:p>
            <a:pPr marL="0" lvl="1" indent="0">
              <a:buFont typeface="Arial" panose="020B0604020202020204" pitchFamily="34" charset="0"/>
              <a:buNone/>
            </a:pPr>
            <a:r>
              <a:rPr lang="en-US" sz="1600" cap="none" dirty="0"/>
              <a:t>Professionals introduce effective new techniques for coping with triggers and building emotional resilience for the future.</a:t>
            </a:r>
          </a:p>
        </p:txBody>
      </p:sp>
    </p:spTree>
    <p:extLst>
      <p:ext uri="{BB962C8B-B14F-4D97-AF65-F5344CB8AC3E}">
        <p14:creationId xmlns:p14="http://schemas.microsoft.com/office/powerpoint/2010/main" val="359204485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E33AE-8F32-0C19-3738-28DE7C8BCED2}"/>
              </a:ext>
            </a:extLst>
          </p:cNvPr>
          <p:cNvSpPr>
            <a:spLocks noGrp="1"/>
          </p:cNvSpPr>
          <p:nvPr>
            <p:ph type="title"/>
          </p:nvPr>
        </p:nvSpPr>
        <p:spPr>
          <a:xfrm>
            <a:off x="965198" y="1346369"/>
            <a:ext cx="6891186" cy="2463629"/>
          </a:xfrm>
        </p:spPr>
        <p:txBody>
          <a:bodyPr vert="horz" lIns="91440" tIns="45720" rIns="91440" bIns="45720" rtlCol="0" anchor="b">
            <a:normAutofit/>
          </a:bodyPr>
          <a:lstStyle/>
          <a:p>
            <a:r>
              <a:rPr lang="en-US" sz="4800" dirty="0"/>
              <a:t>What are some things that cause you stress?</a:t>
            </a:r>
          </a:p>
        </p:txBody>
      </p:sp>
    </p:spTree>
    <p:extLst>
      <p:ext uri="{BB962C8B-B14F-4D97-AF65-F5344CB8AC3E}">
        <p14:creationId xmlns:p14="http://schemas.microsoft.com/office/powerpoint/2010/main" val="969454391"/>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84000"/>
                <a:shade val="100000"/>
                <a:hueMod val="130000"/>
                <a:satMod val="150000"/>
                <a:lumMod val="112000"/>
              </a:schemeClr>
            </a:gs>
            <a:gs pos="100000">
              <a:schemeClr val="bg1">
                <a:shade val="92000"/>
                <a:satMod val="140000"/>
                <a:lumMod val="110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8D83-BC6E-684E-4B33-F458204DAAE0}"/>
              </a:ext>
            </a:extLst>
          </p:cNvPr>
          <p:cNvSpPr>
            <a:spLocks noGrp="1"/>
          </p:cNvSpPr>
          <p:nvPr>
            <p:ph type="title"/>
          </p:nvPr>
        </p:nvSpPr>
        <p:spPr>
          <a:xfrm>
            <a:off x="641074" y="1588878"/>
            <a:ext cx="2844002" cy="3680244"/>
          </a:xfrm>
        </p:spPr>
        <p:txBody>
          <a:bodyPr>
            <a:normAutofit/>
          </a:bodyPr>
          <a:lstStyle/>
          <a:p>
            <a:pPr algn="l"/>
            <a:r>
              <a:rPr lang="en-US" sz="4400">
                <a:solidFill>
                  <a:srgbClr val="FFFFFF"/>
                </a:solidFill>
              </a:rPr>
              <a:t>Reframe Your Thinking</a:t>
            </a:r>
          </a:p>
        </p:txBody>
      </p:sp>
      <p:graphicFrame>
        <p:nvGraphicFramePr>
          <p:cNvPr id="4" name="Content Placeholder 4">
            <a:extLst>
              <a:ext uri="{FF2B5EF4-FFF2-40B4-BE49-F238E27FC236}">
                <a16:creationId xmlns:a16="http://schemas.microsoft.com/office/drawing/2014/main" id="{DC9D8231-729E-4009-8CD3-4266C1AE8206}"/>
              </a:ext>
            </a:extLst>
          </p:cNvPr>
          <p:cNvGraphicFramePr>
            <a:graphicFrameLocks noGrp="1"/>
          </p:cNvGraphicFramePr>
          <p:nvPr>
            <p:ph sz="quarter" idx="13"/>
            <p:extLst>
              <p:ext uri="{D42A27DB-BD31-4B8C-83A1-F6EECF244321}">
                <p14:modId xmlns:p14="http://schemas.microsoft.com/office/powerpoint/2010/main" val="3642344602"/>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4634794" y="1049695"/>
          <a:ext cx="6642806" cy="47586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59877147"/>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AD8B5-7FFB-FC59-7454-6137989B7686}"/>
              </a:ext>
            </a:extLst>
          </p:cNvPr>
          <p:cNvSpPr>
            <a:spLocks noGrp="1"/>
          </p:cNvSpPr>
          <p:nvPr>
            <p:ph type="title"/>
          </p:nvPr>
        </p:nvSpPr>
        <p:spPr>
          <a:xfrm>
            <a:off x="913776" y="618517"/>
            <a:ext cx="6672886" cy="1596177"/>
          </a:xfrm>
        </p:spPr>
        <p:txBody>
          <a:bodyPr vert="horz" lIns="91440" tIns="45720" rIns="91440" bIns="45720" rtlCol="0" anchor="ctr">
            <a:normAutofit/>
          </a:bodyPr>
          <a:lstStyle/>
          <a:p>
            <a:r>
              <a:rPr lang="en-US"/>
              <a:t>Rest Your Brain</a:t>
            </a:r>
          </a:p>
        </p:txBody>
      </p:sp>
      <p:pic>
        <p:nvPicPr>
          <p:cNvPr id="5" name="Content Placeholder 4" descr="Man listens to music with his headphones while lying down in the grass">
            <a:extLst>
              <a:ext uri="{FF2B5EF4-FFF2-40B4-BE49-F238E27FC236}">
                <a16:creationId xmlns:a16="http://schemas.microsoft.com/office/drawing/2014/main" id="{611ECE3A-DD26-4EEB-85B0-1036417D7157}"/>
              </a:ext>
            </a:extLst>
          </p:cNvPr>
          <p:cNvPicPr>
            <a:picLocks noGrp="1" noChangeAspect="1"/>
          </p:cNvPicPr>
          <p:nvPr>
            <p:ph sz="quarter" idx="13"/>
          </p:nvPr>
        </p:nvPicPr>
        <p:blipFill>
          <a:blip r:embed="rId3"/>
          <a:srcRect l="7412" r="3667"/>
          <a:stretch>
            <a:fillRect/>
          </a:stretch>
        </p:blipFill>
        <p:spPr>
          <a:xfrm>
            <a:off x="8121445" y="10"/>
            <a:ext cx="4070555" cy="6857990"/>
          </a:xfrm>
          <a:prstGeom prst="rect">
            <a:avLst/>
          </a:prstGeom>
        </p:spPr>
      </p:pic>
      <p:sp>
        <p:nvSpPr>
          <p:cNvPr id="4" name="Content Placeholder 3">
            <a:extLst>
              <a:ext uri="{FF2B5EF4-FFF2-40B4-BE49-F238E27FC236}">
                <a16:creationId xmlns:a16="http://schemas.microsoft.com/office/drawing/2014/main" id="{D17DE4A7-EFD9-94C4-A1BD-00F76242D6C8}"/>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672887" cy="3424107"/>
          </a:xfrm>
        </p:spPr>
        <p:txBody>
          <a:bodyPr>
            <a:noAutofit/>
          </a:bodyPr>
          <a:lstStyle/>
          <a:p>
            <a:pPr marL="0" indent="0">
              <a:spcBef>
                <a:spcPts val="2500"/>
              </a:spcBef>
              <a:buFont typeface="Arial" panose="020B0604020202020204" pitchFamily="34" charset="0"/>
              <a:buNone/>
            </a:pPr>
            <a:r>
              <a:rPr lang="en-US" sz="1600" b="1" cap="none" dirty="0"/>
              <a:t>Benefits of Meditation</a:t>
            </a:r>
          </a:p>
          <a:p>
            <a:pPr marL="0" lvl="1" indent="0">
              <a:buFont typeface="Arial" panose="020B0604020202020204" pitchFamily="34" charset="0"/>
              <a:buNone/>
            </a:pPr>
            <a:r>
              <a:rPr lang="en-US" sz="1600" cap="none" dirty="0"/>
              <a:t>Meditation helps you calm your mind and reconnect with your emotions, fostering inner peace and clarity.</a:t>
            </a:r>
          </a:p>
          <a:p>
            <a:pPr marL="0" indent="0">
              <a:spcBef>
                <a:spcPts val="2500"/>
              </a:spcBef>
              <a:buFont typeface="Arial" panose="020B0604020202020204" pitchFamily="34" charset="0"/>
              <a:buNone/>
            </a:pPr>
            <a:r>
              <a:rPr lang="en-US" sz="1600" b="1" cap="none" dirty="0"/>
              <a:t>Music and Art Appreciation</a:t>
            </a:r>
          </a:p>
          <a:p>
            <a:pPr marL="0" lvl="1" indent="0">
              <a:buFont typeface="Arial" panose="020B0604020202020204" pitchFamily="34" charset="0"/>
              <a:buNone/>
            </a:pPr>
            <a:r>
              <a:rPr lang="en-US" sz="1600" cap="none" dirty="0"/>
              <a:t>Enjoying music or appreciating art allows your mind to rest and stimulates emotional intuition.</a:t>
            </a:r>
          </a:p>
          <a:p>
            <a:pPr marL="0" indent="0">
              <a:spcBef>
                <a:spcPts val="2500"/>
              </a:spcBef>
              <a:buFont typeface="Arial" panose="020B0604020202020204" pitchFamily="34" charset="0"/>
              <a:buNone/>
            </a:pPr>
            <a:r>
              <a:rPr lang="en-US" sz="1600" b="1" cap="none" dirty="0"/>
              <a:t>Balance Between Activity and Rest</a:t>
            </a:r>
          </a:p>
          <a:p>
            <a:pPr marL="0" lvl="1" indent="0">
              <a:buFont typeface="Arial" panose="020B0604020202020204" pitchFamily="34" charset="0"/>
              <a:buNone/>
            </a:pPr>
            <a:r>
              <a:rPr lang="en-US" sz="1600" cap="none" dirty="0"/>
              <a:t>Finding a healthy balance between activity and rest is crucial for mental well-being and overall productivity.</a:t>
            </a:r>
          </a:p>
        </p:txBody>
      </p:sp>
    </p:spTree>
    <p:extLst>
      <p:ext uri="{BB962C8B-B14F-4D97-AF65-F5344CB8AC3E}">
        <p14:creationId xmlns:p14="http://schemas.microsoft.com/office/powerpoint/2010/main" val="3848041540"/>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7AB3CC4-FAB3-4E7F-AF31-4719A0DF740E}"/>
              </a:ext>
            </a:extLst>
          </p:cNvPr>
          <p:cNvSpPr>
            <a:spLocks noGrp="1"/>
          </p:cNvSpPr>
          <p:nvPr>
            <p:ph type="title"/>
          </p:nvPr>
        </p:nvSpPr>
        <p:spPr/>
        <p:txBody>
          <a:bodyPr anchor="ctr">
            <a:normAutofit/>
          </a:bodyPr>
          <a:lstStyle/>
          <a:p>
            <a:r>
              <a:rPr lang="en-US" kern="1200" cap="all" spc="100" baseline="0">
                <a:latin typeface="+mj-lt"/>
                <a:ea typeface="+mj-ea"/>
                <a:cs typeface="+mj-cs"/>
              </a:rPr>
              <a:t>Daily Affirmation</a:t>
            </a:r>
          </a:p>
        </p:txBody>
      </p:sp>
      <p:sp>
        <p:nvSpPr>
          <p:cNvPr id="10" name="Slide Number Placeholder 4">
            <a:extLst>
              <a:ext uri="{FF2B5EF4-FFF2-40B4-BE49-F238E27FC236}">
                <a16:creationId xmlns:a16="http://schemas.microsoft.com/office/drawing/2014/main" id="{CF81938C-2A11-B6C0-7B90-07AC163AD7D6}"/>
              </a:ext>
            </a:extLst>
          </p:cNvPr>
          <p:cNvSpPr>
            <a:spLocks noGrp="1"/>
          </p:cNvSpPr>
          <p:nvPr>
            <p:ph type="sldNum" sz="quarter" idx="4"/>
          </p:nvPr>
        </p:nvSpPr>
        <p:spPr/>
        <p:txBody>
          <a:bodyPr/>
          <a:lstStyle/>
          <a:p>
            <a:pPr>
              <a:spcAft>
                <a:spcPts val="600"/>
              </a:spcAft>
            </a:pPr>
            <a:fld id="{EA87306C-81BA-4795-A5CA-9392456A8C1E}" type="slidenum">
              <a:rPr lang="en-US" smtClean="0"/>
              <a:pPr>
                <a:spcAft>
                  <a:spcPts val="600"/>
                </a:spcAft>
              </a:pPr>
              <a:t>42</a:t>
            </a:fld>
            <a:endParaRPr lang="en-US"/>
          </a:p>
        </p:txBody>
      </p:sp>
      <p:pic>
        <p:nvPicPr>
          <p:cNvPr id="5" name="Picture 4">
            <a:extLst>
              <a:ext uri="{FF2B5EF4-FFF2-40B4-BE49-F238E27FC236}">
                <a16:creationId xmlns:a16="http://schemas.microsoft.com/office/drawing/2014/main" id="{55C2E8CE-D824-8F74-CFD3-CF339D947ABC}"/>
              </a:ext>
            </a:extLst>
          </p:cNvPr>
          <p:cNvPicPr>
            <a:picLocks noChangeAspect="1"/>
          </p:cNvPicPr>
          <p:nvPr/>
        </p:nvPicPr>
        <p:blipFill>
          <a:blip r:embed="rId2">
            <a:extLst>
              <a:ext uri="{837473B0-CC2E-450A-ABE3-18F120FF3D39}">
                <a1611:picAttrSrcUrl xmlns:a1611="http://schemas.microsoft.com/office/drawing/2016/11/main" r:id="rId3"/>
              </a:ext>
            </a:extLst>
          </a:blip>
          <a:srcRect l="23469" r="23355"/>
          <a:stretch>
            <a:fillRect/>
          </a:stretch>
        </p:blipFill>
        <p:spPr>
          <a:xfrm>
            <a:off x="20" y="-9009"/>
            <a:ext cx="5521104" cy="6878584"/>
          </a:xfrm>
          <a:prstGeom prst="rect">
            <a:avLst/>
          </a:prstGeom>
          <a:noFill/>
        </p:spPr>
      </p:pic>
      <p:sp>
        <p:nvSpPr>
          <p:cNvPr id="2" name="TextBox 1">
            <a:extLst>
              <a:ext uri="{FF2B5EF4-FFF2-40B4-BE49-F238E27FC236}">
                <a16:creationId xmlns:a16="http://schemas.microsoft.com/office/drawing/2014/main" id="{7C79E6DC-699A-4B43-A708-BC8D62F142BE}"/>
              </a:ext>
            </a:extLst>
          </p:cNvPr>
          <p:cNvSpPr txBox="1"/>
          <p:nvPr/>
        </p:nvSpPr>
        <p:spPr>
          <a:xfrm>
            <a:off x="6670878" y="4550199"/>
            <a:ext cx="4359795" cy="1790164"/>
          </a:xfrm>
          <a:prstGeom prst="rect">
            <a:avLst/>
          </a:prstGeom>
        </p:spPr>
        <p:txBody>
          <a:bodyPr rtlCol="0" anchor="t">
            <a:normAutofit/>
          </a:bodyPr>
          <a:lstStyle/>
          <a:p>
            <a:pPr algn="ctr">
              <a:lnSpc>
                <a:spcPct val="80000"/>
              </a:lnSpc>
              <a:spcAft>
                <a:spcPts val="600"/>
              </a:spcAft>
            </a:pPr>
            <a:r>
              <a:rPr lang="en-US" sz="1500" b="1" kern="1200" cap="all" spc="100" baseline="0">
                <a:solidFill>
                  <a:schemeClr val="accent4">
                    <a:lumMod val="50000"/>
                  </a:schemeClr>
                </a:solidFill>
                <a:latin typeface="+mn-lt"/>
                <a:ea typeface="+mn-ea"/>
                <a:cs typeface="+mn-cs"/>
              </a:rPr>
              <a:t>“There are 24 hours in every day. I will make the most of every minute. My hours are divided between work and my many other obligations. One of my obligations is me. It is not selfish. It is self-full and its ok.” </a:t>
            </a:r>
          </a:p>
          <a:p>
            <a:pPr algn="ctr">
              <a:lnSpc>
                <a:spcPct val="80000"/>
              </a:lnSpc>
              <a:spcAft>
                <a:spcPts val="600"/>
              </a:spcAft>
            </a:pPr>
            <a:r>
              <a:rPr lang="en-US" sz="1500" b="1" kern="1200" cap="all" spc="100" baseline="0">
                <a:solidFill>
                  <a:schemeClr val="accent4">
                    <a:lumMod val="50000"/>
                  </a:schemeClr>
                </a:solidFill>
                <a:latin typeface="+mn-lt"/>
                <a:ea typeface="+mn-ea"/>
                <a:cs typeface="+mn-cs"/>
              </a:rPr>
              <a:t>–Amy Willoughby Bryant</a:t>
            </a:r>
          </a:p>
          <a:p>
            <a:pPr algn="ctr">
              <a:lnSpc>
                <a:spcPct val="80000"/>
              </a:lnSpc>
              <a:spcAft>
                <a:spcPts val="600"/>
              </a:spcAft>
            </a:pPr>
            <a:endParaRPr lang="en-US" sz="1500" b="1" kern="1200" cap="all" spc="100" baseline="0">
              <a:solidFill>
                <a:schemeClr val="accent4">
                  <a:lumMod val="50000"/>
                </a:schemeClr>
              </a:solidFill>
              <a:latin typeface="+mn-lt"/>
              <a:ea typeface="+mn-ea"/>
              <a:cs typeface="+mn-cs"/>
            </a:endParaRPr>
          </a:p>
        </p:txBody>
      </p:sp>
    </p:spTree>
    <p:extLst>
      <p:ext uri="{BB962C8B-B14F-4D97-AF65-F5344CB8AC3E}">
        <p14:creationId xmlns:p14="http://schemas.microsoft.com/office/powerpoint/2010/main" val="25930919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4">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50C065C3-0FE3-4452-B765-CB05BBB2A98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a14="http://schemas.microsoft.com/office/drawing/2010/main" xmlns:p14="http://schemas.microsoft.com/office/powerpoint/2010/main">
                <a:solidFill>
                  <a:srgbClr val="FFFFFF"/>
                </a:solidFill>
              </a14:hiddenFill>
            </a:ext>
          </a:extLst>
        </p:spPr>
      </p:pic>
      <p:grpSp>
        <p:nvGrpSpPr>
          <p:cNvPr id="11" name="Group 10">
            <a:extLst>
              <a:ext uri="{FF2B5EF4-FFF2-40B4-BE49-F238E27FC236}">
                <a16:creationId xmlns:a16="http://schemas.microsoft.com/office/drawing/2014/main" id="{9795E515-5F57-431F-9A0D-3A0419DF7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a:extLst>
                <a:ext uri="{FF2B5EF4-FFF2-40B4-BE49-F238E27FC236}">
                  <a16:creationId xmlns:a16="http://schemas.microsoft.com/office/drawing/2014/main" id="{D45BCBFE-0478-4767-BF2E-FC2C548BA62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3" name="Freeform 6">
              <a:extLst>
                <a:ext uri="{FF2B5EF4-FFF2-40B4-BE49-F238E27FC236}">
                  <a16:creationId xmlns:a16="http://schemas.microsoft.com/office/drawing/2014/main" id="{E903928F-F6DA-470C-81A0-CF7D9DE0341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4" name="Freeform 7">
              <a:extLst>
                <a:ext uri="{FF2B5EF4-FFF2-40B4-BE49-F238E27FC236}">
                  <a16:creationId xmlns:a16="http://schemas.microsoft.com/office/drawing/2014/main" id="{ADA095F6-E326-4450-A2D6-DB2BF989B8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5" name="Rectangle 8">
              <a:extLst>
                <a:ext uri="{FF2B5EF4-FFF2-40B4-BE49-F238E27FC236}">
                  <a16:creationId xmlns:a16="http://schemas.microsoft.com/office/drawing/2014/main" id="{6B067F9A-FDF2-49EC-B4FF-CD4B90F7892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16" name="Freeform 9">
              <a:extLst>
                <a:ext uri="{FF2B5EF4-FFF2-40B4-BE49-F238E27FC236}">
                  <a16:creationId xmlns:a16="http://schemas.microsoft.com/office/drawing/2014/main" id="{F1331213-D19D-49FC-8616-168A14565A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7" name="Freeform 10">
              <a:extLst>
                <a:ext uri="{FF2B5EF4-FFF2-40B4-BE49-F238E27FC236}">
                  <a16:creationId xmlns:a16="http://schemas.microsoft.com/office/drawing/2014/main" id="{2ADFE242-96FC-4A14-8C59-90CD6DE1D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8" name="Freeform 11">
              <a:extLst>
                <a:ext uri="{FF2B5EF4-FFF2-40B4-BE49-F238E27FC236}">
                  <a16:creationId xmlns:a16="http://schemas.microsoft.com/office/drawing/2014/main" id="{6A97B7BC-40BD-494B-9C6B-AF3045559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19" name="Freeform 12">
              <a:extLst>
                <a:ext uri="{FF2B5EF4-FFF2-40B4-BE49-F238E27FC236}">
                  <a16:creationId xmlns:a16="http://schemas.microsoft.com/office/drawing/2014/main" id="{3D7F35CF-F44C-491F-904D-A31ED832137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0" name="Freeform 13">
              <a:extLst>
                <a:ext uri="{FF2B5EF4-FFF2-40B4-BE49-F238E27FC236}">
                  <a16:creationId xmlns:a16="http://schemas.microsoft.com/office/drawing/2014/main" id="{84D9BF7E-18C2-452C-B139-4ED58D7A0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1" name="Freeform 14">
              <a:extLst>
                <a:ext uri="{FF2B5EF4-FFF2-40B4-BE49-F238E27FC236}">
                  <a16:creationId xmlns:a16="http://schemas.microsoft.com/office/drawing/2014/main" id="{700A6223-AD38-426F-A6FE-7926CAEF3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2" name="Freeform 15">
              <a:extLst>
                <a:ext uri="{FF2B5EF4-FFF2-40B4-BE49-F238E27FC236}">
                  <a16:creationId xmlns:a16="http://schemas.microsoft.com/office/drawing/2014/main" id="{D172AA94-449F-45EB-94E6-67C186C32D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3" name="Freeform 16">
              <a:extLst>
                <a:ext uri="{FF2B5EF4-FFF2-40B4-BE49-F238E27FC236}">
                  <a16:creationId xmlns:a16="http://schemas.microsoft.com/office/drawing/2014/main" id="{A7D4F697-8937-4F4C-83C5-770B3FCB82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4" name="Freeform 17">
              <a:extLst>
                <a:ext uri="{FF2B5EF4-FFF2-40B4-BE49-F238E27FC236}">
                  <a16:creationId xmlns:a16="http://schemas.microsoft.com/office/drawing/2014/main" id="{10AF1D59-5117-4D47-8414-4BB61F944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5" name="Freeform 18">
              <a:extLst>
                <a:ext uri="{FF2B5EF4-FFF2-40B4-BE49-F238E27FC236}">
                  <a16:creationId xmlns:a16="http://schemas.microsoft.com/office/drawing/2014/main" id="{2387DC33-88B3-4718-8C94-41659EA33A9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6" name="Freeform 19">
              <a:extLst>
                <a:ext uri="{FF2B5EF4-FFF2-40B4-BE49-F238E27FC236}">
                  <a16:creationId xmlns:a16="http://schemas.microsoft.com/office/drawing/2014/main" id="{D4E7EC64-4763-4F04-B2E4-E400364D72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7" name="Freeform 20">
              <a:extLst>
                <a:ext uri="{FF2B5EF4-FFF2-40B4-BE49-F238E27FC236}">
                  <a16:creationId xmlns:a16="http://schemas.microsoft.com/office/drawing/2014/main" id="{581717DF-9FD4-47CB-9579-E34DF7E875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8" name="Freeform 21">
              <a:extLst>
                <a:ext uri="{FF2B5EF4-FFF2-40B4-BE49-F238E27FC236}">
                  <a16:creationId xmlns:a16="http://schemas.microsoft.com/office/drawing/2014/main" id="{BCD8EF50-6E58-4B2D-90B6-AFF236A73B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29" name="Freeform 22">
              <a:extLst>
                <a:ext uri="{FF2B5EF4-FFF2-40B4-BE49-F238E27FC236}">
                  <a16:creationId xmlns:a16="http://schemas.microsoft.com/office/drawing/2014/main" id="{6524A268-142A-4CBF-BB8B-DC1FCBC8F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0" name="Freeform 23">
              <a:extLst>
                <a:ext uri="{FF2B5EF4-FFF2-40B4-BE49-F238E27FC236}">
                  <a16:creationId xmlns:a16="http://schemas.microsoft.com/office/drawing/2014/main" id="{56A0E6F3-B76B-4813-B44B-56CE11A8A0C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1" name="Freeform 24">
              <a:extLst>
                <a:ext uri="{FF2B5EF4-FFF2-40B4-BE49-F238E27FC236}">
                  <a16:creationId xmlns:a16="http://schemas.microsoft.com/office/drawing/2014/main" id="{A74CED8D-B902-4B76-9CC8-30A09B2FA1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2" name="Freeform 25">
              <a:extLst>
                <a:ext uri="{FF2B5EF4-FFF2-40B4-BE49-F238E27FC236}">
                  <a16:creationId xmlns:a16="http://schemas.microsoft.com/office/drawing/2014/main" id="{ED007BD7-ED56-4566-B1FF-707160024A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3" name="Freeform 26">
              <a:extLst>
                <a:ext uri="{FF2B5EF4-FFF2-40B4-BE49-F238E27FC236}">
                  <a16:creationId xmlns:a16="http://schemas.microsoft.com/office/drawing/2014/main" id="{90AD48D2-5BC8-4C80-B126-B1A201242B8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4" name="Freeform 27">
              <a:extLst>
                <a:ext uri="{FF2B5EF4-FFF2-40B4-BE49-F238E27FC236}">
                  <a16:creationId xmlns:a16="http://schemas.microsoft.com/office/drawing/2014/main" id="{BE14C82F-9F35-4D61-B758-7BCE32DEC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5" name="Freeform 28">
              <a:extLst>
                <a:ext uri="{FF2B5EF4-FFF2-40B4-BE49-F238E27FC236}">
                  <a16:creationId xmlns:a16="http://schemas.microsoft.com/office/drawing/2014/main" id="{6540CE06-9028-497A-AC64-CF0ED60A745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6" name="Freeform 29">
              <a:extLst>
                <a:ext uri="{FF2B5EF4-FFF2-40B4-BE49-F238E27FC236}">
                  <a16:creationId xmlns:a16="http://schemas.microsoft.com/office/drawing/2014/main" id="{A4825B3B-52CD-4F08-BA02-6C2B0EFED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7" name="Freeform 30">
              <a:extLst>
                <a:ext uri="{FF2B5EF4-FFF2-40B4-BE49-F238E27FC236}">
                  <a16:creationId xmlns:a16="http://schemas.microsoft.com/office/drawing/2014/main" id="{6877A5EF-B8B8-44D3-AA57-4BBF89206D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8" name="Freeform 31">
              <a:extLst>
                <a:ext uri="{FF2B5EF4-FFF2-40B4-BE49-F238E27FC236}">
                  <a16:creationId xmlns:a16="http://schemas.microsoft.com/office/drawing/2014/main" id="{00BB365C-9180-4208-92CF-AB6A88848C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39" name="Freeform 32">
              <a:extLst>
                <a:ext uri="{FF2B5EF4-FFF2-40B4-BE49-F238E27FC236}">
                  <a16:creationId xmlns:a16="http://schemas.microsoft.com/office/drawing/2014/main" id="{8D1134D2-53A6-41D5-AC1A-5254A2FBD0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0" name="Rectangle 33">
              <a:extLst>
                <a:ext uri="{FF2B5EF4-FFF2-40B4-BE49-F238E27FC236}">
                  <a16:creationId xmlns:a16="http://schemas.microsoft.com/office/drawing/2014/main" id="{24C7FA73-07CD-479A-9B9E-DAD4D3B2BFC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41" name="Freeform 34">
              <a:extLst>
                <a:ext uri="{FF2B5EF4-FFF2-40B4-BE49-F238E27FC236}">
                  <a16:creationId xmlns:a16="http://schemas.microsoft.com/office/drawing/2014/main" id="{AB24DF92-B081-4701-B58D-913261A00D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2" name="Freeform 35">
              <a:extLst>
                <a:ext uri="{FF2B5EF4-FFF2-40B4-BE49-F238E27FC236}">
                  <a16:creationId xmlns:a16="http://schemas.microsoft.com/office/drawing/2014/main" id="{AB4DF275-6B82-4AA9-A7A9-138E631E30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3" name="Freeform 36">
              <a:extLst>
                <a:ext uri="{FF2B5EF4-FFF2-40B4-BE49-F238E27FC236}">
                  <a16:creationId xmlns:a16="http://schemas.microsoft.com/office/drawing/2014/main" id="{972A3812-16AD-453E-B1E6-9F39894F7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4" name="Freeform 37">
              <a:extLst>
                <a:ext uri="{FF2B5EF4-FFF2-40B4-BE49-F238E27FC236}">
                  <a16:creationId xmlns:a16="http://schemas.microsoft.com/office/drawing/2014/main" id="{8FB6759A-BAD8-4073-86A2-6DDD73DE2A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5" name="Freeform 38">
              <a:extLst>
                <a:ext uri="{FF2B5EF4-FFF2-40B4-BE49-F238E27FC236}">
                  <a16:creationId xmlns:a16="http://schemas.microsoft.com/office/drawing/2014/main" id="{9FCCB0F4-1178-47C1-9EE2-234EA715C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6" name="Freeform 39">
              <a:extLst>
                <a:ext uri="{FF2B5EF4-FFF2-40B4-BE49-F238E27FC236}">
                  <a16:creationId xmlns:a16="http://schemas.microsoft.com/office/drawing/2014/main" id="{CB01BF0B-7EB0-4C18-80BE-20D2EAC048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7" name="Freeform 40">
              <a:extLst>
                <a:ext uri="{FF2B5EF4-FFF2-40B4-BE49-F238E27FC236}">
                  <a16:creationId xmlns:a16="http://schemas.microsoft.com/office/drawing/2014/main" id="{3266E9DA-C937-48E0-8F98-90A467760F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8" name="Freeform 41">
              <a:extLst>
                <a:ext uri="{FF2B5EF4-FFF2-40B4-BE49-F238E27FC236}">
                  <a16:creationId xmlns:a16="http://schemas.microsoft.com/office/drawing/2014/main" id="{A8A9C00D-0425-4E68-A1DE-BCE5BD6BBD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49" name="Freeform 42">
              <a:extLst>
                <a:ext uri="{FF2B5EF4-FFF2-40B4-BE49-F238E27FC236}">
                  <a16:creationId xmlns:a16="http://schemas.microsoft.com/office/drawing/2014/main" id="{46230904-E744-4B55-84FF-826A6B737B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0" name="Freeform 43">
              <a:extLst>
                <a:ext uri="{FF2B5EF4-FFF2-40B4-BE49-F238E27FC236}">
                  <a16:creationId xmlns:a16="http://schemas.microsoft.com/office/drawing/2014/main" id="{D4291668-8AF0-4784-BC06-870768F53F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1" name="Freeform 44">
              <a:extLst>
                <a:ext uri="{FF2B5EF4-FFF2-40B4-BE49-F238E27FC236}">
                  <a16:creationId xmlns:a16="http://schemas.microsoft.com/office/drawing/2014/main" id="{D917DCBD-774B-4AAF-92AE-D18289FFC4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2" name="Rectangle 45">
              <a:extLst>
                <a:ext uri="{FF2B5EF4-FFF2-40B4-BE49-F238E27FC236}">
                  <a16:creationId xmlns:a16="http://schemas.microsoft.com/office/drawing/2014/main" id="{9E50122E-0F19-4D65-9CB2-E22C3EA84AC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miter lim="800000"/>
                  <a:headEnd/>
                  <a:tailEnd/>
                </a14:hiddenLine>
              </a:ext>
            </a:extLst>
          </p:spPr>
          <p:txBody>
            <a:bodyPr/>
            <a:lstStyle/>
            <a:p>
              <a:endParaRPr lang="en-US"/>
            </a:p>
          </p:txBody>
        </p:sp>
        <p:sp>
          <p:nvSpPr>
            <p:cNvPr id="53" name="Freeform 46">
              <a:extLst>
                <a:ext uri="{FF2B5EF4-FFF2-40B4-BE49-F238E27FC236}">
                  <a16:creationId xmlns:a16="http://schemas.microsoft.com/office/drawing/2014/main" id="{BC28A765-6E8B-4352-BD0C-35474F70AC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4" name="Freeform 47">
              <a:extLst>
                <a:ext uri="{FF2B5EF4-FFF2-40B4-BE49-F238E27FC236}">
                  <a16:creationId xmlns:a16="http://schemas.microsoft.com/office/drawing/2014/main" id="{0AC30A17-F494-44EB-9817-1B8B255CE46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5" name="Freeform 48">
              <a:extLst>
                <a:ext uri="{FF2B5EF4-FFF2-40B4-BE49-F238E27FC236}">
                  <a16:creationId xmlns:a16="http://schemas.microsoft.com/office/drawing/2014/main" id="{6088D59F-32BD-4932-9C22-9AA0FCDA7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6" name="Freeform 49">
              <a:extLst>
                <a:ext uri="{FF2B5EF4-FFF2-40B4-BE49-F238E27FC236}">
                  <a16:creationId xmlns:a16="http://schemas.microsoft.com/office/drawing/2014/main" id="{B18BBE45-5F21-47FA-B291-AC802D715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7" name="Freeform 50">
              <a:extLst>
                <a:ext uri="{FF2B5EF4-FFF2-40B4-BE49-F238E27FC236}">
                  <a16:creationId xmlns:a16="http://schemas.microsoft.com/office/drawing/2014/main" id="{A1BD992D-1C4B-4E69-A627-A45D8958E0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8" name="Freeform 51">
              <a:extLst>
                <a:ext uri="{FF2B5EF4-FFF2-40B4-BE49-F238E27FC236}">
                  <a16:creationId xmlns:a16="http://schemas.microsoft.com/office/drawing/2014/main" id="{571C0498-7105-455E-8B0A-233F850F18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59" name="Freeform 52">
              <a:extLst>
                <a:ext uri="{FF2B5EF4-FFF2-40B4-BE49-F238E27FC236}">
                  <a16:creationId xmlns:a16="http://schemas.microsoft.com/office/drawing/2014/main" id="{F6FA78CC-C0B1-422F-B535-05580A971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0" name="Freeform 53">
              <a:extLst>
                <a:ext uri="{FF2B5EF4-FFF2-40B4-BE49-F238E27FC236}">
                  <a16:creationId xmlns:a16="http://schemas.microsoft.com/office/drawing/2014/main" id="{49A1BACF-EE5E-46F8-8968-D4CF18BC01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1" name="Freeform 54">
              <a:extLst>
                <a:ext uri="{FF2B5EF4-FFF2-40B4-BE49-F238E27FC236}">
                  <a16:creationId xmlns:a16="http://schemas.microsoft.com/office/drawing/2014/main" id="{0AF8DFAF-8AF7-453E-AED7-89E59FBD7D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2" name="Freeform 55">
              <a:extLst>
                <a:ext uri="{FF2B5EF4-FFF2-40B4-BE49-F238E27FC236}">
                  <a16:creationId xmlns:a16="http://schemas.microsoft.com/office/drawing/2014/main" id="{F8C26D97-8DA4-4556-92E4-2AE66B365B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3" name="Freeform 56">
              <a:extLst>
                <a:ext uri="{FF2B5EF4-FFF2-40B4-BE49-F238E27FC236}">
                  <a16:creationId xmlns:a16="http://schemas.microsoft.com/office/drawing/2014/main" id="{EEF9D855-A8A7-44CC-919C-BEA327F2542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4" name="Freeform 57">
              <a:extLst>
                <a:ext uri="{FF2B5EF4-FFF2-40B4-BE49-F238E27FC236}">
                  <a16:creationId xmlns:a16="http://schemas.microsoft.com/office/drawing/2014/main" id="{11F0B045-803C-4067-A182-066EEB2C4F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sp>
          <p:nvSpPr>
            <p:cNvPr id="65" name="Freeform 58">
              <a:extLst>
                <a:ext uri="{FF2B5EF4-FFF2-40B4-BE49-F238E27FC236}">
                  <a16:creationId xmlns:a16="http://schemas.microsoft.com/office/drawing/2014/main" id="{3C1FCACB-EFEF-4B54-99A6-E327A637C2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xmlns:p14="http://schemas.microsoft.com/office/powerpoint/2010/main" w="9525">
                  <a:solidFill>
                    <a:srgbClr val="000000"/>
                  </a:solidFill>
                  <a:round/>
                  <a:headEnd/>
                  <a:tailEnd/>
                </a14:hiddenLine>
              </a:ext>
            </a:extLst>
          </p:spPr>
          <p:txBody>
            <a:bodyPr/>
            <a:lstStyle/>
            <a:p>
              <a:endParaRPr lang="en-US"/>
            </a:p>
          </p:txBody>
        </p:sp>
      </p:grpSp>
      <p:sp>
        <p:nvSpPr>
          <p:cNvPr id="2" name="Title 1"/>
          <p:cNvSpPr>
            <a:spLocks noGrp="1"/>
          </p:cNvSpPr>
          <p:nvPr>
            <p:ph type="title"/>
          </p:nvPr>
        </p:nvSpPr>
        <p:spPr>
          <a:xfrm>
            <a:off x="5291668" y="1215496"/>
            <a:ext cx="5367866" cy="2387600"/>
          </a:xfrm>
        </p:spPr>
        <p:txBody>
          <a:bodyPr vert="horz" lIns="91440" tIns="45720" rIns="91440" bIns="45720" rtlCol="0" anchor="b">
            <a:normAutofit/>
          </a:bodyPr>
          <a:lstStyle/>
          <a:p>
            <a:pPr algn="l"/>
            <a:r>
              <a:rPr lang="en-US" sz="4400" b="1"/>
              <a:t>Thank you</a:t>
            </a:r>
          </a:p>
        </p:txBody>
      </p:sp>
      <p:sp>
        <p:nvSpPr>
          <p:cNvPr id="3" name="Content Placeholder 2"/>
          <p:cNvSpPr>
            <a:spLocks noGrp="1"/>
          </p:cNvSpPr>
          <p:nvPr>
            <p:ph type="body" sz="quarter" idx="19"/>
          </p:nvPr>
        </p:nvSpPr>
        <p:spPr>
          <a:xfrm>
            <a:off x="5291667" y="3602038"/>
            <a:ext cx="5376333" cy="1655762"/>
          </a:xfrm>
        </p:spPr>
        <p:txBody>
          <a:bodyPr vert="horz" lIns="91440" tIns="45720" rIns="91440" bIns="45720" rtlCol="0">
            <a:normAutofit/>
          </a:bodyPr>
          <a:lstStyle/>
          <a:p>
            <a:pPr algn="l">
              <a:lnSpc>
                <a:spcPct val="120000"/>
              </a:lnSpc>
              <a:spcBef>
                <a:spcPts val="1000"/>
              </a:spcBef>
              <a:spcAft>
                <a:spcPts val="800"/>
              </a:spcAft>
            </a:pPr>
            <a:r>
              <a:rPr lang="en-US" b="1" cap="all" dirty="0">
                <a:solidFill>
                  <a:schemeClr val="tx2"/>
                </a:solidFill>
              </a:rPr>
              <a:t>Amy Willoughby Bryant</a:t>
            </a:r>
          </a:p>
          <a:p>
            <a:pPr algn="l">
              <a:lnSpc>
                <a:spcPct val="120000"/>
              </a:lnSpc>
              <a:spcBef>
                <a:spcPts val="1000"/>
              </a:spcBef>
              <a:spcAft>
                <a:spcPts val="800"/>
              </a:spcAft>
            </a:pPr>
            <a:r>
              <a:rPr lang="en-US" b="1" cap="all" dirty="0">
                <a:solidFill>
                  <a:schemeClr val="tx2"/>
                </a:solidFill>
              </a:rPr>
              <a:t>Office of conservatorship management</a:t>
            </a:r>
            <a:br>
              <a:rPr lang="en-US" b="1" cap="all" dirty="0">
                <a:solidFill>
                  <a:schemeClr val="tx2"/>
                </a:solidFill>
              </a:rPr>
            </a:br>
            <a:br>
              <a:rPr lang="en-US" cap="all" dirty="0">
                <a:solidFill>
                  <a:schemeClr val="tx2"/>
                </a:solidFill>
              </a:rPr>
            </a:br>
            <a:endParaRPr lang="en-US" b="1" cap="all" dirty="0">
              <a:solidFill>
                <a:schemeClr val="tx2"/>
              </a:solidFill>
            </a:endParaRPr>
          </a:p>
        </p:txBody>
      </p:sp>
      <p:pic>
        <p:nvPicPr>
          <p:cNvPr id="4" name="Picture 3"/>
          <p:cNvPicPr>
            <a:picLocks noChangeAspect="1"/>
          </p:cNvPicPr>
          <p:nvPr/>
        </p:nvPicPr>
        <p:blipFill rotWithShape="1">
          <a:blip r:embed="rId6" cstate="print">
            <a:extLst>
              <a:ext uri="{28A0092B-C50C-407E-A947-70E740481C1C}">
                <a14:useLocalDpi xmlns:a14="http://schemas.microsoft.com/office/drawing/2010/main" val="0"/>
              </a:ext>
            </a:extLst>
          </a:blip>
          <a:srcRect b="11401"/>
          <a:stretch>
            <a:fillRect/>
          </a:stretch>
        </p:blipFill>
        <p:spPr>
          <a:xfrm>
            <a:off x="1319503" y="1527175"/>
            <a:ext cx="3525628" cy="3549650"/>
          </a:xfrm>
          <a:prstGeom prst="round2DiagRect">
            <a:avLst>
              <a:gd name="adj1" fmla="val 5608"/>
              <a:gd name="adj2" fmla="val 0"/>
            </a:avLst>
          </a:prstGeom>
          <a:no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pic>
    </p:spTree>
    <p:custDataLst>
      <p:tags r:id="rId1"/>
    </p:custDataLst>
    <p:extLst>
      <p:ext uri="{BB962C8B-B14F-4D97-AF65-F5344CB8AC3E}">
        <p14:creationId xmlns:p14="http://schemas.microsoft.com/office/powerpoint/2010/main" val="523264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4000"/>
                <a:shade val="100000"/>
                <a:hueMod val="92000"/>
                <a:satMod val="180000"/>
                <a:lumMod val="114000"/>
              </a:schemeClr>
            </a:gs>
            <a:gs pos="100000">
              <a:schemeClr val="bg2">
                <a:shade val="92000"/>
                <a:satMod val="170000"/>
                <a:lumMod val="96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E580D-7122-3335-F99B-736A03274F3B}"/>
              </a:ext>
            </a:extLst>
          </p:cNvPr>
          <p:cNvSpPr>
            <a:spLocks noGrp="1"/>
          </p:cNvSpPr>
          <p:nvPr>
            <p:ph type="title"/>
          </p:nvPr>
        </p:nvSpPr>
        <p:spPr/>
        <p:txBody>
          <a:bodyPr vert="horz" lIns="91440" tIns="45720" rIns="91440" bIns="45720" rtlCol="0" anchor="ctr">
            <a:normAutofit/>
          </a:bodyPr>
          <a:lstStyle/>
          <a:p>
            <a:r>
              <a:rPr lang="en-US"/>
              <a:t>Managing Work and Home Stress</a:t>
            </a:r>
          </a:p>
        </p:txBody>
      </p:sp>
      <p:pic>
        <p:nvPicPr>
          <p:cNvPr id="5" name="Content Placeholder 4" descr="Wooden mannequin on the top looking proud in the sky or future">
            <a:extLst>
              <a:ext uri="{FF2B5EF4-FFF2-40B4-BE49-F238E27FC236}">
                <a16:creationId xmlns:a16="http://schemas.microsoft.com/office/drawing/2014/main" id="{FDC76FAF-3A5F-4AD8-AD32-E2258AA91707}"/>
              </a:ext>
            </a:extLst>
          </p:cNvPr>
          <p:cNvPicPr>
            <a:picLocks noGrp="1" noChangeAspect="1"/>
          </p:cNvPicPr>
          <p:nvPr>
            <p:ph sz="quarter" idx="13"/>
          </p:nvPr>
        </p:nvPicPr>
        <p:blipFill>
          <a:blip r:embed="rId3"/>
          <a:srcRect r="20530" b="-3"/>
          <a:stretch>
            <a:fillRect/>
          </a:stretch>
        </p:blipFill>
        <p:spPr>
          <a:xfrm>
            <a:off x="7370064" y="2505456"/>
            <a:ext cx="3494466" cy="2935224"/>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
        <p:nvSpPr>
          <p:cNvPr id="4" name="Content Placeholder 3">
            <a:extLst>
              <a:ext uri="{FF2B5EF4-FFF2-40B4-BE49-F238E27FC236}">
                <a16:creationId xmlns:a16="http://schemas.microsoft.com/office/drawing/2014/main" id="{143DC734-1DE8-A79A-5123-DD26FEA004E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913774" y="2367092"/>
            <a:ext cx="6096626" cy="3424107"/>
          </a:xfrm>
        </p:spPr>
        <p:txBody>
          <a:bodyPr>
            <a:noAutofit/>
          </a:bodyPr>
          <a:lstStyle/>
          <a:p>
            <a:pPr marL="0" indent="0">
              <a:spcBef>
                <a:spcPts val="2500"/>
              </a:spcBef>
              <a:buFont typeface="Arial" panose="020B0604020202020204" pitchFamily="34" charset="0"/>
              <a:buNone/>
            </a:pPr>
            <a:r>
              <a:rPr lang="en-US" sz="1600" b="1" cap="none" dirty="0"/>
              <a:t>Sources of Work Stress</a:t>
            </a:r>
          </a:p>
          <a:p>
            <a:pPr marL="0" lvl="1" indent="0">
              <a:buFont typeface="Arial" panose="020B0604020202020204" pitchFamily="34" charset="0"/>
              <a:buNone/>
            </a:pPr>
            <a:r>
              <a:rPr lang="en-US" sz="1600" cap="none" dirty="0"/>
              <a:t>Heavy workloads, strict deadlines, and challenging colleague relationships are key drivers of stress in the workplace.</a:t>
            </a:r>
          </a:p>
          <a:p>
            <a:pPr marL="0" indent="0">
              <a:spcBef>
                <a:spcPts val="2500"/>
              </a:spcBef>
              <a:buFont typeface="Arial" panose="020B0604020202020204" pitchFamily="34" charset="0"/>
              <a:buNone/>
            </a:pPr>
            <a:r>
              <a:rPr lang="en-US" sz="1600" b="1" cap="none" dirty="0"/>
              <a:t>Causes of Home Stress</a:t>
            </a:r>
          </a:p>
          <a:p>
            <a:pPr marL="0" lvl="1" indent="0">
              <a:buFont typeface="Arial" panose="020B0604020202020204" pitchFamily="34" charset="0"/>
              <a:buNone/>
            </a:pPr>
            <a:r>
              <a:rPr lang="en-US" sz="1600" cap="none" dirty="0"/>
              <a:t>Family responsibilities, financial strain, and work-life balance pressures often create stress at home.</a:t>
            </a:r>
          </a:p>
          <a:p>
            <a:pPr marL="0" indent="0">
              <a:spcBef>
                <a:spcPts val="2500"/>
              </a:spcBef>
              <a:buFont typeface="Arial" panose="020B0604020202020204" pitchFamily="34" charset="0"/>
              <a:buNone/>
            </a:pPr>
            <a:r>
              <a:rPr lang="en-US" sz="1600" b="1" cap="none" dirty="0"/>
              <a:t>Effective Stress Management</a:t>
            </a:r>
          </a:p>
          <a:p>
            <a:pPr marL="0" lvl="1" indent="0">
              <a:buFont typeface="Arial" panose="020B0604020202020204" pitchFamily="34" charset="0"/>
              <a:buNone/>
            </a:pPr>
            <a:r>
              <a:rPr lang="en-US" sz="1600" cap="none" dirty="0"/>
              <a:t>Setting boundaries, practicing self-care, and seeking support help reduce both work and home stress.</a:t>
            </a:r>
          </a:p>
        </p:txBody>
      </p:sp>
    </p:spTree>
    <p:extLst>
      <p:ext uri="{BB962C8B-B14F-4D97-AF65-F5344CB8AC3E}">
        <p14:creationId xmlns:p14="http://schemas.microsoft.com/office/powerpoint/2010/main" val="130886436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18D34-3E1B-3904-6E4A-E9B17F30920E}"/>
              </a:ext>
            </a:extLst>
          </p:cNvPr>
          <p:cNvSpPr>
            <a:spLocks noGrp="1"/>
          </p:cNvSpPr>
          <p:nvPr>
            <p:ph type="title"/>
          </p:nvPr>
        </p:nvSpPr>
        <p:spPr>
          <a:xfrm>
            <a:off x="1745672" y="778333"/>
            <a:ext cx="8977745" cy="4672294"/>
          </a:xfrm>
        </p:spPr>
        <p:txBody>
          <a:bodyPr vert="horz" lIns="91440" tIns="45720" rIns="91440" bIns="45720" rtlCol="0" anchor="b">
            <a:normAutofit/>
          </a:bodyPr>
          <a:lstStyle/>
          <a:p>
            <a:r>
              <a:rPr lang="en-US" sz="2800" dirty="0"/>
              <a:t>How do you set boundaries?</a:t>
            </a:r>
            <a:br>
              <a:rPr lang="en-US" sz="2800" dirty="0"/>
            </a:br>
            <a:br>
              <a:rPr lang="en-US" sz="2800" dirty="0"/>
            </a:br>
            <a:r>
              <a:rPr lang="en-US" sz="2800" dirty="0"/>
              <a:t>What are some boundaries you have for work?</a:t>
            </a:r>
            <a:br>
              <a:rPr lang="en-US" sz="2800" dirty="0"/>
            </a:br>
            <a:br>
              <a:rPr lang="en-US" sz="2800" dirty="0"/>
            </a:br>
            <a:r>
              <a:rPr lang="en-US" sz="2800" dirty="0"/>
              <a:t>What are some boundaries you have for home?</a:t>
            </a:r>
            <a:br>
              <a:rPr lang="en-US" sz="2800" dirty="0"/>
            </a:br>
            <a:br>
              <a:rPr lang="en-US" sz="2800" dirty="0"/>
            </a:br>
            <a:r>
              <a:rPr lang="en-US" sz="2800" dirty="0"/>
              <a:t>How do you maintain your boundaries without guilt?</a:t>
            </a:r>
          </a:p>
        </p:txBody>
      </p:sp>
    </p:spTree>
    <p:extLst>
      <p:ext uri="{BB962C8B-B14F-4D97-AF65-F5344CB8AC3E}">
        <p14:creationId xmlns:p14="http://schemas.microsoft.com/office/powerpoint/2010/main" val="147013255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9ACD3AF8-B16E-4174-8C1A-41F683C4AF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FF5EAD09-B81D-415F-8BCF-73C81AE05F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0" name="Rectangle 5">
              <a:extLst>
                <a:ext uri="{FF2B5EF4-FFF2-40B4-BE49-F238E27FC236}">
                  <a16:creationId xmlns:a16="http://schemas.microsoft.com/office/drawing/2014/main" id="{CFB79010-8ED4-49EF-AFD2-F4D8C80B69B2}"/>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a14="http://schemas.microsoft.com/office/drawing/2010/main" w="9525">
                  <a:solidFill>
                    <a:srgbClr val="000000"/>
                  </a:solidFill>
                  <a:miter lim="800000"/>
                  <a:headEnd/>
                  <a:tailEnd/>
                </a14:hiddenLine>
              </a:ext>
            </a:extLst>
          </p:spPr>
          <p:txBody>
            <a:bodyPr/>
            <a:lstStyle/>
            <a:p>
              <a:endParaRPr lang="en-US"/>
            </a:p>
          </p:txBody>
        </p:sp>
        <p:sp>
          <p:nvSpPr>
            <p:cNvPr id="11" name="Freeform 6">
              <a:extLst>
                <a:ext uri="{FF2B5EF4-FFF2-40B4-BE49-F238E27FC236}">
                  <a16:creationId xmlns:a16="http://schemas.microsoft.com/office/drawing/2014/main" id="{4649B869-006E-42B5-9DDC-21049B130E0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12" name="Freeform 7">
              <a:extLst>
                <a:ext uri="{FF2B5EF4-FFF2-40B4-BE49-F238E27FC236}">
                  <a16:creationId xmlns:a16="http://schemas.microsoft.com/office/drawing/2014/main" id="{443096BD-333F-48B6-8220-D1F9793E40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13" name="Rectangle 8">
              <a:extLst>
                <a:ext uri="{FF2B5EF4-FFF2-40B4-BE49-F238E27FC236}">
                  <a16:creationId xmlns:a16="http://schemas.microsoft.com/office/drawing/2014/main" id="{1A45BB9A-7E84-4B9B-923A-270A97F8524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a14="http://schemas.microsoft.com/office/drawing/2010/main" w="9525">
                  <a:solidFill>
                    <a:srgbClr val="000000"/>
                  </a:solidFill>
                  <a:miter lim="800000"/>
                  <a:headEnd/>
                  <a:tailEnd/>
                </a14:hiddenLine>
              </a:ext>
            </a:extLst>
          </p:spPr>
          <p:txBody>
            <a:bodyPr/>
            <a:lstStyle/>
            <a:p>
              <a:endParaRPr lang="en-US"/>
            </a:p>
          </p:txBody>
        </p:sp>
        <p:sp>
          <p:nvSpPr>
            <p:cNvPr id="14" name="Freeform 9">
              <a:extLst>
                <a:ext uri="{FF2B5EF4-FFF2-40B4-BE49-F238E27FC236}">
                  <a16:creationId xmlns:a16="http://schemas.microsoft.com/office/drawing/2014/main" id="{D7D7C768-2F76-4DE2-A807-1B9FFF816C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15" name="Freeform 10">
              <a:extLst>
                <a:ext uri="{FF2B5EF4-FFF2-40B4-BE49-F238E27FC236}">
                  <a16:creationId xmlns:a16="http://schemas.microsoft.com/office/drawing/2014/main" id="{1870B32E-EE42-470E-B543-CA55AEC8CA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16" name="Freeform 11">
              <a:extLst>
                <a:ext uri="{FF2B5EF4-FFF2-40B4-BE49-F238E27FC236}">
                  <a16:creationId xmlns:a16="http://schemas.microsoft.com/office/drawing/2014/main" id="{EEF09120-11AA-4DB5-98A8-EC4923002C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17" name="Freeform 12">
              <a:extLst>
                <a:ext uri="{FF2B5EF4-FFF2-40B4-BE49-F238E27FC236}">
                  <a16:creationId xmlns:a16="http://schemas.microsoft.com/office/drawing/2014/main" id="{39CC463D-589C-461C-A234-0460EB06B88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18" name="Freeform 13">
              <a:extLst>
                <a:ext uri="{FF2B5EF4-FFF2-40B4-BE49-F238E27FC236}">
                  <a16:creationId xmlns:a16="http://schemas.microsoft.com/office/drawing/2014/main" id="{B6516153-269A-421E-A021-CB3F3C5E1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19" name="Freeform 14">
              <a:extLst>
                <a:ext uri="{FF2B5EF4-FFF2-40B4-BE49-F238E27FC236}">
                  <a16:creationId xmlns:a16="http://schemas.microsoft.com/office/drawing/2014/main" id="{45E14300-6C4A-4F77-915F-F3B25B0237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20" name="Freeform 15">
              <a:extLst>
                <a:ext uri="{FF2B5EF4-FFF2-40B4-BE49-F238E27FC236}">
                  <a16:creationId xmlns:a16="http://schemas.microsoft.com/office/drawing/2014/main" id="{993E312A-E6A6-4B52-ADE6-618ADC89BA6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21" name="Freeform 16">
              <a:extLst>
                <a:ext uri="{FF2B5EF4-FFF2-40B4-BE49-F238E27FC236}">
                  <a16:creationId xmlns:a16="http://schemas.microsoft.com/office/drawing/2014/main" id="{2F0F3026-2480-472B-8C52-36812C81EF3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22" name="Freeform 17">
              <a:extLst>
                <a:ext uri="{FF2B5EF4-FFF2-40B4-BE49-F238E27FC236}">
                  <a16:creationId xmlns:a16="http://schemas.microsoft.com/office/drawing/2014/main" id="{34E1C992-559D-4827-9F30-31A3CA7A2B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23" name="Freeform 18">
              <a:extLst>
                <a:ext uri="{FF2B5EF4-FFF2-40B4-BE49-F238E27FC236}">
                  <a16:creationId xmlns:a16="http://schemas.microsoft.com/office/drawing/2014/main" id="{D9F2FB98-F443-498F-AAD9-6945825681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24" name="Freeform 19">
              <a:extLst>
                <a:ext uri="{FF2B5EF4-FFF2-40B4-BE49-F238E27FC236}">
                  <a16:creationId xmlns:a16="http://schemas.microsoft.com/office/drawing/2014/main" id="{75DBF6EC-ED50-43E4-8A8B-64CE86A88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25" name="Freeform 20">
              <a:extLst>
                <a:ext uri="{FF2B5EF4-FFF2-40B4-BE49-F238E27FC236}">
                  <a16:creationId xmlns:a16="http://schemas.microsoft.com/office/drawing/2014/main" id="{FD854F40-AC43-4F21-9C62-2CE35CFD2B1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26" name="Freeform 21">
              <a:extLst>
                <a:ext uri="{FF2B5EF4-FFF2-40B4-BE49-F238E27FC236}">
                  <a16:creationId xmlns:a16="http://schemas.microsoft.com/office/drawing/2014/main" id="{62CCB560-494A-4F74-9DE4-068806A893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27" name="Freeform 22">
              <a:extLst>
                <a:ext uri="{FF2B5EF4-FFF2-40B4-BE49-F238E27FC236}">
                  <a16:creationId xmlns:a16="http://schemas.microsoft.com/office/drawing/2014/main" id="{6F9A05F2-B5D2-4D8A-9A78-14E45C13FE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28" name="Freeform 23">
              <a:extLst>
                <a:ext uri="{FF2B5EF4-FFF2-40B4-BE49-F238E27FC236}">
                  <a16:creationId xmlns:a16="http://schemas.microsoft.com/office/drawing/2014/main" id="{A6373189-19BB-4BEC-84A3-432253E0580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29" name="Freeform 24">
              <a:extLst>
                <a:ext uri="{FF2B5EF4-FFF2-40B4-BE49-F238E27FC236}">
                  <a16:creationId xmlns:a16="http://schemas.microsoft.com/office/drawing/2014/main" id="{71AB3122-947A-44DB-B190-A2601C6C95C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30" name="Freeform 25">
              <a:extLst>
                <a:ext uri="{FF2B5EF4-FFF2-40B4-BE49-F238E27FC236}">
                  <a16:creationId xmlns:a16="http://schemas.microsoft.com/office/drawing/2014/main" id="{74B4109D-3AFC-4D44-87B1-0CDED3E63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31" name="Freeform 26">
              <a:extLst>
                <a:ext uri="{FF2B5EF4-FFF2-40B4-BE49-F238E27FC236}">
                  <a16:creationId xmlns:a16="http://schemas.microsoft.com/office/drawing/2014/main" id="{44AAD39F-F7C9-4D00-95E0-0465B4E8588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32" name="Freeform 27">
              <a:extLst>
                <a:ext uri="{FF2B5EF4-FFF2-40B4-BE49-F238E27FC236}">
                  <a16:creationId xmlns:a16="http://schemas.microsoft.com/office/drawing/2014/main" id="{C1DCAB8D-6EF6-4A84-8D0C-AA9226DEC9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33" name="Freeform 28">
              <a:extLst>
                <a:ext uri="{FF2B5EF4-FFF2-40B4-BE49-F238E27FC236}">
                  <a16:creationId xmlns:a16="http://schemas.microsoft.com/office/drawing/2014/main" id="{C407F97F-83CF-4703-B9E0-6335530E32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34" name="Freeform 29">
              <a:extLst>
                <a:ext uri="{FF2B5EF4-FFF2-40B4-BE49-F238E27FC236}">
                  <a16:creationId xmlns:a16="http://schemas.microsoft.com/office/drawing/2014/main" id="{0D8D2363-5D84-4CFF-89AA-3C93C859DB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35" name="Freeform 30">
              <a:extLst>
                <a:ext uri="{FF2B5EF4-FFF2-40B4-BE49-F238E27FC236}">
                  <a16:creationId xmlns:a16="http://schemas.microsoft.com/office/drawing/2014/main" id="{0435A35C-AC99-4E12-8CB0-9C640DAA945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36" name="Freeform 31">
              <a:extLst>
                <a:ext uri="{FF2B5EF4-FFF2-40B4-BE49-F238E27FC236}">
                  <a16:creationId xmlns:a16="http://schemas.microsoft.com/office/drawing/2014/main" id="{F20392CF-2256-4527-836B-2E6F88596E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37" name="Freeform 32">
              <a:extLst>
                <a:ext uri="{FF2B5EF4-FFF2-40B4-BE49-F238E27FC236}">
                  <a16:creationId xmlns:a16="http://schemas.microsoft.com/office/drawing/2014/main" id="{C52C3AD3-122C-4010-9C55-B0247F8CCAB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38" name="Rectangle 33">
              <a:extLst>
                <a:ext uri="{FF2B5EF4-FFF2-40B4-BE49-F238E27FC236}">
                  <a16:creationId xmlns:a16="http://schemas.microsoft.com/office/drawing/2014/main" id="{EFCB53ED-09C0-4AD7-9BBC-366833D5FE0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a14="http://schemas.microsoft.com/office/drawing/2010/main" w="9525">
                  <a:solidFill>
                    <a:srgbClr val="000000"/>
                  </a:solidFill>
                  <a:miter lim="800000"/>
                  <a:headEnd/>
                  <a:tailEnd/>
                </a14:hiddenLine>
              </a:ext>
            </a:extLst>
          </p:spPr>
          <p:txBody>
            <a:bodyPr/>
            <a:lstStyle/>
            <a:p>
              <a:endParaRPr lang="en-US"/>
            </a:p>
          </p:txBody>
        </p:sp>
        <p:sp>
          <p:nvSpPr>
            <p:cNvPr id="39" name="Freeform 34">
              <a:extLst>
                <a:ext uri="{FF2B5EF4-FFF2-40B4-BE49-F238E27FC236}">
                  <a16:creationId xmlns:a16="http://schemas.microsoft.com/office/drawing/2014/main" id="{6F309F52-BFCF-47D9-8089-BC049540DB4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40" name="Freeform 35">
              <a:extLst>
                <a:ext uri="{FF2B5EF4-FFF2-40B4-BE49-F238E27FC236}">
                  <a16:creationId xmlns:a16="http://schemas.microsoft.com/office/drawing/2014/main" id="{5F9AE85F-C7AA-4761-B468-2E100829B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41" name="Freeform 36">
              <a:extLst>
                <a:ext uri="{FF2B5EF4-FFF2-40B4-BE49-F238E27FC236}">
                  <a16:creationId xmlns:a16="http://schemas.microsoft.com/office/drawing/2014/main" id="{2C81C778-91E5-4AE9-AACB-8566E7A28B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42" name="Freeform 37">
              <a:extLst>
                <a:ext uri="{FF2B5EF4-FFF2-40B4-BE49-F238E27FC236}">
                  <a16:creationId xmlns:a16="http://schemas.microsoft.com/office/drawing/2014/main" id="{6C56E0B4-58A0-4B2B-BD56-54121BB8DBB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43" name="Freeform 38">
              <a:extLst>
                <a:ext uri="{FF2B5EF4-FFF2-40B4-BE49-F238E27FC236}">
                  <a16:creationId xmlns:a16="http://schemas.microsoft.com/office/drawing/2014/main" id="{88A29CFE-13A6-4509-946F-5C074F856E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44" name="Freeform 39">
              <a:extLst>
                <a:ext uri="{FF2B5EF4-FFF2-40B4-BE49-F238E27FC236}">
                  <a16:creationId xmlns:a16="http://schemas.microsoft.com/office/drawing/2014/main" id="{00235A0A-018B-4499-AC16-AF83457BF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45" name="Freeform 40">
              <a:extLst>
                <a:ext uri="{FF2B5EF4-FFF2-40B4-BE49-F238E27FC236}">
                  <a16:creationId xmlns:a16="http://schemas.microsoft.com/office/drawing/2014/main" id="{861DF9B7-50DC-4EBE-8B23-97FE92DBBB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46" name="Freeform 41">
              <a:extLst>
                <a:ext uri="{FF2B5EF4-FFF2-40B4-BE49-F238E27FC236}">
                  <a16:creationId xmlns:a16="http://schemas.microsoft.com/office/drawing/2014/main" id="{69673907-73D7-4729-A911-9BD078EC2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47" name="Freeform 42">
              <a:extLst>
                <a:ext uri="{FF2B5EF4-FFF2-40B4-BE49-F238E27FC236}">
                  <a16:creationId xmlns:a16="http://schemas.microsoft.com/office/drawing/2014/main" id="{4DC844D3-8053-4EE7-A286-50157B6FD8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48" name="Freeform 43">
              <a:extLst>
                <a:ext uri="{FF2B5EF4-FFF2-40B4-BE49-F238E27FC236}">
                  <a16:creationId xmlns:a16="http://schemas.microsoft.com/office/drawing/2014/main" id="{D67575A0-A45A-4773-874C-16370E3670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49" name="Freeform 44">
              <a:extLst>
                <a:ext uri="{FF2B5EF4-FFF2-40B4-BE49-F238E27FC236}">
                  <a16:creationId xmlns:a16="http://schemas.microsoft.com/office/drawing/2014/main" id="{4327252B-B62B-4DE0-A924-B7F6E40AD96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50" name="Rectangle 45">
              <a:extLst>
                <a:ext uri="{FF2B5EF4-FFF2-40B4-BE49-F238E27FC236}">
                  <a16:creationId xmlns:a16="http://schemas.microsoft.com/office/drawing/2014/main" id="{778BC6A7-AC19-497B-A7C6-E447B2EBDABD}"/>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a14="http://schemas.microsoft.com/office/drawing/2010/main" w="9525">
                  <a:solidFill>
                    <a:srgbClr val="000000"/>
                  </a:solidFill>
                  <a:miter lim="800000"/>
                  <a:headEnd/>
                  <a:tailEnd/>
                </a14:hiddenLine>
              </a:ext>
            </a:extLst>
          </p:spPr>
          <p:txBody>
            <a:bodyPr/>
            <a:lstStyle/>
            <a:p>
              <a:endParaRPr lang="en-US"/>
            </a:p>
          </p:txBody>
        </p:sp>
        <p:sp>
          <p:nvSpPr>
            <p:cNvPr id="51" name="Freeform 46">
              <a:extLst>
                <a:ext uri="{FF2B5EF4-FFF2-40B4-BE49-F238E27FC236}">
                  <a16:creationId xmlns:a16="http://schemas.microsoft.com/office/drawing/2014/main" id="{4E79A87B-BF1F-437A-9FED-BE93025E50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52" name="Freeform 47">
              <a:extLst>
                <a:ext uri="{FF2B5EF4-FFF2-40B4-BE49-F238E27FC236}">
                  <a16:creationId xmlns:a16="http://schemas.microsoft.com/office/drawing/2014/main" id="{DFAAF3CC-B4E0-45C8-AC2D-EF0D6D823D1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53" name="Freeform 48">
              <a:extLst>
                <a:ext uri="{FF2B5EF4-FFF2-40B4-BE49-F238E27FC236}">
                  <a16:creationId xmlns:a16="http://schemas.microsoft.com/office/drawing/2014/main" id="{A5A12C87-1E4A-4664-B2F4-A1C8B656F9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54" name="Freeform 49">
              <a:extLst>
                <a:ext uri="{FF2B5EF4-FFF2-40B4-BE49-F238E27FC236}">
                  <a16:creationId xmlns:a16="http://schemas.microsoft.com/office/drawing/2014/main" id="{B3AF8230-4630-4505-ADDB-16A9B6B3772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55" name="Freeform 50">
              <a:extLst>
                <a:ext uri="{FF2B5EF4-FFF2-40B4-BE49-F238E27FC236}">
                  <a16:creationId xmlns:a16="http://schemas.microsoft.com/office/drawing/2014/main" id="{33F93F6D-724D-42F3-AF1D-3081EAB5D1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56" name="Freeform 51">
              <a:extLst>
                <a:ext uri="{FF2B5EF4-FFF2-40B4-BE49-F238E27FC236}">
                  <a16:creationId xmlns:a16="http://schemas.microsoft.com/office/drawing/2014/main" id="{F5DD7A8F-FB67-4E79-80DB-0FAF3A0989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57" name="Freeform 52">
              <a:extLst>
                <a:ext uri="{FF2B5EF4-FFF2-40B4-BE49-F238E27FC236}">
                  <a16:creationId xmlns:a16="http://schemas.microsoft.com/office/drawing/2014/main" id="{7B140A84-E89E-4A80-9DF8-7BCA45F908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58" name="Freeform 53">
              <a:extLst>
                <a:ext uri="{FF2B5EF4-FFF2-40B4-BE49-F238E27FC236}">
                  <a16:creationId xmlns:a16="http://schemas.microsoft.com/office/drawing/2014/main" id="{279E1D6A-EFE2-44C6-A5BF-DFADF0DC91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59" name="Freeform 54">
              <a:extLst>
                <a:ext uri="{FF2B5EF4-FFF2-40B4-BE49-F238E27FC236}">
                  <a16:creationId xmlns:a16="http://schemas.microsoft.com/office/drawing/2014/main" id="{C9FA2204-561F-4ABB-988C-03053820F1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60" name="Freeform 55">
              <a:extLst>
                <a:ext uri="{FF2B5EF4-FFF2-40B4-BE49-F238E27FC236}">
                  <a16:creationId xmlns:a16="http://schemas.microsoft.com/office/drawing/2014/main" id="{8BD7D04E-AC0A-424F-BC40-28842DAF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61" name="Freeform 56">
              <a:extLst>
                <a:ext uri="{FF2B5EF4-FFF2-40B4-BE49-F238E27FC236}">
                  <a16:creationId xmlns:a16="http://schemas.microsoft.com/office/drawing/2014/main" id="{32B616A2-FE09-47DD-B58C-12EE58B7CA5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62" name="Freeform 57">
              <a:extLst>
                <a:ext uri="{FF2B5EF4-FFF2-40B4-BE49-F238E27FC236}">
                  <a16:creationId xmlns:a16="http://schemas.microsoft.com/office/drawing/2014/main" id="{08C5EAF5-6064-484E-BA05-80D09D84EA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sp>
          <p:nvSpPr>
            <p:cNvPr id="63" name="Freeform 58">
              <a:extLst>
                <a:ext uri="{FF2B5EF4-FFF2-40B4-BE49-F238E27FC236}">
                  <a16:creationId xmlns:a16="http://schemas.microsoft.com/office/drawing/2014/main" id="{F11D90DF-D275-4725-884C-77E5E01D89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a14="http://schemas.microsoft.com/office/drawing/2010/main" w="9525">
                  <a:solidFill>
                    <a:srgbClr val="000000"/>
                  </a:solidFill>
                  <a:round/>
                  <a:headEnd/>
                  <a:tailEnd/>
                </a14:hiddenLine>
              </a:ext>
            </a:extLst>
          </p:spPr>
          <p:txBody>
            <a:bodyPr/>
            <a:lstStyle/>
            <a:p>
              <a:endParaRPr lang="en-US"/>
            </a:p>
          </p:txBody>
        </p:sp>
      </p:grpSp>
      <p:sp>
        <p:nvSpPr>
          <p:cNvPr id="65" name="Rectangle 64">
            <a:extLst>
              <a:ext uri="{FF2B5EF4-FFF2-40B4-BE49-F238E27FC236}">
                <a16:creationId xmlns:a16="http://schemas.microsoft.com/office/drawing/2014/main" id="{4D6A640B-6684-4338-9199-6EE758735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a:extLst>
              <a:ext uri="{FF2B5EF4-FFF2-40B4-BE49-F238E27FC236}">
                <a16:creationId xmlns:a16="http://schemas.microsoft.com/office/drawing/2014/main" id="{5BAB052D-92E4-4715-895B-E423230754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2305051" cy="6858001"/>
            <a:chOff x="0" y="0"/>
            <a:chExt cx="2305051" cy="6858001"/>
          </a:xfrm>
          <a:solidFill>
            <a:schemeClr val="bg2">
              <a:lumMod val="60000"/>
              <a:lumOff val="40000"/>
              <a:alpha val="60000"/>
            </a:schemeClr>
          </a:solidFill>
          <a:effectLst/>
        </p:grpSpPr>
        <p:sp>
          <p:nvSpPr>
            <p:cNvPr id="68" name="Rectangle 5">
              <a:extLst>
                <a:ext uri="{FF2B5EF4-FFF2-40B4-BE49-F238E27FC236}">
                  <a16:creationId xmlns:a16="http://schemas.microsoft.com/office/drawing/2014/main" id="{F9792D54-14D4-44D6-A491-DEA72C26C37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69" name="Freeform 6">
              <a:extLst>
                <a:ext uri="{FF2B5EF4-FFF2-40B4-BE49-F238E27FC236}">
                  <a16:creationId xmlns:a16="http://schemas.microsoft.com/office/drawing/2014/main" id="{D3CB19E7-637B-4FA1-B5E7-E35CF50AD39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0" name="Freeform 7">
              <a:extLst>
                <a:ext uri="{FF2B5EF4-FFF2-40B4-BE49-F238E27FC236}">
                  <a16:creationId xmlns:a16="http://schemas.microsoft.com/office/drawing/2014/main" id="{B8CED72B-CBE7-450E-BE7C-247E884393A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1" name="Rectangle 8">
              <a:extLst>
                <a:ext uri="{FF2B5EF4-FFF2-40B4-BE49-F238E27FC236}">
                  <a16:creationId xmlns:a16="http://schemas.microsoft.com/office/drawing/2014/main" id="{3BBD7465-3665-40AE-98E8-F8503EE2096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72" name="Freeform 9">
              <a:extLst>
                <a:ext uri="{FF2B5EF4-FFF2-40B4-BE49-F238E27FC236}">
                  <a16:creationId xmlns:a16="http://schemas.microsoft.com/office/drawing/2014/main" id="{86CB6F49-3080-4A29-860D-F8F1AC4AC30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3" name="Freeform 10">
              <a:extLst>
                <a:ext uri="{FF2B5EF4-FFF2-40B4-BE49-F238E27FC236}">
                  <a16:creationId xmlns:a16="http://schemas.microsoft.com/office/drawing/2014/main" id="{EA3A8EBB-EC1C-42C6-B409-E065ACD0EF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4" name="Freeform 11">
              <a:extLst>
                <a:ext uri="{FF2B5EF4-FFF2-40B4-BE49-F238E27FC236}">
                  <a16:creationId xmlns:a16="http://schemas.microsoft.com/office/drawing/2014/main" id="{0F0AAA08-BD9A-4F88-A60C-F2ECB84CE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5" name="Freeform 12">
              <a:extLst>
                <a:ext uri="{FF2B5EF4-FFF2-40B4-BE49-F238E27FC236}">
                  <a16:creationId xmlns:a16="http://schemas.microsoft.com/office/drawing/2014/main" id="{44ACFC6E-01EE-4A01-8C39-0C4BC6B4EFF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6" name="Freeform 13">
              <a:extLst>
                <a:ext uri="{FF2B5EF4-FFF2-40B4-BE49-F238E27FC236}">
                  <a16:creationId xmlns:a16="http://schemas.microsoft.com/office/drawing/2014/main" id="{DDE8B861-702A-45C6-A7C5-D20764B55D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7" name="Freeform 14">
              <a:extLst>
                <a:ext uri="{FF2B5EF4-FFF2-40B4-BE49-F238E27FC236}">
                  <a16:creationId xmlns:a16="http://schemas.microsoft.com/office/drawing/2014/main" id="{28DFAFFC-4BAC-4606-8F45-47284ED217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8" name="Freeform 15">
              <a:extLst>
                <a:ext uri="{FF2B5EF4-FFF2-40B4-BE49-F238E27FC236}">
                  <a16:creationId xmlns:a16="http://schemas.microsoft.com/office/drawing/2014/main" id="{B141C913-8CB4-4E5B-B684-BD403677753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79" name="Freeform 16">
              <a:extLst>
                <a:ext uri="{FF2B5EF4-FFF2-40B4-BE49-F238E27FC236}">
                  <a16:creationId xmlns:a16="http://schemas.microsoft.com/office/drawing/2014/main" id="{81E80ADE-DC6D-491B-BAC4-A90D44FD458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0" name="Freeform 17">
              <a:extLst>
                <a:ext uri="{FF2B5EF4-FFF2-40B4-BE49-F238E27FC236}">
                  <a16:creationId xmlns:a16="http://schemas.microsoft.com/office/drawing/2014/main" id="{4A425A61-47B5-41CA-A1D6-21C358B89D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1" name="Freeform 18">
              <a:extLst>
                <a:ext uri="{FF2B5EF4-FFF2-40B4-BE49-F238E27FC236}">
                  <a16:creationId xmlns:a16="http://schemas.microsoft.com/office/drawing/2014/main" id="{B44D4532-40A1-4CEB-8A1C-711180D5861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2" name="Freeform 19">
              <a:extLst>
                <a:ext uri="{FF2B5EF4-FFF2-40B4-BE49-F238E27FC236}">
                  <a16:creationId xmlns:a16="http://schemas.microsoft.com/office/drawing/2014/main" id="{31056221-3B7D-4E0B-A366-3E03523EF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3" name="Freeform 20">
              <a:extLst>
                <a:ext uri="{FF2B5EF4-FFF2-40B4-BE49-F238E27FC236}">
                  <a16:creationId xmlns:a16="http://schemas.microsoft.com/office/drawing/2014/main" id="{0F4CE988-2CA1-4875-8419-BC9914E7A9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4" name="Freeform 21">
              <a:extLst>
                <a:ext uri="{FF2B5EF4-FFF2-40B4-BE49-F238E27FC236}">
                  <a16:creationId xmlns:a16="http://schemas.microsoft.com/office/drawing/2014/main" id="{D5E11DED-8522-4839-A2C5-9D64FBB0312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5" name="Freeform 22">
              <a:extLst>
                <a:ext uri="{FF2B5EF4-FFF2-40B4-BE49-F238E27FC236}">
                  <a16:creationId xmlns:a16="http://schemas.microsoft.com/office/drawing/2014/main" id="{3A1EE55C-F160-4A56-ABFE-5EE18FE21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6" name="Freeform 23">
              <a:extLst>
                <a:ext uri="{FF2B5EF4-FFF2-40B4-BE49-F238E27FC236}">
                  <a16:creationId xmlns:a16="http://schemas.microsoft.com/office/drawing/2014/main" id="{519A9CFB-FBD5-4742-9228-976E852BCC6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7" name="Freeform 24">
              <a:extLst>
                <a:ext uri="{FF2B5EF4-FFF2-40B4-BE49-F238E27FC236}">
                  <a16:creationId xmlns:a16="http://schemas.microsoft.com/office/drawing/2014/main" id="{E808A3F5-6663-49E0-B6BB-AFBBCD50874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8" name="Freeform 25">
              <a:extLst>
                <a:ext uri="{FF2B5EF4-FFF2-40B4-BE49-F238E27FC236}">
                  <a16:creationId xmlns:a16="http://schemas.microsoft.com/office/drawing/2014/main" id="{33A492F1-3A43-47FE-8E3E-4BF2B78649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89" name="Freeform 26">
              <a:extLst>
                <a:ext uri="{FF2B5EF4-FFF2-40B4-BE49-F238E27FC236}">
                  <a16:creationId xmlns:a16="http://schemas.microsoft.com/office/drawing/2014/main" id="{2ED7DF23-0B1F-4E17-8EC2-1B74D318FB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0" name="Freeform 27">
              <a:extLst>
                <a:ext uri="{FF2B5EF4-FFF2-40B4-BE49-F238E27FC236}">
                  <a16:creationId xmlns:a16="http://schemas.microsoft.com/office/drawing/2014/main" id="{FE1204BD-7481-4989-957D-B61AEA964A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1" name="Freeform 28">
              <a:extLst>
                <a:ext uri="{FF2B5EF4-FFF2-40B4-BE49-F238E27FC236}">
                  <a16:creationId xmlns:a16="http://schemas.microsoft.com/office/drawing/2014/main" id="{DD3C5673-1874-477D-AE35-B37A9197414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2" name="Freeform 29">
              <a:extLst>
                <a:ext uri="{FF2B5EF4-FFF2-40B4-BE49-F238E27FC236}">
                  <a16:creationId xmlns:a16="http://schemas.microsoft.com/office/drawing/2014/main" id="{DA963A0C-386F-4A9E-89E8-67081094B9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3" name="Freeform 30">
              <a:extLst>
                <a:ext uri="{FF2B5EF4-FFF2-40B4-BE49-F238E27FC236}">
                  <a16:creationId xmlns:a16="http://schemas.microsoft.com/office/drawing/2014/main" id="{D527BB52-D4EE-4CAA-A8A0-53A27DC7FFD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4" name="Freeform 31">
              <a:extLst>
                <a:ext uri="{FF2B5EF4-FFF2-40B4-BE49-F238E27FC236}">
                  <a16:creationId xmlns:a16="http://schemas.microsoft.com/office/drawing/2014/main" id="{2A037511-5E0A-4293-81AB-28C5DC96BF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5" name="Freeform 32">
              <a:extLst>
                <a:ext uri="{FF2B5EF4-FFF2-40B4-BE49-F238E27FC236}">
                  <a16:creationId xmlns:a16="http://schemas.microsoft.com/office/drawing/2014/main" id="{42A7FE1C-EF14-483B-B5FC-FDC150282A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6" name="Rectangle 33">
              <a:extLst>
                <a:ext uri="{FF2B5EF4-FFF2-40B4-BE49-F238E27FC236}">
                  <a16:creationId xmlns:a16="http://schemas.microsoft.com/office/drawing/2014/main" id="{45A82D49-825B-47BC-8622-A1D54C5C212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97" name="Freeform 34">
              <a:extLst>
                <a:ext uri="{FF2B5EF4-FFF2-40B4-BE49-F238E27FC236}">
                  <a16:creationId xmlns:a16="http://schemas.microsoft.com/office/drawing/2014/main" id="{039D74A5-B4AF-4800-B941-E5F8CD44E77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8" name="Freeform 35">
              <a:extLst>
                <a:ext uri="{FF2B5EF4-FFF2-40B4-BE49-F238E27FC236}">
                  <a16:creationId xmlns:a16="http://schemas.microsoft.com/office/drawing/2014/main" id="{70B5D059-1472-474F-BDE6-881B5D1CD7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99" name="Freeform 36">
              <a:extLst>
                <a:ext uri="{FF2B5EF4-FFF2-40B4-BE49-F238E27FC236}">
                  <a16:creationId xmlns:a16="http://schemas.microsoft.com/office/drawing/2014/main" id="{736D79CC-81E0-4C87-ABAC-58197ADBDA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0" name="Freeform 37">
              <a:extLst>
                <a:ext uri="{FF2B5EF4-FFF2-40B4-BE49-F238E27FC236}">
                  <a16:creationId xmlns:a16="http://schemas.microsoft.com/office/drawing/2014/main" id="{7E72BA97-1228-4006-B095-8D9FB45FB1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1" name="Freeform 38">
              <a:extLst>
                <a:ext uri="{FF2B5EF4-FFF2-40B4-BE49-F238E27FC236}">
                  <a16:creationId xmlns:a16="http://schemas.microsoft.com/office/drawing/2014/main" id="{36FA3A99-37FB-4B03-A810-425BC9B379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2" name="Freeform 39">
              <a:extLst>
                <a:ext uri="{FF2B5EF4-FFF2-40B4-BE49-F238E27FC236}">
                  <a16:creationId xmlns:a16="http://schemas.microsoft.com/office/drawing/2014/main" id="{2E45B959-2AD5-4FE4-BF6A-4F011011CF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3" name="Freeform 40">
              <a:extLst>
                <a:ext uri="{FF2B5EF4-FFF2-40B4-BE49-F238E27FC236}">
                  <a16:creationId xmlns:a16="http://schemas.microsoft.com/office/drawing/2014/main" id="{CEE29A17-924F-4EED-A18C-E6A0137E52E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4" name="Freeform 41">
              <a:extLst>
                <a:ext uri="{FF2B5EF4-FFF2-40B4-BE49-F238E27FC236}">
                  <a16:creationId xmlns:a16="http://schemas.microsoft.com/office/drawing/2014/main" id="{EFB8BDF1-3A59-4EE5-BFAB-4F4B301E3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5" name="Freeform 42">
              <a:extLst>
                <a:ext uri="{FF2B5EF4-FFF2-40B4-BE49-F238E27FC236}">
                  <a16:creationId xmlns:a16="http://schemas.microsoft.com/office/drawing/2014/main" id="{8F94E417-93B4-4071-A6D1-AE66CA6822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6" name="Freeform 43">
              <a:extLst>
                <a:ext uri="{FF2B5EF4-FFF2-40B4-BE49-F238E27FC236}">
                  <a16:creationId xmlns:a16="http://schemas.microsoft.com/office/drawing/2014/main" id="{A18F44A8-385D-4EB4-A013-7EB252A27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7" name="Freeform 44">
              <a:extLst>
                <a:ext uri="{FF2B5EF4-FFF2-40B4-BE49-F238E27FC236}">
                  <a16:creationId xmlns:a16="http://schemas.microsoft.com/office/drawing/2014/main" id="{B25FB320-9784-4EA9-B1AE-3BF9106E6E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08" name="Rectangle 45">
              <a:extLst>
                <a:ext uri="{FF2B5EF4-FFF2-40B4-BE49-F238E27FC236}">
                  <a16:creationId xmlns:a16="http://schemas.microsoft.com/office/drawing/2014/main" id="{C9EB05E6-5BE4-4EE1-9F0C-E8B57B362EA3}"/>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09" name="Freeform 46">
              <a:extLst>
                <a:ext uri="{FF2B5EF4-FFF2-40B4-BE49-F238E27FC236}">
                  <a16:creationId xmlns:a16="http://schemas.microsoft.com/office/drawing/2014/main" id="{C66CAA98-15DB-4EF7-B2CA-54F523A3C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0" name="Freeform 47">
              <a:extLst>
                <a:ext uri="{FF2B5EF4-FFF2-40B4-BE49-F238E27FC236}">
                  <a16:creationId xmlns:a16="http://schemas.microsoft.com/office/drawing/2014/main" id="{7A30C330-EB27-4D08-82D2-7311A8505E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1" name="Freeform 48">
              <a:extLst>
                <a:ext uri="{FF2B5EF4-FFF2-40B4-BE49-F238E27FC236}">
                  <a16:creationId xmlns:a16="http://schemas.microsoft.com/office/drawing/2014/main" id="{285C54D0-DCD8-43CD-AE6D-00487565C1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2" name="Freeform 49">
              <a:extLst>
                <a:ext uri="{FF2B5EF4-FFF2-40B4-BE49-F238E27FC236}">
                  <a16:creationId xmlns:a16="http://schemas.microsoft.com/office/drawing/2014/main" id="{BC525C34-0A4A-4042-8FA3-F64A115AEA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3" name="Freeform 50">
              <a:extLst>
                <a:ext uri="{FF2B5EF4-FFF2-40B4-BE49-F238E27FC236}">
                  <a16:creationId xmlns:a16="http://schemas.microsoft.com/office/drawing/2014/main" id="{870751A2-DBE9-4631-86D3-800E7749160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4" name="Freeform 51">
              <a:extLst>
                <a:ext uri="{FF2B5EF4-FFF2-40B4-BE49-F238E27FC236}">
                  <a16:creationId xmlns:a16="http://schemas.microsoft.com/office/drawing/2014/main" id="{ED6D7806-3E23-488D-80ED-281D3DA720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5" name="Freeform 52">
              <a:extLst>
                <a:ext uri="{FF2B5EF4-FFF2-40B4-BE49-F238E27FC236}">
                  <a16:creationId xmlns:a16="http://schemas.microsoft.com/office/drawing/2014/main" id="{170E0895-F9C9-44BA-AF81-F7938C7E4F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6" name="Freeform 53">
              <a:extLst>
                <a:ext uri="{FF2B5EF4-FFF2-40B4-BE49-F238E27FC236}">
                  <a16:creationId xmlns:a16="http://schemas.microsoft.com/office/drawing/2014/main" id="{75AD3DD3-BD4A-4DD9-9AC1-C60E3417440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7" name="Freeform 54">
              <a:extLst>
                <a:ext uri="{FF2B5EF4-FFF2-40B4-BE49-F238E27FC236}">
                  <a16:creationId xmlns:a16="http://schemas.microsoft.com/office/drawing/2014/main" id="{D047B55E-0847-4696-8101-A643C3C7E91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8" name="Freeform 55">
              <a:extLst>
                <a:ext uri="{FF2B5EF4-FFF2-40B4-BE49-F238E27FC236}">
                  <a16:creationId xmlns:a16="http://schemas.microsoft.com/office/drawing/2014/main" id="{CB3EF1DB-37BD-463B-A542-7AA57DC9FE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19" name="Freeform 56">
              <a:extLst>
                <a:ext uri="{FF2B5EF4-FFF2-40B4-BE49-F238E27FC236}">
                  <a16:creationId xmlns:a16="http://schemas.microsoft.com/office/drawing/2014/main" id="{95D0E013-2F18-4248-9D83-3BFF25A05CD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0" name="Freeform 57">
              <a:extLst>
                <a:ext uri="{FF2B5EF4-FFF2-40B4-BE49-F238E27FC236}">
                  <a16:creationId xmlns:a16="http://schemas.microsoft.com/office/drawing/2014/main" id="{E7D95722-3A1F-4917-8C16-D4D4099416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21" name="Freeform 58">
              <a:extLst>
                <a:ext uri="{FF2B5EF4-FFF2-40B4-BE49-F238E27FC236}">
                  <a16:creationId xmlns:a16="http://schemas.microsoft.com/office/drawing/2014/main" id="{A54912BE-A961-4720-992C-09A2D13DE2B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useBgFill="1">
        <p:nvSpPr>
          <p:cNvPr id="123" name="Round Diagonal Corner Rectangle 7">
            <a:extLst>
              <a:ext uri="{FF2B5EF4-FFF2-40B4-BE49-F238E27FC236}">
                <a16:creationId xmlns:a16="http://schemas.microsoft.com/office/drawing/2014/main" id="{FF5E4228-419E-44B9-B090-94A9540E5B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9079" y="0"/>
            <a:ext cx="8132922"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3C02E7-8CB4-D0E3-CF54-2F8E69C0AE48}"/>
              </a:ext>
            </a:extLst>
          </p:cNvPr>
          <p:cNvSpPr>
            <a:spLocks noGrp="1"/>
          </p:cNvSpPr>
          <p:nvPr>
            <p:ph type="title"/>
          </p:nvPr>
        </p:nvSpPr>
        <p:spPr>
          <a:xfrm>
            <a:off x="4654296" y="963613"/>
            <a:ext cx="6013703" cy="4149724"/>
          </a:xfrm>
        </p:spPr>
        <p:txBody>
          <a:bodyPr vert="horz" lIns="91440" tIns="45720" rIns="91440" bIns="45720" rtlCol="0" anchor="ctr">
            <a:normAutofit/>
          </a:bodyPr>
          <a:lstStyle/>
          <a:p>
            <a:r>
              <a:rPr lang="en-US" sz="6000"/>
              <a:t>How do you practice self care?</a:t>
            </a:r>
          </a:p>
        </p:txBody>
      </p:sp>
    </p:spTree>
    <p:extLst>
      <p:ext uri="{BB962C8B-B14F-4D97-AF65-F5344CB8AC3E}">
        <p14:creationId xmlns:p14="http://schemas.microsoft.com/office/powerpoint/2010/main" val="138176662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B7185-D8F6-B35F-3659-B56144E3CE25}"/>
              </a:ext>
            </a:extLst>
          </p:cNvPr>
          <p:cNvSpPr>
            <a:spLocks noGrp="1"/>
          </p:cNvSpPr>
          <p:nvPr>
            <p:ph type="title"/>
          </p:nvPr>
        </p:nvSpPr>
        <p:spPr/>
        <p:txBody>
          <a:bodyPr/>
          <a:lstStyle/>
          <a:p>
            <a:r>
              <a:rPr lang="en-US" b="1" dirty="0"/>
              <a:t>What is Burnout?</a:t>
            </a:r>
            <a:br>
              <a:rPr lang="en-US" dirty="0"/>
            </a:br>
            <a:endParaRPr lang="en-US" dirty="0"/>
          </a:p>
        </p:txBody>
      </p:sp>
      <p:sp>
        <p:nvSpPr>
          <p:cNvPr id="3" name="Content Placeholder 2">
            <a:extLst>
              <a:ext uri="{FF2B5EF4-FFF2-40B4-BE49-F238E27FC236}">
                <a16:creationId xmlns:a16="http://schemas.microsoft.com/office/drawing/2014/main" id="{31BAD022-91E0-6810-53DD-5357AB8D0E68}"/>
              </a:ext>
            </a:extLst>
          </p:cNvPr>
          <p:cNvSpPr>
            <a:spLocks noGrp="1"/>
          </p:cNvSpPr>
          <p:nvPr>
            <p:ph sz="quarter" idx="13"/>
          </p:nvPr>
        </p:nvSpPr>
        <p:spPr>
          <a:xfrm>
            <a:off x="913774" y="1778000"/>
            <a:ext cx="10363826" cy="4013199"/>
          </a:xfrm>
        </p:spPr>
        <p:txBody>
          <a:bodyPr>
            <a:normAutofit fontScale="92500" lnSpcReduction="20000"/>
          </a:bodyPr>
          <a:lstStyle/>
          <a:p>
            <a:pPr marL="0" indent="0">
              <a:buNone/>
            </a:pPr>
            <a:r>
              <a:rPr lang="en-US" cap="none" dirty="0"/>
              <a:t>Burn-out is included in the 11th Revision of the International Classification of Diseases (ICD-11) as an occupational phenomenon.</a:t>
            </a:r>
            <a:br>
              <a:rPr lang="en-US" cap="none" dirty="0"/>
            </a:br>
            <a:br>
              <a:rPr lang="en-US" cap="none" dirty="0"/>
            </a:br>
            <a:r>
              <a:rPr lang="en-US" cap="none" dirty="0"/>
              <a:t>Burn-out is defined in ICD-11 as follows:</a:t>
            </a:r>
            <a:br>
              <a:rPr lang="en-US" cap="none" dirty="0"/>
            </a:br>
            <a:r>
              <a:rPr lang="en-US" cap="none" dirty="0"/>
              <a:t>“Burn-out is a syndrome conceptualized as resulting from chronic workplace stress that has not been successfully managed. It is characterized by three dimensions:</a:t>
            </a:r>
            <a:br>
              <a:rPr lang="en-US" cap="none" dirty="0"/>
            </a:br>
            <a:r>
              <a:rPr lang="en-US" cap="none" dirty="0"/>
              <a:t>• feelings of energy depletion or exhaustion;</a:t>
            </a:r>
            <a:br>
              <a:rPr lang="en-US" cap="none" dirty="0"/>
            </a:br>
            <a:r>
              <a:rPr lang="en-US" cap="none" dirty="0"/>
              <a:t>• increased mental distance from one’s job, or feelings of negativism or cynicism related to one's job; and</a:t>
            </a:r>
            <a:br>
              <a:rPr lang="en-US" cap="none" dirty="0"/>
            </a:br>
            <a:r>
              <a:rPr lang="en-US" cap="none" dirty="0"/>
              <a:t>• reduced professional efficacy.</a:t>
            </a:r>
            <a:br>
              <a:rPr lang="en-US" dirty="0"/>
            </a:br>
            <a:endParaRPr lang="en-US" dirty="0"/>
          </a:p>
        </p:txBody>
      </p:sp>
    </p:spTree>
    <p:extLst>
      <p:ext uri="{BB962C8B-B14F-4D97-AF65-F5344CB8AC3E}">
        <p14:creationId xmlns:p14="http://schemas.microsoft.com/office/powerpoint/2010/main" val="667613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F7CC9E0-A2A8-CD90-3490-9BB6317991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A82D99-8CF3-FB02-AADE-C650BA86CBAE}"/>
              </a:ext>
            </a:extLst>
          </p:cNvPr>
          <p:cNvSpPr>
            <a:spLocks noGrp="1"/>
          </p:cNvSpPr>
          <p:nvPr>
            <p:ph type="title"/>
          </p:nvPr>
        </p:nvSpPr>
        <p:spPr>
          <a:xfrm>
            <a:off x="965198" y="1346369"/>
            <a:ext cx="6891186" cy="2463629"/>
          </a:xfrm>
        </p:spPr>
        <p:txBody>
          <a:bodyPr vert="horz" lIns="91440" tIns="45720" rIns="91440" bIns="45720" rtlCol="0" anchor="b">
            <a:normAutofit/>
          </a:bodyPr>
          <a:lstStyle/>
          <a:p>
            <a:r>
              <a:rPr lang="en-US" sz="4800" dirty="0"/>
              <a:t>What are some things that cause burnout?</a:t>
            </a:r>
          </a:p>
        </p:txBody>
      </p:sp>
    </p:spTree>
    <p:extLst>
      <p:ext uri="{BB962C8B-B14F-4D97-AF65-F5344CB8AC3E}">
        <p14:creationId xmlns:p14="http://schemas.microsoft.com/office/powerpoint/2010/main" val="2473705900"/>
      </p:ext>
    </p:extLst>
  </p:cSld>
  <p:clrMapOvr>
    <a:overrideClrMapping bg1="dk1" tx1="lt1" bg2="dk2" tx2="lt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DELIMITERS" val="3.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TM04033919[[fn=Circuit]]</Template>
  <TotalTime>141</TotalTime>
  <Words>4294</Words>
  <Application>Microsoft Office PowerPoint</Application>
  <PresentationFormat>Widescreen</PresentationFormat>
  <Paragraphs>302</Paragraphs>
  <Slides>43</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Aptos</vt:lpstr>
      <vt:lpstr>Arial</vt:lpstr>
      <vt:lpstr>Tw Cen MT</vt:lpstr>
      <vt:lpstr>Circuit</vt:lpstr>
      <vt:lpstr>Personal Transparency and Burnout Prevention</vt:lpstr>
      <vt:lpstr>Exploring Stress and Personality</vt:lpstr>
      <vt:lpstr>Understanding Stress</vt:lpstr>
      <vt:lpstr>What are some things that cause you stress?</vt:lpstr>
      <vt:lpstr>Managing Work and Home Stress</vt:lpstr>
      <vt:lpstr>How do you set boundaries?  What are some boundaries you have for work?  What are some boundaries you have for home?  How do you maintain your boundaries without guilt?</vt:lpstr>
      <vt:lpstr>How do you practice self care?</vt:lpstr>
      <vt:lpstr>What is Burnout? </vt:lpstr>
      <vt:lpstr>What are some things that cause burnout?</vt:lpstr>
      <vt:lpstr>Burnout vs. Stress</vt:lpstr>
      <vt:lpstr>Who Am I? </vt:lpstr>
      <vt:lpstr>Discover Your Personality</vt:lpstr>
      <vt:lpstr>Understanding Personality Types</vt:lpstr>
      <vt:lpstr>PowerPoint Presentation</vt:lpstr>
      <vt:lpstr>The INTJ Personality</vt:lpstr>
      <vt:lpstr>the INTP Type</vt:lpstr>
      <vt:lpstr>the ENTJ Type</vt:lpstr>
      <vt:lpstr>the ENTP Personality</vt:lpstr>
      <vt:lpstr>the INFJ Type</vt:lpstr>
      <vt:lpstr>the INFP Type</vt:lpstr>
      <vt:lpstr>the ENFJ Type</vt:lpstr>
      <vt:lpstr>the ENFP type</vt:lpstr>
      <vt:lpstr>The ISTJ type</vt:lpstr>
      <vt:lpstr>the ISFJ Type</vt:lpstr>
      <vt:lpstr>The ESTJ type</vt:lpstr>
      <vt:lpstr>The ESFJ type</vt:lpstr>
      <vt:lpstr>The ISTP type</vt:lpstr>
      <vt:lpstr>the ISFP Type</vt:lpstr>
      <vt:lpstr>the ESTP type</vt:lpstr>
      <vt:lpstr>the ESFP Type</vt:lpstr>
      <vt:lpstr>How do I Deal with Stress? </vt:lpstr>
      <vt:lpstr>How to I Deal with Burnout? </vt:lpstr>
      <vt:lpstr>Honesty in Relationships</vt:lpstr>
      <vt:lpstr>Challenges of the Sandwich Generation</vt:lpstr>
      <vt:lpstr>Mindful Tips for Conservators</vt:lpstr>
      <vt:lpstr>Prioritizing Wellbeing First</vt:lpstr>
      <vt:lpstr>Mastering Time Awareness</vt:lpstr>
      <vt:lpstr>Building Supportive Connections</vt:lpstr>
      <vt:lpstr>Guidance After Burnout</vt:lpstr>
      <vt:lpstr>Reframe Your Thinking</vt:lpstr>
      <vt:lpstr>Rest Your Brain</vt:lpstr>
      <vt:lpstr>Daily Affirmation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Julian Bryant</dc:creator>
  <cp:lastModifiedBy>Bryant, Amy (STC)</cp:lastModifiedBy>
  <cp:revision>3</cp:revision>
  <dcterms:created xsi:type="dcterms:W3CDTF">2026-03-17T01:45:57Z</dcterms:created>
  <dcterms:modified xsi:type="dcterms:W3CDTF">2026-08-03T20:18:12Z</dcterms:modified>
</cp:coreProperties>
</file>