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45"/>
  </p:notesMasterIdLst>
  <p:sldIdLst>
    <p:sldId id="289" r:id="rId6"/>
    <p:sldId id="307" r:id="rId7"/>
    <p:sldId id="308" r:id="rId8"/>
    <p:sldId id="261" r:id="rId9"/>
    <p:sldId id="262" r:id="rId10"/>
    <p:sldId id="311" r:id="rId11"/>
    <p:sldId id="265" r:id="rId12"/>
    <p:sldId id="266" r:id="rId13"/>
    <p:sldId id="312" r:id="rId14"/>
    <p:sldId id="269" r:id="rId15"/>
    <p:sldId id="271" r:id="rId16"/>
    <p:sldId id="272" r:id="rId17"/>
    <p:sldId id="273" r:id="rId18"/>
    <p:sldId id="275" r:id="rId19"/>
    <p:sldId id="274" r:id="rId20"/>
    <p:sldId id="317" r:id="rId21"/>
    <p:sldId id="313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314" r:id="rId35"/>
    <p:sldId id="315" r:id="rId36"/>
    <p:sldId id="291" r:id="rId37"/>
    <p:sldId id="292" r:id="rId38"/>
    <p:sldId id="293" r:id="rId39"/>
    <p:sldId id="294" r:id="rId40"/>
    <p:sldId id="295" r:id="rId41"/>
    <p:sldId id="316" r:id="rId42"/>
    <p:sldId id="276" r:id="rId43"/>
    <p:sldId id="30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A16E18-9DA8-4F09-A68B-462515D999E2}" v="7" dt="2026-08-10T18:18:05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na Hughes" userId="5dfc8ef1-37f3-4222-8da7-8f868bd850f2" providerId="ADAL" clId="{7238E05C-8C18-45C4-A623-25D616DC6245}"/>
    <pc:docChg chg="undo custSel addSld modSld">
      <pc:chgData name="Trina Hughes" userId="5dfc8ef1-37f3-4222-8da7-8f868bd850f2" providerId="ADAL" clId="{7238E05C-8C18-45C4-A623-25D616DC6245}" dt="2026-08-10T18:18:12.656" v="1003" actId="20577"/>
      <pc:docMkLst>
        <pc:docMk/>
      </pc:docMkLst>
      <pc:sldChg chg="modSp mod">
        <pc:chgData name="Trina Hughes" userId="5dfc8ef1-37f3-4222-8da7-8f868bd850f2" providerId="ADAL" clId="{7238E05C-8C18-45C4-A623-25D616DC6245}" dt="2026-08-10T18:13:05.342" v="990" actId="20577"/>
        <pc:sldMkLst>
          <pc:docMk/>
          <pc:sldMk cId="0" sldId="274"/>
        </pc:sldMkLst>
        <pc:spChg chg="mod">
          <ac:chgData name="Trina Hughes" userId="5dfc8ef1-37f3-4222-8da7-8f868bd850f2" providerId="ADAL" clId="{7238E05C-8C18-45C4-A623-25D616DC6245}" dt="2026-08-10T18:13:05.342" v="990" actId="20577"/>
          <ac:spMkLst>
            <pc:docMk/>
            <pc:sldMk cId="0" sldId="274"/>
            <ac:spMk id="7" creationId="{00000000-0000-0000-0000-000000000000}"/>
          </ac:spMkLst>
        </pc:spChg>
        <pc:spChg chg="mod">
          <ac:chgData name="Trina Hughes" userId="5dfc8ef1-37f3-4222-8da7-8f868bd850f2" providerId="ADAL" clId="{7238E05C-8C18-45C4-A623-25D616DC6245}" dt="2026-08-10T17:52:55.387" v="57" actId="20577"/>
          <ac:spMkLst>
            <pc:docMk/>
            <pc:sldMk cId="0" sldId="274"/>
            <ac:spMk id="9" creationId="{00000000-0000-0000-0000-000000000000}"/>
          </ac:spMkLst>
        </pc:spChg>
      </pc:sldChg>
      <pc:sldChg chg="modSp mod">
        <pc:chgData name="Trina Hughes" userId="5dfc8ef1-37f3-4222-8da7-8f868bd850f2" providerId="ADAL" clId="{7238E05C-8C18-45C4-A623-25D616DC6245}" dt="2026-08-10T17:55:42.411" v="65" actId="20577"/>
        <pc:sldMkLst>
          <pc:docMk/>
          <pc:sldMk cId="0" sldId="276"/>
        </pc:sldMkLst>
        <pc:spChg chg="mod">
          <ac:chgData name="Trina Hughes" userId="5dfc8ef1-37f3-4222-8da7-8f868bd850f2" providerId="ADAL" clId="{7238E05C-8C18-45C4-A623-25D616DC6245}" dt="2026-08-10T17:55:42.411" v="65" actId="20577"/>
          <ac:spMkLst>
            <pc:docMk/>
            <pc:sldMk cId="0" sldId="276"/>
            <ac:spMk id="4" creationId="{00000000-0000-0000-0000-000000000000}"/>
          </ac:spMkLst>
        </pc:spChg>
      </pc:sldChg>
      <pc:sldChg chg="addSp delSp modSp add mod">
        <pc:chgData name="Trina Hughes" userId="5dfc8ef1-37f3-4222-8da7-8f868bd850f2" providerId="ADAL" clId="{7238E05C-8C18-45C4-A623-25D616DC6245}" dt="2026-08-10T18:18:12.656" v="1003" actId="20577"/>
        <pc:sldMkLst>
          <pc:docMk/>
          <pc:sldMk cId="441994426" sldId="317"/>
        </pc:sldMkLst>
        <pc:spChg chg="mod">
          <ac:chgData name="Trina Hughes" userId="5dfc8ef1-37f3-4222-8da7-8f868bd850f2" providerId="ADAL" clId="{7238E05C-8C18-45C4-A623-25D616DC6245}" dt="2026-08-10T17:56:40.072" v="125" actId="20577"/>
          <ac:spMkLst>
            <pc:docMk/>
            <pc:sldMk cId="441994426" sldId="317"/>
            <ac:spMk id="2" creationId="{F6AC4E49-B9CC-6A5D-68C2-5E7145BFEF1A}"/>
          </ac:spMkLst>
        </pc:spChg>
        <pc:spChg chg="mod">
          <ac:chgData name="Trina Hughes" userId="5dfc8ef1-37f3-4222-8da7-8f868bd850f2" providerId="ADAL" clId="{7238E05C-8C18-45C4-A623-25D616DC6245}" dt="2026-08-10T17:56:51.408" v="161" actId="20577"/>
          <ac:spMkLst>
            <pc:docMk/>
            <pc:sldMk cId="441994426" sldId="317"/>
            <ac:spMk id="3" creationId="{E18D9B68-C478-D081-A5FC-EB269440B5AA}"/>
          </ac:spMkLst>
        </pc:spChg>
        <pc:spChg chg="mod">
          <ac:chgData name="Trina Hughes" userId="5dfc8ef1-37f3-4222-8da7-8f868bd850f2" providerId="ADAL" clId="{7238E05C-8C18-45C4-A623-25D616DC6245}" dt="2026-08-10T17:58:32.399" v="257" actId="6549"/>
          <ac:spMkLst>
            <pc:docMk/>
            <pc:sldMk cId="441994426" sldId="317"/>
            <ac:spMk id="4" creationId="{F006D6B8-5100-FE7E-FEE6-29EFBC6010C9}"/>
          </ac:spMkLst>
        </pc:spChg>
        <pc:spChg chg="mod">
          <ac:chgData name="Trina Hughes" userId="5dfc8ef1-37f3-4222-8da7-8f868bd850f2" providerId="ADAL" clId="{7238E05C-8C18-45C4-A623-25D616DC6245}" dt="2026-08-10T17:57:08.082" v="162" actId="6549"/>
          <ac:spMkLst>
            <pc:docMk/>
            <pc:sldMk cId="441994426" sldId="317"/>
            <ac:spMk id="5" creationId="{F761FAE7-AB50-B9E0-FAB3-64C500E240D4}"/>
          </ac:spMkLst>
        </pc:spChg>
        <pc:spChg chg="add del mod">
          <ac:chgData name="Trina Hughes" userId="5dfc8ef1-37f3-4222-8da7-8f868bd850f2" providerId="ADAL" clId="{7238E05C-8C18-45C4-A623-25D616DC6245}" dt="2026-08-10T18:12:07.202" v="963" actId="1076"/>
          <ac:spMkLst>
            <pc:docMk/>
            <pc:sldMk cId="441994426" sldId="317"/>
            <ac:spMk id="6" creationId="{91A97641-B321-0E49-14CB-C9B3FEE47EF7}"/>
          </ac:spMkLst>
        </pc:spChg>
        <pc:spChg chg="mod">
          <ac:chgData name="Trina Hughes" userId="5dfc8ef1-37f3-4222-8da7-8f868bd850f2" providerId="ADAL" clId="{7238E05C-8C18-45C4-A623-25D616DC6245}" dt="2026-08-10T18:12:53.775" v="986"/>
          <ac:spMkLst>
            <pc:docMk/>
            <pc:sldMk cId="441994426" sldId="317"/>
            <ac:spMk id="7" creationId="{E52FA5CD-DD08-738A-2B40-45948FF1FF26}"/>
          </ac:spMkLst>
        </pc:spChg>
        <pc:spChg chg="del">
          <ac:chgData name="Trina Hughes" userId="5dfc8ef1-37f3-4222-8da7-8f868bd850f2" providerId="ADAL" clId="{7238E05C-8C18-45C4-A623-25D616DC6245}" dt="2026-08-10T17:58:06.863" v="250" actId="478"/>
          <ac:spMkLst>
            <pc:docMk/>
            <pc:sldMk cId="441994426" sldId="317"/>
            <ac:spMk id="8" creationId="{AAE29697-6A04-1591-8C4F-31B648B1EE8B}"/>
          </ac:spMkLst>
        </pc:spChg>
        <pc:spChg chg="mod">
          <ac:chgData name="Trina Hughes" userId="5dfc8ef1-37f3-4222-8da7-8f868bd850f2" providerId="ADAL" clId="{7238E05C-8C18-45C4-A623-25D616DC6245}" dt="2026-08-10T18:12:02.134" v="962" actId="20577"/>
          <ac:spMkLst>
            <pc:docMk/>
            <pc:sldMk cId="441994426" sldId="317"/>
            <ac:spMk id="9" creationId="{62E99F46-3E9E-D0ED-8BF5-3382D63C5891}"/>
          </ac:spMkLst>
        </pc:spChg>
        <pc:spChg chg="del">
          <ac:chgData name="Trina Hughes" userId="5dfc8ef1-37f3-4222-8da7-8f868bd850f2" providerId="ADAL" clId="{7238E05C-8C18-45C4-A623-25D616DC6245}" dt="2026-08-10T17:58:18.933" v="254" actId="478"/>
          <ac:spMkLst>
            <pc:docMk/>
            <pc:sldMk cId="441994426" sldId="317"/>
            <ac:spMk id="10" creationId="{7CB5B6B7-5FAE-FC64-7EC5-E466670340C9}"/>
          </ac:spMkLst>
        </pc:spChg>
        <pc:spChg chg="add del mod">
          <ac:chgData name="Trina Hughes" userId="5dfc8ef1-37f3-4222-8da7-8f868bd850f2" providerId="ADAL" clId="{7238E05C-8C18-45C4-A623-25D616DC6245}" dt="2026-08-10T18:10:11.541" v="854" actId="26606"/>
          <ac:spMkLst>
            <pc:docMk/>
            <pc:sldMk cId="441994426" sldId="317"/>
            <ac:spMk id="11" creationId="{211314A9-492D-7006-C9DF-44757ECDAC6E}"/>
          </ac:spMkLst>
        </pc:spChg>
        <pc:spChg chg="mod">
          <ac:chgData name="Trina Hughes" userId="5dfc8ef1-37f3-4222-8da7-8f868bd850f2" providerId="ADAL" clId="{7238E05C-8C18-45C4-A623-25D616DC6245}" dt="2026-08-10T18:18:12.656" v="1003" actId="20577"/>
          <ac:spMkLst>
            <pc:docMk/>
            <pc:sldMk cId="441994426" sldId="317"/>
            <ac:spMk id="12" creationId="{2FF2C9EF-6476-DD8A-24B9-4AA7524EFDE0}"/>
          </ac:spMkLst>
        </pc:spChg>
        <pc:spChg chg="del">
          <ac:chgData name="Trina Hughes" userId="5dfc8ef1-37f3-4222-8da7-8f868bd850f2" providerId="ADAL" clId="{7238E05C-8C18-45C4-A623-25D616DC6245}" dt="2026-08-10T17:57:35.211" v="215" actId="478"/>
          <ac:spMkLst>
            <pc:docMk/>
            <pc:sldMk cId="441994426" sldId="317"/>
            <ac:spMk id="13" creationId="{F67CC3A6-57C8-B16C-9D46-9882D3611E73}"/>
          </ac:spMkLst>
        </pc:spChg>
        <pc:spChg chg="del">
          <ac:chgData name="Trina Hughes" userId="5dfc8ef1-37f3-4222-8da7-8f868bd850f2" providerId="ADAL" clId="{7238E05C-8C18-45C4-A623-25D616DC6245}" dt="2026-08-10T17:57:39.237" v="216" actId="478"/>
          <ac:spMkLst>
            <pc:docMk/>
            <pc:sldMk cId="441994426" sldId="317"/>
            <ac:spMk id="14" creationId="{FF8E9B8D-BD48-9036-F840-5AEB396276E4}"/>
          </ac:spMkLst>
        </pc:spChg>
        <pc:spChg chg="mod">
          <ac:chgData name="Trina Hughes" userId="5dfc8ef1-37f3-4222-8da7-8f868bd850f2" providerId="ADAL" clId="{7238E05C-8C18-45C4-A623-25D616DC6245}" dt="2026-08-10T18:10:11.541" v="854" actId="26606"/>
          <ac:spMkLst>
            <pc:docMk/>
            <pc:sldMk cId="441994426" sldId="317"/>
            <ac:spMk id="15" creationId="{A3386BB7-0E5B-6A97-E88F-344D730EABA1}"/>
          </ac:spMkLst>
        </pc:spChg>
        <pc:spChg chg="del">
          <ac:chgData name="Trina Hughes" userId="5dfc8ef1-37f3-4222-8da7-8f868bd850f2" providerId="ADAL" clId="{7238E05C-8C18-45C4-A623-25D616DC6245}" dt="2026-08-10T17:58:20.638" v="255" actId="478"/>
          <ac:spMkLst>
            <pc:docMk/>
            <pc:sldMk cId="441994426" sldId="317"/>
            <ac:spMk id="16" creationId="{48AD8595-990D-F322-39F8-BC0DD44625C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1514C-8D53-41A6-BD9E-D6775A80AAD1}" type="datetimeFigureOut"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BD3A-500B-4923-B98D-E56E880C6B4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19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D289D-56B5-EABC-E651-1A12D0BB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506307-8EB6-2026-CF0F-7D0FCF036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78AC04-6038-493D-24F4-BB4244160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25FD3-1462-5316-443D-95B53F5800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421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9870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55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95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thughes@las.org" TargetMode="External"/><Relationship Id="rId2" Type="http://schemas.openxmlformats.org/officeDocument/2006/relationships/hyperlink" Target="mailto:psellars@las.or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"/>
          <p:cNvSpPr/>
          <p:nvPr/>
        </p:nvSpPr>
        <p:spPr>
          <a:xfrm>
            <a:off x="0" y="13716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 txBox="1"/>
          <p:nvPr/>
        </p:nvSpPr>
        <p:spPr>
          <a:xfrm>
            <a:off x="731520" y="2103120"/>
            <a:ext cx="9906000" cy="17373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b="1" i="0" u="none" dirty="0">
                <a:solidFill>
                  <a:srgbClr val="FFFFFF"/>
                </a:solidFill>
                <a:latin typeface="Cambria" pitchFamily="34" charset="0"/>
                <a:ea typeface="Cambria"/>
                <a:cs typeface="Cambria"/>
              </a:rPr>
              <a:t>Pandemic Unemployment Overpayments: The Sequel—This Time It’s Enforcement</a:t>
            </a:r>
          </a:p>
        </p:txBody>
      </p:sp>
      <p:sp>
        <p:nvSpPr>
          <p:cNvPr id="4" name="Sub"/>
          <p:cNvSpPr txBox="1"/>
          <p:nvPr/>
        </p:nvSpPr>
        <p:spPr>
          <a:xfrm>
            <a:off x="731520" y="4114800"/>
            <a:ext cx="9906000" cy="3657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i="1" u="none" dirty="0">
                <a:solidFill>
                  <a:srgbClr val="CADCFC"/>
                </a:solidFill>
                <a:latin typeface="Calibri" pitchFamily="34" charset="0"/>
                <a:ea typeface="Calibri"/>
                <a:cs typeface="Calibri"/>
              </a:rPr>
              <a:t>Presented by</a:t>
            </a:r>
          </a:p>
        </p:txBody>
      </p:sp>
      <p:sp>
        <p:nvSpPr>
          <p:cNvPr id="5" name="Presenters"/>
          <p:cNvSpPr txBox="1"/>
          <p:nvPr/>
        </p:nvSpPr>
        <p:spPr>
          <a:xfrm>
            <a:off x="731520" y="4572000"/>
            <a:ext cx="9906000" cy="914400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i="0" u="none" dirty="0">
                <a:solidFill>
                  <a:srgbClr val="FFFFFF"/>
                </a:solidFill>
                <a:latin typeface="Calibri" pitchFamily="34" charset="0"/>
                <a:ea typeface="Calibri"/>
                <a:cs typeface="Calibri"/>
              </a:rPr>
              <a:t>Patty Sellars</a:t>
            </a:r>
            <a:r>
              <a:rPr lang="en-US" sz="1800" b="0" i="0" u="none" dirty="0">
                <a:solidFill>
                  <a:srgbClr val="CADCFC"/>
                </a:solidFill>
                <a:latin typeface="Calibri" pitchFamily="34" charset="0"/>
                <a:ea typeface="Calibri"/>
                <a:cs typeface="Calibri"/>
              </a:rPr>
              <a:t>  •  Employment Practice Group Lead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b="1" i="0" u="none" dirty="0">
                <a:solidFill>
                  <a:srgbClr val="FFFFFF"/>
                </a:solidFill>
                <a:latin typeface="Calibri" pitchFamily="34" charset="0"/>
                <a:ea typeface="Calibri"/>
                <a:cs typeface="Calibri"/>
              </a:rPr>
              <a:t>Trina Hughes</a:t>
            </a:r>
            <a:r>
              <a:rPr lang="en-US" sz="1800" b="0" i="0" u="none" dirty="0">
                <a:solidFill>
                  <a:srgbClr val="CADCFC"/>
                </a:solidFill>
                <a:latin typeface="Calibri" pitchFamily="34" charset="0"/>
                <a:ea typeface="Calibri"/>
                <a:cs typeface="Calibri"/>
              </a:rPr>
              <a:t>  •  Consumer and Employment Attorney</a:t>
            </a:r>
          </a:p>
        </p:txBody>
      </p:sp>
      <p:sp>
        <p:nvSpPr>
          <p:cNvPr id="7" name="Footer"/>
          <p:cNvSpPr txBox="1"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b="0" i="0" u="none" dirty="0">
                <a:solidFill>
                  <a:srgbClr val="5B6472"/>
                </a:solidFill>
                <a:latin typeface="Calibri" pitchFamily="34" charset="0"/>
                <a:ea typeface="Calibri"/>
                <a:cs typeface="Calibri"/>
              </a:rPr>
              <a:t>PUA Overpayments, Recovery &amp; Defense — Tennessee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ADMISSIBLE AS CONTEXT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Federal DOL / ETA Systemic Failures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Chronic underfunding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78308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UI administrative funding was at its lowest level in three decades entering the pandemic.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33172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3317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22860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self-certification policy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60604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ETA's own decision not to require documentation for 9 months created conditions for mass overpayment; DOL-OIG's May 2020 warning was rejected.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000" y="31089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PIIA non-compliance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342900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DOL failed 3 of 6 Payment Integrity Information Act requirements for FY 2021; received qualified audit opinions with a material weakness FY 2021–2023.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3977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43000" y="39319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Deficient state oversight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43000" y="425196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ETA failed to ensure states cross-matched claims against NDNH and SSA databases; many case files lack this documentation.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48640" y="480060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48640" y="4800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43000" y="47548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Suspended fraud controls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43000" y="507492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States suspended eligibility and payment controls early in the pandemic, prioritizing speed over accuracy.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 BREAKDOWN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Tennessee-Specific Failures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Legacy IT system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78308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Not designed for the volume or complexity of pandemic-era claims.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56032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5603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25146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Inadequate cross-matching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83464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 failed to timely cross-match PUA claims against state wage records — many overpayments surfaced years later.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61188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36118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000" y="35661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Staffing and communication failures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388620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Investigative reporting documented failures to process waivers, communicate with claimants, and explain complex processes.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466344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4663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43000" y="46177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Confusing certification questions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43000" y="493776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Claimants working reduced hours struggled to understand the certification system — a design failure attributable to TDLWD.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548640" y="5349240"/>
            <a:ext cx="11064240" cy="9144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77240" y="5440680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Defense Significance: Government failures are directly relevant to the “not claimant's fault” and “equity and good conscience” prongs of the waiver test — document them in every waiver request or appeal brief.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Overpayment Recovery Methods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legal mechanics TDLWD can use to collect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MECHANICS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Offset and Tax Intercept Tools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Benefit Offset — TCA § 50-7-303(d)(1)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783080"/>
            <a:ext cx="10241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 deducts overpayments from future UI payments. Cannot begin until proper notice — including waiver rights — has been given.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743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26974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Treasury Offset Program (TOP) — 26 U.S.C. § 6402(f)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3017520"/>
            <a:ext cx="10241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States refer delinquent debts to the U.S. Treasury for interception of federal tax refunds. A pre-offset notice is required.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3977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000" y="39319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State Tax Refund Intercept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4251960"/>
            <a:ext cx="10241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Tennessee may also intercept state tax refunds to satisfy outstanding overpayment obligations.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544068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Defense angle: assert a pending waiver or appeal in writing to TDLWD to forestall offset and request a TOP hold.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MECHANICS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Distress Warrants &amp; Property Liens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50-7-404(b)(3)–(5)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8640" y="1691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6459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it is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43000" y="196596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Commissioner of Labor may issue a distress warrant with the same legal effect as one for delinquent state taxes — used to seize property and assets. Funds are returnable within 30 days.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260604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48640" y="2606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5603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Jeopardy assessment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43000" y="288036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collection would otherwise be jeopardized by delay, a warrant may issue immediately — even before amounts are formally due (TCA § 50-7-404(b)(5)(A)).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352044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48640" y="3520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34747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Lien creation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43000" y="379476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Default in payment creates a lien in favor of TDLWD on the debtor's assets (TCA § 50-7-404(b)(1)).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48640" y="4572000"/>
            <a:ext cx="11064240" cy="160020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77240" y="4681728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Defense Note: This statute was designed primarily for employer premium (tax) debts, not individual claimant overpayments. For individuals, TDLWD's primary path runs through liens and garnishments. A warrant issued against an individual without proper procedural predicate — due notice, adjudication, exhaustion of appeal rights — may be challengeable. Supervisory approval within TDLWD is also required before liens and warrants are filed.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MECHANICS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Wage Garnishment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50-7-404(b) · TCA § 26-2-101 et seq.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 may file a distress warrant </a:t>
            </a:r>
            <a:r>
              <a:rPr lang="en-US" sz="14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issue a wage garnishment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. Once entered, standard collection remedies attach.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5349240" cy="356616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77240" y="233172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Garnishment Limit </a:t>
            </a: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Tenn. Code Ann. § 26-2-106(a)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77240" y="27889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lesser of: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68680" y="3108960"/>
            <a:ext cx="4754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25% of disposable earnings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amount by which disposable earnings exceed 30x the federal minimum wage per week ($217.50/week)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77240" y="470916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1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claimant may apply to the court for a payment plan order to stop garnishment (TCA § 26-2-404).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126480" y="2148840"/>
            <a:ext cx="5486400" cy="35661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55080" y="23317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Tennessee Dependent Protection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355080" y="27432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26-2-107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355080" y="32004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$2.50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355080" y="4160520"/>
            <a:ext cx="4937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protected per week, per dependent child under 16 living in Tennessee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355080" y="507492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Employer must be notified to activate this protection.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8053D3-0CB4-2799-C5EA-73BE12E28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6AC4E49-B9CC-6A5D-68C2-5E7145BFEF1A}"/>
              </a:ext>
            </a:extLst>
          </p:cNvPr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Wage Garnishment Remedies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18D9B68-C478-D081-A5FC-EB269440B5AA}"/>
              </a:ext>
            </a:extLst>
          </p:cNvPr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Motion to Quash or Slow Pay Motion?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006D6B8-5100-FE7E-FEE6-29EFBC6010C9}"/>
              </a:ext>
            </a:extLst>
          </p:cNvPr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761FAE7-AB50-B9E0-FAB3-64C500E240D4}"/>
              </a:ext>
            </a:extLst>
          </p:cNvPr>
          <p:cNvSpPr/>
          <p:nvPr/>
        </p:nvSpPr>
        <p:spPr>
          <a:xfrm>
            <a:off x="548640" y="15087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1A97641-B321-0E49-14CB-C9B3FEE47EF7}"/>
              </a:ext>
            </a:extLst>
          </p:cNvPr>
          <p:cNvSpPr/>
          <p:nvPr/>
        </p:nvSpPr>
        <p:spPr>
          <a:xfrm>
            <a:off x="548640" y="1783080"/>
            <a:ext cx="5410200" cy="356616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52FA5CD-DD08-738A-2B40-45948FF1FF26}"/>
              </a:ext>
            </a:extLst>
          </p:cNvPr>
          <p:cNvSpPr/>
          <p:nvPr/>
        </p:nvSpPr>
        <p:spPr>
          <a:xfrm>
            <a:off x="777240" y="2011680"/>
            <a:ext cx="495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0"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Motion to Quash </a:t>
            </a: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 Tenn. Code Ann. § 26-2-407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62E99F46-3E9E-D0ED-8BF5-3382D63C5891}"/>
              </a:ext>
            </a:extLst>
          </p:cNvPr>
          <p:cNvSpPr/>
          <p:nvPr/>
        </p:nvSpPr>
        <p:spPr>
          <a:xfrm>
            <a:off x="777240" y="2529840"/>
            <a:ext cx="4953000" cy="2682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Use for wage garnishments and bank levies.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Asserts that the garnishment is wrong.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13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within 20 days from the mailing of the notice (levy) or from the withholding of wages (garnishment).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1B1B1F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Stops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from taking any more money, and if granted, returns money to claimant.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lang="en-US" sz="13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used when funds are protected.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will appeal if you win. 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211314A9-492D-7006-C9DF-44757ECDAC6E}"/>
              </a:ext>
            </a:extLst>
          </p:cNvPr>
          <p:cNvSpPr/>
          <p:nvPr/>
        </p:nvSpPr>
        <p:spPr>
          <a:xfrm>
            <a:off x="6233160" y="1828800"/>
            <a:ext cx="5410200" cy="356616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2FF2C9EF-6476-DD8A-24B9-4AA7524EFDE0}"/>
              </a:ext>
            </a:extLst>
          </p:cNvPr>
          <p:cNvSpPr/>
          <p:nvPr/>
        </p:nvSpPr>
        <p:spPr>
          <a:xfrm>
            <a:off x="6461760" y="2011680"/>
            <a:ext cx="4953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Pay Motion – Tenn. Code Ann. </a:t>
            </a: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 26-2-216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3386BB7-0E5B-6A97-E88F-344D730EABA1}"/>
              </a:ext>
            </a:extLst>
          </p:cNvPr>
          <p:cNvSpPr/>
          <p:nvPr/>
        </p:nvSpPr>
        <p:spPr>
          <a:xfrm>
            <a:off x="6461760" y="2529840"/>
            <a:ext cx="4953000" cy="2682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Aka Motion to Make Payments.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350" dirty="0">
                <a:solidFill>
                  <a:schemeClr val="bg1"/>
                </a:solidFill>
                <a:latin typeface="Calibri" panose="020F0502020204030204"/>
              </a:rPr>
              <a:t>Asks the court to let the claimant make payments at a rate they can afford based on their income. </a:t>
            </a:r>
            <a:endParaRPr lang="en-US" sz="1350">
              <a:solidFill>
                <a:schemeClr val="bg1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Often a smaller amount than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TDLW</a:t>
            </a:r>
            <a:r>
              <a:rPr lang="en-US" sz="1350" dirty="0">
                <a:solidFill>
                  <a:schemeClr val="bg1"/>
                </a:solidFill>
                <a:latin typeface="Calibri" panose="020F0502020204030204"/>
              </a:rPr>
              <a:t>D will willingly agree to be repaid. </a:t>
            </a:r>
            <a:endParaRPr lang="en-US" sz="1350">
              <a:solidFill>
                <a:schemeClr val="bg1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payments are not made timely, garnishment could restart.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0525E9F-4D18-5CCC-FAEA-459BE8E7BDAE}"/>
              </a:ext>
            </a:extLst>
          </p:cNvPr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994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COLLECTION MECHANICS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Criminal Referral — Fraud Cases Only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1088136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Knowingly obtaining UI benefits by fraud is a criminal offense under Tennessee law.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 and DOL-OIG may refer confirmed fraud cases to the Tennessee Attorney General or the U.S. Attorney for prosecution.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This is a separate track from civil recovery — a claimant may face both repayment obligations and criminal exposure.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Exempt Property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collection cannot reach — TCA § 26-2-102, § 26-2-404, and federal law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PROTECTED FUNDS &amp; PROPERTY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What Cannot Be Seized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following funds and property cannot be reached by execution or garnishment in most circumstances: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94360" y="185623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58952" y="185623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80160" y="185623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Social Security benefits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309360" y="185623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73952" y="185623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995160" y="185623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Supplemental Security Income (SSI)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94360" y="263347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8952" y="263347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80160" y="263347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Unemployment benefits themselves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309360" y="263347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73952" y="263347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995160" y="263347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Veterans' benefits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94360" y="341071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58952" y="341071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280160" y="341071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AFDC / TANF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309360" y="341071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73952" y="341071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995160" y="341071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Most government pensions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94360" y="418795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58952" y="418795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280160" y="418795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Certain health care aids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309360" y="4187952"/>
            <a:ext cx="5349240" cy="6400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473952" y="4187952"/>
            <a:ext cx="502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995160" y="4187952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“Tools of trade” (TCA § 26-2-111)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94360" y="59436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Note: unemployment benefits received are exempt from garnishment as income.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31866E1-DE8B-864A-904D-3593073886C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00" r="1330"/>
          <a:stretch>
            <a:fillRect/>
          </a:stretch>
        </p:blipFill>
        <p:spPr>
          <a:xfrm>
            <a:off x="0" y="0"/>
            <a:ext cx="12192000" cy="570585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ACDA1C-30D3-7F48-8093-5C7EB901160E}"/>
              </a:ext>
            </a:extLst>
          </p:cNvPr>
          <p:cNvSpPr txBox="1"/>
          <p:nvPr/>
        </p:nvSpPr>
        <p:spPr>
          <a:xfrm>
            <a:off x="1898887" y="1606401"/>
            <a:ext cx="8653500" cy="3170099"/>
          </a:xfrm>
          <a:prstGeom prst="rect">
            <a:avLst/>
          </a:prstGeom>
          <a:solidFill>
            <a:srgbClr val="E7E6E6">
              <a:alpha val="8392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Disclaimer: The information provided in this presentation cannot take the place of legal advice. Each case is different and needs individual attention.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C69626E-3CDB-13A4-795F-A0831D404386}"/>
              </a:ext>
            </a:extLst>
          </p:cNvPr>
          <p:cNvCxnSpPr>
            <a:cxnSpLocks/>
          </p:cNvCxnSpPr>
          <p:nvPr/>
        </p:nvCxnSpPr>
        <p:spPr>
          <a:xfrm>
            <a:off x="6784129" y="6456556"/>
            <a:ext cx="4550548" cy="0"/>
          </a:xfrm>
          <a:prstGeom prst="line">
            <a:avLst/>
          </a:prstGeom>
          <a:ln w="12700">
            <a:solidFill>
              <a:srgbClr val="305A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2331DBF-005B-2C03-B926-7F9CE4645E77}"/>
              </a:ext>
            </a:extLst>
          </p:cNvPr>
          <p:cNvCxnSpPr>
            <a:cxnSpLocks/>
          </p:cNvCxnSpPr>
          <p:nvPr/>
        </p:nvCxnSpPr>
        <p:spPr>
          <a:xfrm>
            <a:off x="635620" y="6456556"/>
            <a:ext cx="4576568" cy="0"/>
          </a:xfrm>
          <a:prstGeom prst="line">
            <a:avLst/>
          </a:prstGeom>
          <a:ln w="12700">
            <a:solidFill>
              <a:srgbClr val="305A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B74DB30-8655-A747-DD96-8C1703C0D9F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68" t="23250" r="26984" b="38177"/>
          <a:stretch/>
        </p:blipFill>
        <p:spPr>
          <a:xfrm>
            <a:off x="5544457" y="5961250"/>
            <a:ext cx="1037775" cy="82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00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Waiver of Overpayments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Law and strategy for stopping recovery altogether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NON-FRAUD WAIVER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Three-Part Waiver Test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50-7-303(d)(2)  —  Deadline: written request within 90 days of the overpayment determination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Claimant must prove all three (conjunctive test; burden of proof is on the claimant):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94360" y="2148840"/>
            <a:ext cx="3566160" cy="329184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057400" y="242316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2057400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77240" y="32461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fraud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22960" y="374904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overpayment was not due to fraud, misrepresentation, or willful nondisclosure by the claimant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43400" y="2148840"/>
            <a:ext cx="3566160" cy="32918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806440" y="2423160"/>
            <a:ext cx="640080" cy="640080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806440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26280" y="32461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fault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572000" y="374904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overpayment was received without fault on the part of the claimant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092440" y="2148840"/>
            <a:ext cx="3566160" cy="329184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555480" y="242316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555480" y="24231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75320" y="32461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Equity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321040" y="3749040"/>
            <a:ext cx="31089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Recovery would be against equity and good conscience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SUPERSEDES STATE LAW WHERE MORE FAVORABLE — DOL UIPL 20-21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Federal PUA Waiver Authority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Congress authorized broader waivers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783080"/>
            <a:ext cx="102412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Even states with more restrictive waiver laws must allow waiver of PUA overpayments where the individual was not at fault (Continued Assistance Act).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35458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37140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2403406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Blanket waiver scenarios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756312"/>
            <a:ext cx="102412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Wrong weekly benefit amount used through no claimant fault</a:t>
            </a:r>
            <a:endParaRPr lang="en-US" sz="1250" dirty="0">
              <a:solidFill>
                <a:srgbClr val="5B647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paid instead of higher regular UI</a:t>
            </a:r>
            <a:endParaRPr lang="en-US" sz="1250" dirty="0">
              <a:solidFill>
                <a:srgbClr val="5B647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inadequate state instructions or self-employment income miscalculation</a:t>
            </a:r>
            <a:endParaRPr lang="en-US" sz="1250" dirty="0">
              <a:solidFill>
                <a:srgbClr val="5B647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minimum PUA WBA based on inapplicable DUA guidance</a:t>
            </a:r>
            <a:endParaRPr lang="en-US" sz="1250" dirty="0">
              <a:solidFill>
                <a:srgbClr val="5B647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claimant answered incorrectly but state paid anyway without adjudicating the issue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974534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397936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000" y="3968496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Defense strategy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4357720"/>
            <a:ext cx="102412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Even if TDLWD denied a state-law waiver, argue federal waiver authority independently requires waiver — federal law controls for federally funded benefits.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50-7-303(d)(3)(A)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Fraud Waivers — A Narrow Path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1088136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Generally unavailable for fraud overpayments.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Sole exception: after six years from the determination date, the administrator may — in its discretion — waive collection.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Must comply with TCA § 4-4-120 and departmental procedures.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Primary strategy: challenge the fraud classification itself. If reclassified as non-fraud, the standard 3-part waiver becomes available.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PROCEDURAL CHECKLIST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How to File a Waiver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94360" y="1417320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94360" y="1417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97280" y="1371600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File in writing (letter format acceptable; no specific form required by statute)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309360" y="1417320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309360" y="1417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812280" y="1371600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Include the claimant's Social Security number at the top of the letter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94360" y="2075688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94360" y="2075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97280" y="2029968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Send with a copy of the overpayment notice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309360" y="2075688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309360" y="2075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812280" y="2029968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Address both prongs: lack of fault, and equity/good conscience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94360" y="2734056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94360" y="2734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097280" y="2688336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Document financial hardship — bank statements, bills, reliance on benefits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309360" y="2734056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309360" y="2734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812280" y="2688336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Document the government's role — self-certification policy, IT failures, guidance gaps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94360" y="3392424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94360" y="3392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097280" y="3346704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Send via certified mail, return receipt requested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309360" y="3392424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309360" y="33924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812280" y="3346704"/>
            <a:ext cx="4800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denied, appeal — a waiver denial is itself appealable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Appeals — Procedure &amp; Strategy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Three tiers, strict deadlines, and how to preserve every issue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50-7-304 · TDLWD ADMINISTRATIVE RULES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Three-Tier Appeals Process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94360" y="1554480"/>
            <a:ext cx="3566160" cy="5486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94360" y="155448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Tier 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94360" y="2103120"/>
            <a:ext cx="3566160" cy="365760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77240" y="2240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Appeals Tribunal (TDLWD)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77240" y="2834640"/>
            <a:ext cx="320040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File via Jobs4TN.gov or written letter. Deadline: 15 calendar days from the date on the mailed notice — strictly enforced. Hearing receives evidence from claimant and employer; tribunal may reverse, affirm, or modify.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178808" y="3017520"/>
            <a:ext cx="146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43400" y="1554480"/>
            <a:ext cx="3566160" cy="5486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343400" y="155448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Tier 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343400" y="2103120"/>
            <a:ext cx="3566160" cy="365760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526280" y="2291003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Office of Administrative Review (TDLWD)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526280" y="2834640"/>
            <a:ext cx="320040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the Appeals Tribunal decision is adverse, appeal to the Office of Administrative Review. Deadlines and procedures are set in the Tribunal decision.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927848" y="3017520"/>
            <a:ext cx="146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8092440" y="1554480"/>
            <a:ext cx="3566160" cy="5486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092440" y="155448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Tier 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092440" y="2103120"/>
            <a:ext cx="3566160" cy="365760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75320" y="2240280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Judicial Review (Chancery Court)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275320" y="2834640"/>
            <a:ext cx="320040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Final administrative decisions are reviewable in Tennessee courts. Deferential review of factual findings; de novo review of questions of law.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BUILDING THE RECORD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Key Strategic Points on Appeal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Get the complete file before the hearing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783080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Request all TDLWD records, case notes, adjudicator requests, and cross-match data — notices rarely explain the full basis.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221992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2219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217627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Challenge notice defects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49631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Missing required elements under TCA § 50-7-303(d)(1) may render the determination procedurally void.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2935224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29352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000" y="2889504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Challenge the fraud classification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3209544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Show ambiguity in the certification question, lack of guidance, reliance on TDLWD's own instructions, or no financial benefit beyond entitlement.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3648456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36484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43000" y="3602736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Challenge the amount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43000" y="3922776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Independently verify the calculation against weekly certifications and actual payment records.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48640" y="4361688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48640" y="4361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43000" y="4315968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Raise equitable defenses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43000" y="4636008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Estoppel, laches, and reliance on agency representations are recognized in Tennessee administrative law.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48640" y="507492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548640" y="50749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143000" y="50292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Preserve every issue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43000" y="5349240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Arguments not raised at the administrative level may be waived on judicial review.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COMMON PITFALL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90-Day vs. 15-Day Clock Problem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120640" cy="237744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2971800"/>
            <a:ext cx="4663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days from notice mailing to appeal the underlying overpayment determination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035040" y="1828800"/>
            <a:ext cx="5394960" cy="237744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217920" y="196596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90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217920" y="297180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days from the overpayment determination to request a waiver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80" y="4434840"/>
            <a:ext cx="10789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These run concurrently, not sequentially.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0080" y="489204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claimant should ordinarily do both: file an appeal challenging the determination AND file a waiver request preserving the non-fault/equity argument — to maximize all available avenues.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Practical Defense Strategies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to do — and when — from notice to resolution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1A772EA-29C3-7D4E-8DA0-AC114461E338}"/>
              </a:ext>
            </a:extLst>
          </p:cNvPr>
          <p:cNvSpPr txBox="1"/>
          <p:nvPr/>
        </p:nvSpPr>
        <p:spPr>
          <a:xfrm>
            <a:off x="1176647" y="209031"/>
            <a:ext cx="9838706" cy="1107996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600" b="1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PUA Program Overview</a:t>
            </a:r>
            <a:endParaRPr lang="en-US" sz="6600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153BF8-2394-5941-96BD-7E0ADA40469D}"/>
              </a:ext>
            </a:extLst>
          </p:cNvPr>
          <p:cNvSpPr txBox="1"/>
          <p:nvPr/>
        </p:nvSpPr>
        <p:spPr>
          <a:xfrm>
            <a:off x="938862" y="2415726"/>
            <a:ext cx="103958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PUA — Pandemic Unemployment Assistance </a:t>
            </a:r>
            <a:r>
              <a:rPr lang="en-US" sz="2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UI to self-employed workers, gig workers, freelancers, and independent contractors otherwise ineligible. Over $131 billion paid nationally.</a:t>
            </a:r>
            <a:endParaRPr lang="en-US" sz="2000" dirty="0"/>
          </a:p>
          <a:p>
            <a:endParaRPr lang="en-US" sz="15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C69626E-3CDB-13A4-795F-A0831D404386}"/>
              </a:ext>
            </a:extLst>
          </p:cNvPr>
          <p:cNvCxnSpPr>
            <a:cxnSpLocks/>
          </p:cNvCxnSpPr>
          <p:nvPr/>
        </p:nvCxnSpPr>
        <p:spPr>
          <a:xfrm>
            <a:off x="6784129" y="6456556"/>
            <a:ext cx="4550548" cy="0"/>
          </a:xfrm>
          <a:prstGeom prst="line">
            <a:avLst/>
          </a:prstGeom>
          <a:ln w="12700">
            <a:solidFill>
              <a:srgbClr val="305A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2331DBF-005B-2C03-B926-7F9CE4645E77}"/>
              </a:ext>
            </a:extLst>
          </p:cNvPr>
          <p:cNvCxnSpPr>
            <a:cxnSpLocks/>
          </p:cNvCxnSpPr>
          <p:nvPr/>
        </p:nvCxnSpPr>
        <p:spPr>
          <a:xfrm>
            <a:off x="635620" y="6456556"/>
            <a:ext cx="4576568" cy="0"/>
          </a:xfrm>
          <a:prstGeom prst="line">
            <a:avLst/>
          </a:prstGeom>
          <a:ln w="12700">
            <a:solidFill>
              <a:srgbClr val="305A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B74DB30-8655-A747-DD96-8C1703C0D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68" t="23250" r="26984" b="38177"/>
          <a:stretch/>
        </p:blipFill>
        <p:spPr>
          <a:xfrm>
            <a:off x="5544457" y="5961250"/>
            <a:ext cx="1037775" cy="8299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E3D691-F2B2-C34B-F4C0-50E83575CB50}"/>
              </a:ext>
            </a:extLst>
          </p:cNvPr>
          <p:cNvSpPr txBox="1"/>
          <p:nvPr/>
        </p:nvSpPr>
        <p:spPr>
          <a:xfrm>
            <a:off x="914400" y="1818640"/>
            <a:ext cx="5590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CARES Act Created Three Temporary Programs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C73C1E-154D-FBB5-00B9-B279CAEAF502}"/>
              </a:ext>
            </a:extLst>
          </p:cNvPr>
          <p:cNvSpPr txBox="1"/>
          <p:nvPr/>
        </p:nvSpPr>
        <p:spPr>
          <a:xfrm>
            <a:off x="938862" y="3160638"/>
            <a:ext cx="9556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FPUC — Federal Pandemic Unemployment Compensation </a:t>
            </a:r>
            <a:r>
              <a:rPr lang="en-US" sz="2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Added a $600/week supplement to all UI recipients; lapsed July 31, 2020; reauthorized at $300/week by the Continued Assistance Act.</a:t>
            </a:r>
            <a:endParaRPr lang="en-US" sz="2000" dirty="0"/>
          </a:p>
          <a:p>
            <a:r>
              <a:rPr lang="en-US" b="1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628BAF-3E65-7B23-C43C-0F6C01731C8A}"/>
              </a:ext>
            </a:extLst>
          </p:cNvPr>
          <p:cNvSpPr txBox="1"/>
          <p:nvPr/>
        </p:nvSpPr>
        <p:spPr>
          <a:xfrm>
            <a:off x="938862" y="4268633"/>
            <a:ext cx="101009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PEUC — Pandemic Emergency Unemployment Compensation </a:t>
            </a:r>
            <a:r>
              <a:rPr lang="en-US" sz="20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benefit duration beyond each state's normal maximums.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D3433D61-877B-43A7-FDB5-1F493227FDEC}"/>
              </a:ext>
            </a:extLst>
          </p:cNvPr>
          <p:cNvSpPr/>
          <p:nvPr/>
        </p:nvSpPr>
        <p:spPr>
          <a:xfrm>
            <a:off x="914400" y="5425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CARES Act, P.L. 116-136 — enacted March 27, 2020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633887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IMMEDIATE STEPS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Upon Receiving an Overpayment Notice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4300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 not ignore it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143000" y="178308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Inaction leads to default, accelerated collection, and interest accrual.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8640" y="233172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3317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43000" y="228600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Determine the classification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" y="260604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Fraud vs. non-fraud — the notice should state which.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143000" y="31089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Calendar both deadlines immediately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43000" y="342900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15 days to appeal; 90 days to request a waiver.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3977640"/>
            <a:ext cx="384048" cy="384048"/>
          </a:xfrm>
          <a:prstGeom prst="ellipse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3977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43000" y="39319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Gather and preserve evidence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43000" y="425196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screenshots, bank records, employment records, TDLWD correspondence, COVID impact documentation.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48640" y="4800600"/>
            <a:ext cx="384048" cy="384048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48640" y="4800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143000" y="475488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Request the complete TDLWD case file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43000" y="507492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You have a right to see the basis for the determination.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IMPORTANT DEFENSE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Challenging a Fraud Classification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1088136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fraud classification forecloses the non-fault waiver, adds 15–35% penalties, accrues monthly interest, may trigger criminal referral, and results in indefinite future disqualification.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Key argument: fraud requires knowing and willful conduct.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Ambiguous certification questions, complex eligibility rules, pandemic-era chaos, and reliance on TDLWD's own guidance are all inconsistent with a fraud finding.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the Appeals Tribunal reverses a fraud finding, the claimant becomes eligible to file a non-fault waiver request.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MATCH THE DEFENSE TO THE COLLECTION METHOD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Defending Against Active Collection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485935"/>
              </p:ext>
            </p:extLst>
          </p:nvPr>
        </p:nvGraphicFramePr>
        <p:xfrm>
          <a:off x="548640" y="1463040"/>
          <a:ext cx="11064240" cy="3730752"/>
        </p:xfrm>
        <a:graphic>
          <a:graphicData uri="http://schemas.openxmlformats.org/drawingml/2006/table">
            <a:tbl>
              <a:tblPr/>
              <a:tblGrid>
                <a:gridCol w="384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3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Collection Method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Defense / Response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Benefit offset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Challenge if notice was deficient, or a waiver/appeal is pending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Tax refund intercept (TOP)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Assert pending appeal/waiver in writing; request a TOP hold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Wage garnishment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Assert statutory exemptions; request a court payment plan; verify garnishment math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Distress warrant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Challenge missing procedural predicate; assert individual vs. employer-debt distinction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Property lien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Challenge if notice and adjudication were not completed before attachment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MANAGING THE DEBT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Payment Plans &amp; Bankruptcy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257800" cy="470916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5257800" cy="50292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77240" y="15087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Payment Plans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4709160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TDLWD has discretion to negotiate a repayment plan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Formalizing a plan typically delays or prevents escalation to garnishment or a distress warrant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Get any plan in writing; retain copies of all payments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Request written confirmation that active collection is suspended while the plan is in effect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355080" y="1508760"/>
            <a:ext cx="5257800" cy="470916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355080" y="1508760"/>
            <a:ext cx="5257800" cy="502920"/>
          </a:xfrm>
          <a:prstGeom prst="rect">
            <a:avLst/>
          </a:prstGeom>
          <a:solidFill>
            <a:srgbClr val="3B4A8C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583680" y="15087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Bankruptcy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29400" y="2194560"/>
            <a:ext cx="4709160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Filing triggers an automatic stay (11 U.S.C. § 362), halting collection immediately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Non-fraud overpayments: generally dischargeable as unsecured debt in Chapter 7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Fraud overpayments: potentially non-dischargeable under 11 U.S.C. § 523(a)(2)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03200" marR="0" lvl="0" indent="-203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–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If the fraud classification is contested and unresolved, argue the debt has not been adjudicated as fraudulent for § 523 purposes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EQUITABLE DEFENSES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Laches, Due Process &amp; Estoppel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1088136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Laches — TDLWD's delay of 2–4 years in issuing determinations, while the claimant spent the funds and changed position, can support a laches defense. Elements: (1) unreasonable delay; (2) prejudice to the claimant.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Due Process (U.S. Const. amend. XIV; Tenn. Const. art. I, § 8) — claimants have a protected property interest in awarded UI benefits. Deprivation requires adequate notice and an opportunity to be heard before collection begins.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1B1B1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Estoppel — where TDLWD provided erroneous guidance relied upon in good faith, equitable estoppel may bar collection, though courts apply this cautiously against government agencies.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50-7-715 · TCA § 50-7-404(a)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Penalties &amp; Interest — Complete Schedule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0" name="Table 0"/>
          <p:cNvGraphicFramePr>
            <a:graphicFrameLocks noGrp="1"/>
          </p:cNvGraphicFramePr>
          <p:nvPr/>
        </p:nvGraphicFramePr>
        <p:xfrm>
          <a:off x="548640" y="1463040"/>
          <a:ext cx="11064240" cy="388620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Overpayment Type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Penalty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Interest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Waiver Available?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Non-fraud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apply (case-dependent)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 — 90-day window, 3-part 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Fraud — 1st instance (post-7/1/2016)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 of overpayment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1.5%/month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(6-yr discretionary exception only)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Fraud — 2nd+ instance (post-7/1/2016)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35% of overpayment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1.5%/month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Fraud — pre-7/1/2016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 of overpayment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1.5%/month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8640" y="4892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Note: an appeal does NOT toll interest on fraud overpayments — interest continues to accrue during the appeal period.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HOW LONG CAN TDLWD PURSUE COLLECTION?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Statutes of Limitations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1" name="Table 0"/>
          <p:cNvGraphicFramePr>
            <a:graphicFrameLocks noGrp="1"/>
          </p:cNvGraphicFramePr>
          <p:nvPr/>
        </p:nvGraphicFramePr>
        <p:xfrm>
          <a:off x="548640" y="1463040"/>
          <a:ext cx="11064240" cy="4343400"/>
        </p:xfrm>
        <a:graphic>
          <a:graphicData uri="http://schemas.openxmlformats.org/drawingml/2006/table">
            <a:tbl>
              <a:tblPr/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86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Claim Type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Limitation Period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Authority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7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State collection of non-fraud overpayment (written obligation)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years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TCA § 28-3-109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Fraud overpayment — mandatory collection period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stated limit; discretionary waiver after 6 years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TCA § 50-7-303(d)(3)(A)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Non-fraud overpayment — discretionary 6-year waiver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 6 years of outstanding balance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TCA § 50-7-303(d)(3)(B)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Tax/premium adjustment refund by employer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years from payment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B1B1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TCA § 50-7-404(c)(1)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3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0" y="-1828800"/>
            <a:ext cx="4572000" cy="45720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50292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438912" cy="438912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417320" y="1417320"/>
            <a:ext cx="9966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self-certification gap (March–Dec. 2020) is a powerful defense: overpayments from this period reflect government-created vulnerability.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31520" y="2395728"/>
            <a:ext cx="438912" cy="438912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239572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417320" y="2350008"/>
            <a:ext cx="9966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is everything — challenging a fraud finding is usually the single highest-leverage move available.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1520" y="3328416"/>
            <a:ext cx="438912" cy="438912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31520" y="332841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417320" y="3282696"/>
            <a:ext cx="9966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15-day appeal and 90-day waiver clocks run concurrently — file both, immediately.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31520" y="4261104"/>
            <a:ext cx="438912" cy="438912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1520" y="426110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417320" y="4215384"/>
            <a:ext cx="9966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Federal PUA waiver authority can override a state-law waiver denial for non-fault overpayments.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31520" y="5193792"/>
            <a:ext cx="438912" cy="438912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31520" y="519379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417320" y="5148072"/>
            <a:ext cx="9966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Exempt property, garnishment limits, payment plans, and bankruptcy all remain available even after a judgment.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"/>
          <p:cNvSpPr/>
          <p:nvPr/>
        </p:nvSpPr>
        <p:spPr>
          <a:xfrm>
            <a:off x="0" y="13716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 txBox="1"/>
          <p:nvPr/>
        </p:nvSpPr>
        <p:spPr>
          <a:xfrm>
            <a:off x="731520" y="2926080"/>
            <a:ext cx="9906000" cy="118872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5400" b="1" i="0" u="none" dirty="0">
                <a:solidFill>
                  <a:srgbClr val="FFFFFF"/>
                </a:solidFill>
                <a:latin typeface="Cambria" pitchFamily="34" charset="0"/>
                <a:ea typeface="Cambria"/>
                <a:cs typeface="Cambria"/>
              </a:rPr>
              <a:t>Questions?</a:t>
            </a:r>
          </a:p>
        </p:txBody>
      </p:sp>
      <p:sp>
        <p:nvSpPr>
          <p:cNvPr id="4" name="Sub"/>
          <p:cNvSpPr txBox="1"/>
          <p:nvPr/>
        </p:nvSpPr>
        <p:spPr>
          <a:xfrm>
            <a:off x="731520" y="4114800"/>
            <a:ext cx="9906000" cy="45720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0" i="1" u="none" dirty="0">
                <a:solidFill>
                  <a:srgbClr val="CADCFC"/>
                </a:solidFill>
                <a:latin typeface="Calibri" pitchFamily="34" charset="0"/>
                <a:ea typeface="Calibri"/>
                <a:cs typeface="Calibri"/>
              </a:rPr>
              <a:t>Happy to discuss patterns, waiver strategy, or appeal deadlines</a:t>
            </a:r>
          </a:p>
        </p:txBody>
      </p:sp>
      <p:sp>
        <p:nvSpPr>
          <p:cNvPr id="6" name="Footer"/>
          <p:cNvSpPr txBox="1"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b="0" i="0" u="none" dirty="0">
                <a:solidFill>
                  <a:srgbClr val="5B6472"/>
                </a:solidFill>
                <a:latin typeface="Calibri" pitchFamily="34" charset="0"/>
                <a:ea typeface="Calibri"/>
                <a:cs typeface="Calibri"/>
              </a:rPr>
              <a:t>PUA Overpayments, Recovery &amp; Defense — Tennessee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"/>
          <p:cNvSpPr/>
          <p:nvPr/>
        </p:nvSpPr>
        <p:spPr>
          <a:xfrm>
            <a:off x="0" y="13716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itle"/>
          <p:cNvSpPr txBox="1"/>
          <p:nvPr/>
        </p:nvSpPr>
        <p:spPr>
          <a:xfrm>
            <a:off x="731520" y="1737360"/>
            <a:ext cx="9906000" cy="82296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400" b="1" i="0" u="none" dirty="0">
                <a:solidFill>
                  <a:srgbClr val="FFFFFF"/>
                </a:solidFill>
                <a:latin typeface="Cambria" pitchFamily="34" charset="0"/>
                <a:ea typeface="Cambria"/>
                <a:cs typeface="Cambria"/>
              </a:rPr>
              <a:t>Contact Information</a:t>
            </a:r>
          </a:p>
        </p:txBody>
      </p:sp>
      <p:sp>
        <p:nvSpPr>
          <p:cNvPr id="4" name="Contact"/>
          <p:cNvSpPr txBox="1"/>
          <p:nvPr/>
        </p:nvSpPr>
        <p:spPr>
          <a:xfrm>
            <a:off x="731520" y="3474720"/>
            <a:ext cx="4389120" cy="1554480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0" u="none" dirty="0">
                <a:solidFill>
                  <a:srgbClr val="FFFFFF"/>
                </a:solidFill>
                <a:latin typeface="Calibri" pitchFamily="34" charset="0"/>
                <a:ea typeface="Calibri"/>
                <a:cs typeface="Calibri"/>
              </a:rPr>
              <a:t>Patty Sellars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0" u="none" dirty="0">
                <a:solidFill>
                  <a:srgbClr val="8FA8E8"/>
                </a:solidFill>
                <a:latin typeface="Calibri" pitchFamily="34" charset="0"/>
                <a:ea typeface="Calibri"/>
                <a:cs typeface="Calibri"/>
                <a:hlinkClick r:id="rId2"/>
              </a:rPr>
              <a:t>psellars@las.org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600" b="0" i="0" u="none" dirty="0">
                <a:solidFill>
                  <a:srgbClr val="CADCFC"/>
                </a:solidFill>
                <a:latin typeface="Calibri" pitchFamily="34" charset="0"/>
                <a:ea typeface="Calibri"/>
                <a:cs typeface="Calibri"/>
              </a:rPr>
              <a:t>(931) 771-9162</a:t>
            </a:r>
          </a:p>
        </p:txBody>
      </p:sp>
      <p:sp>
        <p:nvSpPr>
          <p:cNvPr id="5" name="Contact"/>
          <p:cNvSpPr txBox="1"/>
          <p:nvPr/>
        </p:nvSpPr>
        <p:spPr>
          <a:xfrm>
            <a:off x="6035040" y="3474720"/>
            <a:ext cx="4389120" cy="1554480"/>
          </a:xfrm>
          <a:prstGeom prst="rect">
            <a:avLst/>
          </a:prstGeom>
          <a:noFill/>
          <a:ln/>
        </p:spPr>
        <p:txBody>
          <a:bodyPr wrap="square" rtlCol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i="0" u="none" dirty="0">
                <a:solidFill>
                  <a:srgbClr val="FFFFFF"/>
                </a:solidFill>
                <a:latin typeface="Calibri" pitchFamily="34" charset="0"/>
                <a:ea typeface="Calibri"/>
                <a:cs typeface="Calibri"/>
              </a:rPr>
              <a:t>Trina Hughes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0" u="none" dirty="0">
                <a:solidFill>
                  <a:srgbClr val="8FA8E8"/>
                </a:solidFill>
                <a:latin typeface="Calibri" pitchFamily="34" charset="0"/>
                <a:ea typeface="Calibri"/>
                <a:cs typeface="Calibri"/>
                <a:hlinkClick r:id="rId3"/>
              </a:rPr>
              <a:t>thughes@las.org</a:t>
            </a:r>
          </a:p>
          <a:p>
            <a:pPr algn="l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600" b="0" i="0" u="none" dirty="0">
                <a:solidFill>
                  <a:srgbClr val="CADCFC"/>
                </a:solidFill>
                <a:latin typeface="Calibri" pitchFamily="34" charset="0"/>
                <a:ea typeface="Calibri"/>
                <a:cs typeface="Calibri"/>
              </a:rPr>
              <a:t>(865) 413-1992</a:t>
            </a:r>
          </a:p>
        </p:txBody>
      </p:sp>
      <p:sp>
        <p:nvSpPr>
          <p:cNvPr id="7" name="Footer"/>
          <p:cNvSpPr txBox="1"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b="0" i="0" u="none" dirty="0">
                <a:solidFill>
                  <a:srgbClr val="5B6472"/>
                </a:solidFill>
                <a:latin typeface="Calibri" pitchFamily="34" charset="0"/>
                <a:ea typeface="Calibri"/>
                <a:cs typeface="Calibri"/>
              </a:rPr>
              <a:t>PUA Overpayments, Recovery &amp; Defense — Tennessee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STATUTORY FRAMEWORK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Later Amendments Expanded and Extended Relief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1088136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Continued Assistance Act (Dec. 27, 2020) — added documentation requirements for weeks claimed on/after Dec. 27, 2020; authorized states to waive non-fault PUA overpayments; reauthorized FPUC at $300/week.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 Rescue Plan Act (ARPA, March 11, 2021) — extended PUA/CARES programs through weeks ending Sept. 6, 2021; raised max PUA weeks from 50 to 79; funded DOL program integrity work.</a:t>
            </a:r>
            <a:endParaRPr lang="en-US" sz="20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Earner Unemployment Compensation (MEUC) — $100/week for individuals with at least $5,000 in net self-employment income who were also receiving UI.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Self-Certification Gap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246715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DEFENSE SIGNIFICANCE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064240" cy="13716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600200"/>
            <a:ext cx="491360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March 27, 2020  →  December 26, 2020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210312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~9 months with no documentation required to substantiate employment or self-employment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85800" y="3255264"/>
            <a:ext cx="128016" cy="128016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960120" y="309067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Claimants self-certified their eligibility during this period.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85800" y="4032504"/>
            <a:ext cx="128016" cy="128016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386791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DOL-OIG disagreed with ETA's interpretation as early as May 2020 — but was overruled.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85800" y="4809744"/>
            <a:ext cx="128016" cy="128016"/>
          </a:xfrm>
          <a:prstGeom prst="ellipse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60120" y="4645152"/>
            <a:ext cx="10424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overpayments from this window reflect a government-created vulnerability, not claimant fraud.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Overpayments: Classification, Causes &amp; Consequences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notice requirements and the fraud / non-fraud divide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chemeClr val="accent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REQUIREMENTS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an Overpayment Notice Must Contain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TCA § 50-7-303(d)(1)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overpayment is any amount paid to a claimant exceeding the benefits to which they were entitled. Upon determination, TDLWD must mail a notice containing: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331720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2331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88720" y="2350008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amount of the overpayment and any penalties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0080" y="2898648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28986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916936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reason(s) for the determination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40080" y="3465576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34655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88720" y="3483864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claimant's right to appeal (TCA § 50-7-304)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40080" y="4032504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0080" y="40325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88720" y="405079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claimant's right to request a waiver (TCA § 50-7-303(d)(2))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40080" y="4599432"/>
            <a:ext cx="365760" cy="365760"/>
          </a:xfrm>
          <a:prstGeom prst="ellipse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45994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88720" y="461772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applicable deadlines for both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548640" y="5394960"/>
            <a:ext cx="11064240" cy="86868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77240" y="5486400"/>
            <a:ext cx="10607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Defense Note: A deficient, misaddressed, or untimely notice may make the determination procedurally challengeable. Benefit offset cannot lawfully begin until proper notice is given.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59436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Non-Fraud vs. Fraud Overpayments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257800" cy="470916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508760"/>
            <a:ext cx="5257800" cy="50292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5087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Non-Fraud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2194560"/>
            <a:ext cx="4709160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received without intentional misrepresentation or willful nondisclosure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causes: earnings misreporting, employer appeal reversals, retroactive ineligibility, state calculation error, missed information requests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Repayment required; no fraud penalties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may apply case-dependent (TCA § 50-7-715(c))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Waiver available if 3-part test met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55080" y="1508760"/>
            <a:ext cx="5257800" cy="4709160"/>
          </a:xfrm>
          <a:prstGeom prst="rect">
            <a:avLst/>
          </a:prstGeom>
          <a:solidFill>
            <a:srgbClr val="F4F6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355080" y="1508760"/>
            <a:ext cx="5257800" cy="502920"/>
          </a:xfrm>
          <a:prstGeom prst="rect">
            <a:avLst/>
          </a:prstGeom>
          <a:solidFill>
            <a:srgbClr val="FF00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583680" y="15087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629400" y="2194560"/>
            <a:ext cx="4709160" cy="3794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Claimant knowingly gave false information or intentionally withheld material information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repayment required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Penalty: 15% (1st instance) / 35% (subsequent) of overpaid amount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Interest accrues at 1.5%/month; appeal does NOT toll interest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4–52 week future disqualification, plus ongoing disqualification while balance is outstanding</a:t>
            </a:r>
            <a:endParaRPr lang="en-US" sz="1300" dirty="0"/>
          </a:p>
          <a:p>
            <a:pPr marL="203200" indent="-203200">
              <a:spcAft>
                <a:spcPts val="1000"/>
              </a:spcAft>
              <a:buSzPct val="100000"/>
              <a:buChar char="–"/>
            </a:pPr>
            <a:r>
              <a:rPr lang="en-US" sz="1300" dirty="0">
                <a:solidFill>
                  <a:srgbClr val="1B1B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Possible criminal referral; waiver generally unavailable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114800"/>
            <a:ext cx="5486400" cy="5486400"/>
          </a:xfrm>
          <a:prstGeom prst="ellipse">
            <a:avLst/>
          </a:prstGeom>
          <a:solidFill>
            <a:srgbClr val="24316E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731520" y="1965960"/>
            <a:ext cx="2743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30632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DOL Breakdown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97764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ADCF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Why systemic government failure matters to every individual defense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B647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PUA Overpayments, Recovery &amp; Defense — Tennessee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B165393D3CA44BAE906671A0658D6" ma:contentTypeVersion="21" ma:contentTypeDescription="Create a new document." ma:contentTypeScope="" ma:versionID="56b1960a92f945c2745705c82d1940b3">
  <xsd:schema xmlns:xsd="http://www.w3.org/2001/XMLSchema" xmlns:xs="http://www.w3.org/2001/XMLSchema" xmlns:p="http://schemas.microsoft.com/office/2006/metadata/properties" xmlns:ns2="0ae67c7c-e5aa-40e5-879d-8f54f4cbf982" xmlns:ns3="3103db95-a666-467e-b670-3b742545c796" targetNamespace="http://schemas.microsoft.com/office/2006/metadata/properties" ma:root="true" ma:fieldsID="d2bfbfc9f235a4438d1c65d3445bd040" ns2:_="" ns3:_="">
    <xsd:import namespace="0ae67c7c-e5aa-40e5-879d-8f54f4cbf982"/>
    <xsd:import namespace="3103db95-a666-467e-b670-3b742545c7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Notes0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PersonResponsibl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67c7c-e5aa-40e5-879d-8f54f4cbf9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s0" ma:index="15" nillable="true" ma:displayName="Notes" ma:description="Notes" ma:internalName="Notes0">
      <xsd:simpleType>
        <xsd:restriction base="dms:Text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PersonResponsible" ma:index="25" nillable="true" ma:displayName="Person Responsible" ma:format="Dropdown" ma:internalName="PersonResponsible">
      <xsd:simpleType>
        <xsd:restriction base="dms:Text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03db95-a666-467e-b670-3b742545c79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d989c8bd-f453-476d-af37-d78f05830c54}" ma:internalName="TaxCatchAll" ma:showField="CatchAllData" ma:web="3103db95-a666-467e-b670-3b742545c7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0ae67c7c-e5aa-40e5-879d-8f54f4cbf982" xsi:nil="true"/>
    <SharedWithUsers xmlns="3103db95-a666-467e-b670-3b742545c796">
      <UserInfo>
        <DisplayName/>
        <AccountId xsi:nil="true"/>
        <AccountType/>
      </UserInfo>
    </SharedWithUsers>
    <TaxCatchAll xmlns="3103db95-a666-467e-b670-3b742545c796" xsi:nil="true"/>
    <Notes0 xmlns="0ae67c7c-e5aa-40e5-879d-8f54f4cbf982" xsi:nil="true"/>
    <PersonResponsible xmlns="0ae67c7c-e5aa-40e5-879d-8f54f4cbf982" xsi:nil="true"/>
  </documentManagement>
</p:properties>
</file>

<file path=customXml/itemProps1.xml><?xml version="1.0" encoding="utf-8"?>
<ds:datastoreItem xmlns:ds="http://schemas.openxmlformats.org/officeDocument/2006/customXml" ds:itemID="{3CF0388C-41A1-4CE9-8313-3BF56838AD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e67c7c-e5aa-40e5-879d-8f54f4cbf982"/>
    <ds:schemaRef ds:uri="3103db95-a666-467e-b670-3b742545c7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8A6079-F03A-4263-BE82-F0151EFC2F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07683E-11E9-45B7-84CA-C7EBC68DF4C4}">
  <ds:schemaRefs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0ae67c7c-e5aa-40e5-879d-8f54f4cbf982"/>
    <ds:schemaRef ds:uri="3103db95-a666-467e-b670-3b742545c796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3592</Words>
  <Application>Microsoft Office PowerPoint</Application>
  <PresentationFormat>Widescreen</PresentationFormat>
  <Paragraphs>456</Paragraphs>
  <Slides>39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Aptos</vt:lpstr>
      <vt:lpstr>Arial</vt:lpstr>
      <vt:lpstr>Calibri</vt:lpstr>
      <vt:lpstr>Calibri Light</vt:lpstr>
      <vt:lpstr>Cambria</vt:lpstr>
      <vt:lpstr>Palatino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Patty Sellars</dc:creator>
  <cp:lastModifiedBy>Trina Hughes</cp:lastModifiedBy>
  <cp:revision>14</cp:revision>
  <dcterms:created xsi:type="dcterms:W3CDTF">2013-07-15T20:26:40Z</dcterms:created>
  <dcterms:modified xsi:type="dcterms:W3CDTF">2026-08-10T18:18:17Z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ProgID">
    <vt:lpwstr/>
  </property>
  <property fmtid="{D5CDD505-2E9C-101B-9397-08002B2CF9AE}" pid="3" name="ContentTypeId">
    <vt:lpwstr>0x010100962B165393D3CA44BAE906671A0658D6</vt:lpwstr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</Properties>
</file>