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6" r:id="rId5"/>
    <p:sldId id="271" r:id="rId6"/>
    <p:sldId id="272" r:id="rId7"/>
    <p:sldId id="273" r:id="rId8"/>
    <p:sldId id="274" r:id="rId9"/>
    <p:sldId id="275" r:id="rId10"/>
    <p:sldId id="276" r:id="rId11"/>
    <p:sldId id="282" r:id="rId12"/>
    <p:sldId id="277" r:id="rId13"/>
    <p:sldId id="278" r:id="rId14"/>
    <p:sldId id="283" r:id="rId15"/>
    <p:sldId id="279" r:id="rId16"/>
    <p:sldId id="280" r:id="rId17"/>
    <p:sldId id="281" r:id="rId18"/>
    <p:sldId id="262" r:id="rId19"/>
  </p:sldIdLst>
  <p:sldSz cx="18288000" cy="10287000"/>
  <p:notesSz cx="6858000" cy="9144000"/>
  <p:embeddedFontLst>
    <p:embeddedFont>
      <p:font typeface="Georgia Pro" panose="02040502050405020303" pitchFamily="18" charset="0"/>
      <p:regular r:id="rId21"/>
      <p:bold r:id="rId22"/>
      <p:italic r:id="rId23"/>
      <p:boldItalic r:id="rId24"/>
    </p:embeddedFont>
    <p:embeddedFont>
      <p:font typeface="Kannada MN"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6FCFB1-78AF-471B-8CEE-65F0137E5333}">
          <p14:sldIdLst>
            <p14:sldId id="256"/>
            <p14:sldId id="271"/>
            <p14:sldId id="272"/>
            <p14:sldId id="273"/>
            <p14:sldId id="274"/>
            <p14:sldId id="275"/>
            <p14:sldId id="276"/>
            <p14:sldId id="282"/>
            <p14:sldId id="277"/>
            <p14:sldId id="278"/>
            <p14:sldId id="283"/>
            <p14:sldId id="279"/>
            <p14:sldId id="280"/>
            <p14:sldId id="281"/>
            <p14:sldId id="2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5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540" y="72"/>
      </p:cViewPr>
      <p:guideLst>
        <p:guide orient="horz" pos="2160"/>
        <p:guide pos="2880"/>
      </p:guideLst>
    </p:cSldViewPr>
  </p:slideViewPr>
  <p:notesTextViewPr>
    <p:cViewPr>
      <p:scale>
        <a:sx n="1" d="1"/>
        <a:sy n="1" d="1"/>
      </p:scale>
      <p:origin x="0" y="-30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Steen" userId="ff8bc038-b677-4b5b-a854-2a6876809874" providerId="ADAL" clId="{7303B943-75F7-4665-9EAB-3F4991164D79}"/>
    <pc:docChg chg="undo redo custSel addSld modSld modSection">
      <pc:chgData name="Jonathan Steen" userId="ff8bc038-b677-4b5b-a854-2a6876809874" providerId="ADAL" clId="{7303B943-75F7-4665-9EAB-3F4991164D79}" dt="2026-08-09T20:26:47.734" v="1335" actId="20577"/>
      <pc:docMkLst>
        <pc:docMk/>
      </pc:docMkLst>
      <pc:sldChg chg="modSp mod">
        <pc:chgData name="Jonathan Steen" userId="ff8bc038-b677-4b5b-a854-2a6876809874" providerId="ADAL" clId="{7303B943-75F7-4665-9EAB-3F4991164D79}" dt="2026-08-09T20:25:44.859" v="1334" actId="20577"/>
        <pc:sldMkLst>
          <pc:docMk/>
          <pc:sldMk cId="0" sldId="256"/>
        </pc:sldMkLst>
        <pc:spChg chg="mod">
          <ac:chgData name="Jonathan Steen" userId="ff8bc038-b677-4b5b-a854-2a6876809874" providerId="ADAL" clId="{7303B943-75F7-4665-9EAB-3F4991164D79}" dt="2026-08-09T20:25:44.859" v="1334" actId="20577"/>
          <ac:spMkLst>
            <pc:docMk/>
            <pc:sldMk cId="0" sldId="256"/>
            <ac:spMk id="8" creationId="{00000000-0000-0000-0000-000000000000}"/>
          </ac:spMkLst>
        </pc:spChg>
      </pc:sldChg>
      <pc:sldChg chg="modSp mod">
        <pc:chgData name="Jonathan Steen" userId="ff8bc038-b677-4b5b-a854-2a6876809874" providerId="ADAL" clId="{7303B943-75F7-4665-9EAB-3F4991164D79}" dt="2026-08-09T19:47:29.318" v="458" actId="26606"/>
        <pc:sldMkLst>
          <pc:docMk/>
          <pc:sldMk cId="1489034549" sldId="271"/>
        </pc:sldMkLst>
        <pc:picChg chg="mod">
          <ac:chgData name="Jonathan Steen" userId="ff8bc038-b677-4b5b-a854-2a6876809874" providerId="ADAL" clId="{7303B943-75F7-4665-9EAB-3F4991164D79}" dt="2026-08-09T19:47:29.318" v="458" actId="26606"/>
          <ac:picMkLst>
            <pc:docMk/>
            <pc:sldMk cId="1489034549" sldId="271"/>
            <ac:picMk id="10" creationId="{37BC1738-7F72-D9E8-F429-95BD94B39CEB}"/>
          </ac:picMkLst>
        </pc:picChg>
      </pc:sldChg>
      <pc:sldChg chg="modSp mod">
        <pc:chgData name="Jonathan Steen" userId="ff8bc038-b677-4b5b-a854-2a6876809874" providerId="ADAL" clId="{7303B943-75F7-4665-9EAB-3F4991164D79}" dt="2026-08-09T19:47:29.318" v="458" actId="26606"/>
        <pc:sldMkLst>
          <pc:docMk/>
          <pc:sldMk cId="1099772261" sldId="272"/>
        </pc:sldMkLst>
        <pc:picChg chg="mod">
          <ac:chgData name="Jonathan Steen" userId="ff8bc038-b677-4b5b-a854-2a6876809874" providerId="ADAL" clId="{7303B943-75F7-4665-9EAB-3F4991164D79}" dt="2026-08-09T19:47:29.318" v="458" actId="26606"/>
          <ac:picMkLst>
            <pc:docMk/>
            <pc:sldMk cId="1099772261" sldId="272"/>
            <ac:picMk id="9" creationId="{2C45989C-36C4-49C7-7788-22ABC49BBD1E}"/>
          </ac:picMkLst>
        </pc:picChg>
      </pc:sldChg>
      <pc:sldChg chg="modSp mod">
        <pc:chgData name="Jonathan Steen" userId="ff8bc038-b677-4b5b-a854-2a6876809874" providerId="ADAL" clId="{7303B943-75F7-4665-9EAB-3F4991164D79}" dt="2026-08-09T19:51:45.209" v="482" actId="1076"/>
        <pc:sldMkLst>
          <pc:docMk/>
          <pc:sldMk cId="1381683344" sldId="276"/>
        </pc:sldMkLst>
        <pc:spChg chg="mod">
          <ac:chgData name="Jonathan Steen" userId="ff8bc038-b677-4b5b-a854-2a6876809874" providerId="ADAL" clId="{7303B943-75F7-4665-9EAB-3F4991164D79}" dt="2026-08-09T19:50:17.043" v="471" actId="1076"/>
          <ac:spMkLst>
            <pc:docMk/>
            <pc:sldMk cId="1381683344" sldId="276"/>
            <ac:spMk id="7" creationId="{BB952C51-9171-06C4-FD94-93210C2EBBDA}"/>
          </ac:spMkLst>
        </pc:spChg>
        <pc:spChg chg="mod">
          <ac:chgData name="Jonathan Steen" userId="ff8bc038-b677-4b5b-a854-2a6876809874" providerId="ADAL" clId="{7303B943-75F7-4665-9EAB-3F4991164D79}" dt="2026-08-09T19:51:45.209" v="482" actId="1076"/>
          <ac:spMkLst>
            <pc:docMk/>
            <pc:sldMk cId="1381683344" sldId="276"/>
            <ac:spMk id="8" creationId="{40CEFE8D-E06F-40D8-209F-223EBCB500CE}"/>
          </ac:spMkLst>
        </pc:spChg>
        <pc:picChg chg="mod">
          <ac:chgData name="Jonathan Steen" userId="ff8bc038-b677-4b5b-a854-2a6876809874" providerId="ADAL" clId="{7303B943-75F7-4665-9EAB-3F4991164D79}" dt="2026-08-09T19:49:28.160" v="465" actId="1076"/>
          <ac:picMkLst>
            <pc:docMk/>
            <pc:sldMk cId="1381683344" sldId="276"/>
            <ac:picMk id="13" creationId="{006D3157-89A3-4C42-FDDC-11A25D4757D3}"/>
          </ac:picMkLst>
        </pc:picChg>
      </pc:sldChg>
      <pc:sldChg chg="addSp modSp modNotesTx">
        <pc:chgData name="Jonathan Steen" userId="ff8bc038-b677-4b5b-a854-2a6876809874" providerId="ADAL" clId="{7303B943-75F7-4665-9EAB-3F4991164D79}" dt="2026-08-07T22:17:14.938" v="338" actId="20577"/>
        <pc:sldMkLst>
          <pc:docMk/>
          <pc:sldMk cId="3611983004" sldId="278"/>
        </pc:sldMkLst>
      </pc:sldChg>
      <pc:sldChg chg="modSp mod">
        <pc:chgData name="Jonathan Steen" userId="ff8bc038-b677-4b5b-a854-2a6876809874" providerId="ADAL" clId="{7303B943-75F7-4665-9EAB-3F4991164D79}" dt="2026-08-09T19:55:02.679" v="499" actId="20577"/>
        <pc:sldMkLst>
          <pc:docMk/>
          <pc:sldMk cId="752243416" sldId="279"/>
        </pc:sldMkLst>
        <pc:spChg chg="mod">
          <ac:chgData name="Jonathan Steen" userId="ff8bc038-b677-4b5b-a854-2a6876809874" providerId="ADAL" clId="{7303B943-75F7-4665-9EAB-3F4991164D79}" dt="2026-08-09T19:55:02.679" v="499" actId="20577"/>
          <ac:spMkLst>
            <pc:docMk/>
            <pc:sldMk cId="752243416" sldId="279"/>
            <ac:spMk id="8" creationId="{1AAB65C7-BB7B-3CC5-7025-698B7555C02B}"/>
          </ac:spMkLst>
        </pc:spChg>
      </pc:sldChg>
      <pc:sldChg chg="modSp mod">
        <pc:chgData name="Jonathan Steen" userId="ff8bc038-b677-4b5b-a854-2a6876809874" providerId="ADAL" clId="{7303B943-75F7-4665-9EAB-3F4991164D79}" dt="2026-08-09T19:56:01.789" v="504" actId="1076"/>
        <pc:sldMkLst>
          <pc:docMk/>
          <pc:sldMk cId="3273778529" sldId="280"/>
        </pc:sldMkLst>
        <pc:spChg chg="mod">
          <ac:chgData name="Jonathan Steen" userId="ff8bc038-b677-4b5b-a854-2a6876809874" providerId="ADAL" clId="{7303B943-75F7-4665-9EAB-3F4991164D79}" dt="2026-08-09T19:56:01.789" v="504" actId="1076"/>
          <ac:spMkLst>
            <pc:docMk/>
            <pc:sldMk cId="3273778529" sldId="280"/>
            <ac:spMk id="7" creationId="{5A10F3CB-3B83-2FB9-9B87-A8F0E305ADC5}"/>
          </ac:spMkLst>
        </pc:spChg>
        <pc:spChg chg="mod">
          <ac:chgData name="Jonathan Steen" userId="ff8bc038-b677-4b5b-a854-2a6876809874" providerId="ADAL" clId="{7303B943-75F7-4665-9EAB-3F4991164D79}" dt="2026-08-09T19:55:49.589" v="503" actId="1076"/>
          <ac:spMkLst>
            <pc:docMk/>
            <pc:sldMk cId="3273778529" sldId="280"/>
            <ac:spMk id="8" creationId="{544B829E-C79E-C4FE-EB14-25E4BEBB27C3}"/>
          </ac:spMkLst>
        </pc:spChg>
      </pc:sldChg>
      <pc:sldChg chg="modSp mod">
        <pc:chgData name="Jonathan Steen" userId="ff8bc038-b677-4b5b-a854-2a6876809874" providerId="ADAL" clId="{7303B943-75F7-4665-9EAB-3F4991164D79}" dt="2026-08-09T19:57:06.494" v="529" actId="1076"/>
        <pc:sldMkLst>
          <pc:docMk/>
          <pc:sldMk cId="4057292613" sldId="281"/>
        </pc:sldMkLst>
        <pc:spChg chg="mod">
          <ac:chgData name="Jonathan Steen" userId="ff8bc038-b677-4b5b-a854-2a6876809874" providerId="ADAL" clId="{7303B943-75F7-4665-9EAB-3F4991164D79}" dt="2026-08-09T19:56:46" v="528" actId="20577"/>
          <ac:spMkLst>
            <pc:docMk/>
            <pc:sldMk cId="4057292613" sldId="281"/>
            <ac:spMk id="7" creationId="{000DD787-80B7-21CC-C0CA-2AB6C55877EE}"/>
          </ac:spMkLst>
        </pc:spChg>
        <pc:spChg chg="mod">
          <ac:chgData name="Jonathan Steen" userId="ff8bc038-b677-4b5b-a854-2a6876809874" providerId="ADAL" clId="{7303B943-75F7-4665-9EAB-3F4991164D79}" dt="2026-08-09T19:57:06.494" v="529" actId="1076"/>
          <ac:spMkLst>
            <pc:docMk/>
            <pc:sldMk cId="4057292613" sldId="281"/>
            <ac:spMk id="8" creationId="{FC0F25BE-9CFA-C55E-642B-ECA25C798A56}"/>
          </ac:spMkLst>
        </pc:spChg>
      </pc:sldChg>
      <pc:sldChg chg="modSp add mod modNotesTx">
        <pc:chgData name="Jonathan Steen" userId="ff8bc038-b677-4b5b-a854-2a6876809874" providerId="ADAL" clId="{7303B943-75F7-4665-9EAB-3F4991164D79}" dt="2026-08-09T20:21:29.384" v="1332" actId="20577"/>
        <pc:sldMkLst>
          <pc:docMk/>
          <pc:sldMk cId="1381683345" sldId="282"/>
        </pc:sldMkLst>
        <pc:spChg chg="mod">
          <ac:chgData name="Jonathan Steen" userId="ff8bc038-b677-4b5b-a854-2a6876809874" providerId="ADAL" clId="{7303B943-75F7-4665-9EAB-3F4991164D79}" dt="2026-08-09T19:53:27.888" v="492" actId="1076"/>
          <ac:spMkLst>
            <pc:docMk/>
            <pc:sldMk cId="1381683345" sldId="282"/>
            <ac:spMk id="7" creationId="{BB952C51-9171-06C4-FD94-93210C2EBBDA}"/>
          </ac:spMkLst>
        </pc:spChg>
        <pc:spChg chg="mod">
          <ac:chgData name="Jonathan Steen" userId="ff8bc038-b677-4b5b-a854-2a6876809874" providerId="ADAL" clId="{7303B943-75F7-4665-9EAB-3F4991164D79}" dt="2026-08-09T19:51:32.396" v="481" actId="1076"/>
          <ac:spMkLst>
            <pc:docMk/>
            <pc:sldMk cId="1381683345" sldId="282"/>
            <ac:spMk id="8" creationId="{40CEFE8D-E06F-40D8-209F-223EBCB500CE}"/>
          </ac:spMkLst>
        </pc:spChg>
        <pc:picChg chg="mod">
          <ac:chgData name="Jonathan Steen" userId="ff8bc038-b677-4b5b-a854-2a6876809874" providerId="ADAL" clId="{7303B943-75F7-4665-9EAB-3F4991164D79}" dt="2026-08-09T19:52:54.076" v="490" actId="1076"/>
          <ac:picMkLst>
            <pc:docMk/>
            <pc:sldMk cId="1381683345" sldId="282"/>
            <ac:picMk id="13" creationId="{006D3157-89A3-4C42-FDDC-11A25D4757D3}"/>
          </ac:picMkLst>
        </pc:picChg>
      </pc:sldChg>
      <pc:sldChg chg="modSp add mod modNotesTx">
        <pc:chgData name="Jonathan Steen" userId="ff8bc038-b677-4b5b-a854-2a6876809874" providerId="ADAL" clId="{7303B943-75F7-4665-9EAB-3F4991164D79}" dt="2026-08-09T20:26:47.734" v="1335" actId="20577"/>
        <pc:sldMkLst>
          <pc:docMk/>
          <pc:sldMk cId="2246043559" sldId="283"/>
        </pc:sldMkLst>
        <pc:spChg chg="mod">
          <ac:chgData name="Jonathan Steen" userId="ff8bc038-b677-4b5b-a854-2a6876809874" providerId="ADAL" clId="{7303B943-75F7-4665-9EAB-3F4991164D79}" dt="2026-08-09T20:18:04.712" v="998" actId="1076"/>
          <ac:spMkLst>
            <pc:docMk/>
            <pc:sldMk cId="2246043559" sldId="283"/>
            <ac:spMk id="7" creationId="{426E752E-00D8-42A4-A4F9-7DE5EA00E86C}"/>
          </ac:spMkLst>
        </pc:spChg>
        <pc:spChg chg="mod">
          <ac:chgData name="Jonathan Steen" userId="ff8bc038-b677-4b5b-a854-2a6876809874" providerId="ADAL" clId="{7303B943-75F7-4665-9EAB-3F4991164D79}" dt="2026-08-09T20:18:18.178" v="1000" actId="1076"/>
          <ac:spMkLst>
            <pc:docMk/>
            <pc:sldMk cId="2246043559" sldId="283"/>
            <ac:spMk id="8" creationId="{3A749EAC-5860-51BD-1912-958F3F147A32}"/>
          </ac:spMkLst>
        </pc:spChg>
        <pc:picChg chg="mod">
          <ac:chgData name="Jonathan Steen" userId="ff8bc038-b677-4b5b-a854-2a6876809874" providerId="ADAL" clId="{7303B943-75F7-4665-9EAB-3F4991164D79}" dt="2026-08-09T20:18:08.690" v="999" actId="1076"/>
          <ac:picMkLst>
            <pc:docMk/>
            <pc:sldMk cId="2246043559" sldId="283"/>
            <ac:picMk id="10" creationId="{AC3D49B2-10A1-4957-D290-24CBF04FABB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E69E35-866B-4C9B-9F29-E07EC6602C32}" type="datetimeFigureOut">
              <a:rPr lang="en-US" smtClean="0"/>
              <a:t>8/7/2026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2051F3-09AE-4145-A3F9-14EA41CEBC93}" type="slidenum">
              <a:rPr lang="en-US" smtClean="0"/>
              <a:t>‹#›</a:t>
            </a:fld>
            <a:endParaRPr lang="en-US"/>
          </a:p>
        </p:txBody>
      </p:sp>
    </p:spTree>
    <p:extLst>
      <p:ext uri="{BB962C8B-B14F-4D97-AF65-F5344CB8AC3E}">
        <p14:creationId xmlns:p14="http://schemas.microsoft.com/office/powerpoint/2010/main" val="105802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for context clues in the conversation. If someone wants to sue for something or file a claim against someone or go to court to get something back (property or money), think about the possible statutes of limitations and inquire about the date of potential trigger events.</a:t>
            </a:r>
          </a:p>
        </p:txBody>
      </p:sp>
      <p:sp>
        <p:nvSpPr>
          <p:cNvPr id="4" name="Slide Number Placeholder 3"/>
          <p:cNvSpPr>
            <a:spLocks noGrp="1"/>
          </p:cNvSpPr>
          <p:nvPr>
            <p:ph type="sldNum" sz="quarter" idx="5"/>
          </p:nvPr>
        </p:nvSpPr>
        <p:spPr/>
        <p:txBody>
          <a:bodyPr/>
          <a:lstStyle/>
          <a:p>
            <a:fld id="{A72051F3-09AE-4145-A3F9-14EA41CEBC93}" type="slidenum">
              <a:rPr lang="en-US" smtClean="0"/>
              <a:t>8</a:t>
            </a:fld>
            <a:endParaRPr lang="en-US"/>
          </a:p>
        </p:txBody>
      </p:sp>
    </p:spTree>
    <p:extLst>
      <p:ext uri="{BB962C8B-B14F-4D97-AF65-F5344CB8AC3E}">
        <p14:creationId xmlns:p14="http://schemas.microsoft.com/office/powerpoint/2010/main" val="1750175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Serious business, not only for risk management, but for ethical compliance – Attorney Stuart Public Censure for failing to have appropriate systems in place</a:t>
            </a:r>
          </a:p>
          <a:p>
            <a:r>
              <a:rPr lang="en-US" dirty="0"/>
              <a:t>Dual calendar systems still matter: In the past, a dual calendar was sometimes understood to mean independent calendars managed by two different responsible firm members. Over the last 20 years, the concept sometimes meant keeping both a paper and digital calendar. Today the same concept applies but the execution can be more flexible. The rule is not the medium. Rather, the goal is to protect against foreseeable risks of (1) continuity if technology fails and (2) verification of critical dates.</a:t>
            </a:r>
          </a:p>
        </p:txBody>
      </p:sp>
      <p:sp>
        <p:nvSpPr>
          <p:cNvPr id="4" name="Slide Number Placeholder 3"/>
          <p:cNvSpPr>
            <a:spLocks noGrp="1"/>
          </p:cNvSpPr>
          <p:nvPr>
            <p:ph type="sldNum" sz="quarter" idx="5"/>
          </p:nvPr>
        </p:nvSpPr>
        <p:spPr/>
        <p:txBody>
          <a:bodyPr/>
          <a:lstStyle/>
          <a:p>
            <a:fld id="{A72051F3-09AE-4145-A3F9-14EA41CEBC93}" type="slidenum">
              <a:rPr lang="en-US" smtClean="0"/>
              <a:t>10</a:t>
            </a:fld>
            <a:endParaRPr lang="en-US"/>
          </a:p>
        </p:txBody>
      </p:sp>
    </p:spTree>
    <p:extLst>
      <p:ext uri="{BB962C8B-B14F-4D97-AF65-F5344CB8AC3E}">
        <p14:creationId xmlns:p14="http://schemas.microsoft.com/office/powerpoint/2010/main" val="390016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DCA1-D316-5C62-E59E-92539668F9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A085A-1ACD-3F04-BD5A-250998B8E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08BAE-724C-0D0E-2C18-1026D034FC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812799-7151-E0FF-5765-EB087DC265AC}"/>
              </a:ext>
            </a:extLst>
          </p:cNvPr>
          <p:cNvSpPr>
            <a:spLocks noGrp="1"/>
          </p:cNvSpPr>
          <p:nvPr>
            <p:ph type="sldNum" sz="quarter" idx="5"/>
          </p:nvPr>
        </p:nvSpPr>
        <p:spPr/>
        <p:txBody>
          <a:bodyPr/>
          <a:lstStyle/>
          <a:p>
            <a:fld id="{A72051F3-09AE-4145-A3F9-14EA41CEBC93}" type="slidenum">
              <a:rPr lang="en-US" smtClean="0"/>
              <a:t>11</a:t>
            </a:fld>
            <a:endParaRPr lang="en-US"/>
          </a:p>
        </p:txBody>
      </p:sp>
    </p:spTree>
    <p:extLst>
      <p:ext uri="{BB962C8B-B14F-4D97-AF65-F5344CB8AC3E}">
        <p14:creationId xmlns:p14="http://schemas.microsoft.com/office/powerpoint/2010/main" val="2125000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p:cNvGrpSpPr/>
          <p:nvPr/>
        </p:nvGrpSpPr>
        <p:grpSpPr>
          <a:xfrm>
            <a:off x="17066958" y="0"/>
            <a:ext cx="1221042" cy="10287000"/>
            <a:chOff x="0" y="0"/>
            <a:chExt cx="413044" cy="3479800"/>
          </a:xfrm>
        </p:grpSpPr>
        <p:sp>
          <p:nvSpPr>
            <p:cNvPr id="5" name="Freeform 5"/>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p:cNvSpPr/>
          <p:nvPr/>
        </p:nvSpPr>
        <p:spPr>
          <a:xfrm>
            <a:off x="4911130" y="7364320"/>
            <a:ext cx="7126232" cy="1997841"/>
          </a:xfrm>
          <a:custGeom>
            <a:avLst/>
            <a:gdLst/>
            <a:ahLst/>
            <a:cxnLst/>
            <a:rect l="l" t="t" r="r" b="b"/>
            <a:pathLst>
              <a:path w="5517896" h="1358251">
                <a:moveTo>
                  <a:pt x="0" y="0"/>
                </a:moveTo>
                <a:lnTo>
                  <a:pt x="5517896" y="0"/>
                </a:lnTo>
                <a:lnTo>
                  <a:pt x="5517896" y="1358252"/>
                </a:lnTo>
                <a:lnTo>
                  <a:pt x="0" y="1358252"/>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28698" y="1923759"/>
            <a:ext cx="14745813" cy="3077766"/>
          </a:xfrm>
          <a:prstGeom prst="rect">
            <a:avLst/>
          </a:prstGeom>
        </p:spPr>
        <p:txBody>
          <a:bodyPr lIns="0" tIns="0" rIns="0" bIns="0" rtlCol="0" anchor="t">
            <a:spAutoFit/>
          </a:bodyPr>
          <a:lstStyle/>
          <a:p>
            <a:pPr algn="ctr">
              <a:lnSpc>
                <a:spcPts val="12000"/>
              </a:lnSpc>
            </a:pPr>
            <a:r>
              <a:rPr lang="en-US" sz="7200" dirty="0">
                <a:solidFill>
                  <a:srgbClr val="2B4570"/>
                </a:solidFill>
                <a:latin typeface="Kannada MN"/>
              </a:rPr>
              <a:t>A Practical Look at Tennessee Statutes of Limitation</a:t>
            </a:r>
          </a:p>
        </p:txBody>
      </p:sp>
      <p:sp>
        <p:nvSpPr>
          <p:cNvPr id="8" name="TextBox 8"/>
          <p:cNvSpPr txBox="1"/>
          <p:nvPr/>
        </p:nvSpPr>
        <p:spPr>
          <a:xfrm>
            <a:off x="4259433" y="5143500"/>
            <a:ext cx="8429625" cy="1985223"/>
          </a:xfrm>
          <a:prstGeom prst="rect">
            <a:avLst/>
          </a:prstGeom>
        </p:spPr>
        <p:txBody>
          <a:bodyPr wrap="square" lIns="0" tIns="0" rIns="0" bIns="0" rtlCol="0" anchor="t">
            <a:spAutoFit/>
          </a:bodyPr>
          <a:lstStyle/>
          <a:p>
            <a:pPr algn="ctr">
              <a:lnSpc>
                <a:spcPts val="3919"/>
              </a:lnSpc>
            </a:pPr>
            <a:r>
              <a:rPr lang="en-US" sz="3200" dirty="0">
                <a:solidFill>
                  <a:srgbClr val="2B4570"/>
                </a:solidFill>
                <a:latin typeface="Georgia Pro"/>
              </a:rPr>
              <a:t> presented by</a:t>
            </a:r>
          </a:p>
          <a:p>
            <a:pPr algn="ctr">
              <a:lnSpc>
                <a:spcPts val="3919"/>
              </a:lnSpc>
            </a:pPr>
            <a:r>
              <a:rPr lang="en-US" sz="3200" dirty="0">
                <a:solidFill>
                  <a:srgbClr val="2B4570"/>
                </a:solidFill>
                <a:latin typeface="Georgia Pro"/>
              </a:rPr>
              <a:t>Jonathan O. Steen</a:t>
            </a:r>
          </a:p>
          <a:p>
            <a:pPr algn="ctr">
              <a:lnSpc>
                <a:spcPts val="3919"/>
              </a:lnSpc>
            </a:pPr>
            <a:r>
              <a:rPr lang="en-US" sz="3200" dirty="0">
                <a:solidFill>
                  <a:srgbClr val="2B4570"/>
                </a:solidFill>
                <a:latin typeface="Georgia Pro"/>
              </a:rPr>
              <a:t>Equal Justice University</a:t>
            </a:r>
          </a:p>
          <a:p>
            <a:pPr algn="ctr">
              <a:lnSpc>
                <a:spcPts val="3919"/>
              </a:lnSpc>
            </a:pPr>
            <a:r>
              <a:rPr lang="en-US" sz="3200" dirty="0">
                <a:solidFill>
                  <a:srgbClr val="2B4570"/>
                </a:solidFill>
                <a:latin typeface="Georgia Pro"/>
              </a:rPr>
              <a:t>August 27,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1070-4336-DFBE-50B3-C9462201FBD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E1AC8C9-20F4-A86F-43D7-8433471FDA46}"/>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E101E59E-6213-1FD8-75BC-96EE7470F7E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280CE1F2-85E9-CB04-E856-0C628B076F75}"/>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C3709093-9FC3-02EE-DE81-D1C8C92029AF}"/>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B5ED0EC5-FD7B-0D21-64C4-D0CA560B5B00}"/>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Best Practices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7FFCD3BD-0F15-1EDB-EA3D-3F8E8EEC10DF}"/>
              </a:ext>
            </a:extLst>
          </p:cNvPr>
          <p:cNvSpPr txBox="1"/>
          <p:nvPr/>
        </p:nvSpPr>
        <p:spPr>
          <a:xfrm>
            <a:off x="1101339" y="4725072"/>
            <a:ext cx="14745813" cy="4178131"/>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SOL checklist at intake</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Calendar alerts &amp; double-checks</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Internal deadline audits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2E325886-55B7-42F7-70B2-6A3D4035317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dirty="0"/>
          </a:p>
        </p:txBody>
      </p:sp>
      <p:pic>
        <p:nvPicPr>
          <p:cNvPr id="10" name="Picture 9">
            <a:extLst>
              <a:ext uri="{FF2B5EF4-FFF2-40B4-BE49-F238E27FC236}">
                <a16:creationId xmlns:a16="http://schemas.microsoft.com/office/drawing/2014/main" id="{CDD01DC2-7D0C-2304-EAF6-F95B8BC4059B}"/>
              </a:ext>
            </a:extLst>
          </p:cNvPr>
          <p:cNvPicPr>
            <a:picLocks noChangeAspect="1"/>
          </p:cNvPicPr>
          <p:nvPr/>
        </p:nvPicPr>
        <p:blipFill>
          <a:blip r:embed="rId4"/>
          <a:stretch>
            <a:fillRect/>
          </a:stretch>
        </p:blipFill>
        <p:spPr>
          <a:xfrm>
            <a:off x="12111529" y="1213262"/>
            <a:ext cx="3194895" cy="2610614"/>
          </a:xfrm>
          <a:prstGeom prst="rect">
            <a:avLst/>
          </a:prstGeom>
        </p:spPr>
      </p:pic>
    </p:spTree>
    <p:extLst>
      <p:ext uri="{BB962C8B-B14F-4D97-AF65-F5344CB8AC3E}">
        <p14:creationId xmlns:p14="http://schemas.microsoft.com/office/powerpoint/2010/main" val="3611983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780B-DBD3-ADC2-4B35-BC76BBB9FEC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22F7672-387B-29E5-C9F3-3FC2D17EB77F}"/>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72EFD734-E475-9B26-1565-CECA25AA8032}"/>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3FD5E65A-F859-FF07-11B6-95EB3621E7A1}"/>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2E0098DD-E2AC-8083-1491-97BFE17CDCDE}"/>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426E752E-00D8-42A4-A4F9-7DE5EA00E86C}"/>
              </a:ext>
            </a:extLst>
          </p:cNvPr>
          <p:cNvSpPr txBox="1"/>
          <p:nvPr/>
        </p:nvSpPr>
        <p:spPr>
          <a:xfrm>
            <a:off x="397523" y="1344261"/>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6600" dirty="0">
                <a:solidFill>
                  <a:srgbClr val="2B4570"/>
                </a:solidFill>
                <a:latin typeface="Kannada MN" panose="020B0604020202020204" charset="0"/>
                <a:cs typeface="Kannada MN" panose="020B0604020202020204" charset="0"/>
              </a:rPr>
              <a:t>Best Practices – Declining Cases</a:t>
            </a:r>
            <a:endParaRPr kumimoji="0" lang="en-US" sz="66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3A749EAC-5860-51BD-1912-958F3F147A32}"/>
              </a:ext>
            </a:extLst>
          </p:cNvPr>
          <p:cNvSpPr txBox="1"/>
          <p:nvPr/>
        </p:nvSpPr>
        <p:spPr>
          <a:xfrm>
            <a:off x="981700" y="4025944"/>
            <a:ext cx="14745813" cy="4916795"/>
          </a:xfrm>
          <a:prstGeom prst="rect">
            <a:avLst/>
          </a:prstGeom>
        </p:spPr>
        <p:txBody>
          <a:bodyPr wrap="square" lIns="0" tIns="0" rIns="0" bIns="0" rtlCol="0" anchor="t">
            <a:spAutoFit/>
          </a:bodyPr>
          <a:lstStyle/>
          <a:p>
            <a:r>
              <a:rPr lang="en-US" sz="4800" dirty="0">
                <a:latin typeface="Kannada MN" panose="020B0604020202020204" charset="0"/>
                <a:cs typeface="Kannada MN" panose="020B0604020202020204" charset="0"/>
              </a:rPr>
              <a:t>Unfortunately, we’re not able to take your case. We strongly encourage you to talk with another attorney or legal resource right away about your situation. Important deadlines may apply to your case. If you wait too long to act, you could lose important rights.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C36AA40E-09A2-91F4-FB02-1C0EECEDA1BA}"/>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dirty="0"/>
          </a:p>
        </p:txBody>
      </p:sp>
      <p:pic>
        <p:nvPicPr>
          <p:cNvPr id="10" name="Picture 9">
            <a:extLst>
              <a:ext uri="{FF2B5EF4-FFF2-40B4-BE49-F238E27FC236}">
                <a16:creationId xmlns:a16="http://schemas.microsoft.com/office/drawing/2014/main" id="{AC3D49B2-10A1-4957-D290-24CBF04FABBE}"/>
              </a:ext>
            </a:extLst>
          </p:cNvPr>
          <p:cNvPicPr>
            <a:picLocks noChangeAspect="1"/>
          </p:cNvPicPr>
          <p:nvPr/>
        </p:nvPicPr>
        <p:blipFill>
          <a:blip r:embed="rId4"/>
          <a:stretch>
            <a:fillRect/>
          </a:stretch>
        </p:blipFill>
        <p:spPr>
          <a:xfrm>
            <a:off x="14130066" y="1000665"/>
            <a:ext cx="3194895" cy="2610614"/>
          </a:xfrm>
          <a:prstGeom prst="rect">
            <a:avLst/>
          </a:prstGeom>
        </p:spPr>
      </p:pic>
    </p:spTree>
    <p:extLst>
      <p:ext uri="{BB962C8B-B14F-4D97-AF65-F5344CB8AC3E}">
        <p14:creationId xmlns:p14="http://schemas.microsoft.com/office/powerpoint/2010/main" val="2246043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1152-1DA1-9C10-F1F9-EBAE033F62F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7826DAC-7C2C-E688-DDE7-5CED68E84887}"/>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8BB53D82-FF60-7003-CC3B-5280CEBADF6B}"/>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506775EF-E7D5-C0D0-D345-01BAAE5A1E04}"/>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F07AC493-6323-9D5A-4CAC-0AC967CF30A2}"/>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F8409CD6-5901-E433-DEC5-0EB378618AC9}"/>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Hypotheticals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1AAB65C7-BB7B-3CC5-7025-698B7555C02B}"/>
              </a:ext>
            </a:extLst>
          </p:cNvPr>
          <p:cNvSpPr txBox="1"/>
          <p:nvPr/>
        </p:nvSpPr>
        <p:spPr>
          <a:xfrm>
            <a:off x="1101339" y="4725072"/>
            <a:ext cx="14745813" cy="1962140"/>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Let’s apply what we’ve learned to a few short fact scenarios.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E91AAF89-D0BD-87E1-9489-863F6D051C5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9" name="Picture 8">
            <a:extLst>
              <a:ext uri="{FF2B5EF4-FFF2-40B4-BE49-F238E27FC236}">
                <a16:creationId xmlns:a16="http://schemas.microsoft.com/office/drawing/2014/main" id="{412A1E7B-B0E2-74BB-030C-A7140711FF2A}"/>
              </a:ext>
            </a:extLst>
          </p:cNvPr>
          <p:cNvPicPr>
            <a:picLocks noChangeAspect="1"/>
          </p:cNvPicPr>
          <p:nvPr/>
        </p:nvPicPr>
        <p:blipFill>
          <a:blip r:embed="rId3"/>
          <a:stretch>
            <a:fillRect/>
          </a:stretch>
        </p:blipFill>
        <p:spPr>
          <a:xfrm>
            <a:off x="12055461" y="921500"/>
            <a:ext cx="3014824" cy="2463475"/>
          </a:xfrm>
          <a:prstGeom prst="rect">
            <a:avLst/>
          </a:prstGeom>
        </p:spPr>
      </p:pic>
    </p:spTree>
    <p:extLst>
      <p:ext uri="{BB962C8B-B14F-4D97-AF65-F5344CB8AC3E}">
        <p14:creationId xmlns:p14="http://schemas.microsoft.com/office/powerpoint/2010/main" val="752243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9FB62-F9E1-A4CE-E082-A8D0079CBCF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AC34E51-B3BC-EC0B-F7EB-706E751A8B96}"/>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3440C065-B5E6-F623-5C18-74800210B08D}"/>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E31C0E22-D883-A210-D169-A813E9DFDCF1}"/>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CBDD0CE1-FD07-47B9-B5C7-0D936357BE3D}"/>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5A10F3CB-3B83-2FB9-9B87-A8F0E305ADC5}"/>
              </a:ext>
            </a:extLst>
          </p:cNvPr>
          <p:cNvSpPr txBox="1"/>
          <p:nvPr/>
        </p:nvSpPr>
        <p:spPr>
          <a:xfrm>
            <a:off x="356415" y="1444410"/>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Takeaways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544B829E-C79E-C4FE-EB14-25E4BEBB27C3}"/>
              </a:ext>
            </a:extLst>
          </p:cNvPr>
          <p:cNvSpPr txBox="1"/>
          <p:nvPr/>
        </p:nvSpPr>
        <p:spPr>
          <a:xfrm>
            <a:off x="1994971" y="5143500"/>
            <a:ext cx="14745813" cy="3699090"/>
          </a:xfrm>
          <a:prstGeom prst="rect">
            <a:avLst/>
          </a:prstGeom>
        </p:spPr>
        <p:txBody>
          <a:bodyPr wrap="square" lIns="0" tIns="0" rIns="0" bIns="0" rtlCol="0" anchor="t">
            <a:spAutoFit/>
          </a:bodyPr>
          <a:lstStyle/>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TN SOLs are short – act early</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Use the tools and systems</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Communicate across roles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11" name="Freeform 7">
            <a:extLst>
              <a:ext uri="{FF2B5EF4-FFF2-40B4-BE49-F238E27FC236}">
                <a16:creationId xmlns:a16="http://schemas.microsoft.com/office/drawing/2014/main" id="{E82E9C85-C28B-AE5A-9791-31F706356742}"/>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10" name="Picture 9">
            <a:extLst>
              <a:ext uri="{FF2B5EF4-FFF2-40B4-BE49-F238E27FC236}">
                <a16:creationId xmlns:a16="http://schemas.microsoft.com/office/drawing/2014/main" id="{445C13F6-1DF2-3F08-2C7E-AD5F0A2DC1EF}"/>
              </a:ext>
            </a:extLst>
          </p:cNvPr>
          <p:cNvPicPr>
            <a:picLocks noChangeAspect="1"/>
          </p:cNvPicPr>
          <p:nvPr/>
        </p:nvPicPr>
        <p:blipFill>
          <a:blip r:embed="rId3"/>
          <a:stretch>
            <a:fillRect/>
          </a:stretch>
        </p:blipFill>
        <p:spPr>
          <a:xfrm>
            <a:off x="11498942" y="1029097"/>
            <a:ext cx="3603286" cy="2944319"/>
          </a:xfrm>
          <a:prstGeom prst="rect">
            <a:avLst/>
          </a:prstGeom>
        </p:spPr>
      </p:pic>
    </p:spTree>
    <p:extLst>
      <p:ext uri="{BB962C8B-B14F-4D97-AF65-F5344CB8AC3E}">
        <p14:creationId xmlns:p14="http://schemas.microsoft.com/office/powerpoint/2010/main" val="3273778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4ACE6-5D91-1A9A-C55E-D36848CAD92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87164A4-EA24-162D-6C17-BD2B9050196E}"/>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DD14F0C0-9B3C-B156-36C6-7CBC5A8F4215}"/>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27B127E1-BAEB-BD92-98F4-396930E5991A}"/>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93F3A77D-62F9-EF6E-A309-771D00C4579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000DD787-80B7-21CC-C0CA-2AB6C55877EE}"/>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Questions &amp; Assistance</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FC0F25BE-9CFA-C55E-642B-ECA25C798A56}"/>
              </a:ext>
            </a:extLst>
          </p:cNvPr>
          <p:cNvSpPr txBox="1"/>
          <p:nvPr/>
        </p:nvSpPr>
        <p:spPr>
          <a:xfrm>
            <a:off x="1548155" y="4985785"/>
            <a:ext cx="14745813" cy="3514424"/>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Questions?</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Contact your supervisor or unit manager for SOL help</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48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11" name="Freeform 7">
            <a:extLst>
              <a:ext uri="{FF2B5EF4-FFF2-40B4-BE49-F238E27FC236}">
                <a16:creationId xmlns:a16="http://schemas.microsoft.com/office/drawing/2014/main" id="{7859A562-A342-9E65-532E-52B47E2E17AE}"/>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9" name="Picture 8">
            <a:extLst>
              <a:ext uri="{FF2B5EF4-FFF2-40B4-BE49-F238E27FC236}">
                <a16:creationId xmlns:a16="http://schemas.microsoft.com/office/drawing/2014/main" id="{B04B538D-EC29-40BA-9F30-7415ADAE3446}"/>
              </a:ext>
            </a:extLst>
          </p:cNvPr>
          <p:cNvPicPr>
            <a:picLocks noChangeAspect="1"/>
          </p:cNvPicPr>
          <p:nvPr/>
        </p:nvPicPr>
        <p:blipFill>
          <a:blip r:embed="rId3"/>
          <a:stretch>
            <a:fillRect/>
          </a:stretch>
        </p:blipFill>
        <p:spPr>
          <a:xfrm>
            <a:off x="12776324" y="2675517"/>
            <a:ext cx="3397002" cy="2775760"/>
          </a:xfrm>
          <a:prstGeom prst="rect">
            <a:avLst/>
          </a:prstGeom>
        </p:spPr>
      </p:pic>
    </p:spTree>
    <p:extLst>
      <p:ext uri="{BB962C8B-B14F-4D97-AF65-F5344CB8AC3E}">
        <p14:creationId xmlns:p14="http://schemas.microsoft.com/office/powerpoint/2010/main" val="4057292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740784" y="0"/>
            <a:ext cx="1547216" cy="10287000"/>
            <a:chOff x="0" y="0"/>
            <a:chExt cx="523379" cy="3479800"/>
          </a:xfrm>
        </p:grpSpPr>
        <p:sp>
          <p:nvSpPr>
            <p:cNvPr id="3" name="Freeform 3"/>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endParaRPr lang="en-US"/>
            </a:p>
          </p:txBody>
        </p:sp>
      </p:grpSp>
      <p:grpSp>
        <p:nvGrpSpPr>
          <p:cNvPr id="4" name="Group 4"/>
          <p:cNvGrpSpPr/>
          <p:nvPr/>
        </p:nvGrpSpPr>
        <p:grpSpPr>
          <a:xfrm>
            <a:off x="17066958" y="0"/>
            <a:ext cx="1221042" cy="10287000"/>
            <a:chOff x="0" y="0"/>
            <a:chExt cx="413044" cy="3479800"/>
          </a:xfrm>
        </p:grpSpPr>
        <p:sp>
          <p:nvSpPr>
            <p:cNvPr id="5" name="Freeform 5"/>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endParaRPr lang="en-US"/>
            </a:p>
          </p:txBody>
        </p:sp>
      </p:grpSp>
      <p:sp>
        <p:nvSpPr>
          <p:cNvPr id="6" name="Freeform 6"/>
          <p:cNvSpPr/>
          <p:nvPr/>
        </p:nvSpPr>
        <p:spPr>
          <a:xfrm>
            <a:off x="4307408" y="5143500"/>
            <a:ext cx="8188398" cy="2015606"/>
          </a:xfrm>
          <a:custGeom>
            <a:avLst/>
            <a:gdLst/>
            <a:ahLst/>
            <a:cxnLst/>
            <a:rect l="l" t="t" r="r" b="b"/>
            <a:pathLst>
              <a:path w="8188398" h="2015606">
                <a:moveTo>
                  <a:pt x="0" y="0"/>
                </a:moveTo>
                <a:lnTo>
                  <a:pt x="8188398" y="0"/>
                </a:lnTo>
                <a:lnTo>
                  <a:pt x="8188398" y="2015606"/>
                </a:lnTo>
                <a:lnTo>
                  <a:pt x="0" y="201560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28700" y="2699123"/>
            <a:ext cx="14745813" cy="1657350"/>
          </a:xfrm>
          <a:prstGeom prst="rect">
            <a:avLst/>
          </a:prstGeom>
        </p:spPr>
        <p:txBody>
          <a:bodyPr lIns="0" tIns="0" rIns="0" bIns="0" rtlCol="0" anchor="t">
            <a:spAutoFit/>
          </a:bodyPr>
          <a:lstStyle/>
          <a:p>
            <a:pPr algn="ctr">
              <a:lnSpc>
                <a:spcPts val="12000"/>
              </a:lnSpc>
            </a:pPr>
            <a:r>
              <a:rPr lang="en-US" sz="12000" b="1" dirty="0">
                <a:solidFill>
                  <a:srgbClr val="2B4570"/>
                </a:solidFill>
                <a:latin typeface="Kannada MN"/>
              </a:rPr>
              <a:t>Thank You!</a:t>
            </a:r>
          </a:p>
        </p:txBody>
      </p:sp>
      <p:sp>
        <p:nvSpPr>
          <p:cNvPr id="8" name="Freeform 8"/>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FD51-7949-2784-C7BE-40F63F8B0F1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10A3611-8E41-C29D-76B8-FFF17E3865E1}"/>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E30F0FC6-1F86-A23B-516D-36B6A3E5ED5F}"/>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0847D3C3-45C5-9240-1AD4-7BE9A674406D}"/>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E8A2E796-538C-8EC3-6ACF-FA7BD5CCB726}"/>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334080F2-569A-3BC1-D163-3610691C4D4C}"/>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kumimoji="0" lang="en-US" sz="7200" b="0" i="0" u="none" strike="noStrike" kern="1200" cap="none" spc="0" normalizeH="0" baseline="0" noProof="0" dirty="0">
                <a:ln>
                  <a:noFill/>
                </a:ln>
                <a:solidFill>
                  <a:srgbClr val="2B4570"/>
                </a:solidFill>
                <a:effectLst/>
                <a:uLnTx/>
                <a:uFillTx/>
                <a:latin typeface="Kannada MN"/>
                <a:ea typeface="+mn-ea"/>
                <a:cs typeface="+mn-cs"/>
              </a:rPr>
              <a:t>Welcome &amp; Goals</a:t>
            </a:r>
          </a:p>
        </p:txBody>
      </p:sp>
      <p:sp>
        <p:nvSpPr>
          <p:cNvPr id="8" name="TextBox 8">
            <a:extLst>
              <a:ext uri="{FF2B5EF4-FFF2-40B4-BE49-F238E27FC236}">
                <a16:creationId xmlns:a16="http://schemas.microsoft.com/office/drawing/2014/main" id="{30A5B217-E4FD-97C1-CCD9-99487D9CD2FC}"/>
              </a:ext>
            </a:extLst>
          </p:cNvPr>
          <p:cNvSpPr txBox="1"/>
          <p:nvPr/>
        </p:nvSpPr>
        <p:spPr>
          <a:xfrm>
            <a:off x="1771093" y="3554323"/>
            <a:ext cx="14745813" cy="6732677"/>
          </a:xfrm>
          <a:prstGeom prst="rect">
            <a:avLst/>
          </a:prstGeom>
        </p:spPr>
        <p:txBody>
          <a:bodyPr wrap="square" lIns="0" tIns="0" rIns="0" bIns="0" rtlCol="0" anchor="t">
            <a:spAutoFit/>
          </a:bodyPr>
          <a:lstStyle/>
          <a:p>
            <a:pPr>
              <a:spcAft>
                <a:spcPts val="1200"/>
              </a:spcAft>
            </a:pPr>
            <a:r>
              <a:rPr lang="en-US" sz="4800" dirty="0">
                <a:latin typeface="Kannada MN" panose="020B0604020202020204" charset="0"/>
                <a:cs typeface="Kannada MN" panose="020B0604020202020204" charset="0"/>
              </a:rPr>
              <a:t>Why SOLs Matter</a:t>
            </a:r>
          </a:p>
          <a:p>
            <a:pPr>
              <a:spcAft>
                <a:spcPts val="1200"/>
              </a:spcAft>
            </a:pPr>
            <a:r>
              <a:rPr lang="en-US" sz="4800" dirty="0">
                <a:latin typeface="Kannada MN" panose="020B0604020202020204" charset="0"/>
                <a:cs typeface="Kannada MN" panose="020B0604020202020204" charset="0"/>
              </a:rPr>
              <a:t>	- Risk management &amp; malpractice prevention</a:t>
            </a:r>
          </a:p>
          <a:p>
            <a:pPr>
              <a:spcAft>
                <a:spcPts val="1200"/>
              </a:spcAft>
            </a:pPr>
            <a:r>
              <a:rPr lang="en-US" sz="4800" dirty="0">
                <a:latin typeface="Kannada MN" panose="020B0604020202020204" charset="0"/>
                <a:cs typeface="Kannada MN" panose="020B0604020202020204" charset="0"/>
              </a:rPr>
              <a:t>	- Timely client service</a:t>
            </a:r>
          </a:p>
          <a:p>
            <a:pPr>
              <a:spcAft>
                <a:spcPts val="1200"/>
              </a:spcAft>
            </a:pPr>
            <a:r>
              <a:rPr lang="en-US" sz="4800" dirty="0">
                <a:latin typeface="Kannada MN" panose="020B0604020202020204" charset="0"/>
                <a:cs typeface="Kannada MN" panose="020B0604020202020204" charset="0"/>
              </a:rPr>
              <a:t>Today's Objectives</a:t>
            </a:r>
          </a:p>
          <a:p>
            <a:pPr>
              <a:spcAft>
                <a:spcPts val="1200"/>
              </a:spcAft>
            </a:pPr>
            <a:r>
              <a:rPr lang="en-US" sz="4800" dirty="0">
                <a:latin typeface="Kannada MN" panose="020B0604020202020204" charset="0"/>
                <a:cs typeface="Kannada MN" panose="020B0604020202020204" charset="0"/>
              </a:rPr>
              <a:t>	- Understand key Tennessee SOLs</a:t>
            </a:r>
          </a:p>
          <a:p>
            <a:pPr>
              <a:spcAft>
                <a:spcPts val="1200"/>
              </a:spcAft>
            </a:pPr>
            <a:r>
              <a:rPr lang="en-US" sz="4800" dirty="0">
                <a:latin typeface="Kannada MN" panose="020B0604020202020204" charset="0"/>
                <a:cs typeface="Kannada MN" panose="020B0604020202020204" charset="0"/>
              </a:rPr>
              <a:t>	- Avoid common mistakes</a:t>
            </a:r>
          </a:p>
          <a:p>
            <a:pPr>
              <a:spcAft>
                <a:spcPts val="1200"/>
              </a:spcAft>
            </a:pPr>
            <a:r>
              <a:rPr lang="en-US" sz="4800" dirty="0">
                <a:latin typeface="Kannada MN" panose="020B0604020202020204" charset="0"/>
                <a:cs typeface="Kannada MN" panose="020B0604020202020204" charset="0"/>
              </a:rPr>
              <a:t>	- Clarify team roles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pic>
        <p:nvPicPr>
          <p:cNvPr id="10" name="Picture 9">
            <a:extLst>
              <a:ext uri="{FF2B5EF4-FFF2-40B4-BE49-F238E27FC236}">
                <a16:creationId xmlns:a16="http://schemas.microsoft.com/office/drawing/2014/main" id="{37BC1738-7F72-D9E8-F429-95BD94B39CEB}"/>
              </a:ext>
            </a:extLst>
          </p:cNvPr>
          <p:cNvPicPr>
            <a:picLocks noChangeAspect="1"/>
          </p:cNvPicPr>
          <p:nvPr/>
        </p:nvPicPr>
        <p:blipFill>
          <a:blip r:embed="rId2"/>
          <a:stretch>
            <a:fillRect/>
          </a:stretch>
        </p:blipFill>
        <p:spPr>
          <a:xfrm>
            <a:off x="12571306" y="1031306"/>
            <a:ext cx="3275846" cy="2707587"/>
          </a:xfrm>
          <a:prstGeom prst="rect">
            <a:avLst/>
          </a:prstGeom>
        </p:spPr>
      </p:pic>
      <p:sp>
        <p:nvSpPr>
          <p:cNvPr id="11" name="Freeform 7">
            <a:extLst>
              <a:ext uri="{FF2B5EF4-FFF2-40B4-BE49-F238E27FC236}">
                <a16:creationId xmlns:a16="http://schemas.microsoft.com/office/drawing/2014/main" id="{0DC6C973-F3BC-FA05-2E35-62B1B43D005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dirty="0"/>
          </a:p>
        </p:txBody>
      </p:sp>
    </p:spTree>
    <p:extLst>
      <p:ext uri="{BB962C8B-B14F-4D97-AF65-F5344CB8AC3E}">
        <p14:creationId xmlns:p14="http://schemas.microsoft.com/office/powerpoint/2010/main" val="1489034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DD592-80A7-C578-BB51-24C4B48F811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429517F-3268-F741-3D95-D28A62504937}"/>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276B8848-92BA-FE50-5766-1AE0B9C138F6}"/>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5EF40AAA-89F4-3B8C-25AE-357AAD0068CB}"/>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07280741-9A23-BB4C-FAC9-A201B820D239}"/>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B7071F04-80E9-390F-AA6B-279E00B50470}"/>
              </a:ext>
            </a:extLst>
          </p:cNvPr>
          <p:cNvSpPr txBox="1"/>
          <p:nvPr/>
        </p:nvSpPr>
        <p:spPr>
          <a:xfrm>
            <a:off x="1101339" y="1794409"/>
            <a:ext cx="14745813" cy="2215991"/>
          </a:xfrm>
          <a:prstGeom prst="rect">
            <a:avLst/>
          </a:prstGeom>
        </p:spPr>
        <p:txBody>
          <a:bodyPr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What is a Statute of Limitations?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1A21BBDF-7BBD-99C9-8809-3F781E1E6F51}"/>
              </a:ext>
            </a:extLst>
          </p:cNvPr>
          <p:cNvSpPr txBox="1"/>
          <p:nvPr/>
        </p:nvSpPr>
        <p:spPr>
          <a:xfrm>
            <a:off x="1101338" y="5143500"/>
            <a:ext cx="14745813" cy="4362797"/>
          </a:xfrm>
          <a:prstGeom prst="rect">
            <a:avLst/>
          </a:prstGeom>
        </p:spPr>
        <p:txBody>
          <a:bodyPr wrap="square" lIns="0" tIns="0" rIns="0" bIns="0" rtlCol="0" anchor="t">
            <a:spAutoFit/>
          </a:bodyPr>
          <a:lstStyle/>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Legal deadline to file a civil action</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Based on type of legal claim</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Purpose: fairness, efficiency, evidence preservation</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pic>
        <p:nvPicPr>
          <p:cNvPr id="9" name="Picture 8">
            <a:extLst>
              <a:ext uri="{FF2B5EF4-FFF2-40B4-BE49-F238E27FC236}">
                <a16:creationId xmlns:a16="http://schemas.microsoft.com/office/drawing/2014/main" id="{2C45989C-36C4-49C7-7788-22ABC49BBD1E}"/>
              </a:ext>
            </a:extLst>
          </p:cNvPr>
          <p:cNvPicPr>
            <a:picLocks noChangeAspect="1"/>
          </p:cNvPicPr>
          <p:nvPr/>
        </p:nvPicPr>
        <p:blipFill>
          <a:blip r:embed="rId2"/>
          <a:stretch>
            <a:fillRect/>
          </a:stretch>
        </p:blipFill>
        <p:spPr>
          <a:xfrm>
            <a:off x="13078047" y="1399810"/>
            <a:ext cx="3095279" cy="2529216"/>
          </a:xfrm>
          <a:prstGeom prst="rect">
            <a:avLst/>
          </a:prstGeom>
        </p:spPr>
      </p:pic>
      <p:sp>
        <p:nvSpPr>
          <p:cNvPr id="11" name="Freeform 7">
            <a:extLst>
              <a:ext uri="{FF2B5EF4-FFF2-40B4-BE49-F238E27FC236}">
                <a16:creationId xmlns:a16="http://schemas.microsoft.com/office/drawing/2014/main" id="{E6115CEE-E264-F73D-5A43-68F6A4ECAB7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dirty="0"/>
          </a:p>
        </p:txBody>
      </p:sp>
    </p:spTree>
    <p:extLst>
      <p:ext uri="{BB962C8B-B14F-4D97-AF65-F5344CB8AC3E}">
        <p14:creationId xmlns:p14="http://schemas.microsoft.com/office/powerpoint/2010/main" val="1099772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11F6-ADFA-4997-50FC-41E07006BBB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5328BE5-998C-8D7A-F49D-AB02A5F46151}"/>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44A9DAAD-C5EB-75DE-B9BB-60A5FC1E100A}"/>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9E494223-8B03-D2F2-B43E-0B307797F2C2}"/>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5818DA74-DE2C-5CFD-7134-4B6E928A776A}"/>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74840880-EB2C-E7E5-293F-0D077ACD584B}"/>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Key Legal Terms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26BEAFE7-9BCD-A002-2008-AB70473A5863}"/>
              </a:ext>
            </a:extLst>
          </p:cNvPr>
          <p:cNvSpPr txBox="1"/>
          <p:nvPr/>
        </p:nvSpPr>
        <p:spPr>
          <a:xfrm>
            <a:off x="1427513" y="4462351"/>
            <a:ext cx="14745813" cy="3693319"/>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Accrual: When the clock starts</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Tolling: Pausing the clock</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Discovery Rule: Exception to accrual timing</a:t>
            </a: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pic>
        <p:nvPicPr>
          <p:cNvPr id="9" name="Picture 8">
            <a:extLst>
              <a:ext uri="{FF2B5EF4-FFF2-40B4-BE49-F238E27FC236}">
                <a16:creationId xmlns:a16="http://schemas.microsoft.com/office/drawing/2014/main" id="{5E5797D4-A76F-CB14-F476-AA80158414F0}"/>
              </a:ext>
            </a:extLst>
          </p:cNvPr>
          <p:cNvPicPr>
            <a:picLocks noChangeAspect="1"/>
          </p:cNvPicPr>
          <p:nvPr/>
        </p:nvPicPr>
        <p:blipFill>
          <a:blip r:embed="rId2"/>
          <a:stretch>
            <a:fillRect/>
          </a:stretch>
        </p:blipFill>
        <p:spPr>
          <a:xfrm>
            <a:off x="12405762" y="855492"/>
            <a:ext cx="3767564" cy="3078554"/>
          </a:xfrm>
          <a:prstGeom prst="rect">
            <a:avLst/>
          </a:prstGeom>
        </p:spPr>
      </p:pic>
      <p:sp>
        <p:nvSpPr>
          <p:cNvPr id="11" name="Freeform 7">
            <a:extLst>
              <a:ext uri="{FF2B5EF4-FFF2-40B4-BE49-F238E27FC236}">
                <a16:creationId xmlns:a16="http://schemas.microsoft.com/office/drawing/2014/main" id="{E33E78A1-806D-1154-0C84-9C34CBF950D7}"/>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dirty="0"/>
          </a:p>
        </p:txBody>
      </p:sp>
    </p:spTree>
    <p:extLst>
      <p:ext uri="{BB962C8B-B14F-4D97-AF65-F5344CB8AC3E}">
        <p14:creationId xmlns:p14="http://schemas.microsoft.com/office/powerpoint/2010/main" val="3726429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10E35-E10D-709A-4BAF-B7749521EC6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F4D8281-B5C3-5A4B-7615-17224D18CF5D}"/>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F0DA4577-3C06-0832-7F8E-D849E69C397E}"/>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F2528ED1-8D0C-761F-4F14-B42A67607DBA}"/>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B2D1C228-2063-896F-3C0A-B58DAC9241F7}"/>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E98739D0-26AD-ADA7-E78A-AC5189365A91}"/>
              </a:ext>
            </a:extLst>
          </p:cNvPr>
          <p:cNvSpPr txBox="1"/>
          <p:nvPr/>
        </p:nvSpPr>
        <p:spPr>
          <a:xfrm>
            <a:off x="1101339" y="1383797"/>
            <a:ext cx="14745813" cy="2215991"/>
          </a:xfrm>
          <a:prstGeom prst="rect">
            <a:avLst/>
          </a:prstGeom>
        </p:spPr>
        <p:txBody>
          <a:bodyPr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Tennessee Civil SOLs (Some Examples)</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A7F519EE-2620-52C5-07AD-CB67474B1BAF}"/>
              </a:ext>
            </a:extLst>
          </p:cNvPr>
          <p:cNvSpPr txBox="1"/>
          <p:nvPr/>
        </p:nvSpPr>
        <p:spPr>
          <a:xfrm>
            <a:off x="1427513" y="4462351"/>
            <a:ext cx="14745813" cy="4308872"/>
          </a:xfrm>
          <a:prstGeom prst="rect">
            <a:avLst/>
          </a:prstGeom>
        </p:spPr>
        <p:txBody>
          <a:bodyPr wrap="square" lIns="0" tIns="0" rIns="0" bIns="0" rtlCol="0" anchor="t">
            <a:spAutoFit/>
          </a:bodyPr>
          <a:lstStyle/>
          <a:p>
            <a:pPr marL="685800" indent="-685800">
              <a:spcAft>
                <a:spcPts val="1200"/>
              </a:spcAft>
              <a:buFont typeface="Courier New" panose="02070309020205020404" pitchFamily="49" charset="0"/>
              <a:buChar char="o"/>
            </a:pPr>
            <a:r>
              <a:rPr lang="en-US" sz="4800" dirty="0">
                <a:latin typeface="Kannada MN" panose="020B0604020202020204" charset="0"/>
                <a:cs typeface="Kannada MN" panose="020B0604020202020204" charset="0"/>
              </a:rPr>
              <a:t>Personal Injury: 1 year</a:t>
            </a:r>
          </a:p>
          <a:p>
            <a:pPr marL="685800" indent="-685800">
              <a:spcAft>
                <a:spcPts val="1200"/>
              </a:spcAft>
              <a:buFont typeface="Courier New" panose="02070309020205020404" pitchFamily="49" charset="0"/>
              <a:buChar char="o"/>
            </a:pPr>
            <a:r>
              <a:rPr lang="en-US" sz="4800" dirty="0">
                <a:latin typeface="Kannada MN" panose="020B0604020202020204" charset="0"/>
                <a:cs typeface="Kannada MN" panose="020B0604020202020204" charset="0"/>
              </a:rPr>
              <a:t>Medical Malpractice: 1 year + 3-year repose</a:t>
            </a:r>
          </a:p>
          <a:p>
            <a:pPr marL="685800" indent="-685800">
              <a:spcAft>
                <a:spcPts val="1200"/>
              </a:spcAft>
              <a:buFont typeface="Courier New" panose="02070309020205020404" pitchFamily="49" charset="0"/>
              <a:buChar char="o"/>
            </a:pPr>
            <a:r>
              <a:rPr lang="en-US" sz="4800" dirty="0">
                <a:latin typeface="Kannada MN" panose="020B0604020202020204" charset="0"/>
                <a:cs typeface="Kannada MN" panose="020B0604020202020204" charset="0"/>
              </a:rPr>
              <a:t>Legal Malpractice: 1 year + 5-year repose</a:t>
            </a:r>
          </a:p>
          <a:p>
            <a:pPr marL="685800" indent="-685800">
              <a:spcAft>
                <a:spcPts val="1200"/>
              </a:spcAft>
              <a:buFont typeface="Courier New" panose="02070309020205020404" pitchFamily="49" charset="0"/>
              <a:buChar char="o"/>
            </a:pPr>
            <a:r>
              <a:rPr lang="en-US" sz="4800" dirty="0">
                <a:latin typeface="Kannada MN" panose="020B0604020202020204" charset="0"/>
                <a:cs typeface="Kannada MN" panose="020B0604020202020204" charset="0"/>
              </a:rPr>
              <a:t>Property Damage: 3 years</a:t>
            </a:r>
          </a:p>
          <a:p>
            <a:pPr marL="685800" indent="-685800">
              <a:spcAft>
                <a:spcPts val="1200"/>
              </a:spcAft>
              <a:buFont typeface="Courier New" panose="02070309020205020404" pitchFamily="49" charset="0"/>
              <a:buChar char="o"/>
            </a:pPr>
            <a:r>
              <a:rPr lang="en-US" sz="4800" dirty="0">
                <a:latin typeface="Kannada MN" panose="020B0604020202020204" charset="0"/>
                <a:cs typeface="Kannada MN" panose="020B0604020202020204" charset="0"/>
              </a:rPr>
              <a:t>Written Contracts: 6 years</a:t>
            </a:r>
          </a:p>
        </p:txBody>
      </p:sp>
      <p:sp>
        <p:nvSpPr>
          <p:cNvPr id="6" name="Freeform 7">
            <a:extLst>
              <a:ext uri="{FF2B5EF4-FFF2-40B4-BE49-F238E27FC236}">
                <a16:creationId xmlns:a16="http://schemas.microsoft.com/office/drawing/2014/main" id="{E85CE4DB-A17E-7A31-2BAF-595277D5E165}"/>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11" name="Picture 10">
            <a:extLst>
              <a:ext uri="{FF2B5EF4-FFF2-40B4-BE49-F238E27FC236}">
                <a16:creationId xmlns:a16="http://schemas.microsoft.com/office/drawing/2014/main" id="{E9925735-563C-2262-D1D8-7F84A312AF67}"/>
              </a:ext>
            </a:extLst>
          </p:cNvPr>
          <p:cNvPicPr>
            <a:picLocks noChangeAspect="1"/>
          </p:cNvPicPr>
          <p:nvPr/>
        </p:nvPicPr>
        <p:blipFill>
          <a:blip r:embed="rId3"/>
          <a:stretch>
            <a:fillRect/>
          </a:stretch>
        </p:blipFill>
        <p:spPr>
          <a:xfrm>
            <a:off x="12000087" y="1945590"/>
            <a:ext cx="3080037" cy="2516761"/>
          </a:xfrm>
          <a:prstGeom prst="rect">
            <a:avLst/>
          </a:prstGeom>
        </p:spPr>
      </p:pic>
    </p:spTree>
    <p:extLst>
      <p:ext uri="{BB962C8B-B14F-4D97-AF65-F5344CB8AC3E}">
        <p14:creationId xmlns:p14="http://schemas.microsoft.com/office/powerpoint/2010/main" val="393804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A8B53-542F-4A9D-0C27-53EA06922AA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A6EE8F0-8083-7C64-0150-B7CE92FE13BA}"/>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C1DDF57D-938D-CFC5-5320-334FA05C2DE7}"/>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CE9DABA9-63E2-5190-6C9C-216237A9A93F}"/>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29D86DE0-C584-0E02-5E7B-0B449D7B9703}"/>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5252F97C-B27B-AD98-0176-5D7589D0F6ED}"/>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Special Rules to Watch</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C3CD890B-409B-7B7D-49B8-74071D9A4711}"/>
              </a:ext>
            </a:extLst>
          </p:cNvPr>
          <p:cNvSpPr txBox="1"/>
          <p:nvPr/>
        </p:nvSpPr>
        <p:spPr>
          <a:xfrm>
            <a:off x="1101339" y="3986383"/>
            <a:ext cx="14745813" cy="5717014"/>
          </a:xfrm>
          <a:prstGeom prst="rect">
            <a:avLst/>
          </a:prstGeom>
        </p:spPr>
        <p:txBody>
          <a:bodyPr wrap="square" lIns="0" tIns="0" rIns="0" bIns="0" rtlCol="0" anchor="t">
            <a:spAutoFit/>
          </a:bodyPr>
          <a:lstStyle/>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Discovery rule (limited use)</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Tolling for minors or mental incapacity</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Fraudulent concealment</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Continuing violations</a:t>
            </a:r>
          </a:p>
          <a:p>
            <a:pPr marL="685800" indent="-685800">
              <a:spcAft>
                <a:spcPts val="2400"/>
              </a:spcAft>
              <a:buFont typeface="Arial" panose="020B0604020202020204" pitchFamily="34" charset="0"/>
              <a:buChar char="•"/>
            </a:pPr>
            <a:r>
              <a:rPr lang="en-US" sz="4800" dirty="0">
                <a:latin typeface="Kannada MN" panose="020B0604020202020204" charset="0"/>
                <a:cs typeface="Kannada MN" panose="020B0604020202020204" charset="0"/>
              </a:rPr>
              <a:t>Governmental claims (notice requirements)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37FF1D5B-451C-B9A1-3F1F-FF8CD986A06F}"/>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10" name="Picture 9">
            <a:extLst>
              <a:ext uri="{FF2B5EF4-FFF2-40B4-BE49-F238E27FC236}">
                <a16:creationId xmlns:a16="http://schemas.microsoft.com/office/drawing/2014/main" id="{B04FFD6F-A658-2625-33E9-DDBE046A9F6F}"/>
              </a:ext>
            </a:extLst>
          </p:cNvPr>
          <p:cNvPicPr>
            <a:picLocks noChangeAspect="1"/>
          </p:cNvPicPr>
          <p:nvPr/>
        </p:nvPicPr>
        <p:blipFill>
          <a:blip r:embed="rId3"/>
          <a:stretch>
            <a:fillRect/>
          </a:stretch>
        </p:blipFill>
        <p:spPr>
          <a:xfrm>
            <a:off x="13958904" y="1149934"/>
            <a:ext cx="2455706" cy="2006608"/>
          </a:xfrm>
          <a:prstGeom prst="rect">
            <a:avLst/>
          </a:prstGeom>
        </p:spPr>
      </p:pic>
    </p:spTree>
    <p:extLst>
      <p:ext uri="{BB962C8B-B14F-4D97-AF65-F5344CB8AC3E}">
        <p14:creationId xmlns:p14="http://schemas.microsoft.com/office/powerpoint/2010/main" val="2845181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61FD7-F979-1D2B-8C4E-817452966BB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02E65CF-5AF4-5B0E-6BAA-A7F498D9CE4D}"/>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7493B428-F6E9-2391-DF04-5A8632699AD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4BD0686A-CE39-CF73-CC9C-798EB7A2EF88}"/>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1138B2A2-8513-6FC1-F472-C30DAEB5FCA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BB952C51-9171-06C4-FD94-93210C2EBBDA}"/>
              </a:ext>
            </a:extLst>
          </p:cNvPr>
          <p:cNvSpPr txBox="1"/>
          <p:nvPr/>
        </p:nvSpPr>
        <p:spPr>
          <a:xfrm>
            <a:off x="953572" y="1535742"/>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Pitfalls to Avoid</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40CEFE8D-E06F-40D8-209F-223EBCB500CE}"/>
              </a:ext>
            </a:extLst>
          </p:cNvPr>
          <p:cNvSpPr txBox="1"/>
          <p:nvPr/>
        </p:nvSpPr>
        <p:spPr>
          <a:xfrm>
            <a:off x="2161022" y="4362115"/>
            <a:ext cx="12330911" cy="4162743"/>
          </a:xfrm>
          <a:prstGeom prst="rect">
            <a:avLst/>
          </a:prstGeom>
        </p:spPr>
        <p:txBody>
          <a:bodyPr wrap="square" lIns="0" tIns="0" rIns="0" bIns="0" rtlCol="0" anchor="t">
            <a:spAutoFit/>
          </a:bodyPr>
          <a:lstStyle/>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Wrong accrual date</a:t>
            </a:r>
          </a:p>
          <a:p>
            <a:pPr marL="685800" indent="-685800">
              <a:spcAft>
                <a:spcPts val="1800"/>
              </a:spcAft>
              <a:buFont typeface="Arial" panose="020B0604020202020204" pitchFamily="34" charset="0"/>
              <a:buChar char="•"/>
            </a:pPr>
            <a:endParaRPr lang="en-US" sz="1000" dirty="0">
              <a:latin typeface="Kannada MN" panose="020B0604020202020204" charset="0"/>
              <a:cs typeface="Kannada MN" panose="020B0604020202020204" charset="0"/>
            </a:endParaRPr>
          </a:p>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Wrong SOL for type of claim</a:t>
            </a:r>
          </a:p>
          <a:p>
            <a:pPr marL="685800" indent="-685800">
              <a:spcAft>
                <a:spcPts val="1800"/>
              </a:spcAft>
              <a:buFont typeface="Arial" panose="020B0604020202020204" pitchFamily="34" charset="0"/>
              <a:buChar char="•"/>
            </a:pPr>
            <a:endParaRPr lang="en-US" sz="1000" dirty="0">
              <a:latin typeface="Kannada MN" panose="020B0604020202020204" charset="0"/>
              <a:cs typeface="Kannada MN" panose="020B0604020202020204" charset="0"/>
            </a:endParaRPr>
          </a:p>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Calendar/data entry errors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F123591E-FBF7-05F7-C06D-CD3ECB8E5C2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13" name="Picture 12">
            <a:extLst>
              <a:ext uri="{FF2B5EF4-FFF2-40B4-BE49-F238E27FC236}">
                <a16:creationId xmlns:a16="http://schemas.microsoft.com/office/drawing/2014/main" id="{006D3157-89A3-4C42-FDDC-11A25D4757D3}"/>
              </a:ext>
            </a:extLst>
          </p:cNvPr>
          <p:cNvPicPr>
            <a:picLocks noChangeAspect="1"/>
          </p:cNvPicPr>
          <p:nvPr/>
        </p:nvPicPr>
        <p:blipFill>
          <a:blip r:embed="rId3"/>
          <a:stretch>
            <a:fillRect/>
          </a:stretch>
        </p:blipFill>
        <p:spPr>
          <a:xfrm>
            <a:off x="12933685" y="2102204"/>
            <a:ext cx="2765701" cy="2259911"/>
          </a:xfrm>
          <a:prstGeom prst="rect">
            <a:avLst/>
          </a:prstGeom>
        </p:spPr>
      </p:pic>
    </p:spTree>
    <p:extLst>
      <p:ext uri="{BB962C8B-B14F-4D97-AF65-F5344CB8AC3E}">
        <p14:creationId xmlns:p14="http://schemas.microsoft.com/office/powerpoint/2010/main" val="138168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61FD7-F979-1D2B-8C4E-817452966BB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02E65CF-5AF4-5B0E-6BAA-A7F498D9CE4D}"/>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7493B428-F6E9-2391-DF04-5A8632699ADC}"/>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4BD0686A-CE39-CF73-CC9C-798EB7A2EF88}"/>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1138B2A2-8513-6FC1-F472-C30DAEB5FCA8}"/>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BB952C51-9171-06C4-FD94-93210C2EBBDA}"/>
              </a:ext>
            </a:extLst>
          </p:cNvPr>
          <p:cNvSpPr txBox="1"/>
          <p:nvPr/>
        </p:nvSpPr>
        <p:spPr>
          <a:xfrm>
            <a:off x="985803" y="1237273"/>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Pitfalls to Avoid (cont.)</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40CEFE8D-E06F-40D8-209F-223EBCB500CE}"/>
              </a:ext>
            </a:extLst>
          </p:cNvPr>
          <p:cNvSpPr txBox="1"/>
          <p:nvPr/>
        </p:nvSpPr>
        <p:spPr>
          <a:xfrm>
            <a:off x="1710303" y="4094524"/>
            <a:ext cx="14745813" cy="4185761"/>
          </a:xfrm>
          <a:prstGeom prst="rect">
            <a:avLst/>
          </a:prstGeom>
        </p:spPr>
        <p:txBody>
          <a:bodyPr wrap="square" lIns="0" tIns="0" rIns="0" bIns="0" rtlCol="0" anchor="t">
            <a:spAutoFit/>
          </a:bodyPr>
          <a:lstStyle/>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Assuming tolling applies</a:t>
            </a:r>
          </a:p>
          <a:p>
            <a:pPr marL="685800" indent="-685800">
              <a:spcAft>
                <a:spcPts val="1800"/>
              </a:spcAft>
              <a:buFont typeface="Arial" panose="020B0604020202020204" pitchFamily="34" charset="0"/>
              <a:buChar char="•"/>
            </a:pPr>
            <a:endParaRPr lang="en-US" sz="1000" dirty="0">
              <a:latin typeface="Kannada MN" panose="020B0604020202020204" charset="0"/>
              <a:cs typeface="Kannada MN" panose="020B0604020202020204" charset="0"/>
            </a:endParaRPr>
          </a:p>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Multiple claims with different SOLs</a:t>
            </a:r>
          </a:p>
          <a:p>
            <a:pPr marL="685800" indent="-685800">
              <a:spcAft>
                <a:spcPts val="1800"/>
              </a:spcAft>
              <a:buFont typeface="Arial" panose="020B0604020202020204" pitchFamily="34" charset="0"/>
              <a:buChar char="•"/>
            </a:pPr>
            <a:endParaRPr lang="en-US" sz="1000" dirty="0">
              <a:latin typeface="Kannada MN" panose="020B0604020202020204" charset="0"/>
              <a:cs typeface="Kannada MN" panose="020B0604020202020204" charset="0"/>
            </a:endParaRPr>
          </a:p>
          <a:p>
            <a:pPr marL="685800" indent="-685800">
              <a:spcAft>
                <a:spcPts val="1800"/>
              </a:spcAft>
              <a:buFont typeface="Arial" panose="020B0604020202020204" pitchFamily="34" charset="0"/>
              <a:buChar char="•"/>
            </a:pPr>
            <a:r>
              <a:rPr lang="en-US" sz="4800" dirty="0">
                <a:latin typeface="Kannada MN" panose="020B0604020202020204" charset="0"/>
                <a:cs typeface="Kannada MN" panose="020B0604020202020204" charset="0"/>
              </a:rPr>
              <a:t>Procedural rule, appeal, and administrative filing deadlines</a:t>
            </a:r>
          </a:p>
        </p:txBody>
      </p:sp>
      <p:sp>
        <p:nvSpPr>
          <p:cNvPr id="11" name="Freeform 7">
            <a:extLst>
              <a:ext uri="{FF2B5EF4-FFF2-40B4-BE49-F238E27FC236}">
                <a16:creationId xmlns:a16="http://schemas.microsoft.com/office/drawing/2014/main" id="{F123591E-FBF7-05F7-C06D-CD3ECB8E5C2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3"/>
            <a:stretch>
              <a:fillRect/>
            </a:stretch>
          </a:blipFill>
        </p:spPr>
        <p:txBody>
          <a:bodyPr/>
          <a:lstStyle/>
          <a:p>
            <a:endParaRPr lang="en-US"/>
          </a:p>
        </p:txBody>
      </p:sp>
      <p:pic>
        <p:nvPicPr>
          <p:cNvPr id="13" name="Picture 12">
            <a:extLst>
              <a:ext uri="{FF2B5EF4-FFF2-40B4-BE49-F238E27FC236}">
                <a16:creationId xmlns:a16="http://schemas.microsoft.com/office/drawing/2014/main" id="{006D3157-89A3-4C42-FDDC-11A25D4757D3}"/>
              </a:ext>
            </a:extLst>
          </p:cNvPr>
          <p:cNvPicPr>
            <a:picLocks noChangeAspect="1"/>
          </p:cNvPicPr>
          <p:nvPr/>
        </p:nvPicPr>
        <p:blipFill>
          <a:blip r:embed="rId4"/>
          <a:stretch>
            <a:fillRect/>
          </a:stretch>
        </p:blipFill>
        <p:spPr>
          <a:xfrm>
            <a:off x="12965915" y="2153018"/>
            <a:ext cx="2765701" cy="2259911"/>
          </a:xfrm>
          <a:prstGeom prst="rect">
            <a:avLst/>
          </a:prstGeom>
        </p:spPr>
      </p:pic>
    </p:spTree>
    <p:extLst>
      <p:ext uri="{BB962C8B-B14F-4D97-AF65-F5344CB8AC3E}">
        <p14:creationId xmlns:p14="http://schemas.microsoft.com/office/powerpoint/2010/main" val="138168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6FC5C-1DB6-CA9A-E333-0FD059CAC92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9A8EEF2-ACFD-77A0-17BC-E71D91F0BFD1}"/>
              </a:ext>
            </a:extLst>
          </p:cNvPr>
          <p:cNvGrpSpPr/>
          <p:nvPr/>
        </p:nvGrpSpPr>
        <p:grpSpPr>
          <a:xfrm>
            <a:off x="16740784" y="0"/>
            <a:ext cx="1547216" cy="10287000"/>
            <a:chOff x="0" y="0"/>
            <a:chExt cx="523379" cy="3479800"/>
          </a:xfrm>
        </p:grpSpPr>
        <p:sp>
          <p:nvSpPr>
            <p:cNvPr id="3" name="Freeform 3">
              <a:extLst>
                <a:ext uri="{FF2B5EF4-FFF2-40B4-BE49-F238E27FC236}">
                  <a16:creationId xmlns:a16="http://schemas.microsoft.com/office/drawing/2014/main" id="{8C0BDE25-AD5E-F69D-D59A-128871C3FBE8}"/>
                </a:ext>
              </a:extLst>
            </p:cNvPr>
            <p:cNvSpPr/>
            <p:nvPr/>
          </p:nvSpPr>
          <p:spPr>
            <a:xfrm>
              <a:off x="0" y="0"/>
              <a:ext cx="523379" cy="3479800"/>
            </a:xfrm>
            <a:custGeom>
              <a:avLst/>
              <a:gdLst/>
              <a:ahLst/>
              <a:cxnLst/>
              <a:rect l="l" t="t" r="r" b="b"/>
              <a:pathLst>
                <a:path w="523379" h="3479800">
                  <a:moveTo>
                    <a:pt x="0" y="0"/>
                  </a:moveTo>
                  <a:lnTo>
                    <a:pt x="523379" y="0"/>
                  </a:lnTo>
                  <a:lnTo>
                    <a:pt x="523379" y="3479800"/>
                  </a:lnTo>
                  <a:lnTo>
                    <a:pt x="0" y="3479800"/>
                  </a:lnTo>
                  <a:close/>
                </a:path>
              </a:pathLst>
            </a:custGeom>
            <a:solidFill>
              <a:srgbClr val="A6979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17BC3F44-B976-8C48-52BE-5385650C4218}"/>
              </a:ext>
            </a:extLst>
          </p:cNvPr>
          <p:cNvGrpSpPr/>
          <p:nvPr/>
        </p:nvGrpSpPr>
        <p:grpSpPr>
          <a:xfrm>
            <a:off x="17066958" y="0"/>
            <a:ext cx="1221042" cy="10287000"/>
            <a:chOff x="0" y="0"/>
            <a:chExt cx="413044" cy="3479800"/>
          </a:xfrm>
        </p:grpSpPr>
        <p:sp>
          <p:nvSpPr>
            <p:cNvPr id="5" name="Freeform 5">
              <a:extLst>
                <a:ext uri="{FF2B5EF4-FFF2-40B4-BE49-F238E27FC236}">
                  <a16:creationId xmlns:a16="http://schemas.microsoft.com/office/drawing/2014/main" id="{54826ECA-A21F-06D9-15D8-E18567BCA610}"/>
                </a:ext>
              </a:extLst>
            </p:cNvPr>
            <p:cNvSpPr/>
            <p:nvPr/>
          </p:nvSpPr>
          <p:spPr>
            <a:xfrm>
              <a:off x="0" y="0"/>
              <a:ext cx="413044" cy="3479800"/>
            </a:xfrm>
            <a:custGeom>
              <a:avLst/>
              <a:gdLst/>
              <a:ahLst/>
              <a:cxnLst/>
              <a:rect l="l" t="t" r="r" b="b"/>
              <a:pathLst>
                <a:path w="413044" h="3479800">
                  <a:moveTo>
                    <a:pt x="0" y="0"/>
                  </a:moveTo>
                  <a:lnTo>
                    <a:pt x="413044" y="0"/>
                  </a:lnTo>
                  <a:lnTo>
                    <a:pt x="413044" y="3479800"/>
                  </a:lnTo>
                  <a:lnTo>
                    <a:pt x="0" y="3479800"/>
                  </a:lnTo>
                  <a:close/>
                </a:path>
              </a:pathLst>
            </a:custGeom>
            <a:solidFill>
              <a:srgbClr val="2B457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TextBox 7">
            <a:extLst>
              <a:ext uri="{FF2B5EF4-FFF2-40B4-BE49-F238E27FC236}">
                <a16:creationId xmlns:a16="http://schemas.microsoft.com/office/drawing/2014/main" id="{41A0F367-BD49-F14D-52C8-401DC69784EF}"/>
              </a:ext>
            </a:extLst>
          </p:cNvPr>
          <p:cNvSpPr txBox="1"/>
          <p:nvPr/>
        </p:nvSpPr>
        <p:spPr>
          <a:xfrm>
            <a:off x="1101339" y="1383797"/>
            <a:ext cx="14745813" cy="1538883"/>
          </a:xfrm>
          <a:prstGeom prst="rect">
            <a:avLst/>
          </a:prstGeom>
        </p:spPr>
        <p:txBody>
          <a:bodyPr lIns="0" tIns="0" rIns="0" bIns="0" rtlCol="0" anchor="t">
            <a:spAutoFit/>
          </a:bodyPr>
          <a:lstStyle/>
          <a:p>
            <a:pPr marL="0" marR="0" lvl="0" indent="0" algn="ctr" defTabSz="914400" rtl="0" eaLnBrk="1" fontAlgn="auto" latinLnBrk="0" hangingPunct="1">
              <a:lnSpc>
                <a:spcPts val="12000"/>
              </a:lnSpc>
              <a:spcBef>
                <a:spcPts val="0"/>
              </a:spcBef>
              <a:spcAft>
                <a:spcPts val="0"/>
              </a:spcAft>
              <a:buClrTx/>
              <a:buSzTx/>
              <a:buFontTx/>
              <a:buNone/>
              <a:tabLst/>
              <a:defRPr/>
            </a:pPr>
            <a:r>
              <a:rPr lang="en-US" sz="7200" dirty="0">
                <a:solidFill>
                  <a:srgbClr val="2B4570"/>
                </a:solidFill>
                <a:latin typeface="Kannada MN" panose="020B0604020202020204" charset="0"/>
                <a:cs typeface="Kannada MN" panose="020B0604020202020204" charset="0"/>
              </a:rPr>
              <a:t>Everyone Has a Role</a:t>
            </a:r>
            <a:endParaRPr kumimoji="0" lang="en-US" sz="7200" b="0" i="0" u="none" strike="noStrike" kern="1200" cap="none" spc="0" normalizeH="0" baseline="0" noProof="0" dirty="0">
              <a:ln>
                <a:noFill/>
              </a:ln>
              <a:solidFill>
                <a:srgbClr val="2B4570"/>
              </a:solidFill>
              <a:effectLst/>
              <a:uLnTx/>
              <a:uFillTx/>
              <a:latin typeface="Kannada MN" panose="020B0604020202020204" charset="0"/>
              <a:cs typeface="Kannada MN" panose="020B0604020202020204" charset="0"/>
            </a:endParaRPr>
          </a:p>
        </p:txBody>
      </p:sp>
      <p:sp>
        <p:nvSpPr>
          <p:cNvPr id="8" name="TextBox 8">
            <a:extLst>
              <a:ext uri="{FF2B5EF4-FFF2-40B4-BE49-F238E27FC236}">
                <a16:creationId xmlns:a16="http://schemas.microsoft.com/office/drawing/2014/main" id="{520868D8-4723-4D05-F1BC-09AA9E71CD8D}"/>
              </a:ext>
            </a:extLst>
          </p:cNvPr>
          <p:cNvSpPr txBox="1"/>
          <p:nvPr/>
        </p:nvSpPr>
        <p:spPr>
          <a:xfrm>
            <a:off x="1101339" y="4725072"/>
            <a:ext cx="14745813" cy="4178131"/>
          </a:xfrm>
          <a:prstGeom prst="rect">
            <a:avLst/>
          </a:prstGeom>
        </p:spPr>
        <p:txBody>
          <a:bodyPr wrap="square" lIns="0" tIns="0" rIns="0" bIns="0" rtlCol="0" anchor="t">
            <a:spAutoFit/>
          </a:bodyPr>
          <a:lstStyle/>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Staff: Red flags at intake</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Paralegals: Docketing, timeline tracking</a:t>
            </a:r>
          </a:p>
          <a:p>
            <a:pPr marL="685800" indent="-685800">
              <a:buFont typeface="Arial" panose="020B0604020202020204" pitchFamily="34" charset="0"/>
              <a:buChar char="•"/>
            </a:pPr>
            <a:endParaRPr lang="en-US" sz="4800" dirty="0">
              <a:latin typeface="Kannada MN" panose="020B0604020202020204" charset="0"/>
              <a:cs typeface="Kannada MN" panose="020B0604020202020204" charset="0"/>
            </a:endParaRPr>
          </a:p>
          <a:p>
            <a:pPr marL="685800" indent="-685800">
              <a:buFont typeface="Arial" panose="020B0604020202020204" pitchFamily="34" charset="0"/>
              <a:buChar char="•"/>
            </a:pPr>
            <a:r>
              <a:rPr lang="en-US" sz="4800" dirty="0">
                <a:latin typeface="Kannada MN" panose="020B0604020202020204" charset="0"/>
                <a:cs typeface="Kannada MN" panose="020B0604020202020204" charset="0"/>
              </a:rPr>
              <a:t>Attorneys: Analyze facts &amp; confirm deadlines</a:t>
            </a:r>
          </a:p>
          <a:p>
            <a:pPr marL="0" marR="0" lvl="0" indent="0" algn="ctr" defTabSz="914400" rtl="0" eaLnBrk="1" fontAlgn="auto" latinLnBrk="0" hangingPunct="1">
              <a:lnSpc>
                <a:spcPts val="3919"/>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2B4570"/>
              </a:solidFill>
              <a:effectLst/>
              <a:uLnTx/>
              <a:uFillTx/>
              <a:latin typeface="Georgia Pro"/>
              <a:ea typeface="+mn-ea"/>
              <a:cs typeface="+mn-cs"/>
            </a:endParaRPr>
          </a:p>
        </p:txBody>
      </p:sp>
      <p:sp>
        <p:nvSpPr>
          <p:cNvPr id="11" name="Freeform 7">
            <a:extLst>
              <a:ext uri="{FF2B5EF4-FFF2-40B4-BE49-F238E27FC236}">
                <a16:creationId xmlns:a16="http://schemas.microsoft.com/office/drawing/2014/main" id="{C1F34C7A-9303-12DE-0393-0D764C3BB18B}"/>
              </a:ext>
            </a:extLst>
          </p:cNvPr>
          <p:cNvSpPr/>
          <p:nvPr/>
        </p:nvSpPr>
        <p:spPr>
          <a:xfrm>
            <a:off x="17324961" y="9350879"/>
            <a:ext cx="705037" cy="705037"/>
          </a:xfrm>
          <a:custGeom>
            <a:avLst/>
            <a:gdLst/>
            <a:ahLst/>
            <a:cxnLst/>
            <a:rect l="l" t="t" r="r" b="b"/>
            <a:pathLst>
              <a:path w="705037" h="705037">
                <a:moveTo>
                  <a:pt x="0" y="0"/>
                </a:moveTo>
                <a:lnTo>
                  <a:pt x="705036" y="0"/>
                </a:lnTo>
                <a:lnTo>
                  <a:pt x="705036" y="705037"/>
                </a:lnTo>
                <a:lnTo>
                  <a:pt x="0" y="705037"/>
                </a:lnTo>
                <a:lnTo>
                  <a:pt x="0" y="0"/>
                </a:lnTo>
                <a:close/>
              </a:path>
            </a:pathLst>
          </a:custGeom>
          <a:blipFill>
            <a:blip r:embed="rId2"/>
            <a:stretch>
              <a:fillRect/>
            </a:stretch>
          </a:blipFill>
        </p:spPr>
        <p:txBody>
          <a:bodyPr/>
          <a:lstStyle/>
          <a:p>
            <a:endParaRPr lang="en-US" dirty="0"/>
          </a:p>
        </p:txBody>
      </p:sp>
      <p:pic>
        <p:nvPicPr>
          <p:cNvPr id="9" name="Picture 8">
            <a:extLst>
              <a:ext uri="{FF2B5EF4-FFF2-40B4-BE49-F238E27FC236}">
                <a16:creationId xmlns:a16="http://schemas.microsoft.com/office/drawing/2014/main" id="{50FAB866-FDC9-C2AF-D18F-9172243EE007}"/>
              </a:ext>
            </a:extLst>
          </p:cNvPr>
          <p:cNvPicPr>
            <a:picLocks noChangeAspect="1"/>
          </p:cNvPicPr>
          <p:nvPr/>
        </p:nvPicPr>
        <p:blipFill>
          <a:blip r:embed="rId3"/>
          <a:stretch>
            <a:fillRect/>
          </a:stretch>
        </p:blipFill>
        <p:spPr>
          <a:xfrm>
            <a:off x="13021131" y="1016722"/>
            <a:ext cx="2781757" cy="2273031"/>
          </a:xfrm>
          <a:prstGeom prst="rect">
            <a:avLst/>
          </a:prstGeom>
        </p:spPr>
      </p:pic>
    </p:spTree>
    <p:extLst>
      <p:ext uri="{BB962C8B-B14F-4D97-AF65-F5344CB8AC3E}">
        <p14:creationId xmlns:p14="http://schemas.microsoft.com/office/powerpoint/2010/main" val="30213281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AAFDD32648A74294BB113F4C8DED61" ma:contentTypeVersion="18" ma:contentTypeDescription="Create a new document." ma:contentTypeScope="" ma:versionID="ccf09459dfb366d130595d6fe39e37d8">
  <xsd:schema xmlns:xsd="http://www.w3.org/2001/XMLSchema" xmlns:xs="http://www.w3.org/2001/XMLSchema" xmlns:p="http://schemas.microsoft.com/office/2006/metadata/properties" xmlns:ns2="781e3b00-a188-479b-8917-2cbc0f1d9d7c" xmlns:ns3="010f37dd-a7af-468f-8a92-1cb0a2978209" targetNamespace="http://schemas.microsoft.com/office/2006/metadata/properties" ma:root="true" ma:fieldsID="5384d5fb622ebd826161f4bdd23db210" ns2:_="" ns3:_="">
    <xsd:import namespace="781e3b00-a188-479b-8917-2cbc0f1d9d7c"/>
    <xsd:import namespace="010f37dd-a7af-468f-8a92-1cb0a2978209"/>
    <xsd:element name="properties">
      <xsd:complexType>
        <xsd:sequence>
          <xsd:element name="documentManagement">
            <xsd:complexType>
              <xsd:all>
                <xsd:element ref="ns2:MediaServiceMetadata" minOccurs="0"/>
                <xsd:element ref="ns2:MediaServiceFastMetadata" minOccurs="0"/>
                <xsd:element ref="ns2:DocumentNotes"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bjectDetectorVersions" minOccurs="0"/>
                <xsd:element ref="ns2:MediaServiceGenerationTime" minOccurs="0"/>
                <xsd:element ref="ns2:MediaServiceEventHashCode"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1e3b00-a188-479b-8917-2cbc0f1d9d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Notes" ma:index="10" nillable="true" ma:displayName="Document Notes" ma:format="Dropdown" ma:internalName="DocumentNotes">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009e0f1-34e8-40d0-8bd3-6a5ecb9dc07c"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10f37dd-a7af-468f-8a92-1cb0a297820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ca8ce275-2b30-4464-b6da-5ca78d1529ef}" ma:internalName="TaxCatchAll" ma:showField="CatchAllData" ma:web="010f37dd-a7af-468f-8a92-1cb0a29782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81e3b00-a188-479b-8917-2cbc0f1d9d7c">
      <Terms xmlns="http://schemas.microsoft.com/office/infopath/2007/PartnerControls"/>
    </lcf76f155ced4ddcb4097134ff3c332f>
    <DocumentNotes xmlns="781e3b00-a188-479b-8917-2cbc0f1d9d7c" xsi:nil="true"/>
    <TaxCatchAll xmlns="010f37dd-a7af-468f-8a92-1cb0a297820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733E08-21DB-4FED-832D-B37439D96F74}">
  <ds:schemaRefs>
    <ds:schemaRef ds:uri="010f37dd-a7af-468f-8a92-1cb0a2978209"/>
    <ds:schemaRef ds:uri="781e3b00-a188-479b-8917-2cbc0f1d9d7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86FAA7-28BF-497F-B30C-679EBBFD395B}">
  <ds:schemaRefs>
    <ds:schemaRef ds:uri="http://purl.org/dc/elements/1.1/"/>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dcmitype/"/>
    <ds:schemaRef ds:uri="http://purl.org/dc/terms/"/>
    <ds:schemaRef ds:uri="http://schemas.microsoft.com/office/infopath/2007/PartnerControls"/>
    <ds:schemaRef ds:uri="010f37dd-a7af-468f-8a92-1cb0a2978209"/>
    <ds:schemaRef ds:uri="781e3b00-a188-479b-8917-2cbc0f1d9d7c"/>
  </ds:schemaRefs>
</ds:datastoreItem>
</file>

<file path=customXml/itemProps3.xml><?xml version="1.0" encoding="utf-8"?>
<ds:datastoreItem xmlns:ds="http://schemas.openxmlformats.org/officeDocument/2006/customXml" ds:itemID="{8307F492-72E2-493C-A8BD-A372CA5CB8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4214</TotalTime>
  <Words>521</Words>
  <Application>Microsoft Office PowerPoint</Application>
  <PresentationFormat>Custom</PresentationFormat>
  <Paragraphs>78</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Kannada MN</vt:lpstr>
      <vt:lpstr>Arial</vt:lpstr>
      <vt:lpstr>Georgia Pro</vt:lpstr>
      <vt:lpstr>Calibri</vt:lpstr>
      <vt:lpstr>Courier New</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Branded PowerPoint 1</dc:title>
  <dc:creator>Allison Shull;Jenni@wtls.org;Andy@wtls.org;Carita@wtls.org</dc:creator>
  <cp:lastModifiedBy>Jonathan Steen</cp:lastModifiedBy>
  <cp:revision>3</cp:revision>
  <dcterms:created xsi:type="dcterms:W3CDTF">2006-08-16T00:00:00Z</dcterms:created>
  <dcterms:modified xsi:type="dcterms:W3CDTF">2026-08-09T20:26:56Z</dcterms:modified>
  <dc:identifier>DAF-wDR5DAk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0x0101007CAAFDD32648A74294BB113F4C8DED61</vt:lpwstr>
  </property>
  <property fmtid="{D5CDD505-2E9C-101B-9397-08002B2CF9AE}" pid="3" name="MediaServiceImageTags">
    <vt:lpwstr/>
  </property>
</Properties>
</file>