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9"/>
  </p:notesMasterIdLst>
  <p:sldIdLst>
    <p:sldId id="256" r:id="rId5"/>
    <p:sldId id="257" r:id="rId6"/>
    <p:sldId id="259" r:id="rId7"/>
    <p:sldId id="278" r:id="rId8"/>
    <p:sldId id="276" r:id="rId9"/>
    <p:sldId id="260" r:id="rId10"/>
    <p:sldId id="275" r:id="rId11"/>
    <p:sldId id="261" r:id="rId12"/>
    <p:sldId id="262" r:id="rId13"/>
    <p:sldId id="263" r:id="rId14"/>
    <p:sldId id="282" r:id="rId15"/>
    <p:sldId id="273" r:id="rId16"/>
    <p:sldId id="272" r:id="rId17"/>
    <p:sldId id="267" r:id="rId18"/>
    <p:sldId id="268" r:id="rId19"/>
    <p:sldId id="279" r:id="rId20"/>
    <p:sldId id="269" r:id="rId21"/>
    <p:sldId id="274" r:id="rId22"/>
    <p:sldId id="281" r:id="rId23"/>
    <p:sldId id="280" r:id="rId24"/>
    <p:sldId id="284" r:id="rId25"/>
    <p:sldId id="285" r:id="rId26"/>
    <p:sldId id="270" r:id="rId27"/>
    <p:sldId id="271"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66E9AB-0DE1-4270-A227-152BF3BFA90E}" v="80" dt="2026-08-03T22:19:41.86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90" d="100"/>
          <a:sy n="90" d="100"/>
        </p:scale>
        <p:origin x="355"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35"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yler Weaver" userId="883be4a8-4049-44bd-ad13-f7784c327a51" providerId="ADAL" clId="{9E3BBA82-DF31-48EF-BFC5-CF27E94C5F5B}"/>
    <pc:docChg chg="addSld modSld">
      <pc:chgData name="Tyler Weaver" userId="883be4a8-4049-44bd-ad13-f7784c327a51" providerId="ADAL" clId="{9E3BBA82-DF31-48EF-BFC5-CF27E94C5F5B}" dt="2026-08-03T22:19:41.860" v="79"/>
      <pc:docMkLst>
        <pc:docMk/>
      </pc:docMkLst>
      <pc:sldChg chg="modSp">
        <pc:chgData name="Tyler Weaver" userId="883be4a8-4049-44bd-ad13-f7784c327a51" providerId="ADAL" clId="{9E3BBA82-DF31-48EF-BFC5-CF27E94C5F5B}" dt="2026-08-03T22:19:41.860" v="79"/>
        <pc:sldMkLst>
          <pc:docMk/>
          <pc:sldMk cId="3085429588" sldId="259"/>
        </pc:sldMkLst>
        <pc:spChg chg="mod">
          <ac:chgData name="Tyler Weaver" userId="883be4a8-4049-44bd-ad13-f7784c327a51" providerId="ADAL" clId="{9E3BBA82-DF31-48EF-BFC5-CF27E94C5F5B}" dt="2026-08-03T22:19:41.860" v="79"/>
          <ac:spMkLst>
            <pc:docMk/>
            <pc:sldMk cId="3085429588" sldId="259"/>
            <ac:spMk id="6" creationId="{0ECAD0EF-A331-20CB-3AA4-56CEB9583BE4}"/>
          </ac:spMkLst>
        </pc:spChg>
      </pc:sldChg>
      <pc:sldChg chg="addSp delSp modSp">
        <pc:chgData name="Tyler Weaver" userId="883be4a8-4049-44bd-ad13-f7784c327a51" providerId="ADAL" clId="{9E3BBA82-DF31-48EF-BFC5-CF27E94C5F5B}" dt="2026-08-03T22:06:54.579" v="1"/>
        <pc:sldMkLst>
          <pc:docMk/>
          <pc:sldMk cId="24837499" sldId="284"/>
        </pc:sldMkLst>
        <pc:spChg chg="del">
          <ac:chgData name="Tyler Weaver" userId="883be4a8-4049-44bd-ad13-f7784c327a51" providerId="ADAL" clId="{9E3BBA82-DF31-48EF-BFC5-CF27E94C5F5B}" dt="2026-08-03T22:06:23.837" v="0"/>
          <ac:spMkLst>
            <pc:docMk/>
            <pc:sldMk cId="24837499" sldId="284"/>
            <ac:spMk id="7" creationId="{DA8F366F-9BBE-E7D8-F1A7-6D3F4E18BEC5}"/>
          </ac:spMkLst>
        </pc:spChg>
        <pc:spChg chg="del">
          <ac:chgData name="Tyler Weaver" userId="883be4a8-4049-44bd-ad13-f7784c327a51" providerId="ADAL" clId="{9E3BBA82-DF31-48EF-BFC5-CF27E94C5F5B}" dt="2026-08-03T22:06:54.579" v="1"/>
          <ac:spMkLst>
            <pc:docMk/>
            <pc:sldMk cId="24837499" sldId="284"/>
            <ac:spMk id="10" creationId="{5EEDEBBF-7E36-A571-3E36-11822470A9F2}"/>
          </ac:spMkLst>
        </pc:spChg>
        <pc:picChg chg="add mod">
          <ac:chgData name="Tyler Weaver" userId="883be4a8-4049-44bd-ad13-f7784c327a51" providerId="ADAL" clId="{9E3BBA82-DF31-48EF-BFC5-CF27E94C5F5B}" dt="2026-08-03T22:06:23.837" v="0"/>
          <ac:picMkLst>
            <pc:docMk/>
            <pc:sldMk cId="24837499" sldId="284"/>
            <ac:picMk id="8" creationId="{6224D0E6-A0BA-ECE9-C989-E1EEA8F82812}"/>
          </ac:picMkLst>
        </pc:picChg>
        <pc:picChg chg="add mod">
          <ac:chgData name="Tyler Weaver" userId="883be4a8-4049-44bd-ad13-f7784c327a51" providerId="ADAL" clId="{9E3BBA82-DF31-48EF-BFC5-CF27E94C5F5B}" dt="2026-08-03T22:06:54.579" v="1"/>
          <ac:picMkLst>
            <pc:docMk/>
            <pc:sldMk cId="24837499" sldId="284"/>
            <ac:picMk id="11" creationId="{9F19D4E3-8F6A-0868-0635-37F13D8BFE75}"/>
          </ac:picMkLst>
        </pc:picChg>
      </pc:sldChg>
      <pc:sldChg chg="modSp add setBg">
        <pc:chgData name="Tyler Weaver" userId="883be4a8-4049-44bd-ad13-f7784c327a51" providerId="ADAL" clId="{9E3BBA82-DF31-48EF-BFC5-CF27E94C5F5B}" dt="2026-08-03T22:17:53.724" v="77" actId="20577"/>
        <pc:sldMkLst>
          <pc:docMk/>
          <pc:sldMk cId="3853921781" sldId="285"/>
        </pc:sldMkLst>
        <pc:spChg chg="mod">
          <ac:chgData name="Tyler Weaver" userId="883be4a8-4049-44bd-ad13-f7784c327a51" providerId="ADAL" clId="{9E3BBA82-DF31-48EF-BFC5-CF27E94C5F5B}" dt="2026-08-03T22:17:53.724" v="77" actId="20577"/>
          <ac:spMkLst>
            <pc:docMk/>
            <pc:sldMk cId="3853921781" sldId="285"/>
            <ac:spMk id="7" creationId="{1E1CCBE3-B303-77F4-F017-D9BB29F19C35}"/>
          </ac:spMkLst>
        </pc:spChg>
        <pc:spChg chg="mod">
          <ac:chgData name="Tyler Weaver" userId="883be4a8-4049-44bd-ad13-f7784c327a51" providerId="ADAL" clId="{9E3BBA82-DF31-48EF-BFC5-CF27E94C5F5B}" dt="2026-08-03T22:17:32.201" v="41" actId="20577"/>
          <ac:spMkLst>
            <pc:docMk/>
            <pc:sldMk cId="3853921781" sldId="285"/>
            <ac:spMk id="8" creationId="{6D7A7BD1-E4A2-D565-549D-DA0408EEDD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5AED19-66BE-4EEB-B3BC-FC8B10D09C3B}"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778E5A-DBA9-45E9-BCD9-09EE8C06498D}" type="slidenum">
              <a:rPr lang="en-US" smtClean="0"/>
              <a:t>‹#›</a:t>
            </a:fld>
            <a:endParaRPr lang="en-US"/>
          </a:p>
        </p:txBody>
      </p:sp>
    </p:spTree>
    <p:extLst>
      <p:ext uri="{BB962C8B-B14F-4D97-AF65-F5344CB8AC3E}">
        <p14:creationId xmlns:p14="http://schemas.microsoft.com/office/powerpoint/2010/main" val="3513529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3E8079-1073-8E60-4BB0-77B91A32F8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2B2A286-FF78-2852-C2F4-CF453F80B1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F0F4B6-D79A-7969-6309-0DCE66C5274B}"/>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5" name="Footer Placeholder 4">
            <a:extLst>
              <a:ext uri="{FF2B5EF4-FFF2-40B4-BE49-F238E27FC236}">
                <a16:creationId xmlns:a16="http://schemas.microsoft.com/office/drawing/2014/main" id="{7B956EDA-01CF-6A81-1A5E-BAF9A7F96F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D6A350-9D98-DF49-DF54-4ECC2794190D}"/>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13286517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4B4D7D-8370-2AF5-57BB-15758A42F9C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542F2D9-93BE-9167-728B-BAE43D0FED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29A8A28-2FBF-0AA1-8238-056AD43DABB4}"/>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5" name="Footer Placeholder 4">
            <a:extLst>
              <a:ext uri="{FF2B5EF4-FFF2-40B4-BE49-F238E27FC236}">
                <a16:creationId xmlns:a16="http://schemas.microsoft.com/office/drawing/2014/main" id="{FF63EEF1-4E74-A9B5-4515-7792E704AD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B600CB-342B-CEB4-33EE-E2C3545F0A74}"/>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1417332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A208FD6-8291-3530-31DC-DABD097775A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161787-4716-E4D1-8FBF-0F6A8C843D8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59CAE7-A233-B80A-FB21-65E42BFCD0A7}"/>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5" name="Footer Placeholder 4">
            <a:extLst>
              <a:ext uri="{FF2B5EF4-FFF2-40B4-BE49-F238E27FC236}">
                <a16:creationId xmlns:a16="http://schemas.microsoft.com/office/drawing/2014/main" id="{437185BE-D26F-AEE1-5B9B-E091EF884D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6C7194-53D0-D0A9-D9FB-D0079ABB1FF9}"/>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1962269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20E631-1020-823F-D174-6EE8BBDA285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FCB2550-65BD-5E27-4E8C-CE20C0AD719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5FB99-E4A5-445E-117F-442C5516CDC2}"/>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5" name="Footer Placeholder 4">
            <a:extLst>
              <a:ext uri="{FF2B5EF4-FFF2-40B4-BE49-F238E27FC236}">
                <a16:creationId xmlns:a16="http://schemas.microsoft.com/office/drawing/2014/main" id="{9D121B3E-5528-353F-0E51-1AB5F45B36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F1A90C-46D1-3DD2-212E-2BFAFD0D54F9}"/>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124476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5F59-81E0-F8A2-971F-DE635960FB7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806A7E-6963-708B-E977-E3AE0EE15A6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DB48120-DF98-5F7B-2BF1-98E7A355F5C7}"/>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5" name="Footer Placeholder 4">
            <a:extLst>
              <a:ext uri="{FF2B5EF4-FFF2-40B4-BE49-F238E27FC236}">
                <a16:creationId xmlns:a16="http://schemas.microsoft.com/office/drawing/2014/main" id="{58E56DAA-85E9-94D8-76F4-7896501D35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36A775-815C-D68D-AC89-1034A56BD540}"/>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2011308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C40BA-6AB3-E1E0-685E-54DCEED703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B3F14B-F0FE-64B6-223A-2793DF8A4E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7B66E7-BF89-49AA-D824-38988CBF22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99B341-510E-3BB8-67C8-6F0520948EF1}"/>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6" name="Footer Placeholder 5">
            <a:extLst>
              <a:ext uri="{FF2B5EF4-FFF2-40B4-BE49-F238E27FC236}">
                <a16:creationId xmlns:a16="http://schemas.microsoft.com/office/drawing/2014/main" id="{48727717-AA69-85A4-DEA5-4178DD8435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56843E5-6EC0-C932-12B9-806FD1BC41D5}"/>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2356101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E886B-4D1C-0EC7-2F57-07C679D0ADF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F55300-200E-3897-2519-70489CF8FE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43A3F55-1E76-D398-1D01-09B2CC04F4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3EFB779-7CBC-007B-7100-D4B1520E92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5D9DEB-364A-18A8-3A63-D0750916A1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6DE234C-4F7C-ADA6-2D31-2EC930E42E2B}"/>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8" name="Footer Placeholder 7">
            <a:extLst>
              <a:ext uri="{FF2B5EF4-FFF2-40B4-BE49-F238E27FC236}">
                <a16:creationId xmlns:a16="http://schemas.microsoft.com/office/drawing/2014/main" id="{E3E0948A-FBF3-4894-C2F9-16E0F3F762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BE51B0-FDB2-312F-1027-4115337E29FF}"/>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3736809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54CD6-5EA5-E23B-9FC2-DF47CFEA28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FD10B6-1DDA-D8CF-20B5-0B17CC0E60E7}"/>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4" name="Footer Placeholder 3">
            <a:extLst>
              <a:ext uri="{FF2B5EF4-FFF2-40B4-BE49-F238E27FC236}">
                <a16:creationId xmlns:a16="http://schemas.microsoft.com/office/drawing/2014/main" id="{F7C62FFE-7836-3B12-347A-55966D7970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3DEC9E-39DC-7484-64C5-BDE73B284FC1}"/>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37096793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725C20-058C-82B1-F816-A2F8D3213EAA}"/>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3" name="Footer Placeholder 2">
            <a:extLst>
              <a:ext uri="{FF2B5EF4-FFF2-40B4-BE49-F238E27FC236}">
                <a16:creationId xmlns:a16="http://schemas.microsoft.com/office/drawing/2014/main" id="{64D40DE8-E66D-D2CD-39A5-B492932CDC6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E3BCAB7-B58E-75B1-DEC0-73B980DB6ACF}"/>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460407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76CE7-C08A-22EC-9DCE-A2E259E0068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70DD9C3-6229-034F-AC04-991584CCAE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D78AA-B55D-6F7E-971C-4ADD270537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4B6449-5492-0035-E31F-87C8F28232D4}"/>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6" name="Footer Placeholder 5">
            <a:extLst>
              <a:ext uri="{FF2B5EF4-FFF2-40B4-BE49-F238E27FC236}">
                <a16:creationId xmlns:a16="http://schemas.microsoft.com/office/drawing/2014/main" id="{059CF987-838E-D271-19A4-B730ECFDA0B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2EDAB1-01D1-0094-63E5-13F7D1AC5FBB}"/>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2099650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0B85A2-3048-7461-FFD4-69CEFD07630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87BA263-F824-6806-1F15-52BEEA0D9B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AB87FB-0126-24A1-2403-6D574B9307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61E141-B2D4-F969-A0D1-E07FC7DC091B}"/>
              </a:ext>
            </a:extLst>
          </p:cNvPr>
          <p:cNvSpPr>
            <a:spLocks noGrp="1"/>
          </p:cNvSpPr>
          <p:nvPr>
            <p:ph type="dt" sz="half" idx="10"/>
          </p:nvPr>
        </p:nvSpPr>
        <p:spPr/>
        <p:txBody>
          <a:bodyPr/>
          <a:lstStyle/>
          <a:p>
            <a:fld id="{73824BBC-EDD2-4D69-95AD-156D6701190E}" type="datetimeFigureOut">
              <a:rPr lang="en-US" smtClean="0"/>
              <a:t>8/3/2026</a:t>
            </a:fld>
            <a:endParaRPr lang="en-US"/>
          </a:p>
        </p:txBody>
      </p:sp>
      <p:sp>
        <p:nvSpPr>
          <p:cNvPr id="6" name="Footer Placeholder 5">
            <a:extLst>
              <a:ext uri="{FF2B5EF4-FFF2-40B4-BE49-F238E27FC236}">
                <a16:creationId xmlns:a16="http://schemas.microsoft.com/office/drawing/2014/main" id="{BD3855C5-7180-EDE9-A87A-730790EF0B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8E518E-E6DD-8F5F-50E0-7531E8A64676}"/>
              </a:ext>
            </a:extLst>
          </p:cNvPr>
          <p:cNvSpPr>
            <a:spLocks noGrp="1"/>
          </p:cNvSpPr>
          <p:nvPr>
            <p:ph type="sldNum" sz="quarter" idx="12"/>
          </p:nvPr>
        </p:nvSpPr>
        <p:spPr/>
        <p:txBody>
          <a:bodyPr/>
          <a:lstStyle/>
          <a:p>
            <a:fld id="{5BFF49AB-EA94-4430-AB5F-916F426D99B6}" type="slidenum">
              <a:rPr lang="en-US" smtClean="0"/>
              <a:t>‹#›</a:t>
            </a:fld>
            <a:endParaRPr lang="en-US"/>
          </a:p>
        </p:txBody>
      </p:sp>
    </p:spTree>
    <p:extLst>
      <p:ext uri="{BB962C8B-B14F-4D97-AF65-F5344CB8AC3E}">
        <p14:creationId xmlns:p14="http://schemas.microsoft.com/office/powerpoint/2010/main" val="4025380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25000"/>
            <a:lum/>
          </a:blip>
          <a:srcRect/>
          <a:stretch>
            <a:fillRect l="-8000" r="-8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D4B2F61-5AB9-BDEE-B183-944B1D1079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10C289-9B56-1049-0A2B-FD315F327D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5EAC567-BE88-C61C-8AB2-3B66A98BA8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3824BBC-EDD2-4D69-95AD-156D6701190E}" type="datetimeFigureOut">
              <a:rPr lang="en-US" smtClean="0"/>
              <a:t>8/3/2026</a:t>
            </a:fld>
            <a:endParaRPr lang="en-US"/>
          </a:p>
        </p:txBody>
      </p:sp>
      <p:sp>
        <p:nvSpPr>
          <p:cNvPr id="5" name="Footer Placeholder 4">
            <a:extLst>
              <a:ext uri="{FF2B5EF4-FFF2-40B4-BE49-F238E27FC236}">
                <a16:creationId xmlns:a16="http://schemas.microsoft.com/office/drawing/2014/main" id="{A0331EF0-58DD-C001-A563-D9FCDFBC81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E9CB9A8-5218-B80F-5884-5695852C662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BFF49AB-EA94-4430-AB5F-916F426D99B6}" type="slidenum">
              <a:rPr lang="en-US" smtClean="0"/>
              <a:t>‹#›</a:t>
            </a:fld>
            <a:endParaRPr lang="en-US"/>
          </a:p>
        </p:txBody>
      </p:sp>
    </p:spTree>
    <p:extLst>
      <p:ext uri="{BB962C8B-B14F-4D97-AF65-F5344CB8AC3E}">
        <p14:creationId xmlns:p14="http://schemas.microsoft.com/office/powerpoint/2010/main" val="39965836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svg"/><Relationship Id="rId1" Type="http://schemas.openxmlformats.org/officeDocument/2006/relationships/slideLayout" Target="../slideLayouts/slideLayout4.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g"/><Relationship Id="rId1" Type="http://schemas.openxmlformats.org/officeDocument/2006/relationships/slideLayout" Target="../slideLayouts/slideLayout4.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g"/><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8000" r="-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10A1A-0EB8-4BB5-AFE3-91CC14A3504C}"/>
              </a:ext>
            </a:extLst>
          </p:cNvPr>
          <p:cNvSpPr>
            <a:spLocks noGrp="1"/>
          </p:cNvSpPr>
          <p:nvPr>
            <p:ph type="ctrTitle"/>
          </p:nvPr>
        </p:nvSpPr>
        <p:spPr>
          <a:xfrm>
            <a:off x="1151467" y="1122363"/>
            <a:ext cx="9948333" cy="2387600"/>
          </a:xfrm>
        </p:spPr>
        <p:txBody>
          <a:bodyPr>
            <a:normAutofit/>
          </a:bodyPr>
          <a:lstStyle/>
          <a:p>
            <a:r>
              <a:rPr lang="en-US" b="1" dirty="0">
                <a:solidFill>
                  <a:schemeClr val="bg1"/>
                </a:solidFill>
              </a:rPr>
              <a:t>Red State Discovery</a:t>
            </a:r>
            <a:br>
              <a:rPr lang="en-US" b="1" dirty="0">
                <a:solidFill>
                  <a:schemeClr val="bg1"/>
                </a:solidFill>
              </a:rPr>
            </a:br>
            <a:r>
              <a:rPr lang="en-US" b="1" dirty="0">
                <a:solidFill>
                  <a:schemeClr val="bg1"/>
                </a:solidFill>
              </a:rPr>
              <a:t>Guns, Ammo, Tools and Gear</a:t>
            </a:r>
          </a:p>
        </p:txBody>
      </p:sp>
      <p:sp>
        <p:nvSpPr>
          <p:cNvPr id="3" name="Subtitle 2">
            <a:extLst>
              <a:ext uri="{FF2B5EF4-FFF2-40B4-BE49-F238E27FC236}">
                <a16:creationId xmlns:a16="http://schemas.microsoft.com/office/drawing/2014/main" id="{13D6B166-A856-F494-3546-0DD6170AD55E}"/>
              </a:ext>
            </a:extLst>
          </p:cNvPr>
          <p:cNvSpPr>
            <a:spLocks noGrp="1"/>
          </p:cNvSpPr>
          <p:nvPr>
            <p:ph type="subTitle" idx="1"/>
          </p:nvPr>
        </p:nvSpPr>
        <p:spPr/>
        <p:txBody>
          <a:bodyPr>
            <a:normAutofit/>
          </a:bodyPr>
          <a:lstStyle/>
          <a:p>
            <a:r>
              <a:rPr lang="en-US" sz="3600" dirty="0">
                <a:solidFill>
                  <a:schemeClr val="bg1"/>
                </a:solidFill>
              </a:rPr>
              <a:t>Legal Aid of East Tennessee</a:t>
            </a:r>
          </a:p>
          <a:p>
            <a:r>
              <a:rPr lang="en-US" sz="3600" dirty="0">
                <a:solidFill>
                  <a:schemeClr val="bg1"/>
                </a:solidFill>
              </a:rPr>
              <a:t>Presented by Tyler Weaver</a:t>
            </a:r>
          </a:p>
        </p:txBody>
      </p:sp>
    </p:spTree>
    <p:extLst>
      <p:ext uri="{BB962C8B-B14F-4D97-AF65-F5344CB8AC3E}">
        <p14:creationId xmlns:p14="http://schemas.microsoft.com/office/powerpoint/2010/main" val="41484982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8A738BFD-793C-E3D9-FBF8-E789666FD3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D51A81-37D4-3F70-A6B8-CD81B7CB5136}"/>
              </a:ext>
            </a:extLst>
          </p:cNvPr>
          <p:cNvSpPr>
            <a:spLocks noGrp="1"/>
          </p:cNvSpPr>
          <p:nvPr>
            <p:ph type="title"/>
          </p:nvPr>
        </p:nvSpPr>
        <p:spPr/>
        <p:txBody>
          <a:bodyPr/>
          <a:lstStyle/>
          <a:p>
            <a:r>
              <a:rPr lang="en-US"/>
              <a:t>Ammunition</a:t>
            </a:r>
            <a:endParaRPr lang="en-US" dirty="0"/>
          </a:p>
        </p:txBody>
      </p:sp>
      <p:sp>
        <p:nvSpPr>
          <p:cNvPr id="3" name="Content Placeholder 2">
            <a:extLst>
              <a:ext uri="{FF2B5EF4-FFF2-40B4-BE49-F238E27FC236}">
                <a16:creationId xmlns:a16="http://schemas.microsoft.com/office/drawing/2014/main" id="{3691DFC8-439E-D275-D3DE-6E2923D37E8E}"/>
              </a:ext>
            </a:extLst>
          </p:cNvPr>
          <p:cNvSpPr>
            <a:spLocks noGrp="1"/>
          </p:cNvSpPr>
          <p:nvPr>
            <p:ph sz="half" idx="1"/>
          </p:nvPr>
        </p:nvSpPr>
        <p:spPr>
          <a:xfrm>
            <a:off x="838199" y="1446028"/>
            <a:ext cx="5498805" cy="5296517"/>
          </a:xfrm>
        </p:spPr>
        <p:txBody>
          <a:bodyPr>
            <a:normAutofit/>
          </a:bodyPr>
          <a:lstStyle/>
          <a:p>
            <a:pPr>
              <a:buBlip>
                <a:blip>
                  <a:extLst>
                    <a:ext uri="{96DAC541-7B7A-43D3-8B79-37D633B846F1}">
                      <asvg:svgBlip xmlns:asvg="http://schemas.microsoft.com/office/drawing/2016/SVG/main" r:embed="rId3"/>
                    </a:ext>
                  </a:extLst>
                </a:blip>
              </a:buBlip>
            </a:pPr>
            <a:r>
              <a:rPr lang="en-US" dirty="0"/>
              <a:t>Ammunition is very expensive</a:t>
            </a:r>
          </a:p>
          <a:p>
            <a:pPr>
              <a:buBlip>
                <a:blip>
                  <a:extLst>
                    <a:ext uri="{96DAC541-7B7A-43D3-8B79-37D633B846F1}">
                      <asvg:svgBlip xmlns:asvg="http://schemas.microsoft.com/office/drawing/2016/SVG/main" r:embed="rId3"/>
                    </a:ext>
                  </a:extLst>
                </a:blip>
              </a:buBlip>
            </a:pPr>
            <a:r>
              <a:rPr lang="en-US" dirty="0"/>
              <a:t>Even ubiquitous calibers like 5.56x45mm and 7.62x39mm can cost ~$0.50 PER ROUND</a:t>
            </a:r>
          </a:p>
          <a:p>
            <a:pPr>
              <a:buBlip>
                <a:blip>
                  <a:extLst>
                    <a:ext uri="{96DAC541-7B7A-43D3-8B79-37D633B846F1}">
                      <asvg:svgBlip xmlns:asvg="http://schemas.microsoft.com/office/drawing/2016/SVG/main" r:embed="rId3"/>
                    </a:ext>
                  </a:extLst>
                </a:blip>
              </a:buBlip>
            </a:pPr>
            <a:r>
              <a:rPr lang="en-US" dirty="0"/>
              <a:t>Exotic calibers are far more</a:t>
            </a:r>
          </a:p>
          <a:p>
            <a:pPr>
              <a:buBlip>
                <a:blip>
                  <a:extLst>
                    <a:ext uri="{96DAC541-7B7A-43D3-8B79-37D633B846F1}">
                      <asvg:svgBlip xmlns:asvg="http://schemas.microsoft.com/office/drawing/2016/SVG/main" r:embed="rId3"/>
                    </a:ext>
                  </a:extLst>
                </a:blip>
              </a:buBlip>
            </a:pPr>
            <a:r>
              <a:rPr lang="en-US" dirty="0"/>
              <a:t>Common magazines are $20-40</a:t>
            </a:r>
          </a:p>
          <a:p>
            <a:pPr>
              <a:buBlip>
                <a:blip>
                  <a:extLst>
                    <a:ext uri="{96DAC541-7B7A-43D3-8B79-37D633B846F1}">
                      <asvg:svgBlip xmlns:asvg="http://schemas.microsoft.com/office/drawing/2016/SVG/main" r:embed="rId3"/>
                    </a:ext>
                  </a:extLst>
                </a:blip>
              </a:buBlip>
            </a:pPr>
            <a:r>
              <a:rPr lang="en-US" dirty="0"/>
              <a:t>A single full ammo can is worth hundreds of dollars</a:t>
            </a:r>
          </a:p>
          <a:p>
            <a:pPr>
              <a:buBlip>
                <a:blip>
                  <a:extLst>
                    <a:ext uri="{96DAC541-7B7A-43D3-8B79-37D633B846F1}">
                      <asvg:svgBlip xmlns:asvg="http://schemas.microsoft.com/office/drawing/2016/SVG/main" r:embed="rId3"/>
                    </a:ext>
                  </a:extLst>
                </a:blip>
              </a:buBlip>
            </a:pPr>
            <a:r>
              <a:rPr lang="en-US" dirty="0"/>
              <a:t>A pallet of ammunition is a valuable asset on par with a car</a:t>
            </a:r>
          </a:p>
          <a:p>
            <a:pPr>
              <a:buBlip>
                <a:blip>
                  <a:extLst>
                    <a:ext uri="{96DAC541-7B7A-43D3-8B79-37D633B846F1}">
                      <asvg:svgBlip xmlns:asvg="http://schemas.microsoft.com/office/drawing/2016/SVG/main" r:embed="rId3"/>
                    </a:ext>
                  </a:extLst>
                </a:blip>
              </a:buBlip>
            </a:pPr>
            <a:r>
              <a:rPr lang="en-US" dirty="0"/>
              <a:t>Ask for an inventory</a:t>
            </a:r>
          </a:p>
        </p:txBody>
      </p:sp>
      <p:pic>
        <p:nvPicPr>
          <p:cNvPr id="3076" name="Picture 4" descr="Ammo Can Bullet Vinyl Decal Label Stickers Various Calibers - Etsy">
            <a:extLst>
              <a:ext uri="{FF2B5EF4-FFF2-40B4-BE49-F238E27FC236}">
                <a16:creationId xmlns:a16="http://schemas.microsoft.com/office/drawing/2014/main" id="{FD252A5A-18EF-8DCB-A2D8-31D6EAD51F6F}"/>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7184924" y="365125"/>
            <a:ext cx="4638480" cy="6186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2880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195FD-7BA1-5D58-D0D5-009DA97705D8}"/>
              </a:ext>
            </a:extLst>
          </p:cNvPr>
          <p:cNvSpPr>
            <a:spLocks noGrp="1"/>
          </p:cNvSpPr>
          <p:nvPr>
            <p:ph type="title"/>
          </p:nvPr>
        </p:nvSpPr>
        <p:spPr/>
        <p:txBody>
          <a:bodyPr/>
          <a:lstStyle/>
          <a:p>
            <a:r>
              <a:rPr lang="en-US" dirty="0"/>
              <a:t>Don’t believe me?</a:t>
            </a:r>
          </a:p>
        </p:txBody>
      </p:sp>
      <p:sp>
        <p:nvSpPr>
          <p:cNvPr id="3" name="Content Placeholder 2">
            <a:extLst>
              <a:ext uri="{FF2B5EF4-FFF2-40B4-BE49-F238E27FC236}">
                <a16:creationId xmlns:a16="http://schemas.microsoft.com/office/drawing/2014/main" id="{47108742-D7D5-1E04-AA8A-C648D21A5EEC}"/>
              </a:ext>
            </a:extLst>
          </p:cNvPr>
          <p:cNvSpPr>
            <a:spLocks noGrp="1"/>
          </p:cNvSpPr>
          <p:nvPr>
            <p:ph sz="half" idx="1"/>
          </p:nvPr>
        </p:nvSpPr>
        <p:spPr>
          <a:xfrm>
            <a:off x="838199" y="1825625"/>
            <a:ext cx="5910943" cy="4351338"/>
          </a:xfrm>
        </p:spPr>
        <p:txBody>
          <a:bodyPr>
            <a:normAutofit/>
          </a:bodyPr>
          <a:lstStyle/>
          <a:p>
            <a:pPr>
              <a:buBlip>
                <a:blip>
                  <a:extLst>
                    <a:ext uri="{96DAC541-7B7A-43D3-8B79-37D633B846F1}">
                      <asvg:svgBlip xmlns:asvg="http://schemas.microsoft.com/office/drawing/2016/SVG/main" r:embed="rId2"/>
                    </a:ext>
                  </a:extLst>
                </a:blip>
              </a:buBlip>
            </a:pPr>
            <a:r>
              <a:rPr lang="en-US" dirty="0"/>
              <a:t>While making this slideshow I was able to find these two lots on </a:t>
            </a:r>
            <a:r>
              <a:rPr lang="en-US" dirty="0" err="1"/>
              <a:t>Armslist</a:t>
            </a:r>
            <a:r>
              <a:rPr lang="en-US" dirty="0"/>
              <a:t> for magazines loaded with 5.56x45mm ammunition</a:t>
            </a:r>
          </a:p>
          <a:p>
            <a:pPr>
              <a:buBlip>
                <a:blip>
                  <a:extLst>
                    <a:ext uri="{96DAC541-7B7A-43D3-8B79-37D633B846F1}">
                      <asvg:svgBlip xmlns:asvg="http://schemas.microsoft.com/office/drawing/2016/SVG/main" r:embed="rId2"/>
                    </a:ext>
                  </a:extLst>
                </a:blip>
              </a:buBlip>
            </a:pPr>
            <a:r>
              <a:rPr lang="en-US" dirty="0"/>
              <a:t>The top one for 420 rounds is going for $350 and the bottom one for 540 rounds is going for $450</a:t>
            </a:r>
          </a:p>
          <a:p>
            <a:pPr>
              <a:buBlip>
                <a:blip>
                  <a:extLst>
                    <a:ext uri="{96DAC541-7B7A-43D3-8B79-37D633B846F1}">
                      <asvg:svgBlip xmlns:asvg="http://schemas.microsoft.com/office/drawing/2016/SVG/main" r:embed="rId2"/>
                    </a:ext>
                  </a:extLst>
                </a:blip>
              </a:buBlip>
            </a:pPr>
            <a:r>
              <a:rPr lang="en-US" dirty="0"/>
              <a:t>You could fit either of these lots into a large shoebox</a:t>
            </a:r>
          </a:p>
        </p:txBody>
      </p:sp>
      <p:pic>
        <p:nvPicPr>
          <p:cNvPr id="5" name="Content Placeholder 4" descr="14 loaded Pmags of 5.56 18229313">
            <a:extLst>
              <a:ext uri="{FF2B5EF4-FFF2-40B4-BE49-F238E27FC236}">
                <a16:creationId xmlns:a16="http://schemas.microsoft.com/office/drawing/2014/main" id="{54275265-1365-5284-4792-56ED682100E8}"/>
              </a:ext>
            </a:extLst>
          </p:cNvPr>
          <p:cNvPicPr>
            <a:picLocks noGrp="1" noChangeAspect="1"/>
          </p:cNvPicPr>
          <p:nvPr>
            <p:ph sz="half" idx="2"/>
          </p:nvPr>
        </p:nvPicPr>
        <p:blipFill>
          <a:blip r:embed="rId3"/>
          <a:stretch>
            <a:fillRect/>
          </a:stretch>
        </p:blipFill>
        <p:spPr>
          <a:xfrm>
            <a:off x="7009340" y="225028"/>
            <a:ext cx="4268259" cy="3201194"/>
          </a:xfrm>
          <a:prstGeom prst="rect">
            <a:avLst/>
          </a:prstGeom>
        </p:spPr>
      </p:pic>
      <p:pic>
        <p:nvPicPr>
          <p:cNvPr id="6" name="Picture 5" descr="540 Rounds of .223 in 18 Loaded PMAGs 16685098">
            <a:extLst>
              <a:ext uri="{FF2B5EF4-FFF2-40B4-BE49-F238E27FC236}">
                <a16:creationId xmlns:a16="http://schemas.microsoft.com/office/drawing/2014/main" id="{DA5ED37B-4DC4-7FFF-FFA9-1E9945A1B8AA}"/>
              </a:ext>
            </a:extLst>
          </p:cNvPr>
          <p:cNvPicPr>
            <a:picLocks noChangeAspect="1"/>
          </p:cNvPicPr>
          <p:nvPr/>
        </p:nvPicPr>
        <p:blipFill>
          <a:blip r:embed="rId4"/>
          <a:stretch>
            <a:fillRect/>
          </a:stretch>
        </p:blipFill>
        <p:spPr>
          <a:xfrm>
            <a:off x="7009340" y="3541712"/>
            <a:ext cx="4268259" cy="3201194"/>
          </a:xfrm>
          <a:prstGeom prst="rect">
            <a:avLst/>
          </a:prstGeom>
        </p:spPr>
      </p:pic>
    </p:spTree>
    <p:extLst>
      <p:ext uri="{BB962C8B-B14F-4D97-AF65-F5344CB8AC3E}">
        <p14:creationId xmlns:p14="http://schemas.microsoft.com/office/powerpoint/2010/main" val="23763265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21954900-1E17-938A-FCB1-8B907E23F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1474C-8A01-6921-5AAD-950B22E3CF83}"/>
              </a:ext>
            </a:extLst>
          </p:cNvPr>
          <p:cNvSpPr>
            <a:spLocks noGrp="1"/>
          </p:cNvSpPr>
          <p:nvPr>
            <p:ph type="title"/>
          </p:nvPr>
        </p:nvSpPr>
        <p:spPr/>
        <p:txBody>
          <a:bodyPr/>
          <a:lstStyle/>
          <a:p>
            <a:r>
              <a:rPr lang="en-US" dirty="0"/>
              <a:t>Tactical accessories</a:t>
            </a:r>
          </a:p>
        </p:txBody>
      </p:sp>
      <p:sp>
        <p:nvSpPr>
          <p:cNvPr id="3" name="Content Placeholder 2">
            <a:extLst>
              <a:ext uri="{FF2B5EF4-FFF2-40B4-BE49-F238E27FC236}">
                <a16:creationId xmlns:a16="http://schemas.microsoft.com/office/drawing/2014/main" id="{D41F8492-19F7-FA62-D5B6-7891F66FC9A9}"/>
              </a:ext>
            </a:extLst>
          </p:cNvPr>
          <p:cNvSpPr>
            <a:spLocks noGrp="1"/>
          </p:cNvSpPr>
          <p:nvPr>
            <p:ph sz="half" idx="1"/>
          </p:nvPr>
        </p:nvSpPr>
        <p:spPr>
          <a:xfrm>
            <a:off x="838199" y="1825625"/>
            <a:ext cx="5181601" cy="4819724"/>
          </a:xfrm>
        </p:spPr>
        <p:txBody>
          <a:bodyPr>
            <a:normAutofit fontScale="92500" lnSpcReduction="10000"/>
          </a:bodyPr>
          <a:lstStyle/>
          <a:p>
            <a:pPr>
              <a:buBlip>
                <a:blip>
                  <a:extLst>
                    <a:ext uri="{96DAC541-7B7A-43D3-8B79-37D633B846F1}">
                      <asvg:svgBlip xmlns:asvg="http://schemas.microsoft.com/office/drawing/2016/SVG/main" r:embed="rId3"/>
                    </a:ext>
                  </a:extLst>
                </a:blip>
              </a:buBlip>
            </a:pPr>
            <a:r>
              <a:rPr lang="en-US" dirty="0"/>
              <a:t>Guns and ammo is the tip of the tactical iceberg</a:t>
            </a:r>
          </a:p>
          <a:p>
            <a:pPr>
              <a:buBlip>
                <a:blip>
                  <a:extLst>
                    <a:ext uri="{96DAC541-7B7A-43D3-8B79-37D633B846F1}">
                      <asvg:svgBlip xmlns:asvg="http://schemas.microsoft.com/office/drawing/2016/SVG/main" r:embed="rId3"/>
                    </a:ext>
                  </a:extLst>
                </a:blip>
              </a:buBlip>
            </a:pPr>
            <a:r>
              <a:rPr lang="en-US" dirty="0"/>
              <a:t>Night vision devices are $3000+</a:t>
            </a:r>
          </a:p>
          <a:p>
            <a:pPr>
              <a:buBlip>
                <a:blip>
                  <a:extLst>
                    <a:ext uri="{96DAC541-7B7A-43D3-8B79-37D633B846F1}">
                      <asvg:svgBlip xmlns:asvg="http://schemas.microsoft.com/office/drawing/2016/SVG/main" r:embed="rId3"/>
                    </a:ext>
                  </a:extLst>
                </a:blip>
              </a:buBlip>
            </a:pPr>
            <a:r>
              <a:rPr lang="en-US" dirty="0"/>
              <a:t>Thermals can be $10,000+</a:t>
            </a:r>
          </a:p>
          <a:p>
            <a:pPr>
              <a:buBlip>
                <a:blip>
                  <a:extLst>
                    <a:ext uri="{96DAC541-7B7A-43D3-8B79-37D633B846F1}">
                      <asvg:svgBlip xmlns:asvg="http://schemas.microsoft.com/office/drawing/2016/SVG/main" r:embed="rId3"/>
                    </a:ext>
                  </a:extLst>
                </a:blip>
              </a:buBlip>
            </a:pPr>
            <a:r>
              <a:rPr lang="en-US" dirty="0"/>
              <a:t>Ballistic body armor plates and soft inserts (good ones anyways) can be hundreds of dollars</a:t>
            </a:r>
          </a:p>
          <a:p>
            <a:pPr>
              <a:buBlip>
                <a:blip>
                  <a:extLst>
                    <a:ext uri="{96DAC541-7B7A-43D3-8B79-37D633B846F1}">
                      <asvg:svgBlip xmlns:asvg="http://schemas.microsoft.com/office/drawing/2016/SVG/main" r:embed="rId3"/>
                    </a:ext>
                  </a:extLst>
                </a:blip>
              </a:buBlip>
            </a:pPr>
            <a:r>
              <a:rPr lang="en-US" dirty="0"/>
              <a:t>Radios, knives, drones, game cameras, flashlights, etc.</a:t>
            </a:r>
          </a:p>
          <a:p>
            <a:pPr>
              <a:buBlip>
                <a:blip>
                  <a:extLst>
                    <a:ext uri="{96DAC541-7B7A-43D3-8B79-37D633B846F1}">
                      <asvg:svgBlip xmlns:asvg="http://schemas.microsoft.com/office/drawing/2016/SVG/main" r:embed="rId3"/>
                    </a:ext>
                  </a:extLst>
                </a:blip>
              </a:buBlip>
            </a:pPr>
            <a:r>
              <a:rPr lang="en-US" dirty="0"/>
              <a:t>Tactical (and hunting) clothing can be quite expensive</a:t>
            </a:r>
          </a:p>
          <a:p>
            <a:pPr>
              <a:buBlip>
                <a:blip>
                  <a:extLst>
                    <a:ext uri="{96DAC541-7B7A-43D3-8B79-37D633B846F1}">
                      <asvg:svgBlip xmlns:asvg="http://schemas.microsoft.com/office/drawing/2016/SVG/main" r:embed="rId3"/>
                    </a:ext>
                  </a:extLst>
                </a:blip>
              </a:buBlip>
            </a:pPr>
            <a:r>
              <a:rPr lang="en-US" dirty="0"/>
              <a:t>Ask for a detailed inventory!</a:t>
            </a:r>
          </a:p>
        </p:txBody>
      </p:sp>
      <p:pic>
        <p:nvPicPr>
          <p:cNvPr id="8194" name="Picture 2" descr="Tactical Gear">
            <a:extLst>
              <a:ext uri="{FF2B5EF4-FFF2-40B4-BE49-F238E27FC236}">
                <a16:creationId xmlns:a16="http://schemas.microsoft.com/office/drawing/2014/main" id="{24FE676D-9AFE-EF01-24D3-3F30B0660F24}"/>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019800" y="691116"/>
            <a:ext cx="6053377" cy="60533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66829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0B1F106C-8232-5CFA-4982-11F9E76288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D57844-437F-85BF-9639-BAB8B9358C92}"/>
              </a:ext>
            </a:extLst>
          </p:cNvPr>
          <p:cNvSpPr>
            <a:spLocks noGrp="1"/>
          </p:cNvSpPr>
          <p:nvPr>
            <p:ph type="title"/>
          </p:nvPr>
        </p:nvSpPr>
        <p:spPr/>
        <p:txBody>
          <a:bodyPr/>
          <a:lstStyle/>
          <a:p>
            <a:r>
              <a:rPr lang="en-US" dirty="0"/>
              <a:t>Infrastructure</a:t>
            </a:r>
          </a:p>
        </p:txBody>
      </p:sp>
      <p:sp>
        <p:nvSpPr>
          <p:cNvPr id="3" name="Content Placeholder 2">
            <a:extLst>
              <a:ext uri="{FF2B5EF4-FFF2-40B4-BE49-F238E27FC236}">
                <a16:creationId xmlns:a16="http://schemas.microsoft.com/office/drawing/2014/main" id="{C1DEF923-4801-A699-8B27-654859A36B5C}"/>
              </a:ext>
            </a:extLst>
          </p:cNvPr>
          <p:cNvSpPr>
            <a:spLocks noGrp="1"/>
          </p:cNvSpPr>
          <p:nvPr>
            <p:ph sz="half" idx="1"/>
          </p:nvPr>
        </p:nvSpPr>
        <p:spPr>
          <a:xfrm>
            <a:off x="838199" y="1825625"/>
            <a:ext cx="5181601" cy="4819724"/>
          </a:xfrm>
        </p:spPr>
        <p:txBody>
          <a:bodyPr>
            <a:normAutofit lnSpcReduction="10000"/>
          </a:bodyPr>
          <a:lstStyle/>
          <a:p>
            <a:pPr>
              <a:buBlip>
                <a:blip>
                  <a:extLst>
                    <a:ext uri="{96DAC541-7B7A-43D3-8B79-37D633B846F1}">
                      <asvg:svgBlip xmlns:asvg="http://schemas.microsoft.com/office/drawing/2016/SVG/main" r:embed="rId3"/>
                    </a:ext>
                  </a:extLst>
                </a:blip>
              </a:buBlip>
            </a:pPr>
            <a:r>
              <a:rPr lang="en-US" dirty="0"/>
              <a:t>Gun safes can cost hundreds to thousands of dollars.</a:t>
            </a:r>
          </a:p>
          <a:p>
            <a:pPr>
              <a:buBlip>
                <a:blip>
                  <a:extLst>
                    <a:ext uri="{96DAC541-7B7A-43D3-8B79-37D633B846F1}">
                      <asvg:svgBlip xmlns:asvg="http://schemas.microsoft.com/office/drawing/2016/SVG/main" r:embed="rId3"/>
                    </a:ext>
                  </a:extLst>
                </a:blip>
              </a:buBlip>
            </a:pPr>
            <a:r>
              <a:rPr lang="en-US" dirty="0"/>
              <a:t>Many shooters reload ammunition for cost reasons.  Reloading equipment and bulk ammunition components (brass, powder, primers, bullets) all have values.</a:t>
            </a:r>
          </a:p>
          <a:p>
            <a:pPr>
              <a:buBlip>
                <a:blip>
                  <a:extLst>
                    <a:ext uri="{96DAC541-7B7A-43D3-8B79-37D633B846F1}">
                      <asvg:svgBlip xmlns:asvg="http://schemas.microsoft.com/office/drawing/2016/SVG/main" r:embed="rId3"/>
                    </a:ext>
                  </a:extLst>
                </a:blip>
              </a:buBlip>
            </a:pPr>
            <a:r>
              <a:rPr lang="en-US" dirty="0"/>
              <a:t>Hunting blinds and decoys, spotting scopes, even some kinds of targets can be quite valuable.</a:t>
            </a:r>
          </a:p>
        </p:txBody>
      </p:sp>
      <p:pic>
        <p:nvPicPr>
          <p:cNvPr id="5" name="Picture 2" descr="Ammo Reloading Equipment &amp; Components Guide for 2021 - RifleShooter">
            <a:extLst>
              <a:ext uri="{FF2B5EF4-FFF2-40B4-BE49-F238E27FC236}">
                <a16:creationId xmlns:a16="http://schemas.microsoft.com/office/drawing/2014/main" id="{716738E1-B621-F543-8167-1A5E77C538F3}"/>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l="5340" r="542" b="-1"/>
          <a:stretch>
            <a:fillRect/>
          </a:stretch>
        </p:blipFill>
        <p:spPr bwMode="auto">
          <a:xfrm>
            <a:off x="6172200" y="1821018"/>
            <a:ext cx="5668818" cy="4015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4476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136FE706-C753-6771-72ED-CC7924F1E1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B59B051-7533-AA85-454F-145B95CCEDF6}"/>
              </a:ext>
            </a:extLst>
          </p:cNvPr>
          <p:cNvSpPr>
            <a:spLocks noGrp="1"/>
          </p:cNvSpPr>
          <p:nvPr>
            <p:ph type="title"/>
          </p:nvPr>
        </p:nvSpPr>
        <p:spPr/>
        <p:txBody>
          <a:bodyPr/>
          <a:lstStyle/>
          <a:p>
            <a:r>
              <a:rPr lang="en-US"/>
              <a:t>Legal Quirks</a:t>
            </a:r>
            <a:endParaRPr lang="en-US" dirty="0"/>
          </a:p>
        </p:txBody>
      </p:sp>
      <p:sp>
        <p:nvSpPr>
          <p:cNvPr id="3" name="Content Placeholder 2">
            <a:extLst>
              <a:ext uri="{FF2B5EF4-FFF2-40B4-BE49-F238E27FC236}">
                <a16:creationId xmlns:a16="http://schemas.microsoft.com/office/drawing/2014/main" id="{75A9FA11-EC0B-41D4-E871-DC92210266FF}"/>
              </a:ext>
            </a:extLst>
          </p:cNvPr>
          <p:cNvSpPr>
            <a:spLocks noGrp="1"/>
          </p:cNvSpPr>
          <p:nvPr>
            <p:ph sz="half" idx="1"/>
          </p:nvPr>
        </p:nvSpPr>
        <p:spPr>
          <a:xfrm>
            <a:off x="838199" y="1825625"/>
            <a:ext cx="5181601" cy="4819724"/>
          </a:xfrm>
        </p:spPr>
        <p:txBody>
          <a:bodyPr>
            <a:normAutofit/>
          </a:bodyPr>
          <a:lstStyle/>
          <a:p>
            <a:pPr>
              <a:buBlip>
                <a:blip>
                  <a:extLst>
                    <a:ext uri="{96DAC541-7B7A-43D3-8B79-37D633B846F1}">
                      <asvg:svgBlip xmlns:asvg="http://schemas.microsoft.com/office/drawing/2016/SVG/main" r:embed="rId3"/>
                    </a:ext>
                  </a:extLst>
                </a:blip>
              </a:buBlip>
            </a:pPr>
            <a:r>
              <a:rPr lang="en-US" dirty="0"/>
              <a:t>Ask if an adverse party has a Federal Firearms License.  This lets them deal in firearms commercially.</a:t>
            </a:r>
          </a:p>
          <a:p>
            <a:pPr>
              <a:buBlip>
                <a:blip>
                  <a:extLst>
                    <a:ext uri="{96DAC541-7B7A-43D3-8B79-37D633B846F1}">
                      <asvg:svgBlip xmlns:asvg="http://schemas.microsoft.com/office/drawing/2016/SVG/main" r:embed="rId3"/>
                    </a:ext>
                  </a:extLst>
                </a:blip>
              </a:buBlip>
            </a:pPr>
            <a:r>
              <a:rPr lang="en-US" dirty="0"/>
              <a:t> Some guns and accessories (suppressors in particular) are held in “gun trusts.”  As such an adverse party may not technically own a certain item but instead control or have access to a trust that owns it.</a:t>
            </a:r>
          </a:p>
        </p:txBody>
      </p:sp>
      <p:pic>
        <p:nvPicPr>
          <p:cNvPr id="6146" name="Picture 2" descr="[How-To] Get Your FFL License: Step-By-Step Guide - Pew Pew Tactical">
            <a:extLst>
              <a:ext uri="{FF2B5EF4-FFF2-40B4-BE49-F238E27FC236}">
                <a16:creationId xmlns:a16="http://schemas.microsoft.com/office/drawing/2014/main" id="{90829617-4A5D-B9E2-1E45-593141654B23}"/>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172200" y="1825625"/>
            <a:ext cx="5770638" cy="3905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86649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232DF039-9B7B-D6DB-97D3-21963197B1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A5472F-DC6C-66BD-4028-9A2AFA9BB4CB}"/>
              </a:ext>
            </a:extLst>
          </p:cNvPr>
          <p:cNvSpPr>
            <a:spLocks noGrp="1"/>
          </p:cNvSpPr>
          <p:nvPr>
            <p:ph type="title"/>
          </p:nvPr>
        </p:nvSpPr>
        <p:spPr/>
        <p:txBody>
          <a:bodyPr/>
          <a:lstStyle/>
          <a:p>
            <a:r>
              <a:rPr lang="en-US" dirty="0"/>
              <a:t>Interrogatories that worked for me</a:t>
            </a:r>
          </a:p>
        </p:txBody>
      </p:sp>
      <p:sp>
        <p:nvSpPr>
          <p:cNvPr id="3" name="Content Placeholder 2">
            <a:extLst>
              <a:ext uri="{FF2B5EF4-FFF2-40B4-BE49-F238E27FC236}">
                <a16:creationId xmlns:a16="http://schemas.microsoft.com/office/drawing/2014/main" id="{FF7809AC-B0A5-966A-9D8D-1B70AD2E3195}"/>
              </a:ext>
            </a:extLst>
          </p:cNvPr>
          <p:cNvSpPr>
            <a:spLocks noGrp="1"/>
          </p:cNvSpPr>
          <p:nvPr>
            <p:ph idx="1"/>
          </p:nvPr>
        </p:nvSpPr>
        <p:spPr>
          <a:xfrm>
            <a:off x="175491" y="1440873"/>
            <a:ext cx="11767127" cy="5283200"/>
          </a:xfrm>
        </p:spPr>
        <p:txBody>
          <a:bodyPr>
            <a:normAutofit/>
          </a:bodyPr>
          <a:lstStyle/>
          <a:p>
            <a:pPr lvl="0">
              <a:buBlip>
                <a:blip>
                  <a:extLst>
                    <a:ext uri="{96DAC541-7B7A-43D3-8B79-37D633B846F1}">
                      <asvg:svgBlip xmlns:asvg="http://schemas.microsoft.com/office/drawing/2016/SVG/main" r:embed="rId3"/>
                    </a:ext>
                  </a:extLst>
                </a:blip>
              </a:buBlip>
            </a:pPr>
            <a:r>
              <a:rPr lang="en-US" sz="2400" dirty="0"/>
              <a:t>Please state if you currently hold or ever have held a Federal Firearms License.</a:t>
            </a:r>
          </a:p>
          <a:p>
            <a:pPr lvl="0">
              <a:buBlip>
                <a:blip>
                  <a:extLst>
                    <a:ext uri="{96DAC541-7B7A-43D3-8B79-37D633B846F1}">
                      <asvg:svgBlip xmlns:asvg="http://schemas.microsoft.com/office/drawing/2016/SVG/main" r:embed="rId3"/>
                    </a:ext>
                  </a:extLst>
                </a:blip>
              </a:buBlip>
            </a:pPr>
            <a:r>
              <a:rPr lang="en-US" sz="2400" dirty="0"/>
              <a:t>Please provide a list of firearms that you own or which you otherwise have rights to (by trust, etc.), by make, model, and serial number.</a:t>
            </a:r>
          </a:p>
          <a:p>
            <a:pPr lvl="0">
              <a:buBlip>
                <a:blip>
                  <a:extLst>
                    <a:ext uri="{96DAC541-7B7A-43D3-8B79-37D633B846F1}">
                      <asvg:svgBlip xmlns:asvg="http://schemas.microsoft.com/office/drawing/2016/SVG/main" r:embed="rId3"/>
                    </a:ext>
                  </a:extLst>
                </a:blip>
              </a:buBlip>
            </a:pPr>
            <a:r>
              <a:rPr lang="en-US" sz="2400" dirty="0"/>
              <a:t>Please provide a list of all NFA items that you own or otherwise have rights to (by trust, etc.) such as suppressors, short-barreled rifles, or machine guns, by make, model, and serial number.</a:t>
            </a:r>
          </a:p>
          <a:p>
            <a:pPr lvl="0">
              <a:buBlip>
                <a:blip>
                  <a:extLst>
                    <a:ext uri="{96DAC541-7B7A-43D3-8B79-37D633B846F1}">
                      <asvg:svgBlip xmlns:asvg="http://schemas.microsoft.com/office/drawing/2016/SVG/main" r:embed="rId3"/>
                    </a:ext>
                  </a:extLst>
                </a:blip>
              </a:buBlip>
            </a:pPr>
            <a:r>
              <a:rPr lang="en-US" sz="2400" dirty="0"/>
              <a:t>Please provide a list of all non-NFA firearms accessories which you own, such as scopes, laser aiming modules, aftermarket weapon stocks, or weapon lights, by make, model and (if applicable) serial number.</a:t>
            </a:r>
          </a:p>
          <a:p>
            <a:pPr lvl="0">
              <a:buBlip>
                <a:blip>
                  <a:extLst>
                    <a:ext uri="{96DAC541-7B7A-43D3-8B79-37D633B846F1}">
                      <asvg:svgBlip xmlns:asvg="http://schemas.microsoft.com/office/drawing/2016/SVG/main" r:embed="rId3"/>
                    </a:ext>
                  </a:extLst>
                </a:blip>
              </a:buBlip>
            </a:pPr>
            <a:r>
              <a:rPr lang="en-US" sz="2400" dirty="0"/>
              <a:t>Please provide an inventory of all ammunition you have on hand by caliber and description (ex. “30.06 cartridges, handloaded” or “5.56x45mm cartridges, M855 green tip”)</a:t>
            </a:r>
          </a:p>
        </p:txBody>
      </p:sp>
    </p:spTree>
    <p:extLst>
      <p:ext uri="{BB962C8B-B14F-4D97-AF65-F5344CB8AC3E}">
        <p14:creationId xmlns:p14="http://schemas.microsoft.com/office/powerpoint/2010/main" val="36583363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EED8D95E-AD2C-2C3B-2BEB-9652340520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35C65-152C-CCAE-0D23-D6B4FC034960}"/>
              </a:ext>
            </a:extLst>
          </p:cNvPr>
          <p:cNvSpPr>
            <a:spLocks noGrp="1"/>
          </p:cNvSpPr>
          <p:nvPr>
            <p:ph type="title"/>
          </p:nvPr>
        </p:nvSpPr>
        <p:spPr/>
        <p:txBody>
          <a:bodyPr/>
          <a:lstStyle/>
          <a:p>
            <a:r>
              <a:rPr lang="en-US" dirty="0"/>
              <a:t>More interrogatories that worked for me</a:t>
            </a:r>
          </a:p>
        </p:txBody>
      </p:sp>
      <p:sp>
        <p:nvSpPr>
          <p:cNvPr id="3" name="Content Placeholder 2">
            <a:extLst>
              <a:ext uri="{FF2B5EF4-FFF2-40B4-BE49-F238E27FC236}">
                <a16:creationId xmlns:a16="http://schemas.microsoft.com/office/drawing/2014/main" id="{0A88FFB2-2203-9E70-9692-7023360FF465}"/>
              </a:ext>
            </a:extLst>
          </p:cNvPr>
          <p:cNvSpPr>
            <a:spLocks noGrp="1"/>
          </p:cNvSpPr>
          <p:nvPr>
            <p:ph idx="1"/>
          </p:nvPr>
        </p:nvSpPr>
        <p:spPr>
          <a:xfrm>
            <a:off x="175491" y="1440873"/>
            <a:ext cx="11767127" cy="5283200"/>
          </a:xfrm>
        </p:spPr>
        <p:txBody>
          <a:bodyPr>
            <a:normAutofit/>
          </a:bodyPr>
          <a:lstStyle/>
          <a:p>
            <a:pPr lvl="0">
              <a:buBlip>
                <a:blip>
                  <a:extLst>
                    <a:ext uri="{96DAC541-7B7A-43D3-8B79-37D633B846F1}">
                      <asvg:svgBlip xmlns:asvg="http://schemas.microsoft.com/office/drawing/2016/SVG/main" r:embed="rId3"/>
                    </a:ext>
                  </a:extLst>
                </a:blip>
              </a:buBlip>
            </a:pPr>
            <a:r>
              <a:rPr lang="en-US" sz="2400" dirty="0"/>
              <a:t>Please provide an inventory of all loose ammunition components you have on hand, such as bulk gunpowder, shell casings, bullets, and primers</a:t>
            </a:r>
          </a:p>
          <a:p>
            <a:pPr lvl="0">
              <a:buBlip>
                <a:blip>
                  <a:extLst>
                    <a:ext uri="{96DAC541-7B7A-43D3-8B79-37D633B846F1}">
                      <asvg:svgBlip xmlns:asvg="http://schemas.microsoft.com/office/drawing/2016/SVG/main" r:embed="rId3"/>
                    </a:ext>
                  </a:extLst>
                </a:blip>
              </a:buBlip>
            </a:pPr>
            <a:r>
              <a:rPr lang="en-US" sz="2400" dirty="0"/>
              <a:t>Please provide a list of all reloading equipment you own, if any.</a:t>
            </a:r>
          </a:p>
          <a:p>
            <a:pPr lvl="0">
              <a:buBlip>
                <a:blip>
                  <a:extLst>
                    <a:ext uri="{96DAC541-7B7A-43D3-8B79-37D633B846F1}">
                      <asvg:svgBlip xmlns:asvg="http://schemas.microsoft.com/office/drawing/2016/SVG/main" r:embed="rId3"/>
                    </a:ext>
                  </a:extLst>
                </a:blip>
              </a:buBlip>
            </a:pPr>
            <a:r>
              <a:rPr lang="en-US" sz="2400" dirty="0"/>
              <a:t>Please provide a list of all non-firearm tactical and hunting equipment that you own or otherwise have the rights to (such as by trust, etc.) by make, model and (if applicable) serial number, such as night vision devices, thermal imagers, remote game cameras, drones, tactical vests, armor plates and inserts, backpacks and pouches, flashlights, knives, and/or survival and camping equipment.</a:t>
            </a:r>
          </a:p>
          <a:p>
            <a:pPr lvl="0">
              <a:buBlip>
                <a:blip>
                  <a:extLst>
                    <a:ext uri="{96DAC541-7B7A-43D3-8B79-37D633B846F1}">
                      <asvg:svgBlip xmlns:asvg="http://schemas.microsoft.com/office/drawing/2016/SVG/main" r:embed="rId3"/>
                    </a:ext>
                  </a:extLst>
                </a:blip>
              </a:buBlip>
            </a:pPr>
            <a:r>
              <a:rPr lang="en-US" sz="2400" dirty="0"/>
              <a:t>Please provide a list of all gun safes and display equipment that you own by make and model.</a:t>
            </a:r>
          </a:p>
          <a:p>
            <a:pPr>
              <a:buBlip>
                <a:blip>
                  <a:extLst>
                    <a:ext uri="{96DAC541-7B7A-43D3-8B79-37D633B846F1}">
                      <asvg:svgBlip xmlns:asvg="http://schemas.microsoft.com/office/drawing/2016/SVG/main" r:embed="rId3"/>
                    </a:ext>
                  </a:extLst>
                </a:blip>
              </a:buBlip>
            </a:pPr>
            <a:r>
              <a:rPr lang="en-US" sz="2400" dirty="0"/>
              <a:t>Please provide a list of firearms and firearms paraphernalia in the above categories that you do not own or have legal rights to (i.e. “borrowed” items), but which you either currently have in your possession at this time or have had possession of in the past year.</a:t>
            </a:r>
          </a:p>
        </p:txBody>
      </p:sp>
    </p:spTree>
    <p:extLst>
      <p:ext uri="{BB962C8B-B14F-4D97-AF65-F5344CB8AC3E}">
        <p14:creationId xmlns:p14="http://schemas.microsoft.com/office/powerpoint/2010/main" val="10794203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43D92A73-9300-018C-5700-A5468A71BF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2B2C53-4180-D152-2926-CC069F03F830}"/>
              </a:ext>
            </a:extLst>
          </p:cNvPr>
          <p:cNvSpPr>
            <a:spLocks noGrp="1"/>
          </p:cNvSpPr>
          <p:nvPr>
            <p:ph type="title"/>
          </p:nvPr>
        </p:nvSpPr>
        <p:spPr/>
        <p:txBody>
          <a:bodyPr/>
          <a:lstStyle/>
          <a:p>
            <a:r>
              <a:rPr lang="en-US" dirty="0"/>
              <a:t>Requests for Production that worked for me</a:t>
            </a:r>
          </a:p>
        </p:txBody>
      </p:sp>
      <p:sp>
        <p:nvSpPr>
          <p:cNvPr id="3" name="Content Placeholder 2">
            <a:extLst>
              <a:ext uri="{FF2B5EF4-FFF2-40B4-BE49-F238E27FC236}">
                <a16:creationId xmlns:a16="http://schemas.microsoft.com/office/drawing/2014/main" id="{75CF845F-0897-4BF4-A02F-C3CF273169F1}"/>
              </a:ext>
            </a:extLst>
          </p:cNvPr>
          <p:cNvSpPr>
            <a:spLocks noGrp="1"/>
          </p:cNvSpPr>
          <p:nvPr>
            <p:ph idx="1"/>
          </p:nvPr>
        </p:nvSpPr>
        <p:spPr>
          <a:xfrm>
            <a:off x="572654" y="1653307"/>
            <a:ext cx="10926619" cy="4775200"/>
          </a:xfrm>
        </p:spPr>
        <p:txBody>
          <a:bodyPr>
            <a:normAutofit/>
          </a:bodyPr>
          <a:lstStyle/>
          <a:p>
            <a:pPr lvl="0">
              <a:buBlip>
                <a:blip>
                  <a:extLst>
                    <a:ext uri="{96DAC541-7B7A-43D3-8B79-37D633B846F1}">
                      <asvg:svgBlip xmlns:asvg="http://schemas.microsoft.com/office/drawing/2016/SVG/main" r:embed="rId3"/>
                    </a:ext>
                  </a:extLst>
                </a:blip>
              </a:buBlip>
            </a:pPr>
            <a:r>
              <a:rPr lang="en-US" dirty="0"/>
              <a:t>Please provide a copy of any Federal Firearms License papers you have.</a:t>
            </a:r>
          </a:p>
          <a:p>
            <a:pPr lvl="0">
              <a:buBlip>
                <a:blip>
                  <a:extLst>
                    <a:ext uri="{96DAC541-7B7A-43D3-8B79-37D633B846F1}">
                      <asvg:svgBlip xmlns:asvg="http://schemas.microsoft.com/office/drawing/2016/SVG/main" r:embed="rId3"/>
                    </a:ext>
                  </a:extLst>
                </a:blip>
              </a:buBlip>
            </a:pPr>
            <a:r>
              <a:rPr lang="en-US" dirty="0"/>
              <a:t>Please provide copies of all National Firearms Act tax stamps (i.e. completed ATF Form 1 or Form 4) that are in your name or for items which you otherwise have rights to (by trust, etc.)</a:t>
            </a:r>
          </a:p>
          <a:p>
            <a:pPr lvl="0">
              <a:buBlip>
                <a:blip>
                  <a:extLst>
                    <a:ext uri="{96DAC541-7B7A-43D3-8B79-37D633B846F1}">
                      <asvg:svgBlip xmlns:asvg="http://schemas.microsoft.com/office/drawing/2016/SVG/main" r:embed="rId3"/>
                    </a:ext>
                  </a:extLst>
                </a:blip>
              </a:buBlip>
            </a:pPr>
            <a:r>
              <a:rPr lang="en-US" dirty="0"/>
              <a:t>Please provide copies of any ATF paperwork to register items that you own or control (such as via trust, etc.) that may fall outside of the above category of firearms, such as explosives etc.</a:t>
            </a:r>
          </a:p>
          <a:p>
            <a:pPr lvl="0">
              <a:buBlip>
                <a:blip>
                  <a:extLst>
                    <a:ext uri="{96DAC541-7B7A-43D3-8B79-37D633B846F1}">
                      <asvg:svgBlip xmlns:asvg="http://schemas.microsoft.com/office/drawing/2016/SVG/main" r:embed="rId3"/>
                    </a:ext>
                  </a:extLst>
                </a:blip>
              </a:buBlip>
            </a:pPr>
            <a:r>
              <a:rPr lang="en-US" dirty="0"/>
              <a:t>If you have sold any firearms, firearms paraphernalia, or tactical equipment in the past year, please provide receipts for the sales.</a:t>
            </a:r>
          </a:p>
        </p:txBody>
      </p:sp>
    </p:spTree>
    <p:extLst>
      <p:ext uri="{BB962C8B-B14F-4D97-AF65-F5344CB8AC3E}">
        <p14:creationId xmlns:p14="http://schemas.microsoft.com/office/powerpoint/2010/main" val="38952428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9090ACD2-FF6E-166A-7D87-8A69CC1CC1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61973F-1CDE-07C4-3896-39F1C489EE64}"/>
              </a:ext>
            </a:extLst>
          </p:cNvPr>
          <p:cNvSpPr>
            <a:spLocks noGrp="1"/>
          </p:cNvSpPr>
          <p:nvPr>
            <p:ph type="title"/>
          </p:nvPr>
        </p:nvSpPr>
        <p:spPr/>
        <p:txBody>
          <a:bodyPr/>
          <a:lstStyle/>
          <a:p>
            <a:r>
              <a:rPr lang="en-US" dirty="0"/>
              <a:t>What is the difference between these machine guns?</a:t>
            </a:r>
          </a:p>
        </p:txBody>
      </p:sp>
      <p:sp>
        <p:nvSpPr>
          <p:cNvPr id="7" name="TextBox 6">
            <a:extLst>
              <a:ext uri="{FF2B5EF4-FFF2-40B4-BE49-F238E27FC236}">
                <a16:creationId xmlns:a16="http://schemas.microsoft.com/office/drawing/2014/main" id="{E25471D2-5A62-0B8F-7BB1-FE019E3B5158}"/>
              </a:ext>
            </a:extLst>
          </p:cNvPr>
          <p:cNvSpPr txBox="1"/>
          <p:nvPr/>
        </p:nvSpPr>
        <p:spPr>
          <a:xfrm>
            <a:off x="770467" y="5060745"/>
            <a:ext cx="5181600" cy="1569660"/>
          </a:xfrm>
          <a:prstGeom prst="rect">
            <a:avLst/>
          </a:prstGeom>
          <a:noFill/>
        </p:spPr>
        <p:txBody>
          <a:bodyPr wrap="square" rtlCol="0">
            <a:spAutoFit/>
          </a:bodyPr>
          <a:lstStyle/>
          <a:p>
            <a:r>
              <a:rPr lang="en-US" sz="2400" dirty="0"/>
              <a:t>1943 MG42 (fully transferable)</a:t>
            </a:r>
          </a:p>
          <a:p>
            <a:r>
              <a:rPr lang="en-US" sz="2400" dirty="0"/>
              <a:t>Nazi Germany</a:t>
            </a:r>
          </a:p>
          <a:p>
            <a:endParaRPr lang="en-US" sz="2400" dirty="0"/>
          </a:p>
          <a:p>
            <a:r>
              <a:rPr lang="en-US" sz="2400" dirty="0"/>
              <a:t>Price: $40,000</a:t>
            </a:r>
          </a:p>
        </p:txBody>
      </p:sp>
      <p:sp>
        <p:nvSpPr>
          <p:cNvPr id="8" name="TextBox 7">
            <a:extLst>
              <a:ext uri="{FF2B5EF4-FFF2-40B4-BE49-F238E27FC236}">
                <a16:creationId xmlns:a16="http://schemas.microsoft.com/office/drawing/2014/main" id="{C83B67E3-4018-20F4-8B5A-2331938F41D0}"/>
              </a:ext>
            </a:extLst>
          </p:cNvPr>
          <p:cNvSpPr txBox="1"/>
          <p:nvPr/>
        </p:nvSpPr>
        <p:spPr>
          <a:xfrm>
            <a:off x="6096000" y="5060745"/>
            <a:ext cx="5257800" cy="1569660"/>
          </a:xfrm>
          <a:prstGeom prst="rect">
            <a:avLst/>
          </a:prstGeom>
          <a:noFill/>
        </p:spPr>
        <p:txBody>
          <a:bodyPr wrap="square" rtlCol="0">
            <a:spAutoFit/>
          </a:bodyPr>
          <a:lstStyle/>
          <a:p>
            <a:r>
              <a:rPr lang="en-US" sz="2400" dirty="0"/>
              <a:t>1943 Type 99 (fully transferable)</a:t>
            </a:r>
          </a:p>
          <a:p>
            <a:r>
              <a:rPr lang="en-US" sz="2400" dirty="0"/>
              <a:t>Imperial Japan</a:t>
            </a:r>
          </a:p>
          <a:p>
            <a:endParaRPr lang="en-US" sz="2400" dirty="0"/>
          </a:p>
          <a:p>
            <a:r>
              <a:rPr lang="en-US" sz="2400" dirty="0"/>
              <a:t>Price: $12,000</a:t>
            </a:r>
          </a:p>
        </p:txBody>
      </p:sp>
      <p:pic>
        <p:nvPicPr>
          <p:cNvPr id="5" name="Content Placeholder 4">
            <a:extLst>
              <a:ext uri="{FF2B5EF4-FFF2-40B4-BE49-F238E27FC236}">
                <a16:creationId xmlns:a16="http://schemas.microsoft.com/office/drawing/2014/main" id="{9025BAB3-E02E-F2CB-6BC9-16C332710E2A}"/>
              </a:ext>
            </a:extLst>
          </p:cNvPr>
          <p:cNvPicPr>
            <a:picLocks noGrp="1" noChangeAspect="1"/>
          </p:cNvPicPr>
          <p:nvPr>
            <p:ph sz="half" idx="1"/>
          </p:nvPr>
        </p:nvPicPr>
        <p:blipFill>
          <a:blip r:embed="rId3"/>
          <a:stretch>
            <a:fillRect/>
          </a:stretch>
        </p:blipFill>
        <p:spPr>
          <a:xfrm>
            <a:off x="770467" y="2058194"/>
            <a:ext cx="5181600" cy="2215580"/>
          </a:xfrm>
          <a:prstGeom prst="rect">
            <a:avLst/>
          </a:prstGeom>
        </p:spPr>
      </p:pic>
      <p:pic>
        <p:nvPicPr>
          <p:cNvPr id="10" name="Content Placeholder 9">
            <a:extLst>
              <a:ext uri="{FF2B5EF4-FFF2-40B4-BE49-F238E27FC236}">
                <a16:creationId xmlns:a16="http://schemas.microsoft.com/office/drawing/2014/main" id="{CA676508-B6FB-BD5A-D10B-EBB6E6AAA5DD}"/>
              </a:ext>
            </a:extLst>
          </p:cNvPr>
          <p:cNvPicPr>
            <a:picLocks noGrp="1" noChangeAspect="1"/>
          </p:cNvPicPr>
          <p:nvPr>
            <p:ph sz="half" idx="2"/>
          </p:nvPr>
        </p:nvPicPr>
        <p:blipFill>
          <a:blip r:embed="rId4"/>
          <a:stretch>
            <a:fillRect/>
          </a:stretch>
        </p:blipFill>
        <p:spPr>
          <a:xfrm>
            <a:off x="6172200" y="1388843"/>
            <a:ext cx="5181600" cy="3554282"/>
          </a:xfrm>
          <a:prstGeom prst="rect">
            <a:avLst/>
          </a:prstGeom>
        </p:spPr>
      </p:pic>
    </p:spTree>
    <p:extLst>
      <p:ext uri="{BB962C8B-B14F-4D97-AF65-F5344CB8AC3E}">
        <p14:creationId xmlns:p14="http://schemas.microsoft.com/office/powerpoint/2010/main" val="1100836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8980B472-658F-4343-A0F2-9C2B3024F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C244B4-112D-3890-C1BB-803654E7727A}"/>
              </a:ext>
            </a:extLst>
          </p:cNvPr>
          <p:cNvSpPr>
            <a:spLocks noGrp="1"/>
          </p:cNvSpPr>
          <p:nvPr>
            <p:ph type="title"/>
          </p:nvPr>
        </p:nvSpPr>
        <p:spPr/>
        <p:txBody>
          <a:bodyPr/>
          <a:lstStyle/>
          <a:p>
            <a:r>
              <a:rPr lang="en-US" dirty="0"/>
              <a:t>What is the difference between these rifles?</a:t>
            </a:r>
          </a:p>
        </p:txBody>
      </p:sp>
      <p:sp>
        <p:nvSpPr>
          <p:cNvPr id="7" name="TextBox 6">
            <a:extLst>
              <a:ext uri="{FF2B5EF4-FFF2-40B4-BE49-F238E27FC236}">
                <a16:creationId xmlns:a16="http://schemas.microsoft.com/office/drawing/2014/main" id="{DA65A0CE-4A55-52F4-B064-A77A2F6B66AD}"/>
              </a:ext>
            </a:extLst>
          </p:cNvPr>
          <p:cNvSpPr txBox="1"/>
          <p:nvPr/>
        </p:nvSpPr>
        <p:spPr>
          <a:xfrm>
            <a:off x="838200" y="4446400"/>
            <a:ext cx="5181600" cy="830997"/>
          </a:xfrm>
          <a:prstGeom prst="rect">
            <a:avLst/>
          </a:prstGeom>
          <a:noFill/>
        </p:spPr>
        <p:txBody>
          <a:bodyPr wrap="square" rtlCol="0">
            <a:spAutoFit/>
          </a:bodyPr>
          <a:lstStyle/>
          <a:p>
            <a:r>
              <a:rPr lang="en-US" sz="2400" dirty="0"/>
              <a:t>German mid-war K98k</a:t>
            </a:r>
          </a:p>
          <a:p>
            <a:r>
              <a:rPr lang="en-US" sz="2400" dirty="0"/>
              <a:t>Price: Approximately $1500</a:t>
            </a:r>
          </a:p>
        </p:txBody>
      </p:sp>
      <p:sp>
        <p:nvSpPr>
          <p:cNvPr id="8" name="TextBox 7">
            <a:extLst>
              <a:ext uri="{FF2B5EF4-FFF2-40B4-BE49-F238E27FC236}">
                <a16:creationId xmlns:a16="http://schemas.microsoft.com/office/drawing/2014/main" id="{33879946-0DC9-DC18-1E4F-C31587FAD99C}"/>
              </a:ext>
            </a:extLst>
          </p:cNvPr>
          <p:cNvSpPr txBox="1"/>
          <p:nvPr/>
        </p:nvSpPr>
        <p:spPr>
          <a:xfrm>
            <a:off x="6096000" y="4446400"/>
            <a:ext cx="5257800" cy="830997"/>
          </a:xfrm>
          <a:prstGeom prst="rect">
            <a:avLst/>
          </a:prstGeom>
          <a:noFill/>
        </p:spPr>
        <p:txBody>
          <a:bodyPr wrap="square" rtlCol="0">
            <a:spAutoFit/>
          </a:bodyPr>
          <a:lstStyle/>
          <a:p>
            <a:r>
              <a:rPr lang="en-US" sz="2400" dirty="0"/>
              <a:t>Czech vz.24 (prewar)</a:t>
            </a:r>
          </a:p>
          <a:p>
            <a:r>
              <a:rPr lang="en-US" sz="2400" dirty="0"/>
              <a:t>Price: Approximately $500</a:t>
            </a:r>
          </a:p>
        </p:txBody>
      </p:sp>
      <p:pic>
        <p:nvPicPr>
          <p:cNvPr id="9" name="Content Placeholder 8">
            <a:extLst>
              <a:ext uri="{FF2B5EF4-FFF2-40B4-BE49-F238E27FC236}">
                <a16:creationId xmlns:a16="http://schemas.microsoft.com/office/drawing/2014/main" id="{4AFE3AA2-8026-706E-90AA-2FBECE93BCB7}"/>
              </a:ext>
            </a:extLst>
          </p:cNvPr>
          <p:cNvPicPr>
            <a:picLocks noGrp="1" noChangeAspect="1"/>
          </p:cNvPicPr>
          <p:nvPr>
            <p:ph sz="half" idx="1"/>
          </p:nvPr>
        </p:nvPicPr>
        <p:blipFill>
          <a:blip r:embed="rId3"/>
          <a:stretch>
            <a:fillRect/>
          </a:stretch>
        </p:blipFill>
        <p:spPr>
          <a:xfrm>
            <a:off x="838200" y="2625107"/>
            <a:ext cx="5181600" cy="1390497"/>
          </a:xfrm>
          <a:prstGeom prst="rect">
            <a:avLst/>
          </a:prstGeom>
        </p:spPr>
      </p:pic>
      <p:pic>
        <p:nvPicPr>
          <p:cNvPr id="12" name="Content Placeholder 11" descr="Czech VZ-24 Bolt Action Rifle, by BRNO">
            <a:extLst>
              <a:ext uri="{FF2B5EF4-FFF2-40B4-BE49-F238E27FC236}">
                <a16:creationId xmlns:a16="http://schemas.microsoft.com/office/drawing/2014/main" id="{6A747A8E-DEE9-1D84-F02E-EE36C09B07DD}"/>
              </a:ext>
            </a:extLst>
          </p:cNvPr>
          <p:cNvPicPr>
            <a:picLocks noGrp="1" noChangeAspect="1"/>
          </p:cNvPicPr>
          <p:nvPr>
            <p:ph sz="half" idx="2"/>
          </p:nvPr>
        </p:nvPicPr>
        <p:blipFill>
          <a:blip r:embed="rId4"/>
          <a:stretch>
            <a:fillRect/>
          </a:stretch>
        </p:blipFill>
        <p:spPr>
          <a:xfrm>
            <a:off x="6172202" y="2619375"/>
            <a:ext cx="5181600" cy="1619250"/>
          </a:xfrm>
          <a:prstGeom prst="rect">
            <a:avLst/>
          </a:prstGeom>
        </p:spPr>
      </p:pic>
    </p:spTree>
    <p:extLst>
      <p:ext uri="{BB962C8B-B14F-4D97-AF65-F5344CB8AC3E}">
        <p14:creationId xmlns:p14="http://schemas.microsoft.com/office/powerpoint/2010/main" val="3996071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8E57A-0BA5-9AEB-EBAC-08587F589C33}"/>
              </a:ext>
            </a:extLst>
          </p:cNvPr>
          <p:cNvSpPr>
            <a:spLocks noGrp="1"/>
          </p:cNvSpPr>
          <p:nvPr>
            <p:ph type="title"/>
          </p:nvPr>
        </p:nvSpPr>
        <p:spPr/>
        <p:txBody>
          <a:bodyPr/>
          <a:lstStyle/>
          <a:p>
            <a:r>
              <a:rPr lang="en-US" dirty="0"/>
              <a:t>Vignette</a:t>
            </a:r>
          </a:p>
        </p:txBody>
      </p:sp>
      <p:sp>
        <p:nvSpPr>
          <p:cNvPr id="3" name="Content Placeholder 2">
            <a:extLst>
              <a:ext uri="{FF2B5EF4-FFF2-40B4-BE49-F238E27FC236}">
                <a16:creationId xmlns:a16="http://schemas.microsoft.com/office/drawing/2014/main" id="{2B76625F-0E4A-C80C-686C-B6C4E4C3D3F5}"/>
              </a:ext>
            </a:extLst>
          </p:cNvPr>
          <p:cNvSpPr>
            <a:spLocks noGrp="1"/>
          </p:cNvSpPr>
          <p:nvPr>
            <p:ph idx="1"/>
          </p:nvPr>
        </p:nvSpPr>
        <p:spPr/>
        <p:txBody>
          <a:bodyPr/>
          <a:lstStyle/>
          <a:p>
            <a:pPr>
              <a:buBlip>
                <a:blip>
                  <a:extLst>
                    <a:ext uri="{96DAC541-7B7A-43D3-8B79-37D633B846F1}">
                      <asvg:svgBlip xmlns:asvg="http://schemas.microsoft.com/office/drawing/2016/SVG/main" r:embed="rId3"/>
                    </a:ext>
                  </a:extLst>
                </a:blip>
              </a:buBlip>
            </a:pPr>
            <a:r>
              <a:rPr lang="en-US" dirty="0"/>
              <a:t>I recently had a divorce case in which an individual who worked as a representative of a firearms company and a firearms content creator on YouTube fell out with his wife and filed for divorce.</a:t>
            </a:r>
          </a:p>
          <a:p>
            <a:pPr>
              <a:buBlip>
                <a:blip>
                  <a:extLst>
                    <a:ext uri="{96DAC541-7B7A-43D3-8B79-37D633B846F1}">
                      <asvg:svgBlip xmlns:asvg="http://schemas.microsoft.com/office/drawing/2016/SVG/main" r:embed="rId3"/>
                    </a:ext>
                  </a:extLst>
                </a:blip>
              </a:buBlip>
            </a:pPr>
            <a:r>
              <a:rPr lang="en-US" dirty="0"/>
              <a:t>I sent this adverse party a detailed discovery request on his large stockpile of firearms, firearms accessories, ammunition, and tactical equipment.</a:t>
            </a:r>
          </a:p>
          <a:p>
            <a:pPr>
              <a:buBlip>
                <a:blip>
                  <a:extLst>
                    <a:ext uri="{96DAC541-7B7A-43D3-8B79-37D633B846F1}">
                      <asvg:svgBlip xmlns:asvg="http://schemas.microsoft.com/office/drawing/2016/SVG/main" r:embed="rId3"/>
                    </a:ext>
                  </a:extLst>
                </a:blip>
              </a:buBlip>
            </a:pPr>
            <a:r>
              <a:rPr lang="en-US" dirty="0"/>
              <a:t>After being served, he offered his wife a settlement far above his previous position – giving her the marital home free and clear, and above-statutory child support – rather than answer discovery.</a:t>
            </a:r>
          </a:p>
        </p:txBody>
      </p:sp>
    </p:spTree>
    <p:extLst>
      <p:ext uri="{BB962C8B-B14F-4D97-AF65-F5344CB8AC3E}">
        <p14:creationId xmlns:p14="http://schemas.microsoft.com/office/powerpoint/2010/main" val="2300424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AB4789C0-4412-5891-6B18-00177672EA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CF59A-699B-06FB-7466-27109E510B77}"/>
              </a:ext>
            </a:extLst>
          </p:cNvPr>
          <p:cNvSpPr>
            <a:spLocks noGrp="1"/>
          </p:cNvSpPr>
          <p:nvPr>
            <p:ph type="title"/>
          </p:nvPr>
        </p:nvSpPr>
        <p:spPr/>
        <p:txBody>
          <a:bodyPr/>
          <a:lstStyle/>
          <a:p>
            <a:r>
              <a:rPr lang="en-US" dirty="0"/>
              <a:t>Red flags that you may need an expert</a:t>
            </a:r>
          </a:p>
        </p:txBody>
      </p:sp>
      <p:sp>
        <p:nvSpPr>
          <p:cNvPr id="3" name="Content Placeholder 2">
            <a:extLst>
              <a:ext uri="{FF2B5EF4-FFF2-40B4-BE49-F238E27FC236}">
                <a16:creationId xmlns:a16="http://schemas.microsoft.com/office/drawing/2014/main" id="{14BA43F6-3BA6-4B0D-EC65-127BD65FCFBA}"/>
              </a:ext>
            </a:extLst>
          </p:cNvPr>
          <p:cNvSpPr>
            <a:spLocks noGrp="1"/>
          </p:cNvSpPr>
          <p:nvPr>
            <p:ph sz="half" idx="1"/>
          </p:nvPr>
        </p:nvSpPr>
        <p:spPr/>
        <p:txBody>
          <a:bodyPr>
            <a:normAutofit fontScale="92500" lnSpcReduction="10000"/>
          </a:bodyPr>
          <a:lstStyle/>
          <a:p>
            <a:pPr lvl="0">
              <a:buBlip>
                <a:blip>
                  <a:extLst>
                    <a:ext uri="{96DAC541-7B7A-43D3-8B79-37D633B846F1}">
                      <asvg:svgBlip xmlns:asvg="http://schemas.microsoft.com/office/drawing/2016/SVG/main" r:embed="rId3"/>
                    </a:ext>
                  </a:extLst>
                </a:blip>
              </a:buBlip>
            </a:pPr>
            <a:r>
              <a:rPr lang="en-US" dirty="0"/>
              <a:t>Militaria and antiques</a:t>
            </a:r>
          </a:p>
          <a:p>
            <a:pPr lvl="1">
              <a:buBlip>
                <a:blip>
                  <a:extLst>
                    <a:ext uri="{96DAC541-7B7A-43D3-8B79-37D633B846F1}">
                      <asvg:svgBlip xmlns:asvg="http://schemas.microsoft.com/office/drawing/2016/SVG/main" r:embed="rId3"/>
                    </a:ext>
                  </a:extLst>
                </a:blip>
              </a:buBlip>
            </a:pPr>
            <a:r>
              <a:rPr lang="en-US" sz="2800" dirty="0"/>
              <a:t>Tactical equipment that is still being manufactured can be easily valued, the difficulty is generally in identifying it</a:t>
            </a:r>
          </a:p>
          <a:p>
            <a:pPr lvl="1">
              <a:buBlip>
                <a:blip>
                  <a:extLst>
                    <a:ext uri="{96DAC541-7B7A-43D3-8B79-37D633B846F1}">
                      <asvg:svgBlip xmlns:asvg="http://schemas.microsoft.com/office/drawing/2016/SVG/main" r:embed="rId3"/>
                    </a:ext>
                  </a:extLst>
                </a:blip>
              </a:buBlip>
            </a:pPr>
            <a:r>
              <a:rPr lang="en-US" sz="2800" dirty="0"/>
              <a:t>Antiques can vary WIDELY in value due to market demand</a:t>
            </a:r>
          </a:p>
          <a:p>
            <a:pPr lvl="1">
              <a:buBlip>
                <a:blip>
                  <a:extLst>
                    <a:ext uri="{96DAC541-7B7A-43D3-8B79-37D633B846F1}">
                      <asvg:svgBlip xmlns:asvg="http://schemas.microsoft.com/office/drawing/2016/SVG/main" r:embed="rId3"/>
                    </a:ext>
                  </a:extLst>
                </a:blip>
              </a:buBlip>
            </a:pPr>
            <a:r>
              <a:rPr lang="en-US" sz="2800" dirty="0"/>
              <a:t>Some guns are also antiques!</a:t>
            </a:r>
          </a:p>
          <a:p>
            <a:pPr lvl="1">
              <a:buBlip>
                <a:blip>
                  <a:extLst>
                    <a:ext uri="{96DAC541-7B7A-43D3-8B79-37D633B846F1}">
                      <asvg:svgBlip xmlns:asvg="http://schemas.microsoft.com/office/drawing/2016/SVG/main" r:embed="rId3"/>
                    </a:ext>
                  </a:extLst>
                </a:blip>
              </a:buBlip>
            </a:pPr>
            <a:r>
              <a:rPr lang="en-US" sz="2800" dirty="0"/>
              <a:t>Nazi-associated antiques are in perpetually high demand and large numbers of fake items circulate the market</a:t>
            </a:r>
          </a:p>
        </p:txBody>
      </p:sp>
      <p:pic>
        <p:nvPicPr>
          <p:cNvPr id="5" name="Content Placeholder 4" descr="Courtesy the author">
            <a:extLst>
              <a:ext uri="{FF2B5EF4-FFF2-40B4-BE49-F238E27FC236}">
                <a16:creationId xmlns:a16="http://schemas.microsoft.com/office/drawing/2014/main" id="{08973240-4433-6FED-4A3A-61E5407046B3}"/>
              </a:ext>
            </a:extLst>
          </p:cNvPr>
          <p:cNvPicPr>
            <a:picLocks noGrp="1" noChangeAspect="1"/>
          </p:cNvPicPr>
          <p:nvPr>
            <p:ph sz="half" idx="2"/>
          </p:nvPr>
        </p:nvPicPr>
        <p:blipFill>
          <a:blip r:embed="rId4"/>
          <a:stretch>
            <a:fillRect/>
          </a:stretch>
        </p:blipFill>
        <p:spPr>
          <a:xfrm>
            <a:off x="6172200" y="1996260"/>
            <a:ext cx="5181600" cy="3457163"/>
          </a:xfrm>
          <a:prstGeom prst="rect">
            <a:avLst/>
          </a:prstGeom>
        </p:spPr>
      </p:pic>
      <p:sp>
        <p:nvSpPr>
          <p:cNvPr id="6" name="TextBox 5">
            <a:extLst>
              <a:ext uri="{FF2B5EF4-FFF2-40B4-BE49-F238E27FC236}">
                <a16:creationId xmlns:a16="http://schemas.microsoft.com/office/drawing/2014/main" id="{93A9E9F4-5B8D-7DC5-6C83-987A5D725A51}"/>
              </a:ext>
            </a:extLst>
          </p:cNvPr>
          <p:cNvSpPr txBox="1"/>
          <p:nvPr/>
        </p:nvSpPr>
        <p:spPr>
          <a:xfrm>
            <a:off x="6177516" y="5463750"/>
            <a:ext cx="5369442" cy="646331"/>
          </a:xfrm>
          <a:prstGeom prst="rect">
            <a:avLst/>
          </a:prstGeom>
          <a:noFill/>
        </p:spPr>
        <p:txBody>
          <a:bodyPr wrap="square" rtlCol="0">
            <a:spAutoFit/>
          </a:bodyPr>
          <a:lstStyle/>
          <a:p>
            <a:r>
              <a:rPr lang="en-US" dirty="0"/>
              <a:t>Rare Nazi-era typewriter with a double-sig rune key, generally worth over $1000</a:t>
            </a:r>
          </a:p>
        </p:txBody>
      </p:sp>
    </p:spTree>
    <p:extLst>
      <p:ext uri="{BB962C8B-B14F-4D97-AF65-F5344CB8AC3E}">
        <p14:creationId xmlns:p14="http://schemas.microsoft.com/office/powerpoint/2010/main" val="26725556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B48EB7B4-64B5-9000-AEAC-873286039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786A43-BDAE-0F94-93F6-05E59988D356}"/>
              </a:ext>
            </a:extLst>
          </p:cNvPr>
          <p:cNvSpPr>
            <a:spLocks noGrp="1"/>
          </p:cNvSpPr>
          <p:nvPr>
            <p:ph type="title"/>
          </p:nvPr>
        </p:nvSpPr>
        <p:spPr/>
        <p:txBody>
          <a:bodyPr/>
          <a:lstStyle/>
          <a:p>
            <a:r>
              <a:rPr lang="en-US" dirty="0"/>
              <a:t>Tools and Shop Equipment</a:t>
            </a:r>
          </a:p>
        </p:txBody>
      </p:sp>
      <p:sp>
        <p:nvSpPr>
          <p:cNvPr id="3" name="Content Placeholder 2">
            <a:extLst>
              <a:ext uri="{FF2B5EF4-FFF2-40B4-BE49-F238E27FC236}">
                <a16:creationId xmlns:a16="http://schemas.microsoft.com/office/drawing/2014/main" id="{C3344352-5F10-A55E-106B-781590F5C02E}"/>
              </a:ext>
            </a:extLst>
          </p:cNvPr>
          <p:cNvSpPr>
            <a:spLocks noGrp="1"/>
          </p:cNvSpPr>
          <p:nvPr>
            <p:ph sz="half" idx="1"/>
          </p:nvPr>
        </p:nvSpPr>
        <p:spPr/>
        <p:txBody>
          <a:bodyPr>
            <a:normAutofit/>
          </a:bodyPr>
          <a:lstStyle/>
          <a:p>
            <a:pPr lvl="0">
              <a:buBlip>
                <a:blip>
                  <a:extLst>
                    <a:ext uri="{96DAC541-7B7A-43D3-8B79-37D633B846F1}">
                      <asvg:svgBlip xmlns:asvg="http://schemas.microsoft.com/office/drawing/2016/SVG/main" r:embed="rId3"/>
                    </a:ext>
                  </a:extLst>
                </a:blip>
              </a:buBlip>
            </a:pPr>
            <a:r>
              <a:rPr lang="en-US" dirty="0"/>
              <a:t>Firearms are by no means the only kind of portable high-value items you’ll find in discovery.</a:t>
            </a:r>
          </a:p>
          <a:p>
            <a:pPr lvl="0">
              <a:buBlip>
                <a:blip>
                  <a:extLst>
                    <a:ext uri="{96DAC541-7B7A-43D3-8B79-37D633B846F1}">
                      <asvg:svgBlip xmlns:asvg="http://schemas.microsoft.com/office/drawing/2016/SVG/main" r:embed="rId3"/>
                    </a:ext>
                  </a:extLst>
                </a:blip>
              </a:buBlip>
            </a:pPr>
            <a:r>
              <a:rPr lang="en-US" sz="2800" dirty="0"/>
              <a:t>Heavily investigate tool sets and shop equipment</a:t>
            </a:r>
          </a:p>
          <a:p>
            <a:pPr lvl="0">
              <a:buBlip>
                <a:blip>
                  <a:extLst>
                    <a:ext uri="{96DAC541-7B7A-43D3-8B79-37D633B846F1}">
                      <asvg:svgBlip xmlns:asvg="http://schemas.microsoft.com/office/drawing/2016/SVG/main" r:embed="rId3"/>
                    </a:ext>
                  </a:extLst>
                </a:blip>
              </a:buBlip>
            </a:pPr>
            <a:r>
              <a:rPr lang="en-US" dirty="0"/>
              <a:t>Ask for full inventories!</a:t>
            </a:r>
            <a:endParaRPr lang="en-US" sz="2800" dirty="0"/>
          </a:p>
          <a:p>
            <a:pPr lvl="0">
              <a:buBlip>
                <a:blip>
                  <a:extLst>
                    <a:ext uri="{96DAC541-7B7A-43D3-8B79-37D633B846F1}">
                      <asvg:svgBlip xmlns:asvg="http://schemas.microsoft.com/office/drawing/2016/SVG/main" r:embed="rId3"/>
                    </a:ext>
                  </a:extLst>
                </a:blip>
              </a:buBlip>
            </a:pPr>
            <a:r>
              <a:rPr lang="en-US" dirty="0"/>
              <a:t>Ask for brand names - some are </a:t>
            </a:r>
            <a:r>
              <a:rPr lang="en-US" u="sng" dirty="0"/>
              <a:t>much</a:t>
            </a:r>
            <a:r>
              <a:rPr lang="en-US" dirty="0"/>
              <a:t> more valuable than others</a:t>
            </a:r>
            <a:endParaRPr lang="en-US" sz="2800" dirty="0"/>
          </a:p>
        </p:txBody>
      </p:sp>
      <p:sp>
        <p:nvSpPr>
          <p:cNvPr id="6" name="TextBox 5">
            <a:extLst>
              <a:ext uri="{FF2B5EF4-FFF2-40B4-BE49-F238E27FC236}">
                <a16:creationId xmlns:a16="http://schemas.microsoft.com/office/drawing/2014/main" id="{1681D1E2-D783-C538-DCBB-F87734CDD1B8}"/>
              </a:ext>
            </a:extLst>
          </p:cNvPr>
          <p:cNvSpPr txBox="1"/>
          <p:nvPr/>
        </p:nvSpPr>
        <p:spPr>
          <a:xfrm>
            <a:off x="6019800" y="5414962"/>
            <a:ext cx="5486400" cy="646331"/>
          </a:xfrm>
          <a:prstGeom prst="rect">
            <a:avLst/>
          </a:prstGeom>
          <a:noFill/>
        </p:spPr>
        <p:txBody>
          <a:bodyPr wrap="square" rtlCol="0">
            <a:spAutoFit/>
          </a:bodyPr>
          <a:lstStyle/>
          <a:p>
            <a:r>
              <a:rPr lang="en-US" dirty="0"/>
              <a:t>I had a case recently that involved a portable sawmill.    These can go for two to five thousand dollars.</a:t>
            </a:r>
          </a:p>
        </p:txBody>
      </p:sp>
      <p:pic>
        <p:nvPicPr>
          <p:cNvPr id="11" name="Content Placeholder 10" descr="Portable Sawmill Considerations Before You Buy - Woodland Mills Canada">
            <a:extLst>
              <a:ext uri="{FF2B5EF4-FFF2-40B4-BE49-F238E27FC236}">
                <a16:creationId xmlns:a16="http://schemas.microsoft.com/office/drawing/2014/main" id="{9F19D4E3-8F6A-0868-0635-37F13D8BFE75}"/>
              </a:ext>
            </a:extLst>
          </p:cNvPr>
          <p:cNvPicPr>
            <a:picLocks noGrp="1" noChangeAspect="1"/>
          </p:cNvPicPr>
          <p:nvPr>
            <p:ph sz="half" idx="2"/>
          </p:nvPr>
        </p:nvPicPr>
        <p:blipFill>
          <a:blip r:embed="rId4"/>
          <a:stretch>
            <a:fillRect/>
          </a:stretch>
        </p:blipFill>
        <p:spPr>
          <a:xfrm>
            <a:off x="6096000" y="1825624"/>
            <a:ext cx="5384006" cy="3589337"/>
          </a:xfrm>
          <a:prstGeom prst="rect">
            <a:avLst/>
          </a:prstGeom>
        </p:spPr>
      </p:pic>
    </p:spTree>
    <p:extLst>
      <p:ext uri="{BB962C8B-B14F-4D97-AF65-F5344CB8AC3E}">
        <p14:creationId xmlns:p14="http://schemas.microsoft.com/office/powerpoint/2010/main" val="24837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45F981-4A6A-342B-B6B2-4F7391B2C1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F9860F-F302-96DC-4607-C61E4986C791}"/>
              </a:ext>
            </a:extLst>
          </p:cNvPr>
          <p:cNvSpPr>
            <a:spLocks noGrp="1"/>
          </p:cNvSpPr>
          <p:nvPr>
            <p:ph type="title"/>
          </p:nvPr>
        </p:nvSpPr>
        <p:spPr>
          <a:xfrm>
            <a:off x="254000" y="365125"/>
            <a:ext cx="11743268" cy="1325563"/>
          </a:xfrm>
        </p:spPr>
        <p:txBody>
          <a:bodyPr/>
          <a:lstStyle/>
          <a:p>
            <a:r>
              <a:rPr lang="en-US" dirty="0"/>
              <a:t>What is the difference between these socket sets?</a:t>
            </a:r>
          </a:p>
        </p:txBody>
      </p:sp>
      <p:sp>
        <p:nvSpPr>
          <p:cNvPr id="7" name="TextBox 6">
            <a:extLst>
              <a:ext uri="{FF2B5EF4-FFF2-40B4-BE49-F238E27FC236}">
                <a16:creationId xmlns:a16="http://schemas.microsoft.com/office/drawing/2014/main" id="{1E1CCBE3-B303-77F4-F017-D9BB29F19C35}"/>
              </a:ext>
            </a:extLst>
          </p:cNvPr>
          <p:cNvSpPr txBox="1"/>
          <p:nvPr/>
        </p:nvSpPr>
        <p:spPr>
          <a:xfrm>
            <a:off x="838202" y="5538600"/>
            <a:ext cx="5181600" cy="830997"/>
          </a:xfrm>
          <a:prstGeom prst="rect">
            <a:avLst/>
          </a:prstGeom>
          <a:noFill/>
        </p:spPr>
        <p:txBody>
          <a:bodyPr wrap="square" rtlCol="0">
            <a:spAutoFit/>
          </a:bodyPr>
          <a:lstStyle/>
          <a:p>
            <a:r>
              <a:rPr lang="en-US" sz="2400" dirty="0"/>
              <a:t>Snap-on 185-piece socket set</a:t>
            </a:r>
          </a:p>
          <a:p>
            <a:r>
              <a:rPr lang="en-US" sz="2400" dirty="0"/>
              <a:t>Price: $7,195</a:t>
            </a:r>
          </a:p>
        </p:txBody>
      </p:sp>
      <p:sp>
        <p:nvSpPr>
          <p:cNvPr id="8" name="TextBox 7">
            <a:extLst>
              <a:ext uri="{FF2B5EF4-FFF2-40B4-BE49-F238E27FC236}">
                <a16:creationId xmlns:a16="http://schemas.microsoft.com/office/drawing/2014/main" id="{6D7A7BD1-E4A2-D565-549D-DA0408EEDDF2}"/>
              </a:ext>
            </a:extLst>
          </p:cNvPr>
          <p:cNvSpPr txBox="1"/>
          <p:nvPr/>
        </p:nvSpPr>
        <p:spPr>
          <a:xfrm>
            <a:off x="6096002" y="5538600"/>
            <a:ext cx="5257800" cy="830997"/>
          </a:xfrm>
          <a:prstGeom prst="rect">
            <a:avLst/>
          </a:prstGeom>
          <a:noFill/>
        </p:spPr>
        <p:txBody>
          <a:bodyPr wrap="square" rtlCol="0">
            <a:spAutoFit/>
          </a:bodyPr>
          <a:lstStyle/>
          <a:p>
            <a:r>
              <a:rPr lang="en-US" sz="2400" dirty="0"/>
              <a:t>Dewalt 185-piece socket set</a:t>
            </a:r>
          </a:p>
          <a:p>
            <a:r>
              <a:rPr lang="en-US" sz="2400" dirty="0"/>
              <a:t>Price: $349</a:t>
            </a:r>
          </a:p>
        </p:txBody>
      </p:sp>
      <p:pic>
        <p:nvPicPr>
          <p:cNvPr id="11" name="Content Placeholder 10">
            <a:extLst>
              <a:ext uri="{FF2B5EF4-FFF2-40B4-BE49-F238E27FC236}">
                <a16:creationId xmlns:a16="http://schemas.microsoft.com/office/drawing/2014/main" id="{FA03D157-2B8A-A6B1-6150-856B3B44DEA3}"/>
              </a:ext>
            </a:extLst>
          </p:cNvPr>
          <p:cNvPicPr>
            <a:picLocks noGrp="1" noChangeAspect="1"/>
          </p:cNvPicPr>
          <p:nvPr>
            <p:ph sz="half" idx="1"/>
          </p:nvPr>
        </p:nvPicPr>
        <p:blipFill>
          <a:blip r:embed="rId2"/>
          <a:stretch>
            <a:fillRect/>
          </a:stretch>
        </p:blipFill>
        <p:spPr>
          <a:xfrm>
            <a:off x="838201" y="1652400"/>
            <a:ext cx="5181600" cy="3886200"/>
          </a:xfrm>
          <a:prstGeom prst="rect">
            <a:avLst/>
          </a:prstGeom>
        </p:spPr>
      </p:pic>
      <p:pic>
        <p:nvPicPr>
          <p:cNvPr id="14" name="Content Placeholder 13">
            <a:extLst>
              <a:ext uri="{FF2B5EF4-FFF2-40B4-BE49-F238E27FC236}">
                <a16:creationId xmlns:a16="http://schemas.microsoft.com/office/drawing/2014/main" id="{328D4320-1C9F-EF7C-9657-76BC1F2DF1A4}"/>
              </a:ext>
            </a:extLst>
          </p:cNvPr>
          <p:cNvPicPr>
            <a:picLocks noGrp="1" noChangeAspect="1"/>
          </p:cNvPicPr>
          <p:nvPr>
            <p:ph sz="half" idx="2"/>
          </p:nvPr>
        </p:nvPicPr>
        <p:blipFill>
          <a:blip r:embed="rId3"/>
          <a:stretch>
            <a:fillRect/>
          </a:stretch>
        </p:blipFill>
        <p:spPr>
          <a:xfrm>
            <a:off x="6172200" y="1719818"/>
            <a:ext cx="5181600" cy="3699348"/>
          </a:xfrm>
          <a:prstGeom prst="rect">
            <a:avLst/>
          </a:prstGeom>
        </p:spPr>
      </p:pic>
    </p:spTree>
    <p:extLst>
      <p:ext uri="{BB962C8B-B14F-4D97-AF65-F5344CB8AC3E}">
        <p14:creationId xmlns:p14="http://schemas.microsoft.com/office/powerpoint/2010/main" val="3853921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0811FE29-A9F2-BAB5-216C-52DA95DF97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74C047-C938-2743-7CE1-BDFF37F1042C}"/>
              </a:ext>
            </a:extLst>
          </p:cNvPr>
          <p:cNvSpPr>
            <a:spLocks noGrp="1"/>
          </p:cNvSpPr>
          <p:nvPr>
            <p:ph type="title"/>
          </p:nvPr>
        </p:nvSpPr>
        <p:spPr/>
        <p:txBody>
          <a:bodyPr/>
          <a:lstStyle/>
          <a:p>
            <a:r>
              <a:rPr lang="en-US" dirty="0"/>
              <a:t>Resources</a:t>
            </a:r>
          </a:p>
        </p:txBody>
      </p:sp>
      <p:sp>
        <p:nvSpPr>
          <p:cNvPr id="3" name="Content Placeholder 2">
            <a:extLst>
              <a:ext uri="{FF2B5EF4-FFF2-40B4-BE49-F238E27FC236}">
                <a16:creationId xmlns:a16="http://schemas.microsoft.com/office/drawing/2014/main" id="{EE2902FC-8A15-4A84-DE07-C4A5C5FA54FE}"/>
              </a:ext>
            </a:extLst>
          </p:cNvPr>
          <p:cNvSpPr>
            <a:spLocks noGrp="1"/>
          </p:cNvSpPr>
          <p:nvPr>
            <p:ph idx="1"/>
          </p:nvPr>
        </p:nvSpPr>
        <p:spPr/>
        <p:txBody>
          <a:bodyPr>
            <a:normAutofit/>
          </a:bodyPr>
          <a:lstStyle/>
          <a:p>
            <a:pPr>
              <a:buBlip>
                <a:blip>
                  <a:extLst>
                    <a:ext uri="{96DAC541-7B7A-43D3-8B79-37D633B846F1}">
                      <asvg:svgBlip xmlns:asvg="http://schemas.microsoft.com/office/drawing/2016/SVG/main" r:embed="rId3"/>
                    </a:ext>
                  </a:extLst>
                </a:blip>
              </a:buBlip>
            </a:pPr>
            <a:r>
              <a:rPr lang="en-US" dirty="0"/>
              <a:t> Google is your friend</a:t>
            </a:r>
          </a:p>
          <a:p>
            <a:pPr>
              <a:buBlip>
                <a:blip>
                  <a:extLst>
                    <a:ext uri="{96DAC541-7B7A-43D3-8B79-37D633B846F1}">
                      <asvg:svgBlip xmlns:asvg="http://schemas.microsoft.com/office/drawing/2016/SVG/main" r:embed="rId3"/>
                    </a:ext>
                  </a:extLst>
                </a:blip>
              </a:buBlip>
            </a:pPr>
            <a:r>
              <a:rPr lang="en-US" dirty="0"/>
              <a:t> Manufacturers’ websites will generally have MSRPs listed</a:t>
            </a:r>
          </a:p>
          <a:p>
            <a:pPr>
              <a:buBlip>
                <a:blip>
                  <a:extLst>
                    <a:ext uri="{96DAC541-7B7A-43D3-8B79-37D633B846F1}">
                      <asvg:svgBlip xmlns:asvg="http://schemas.microsoft.com/office/drawing/2016/SVG/main" r:embed="rId3"/>
                    </a:ext>
                  </a:extLst>
                </a:blip>
              </a:buBlip>
            </a:pPr>
            <a:r>
              <a:rPr lang="en-US" dirty="0"/>
              <a:t> Auction or yellow-pages websites (</a:t>
            </a:r>
            <a:r>
              <a:rPr lang="en-US" dirty="0" err="1"/>
              <a:t>gunbroker</a:t>
            </a:r>
            <a:r>
              <a:rPr lang="en-US" dirty="0"/>
              <a:t>, </a:t>
            </a:r>
            <a:r>
              <a:rPr lang="en-US" dirty="0" err="1"/>
              <a:t>armslist</a:t>
            </a:r>
            <a:r>
              <a:rPr lang="en-US" dirty="0"/>
              <a:t>, etc.) can help to value items</a:t>
            </a:r>
          </a:p>
          <a:p>
            <a:pPr>
              <a:buBlip>
                <a:blip>
                  <a:extLst>
                    <a:ext uri="{96DAC541-7B7A-43D3-8B79-37D633B846F1}">
                      <asvg:svgBlip xmlns:asvg="http://schemas.microsoft.com/office/drawing/2016/SVG/main" r:embed="rId3"/>
                    </a:ext>
                  </a:extLst>
                </a:blip>
              </a:buBlip>
            </a:pPr>
            <a:r>
              <a:rPr lang="en-US" dirty="0"/>
              <a:t> Experts may be required to assess rare or historic pieces</a:t>
            </a:r>
          </a:p>
        </p:txBody>
      </p:sp>
    </p:spTree>
    <p:extLst>
      <p:ext uri="{BB962C8B-B14F-4D97-AF65-F5344CB8AC3E}">
        <p14:creationId xmlns:p14="http://schemas.microsoft.com/office/powerpoint/2010/main" val="17632554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170" name="Picture 2" descr="How to Build a Custom Gun Room or Wall | SecureIt Gun Storage">
            <a:extLst>
              <a:ext uri="{FF2B5EF4-FFF2-40B4-BE49-F238E27FC236}">
                <a16:creationId xmlns:a16="http://schemas.microsoft.com/office/drawing/2014/main" id="{3F55407D-609E-319F-2623-1E3875F78F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75" name="Rectangle 717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2F2EB8A-A804-1C89-50E7-688E1F6E6630}"/>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Questions?</a:t>
            </a:r>
          </a:p>
        </p:txBody>
      </p:sp>
      <p:cxnSp>
        <p:nvCxnSpPr>
          <p:cNvPr id="7177" name="Straight Connector 717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7179" name="Straight Connector 717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421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935E56AC-6FEC-953B-343B-8D807FFE58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F24280-AFC7-E5FC-808F-4143467F193D}"/>
              </a:ext>
            </a:extLst>
          </p:cNvPr>
          <p:cNvSpPr>
            <a:spLocks noGrp="1"/>
          </p:cNvSpPr>
          <p:nvPr>
            <p:ph type="title"/>
          </p:nvPr>
        </p:nvSpPr>
        <p:spPr>
          <a:xfrm>
            <a:off x="838200" y="96837"/>
            <a:ext cx="10515600" cy="1325563"/>
          </a:xfrm>
        </p:spPr>
        <p:txBody>
          <a:bodyPr/>
          <a:lstStyle/>
          <a:p>
            <a:r>
              <a:rPr lang="en-US" dirty="0"/>
              <a:t>Why you should care</a:t>
            </a:r>
          </a:p>
        </p:txBody>
      </p:sp>
      <p:sp>
        <p:nvSpPr>
          <p:cNvPr id="3" name="Content Placeholder 2">
            <a:extLst>
              <a:ext uri="{FF2B5EF4-FFF2-40B4-BE49-F238E27FC236}">
                <a16:creationId xmlns:a16="http://schemas.microsoft.com/office/drawing/2014/main" id="{A8BCC3F2-CC04-2CFE-9195-3FC310EEA6E9}"/>
              </a:ext>
            </a:extLst>
          </p:cNvPr>
          <p:cNvSpPr>
            <a:spLocks noGrp="1"/>
          </p:cNvSpPr>
          <p:nvPr>
            <p:ph sz="half" idx="1"/>
          </p:nvPr>
        </p:nvSpPr>
        <p:spPr>
          <a:xfrm>
            <a:off x="233680" y="1346205"/>
            <a:ext cx="5786120" cy="3852332"/>
          </a:xfrm>
        </p:spPr>
        <p:txBody>
          <a:bodyPr>
            <a:normAutofit lnSpcReduction="10000"/>
          </a:bodyPr>
          <a:lstStyle/>
          <a:p>
            <a:pPr>
              <a:buBlip>
                <a:blip>
                  <a:extLst>
                    <a:ext uri="{96DAC541-7B7A-43D3-8B79-37D633B846F1}">
                      <asvg:svgBlip xmlns:asvg="http://schemas.microsoft.com/office/drawing/2016/SVG/main" r:embed="rId3"/>
                    </a:ext>
                  </a:extLst>
                </a:blip>
              </a:buBlip>
            </a:pPr>
            <a:r>
              <a:rPr lang="en-US" sz="2400" dirty="0"/>
              <a:t>Tennessee is a red state; regardless of your personal politics and policy preferences, you practice in a very conservative jurisdiction</a:t>
            </a:r>
          </a:p>
          <a:p>
            <a:pPr>
              <a:buBlip>
                <a:blip>
                  <a:extLst>
                    <a:ext uri="{96DAC541-7B7A-43D3-8B79-37D633B846F1}">
                      <asvg:svgBlip xmlns:asvg="http://schemas.microsoft.com/office/drawing/2016/SVG/main" r:embed="rId3"/>
                    </a:ext>
                  </a:extLst>
                </a:blip>
              </a:buBlip>
            </a:pPr>
            <a:r>
              <a:rPr lang="en-US" sz="2400" dirty="0"/>
              <a:t>Many people in Tennessee own firearms; some own lots of them.</a:t>
            </a:r>
          </a:p>
          <a:p>
            <a:pPr>
              <a:buBlip>
                <a:blip>
                  <a:extLst>
                    <a:ext uri="{96DAC541-7B7A-43D3-8B79-37D633B846F1}">
                      <asvg:svgBlip xmlns:asvg="http://schemas.microsoft.com/office/drawing/2016/SVG/main" r:embed="rId3"/>
                    </a:ext>
                  </a:extLst>
                </a:blip>
              </a:buBlip>
            </a:pPr>
            <a:r>
              <a:rPr lang="en-US" sz="2400" dirty="0"/>
              <a:t>This goes double for shop tools. </a:t>
            </a:r>
          </a:p>
          <a:p>
            <a:pPr>
              <a:buBlip>
                <a:blip>
                  <a:extLst>
                    <a:ext uri="{96DAC541-7B7A-43D3-8B79-37D633B846F1}">
                      <asvg:svgBlip xmlns:asvg="http://schemas.microsoft.com/office/drawing/2016/SVG/main" r:embed="rId3"/>
                    </a:ext>
                  </a:extLst>
                </a:blip>
              </a:buBlip>
            </a:pPr>
            <a:r>
              <a:rPr lang="en-US" sz="2400" dirty="0"/>
              <a:t>Firearms and the entire “tactical ecosystem” of related products are expensive items that retain value well and can serve as investments</a:t>
            </a:r>
          </a:p>
        </p:txBody>
      </p:sp>
      <p:pic>
        <p:nvPicPr>
          <p:cNvPr id="5" name="Content Placeholder 4" descr="The Park - friendsofsycamoreshoals.org">
            <a:extLst>
              <a:ext uri="{FF2B5EF4-FFF2-40B4-BE49-F238E27FC236}">
                <a16:creationId xmlns:a16="http://schemas.microsoft.com/office/drawing/2014/main" id="{F01B6470-0FE0-6BD0-C6C8-9E35B65A65CA}"/>
              </a:ext>
            </a:extLst>
          </p:cNvPr>
          <p:cNvPicPr>
            <a:picLocks noGrp="1" noChangeAspect="1"/>
          </p:cNvPicPr>
          <p:nvPr>
            <p:ph sz="half" idx="2"/>
          </p:nvPr>
        </p:nvPicPr>
        <p:blipFill>
          <a:blip r:embed="rId4"/>
          <a:stretch>
            <a:fillRect/>
          </a:stretch>
        </p:blipFill>
        <p:spPr>
          <a:xfrm>
            <a:off x="5652676" y="1247715"/>
            <a:ext cx="6539324" cy="3497005"/>
          </a:xfrm>
          <a:prstGeom prst="rect">
            <a:avLst/>
          </a:prstGeom>
        </p:spPr>
      </p:pic>
      <p:sp>
        <p:nvSpPr>
          <p:cNvPr id="6" name="TextBox 5">
            <a:extLst>
              <a:ext uri="{FF2B5EF4-FFF2-40B4-BE49-F238E27FC236}">
                <a16:creationId xmlns:a16="http://schemas.microsoft.com/office/drawing/2014/main" id="{0ECAD0EF-A331-20CB-3AA4-56CEB9583BE4}"/>
              </a:ext>
            </a:extLst>
          </p:cNvPr>
          <p:cNvSpPr txBox="1"/>
          <p:nvPr/>
        </p:nvSpPr>
        <p:spPr>
          <a:xfrm>
            <a:off x="233680" y="5020732"/>
            <a:ext cx="11497733" cy="1569660"/>
          </a:xfrm>
          <a:prstGeom prst="rect">
            <a:avLst/>
          </a:prstGeom>
          <a:noFill/>
        </p:spPr>
        <p:txBody>
          <a:bodyPr wrap="square" rtlCol="0">
            <a:spAutoFit/>
          </a:bodyPr>
          <a:lstStyle/>
          <a:p>
            <a:pPr>
              <a:buBlip>
                <a:blip>
                  <a:extLst>
                    <a:ext uri="{96DAC541-7B7A-43D3-8B79-37D633B846F1}">
                      <asvg:svgBlip xmlns:asvg="http://schemas.microsoft.com/office/drawing/2016/SVG/main" r:embed="rId3"/>
                    </a:ext>
                  </a:extLst>
                </a:blip>
              </a:buBlip>
            </a:pPr>
            <a:r>
              <a:rPr lang="en-US" sz="2400" dirty="0"/>
              <a:t>Many gun owners are emotionally attached to their weapons and their self-image as </a:t>
            </a:r>
            <a:r>
              <a:rPr lang="en-US" sz="2400" dirty="0">
                <a:solidFill>
                  <a:schemeClr val="bg1">
                    <a:lumMod val="85000"/>
                  </a:schemeClr>
                </a:solidFill>
              </a:rPr>
              <a:t>_</a:t>
            </a:r>
            <a:r>
              <a:rPr lang="en-US" sz="2400" dirty="0"/>
              <a:t> armed and independent Americans</a:t>
            </a:r>
          </a:p>
          <a:p>
            <a:pPr>
              <a:buBlip>
                <a:blip>
                  <a:extLst>
                    <a:ext uri="{96DAC541-7B7A-43D3-8B79-37D633B846F1}">
                      <asvg:svgBlip xmlns:asvg="http://schemas.microsoft.com/office/drawing/2016/SVG/main" r:embed="rId3"/>
                    </a:ext>
                  </a:extLst>
                </a:blip>
              </a:buBlip>
            </a:pPr>
            <a:r>
              <a:rPr lang="en-US" sz="2400" dirty="0"/>
              <a:t>Failure to accurately value a gun collection or garage full of tools can lead to clients </a:t>
            </a:r>
            <a:r>
              <a:rPr lang="en-US" sz="2400" dirty="0">
                <a:solidFill>
                  <a:schemeClr val="bg1">
                    <a:lumMod val="85000"/>
                  </a:schemeClr>
                </a:solidFill>
              </a:rPr>
              <a:t>_ _ </a:t>
            </a:r>
            <a:r>
              <a:rPr lang="en-US" sz="2400" dirty="0"/>
              <a:t>being swindled in property division</a:t>
            </a:r>
          </a:p>
        </p:txBody>
      </p:sp>
    </p:spTree>
    <p:extLst>
      <p:ext uri="{BB962C8B-B14F-4D97-AF65-F5344CB8AC3E}">
        <p14:creationId xmlns:p14="http://schemas.microsoft.com/office/powerpoint/2010/main" val="30854295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81E15171-4E5D-52DF-2349-8526024FE9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E21D1D-CD4C-64FE-2532-6F0484A9F71F}"/>
              </a:ext>
            </a:extLst>
          </p:cNvPr>
          <p:cNvSpPr>
            <a:spLocks noGrp="1"/>
          </p:cNvSpPr>
          <p:nvPr>
            <p:ph type="title"/>
          </p:nvPr>
        </p:nvSpPr>
        <p:spPr>
          <a:xfrm>
            <a:off x="233464" y="365125"/>
            <a:ext cx="11702374" cy="1325563"/>
          </a:xfrm>
        </p:spPr>
        <p:txBody>
          <a:bodyPr/>
          <a:lstStyle/>
          <a:p>
            <a:r>
              <a:rPr lang="en-US" dirty="0"/>
              <a:t>Property Division in Tennessee - TCA § 36-4-121(a)</a:t>
            </a:r>
          </a:p>
        </p:txBody>
      </p:sp>
      <p:sp>
        <p:nvSpPr>
          <p:cNvPr id="3" name="Content Placeholder 2">
            <a:extLst>
              <a:ext uri="{FF2B5EF4-FFF2-40B4-BE49-F238E27FC236}">
                <a16:creationId xmlns:a16="http://schemas.microsoft.com/office/drawing/2014/main" id="{7AE67E8A-2A39-62FE-A0CB-0DDF4E542C93}"/>
              </a:ext>
            </a:extLst>
          </p:cNvPr>
          <p:cNvSpPr>
            <a:spLocks noGrp="1"/>
          </p:cNvSpPr>
          <p:nvPr>
            <p:ph idx="1"/>
          </p:nvPr>
        </p:nvSpPr>
        <p:spPr/>
        <p:txBody>
          <a:bodyPr>
            <a:normAutofit/>
          </a:bodyPr>
          <a:lstStyle/>
          <a:p>
            <a:pPr marL="0" indent="0" fontAlgn="base">
              <a:buNone/>
            </a:pPr>
            <a:r>
              <a:rPr lang="en-US" b="1" dirty="0"/>
              <a:t>(1)</a:t>
            </a:r>
            <a:r>
              <a:rPr lang="en-US" dirty="0"/>
              <a:t> In all actions for divorce or legal separation, prior to any determination as to whether it is appropriate to order the support and maintenance of one (1) party by the other, the court having jurisdiction thereof shall:</a:t>
            </a:r>
          </a:p>
          <a:p>
            <a:pPr>
              <a:buBlip>
                <a:blip>
                  <a:extLst>
                    <a:ext uri="{96DAC541-7B7A-43D3-8B79-37D633B846F1}">
                      <asvg:svgBlip xmlns:asvg="http://schemas.microsoft.com/office/drawing/2016/SVG/main" r:embed="rId3"/>
                    </a:ext>
                  </a:extLst>
                </a:blip>
              </a:buBlip>
            </a:pPr>
            <a:r>
              <a:rPr lang="en-US" dirty="0"/>
              <a:t> </a:t>
            </a:r>
            <a:r>
              <a:rPr lang="en-US" b="1" dirty="0"/>
              <a:t>(A)</a:t>
            </a:r>
            <a:r>
              <a:rPr lang="en-US" dirty="0"/>
              <a:t> Equitably divide, distribute, or assign the marital property between the parties without regard to marital fault in proportions as the court deems just based on the factors set forth in subsection (c)[.]</a:t>
            </a:r>
          </a:p>
        </p:txBody>
      </p:sp>
    </p:spTree>
    <p:extLst>
      <p:ext uri="{BB962C8B-B14F-4D97-AF65-F5344CB8AC3E}">
        <p14:creationId xmlns:p14="http://schemas.microsoft.com/office/powerpoint/2010/main" val="34797790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E6761-D7F3-C74B-7850-F20DB590355F}"/>
              </a:ext>
            </a:extLst>
          </p:cNvPr>
          <p:cNvSpPr>
            <a:spLocks noGrp="1"/>
          </p:cNvSpPr>
          <p:nvPr>
            <p:ph type="title"/>
          </p:nvPr>
        </p:nvSpPr>
        <p:spPr>
          <a:xfrm>
            <a:off x="204281" y="0"/>
            <a:ext cx="11653736" cy="894945"/>
          </a:xfrm>
        </p:spPr>
        <p:txBody>
          <a:bodyPr>
            <a:normAutofit fontScale="90000"/>
          </a:bodyPr>
          <a:lstStyle/>
          <a:p>
            <a:r>
              <a:rPr lang="en-US" dirty="0"/>
              <a:t>Equitable Property Division Factors – TCA § 36-4-121(c)</a:t>
            </a:r>
          </a:p>
        </p:txBody>
      </p:sp>
      <p:sp>
        <p:nvSpPr>
          <p:cNvPr id="3" name="Content Placeholder 2">
            <a:extLst>
              <a:ext uri="{FF2B5EF4-FFF2-40B4-BE49-F238E27FC236}">
                <a16:creationId xmlns:a16="http://schemas.microsoft.com/office/drawing/2014/main" id="{A9DFBB11-5FBC-8631-7475-4ACB863C2417}"/>
              </a:ext>
            </a:extLst>
          </p:cNvPr>
          <p:cNvSpPr>
            <a:spLocks noGrp="1"/>
          </p:cNvSpPr>
          <p:nvPr>
            <p:ph idx="1"/>
          </p:nvPr>
        </p:nvSpPr>
        <p:spPr>
          <a:xfrm>
            <a:off x="204281" y="826851"/>
            <a:ext cx="11741285" cy="6031149"/>
          </a:xfrm>
        </p:spPr>
        <p:txBody>
          <a:bodyPr>
            <a:normAutofit fontScale="77500" lnSpcReduction="20000"/>
          </a:bodyPr>
          <a:lstStyle/>
          <a:p>
            <a:pPr marL="0" indent="0" fontAlgn="base">
              <a:buNone/>
            </a:pPr>
            <a:r>
              <a:rPr lang="en-US" b="1" dirty="0"/>
              <a:t>(1)</a:t>
            </a:r>
            <a:r>
              <a:rPr lang="en-US" dirty="0"/>
              <a:t> The duration of the marriage;</a:t>
            </a:r>
          </a:p>
          <a:p>
            <a:pPr marL="0" indent="0" fontAlgn="base">
              <a:buNone/>
            </a:pPr>
            <a:r>
              <a:rPr lang="en-US" b="1" dirty="0"/>
              <a:t>(2)</a:t>
            </a:r>
            <a:r>
              <a:rPr lang="en-US" dirty="0"/>
              <a:t> The age, physical and mental health, vocational skills, employability, earning capacity, estate, financial liabilities and financial needs of each of the parties;</a:t>
            </a:r>
          </a:p>
          <a:p>
            <a:pPr marL="0" indent="0" fontAlgn="base">
              <a:buNone/>
            </a:pPr>
            <a:r>
              <a:rPr lang="en-US" b="1" dirty="0"/>
              <a:t>(3)</a:t>
            </a:r>
            <a:r>
              <a:rPr lang="en-US" dirty="0"/>
              <a:t> The tangible or intangible contribution by one (1) party to the education, training or increased earning power of the other party;</a:t>
            </a:r>
          </a:p>
          <a:p>
            <a:pPr marL="0" indent="0" fontAlgn="base">
              <a:buNone/>
            </a:pPr>
            <a:r>
              <a:rPr lang="en-US" b="1" dirty="0"/>
              <a:t>(4)</a:t>
            </a:r>
            <a:r>
              <a:rPr lang="en-US" dirty="0"/>
              <a:t> The relative ability of each party for future acquisitions of capital assets and income;</a:t>
            </a:r>
          </a:p>
          <a:p>
            <a:pPr marL="0" indent="0" fontAlgn="base">
              <a:buNone/>
            </a:pPr>
            <a:r>
              <a:rPr lang="en-US" b="1" dirty="0"/>
              <a:t>(5)</a:t>
            </a:r>
            <a:r>
              <a:rPr lang="en-US" dirty="0"/>
              <a:t> </a:t>
            </a:r>
            <a:r>
              <a:rPr lang="en-US" b="1" dirty="0"/>
              <a:t>(A)</a:t>
            </a:r>
            <a:r>
              <a:rPr lang="en-US" dirty="0"/>
              <a:t> [Contribution to the marital estate]</a:t>
            </a:r>
          </a:p>
          <a:p>
            <a:pPr marL="0" indent="0" fontAlgn="base">
              <a:buNone/>
            </a:pPr>
            <a:r>
              <a:rPr lang="en-US" b="1" dirty="0"/>
              <a:t>(5) (B)</a:t>
            </a:r>
            <a:r>
              <a:rPr lang="en-US" dirty="0"/>
              <a:t> [Dissipation of marital assets] </a:t>
            </a:r>
          </a:p>
          <a:p>
            <a:pPr marL="0" indent="0" fontAlgn="base">
              <a:buNone/>
            </a:pPr>
            <a:r>
              <a:rPr lang="en-US" b="1" dirty="0"/>
              <a:t>(6)</a:t>
            </a:r>
            <a:r>
              <a:rPr lang="en-US" dirty="0"/>
              <a:t> The value of the separate property of each party;</a:t>
            </a:r>
          </a:p>
          <a:p>
            <a:pPr marL="0" indent="0" fontAlgn="base">
              <a:buNone/>
            </a:pPr>
            <a:r>
              <a:rPr lang="en-US" b="1" dirty="0"/>
              <a:t>(7)</a:t>
            </a:r>
            <a:r>
              <a:rPr lang="en-US" dirty="0"/>
              <a:t> The estate of each party at the time of the marriage;</a:t>
            </a:r>
          </a:p>
          <a:p>
            <a:pPr marL="0" indent="0" fontAlgn="base">
              <a:buNone/>
            </a:pPr>
            <a:r>
              <a:rPr lang="en-US" b="1" dirty="0"/>
              <a:t>(8)</a:t>
            </a:r>
            <a:r>
              <a:rPr lang="en-US" dirty="0"/>
              <a:t> The economic circumstances of each party at the time the division of property is to become effective;</a:t>
            </a:r>
          </a:p>
          <a:p>
            <a:pPr marL="0" indent="0" fontAlgn="base">
              <a:buNone/>
            </a:pPr>
            <a:r>
              <a:rPr lang="en-US" b="1" dirty="0"/>
              <a:t>(9)</a:t>
            </a:r>
            <a:r>
              <a:rPr lang="en-US" dirty="0"/>
              <a:t> The tax consequences to each party, costs associated with the reasonably foreseeable sale of the asset, and other reasonably foreseeable expenses associated with the asset;</a:t>
            </a:r>
          </a:p>
          <a:p>
            <a:pPr marL="0" indent="0" fontAlgn="base">
              <a:buNone/>
            </a:pPr>
            <a:r>
              <a:rPr lang="en-US" b="1" dirty="0"/>
              <a:t>…</a:t>
            </a:r>
            <a:endParaRPr lang="en-US" dirty="0"/>
          </a:p>
          <a:p>
            <a:pPr marL="0" indent="0" fontAlgn="base">
              <a:buNone/>
            </a:pPr>
            <a:r>
              <a:rPr lang="en-US" b="1" dirty="0"/>
              <a:t>(11)</a:t>
            </a:r>
            <a:r>
              <a:rPr lang="en-US" dirty="0"/>
              <a:t> The amount of social security benefits available to each spouse;</a:t>
            </a:r>
          </a:p>
          <a:p>
            <a:pPr marL="0" indent="0" fontAlgn="base">
              <a:buNone/>
            </a:pPr>
            <a:r>
              <a:rPr lang="en-US" b="1" dirty="0"/>
              <a:t>(12)</a:t>
            </a:r>
            <a:r>
              <a:rPr lang="en-US" dirty="0"/>
              <a:t> Such other factors as are necessary to consider the equities between the parties; and</a:t>
            </a:r>
          </a:p>
          <a:p>
            <a:pPr marL="0" indent="0" fontAlgn="base">
              <a:buNone/>
            </a:pPr>
            <a:r>
              <a:rPr lang="en-US" b="1" dirty="0"/>
              <a:t>(13)</a:t>
            </a:r>
            <a:r>
              <a:rPr lang="en-US" dirty="0"/>
              <a:t> [costs of litigation]</a:t>
            </a:r>
          </a:p>
        </p:txBody>
      </p:sp>
    </p:spTree>
    <p:extLst>
      <p:ext uri="{BB962C8B-B14F-4D97-AF65-F5344CB8AC3E}">
        <p14:creationId xmlns:p14="http://schemas.microsoft.com/office/powerpoint/2010/main" val="17616760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1165C32B-B9F8-AED9-5732-9574B70F1E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B0570E-B086-7EDE-B7C8-09825E0D32B8}"/>
              </a:ext>
            </a:extLst>
          </p:cNvPr>
          <p:cNvSpPr>
            <a:spLocks noGrp="1"/>
          </p:cNvSpPr>
          <p:nvPr>
            <p:ph type="title"/>
          </p:nvPr>
        </p:nvSpPr>
        <p:spPr/>
        <p:txBody>
          <a:bodyPr/>
          <a:lstStyle/>
          <a:p>
            <a:r>
              <a:rPr lang="en-US" dirty="0"/>
              <a:t>What is the difference between these rifles?</a:t>
            </a:r>
          </a:p>
        </p:txBody>
      </p:sp>
      <p:pic>
        <p:nvPicPr>
          <p:cNvPr id="1026" name="Picture 2" descr="Colt M16 NFA transferable  23723177">
            <a:extLst>
              <a:ext uri="{FF2B5EF4-FFF2-40B4-BE49-F238E27FC236}">
                <a16:creationId xmlns:a16="http://schemas.microsoft.com/office/drawing/2014/main" id="{2534A8E8-8F45-7CAA-920E-14FADA521D91}"/>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38200" y="1516327"/>
            <a:ext cx="5181600" cy="388620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tom AR-15 SP-1 Clone, Credit Card, Layaway 23129698">
            <a:extLst>
              <a:ext uri="{FF2B5EF4-FFF2-40B4-BE49-F238E27FC236}">
                <a16:creationId xmlns:a16="http://schemas.microsoft.com/office/drawing/2014/main" id="{7A3D4929-BF21-5FCB-E0C2-7CD874B044AF}"/>
              </a:ext>
            </a:extLst>
          </p:cNvPr>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bwMode="auto">
          <a:xfrm>
            <a:off x="6172200" y="1516327"/>
            <a:ext cx="5181600" cy="38862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AABD2F7-A52D-0BAF-966E-AEBC60685A11}"/>
              </a:ext>
            </a:extLst>
          </p:cNvPr>
          <p:cNvSpPr txBox="1"/>
          <p:nvPr/>
        </p:nvSpPr>
        <p:spPr>
          <a:xfrm>
            <a:off x="838200" y="5422053"/>
            <a:ext cx="5181600" cy="830997"/>
          </a:xfrm>
          <a:prstGeom prst="rect">
            <a:avLst/>
          </a:prstGeom>
          <a:noFill/>
        </p:spPr>
        <p:txBody>
          <a:bodyPr wrap="square" rtlCol="0">
            <a:spAutoFit/>
          </a:bodyPr>
          <a:lstStyle/>
          <a:p>
            <a:r>
              <a:rPr lang="en-US" sz="2400" dirty="0"/>
              <a:t>Transferable NFA machine gun</a:t>
            </a:r>
          </a:p>
          <a:p>
            <a:r>
              <a:rPr lang="en-US" sz="2400" dirty="0"/>
              <a:t>Price: $33,000</a:t>
            </a:r>
          </a:p>
        </p:txBody>
      </p:sp>
      <p:sp>
        <p:nvSpPr>
          <p:cNvPr id="8" name="TextBox 7">
            <a:extLst>
              <a:ext uri="{FF2B5EF4-FFF2-40B4-BE49-F238E27FC236}">
                <a16:creationId xmlns:a16="http://schemas.microsoft.com/office/drawing/2014/main" id="{0ED5EB34-DD14-4C80-896E-97270118D423}"/>
              </a:ext>
            </a:extLst>
          </p:cNvPr>
          <p:cNvSpPr txBox="1"/>
          <p:nvPr/>
        </p:nvSpPr>
        <p:spPr>
          <a:xfrm>
            <a:off x="6096000" y="5422053"/>
            <a:ext cx="5257800" cy="830997"/>
          </a:xfrm>
          <a:prstGeom prst="rect">
            <a:avLst/>
          </a:prstGeom>
          <a:noFill/>
        </p:spPr>
        <p:txBody>
          <a:bodyPr wrap="square" rtlCol="0">
            <a:spAutoFit/>
          </a:bodyPr>
          <a:lstStyle/>
          <a:p>
            <a:r>
              <a:rPr lang="en-US" sz="2400" dirty="0"/>
              <a:t>Semiautomatic sporter</a:t>
            </a:r>
          </a:p>
          <a:p>
            <a:r>
              <a:rPr lang="en-US" sz="2400" dirty="0"/>
              <a:t>Price: $985</a:t>
            </a:r>
          </a:p>
        </p:txBody>
      </p:sp>
    </p:spTree>
    <p:extLst>
      <p:ext uri="{BB962C8B-B14F-4D97-AF65-F5344CB8AC3E}">
        <p14:creationId xmlns:p14="http://schemas.microsoft.com/office/powerpoint/2010/main" val="1273695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CA8130EC-D696-6F84-E8C0-EDA0ECCEDF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C0E123-ED86-2DBA-9252-0044CD84ED2E}"/>
              </a:ext>
            </a:extLst>
          </p:cNvPr>
          <p:cNvSpPr>
            <a:spLocks noGrp="1"/>
          </p:cNvSpPr>
          <p:nvPr>
            <p:ph type="title"/>
          </p:nvPr>
        </p:nvSpPr>
        <p:spPr/>
        <p:txBody>
          <a:bodyPr/>
          <a:lstStyle/>
          <a:p>
            <a:r>
              <a:rPr lang="en-US" dirty="0"/>
              <a:t>What is the difference between these rifles?</a:t>
            </a:r>
          </a:p>
        </p:txBody>
      </p:sp>
      <p:sp>
        <p:nvSpPr>
          <p:cNvPr id="7" name="TextBox 6">
            <a:extLst>
              <a:ext uri="{FF2B5EF4-FFF2-40B4-BE49-F238E27FC236}">
                <a16:creationId xmlns:a16="http://schemas.microsoft.com/office/drawing/2014/main" id="{57E45334-A141-0C69-B93C-0B35A6AE935D}"/>
              </a:ext>
            </a:extLst>
          </p:cNvPr>
          <p:cNvSpPr txBox="1"/>
          <p:nvPr/>
        </p:nvSpPr>
        <p:spPr>
          <a:xfrm>
            <a:off x="838200" y="4446400"/>
            <a:ext cx="5181600" cy="830997"/>
          </a:xfrm>
          <a:prstGeom prst="rect">
            <a:avLst/>
          </a:prstGeom>
          <a:noFill/>
        </p:spPr>
        <p:txBody>
          <a:bodyPr wrap="square" rtlCol="0">
            <a:spAutoFit/>
          </a:bodyPr>
          <a:lstStyle/>
          <a:p>
            <a:r>
              <a:rPr lang="en-US" sz="2400" dirty="0"/>
              <a:t>Transferable NFA machine gun</a:t>
            </a:r>
          </a:p>
          <a:p>
            <a:r>
              <a:rPr lang="en-US" sz="2400" dirty="0"/>
              <a:t>Price: $34,500</a:t>
            </a:r>
          </a:p>
        </p:txBody>
      </p:sp>
      <p:sp>
        <p:nvSpPr>
          <p:cNvPr id="8" name="TextBox 7">
            <a:extLst>
              <a:ext uri="{FF2B5EF4-FFF2-40B4-BE49-F238E27FC236}">
                <a16:creationId xmlns:a16="http://schemas.microsoft.com/office/drawing/2014/main" id="{5C5CC931-E3BC-56F4-9D08-218B9A47377B}"/>
              </a:ext>
            </a:extLst>
          </p:cNvPr>
          <p:cNvSpPr txBox="1"/>
          <p:nvPr/>
        </p:nvSpPr>
        <p:spPr>
          <a:xfrm>
            <a:off x="6096000" y="4446400"/>
            <a:ext cx="5257800" cy="830997"/>
          </a:xfrm>
          <a:prstGeom prst="rect">
            <a:avLst/>
          </a:prstGeom>
          <a:noFill/>
        </p:spPr>
        <p:txBody>
          <a:bodyPr wrap="square" rtlCol="0">
            <a:spAutoFit/>
          </a:bodyPr>
          <a:lstStyle/>
          <a:p>
            <a:r>
              <a:rPr lang="en-US" sz="2400" dirty="0"/>
              <a:t>Unregistered assault rifle</a:t>
            </a:r>
          </a:p>
          <a:p>
            <a:r>
              <a:rPr lang="en-US" sz="2400" dirty="0"/>
              <a:t>Price: Federal felony (18 USC </a:t>
            </a:r>
            <a:r>
              <a:rPr lang="en-US" b="1" dirty="0"/>
              <a:t>§ </a:t>
            </a:r>
            <a:r>
              <a:rPr lang="en-US" sz="2400" dirty="0"/>
              <a:t>922)</a:t>
            </a:r>
          </a:p>
        </p:txBody>
      </p:sp>
      <p:pic>
        <p:nvPicPr>
          <p:cNvPr id="5" name="Content Placeholder 4">
            <a:extLst>
              <a:ext uri="{FF2B5EF4-FFF2-40B4-BE49-F238E27FC236}">
                <a16:creationId xmlns:a16="http://schemas.microsoft.com/office/drawing/2014/main" id="{96F7CD6C-6D29-081C-88B7-6A4807E4A09A}"/>
              </a:ext>
            </a:extLst>
          </p:cNvPr>
          <p:cNvPicPr>
            <a:picLocks noGrp="1" noChangeAspect="1"/>
          </p:cNvPicPr>
          <p:nvPr>
            <p:ph sz="half" idx="1"/>
          </p:nvPr>
        </p:nvPicPr>
        <p:blipFill>
          <a:blip r:embed="rId3"/>
          <a:stretch>
            <a:fillRect/>
          </a:stretch>
        </p:blipFill>
        <p:spPr>
          <a:xfrm>
            <a:off x="838200" y="2454591"/>
            <a:ext cx="5181600" cy="1731531"/>
          </a:xfrm>
          <a:prstGeom prst="rect">
            <a:avLst/>
          </a:prstGeom>
        </p:spPr>
      </p:pic>
      <p:pic>
        <p:nvPicPr>
          <p:cNvPr id="13" name="Content Placeholder 12">
            <a:extLst>
              <a:ext uri="{FF2B5EF4-FFF2-40B4-BE49-F238E27FC236}">
                <a16:creationId xmlns:a16="http://schemas.microsoft.com/office/drawing/2014/main" id="{8653BFF5-3BE0-4FA5-87F8-14E7C89871B5}"/>
              </a:ext>
            </a:extLst>
          </p:cNvPr>
          <p:cNvPicPr>
            <a:picLocks noGrp="1" noChangeAspect="1"/>
          </p:cNvPicPr>
          <p:nvPr>
            <p:ph sz="half" idx="2"/>
          </p:nvPr>
        </p:nvPicPr>
        <p:blipFill>
          <a:blip r:embed="rId4"/>
          <a:stretch>
            <a:fillRect/>
          </a:stretch>
        </p:blipFill>
        <p:spPr>
          <a:xfrm>
            <a:off x="6172200" y="2383259"/>
            <a:ext cx="5181600" cy="1874195"/>
          </a:xfrm>
          <a:prstGeom prst="rect">
            <a:avLst/>
          </a:prstGeom>
        </p:spPr>
      </p:pic>
    </p:spTree>
    <p:extLst>
      <p:ext uri="{BB962C8B-B14F-4D97-AF65-F5344CB8AC3E}">
        <p14:creationId xmlns:p14="http://schemas.microsoft.com/office/powerpoint/2010/main" val="1433470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6A5CAD2C-CCCD-48E2-46DC-7DF39533A0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FCD16-ED3D-51B3-94A4-A824A45EEF42}"/>
              </a:ext>
            </a:extLst>
          </p:cNvPr>
          <p:cNvSpPr>
            <a:spLocks noGrp="1"/>
          </p:cNvSpPr>
          <p:nvPr>
            <p:ph type="title"/>
          </p:nvPr>
        </p:nvSpPr>
        <p:spPr/>
        <p:txBody>
          <a:bodyPr/>
          <a:lstStyle/>
          <a:p>
            <a:r>
              <a:rPr lang="en-US" dirty="0"/>
              <a:t>An Introduction to the National Firearms Act</a:t>
            </a:r>
          </a:p>
        </p:txBody>
      </p:sp>
      <p:sp>
        <p:nvSpPr>
          <p:cNvPr id="3" name="Content Placeholder 2">
            <a:extLst>
              <a:ext uri="{FF2B5EF4-FFF2-40B4-BE49-F238E27FC236}">
                <a16:creationId xmlns:a16="http://schemas.microsoft.com/office/drawing/2014/main" id="{3C323FCF-1FF5-4F0F-6429-1BDC8A336D3F}"/>
              </a:ext>
            </a:extLst>
          </p:cNvPr>
          <p:cNvSpPr>
            <a:spLocks noGrp="1"/>
          </p:cNvSpPr>
          <p:nvPr>
            <p:ph sz="half" idx="1"/>
          </p:nvPr>
        </p:nvSpPr>
        <p:spPr>
          <a:xfrm>
            <a:off x="838200" y="1825625"/>
            <a:ext cx="5181600" cy="4916920"/>
          </a:xfrm>
        </p:spPr>
        <p:txBody>
          <a:bodyPr>
            <a:normAutofit/>
          </a:bodyPr>
          <a:lstStyle/>
          <a:p>
            <a:pPr>
              <a:buBlip>
                <a:blip>
                  <a:extLst>
                    <a:ext uri="{96DAC541-7B7A-43D3-8B79-37D633B846F1}">
                      <asvg:svgBlip xmlns:asvg="http://schemas.microsoft.com/office/drawing/2016/SVG/main" r:embed="rId3"/>
                    </a:ext>
                  </a:extLst>
                </a:blip>
              </a:buBlip>
            </a:pPr>
            <a:r>
              <a:rPr lang="en-US" dirty="0"/>
              <a:t>The 1934 NFA requires tax stamps and registration of certain types of firearms.</a:t>
            </a:r>
          </a:p>
          <a:p>
            <a:pPr>
              <a:buBlip>
                <a:blip>
                  <a:extLst>
                    <a:ext uri="{96DAC541-7B7A-43D3-8B79-37D633B846F1}">
                      <asvg:svgBlip xmlns:asvg="http://schemas.microsoft.com/office/drawing/2016/SVG/main" r:embed="rId3"/>
                    </a:ext>
                  </a:extLst>
                </a:blip>
              </a:buBlip>
            </a:pPr>
            <a:r>
              <a:rPr lang="en-US" dirty="0"/>
              <a:t>The three things you’ll commonly see are:</a:t>
            </a:r>
          </a:p>
          <a:p>
            <a:pPr lvl="1">
              <a:buBlip>
                <a:blip>
                  <a:extLst>
                    <a:ext uri="{96DAC541-7B7A-43D3-8B79-37D633B846F1}">
                      <asvg:svgBlip xmlns:asvg="http://schemas.microsoft.com/office/drawing/2016/SVG/main" r:embed="rId3"/>
                    </a:ext>
                  </a:extLst>
                </a:blip>
              </a:buBlip>
            </a:pPr>
            <a:r>
              <a:rPr lang="en-US" dirty="0"/>
              <a:t> Machine guns</a:t>
            </a:r>
          </a:p>
          <a:p>
            <a:pPr lvl="1">
              <a:buBlip>
                <a:blip>
                  <a:extLst>
                    <a:ext uri="{96DAC541-7B7A-43D3-8B79-37D633B846F1}">
                      <asvg:svgBlip xmlns:asvg="http://schemas.microsoft.com/office/drawing/2016/SVG/main" r:embed="rId3"/>
                    </a:ext>
                  </a:extLst>
                </a:blip>
              </a:buBlip>
            </a:pPr>
            <a:r>
              <a:rPr lang="en-US" dirty="0"/>
              <a:t> Short-barreled rifles</a:t>
            </a:r>
          </a:p>
          <a:p>
            <a:pPr lvl="1">
              <a:buBlip>
                <a:blip>
                  <a:extLst>
                    <a:ext uri="{96DAC541-7B7A-43D3-8B79-37D633B846F1}">
                      <asvg:svgBlip xmlns:asvg="http://schemas.microsoft.com/office/drawing/2016/SVG/main" r:embed="rId3"/>
                    </a:ext>
                  </a:extLst>
                </a:blip>
              </a:buBlip>
            </a:pPr>
            <a:r>
              <a:rPr lang="en-US" dirty="0"/>
              <a:t> Suppressors (“silencers”)</a:t>
            </a:r>
          </a:p>
          <a:p>
            <a:pPr>
              <a:buBlip>
                <a:blip>
                  <a:extLst>
                    <a:ext uri="{96DAC541-7B7A-43D3-8B79-37D633B846F1}">
                      <asvg:svgBlip xmlns:asvg="http://schemas.microsoft.com/office/drawing/2016/SVG/main" r:embed="rId3"/>
                    </a:ext>
                  </a:extLst>
                </a:blip>
              </a:buBlip>
            </a:pPr>
            <a:r>
              <a:rPr lang="en-US" dirty="0"/>
              <a:t>The most valuable items in a collection will be NFA items</a:t>
            </a:r>
          </a:p>
          <a:p>
            <a:pPr>
              <a:buBlip>
                <a:blip>
                  <a:extLst>
                    <a:ext uri="{96DAC541-7B7A-43D3-8B79-37D633B846F1}">
                      <asvg:svgBlip xmlns:asvg="http://schemas.microsoft.com/office/drawing/2016/SVG/main" r:embed="rId3"/>
                    </a:ext>
                  </a:extLst>
                </a:blip>
              </a:buBlip>
            </a:pPr>
            <a:r>
              <a:rPr lang="en-US" dirty="0"/>
              <a:t>Ask for a list of NFA items</a:t>
            </a:r>
          </a:p>
        </p:txBody>
      </p:sp>
      <p:sp>
        <p:nvSpPr>
          <p:cNvPr id="7" name="TextBox 6">
            <a:extLst>
              <a:ext uri="{FF2B5EF4-FFF2-40B4-BE49-F238E27FC236}">
                <a16:creationId xmlns:a16="http://schemas.microsoft.com/office/drawing/2014/main" id="{DD24E86D-E3DD-38D9-B3EF-A017728B03D5}"/>
              </a:ext>
            </a:extLst>
          </p:cNvPr>
          <p:cNvSpPr txBox="1"/>
          <p:nvPr/>
        </p:nvSpPr>
        <p:spPr>
          <a:xfrm>
            <a:off x="6096000" y="5003476"/>
            <a:ext cx="5916916" cy="1754326"/>
          </a:xfrm>
          <a:prstGeom prst="rect">
            <a:avLst/>
          </a:prstGeom>
          <a:noFill/>
        </p:spPr>
        <p:txBody>
          <a:bodyPr wrap="square" rtlCol="0">
            <a:spAutoFit/>
          </a:bodyPr>
          <a:lstStyle/>
          <a:p>
            <a:r>
              <a:rPr lang="en-US" dirty="0"/>
              <a:t>As a suppressed, short-barreled rifle, this weapon has two NFA tax stamps associated with it.  Each of those cost $200 and has an associated ATF Form 4 from the sale.</a:t>
            </a:r>
          </a:p>
          <a:p>
            <a:endParaRPr lang="en-US" dirty="0"/>
          </a:p>
          <a:p>
            <a:r>
              <a:rPr lang="en-US" dirty="0"/>
              <a:t>If somebody has NFA items and no papers, they may be committing a federal felony.</a:t>
            </a:r>
          </a:p>
        </p:txBody>
      </p:sp>
      <p:pic>
        <p:nvPicPr>
          <p:cNvPr id="8" name="Content Placeholder 7" descr="Virginia Gun Owners Defeat $500 Suppressor Tax">
            <a:extLst>
              <a:ext uri="{FF2B5EF4-FFF2-40B4-BE49-F238E27FC236}">
                <a16:creationId xmlns:a16="http://schemas.microsoft.com/office/drawing/2014/main" id="{EB77B180-5840-E89B-371E-E705391DA3D6}"/>
              </a:ext>
            </a:extLst>
          </p:cNvPr>
          <p:cNvPicPr>
            <a:picLocks noGrp="1" noChangeAspect="1"/>
          </p:cNvPicPr>
          <p:nvPr>
            <p:ph sz="half" idx="2"/>
          </p:nvPr>
        </p:nvPicPr>
        <p:blipFill>
          <a:blip r:embed="rId4"/>
          <a:stretch>
            <a:fillRect/>
          </a:stretch>
        </p:blipFill>
        <p:spPr>
          <a:xfrm>
            <a:off x="6172200" y="1491774"/>
            <a:ext cx="5181600" cy="3454400"/>
          </a:xfrm>
          <a:prstGeom prst="rect">
            <a:avLst/>
          </a:prstGeom>
        </p:spPr>
      </p:pic>
    </p:spTree>
    <p:extLst>
      <p:ext uri="{BB962C8B-B14F-4D97-AF65-F5344CB8AC3E}">
        <p14:creationId xmlns:p14="http://schemas.microsoft.com/office/powerpoint/2010/main" val="139735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0000"/>
            <a:lum/>
          </a:blip>
          <a:srcRect/>
          <a:stretch>
            <a:fillRect l="-8000" r="-8000"/>
          </a:stretch>
        </a:blipFill>
        <a:effectLst/>
      </p:bgPr>
    </p:bg>
    <p:spTree>
      <p:nvGrpSpPr>
        <p:cNvPr id="1" name="">
          <a:extLst>
            <a:ext uri="{FF2B5EF4-FFF2-40B4-BE49-F238E27FC236}">
              <a16:creationId xmlns:a16="http://schemas.microsoft.com/office/drawing/2014/main" id="{46595DD3-723A-07CA-8C6B-3A97F9AF2E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22BAE-6137-1E6B-B59E-6699C533D706}"/>
              </a:ext>
            </a:extLst>
          </p:cNvPr>
          <p:cNvSpPr>
            <a:spLocks noGrp="1"/>
          </p:cNvSpPr>
          <p:nvPr>
            <p:ph type="title"/>
          </p:nvPr>
        </p:nvSpPr>
        <p:spPr/>
        <p:txBody>
          <a:bodyPr/>
          <a:lstStyle/>
          <a:p>
            <a:r>
              <a:rPr lang="en-US" dirty="0"/>
              <a:t>Firearms accessories</a:t>
            </a:r>
          </a:p>
        </p:txBody>
      </p:sp>
      <p:sp>
        <p:nvSpPr>
          <p:cNvPr id="3" name="Content Placeholder 2">
            <a:extLst>
              <a:ext uri="{FF2B5EF4-FFF2-40B4-BE49-F238E27FC236}">
                <a16:creationId xmlns:a16="http://schemas.microsoft.com/office/drawing/2014/main" id="{564E545E-61D6-8F70-1626-A70C8EF99CBC}"/>
              </a:ext>
            </a:extLst>
          </p:cNvPr>
          <p:cNvSpPr>
            <a:spLocks noGrp="1"/>
          </p:cNvSpPr>
          <p:nvPr>
            <p:ph sz="half" idx="1"/>
          </p:nvPr>
        </p:nvSpPr>
        <p:spPr>
          <a:xfrm>
            <a:off x="838200" y="1825625"/>
            <a:ext cx="5181600" cy="4916920"/>
          </a:xfrm>
        </p:spPr>
        <p:txBody>
          <a:bodyPr>
            <a:normAutofit/>
          </a:bodyPr>
          <a:lstStyle/>
          <a:p>
            <a:pPr>
              <a:buBlip>
                <a:blip>
                  <a:extLst>
                    <a:ext uri="{96DAC541-7B7A-43D3-8B79-37D633B846F1}">
                      <asvg:svgBlip xmlns:asvg="http://schemas.microsoft.com/office/drawing/2016/SVG/main" r:embed="rId3"/>
                    </a:ext>
                  </a:extLst>
                </a:blip>
              </a:buBlip>
            </a:pPr>
            <a:r>
              <a:rPr lang="en-US" dirty="0"/>
              <a:t>It’s quite possible for someone to build an AR-15 for $500 and then hang $5,000 of accessories on it.</a:t>
            </a:r>
          </a:p>
          <a:p>
            <a:pPr>
              <a:buBlip>
                <a:blip>
                  <a:extLst>
                    <a:ext uri="{96DAC541-7B7A-43D3-8B79-37D633B846F1}">
                      <asvg:svgBlip xmlns:asvg="http://schemas.microsoft.com/office/drawing/2016/SVG/main" r:embed="rId3"/>
                    </a:ext>
                  </a:extLst>
                </a:blip>
              </a:buBlip>
            </a:pPr>
            <a:r>
              <a:rPr lang="en-US" dirty="0"/>
              <a:t>You need to ask for lists of optics, laser sights, aftermarket stocks and chasses, and weapon lights</a:t>
            </a:r>
          </a:p>
        </p:txBody>
      </p:sp>
      <p:sp>
        <p:nvSpPr>
          <p:cNvPr id="7" name="TextBox 6">
            <a:extLst>
              <a:ext uri="{FF2B5EF4-FFF2-40B4-BE49-F238E27FC236}">
                <a16:creationId xmlns:a16="http://schemas.microsoft.com/office/drawing/2014/main" id="{A5A1F134-13CD-C46D-D954-EAA16180CA4C}"/>
              </a:ext>
            </a:extLst>
          </p:cNvPr>
          <p:cNvSpPr txBox="1"/>
          <p:nvPr/>
        </p:nvSpPr>
        <p:spPr>
          <a:xfrm>
            <a:off x="6046979" y="4450811"/>
            <a:ext cx="5842261" cy="923330"/>
          </a:xfrm>
          <a:prstGeom prst="rect">
            <a:avLst/>
          </a:prstGeom>
          <a:noFill/>
        </p:spPr>
        <p:txBody>
          <a:bodyPr wrap="square" rtlCol="0">
            <a:spAutoFit/>
          </a:bodyPr>
          <a:lstStyle/>
          <a:p>
            <a:r>
              <a:rPr lang="en-US" dirty="0"/>
              <a:t>This is a very standard Ruger-manufactured AR-15 that probably cost around $1000 off the rack – with a $2000 Trijicon ACOG scope and a $500 Surefire weapon light.</a:t>
            </a:r>
          </a:p>
        </p:txBody>
      </p:sp>
      <p:pic>
        <p:nvPicPr>
          <p:cNvPr id="14" name="Content Placeholder 13" descr="An object with a scope&#10;&#10;AI-generated content may be incorrect.">
            <a:extLst>
              <a:ext uri="{FF2B5EF4-FFF2-40B4-BE49-F238E27FC236}">
                <a16:creationId xmlns:a16="http://schemas.microsoft.com/office/drawing/2014/main" id="{8CDA29D8-1AB3-7496-947F-1E9E34A66655}"/>
              </a:ext>
            </a:extLst>
          </p:cNvPr>
          <p:cNvPicPr>
            <a:picLocks noGrp="1" noChangeAspect="1"/>
          </p:cNvPicPr>
          <p:nvPr>
            <p:ph sz="half" idx="2"/>
          </p:nvPr>
        </p:nvPicPr>
        <p:blipFill>
          <a:blip r:embed="rId4"/>
          <a:stretch>
            <a:fillRect/>
          </a:stretch>
        </p:blipFill>
        <p:spPr>
          <a:xfrm>
            <a:off x="6046979" y="1690688"/>
            <a:ext cx="5842261" cy="2650200"/>
          </a:xfrm>
          <a:prstGeom prst="rect">
            <a:avLst/>
          </a:prstGeom>
        </p:spPr>
      </p:pic>
    </p:spTree>
    <p:extLst>
      <p:ext uri="{BB962C8B-B14F-4D97-AF65-F5344CB8AC3E}">
        <p14:creationId xmlns:p14="http://schemas.microsoft.com/office/powerpoint/2010/main" val="29558500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7dd5f00-5b52-4bd6-8450-811fd3b201c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606D9D3A82FC342AA956C8735BB7F8E" ma:contentTypeVersion="11" ma:contentTypeDescription="Create a new document." ma:contentTypeScope="" ma:versionID="27f520887e7c313ee6781d6c6775f0b5">
  <xsd:schema xmlns:xsd="http://www.w3.org/2001/XMLSchema" xmlns:xs="http://www.w3.org/2001/XMLSchema" xmlns:p="http://schemas.microsoft.com/office/2006/metadata/properties" xmlns:ns2="97dd5f00-5b52-4bd6-8450-811fd3b201cd" targetNamespace="http://schemas.microsoft.com/office/2006/metadata/properties" ma:root="true" ma:fieldsID="5a8113f5c082d4f08ec1dff8f6301d48" ns2:_="">
    <xsd:import namespace="97dd5f00-5b52-4bd6-8450-811fd3b201c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dd5f00-5b52-4bd6-8450-811fd3b201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5ee8cba8-4f7a-41d1-aa2a-42e921bd1181"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9DD4BA8-3223-432C-91B1-E55B05682C61}">
  <ds:schemaRefs>
    <ds:schemaRef ds:uri="http://schemas.microsoft.com/office/2006/metadata/properties"/>
    <ds:schemaRef ds:uri="http://schemas.microsoft.com/office/infopath/2007/PartnerControls"/>
    <ds:schemaRef ds:uri="97dd5f00-5b52-4bd6-8450-811fd3b201cd"/>
  </ds:schemaRefs>
</ds:datastoreItem>
</file>

<file path=customXml/itemProps2.xml><?xml version="1.0" encoding="utf-8"?>
<ds:datastoreItem xmlns:ds="http://schemas.openxmlformats.org/officeDocument/2006/customXml" ds:itemID="{7D2BDD4E-493D-421E-BACB-BFDF6E4810A1}">
  <ds:schemaRefs>
    <ds:schemaRef ds:uri="http://schemas.microsoft.com/sharepoint/v3/contenttype/forms"/>
  </ds:schemaRefs>
</ds:datastoreItem>
</file>

<file path=customXml/itemProps3.xml><?xml version="1.0" encoding="utf-8"?>
<ds:datastoreItem xmlns:ds="http://schemas.openxmlformats.org/officeDocument/2006/customXml" ds:itemID="{76A5E3DE-27B7-40C3-B140-D8C7926E50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7dd5f00-5b52-4bd6-8450-811fd3b201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333</TotalTime>
  <Words>1874</Words>
  <Application>Microsoft Office PowerPoint</Application>
  <PresentationFormat>Widescreen</PresentationFormat>
  <Paragraphs>139</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Aptos Display</vt:lpstr>
      <vt:lpstr>Arial</vt:lpstr>
      <vt:lpstr>Office Theme</vt:lpstr>
      <vt:lpstr>Red State Discovery Guns, Ammo, Tools and Gear</vt:lpstr>
      <vt:lpstr>Vignette</vt:lpstr>
      <vt:lpstr>Why you should care</vt:lpstr>
      <vt:lpstr>Property Division in Tennessee - TCA § 36-4-121(a)</vt:lpstr>
      <vt:lpstr>Equitable Property Division Factors – TCA § 36-4-121(c)</vt:lpstr>
      <vt:lpstr>What is the difference between these rifles?</vt:lpstr>
      <vt:lpstr>What is the difference between these rifles?</vt:lpstr>
      <vt:lpstr>An Introduction to the National Firearms Act</vt:lpstr>
      <vt:lpstr>Firearms accessories</vt:lpstr>
      <vt:lpstr>Ammunition</vt:lpstr>
      <vt:lpstr>Don’t believe me?</vt:lpstr>
      <vt:lpstr>Tactical accessories</vt:lpstr>
      <vt:lpstr>Infrastructure</vt:lpstr>
      <vt:lpstr>Legal Quirks</vt:lpstr>
      <vt:lpstr>Interrogatories that worked for me</vt:lpstr>
      <vt:lpstr>More interrogatories that worked for me</vt:lpstr>
      <vt:lpstr>Requests for Production that worked for me</vt:lpstr>
      <vt:lpstr>What is the difference between these machine guns?</vt:lpstr>
      <vt:lpstr>What is the difference between these rifles?</vt:lpstr>
      <vt:lpstr>Red flags that you may need an expert</vt:lpstr>
      <vt:lpstr>Tools and Shop Equipment</vt:lpstr>
      <vt:lpstr>What is the difference between these socket sets?</vt:lpstr>
      <vt:lpstr>Resources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Tyler Weaver</dc:creator>
  <cp:lastModifiedBy>Tyler Weaver</cp:lastModifiedBy>
  <cp:revision>1</cp:revision>
  <dcterms:created xsi:type="dcterms:W3CDTF">2026-01-13T15:40:24Z</dcterms:created>
  <dcterms:modified xsi:type="dcterms:W3CDTF">2026-08-03T22:22:37Z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0x0101004606D9D3A82FC342AA956C8735BB7F8E</vt:lpwstr>
  </property>
  <property fmtid="{D5CDD505-2E9C-101B-9397-08002B2CF9AE}" pid="3" name="MediaServiceImageTags">
    <vt:lpwstr/>
  </property>
</Properties>
</file>