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3"/>
  </p:notesMasterIdLst>
  <p:sldIdLst>
    <p:sldId id="376" r:id="rId5"/>
    <p:sldId id="258" r:id="rId6"/>
    <p:sldId id="378" r:id="rId7"/>
    <p:sldId id="379" r:id="rId8"/>
    <p:sldId id="380" r:id="rId9"/>
    <p:sldId id="381" r:id="rId10"/>
    <p:sldId id="272" r:id="rId11"/>
    <p:sldId id="273" r:id="rId12"/>
    <p:sldId id="382" r:id="rId13"/>
    <p:sldId id="261" r:id="rId14"/>
    <p:sldId id="388" r:id="rId15"/>
    <p:sldId id="276" r:id="rId16"/>
    <p:sldId id="394" r:id="rId17"/>
    <p:sldId id="398" r:id="rId18"/>
    <p:sldId id="397" r:id="rId19"/>
    <p:sldId id="267" r:id="rId20"/>
    <p:sldId id="270" r:id="rId21"/>
    <p:sldId id="265" r:id="rId22"/>
    <p:sldId id="400" r:id="rId23"/>
    <p:sldId id="389" r:id="rId24"/>
    <p:sldId id="392" r:id="rId25"/>
    <p:sldId id="401" r:id="rId26"/>
    <p:sldId id="402" r:id="rId27"/>
    <p:sldId id="403" r:id="rId28"/>
    <p:sldId id="404" r:id="rId29"/>
    <p:sldId id="405" r:id="rId30"/>
    <p:sldId id="282" r:id="rId31"/>
    <p:sldId id="406" r:id="rId32"/>
  </p:sldIdLst>
  <p:sldSz cx="18288000" cy="10287000"/>
  <p:notesSz cx="6858000" cy="9144000"/>
  <p:embeddedFontLst>
    <p:embeddedFont>
      <p:font typeface="Fraunces Italics" panose="020B0604020202020204" charset="0"/>
      <p:regular r:id="rId34"/>
    </p:embeddedFont>
    <p:embeddedFont>
      <p:font typeface="Palatino" panose="020B0604020202020204" charset="0"/>
      <p:regular r:id="rId35"/>
    </p:embeddedFont>
    <p:embeddedFont>
      <p:font typeface="Public Sans"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5" d="100"/>
          <a:sy n="45" d="100"/>
        </p:scale>
        <p:origin x="96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3.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2.fntdata"/><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032368-CDDF-4601-B7D1-7D3D312738D3}" type="datetimeFigureOut">
              <a:rPr lang="en-US" smtClean="0"/>
              <a:t>8/5/2026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21C3CB-BF5B-408A-99C0-889893479E7A}" type="slidenum">
              <a:rPr lang="en-US" smtClean="0"/>
              <a:t>‹#›</a:t>
            </a:fld>
            <a:endParaRPr lang="en-US"/>
          </a:p>
        </p:txBody>
      </p:sp>
    </p:spTree>
    <p:extLst>
      <p:ext uri="{BB962C8B-B14F-4D97-AF65-F5344CB8AC3E}">
        <p14:creationId xmlns:p14="http://schemas.microsoft.com/office/powerpoint/2010/main" val="3455148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defTabSz="928299">
              <a:defRPr/>
            </a:pPr>
            <a:fld id="{A48F7E62-55EC-403F-B378-2F6B16D0CC26}" type="slidenum">
              <a:rPr lang="en-US">
                <a:solidFill>
                  <a:prstClr val="black"/>
                </a:solidFill>
                <a:latin typeface="Calibri" panose="020F0502020204030204"/>
              </a:rPr>
              <a:pPr defTabSz="928299">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1959428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arge building in the background&#10;&#10;Description automatically generated">
            <a:extLst>
              <a:ext uri="{FF2B5EF4-FFF2-40B4-BE49-F238E27FC236}">
                <a16:creationId xmlns:a16="http://schemas.microsoft.com/office/drawing/2014/main" id="{7E9915D7-1F06-6742-ABB0-E508A6EA1F6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3066"/>
          <a:stretch/>
        </p:blipFill>
        <p:spPr>
          <a:xfrm>
            <a:off x="0" y="0"/>
            <a:ext cx="18288000" cy="8942832"/>
          </a:xfrm>
          <a:prstGeom prst="rect">
            <a:avLst/>
          </a:prstGeom>
        </p:spPr>
      </p:pic>
      <p:sp>
        <p:nvSpPr>
          <p:cNvPr id="2" name="Rectangle 1">
            <a:extLst>
              <a:ext uri="{FF2B5EF4-FFF2-40B4-BE49-F238E27FC236}">
                <a16:creationId xmlns:a16="http://schemas.microsoft.com/office/drawing/2014/main" id="{D6CE2B8D-7214-B349-B355-00E51769DE8A}"/>
              </a:ext>
            </a:extLst>
          </p:cNvPr>
          <p:cNvSpPr/>
          <p:nvPr/>
        </p:nvSpPr>
        <p:spPr>
          <a:xfrm>
            <a:off x="3200400" y="5715815"/>
            <a:ext cx="11887199" cy="2400657"/>
          </a:xfrm>
          <a:prstGeom prst="rect">
            <a:avLst/>
          </a:prstGeom>
          <a:solidFill>
            <a:schemeClr val="bg1">
              <a:alpha val="81246"/>
            </a:schemeClr>
          </a:solidFill>
        </p:spPr>
        <p:txBody>
          <a:bodyPr wrap="square">
            <a:spAutoFit/>
          </a:bodyPr>
          <a:lstStyle/>
          <a:p>
            <a:pPr algn="ctr" defTabSz="685800">
              <a:defRPr/>
            </a:pPr>
            <a:r>
              <a:rPr lang="en-US" sz="4800" dirty="0">
                <a:solidFill>
                  <a:prstClr val="black"/>
                </a:solidFill>
                <a:latin typeface="Palatino" pitchFamily="2" charset="77"/>
                <a:ea typeface="Palatino" pitchFamily="2" charset="77"/>
              </a:rPr>
              <a:t>Family Law and Bankruptcy: </a:t>
            </a:r>
          </a:p>
          <a:p>
            <a:pPr algn="ctr" defTabSz="685800">
              <a:defRPr/>
            </a:pPr>
            <a:r>
              <a:rPr lang="en-US" sz="4800" dirty="0">
                <a:solidFill>
                  <a:prstClr val="black"/>
                </a:solidFill>
                <a:latin typeface="Palatino" pitchFamily="2" charset="77"/>
                <a:ea typeface="Palatino" pitchFamily="2" charset="77"/>
              </a:rPr>
              <a:t>Divorce, Debt, and No Dollars</a:t>
            </a:r>
            <a:endParaRPr lang="en-US" sz="3600" dirty="0">
              <a:solidFill>
                <a:prstClr val="black"/>
              </a:solidFill>
              <a:latin typeface="Palatino" pitchFamily="2" charset="77"/>
              <a:ea typeface="Palatino" pitchFamily="2" charset="77"/>
              <a:cs typeface="Arial" panose="020B0604020202020204" pitchFamily="34" charset="0"/>
            </a:endParaRPr>
          </a:p>
          <a:p>
            <a:pPr algn="ctr" defTabSz="685800">
              <a:defRPr/>
            </a:pPr>
            <a:r>
              <a:rPr lang="en-US" sz="2700" dirty="0">
                <a:solidFill>
                  <a:prstClr val="black"/>
                </a:solidFill>
                <a:latin typeface="Palatino" pitchFamily="2" charset="77"/>
                <a:ea typeface="Palatino" pitchFamily="2" charset="77"/>
                <a:cs typeface="Arial" panose="020B0604020202020204" pitchFamily="34" charset="0"/>
              </a:rPr>
              <a:t>Presented by: </a:t>
            </a:r>
          </a:p>
          <a:p>
            <a:pPr algn="ctr" defTabSz="685800">
              <a:defRPr/>
            </a:pPr>
            <a:r>
              <a:rPr lang="en-US" sz="2700" dirty="0">
                <a:solidFill>
                  <a:prstClr val="black"/>
                </a:solidFill>
                <a:latin typeface="Palatino" pitchFamily="2" charset="77"/>
                <a:ea typeface="Palatino" pitchFamily="2" charset="77"/>
                <a:cs typeface="Arial" panose="020B0604020202020204" pitchFamily="34" charset="0"/>
              </a:rPr>
              <a:t>Alise Housden and Dean Hinton</a:t>
            </a:r>
          </a:p>
        </p:txBody>
      </p:sp>
      <p:pic>
        <p:nvPicPr>
          <p:cNvPr id="5" name="Picture 4">
            <a:extLst>
              <a:ext uri="{FF2B5EF4-FFF2-40B4-BE49-F238E27FC236}">
                <a16:creationId xmlns:a16="http://schemas.microsoft.com/office/drawing/2014/main" id="{F27129DC-3D6E-7649-B4CB-50E0ED8E897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8434630" y="8942832"/>
            <a:ext cx="1390214" cy="134416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84B67047-23D4-E14A-820C-D76D5EFFF3CF}"/>
              </a:ext>
            </a:extLst>
          </p:cNvPr>
          <p:cNvCxnSpPr/>
          <p:nvPr/>
        </p:nvCxnSpPr>
        <p:spPr>
          <a:xfrm>
            <a:off x="9925604" y="9690768"/>
            <a:ext cx="6909201" cy="0"/>
          </a:xfrm>
          <a:prstGeom prst="line">
            <a:avLst/>
          </a:prstGeom>
          <a:ln w="15875"/>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103FB9-FCFB-CB4A-8D9F-E5E857C7C24A}"/>
              </a:ext>
            </a:extLst>
          </p:cNvPr>
          <p:cNvCxnSpPr/>
          <p:nvPr/>
        </p:nvCxnSpPr>
        <p:spPr>
          <a:xfrm>
            <a:off x="1446134" y="9690768"/>
            <a:ext cx="6909201" cy="0"/>
          </a:xfrm>
          <a:prstGeom prst="line">
            <a:avLst/>
          </a:prstGeom>
          <a:ln w="158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4614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sp>
        <p:nvSpPr>
          <p:cNvPr id="2" name="TextBox 2"/>
          <p:cNvSpPr txBox="1"/>
          <p:nvPr/>
        </p:nvSpPr>
        <p:spPr>
          <a:xfrm>
            <a:off x="5410200" y="571500"/>
            <a:ext cx="7066685" cy="1508057"/>
          </a:xfrm>
          <a:prstGeom prst="rect">
            <a:avLst/>
          </a:prstGeom>
        </p:spPr>
        <p:txBody>
          <a:bodyPr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10889"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Joint Debt</a:t>
            </a:r>
          </a:p>
        </p:txBody>
      </p:sp>
      <p:sp>
        <p:nvSpPr>
          <p:cNvPr id="3" name="TextBox 3"/>
          <p:cNvSpPr txBox="1"/>
          <p:nvPr/>
        </p:nvSpPr>
        <p:spPr>
          <a:xfrm>
            <a:off x="1524000" y="2247900"/>
            <a:ext cx="15392399" cy="8252324"/>
          </a:xfrm>
          <a:prstGeom prst="rect">
            <a:avLst/>
          </a:prstGeom>
        </p:spPr>
        <p:txBody>
          <a:bodyPr wrap="square" lIns="0" tIns="0" rIns="0" bIns="0" rtlCol="0" anchor="t">
            <a:spAutoFit/>
          </a:bodyPr>
          <a:lstStyle/>
          <a:p>
            <a:pPr marL="457200" lvl="0" indent="-457200" algn="just">
              <a:spcBef>
                <a:spcPct val="0"/>
              </a:spcBef>
              <a:buFont typeface="Arial" panose="020B0604020202020204" pitchFamily="34" charset="0"/>
              <a:buChar cha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Joint debt is a financial obligation share by two or more people share full legal responsibility for repayment. </a:t>
            </a:r>
          </a:p>
          <a:p>
            <a:pPr lvl="0" algn="just">
              <a:lnSpc>
                <a:spcPts val="4480"/>
              </a:lnSpc>
              <a:spcBef>
                <a:spcPct val="0"/>
              </a:spcBef>
            </a:pPr>
            <a:endParaRPr lang="en-US" sz="3200" dirty="0">
              <a:solidFill>
                <a:srgbClr val="FFFFFF"/>
              </a:solidFill>
              <a:latin typeface="Public Sans"/>
              <a:ea typeface="Public Sans"/>
              <a:cs typeface="Public Sans"/>
              <a:sym typeface="Public Sans"/>
            </a:endParaRPr>
          </a:p>
          <a:p>
            <a:pPr marL="457200" lvl="0" indent="-457200" algn="just">
              <a:spcBef>
                <a:spcPct val="0"/>
              </a:spcBef>
              <a:buFont typeface="Arial" panose="020B0604020202020204" pitchFamily="34" charset="0"/>
              <a:buChar cha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Under joint and several liability, creditors can pursue any </a:t>
            </a:r>
            <a:r>
              <a:rPr lang="en-US" sz="3200" dirty="0">
                <a:solidFill>
                  <a:srgbClr val="FFFFFF"/>
                </a:solidFill>
                <a:latin typeface="Public Sans"/>
                <a:ea typeface="Public Sans"/>
                <a:cs typeface="Public Sans"/>
                <a:sym typeface="Public Sans"/>
              </a:rPr>
              <a:t>borrower for the full amount if payments are missed. Common examples include joint credit cards, co-signed loans, and shared mortgages.</a:t>
            </a:r>
            <a:endPar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This ‘joint and several liability’ applies regardless of who spent the money, requiring both parties to combine finances or credit to qualify, and can complicate relationships, especially during divorce. </a:t>
            </a: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 </a:t>
            </a:r>
            <a:r>
              <a:rPr kumimoji="0" lang="en-US" sz="3200" b="0" i="0" u="sng" strike="noStrike" kern="1200" cap="none" spc="0" normalizeH="0" baseline="0" noProof="0" dirty="0">
                <a:ln>
                  <a:noFill/>
                </a:ln>
                <a:solidFill>
                  <a:srgbClr val="FFFFFF"/>
                </a:solidFill>
                <a:effectLst/>
                <a:uLnTx/>
                <a:uFillTx/>
                <a:latin typeface="Public Sans"/>
                <a:ea typeface="Public Sans"/>
                <a:cs typeface="Public Sans"/>
                <a:sym typeface="Public Sans"/>
              </a:rPr>
              <a:t>Practice tip: get rid of joint debt any way (ethically) that you can</a:t>
            </a: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 </a:t>
            </a:r>
            <a:r>
              <a:rPr kumimoji="0" lang="en-US" sz="3200" b="0" i="0" u="sng" strike="noStrike" kern="1200" cap="none" spc="0" normalizeH="0" baseline="0" noProof="0" dirty="0">
                <a:ln>
                  <a:noFill/>
                </a:ln>
                <a:solidFill>
                  <a:srgbClr val="FFFFFF"/>
                </a:solidFill>
                <a:effectLst/>
                <a:uLnTx/>
                <a:uFillTx/>
                <a:latin typeface="Public Sans"/>
                <a:ea typeface="Public Sans"/>
                <a:cs typeface="Public Sans"/>
                <a:sym typeface="Public Sans"/>
              </a:rPr>
              <a:t>Eliminate links between abuser and DV survivor such as joint debt.</a:t>
            </a: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lang="en-US" sz="3200" dirty="0">
              <a:solidFill>
                <a:srgbClr val="FFFFFF"/>
              </a:solidFill>
              <a:latin typeface="Public Sans"/>
              <a:ea typeface="Public Sans"/>
              <a:cs typeface="Public Sans"/>
              <a:sym typeface="Public Sans"/>
            </a:endParaRPr>
          </a:p>
        </p:txBody>
      </p:sp>
      <p:sp>
        <p:nvSpPr>
          <p:cNvPr id="4" name="Freeform 4"/>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83927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E0877955-7462-A9F8-4CA5-DC1F5C6F2BC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07CAF980-4EBF-91F1-C777-75EA344F8DA9}"/>
              </a:ext>
            </a:extLst>
          </p:cNvPr>
          <p:cNvSpPr txBox="1"/>
          <p:nvPr/>
        </p:nvSpPr>
        <p:spPr>
          <a:xfrm>
            <a:off x="1143000" y="539967"/>
            <a:ext cx="16230600" cy="2949525"/>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10889"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Creditor’s Right to Proceed</a:t>
            </a:r>
          </a:p>
          <a:p>
            <a:pPr marL="0" marR="0" lvl="0" indent="0" algn="ctr" defTabSz="914400" rtl="0" eaLnBrk="1" fontAlgn="auto" latinLnBrk="0" hangingPunct="1">
              <a:lnSpc>
                <a:spcPts val="11542"/>
              </a:lnSpc>
              <a:spcBef>
                <a:spcPts val="0"/>
              </a:spcBef>
              <a:spcAft>
                <a:spcPts val="0"/>
              </a:spcAft>
              <a:buClrTx/>
              <a:buSzTx/>
              <a:buFontTx/>
              <a:buNone/>
              <a:tabLst/>
              <a:defRPr/>
            </a:pPr>
            <a:r>
              <a:rPr lang="en-US" sz="8800" i="1" spc="-381" dirty="0">
                <a:solidFill>
                  <a:srgbClr val="FFFFFF"/>
                </a:solidFill>
                <a:latin typeface="Fraunces Italics"/>
                <a:ea typeface="Fraunces Italics"/>
                <a:cs typeface="Fraunces Italics"/>
                <a:sym typeface="Fraunces Italics"/>
              </a:rPr>
              <a:t>T.C.A. 36-4-134</a:t>
            </a:r>
            <a:endParaRPr kumimoji="0" lang="en-US" sz="88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3" name="TextBox 3">
            <a:extLst>
              <a:ext uri="{FF2B5EF4-FFF2-40B4-BE49-F238E27FC236}">
                <a16:creationId xmlns:a16="http://schemas.microsoft.com/office/drawing/2014/main" id="{EA82CE59-4950-03B3-BEB1-93B42D80C792}"/>
              </a:ext>
            </a:extLst>
          </p:cNvPr>
          <p:cNvSpPr txBox="1"/>
          <p:nvPr/>
        </p:nvSpPr>
        <p:spPr>
          <a:xfrm>
            <a:off x="1447800" y="3522881"/>
            <a:ext cx="15392399" cy="4539512"/>
          </a:xfrm>
          <a:prstGeom prst="rect">
            <a:avLst/>
          </a:prstGeom>
        </p:spPr>
        <p:txBody>
          <a:bodyPr wrap="square" lIns="0" tIns="0" rIns="0" bIns="0" rtlCol="0" anchor="t">
            <a:spAutoFit/>
          </a:bodyPr>
          <a:lstStyle/>
          <a:p>
            <a:pPr marL="514350" marR="0" lvl="0" indent="-514350" algn="just" defTabSz="914400" rtl="0" eaLnBrk="1" fontAlgn="auto" latinLnBrk="0" hangingPunct="1">
              <a:spcBef>
                <a:spcPct val="0"/>
              </a:spcBef>
              <a:spcAft>
                <a:spcPts val="0"/>
              </a:spcAft>
              <a:buClrTx/>
              <a:buSzTx/>
              <a:buFontTx/>
              <a:buAutoNum type="alphaLcParenBoth"/>
              <a:tabLst/>
              <a:defRPr/>
            </a:pP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Every final decree of divorce granted on any fault ground of divorce and </a:t>
            </a:r>
            <a:r>
              <a:rPr kumimoji="0" lang="en-US" sz="2800" b="0" i="0" u="sng" strike="noStrike" kern="1200" cap="none" spc="0" normalizeH="0" baseline="0" noProof="0" dirty="0">
                <a:ln>
                  <a:noFill/>
                </a:ln>
                <a:solidFill>
                  <a:srgbClr val="FFFFFF"/>
                </a:solidFill>
                <a:effectLst/>
                <a:uLnTx/>
                <a:uFillTx/>
                <a:latin typeface="Public Sans"/>
                <a:ea typeface="Public Sans"/>
                <a:cs typeface="Public Sans"/>
                <a:sym typeface="Public Sans"/>
              </a:rPr>
              <a:t>every marital dissolution agreement </a:t>
            </a: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shall contain a notice that the decree does not necessarily affect the ability of a creditor to proceed against a party or a party's property, even though the party is not responsible under the terms of the decree for an account, any debt associated with an account or any debt. The notice shall also state that it may be in a party's best interest to cancel, close or freeze any jointly held accounts.</a:t>
            </a:r>
          </a:p>
          <a:p>
            <a:pPr marR="0" lvl="0" algn="just" defTabSz="914400" rtl="0" eaLnBrk="1" fontAlgn="auto" latinLnBrk="0" hangingPunct="1">
              <a:lnSpc>
                <a:spcPts val="4480"/>
              </a:lnSpc>
              <a:spcBef>
                <a:spcPct val="0"/>
              </a:spcBef>
              <a:spcAft>
                <a:spcPts val="0"/>
              </a:spcAft>
              <a:buClrTx/>
              <a:buSzTx/>
              <a:tabLst/>
              <a:defRPr/>
            </a:pPr>
            <a:endPar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spcBef>
                <a:spcPct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(b) Failure to include the notice required by subsection (a) </a:t>
            </a:r>
            <a:r>
              <a:rPr kumimoji="0" lang="en-US" sz="2800" b="0" i="0" u="sng" strike="noStrike" kern="1200" cap="none" spc="0" normalizeH="0" baseline="0" noProof="0" dirty="0">
                <a:ln>
                  <a:noFill/>
                </a:ln>
                <a:solidFill>
                  <a:srgbClr val="FFFFFF"/>
                </a:solidFill>
                <a:effectLst/>
                <a:uLnTx/>
                <a:uFillTx/>
                <a:latin typeface="Public Sans"/>
                <a:ea typeface="Public Sans"/>
                <a:cs typeface="Public Sans"/>
                <a:sym typeface="Public Sans"/>
              </a:rPr>
              <a:t>shall not affect the validity </a:t>
            </a: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of the decree of divorce, legal separation or annulment. </a:t>
            </a:r>
            <a:r>
              <a:rPr kumimoji="0" lang="en-US" sz="2800" b="0" i="0" u="sng" strike="noStrike" kern="1200" cap="none" spc="0" normalizeH="0" baseline="0" noProof="0" dirty="0">
                <a:ln>
                  <a:noFill/>
                </a:ln>
                <a:solidFill>
                  <a:srgbClr val="FFFFFF"/>
                </a:solidFill>
                <a:effectLst/>
                <a:uLnTx/>
                <a:uFillTx/>
                <a:latin typeface="Public Sans"/>
                <a:ea typeface="Public Sans"/>
                <a:cs typeface="Public Sans"/>
                <a:sym typeface="Public Sans"/>
              </a:rPr>
              <a:t>** No harm, no foul</a:t>
            </a:r>
            <a:r>
              <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a:t>
            </a: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4" name="Freeform 4">
            <a:extLst>
              <a:ext uri="{FF2B5EF4-FFF2-40B4-BE49-F238E27FC236}">
                <a16:creationId xmlns:a16="http://schemas.microsoft.com/office/drawing/2014/main" id="{1717DC03-F7AA-2921-723F-076361BEF021}"/>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2482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28085A08-5C89-805E-DA8B-D5142A18972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67E305A-BEED-A9C2-8F32-67C144BCD1E5}"/>
              </a:ext>
            </a:extLst>
          </p:cNvPr>
          <p:cNvGrpSpPr/>
          <p:nvPr/>
        </p:nvGrpSpPr>
        <p:grpSpPr>
          <a:xfrm>
            <a:off x="10799889" y="0"/>
            <a:ext cx="7488111" cy="10287000"/>
            <a:chOff x="0" y="0"/>
            <a:chExt cx="1160104" cy="1593725"/>
          </a:xfrm>
        </p:grpSpPr>
        <p:sp>
          <p:nvSpPr>
            <p:cNvPr id="3" name="Freeform 3">
              <a:extLst>
                <a:ext uri="{FF2B5EF4-FFF2-40B4-BE49-F238E27FC236}">
                  <a16:creationId xmlns:a16="http://schemas.microsoft.com/office/drawing/2014/main" id="{55DB0362-64E5-809B-2982-DF76A191BE29}"/>
                </a:ext>
              </a:extLst>
            </p:cNvPr>
            <p:cNvSpPr/>
            <p:nvPr/>
          </p:nvSpPr>
          <p:spPr>
            <a:xfrm>
              <a:off x="0" y="0"/>
              <a:ext cx="1160104" cy="1593725"/>
            </a:xfrm>
            <a:custGeom>
              <a:avLst/>
              <a:gdLst/>
              <a:ahLst/>
              <a:cxnLst/>
              <a:rect l="l" t="t" r="r" b="b"/>
              <a:pathLst>
                <a:path w="1160104" h="1593725">
                  <a:moveTo>
                    <a:pt x="0" y="0"/>
                  </a:moveTo>
                  <a:lnTo>
                    <a:pt x="1160104" y="0"/>
                  </a:lnTo>
                  <a:lnTo>
                    <a:pt x="1160104" y="1593725"/>
                  </a:lnTo>
                  <a:lnTo>
                    <a:pt x="0" y="1593725"/>
                  </a:lnTo>
                  <a:close/>
                </a:path>
              </a:pathLst>
            </a:custGeom>
            <a:blipFill>
              <a:blip r:embed="rId2"/>
              <a:stretch>
                <a:fillRect l="-52904" r="-5290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4" name="TextBox 4">
            <a:extLst>
              <a:ext uri="{FF2B5EF4-FFF2-40B4-BE49-F238E27FC236}">
                <a16:creationId xmlns:a16="http://schemas.microsoft.com/office/drawing/2014/main" id="{7A217B6E-9A33-36CF-962B-6E834BCF93FF}"/>
              </a:ext>
            </a:extLst>
          </p:cNvPr>
          <p:cNvSpPr txBox="1"/>
          <p:nvPr/>
        </p:nvSpPr>
        <p:spPr>
          <a:xfrm>
            <a:off x="381000" y="369992"/>
            <a:ext cx="10181078" cy="1846659"/>
          </a:xfrm>
          <a:prstGeom prst="rect">
            <a:avLst/>
          </a:prstGeom>
        </p:spPr>
        <p:txBody>
          <a:bodyPr wrap="square" lIns="0" tIns="0" rIns="0" bIns="0" rtlCol="0" anchor="t">
            <a:spAutoFit/>
          </a:bodyPr>
          <a:lstStyle/>
          <a:p>
            <a:pPr marL="0" marR="0" lvl="0" indent="0" algn="ctr" defTabSz="914400" rtl="0" eaLnBrk="1" fontAlgn="auto" latinLnBrk="0" hangingPunct="1">
              <a:spcBef>
                <a:spcPts val="0"/>
              </a:spcBef>
              <a:spcAft>
                <a:spcPts val="0"/>
              </a:spcAft>
              <a:buClrTx/>
              <a:buSzTx/>
              <a:buFontTx/>
              <a:buNone/>
              <a:tabLst/>
              <a:defRPr/>
            </a:pPr>
            <a:r>
              <a:rPr kumimoji="0" lang="en-US" sz="6000" b="0" i="1" u="none" strike="noStrike" kern="1200" cap="none" spc="-464" normalizeH="0" baseline="0" noProof="0" dirty="0">
                <a:ln>
                  <a:noFill/>
                </a:ln>
                <a:solidFill>
                  <a:srgbClr val="FFFFFF"/>
                </a:solidFill>
                <a:effectLst/>
                <a:uLnTx/>
                <a:uFillTx/>
                <a:latin typeface="Fraunces Italics"/>
                <a:ea typeface="Fraunces Italics"/>
                <a:cs typeface="Fraunces Italics"/>
                <a:sym typeface="Fraunces Italics"/>
              </a:rPr>
              <a:t>Domestic Violence and Debt: Coercive Debt</a:t>
            </a:r>
          </a:p>
        </p:txBody>
      </p:sp>
      <p:sp>
        <p:nvSpPr>
          <p:cNvPr id="5" name="TextBox 5">
            <a:extLst>
              <a:ext uri="{FF2B5EF4-FFF2-40B4-BE49-F238E27FC236}">
                <a16:creationId xmlns:a16="http://schemas.microsoft.com/office/drawing/2014/main" id="{B397D081-F995-81DF-9E10-797118076EFD}"/>
              </a:ext>
            </a:extLst>
          </p:cNvPr>
          <p:cNvSpPr txBox="1"/>
          <p:nvPr/>
        </p:nvSpPr>
        <p:spPr>
          <a:xfrm>
            <a:off x="609600" y="3194575"/>
            <a:ext cx="9475600" cy="5539978"/>
          </a:xfrm>
          <a:prstGeom prst="rect">
            <a:avLst/>
          </a:prstGeom>
        </p:spPr>
        <p:txBody>
          <a:bodyPr wrap="square" lIns="0" tIns="0" rIns="0" bIns="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n-US" sz="2400" dirty="0">
                <a:solidFill>
                  <a:prstClr val="white"/>
                </a:solidFill>
                <a:latin typeface="Public Sans" panose="020B0604020202020204" charset="0"/>
              </a:rPr>
              <a:t>What is coercive debt?</a:t>
            </a:r>
          </a:p>
          <a:p>
            <a:pPr marR="0" lvl="0" algn="l" defTabSz="914400" rtl="0" eaLnBrk="1" fontAlgn="auto" latinLnBrk="0" hangingPunct="1">
              <a:lnSpc>
                <a:spcPct val="150000"/>
              </a:lnSpc>
              <a:spcBef>
                <a:spcPts val="0"/>
              </a:spcBef>
              <a:spcAft>
                <a:spcPts val="0"/>
              </a:spcAft>
              <a:buClrTx/>
              <a:buSzTx/>
              <a:tabLst/>
              <a:defRPr/>
            </a:pPr>
            <a:endParaRPr lang="en-US" sz="2400" dirty="0">
              <a:solidFill>
                <a:prstClr val="white"/>
              </a:solidFill>
              <a:latin typeface="Public Sans" panose="020B0604020202020204" charset="0"/>
            </a:endParaRPr>
          </a:p>
          <a:p>
            <a:pPr marL="342900" marR="0" lvl="0" indent="-342900" algn="l" defTabSz="914400" rtl="0" eaLnBrk="1" fontAlgn="auto" latinLnBrk="0" hangingPunct="1">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rPr>
              <a:t>Coercive debt is when an abusive partner incurs debt in the survivor’s name using fraud, coercion, or manipulation. </a:t>
            </a:r>
          </a:p>
          <a:p>
            <a:pPr marR="0" lvl="0" algn="l" defTabSz="914400" rtl="0" eaLnBrk="1" fontAlgn="auto" latinLnBrk="0" hangingPunct="1">
              <a:spcBef>
                <a:spcPts val="0"/>
              </a:spcBef>
              <a:spcAft>
                <a:spcPts val="0"/>
              </a:spcAft>
              <a:buClrTx/>
              <a:buSzTx/>
              <a:tabLst/>
              <a:defRPr/>
            </a:pPr>
            <a:endPar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endParaRPr>
          </a:p>
          <a:p>
            <a:pPr marL="342900" marR="0" lvl="0" indent="-342900" algn="l" defTabSz="914400" rtl="0" eaLnBrk="1" fontAlgn="auto" latinLnBrk="0" hangingPunct="1">
              <a:spcBef>
                <a:spcPts val="0"/>
              </a:spcBef>
              <a:spcAft>
                <a:spcPts val="0"/>
              </a:spcAft>
              <a:buClrTx/>
              <a:buSzTx/>
              <a:buFont typeface="Arial" panose="020B0604020202020204" pitchFamily="34" charset="0"/>
              <a:buChar char="•"/>
              <a:tabLst/>
              <a:defRPr/>
            </a:pPr>
            <a:r>
              <a:rPr lang="en-US" sz="2400" dirty="0">
                <a:solidFill>
                  <a:prstClr val="white"/>
                </a:solidFill>
                <a:latin typeface="Public Sans" panose="020B0604020202020204" charset="0"/>
              </a:rPr>
              <a:t>An abuser may force debt onto a partner </a:t>
            </a:r>
            <a:r>
              <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rPr>
              <a:t>by refusing to work or buy </a:t>
            </a:r>
            <a:r>
              <a:rPr lang="en-US" sz="2400" dirty="0">
                <a:solidFill>
                  <a:prstClr val="white"/>
                </a:solidFill>
                <a:latin typeface="Public Sans" panose="020B0604020202020204" charset="0"/>
              </a:rPr>
              <a:t>household necessities. </a:t>
            </a:r>
          </a:p>
          <a:p>
            <a:pPr marL="342900" marR="0" lvl="0" indent="-342900" algn="l" defTabSz="914400" rtl="0" eaLnBrk="1" fontAlgn="auto" latinLnBrk="0" hangingPunct="1">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endParaRPr>
          </a:p>
          <a:p>
            <a:pPr fontAlgn="base"/>
            <a:r>
              <a:rPr lang="en-US" b="1" dirty="0">
                <a:solidFill>
                  <a:schemeClr val="bg1"/>
                </a:solidFill>
              </a:rPr>
              <a:t>Tenn. Code. Ann. 36-3-601 (6)</a:t>
            </a:r>
            <a:r>
              <a:rPr lang="en-US" dirty="0">
                <a:solidFill>
                  <a:schemeClr val="bg1"/>
                </a:solidFill>
              </a:rPr>
              <a:t> “Financial abuse” means behavior that is coercive, that is deceptive, or that unreasonably controls or restrains a person's ability to acquire, use, or maintain economic resources to which the person is entitled, including using coercion, fraud, or manipulation to:</a:t>
            </a:r>
          </a:p>
          <a:p>
            <a:pPr fontAlgn="base"/>
            <a:r>
              <a:rPr lang="en-US" b="1" dirty="0">
                <a:solidFill>
                  <a:schemeClr val="bg1"/>
                </a:solidFill>
              </a:rPr>
              <a:t>(A)</a:t>
            </a:r>
            <a:r>
              <a:rPr lang="en-US" dirty="0">
                <a:solidFill>
                  <a:schemeClr val="bg1"/>
                </a:solidFill>
              </a:rPr>
              <a:t> Restrict a person's access to money, assets, credit, or financial information; </a:t>
            </a:r>
            <a:r>
              <a:rPr lang="en-US" b="1" dirty="0">
                <a:solidFill>
                  <a:schemeClr val="bg1"/>
                </a:solidFill>
              </a:rPr>
              <a:t>(B)</a:t>
            </a:r>
            <a:r>
              <a:rPr lang="en-US" dirty="0">
                <a:solidFill>
                  <a:schemeClr val="bg1"/>
                </a:solidFill>
              </a:rPr>
              <a:t> Unfairly use a person's economic resources, including money, assets, and credit, to gain an advantage; or </a:t>
            </a:r>
            <a:r>
              <a:rPr lang="en-US" b="1" dirty="0">
                <a:solidFill>
                  <a:schemeClr val="bg1"/>
                </a:solidFill>
              </a:rPr>
              <a:t>(C)</a:t>
            </a:r>
            <a:r>
              <a:rPr lang="en-US" dirty="0">
                <a:solidFill>
                  <a:schemeClr val="bg1"/>
                </a:solidFill>
              </a:rPr>
              <a:t> Exert undue influence over a person's financial behavior or decisions, including forcing default on joint or other financial obligations; exploiting powers of attorney, guardianship, or conservatorship; or failing or neglecting to act in the best interest of the person to whom a fiduciary duty is owed.</a:t>
            </a:r>
            <a:endParaRPr kumimoji="0" lang="en-US" sz="2400" b="0" i="0" u="none" strike="noStrike" kern="1200" cap="none" spc="0" normalizeH="0" baseline="0" noProof="0" dirty="0">
              <a:ln>
                <a:noFill/>
              </a:ln>
              <a:solidFill>
                <a:schemeClr val="bg1"/>
              </a:solidFill>
              <a:effectLst/>
              <a:uLnTx/>
              <a:uFillTx/>
              <a:latin typeface="Public Sans" panose="020B0604020202020204" charset="0"/>
              <a:ea typeface="+mn-ea"/>
              <a:cs typeface="+mn-cs"/>
            </a:endParaRPr>
          </a:p>
        </p:txBody>
      </p:sp>
      <p:sp>
        <p:nvSpPr>
          <p:cNvPr id="7" name="Freeform 7">
            <a:extLst>
              <a:ext uri="{FF2B5EF4-FFF2-40B4-BE49-F238E27FC236}">
                <a16:creationId xmlns:a16="http://schemas.microsoft.com/office/drawing/2014/main" id="{20767CB4-2FBD-ECAA-6810-286F0A6B44E7}"/>
              </a:ext>
            </a:extLst>
          </p:cNvPr>
          <p:cNvSpPr/>
          <p:nvPr/>
        </p:nvSpPr>
        <p:spPr>
          <a:xfrm>
            <a:off x="10287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843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85DFB4C3-A695-3AA5-04F6-076C404B311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381C2F0-8579-1A12-27B4-805310F1DA50}"/>
              </a:ext>
            </a:extLst>
          </p:cNvPr>
          <p:cNvSpPr txBox="1"/>
          <p:nvPr/>
        </p:nvSpPr>
        <p:spPr>
          <a:xfrm>
            <a:off x="419100" y="147695"/>
            <a:ext cx="17449800" cy="1334917"/>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72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Domestic Violence and Debt: Coercive Debt</a:t>
            </a:r>
          </a:p>
        </p:txBody>
      </p:sp>
      <p:sp>
        <p:nvSpPr>
          <p:cNvPr id="3" name="TextBox 3">
            <a:extLst>
              <a:ext uri="{FF2B5EF4-FFF2-40B4-BE49-F238E27FC236}">
                <a16:creationId xmlns:a16="http://schemas.microsoft.com/office/drawing/2014/main" id="{089E55F7-D27E-6635-6BF4-196D0C482FB6}"/>
              </a:ext>
            </a:extLst>
          </p:cNvPr>
          <p:cNvSpPr txBox="1"/>
          <p:nvPr/>
        </p:nvSpPr>
        <p:spPr>
          <a:xfrm>
            <a:off x="2524242" y="2247900"/>
            <a:ext cx="15392399" cy="5647700"/>
          </a:xfrm>
          <a:prstGeom prst="rect">
            <a:avLst/>
          </a:prstGeom>
        </p:spPr>
        <p:txBody>
          <a:bodyPr wrap="square" lIns="0" tIns="0" rIns="0" bIns="0" rtlCol="0" anchor="t">
            <a:spAutoFit/>
          </a:bodyPr>
          <a:lstStyle/>
          <a:p>
            <a:pPr marL="342900" lvl="0" indent="-342900">
              <a:lnSpc>
                <a:spcPct val="150000"/>
              </a:lnSpc>
              <a:buFont typeface="Arial" panose="020B0604020202020204" pitchFamily="34" charset="0"/>
              <a:buChar char="•"/>
              <a:defRPr/>
            </a:pPr>
            <a:r>
              <a:rPr lang="en-US" sz="2400" dirty="0">
                <a:solidFill>
                  <a:prstClr val="white"/>
                </a:solidFill>
                <a:latin typeface="Public Sans" panose="020B0604020202020204" charset="0"/>
              </a:rPr>
              <a:t>In incurring coercive debt, an abuser has likely:</a:t>
            </a:r>
          </a:p>
          <a:p>
            <a:pPr marL="800100" lvl="1" indent="-342900">
              <a:lnSpc>
                <a:spcPct val="150000"/>
              </a:lnSpc>
              <a:buFont typeface="Arial" panose="020B0604020202020204" pitchFamily="34" charset="0"/>
              <a:buChar char="•"/>
              <a:defRPr/>
            </a:pPr>
            <a:r>
              <a:rPr lang="en-US" sz="2300" dirty="0">
                <a:solidFill>
                  <a:prstClr val="white"/>
                </a:solidFill>
                <a:latin typeface="Public Sans" panose="020B0604020202020204" charset="0"/>
              </a:rPr>
              <a:t>Used coercive control to undermine your sense of free will;</a:t>
            </a:r>
          </a:p>
          <a:p>
            <a:pPr marL="800100" lvl="1" indent="-342900">
              <a:lnSpc>
                <a:spcPct val="150000"/>
              </a:lnSpc>
              <a:buFont typeface="Arial" panose="020B0604020202020204" pitchFamily="34" charset="0"/>
              <a:buChar char="•"/>
              <a:defRPr/>
            </a:pPr>
            <a:r>
              <a:rPr lang="en-US" sz="2300" dirty="0">
                <a:solidFill>
                  <a:prstClr val="white"/>
                </a:solidFill>
                <a:latin typeface="Public Sans" panose="020B0604020202020204" charset="0"/>
              </a:rPr>
              <a:t>Forced, threatened, or made survivor feel too scared to say no to financial demands; </a:t>
            </a:r>
          </a:p>
          <a:p>
            <a:pPr marL="800100" lvl="1" indent="-342900">
              <a:lnSpc>
                <a:spcPct val="150000"/>
              </a:lnSpc>
              <a:buFont typeface="Arial" panose="020B0604020202020204" pitchFamily="34" charset="0"/>
              <a:buChar char="•"/>
              <a:defRPr/>
            </a:pPr>
            <a:r>
              <a:rPr lang="en-US" sz="2300" dirty="0">
                <a:solidFill>
                  <a:prstClr val="white"/>
                </a:solidFill>
                <a:latin typeface="Public Sans" panose="020B0604020202020204" charset="0"/>
              </a:rPr>
              <a:t>Given incorrect information that affected survivor’s financial decisions; </a:t>
            </a:r>
          </a:p>
          <a:p>
            <a:pPr marL="800100" lvl="1" indent="-342900">
              <a:lnSpc>
                <a:spcPct val="150000"/>
              </a:lnSpc>
              <a:buFont typeface="Arial" panose="020B0604020202020204" pitchFamily="34" charset="0"/>
              <a:buChar char="•"/>
              <a:defRPr/>
            </a:pPr>
            <a:r>
              <a:rPr lang="en-US" sz="2300" dirty="0">
                <a:solidFill>
                  <a:prstClr val="white"/>
                </a:solidFill>
                <a:latin typeface="Public Sans" panose="020B0604020202020204" charset="0"/>
              </a:rPr>
              <a:t>Incurred the debt in survivor’s name without knowledge or consent (credit cards); </a:t>
            </a:r>
          </a:p>
          <a:p>
            <a:pPr marL="800100" lvl="1" indent="-342900">
              <a:lnSpc>
                <a:spcPct val="150000"/>
              </a:lnSpc>
              <a:buFont typeface="Arial" panose="020B0604020202020204" pitchFamily="34" charset="0"/>
              <a:buChar char="•"/>
              <a:defRPr/>
            </a:pPr>
            <a:r>
              <a:rPr lang="en-US" sz="2300" dirty="0">
                <a:solidFill>
                  <a:prstClr val="white"/>
                </a:solidFill>
                <a:latin typeface="Public Sans" panose="020B0604020202020204" charset="0"/>
              </a:rPr>
              <a:t>Forced survivor to use credit to buy something she did not want; </a:t>
            </a:r>
          </a:p>
          <a:p>
            <a:pPr marL="800100" lvl="1" indent="-342900">
              <a:lnSpc>
                <a:spcPct val="150000"/>
              </a:lnSpc>
              <a:buFont typeface="Arial" panose="020B0604020202020204" pitchFamily="34" charset="0"/>
              <a:buChar char="•"/>
              <a:defRPr/>
            </a:pPr>
            <a:r>
              <a:rPr lang="en-US" sz="2300" dirty="0">
                <a:solidFill>
                  <a:prstClr val="white"/>
                </a:solidFill>
                <a:latin typeface="Public Sans" panose="020B0604020202020204" charset="0"/>
              </a:rPr>
              <a:t>Used personal identifiable information as their own; </a:t>
            </a:r>
          </a:p>
          <a:p>
            <a:pPr lvl="1">
              <a:lnSpc>
                <a:spcPct val="150000"/>
              </a:lnSpc>
              <a:defRPr/>
            </a:pPr>
            <a:r>
              <a:rPr lang="en-US" sz="2800" dirty="0">
                <a:solidFill>
                  <a:prstClr val="white"/>
                </a:solidFill>
                <a:latin typeface="Public Sans" panose="020B0604020202020204" charset="0"/>
              </a:rPr>
              <a:t>•</a:t>
            </a:r>
            <a:r>
              <a:rPr lang="en-US" sz="2300" dirty="0">
                <a:solidFill>
                  <a:prstClr val="white"/>
                </a:solidFill>
                <a:latin typeface="Public Sans" panose="020B0604020202020204" charset="0"/>
              </a:rPr>
              <a:t>    Used survivor’s name as a cosigner without knowledge or consent; </a:t>
            </a:r>
          </a:p>
          <a:p>
            <a:pPr lvl="1">
              <a:lnSpc>
                <a:spcPct val="150000"/>
              </a:lnSpc>
              <a:defRPr/>
            </a:pPr>
            <a:r>
              <a:rPr lang="en-US" sz="2400" dirty="0">
                <a:solidFill>
                  <a:prstClr val="white"/>
                </a:solidFill>
                <a:latin typeface="Public Sans" panose="020B0604020202020204" charset="0"/>
              </a:rPr>
              <a:t>•</a:t>
            </a:r>
            <a:r>
              <a:rPr lang="en-US" sz="2300" dirty="0">
                <a:solidFill>
                  <a:prstClr val="white"/>
                </a:solidFill>
                <a:latin typeface="Public Sans" panose="020B0604020202020204" charset="0"/>
              </a:rPr>
              <a:t>    Failed to work, pay bills, and otherwise dumped debt on survivor (** most common scenario, imho); or</a:t>
            </a:r>
          </a:p>
          <a:p>
            <a:pPr marL="800100" lvl="1" indent="-342900">
              <a:buFont typeface="Arial" panose="020B0604020202020204" pitchFamily="34" charset="0"/>
              <a:buChar char="•"/>
              <a:defRPr/>
            </a:pPr>
            <a:r>
              <a:rPr lang="en-US" sz="2300" dirty="0">
                <a:solidFill>
                  <a:prstClr val="white"/>
                </a:solidFill>
                <a:latin typeface="Public Sans" panose="020B0604020202020204" charset="0"/>
              </a:rPr>
              <a:t>Forced survivors to fall behind on repayments or incur debt by stealing or preventing her from earning an income. </a:t>
            </a:r>
            <a:r>
              <a:rPr lang="en-US" sz="2300" u="sng" dirty="0">
                <a:solidFill>
                  <a:prstClr val="white"/>
                </a:solidFill>
                <a:latin typeface="Public Sans" panose="020B0604020202020204" charset="0"/>
              </a:rPr>
              <a:t>**Very common DV scenario – taking keys to car so survivor cannot go to work, etc</a:t>
            </a:r>
            <a:r>
              <a:rPr lang="en-US" sz="2300" dirty="0">
                <a:solidFill>
                  <a:prstClr val="white"/>
                </a:solidFill>
                <a:latin typeface="Public Sans" panose="020B0604020202020204" charset="0"/>
              </a:rPr>
              <a:t>.</a:t>
            </a:r>
          </a:p>
        </p:txBody>
      </p:sp>
      <p:sp>
        <p:nvSpPr>
          <p:cNvPr id="4" name="Freeform 4">
            <a:extLst>
              <a:ext uri="{FF2B5EF4-FFF2-40B4-BE49-F238E27FC236}">
                <a16:creationId xmlns:a16="http://schemas.microsoft.com/office/drawing/2014/main" id="{7B5A2551-7F42-6372-16D0-B43DC0E3A3D1}"/>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49647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980AB6DB-7CEE-3F4F-2982-DEB7292E0E0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9F50F2F2-354B-A30C-A26C-762542C2D62A}"/>
              </a:ext>
            </a:extLst>
          </p:cNvPr>
          <p:cNvSpPr txBox="1"/>
          <p:nvPr/>
        </p:nvSpPr>
        <p:spPr>
          <a:xfrm>
            <a:off x="419100" y="147695"/>
            <a:ext cx="17449800" cy="1334917"/>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72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Domestic Violence and Debt: Coercive Debt</a:t>
            </a:r>
          </a:p>
        </p:txBody>
      </p:sp>
      <p:sp>
        <p:nvSpPr>
          <p:cNvPr id="3" name="TextBox 3">
            <a:extLst>
              <a:ext uri="{FF2B5EF4-FFF2-40B4-BE49-F238E27FC236}">
                <a16:creationId xmlns:a16="http://schemas.microsoft.com/office/drawing/2014/main" id="{E84E5CF0-E4D4-4022-0CAB-32877CD6EDF0}"/>
              </a:ext>
            </a:extLst>
          </p:cNvPr>
          <p:cNvSpPr txBox="1"/>
          <p:nvPr/>
        </p:nvSpPr>
        <p:spPr>
          <a:xfrm>
            <a:off x="1447800" y="1740007"/>
            <a:ext cx="15392399" cy="7386638"/>
          </a:xfrm>
          <a:prstGeom prst="rect">
            <a:avLst/>
          </a:prstGeom>
        </p:spPr>
        <p:txBody>
          <a:bodyPr wrap="square" lIns="0" tIns="0" rIns="0" bIns="0" rtlCol="0" anchor="t">
            <a:spAutoFit/>
          </a:bodyPr>
          <a:lstStyle/>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rPr>
              <a:t>Key Issues: </a:t>
            </a:r>
          </a:p>
          <a:p>
            <a:pPr marL="800100" lvl="1" indent="-342900">
              <a:buFont typeface="Arial" panose="020B0604020202020204" pitchFamily="34" charset="0"/>
              <a:buChar char="•"/>
              <a:defRPr/>
            </a:pPr>
            <a:r>
              <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rPr>
              <a:t>Duress defense does not help in debt between spouses!!!! </a:t>
            </a:r>
            <a:r>
              <a:rPr kumimoji="0" lang="en-US" sz="2400" b="0" i="1" u="none" strike="noStrike" kern="1200" cap="none" spc="0" normalizeH="0" baseline="0" noProof="0" dirty="0" err="1">
                <a:ln>
                  <a:noFill/>
                </a:ln>
                <a:solidFill>
                  <a:prstClr val="white"/>
                </a:solidFill>
                <a:effectLst/>
                <a:uLnTx/>
                <a:uFillTx/>
                <a:latin typeface="Public Sans" panose="020B0604020202020204" charset="0"/>
                <a:ea typeface="+mn-ea"/>
                <a:cs typeface="+mn-cs"/>
              </a:rPr>
              <a:t>Bartenwerfer</a:t>
            </a:r>
            <a:r>
              <a:rPr kumimoji="0" lang="en-US" sz="2400" b="0" i="1" u="none" strike="noStrike" kern="1200" cap="none" spc="0" normalizeH="0" baseline="0" noProof="0" dirty="0">
                <a:ln>
                  <a:noFill/>
                </a:ln>
                <a:solidFill>
                  <a:prstClr val="white"/>
                </a:solidFill>
                <a:effectLst/>
                <a:uLnTx/>
                <a:uFillTx/>
                <a:latin typeface="Public Sans" panose="020B0604020202020204" charset="0"/>
                <a:ea typeface="+mn-ea"/>
                <a:cs typeface="+mn-cs"/>
              </a:rPr>
              <a:t> v. Buckley and Coerced Debt</a:t>
            </a:r>
            <a:r>
              <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rPr>
              <a:t>, 99 Am. </a:t>
            </a:r>
            <a:r>
              <a:rPr kumimoji="0" lang="en-US" sz="2400" b="0" i="0" u="none" strike="noStrike" kern="1200" cap="none" spc="0" normalizeH="0" baseline="0" noProof="0" dirty="0" err="1">
                <a:ln>
                  <a:noFill/>
                </a:ln>
                <a:solidFill>
                  <a:prstClr val="white"/>
                </a:solidFill>
                <a:effectLst/>
                <a:uLnTx/>
                <a:uFillTx/>
                <a:latin typeface="Public Sans" panose="020B0604020202020204" charset="0"/>
                <a:ea typeface="+mn-ea"/>
                <a:cs typeface="+mn-cs"/>
              </a:rPr>
              <a:t>Bankr</a:t>
            </a:r>
            <a:r>
              <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rPr>
              <a:t>. L.J., 3, 14 (2025). </a:t>
            </a:r>
            <a:r>
              <a:rPr lang="en-US" dirty="0">
                <a:solidFill>
                  <a:schemeClr val="bg1"/>
                </a:solidFill>
              </a:rPr>
              <a:t>Duress is the doctrine that protects people from coerced contracts but does not usually apply to coerced debt because duress typically protects innocent third parties who gave value. </a:t>
            </a:r>
            <a:r>
              <a:rPr lang="en-US" u="sng" dirty="0">
                <a:solidFill>
                  <a:schemeClr val="bg1"/>
                </a:solidFill>
              </a:rPr>
              <a:t>The creditor in a coerced debt is an innocent third party here. </a:t>
            </a:r>
            <a:r>
              <a:rPr lang="en-US" dirty="0">
                <a:solidFill>
                  <a:schemeClr val="bg1"/>
                </a:solidFill>
              </a:rPr>
              <a:t>Historically, duress was a defense involving a two-party contract, not to a third party such as a credit card. Id.</a:t>
            </a:r>
            <a:endParaRPr kumimoji="0" lang="en-US" sz="2400" b="0" i="0" u="none" strike="noStrike" kern="1200" cap="none" spc="0" normalizeH="0" baseline="0" noProof="0" dirty="0">
              <a:ln>
                <a:noFill/>
              </a:ln>
              <a:solidFill>
                <a:schemeClr val="bg1"/>
              </a:solidFill>
              <a:effectLst/>
              <a:uLnTx/>
              <a:uFillTx/>
              <a:latin typeface="Public Sans" panose="020B0604020202020204" charset="0"/>
              <a:ea typeface="+mn-ea"/>
              <a:cs typeface="+mn-cs"/>
            </a:endParaRPr>
          </a:p>
          <a:p>
            <a:pPr marL="800100" marR="0" lvl="1" indent="-342900" algn="l" defTabSz="914400" rtl="0" eaLnBrk="1" fontAlgn="auto" latinLnBrk="0" hangingPunct="1">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prstClr val="white"/>
              </a:solidFill>
              <a:effectLst/>
              <a:uLnTx/>
              <a:uFillTx/>
              <a:latin typeface="Public Sans" panose="020B0604020202020204" charset="0"/>
              <a:ea typeface="+mn-ea"/>
              <a:cs typeface="+mn-cs"/>
            </a:endParaRPr>
          </a:p>
          <a:p>
            <a:pPr marL="800100" lvl="1" indent="-342900">
              <a:buFont typeface="Arial" panose="020B0604020202020204" pitchFamily="34" charset="0"/>
              <a:buChar char="•"/>
              <a:defRPr/>
            </a:pPr>
            <a:r>
              <a:rPr lang="en-US" sz="2400" dirty="0">
                <a:solidFill>
                  <a:prstClr val="white"/>
                </a:solidFill>
                <a:latin typeface="Public Sans" panose="020B0604020202020204" charset="0"/>
              </a:rPr>
              <a:t>Key fact: Kate and David created a business partnership to renovate and sell the house. “Each partner was agent and representative […] to all business within scope of the partnership. </a:t>
            </a:r>
            <a:r>
              <a:rPr lang="en-US" sz="2400" i="1" dirty="0">
                <a:solidFill>
                  <a:prstClr val="white"/>
                </a:solidFill>
                <a:latin typeface="Public Sans" panose="020B0604020202020204" charset="0"/>
              </a:rPr>
              <a:t>Strang v. Bradner </a:t>
            </a:r>
            <a:r>
              <a:rPr lang="en-US" sz="2400" dirty="0">
                <a:solidFill>
                  <a:prstClr val="white"/>
                </a:solidFill>
                <a:latin typeface="Public Sans" panose="020B0604020202020204" charset="0"/>
              </a:rPr>
              <a:t>at 561. </a:t>
            </a:r>
          </a:p>
          <a:p>
            <a:pPr lvl="1">
              <a:defRPr/>
            </a:pPr>
            <a:r>
              <a:rPr lang="en-US" sz="2400" dirty="0">
                <a:solidFill>
                  <a:prstClr val="white"/>
                </a:solidFill>
                <a:latin typeface="Public Sans" panose="020B0604020202020204" charset="0"/>
              </a:rPr>
              <a:t> </a:t>
            </a:r>
          </a:p>
          <a:p>
            <a:pPr marL="800100" lvl="1" indent="-342900">
              <a:buFont typeface="Arial" panose="020B0604020202020204" pitchFamily="34" charset="0"/>
              <a:buChar char="•"/>
              <a:defRPr/>
            </a:pPr>
            <a:r>
              <a:rPr lang="en-US" sz="2400" dirty="0">
                <a:solidFill>
                  <a:prstClr val="white"/>
                </a:solidFill>
                <a:latin typeface="Public Sans" panose="020B0604020202020204" charset="0"/>
              </a:rPr>
              <a:t>“Ordinarily, a faultless individual is responsible for another’s debt only when the two have a </a:t>
            </a:r>
            <a:r>
              <a:rPr lang="en-US" sz="2400" b="1" u="sng" dirty="0">
                <a:solidFill>
                  <a:prstClr val="white"/>
                </a:solidFill>
                <a:latin typeface="Public Sans" panose="020B0604020202020204" charset="0"/>
              </a:rPr>
              <a:t>special relationship, </a:t>
            </a:r>
            <a:r>
              <a:rPr lang="en-US" sz="2400" dirty="0">
                <a:solidFill>
                  <a:prstClr val="white"/>
                </a:solidFill>
                <a:latin typeface="Public Sans" panose="020B0604020202020204" charset="0"/>
              </a:rPr>
              <a:t>and even then, defense to liability are available.” </a:t>
            </a:r>
            <a:r>
              <a:rPr lang="en-US" sz="2400" i="1" dirty="0" err="1">
                <a:solidFill>
                  <a:prstClr val="white"/>
                </a:solidFill>
                <a:latin typeface="Public Sans" panose="020B0604020202020204" charset="0"/>
              </a:rPr>
              <a:t>Bartenwerfer</a:t>
            </a:r>
            <a:r>
              <a:rPr lang="en-US" sz="2400" i="1" dirty="0">
                <a:solidFill>
                  <a:prstClr val="white"/>
                </a:solidFill>
                <a:latin typeface="Public Sans" panose="020B0604020202020204" charset="0"/>
              </a:rPr>
              <a:t>, </a:t>
            </a:r>
            <a:r>
              <a:rPr lang="en-US" sz="2400" dirty="0">
                <a:solidFill>
                  <a:prstClr val="white"/>
                </a:solidFill>
                <a:latin typeface="Public Sans" panose="020B0604020202020204" charset="0"/>
              </a:rPr>
              <a:t>598 U.S. 69 (2023)( at slip op., at 11). ** </a:t>
            </a:r>
            <a:r>
              <a:rPr lang="en-US" sz="2400" u="sng" dirty="0">
                <a:solidFill>
                  <a:prstClr val="white"/>
                </a:solidFill>
                <a:latin typeface="Public Sans" panose="020B0604020202020204" charset="0"/>
              </a:rPr>
              <a:t>Special beyond (in addition to) marital relationship – for example, business partnership</a:t>
            </a:r>
            <a:r>
              <a:rPr lang="en-US" sz="2400" dirty="0">
                <a:solidFill>
                  <a:prstClr val="white"/>
                </a:solidFill>
                <a:latin typeface="Public Sans" panose="020B0604020202020204" charset="0"/>
              </a:rPr>
              <a:t>.</a:t>
            </a:r>
          </a:p>
          <a:p>
            <a:pPr marL="800100" lvl="1" indent="-342900">
              <a:buFont typeface="Arial" panose="020B0604020202020204" pitchFamily="34" charset="0"/>
              <a:buChar char="•"/>
              <a:defRPr/>
            </a:pPr>
            <a:endParaRPr lang="en-US" sz="2400" dirty="0">
              <a:solidFill>
                <a:prstClr val="white"/>
              </a:solidFill>
              <a:latin typeface="Public Sans" panose="020B0604020202020204" charset="0"/>
            </a:endParaRPr>
          </a:p>
          <a:p>
            <a:pPr marL="800100" lvl="1" indent="-342900">
              <a:buFont typeface="Arial" panose="020B0604020202020204" pitchFamily="34" charset="0"/>
              <a:buChar char="•"/>
              <a:defRPr/>
            </a:pPr>
            <a:r>
              <a:rPr lang="en-US" sz="2400" dirty="0">
                <a:solidFill>
                  <a:prstClr val="white"/>
                </a:solidFill>
                <a:latin typeface="Public Sans" panose="020B0604020202020204" charset="0"/>
              </a:rPr>
              <a:t>Justice </a:t>
            </a:r>
            <a:r>
              <a:rPr lang="en-US" sz="2400" dirty="0" err="1">
                <a:solidFill>
                  <a:prstClr val="white"/>
                </a:solidFill>
                <a:latin typeface="Public Sans" panose="020B0604020202020204" charset="0"/>
              </a:rPr>
              <a:t>Sotomeyer</a:t>
            </a:r>
            <a:r>
              <a:rPr lang="en-US" sz="2400" dirty="0">
                <a:solidFill>
                  <a:prstClr val="white"/>
                </a:solidFill>
                <a:latin typeface="Public Sans" panose="020B0604020202020204" charset="0"/>
              </a:rPr>
              <a:t> and Justice Jackson concurred, saying the Court’s decision is limited to situations involving fraud by agents and partners within the scope of the partnership. </a:t>
            </a:r>
          </a:p>
          <a:p>
            <a:pPr marL="800100" lvl="1" indent="-342900">
              <a:buFont typeface="Arial" panose="020B0604020202020204" pitchFamily="34" charset="0"/>
              <a:buChar char="•"/>
              <a:defRPr/>
            </a:pPr>
            <a:endParaRPr lang="en-US" sz="2400" dirty="0">
              <a:solidFill>
                <a:prstClr val="white"/>
              </a:solidFill>
              <a:latin typeface="Public Sans" panose="020B0604020202020204" charset="0"/>
            </a:endParaRPr>
          </a:p>
          <a:p>
            <a:pPr marL="800100" lvl="1" indent="-342900">
              <a:buFont typeface="Arial" panose="020B0604020202020204" pitchFamily="34" charset="0"/>
              <a:buChar char="•"/>
              <a:defRPr/>
            </a:pPr>
            <a:r>
              <a:rPr lang="en-US" sz="2400" dirty="0">
                <a:solidFill>
                  <a:prstClr val="white"/>
                </a:solidFill>
                <a:latin typeface="Public Sans" panose="020B0604020202020204" charset="0"/>
              </a:rPr>
              <a:t>“A coerced debt victim’s best bankruptcy strategy  in cases where a creditor has not filed a complaint [adversary proceeding] seeking to declare their debt nondischargeable may be </a:t>
            </a:r>
            <a:r>
              <a:rPr lang="en-US" sz="2400" u="sng" dirty="0">
                <a:solidFill>
                  <a:prstClr val="white"/>
                </a:solidFill>
                <a:latin typeface="Public Sans" panose="020B0604020202020204" charset="0"/>
              </a:rPr>
              <a:t>to not mention a debt’s coerced status.</a:t>
            </a:r>
            <a:r>
              <a:rPr lang="en-US" sz="2400" dirty="0">
                <a:solidFill>
                  <a:prstClr val="white"/>
                </a:solidFill>
                <a:latin typeface="Public Sans" panose="020B0604020202020204" charset="0"/>
              </a:rPr>
              <a:t>” </a:t>
            </a:r>
            <a:r>
              <a:rPr lang="en-US" sz="2400" i="1" dirty="0">
                <a:solidFill>
                  <a:prstClr val="white"/>
                </a:solidFill>
                <a:latin typeface="Public Sans" panose="020B0604020202020204" charset="0"/>
              </a:rPr>
              <a:t>Id. </a:t>
            </a:r>
            <a:r>
              <a:rPr lang="en-US" sz="2400" dirty="0">
                <a:solidFill>
                  <a:prstClr val="white"/>
                </a:solidFill>
                <a:latin typeface="Public Sans" panose="020B0604020202020204" charset="0"/>
              </a:rPr>
              <a:t>at 11. </a:t>
            </a:r>
          </a:p>
        </p:txBody>
      </p:sp>
      <p:sp>
        <p:nvSpPr>
          <p:cNvPr id="4" name="Freeform 4">
            <a:extLst>
              <a:ext uri="{FF2B5EF4-FFF2-40B4-BE49-F238E27FC236}">
                <a16:creationId xmlns:a16="http://schemas.microsoft.com/office/drawing/2014/main" id="{0D51C7E0-C161-CFFD-A594-6FCA6C5A48D9}"/>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14201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ECC5799C-D872-F7AC-491E-B612A2730FE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53A4139-AD85-7EC5-6495-6F42CECC1571}"/>
              </a:ext>
            </a:extLst>
          </p:cNvPr>
          <p:cNvSpPr txBox="1"/>
          <p:nvPr/>
        </p:nvSpPr>
        <p:spPr>
          <a:xfrm>
            <a:off x="419100" y="147695"/>
            <a:ext cx="17449800" cy="1334917"/>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6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Coercive Debt Impact</a:t>
            </a:r>
          </a:p>
        </p:txBody>
      </p:sp>
      <p:sp>
        <p:nvSpPr>
          <p:cNvPr id="3" name="TextBox 3">
            <a:extLst>
              <a:ext uri="{FF2B5EF4-FFF2-40B4-BE49-F238E27FC236}">
                <a16:creationId xmlns:a16="http://schemas.microsoft.com/office/drawing/2014/main" id="{B9A6A93D-EEB1-D428-8CF5-0CED462499DA}"/>
              </a:ext>
            </a:extLst>
          </p:cNvPr>
          <p:cNvSpPr txBox="1"/>
          <p:nvPr/>
        </p:nvSpPr>
        <p:spPr>
          <a:xfrm>
            <a:off x="1447800" y="2699492"/>
            <a:ext cx="15392399" cy="4941802"/>
          </a:xfrm>
          <a:prstGeom prst="rect">
            <a:avLst/>
          </a:prstGeom>
        </p:spPr>
        <p:txBody>
          <a:bodyPr wrap="square" lIns="0" tIns="0" rIns="0" bIns="0" rtlCol="0" anchor="t">
            <a:spAutoFit/>
          </a:bodyPr>
          <a:lstStyle/>
          <a:p>
            <a:pPr marL="800100" lvl="1" indent="-342900">
              <a:buFont typeface="Arial" panose="020B0604020202020204" pitchFamily="34" charset="0"/>
              <a:buChar char="•"/>
              <a:defRPr/>
            </a:pPr>
            <a:r>
              <a:rPr lang="en-US" sz="2300" dirty="0">
                <a:solidFill>
                  <a:prstClr val="white"/>
                </a:solidFill>
                <a:latin typeface="Public Sans" panose="020B0604020202020204" charset="0"/>
              </a:rPr>
              <a:t>Damages credit scores, makes opening bank accounts and obtaining financial services difficult, collection lawsuits + inability to pay. </a:t>
            </a:r>
          </a:p>
          <a:p>
            <a:pPr marL="800100" lvl="1" indent="-342900">
              <a:lnSpc>
                <a:spcPct val="150000"/>
              </a:lnSpc>
              <a:buFont typeface="Arial" panose="020B0604020202020204" pitchFamily="34" charset="0"/>
              <a:buChar char="•"/>
              <a:defRPr/>
            </a:pPr>
            <a:r>
              <a:rPr lang="en-US" sz="2300" dirty="0">
                <a:solidFill>
                  <a:prstClr val="white"/>
                </a:solidFill>
                <a:latin typeface="Public Sans" panose="020B0604020202020204" charset="0"/>
              </a:rPr>
              <a:t>Safety risks because debt may force survivors to stay with abuser for housing or financial support. </a:t>
            </a:r>
          </a:p>
          <a:p>
            <a:pPr marL="800100" lvl="1" indent="-342900">
              <a:buFont typeface="Arial" panose="020B0604020202020204" pitchFamily="34" charset="0"/>
              <a:buChar char="•"/>
              <a:defRPr/>
            </a:pPr>
            <a:r>
              <a:rPr lang="en-US" sz="2300" dirty="0">
                <a:solidFill>
                  <a:prstClr val="white"/>
                </a:solidFill>
                <a:latin typeface="Public Sans" panose="020B0604020202020204" charset="0"/>
              </a:rPr>
              <a:t>Stresses out survivors from debt + DV (lack of sleep, fight, flight, fawn, freeze – </a:t>
            </a:r>
            <a:r>
              <a:rPr lang="en-US" sz="2300" dirty="0" err="1">
                <a:solidFill>
                  <a:prstClr val="white"/>
                </a:solidFill>
                <a:latin typeface="Public Sans" panose="020B0604020202020204" charset="0"/>
              </a:rPr>
              <a:t>etc</a:t>
            </a:r>
            <a:r>
              <a:rPr lang="en-US" sz="2300" dirty="0">
                <a:solidFill>
                  <a:prstClr val="white"/>
                </a:solidFill>
                <a:latin typeface="Public Sans" panose="020B0604020202020204" charset="0"/>
              </a:rPr>
              <a:t>) </a:t>
            </a:r>
            <a:r>
              <a:rPr lang="en-US" sz="2300" u="sng" dirty="0">
                <a:solidFill>
                  <a:prstClr val="white"/>
                </a:solidFill>
                <a:latin typeface="Public Sans" panose="020B0604020202020204" charset="0"/>
              </a:rPr>
              <a:t>** Lack of focus because of trauma, etc.</a:t>
            </a:r>
          </a:p>
          <a:p>
            <a:pPr marL="800100" lvl="1" indent="-342900">
              <a:lnSpc>
                <a:spcPct val="150000"/>
              </a:lnSpc>
              <a:buFont typeface="Arial" panose="020B0604020202020204" pitchFamily="34" charset="0"/>
              <a:buChar char="•"/>
              <a:defRPr/>
            </a:pPr>
            <a:r>
              <a:rPr lang="en-US" sz="2300" dirty="0">
                <a:solidFill>
                  <a:prstClr val="white"/>
                </a:solidFill>
                <a:latin typeface="Public Sans" panose="020B0604020202020204" charset="0"/>
              </a:rPr>
              <a:t>Client remedies = bankruptcy, slow pay motion, compromise (unlikely), uncollectible (judgment-proof?)</a:t>
            </a:r>
          </a:p>
          <a:p>
            <a:pPr marL="800100" lvl="1" indent="-342900">
              <a:buFont typeface="Arial" panose="020B0604020202020204" pitchFamily="34" charset="0"/>
              <a:buChar char="•"/>
              <a:defRPr/>
            </a:pPr>
            <a:r>
              <a:rPr lang="en-US" sz="2300" dirty="0">
                <a:solidFill>
                  <a:prstClr val="white"/>
                </a:solidFill>
                <a:latin typeface="Public Sans" panose="020B0604020202020204" charset="0"/>
              </a:rPr>
              <a:t>Document collection – what proof does client have in addition to testimony?  </a:t>
            </a:r>
            <a:r>
              <a:rPr lang="en-US" sz="2300" u="sng" dirty="0">
                <a:solidFill>
                  <a:prstClr val="white"/>
                </a:solidFill>
                <a:latin typeface="Public Sans" panose="020B0604020202020204" charset="0"/>
              </a:rPr>
              <a:t>** Documents almost always win the day!!!! (But DV clients frequently do not have access to docs – financial isolation)</a:t>
            </a:r>
            <a:endParaRPr lang="en-US" sz="2400" u="sng" dirty="0">
              <a:solidFill>
                <a:prstClr val="white"/>
              </a:solidFill>
              <a:latin typeface="Public Sans" panose="020B0604020202020204" charset="0"/>
            </a:endParaRPr>
          </a:p>
          <a:p>
            <a:pPr lvl="2">
              <a:lnSpc>
                <a:spcPct val="150000"/>
              </a:lnSpc>
              <a:defRPr/>
            </a:pPr>
            <a:r>
              <a:rPr lang="en-US" sz="2400" dirty="0">
                <a:solidFill>
                  <a:prstClr val="white"/>
                </a:solidFill>
                <a:latin typeface="Public Sans" panose="020B0604020202020204" charset="0"/>
              </a:rPr>
              <a:t> </a:t>
            </a:r>
            <a:endParaRPr lang="en-US" sz="3200" dirty="0">
              <a:solidFill>
                <a:srgbClr val="FFFFFF"/>
              </a:solidFill>
              <a:latin typeface="Public Sans"/>
              <a:ea typeface="Public Sans"/>
              <a:cs typeface="Public Sans"/>
              <a:sym typeface="Public Sans"/>
            </a:endParaRPr>
          </a:p>
          <a:p>
            <a:pPr marL="342900" marR="0" lvl="0" indent="-34290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n-US" sz="2400" dirty="0">
              <a:solidFill>
                <a:prstClr val="white"/>
              </a:solidFill>
              <a:latin typeface="Public Sans" panose="020B0604020202020204" charset="0"/>
            </a:endParaRPr>
          </a:p>
          <a:p>
            <a:pPr marR="0" lvl="0" algn="l" defTabSz="914400" rtl="0" eaLnBrk="1" fontAlgn="auto" latinLnBrk="0" hangingPunct="1">
              <a:lnSpc>
                <a:spcPct val="150000"/>
              </a:lnSpc>
              <a:spcBef>
                <a:spcPts val="0"/>
              </a:spcBef>
              <a:spcAft>
                <a:spcPts val="0"/>
              </a:spcAft>
              <a:buClrTx/>
              <a:buSzTx/>
              <a:tabLst/>
              <a:defRPr/>
            </a:pPr>
            <a:endPar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4" name="Freeform 4">
            <a:extLst>
              <a:ext uri="{FF2B5EF4-FFF2-40B4-BE49-F238E27FC236}">
                <a16:creationId xmlns:a16="http://schemas.microsoft.com/office/drawing/2014/main" id="{7B7CEB06-2010-AD1A-D216-17414CCBD0F6}"/>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1190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1D6D6217-C6E1-E970-9581-8AC0B2948E1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A6744BC-7616-16A1-ABE0-1B5008071BD6}"/>
              </a:ext>
            </a:extLst>
          </p:cNvPr>
          <p:cNvSpPr txBox="1"/>
          <p:nvPr/>
        </p:nvSpPr>
        <p:spPr>
          <a:xfrm>
            <a:off x="609600" y="419100"/>
            <a:ext cx="17466869" cy="2708434"/>
          </a:xfrm>
          <a:prstGeom prst="rect">
            <a:avLst/>
          </a:prstGeom>
        </p:spPr>
        <p:txBody>
          <a:bodyPr wrap="square" lIns="0" tIns="0" rIns="0" bIns="0" rtlCol="0" anchor="t">
            <a:spAutoFit/>
          </a:bodyPr>
          <a:lstStyle/>
          <a:p>
            <a:pPr algn="ctr"/>
            <a:r>
              <a:rPr lang="en-US" sz="8800" i="1" spc="-464" dirty="0">
                <a:solidFill>
                  <a:srgbClr val="FFFFFF"/>
                </a:solidFill>
                <a:latin typeface="Fraunces Italics"/>
                <a:ea typeface="Fraunces Italics"/>
                <a:cs typeface="Fraunces Italics"/>
                <a:sym typeface="Fraunces Italics"/>
              </a:rPr>
              <a:t>Family Law Practice Tips: </a:t>
            </a:r>
          </a:p>
          <a:p>
            <a:pPr algn="ctr"/>
            <a:r>
              <a:rPr lang="en-US" sz="8800" i="1" spc="-464" dirty="0">
                <a:solidFill>
                  <a:srgbClr val="FFFFFF"/>
                </a:solidFill>
                <a:latin typeface="Fraunces Italics"/>
                <a:ea typeface="Fraunces Italics"/>
                <a:cs typeface="Fraunces Italics"/>
                <a:sym typeface="Fraunces Italics"/>
              </a:rPr>
              <a:t>Marital Dissolution Agreements</a:t>
            </a:r>
          </a:p>
        </p:txBody>
      </p:sp>
      <p:sp>
        <p:nvSpPr>
          <p:cNvPr id="20" name="Freeform 20">
            <a:extLst>
              <a:ext uri="{FF2B5EF4-FFF2-40B4-BE49-F238E27FC236}">
                <a16:creationId xmlns:a16="http://schemas.microsoft.com/office/drawing/2014/main" id="{AA7B2166-50BF-D325-09F9-6D87777EA559}"/>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endParaRPr lang="en-US"/>
          </a:p>
        </p:txBody>
      </p:sp>
      <p:sp>
        <p:nvSpPr>
          <p:cNvPr id="21" name="TextBox 20">
            <a:extLst>
              <a:ext uri="{FF2B5EF4-FFF2-40B4-BE49-F238E27FC236}">
                <a16:creationId xmlns:a16="http://schemas.microsoft.com/office/drawing/2014/main" id="{4EB0D7AE-561F-1EA9-B4AA-FDC764EC3F3B}"/>
              </a:ext>
            </a:extLst>
          </p:cNvPr>
          <p:cNvSpPr txBox="1"/>
          <p:nvPr/>
        </p:nvSpPr>
        <p:spPr>
          <a:xfrm>
            <a:off x="2590800" y="3390900"/>
            <a:ext cx="14097000" cy="6030946"/>
          </a:xfrm>
          <a:prstGeom prst="rect">
            <a:avLst/>
          </a:prstGeom>
          <a:noFill/>
          <a:ln>
            <a:noFill/>
          </a:ln>
        </p:spPr>
        <p:txBody>
          <a:bodyPr wrap="square" rtlCol="0">
            <a:spAutoFit/>
          </a:bodyPr>
          <a:lstStyle/>
          <a:p>
            <a:pPr marL="342900" indent="-342900">
              <a:buFont typeface="Arial" panose="020B0604020202020204" pitchFamily="34" charset="0"/>
              <a:buChar char="•"/>
            </a:pPr>
            <a:r>
              <a:rPr lang="en-US" sz="2300" dirty="0">
                <a:solidFill>
                  <a:schemeClr val="bg1"/>
                </a:solidFill>
                <a:latin typeface="Public Sans" panose="020B0604020202020204" charset="0"/>
              </a:rPr>
              <a:t>Possible language on marital dissolution agreement: “Opposing party shall hold client safe and harmless from debt thereof.”</a:t>
            </a:r>
          </a:p>
          <a:p>
            <a:pPr marL="342900" indent="-342900">
              <a:lnSpc>
                <a:spcPct val="200000"/>
              </a:lnSpc>
              <a:buFont typeface="Arial" panose="020B0604020202020204" pitchFamily="34" charset="0"/>
              <a:buChar char="•"/>
            </a:pPr>
            <a:r>
              <a:rPr lang="en-US" sz="2300" dirty="0">
                <a:solidFill>
                  <a:schemeClr val="bg1"/>
                </a:solidFill>
                <a:latin typeface="Public Sans" panose="020B0604020202020204" charset="0"/>
              </a:rPr>
              <a:t>List creditor and last four digits of account in MDA or final decree. </a:t>
            </a:r>
          </a:p>
          <a:p>
            <a:pPr marL="342900" indent="-342900">
              <a:lnSpc>
                <a:spcPct val="200000"/>
              </a:lnSpc>
              <a:buFont typeface="Arial" panose="020B0604020202020204" pitchFamily="34" charset="0"/>
              <a:buChar char="•"/>
            </a:pPr>
            <a:r>
              <a:rPr lang="en-US" sz="2300" dirty="0">
                <a:solidFill>
                  <a:schemeClr val="bg1"/>
                </a:solidFill>
                <a:latin typeface="Public Sans" panose="020B0604020202020204" charset="0"/>
              </a:rPr>
              <a:t>If spouse violates MDA, then client must file contempt to enforce hold harmless provision.</a:t>
            </a:r>
          </a:p>
          <a:p>
            <a:pPr marL="800100" lvl="1" indent="-342900">
              <a:buFont typeface="Arial" panose="020B0604020202020204" pitchFamily="34" charset="0"/>
              <a:buChar char="•"/>
            </a:pPr>
            <a:r>
              <a:rPr lang="en-US" sz="2300" u="sng" dirty="0">
                <a:solidFill>
                  <a:schemeClr val="bg1"/>
                </a:solidFill>
                <a:latin typeface="Public Sans" panose="020B0604020202020204" charset="0"/>
              </a:rPr>
              <a:t>Contempt</a:t>
            </a:r>
            <a:r>
              <a:rPr lang="en-US" sz="2300" dirty="0">
                <a:solidFill>
                  <a:schemeClr val="bg1"/>
                </a:solidFill>
                <a:latin typeface="Public Sans" panose="020B0604020202020204" charset="0"/>
              </a:rPr>
              <a:t> likely not be a good option for DV clients – don’t want to “poke the bear” and/or keep going to court repeatedly + contempt is not something pro se clients can do without an attorney (</a:t>
            </a:r>
            <a:r>
              <a:rPr lang="en-US" sz="2300" u="sng" dirty="0">
                <a:solidFill>
                  <a:schemeClr val="bg1"/>
                </a:solidFill>
                <a:latin typeface="Public Sans" panose="020B0604020202020204" charset="0"/>
              </a:rPr>
              <a:t>out of priorities!!)</a:t>
            </a:r>
          </a:p>
          <a:p>
            <a:pPr marL="800100" lvl="1" indent="-342900">
              <a:lnSpc>
                <a:spcPct val="200000"/>
              </a:lnSpc>
              <a:buFont typeface="Arial" panose="020B0604020202020204" pitchFamily="34" charset="0"/>
              <a:buChar char="•"/>
            </a:pPr>
            <a:r>
              <a:rPr lang="en-US" sz="2300" dirty="0">
                <a:solidFill>
                  <a:schemeClr val="bg1"/>
                </a:solidFill>
                <a:latin typeface="Public Sans" panose="020B0604020202020204" charset="0"/>
              </a:rPr>
              <a:t>Deadbeat spouses don’t usually start paying debts on time or at all – even court-ordered debt.</a:t>
            </a:r>
          </a:p>
          <a:p>
            <a:pPr lvl="1"/>
            <a:r>
              <a:rPr lang="en-US" sz="2400" u="sng" dirty="0">
                <a:solidFill>
                  <a:prstClr val="white"/>
                </a:solidFill>
                <a:latin typeface="Public Sans" panose="020B0604020202020204" charset="0"/>
              </a:rPr>
              <a:t>** Draft MDA with bankruptcy court in mind. </a:t>
            </a:r>
            <a:r>
              <a:rPr lang="en-US" sz="2400" u="sng" dirty="0">
                <a:solidFill>
                  <a:srgbClr val="FFFFFF"/>
                </a:solidFill>
                <a:latin typeface="Public Sans"/>
                <a:ea typeface="Public Sans"/>
                <a:cs typeface="Public Sans"/>
                <a:sym typeface="Public Sans"/>
              </a:rPr>
              <a:t>Bankruptcy court will look at MDA language and court orders. We will get back to this. </a:t>
            </a:r>
          </a:p>
          <a:p>
            <a:pPr lvl="1">
              <a:lnSpc>
                <a:spcPct val="200000"/>
              </a:lnSpc>
            </a:pPr>
            <a:endParaRPr lang="en-US" sz="2300" u="sng" dirty="0">
              <a:solidFill>
                <a:schemeClr val="bg1"/>
              </a:solidFill>
              <a:latin typeface="Public Sans" panose="020B0604020202020204" charset="0"/>
            </a:endParaRPr>
          </a:p>
          <a:p>
            <a:pPr marL="342900" indent="-342900">
              <a:lnSpc>
                <a:spcPct val="200000"/>
              </a:lnSpc>
              <a:buFont typeface="Arial" panose="020B0604020202020204" pitchFamily="34" charset="0"/>
              <a:buChar char="•"/>
            </a:pPr>
            <a:endParaRPr lang="en-US" sz="2300" dirty="0">
              <a:solidFill>
                <a:schemeClr val="bg1"/>
              </a:solidFill>
              <a:latin typeface="Public Sans" panose="020B0604020202020204" charset="0"/>
            </a:endParaRPr>
          </a:p>
        </p:txBody>
      </p:sp>
    </p:spTree>
    <p:extLst>
      <p:ext uri="{BB962C8B-B14F-4D97-AF65-F5344CB8AC3E}">
        <p14:creationId xmlns:p14="http://schemas.microsoft.com/office/powerpoint/2010/main" val="2880053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8A2937B5-42B0-DBBC-4CE6-62DE59EF9F04}"/>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CFF939F-93C2-AF51-4A55-F5FD5492E5C9}"/>
              </a:ext>
            </a:extLst>
          </p:cNvPr>
          <p:cNvSpPr txBox="1"/>
          <p:nvPr/>
        </p:nvSpPr>
        <p:spPr>
          <a:xfrm>
            <a:off x="685800" y="495300"/>
            <a:ext cx="16763999" cy="1385700"/>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lang="en-US" sz="8800" i="1" spc="-381" dirty="0">
                <a:solidFill>
                  <a:srgbClr val="FFFFFF"/>
                </a:solidFill>
                <a:latin typeface="Fraunces Italics"/>
                <a:ea typeface="Fraunces Italics"/>
                <a:cs typeface="Fraunces Italics"/>
                <a:sym typeface="Fraunces Italics"/>
              </a:rPr>
              <a:t>Family Law Practice Tips : Joint Debt</a:t>
            </a:r>
            <a:endParaRPr kumimoji="0" lang="en-US" sz="88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3" name="TextBox 3">
            <a:extLst>
              <a:ext uri="{FF2B5EF4-FFF2-40B4-BE49-F238E27FC236}">
                <a16:creationId xmlns:a16="http://schemas.microsoft.com/office/drawing/2014/main" id="{24935752-9869-889C-29B4-EA4BCB41B0AB}"/>
              </a:ext>
            </a:extLst>
          </p:cNvPr>
          <p:cNvSpPr txBox="1"/>
          <p:nvPr/>
        </p:nvSpPr>
        <p:spPr>
          <a:xfrm>
            <a:off x="1828800" y="1983185"/>
            <a:ext cx="14935200" cy="7386638"/>
          </a:xfrm>
          <a:prstGeom prst="rect">
            <a:avLst/>
          </a:prstGeom>
        </p:spPr>
        <p:txBody>
          <a:bodyPr wrap="square" lIns="0" tIns="0" rIns="0" bIns="0" rtlCol="0" anchor="t">
            <a:spAutoFit/>
          </a:bodyPr>
          <a:lstStyle/>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Ask client for contracts, bills, and other documents for joint debt. </a:t>
            </a:r>
            <a:r>
              <a:rPr lang="en-US" sz="3200" u="sng" dirty="0">
                <a:solidFill>
                  <a:srgbClr val="FFFFFF"/>
                </a:solidFill>
                <a:latin typeface="Public Sans"/>
                <a:ea typeface="Public Sans"/>
                <a:cs typeface="Public Sans"/>
                <a:sym typeface="Public Sans"/>
              </a:rPr>
              <a:t>** Docs win the day (usually)!!</a:t>
            </a:r>
          </a:p>
          <a:p>
            <a:pPr marR="0" lvl="0" algn="just" defTabSz="914400" rtl="0" eaLnBrk="1" fontAlgn="auto" latinLnBrk="0" hangingPunct="1">
              <a:lnSpc>
                <a:spcPct val="150000"/>
              </a:lnSpc>
              <a:spcBef>
                <a:spcPct val="0"/>
              </a:spcBef>
              <a:spcAft>
                <a:spcPts val="0"/>
              </a:spcAft>
              <a:buClrTx/>
              <a:buSzTx/>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Pull client credit reports from all three credit reporting agencies. (annualcreditreport.com)</a:t>
            </a:r>
          </a:p>
          <a:p>
            <a:pPr marR="0" lvl="0" algn="just" defTabSz="914400" rtl="0" eaLnBrk="1" fontAlgn="auto" latinLnBrk="0" hangingPunct="1">
              <a:lnSpc>
                <a:spcPct val="150000"/>
              </a:lnSpc>
              <a:spcBef>
                <a:spcPct val="0"/>
              </a:spcBef>
              <a:spcAft>
                <a:spcPts val="0"/>
              </a:spcAft>
              <a:buClrTx/>
              <a:buSzTx/>
              <a:tabLst/>
              <a:defRPr/>
            </a:pPr>
            <a:endPar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lang="en-US" sz="3200" dirty="0">
                <a:solidFill>
                  <a:srgbClr val="FFFFFF"/>
                </a:solidFill>
                <a:latin typeface="Public Sans"/>
                <a:ea typeface="Public Sans"/>
                <a:cs typeface="Public Sans"/>
                <a:sym typeface="Public Sans"/>
              </a:rPr>
              <a:t>Discuss possible solutions, like bankruptcy, or filing motion for installment payments or personal property exemptions in a consumer lawsuit. </a:t>
            </a:r>
          </a:p>
          <a:p>
            <a:pPr marR="0" lvl="0" algn="just" defTabSz="914400" rtl="0" eaLnBrk="1" fontAlgn="auto" latinLnBrk="0" hangingPunct="1">
              <a:spcBef>
                <a:spcPct val="0"/>
              </a:spcBef>
              <a:spcAft>
                <a:spcPts val="0"/>
              </a:spcAft>
              <a:buClrTx/>
              <a:buSzTx/>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lnSpc>
                <a:spcPct val="150000"/>
              </a:lnSpc>
              <a:spcBef>
                <a:spcPct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Discuss whether client </a:t>
            </a:r>
            <a:r>
              <a:rPr lang="en-US" sz="3200" dirty="0">
                <a:solidFill>
                  <a:srgbClr val="FFFFFF"/>
                </a:solidFill>
                <a:latin typeface="Public Sans"/>
                <a:ea typeface="Public Sans"/>
                <a:cs typeface="Public Sans"/>
                <a:sym typeface="Public Sans"/>
              </a:rPr>
              <a:t>is judgment proof. </a:t>
            </a:r>
          </a:p>
          <a:p>
            <a:pPr marR="0" lvl="0" algn="just" defTabSz="914400" rtl="0" eaLnBrk="1" fontAlgn="auto" latinLnBrk="0" hangingPunct="1">
              <a:lnSpc>
                <a:spcPct val="150000"/>
              </a:lnSpc>
              <a:spcBef>
                <a:spcPct val="0"/>
              </a:spcBef>
              <a:spcAft>
                <a:spcPts val="0"/>
              </a:spcAft>
              <a:buClrTx/>
              <a:buSzTx/>
              <a:tabLst/>
              <a:defRPr/>
            </a:pPr>
            <a:endParaRPr lang="en-US" sz="3200" dirty="0">
              <a:solidFill>
                <a:srgbClr val="FFFFFF"/>
              </a:solidFill>
              <a:latin typeface="Public Sans"/>
              <a:ea typeface="Public Sans"/>
              <a:cs typeface="Public Sans"/>
              <a:sym typeface="Public Sans"/>
            </a:endParaRPr>
          </a:p>
          <a:p>
            <a:pPr marL="457200" marR="0" lvl="0" indent="-457200" algn="just" defTabSz="914400" rtl="0" eaLnBrk="1" fontAlgn="auto" latinLnBrk="0" hangingPunct="1">
              <a:spcBef>
                <a:spcPct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Look out for predatory loans. Client may need a referral to a consumer law attorney. </a:t>
            </a:r>
          </a:p>
        </p:txBody>
      </p:sp>
      <p:sp>
        <p:nvSpPr>
          <p:cNvPr id="4" name="Freeform 4">
            <a:extLst>
              <a:ext uri="{FF2B5EF4-FFF2-40B4-BE49-F238E27FC236}">
                <a16:creationId xmlns:a16="http://schemas.microsoft.com/office/drawing/2014/main" id="{39162AAD-0731-1A7A-0731-46DA08E90389}"/>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37214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grpSp>
        <p:nvGrpSpPr>
          <p:cNvPr id="2" name="Group 2"/>
          <p:cNvGrpSpPr/>
          <p:nvPr/>
        </p:nvGrpSpPr>
        <p:grpSpPr>
          <a:xfrm>
            <a:off x="12274254" y="0"/>
            <a:ext cx="6981539" cy="6981539"/>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1F26"/>
            </a:solidFill>
            <a:ln w="12700">
              <a:solidFill>
                <a:srgbClr val="000000"/>
              </a:solidFill>
            </a:ln>
          </p:spPr>
          <p:txBody>
            <a:bodyPr/>
            <a:lstStyle/>
            <a:p>
              <a:endParaRPr lang="en-US"/>
            </a:p>
          </p:txBody>
        </p:sp>
      </p:grpSp>
      <p:grpSp>
        <p:nvGrpSpPr>
          <p:cNvPr id="4" name="Group 4"/>
          <p:cNvGrpSpPr/>
          <p:nvPr/>
        </p:nvGrpSpPr>
        <p:grpSpPr>
          <a:xfrm>
            <a:off x="12554746" y="140246"/>
            <a:ext cx="6701047" cy="6701047"/>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24906" r="-24906"/>
              </a:stretch>
            </a:blipFill>
          </p:spPr>
          <p:txBody>
            <a:bodyPr/>
            <a:lstStyle/>
            <a:p>
              <a:endParaRPr lang="en-US"/>
            </a:p>
          </p:txBody>
        </p:sp>
      </p:grpSp>
      <p:sp>
        <p:nvSpPr>
          <p:cNvPr id="6" name="TextBox 6"/>
          <p:cNvSpPr txBox="1"/>
          <p:nvPr/>
        </p:nvSpPr>
        <p:spPr>
          <a:xfrm>
            <a:off x="1199308" y="140246"/>
            <a:ext cx="10934700" cy="1287340"/>
          </a:xfrm>
          <a:prstGeom prst="rect">
            <a:avLst/>
          </a:prstGeom>
        </p:spPr>
        <p:txBody>
          <a:bodyPr wrap="square" lIns="0" tIns="0" rIns="0" bIns="0" rtlCol="0" anchor="t">
            <a:spAutoFit/>
          </a:bodyPr>
          <a:lstStyle/>
          <a:p>
            <a:pPr algn="ctr">
              <a:lnSpc>
                <a:spcPts val="11553"/>
              </a:lnSpc>
            </a:pPr>
            <a:r>
              <a:rPr lang="en-US" sz="5400" i="1" spc="-381" dirty="0">
                <a:solidFill>
                  <a:srgbClr val="FFFFFF"/>
                </a:solidFill>
                <a:latin typeface="Fraunces Italics"/>
                <a:ea typeface="Fraunces Italics"/>
                <a:cs typeface="Fraunces Italics"/>
                <a:sym typeface="Fraunces Italics"/>
              </a:rPr>
              <a:t>Family Law Practice Tips Summary</a:t>
            </a:r>
          </a:p>
        </p:txBody>
      </p:sp>
      <p:sp>
        <p:nvSpPr>
          <p:cNvPr id="7" name="TextBox 7"/>
          <p:cNvSpPr txBox="1"/>
          <p:nvPr/>
        </p:nvSpPr>
        <p:spPr>
          <a:xfrm>
            <a:off x="1752600" y="2247900"/>
            <a:ext cx="9201405" cy="7555915"/>
          </a:xfrm>
          <a:prstGeom prst="rect">
            <a:avLst/>
          </a:prstGeom>
        </p:spPr>
        <p:txBody>
          <a:bodyPr lIns="0" tIns="0" rIns="0" bIns="0" rtlCol="0" anchor="t">
            <a:spAutoFit/>
          </a:bodyPr>
          <a:lstStyle/>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Use marital assets to eliminate or reduce debt burden on divorce client (</a:t>
            </a:r>
            <a:r>
              <a:rPr lang="en-US" sz="3200" u="sng" dirty="0">
                <a:solidFill>
                  <a:srgbClr val="FFFFFF"/>
                </a:solidFill>
                <a:latin typeface="Public Sans"/>
                <a:ea typeface="Public Sans"/>
                <a:cs typeface="Public Sans"/>
                <a:sym typeface="Public Sans"/>
              </a:rPr>
              <a:t>horse-trading</a:t>
            </a:r>
            <a:r>
              <a:rPr lang="en-US" sz="3200" dirty="0">
                <a:solidFill>
                  <a:srgbClr val="FFFFFF"/>
                </a:solidFill>
                <a:latin typeface="Public Sans"/>
                <a:ea typeface="Public Sans"/>
                <a:cs typeface="Public Sans"/>
                <a:sym typeface="Public Sans"/>
              </a:rPr>
              <a:t>): </a:t>
            </a:r>
          </a:p>
          <a:p>
            <a:pPr marL="457200" indent="-457200" algn="just">
              <a:lnSpc>
                <a:spcPts val="4480"/>
              </a:lnSpc>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Counsel clients early on reasonable expectations and likelihood they will have to pay debt in their name (reinforce creditor right to proceed and deadbeat spouse scenario). </a:t>
            </a:r>
          </a:p>
          <a:p>
            <a:pPr marL="457200" indent="-457200" algn="just">
              <a:lnSpc>
                <a:spcPts val="4480"/>
              </a:lnSpc>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Handle coercive debt in the divorce, not the bankruptcy.  Get findings of facts/conclusions law favorable to client, if possible, in MDA/Final Decree. Reframe arguments to show ongoing abuse of client by financial means.</a:t>
            </a:r>
          </a:p>
        </p:txBody>
      </p:sp>
      <p:sp>
        <p:nvSpPr>
          <p:cNvPr id="9" name="Freeform 9"/>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80519E7C-679E-D45E-3B09-85B3B6210567}"/>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B98261C-0599-8D5C-F0FB-5AD8398EDA51}"/>
              </a:ext>
            </a:extLst>
          </p:cNvPr>
          <p:cNvSpPr txBox="1"/>
          <p:nvPr/>
        </p:nvSpPr>
        <p:spPr>
          <a:xfrm>
            <a:off x="1066800" y="2933700"/>
            <a:ext cx="16763999" cy="2860463"/>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88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Bankruptcy and Family Law: </a:t>
            </a:r>
          </a:p>
          <a:p>
            <a:pPr marL="0" marR="0" lvl="0" indent="0" algn="ctr" defTabSz="914400" rtl="0" eaLnBrk="1" fontAlgn="auto" latinLnBrk="0" hangingPunct="1">
              <a:lnSpc>
                <a:spcPts val="11542"/>
              </a:lnSpc>
              <a:spcBef>
                <a:spcPts val="0"/>
              </a:spcBef>
              <a:spcAft>
                <a:spcPts val="0"/>
              </a:spcAft>
              <a:buClrTx/>
              <a:buSzTx/>
              <a:buFontTx/>
              <a:buNone/>
              <a:tabLst/>
              <a:defRPr/>
            </a:pPr>
            <a:r>
              <a:rPr lang="en-US" sz="8800" i="1" spc="-381" dirty="0">
                <a:solidFill>
                  <a:srgbClr val="FFFFFF"/>
                </a:solidFill>
                <a:latin typeface="Fraunces Italics"/>
                <a:ea typeface="Fraunces Italics"/>
                <a:cs typeface="Fraunces Italics"/>
                <a:sym typeface="Fraunces Italics"/>
              </a:rPr>
              <a:t>Fun for Everyone</a:t>
            </a:r>
            <a:endParaRPr kumimoji="0" lang="en-US" sz="88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4" name="Freeform 4">
            <a:extLst>
              <a:ext uri="{FF2B5EF4-FFF2-40B4-BE49-F238E27FC236}">
                <a16:creationId xmlns:a16="http://schemas.microsoft.com/office/drawing/2014/main" id="{78B41F5D-D42C-D546-D9F4-A611703F2ABB}"/>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9207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grpSp>
        <p:nvGrpSpPr>
          <p:cNvPr id="2" name="Group 2"/>
          <p:cNvGrpSpPr/>
          <p:nvPr/>
        </p:nvGrpSpPr>
        <p:grpSpPr>
          <a:xfrm>
            <a:off x="10799889" y="0"/>
            <a:ext cx="7488111" cy="10287000"/>
            <a:chOff x="0" y="0"/>
            <a:chExt cx="1160104" cy="1593725"/>
          </a:xfrm>
        </p:grpSpPr>
        <p:sp>
          <p:nvSpPr>
            <p:cNvPr id="3" name="Freeform 3"/>
            <p:cNvSpPr/>
            <p:nvPr/>
          </p:nvSpPr>
          <p:spPr>
            <a:xfrm>
              <a:off x="0" y="0"/>
              <a:ext cx="1160104" cy="1593725"/>
            </a:xfrm>
            <a:custGeom>
              <a:avLst/>
              <a:gdLst/>
              <a:ahLst/>
              <a:cxnLst/>
              <a:rect l="l" t="t" r="r" b="b"/>
              <a:pathLst>
                <a:path w="1160104" h="1593725">
                  <a:moveTo>
                    <a:pt x="0" y="0"/>
                  </a:moveTo>
                  <a:lnTo>
                    <a:pt x="1160104" y="0"/>
                  </a:lnTo>
                  <a:lnTo>
                    <a:pt x="1160104" y="1593725"/>
                  </a:lnTo>
                  <a:lnTo>
                    <a:pt x="0" y="1593725"/>
                  </a:lnTo>
                  <a:close/>
                </a:path>
              </a:pathLst>
            </a:custGeom>
            <a:blipFill>
              <a:blip r:embed="rId2"/>
              <a:stretch>
                <a:fillRect l="-52904" r="-52904"/>
              </a:stretch>
            </a:blipFill>
          </p:spPr>
          <p:txBody>
            <a:bodyPr/>
            <a:lstStyle/>
            <a:p>
              <a:endParaRPr lang="en-US"/>
            </a:p>
          </p:txBody>
        </p:sp>
      </p:grpSp>
      <p:sp>
        <p:nvSpPr>
          <p:cNvPr id="4" name="TextBox 4"/>
          <p:cNvSpPr txBox="1"/>
          <p:nvPr/>
        </p:nvSpPr>
        <p:spPr>
          <a:xfrm>
            <a:off x="304801" y="800100"/>
            <a:ext cx="10495088" cy="1808187"/>
          </a:xfrm>
          <a:prstGeom prst="rect">
            <a:avLst/>
          </a:prstGeom>
        </p:spPr>
        <p:txBody>
          <a:bodyPr wrap="square" lIns="0" tIns="0" rIns="0" bIns="0" rtlCol="0" anchor="t">
            <a:spAutoFit/>
          </a:bodyPr>
          <a:lstStyle/>
          <a:p>
            <a:pPr algn="l">
              <a:lnSpc>
                <a:spcPts val="14071"/>
              </a:lnSpc>
            </a:pPr>
            <a:r>
              <a:rPr lang="en-US" sz="13274" i="1" spc="-464" dirty="0">
                <a:solidFill>
                  <a:srgbClr val="FFFFFF"/>
                </a:solidFill>
                <a:latin typeface="Fraunces Italics"/>
                <a:ea typeface="Fraunces Italics"/>
                <a:cs typeface="Fraunces Italics"/>
                <a:sym typeface="Fraunces Italics"/>
              </a:rPr>
              <a:t>What is Debt?</a:t>
            </a:r>
          </a:p>
        </p:txBody>
      </p:sp>
      <p:sp>
        <p:nvSpPr>
          <p:cNvPr id="5" name="TextBox 5"/>
          <p:cNvSpPr txBox="1"/>
          <p:nvPr/>
        </p:nvSpPr>
        <p:spPr>
          <a:xfrm>
            <a:off x="909552" y="2608287"/>
            <a:ext cx="9065712" cy="7134261"/>
          </a:xfrm>
          <a:prstGeom prst="rect">
            <a:avLst/>
          </a:prstGeom>
        </p:spPr>
        <p:txBody>
          <a:bodyPr wrap="square" lIns="0" tIns="0" rIns="0" bIns="0" rtlCol="0" anchor="t">
            <a:spAutoFit/>
          </a:bodyPr>
          <a:lstStyle/>
          <a:p>
            <a:r>
              <a:rPr lang="en-US" sz="2320" dirty="0">
                <a:solidFill>
                  <a:schemeClr val="bg1"/>
                </a:solidFill>
                <a:latin typeface="Public Sans" panose="020B0604020202020204" charset="0"/>
              </a:rPr>
              <a:t>Debt is financial obligation undertaken by a debtor that must be repaid to the lender (a.k.a. creditor), usually with an additional payment of interest. </a:t>
            </a:r>
          </a:p>
          <a:p>
            <a:pPr>
              <a:lnSpc>
                <a:spcPct val="150000"/>
              </a:lnSpc>
            </a:pPr>
            <a:endParaRPr lang="en-US" sz="2320" dirty="0">
              <a:solidFill>
                <a:schemeClr val="bg1"/>
              </a:solidFill>
              <a:latin typeface="Public Sans" panose="020B0604020202020204" charset="0"/>
            </a:endParaRPr>
          </a:p>
          <a:p>
            <a:r>
              <a:rPr lang="en-US" sz="2320" dirty="0">
                <a:solidFill>
                  <a:schemeClr val="bg1"/>
                </a:solidFill>
                <a:latin typeface="Public Sans" panose="020B0604020202020204" charset="0"/>
              </a:rPr>
              <a:t>Incurring debt allows individuals to acquire things they cannot afford. For example, houses, cars, or business equipment. </a:t>
            </a:r>
          </a:p>
          <a:p>
            <a:pPr>
              <a:lnSpc>
                <a:spcPct val="150000"/>
              </a:lnSpc>
            </a:pPr>
            <a:endParaRPr lang="en-US" sz="2320" dirty="0">
              <a:solidFill>
                <a:schemeClr val="bg1"/>
              </a:solidFill>
              <a:latin typeface="Public Sans" panose="020B0604020202020204" charset="0"/>
            </a:endParaRPr>
          </a:p>
          <a:p>
            <a:r>
              <a:rPr lang="en-US" sz="2320" dirty="0">
                <a:solidFill>
                  <a:schemeClr val="bg1"/>
                </a:solidFill>
                <a:latin typeface="Public Sans" panose="020B0604020202020204" charset="0"/>
              </a:rPr>
              <a:t>Debt is not inherently bad, however, borrowing more than you can pay back may result in negative impacts to your credit, finances, and budget.  </a:t>
            </a:r>
          </a:p>
          <a:p>
            <a:endParaRPr lang="en-US" sz="2320" dirty="0">
              <a:solidFill>
                <a:schemeClr val="bg1"/>
              </a:solidFill>
              <a:latin typeface="Public Sans" panose="020B0604020202020204" charset="0"/>
            </a:endParaRPr>
          </a:p>
          <a:p>
            <a:r>
              <a:rPr lang="en-US" dirty="0">
                <a:solidFill>
                  <a:schemeClr val="bg1"/>
                </a:solidFill>
              </a:rPr>
              <a:t>Total U.S. household and consumer debt reached a record </a:t>
            </a:r>
            <a:r>
              <a:rPr lang="en-US" b="1" dirty="0">
                <a:solidFill>
                  <a:schemeClr val="bg1"/>
                </a:solidFill>
              </a:rPr>
              <a:t>$18.8 trillion</a:t>
            </a:r>
            <a:r>
              <a:rPr lang="en-US" dirty="0">
                <a:solidFill>
                  <a:schemeClr val="bg1"/>
                </a:solidFill>
              </a:rPr>
              <a:t> in the first quarter. This massive figure comprises a variety of debt types. Key debt categories include</a:t>
            </a:r>
          </a:p>
          <a:p>
            <a:pPr lvl="0"/>
            <a:r>
              <a:rPr lang="en-US" b="1" dirty="0">
                <a:solidFill>
                  <a:schemeClr val="bg1"/>
                </a:solidFill>
              </a:rPr>
              <a:t>Credit Cards (Revolving):</a:t>
            </a:r>
            <a:r>
              <a:rPr lang="en-US" dirty="0">
                <a:solidFill>
                  <a:schemeClr val="bg1"/>
                </a:solidFill>
              </a:rPr>
              <a:t> </a:t>
            </a:r>
            <a:r>
              <a:rPr lang="en-US" b="1" dirty="0">
                <a:solidFill>
                  <a:schemeClr val="bg1"/>
                </a:solidFill>
              </a:rPr>
              <a:t>$1.25 trillion</a:t>
            </a:r>
            <a:endParaRPr lang="en-US" dirty="0">
              <a:solidFill>
                <a:schemeClr val="bg1"/>
              </a:solidFill>
            </a:endParaRPr>
          </a:p>
          <a:p>
            <a:pPr lvl="0"/>
            <a:r>
              <a:rPr lang="en-US" b="1" dirty="0">
                <a:solidFill>
                  <a:schemeClr val="bg1"/>
                </a:solidFill>
              </a:rPr>
              <a:t>Mortgages:</a:t>
            </a:r>
            <a:r>
              <a:rPr lang="en-US" dirty="0">
                <a:solidFill>
                  <a:schemeClr val="bg1"/>
                </a:solidFill>
              </a:rPr>
              <a:t> The largest component, making up the majority of overall household debt.</a:t>
            </a:r>
          </a:p>
          <a:p>
            <a:pPr lvl="0"/>
            <a:r>
              <a:rPr lang="en-US" b="1" dirty="0">
                <a:solidFill>
                  <a:schemeClr val="bg1"/>
                </a:solidFill>
              </a:rPr>
              <a:t>Student Loans:</a:t>
            </a:r>
            <a:r>
              <a:rPr lang="en-US" dirty="0">
                <a:solidFill>
                  <a:schemeClr val="bg1"/>
                </a:solidFill>
              </a:rPr>
              <a:t> </a:t>
            </a:r>
            <a:r>
              <a:rPr lang="en-US" b="1" dirty="0">
                <a:solidFill>
                  <a:schemeClr val="bg1"/>
                </a:solidFill>
              </a:rPr>
              <a:t>$1.66 trillion</a:t>
            </a:r>
            <a:endParaRPr lang="en-US" dirty="0">
              <a:solidFill>
                <a:schemeClr val="bg1"/>
              </a:solidFill>
            </a:endParaRPr>
          </a:p>
          <a:p>
            <a:pPr lvl="0"/>
            <a:r>
              <a:rPr lang="en-US" b="1" dirty="0">
                <a:solidFill>
                  <a:schemeClr val="bg1"/>
                </a:solidFill>
              </a:rPr>
              <a:t>Auto Loans:</a:t>
            </a:r>
            <a:r>
              <a:rPr lang="en-US" dirty="0">
                <a:solidFill>
                  <a:schemeClr val="bg1"/>
                </a:solidFill>
              </a:rPr>
              <a:t> Roughly </a:t>
            </a:r>
            <a:r>
              <a:rPr lang="en-US" b="1" dirty="0">
                <a:solidFill>
                  <a:schemeClr val="bg1"/>
                </a:solidFill>
              </a:rPr>
              <a:t>$1.6 trillion</a:t>
            </a:r>
            <a:r>
              <a:rPr lang="en-US" dirty="0">
                <a:solidFill>
                  <a:schemeClr val="bg1"/>
                </a:solidFill>
              </a:rPr>
              <a:t> (part of non-revolving consumer credit. This works out to an average of </a:t>
            </a:r>
            <a:r>
              <a:rPr lang="en-US" b="1" dirty="0">
                <a:solidFill>
                  <a:schemeClr val="bg1"/>
                </a:solidFill>
              </a:rPr>
              <a:t>$154,152</a:t>
            </a:r>
            <a:r>
              <a:rPr lang="en-US" dirty="0">
                <a:solidFill>
                  <a:schemeClr val="bg1"/>
                </a:solidFill>
              </a:rPr>
              <a:t> per American household, or </a:t>
            </a:r>
            <a:r>
              <a:rPr lang="en-US" b="1" dirty="0">
                <a:solidFill>
                  <a:schemeClr val="bg1"/>
                </a:solidFill>
              </a:rPr>
              <a:t>$105,444</a:t>
            </a:r>
            <a:r>
              <a:rPr lang="en-US" dirty="0">
                <a:solidFill>
                  <a:schemeClr val="bg1"/>
                </a:solidFill>
              </a:rPr>
              <a:t> per individual. Delinquencies are on the rise, with auto and credit card delinquencies reaching multi-year highs. – AI Generated</a:t>
            </a:r>
          </a:p>
          <a:p>
            <a:r>
              <a:rPr lang="en-US" dirty="0">
                <a:solidFill>
                  <a:schemeClr val="bg1"/>
                </a:solidFill>
              </a:rPr>
              <a:t> </a:t>
            </a:r>
          </a:p>
          <a:p>
            <a:endParaRPr lang="en-US" sz="2320" dirty="0">
              <a:solidFill>
                <a:schemeClr val="bg1"/>
              </a:solidFill>
              <a:latin typeface="Public Sans" panose="020B0604020202020204" charset="0"/>
            </a:endParaRPr>
          </a:p>
        </p:txBody>
      </p:sp>
      <p:sp>
        <p:nvSpPr>
          <p:cNvPr id="7" name="Freeform 7"/>
          <p:cNvSpPr/>
          <p:nvPr/>
        </p:nvSpPr>
        <p:spPr>
          <a:xfrm>
            <a:off x="10287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A8CC589D-B71D-D7E9-150C-44E6DE21B9C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E14CF078-45F9-2BB0-2948-004265CF1619}"/>
              </a:ext>
            </a:extLst>
          </p:cNvPr>
          <p:cNvSpPr txBox="1"/>
          <p:nvPr/>
        </p:nvSpPr>
        <p:spPr>
          <a:xfrm>
            <a:off x="152400" y="347748"/>
            <a:ext cx="18288000" cy="1392112"/>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90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Bankruptcy</a:t>
            </a:r>
            <a:r>
              <a:rPr lang="en-US" sz="9000" i="1" spc="-381" dirty="0">
                <a:solidFill>
                  <a:srgbClr val="FFFFFF"/>
                </a:solidFill>
                <a:latin typeface="Fraunces Italics"/>
                <a:ea typeface="Fraunces Italics"/>
                <a:cs typeface="Fraunces Italics"/>
                <a:sym typeface="Fraunces Italics"/>
              </a:rPr>
              <a:t>: A very brief summary</a:t>
            </a:r>
            <a:endParaRPr kumimoji="0" lang="en-US" sz="90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3" name="TextBox 3">
            <a:extLst>
              <a:ext uri="{FF2B5EF4-FFF2-40B4-BE49-F238E27FC236}">
                <a16:creationId xmlns:a16="http://schemas.microsoft.com/office/drawing/2014/main" id="{E678AD80-7E54-5B71-01C2-BF957348B96B}"/>
              </a:ext>
            </a:extLst>
          </p:cNvPr>
          <p:cNvSpPr txBox="1"/>
          <p:nvPr/>
        </p:nvSpPr>
        <p:spPr>
          <a:xfrm>
            <a:off x="533400" y="1866900"/>
            <a:ext cx="16840200" cy="7775270"/>
          </a:xfrm>
          <a:prstGeom prst="rect">
            <a:avLst/>
          </a:prstGeom>
        </p:spPr>
        <p:txBody>
          <a:bodyPr wrap="square" lIns="0" tIns="0" rIns="0" bIns="0" rtlCol="0" anchor="t">
            <a:spAutoFit/>
          </a:bodyPr>
          <a:lstStyle/>
          <a:p>
            <a:pPr marL="457200" indent="-457200" algn="just">
              <a:lnSpc>
                <a:spcPts val="4480"/>
              </a:lnSpc>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What is bankruptcy?</a:t>
            </a:r>
          </a:p>
          <a:p>
            <a:pPr marL="457200" indent="-457200" algn="just">
              <a:spcBef>
                <a:spcPct val="0"/>
              </a:spcBef>
              <a:buFont typeface="Arial" panose="020B0604020202020204" pitchFamily="34" charset="0"/>
              <a:buChar char="•"/>
            </a:pPr>
            <a:r>
              <a:rPr lang="en-US" sz="2400" dirty="0">
                <a:solidFill>
                  <a:srgbClr val="FFFFFF"/>
                </a:solidFill>
                <a:latin typeface="Public Sans"/>
                <a:ea typeface="Public Sans"/>
                <a:cs typeface="Public Sans"/>
                <a:sym typeface="Public Sans"/>
              </a:rPr>
              <a:t>Bankruptcy is the legal process outlined in federal law in which people can remove their obligation to pay their debts.</a:t>
            </a:r>
          </a:p>
          <a:p>
            <a:pPr marL="457200" indent="-457200" algn="just">
              <a:lnSpc>
                <a:spcPts val="4480"/>
              </a:lnSpc>
              <a:spcBef>
                <a:spcPct val="0"/>
              </a:spcBef>
              <a:buFont typeface="Arial" panose="020B0604020202020204" pitchFamily="34" charset="0"/>
              <a:buChar char="•"/>
            </a:pPr>
            <a:r>
              <a:rPr lang="en-US" sz="2400" dirty="0">
                <a:solidFill>
                  <a:srgbClr val="FFFFFF"/>
                </a:solidFill>
                <a:latin typeface="Public Sans"/>
                <a:ea typeface="Public Sans"/>
                <a:cs typeface="Public Sans"/>
                <a:sym typeface="Public Sans"/>
              </a:rPr>
              <a:t>The federal bankruptcy law is known as the “Bankruptcy Code” and was enacted in 1978. </a:t>
            </a:r>
          </a:p>
          <a:p>
            <a:pPr marL="457200" indent="-457200" algn="just">
              <a:lnSpc>
                <a:spcPts val="4480"/>
              </a:lnSpc>
              <a:spcBef>
                <a:spcPct val="0"/>
              </a:spcBef>
              <a:buFont typeface="Arial" panose="020B0604020202020204" pitchFamily="34" charset="0"/>
              <a:buChar char="•"/>
            </a:pPr>
            <a:r>
              <a:rPr lang="en-US" sz="2400" dirty="0">
                <a:solidFill>
                  <a:srgbClr val="FFFFFF"/>
                </a:solidFill>
                <a:latin typeface="Public Sans"/>
                <a:ea typeface="Public Sans"/>
                <a:cs typeface="Public Sans"/>
                <a:sym typeface="Public Sans"/>
              </a:rPr>
              <a:t>The provisions of the Bankruptcy Code are codified as Title 11 of the United States Code.</a:t>
            </a:r>
          </a:p>
          <a:p>
            <a:pPr marL="457200" indent="-457200" algn="just">
              <a:lnSpc>
                <a:spcPts val="4480"/>
              </a:lnSpc>
              <a:spcBef>
                <a:spcPct val="0"/>
              </a:spcBef>
              <a:buFont typeface="Arial" panose="020B0604020202020204" pitchFamily="34" charset="0"/>
              <a:buChar char="•"/>
            </a:pPr>
            <a:endParaRPr lang="en-US" sz="3200" dirty="0">
              <a:solidFill>
                <a:srgbClr val="FFFFFF"/>
              </a:solidFill>
              <a:latin typeface="Public Sans"/>
              <a:ea typeface="Public Sans"/>
              <a:cs typeface="Public Sans"/>
              <a:sym typeface="Public Sans"/>
            </a:endParaRPr>
          </a:p>
          <a:p>
            <a:pPr marL="457200" indent="-457200" algn="just">
              <a:lnSpc>
                <a:spcPts val="4480"/>
              </a:lnSpc>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The Who’s Who and What’s What of Bankruptcy: </a:t>
            </a:r>
          </a:p>
          <a:p>
            <a:pPr marL="914400" lvl="1" indent="-457200" algn="just">
              <a:lnSpc>
                <a:spcPts val="4480"/>
              </a:lnSpc>
              <a:spcBef>
                <a:spcPct val="0"/>
              </a:spcBef>
              <a:buFont typeface="Arial" panose="020B0604020202020204" pitchFamily="34" charset="0"/>
              <a:buChar char="•"/>
            </a:pPr>
            <a:r>
              <a:rPr lang="en-US" sz="2400" dirty="0">
                <a:solidFill>
                  <a:srgbClr val="FFFFFF"/>
                </a:solidFill>
                <a:latin typeface="Public Sans"/>
                <a:ea typeface="Public Sans"/>
                <a:cs typeface="Public Sans"/>
                <a:sym typeface="Public Sans"/>
              </a:rPr>
              <a:t>Debtor – person/entity who files for bankruptcy.</a:t>
            </a:r>
          </a:p>
          <a:p>
            <a:pPr marL="914400" lvl="1" indent="-457200" algn="just">
              <a:lnSpc>
                <a:spcPts val="4480"/>
              </a:lnSpc>
              <a:spcBef>
                <a:spcPct val="0"/>
              </a:spcBef>
              <a:buFont typeface="Arial" panose="020B0604020202020204" pitchFamily="34" charset="0"/>
              <a:buChar char="•"/>
            </a:pPr>
            <a:r>
              <a:rPr lang="en-US" sz="2400" dirty="0">
                <a:solidFill>
                  <a:srgbClr val="FFFFFF"/>
                </a:solidFill>
                <a:latin typeface="Public Sans"/>
                <a:ea typeface="Public Sans"/>
                <a:cs typeface="Public Sans"/>
                <a:sym typeface="Public Sans"/>
              </a:rPr>
              <a:t>Petition – documents filed by Debtor that start bankruptcy proceedings.</a:t>
            </a:r>
          </a:p>
          <a:p>
            <a:pPr marL="914400" lvl="1" indent="-457200" algn="just">
              <a:lnSpc>
                <a:spcPts val="4480"/>
              </a:lnSpc>
              <a:spcBef>
                <a:spcPct val="0"/>
              </a:spcBef>
              <a:buFont typeface="Arial" panose="020B0604020202020204" pitchFamily="34" charset="0"/>
              <a:buChar char="•"/>
            </a:pPr>
            <a:r>
              <a:rPr lang="en-US" sz="2400" dirty="0">
                <a:solidFill>
                  <a:srgbClr val="FFFFFF"/>
                </a:solidFill>
                <a:latin typeface="Public Sans"/>
                <a:ea typeface="Public Sans"/>
                <a:cs typeface="Public Sans"/>
                <a:sym typeface="Public Sans"/>
              </a:rPr>
              <a:t>Creditor – Debtor owes money to this person/entity.</a:t>
            </a:r>
          </a:p>
          <a:p>
            <a:pPr marL="914400" lvl="1" indent="-457200" algn="just">
              <a:lnSpc>
                <a:spcPts val="4480"/>
              </a:lnSpc>
              <a:spcBef>
                <a:spcPct val="0"/>
              </a:spcBef>
              <a:buFont typeface="Arial" panose="020B0604020202020204" pitchFamily="34" charset="0"/>
              <a:buChar char="•"/>
            </a:pPr>
            <a:r>
              <a:rPr lang="en-US" sz="2400" dirty="0">
                <a:solidFill>
                  <a:srgbClr val="FFFFFF"/>
                </a:solidFill>
                <a:latin typeface="Public Sans"/>
                <a:ea typeface="Public Sans"/>
                <a:cs typeface="Public Sans"/>
                <a:sym typeface="Public Sans"/>
              </a:rPr>
              <a:t>Trustee – person who administers the bankruptcy.</a:t>
            </a:r>
          </a:p>
          <a:p>
            <a:pPr marL="914400" lvl="1" indent="-457200" algn="just">
              <a:spcBef>
                <a:spcPct val="0"/>
              </a:spcBef>
              <a:buFont typeface="Arial" panose="020B0604020202020204" pitchFamily="34" charset="0"/>
              <a:buChar char="•"/>
            </a:pPr>
            <a:r>
              <a:rPr lang="en-US" sz="2400" dirty="0">
                <a:solidFill>
                  <a:srgbClr val="FFFFFF"/>
                </a:solidFill>
                <a:latin typeface="Public Sans"/>
                <a:ea typeface="Public Sans"/>
                <a:cs typeface="Public Sans"/>
                <a:sym typeface="Public Sans"/>
              </a:rPr>
              <a:t>Discharge – Order of Discharge is the paper Debtor receives at the end of a completed bankruptcy. It says Debtor no longer has the obligation to pay their debts. The obligation is discharged. </a:t>
            </a:r>
          </a:p>
          <a:p>
            <a:pPr marL="914400" lvl="1" indent="-457200" algn="just">
              <a:lnSpc>
                <a:spcPts val="4480"/>
              </a:lnSpc>
              <a:spcBef>
                <a:spcPct val="0"/>
              </a:spcBef>
              <a:buFont typeface="Arial" panose="020B0604020202020204" pitchFamily="34" charset="0"/>
              <a:buChar char="•"/>
            </a:pPr>
            <a:endParaRPr lang="en-US" sz="1400" dirty="0">
              <a:solidFill>
                <a:srgbClr val="FFFFFF"/>
              </a:solidFill>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sz="3200" b="0" i="0" u="none" strike="noStrike" kern="100" cap="none" spc="0" normalizeH="0" baseline="0" noProof="0" dirty="0">
              <a:ln>
                <a:noFill/>
              </a:ln>
              <a:solidFill>
                <a:prstClr val="white"/>
              </a:solidFill>
              <a:effectLst/>
              <a:uLnTx/>
              <a:uFillTx/>
              <a:latin typeface="Public Sans" panose="020B0604020202020204" charset="0"/>
              <a:ea typeface="Aptos" panose="020B0004020202020204" pitchFamily="34" charset="0"/>
              <a:cs typeface="Times New Roman" panose="02020603050405020304" pitchFamily="18" charset="0"/>
            </a:endParaRPr>
          </a:p>
        </p:txBody>
      </p:sp>
      <p:sp>
        <p:nvSpPr>
          <p:cNvPr id="4" name="Freeform 4">
            <a:extLst>
              <a:ext uri="{FF2B5EF4-FFF2-40B4-BE49-F238E27FC236}">
                <a16:creationId xmlns:a16="http://schemas.microsoft.com/office/drawing/2014/main" id="{5AB428C3-3836-F379-DD6F-5821E4A80B88}"/>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7506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74159DE5-EE28-6F42-F29B-44F01FCE6ED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431557D-C3B8-462E-B014-224451580E90}"/>
              </a:ext>
            </a:extLst>
          </p:cNvPr>
          <p:cNvSpPr txBox="1"/>
          <p:nvPr/>
        </p:nvSpPr>
        <p:spPr>
          <a:xfrm>
            <a:off x="152400" y="130412"/>
            <a:ext cx="18288000" cy="1334917"/>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72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Bankruptcy: A very brief summary </a:t>
            </a:r>
            <a:r>
              <a:rPr lang="en-US" sz="7200" i="1" spc="-381" dirty="0">
                <a:solidFill>
                  <a:srgbClr val="FFFFFF"/>
                </a:solidFill>
                <a:latin typeface="Fraunces Italics"/>
                <a:ea typeface="Fraunces Italics"/>
                <a:cs typeface="Fraunces Italics"/>
                <a:sym typeface="Fraunces Italics"/>
              </a:rPr>
              <a:t>c</a:t>
            </a:r>
            <a:r>
              <a:rPr kumimoji="0" lang="en-US" sz="7200" b="0" i="1" u="none" strike="noStrike" kern="1200" cap="none" spc="-381" normalizeH="0" baseline="0" noProof="0" dirty="0" err="1">
                <a:ln>
                  <a:noFill/>
                </a:ln>
                <a:solidFill>
                  <a:srgbClr val="FFFFFF"/>
                </a:solidFill>
                <a:effectLst/>
                <a:uLnTx/>
                <a:uFillTx/>
                <a:latin typeface="Fraunces Italics"/>
                <a:ea typeface="Fraunces Italics"/>
                <a:cs typeface="Fraunces Italics"/>
                <a:sym typeface="Fraunces Italics"/>
              </a:rPr>
              <a:t>ont’d</a:t>
            </a:r>
            <a:endParaRPr kumimoji="0" lang="en-US" sz="72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3" name="TextBox 3">
            <a:extLst>
              <a:ext uri="{FF2B5EF4-FFF2-40B4-BE49-F238E27FC236}">
                <a16:creationId xmlns:a16="http://schemas.microsoft.com/office/drawing/2014/main" id="{A68B493F-181B-FF41-471A-3F8EF5AE0920}"/>
              </a:ext>
            </a:extLst>
          </p:cNvPr>
          <p:cNvSpPr txBox="1"/>
          <p:nvPr/>
        </p:nvSpPr>
        <p:spPr>
          <a:xfrm>
            <a:off x="876300" y="1880755"/>
            <a:ext cx="16840200" cy="7136634"/>
          </a:xfrm>
          <a:prstGeom prst="rect">
            <a:avLst/>
          </a:prstGeom>
        </p:spPr>
        <p:txBody>
          <a:bodyPr wrap="square" lIns="0" tIns="0" rIns="0" bIns="0" rtlCol="0" anchor="t">
            <a:spAutoFit/>
          </a:bodyPr>
          <a:lstStyle/>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There are two purposes for bankruptcy: </a:t>
            </a:r>
          </a:p>
          <a:p>
            <a:pPr marL="914400" lvl="1" indent="-457200" algn="just">
              <a:lnSpc>
                <a:spcPts val="4480"/>
              </a:lnSpc>
              <a:spcBef>
                <a:spcPct val="0"/>
              </a:spcBef>
              <a:buFont typeface="Arial" panose="020B0604020202020204" pitchFamily="34" charset="0"/>
              <a:buChar cha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(1) a “fresh start” from debts through a discharge and </a:t>
            </a:r>
          </a:p>
          <a:p>
            <a:pPr marL="914400" lvl="1" indent="-457200" algn="just">
              <a:lnSpc>
                <a:spcPts val="4480"/>
              </a:lnSpc>
              <a:spcBef>
                <a:spcPct val="0"/>
              </a:spcBef>
              <a:buFont typeface="Arial" panose="020B0604020202020204" pitchFamily="34" charset="0"/>
              <a:buChar cha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(2) an automatic stay. </a:t>
            </a: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There are two types of consumer bankruptcies: Cha</a:t>
            </a:r>
            <a:r>
              <a:rPr lang="en-US" sz="2300" dirty="0" err="1">
                <a:solidFill>
                  <a:srgbClr val="FFFFFF"/>
                </a:solidFill>
                <a:latin typeface="Public Sans"/>
                <a:ea typeface="Public Sans"/>
                <a:cs typeface="Public Sans"/>
                <a:sym typeface="Public Sans"/>
              </a:rPr>
              <a:t>pter</a:t>
            </a:r>
            <a:r>
              <a:rPr lang="en-US" sz="2300" dirty="0">
                <a:solidFill>
                  <a:srgbClr val="FFFFFF"/>
                </a:solidFill>
                <a:latin typeface="Public Sans"/>
                <a:ea typeface="Public Sans"/>
                <a:cs typeface="Public Sans"/>
                <a:sym typeface="Public Sans"/>
              </a:rPr>
              <a:t> 7 and </a:t>
            </a: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Chapter 13</a:t>
            </a: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Chapter 7 (3-6 months)</a:t>
            </a:r>
          </a:p>
          <a:p>
            <a:pPr marL="914400" lvl="1" indent="-457200" algn="just">
              <a:lnSpc>
                <a:spcPts val="4480"/>
              </a:lnSpc>
              <a:spcBef>
                <a:spcPct val="0"/>
              </a:spcBef>
              <a:buFont typeface="Arial" panose="020B0604020202020204" pitchFamily="34" charset="0"/>
              <a:buChar cha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Trustee will sell assets that are not exempted (protected). The Trustee uses the funds to pay creditors. </a:t>
            </a:r>
          </a:p>
          <a:p>
            <a:pPr marL="914400" lvl="1" indent="-457200" algn="just">
              <a:spcBef>
                <a:spcPct val="0"/>
              </a:spcBef>
              <a:buFont typeface="Arial" panose="020B0604020202020204" pitchFamily="34" charset="0"/>
              <a:buChar cha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To qualify</a:t>
            </a:r>
            <a:r>
              <a:rPr lang="en-US" sz="2300" dirty="0">
                <a:solidFill>
                  <a:srgbClr val="FFFFFF"/>
                </a:solidFill>
                <a:latin typeface="Public Sans"/>
                <a:ea typeface="Public Sans"/>
                <a:cs typeface="Public Sans"/>
                <a:sym typeface="Public Sans"/>
              </a:rPr>
              <a:t>, </a:t>
            </a: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Debtor must be under the median </a:t>
            </a:r>
            <a:r>
              <a:rPr lang="en-US" sz="2300" dirty="0">
                <a:solidFill>
                  <a:srgbClr val="FFFFFF"/>
                </a:solidFill>
                <a:latin typeface="Public Sans"/>
                <a:ea typeface="Public Sans"/>
                <a:cs typeface="Public Sans"/>
                <a:sym typeface="Public Sans"/>
              </a:rPr>
              <a:t>income for their household size. Median income is set by U.S. Trustee Program and U.S. Census Bureau.  </a:t>
            </a:r>
          </a:p>
          <a:p>
            <a:pPr marL="914400" lvl="1" indent="-457200" algn="just">
              <a:lnSpc>
                <a:spcPts val="4480"/>
              </a:lnSpc>
              <a:spcBef>
                <a:spcPct val="0"/>
              </a:spcBef>
              <a:buFont typeface="Arial" panose="020B0604020202020204" pitchFamily="34" charset="0"/>
              <a:buChar char="•"/>
            </a:pPr>
            <a:r>
              <a:rPr lang="en-US" sz="2300" dirty="0">
                <a:solidFill>
                  <a:srgbClr val="FFFFFF"/>
                </a:solidFill>
                <a:latin typeface="Public Sans"/>
                <a:ea typeface="Public Sans"/>
                <a:cs typeface="Public Sans"/>
                <a:sym typeface="Public Sans"/>
              </a:rPr>
              <a:t>Debtor, creditors (DSO recipients), Chapter 7 Trustee, the Judge</a:t>
            </a:r>
          </a:p>
          <a:p>
            <a:pPr marL="914400" lvl="1" indent="-457200" algn="just">
              <a:lnSpc>
                <a:spcPts val="4480"/>
              </a:lnSpc>
              <a:spcBef>
                <a:spcPct val="0"/>
              </a:spcBef>
              <a:buFont typeface="Arial" panose="020B0604020202020204" pitchFamily="34" charset="0"/>
              <a:buChar char="•"/>
            </a:pPr>
            <a:r>
              <a:rPr lang="en-US" sz="2300" dirty="0">
                <a:solidFill>
                  <a:srgbClr val="FFFFFF"/>
                </a:solidFill>
                <a:latin typeface="Public Sans"/>
                <a:ea typeface="Public Sans"/>
                <a:cs typeface="Public Sans"/>
                <a:sym typeface="Public Sans"/>
              </a:rPr>
              <a:t>341 Meeting of Creditors</a:t>
            </a:r>
          </a:p>
          <a:p>
            <a:pPr lvl="1" algn="just">
              <a:lnSpc>
                <a:spcPts val="4480"/>
              </a:lnSpc>
              <a:spcBef>
                <a:spcPct val="0"/>
              </a:spcBef>
            </a:pPr>
            <a:endParaRPr lang="en-US" sz="23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2300" dirty="0">
                <a:solidFill>
                  <a:srgbClr val="FFFFFF"/>
                </a:solidFill>
                <a:latin typeface="Public Sans"/>
                <a:ea typeface="Public Sans"/>
                <a:cs typeface="Public Sans"/>
                <a:sym typeface="Public Sans"/>
              </a:rPr>
              <a:t>Practice Tip: If your client (DSO recipient) wants to go to their ex-spouse’s MOC to ask questions, they probably shouldn’t. </a:t>
            </a: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sz="3200" b="0" i="0" u="none" strike="noStrike" kern="100" cap="none" spc="0" normalizeH="0" baseline="0" noProof="0" dirty="0">
              <a:ln>
                <a:noFill/>
              </a:ln>
              <a:solidFill>
                <a:prstClr val="white"/>
              </a:solidFill>
              <a:effectLst/>
              <a:uLnTx/>
              <a:uFillTx/>
              <a:latin typeface="Public Sans" panose="020B0604020202020204" charset="0"/>
              <a:ea typeface="Aptos" panose="020B0004020202020204" pitchFamily="34" charset="0"/>
              <a:cs typeface="Times New Roman" panose="02020603050405020304" pitchFamily="18" charset="0"/>
            </a:endParaRPr>
          </a:p>
        </p:txBody>
      </p:sp>
      <p:sp>
        <p:nvSpPr>
          <p:cNvPr id="4" name="Freeform 4">
            <a:extLst>
              <a:ext uri="{FF2B5EF4-FFF2-40B4-BE49-F238E27FC236}">
                <a16:creationId xmlns:a16="http://schemas.microsoft.com/office/drawing/2014/main" id="{8156DF0B-5A0F-4CC9-248A-8BFB2652489C}"/>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41905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183BCBC0-CF37-52E3-3279-F298CE0BAB8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CA0DC0FD-65F0-2D1A-35FB-3C65ADB89DAE}"/>
              </a:ext>
            </a:extLst>
          </p:cNvPr>
          <p:cNvSpPr txBox="1"/>
          <p:nvPr/>
        </p:nvSpPr>
        <p:spPr>
          <a:xfrm>
            <a:off x="152400" y="130412"/>
            <a:ext cx="18288000" cy="1334917"/>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72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Bankruptcy: A very brief summary c</a:t>
            </a:r>
            <a:r>
              <a:rPr kumimoji="0" lang="en-US" sz="7200" b="0" i="1" u="none" strike="noStrike" kern="1200" cap="none" spc="-381" normalizeH="0" baseline="0" noProof="0" dirty="0" err="1">
                <a:ln>
                  <a:noFill/>
                </a:ln>
                <a:solidFill>
                  <a:srgbClr val="FFFFFF"/>
                </a:solidFill>
                <a:effectLst/>
                <a:uLnTx/>
                <a:uFillTx/>
                <a:latin typeface="Fraunces Italics"/>
                <a:ea typeface="Fraunces Italics"/>
                <a:cs typeface="Fraunces Italics"/>
                <a:sym typeface="Fraunces Italics"/>
              </a:rPr>
              <a:t>ont’d</a:t>
            </a:r>
            <a:endParaRPr kumimoji="0" lang="en-US" sz="72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3" name="TextBox 3">
            <a:extLst>
              <a:ext uri="{FF2B5EF4-FFF2-40B4-BE49-F238E27FC236}">
                <a16:creationId xmlns:a16="http://schemas.microsoft.com/office/drawing/2014/main" id="{E6A1E449-0573-CAF2-2391-35D84E463DC1}"/>
              </a:ext>
            </a:extLst>
          </p:cNvPr>
          <p:cNvSpPr txBox="1"/>
          <p:nvPr/>
        </p:nvSpPr>
        <p:spPr>
          <a:xfrm>
            <a:off x="876300" y="2628900"/>
            <a:ext cx="16840200" cy="4566699"/>
          </a:xfrm>
          <a:prstGeom prst="rect">
            <a:avLst/>
          </a:prstGeom>
        </p:spPr>
        <p:txBody>
          <a:bodyPr wrap="square" lIns="0" tIns="0" rIns="0" bIns="0" rtlCol="0" anchor="t">
            <a:spAutoFit/>
          </a:bodyPr>
          <a:lstStyle/>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Chapter 13</a:t>
            </a:r>
          </a:p>
          <a:p>
            <a:pPr marL="914400" marR="0" lvl="1"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Repayment plans from 36-60 months that pay a dividend (0%-100% plus interest) to unsecured creditors. </a:t>
            </a:r>
          </a:p>
          <a:p>
            <a:pPr marL="914400" marR="0" lvl="1"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Chapter 13 is typically used to protect assets or equity that cannot be protected. </a:t>
            </a:r>
          </a:p>
          <a:p>
            <a:pPr marL="914400" marR="0" lvl="1"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Plans are calculated using equation called the best in</a:t>
            </a:r>
            <a:r>
              <a:rPr kumimoji="0" lang="en-US" sz="2300" b="0" i="0" u="none" strike="noStrike" kern="1200" cap="none" spc="0" normalizeH="0" baseline="0" noProof="0" dirty="0" err="1">
                <a:ln>
                  <a:noFill/>
                </a:ln>
                <a:solidFill>
                  <a:srgbClr val="FFFFFF"/>
                </a:solidFill>
                <a:effectLst/>
                <a:uLnTx/>
                <a:uFillTx/>
                <a:latin typeface="Public Sans"/>
                <a:ea typeface="Public Sans"/>
                <a:cs typeface="Public Sans"/>
                <a:sym typeface="Public Sans"/>
              </a:rPr>
              <a:t>terest</a:t>
            </a: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 of creditors test. </a:t>
            </a:r>
          </a:p>
          <a:p>
            <a:pPr marL="914400" marR="0" lvl="1"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Plan treatment varies on type creditor. </a:t>
            </a:r>
          </a:p>
          <a:p>
            <a:pPr marL="1371600" lvl="2" indent="-457200" algn="just">
              <a:lnSpc>
                <a:spcPts val="4480"/>
              </a:lnSpc>
              <a:spcBef>
                <a:spcPct val="0"/>
              </a:spcBef>
              <a:buFont typeface="Arial" panose="020B0604020202020204" pitchFamily="34" charset="0"/>
              <a:buChar char="•"/>
            </a:pPr>
            <a:r>
              <a:rPr lang="en-US" sz="2300" dirty="0">
                <a:solidFill>
                  <a:srgbClr val="FFFFFF"/>
                </a:solidFill>
                <a:latin typeface="Public Sans"/>
                <a:ea typeface="Public Sans"/>
                <a:cs typeface="Public Sans"/>
                <a:sym typeface="Public Sans"/>
              </a:rPr>
              <a:t>Mortgages v. cars v. new cars v. government debts or priority debts v. unsecured debts</a:t>
            </a: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marR="0" lvl="1"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sz="3200" b="0" i="0" u="none" strike="noStrike" kern="100" cap="none" spc="0" normalizeH="0" baseline="0" noProof="0" dirty="0">
              <a:ln>
                <a:noFill/>
              </a:ln>
              <a:solidFill>
                <a:prstClr val="white"/>
              </a:solidFill>
              <a:effectLst/>
              <a:uLnTx/>
              <a:uFillTx/>
              <a:latin typeface="Public Sans" panose="020B0604020202020204" charset="0"/>
              <a:ea typeface="Aptos" panose="020B0004020202020204" pitchFamily="34" charset="0"/>
              <a:cs typeface="Times New Roman" panose="02020603050405020304" pitchFamily="18" charset="0"/>
            </a:endParaRPr>
          </a:p>
        </p:txBody>
      </p:sp>
      <p:sp>
        <p:nvSpPr>
          <p:cNvPr id="4" name="Freeform 4">
            <a:extLst>
              <a:ext uri="{FF2B5EF4-FFF2-40B4-BE49-F238E27FC236}">
                <a16:creationId xmlns:a16="http://schemas.microsoft.com/office/drawing/2014/main" id="{62DC68FB-CED4-7AD8-A19D-10AFAA93BD38}"/>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64159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DE4702ED-FC39-4421-E4E0-3CB070DB964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F3299E5F-1447-8FBE-2730-CFA2571A9F02}"/>
              </a:ext>
            </a:extLst>
          </p:cNvPr>
          <p:cNvSpPr txBox="1"/>
          <p:nvPr/>
        </p:nvSpPr>
        <p:spPr>
          <a:xfrm>
            <a:off x="152400" y="190500"/>
            <a:ext cx="18288000" cy="1315809"/>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lang="en-US" sz="6600" i="1" spc="-381" dirty="0">
                <a:solidFill>
                  <a:srgbClr val="FFFFFF"/>
                </a:solidFill>
                <a:latin typeface="Fraunces Italics"/>
                <a:ea typeface="Fraunces Italics"/>
                <a:cs typeface="Fraunces Italics"/>
                <a:sym typeface="Fraunces Italics"/>
              </a:rPr>
              <a:t>So, your family law client</a:t>
            </a:r>
            <a:r>
              <a:rPr kumimoji="0" lang="en-US" sz="6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 wants to file for bankruptcy?</a:t>
            </a:r>
          </a:p>
        </p:txBody>
      </p:sp>
      <p:sp>
        <p:nvSpPr>
          <p:cNvPr id="3" name="TextBox 3">
            <a:extLst>
              <a:ext uri="{FF2B5EF4-FFF2-40B4-BE49-F238E27FC236}">
                <a16:creationId xmlns:a16="http://schemas.microsoft.com/office/drawing/2014/main" id="{04AC9909-91C6-8087-6E4C-7382D9DA36D6}"/>
              </a:ext>
            </a:extLst>
          </p:cNvPr>
          <p:cNvSpPr txBox="1"/>
          <p:nvPr/>
        </p:nvSpPr>
        <p:spPr>
          <a:xfrm>
            <a:off x="1086108" y="1816765"/>
            <a:ext cx="16840200" cy="7179979"/>
          </a:xfrm>
          <a:prstGeom prst="rect">
            <a:avLst/>
          </a:prstGeom>
        </p:spPr>
        <p:txBody>
          <a:bodyPr wrap="square" lIns="0" tIns="0" rIns="0" bIns="0" rtlCol="0" anchor="t">
            <a:spAutoFit/>
          </a:bodyPr>
          <a:lstStyle/>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r>
              <a:rPr lang="en-US" sz="2000" dirty="0">
                <a:solidFill>
                  <a:srgbClr val="FFFFFF"/>
                </a:solidFill>
                <a:latin typeface="Public Sans"/>
                <a:ea typeface="Public Sans"/>
                <a:cs typeface="Public Sans"/>
                <a:sym typeface="Public Sans"/>
              </a:rPr>
              <a:t>Practice Tip: Get divorced first. </a:t>
            </a:r>
          </a:p>
          <a:p>
            <a:pPr marL="914400" lvl="1" indent="-457200" algn="just">
              <a:lnSpc>
                <a:spcPts val="4480"/>
              </a:lnSpc>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Finalize divorce first (if possible). </a:t>
            </a:r>
          </a:p>
          <a:p>
            <a:pPr marL="914400" lvl="1" indent="-457200" algn="just">
              <a:lnSpc>
                <a:spcPts val="4480"/>
              </a:lnSpc>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Get copies of Order of divorce/divorce decree, martial dissolutions agreements (MDAs), and child support/custody orders.</a:t>
            </a:r>
          </a:p>
          <a:p>
            <a:pPr marL="457200" indent="-457200" algn="just">
              <a:lnSpc>
                <a:spcPts val="4480"/>
              </a:lnSpc>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Why?</a:t>
            </a:r>
          </a:p>
          <a:p>
            <a:pPr marL="914400" lvl="1" indent="-457200" algn="just">
              <a:lnSpc>
                <a:spcPts val="4480"/>
              </a:lnSpc>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Bankruptcy attorney, Bankruptcy Court, and Trustees will look at court orders. </a:t>
            </a:r>
          </a:p>
          <a:p>
            <a:pPr marL="914400" lvl="1" indent="-457200" algn="just">
              <a:lnSpc>
                <a:spcPts val="4480"/>
              </a:lnSpc>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Orders and MDA can help determine Chapter 13 plan payments. For example: child support payments, arrears, or not in plan at all. </a:t>
            </a:r>
          </a:p>
          <a:p>
            <a:pPr marL="914400" lvl="1" indent="-457200" algn="just">
              <a:lnSpc>
                <a:spcPts val="4480"/>
              </a:lnSpc>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May resolve preference actions, also known as fraudulent transfers. </a:t>
            </a:r>
          </a:p>
          <a:p>
            <a:pPr marL="1371600" lvl="2" indent="-457200" algn="just">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Transfers made friends and family within one (1) year are highly scrutinized, but court order or MDA can explain transfer. Trustees can reverse these transfers by suing friends or family. For example: MDA can explain why real property with equity was quit claimed from debtor to ex-spouse. </a:t>
            </a:r>
          </a:p>
          <a:p>
            <a:pPr marL="457200" lvl="0" indent="-457200" algn="just">
              <a:lnSpc>
                <a:spcPts val="4480"/>
              </a:lnSpc>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Marital Dissolution Agreements </a:t>
            </a:r>
          </a:p>
          <a:p>
            <a:pPr marL="914400" lvl="1" indent="-457200" algn="just">
              <a:lnSpc>
                <a:spcPts val="4480"/>
              </a:lnSpc>
              <a:spcBef>
                <a:spcPct val="0"/>
              </a:spcBef>
              <a:buFont typeface="Arial" panose="020B0604020202020204" pitchFamily="34" charset="0"/>
              <a:buChar char="•"/>
              <a:defRPr/>
            </a:pPr>
            <a:r>
              <a:rPr lang="en-US" sz="2000" dirty="0">
                <a:solidFill>
                  <a:srgbClr val="FFFFFF"/>
                </a:solidFill>
                <a:latin typeface="Public Sans"/>
                <a:ea typeface="Public Sans"/>
                <a:cs typeface="Public Sans"/>
                <a:sym typeface="Public Sans"/>
              </a:rPr>
              <a:t>Helps determine what is property of the bankruptcy estate post-divorce. Basically, who owns what?</a:t>
            </a:r>
          </a:p>
          <a:p>
            <a:pPr lvl="1" algn="just">
              <a:lnSpc>
                <a:spcPts val="4480"/>
              </a:lnSpc>
              <a:spcBef>
                <a:spcPct val="0"/>
              </a:spcBef>
              <a:defRPr/>
            </a:pPr>
            <a:endParaRPr lang="en-US" sz="2000" dirty="0">
              <a:solidFill>
                <a:srgbClr val="FFFFFF"/>
              </a:solidFill>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b="0" i="0" u="none" strike="noStrike" kern="100" cap="none" spc="0" normalizeH="0" baseline="0" noProof="0" dirty="0">
              <a:ln>
                <a:noFill/>
              </a:ln>
              <a:solidFill>
                <a:prstClr val="white"/>
              </a:solidFill>
              <a:effectLst/>
              <a:uLnTx/>
              <a:uFillTx/>
              <a:latin typeface="Public Sans" panose="020B0604020202020204" charset="0"/>
              <a:ea typeface="Aptos" panose="020B0004020202020204" pitchFamily="34" charset="0"/>
              <a:cs typeface="Times New Roman" panose="02020603050405020304" pitchFamily="18" charset="0"/>
            </a:endParaRPr>
          </a:p>
        </p:txBody>
      </p:sp>
      <p:sp>
        <p:nvSpPr>
          <p:cNvPr id="4" name="Freeform 4">
            <a:extLst>
              <a:ext uri="{FF2B5EF4-FFF2-40B4-BE49-F238E27FC236}">
                <a16:creationId xmlns:a16="http://schemas.microsoft.com/office/drawing/2014/main" id="{324D7E20-C691-4E0A-586B-8D9C262AF75D}"/>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22416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259500A1-FF82-3D00-CBFD-7F27B14E6A5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726AE0A2-C607-53CA-7BBF-46A0AF001B76}"/>
              </a:ext>
            </a:extLst>
          </p:cNvPr>
          <p:cNvSpPr txBox="1"/>
          <p:nvPr/>
        </p:nvSpPr>
        <p:spPr>
          <a:xfrm>
            <a:off x="228600" y="315335"/>
            <a:ext cx="18288000" cy="1315809"/>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6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So, your family law client wants to file for bankruptcy?</a:t>
            </a:r>
          </a:p>
        </p:txBody>
      </p:sp>
      <p:sp>
        <p:nvSpPr>
          <p:cNvPr id="3" name="TextBox 3">
            <a:extLst>
              <a:ext uri="{FF2B5EF4-FFF2-40B4-BE49-F238E27FC236}">
                <a16:creationId xmlns:a16="http://schemas.microsoft.com/office/drawing/2014/main" id="{ED4E4194-6EA3-122F-F333-1E0E0E0EE079}"/>
              </a:ext>
            </a:extLst>
          </p:cNvPr>
          <p:cNvSpPr txBox="1"/>
          <p:nvPr/>
        </p:nvSpPr>
        <p:spPr>
          <a:xfrm>
            <a:off x="723900" y="2095500"/>
            <a:ext cx="16840200" cy="9429569"/>
          </a:xfrm>
          <a:prstGeom prst="rect">
            <a:avLst/>
          </a:prstGeom>
        </p:spPr>
        <p:txBody>
          <a:bodyPr wrap="square" lIns="0" tIns="0" rIns="0" bIns="0" rtlCol="0" anchor="t">
            <a:spAutoFit/>
          </a:bodyPr>
          <a:lstStyle/>
          <a:p>
            <a:pPr marL="457200"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Practice Tip: Follow through on MDAs. </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If MDA says to transfer title/deed, then do it as soon as possible. </a:t>
            </a:r>
          </a:p>
          <a:p>
            <a:pPr marL="457200"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Why? </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Could affect whether property is property of the bankruptcy estate. Estate determined at time of filing. </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Prevent mortgage issues. Mortgage servicer may not accept plan payments because not on account.</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Cars - you can’t pay a debt you don’t owe. </a:t>
            </a:r>
          </a:p>
          <a:p>
            <a:pPr marL="914400" lvl="1" indent="-457200" algn="just">
              <a:spcBef>
                <a:spcPct val="0"/>
              </a:spcBef>
              <a:buFont typeface="Arial" panose="020B0604020202020204" pitchFamily="34" charset="0"/>
              <a:buChar char="•"/>
              <a:defRPr/>
            </a:pPr>
            <a:r>
              <a:rPr lang="en-US" sz="2400" dirty="0">
                <a:solidFill>
                  <a:srgbClr val="FFFFFF"/>
                </a:solidFill>
                <a:latin typeface="Public Sans"/>
                <a:ea typeface="Public Sans"/>
                <a:cs typeface="Public Sans"/>
                <a:sym typeface="Public Sans"/>
              </a:rPr>
              <a:t>Again, can resolve or prevent p</a:t>
            </a: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reference/fraudulent transfer issues where the trustee reverses the transfer and sue the transferee. </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Prevent Schedule I and J issues (income and expenses). Child support or alimony must be listed. </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Cosigner issues</a:t>
            </a:r>
          </a:p>
          <a:p>
            <a:pPr marL="1371600" lvl="2"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May have to surrender interest</a:t>
            </a:r>
            <a:r>
              <a:rPr lang="en-US" sz="2400" dirty="0">
                <a:solidFill>
                  <a:srgbClr val="FFFFFF"/>
                </a:solidFill>
                <a:latin typeface="Public Sans"/>
                <a:ea typeface="Public Sans"/>
                <a:cs typeface="Public Sans"/>
                <a:sym typeface="Public Sans"/>
              </a:rPr>
              <a:t> and grant co-debtor relief. </a:t>
            </a:r>
          </a:p>
          <a:p>
            <a:pPr marL="1371600" lvl="2" indent="-457200" algn="just">
              <a:spcBef>
                <a:spcPct val="0"/>
              </a:spcBef>
              <a:buFont typeface="Arial" panose="020B0604020202020204" pitchFamily="34" charset="0"/>
              <a:buChar char="•"/>
              <a:defRPr/>
            </a:pPr>
            <a:r>
              <a:rPr lang="en-US" sz="2400" dirty="0">
                <a:solidFill>
                  <a:srgbClr val="FFFFFF"/>
                </a:solidFill>
                <a:latin typeface="Public Sans"/>
                <a:ea typeface="Public Sans"/>
                <a:cs typeface="Public Sans"/>
                <a:sym typeface="Public Sans"/>
              </a:rPr>
              <a:t>May determine whether bankruptcy attorney elects c</a:t>
            </a:r>
            <a:r>
              <a:rPr kumimoji="0" lang="en-US" sz="2400" b="0" i="0" u="none" strike="noStrike" kern="1200" cap="none" spc="0" normalizeH="0" baseline="0" noProof="0" dirty="0" err="1">
                <a:ln>
                  <a:noFill/>
                </a:ln>
                <a:solidFill>
                  <a:srgbClr val="FFFFFF"/>
                </a:solidFill>
                <a:effectLst/>
                <a:uLnTx/>
                <a:uFillTx/>
                <a:latin typeface="Public Sans"/>
                <a:ea typeface="Public Sans"/>
                <a:cs typeface="Public Sans"/>
                <a:sym typeface="Public Sans"/>
              </a:rPr>
              <a:t>ontract</a:t>
            </a: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 rate versus prime interest rate to protect co-debtor. </a:t>
            </a:r>
          </a:p>
          <a:p>
            <a:pPr marL="1371600" lvl="2" indent="-457200" algn="just">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If not </a:t>
            </a:r>
            <a:r>
              <a:rPr lang="en-US" sz="2400" dirty="0">
                <a:solidFill>
                  <a:srgbClr val="FFFFFF"/>
                </a:solidFill>
                <a:latin typeface="Public Sans"/>
                <a:ea typeface="Public Sans"/>
                <a:cs typeface="Public Sans"/>
                <a:sym typeface="Public Sans"/>
              </a:rPr>
              <a:t>properly listed, co-debtor may still owe after bk and debtor m</a:t>
            </a: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ay not get car title back even if your client gets a discharge.</a:t>
            </a:r>
          </a:p>
          <a:p>
            <a:pPr marL="457200" indent="-457200" algn="just">
              <a:lnSpc>
                <a:spcPts val="3700"/>
              </a:lnSpc>
              <a:spcBef>
                <a:spcPct val="0"/>
              </a:spcBef>
              <a:buFont typeface="Arial" panose="020B0604020202020204" pitchFamily="34" charset="0"/>
              <a:buChar char="•"/>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indent="-457200" algn="just">
              <a:lnSpc>
                <a:spcPts val="4480"/>
              </a:lnSpc>
              <a:spcBef>
                <a:spcPct val="0"/>
              </a:spcBef>
              <a:buFont typeface="Arial" panose="020B0604020202020204" pitchFamily="34" charset="0"/>
              <a:buChar char="•"/>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lvl="1" indent="-457200" algn="just">
              <a:lnSpc>
                <a:spcPts val="4480"/>
              </a:lnSpc>
              <a:spcBef>
                <a:spcPct val="0"/>
              </a:spcBef>
              <a:buFont typeface="Arial" panose="020B0604020202020204" pitchFamily="34" charset="0"/>
              <a:buChar char="•"/>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sz="3200" b="0" i="0" u="none" strike="noStrike" kern="100" cap="none" spc="0" normalizeH="0" baseline="0" noProof="0" dirty="0">
              <a:ln>
                <a:noFill/>
              </a:ln>
              <a:solidFill>
                <a:prstClr val="white"/>
              </a:solidFill>
              <a:effectLst/>
              <a:uLnTx/>
              <a:uFillTx/>
              <a:latin typeface="Public Sans" panose="020B0604020202020204" charset="0"/>
              <a:ea typeface="Aptos" panose="020B0004020202020204" pitchFamily="34" charset="0"/>
              <a:cs typeface="Times New Roman" panose="02020603050405020304" pitchFamily="18" charset="0"/>
            </a:endParaRPr>
          </a:p>
        </p:txBody>
      </p:sp>
      <p:sp>
        <p:nvSpPr>
          <p:cNvPr id="4" name="Freeform 4">
            <a:extLst>
              <a:ext uri="{FF2B5EF4-FFF2-40B4-BE49-F238E27FC236}">
                <a16:creationId xmlns:a16="http://schemas.microsoft.com/office/drawing/2014/main" id="{9AE9BA7C-7CEB-0B49-230B-9407703AE28C}"/>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63782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7F3537D2-6D7B-07E1-BDC1-210BE2B1CF0F}"/>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8385515B-667F-33F1-15E9-6FBC536A838A}"/>
              </a:ext>
            </a:extLst>
          </p:cNvPr>
          <p:cNvSpPr txBox="1"/>
          <p:nvPr/>
        </p:nvSpPr>
        <p:spPr>
          <a:xfrm>
            <a:off x="228600" y="315335"/>
            <a:ext cx="18288000" cy="1315809"/>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6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So, your family law client wants to file for bankruptcy?</a:t>
            </a:r>
          </a:p>
        </p:txBody>
      </p:sp>
      <p:sp>
        <p:nvSpPr>
          <p:cNvPr id="3" name="TextBox 3">
            <a:extLst>
              <a:ext uri="{FF2B5EF4-FFF2-40B4-BE49-F238E27FC236}">
                <a16:creationId xmlns:a16="http://schemas.microsoft.com/office/drawing/2014/main" id="{CB75BE99-5D66-E209-8380-6E979B130EAE}"/>
              </a:ext>
            </a:extLst>
          </p:cNvPr>
          <p:cNvSpPr txBox="1"/>
          <p:nvPr/>
        </p:nvSpPr>
        <p:spPr>
          <a:xfrm>
            <a:off x="723900" y="2095500"/>
            <a:ext cx="16840200" cy="6054286"/>
          </a:xfrm>
          <a:prstGeom prst="rect">
            <a:avLst/>
          </a:prstGeom>
        </p:spPr>
        <p:txBody>
          <a:bodyPr wrap="square" lIns="0" tIns="0" rIns="0" bIns="0" rtlCol="0" anchor="t">
            <a:spAutoFit/>
          </a:bodyPr>
          <a:lstStyle/>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Another note on MDAs: </a:t>
            </a:r>
          </a:p>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Be clear in MDA on when/where/how to transfer titles.</a:t>
            </a:r>
          </a:p>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List which debts belong to who.</a:t>
            </a:r>
          </a:p>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List last four digits of account numbers.</a:t>
            </a:r>
          </a:p>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marR="0" lvl="1"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sz="3200" b="0" i="0" u="none" strike="noStrike" kern="100" cap="none" spc="0" normalizeH="0" baseline="0" noProof="0" dirty="0">
              <a:ln>
                <a:noFill/>
              </a:ln>
              <a:solidFill>
                <a:prstClr val="white"/>
              </a:solidFill>
              <a:effectLst/>
              <a:uLnTx/>
              <a:uFillTx/>
              <a:latin typeface="Public Sans" panose="020B0604020202020204" charset="0"/>
              <a:ea typeface="Aptos" panose="020B0004020202020204" pitchFamily="34" charset="0"/>
              <a:cs typeface="Times New Roman" panose="02020603050405020304" pitchFamily="18" charset="0"/>
            </a:endParaRPr>
          </a:p>
        </p:txBody>
      </p:sp>
      <p:sp>
        <p:nvSpPr>
          <p:cNvPr id="4" name="Freeform 4">
            <a:extLst>
              <a:ext uri="{FF2B5EF4-FFF2-40B4-BE49-F238E27FC236}">
                <a16:creationId xmlns:a16="http://schemas.microsoft.com/office/drawing/2014/main" id="{1441E0BA-C8F7-8080-2DB1-09FD7BC28F12}"/>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9258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B7CDCB61-2C0A-461A-AA56-08446716C631}"/>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D9F1AED6-115A-3AA2-9049-82E8587F72EB}"/>
              </a:ext>
            </a:extLst>
          </p:cNvPr>
          <p:cNvSpPr txBox="1"/>
          <p:nvPr/>
        </p:nvSpPr>
        <p:spPr>
          <a:xfrm>
            <a:off x="228600" y="315335"/>
            <a:ext cx="18288000" cy="1360309"/>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80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Is your client already in a bankruptcy?</a:t>
            </a:r>
          </a:p>
        </p:txBody>
      </p:sp>
      <p:sp>
        <p:nvSpPr>
          <p:cNvPr id="3" name="TextBox 3">
            <a:extLst>
              <a:ext uri="{FF2B5EF4-FFF2-40B4-BE49-F238E27FC236}">
                <a16:creationId xmlns:a16="http://schemas.microsoft.com/office/drawing/2014/main" id="{32BE9472-C713-374A-DFFF-998D3D2A681F}"/>
              </a:ext>
            </a:extLst>
          </p:cNvPr>
          <p:cNvSpPr txBox="1"/>
          <p:nvPr/>
        </p:nvSpPr>
        <p:spPr>
          <a:xfrm>
            <a:off x="952500" y="2095500"/>
            <a:ext cx="16840200" cy="9850197"/>
          </a:xfrm>
          <a:prstGeom prst="rect">
            <a:avLst/>
          </a:prstGeom>
        </p:spPr>
        <p:txBody>
          <a:bodyPr wrap="square" lIns="0" tIns="0" rIns="0" bIns="0" rtlCol="0" anchor="t">
            <a:spAutoFit/>
          </a:bodyPr>
          <a:lstStyle/>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If it is a joint case, debtors can continue without changes if they agree. </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This doesn’t usually happen because it’s rare they can agree. </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They need to tell their bankruptcy attorney they want to file a divorce. Attorney may withdraw as counsel. </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Client could dismiss their case, and each refile separately. Maybe motion to deconsolidate case. </a:t>
            </a:r>
          </a:p>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If in an individual case, your client may continue in the case, but it will require a few motions. </a:t>
            </a:r>
          </a:p>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Practice Tip: You will need to contact their bankruptcy attorney. </a:t>
            </a:r>
          </a:p>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Why? </a:t>
            </a:r>
          </a:p>
          <a:p>
            <a:pPr marL="914400" lvl="1" indent="-457200" algn="just">
              <a:lnSpc>
                <a:spcPts val="3700"/>
              </a:lnSpc>
              <a:spcBef>
                <a:spcPct val="0"/>
              </a:spcBef>
              <a:buFont typeface="Arial" panose="020B0604020202020204" pitchFamily="34" charset="0"/>
              <a:buChar char="•"/>
              <a:defRPr/>
            </a:pPr>
            <a:r>
              <a:rPr lang="en-US" sz="2400" dirty="0">
                <a:solidFill>
                  <a:srgbClr val="FFFFFF"/>
                </a:solidFill>
                <a:latin typeface="Public Sans"/>
                <a:ea typeface="Public Sans"/>
                <a:cs typeface="Public Sans"/>
                <a:sym typeface="Public Sans"/>
              </a:rPr>
              <a:t>Motion to Employ a Professional (divorce attorney or realtor)– the earlier the better.</a:t>
            </a: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Agreed Order/Motion for Limited Relief from the Automatic Stay for Equitable Distribution</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Motion to List Real Property</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Motion to Sell Real Property</a:t>
            </a:r>
          </a:p>
          <a:p>
            <a:pPr marL="914400" lvl="1" indent="-457200" algn="just">
              <a:lnSpc>
                <a:spcPts val="3700"/>
              </a:lnSpc>
              <a:spcBef>
                <a:spcPct val="0"/>
              </a:spcBef>
              <a:buFont typeface="Arial" panose="020B0604020202020204" pitchFamily="34" charset="0"/>
              <a:buChar char="•"/>
              <a:defRPr/>
            </a:pPr>
            <a:r>
              <a:rPr lang="en-US" sz="2400" dirty="0">
                <a:solidFill>
                  <a:srgbClr val="FFFFFF"/>
                </a:solidFill>
                <a:latin typeface="Public Sans"/>
                <a:ea typeface="Public Sans"/>
                <a:cs typeface="Public Sans"/>
                <a:sym typeface="Public Sans"/>
              </a:rPr>
              <a:t>Statement of Sale</a:t>
            </a: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Motion to Approve Settlement Agreement (Marital Dissolution Agreement)</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Motion to Modify (Sch I and J changes due to income and expense changes)</a:t>
            </a:r>
          </a:p>
          <a:p>
            <a:pPr marL="914400" lvl="1" indent="-457200" algn="just">
              <a:lnSpc>
                <a:spcPts val="3700"/>
              </a:lnSpc>
              <a:spcBef>
                <a:spcPct val="0"/>
              </a:spcBef>
              <a:buFont typeface="Arial" panose="020B0604020202020204" pitchFamily="34" charset="0"/>
              <a:buChar char="•"/>
              <a:defRPr/>
            </a:pPr>
            <a:r>
              <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Conflict of Interest issues</a:t>
            </a:r>
          </a:p>
          <a:p>
            <a:pPr marL="457200" marR="0" lvl="0" indent="-457200" algn="just" defTabSz="914400" rtl="0" eaLnBrk="1" fontAlgn="auto" latinLnBrk="0" hangingPunct="1">
              <a:lnSpc>
                <a:spcPts val="3700"/>
              </a:lnSpc>
              <a:spcBef>
                <a:spcPct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914400" marR="0" lvl="1"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457200" marR="0" lvl="0" indent="-457200" algn="just" defTabSz="914400" rtl="0" eaLnBrk="1" fontAlgn="auto" latinLnBrk="0" hangingPunct="1">
              <a:lnSpc>
                <a:spcPts val="4480"/>
              </a:lnSpc>
              <a:spcBef>
                <a:spcPct val="0"/>
              </a:spcBef>
              <a:spcAft>
                <a:spcPts val="0"/>
              </a:spcAft>
              <a:buClrTx/>
              <a:buSzTx/>
              <a:buFont typeface="Arial" panose="020B0604020202020204" pitchFamily="34" charset="0"/>
              <a:buChar char="•"/>
              <a:tabLst/>
              <a:defRPr/>
            </a:pPr>
            <a:endParaRPr kumimoji="0" lang="en-US" sz="23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ts val="4480"/>
              </a:lnSpc>
              <a:spcBef>
                <a:spcPct val="0"/>
              </a:spcBef>
              <a:spcAft>
                <a:spcPts val="0"/>
              </a:spcAft>
              <a:buClrTx/>
              <a:buSzTx/>
              <a:buFontTx/>
              <a:buNone/>
              <a:tabLst/>
              <a:defRPr/>
            </a:pPr>
            <a:endParaRPr kumimoji="0" lang="en-US" sz="3200" b="0" i="0" u="none" strike="noStrike" kern="100" cap="none" spc="0" normalizeH="0" baseline="0" noProof="0" dirty="0">
              <a:ln>
                <a:noFill/>
              </a:ln>
              <a:solidFill>
                <a:prstClr val="white"/>
              </a:solidFill>
              <a:effectLst/>
              <a:uLnTx/>
              <a:uFillTx/>
              <a:latin typeface="Public Sans" panose="020B0604020202020204" charset="0"/>
              <a:ea typeface="Aptos" panose="020B0004020202020204" pitchFamily="34" charset="0"/>
              <a:cs typeface="Times New Roman" panose="02020603050405020304" pitchFamily="18" charset="0"/>
            </a:endParaRPr>
          </a:p>
        </p:txBody>
      </p:sp>
      <p:sp>
        <p:nvSpPr>
          <p:cNvPr id="4" name="Freeform 4">
            <a:extLst>
              <a:ext uri="{FF2B5EF4-FFF2-40B4-BE49-F238E27FC236}">
                <a16:creationId xmlns:a16="http://schemas.microsoft.com/office/drawing/2014/main" id="{496E02F2-3AA3-B8B1-FD34-6918475C45ED}"/>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83528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B511C32C-C6EB-D41C-B50B-8BD4C57B1776}"/>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91BD8E7-4CFE-A7C2-4F47-1D33D734AEE2}"/>
              </a:ext>
            </a:extLst>
          </p:cNvPr>
          <p:cNvSpPr txBox="1"/>
          <p:nvPr/>
        </p:nvSpPr>
        <p:spPr>
          <a:xfrm>
            <a:off x="0" y="17628"/>
            <a:ext cx="18288000" cy="2949525"/>
          </a:xfrm>
          <a:prstGeom prst="rect">
            <a:avLst/>
          </a:prstGeom>
        </p:spPr>
        <p:txBody>
          <a:bodyPr wrap="square" lIns="0" tIns="0" rIns="0" bIns="0" rtlCol="0" anchor="t">
            <a:spAutoFit/>
          </a:bodyPr>
          <a:lstStyle/>
          <a:p>
            <a:pPr algn="ctr">
              <a:lnSpc>
                <a:spcPts val="11542"/>
              </a:lnSpc>
            </a:pPr>
            <a:r>
              <a:rPr lang="en-US" sz="9000" i="1" spc="-381" dirty="0">
                <a:solidFill>
                  <a:srgbClr val="FFFFFF"/>
                </a:solidFill>
                <a:latin typeface="Fraunces Italics"/>
                <a:ea typeface="Fraunces Italics"/>
                <a:cs typeface="Fraunces Italics"/>
                <a:sym typeface="Fraunces Italics"/>
              </a:rPr>
              <a:t>What if the ex-spouse owes your client child support or alimony?</a:t>
            </a:r>
          </a:p>
        </p:txBody>
      </p:sp>
      <p:sp>
        <p:nvSpPr>
          <p:cNvPr id="3" name="TextBox 3">
            <a:extLst>
              <a:ext uri="{FF2B5EF4-FFF2-40B4-BE49-F238E27FC236}">
                <a16:creationId xmlns:a16="http://schemas.microsoft.com/office/drawing/2014/main" id="{94E5597B-C987-AEA5-AB2B-7265BA05B44B}"/>
              </a:ext>
            </a:extLst>
          </p:cNvPr>
          <p:cNvSpPr txBox="1"/>
          <p:nvPr/>
        </p:nvSpPr>
        <p:spPr>
          <a:xfrm>
            <a:off x="762000" y="3543300"/>
            <a:ext cx="16764000" cy="6597640"/>
          </a:xfrm>
          <a:prstGeom prst="rect">
            <a:avLst/>
          </a:prstGeom>
        </p:spPr>
        <p:txBody>
          <a:bodyPr wrap="square" lIns="0" tIns="0" rIns="0" bIns="0" rtlCol="0" anchor="t">
            <a:spAutoFit/>
          </a:bodyPr>
          <a:lstStyle/>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If ex-spouse owes your client child support or alimony and the ex-spouse files for bankruptcy, your client can file a proof of claim on behalf of your client for alimony or child support. </a:t>
            </a:r>
          </a:p>
          <a:p>
            <a:pPr algn="just">
              <a:spcBef>
                <a:spcPct val="0"/>
              </a:spcBef>
            </a:pPr>
            <a:endParaRPr lang="en-US" sz="3200" dirty="0">
              <a:solidFill>
                <a:srgbClr val="FFFFFF"/>
              </a:solidFill>
              <a:latin typeface="Public Sans"/>
              <a:ea typeface="Public Sans"/>
              <a:cs typeface="Public Sans"/>
              <a:sym typeface="Public Sans"/>
            </a:endParaRPr>
          </a:p>
          <a:p>
            <a:pPr marL="457200" indent="-457200" algn="just">
              <a:lnSpc>
                <a:spcPts val="4480"/>
              </a:lnSpc>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Be quick – bar date is only 45 days from date of filing to file a proof of claim. </a:t>
            </a: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If child support is paid through the State of Tennessee, they will (usually) file the proof of claim.</a:t>
            </a:r>
          </a:p>
          <a:p>
            <a:pPr algn="just">
              <a:spcBef>
                <a:spcPct val="0"/>
              </a:spcBef>
            </a:pPr>
            <a:endParaRPr lang="en-US" sz="3200" dirty="0">
              <a:solidFill>
                <a:srgbClr val="FFFFFF"/>
              </a:solidFill>
              <a:latin typeface="Public Sans"/>
              <a:ea typeface="Public Sans"/>
              <a:cs typeface="Public Sans"/>
              <a:sym typeface="Public Sans"/>
            </a:endParaRPr>
          </a:p>
          <a:p>
            <a:pPr marL="457200" indent="-457200" algn="just">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You can also contact the ex-spouse’s bankruptcy attorney and ask if they will file it for your client.</a:t>
            </a:r>
          </a:p>
          <a:p>
            <a:pPr algn="just">
              <a:spcBef>
                <a:spcPct val="0"/>
              </a:spcBef>
            </a:pPr>
            <a:endParaRPr lang="en-US" sz="3200" dirty="0">
              <a:solidFill>
                <a:srgbClr val="FFFFFF"/>
              </a:solidFill>
              <a:latin typeface="Public Sans"/>
              <a:ea typeface="Public Sans"/>
              <a:cs typeface="Public Sans"/>
              <a:sym typeface="Public Sans"/>
            </a:endParaRPr>
          </a:p>
          <a:p>
            <a:pPr marL="457200" indent="-457200" algn="just">
              <a:lnSpc>
                <a:spcPts val="4480"/>
              </a:lnSpc>
              <a:spcBef>
                <a:spcPct val="0"/>
              </a:spcBef>
              <a:buFont typeface="Arial" panose="020B0604020202020204" pitchFamily="34" charset="0"/>
              <a:buChar char="•"/>
            </a:pPr>
            <a:r>
              <a:rPr lang="en-US" sz="3200" dirty="0">
                <a:solidFill>
                  <a:srgbClr val="FFFFFF"/>
                </a:solidFill>
                <a:latin typeface="Public Sans"/>
                <a:ea typeface="Public Sans"/>
                <a:cs typeface="Public Sans"/>
                <a:sym typeface="Public Sans"/>
              </a:rPr>
              <a:t>Official Form 410 Proof of Claim. It’s relatively easy to file.  </a:t>
            </a:r>
          </a:p>
          <a:p>
            <a:pPr marL="914400" lvl="1" indent="-457200">
              <a:lnSpc>
                <a:spcPct val="115000"/>
              </a:lnSpc>
              <a:buSzPct val="100000"/>
              <a:buFont typeface="Arial" panose="020B0604020202020204" pitchFamily="34" charset="0"/>
              <a:buChar char="•"/>
              <a:tabLst>
                <a:tab pos="457200" algn="l"/>
              </a:tabLst>
            </a:pPr>
            <a:endParaRPr lang="en-US" sz="3200" kern="100" dirty="0">
              <a:solidFill>
                <a:schemeClr val="bg1"/>
              </a:solidFill>
              <a:latin typeface="Public Sans" panose="020B0604020202020204" charset="0"/>
              <a:ea typeface="Aptos" panose="020B0004020202020204" pitchFamily="34" charset="0"/>
              <a:cs typeface="Times New Roman" panose="02020603050405020304" pitchFamily="18" charset="0"/>
            </a:endParaRPr>
          </a:p>
        </p:txBody>
      </p:sp>
      <p:sp>
        <p:nvSpPr>
          <p:cNvPr id="4" name="Freeform 4">
            <a:extLst>
              <a:ext uri="{FF2B5EF4-FFF2-40B4-BE49-F238E27FC236}">
                <a16:creationId xmlns:a16="http://schemas.microsoft.com/office/drawing/2014/main" id="{BAA1B65D-F5A3-815F-578B-C0766FD22C5E}"/>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endParaRPr lang="en-US"/>
          </a:p>
        </p:txBody>
      </p:sp>
    </p:spTree>
    <p:extLst>
      <p:ext uri="{BB962C8B-B14F-4D97-AF65-F5344CB8AC3E}">
        <p14:creationId xmlns:p14="http://schemas.microsoft.com/office/powerpoint/2010/main" val="3080495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12C0B605-75F9-B9AB-FE17-345B298107C8}"/>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499FD2D3-C7B2-61CF-3A16-A7303C9B35FB}"/>
              </a:ext>
            </a:extLst>
          </p:cNvPr>
          <p:cNvSpPr txBox="1"/>
          <p:nvPr/>
        </p:nvSpPr>
        <p:spPr>
          <a:xfrm>
            <a:off x="0" y="4070432"/>
            <a:ext cx="18288000" cy="1474763"/>
          </a:xfrm>
          <a:prstGeom prst="rect">
            <a:avLst/>
          </a:prstGeom>
        </p:spPr>
        <p:txBody>
          <a:bodyPr wrap="square" lIns="0" tIns="0" rIns="0" bIns="0" rtlCol="0" anchor="t">
            <a:spAutoFit/>
          </a:bodyPr>
          <a:lstStyle/>
          <a:p>
            <a:pPr marL="0" marR="0" lvl="0" indent="0" algn="ctr" defTabSz="914400" rtl="0" eaLnBrk="1" fontAlgn="auto" latinLnBrk="0" hangingPunct="1">
              <a:lnSpc>
                <a:spcPts val="11542"/>
              </a:lnSpc>
              <a:spcBef>
                <a:spcPts val="0"/>
              </a:spcBef>
              <a:spcAft>
                <a:spcPts val="0"/>
              </a:spcAft>
              <a:buClrTx/>
              <a:buSzTx/>
              <a:buFontTx/>
              <a:buNone/>
              <a:tabLst/>
              <a:defRPr/>
            </a:pPr>
            <a:r>
              <a:rPr kumimoji="0" lang="en-US" sz="9600" b="0" i="1" u="none" strike="noStrike" kern="1200" cap="none" spc="-381" normalizeH="0" baseline="0" noProof="0" dirty="0">
                <a:ln>
                  <a:noFill/>
                </a:ln>
                <a:solidFill>
                  <a:srgbClr val="FFFFFF"/>
                </a:solidFill>
                <a:effectLst/>
                <a:uLnTx/>
                <a:uFillTx/>
                <a:latin typeface="Fraunces Italics"/>
                <a:ea typeface="Fraunces Italics"/>
                <a:cs typeface="Fraunces Italics"/>
                <a:sym typeface="Fraunces Italics"/>
              </a:rPr>
              <a:t>Questions?</a:t>
            </a:r>
          </a:p>
        </p:txBody>
      </p:sp>
      <p:sp>
        <p:nvSpPr>
          <p:cNvPr id="4" name="Freeform 4">
            <a:extLst>
              <a:ext uri="{FF2B5EF4-FFF2-40B4-BE49-F238E27FC236}">
                <a16:creationId xmlns:a16="http://schemas.microsoft.com/office/drawing/2014/main" id="{ABA7FCB8-9CE4-10E5-5F18-911D6B7CFA08}"/>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9660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527EEFB4-B359-E9E2-1063-526C92A64C8B}"/>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B906447F-3F76-65A8-A8BA-6D9328FA220E}"/>
              </a:ext>
            </a:extLst>
          </p:cNvPr>
          <p:cNvSpPr txBox="1"/>
          <p:nvPr/>
        </p:nvSpPr>
        <p:spPr>
          <a:xfrm>
            <a:off x="410565" y="1034481"/>
            <a:ext cx="17466869" cy="1808187"/>
          </a:xfrm>
          <a:prstGeom prst="rect">
            <a:avLst/>
          </a:prstGeom>
        </p:spPr>
        <p:txBody>
          <a:bodyPr wrap="square" lIns="0" tIns="0" rIns="0" bIns="0" rtlCol="0" anchor="t">
            <a:spAutoFit/>
          </a:bodyPr>
          <a:lstStyle/>
          <a:p>
            <a:pPr marL="0" marR="0" lvl="0" indent="0" algn="ctr" defTabSz="914400" rtl="0" eaLnBrk="1" fontAlgn="auto" latinLnBrk="0" hangingPunct="1">
              <a:lnSpc>
                <a:spcPts val="14071"/>
              </a:lnSpc>
              <a:spcBef>
                <a:spcPts val="0"/>
              </a:spcBef>
              <a:spcAft>
                <a:spcPts val="0"/>
              </a:spcAft>
              <a:buClrTx/>
              <a:buSzTx/>
              <a:buFontTx/>
              <a:buNone/>
              <a:tabLst/>
              <a:defRPr/>
            </a:pPr>
            <a:r>
              <a:rPr lang="en-US" sz="13274" i="1" spc="-464" dirty="0">
                <a:solidFill>
                  <a:srgbClr val="FFFFFF"/>
                </a:solidFill>
                <a:latin typeface="Fraunces Italics"/>
                <a:ea typeface="Fraunces Italics"/>
                <a:cs typeface="Fraunces Italics"/>
                <a:sym typeface="Fraunces Italics"/>
              </a:rPr>
              <a:t>Debt Definitions</a:t>
            </a:r>
            <a:endParaRPr kumimoji="0" lang="en-US" sz="13274" b="0" i="1" u="none" strike="noStrike" kern="1200" cap="none" spc="-464" normalizeH="0" baseline="0" noProof="0" dirty="0">
              <a:ln>
                <a:noFill/>
              </a:ln>
              <a:solidFill>
                <a:srgbClr val="FFFFFF"/>
              </a:solidFill>
              <a:effectLst/>
              <a:uLnTx/>
              <a:uFillTx/>
              <a:latin typeface="Fraunces Italics"/>
              <a:ea typeface="Fraunces Italics"/>
              <a:cs typeface="Fraunces Italics"/>
              <a:sym typeface="Fraunces Italics"/>
            </a:endParaRPr>
          </a:p>
        </p:txBody>
      </p:sp>
      <p:sp>
        <p:nvSpPr>
          <p:cNvPr id="20" name="Freeform 20">
            <a:extLst>
              <a:ext uri="{FF2B5EF4-FFF2-40B4-BE49-F238E27FC236}">
                <a16:creationId xmlns:a16="http://schemas.microsoft.com/office/drawing/2014/main" id="{C79EA43E-A1D1-0FF6-CC4A-42DE87EF4352}"/>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9CD81236-741E-B014-77B9-A16E1E718F6A}"/>
              </a:ext>
            </a:extLst>
          </p:cNvPr>
          <p:cNvSpPr txBox="1"/>
          <p:nvPr/>
        </p:nvSpPr>
        <p:spPr>
          <a:xfrm>
            <a:off x="2743200" y="3222586"/>
            <a:ext cx="14097000" cy="5991833"/>
          </a:xfrm>
          <a:prstGeom prst="rect">
            <a:avLst/>
          </a:prstGeom>
          <a:noFill/>
          <a:ln>
            <a:noFill/>
          </a:ln>
        </p:spPr>
        <p:txBody>
          <a:bodyPr wrap="square" rtlCol="0">
            <a:spAutoFit/>
          </a:bodyPr>
          <a:lstStyle/>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Debtor – Person who owes (borrows) the money. </a:t>
            </a:r>
          </a:p>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Creditor- Debtor owes money to this person/entity. </a:t>
            </a:r>
          </a:p>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Principal - The amount of money borrowed.</a:t>
            </a:r>
          </a:p>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Interest - The fee or ‘cost of borrowing’ the principal, usually a percentage.</a:t>
            </a:r>
          </a:p>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Maturity - The time frame for repayment.</a:t>
            </a:r>
          </a:p>
          <a:p>
            <a:pPr marL="342900" indent="-342900">
              <a:lnSpc>
                <a:spcPct val="200000"/>
              </a:lnSpc>
              <a:buFont typeface="Arial" panose="020B0604020202020204" pitchFamily="34" charset="0"/>
              <a:buChar char="•"/>
            </a:pPr>
            <a:r>
              <a:rPr lang="en-US" sz="2800" dirty="0">
                <a:solidFill>
                  <a:schemeClr val="bg1"/>
                </a:solidFill>
                <a:latin typeface="Public Sans" panose="020B0604020202020204" charset="0"/>
              </a:rPr>
              <a:t>Collateral – Physical thing giving in exchange for a loan.</a:t>
            </a:r>
          </a:p>
          <a:p>
            <a:pPr marL="342900" indent="-342900">
              <a:lnSpc>
                <a:spcPct val="200000"/>
              </a:lnSpc>
              <a:buFont typeface="Arial" panose="020B0604020202020204" pitchFamily="34" charset="0"/>
              <a:buChar char="•"/>
            </a:pPr>
            <a:endParaRPr lang="en-US" sz="2800" dirty="0">
              <a:solidFill>
                <a:schemeClr val="bg1"/>
              </a:solidFill>
              <a:latin typeface="Public Sans" panose="020B0604020202020204" charset="0"/>
            </a:endParaRPr>
          </a:p>
        </p:txBody>
      </p:sp>
    </p:spTree>
    <p:extLst>
      <p:ext uri="{BB962C8B-B14F-4D97-AF65-F5344CB8AC3E}">
        <p14:creationId xmlns:p14="http://schemas.microsoft.com/office/powerpoint/2010/main" val="3842288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7A1BF1E9-CFF5-56BC-E332-928D158B69C3}"/>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E148077-6D3E-789A-0C55-4167F46DBE5D}"/>
              </a:ext>
            </a:extLst>
          </p:cNvPr>
          <p:cNvSpPr txBox="1"/>
          <p:nvPr/>
        </p:nvSpPr>
        <p:spPr>
          <a:xfrm>
            <a:off x="410565" y="419100"/>
            <a:ext cx="17466869" cy="1808187"/>
          </a:xfrm>
          <a:prstGeom prst="rect">
            <a:avLst/>
          </a:prstGeom>
        </p:spPr>
        <p:txBody>
          <a:bodyPr wrap="square" lIns="0" tIns="0" rIns="0" bIns="0" rtlCol="0" anchor="t">
            <a:spAutoFit/>
          </a:bodyPr>
          <a:lstStyle/>
          <a:p>
            <a:pPr marL="0" marR="0" lvl="0" indent="0" algn="ctr" defTabSz="914400" rtl="0" eaLnBrk="1" fontAlgn="auto" latinLnBrk="0" hangingPunct="1">
              <a:lnSpc>
                <a:spcPts val="14071"/>
              </a:lnSpc>
              <a:spcBef>
                <a:spcPts val="0"/>
              </a:spcBef>
              <a:spcAft>
                <a:spcPts val="0"/>
              </a:spcAft>
              <a:buClrTx/>
              <a:buSzTx/>
              <a:buFontTx/>
              <a:buNone/>
              <a:tabLst/>
              <a:defRPr/>
            </a:pPr>
            <a:r>
              <a:rPr kumimoji="0" lang="en-US" sz="13274" b="0" i="1" u="none" strike="noStrike" kern="1200" cap="none" spc="-464" normalizeH="0" baseline="0" noProof="0" dirty="0">
                <a:ln>
                  <a:noFill/>
                </a:ln>
                <a:solidFill>
                  <a:srgbClr val="FFFFFF"/>
                </a:solidFill>
                <a:effectLst/>
                <a:uLnTx/>
                <a:uFillTx/>
                <a:latin typeface="Fraunces Italics"/>
                <a:ea typeface="Fraunces Italics"/>
                <a:cs typeface="Fraunces Italics"/>
                <a:sym typeface="Fraunces Italics"/>
              </a:rPr>
              <a:t>Types of Debt</a:t>
            </a:r>
          </a:p>
        </p:txBody>
      </p:sp>
      <p:sp>
        <p:nvSpPr>
          <p:cNvPr id="20" name="Freeform 20">
            <a:extLst>
              <a:ext uri="{FF2B5EF4-FFF2-40B4-BE49-F238E27FC236}">
                <a16:creationId xmlns:a16="http://schemas.microsoft.com/office/drawing/2014/main" id="{EA353151-25B7-D33F-7A4D-CD43B29FB513}"/>
              </a:ext>
            </a:extLst>
          </p:cNvPr>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TextBox 20">
            <a:extLst>
              <a:ext uri="{FF2B5EF4-FFF2-40B4-BE49-F238E27FC236}">
                <a16:creationId xmlns:a16="http://schemas.microsoft.com/office/drawing/2014/main" id="{A3B89EE9-5146-3EB5-BD25-135760D33FFB}"/>
              </a:ext>
            </a:extLst>
          </p:cNvPr>
          <p:cNvSpPr txBox="1"/>
          <p:nvPr/>
        </p:nvSpPr>
        <p:spPr>
          <a:xfrm>
            <a:off x="1676400" y="2533237"/>
            <a:ext cx="14097000" cy="6817251"/>
          </a:xfrm>
          <a:prstGeom prst="rect">
            <a:avLst/>
          </a:prstGeom>
          <a:noFill/>
          <a:ln>
            <a:noFill/>
          </a:ln>
        </p:spPr>
        <p:txBody>
          <a:bodyPr wrap="square" rtlCol="0">
            <a:spAutoFit/>
          </a:bodyPr>
          <a:lstStyle/>
          <a:p>
            <a:pPr marL="342900" indent="-342900">
              <a:buFont typeface="Arial" panose="020B0604020202020204" pitchFamily="34" charset="0"/>
              <a:buChar char="•"/>
            </a:pPr>
            <a:r>
              <a:rPr lang="en-US" sz="2300" b="1" dirty="0">
                <a:solidFill>
                  <a:schemeClr val="bg1"/>
                </a:solidFill>
                <a:latin typeface="Public Sans" panose="020B0604020202020204" charset="0"/>
              </a:rPr>
              <a:t>Secured Debt</a:t>
            </a:r>
            <a:r>
              <a:rPr lang="en-US" sz="2300" dirty="0">
                <a:solidFill>
                  <a:schemeClr val="bg1"/>
                </a:solidFill>
                <a:latin typeface="Public Sans" panose="020B0604020202020204" charset="0"/>
              </a:rPr>
              <a:t>: This is a loan backed by a specific asset, or collateral, that the lender can seize if you fail to repay.</a:t>
            </a:r>
          </a:p>
          <a:p>
            <a:pPr marL="1257300" lvl="2" indent="-342900">
              <a:buFont typeface="Arial" panose="020B0604020202020204" pitchFamily="34" charset="0"/>
              <a:buChar char="•"/>
            </a:pPr>
            <a:r>
              <a:rPr lang="en-US" sz="2300" dirty="0">
                <a:solidFill>
                  <a:schemeClr val="bg1"/>
                </a:solidFill>
                <a:latin typeface="Public Sans" panose="020B0604020202020204" charset="0"/>
              </a:rPr>
              <a:t>Examples: Mortgages, auto loans, household good (HHG) loans. </a:t>
            </a:r>
          </a:p>
          <a:p>
            <a:pPr marL="1257300" lvl="2" indent="-342900">
              <a:buFont typeface="Arial" panose="020B0604020202020204" pitchFamily="34" charset="0"/>
              <a:buChar char="•"/>
            </a:pPr>
            <a:r>
              <a:rPr lang="en-US" sz="2300" dirty="0">
                <a:solidFill>
                  <a:schemeClr val="bg1"/>
                </a:solidFill>
                <a:latin typeface="Public Sans" panose="020B0604020202020204" charset="0"/>
              </a:rPr>
              <a:t>Characteristics: Generally lower interest rates because they pose less risk to the lender.</a:t>
            </a:r>
          </a:p>
          <a:p>
            <a:pPr lvl="2"/>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b="1" dirty="0">
                <a:solidFill>
                  <a:schemeClr val="bg1"/>
                </a:solidFill>
                <a:latin typeface="Public Sans" panose="020B0604020202020204" charset="0"/>
              </a:rPr>
              <a:t>Unsecured Debt</a:t>
            </a:r>
            <a:r>
              <a:rPr lang="en-US" sz="2300" dirty="0">
                <a:solidFill>
                  <a:schemeClr val="bg1"/>
                </a:solidFill>
                <a:latin typeface="Public Sans" panose="020B0604020202020204" charset="0"/>
              </a:rPr>
              <a:t>: This type of debt is not backed by any collateral.</a:t>
            </a:r>
          </a:p>
          <a:p>
            <a:pPr marL="1257300" lvl="2" indent="-342900">
              <a:buFont typeface="Arial" panose="020B0604020202020204" pitchFamily="34" charset="0"/>
              <a:buChar char="•"/>
            </a:pPr>
            <a:r>
              <a:rPr lang="en-US" sz="2300" dirty="0">
                <a:solidFill>
                  <a:schemeClr val="bg1"/>
                </a:solidFill>
                <a:latin typeface="Public Sans" panose="020B0604020202020204" charset="0"/>
              </a:rPr>
              <a:t>Examples: Credit cards, payday loans, medical bills, student loans. </a:t>
            </a:r>
          </a:p>
          <a:p>
            <a:pPr marL="1257300" lvl="2" indent="-342900">
              <a:buFont typeface="Arial" panose="020B0604020202020204" pitchFamily="34" charset="0"/>
              <a:buChar char="•"/>
            </a:pPr>
            <a:r>
              <a:rPr lang="en-US" sz="2300" dirty="0">
                <a:solidFill>
                  <a:schemeClr val="bg1"/>
                </a:solidFill>
                <a:latin typeface="Public Sans" panose="020B0604020202020204" charset="0"/>
              </a:rPr>
              <a:t>Characteristics: Often has higher interest rates because it is riskier for the lender.</a:t>
            </a:r>
          </a:p>
          <a:p>
            <a:pPr lvl="2"/>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b="1" dirty="0">
                <a:solidFill>
                  <a:schemeClr val="bg1"/>
                </a:solidFill>
                <a:latin typeface="Public Sans" panose="020B0604020202020204" charset="0"/>
              </a:rPr>
              <a:t>Revolving Debt</a:t>
            </a:r>
            <a:r>
              <a:rPr lang="en-US" sz="2300" dirty="0">
                <a:solidFill>
                  <a:schemeClr val="bg1"/>
                </a:solidFill>
                <a:latin typeface="Public Sans" panose="020B0604020202020204" charset="0"/>
              </a:rPr>
              <a:t>: This is a type of credit that can be used repeatedly up to a certain limit. The amount you owe changes each month based on how much you borrow, and the payments are flexible as long as you meet the minimum payment due.</a:t>
            </a:r>
          </a:p>
          <a:p>
            <a:pPr marL="1257300" lvl="2" indent="-342900">
              <a:buFont typeface="Arial" panose="020B0604020202020204" pitchFamily="34" charset="0"/>
              <a:buChar char="•"/>
            </a:pPr>
            <a:r>
              <a:rPr lang="en-US" sz="2300" dirty="0">
                <a:solidFill>
                  <a:schemeClr val="bg1"/>
                </a:solidFill>
                <a:latin typeface="Public Sans" panose="020B0604020202020204" charset="0"/>
              </a:rPr>
              <a:t>Examples: Credit cards and home equity lines of credit.</a:t>
            </a:r>
          </a:p>
          <a:p>
            <a:pPr lvl="2"/>
            <a:endParaRPr lang="en-US" sz="2300" dirty="0">
              <a:solidFill>
                <a:schemeClr val="bg1"/>
              </a:solidFill>
              <a:latin typeface="Public Sans" panose="020B0604020202020204" charset="0"/>
            </a:endParaRPr>
          </a:p>
          <a:p>
            <a:pPr marL="342900" indent="-342900">
              <a:buFont typeface="Arial" panose="020B0604020202020204" pitchFamily="34" charset="0"/>
              <a:buChar char="•"/>
            </a:pPr>
            <a:r>
              <a:rPr lang="en-US" sz="2300" b="1" dirty="0">
                <a:solidFill>
                  <a:schemeClr val="bg1"/>
                </a:solidFill>
                <a:latin typeface="Public Sans" panose="020B0604020202020204" charset="0"/>
              </a:rPr>
              <a:t>Installment Debt</a:t>
            </a:r>
            <a:r>
              <a:rPr lang="en-US" sz="2300" dirty="0">
                <a:solidFill>
                  <a:schemeClr val="bg1"/>
                </a:solidFill>
                <a:latin typeface="Public Sans" panose="020B0604020202020204" charset="0"/>
              </a:rPr>
              <a:t>: This involves a loan that is paid back in fixed, regular payments over a set period of time.</a:t>
            </a:r>
          </a:p>
          <a:p>
            <a:pPr marL="1257300" lvl="2" indent="-342900">
              <a:buFont typeface="Arial" panose="020B0604020202020204" pitchFamily="34" charset="0"/>
              <a:buChar char="•"/>
            </a:pPr>
            <a:r>
              <a:rPr lang="en-US" sz="2300" dirty="0">
                <a:solidFill>
                  <a:schemeClr val="bg1"/>
                </a:solidFill>
                <a:latin typeface="Public Sans" panose="020B0604020202020204" charset="0"/>
              </a:rPr>
              <a:t>Examples: Mortgages, auto loans, and student loans.</a:t>
            </a:r>
          </a:p>
          <a:p>
            <a:pPr marL="1257300" lvl="2" indent="-342900">
              <a:buFont typeface="Arial" panose="020B0604020202020204" pitchFamily="34" charset="0"/>
              <a:buChar char="•"/>
            </a:pPr>
            <a:r>
              <a:rPr lang="en-US" sz="2300" dirty="0">
                <a:solidFill>
                  <a:schemeClr val="bg1"/>
                </a:solidFill>
                <a:latin typeface="Public Sans" panose="020B0604020202020204" charset="0"/>
              </a:rPr>
              <a:t>Characteristics: The payment amount is typically the same for each installment, and the loan has a specific end date.</a:t>
            </a:r>
          </a:p>
        </p:txBody>
      </p:sp>
    </p:spTree>
    <p:extLst>
      <p:ext uri="{BB962C8B-B14F-4D97-AF65-F5344CB8AC3E}">
        <p14:creationId xmlns:p14="http://schemas.microsoft.com/office/powerpoint/2010/main" val="37057515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grpSp>
        <p:nvGrpSpPr>
          <p:cNvPr id="2" name="Group 2"/>
          <p:cNvGrpSpPr/>
          <p:nvPr/>
        </p:nvGrpSpPr>
        <p:grpSpPr>
          <a:xfrm>
            <a:off x="13007985" y="4255837"/>
            <a:ext cx="7109200" cy="710920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1F26"/>
            </a:solidFill>
            <a:ln w="12700">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p:cNvGrpSpPr/>
          <p:nvPr/>
        </p:nvGrpSpPr>
        <p:grpSpPr>
          <a:xfrm>
            <a:off x="13293606" y="4398648"/>
            <a:ext cx="6823579" cy="6823579"/>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41381" r="-861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p:cNvSpPr txBox="1"/>
          <p:nvPr/>
        </p:nvSpPr>
        <p:spPr>
          <a:xfrm>
            <a:off x="822309" y="823020"/>
            <a:ext cx="15560691" cy="1474763"/>
          </a:xfrm>
          <a:prstGeom prst="rect">
            <a:avLst/>
          </a:prstGeom>
        </p:spPr>
        <p:txBody>
          <a:bodyPr wrap="square" lIns="0" tIns="0" rIns="0" bIns="0" rtlCol="0" anchor="t">
            <a:spAutoFit/>
          </a:bodyPr>
          <a:lstStyle/>
          <a:p>
            <a:pPr marL="0" marR="0" lvl="0" indent="0" algn="ctr" defTabSz="914400" rtl="0" eaLnBrk="1" fontAlgn="auto" latinLnBrk="0" hangingPunct="1">
              <a:lnSpc>
                <a:spcPts val="11518"/>
              </a:lnSpc>
              <a:spcBef>
                <a:spcPts val="0"/>
              </a:spcBef>
              <a:spcAft>
                <a:spcPts val="0"/>
              </a:spcAft>
              <a:buClrTx/>
              <a:buSzTx/>
              <a:buFontTx/>
              <a:buNone/>
              <a:tabLst/>
              <a:defRPr/>
            </a:pPr>
            <a:r>
              <a:rPr kumimoji="0" lang="en-US" sz="10866" b="0" i="1" u="none" strike="noStrike" kern="1200" cap="none" spc="-380" normalizeH="0" baseline="0" noProof="0" dirty="0">
                <a:ln>
                  <a:noFill/>
                </a:ln>
                <a:solidFill>
                  <a:srgbClr val="FFFFFF"/>
                </a:solidFill>
                <a:effectLst/>
                <a:uLnTx/>
                <a:uFillTx/>
                <a:latin typeface="Fraunces Italics"/>
                <a:ea typeface="Fraunces Italics"/>
                <a:cs typeface="Fraunces Italics"/>
                <a:sym typeface="Fraunces Italics"/>
              </a:rPr>
              <a:t>Debt and Divorce</a:t>
            </a:r>
          </a:p>
        </p:txBody>
      </p:sp>
      <p:sp>
        <p:nvSpPr>
          <p:cNvPr id="7" name="TextBox 7"/>
          <p:cNvSpPr txBox="1"/>
          <p:nvPr/>
        </p:nvSpPr>
        <p:spPr>
          <a:xfrm>
            <a:off x="822309" y="2713291"/>
            <a:ext cx="12471297" cy="6803850"/>
          </a:xfrm>
          <a:prstGeom prst="rect">
            <a:avLst/>
          </a:prstGeom>
        </p:spPr>
        <p:txBody>
          <a:bodyPr wrap="square" lIns="0" tIns="0" rIns="0" bIns="0" rtlCol="0" anchor="t">
            <a:spAutoFit/>
          </a:bodyPr>
          <a:lstStyle/>
          <a:p>
            <a:pPr marL="800100" lvl="1" indent="-342900">
              <a:buFont typeface="Arial" panose="020B0604020202020204" pitchFamily="34" charset="0"/>
              <a:buChar char="•"/>
            </a:pPr>
            <a:r>
              <a:rPr lang="en-US" sz="3200" dirty="0">
                <a:solidFill>
                  <a:schemeClr val="bg1"/>
                </a:solidFill>
                <a:latin typeface="Public Sans" panose="020B0604020202020204" charset="0"/>
              </a:rPr>
              <a:t>There is not a good way to divide debts in a divorce (despite factors, see Slide 8). </a:t>
            </a:r>
          </a:p>
          <a:p>
            <a:pPr marL="800100" lvl="1" indent="-342900">
              <a:lnSpc>
                <a:spcPct val="150000"/>
              </a:lnSpc>
              <a:buFont typeface="Arial" panose="020B0604020202020204" pitchFamily="34" charset="0"/>
              <a:buChar char="•"/>
            </a:pPr>
            <a:r>
              <a:rPr lang="en-US" sz="3200" dirty="0">
                <a:solidFill>
                  <a:schemeClr val="bg1"/>
                </a:solidFill>
                <a:latin typeface="Public Sans" panose="020B0604020202020204" charset="0"/>
              </a:rPr>
              <a:t>Debt is almost always a loser for a client in a divorce. </a:t>
            </a:r>
          </a:p>
          <a:p>
            <a:pPr marL="342900" indent="-342900">
              <a:lnSpc>
                <a:spcPct val="150000"/>
              </a:lnSpc>
              <a:buFont typeface="Arial" panose="020B0604020202020204" pitchFamily="34" charset="0"/>
              <a:buChar char="•"/>
            </a:pPr>
            <a:r>
              <a:rPr lang="en-US" sz="3200" dirty="0">
                <a:solidFill>
                  <a:schemeClr val="bg1"/>
                </a:solidFill>
                <a:latin typeface="Public Sans" panose="020B0604020202020204" charset="0"/>
              </a:rPr>
              <a:t>Why?</a:t>
            </a:r>
          </a:p>
          <a:p>
            <a:pPr marL="800100" lvl="1" indent="-342900">
              <a:buFont typeface="Arial" panose="020B0604020202020204" pitchFamily="34" charset="0"/>
              <a:buChar char="•"/>
            </a:pPr>
            <a:r>
              <a:rPr lang="en-US" sz="3200" dirty="0">
                <a:solidFill>
                  <a:schemeClr val="bg1"/>
                </a:solidFill>
                <a:latin typeface="Public Sans" panose="020B0604020202020204" charset="0"/>
              </a:rPr>
              <a:t>Courts often do not treat marital debt and separate debt differently. In other words, </a:t>
            </a:r>
            <a:r>
              <a:rPr lang="en-US" sz="3200" u="sng" dirty="0">
                <a:solidFill>
                  <a:schemeClr val="bg1"/>
                </a:solidFill>
                <a:latin typeface="Public Sans" panose="020B0604020202020204" charset="0"/>
              </a:rPr>
              <a:t>it’s on your credit card, pay back the debt – period!</a:t>
            </a:r>
            <a:r>
              <a:rPr lang="en-US" sz="3200" dirty="0">
                <a:solidFill>
                  <a:schemeClr val="bg1"/>
                </a:solidFill>
                <a:latin typeface="Public Sans" panose="020B0604020202020204" charset="0"/>
              </a:rPr>
              <a:t>. </a:t>
            </a:r>
          </a:p>
          <a:p>
            <a:pPr marL="800100" lvl="1" indent="-342900">
              <a:buFont typeface="Arial" panose="020B0604020202020204" pitchFamily="34" charset="0"/>
              <a:buChar char="•"/>
            </a:pPr>
            <a:r>
              <a:rPr lang="en-US" sz="3200" dirty="0">
                <a:solidFill>
                  <a:schemeClr val="bg1"/>
                </a:solidFill>
                <a:latin typeface="Public Sans" panose="020B0604020202020204" charset="0"/>
              </a:rPr>
              <a:t>Coercive Debt – very common but no good legal remedy</a:t>
            </a:r>
          </a:p>
          <a:p>
            <a:pPr marL="800100" lvl="1" indent="-342900">
              <a:lnSpc>
                <a:spcPct val="150000"/>
              </a:lnSpc>
              <a:buFont typeface="Arial" panose="020B0604020202020204" pitchFamily="34" charset="0"/>
              <a:buChar char="•"/>
            </a:pPr>
            <a:r>
              <a:rPr lang="en-US" sz="3200" u="sng" dirty="0">
                <a:solidFill>
                  <a:schemeClr val="bg1"/>
                </a:solidFill>
                <a:latin typeface="Public Sans" panose="020B0604020202020204" charset="0"/>
              </a:rPr>
              <a:t>** Creditor’s Right to Proceed (see Slide 11)</a:t>
            </a:r>
            <a:r>
              <a:rPr lang="en-US" sz="3200" dirty="0">
                <a:solidFill>
                  <a:schemeClr val="bg1"/>
                </a:solidFill>
                <a:latin typeface="Public Sans" panose="020B0604020202020204" charset="0"/>
              </a:rPr>
              <a:t> </a:t>
            </a:r>
          </a:p>
          <a:p>
            <a:pPr marL="800100" lvl="1" indent="-342900">
              <a:buFont typeface="Arial" panose="020B0604020202020204" pitchFamily="34" charset="0"/>
              <a:buChar char="•"/>
            </a:pPr>
            <a:r>
              <a:rPr lang="en-US" sz="3200" dirty="0">
                <a:solidFill>
                  <a:schemeClr val="bg1"/>
                </a:solidFill>
                <a:latin typeface="Public Sans" panose="020B0604020202020204" charset="0"/>
              </a:rPr>
              <a:t>Both parties often have a lot of debt between them and/or deadbeat spouse </a:t>
            </a:r>
            <a:r>
              <a:rPr lang="en-US" sz="3200" dirty="0" err="1">
                <a:solidFill>
                  <a:schemeClr val="bg1"/>
                </a:solidFill>
                <a:latin typeface="Public Sans" panose="020B0604020202020204" charset="0"/>
              </a:rPr>
              <a:t>ain’t</a:t>
            </a:r>
            <a:r>
              <a:rPr lang="en-US" sz="3200" dirty="0">
                <a:solidFill>
                  <a:schemeClr val="bg1"/>
                </a:solidFill>
                <a:latin typeface="Public Sans" panose="020B0604020202020204" charset="0"/>
              </a:rPr>
              <a:t> </a:t>
            </a:r>
            <a:r>
              <a:rPr lang="en-US" sz="3200" dirty="0" err="1">
                <a:solidFill>
                  <a:schemeClr val="bg1"/>
                </a:solidFill>
                <a:latin typeface="Public Sans" panose="020B0604020202020204" charset="0"/>
              </a:rPr>
              <a:t>gonna</a:t>
            </a:r>
            <a:r>
              <a:rPr lang="en-US" sz="3200" dirty="0">
                <a:solidFill>
                  <a:schemeClr val="bg1"/>
                </a:solidFill>
                <a:latin typeface="Public Sans" panose="020B0604020202020204" charset="0"/>
              </a:rPr>
              <a:t> pay even if ordered (contempt).</a:t>
            </a:r>
          </a:p>
          <a:p>
            <a:pPr marL="800100" lvl="1" indent="-342900">
              <a:lnSpc>
                <a:spcPct val="150000"/>
              </a:lnSpc>
              <a:buFont typeface="Arial" panose="020B0604020202020204" pitchFamily="34" charset="0"/>
              <a:buChar char="•"/>
            </a:pPr>
            <a:r>
              <a:rPr lang="en-US" sz="3200" dirty="0">
                <a:solidFill>
                  <a:schemeClr val="bg1"/>
                </a:solidFill>
                <a:latin typeface="Public Sans" panose="020B0604020202020204" charset="0"/>
              </a:rPr>
              <a:t>Division of debt is usually a low priority in a divorce.</a:t>
            </a:r>
          </a:p>
        </p:txBody>
      </p:sp>
      <p:sp>
        <p:nvSpPr>
          <p:cNvPr id="8" name="Freeform 8"/>
          <p:cNvSpPr/>
          <p:nvPr/>
        </p:nvSpPr>
        <p:spPr>
          <a:xfrm>
            <a:off x="822309"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p:cNvGrpSpPr/>
        <p:nvPr/>
      </p:nvGrpSpPr>
      <p:grpSpPr>
        <a:xfrm>
          <a:off x="0" y="0"/>
          <a:ext cx="0" cy="0"/>
          <a:chOff x="0" y="0"/>
          <a:chExt cx="0" cy="0"/>
        </a:xfrm>
      </p:grpSpPr>
      <p:sp>
        <p:nvSpPr>
          <p:cNvPr id="2" name="TextBox 2"/>
          <p:cNvSpPr txBox="1"/>
          <p:nvPr/>
        </p:nvSpPr>
        <p:spPr>
          <a:xfrm>
            <a:off x="685800" y="395452"/>
            <a:ext cx="17240508" cy="2809680"/>
          </a:xfrm>
          <a:prstGeom prst="rect">
            <a:avLst/>
          </a:prstGeom>
        </p:spPr>
        <p:txBody>
          <a:bodyPr wrap="square" lIns="0" tIns="0" rIns="0" bIns="0" rtlCol="0" anchor="t">
            <a:spAutoFit/>
          </a:bodyPr>
          <a:lstStyle/>
          <a:p>
            <a:pPr lvl="0" algn="ctr">
              <a:lnSpc>
                <a:spcPts val="11518"/>
              </a:lnSpc>
              <a:defRPr/>
            </a:pPr>
            <a:r>
              <a:rPr lang="en-US" sz="9600" i="1" spc="-380" dirty="0">
                <a:solidFill>
                  <a:srgbClr val="FFFFFF"/>
                </a:solidFill>
                <a:latin typeface="Fraunces Italics"/>
                <a:ea typeface="Fraunces Italics"/>
                <a:cs typeface="Fraunces Italics"/>
                <a:sym typeface="Fraunces Italics"/>
              </a:rPr>
              <a:t>Marital Debt</a:t>
            </a:r>
          </a:p>
          <a:p>
            <a:pPr lvl="0" algn="ctr">
              <a:lnSpc>
                <a:spcPts val="11518"/>
              </a:lnSpc>
              <a:defRPr/>
            </a:pPr>
            <a:r>
              <a:rPr lang="en-US" sz="7200" i="1" spc="-380" dirty="0">
                <a:solidFill>
                  <a:srgbClr val="FFFFFF"/>
                </a:solidFill>
                <a:latin typeface="Fraunces Italics"/>
                <a:ea typeface="Fraunces Italics"/>
                <a:cs typeface="Fraunces Italics"/>
                <a:sym typeface="Fraunces Italics"/>
              </a:rPr>
              <a:t>Tenn Code Ann. 36-4-121</a:t>
            </a:r>
          </a:p>
        </p:txBody>
      </p:sp>
      <p:sp>
        <p:nvSpPr>
          <p:cNvPr id="3" name="TextBox 3"/>
          <p:cNvSpPr txBox="1"/>
          <p:nvPr/>
        </p:nvSpPr>
        <p:spPr>
          <a:xfrm>
            <a:off x="1800354" y="3174993"/>
            <a:ext cx="15011400" cy="5539978"/>
          </a:xfrm>
          <a:prstGeom prst="rect">
            <a:avLst/>
          </a:prstGeom>
        </p:spPr>
        <p:txBody>
          <a:bodyPr wrap="square" lIns="0" tIns="0" rIns="0" bIns="0" rtlCol="0" anchor="t">
            <a:spAutoFit/>
          </a:bodyPr>
          <a:lstStyle/>
          <a:p>
            <a:pPr lvl="0" algn="just">
              <a:spcBef>
                <a:spcPct val="0"/>
              </a:spcBef>
              <a:defRPr/>
            </a:pPr>
            <a:r>
              <a:rPr lang="en-US" sz="3000" dirty="0">
                <a:solidFill>
                  <a:srgbClr val="FFFFFF"/>
                </a:solidFill>
                <a:latin typeface="Public Sans"/>
                <a:ea typeface="Public Sans"/>
                <a:cs typeface="Public Sans"/>
                <a:sym typeface="Public Sans"/>
              </a:rPr>
              <a:t>(b)(1) “Marital Debt”</a:t>
            </a:r>
          </a:p>
          <a:p>
            <a:pPr lvl="0" algn="just">
              <a:spcBef>
                <a:spcPct val="0"/>
              </a:spcBef>
              <a:defRPr/>
            </a:pPr>
            <a:endParaRPr lang="en-US" sz="30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3000" dirty="0">
                <a:solidFill>
                  <a:srgbClr val="FFFFFF"/>
                </a:solidFill>
                <a:latin typeface="Public Sans"/>
                <a:ea typeface="Public Sans"/>
                <a:cs typeface="Public Sans"/>
                <a:sym typeface="Public Sans"/>
              </a:rPr>
              <a:t>(A) Means all debt incurred by either or both spouses during the course of the marriage </a:t>
            </a:r>
            <a:r>
              <a:rPr lang="en-US" sz="3000" u="sng" dirty="0">
                <a:solidFill>
                  <a:srgbClr val="FFFFFF"/>
                </a:solidFill>
                <a:latin typeface="Public Sans"/>
                <a:ea typeface="Public Sans"/>
                <a:cs typeface="Public Sans"/>
                <a:sym typeface="Public Sans"/>
              </a:rPr>
              <a:t>through the date of the final hearing </a:t>
            </a:r>
            <a:r>
              <a:rPr lang="en-US" sz="3000" dirty="0">
                <a:solidFill>
                  <a:srgbClr val="FFFFFF"/>
                </a:solidFill>
                <a:latin typeface="Public Sans"/>
                <a:ea typeface="Public Sans"/>
                <a:cs typeface="Public Sans"/>
                <a:sym typeface="Public Sans"/>
              </a:rPr>
              <a:t>and any proceedings brought pursuant to Tenn. R. Civ. P. 59 (directed verdict, new trial, additional findings, alter or amend). </a:t>
            </a:r>
            <a:r>
              <a:rPr lang="en-US" sz="3000" u="sng" dirty="0">
                <a:solidFill>
                  <a:srgbClr val="FFFFFF"/>
                </a:solidFill>
                <a:latin typeface="Public Sans"/>
                <a:ea typeface="Public Sans"/>
                <a:cs typeface="Public Sans"/>
                <a:sym typeface="Public Sans"/>
              </a:rPr>
              <a:t>** Is the divorce order final? Some courts bifurcate </a:t>
            </a:r>
            <a:r>
              <a:rPr lang="en-US" sz="3000" u="sng" dirty="0" err="1">
                <a:solidFill>
                  <a:srgbClr val="FFFFFF"/>
                </a:solidFill>
                <a:latin typeface="Public Sans"/>
                <a:ea typeface="Public Sans"/>
                <a:cs typeface="Public Sans"/>
                <a:sym typeface="Public Sans"/>
              </a:rPr>
              <a:t>proceeings</a:t>
            </a:r>
            <a:r>
              <a:rPr lang="en-US" sz="3000" u="sng" dirty="0">
                <a:solidFill>
                  <a:srgbClr val="FFFFFF"/>
                </a:solidFill>
                <a:latin typeface="Public Sans"/>
                <a:ea typeface="Public Sans"/>
                <a:cs typeface="Public Sans"/>
                <a:sym typeface="Public Sans"/>
              </a:rPr>
              <a:t> – divorce now, final hearing later for myriad reasons</a:t>
            </a:r>
            <a:r>
              <a:rPr lang="en-US" sz="3000" dirty="0">
                <a:solidFill>
                  <a:srgbClr val="FFFFFF"/>
                </a:solidFill>
                <a:latin typeface="Public Sans"/>
                <a:ea typeface="Public Sans"/>
                <a:cs typeface="Public Sans"/>
                <a:sym typeface="Public Sans"/>
              </a:rPr>
              <a:t>.</a:t>
            </a:r>
          </a:p>
          <a:p>
            <a:pPr lvl="2" algn="just">
              <a:spcBef>
                <a:spcPct val="0"/>
              </a:spcBef>
              <a:defRPr/>
            </a:pPr>
            <a:endParaRPr lang="en-US" sz="3000" dirty="0">
              <a:solidFill>
                <a:srgbClr val="FFFFFF"/>
              </a:solidFill>
              <a:latin typeface="Public Sans"/>
              <a:ea typeface="Public Sans"/>
              <a:cs typeface="Public Sans"/>
              <a:sym typeface="Public Sans"/>
            </a:endParaRPr>
          </a:p>
          <a:p>
            <a:pPr marL="1371600" lvl="2" indent="-457200" algn="just">
              <a:spcBef>
                <a:spcPct val="0"/>
              </a:spcBef>
              <a:buFont typeface="Arial" panose="020B0604020202020204" pitchFamily="34" charset="0"/>
              <a:buChar char="•"/>
              <a:defRPr/>
            </a:pPr>
            <a:r>
              <a:rPr lang="en-US" sz="3000" dirty="0">
                <a:solidFill>
                  <a:srgbClr val="FFFFFF"/>
                </a:solidFill>
                <a:latin typeface="Public Sans"/>
                <a:ea typeface="Public Sans"/>
                <a:cs typeface="Public Sans"/>
                <a:sym typeface="Public Sans"/>
              </a:rPr>
              <a:t>(B) Includes attorney fees and expenses incurred in connection with the proceedings through the date of the final hearing and Rule 59. </a:t>
            </a:r>
            <a:r>
              <a:rPr lang="en-US" sz="3000" u="sng" dirty="0">
                <a:solidFill>
                  <a:srgbClr val="FFFFFF"/>
                </a:solidFill>
                <a:latin typeface="Public Sans"/>
                <a:ea typeface="Public Sans"/>
                <a:cs typeface="Public Sans"/>
                <a:sym typeface="Public Sans"/>
              </a:rPr>
              <a:t>** Atty fees have never come up in 16 years of practice except motion hearings!</a:t>
            </a:r>
          </a:p>
          <a:p>
            <a:pPr marL="1371600" lvl="2" indent="-457200" algn="just">
              <a:spcBef>
                <a:spcPct val="0"/>
              </a:spcBef>
              <a:buFont typeface="Arial" panose="020B0604020202020204" pitchFamily="34" charset="0"/>
              <a:buChar char="•"/>
              <a:defRPr/>
            </a:pPr>
            <a:endParaRPr lang="en-US" sz="3000" dirty="0">
              <a:solidFill>
                <a:srgbClr val="FFFFFF"/>
              </a:solidFill>
              <a:latin typeface="Public Sans"/>
              <a:ea typeface="Public Sans"/>
              <a:cs typeface="Public Sans"/>
              <a:sym typeface="Public Sans"/>
            </a:endParaRPr>
          </a:p>
        </p:txBody>
      </p:sp>
      <p:sp>
        <p:nvSpPr>
          <p:cNvPr id="4" name="Freeform 4"/>
          <p:cNvSpPr/>
          <p:nvPr/>
        </p:nvSpPr>
        <p:spPr>
          <a:xfrm>
            <a:off x="14155955" y="933286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AF6B173D-5951-2BD5-1CCE-0AC177D9190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86A7AA8-6214-EFAC-29AA-B31A3510E42E}"/>
              </a:ext>
            </a:extLst>
          </p:cNvPr>
          <p:cNvGrpSpPr/>
          <p:nvPr/>
        </p:nvGrpSpPr>
        <p:grpSpPr>
          <a:xfrm>
            <a:off x="13007985" y="4255837"/>
            <a:ext cx="7109200" cy="7109200"/>
            <a:chOff x="0" y="0"/>
            <a:chExt cx="812800" cy="812800"/>
          </a:xfrm>
        </p:grpSpPr>
        <p:sp>
          <p:nvSpPr>
            <p:cNvPr id="3" name="Freeform 3">
              <a:extLst>
                <a:ext uri="{FF2B5EF4-FFF2-40B4-BE49-F238E27FC236}">
                  <a16:creationId xmlns:a16="http://schemas.microsoft.com/office/drawing/2014/main" id="{D77881C5-462F-139F-C281-CE3A59DFE92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1F26"/>
            </a:solidFill>
            <a:ln w="12700">
              <a:solidFill>
                <a:srgbClr val="00000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4" name="Group 4">
            <a:extLst>
              <a:ext uri="{FF2B5EF4-FFF2-40B4-BE49-F238E27FC236}">
                <a16:creationId xmlns:a16="http://schemas.microsoft.com/office/drawing/2014/main" id="{2395A345-5A51-0583-123D-306FD96BF6AD}"/>
              </a:ext>
            </a:extLst>
          </p:cNvPr>
          <p:cNvGrpSpPr/>
          <p:nvPr/>
        </p:nvGrpSpPr>
        <p:grpSpPr>
          <a:xfrm>
            <a:off x="13293606" y="4398648"/>
            <a:ext cx="6823579" cy="6823579"/>
            <a:chOff x="0" y="0"/>
            <a:chExt cx="812800" cy="812800"/>
          </a:xfrm>
        </p:grpSpPr>
        <p:sp>
          <p:nvSpPr>
            <p:cNvPr id="5" name="Freeform 5">
              <a:extLst>
                <a:ext uri="{FF2B5EF4-FFF2-40B4-BE49-F238E27FC236}">
                  <a16:creationId xmlns:a16="http://schemas.microsoft.com/office/drawing/2014/main" id="{680D30FA-AFB3-08F1-8BD6-AB29FB695B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41381" r="-8618"/>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6" name="TextBox 6">
            <a:extLst>
              <a:ext uri="{FF2B5EF4-FFF2-40B4-BE49-F238E27FC236}">
                <a16:creationId xmlns:a16="http://schemas.microsoft.com/office/drawing/2014/main" id="{8349B651-C785-DD82-CA27-FCE249DB00F8}"/>
              </a:ext>
            </a:extLst>
          </p:cNvPr>
          <p:cNvSpPr txBox="1"/>
          <p:nvPr/>
        </p:nvSpPr>
        <p:spPr>
          <a:xfrm>
            <a:off x="754054" y="190500"/>
            <a:ext cx="16779891" cy="2866875"/>
          </a:xfrm>
          <a:prstGeom prst="rect">
            <a:avLst/>
          </a:prstGeom>
        </p:spPr>
        <p:txBody>
          <a:bodyPr wrap="square" lIns="0" tIns="0" rIns="0" bIns="0" rtlCol="0" anchor="t">
            <a:spAutoFit/>
          </a:bodyPr>
          <a:lstStyle/>
          <a:p>
            <a:pPr lvl="0" algn="ctr">
              <a:lnSpc>
                <a:spcPts val="11518"/>
              </a:lnSpc>
              <a:defRPr/>
            </a:pPr>
            <a:r>
              <a:rPr lang="en-US" sz="9600" i="1" spc="-380" dirty="0">
                <a:solidFill>
                  <a:srgbClr val="FFFFFF"/>
                </a:solidFill>
                <a:latin typeface="Fraunces Italics"/>
                <a:ea typeface="Fraunces Italics"/>
                <a:cs typeface="Fraunces Italics"/>
                <a:sym typeface="Fraunces Italics"/>
              </a:rPr>
              <a:t>Separate Debt</a:t>
            </a:r>
          </a:p>
          <a:p>
            <a:pPr lvl="0" algn="ctr">
              <a:lnSpc>
                <a:spcPts val="11518"/>
              </a:lnSpc>
              <a:defRPr/>
            </a:pPr>
            <a:r>
              <a:rPr lang="en-US" sz="7200" i="1" spc="-380" dirty="0">
                <a:solidFill>
                  <a:srgbClr val="FFFFFF"/>
                </a:solidFill>
                <a:latin typeface="Fraunces Italics"/>
                <a:ea typeface="Fraunces Italics"/>
                <a:cs typeface="Fraunces Italics"/>
                <a:sym typeface="Fraunces Italics"/>
              </a:rPr>
              <a:t>Tenn Code Ann. 36-4-121</a:t>
            </a:r>
          </a:p>
        </p:txBody>
      </p:sp>
      <p:sp>
        <p:nvSpPr>
          <p:cNvPr id="7" name="TextBox 7">
            <a:extLst>
              <a:ext uri="{FF2B5EF4-FFF2-40B4-BE49-F238E27FC236}">
                <a16:creationId xmlns:a16="http://schemas.microsoft.com/office/drawing/2014/main" id="{A003CBBD-522B-5685-D1F4-3170D990A184}"/>
              </a:ext>
            </a:extLst>
          </p:cNvPr>
          <p:cNvSpPr txBox="1"/>
          <p:nvPr/>
        </p:nvSpPr>
        <p:spPr>
          <a:xfrm>
            <a:off x="676210" y="3314700"/>
            <a:ext cx="12474585" cy="4616648"/>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r>
              <a:rPr lang="en-US" sz="3000" dirty="0">
                <a:solidFill>
                  <a:srgbClr val="FFFFFF"/>
                </a:solidFill>
                <a:latin typeface="Public Sans"/>
                <a:ea typeface="Public Sans"/>
                <a:cs typeface="Public Sans"/>
                <a:sym typeface="Public Sans"/>
              </a:rPr>
              <a:t>(b)(3) “Separate debt” means: </a:t>
            </a: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(A) All debt incurred by either spouse prior to the date of the marriage; and</a:t>
            </a:r>
          </a:p>
          <a:p>
            <a:pPr marL="914400" marR="0" lvl="2"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1371600" marR="0" lvl="2" indent="-457200" algn="just" defTabSz="914400" rtl="0" eaLnBrk="1" fontAlgn="auto" latinLnBrk="0" hangingPunct="1">
              <a:lnSpc>
                <a:spcPct val="100000"/>
              </a:lnSpc>
              <a:spcBef>
                <a:spcPct val="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(B) All debt incurred after the entry of a decree of </a:t>
            </a:r>
            <a:r>
              <a:rPr kumimoji="0" lang="en-US" sz="3000" u="sng" strike="noStrike" kern="1200" cap="none" spc="0" normalizeH="0" baseline="0" noProof="0" dirty="0">
                <a:ln>
                  <a:noFill/>
                </a:ln>
                <a:solidFill>
                  <a:srgbClr val="FFFFFF"/>
                </a:solidFill>
                <a:effectLst/>
                <a:uLnTx/>
                <a:uFillTx/>
                <a:latin typeface="Public Sans"/>
                <a:ea typeface="Public Sans"/>
                <a:cs typeface="Public Sans"/>
                <a:sym typeface="Public Sans"/>
              </a:rPr>
              <a:t>legal separation</a:t>
            </a:r>
            <a:r>
              <a:rPr kumimoji="0" lang="en-US" sz="3000" b="1" u="none" strike="noStrike" kern="1200" cap="none" spc="0" normalizeH="0" baseline="0" noProof="0" dirty="0">
                <a:ln>
                  <a:noFill/>
                </a:ln>
                <a:solidFill>
                  <a:srgbClr val="FFFFFF"/>
                </a:solidFill>
                <a:effectLst/>
                <a:uLnTx/>
                <a:uFillTx/>
                <a:latin typeface="Public Sans"/>
                <a:ea typeface="Public Sans"/>
                <a:cs typeface="Public Sans"/>
                <a:sym typeface="Public Sans"/>
              </a:rPr>
              <a:t> </a:t>
            </a:r>
            <a:r>
              <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if the court allocated responsibility for payment of marital debt as part of the decree of </a:t>
            </a:r>
            <a:r>
              <a:rPr kumimoji="0" lang="en-US" sz="3000" i="0" u="sng" strike="noStrike" kern="1200" cap="none" spc="0" normalizeH="0" baseline="0" noProof="0" dirty="0">
                <a:ln>
                  <a:noFill/>
                </a:ln>
                <a:solidFill>
                  <a:srgbClr val="FFFFFF"/>
                </a:solidFill>
                <a:effectLst/>
                <a:uLnTx/>
                <a:uFillTx/>
                <a:latin typeface="Public Sans"/>
                <a:ea typeface="Public Sans"/>
                <a:cs typeface="Public Sans"/>
                <a:sym typeface="Public Sans"/>
              </a:rPr>
              <a:t>legal separation. </a:t>
            </a:r>
          </a:p>
          <a:p>
            <a:pPr marR="0" lvl="2" algn="just" defTabSz="914400" rtl="0" eaLnBrk="1" fontAlgn="auto" latinLnBrk="0" hangingPunct="1">
              <a:lnSpc>
                <a:spcPct val="100000"/>
              </a:lnSpc>
              <a:spcBef>
                <a:spcPct val="0"/>
              </a:spcBef>
              <a:spcAft>
                <a:spcPts val="0"/>
              </a:spcAft>
              <a:buClrTx/>
              <a:buSzTx/>
              <a:tabLst/>
              <a:defRPr/>
            </a:pPr>
            <a:endParaRPr kumimoji="0" lang="en-US" sz="3000" i="0" u="sng"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R="0" lvl="2" algn="just" defTabSz="914400" rtl="0" eaLnBrk="1" fontAlgn="auto" latinLnBrk="0" hangingPunct="1">
              <a:lnSpc>
                <a:spcPct val="100000"/>
              </a:lnSpc>
              <a:spcBef>
                <a:spcPct val="0"/>
              </a:spcBef>
              <a:spcAft>
                <a:spcPts val="0"/>
              </a:spcAft>
              <a:buClrTx/>
              <a:buSzTx/>
              <a:tabLst/>
              <a:defRPr/>
            </a:pPr>
            <a:r>
              <a:rPr kumimoji="0" lang="en-US" sz="3000" i="0" u="sng" strike="noStrike" kern="1200" cap="none" spc="0" normalizeH="0" baseline="0" noProof="0" dirty="0">
                <a:ln>
                  <a:noFill/>
                </a:ln>
                <a:solidFill>
                  <a:srgbClr val="FFFFFF"/>
                </a:solidFill>
                <a:effectLst/>
                <a:uLnTx/>
                <a:uFillTx/>
                <a:latin typeface="Public Sans"/>
                <a:ea typeface="Public Sans"/>
                <a:cs typeface="Public Sans"/>
                <a:sym typeface="Public Sans"/>
              </a:rPr>
              <a:t>     ** Probably won’t see much of (B) except in a clinic situation!</a:t>
            </a:r>
          </a:p>
        </p:txBody>
      </p:sp>
      <p:sp>
        <p:nvSpPr>
          <p:cNvPr id="8" name="Freeform 8">
            <a:extLst>
              <a:ext uri="{FF2B5EF4-FFF2-40B4-BE49-F238E27FC236}">
                <a16:creationId xmlns:a16="http://schemas.microsoft.com/office/drawing/2014/main" id="{38FC31D5-8D5E-A34A-5882-9CD6A4C68CC4}"/>
              </a:ext>
            </a:extLst>
          </p:cNvPr>
          <p:cNvSpPr/>
          <p:nvPr/>
        </p:nvSpPr>
        <p:spPr>
          <a:xfrm>
            <a:off x="6858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3"/>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31372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2769D205-B756-0FC5-C759-87EE204CBF0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0789CA94-6A67-D84F-83B9-57F08E703C8F}"/>
              </a:ext>
            </a:extLst>
          </p:cNvPr>
          <p:cNvSpPr txBox="1"/>
          <p:nvPr/>
        </p:nvSpPr>
        <p:spPr>
          <a:xfrm>
            <a:off x="822307" y="266700"/>
            <a:ext cx="16779891" cy="2809680"/>
          </a:xfrm>
          <a:prstGeom prst="rect">
            <a:avLst/>
          </a:prstGeom>
        </p:spPr>
        <p:txBody>
          <a:bodyPr wrap="square" lIns="0" tIns="0" rIns="0" bIns="0" rtlCol="0" anchor="t">
            <a:spAutoFit/>
          </a:bodyPr>
          <a:lstStyle/>
          <a:p>
            <a:pPr lvl="0" algn="ctr">
              <a:lnSpc>
                <a:spcPts val="11518"/>
              </a:lnSpc>
              <a:defRPr/>
            </a:pPr>
            <a:r>
              <a:rPr lang="en-US" sz="9600" i="1" spc="-380" dirty="0">
                <a:solidFill>
                  <a:srgbClr val="FFFFFF"/>
                </a:solidFill>
                <a:latin typeface="Fraunces Italics"/>
                <a:ea typeface="Fraunces Italics"/>
                <a:cs typeface="Fraunces Italics"/>
                <a:sym typeface="Fraunces Italics"/>
              </a:rPr>
              <a:t>Allocating Marital Debt</a:t>
            </a:r>
          </a:p>
          <a:p>
            <a:pPr lvl="0" algn="ctr">
              <a:lnSpc>
                <a:spcPts val="11518"/>
              </a:lnSpc>
              <a:defRPr/>
            </a:pPr>
            <a:r>
              <a:rPr lang="en-US" sz="7200" i="1" spc="-380" dirty="0">
                <a:solidFill>
                  <a:srgbClr val="FFFFFF"/>
                </a:solidFill>
                <a:latin typeface="Fraunces Italics"/>
                <a:ea typeface="Fraunces Italics"/>
                <a:cs typeface="Fraunces Italics"/>
                <a:sym typeface="Fraunces Italics"/>
              </a:rPr>
              <a:t>Tenn Code Ann. 36-4-121</a:t>
            </a:r>
          </a:p>
        </p:txBody>
      </p:sp>
      <p:sp>
        <p:nvSpPr>
          <p:cNvPr id="7" name="TextBox 7">
            <a:extLst>
              <a:ext uri="{FF2B5EF4-FFF2-40B4-BE49-F238E27FC236}">
                <a16:creationId xmlns:a16="http://schemas.microsoft.com/office/drawing/2014/main" id="{D7EF180A-100C-C9B1-3211-A6BFC31B42E0}"/>
              </a:ext>
            </a:extLst>
          </p:cNvPr>
          <p:cNvSpPr txBox="1"/>
          <p:nvPr/>
        </p:nvSpPr>
        <p:spPr>
          <a:xfrm>
            <a:off x="1219200" y="3238500"/>
            <a:ext cx="16174264" cy="6463308"/>
          </a:xfrm>
          <a:prstGeom prst="rect">
            <a:avLst/>
          </a:prstGeom>
        </p:spPr>
        <p:txBody>
          <a:bodyPr wrap="square" lIns="0" tIns="0" rIns="0" bIns="0" rtlCol="0" anchor="t">
            <a:spAutoFit/>
          </a:bodyPr>
          <a:lstStyle/>
          <a:p>
            <a:pPr marL="0" marR="0" lvl="0" indent="0" algn="just" defTabSz="914400" rtl="0" eaLnBrk="1" fontAlgn="auto" latinLnBrk="0" hangingPunct="1">
              <a:spcBef>
                <a:spcPct val="0"/>
              </a:spcBef>
              <a:spcAft>
                <a:spcPts val="0"/>
              </a:spcAft>
              <a:buClrTx/>
              <a:buSzTx/>
              <a:buFontTx/>
              <a:buNone/>
              <a:tabLst/>
              <a:defRPr/>
            </a:pPr>
            <a:r>
              <a:rPr lang="en-US" sz="3000" dirty="0">
                <a:solidFill>
                  <a:srgbClr val="FFFFFF"/>
                </a:solidFill>
                <a:latin typeface="Public Sans"/>
                <a:ea typeface="Public Sans"/>
                <a:cs typeface="Public Sans"/>
                <a:sym typeface="Public Sans"/>
              </a:rPr>
              <a:t>(</a:t>
            </a:r>
            <a:r>
              <a:rPr lang="en-US" sz="3000" dirty="0" err="1">
                <a:solidFill>
                  <a:srgbClr val="FFFFFF"/>
                </a:solidFill>
                <a:latin typeface="Public Sans"/>
                <a:ea typeface="Public Sans"/>
                <a:cs typeface="Public Sans"/>
                <a:sym typeface="Public Sans"/>
              </a:rPr>
              <a:t>i</a:t>
            </a:r>
            <a:r>
              <a:rPr lang="en-US" sz="3000" dirty="0">
                <a:solidFill>
                  <a:srgbClr val="FFFFFF"/>
                </a:solidFill>
                <a:latin typeface="Public Sans"/>
                <a:ea typeface="Public Sans"/>
                <a:cs typeface="Public Sans"/>
                <a:sym typeface="Public Sans"/>
              </a:rPr>
              <a:t>)(1) </a:t>
            </a:r>
            <a:r>
              <a:rPr kumimoji="0" lang="en-US" sz="3000" i="0" u="none" strike="noStrike" kern="1200" cap="none" spc="0" normalizeH="0" baseline="0" noProof="0" dirty="0">
                <a:ln>
                  <a:noFill/>
                </a:ln>
                <a:solidFill>
                  <a:srgbClr val="FFFFFF"/>
                </a:solidFill>
                <a:effectLst/>
                <a:uLnTx/>
                <a:uFillTx/>
                <a:latin typeface="Public Sans"/>
                <a:ea typeface="Public Sans"/>
                <a:cs typeface="Public Sans"/>
                <a:sym typeface="Public Sans"/>
              </a:rPr>
              <a:t>In allocating responsibility for the payment of marital debt, the court shall consider the following factors:</a:t>
            </a:r>
          </a:p>
          <a:p>
            <a:pPr marR="0" lvl="2" algn="just" defTabSz="914400" rtl="0" eaLnBrk="1" fontAlgn="auto" latinLnBrk="0" hangingPunct="1">
              <a:spcBef>
                <a:spcPct val="0"/>
              </a:spcBef>
              <a:spcAft>
                <a:spcPts val="0"/>
              </a:spcAft>
              <a:buClrTx/>
              <a:buSzTx/>
              <a:tabLst/>
              <a:defRPr/>
            </a:pPr>
            <a:endParaRPr lang="en-US" sz="3000" dirty="0">
              <a:solidFill>
                <a:srgbClr val="FFFFFF"/>
              </a:solidFill>
              <a:latin typeface="Public Sans"/>
              <a:ea typeface="Public Sans"/>
              <a:cs typeface="Public Sans"/>
              <a:sym typeface="Public Sans"/>
            </a:endParaRPr>
          </a:p>
          <a:p>
            <a:pPr marL="1428750" marR="0" lvl="2" indent="-514350" algn="just" defTabSz="914400" rtl="0" eaLnBrk="1" fontAlgn="auto" latinLnBrk="0" hangingPunct="1">
              <a:spcBef>
                <a:spcPct val="0"/>
              </a:spcBef>
              <a:spcAft>
                <a:spcPts val="0"/>
              </a:spcAft>
              <a:buClrTx/>
              <a:buSzTx/>
              <a:buAutoNum type="alphaUcParenBoth"/>
              <a:tabLst/>
              <a:defRPr/>
            </a:pPr>
            <a:r>
              <a:rPr kumimoji="0" lang="en-US" sz="3000" i="0" u="none" strike="noStrike" kern="1200" cap="none" spc="0" normalizeH="0" baseline="0" noProof="0" dirty="0">
                <a:ln>
                  <a:noFill/>
                </a:ln>
                <a:solidFill>
                  <a:srgbClr val="FFFFFF"/>
                </a:solidFill>
                <a:effectLst/>
                <a:uLnTx/>
                <a:uFillTx/>
                <a:latin typeface="Public Sans"/>
                <a:ea typeface="Public Sans"/>
                <a:cs typeface="Public Sans"/>
                <a:sym typeface="Public Sans"/>
              </a:rPr>
              <a:t>The purpose of the debt;</a:t>
            </a:r>
          </a:p>
          <a:p>
            <a:pPr marL="1428750" marR="0" lvl="2" indent="-514350" algn="just" defTabSz="914400" rtl="0" eaLnBrk="1" fontAlgn="auto" latinLnBrk="0" hangingPunct="1">
              <a:spcBef>
                <a:spcPct val="0"/>
              </a:spcBef>
              <a:spcAft>
                <a:spcPts val="0"/>
              </a:spcAft>
              <a:buClrTx/>
              <a:buSzTx/>
              <a:buAutoNum type="alphaUcParenBoth"/>
              <a:tabLst/>
              <a:defRPr/>
            </a:pPr>
            <a:r>
              <a:rPr lang="en-US" sz="3000" dirty="0">
                <a:solidFill>
                  <a:srgbClr val="FFFFFF"/>
                </a:solidFill>
                <a:latin typeface="Public Sans"/>
                <a:ea typeface="Public Sans"/>
                <a:cs typeface="Public Sans"/>
                <a:sym typeface="Public Sans"/>
              </a:rPr>
              <a:t>Which party incurred the debt; </a:t>
            </a:r>
          </a:p>
          <a:p>
            <a:pPr marL="1428750" marR="0" lvl="2" indent="-514350" algn="just" defTabSz="914400" rtl="0" eaLnBrk="1" fontAlgn="auto" latinLnBrk="0" hangingPunct="1">
              <a:spcBef>
                <a:spcPct val="0"/>
              </a:spcBef>
              <a:spcAft>
                <a:spcPts val="0"/>
              </a:spcAft>
              <a:buClrTx/>
              <a:buSzTx/>
              <a:buAutoNum type="alphaUcParenBoth"/>
              <a:tabLst/>
              <a:defRPr/>
            </a:pPr>
            <a:r>
              <a:rPr kumimoji="0" lang="en-US" sz="3000" i="0" u="none" strike="noStrike" kern="1200" cap="none" spc="0" normalizeH="0" baseline="0" noProof="0" dirty="0">
                <a:ln>
                  <a:noFill/>
                </a:ln>
                <a:solidFill>
                  <a:srgbClr val="FFFFFF"/>
                </a:solidFill>
                <a:effectLst/>
                <a:uLnTx/>
                <a:uFillTx/>
                <a:latin typeface="Public Sans"/>
                <a:ea typeface="Public Sans"/>
                <a:cs typeface="Public Sans"/>
                <a:sym typeface="Public Sans"/>
              </a:rPr>
              <a:t>Which party benefitted from incurring the debt; and </a:t>
            </a:r>
          </a:p>
          <a:p>
            <a:pPr marL="1428750" marR="0" lvl="2" indent="-514350" algn="just" defTabSz="914400" rtl="0" eaLnBrk="1" fontAlgn="auto" latinLnBrk="0" hangingPunct="1">
              <a:spcBef>
                <a:spcPct val="0"/>
              </a:spcBef>
              <a:spcAft>
                <a:spcPts val="0"/>
              </a:spcAft>
              <a:buClrTx/>
              <a:buSzTx/>
              <a:buAutoNum type="alphaUcParenBoth"/>
              <a:tabLst/>
              <a:defRPr/>
            </a:pPr>
            <a:r>
              <a:rPr lang="en-US" sz="3000" dirty="0">
                <a:solidFill>
                  <a:srgbClr val="FFFFFF"/>
                </a:solidFill>
                <a:latin typeface="Public Sans"/>
                <a:ea typeface="Public Sans"/>
                <a:cs typeface="Public Sans"/>
                <a:sym typeface="Public Sans"/>
              </a:rPr>
              <a:t>Which party is best able to repay the debt.</a:t>
            </a:r>
          </a:p>
          <a:p>
            <a:pPr marL="1428750" marR="0" lvl="2" indent="-514350" algn="just" defTabSz="914400" rtl="0" eaLnBrk="1" fontAlgn="auto" latinLnBrk="0" hangingPunct="1">
              <a:spcBef>
                <a:spcPct val="0"/>
              </a:spcBef>
              <a:spcAft>
                <a:spcPts val="0"/>
              </a:spcAft>
              <a:buClrTx/>
              <a:buSzTx/>
              <a:buAutoNum type="alphaUcParenBoth"/>
              <a:tabLst/>
              <a:defRPr/>
            </a:pPr>
            <a:endParaRPr lang="en-US" sz="3000" dirty="0">
              <a:solidFill>
                <a:srgbClr val="FFFFFF"/>
              </a:solidFill>
              <a:latin typeface="Public Sans"/>
              <a:ea typeface="Public Sans"/>
              <a:cs typeface="Public Sans"/>
              <a:sym typeface="Public Sans"/>
            </a:endParaRPr>
          </a:p>
          <a:p>
            <a:pPr marR="0" lvl="2" algn="just" defTabSz="914400" rtl="0" eaLnBrk="1" fontAlgn="auto" latinLnBrk="0" hangingPunct="1">
              <a:spcBef>
                <a:spcPct val="0"/>
              </a:spcBef>
              <a:spcAft>
                <a:spcPts val="0"/>
              </a:spcAft>
              <a:buClrTx/>
              <a:buSzTx/>
              <a:tabLst/>
              <a:defRPr/>
            </a:pPr>
            <a:r>
              <a:rPr lang="en-US" sz="3000" dirty="0">
                <a:solidFill>
                  <a:srgbClr val="FFFFFF"/>
                </a:solidFill>
                <a:latin typeface="Public Sans"/>
                <a:ea typeface="Public Sans"/>
                <a:cs typeface="Public Sans"/>
                <a:sym typeface="Public Sans"/>
              </a:rPr>
              <a:t>** </a:t>
            </a:r>
            <a:r>
              <a:rPr lang="en-US" sz="3000" u="sng" dirty="0">
                <a:solidFill>
                  <a:srgbClr val="FFFFFF"/>
                </a:solidFill>
                <a:latin typeface="Public Sans"/>
                <a:ea typeface="Public Sans"/>
                <a:cs typeface="Public Sans"/>
                <a:sym typeface="Public Sans"/>
              </a:rPr>
              <a:t>These factors are rarely if ever followed, imho!</a:t>
            </a:r>
          </a:p>
          <a:p>
            <a:pPr marR="0" lvl="2" algn="just" defTabSz="914400" rtl="0" eaLnBrk="1" fontAlgn="auto" latinLnBrk="0" hangingPunct="1">
              <a:spcBef>
                <a:spcPct val="0"/>
              </a:spcBef>
              <a:spcAft>
                <a:spcPts val="0"/>
              </a:spcAft>
              <a:buClrTx/>
              <a:buSzTx/>
              <a:tabLst/>
              <a:defRPr/>
            </a:pPr>
            <a:endParaRPr lang="en-US" sz="3000" u="sng" dirty="0">
              <a:solidFill>
                <a:srgbClr val="FFFFFF"/>
              </a:solidFill>
              <a:latin typeface="Public Sans"/>
              <a:ea typeface="Public Sans"/>
              <a:cs typeface="Public Sans"/>
              <a:sym typeface="Public Sans"/>
            </a:endParaRPr>
          </a:p>
          <a:p>
            <a:pPr marR="0" lvl="2" algn="just" defTabSz="914400" rtl="0" eaLnBrk="1" fontAlgn="auto" latinLnBrk="0" hangingPunct="1">
              <a:spcBef>
                <a:spcPct val="0"/>
              </a:spcBef>
              <a:spcAft>
                <a:spcPts val="0"/>
              </a:spcAft>
              <a:buClrTx/>
              <a:buSzTx/>
              <a:tabLst/>
              <a:defRPr/>
            </a:pPr>
            <a:r>
              <a:rPr lang="en-US" sz="3000" u="sng" dirty="0">
                <a:solidFill>
                  <a:srgbClr val="FFFFFF"/>
                </a:solidFill>
                <a:latin typeface="Public Sans"/>
                <a:ea typeface="Public Sans"/>
                <a:cs typeface="Public Sans"/>
                <a:sym typeface="Public Sans"/>
              </a:rPr>
              <a:t>** hypo: what if client put groceries on credit card. Who benefitted?</a:t>
            </a:r>
          </a:p>
          <a:p>
            <a:pPr algn="just">
              <a:spcBef>
                <a:spcPct val="0"/>
              </a:spcBef>
            </a:pPr>
            <a:endParaRPr lang="en-US" sz="3000" dirty="0">
              <a:solidFill>
                <a:srgbClr val="FFFFFF"/>
              </a:solidFill>
              <a:latin typeface="Public Sans"/>
              <a:ea typeface="Public Sans"/>
              <a:cs typeface="Public Sans"/>
              <a:sym typeface="Public Sans"/>
            </a:endParaRPr>
          </a:p>
          <a:p>
            <a:pPr marL="1885950" lvl="3" indent="-514350" algn="just">
              <a:spcBef>
                <a:spcPct val="0"/>
              </a:spcBef>
              <a:buAutoNum type="alphaUcParenBoth"/>
            </a:pPr>
            <a:endParaRPr kumimoji="0" lang="en-US" sz="300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300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8" name="Freeform 8">
            <a:extLst>
              <a:ext uri="{FF2B5EF4-FFF2-40B4-BE49-F238E27FC236}">
                <a16:creationId xmlns:a16="http://schemas.microsoft.com/office/drawing/2014/main" id="{EAB8A1C0-3BE9-4BBC-FBC1-CE3F4E24F8FC}"/>
              </a:ext>
            </a:extLst>
          </p:cNvPr>
          <p:cNvSpPr/>
          <p:nvPr/>
        </p:nvSpPr>
        <p:spPr>
          <a:xfrm>
            <a:off x="6858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7204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5294D"/>
        </a:solidFill>
        <a:effectLst/>
      </p:bgPr>
    </p:bg>
    <p:spTree>
      <p:nvGrpSpPr>
        <p:cNvPr id="1" name="">
          <a:extLst>
            <a:ext uri="{FF2B5EF4-FFF2-40B4-BE49-F238E27FC236}">
              <a16:creationId xmlns:a16="http://schemas.microsoft.com/office/drawing/2014/main" id="{AB106AFD-878C-F76E-C431-C5DA4D154E4E}"/>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6920BFB1-9BFA-DB30-C923-D9FD50F6DFCC}"/>
              </a:ext>
            </a:extLst>
          </p:cNvPr>
          <p:cNvSpPr txBox="1"/>
          <p:nvPr/>
        </p:nvSpPr>
        <p:spPr>
          <a:xfrm>
            <a:off x="822307" y="266700"/>
            <a:ext cx="16779891" cy="2809680"/>
          </a:xfrm>
          <a:prstGeom prst="rect">
            <a:avLst/>
          </a:prstGeom>
        </p:spPr>
        <p:txBody>
          <a:bodyPr wrap="square" lIns="0" tIns="0" rIns="0" bIns="0" rtlCol="0" anchor="t">
            <a:spAutoFit/>
          </a:bodyPr>
          <a:lstStyle/>
          <a:p>
            <a:pPr marL="0" marR="0" lvl="0" indent="0" algn="ctr" defTabSz="914400" rtl="0" eaLnBrk="1" fontAlgn="auto" latinLnBrk="0" hangingPunct="1">
              <a:lnSpc>
                <a:spcPts val="11518"/>
              </a:lnSpc>
              <a:spcBef>
                <a:spcPts val="0"/>
              </a:spcBef>
              <a:spcAft>
                <a:spcPts val="0"/>
              </a:spcAft>
              <a:buClrTx/>
              <a:buSzTx/>
              <a:buFontTx/>
              <a:buNone/>
              <a:tabLst/>
              <a:defRPr/>
            </a:pPr>
            <a:r>
              <a:rPr kumimoji="0" lang="en-US" sz="9600" b="0" i="1" u="none" strike="noStrike" kern="1200" cap="none" spc="-380" normalizeH="0" baseline="0" noProof="0" dirty="0">
                <a:ln>
                  <a:noFill/>
                </a:ln>
                <a:solidFill>
                  <a:srgbClr val="FFFFFF"/>
                </a:solidFill>
                <a:effectLst/>
                <a:uLnTx/>
                <a:uFillTx/>
                <a:latin typeface="Fraunces Italics"/>
                <a:ea typeface="Fraunces Italics"/>
                <a:cs typeface="Fraunces Italics"/>
                <a:sym typeface="Fraunces Italics"/>
              </a:rPr>
              <a:t>Allocating Marital Debt</a:t>
            </a:r>
          </a:p>
          <a:p>
            <a:pPr marL="0" marR="0" lvl="0" indent="0" algn="ctr" defTabSz="914400" rtl="0" eaLnBrk="1" fontAlgn="auto" latinLnBrk="0" hangingPunct="1">
              <a:lnSpc>
                <a:spcPts val="11518"/>
              </a:lnSpc>
              <a:spcBef>
                <a:spcPts val="0"/>
              </a:spcBef>
              <a:spcAft>
                <a:spcPts val="0"/>
              </a:spcAft>
              <a:buClrTx/>
              <a:buSzTx/>
              <a:buFontTx/>
              <a:buNone/>
              <a:tabLst/>
              <a:defRPr/>
            </a:pPr>
            <a:r>
              <a:rPr kumimoji="0" lang="en-US" sz="7200" b="0" i="1" u="none" strike="noStrike" kern="1200" cap="none" spc="-380" normalizeH="0" baseline="0" noProof="0" dirty="0">
                <a:ln>
                  <a:noFill/>
                </a:ln>
                <a:solidFill>
                  <a:srgbClr val="FFFFFF"/>
                </a:solidFill>
                <a:effectLst/>
                <a:uLnTx/>
                <a:uFillTx/>
                <a:latin typeface="Fraunces Italics"/>
                <a:ea typeface="Fraunces Italics"/>
                <a:cs typeface="Fraunces Italics"/>
                <a:sym typeface="Fraunces Italics"/>
              </a:rPr>
              <a:t>Tenn Code Ann. 36-4-121</a:t>
            </a:r>
          </a:p>
        </p:txBody>
      </p:sp>
      <p:sp>
        <p:nvSpPr>
          <p:cNvPr id="7" name="TextBox 7">
            <a:extLst>
              <a:ext uri="{FF2B5EF4-FFF2-40B4-BE49-F238E27FC236}">
                <a16:creationId xmlns:a16="http://schemas.microsoft.com/office/drawing/2014/main" id="{FFBA2D85-9940-2912-5DC8-75A63E537535}"/>
              </a:ext>
            </a:extLst>
          </p:cNvPr>
          <p:cNvSpPr txBox="1"/>
          <p:nvPr/>
        </p:nvSpPr>
        <p:spPr>
          <a:xfrm>
            <a:off x="1295400" y="3162300"/>
            <a:ext cx="16174264" cy="5078313"/>
          </a:xfrm>
          <a:prstGeom prst="rect">
            <a:avLst/>
          </a:prstGeom>
        </p:spPr>
        <p:txBody>
          <a:bodyPr wrap="square" lIns="0" tIns="0" rIns="0" bIns="0" rtlCol="0" anchor="t">
            <a:spAutoFit/>
          </a:bodyPr>
          <a:lstStyle/>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a:t>
            </a:r>
            <a:r>
              <a:rPr kumimoji="0" lang="en-US" sz="3000" b="0" i="0" u="none" strike="noStrike" kern="1200" cap="none" spc="0" normalizeH="0" baseline="0" noProof="0" dirty="0" err="1">
                <a:ln>
                  <a:noFill/>
                </a:ln>
                <a:solidFill>
                  <a:srgbClr val="FFFFFF"/>
                </a:solidFill>
                <a:effectLst/>
                <a:uLnTx/>
                <a:uFillTx/>
                <a:latin typeface="Public Sans"/>
                <a:ea typeface="Public Sans"/>
                <a:cs typeface="Public Sans"/>
                <a:sym typeface="Public Sans"/>
              </a:rPr>
              <a:t>i</a:t>
            </a:r>
            <a:r>
              <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rPr>
              <a:t>)(3) The court may order the payment of all or a portion of the marital debt from the marital property prior to the allocation of responsibility for paying marital debt by either party, and may charge the party's share of the marital estate with all or a portion of the attorney fees and expenses paid by that party.</a:t>
            </a:r>
          </a:p>
          <a:p>
            <a:pPr marL="0" marR="0" lvl="0" indent="0" algn="just" defTabSz="914400" rtl="0" eaLnBrk="1" fontAlgn="auto" latinLnBrk="0" hangingPunct="1">
              <a:lnSpc>
                <a:spcPct val="100000"/>
              </a:lnSpc>
              <a:spcBef>
                <a:spcPct val="0"/>
              </a:spcBef>
              <a:spcAft>
                <a:spcPts val="0"/>
              </a:spcAft>
              <a:buClrTx/>
              <a:buSzTx/>
              <a:buFontTx/>
              <a:buNone/>
              <a:tabLst/>
              <a:defRPr/>
            </a:pPr>
            <a:endParaRPr lang="en-US" sz="3000" dirty="0">
              <a:solidFill>
                <a:srgbClr val="FFFFFF"/>
              </a:solidFill>
              <a:latin typeface="Public Sans"/>
              <a:ea typeface="Public Sans"/>
              <a:cs typeface="Public Sans"/>
              <a:sym typeface="Public Sans"/>
            </a:endParaRPr>
          </a:p>
          <a:p>
            <a:pPr marL="0" marR="0" lvl="0" indent="0" algn="just" defTabSz="914400" rtl="0" eaLnBrk="1" fontAlgn="auto" latinLnBrk="0" hangingPunct="1">
              <a:lnSpc>
                <a:spcPct val="100000"/>
              </a:lnSpc>
              <a:spcBef>
                <a:spcPct val="0"/>
              </a:spcBef>
              <a:spcAft>
                <a:spcPts val="0"/>
              </a:spcAft>
              <a:buClrTx/>
              <a:buSzTx/>
              <a:buFontTx/>
              <a:buNone/>
              <a:tabLst/>
              <a:defRPr/>
            </a:pPr>
            <a:r>
              <a:rPr kumimoji="0" lang="en-US" sz="3000" b="0" i="0" u="sng" strike="noStrike" kern="1200" cap="none" spc="0" normalizeH="0" baseline="0" noProof="0" dirty="0">
                <a:ln>
                  <a:noFill/>
                </a:ln>
                <a:solidFill>
                  <a:srgbClr val="FFFFFF"/>
                </a:solidFill>
                <a:effectLst/>
                <a:uLnTx/>
                <a:uFillTx/>
                <a:latin typeface="Public Sans"/>
                <a:ea typeface="Public Sans"/>
                <a:cs typeface="Public Sans"/>
                <a:sym typeface="Public Sans"/>
              </a:rPr>
              <a:t>** Use this part of the statute in mediation/negotiation. Practice tip: use real/personal property to reduce client’s debt burden (horse trading). There may be push-back from clients on this – clients who feel comfortable with debt!!!</a:t>
            </a:r>
          </a:p>
          <a:p>
            <a:pPr marL="1885950" marR="0" lvl="3" indent="-514350" algn="just" defTabSz="914400" rtl="0" eaLnBrk="1" fontAlgn="auto" latinLnBrk="0" hangingPunct="1">
              <a:lnSpc>
                <a:spcPct val="100000"/>
              </a:lnSpc>
              <a:spcBef>
                <a:spcPct val="0"/>
              </a:spcBef>
              <a:spcAft>
                <a:spcPts val="0"/>
              </a:spcAft>
              <a:buClrTx/>
              <a:buSzTx/>
              <a:buFontTx/>
              <a:buAutoNum type="alphaUcParenBoth"/>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a:p>
            <a:pPr marL="0" marR="0" lvl="0" indent="0" algn="just" defTabSz="914400" rtl="0" eaLnBrk="1" fontAlgn="auto" latinLnBrk="0" hangingPunct="1">
              <a:lnSpc>
                <a:spcPct val="100000"/>
              </a:lnSpc>
              <a:spcBef>
                <a:spcPct val="0"/>
              </a:spcBef>
              <a:spcAft>
                <a:spcPts val="0"/>
              </a:spcAft>
              <a:buClrTx/>
              <a:buSzTx/>
              <a:buFontTx/>
              <a:buNone/>
              <a:tabLst/>
              <a:defRPr/>
            </a:pPr>
            <a:endParaRPr kumimoji="0" lang="en-US" sz="3000" b="0" i="0" u="none" strike="noStrike" kern="1200" cap="none" spc="0" normalizeH="0" baseline="0" noProof="0" dirty="0">
              <a:ln>
                <a:noFill/>
              </a:ln>
              <a:solidFill>
                <a:srgbClr val="FFFFFF"/>
              </a:solidFill>
              <a:effectLst/>
              <a:uLnTx/>
              <a:uFillTx/>
              <a:latin typeface="Public Sans"/>
              <a:ea typeface="Public Sans"/>
              <a:cs typeface="Public Sans"/>
              <a:sym typeface="Public Sans"/>
            </a:endParaRPr>
          </a:p>
        </p:txBody>
      </p:sp>
      <p:sp>
        <p:nvSpPr>
          <p:cNvPr id="8" name="Freeform 8">
            <a:extLst>
              <a:ext uri="{FF2B5EF4-FFF2-40B4-BE49-F238E27FC236}">
                <a16:creationId xmlns:a16="http://schemas.microsoft.com/office/drawing/2014/main" id="{C5304FA5-E30B-DED9-75E0-7FC2BB95D81F}"/>
              </a:ext>
            </a:extLst>
          </p:cNvPr>
          <p:cNvSpPr/>
          <p:nvPr/>
        </p:nvSpPr>
        <p:spPr>
          <a:xfrm>
            <a:off x="685800" y="9258300"/>
            <a:ext cx="3770353" cy="638805"/>
          </a:xfrm>
          <a:custGeom>
            <a:avLst/>
            <a:gdLst/>
            <a:ahLst/>
            <a:cxnLst/>
            <a:rect l="l" t="t" r="r" b="b"/>
            <a:pathLst>
              <a:path w="3770353" h="638805">
                <a:moveTo>
                  <a:pt x="0" y="0"/>
                </a:moveTo>
                <a:lnTo>
                  <a:pt x="3770353" y="0"/>
                </a:lnTo>
                <a:lnTo>
                  <a:pt x="3770353" y="638805"/>
                </a:lnTo>
                <a:lnTo>
                  <a:pt x="0" y="638805"/>
                </a:lnTo>
                <a:lnTo>
                  <a:pt x="0" y="0"/>
                </a:lnTo>
                <a:close/>
              </a:path>
            </a:pathLst>
          </a:custGeom>
          <a:blipFill>
            <a:blip>
              <a:alphaModFix amt="41000"/>
              <a:extLst>
                <a:ext uri="{96DAC541-7B7A-43D3-8B79-37D633B846F1}">
                  <asvg:svgBlip xmlns:asvg="http://schemas.microsoft.com/office/drawing/2016/SVG/main" r:embed="rId2"/>
                </a:ext>
              </a:extLst>
            </a:blip>
            <a:stretch>
              <a:fillRect l="-19382" t="-513229" r="-17008" b="-19178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964906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103db95-a666-467e-b670-3b742545c796" xsi:nil="true"/>
    <lcf76f155ced4ddcb4097134ff3c332f xmlns="0eae4eba-08be-4036-ae92-5d09e4684c9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55F30512EDE45449CF64D6FDB345E77" ma:contentTypeVersion="12" ma:contentTypeDescription="Create a new document." ma:contentTypeScope="" ma:versionID="05f014bb7b6d5446be0d2a39f667403f">
  <xsd:schema xmlns:xsd="http://www.w3.org/2001/XMLSchema" xmlns:xs="http://www.w3.org/2001/XMLSchema" xmlns:p="http://schemas.microsoft.com/office/2006/metadata/properties" xmlns:ns2="0eae4eba-08be-4036-ae92-5d09e4684c91" xmlns:ns3="3103db95-a666-467e-b670-3b742545c796" targetNamespace="http://schemas.microsoft.com/office/2006/metadata/properties" ma:root="true" ma:fieldsID="16c201adfdd1fd5732ce007caf9bb6de" ns2:_="" ns3:_="">
    <xsd:import namespace="0eae4eba-08be-4036-ae92-5d09e4684c91"/>
    <xsd:import namespace="3103db95-a666-467e-b670-3b742545c79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ae4eba-08be-4036-ae92-5d09e4684c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262ca71-4269-4be8-8c46-04143f27e02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103db95-a666-467e-b670-3b742545c79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989c8bd-f453-476d-af37-d78f05830c54}" ma:internalName="TaxCatchAll" ma:showField="CatchAllData" ma:web="3103db95-a666-467e-b670-3b742545c7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AE424A0-6F8D-41D3-B2B0-B0B155E686C2}">
  <ds:schemaRefs>
    <ds:schemaRef ds:uri="http://purl.org/dc/terms/"/>
    <ds:schemaRef ds:uri="0eae4eba-08be-4036-ae92-5d09e4684c91"/>
    <ds:schemaRef ds:uri="http://purl.org/dc/elements/1.1/"/>
    <ds:schemaRef ds:uri="http://schemas.openxmlformats.org/package/2006/metadata/core-properties"/>
    <ds:schemaRef ds:uri="http://www.w3.org/XML/1998/namespace"/>
    <ds:schemaRef ds:uri="http://schemas.microsoft.com/office/infopath/2007/PartnerControls"/>
    <ds:schemaRef ds:uri="http://schemas.microsoft.com/office/2006/documentManagement/types"/>
    <ds:schemaRef ds:uri="3103db95-a666-467e-b670-3b742545c796"/>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F70DFA03-4240-4985-9E70-5239C12C86FC}">
  <ds:schemaRefs>
    <ds:schemaRef ds:uri="http://schemas.microsoft.com/sharepoint/v3/contenttype/forms"/>
  </ds:schemaRefs>
</ds:datastoreItem>
</file>

<file path=customXml/itemProps3.xml><?xml version="1.0" encoding="utf-8"?>
<ds:datastoreItem xmlns:ds="http://schemas.openxmlformats.org/officeDocument/2006/customXml" ds:itemID="{6C4BFEE6-B4D3-4FB2-BF05-0709487D0D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eae4eba-08be-4036-ae92-5d09e4684c91"/>
    <ds:schemaRef ds:uri="3103db95-a666-467e-b670-3b742545c7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5476</TotalTime>
  <Words>3530</Words>
  <Application>Microsoft Office PowerPoint</Application>
  <PresentationFormat>Custom</PresentationFormat>
  <Paragraphs>260</Paragraphs>
  <Slides>28</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Calibri</vt:lpstr>
      <vt:lpstr>Palatino</vt:lpstr>
      <vt:lpstr>Aptos</vt:lpstr>
      <vt:lpstr>Public Sans</vt:lpstr>
      <vt:lpstr>Arial</vt:lpstr>
      <vt:lpstr>Fraunces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Aid Society</dc:title>
  <dc:creator>Mia Andrews</dc:creator>
  <cp:lastModifiedBy>Alise Housden</cp:lastModifiedBy>
  <cp:revision>7</cp:revision>
  <dcterms:created xsi:type="dcterms:W3CDTF">2006-08-16T00:00:00Z</dcterms:created>
  <dcterms:modified xsi:type="dcterms:W3CDTF">2026-08-05T20:14:15Z</dcterms:modified>
  <dc:identifier>DAGqJmGNE2Y</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0x010100A55F30512EDE45449CF64D6FDB345E77</vt:lpwstr>
  </property>
  <property fmtid="{D5CDD505-2E9C-101B-9397-08002B2CF9AE}" pid="3" name="MediaServiceImageTags">
    <vt:lpwstr/>
  </property>
</Properties>
</file>