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notesSlides/notesSlide6.xml" ContentType="application/vnd.openxmlformats-officedocument.presentationml.notesSlide+xml"/>
  <Override PartName="/ppt/theme/themeOverride5.xml" ContentType="application/vnd.openxmlformats-officedocument.themeOverride+xml"/>
  <Override PartName="/ppt/notesSlides/notesSlide7.xml" ContentType="application/vnd.openxmlformats-officedocument.presentationml.notesSlide+xml"/>
  <Override PartName="/ppt/theme/themeOverride6.xml" ContentType="application/vnd.openxmlformats-officedocument.themeOverride+xml"/>
  <Override PartName="/ppt/notesSlides/notesSlide8.xml" ContentType="application/vnd.openxmlformats-officedocument.presentationml.notesSlide+xml"/>
  <Override PartName="/ppt/theme/themeOverride7.xml" ContentType="application/vnd.openxmlformats-officedocument.themeOverride+xml"/>
  <Override PartName="/ppt/notesSlides/notesSlide9.xml" ContentType="application/vnd.openxmlformats-officedocument.presentationml.notesSlide+xml"/>
  <Override PartName="/ppt/theme/themeOverride8.xml" ContentType="application/vnd.openxmlformats-officedocument.themeOverride+xml"/>
  <Override PartName="/ppt/notesSlides/notesSlide10.xml" ContentType="application/vnd.openxmlformats-officedocument.presentationml.notesSlide+xml"/>
  <Override PartName="/ppt/theme/themeOverride9.xml" ContentType="application/vnd.openxmlformats-officedocument.themeOverride+xml"/>
  <Override PartName="/ppt/notesSlides/notesSlide11.xml" ContentType="application/vnd.openxmlformats-officedocument.presentationml.notesSlide+xml"/>
  <Override PartName="/ppt/theme/themeOverride10.xml" ContentType="application/vnd.openxmlformats-officedocument.themeOverride+xml"/>
  <Override PartName="/ppt/notesSlides/notesSlide12.xml" ContentType="application/vnd.openxmlformats-officedocument.presentationml.notesSlide+xml"/>
  <Override PartName="/ppt/theme/themeOverride11.xml" ContentType="application/vnd.openxmlformats-officedocument.themeOverride+xml"/>
  <Override PartName="/ppt/notesSlides/notesSlide13.xml" ContentType="application/vnd.openxmlformats-officedocument.presentationml.notesSlide+xml"/>
  <Override PartName="/ppt/theme/themeOverride12.xml" ContentType="application/vnd.openxmlformats-officedocument.themeOverride+xml"/>
  <Override PartName="/ppt/notesSlides/notesSlide14.xml" ContentType="application/vnd.openxmlformats-officedocument.presentationml.notesSl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20.xml" ContentType="application/vnd.openxmlformats-officedocument.themeOverride+xml"/>
  <Override PartName="/ppt/notesSlides/notesSlide21.xml" ContentType="application/vnd.openxmlformats-officedocument.presentationml.notesSlide+xml"/>
  <Override PartName="/ppt/theme/themeOverride21.xml" ContentType="application/vnd.openxmlformats-officedocument.themeOverride+xml"/>
  <Override PartName="/ppt/notesSlides/notesSlide22.xml" ContentType="application/vnd.openxmlformats-officedocument.presentationml.notesSlide+xml"/>
  <Override PartName="/ppt/theme/themeOverride22.xml" ContentType="application/vnd.openxmlformats-officedocument.themeOverride+xml"/>
  <Override PartName="/ppt/notesSlides/notesSlide23.xml" ContentType="application/vnd.openxmlformats-officedocument.presentationml.notesSlide+xml"/>
  <Override PartName="/ppt/theme/themeOverride23.xml" ContentType="application/vnd.openxmlformats-officedocument.themeOverride+xml"/>
  <Override PartName="/ppt/notesSlides/notesSlide24.xml" ContentType="application/vnd.openxmlformats-officedocument.presentationml.notesSlide+xml"/>
  <Override PartName="/ppt/theme/themeOverride24.xml" ContentType="application/vnd.openxmlformats-officedocument.themeOverride+xml"/>
  <Override PartName="/ppt/theme/themeOverride25.xml" ContentType="application/vnd.openxmlformats-officedocument.themeOverride+xml"/>
  <Override PartName="/ppt/notesSlides/notesSlide25.xml" ContentType="application/vnd.openxmlformats-officedocument.presentationml.notesSlide+xml"/>
  <Override PartName="/ppt/theme/themeOverride26.xml" ContentType="application/vnd.openxmlformats-officedocument.themeOverride+xml"/>
  <Override PartName="/ppt/notesSlides/notesSlide26.xml" ContentType="application/vnd.openxmlformats-officedocument.presentationml.notesSlide+xml"/>
  <Override PartName="/ppt/theme/themeOverride27.xml" ContentType="application/vnd.openxmlformats-officedocument.themeOverr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5"/>
  </p:notesMasterIdLst>
  <p:sldIdLst>
    <p:sldId id="256" r:id="rId5"/>
    <p:sldId id="664" r:id="rId6"/>
    <p:sldId id="309" r:id="rId7"/>
    <p:sldId id="665" r:id="rId8"/>
    <p:sldId id="667" r:id="rId9"/>
    <p:sldId id="311" r:id="rId10"/>
    <p:sldId id="666" r:id="rId11"/>
    <p:sldId id="313" r:id="rId12"/>
    <p:sldId id="316" r:id="rId13"/>
    <p:sldId id="670" r:id="rId14"/>
    <p:sldId id="669" r:id="rId15"/>
    <p:sldId id="314" r:id="rId16"/>
    <p:sldId id="315" r:id="rId17"/>
    <p:sldId id="317" r:id="rId18"/>
    <p:sldId id="668" r:id="rId19"/>
    <p:sldId id="671" r:id="rId20"/>
    <p:sldId id="672" r:id="rId21"/>
    <p:sldId id="318" r:id="rId22"/>
    <p:sldId id="673" r:id="rId23"/>
    <p:sldId id="319" r:id="rId24"/>
    <p:sldId id="674" r:id="rId25"/>
    <p:sldId id="320" r:id="rId26"/>
    <p:sldId id="675" r:id="rId27"/>
    <p:sldId id="676" r:id="rId28"/>
    <p:sldId id="321" r:id="rId29"/>
    <p:sldId id="328" r:id="rId30"/>
    <p:sldId id="677" r:id="rId31"/>
    <p:sldId id="308" r:id="rId32"/>
    <p:sldId id="678" r:id="rId33"/>
    <p:sldId id="329" r:id="rId34"/>
  </p:sldIdLst>
  <p:sldSz cx="18288000" cy="10287000"/>
  <p:notesSz cx="6858000" cy="9144000"/>
  <p:embeddedFontLst>
    <p:embeddedFont>
      <p:font typeface="Open Sans" panose="020B0606030504020204" pitchFamily="34" charset="0"/>
      <p:regular r:id="rId36"/>
      <p:bold r:id="rId37"/>
      <p:italic r:id="rId38"/>
      <p:boldItalic r:id="rId39"/>
    </p:embeddedFont>
    <p:embeddedFont>
      <p:font typeface="Open Sans 1" panose="020B0604020202020204" charset="0"/>
      <p:regular r:id="rId40"/>
      <p:bold r:id="rId41"/>
    </p:embeddedFont>
    <p:embeddedFont>
      <p:font typeface="Open Sans 1 Bold" panose="020B0604020202020204" charset="0"/>
      <p:bold r:id="rId42"/>
    </p:embeddedFont>
    <p:embeddedFont>
      <p:font typeface="Open Sans Extra Bold" panose="020B0604020202020204" charset="0"/>
      <p:regular r:id="rId43"/>
      <p:bold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A5629D-8AF5-418C-B736-22B30B786530}" v="66" dt="2026-08-12T15:14:57.160"/>
    <p1510:client id="{9F1E40FB-DF7D-8B54-8972-404EFFB21F43}" v="8" dt="2026-08-12T15:36:41.739"/>
    <p1510:client id="{E3BAA9A9-7883-2F44-A786-D592DB53FBCB}" v="179" dt="2026-08-12T15:57:39.5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na.usda.gov/snap/medical-expenses-guid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tn.gov/content/dam/tn/human-services/documents/SNAP%20QA%20Cumulative%209_2021.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na.usda.gov/snap/medical-expenses-guid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na.usda.gov/snap/medical-expenses-guid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na.usda.gov/snap/medical-expenses-guid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4D0DE-EFA2-FE79-975C-D6B05E45E0A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88DABB-6104-243B-5676-BBC42BEF828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6A22720-1B2A-C9EF-F2D1-4541F692940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50DF812-52FF-E140-CCE2-BE069240486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AEF4C39-27AB-FDB0-812D-9960D4CEDA1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hlinkClick r:id="rId3"/>
              </a:rPr>
              <a:t>SNAP Medical Expenses Handbook | Food and Nutrition Administration</a:t>
            </a:r>
            <a:r>
              <a:rPr lang="en-US"/>
              <a:t>, pg. 23</a:t>
            </a:r>
          </a:p>
        </p:txBody>
      </p:sp>
      <p:sp>
        <p:nvSpPr>
          <p:cNvPr id="6" name="Footer Placeholder 5">
            <a:extLst>
              <a:ext uri="{FF2B5EF4-FFF2-40B4-BE49-F238E27FC236}">
                <a16:creationId xmlns:a16="http://schemas.microsoft.com/office/drawing/2014/main" id="{F55FC39E-9D71-0DE5-45E1-DD4D2F2848D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0AB524D-9AB2-4A50-8C0A-D782F4F0E54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82120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69E2C-F26A-CA73-572C-E9B1FD2DBEB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C135C1-FA1D-9C25-9405-752E8D7FC23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8C04575-A7D9-EAEC-5018-57DF6C137D0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FD376E3-F3E2-9F66-3633-62DED6062F5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A2BDF94-9AD3-DB3E-F3EE-B408A02D2E6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724C3C9-838A-D962-E8A9-8137C1FE2CC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CA73DEA-6F01-2C00-5770-A1B03BD62F3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34251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AFCCB-F70C-B57D-45E9-176891B7E2A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1BD3B4-4735-A142-333B-73CBB354CE8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5155A3B-444D-2F37-ABB8-BA8EBB5024F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0E64B8C-1BF1-53E1-452D-56510A15B55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B17B7E1-0D54-5E97-219F-BDD58C48302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F969069-6962-271E-FF42-6D8BA9D7FB4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0F626B6-DB9B-9929-48AB-957C85BD357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0188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B8116-3CD0-B50F-459D-A9C24F793E0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BD32A4-13C3-C5EA-442D-8A228A11133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2676DFF-67C5-EB0F-5082-1D2E2EF7009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BA7713E-8D60-7009-FCFB-3EDA1292978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880B866-A7E0-15EC-DFC0-107334EE2B2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FFB027B-E60B-45FD-29C4-3EF6AC9A8AA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F4550CB-CF2B-8D63-F516-6E9073BA1BD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83616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1B2A6-6F46-37B8-0FA6-69BB0801647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9333E0-A5C8-B0DB-0868-F8204594AA8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327D99A-1C73-9EA5-E69C-AD37A486157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EE70133-BA5A-DACC-6ABD-4E1AEC846E2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D559160-1F19-40E2-A930-0341F7C7ECB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3B3B3B"/>
                </a:solidFill>
                <a:latin typeface="Open Sans" panose="020B0606030504020204" pitchFamily="34" charset="0"/>
                <a:ea typeface="Open Sans" panose="020B0606030504020204" pitchFamily="34" charset="0"/>
                <a:cs typeface="Open Sans" panose="020B0606030504020204" pitchFamily="34" charset="0"/>
              </a:rPr>
              <a:t>“Only one person may claim the caretaker exemption for a dependent. If more than one dependent person is cared for, then more than one person may be responsible.” </a:t>
            </a:r>
            <a:r>
              <a:rPr lang="en-US">
                <a:hlinkClick r:id="rId3"/>
              </a:rPr>
              <a:t>SNAP QA Cumulative 9_2021.pdf</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3B3B3B"/>
              </a:solidFill>
              <a:latin typeface="Open Sans" panose="020B0606030504020204" pitchFamily="34" charset="0"/>
              <a:ea typeface="Open Sans" panose="020B0606030504020204" pitchFamily="34" charset="0"/>
              <a:cs typeface="Open Sans" panose="020B0606030504020204" pitchFamily="34" charset="0"/>
            </a:endParaRPr>
          </a:p>
          <a:p>
            <a:endParaRPr lang="en-US"/>
          </a:p>
        </p:txBody>
      </p:sp>
      <p:sp>
        <p:nvSpPr>
          <p:cNvPr id="6" name="Footer Placeholder 5">
            <a:extLst>
              <a:ext uri="{FF2B5EF4-FFF2-40B4-BE49-F238E27FC236}">
                <a16:creationId xmlns:a16="http://schemas.microsoft.com/office/drawing/2014/main" id="{71AD9F8F-6FA3-0EB8-BAB2-0CBEDC17CD7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D7E022D-0871-0A7B-EE3C-0CDDB86B422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73369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9F48D-9060-BD4C-F7F6-CE40D4C0C9D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6862BD-1C81-BF67-4019-7DEBE1C870E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D185E91-84F6-8DBD-B407-DA9C4C4B519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BFE1B56-1BCC-1CCB-8BCA-8A9E92B9953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C85C350-695E-A0C3-677F-7AB3C32926C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B41F6F1-6738-9DAC-2308-0749B78A14C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A54A5A5-2BB2-6554-8BC7-D380A69FB5D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11574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9E837-2B80-BBE1-55E9-AA3C1621A73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30B32F-CF6F-EA27-C558-9AED1C259F1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6222C54-A728-C0DB-94F4-8B16AA58C77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99BD363-2458-3FAB-9D35-D30E34A6D4F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DE472F7-5DF3-3785-F786-C78EAD6BCD4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D474252-30D6-0B8F-618D-8599A14CFCF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005289E-F1C2-255C-9C08-E729CE5121C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882776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31F0E-AC70-68AB-6ECE-8079E437087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1CCFA3-2B7A-EB76-7E50-07AC9F7B9AB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5AF143D-88BD-2703-2177-DDCDA604C09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D7BFD19-05AE-BFFD-0EB7-64C99775EEA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F018C40-FC84-E11F-1452-D30D5A32015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hlinkClick r:id="rId3"/>
              </a:rPr>
              <a:t>SNAP Medical Expenses Handbook | Food and Nutrition Administration</a:t>
            </a:r>
            <a:r>
              <a:rPr lang="en-US"/>
              <a:t>, pg. 23</a:t>
            </a:r>
          </a:p>
        </p:txBody>
      </p:sp>
      <p:sp>
        <p:nvSpPr>
          <p:cNvPr id="6" name="Footer Placeholder 5">
            <a:extLst>
              <a:ext uri="{FF2B5EF4-FFF2-40B4-BE49-F238E27FC236}">
                <a16:creationId xmlns:a16="http://schemas.microsoft.com/office/drawing/2014/main" id="{2FFB5E0E-024E-1F41-81D1-D995EB918EC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1EAC6BC-3E86-8436-D283-1618E83BEB2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034563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D63FC-551A-E514-C07D-3CC5F0DB1CC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672D26-DF70-C5FE-C8F7-C79619705E2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5D32F47-F512-C06F-EA01-B3DFA56F55D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572688F-DB0D-ECB7-AC15-31AB7C3AC13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6081068-E6DC-9A46-9CF2-FD3E8012048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3C76EFE-8D91-F58E-9826-A112A8109B6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1CC6E38-C11C-AC65-84F7-66FFB729705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65312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44B4D-940C-405C-C291-6F83A5B4CE8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D9C633-44DE-4AAC-1754-9BDCBAD58B0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76F8C40-E926-22F3-16AC-C029AC18C73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51C3836-6E89-A173-D937-AF2D81AFEF2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2047D38-9885-A729-56D0-86AFFE616D2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hlinkClick r:id="rId3"/>
              </a:rPr>
              <a:t>SNAP Medical Expenses Handbook | Food and Nutrition Administration</a:t>
            </a:r>
            <a:r>
              <a:rPr lang="en-US"/>
              <a:t>, pg. 25, 26.</a:t>
            </a:r>
          </a:p>
        </p:txBody>
      </p:sp>
      <p:sp>
        <p:nvSpPr>
          <p:cNvPr id="6" name="Footer Placeholder 5">
            <a:extLst>
              <a:ext uri="{FF2B5EF4-FFF2-40B4-BE49-F238E27FC236}">
                <a16:creationId xmlns:a16="http://schemas.microsoft.com/office/drawing/2014/main" id="{8C853F61-9179-4F22-0636-4C4A98FFEF3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A11811B-16A5-2587-7BA7-E0D10D77111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3894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693EC-E261-30E1-9FD2-884EC38EDE1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C5AC4AE-734D-9E6C-D41C-13CADCB3558B}"/>
              </a:ext>
            </a:extLst>
          </p:cNvPr>
          <p:cNvSpPr>
            <a:spLocks noGrp="1"/>
          </p:cNvSpPr>
          <p:nvPr>
            <p:ph type="hdr" sz="quarter"/>
          </p:nvPr>
        </p:nvSpPr>
        <p:spPr>
          <a:xfrm>
            <a:off x="0" y="0"/>
            <a:ext cx="3962400" cy="342900"/>
          </a:xfrm>
          <a:prstGeom prst="rect">
            <a:avLst/>
          </a:prstGeom>
        </p:spPr>
        <p:txBody>
          <a:bodyPr vert="horz" lIns="93177" tIns="46589" rIns="93177" bIns="46589" rtlCol="0"/>
          <a:lstStyle>
            <a:lvl1pPr algn="l">
              <a:defRPr sz="1200"/>
            </a:lvl1pPr>
          </a:lstStyle>
          <a:p>
            <a:endParaRPr/>
          </a:p>
        </p:txBody>
      </p:sp>
      <p:sp>
        <p:nvSpPr>
          <p:cNvPr id="3" name="Date Placeholder 2">
            <a:extLst>
              <a:ext uri="{FF2B5EF4-FFF2-40B4-BE49-F238E27FC236}">
                <a16:creationId xmlns:a16="http://schemas.microsoft.com/office/drawing/2014/main" id="{BE3D88E5-8600-C29C-5EAF-69371BFE84FD}"/>
              </a:ext>
            </a:extLst>
          </p:cNvPr>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4BB09B6-7707-12DF-6034-157BC0E7A33E}"/>
              </a:ext>
            </a:extLst>
          </p:cNvPr>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a:extLst>
              <a:ext uri="{FF2B5EF4-FFF2-40B4-BE49-F238E27FC236}">
                <a16:creationId xmlns:a16="http://schemas.microsoft.com/office/drawing/2014/main" id="{9610380A-D3FF-86AA-127E-73151C825052}"/>
              </a:ext>
            </a:extLst>
          </p:cNvPr>
          <p:cNvSpPr>
            <a:spLocks noGrp="1"/>
          </p:cNvSpPr>
          <p:nvPr>
            <p:ph type="body" sz="quarter" idx="3"/>
          </p:nvPr>
        </p:nvSpPr>
        <p:spPr>
          <a:xfrm>
            <a:off x="934720" y="3305386"/>
            <a:ext cx="7477760" cy="3132694"/>
          </a:xfrm>
          <a:prstGeom prst="rect">
            <a:avLst/>
          </a:prstGeom>
        </p:spPr>
        <p:txBody>
          <a:bodyPr vert="horz" lIns="93177" tIns="46589" rIns="93177" bIns="46589" rtlCol="0"/>
          <a:lstStyle/>
          <a:p>
            <a:r>
              <a:rPr lang="en-US"/>
              <a:t>Moderator</a:t>
            </a:r>
          </a:p>
        </p:txBody>
      </p:sp>
      <p:sp>
        <p:nvSpPr>
          <p:cNvPr id="6" name="Footer Placeholder 5">
            <a:extLst>
              <a:ext uri="{FF2B5EF4-FFF2-40B4-BE49-F238E27FC236}">
                <a16:creationId xmlns:a16="http://schemas.microsoft.com/office/drawing/2014/main" id="{B427A395-9A4B-DA83-1403-A32885249212}"/>
              </a:ext>
            </a:extLst>
          </p:cNvPr>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a:p>
        </p:txBody>
      </p:sp>
      <p:sp>
        <p:nvSpPr>
          <p:cNvPr id="7" name="Slide Number Placeholder 6">
            <a:extLst>
              <a:ext uri="{FF2B5EF4-FFF2-40B4-BE49-F238E27FC236}">
                <a16:creationId xmlns:a16="http://schemas.microsoft.com/office/drawing/2014/main" id="{C0457775-066E-CF29-6936-61F7330DEC32}"/>
              </a:ext>
            </a:extLst>
          </p:cNvPr>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r>
              <a:rPr lang="cs-CZ"/>
              <a:t>‹#›</a:t>
            </a:r>
          </a:p>
        </p:txBody>
      </p:sp>
    </p:spTree>
    <p:extLst>
      <p:ext uri="{BB962C8B-B14F-4D97-AF65-F5344CB8AC3E}">
        <p14:creationId xmlns:p14="http://schemas.microsoft.com/office/powerpoint/2010/main" val="2467892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838F2-C5D1-249D-4B23-A97EE387660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C1DD1B8-6446-E406-48AD-DE5A08F013B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543277E-5568-1F6E-21D5-4F29307DF4C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0872349-B01B-ECA2-71A2-C6B6B1FF844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2D73D43-ECFB-1C8F-1A9C-C651E6468D2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5E37549-0638-D2E1-7614-7A1CF3177B6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9FC4578-8DB1-07CC-1FBA-C4C7818B091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773965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4EE1-535C-3682-98F9-456466642E0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7E94B6-9A26-28E2-31E4-D4393A04406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D0C920B-37FF-2F2B-5B88-CFC67C8DBEC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0DFC016-CE0D-0DE1-7951-97FE43F8AF3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BADE5A8-3AC5-202F-7B05-5C5B82F58AB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898495F-7C6C-46BC-0B3C-3E79941E0A3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1301C9A-7E9C-EDFB-C564-0F384BEE16A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789227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5ED11-C55F-DAE1-FB2D-F3AFAAFE6DE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69D1A9-E812-03C0-DC13-A8DE1396239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3C4376C-39EC-0130-9525-4858ABB9C28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A3107A9-F0E6-3725-8D3C-D45F16FEE8C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7601717-99AB-AB82-5955-7A23E6CF2BC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hlinkClick r:id="rId3"/>
              </a:rPr>
              <a:t>SNAP Medical Expenses Handbook | Food and Nutrition Administration</a:t>
            </a:r>
            <a:r>
              <a:rPr lang="en-US"/>
              <a:t>, pg. 23</a:t>
            </a:r>
          </a:p>
        </p:txBody>
      </p:sp>
      <p:sp>
        <p:nvSpPr>
          <p:cNvPr id="6" name="Footer Placeholder 5">
            <a:extLst>
              <a:ext uri="{FF2B5EF4-FFF2-40B4-BE49-F238E27FC236}">
                <a16:creationId xmlns:a16="http://schemas.microsoft.com/office/drawing/2014/main" id="{EFF4D0C6-4A2B-2D3F-51BB-506029BAA18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F446D61-4B53-AC1E-0687-211188A57DE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32419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53112-27AF-3C94-597E-17453CD6279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40D6052-64FE-39D9-9BCB-92851876870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978BD0C-24BF-3F49-74BD-D13701E4829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C4CB0F3-1747-0EEE-26EB-C5E7E55E7EF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C39E354-C38B-D8FF-450F-1EC57C59017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5ECC418-6DE3-4C2E-5359-DB7CBF2D3F1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8F83048-B9C7-9511-DA1A-5B278954473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774041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48683-4D49-4DB0-8CA4-267CB9A2FA9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8174C1-9657-59EF-1553-80486713B5B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4D4406C-49D1-A603-5200-DF7BB98B6CB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4938EE5-8A96-11CD-6B7D-9A7373D53D2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D35F8A7-0914-6D93-2353-55B32704BDB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0B24307-7EF5-9F78-17CE-C5D9210AF2C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2ECAC07-D71B-15EF-B00B-F4C32507DFE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197096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D656E-8D88-E3F7-74CF-22F8BA97E83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DE627D-3075-3C0A-29BE-2384E23E5A2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521B87B-84EF-D175-1CD2-EB3FB6AC142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55F78BE-F783-1452-9B33-D5A9AA422BB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9C0C7FE-A5DF-081C-99D0-E8162C2239A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76A9927-3655-A247-FD2B-266E4AD0DC2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A7BC95E-7689-8269-B975-A9EC5E0C4A1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740243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4CB70-9909-A139-B1C3-1F28B2D9EC5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7EB8562-E33C-7604-67F6-563F8EBDD74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181387C-7D5A-427C-694E-54941549079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7F30B85-8C11-9231-F125-C95C17158A5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1CC7949-70BE-6003-32AE-07C52C845F1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1BAB764-FC85-E3B8-7F89-40BED5AE845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94DF0BD-2C77-7411-844C-016AD609459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40347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5BA7C-8272-3573-BFB3-A622BF9F637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4623F-B2FD-609F-B500-FC0AB3BB9A7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1E8A2E7-403B-8D62-BEB1-5D0FB54C659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943AE17-01B9-30F3-BFF3-F9798C39BEF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3F0E5E8-B366-5C9C-DD7E-7B6BFE6168E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EB59FD6-F696-D14A-B012-99E58E15E25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9247176-D83A-E594-9F8A-9CEA2577A39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06455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02133-8EB7-DA0D-C7B9-45BD2A1C916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280FB6-F0D2-4A88-28F8-AA781D25EF6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7C3A991-0757-9A27-EA05-0BCF420EA11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5E83E6A-BC6E-E1B0-B5B2-D4B836AEDCC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3DAC227-2F28-640B-B179-7F1C01E3048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FB75DBF-B16D-2DDB-2AB5-6A648E7297C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5BD7B7A-7143-39B7-6D1C-73DB8DE8BC7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74038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10648-E68D-7121-C6BB-F6AC82618E5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C66F7B-4496-C5C0-2346-33D9067636D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DAE6B5A-135C-D514-110C-C9DAC941E42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D9D5552-6E91-8ED7-2706-FD089E4A862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B90C0AA-84E5-A706-2318-8974E7C21EE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A5B913F-A7DD-6687-DDCC-00BF02C2516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811EC76-B53C-17F6-83A5-4B205029313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39097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4EBB4-EE37-19DC-5531-7FD420A299B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29389A-112D-55DB-6DBA-4A2F3E7BABA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540257A-CFB7-984C-456A-579AC482CBF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420E3AB-6582-5821-CAEF-2D798BDA119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63C01F2-0D51-5B26-33C5-767899F3DC1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0B202FC-DE21-1C4F-7B31-28DD79B097E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9431559-B79F-8428-2062-D64B2F06AA9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9575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99C42-C8C6-870A-558A-F8B30D05D68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CB6DED-0F5C-7645-2BA5-C2C14A78352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1EB27D0-CB6F-7A5A-59E6-D0B83EA0B09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118A61B-19EC-35FB-19F2-8F9DCAC36B7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6E05B74-66FA-800A-3062-BE738CEEF4B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2724E21-4202-505B-AFEE-8D8BDCFDD12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5157883-83D1-55EF-E496-BFF666C91FF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43105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31D8B-E9EE-10DB-26EF-C76734ADCBC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65CDBE-7E58-76A0-468A-E7F6276868D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3A96524-9C1A-BDE4-E734-222B64DA42B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10576B1-D3D4-AA7C-745A-7208FD5EEFB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DA27C29-C637-7A40-4E3A-CA82F53F204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703875B-2A4C-62A8-8954-AC3709996F4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D1BE6E9-5D40-CBE7-0672-0021546F1BE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96152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8157D-4F66-7335-F41E-E7B1483F559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182C12-8FAE-0597-91E9-1ECB6248449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D6F523F-0141-5FEF-2B9E-F100B56916A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5531DD7-0F1A-A668-09A9-EC686887B08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38BE199-2C18-983F-D680-1F5DD73A692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DF4DCE8-FBC5-7893-426D-338CEA9ACBD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CA9C930-D13A-4206-24A2-346D4E98A40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12882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85597-3DAF-8090-1267-B3630BD43C6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7C5893-AAC0-225D-74A7-42CB01CE5C3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9062ADF-7100-5DA2-CF1D-E09F4BD5E24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5EDA9F8-C22F-237B-2A05-8488792E1A6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432A324-A040-6052-B65D-8AF32D1D4C3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E36DC2F5-2464-ACAF-4B85-212E6B6145A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4C5C7E1-6120-873E-8A55-4F721ED49DA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37045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8.xml"/><Relationship Id="rId5" Type="http://schemas.openxmlformats.org/officeDocument/2006/relationships/image" Target="../media/image1.png"/><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9.jpeg"/><Relationship Id="rId5" Type="http://schemas.openxmlformats.org/officeDocument/2006/relationships/image" Target="../media/image1.pn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10.xml"/><Relationship Id="rId5" Type="http://schemas.openxmlformats.org/officeDocument/2006/relationships/image" Target="../media/image1.png"/><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11.xml"/><Relationship Id="rId5" Type="http://schemas.openxmlformats.org/officeDocument/2006/relationships/image" Target="../media/image1.png"/><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10.jpeg"/><Relationship Id="rId5" Type="http://schemas.openxmlformats.org/officeDocument/2006/relationships/image" Target="../media/image1.png"/><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hemeOverride" Target="../theme/themeOverride13.xml"/><Relationship Id="rId5" Type="http://schemas.openxmlformats.org/officeDocument/2006/relationships/image" Target="../media/image11.jpe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hyperlink" Target="https://www.tnjustice.org/event-details/september2026webinar" TargetMode="External"/><Relationship Id="rId5" Type="http://schemas.openxmlformats.org/officeDocument/2006/relationships/image" Target="../media/image1.png"/><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16.xml"/><Relationship Id="rId5" Type="http://schemas.openxmlformats.org/officeDocument/2006/relationships/image" Target="../media/image1.png"/><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17.xml"/><Relationship Id="rId5" Type="http://schemas.openxmlformats.org/officeDocument/2006/relationships/image" Target="../media/image1.png"/><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hemeOverride" Target="../theme/themeOverride18.xml"/><Relationship Id="rId5" Type="http://schemas.openxmlformats.org/officeDocument/2006/relationships/image" Target="../media/image1.png"/><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19.xml"/><Relationship Id="rId5" Type="http://schemas.openxmlformats.org/officeDocument/2006/relationships/image" Target="../media/image1.png"/><Relationship Id="rId4" Type="http://schemas.openxmlformats.org/officeDocument/2006/relationships/image" Target="../media/image7.sv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hemeOverride" Target="../theme/themeOverride20.xml"/><Relationship Id="rId6" Type="http://schemas.openxmlformats.org/officeDocument/2006/relationships/image" Target="../media/image14.jpeg"/><Relationship Id="rId5" Type="http://schemas.openxmlformats.org/officeDocument/2006/relationships/image" Target="../media/image1.png"/><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hemeOverride" Target="../theme/themeOverride21.xml"/><Relationship Id="rId5" Type="http://schemas.openxmlformats.org/officeDocument/2006/relationships/image" Target="../media/image1.png"/><Relationship Id="rId4" Type="http://schemas.openxmlformats.org/officeDocument/2006/relationships/image" Target="../media/image7.sv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hemeOverride" Target="../theme/themeOverride22.xml"/><Relationship Id="rId5" Type="http://schemas.openxmlformats.org/officeDocument/2006/relationships/image" Target="../media/image1.png"/><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hemeOverride" Target="../theme/themeOverride23.xml"/><Relationship Id="rId5" Type="http://schemas.openxmlformats.org/officeDocument/2006/relationships/image" Target="../media/image1.png"/><Relationship Id="rId4" Type="http://schemas.openxmlformats.org/officeDocument/2006/relationships/image" Target="../media/image4.svg"/></Relationships>
</file>

<file path=ppt/slides/_rels/slide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hemeOverride" Target="../theme/themeOverride24.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hemeOverride" Target="../theme/themeOverride25.xml"/><Relationship Id="rId5" Type="http://schemas.openxmlformats.org/officeDocument/2006/relationships/image" Target="../media/image1.png"/><Relationship Id="rId4" Type="http://schemas.openxmlformats.org/officeDocument/2006/relationships/image" Target="../media/image7.sv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hemeOverride" Target="../theme/themeOverride26.xml"/><Relationship Id="rId5" Type="http://schemas.openxmlformats.org/officeDocument/2006/relationships/image" Target="../media/image1.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8.jpeg"/><Relationship Id="rId5" Type="http://schemas.openxmlformats.org/officeDocument/2006/relationships/image" Target="../media/image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notesSlide" Target="../notesSlides/notesSlide27.xml"/><Relationship Id="rId7" Type="http://schemas.openxmlformats.org/officeDocument/2006/relationships/image" Target="../media/image16.svg"/><Relationship Id="rId2" Type="http://schemas.openxmlformats.org/officeDocument/2006/relationships/slideLayout" Target="../slideLayouts/slideLayout7.xml"/><Relationship Id="rId1" Type="http://schemas.openxmlformats.org/officeDocument/2006/relationships/themeOverride" Target="../theme/themeOverride27.xml"/><Relationship Id="rId6" Type="http://schemas.openxmlformats.org/officeDocument/2006/relationships/image" Target="../media/image15.svg"/><Relationship Id="rId11" Type="http://schemas.openxmlformats.org/officeDocument/2006/relationships/hyperlink" Target="mailto:adastugue@tnjustice.org" TargetMode="External"/><Relationship Id="rId5" Type="http://schemas.openxmlformats.org/officeDocument/2006/relationships/image" Target="../media/image1.png"/><Relationship Id="rId10" Type="http://schemas.openxmlformats.org/officeDocument/2006/relationships/hyperlink" Target="mailto:sanderson@tnjustice.org" TargetMode="External"/><Relationship Id="rId4" Type="http://schemas.openxmlformats.org/officeDocument/2006/relationships/image" Target="../media/image7.svg"/><Relationship Id="rId9"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openxmlformats.org/officeDocument/2006/relationships/image" Target="../media/image1.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7.sv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hyperlink" Target="https://www.mealsonwheelsamerica.org/wp-content/uploads/2026/01/The-Issue-2026-National-Snapshot_Fact-Sheet_Jan2026.pdf" TargetMode="External"/><Relationship Id="rId5" Type="http://schemas.openxmlformats.org/officeDocument/2006/relationships/hyperlink" Target="https://www.feedingamerica.org/sites/default/files/2025-05/Map%20the%20Meal%20Gap%202025%20Report.pdf"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hyperlink" Target="https://www.feedingamerica.org/hunger-in-america/senior-hunger-facts" TargetMode="External"/><Relationship Id="rId5" Type="http://schemas.openxmlformats.org/officeDocument/2006/relationships/image" Target="../media/image1.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hyperlink" Target="https://frac.org/wp-content/uploads/hunger-is-a-health-issue-for-older-adults-1.pdf" TargetMode="External"/><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hyperlink" Target="https://pmc.ncbi.nlm.nih.gov/articles/PMC6204426/" TargetMode="External"/><Relationship Id="rId5" Type="http://schemas.openxmlformats.org/officeDocument/2006/relationships/image" Target="../media/image1.pn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6.xml"/><Relationship Id="rId5" Type="http://schemas.openxmlformats.org/officeDocument/2006/relationships/image" Target="../media/image1.png"/><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7.xml"/><Relationship Id="rId5" Type="http://schemas.openxmlformats.org/officeDocument/2006/relationships/image" Target="../media/image1.png"/><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1218F"/>
        </a:solidFill>
        <a:effectLst/>
      </p:bgPr>
    </p:bg>
    <p:spTree>
      <p:nvGrpSpPr>
        <p:cNvPr id="1" name=""/>
        <p:cNvGrpSpPr/>
        <p:nvPr/>
      </p:nvGrpSpPr>
      <p:grpSpPr>
        <a:xfrm>
          <a:off x="0" y="0"/>
          <a:ext cx="0" cy="0"/>
          <a:chOff x="0" y="0"/>
          <a:chExt cx="0" cy="0"/>
        </a:xfrm>
      </p:grpSpPr>
      <p:sp>
        <p:nvSpPr>
          <p:cNvPr id="2" name="Freeform 2"/>
          <p:cNvSpPr/>
          <p:nvPr/>
        </p:nvSpPr>
        <p:spPr>
          <a:xfrm>
            <a:off x="457200" y="431342"/>
            <a:ext cx="2726608" cy="590787"/>
          </a:xfrm>
          <a:custGeom>
            <a:avLst/>
            <a:gdLst/>
            <a:ahLst/>
            <a:cxnLst/>
            <a:rect l="l" t="t" r="r" b="b"/>
            <a:pathLst>
              <a:path w="5135010" h="1112627">
                <a:moveTo>
                  <a:pt x="0" y="0"/>
                </a:moveTo>
                <a:lnTo>
                  <a:pt x="5135011" y="0"/>
                </a:lnTo>
                <a:lnTo>
                  <a:pt x="5135011" y="1112627"/>
                </a:lnTo>
                <a:lnTo>
                  <a:pt x="0" y="1112627"/>
                </a:lnTo>
                <a:lnTo>
                  <a:pt x="0" y="0"/>
                </a:lnTo>
                <a:close/>
              </a:path>
            </a:pathLst>
          </a:custGeom>
          <a:blipFill>
            <a:blip r:embed="rId3"/>
            <a:stretch>
              <a:fillRect t="-72570" b="-58189"/>
            </a:stretch>
          </a:blipFill>
        </p:spPr>
        <p:txBody>
          <a:bodyPr/>
          <a:lstStyle/>
          <a:p>
            <a:endParaRPr lang="en-US"/>
          </a:p>
        </p:txBody>
      </p:sp>
      <p:sp>
        <p:nvSpPr>
          <p:cNvPr id="3" name="Freeform 3"/>
          <p:cNvSpPr/>
          <p:nvPr/>
        </p:nvSpPr>
        <p:spPr>
          <a:xfrm rot="-6730230">
            <a:off x="-3482428" y="-1081612"/>
            <a:ext cx="33998901" cy="15385123"/>
          </a:xfrm>
          <a:custGeom>
            <a:avLst/>
            <a:gdLst/>
            <a:ahLst/>
            <a:cxnLst/>
            <a:rect l="l" t="t" r="r" b="b"/>
            <a:pathLst>
              <a:path w="15643264" h="6648387">
                <a:moveTo>
                  <a:pt x="0" y="0"/>
                </a:moveTo>
                <a:lnTo>
                  <a:pt x="15643264" y="0"/>
                </a:lnTo>
                <a:lnTo>
                  <a:pt x="15643264" y="6648387"/>
                </a:lnTo>
                <a:lnTo>
                  <a:pt x="0" y="664838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735413" y="2823951"/>
            <a:ext cx="9751595" cy="3786999"/>
          </a:xfrm>
          <a:prstGeom prst="rect">
            <a:avLst/>
          </a:prstGeom>
        </p:spPr>
        <p:txBody>
          <a:bodyPr lIns="0" tIns="0" rIns="0" bIns="0" rtlCol="0" anchor="t">
            <a:spAutoFit/>
          </a:bodyPr>
          <a:lstStyle/>
          <a:p>
            <a:pPr algn="l">
              <a:lnSpc>
                <a:spcPts val="10118"/>
              </a:lnSpc>
            </a:pPr>
            <a:r>
              <a:rPr lang="en-US" sz="6800" b="1">
                <a:solidFill>
                  <a:srgbClr val="F4F3EE"/>
                </a:solidFill>
                <a:latin typeface="Open Sans" panose="020B0606030504020204" pitchFamily="34" charset="0"/>
                <a:ea typeface="Open Sans" panose="020B0606030504020204" pitchFamily="34" charset="0"/>
                <a:cs typeface="Open Sans" panose="020B0606030504020204" pitchFamily="34" charset="0"/>
                <a:sym typeface="Open Sans 1 Bold"/>
              </a:rPr>
              <a:t>Common Pitfalls for Elderly and Disabled SNAP Clients</a:t>
            </a:r>
          </a:p>
        </p:txBody>
      </p:sp>
      <p:sp>
        <p:nvSpPr>
          <p:cNvPr id="7" name="TextBox 7"/>
          <p:cNvSpPr txBox="1"/>
          <p:nvPr/>
        </p:nvSpPr>
        <p:spPr>
          <a:xfrm>
            <a:off x="772483" y="7581900"/>
            <a:ext cx="7547247" cy="1868332"/>
          </a:xfrm>
          <a:prstGeom prst="rect">
            <a:avLst/>
          </a:prstGeom>
        </p:spPr>
        <p:txBody>
          <a:bodyPr lIns="0" tIns="0" rIns="0" bIns="0" rtlCol="0" anchor="t">
            <a:spAutoFit/>
          </a:bodyPr>
          <a:lstStyle/>
          <a:p>
            <a:pPr marL="0" lvl="0" indent="0" algn="l">
              <a:lnSpc>
                <a:spcPts val="5039"/>
              </a:lnSpc>
            </a:pPr>
            <a:r>
              <a:rPr lang="en-US" sz="3599" b="1">
                <a:solidFill>
                  <a:srgbClr val="FFFFFF"/>
                </a:solidFill>
                <a:latin typeface="Open Sans 1 Bold"/>
                <a:ea typeface="Open Sans 1 Bold"/>
                <a:cs typeface="Open Sans 1 Bold"/>
                <a:sym typeface="Open Sans 1 Bold"/>
              </a:rPr>
              <a:t>PRESENTED BY:</a:t>
            </a:r>
          </a:p>
          <a:p>
            <a:pPr marL="0" lvl="0" indent="0" algn="l">
              <a:lnSpc>
                <a:spcPts val="5039"/>
              </a:lnSpc>
            </a:pPr>
            <a:r>
              <a:rPr lang="en-US" sz="3599" b="1">
                <a:solidFill>
                  <a:srgbClr val="FFFFFF"/>
                </a:solidFill>
                <a:latin typeface="Open Sans 1 Bold"/>
                <a:ea typeface="Open Sans 1 Bold"/>
                <a:cs typeface="Open Sans 1 Bold"/>
                <a:sym typeface="Open Sans 1 Bold"/>
              </a:rPr>
              <a:t>Anna Grace </a:t>
            </a:r>
            <a:r>
              <a:rPr lang="en-US" sz="3599" b="1" err="1">
                <a:solidFill>
                  <a:srgbClr val="FFFFFF"/>
                </a:solidFill>
                <a:latin typeface="Open Sans 1 Bold"/>
                <a:ea typeface="Open Sans 1 Bold"/>
                <a:cs typeface="Open Sans 1 Bold"/>
                <a:sym typeface="Open Sans 1 Bold"/>
              </a:rPr>
              <a:t>Dastugue</a:t>
            </a:r>
            <a:endParaRPr lang="en-US" sz="3599" b="1">
              <a:solidFill>
                <a:srgbClr val="FFFFFF"/>
              </a:solidFill>
              <a:latin typeface="Open Sans 1 Bold"/>
              <a:ea typeface="Open Sans 1 Bold"/>
              <a:cs typeface="Open Sans 1 Bold"/>
              <a:sym typeface="Open Sans 1 Bold"/>
            </a:endParaRPr>
          </a:p>
          <a:p>
            <a:pPr marL="0" lvl="0" indent="0" algn="l">
              <a:lnSpc>
                <a:spcPts val="5039"/>
              </a:lnSpc>
            </a:pPr>
            <a:r>
              <a:rPr lang="en-US" sz="3599" b="1">
                <a:solidFill>
                  <a:srgbClr val="FFFFFF"/>
                </a:solidFill>
                <a:latin typeface="Open Sans 1 Bold"/>
                <a:ea typeface="Open Sans 1 Bold"/>
                <a:cs typeface="Open Sans 1 Bold"/>
                <a:sym typeface="Open Sans 1 Bold"/>
              </a:rPr>
              <a:t>Josiah Mezera</a:t>
            </a:r>
          </a:p>
        </p:txBody>
      </p:sp>
      <p:pic>
        <p:nvPicPr>
          <p:cNvPr id="8" name="Picture 7" descr="A green bag with food items in it&#10;&#10;AI-generated content may be incorrect.">
            <a:extLst>
              <a:ext uri="{FF2B5EF4-FFF2-40B4-BE49-F238E27FC236}">
                <a16:creationId xmlns:a16="http://schemas.microsoft.com/office/drawing/2014/main" id="{98923BD6-18A4-B15D-6B19-678799CA6C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39600" y="2310314"/>
            <a:ext cx="4252021" cy="48142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BEA5AE9-19BF-AEC9-81DB-E8BF5E7B486C}"/>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5F1D77D1-8AE7-16B5-755C-A2BB35F0E530}"/>
              </a:ext>
            </a:extLst>
          </p:cNvPr>
          <p:cNvSpPr txBox="1"/>
          <p:nvPr/>
        </p:nvSpPr>
        <p:spPr>
          <a:xfrm>
            <a:off x="563830" y="1375009"/>
            <a:ext cx="13075969" cy="1199687"/>
          </a:xfrm>
          <a:prstGeom prst="rect">
            <a:avLst/>
          </a:prstGeom>
        </p:spPr>
        <p:txBody>
          <a:bodyPr wrap="square" lIns="0" tIns="0" rIns="0" bIns="0" rtlCol="0" anchor="t">
            <a:spAutoFit/>
          </a:bodyPr>
          <a:lstStyle/>
          <a:p>
            <a:pPr marL="457200" indent="-457200" algn="l">
              <a:lnSpc>
                <a:spcPts val="4759"/>
              </a:lnSpc>
              <a:buFont typeface="Arial" panose="020B0604020202020204" pitchFamily="34" charset="0"/>
              <a:buChar char="•"/>
            </a:pPr>
            <a:endParaRPr lang="en-US" sz="3700">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a:p>
            <a:pPr marL="457200" indent="-457200" algn="l">
              <a:lnSpc>
                <a:spcPts val="4759"/>
              </a:lnSpc>
              <a:buFont typeface="Arial" panose="020B0604020202020204" pitchFamily="34" charset="0"/>
              <a:buChar char="•"/>
            </a:pPr>
            <a:endParaRPr lang="en-US" sz="3399" b="1">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p:txBody>
      </p:sp>
      <p:grpSp>
        <p:nvGrpSpPr>
          <p:cNvPr id="9" name="Group 3">
            <a:extLst>
              <a:ext uri="{FF2B5EF4-FFF2-40B4-BE49-F238E27FC236}">
                <a16:creationId xmlns:a16="http://schemas.microsoft.com/office/drawing/2014/main" id="{4C66DB96-FBE5-B496-DB75-D31325682861}"/>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1B686C94-2CDB-88D9-AF4F-0BA3399B77B2}"/>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19C6AB3D-6B11-661D-CD53-19305074A92E}"/>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4" name="TextBox 3">
            <a:extLst>
              <a:ext uri="{FF2B5EF4-FFF2-40B4-BE49-F238E27FC236}">
                <a16:creationId xmlns:a16="http://schemas.microsoft.com/office/drawing/2014/main" id="{9DAB7FD7-A11B-C4D1-E130-23F39B6574ED}"/>
              </a:ext>
            </a:extLst>
          </p:cNvPr>
          <p:cNvSpPr txBox="1"/>
          <p:nvPr/>
        </p:nvSpPr>
        <p:spPr>
          <a:xfrm>
            <a:off x="988185" y="581907"/>
            <a:ext cx="12227258" cy="793102"/>
          </a:xfrm>
          <a:prstGeom prst="rect">
            <a:avLst/>
          </a:prstGeom>
        </p:spPr>
        <p:txBody>
          <a:bodyPr wrap="square" lIns="0" tIns="0" rIns="0" bIns="0" rtlCol="0" anchor="t">
            <a:spAutoFit/>
          </a:bodyPr>
          <a:lstStyle/>
          <a:p>
            <a:pPr>
              <a:lnSpc>
                <a:spcPts val="6581"/>
              </a:lnSpc>
            </a:pPr>
            <a:r>
              <a:rPr lang="en-US" sz="4700" b="1">
                <a:solidFill>
                  <a:srgbClr val="61218F"/>
                </a:solidFill>
                <a:latin typeface="Open Sans Extra Bold"/>
                <a:ea typeface="Open Sans Extra Bold"/>
                <a:cs typeface="Open Sans Extra Bold"/>
                <a:sym typeface="Open Sans Extra Bold"/>
              </a:rPr>
              <a:t>Practice Question </a:t>
            </a:r>
            <a:endParaRPr lang="en-US"/>
          </a:p>
        </p:txBody>
      </p:sp>
      <p:sp>
        <p:nvSpPr>
          <p:cNvPr id="7" name="TextBox 5">
            <a:extLst>
              <a:ext uri="{FF2B5EF4-FFF2-40B4-BE49-F238E27FC236}">
                <a16:creationId xmlns:a16="http://schemas.microsoft.com/office/drawing/2014/main" id="{1B9208E4-056F-C305-4AA6-7C5371B68729}"/>
              </a:ext>
            </a:extLst>
          </p:cNvPr>
          <p:cNvSpPr txBox="1"/>
          <p:nvPr/>
        </p:nvSpPr>
        <p:spPr>
          <a:xfrm>
            <a:off x="563830" y="1966216"/>
            <a:ext cx="16189658" cy="3416320"/>
          </a:xfrm>
          <a:prstGeom prst="rect">
            <a:avLst/>
          </a:prstGeom>
        </p:spPr>
        <p:txBody>
          <a:bodyPr wrap="square" lIns="0" tIns="0" rIns="0" bIns="0" rtlCol="0" anchor="t">
            <a:spAutoFit/>
          </a:bodyPr>
          <a:lstStyle/>
          <a:p>
            <a:pPr lvl="1"/>
            <a:r>
              <a:rPr lang="en-US" sz="3700">
                <a:solidFill>
                  <a:srgbClr val="61218F"/>
                </a:solidFill>
                <a:latin typeface="Open Sans"/>
                <a:ea typeface="Open Sans"/>
                <a:cs typeface="Open Sans"/>
              </a:rPr>
              <a:t>A child is disabled by Social Security standards and receiving SSI benefits due to her disability. After the death of her father, she begins receiving Social Security death benefits based on her father’s work history. Because the death benefits are higher, her SSI benefits are terminated. Is the child still eligible to receive a SNAP deduction for her medical expenses?</a:t>
            </a:r>
          </a:p>
        </p:txBody>
      </p:sp>
      <p:sp>
        <p:nvSpPr>
          <p:cNvPr id="6" name="TextBox 5">
            <a:extLst>
              <a:ext uri="{FF2B5EF4-FFF2-40B4-BE49-F238E27FC236}">
                <a16:creationId xmlns:a16="http://schemas.microsoft.com/office/drawing/2014/main" id="{9F4DE8B6-8227-57BE-62D4-853129037E6D}"/>
              </a:ext>
            </a:extLst>
          </p:cNvPr>
          <p:cNvSpPr txBox="1"/>
          <p:nvPr/>
        </p:nvSpPr>
        <p:spPr>
          <a:xfrm>
            <a:off x="563830" y="5473613"/>
            <a:ext cx="16189658" cy="1708160"/>
          </a:xfrm>
          <a:prstGeom prst="rect">
            <a:avLst/>
          </a:prstGeom>
        </p:spPr>
        <p:txBody>
          <a:bodyPr wrap="square" lIns="0" tIns="0" rIns="0" bIns="0" rtlCol="0" anchor="t">
            <a:spAutoFit/>
          </a:bodyPr>
          <a:lstStyle/>
          <a:p>
            <a:pPr lvl="1"/>
            <a:r>
              <a:rPr lang="en-US" sz="3700" b="1">
                <a:solidFill>
                  <a:srgbClr val="61218F"/>
                </a:solidFill>
                <a:latin typeface="Open Sans"/>
                <a:ea typeface="Open Sans"/>
                <a:cs typeface="Open Sans"/>
              </a:rPr>
              <a:t>No</a:t>
            </a:r>
            <a:r>
              <a:rPr lang="en-US" sz="3700">
                <a:solidFill>
                  <a:srgbClr val="61218F"/>
                </a:solidFill>
                <a:latin typeface="Open Sans"/>
                <a:ea typeface="Open Sans"/>
                <a:cs typeface="Open Sans"/>
              </a:rPr>
              <a:t>, if the child’s eligibility for the medical expense deduction was based on receipt of SSI benefits and she does not meet any other criteria for a determination of disability under SNAP regulations.</a:t>
            </a:r>
          </a:p>
        </p:txBody>
      </p:sp>
    </p:spTree>
    <p:extLst>
      <p:ext uri="{BB962C8B-B14F-4D97-AF65-F5344CB8AC3E}">
        <p14:creationId xmlns:p14="http://schemas.microsoft.com/office/powerpoint/2010/main" val="379650436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F09D071-2A7B-56E6-2544-AC5D175AECC3}"/>
            </a:ext>
          </a:extLst>
        </p:cNvPr>
        <p:cNvGrpSpPr/>
        <p:nvPr/>
      </p:nvGrpSpPr>
      <p:grpSpPr>
        <a:xfrm>
          <a:off x="0" y="0"/>
          <a:ext cx="0" cy="0"/>
          <a:chOff x="0" y="0"/>
          <a:chExt cx="0" cy="0"/>
        </a:xfrm>
      </p:grpSpPr>
      <p:sp>
        <p:nvSpPr>
          <p:cNvPr id="30" name="Title">
            <a:extLst>
              <a:ext uri="{FF2B5EF4-FFF2-40B4-BE49-F238E27FC236}">
                <a16:creationId xmlns:a16="http://schemas.microsoft.com/office/drawing/2014/main" id="{3B34E85C-2D8E-6D1F-F072-760CDD1584CE}"/>
              </a:ext>
            </a:extLst>
          </p:cNvPr>
          <p:cNvSpPr txBox="1"/>
          <p:nvPr/>
        </p:nvSpPr>
        <p:spPr>
          <a:xfrm>
            <a:off x="563831" y="543575"/>
            <a:ext cx="15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How USDA Defines Elderly for SNAP</a:t>
            </a:r>
          </a:p>
        </p:txBody>
      </p:sp>
      <p:sp>
        <p:nvSpPr>
          <p:cNvPr id="31" name="Intro">
            <a:extLst>
              <a:ext uri="{FF2B5EF4-FFF2-40B4-BE49-F238E27FC236}">
                <a16:creationId xmlns:a16="http://schemas.microsoft.com/office/drawing/2014/main" id="{2F6A554F-D10B-3D52-387F-CFB768593A96}"/>
              </a:ext>
            </a:extLst>
          </p:cNvPr>
          <p:cNvSpPr txBox="1"/>
          <p:nvPr/>
        </p:nvSpPr>
        <p:spPr>
          <a:xfrm>
            <a:off x="563830" y="1264839"/>
            <a:ext cx="17160340" cy="500000"/>
          </a:xfrm>
          <a:prstGeom prst="rect">
            <a:avLst/>
          </a:prstGeom>
        </p:spPr>
        <p:txBody>
          <a:bodyPr wrap="square" lIns="0" tIns="0" rIns="0" bIns="0" rtlCol="0" anchor="t"/>
          <a:lstStyle/>
          <a:p>
            <a:r>
              <a:rPr lang="en-US" sz="2200">
                <a:solidFill>
                  <a:srgbClr val="3B3B3B"/>
                </a:solidFill>
                <a:latin typeface="Open Sans Extra Bold"/>
                <a:ea typeface="Open Sans Extra Bold"/>
                <a:cs typeface="Open Sans Extra Bold"/>
              </a:rPr>
              <a:t>“Elderly” is simply defined as anyone above the age of 59.</a:t>
            </a:r>
            <a:endParaRPr lang="en-US" sz="2200">
              <a:solidFill>
                <a:srgbClr val="000000"/>
              </a:solidFill>
              <a:latin typeface="Open Sans Extra Bold"/>
              <a:ea typeface="Open Sans Extra Bold"/>
              <a:cs typeface="Open Sans Extra Bold"/>
            </a:endParaRPr>
          </a:p>
        </p:txBody>
      </p:sp>
      <p:sp>
        <p:nvSpPr>
          <p:cNvPr id="32" name="Who Qualifies">
            <a:extLst>
              <a:ext uri="{FF2B5EF4-FFF2-40B4-BE49-F238E27FC236}">
                <a16:creationId xmlns:a16="http://schemas.microsoft.com/office/drawing/2014/main" id="{347B3B32-A72F-D8CC-392F-8EF0A778F983}"/>
              </a:ext>
            </a:extLst>
          </p:cNvPr>
          <p:cNvSpPr txBox="1"/>
          <p:nvPr/>
        </p:nvSpPr>
        <p:spPr>
          <a:xfrm>
            <a:off x="563660" y="1967569"/>
            <a:ext cx="11323540" cy="5920144"/>
          </a:xfrm>
          <a:prstGeom prst="roundRect">
            <a:avLst>
              <a:gd name="adj" fmla="val 5000"/>
            </a:avLst>
          </a:prstGeom>
          <a:solidFill>
            <a:srgbClr val="F5F0FA"/>
          </a:solidFill>
          <a:ln w="19050">
            <a:solidFill>
              <a:srgbClr val="61218F"/>
            </a:solidFill>
          </a:ln>
        </p:spPr>
        <p:txBody>
          <a:bodyPr wrap="square" lIns="320040" tIns="274320" rIns="320040" bIns="228600" rtlCol="0" anchor="t"/>
          <a:lstStyle/>
          <a:p>
            <a:r>
              <a:rPr lang="en-US" sz="2300" b="1">
                <a:solidFill>
                  <a:srgbClr val="61218F"/>
                </a:solidFill>
                <a:latin typeface="Open Sans Extra Bold"/>
                <a:ea typeface="Open Sans Extra Bold"/>
                <a:cs typeface="Open Sans Extra Bold"/>
              </a:rPr>
              <a:t>What does it mean to be considered elderly?</a:t>
            </a:r>
          </a:p>
          <a:p>
            <a:pPr>
              <a:spcBef>
                <a:spcPts val="300"/>
              </a:spcBef>
            </a:pPr>
            <a:endParaRPr lang="en-US" sz="700"/>
          </a:p>
          <a:p>
            <a:pPr marL="330200" indent="-330200">
              <a:lnSpc>
                <a:spcPct val="105000"/>
              </a:lnSpc>
              <a:spcBef>
                <a:spcPts val="700"/>
              </a:spcBef>
              <a:buFont typeface="Arial"/>
              <a:buChar char="•"/>
            </a:pPr>
            <a:r>
              <a:rPr lang="en-US" sz="2150">
                <a:solidFill>
                  <a:srgbClr val="3B3B3B"/>
                </a:solidFill>
                <a:latin typeface="Open Sans" panose="020B0606030504020204" pitchFamily="34" charset="0"/>
                <a:ea typeface="Open Sans" panose="020B0606030504020204" pitchFamily="34" charset="0"/>
                <a:cs typeface="Open Sans" panose="020B0606030504020204" pitchFamily="34" charset="0"/>
              </a:rPr>
              <a:t>Households containing an elderly member are exempt from the gross income test</a:t>
            </a:r>
          </a:p>
          <a:p>
            <a:pPr marL="787400" lvl="1" indent="-330200">
              <a:lnSpc>
                <a:spcPct val="105000"/>
              </a:lnSpc>
              <a:spcBef>
                <a:spcPts val="700"/>
              </a:spcBef>
              <a:buFont typeface="Arial"/>
              <a:buChar char="•"/>
            </a:pPr>
            <a:r>
              <a:rPr lang="en-US" sz="2150">
                <a:solidFill>
                  <a:srgbClr val="3B3B3B"/>
                </a:solidFill>
                <a:latin typeface="Open Sans" panose="020B0606030504020204" pitchFamily="34" charset="0"/>
                <a:ea typeface="Open Sans" panose="020B0606030504020204" pitchFamily="34" charset="0"/>
                <a:cs typeface="Open Sans" panose="020B0606030504020204" pitchFamily="34" charset="0"/>
              </a:rPr>
              <a:t>Still must pass the 100% FPL net income test.</a:t>
            </a:r>
          </a:p>
          <a:p>
            <a:pPr marL="330200" indent="-330200">
              <a:lnSpc>
                <a:spcPct val="105000"/>
              </a:lnSpc>
              <a:spcBef>
                <a:spcPts val="700"/>
              </a:spcBef>
              <a:buFont typeface="Arial"/>
              <a:buChar char="•"/>
            </a:pPr>
            <a:r>
              <a:rPr lang="en-US" sz="2150">
                <a:solidFill>
                  <a:srgbClr val="3B3B3B"/>
                </a:solidFill>
                <a:latin typeface="Open Sans" panose="020B0606030504020204" pitchFamily="34" charset="0"/>
                <a:ea typeface="Open Sans" panose="020B0606030504020204" pitchFamily="34" charset="0"/>
                <a:cs typeface="Open Sans" panose="020B0606030504020204" pitchFamily="34" charset="0"/>
              </a:rPr>
              <a:t>Elderly household members may deduct eligible out of pocket medical expenses.</a:t>
            </a:r>
          </a:p>
          <a:p>
            <a:pPr marL="330200" indent="-330200">
              <a:lnSpc>
                <a:spcPct val="105000"/>
              </a:lnSpc>
              <a:spcBef>
                <a:spcPts val="700"/>
              </a:spcBef>
              <a:buFont typeface="Arial"/>
              <a:buChar char="•"/>
            </a:pPr>
            <a:r>
              <a:rPr lang="en-US" sz="2150">
                <a:solidFill>
                  <a:srgbClr val="3B3B3B"/>
                </a:solidFill>
                <a:latin typeface="Open Sans" panose="020B0606030504020204" pitchFamily="34" charset="0"/>
                <a:ea typeface="Open Sans" panose="020B0606030504020204" pitchFamily="34" charset="0"/>
                <a:cs typeface="Open Sans" panose="020B0606030504020204" pitchFamily="34" charset="0"/>
              </a:rPr>
              <a:t>Household members above the age of 59 are exempt from the general work requirements.</a:t>
            </a:r>
          </a:p>
          <a:p>
            <a:pPr marL="330200" indent="-330200">
              <a:lnSpc>
                <a:spcPct val="105000"/>
              </a:lnSpc>
              <a:spcBef>
                <a:spcPts val="700"/>
              </a:spcBef>
              <a:buFont typeface="Arial"/>
              <a:buChar char="•"/>
            </a:pPr>
            <a:r>
              <a:rPr lang="en-US" sz="2150">
                <a:solidFill>
                  <a:srgbClr val="3B3B3B"/>
                </a:solidFill>
                <a:latin typeface="Open Sans" panose="020B0606030504020204" pitchFamily="34" charset="0"/>
                <a:ea typeface="Open Sans" panose="020B0606030504020204" pitchFamily="34" charset="0"/>
                <a:cs typeface="Open Sans" panose="020B0606030504020204" pitchFamily="34" charset="0"/>
              </a:rPr>
              <a:t>Elderly individuals (and their spouses) who share a residence with others can be considered a separate household, even if they share meals.</a:t>
            </a:r>
          </a:p>
          <a:p>
            <a:pPr marL="787400" lvl="1" indent="-330200">
              <a:lnSpc>
                <a:spcPct val="105000"/>
              </a:lnSpc>
              <a:spcBef>
                <a:spcPts val="700"/>
              </a:spcBef>
              <a:buFont typeface="Arial"/>
              <a:buChar char="•"/>
            </a:pPr>
            <a:r>
              <a:rPr lang="en-US" sz="2150">
                <a:solidFill>
                  <a:srgbClr val="3B3B3B"/>
                </a:solidFill>
                <a:latin typeface="Open Sans" panose="020B0606030504020204" pitchFamily="34" charset="0"/>
                <a:ea typeface="Open Sans" panose="020B0606030504020204" pitchFamily="34" charset="0"/>
                <a:cs typeface="Open Sans" panose="020B0606030504020204" pitchFamily="34" charset="0"/>
              </a:rPr>
              <a:t>Must have a permanent disability</a:t>
            </a:r>
          </a:p>
          <a:p>
            <a:pPr marL="787400" lvl="1" indent="-330200">
              <a:lnSpc>
                <a:spcPct val="105000"/>
              </a:lnSpc>
              <a:spcBef>
                <a:spcPts val="700"/>
              </a:spcBef>
              <a:buFont typeface="Arial"/>
              <a:buChar char="•"/>
            </a:pPr>
            <a:r>
              <a:rPr lang="en-US" sz="2150">
                <a:solidFill>
                  <a:srgbClr val="3B3B3B"/>
                </a:solidFill>
                <a:latin typeface="Open Sans" panose="020B0606030504020204" pitchFamily="34" charset="0"/>
                <a:ea typeface="Open Sans" panose="020B0606030504020204" pitchFamily="34" charset="0"/>
                <a:cs typeface="Open Sans" panose="020B0606030504020204" pitchFamily="34" charset="0"/>
              </a:rPr>
              <a:t>Gross income of other household members must be below 165% FPL.</a:t>
            </a:r>
          </a:p>
          <a:p>
            <a:pPr marL="330200" indent="-330200">
              <a:lnSpc>
                <a:spcPct val="105000"/>
              </a:lnSpc>
              <a:spcBef>
                <a:spcPts val="700"/>
              </a:spcBef>
              <a:buFont typeface="Arial"/>
              <a:buChar char="•"/>
            </a:pPr>
            <a:r>
              <a:rPr lang="en-US" sz="2150">
                <a:solidFill>
                  <a:srgbClr val="3B3B3B"/>
                </a:solidFill>
                <a:latin typeface="Open Sans" panose="020B0606030504020204" pitchFamily="34" charset="0"/>
                <a:ea typeface="Open Sans" panose="020B0606030504020204" pitchFamily="34" charset="0"/>
                <a:cs typeface="Open Sans" panose="020B0606030504020204" pitchFamily="34" charset="0"/>
              </a:rPr>
              <a:t>No cap on excess shelter deduction.</a:t>
            </a:r>
          </a:p>
        </p:txBody>
      </p:sp>
      <p:sp>
        <p:nvSpPr>
          <p:cNvPr id="35" name="Key Point">
            <a:extLst>
              <a:ext uri="{FF2B5EF4-FFF2-40B4-BE49-F238E27FC236}">
                <a16:creationId xmlns:a16="http://schemas.microsoft.com/office/drawing/2014/main" id="{1758EB9B-61E6-EBCC-AC0E-3B054523AFE1}"/>
              </a:ext>
            </a:extLst>
          </p:cNvPr>
          <p:cNvSpPr txBox="1"/>
          <p:nvPr/>
        </p:nvSpPr>
        <p:spPr>
          <a:xfrm>
            <a:off x="563660" y="7900958"/>
            <a:ext cx="16200000" cy="950000"/>
          </a:xfrm>
          <a:prstGeom prst="roundRect">
            <a:avLst>
              <a:gd name="adj" fmla="val 18000"/>
            </a:avLst>
          </a:prstGeom>
          <a:solidFill>
            <a:srgbClr val="61218F"/>
          </a:solidFill>
          <a:ln>
            <a:noFill/>
          </a:ln>
        </p:spPr>
        <p:txBody>
          <a:bodyPr wrap="square" lIns="365760" tIns="182880" rIns="365760" bIns="182880" rtlCol="0" anchor="ctr"/>
          <a:lstStyle/>
          <a:p>
            <a:r>
              <a:rPr lang="en-US" sz="2000" b="1">
                <a:solidFill>
                  <a:srgbClr val="FFFFFF"/>
                </a:solidFill>
                <a:latin typeface="Open Sans Extra Bold"/>
                <a:ea typeface="Open Sans Extra Bold"/>
                <a:cs typeface="Open Sans Extra Bold"/>
              </a:rPr>
              <a:t>Reminder: Able-bodied household members between the ages of 60-64 are subject to the 3-month time limit and ABAWD work requirements, even if they are considered “elderly” and exempt from the general work requirements</a:t>
            </a:r>
            <a:endParaRPr lang="en-US" sz="2000">
              <a:solidFill>
                <a:srgbClr val="FFFFFF"/>
              </a:solidFill>
              <a:latin typeface="Open Sans Extra Bold"/>
              <a:ea typeface="Open Sans Extra Bold"/>
              <a:cs typeface="Open Sans Extra Bold"/>
            </a:endParaRPr>
          </a:p>
        </p:txBody>
      </p:sp>
      <p:grpSp>
        <p:nvGrpSpPr>
          <p:cNvPr id="9" name="Group 3">
            <a:extLst>
              <a:ext uri="{FF2B5EF4-FFF2-40B4-BE49-F238E27FC236}">
                <a16:creationId xmlns:a16="http://schemas.microsoft.com/office/drawing/2014/main" id="{22A99AC2-8FEC-4B8B-5256-2CDFF322C8B5}"/>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6D16595A-4886-6289-CEA1-2A835D0936E3}"/>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31C5712E-236E-1845-8228-0FBC43EFBDB4}"/>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pic>
        <p:nvPicPr>
          <p:cNvPr id="3" name="Picture 2" descr="Man in checkered shirt">
            <a:extLst>
              <a:ext uri="{FF2B5EF4-FFF2-40B4-BE49-F238E27FC236}">
                <a16:creationId xmlns:a16="http://schemas.microsoft.com/office/drawing/2014/main" id="{E20A26A2-3811-057E-1723-5A08FAB0500D}"/>
              </a:ext>
            </a:extLst>
          </p:cNvPr>
          <p:cNvPicPr>
            <a:picLocks noChangeAspect="1"/>
          </p:cNvPicPr>
          <p:nvPr/>
        </p:nvPicPr>
        <p:blipFill>
          <a:blip r:embed="rId6">
            <a:extLst>
              <a:ext uri="{28A0092B-C50C-407E-A947-70E740481C1C}">
                <a14:useLocalDpi xmlns:a14="http://schemas.microsoft.com/office/drawing/2010/main" val="0"/>
              </a:ext>
            </a:extLst>
          </a:blip>
          <a:srcRect l="12000" r="4870"/>
          <a:stretch>
            <a:fillRect/>
          </a:stretch>
        </p:blipFill>
        <p:spPr>
          <a:xfrm>
            <a:off x="12420600" y="2498687"/>
            <a:ext cx="5105400" cy="4090331"/>
          </a:xfrm>
          <a:prstGeom prst="rect">
            <a:avLst/>
          </a:prstGeom>
          <a:ln>
            <a:noFill/>
          </a:ln>
          <a:effectLst/>
        </p:spPr>
      </p:pic>
    </p:spTree>
    <p:extLst>
      <p:ext uri="{BB962C8B-B14F-4D97-AF65-F5344CB8AC3E}">
        <p14:creationId xmlns:p14="http://schemas.microsoft.com/office/powerpoint/2010/main" val="2428416830"/>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EB9BA15C-5D9D-0336-CC8D-3E7337FC8834}"/>
            </a:ext>
          </a:extLst>
        </p:cNvPr>
        <p:cNvGrpSpPr/>
        <p:nvPr/>
      </p:nvGrpSpPr>
      <p:grpSpPr>
        <a:xfrm>
          <a:off x="0" y="0"/>
          <a:ext cx="0" cy="0"/>
          <a:chOff x="0" y="0"/>
          <a:chExt cx="0" cy="0"/>
        </a:xfrm>
      </p:grpSpPr>
      <p:grpSp>
        <p:nvGrpSpPr>
          <p:cNvPr id="9" name="Group 3">
            <a:extLst>
              <a:ext uri="{FF2B5EF4-FFF2-40B4-BE49-F238E27FC236}">
                <a16:creationId xmlns:a16="http://schemas.microsoft.com/office/drawing/2014/main" id="{8037E92B-2021-0D3E-EF0F-E2FB865E4356}"/>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2CC78AF9-7F9F-5678-ECEF-1E0E4113734E}"/>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74BBC44A-2905-A561-76AC-4ACF20A7637B}"/>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3" name="TextBox 2">
            <a:extLst>
              <a:ext uri="{FF2B5EF4-FFF2-40B4-BE49-F238E27FC236}">
                <a16:creationId xmlns:a16="http://schemas.microsoft.com/office/drawing/2014/main" id="{7D1BBDC5-C90D-79C6-0053-8217B0228742}"/>
              </a:ext>
            </a:extLst>
          </p:cNvPr>
          <p:cNvSpPr txBox="1"/>
          <p:nvPr/>
        </p:nvSpPr>
        <p:spPr>
          <a:xfrm>
            <a:off x="563831" y="543575"/>
            <a:ext cx="12227258" cy="793102"/>
          </a:xfrm>
          <a:prstGeom prst="rect">
            <a:avLst/>
          </a:prstGeom>
        </p:spPr>
        <p:txBody>
          <a:bodyPr wrap="square" lIns="0" tIns="0" rIns="0" bIns="0" rtlCol="0" anchor="t">
            <a:spAutoFit/>
          </a:bodyPr>
          <a:lstStyle/>
          <a:p>
            <a:pPr>
              <a:lnSpc>
                <a:spcPts val="6581"/>
              </a:lnSpc>
            </a:pPr>
            <a:r>
              <a:rPr lang="en-US" sz="4700" b="1">
                <a:solidFill>
                  <a:srgbClr val="61218F"/>
                </a:solidFill>
                <a:latin typeface="Open Sans Extra Bold"/>
                <a:ea typeface="Open Sans Extra Bold"/>
                <a:cs typeface="Open Sans Extra Bold"/>
                <a:sym typeface="Open Sans Extra Bold"/>
              </a:rPr>
              <a:t>SNAP Work Requirements</a:t>
            </a:r>
            <a:endParaRPr lang="en-US">
              <a:latin typeface="Open Sans Extra Bold"/>
              <a:ea typeface="Open Sans Extra Bold"/>
              <a:cs typeface="Open Sans Extra Bold"/>
            </a:endParaRPr>
          </a:p>
        </p:txBody>
      </p:sp>
      <p:sp>
        <p:nvSpPr>
          <p:cNvPr id="21" name="Intro"/>
          <p:cNvSpPr txBox="1"/>
          <p:nvPr/>
        </p:nvSpPr>
        <p:spPr>
          <a:xfrm>
            <a:off x="563830" y="1420000"/>
            <a:ext cx="17160340" cy="600000"/>
          </a:xfrm>
          <a:prstGeom prst="rect">
            <a:avLst/>
          </a:prstGeom>
        </p:spPr>
        <p:txBody>
          <a:bodyPr wrap="square" lIns="0" tIns="0" rIns="0" bIns="0" rtlCol="0" anchor="t"/>
          <a:lstStyle/>
          <a:p>
            <a:r>
              <a:rPr lang="en-US" sz="2800">
                <a:solidFill>
                  <a:srgbClr val="3B3B3B"/>
                </a:solidFill>
                <a:latin typeface="Open Sans Extra Bold"/>
                <a:ea typeface="Open Sans Extra Bold"/>
                <a:cs typeface="Open Sans Extra Bold"/>
              </a:rPr>
              <a:t>SNAP has two separate sets of work rules. Many clients are subject to both at the same time.</a:t>
            </a:r>
          </a:p>
        </p:txBody>
      </p:sp>
      <p:sp>
        <p:nvSpPr>
          <p:cNvPr id="22" name="General Card"/>
          <p:cNvSpPr txBox="1"/>
          <p:nvPr/>
        </p:nvSpPr>
        <p:spPr>
          <a:xfrm>
            <a:off x="563830" y="2259999"/>
            <a:ext cx="8300000" cy="6007700"/>
          </a:xfrm>
          <a:prstGeom prst="roundRect">
            <a:avLst>
              <a:gd name="adj" fmla="val 5000"/>
            </a:avLst>
          </a:prstGeom>
          <a:solidFill>
            <a:srgbClr val="F5F0FA"/>
          </a:solidFill>
          <a:ln w="19050">
            <a:solidFill>
              <a:srgbClr val="61218F"/>
            </a:solidFill>
          </a:ln>
        </p:spPr>
        <p:txBody>
          <a:bodyPr wrap="square" lIns="365760" tIns="320040" rIns="365760" bIns="274320" rtlCol="0" anchor="t"/>
          <a:lstStyle/>
          <a:p>
            <a:pPr>
              <a:lnSpc>
                <a:spcPct val="100000"/>
              </a:lnSpc>
            </a:pPr>
            <a:r>
              <a:rPr lang="en-US" sz="2800" b="1">
                <a:solidFill>
                  <a:srgbClr val="61218F"/>
                </a:solidFill>
                <a:latin typeface="Open Sans Extra Bold"/>
                <a:ea typeface="Open Sans Extra Bold"/>
                <a:cs typeface="Open Sans Extra Bold"/>
              </a:rPr>
              <a:t>General Work Requirements</a:t>
            </a:r>
          </a:p>
          <a:p>
            <a:pPr>
              <a:spcBef>
                <a:spcPts val="300"/>
              </a:spcBef>
            </a:pPr>
            <a:r>
              <a:rPr lang="en-US" sz="2000" b="1" i="1">
                <a:solidFill>
                  <a:srgbClr val="6E6E6E"/>
                </a:solidFill>
                <a:latin typeface="Open Sans Extra Bold"/>
                <a:ea typeface="Open Sans Extra Bold"/>
                <a:cs typeface="Open Sans Extra Bold"/>
              </a:rPr>
              <a:t>Most adults age 16–59</a:t>
            </a:r>
          </a:p>
          <a:p>
            <a:pPr>
              <a:spcBef>
                <a:spcPts val="600"/>
              </a:spcBef>
            </a:pPr>
            <a:endParaRPr lang="en-US" sz="800">
              <a:latin typeface="Open Sans Extra Bold"/>
              <a:ea typeface="Open Sans Extra Bold"/>
              <a:cs typeface="Open Sans Extra Bold"/>
            </a:endParaRPr>
          </a:p>
          <a:p>
            <a:pPr marL="399415" indent="-399415">
              <a:lnSpc>
                <a:spcPct val="105000"/>
              </a:lnSpc>
              <a:spcBef>
                <a:spcPts val="900"/>
              </a:spcBef>
              <a:buFont typeface="Arial"/>
              <a:buChar char="•"/>
            </a:pPr>
            <a:r>
              <a:rPr lang="en-US" sz="2500">
                <a:solidFill>
                  <a:srgbClr val="3B3B3B"/>
                </a:solidFill>
                <a:latin typeface="Open Sans" panose="020B0606030504020204" pitchFamily="34" charset="0"/>
                <a:ea typeface="Open Sans" panose="020B0606030504020204" pitchFamily="34" charset="0"/>
                <a:cs typeface="Open Sans" panose="020B0606030504020204" pitchFamily="34" charset="0"/>
              </a:rPr>
              <a:t>Register for work at application and at each recertification</a:t>
            </a:r>
          </a:p>
          <a:p>
            <a:pPr marL="399415" indent="-399415">
              <a:lnSpc>
                <a:spcPct val="105000"/>
              </a:lnSpc>
              <a:spcBef>
                <a:spcPts val="900"/>
              </a:spcBef>
              <a:buFont typeface="Arial"/>
              <a:buChar char="•"/>
            </a:pPr>
            <a:r>
              <a:rPr lang="en-US" sz="2500">
                <a:solidFill>
                  <a:srgbClr val="3B3B3B"/>
                </a:solidFill>
                <a:latin typeface="Open Sans" panose="020B0606030504020204" pitchFamily="34" charset="0"/>
                <a:ea typeface="Open Sans" panose="020B0606030504020204" pitchFamily="34" charset="0"/>
                <a:cs typeface="Open Sans" panose="020B0606030504020204" pitchFamily="34" charset="0"/>
              </a:rPr>
              <a:t>Do not voluntarily quit a job or cut hours below 30 per week</a:t>
            </a:r>
          </a:p>
          <a:p>
            <a:pPr marL="399415" indent="-399415">
              <a:lnSpc>
                <a:spcPct val="105000"/>
              </a:lnSpc>
              <a:spcBef>
                <a:spcPts val="900"/>
              </a:spcBef>
              <a:buFont typeface="Arial"/>
              <a:buChar char="•"/>
            </a:pPr>
            <a:r>
              <a:rPr lang="en-US" sz="2500">
                <a:solidFill>
                  <a:srgbClr val="3B3B3B"/>
                </a:solidFill>
                <a:latin typeface="Open Sans" panose="020B0606030504020204" pitchFamily="34" charset="0"/>
                <a:ea typeface="Open Sans" panose="020B0606030504020204" pitchFamily="34" charset="0"/>
                <a:cs typeface="Open Sans" panose="020B0606030504020204" pitchFamily="34" charset="0"/>
              </a:rPr>
              <a:t>Accept a suitable job offer if one is made</a:t>
            </a:r>
          </a:p>
          <a:p>
            <a:pPr marL="399415" indent="-399415">
              <a:lnSpc>
                <a:spcPct val="105000"/>
              </a:lnSpc>
              <a:spcBef>
                <a:spcPts val="900"/>
              </a:spcBef>
              <a:buFont typeface="Arial"/>
              <a:buChar char="•"/>
            </a:pPr>
            <a:r>
              <a:rPr lang="en-US" sz="2500">
                <a:solidFill>
                  <a:srgbClr val="3B3B3B"/>
                </a:solidFill>
                <a:latin typeface="Open Sans" panose="020B0606030504020204" pitchFamily="34" charset="0"/>
                <a:ea typeface="Open Sans" panose="020B0606030504020204" pitchFamily="34" charset="0"/>
                <a:cs typeface="Open Sans" panose="020B0606030504020204" pitchFamily="34" charset="0"/>
              </a:rPr>
              <a:t>Take part in an employment &amp; training or workfare program if assigned by the state</a:t>
            </a:r>
          </a:p>
          <a:p>
            <a:pPr marL="399415" indent="-399415">
              <a:lnSpc>
                <a:spcPct val="105000"/>
              </a:lnSpc>
              <a:spcBef>
                <a:spcPts val="900"/>
              </a:spcBef>
              <a:buFont typeface="Arial"/>
              <a:buChar char="•"/>
            </a:pPr>
            <a:r>
              <a:rPr lang="en-US" sz="2500">
                <a:solidFill>
                  <a:srgbClr val="3B3B3B"/>
                </a:solidFill>
                <a:latin typeface="Open Sans" panose="020B0606030504020204" pitchFamily="34" charset="0"/>
                <a:ea typeface="Open Sans" panose="020B0606030504020204" pitchFamily="34" charset="0"/>
                <a:cs typeface="Open Sans" panose="020B0606030504020204" pitchFamily="34" charset="0"/>
              </a:rPr>
              <a:t>Noncompliance disqualifies that individual, starting at one month and longer for repeat violations</a:t>
            </a:r>
          </a:p>
        </p:txBody>
      </p:sp>
      <p:sp>
        <p:nvSpPr>
          <p:cNvPr id="23" name="ABAWD Card"/>
          <p:cNvSpPr txBox="1"/>
          <p:nvPr/>
        </p:nvSpPr>
        <p:spPr>
          <a:xfrm>
            <a:off x="9424170" y="2260000"/>
            <a:ext cx="8300000" cy="6007700"/>
          </a:xfrm>
          <a:prstGeom prst="roundRect">
            <a:avLst>
              <a:gd name="adj" fmla="val 5000"/>
            </a:avLst>
          </a:prstGeom>
          <a:solidFill>
            <a:srgbClr val="FDF3E8"/>
          </a:solidFill>
          <a:ln w="19050">
            <a:solidFill>
              <a:srgbClr val="C2761C"/>
            </a:solidFill>
          </a:ln>
        </p:spPr>
        <p:txBody>
          <a:bodyPr wrap="square" lIns="365760" tIns="320040" rIns="365760" bIns="274320" rtlCol="0" anchor="t"/>
          <a:lstStyle/>
          <a:p>
            <a:pPr>
              <a:lnSpc>
                <a:spcPct val="100000"/>
              </a:lnSpc>
            </a:pPr>
            <a:r>
              <a:rPr lang="en-US" sz="2800" b="1">
                <a:solidFill>
                  <a:srgbClr val="C2761C"/>
                </a:solidFill>
                <a:latin typeface="Open Sans Extra Bold"/>
                <a:ea typeface="Open Sans Extra Bold"/>
                <a:cs typeface="Open Sans Extra Bold"/>
              </a:rPr>
              <a:t>ABAWD Time Limit</a:t>
            </a:r>
          </a:p>
          <a:p>
            <a:pPr>
              <a:spcBef>
                <a:spcPts val="300"/>
              </a:spcBef>
            </a:pPr>
            <a:r>
              <a:rPr lang="en-US" sz="2000" b="1" i="1">
                <a:solidFill>
                  <a:srgbClr val="6E6E6E"/>
                </a:solidFill>
                <a:latin typeface="Open Sans Extra Bold"/>
                <a:ea typeface="Open Sans Extra Bold"/>
                <a:cs typeface="Open Sans Extra Bold"/>
              </a:rPr>
              <a:t>Able-bodied adults without dependents, now age 18–64</a:t>
            </a:r>
          </a:p>
          <a:p>
            <a:pPr>
              <a:spcBef>
                <a:spcPts val="600"/>
              </a:spcBef>
            </a:pPr>
            <a:endParaRPr lang="en-US" sz="800">
              <a:latin typeface="Open Sans Extra Bold"/>
              <a:ea typeface="Open Sans Extra Bold"/>
              <a:cs typeface="Open Sans Extra Bold"/>
            </a:endParaRPr>
          </a:p>
          <a:p>
            <a:pPr marL="399415" indent="-399415">
              <a:lnSpc>
                <a:spcPct val="105000"/>
              </a:lnSpc>
              <a:spcBef>
                <a:spcPts val="900"/>
              </a:spcBef>
              <a:buFont typeface="Arial"/>
              <a:buChar char="•"/>
            </a:pPr>
            <a:r>
              <a:rPr lang="en-US" sz="2300">
                <a:solidFill>
                  <a:srgbClr val="3B3B3B"/>
                </a:solidFill>
                <a:latin typeface="Open Sans" panose="020B0606030504020204" pitchFamily="34" charset="0"/>
                <a:ea typeface="Open Sans" panose="020B0606030504020204" pitchFamily="34" charset="0"/>
                <a:cs typeface="Open Sans" panose="020B0606030504020204" pitchFamily="34" charset="0"/>
              </a:rPr>
              <a:t>Work, train, or volunteer at least 80 hours per month (or 20 per week) to keep benefits</a:t>
            </a:r>
          </a:p>
          <a:p>
            <a:pPr marL="399415" indent="-399415">
              <a:lnSpc>
                <a:spcPct val="105000"/>
              </a:lnSpc>
              <a:spcBef>
                <a:spcPts val="900"/>
              </a:spcBef>
              <a:buFont typeface="Arial"/>
              <a:buChar char="•"/>
            </a:pPr>
            <a:r>
              <a:rPr lang="en-US" sz="2300">
                <a:solidFill>
                  <a:srgbClr val="3B3B3B"/>
                </a:solidFill>
                <a:latin typeface="Open Sans" panose="020B0606030504020204" pitchFamily="34" charset="0"/>
                <a:ea typeface="Open Sans" panose="020B0606030504020204" pitchFamily="34" charset="0"/>
                <a:cs typeface="Open Sans" panose="020B0606030504020204" pitchFamily="34" charset="0"/>
              </a:rPr>
              <a:t>Otherwise, SNAP is limited to 3 months in any 3-year period</a:t>
            </a:r>
          </a:p>
          <a:p>
            <a:pPr marL="399415" indent="-399415">
              <a:lnSpc>
                <a:spcPct val="105000"/>
              </a:lnSpc>
              <a:spcBef>
                <a:spcPts val="900"/>
              </a:spcBef>
              <a:buFont typeface="Arial"/>
              <a:buChar char="•"/>
            </a:pPr>
            <a:r>
              <a:rPr lang="en-US" sz="2300">
                <a:solidFill>
                  <a:srgbClr val="3B3B3B"/>
                </a:solidFill>
                <a:latin typeface="Open Sans" panose="020B0606030504020204" pitchFamily="34" charset="0"/>
                <a:ea typeface="Open Sans" panose="020B0606030504020204" pitchFamily="34" charset="0"/>
                <a:cs typeface="Open Sans" panose="020B0606030504020204" pitchFamily="34" charset="0"/>
              </a:rPr>
              <a:t>HR-1 raised the upper age from 54 to 64, newly covering adults 55–64</a:t>
            </a:r>
          </a:p>
          <a:p>
            <a:pPr marL="399415" indent="-399415">
              <a:lnSpc>
                <a:spcPct val="105000"/>
              </a:lnSpc>
              <a:spcBef>
                <a:spcPts val="900"/>
              </a:spcBef>
              <a:buFont typeface="Arial"/>
              <a:buChar char="•"/>
            </a:pPr>
            <a:r>
              <a:rPr lang="en-US" sz="2300">
                <a:solidFill>
                  <a:srgbClr val="3B3B3B"/>
                </a:solidFill>
                <a:latin typeface="Open Sans" panose="020B0606030504020204" pitchFamily="34" charset="0"/>
                <a:ea typeface="Open Sans" panose="020B0606030504020204" pitchFamily="34" charset="0"/>
                <a:cs typeface="Open Sans" panose="020B0606030504020204" pitchFamily="34" charset="0"/>
              </a:rPr>
              <a:t>HR-1 also narrowed exemptions that had covered veterans, people experiencing homelessness, and former foster youth</a:t>
            </a:r>
          </a:p>
          <a:p>
            <a:pPr marL="399415" indent="-399415">
              <a:lnSpc>
                <a:spcPct val="105000"/>
              </a:lnSpc>
              <a:spcBef>
                <a:spcPts val="900"/>
              </a:spcBef>
              <a:buFont typeface="Arial"/>
              <a:buChar char="•"/>
            </a:pPr>
            <a:r>
              <a:rPr lang="en-US" sz="2300">
                <a:solidFill>
                  <a:srgbClr val="3B3B3B"/>
                </a:solidFill>
                <a:latin typeface="Open Sans" panose="020B0606030504020204" pitchFamily="34" charset="0"/>
                <a:ea typeface="Open Sans" panose="020B0606030504020204" pitchFamily="34" charset="0"/>
                <a:cs typeface="Open Sans" panose="020B0606030504020204" pitchFamily="34" charset="0"/>
              </a:rPr>
              <a:t>Time-limited clients lose benefits after 3 months until work hours resume</a:t>
            </a:r>
          </a:p>
        </p:txBody>
      </p:sp>
    </p:spTree>
    <p:extLst>
      <p:ext uri="{BB962C8B-B14F-4D97-AF65-F5344CB8AC3E}">
        <p14:creationId xmlns:p14="http://schemas.microsoft.com/office/powerpoint/2010/main" val="127435140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361A588-1B58-43B5-6454-8562C247AC7A}"/>
            </a:ext>
          </a:extLst>
        </p:cNvPr>
        <p:cNvGrpSpPr/>
        <p:nvPr/>
      </p:nvGrpSpPr>
      <p:grpSpPr>
        <a:xfrm>
          <a:off x="0" y="0"/>
          <a:ext cx="0" cy="0"/>
          <a:chOff x="0" y="0"/>
          <a:chExt cx="0" cy="0"/>
        </a:xfrm>
      </p:grpSpPr>
      <p:sp>
        <p:nvSpPr>
          <p:cNvPr id="30" name="Title"/>
          <p:cNvSpPr txBox="1"/>
          <p:nvPr/>
        </p:nvSpPr>
        <p:spPr>
          <a:xfrm>
            <a:off x="563831" y="543575"/>
            <a:ext cx="150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Exemptions to the Work Requirements</a:t>
            </a:r>
          </a:p>
        </p:txBody>
      </p:sp>
      <p:sp>
        <p:nvSpPr>
          <p:cNvPr id="31" name="Intro"/>
          <p:cNvSpPr txBox="1"/>
          <p:nvPr/>
        </p:nvSpPr>
        <p:spPr>
          <a:xfrm>
            <a:off x="563830" y="1430000"/>
            <a:ext cx="17160340" cy="500000"/>
          </a:xfrm>
          <a:prstGeom prst="rect">
            <a:avLst/>
          </a:prstGeom>
        </p:spPr>
        <p:txBody>
          <a:bodyPr wrap="square" lIns="0" tIns="0" rIns="0" bIns="0" rtlCol="0" anchor="t"/>
          <a:lstStyle/>
          <a:p>
            <a:r>
              <a:rPr lang="en-US" sz="2400" b="0">
                <a:solidFill>
                  <a:srgbClr val="3B3B3B"/>
                </a:solidFill>
                <a:latin typeface="Open Sans Extra Bold"/>
                <a:ea typeface="Open Sans Extra Bold"/>
                <a:cs typeface="Open Sans Extra Bold"/>
              </a:rPr>
              <a:t>Screen every client for exemptions</a:t>
            </a:r>
            <a:r>
              <a:rPr lang="en-US" sz="2400">
                <a:solidFill>
                  <a:srgbClr val="3B3B3B"/>
                </a:solidFill>
                <a:latin typeface="Open Sans Extra Bold"/>
                <a:ea typeface="Open Sans Extra Bold"/>
                <a:cs typeface="Open Sans Extra Bold"/>
              </a:rPr>
              <a:t>.</a:t>
            </a:r>
            <a:r>
              <a:rPr lang="en-US" sz="2400" b="0">
                <a:solidFill>
                  <a:srgbClr val="3B3B3B"/>
                </a:solidFill>
                <a:latin typeface="Open Sans Extra Bold"/>
                <a:ea typeface="Open Sans Extra Bold"/>
                <a:cs typeface="Open Sans Extra Bold"/>
              </a:rPr>
              <a:t> </a:t>
            </a:r>
            <a:r>
              <a:rPr lang="en-US" sz="2400">
                <a:solidFill>
                  <a:srgbClr val="3B3B3B"/>
                </a:solidFill>
                <a:latin typeface="Open Sans Extra Bold"/>
                <a:ea typeface="Open Sans Extra Bold"/>
                <a:cs typeface="Open Sans Extra Bold"/>
              </a:rPr>
              <a:t>An</a:t>
            </a:r>
            <a:r>
              <a:rPr lang="en-US" sz="2400" b="0">
                <a:solidFill>
                  <a:srgbClr val="3B3B3B"/>
                </a:solidFill>
                <a:latin typeface="Open Sans Extra Bold"/>
                <a:ea typeface="Open Sans Extra Bold"/>
                <a:cs typeface="Open Sans Extra Bold"/>
              </a:rPr>
              <a:t> exemption to the general rules also lifts the ABAWD time limit.</a:t>
            </a:r>
          </a:p>
        </p:txBody>
      </p:sp>
      <p:sp>
        <p:nvSpPr>
          <p:cNvPr id="32" name="General Exemptions"/>
          <p:cNvSpPr txBox="1"/>
          <p:nvPr/>
        </p:nvSpPr>
        <p:spPr>
          <a:xfrm>
            <a:off x="563830" y="2150000"/>
            <a:ext cx="5520113" cy="5050900"/>
          </a:xfrm>
          <a:prstGeom prst="roundRect">
            <a:avLst>
              <a:gd name="adj" fmla="val 5000"/>
            </a:avLst>
          </a:prstGeom>
          <a:solidFill>
            <a:srgbClr val="F5F0FA"/>
          </a:solidFill>
          <a:ln w="19050">
            <a:solidFill>
              <a:srgbClr val="61218F"/>
            </a:solidFill>
          </a:ln>
        </p:spPr>
        <p:txBody>
          <a:bodyPr wrap="square" lIns="274320" tIns="274320" rIns="274320" bIns="228600" rtlCol="0" anchor="t"/>
          <a:lstStyle/>
          <a:p>
            <a:r>
              <a:rPr lang="en-US" sz="2300" b="1">
                <a:solidFill>
                  <a:srgbClr val="61218F"/>
                </a:solidFill>
                <a:latin typeface="Open Sans Extra Bold"/>
                <a:ea typeface="Open Sans Extra Bold"/>
                <a:cs typeface="Open Sans Extra Bold"/>
              </a:rPr>
              <a:t>General Exemptions</a:t>
            </a:r>
          </a:p>
          <a:p>
            <a:pPr>
              <a:spcBef>
                <a:spcPts val="300"/>
              </a:spcBef>
            </a:pPr>
            <a:r>
              <a:rPr lang="en-US" sz="1600" b="1" i="1">
                <a:solidFill>
                  <a:srgbClr val="6E6E6E"/>
                </a:solidFill>
                <a:latin typeface="Open Sans Extra Bold"/>
                <a:ea typeface="Open Sans Extra Bold"/>
                <a:cs typeface="Open Sans Extra Bold"/>
              </a:rPr>
              <a:t>Excused from the general work rules</a:t>
            </a:r>
          </a:p>
          <a:p>
            <a:pPr>
              <a:spcBef>
                <a:spcPts val="400"/>
              </a:spcBef>
            </a:pPr>
            <a:endParaRPr lang="en-US" sz="700">
              <a:latin typeface="Open Sans Extra Bold"/>
              <a:ea typeface="Open Sans Extra Bold"/>
              <a:cs typeface="Open Sans Extra Bold"/>
            </a:endParaRPr>
          </a:p>
          <a:p>
            <a:pPr marL="330200" indent="-330200">
              <a:lnSpc>
                <a:spcPct val="105000"/>
              </a:lnSpc>
              <a:spcBef>
                <a:spcPts val="750"/>
              </a:spcBef>
              <a:buFont typeface="Arial"/>
              <a:buChar char="•"/>
            </a:pPr>
            <a:r>
              <a:rPr lang="en-US" sz="2100">
                <a:solidFill>
                  <a:srgbClr val="3B3B3B"/>
                </a:solidFill>
                <a:latin typeface="Open Sans" panose="020B0606030504020204" pitchFamily="34" charset="0"/>
                <a:ea typeface="Open Sans" panose="020B0606030504020204" pitchFamily="34" charset="0"/>
                <a:cs typeface="Open Sans" panose="020B0606030504020204" pitchFamily="34" charset="0"/>
              </a:rPr>
              <a:t>Under 16 or age 60 and older</a:t>
            </a:r>
          </a:p>
          <a:p>
            <a:pPr marL="330200" indent="-330200">
              <a:lnSpc>
                <a:spcPct val="105000"/>
              </a:lnSpc>
              <a:spcBef>
                <a:spcPts val="750"/>
              </a:spcBef>
              <a:buFont typeface="Arial"/>
              <a:buChar char="•"/>
            </a:pPr>
            <a:r>
              <a:rPr lang="en-US" sz="2100" b="1">
                <a:solidFill>
                  <a:srgbClr val="3B3B3B"/>
                </a:solidFill>
                <a:latin typeface="Open Sans" panose="020B0606030504020204" pitchFamily="34" charset="0"/>
                <a:ea typeface="Open Sans" panose="020B0606030504020204" pitchFamily="34" charset="0"/>
                <a:cs typeface="Open Sans" panose="020B0606030504020204" pitchFamily="34" charset="0"/>
              </a:rPr>
              <a:t>Caring for a child under 6 or an incapacitated individual.*</a:t>
            </a:r>
          </a:p>
          <a:p>
            <a:pPr marL="330200" indent="-330200">
              <a:lnSpc>
                <a:spcPct val="105000"/>
              </a:lnSpc>
              <a:spcBef>
                <a:spcPts val="750"/>
              </a:spcBef>
              <a:buFont typeface="Arial"/>
              <a:buChar char="•"/>
            </a:pPr>
            <a:r>
              <a:rPr lang="en-US" sz="2100">
                <a:solidFill>
                  <a:srgbClr val="3B3B3B"/>
                </a:solidFill>
                <a:latin typeface="Open Sans" panose="020B0606030504020204" pitchFamily="34" charset="0"/>
                <a:ea typeface="Open Sans" panose="020B0606030504020204" pitchFamily="34" charset="0"/>
                <a:cs typeface="Open Sans" panose="020B0606030504020204" pitchFamily="34" charset="0"/>
              </a:rPr>
              <a:t>Enrolled at least half-time in school or a training program</a:t>
            </a:r>
          </a:p>
          <a:p>
            <a:pPr marL="330200" indent="-330200">
              <a:lnSpc>
                <a:spcPct val="105000"/>
              </a:lnSpc>
              <a:spcBef>
                <a:spcPts val="750"/>
              </a:spcBef>
              <a:buFont typeface="Arial"/>
              <a:buChar char="•"/>
            </a:pPr>
            <a:r>
              <a:rPr lang="en-US" sz="2100">
                <a:solidFill>
                  <a:srgbClr val="3B3B3B"/>
                </a:solidFill>
                <a:latin typeface="Open Sans" panose="020B0606030504020204" pitchFamily="34" charset="0"/>
                <a:ea typeface="Open Sans" panose="020B0606030504020204" pitchFamily="34" charset="0"/>
                <a:cs typeface="Open Sans" panose="020B0606030504020204" pitchFamily="34" charset="0"/>
              </a:rPr>
              <a:t>Subject to and complying with another program's work requirement</a:t>
            </a:r>
          </a:p>
          <a:p>
            <a:pPr marL="330200" indent="-330200">
              <a:lnSpc>
                <a:spcPct val="105000"/>
              </a:lnSpc>
              <a:spcBef>
                <a:spcPts val="750"/>
              </a:spcBef>
              <a:buFont typeface="Arial"/>
              <a:buChar char="•"/>
            </a:pPr>
            <a:r>
              <a:rPr lang="en-US" sz="2100">
                <a:solidFill>
                  <a:srgbClr val="3B3B3B"/>
                </a:solidFill>
                <a:latin typeface="Open Sans" panose="020B0606030504020204" pitchFamily="34" charset="0"/>
                <a:ea typeface="Open Sans" panose="020B0606030504020204" pitchFamily="34" charset="0"/>
                <a:cs typeface="Open Sans" panose="020B0606030504020204" pitchFamily="34" charset="0"/>
              </a:rPr>
              <a:t>Receiving or having applied for unemployment benefits</a:t>
            </a:r>
          </a:p>
        </p:txBody>
      </p:sp>
      <p:sp>
        <p:nvSpPr>
          <p:cNvPr id="33" name="Overlap"/>
          <p:cNvSpPr txBox="1"/>
          <p:nvPr/>
        </p:nvSpPr>
        <p:spPr>
          <a:xfrm>
            <a:off x="6383943" y="2150000"/>
            <a:ext cx="5520113" cy="5050900"/>
          </a:xfrm>
          <a:prstGeom prst="roundRect">
            <a:avLst>
              <a:gd name="adj" fmla="val 5000"/>
            </a:avLst>
          </a:prstGeom>
          <a:solidFill>
            <a:srgbClr val="EFEAF6"/>
          </a:solidFill>
          <a:ln w="19050">
            <a:solidFill>
              <a:srgbClr val="3B1263"/>
            </a:solidFill>
          </a:ln>
        </p:spPr>
        <p:txBody>
          <a:bodyPr wrap="square" lIns="274320" tIns="274320" rIns="274320" bIns="228600" rtlCol="0" anchor="t"/>
          <a:lstStyle/>
          <a:p>
            <a:r>
              <a:rPr lang="en-US" sz="2300" b="1">
                <a:solidFill>
                  <a:srgbClr val="3B1263"/>
                </a:solidFill>
                <a:latin typeface="Open Sans Extra Bold"/>
                <a:ea typeface="Open Sans Extra Bold"/>
                <a:cs typeface="Open Sans Extra Bold"/>
              </a:rPr>
              <a:t>General Continued</a:t>
            </a:r>
            <a:endParaRPr lang="en-US">
              <a:latin typeface="Open Sans Extra Bold"/>
              <a:ea typeface="Open Sans Extra Bold"/>
              <a:cs typeface="Open Sans Extra Bold"/>
            </a:endParaRPr>
          </a:p>
          <a:p>
            <a:pPr>
              <a:spcBef>
                <a:spcPts val="400"/>
              </a:spcBef>
            </a:pPr>
            <a:endParaRPr lang="en-US" sz="700">
              <a:solidFill>
                <a:srgbClr val="000000"/>
              </a:solidFill>
              <a:latin typeface="Open Sans Extra Bold"/>
              <a:ea typeface="Open Sans Extra Bold"/>
              <a:cs typeface="Open Sans Extra Bold"/>
            </a:endParaRPr>
          </a:p>
          <a:p>
            <a:pPr marL="330200" indent="-330200">
              <a:lnSpc>
                <a:spcPct val="105000"/>
              </a:lnSpc>
              <a:spcBef>
                <a:spcPts val="750"/>
              </a:spcBef>
              <a:buFont typeface="Arial,Sans-Serif"/>
              <a:buChar char="•"/>
            </a:pPr>
            <a:r>
              <a:rPr lang="en-US" sz="2000" u="sng">
                <a:solidFill>
                  <a:srgbClr val="23104A"/>
                </a:solidFill>
                <a:latin typeface="Open Sans" panose="020B0606030504020204" pitchFamily="34" charset="0"/>
                <a:ea typeface="Open Sans" panose="020B0606030504020204" pitchFamily="34" charset="0"/>
                <a:cs typeface="Open Sans" panose="020B0606030504020204" pitchFamily="34" charset="0"/>
              </a:rPr>
              <a:t>Anyone exempt from the general rules is automatically exempt from the ABAWD time limit</a:t>
            </a:r>
            <a:endParaRPr lang="en-US" sz="2000" u="sng">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30200" indent="-330200">
              <a:lnSpc>
                <a:spcPct val="105000"/>
              </a:lnSpc>
              <a:spcBef>
                <a:spcPts val="750"/>
              </a:spcBef>
              <a:buFont typeface="Arial"/>
              <a:buChar char="•"/>
            </a:pPr>
            <a:r>
              <a:rPr lang="en-US" sz="2000" b="1">
                <a:solidFill>
                  <a:srgbClr val="23104A"/>
                </a:solidFill>
                <a:latin typeface="Open Sans" panose="020B0606030504020204" pitchFamily="34" charset="0"/>
                <a:ea typeface="Open Sans" panose="020B0606030504020204" pitchFamily="34" charset="0"/>
                <a:cs typeface="Open Sans" panose="020B0606030504020204" pitchFamily="34" charset="0"/>
              </a:rPr>
              <a:t>Physically or mentally unfit for work*</a:t>
            </a:r>
            <a:endParaRPr lang="en-US" sz="2000" b="1">
              <a:latin typeface="Open Sans" panose="020B0606030504020204" pitchFamily="34" charset="0"/>
              <a:ea typeface="Open Sans" panose="020B0606030504020204" pitchFamily="34" charset="0"/>
              <a:cs typeface="Open Sans" panose="020B0606030504020204" pitchFamily="34" charset="0"/>
            </a:endParaRPr>
          </a:p>
          <a:p>
            <a:pPr marL="330200" indent="-330200">
              <a:lnSpc>
                <a:spcPct val="105000"/>
              </a:lnSpc>
              <a:spcBef>
                <a:spcPts val="750"/>
              </a:spcBef>
              <a:buFont typeface="Arial"/>
              <a:buChar char="•"/>
            </a:pPr>
            <a:r>
              <a:rPr lang="en-US" sz="2000">
                <a:solidFill>
                  <a:srgbClr val="23104A"/>
                </a:solidFill>
                <a:latin typeface="Open Sans" panose="020B0606030504020204" pitchFamily="34" charset="0"/>
                <a:ea typeface="Open Sans" panose="020B0606030504020204" pitchFamily="34" charset="0"/>
                <a:cs typeface="Open Sans" panose="020B0606030504020204" pitchFamily="34" charset="0"/>
              </a:rPr>
              <a:t>Working at least 30 hours per week, or earning the equivalent in federal minimum wage ($217.50 per week)</a:t>
            </a:r>
          </a:p>
          <a:p>
            <a:pPr marL="330200" indent="-330200">
              <a:lnSpc>
                <a:spcPct val="105000"/>
              </a:lnSpc>
              <a:spcBef>
                <a:spcPts val="750"/>
              </a:spcBef>
              <a:buFont typeface="Arial"/>
              <a:buChar char="•"/>
            </a:pPr>
            <a:r>
              <a:rPr lang="en-US" sz="2000">
                <a:solidFill>
                  <a:srgbClr val="23104A"/>
                </a:solidFill>
                <a:latin typeface="Open Sans" panose="020B0606030504020204" pitchFamily="34" charset="0"/>
                <a:ea typeface="Open Sans" panose="020B0606030504020204" pitchFamily="34" charset="0"/>
                <a:cs typeface="Open Sans" panose="020B0606030504020204" pitchFamily="34" charset="0"/>
              </a:rPr>
              <a:t>Pregnant</a:t>
            </a:r>
          </a:p>
          <a:p>
            <a:pPr marL="330200" indent="-330200">
              <a:lnSpc>
                <a:spcPct val="105000"/>
              </a:lnSpc>
              <a:spcBef>
                <a:spcPts val="750"/>
              </a:spcBef>
              <a:buFont typeface="Arial"/>
              <a:buChar char="•"/>
            </a:pPr>
            <a:r>
              <a:rPr lang="en-US" sz="2000">
                <a:solidFill>
                  <a:srgbClr val="23104A"/>
                </a:solidFill>
                <a:latin typeface="Open Sans" panose="020B0606030504020204" pitchFamily="34" charset="0"/>
                <a:ea typeface="Open Sans" panose="020B0606030504020204" pitchFamily="34" charset="0"/>
                <a:cs typeface="Open Sans" panose="020B0606030504020204" pitchFamily="34" charset="0"/>
              </a:rPr>
              <a:t>Participating in a drug or alcohol treatment program.</a:t>
            </a:r>
          </a:p>
        </p:txBody>
      </p:sp>
      <p:sp>
        <p:nvSpPr>
          <p:cNvPr id="34" name="ABAWD Exemptions"/>
          <p:cNvSpPr txBox="1"/>
          <p:nvPr/>
        </p:nvSpPr>
        <p:spPr>
          <a:xfrm>
            <a:off x="12204056" y="2150000"/>
            <a:ext cx="5520113" cy="4950000"/>
          </a:xfrm>
          <a:prstGeom prst="roundRect">
            <a:avLst>
              <a:gd name="adj" fmla="val 5000"/>
            </a:avLst>
          </a:prstGeom>
          <a:solidFill>
            <a:srgbClr val="FDF3E8"/>
          </a:solidFill>
          <a:ln w="19050">
            <a:solidFill>
              <a:srgbClr val="B36414"/>
            </a:solidFill>
          </a:ln>
        </p:spPr>
        <p:txBody>
          <a:bodyPr wrap="square" lIns="274320" tIns="274320" rIns="274320" bIns="228600" rtlCol="0" anchor="t"/>
          <a:lstStyle/>
          <a:p>
            <a:r>
              <a:rPr lang="en-US" sz="2300" b="1">
                <a:solidFill>
                  <a:srgbClr val="B36414"/>
                </a:solidFill>
                <a:latin typeface="Open Sans Extra Bold"/>
                <a:ea typeface="Open Sans Extra Bold"/>
                <a:cs typeface="Open Sans Extra Bold"/>
              </a:rPr>
              <a:t>ABAWD-Only Exemptions</a:t>
            </a:r>
          </a:p>
          <a:p>
            <a:pPr>
              <a:spcBef>
                <a:spcPts val="300"/>
              </a:spcBef>
            </a:pPr>
            <a:r>
              <a:rPr lang="en-US" sz="1600" b="1" i="1">
                <a:solidFill>
                  <a:srgbClr val="6E6E6E"/>
                </a:solidFill>
                <a:latin typeface="Open Sans Extra Bold"/>
                <a:ea typeface="Open Sans Extra Bold"/>
                <a:cs typeface="Open Sans Extra Bold"/>
              </a:rPr>
              <a:t>Excused from the 3-month time limit</a:t>
            </a:r>
          </a:p>
          <a:p>
            <a:pPr>
              <a:spcBef>
                <a:spcPts val="400"/>
              </a:spcBef>
            </a:pPr>
            <a:endParaRPr lang="en-US" sz="700">
              <a:latin typeface="Open Sans Extra Bold"/>
              <a:ea typeface="Open Sans Extra Bold"/>
              <a:cs typeface="Open Sans Extra Bold"/>
            </a:endParaRPr>
          </a:p>
          <a:p>
            <a:pPr marL="330200" indent="-330200">
              <a:lnSpc>
                <a:spcPct val="105000"/>
              </a:lnSpc>
              <a:spcBef>
                <a:spcPts val="75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Under 18 or age 65 and older after HR-1</a:t>
            </a:r>
          </a:p>
          <a:p>
            <a:pPr marL="330200" indent="-330200">
              <a:lnSpc>
                <a:spcPct val="105000"/>
              </a:lnSpc>
              <a:spcBef>
                <a:spcPts val="75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Living with a child under 14 in the household</a:t>
            </a:r>
          </a:p>
          <a:p>
            <a:pPr marL="330200" indent="-330200">
              <a:lnSpc>
                <a:spcPct val="105000"/>
              </a:lnSpc>
              <a:spcBef>
                <a:spcPts val="75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Members of an Indian tribe or Indian household</a:t>
            </a:r>
          </a:p>
          <a:p>
            <a:pPr marL="330200" indent="-330200">
              <a:lnSpc>
                <a:spcPct val="105000"/>
              </a:lnSpc>
              <a:spcBef>
                <a:spcPts val="75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Living in an area with a waiver for high unemployment</a:t>
            </a:r>
          </a:p>
          <a:p>
            <a:pPr marL="330200" indent="-330200">
              <a:lnSpc>
                <a:spcPct val="105000"/>
              </a:lnSpc>
              <a:spcBef>
                <a:spcPts val="750"/>
              </a:spcBef>
              <a:buFont typeface="Arial"/>
              <a:buChar char="•"/>
            </a:pPr>
            <a:r>
              <a:rPr lang="en-US" sz="1900" i="1">
                <a:solidFill>
                  <a:srgbClr val="3B3B3B"/>
                </a:solidFill>
                <a:latin typeface="Open Sans" panose="020B0606030504020204" pitchFamily="34" charset="0"/>
                <a:ea typeface="Open Sans" panose="020B0606030504020204" pitchFamily="34" charset="0"/>
                <a:cs typeface="Open Sans" panose="020B0606030504020204" pitchFamily="34" charset="0"/>
              </a:rPr>
              <a:t>HR-1 ended the exemptions for veterans, people experiencing homelessness, and former foster youth</a:t>
            </a:r>
          </a:p>
        </p:txBody>
      </p:sp>
      <p:sp>
        <p:nvSpPr>
          <p:cNvPr id="35" name="Key Point"/>
          <p:cNvSpPr txBox="1"/>
          <p:nvPr/>
        </p:nvSpPr>
        <p:spPr>
          <a:xfrm>
            <a:off x="563830" y="7320000"/>
            <a:ext cx="17160340" cy="1000000"/>
          </a:xfrm>
          <a:prstGeom prst="roundRect">
            <a:avLst>
              <a:gd name="adj" fmla="val 18000"/>
            </a:avLst>
          </a:prstGeom>
          <a:solidFill>
            <a:srgbClr val="61218F"/>
          </a:solidFill>
          <a:ln>
            <a:noFill/>
          </a:ln>
        </p:spPr>
        <p:txBody>
          <a:bodyPr wrap="square" lIns="365760" tIns="182880" rIns="365760" bIns="182880" rtlCol="0" anchor="ctr"/>
          <a:lstStyle/>
          <a:p>
            <a:r>
              <a:rPr lang="en-US" sz="2000" b="1">
                <a:solidFill>
                  <a:srgbClr val="FFFFFF"/>
                </a:solidFill>
                <a:latin typeface="Open Sans"/>
                <a:ea typeface="Open Sans"/>
                <a:cs typeface="Open Sans"/>
              </a:rPr>
              <a:t>Practice tip: </a:t>
            </a:r>
            <a:r>
              <a:rPr lang="en-US" sz="2000">
                <a:solidFill>
                  <a:srgbClr val="FFFFFF"/>
                </a:solidFill>
                <a:latin typeface="Open Sans"/>
                <a:ea typeface="Open Sans"/>
                <a:cs typeface="Open Sans"/>
              </a:rPr>
              <a:t>Check the general exemptions first. If one applies, the client is out from under both rules. Exemptions are often missed for clients age 55 to 64 who are newly subject to the time limit.</a:t>
            </a:r>
          </a:p>
        </p:txBody>
      </p:sp>
      <p:grpSp>
        <p:nvGrpSpPr>
          <p:cNvPr id="9" name="Group 3">
            <a:extLst>
              <a:ext uri="{FF2B5EF4-FFF2-40B4-BE49-F238E27FC236}">
                <a16:creationId xmlns:a16="http://schemas.microsoft.com/office/drawing/2014/main" id="{81890A47-876A-F8F4-0DA9-A91C6D1C202D}"/>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D717F260-6C83-3D02-5E65-2E11DE79904D}"/>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7D26D0CC-A1D6-4076-1754-64FAF019EF9A}"/>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Tree>
    <p:extLst>
      <p:ext uri="{BB962C8B-B14F-4D97-AF65-F5344CB8AC3E}">
        <p14:creationId xmlns:p14="http://schemas.microsoft.com/office/powerpoint/2010/main" val="99374122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EE0CBDFF-5CF1-DC25-3A13-16CB69DC70A9}"/>
            </a:ext>
          </a:extLst>
        </p:cNvPr>
        <p:cNvGrpSpPr/>
        <p:nvPr/>
      </p:nvGrpSpPr>
      <p:grpSpPr>
        <a:xfrm>
          <a:off x="0" y="0"/>
          <a:ext cx="0" cy="0"/>
          <a:chOff x="0" y="0"/>
          <a:chExt cx="0" cy="0"/>
        </a:xfrm>
      </p:grpSpPr>
      <p:sp>
        <p:nvSpPr>
          <p:cNvPr id="30" name="Title"/>
          <p:cNvSpPr txBox="1"/>
          <p:nvPr/>
        </p:nvSpPr>
        <p:spPr>
          <a:xfrm>
            <a:off x="563831" y="543575"/>
            <a:ext cx="160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Caregiver Exemption: Child Under 6</a:t>
            </a:r>
          </a:p>
        </p:txBody>
      </p:sp>
      <p:sp>
        <p:nvSpPr>
          <p:cNvPr id="31" name="Intro"/>
          <p:cNvSpPr txBox="1"/>
          <p:nvPr/>
        </p:nvSpPr>
        <p:spPr>
          <a:xfrm>
            <a:off x="655270" y="1300660"/>
            <a:ext cx="15908561" cy="832707"/>
          </a:xfrm>
          <a:prstGeom prst="rect">
            <a:avLst/>
          </a:prstGeom>
        </p:spPr>
        <p:txBody>
          <a:bodyPr wrap="square" lIns="0" tIns="0" rIns="0" bIns="0" rtlCol="0" anchor="t"/>
          <a:lstStyle/>
          <a:p>
            <a:r>
              <a:rPr lang="en-US" sz="2300" b="0">
                <a:solidFill>
                  <a:srgbClr val="3B3B3B"/>
                </a:solidFill>
                <a:latin typeface="Open Sans"/>
                <a:ea typeface="Open Sans"/>
                <a:cs typeface="Open Sans"/>
              </a:rPr>
              <a:t>A household member responsible for the care of a dependent child under age 6 is excused from the general and ABAWD work requirements.</a:t>
            </a:r>
          </a:p>
        </p:txBody>
      </p:sp>
      <p:sp>
        <p:nvSpPr>
          <p:cNvPr id="32" name="When"/>
          <p:cNvSpPr txBox="1"/>
          <p:nvPr/>
        </p:nvSpPr>
        <p:spPr>
          <a:xfrm>
            <a:off x="563830" y="2150000"/>
            <a:ext cx="5465545" cy="5203300"/>
          </a:xfrm>
          <a:prstGeom prst="roundRect">
            <a:avLst>
              <a:gd name="adj" fmla="val 5000"/>
            </a:avLst>
          </a:prstGeom>
          <a:solidFill>
            <a:srgbClr val="F5F0FA"/>
          </a:solidFill>
          <a:ln w="19050">
            <a:solidFill>
              <a:srgbClr val="61218F"/>
            </a:solidFill>
          </a:ln>
        </p:spPr>
        <p:txBody>
          <a:bodyPr wrap="square" lIns="320040" tIns="274320" rIns="320040" bIns="228600" rtlCol="0" anchor="t"/>
          <a:lstStyle/>
          <a:p>
            <a:r>
              <a:rPr lang="en-US" sz="2400" b="1">
                <a:solidFill>
                  <a:srgbClr val="61218F"/>
                </a:solidFill>
                <a:latin typeface="Open Sans Extra Bold" panose="020B0604020202020204" charset="0"/>
                <a:ea typeface="Open Sans Extra Bold" panose="020B0604020202020204" charset="0"/>
                <a:cs typeface="Open Sans Extra Bold" panose="020B0604020202020204" charset="0"/>
              </a:rPr>
              <a:t>When It Applies</a:t>
            </a:r>
          </a:p>
          <a:p>
            <a:pPr>
              <a:spcBef>
                <a:spcPts val="300"/>
              </a:spcBef>
            </a:pPr>
            <a:r>
              <a:rPr lang="en-US" sz="1600" b="1" i="1">
                <a:solidFill>
                  <a:srgbClr val="6E6E6E"/>
                </a:solidFill>
                <a:latin typeface="Open Sans Extra Bold" panose="020B0604020202020204" charset="0"/>
                <a:ea typeface="Open Sans Extra Bold" panose="020B0604020202020204" charset="0"/>
                <a:cs typeface="Open Sans Extra Bold" panose="020B0604020202020204" charset="0"/>
              </a:rPr>
              <a:t>Scope of the exemption</a:t>
            </a:r>
            <a:endParaRPr lang="en-US" sz="700">
              <a:latin typeface="Open Sans Extra Bold" panose="020B0604020202020204" charset="0"/>
              <a:ea typeface="Open Sans Extra Bold" panose="020B0604020202020204" charset="0"/>
              <a:cs typeface="Open Sans Extra Bold" panose="020B0604020202020204" charset="0"/>
            </a:endParaRPr>
          </a:p>
          <a:p>
            <a:pPr marL="330200" indent="-330200">
              <a:lnSpc>
                <a:spcPct val="105000"/>
              </a:lnSpc>
              <a:spcBef>
                <a:spcPts val="750"/>
              </a:spcBef>
              <a:buFont typeface="Arial"/>
              <a:buChar char="•"/>
            </a:pPr>
            <a:r>
              <a:rPr lang="en-US">
                <a:solidFill>
                  <a:srgbClr val="3B3B3B"/>
                </a:solidFill>
                <a:latin typeface="Open Sans" panose="020B0606030504020204" pitchFamily="34" charset="0"/>
                <a:ea typeface="Open Sans" panose="020B0606030504020204" pitchFamily="34" charset="0"/>
                <a:cs typeface="Open Sans" panose="020B0606030504020204" pitchFamily="34" charset="0"/>
              </a:rPr>
              <a:t>Covers a parent or other household member responsible for the care of a dependent child under age 6</a:t>
            </a:r>
          </a:p>
          <a:p>
            <a:pPr marL="330200" indent="-330200">
              <a:lnSpc>
                <a:spcPct val="105000"/>
              </a:lnSpc>
              <a:spcBef>
                <a:spcPts val="750"/>
              </a:spcBef>
              <a:buFont typeface="Arial"/>
              <a:buChar char="•"/>
            </a:pPr>
            <a:r>
              <a:rPr lang="en-US">
                <a:solidFill>
                  <a:srgbClr val="3B3B3B"/>
                </a:solidFill>
                <a:latin typeface="Open Sans" panose="020B0606030504020204" pitchFamily="34" charset="0"/>
                <a:ea typeface="Open Sans" panose="020B0606030504020204" pitchFamily="34" charset="0"/>
                <a:cs typeface="Open Sans" panose="020B0606030504020204" pitchFamily="34" charset="0"/>
              </a:rPr>
              <a:t>The care does not have to be provided to a household member</a:t>
            </a:r>
          </a:p>
          <a:p>
            <a:pPr marL="330200" indent="-330200">
              <a:lnSpc>
                <a:spcPct val="105000"/>
              </a:lnSpc>
              <a:spcBef>
                <a:spcPts val="750"/>
              </a:spcBef>
              <a:buFont typeface="Arial"/>
              <a:buChar char="•"/>
            </a:pPr>
            <a:r>
              <a:rPr lang="en-US">
                <a:solidFill>
                  <a:srgbClr val="3B3B3B"/>
                </a:solidFill>
                <a:latin typeface="Open Sans" panose="020B0606030504020204" pitchFamily="34" charset="0"/>
                <a:ea typeface="Open Sans" panose="020B0606030504020204" pitchFamily="34" charset="0"/>
                <a:cs typeface="Open Sans" panose="020B0606030504020204" pitchFamily="34" charset="0"/>
              </a:rPr>
              <a:t>Only one person may claim the exemption for a given dependent, though caring for separate dependents can exempt more than one adult</a:t>
            </a:r>
          </a:p>
          <a:p>
            <a:pPr marL="330200" indent="-330200">
              <a:lnSpc>
                <a:spcPct val="105000"/>
              </a:lnSpc>
              <a:spcBef>
                <a:spcPts val="750"/>
              </a:spcBef>
              <a:buFont typeface="Arial"/>
              <a:buChar char="•"/>
            </a:pPr>
            <a:r>
              <a:rPr lang="en-US">
                <a:solidFill>
                  <a:srgbClr val="3B3B3B"/>
                </a:solidFill>
                <a:latin typeface="Open Sans" panose="020B0606030504020204" pitchFamily="34" charset="0"/>
                <a:ea typeface="Open Sans" panose="020B0606030504020204" pitchFamily="34" charset="0"/>
                <a:cs typeface="Open Sans" panose="020B0606030504020204" pitchFamily="34" charset="0"/>
              </a:rPr>
              <a:t>If the child turns 6 during the certification period, the member must register at recertification unless another exemption applies</a:t>
            </a:r>
          </a:p>
        </p:txBody>
      </p:sp>
      <p:sp>
        <p:nvSpPr>
          <p:cNvPr id="33" name="How"/>
          <p:cNvSpPr txBox="1"/>
          <p:nvPr/>
        </p:nvSpPr>
        <p:spPr>
          <a:xfrm>
            <a:off x="6248400" y="2150000"/>
            <a:ext cx="5313145" cy="5203300"/>
          </a:xfrm>
          <a:prstGeom prst="roundRect">
            <a:avLst>
              <a:gd name="adj" fmla="val 5000"/>
            </a:avLst>
          </a:prstGeom>
          <a:solidFill>
            <a:srgbClr val="EFEAF6"/>
          </a:solidFill>
          <a:ln w="19050">
            <a:solidFill>
              <a:srgbClr val="3B1263"/>
            </a:solidFill>
          </a:ln>
        </p:spPr>
        <p:txBody>
          <a:bodyPr wrap="square" lIns="320040" tIns="274320" rIns="320040" bIns="228600" rtlCol="0" anchor="t"/>
          <a:lstStyle/>
          <a:p>
            <a:r>
              <a:rPr lang="en-US" sz="2400" b="1">
                <a:solidFill>
                  <a:srgbClr val="3B1263"/>
                </a:solidFill>
                <a:latin typeface="Open Sans Extra Bold" panose="020B0604020202020204" charset="0"/>
                <a:ea typeface="Open Sans Extra Bold" panose="020B0604020202020204" charset="0"/>
                <a:cs typeface="Open Sans Extra Bold" panose="020B0604020202020204" charset="0"/>
              </a:rPr>
              <a:t>How to Claim and Verify</a:t>
            </a:r>
          </a:p>
          <a:p>
            <a:pPr>
              <a:spcBef>
                <a:spcPts val="300"/>
              </a:spcBef>
            </a:pPr>
            <a:r>
              <a:rPr lang="en-US" sz="1600" b="1" i="1">
                <a:solidFill>
                  <a:srgbClr val="6E6E6E"/>
                </a:solidFill>
                <a:latin typeface="Open Sans Extra Bold" panose="020B0604020202020204" charset="0"/>
                <a:ea typeface="Open Sans Extra Bold" panose="020B0604020202020204" charset="0"/>
                <a:cs typeface="Open Sans Extra Bold" panose="020B0604020202020204" charset="0"/>
              </a:rPr>
              <a:t>Raise it, then document it if asked</a:t>
            </a:r>
            <a:endParaRPr lang="en-US" sz="700">
              <a:latin typeface="Open Sans Extra Bold" panose="020B0604020202020204" charset="0"/>
              <a:ea typeface="Open Sans Extra Bold" panose="020B0604020202020204" charset="0"/>
              <a:cs typeface="Open Sans Extra Bold" panose="020B0604020202020204" charset="0"/>
            </a:endParaRPr>
          </a:p>
          <a:p>
            <a:pPr marL="330200" indent="-330200">
              <a:lnSpc>
                <a:spcPct val="105000"/>
              </a:lnSpc>
              <a:spcBef>
                <a:spcPts val="750"/>
              </a:spcBef>
              <a:buFont typeface="Arial"/>
              <a:buChar char="•"/>
            </a:pPr>
            <a:r>
              <a:rPr lang="en-US" sz="2000">
                <a:solidFill>
                  <a:srgbClr val="3B3B3B"/>
                </a:solidFill>
                <a:latin typeface="Open Sans" panose="020B0606030504020204" pitchFamily="34" charset="0"/>
                <a:ea typeface="Open Sans" panose="020B0606030504020204" pitchFamily="34" charset="0"/>
                <a:cs typeface="Open Sans" panose="020B0606030504020204" pitchFamily="34" charset="0"/>
              </a:rPr>
              <a:t>Signing the application registers everyone who is not exempt, so the caregiving must be raised at the interview</a:t>
            </a:r>
          </a:p>
          <a:p>
            <a:pPr marL="330200" indent="-330200">
              <a:lnSpc>
                <a:spcPct val="105000"/>
              </a:lnSpc>
              <a:spcBef>
                <a:spcPts val="750"/>
              </a:spcBef>
              <a:buFont typeface="Arial"/>
              <a:buChar char="•"/>
            </a:pPr>
            <a:r>
              <a:rPr lang="en-US" sz="2000">
                <a:solidFill>
                  <a:srgbClr val="3B3B3B"/>
                </a:solidFill>
                <a:latin typeface="Open Sans" panose="020B0606030504020204" pitchFamily="34" charset="0"/>
                <a:ea typeface="Open Sans" panose="020B0606030504020204" pitchFamily="34" charset="0"/>
                <a:cs typeface="Open Sans" panose="020B0606030504020204" pitchFamily="34" charset="0"/>
              </a:rPr>
              <a:t>A statement from the dependent’s parents/guardians verifying how and when the client watches the child. </a:t>
            </a:r>
          </a:p>
          <a:p>
            <a:pPr marL="330200" indent="-330200">
              <a:lnSpc>
                <a:spcPct val="105000"/>
              </a:lnSpc>
              <a:spcBef>
                <a:spcPts val="750"/>
              </a:spcBef>
              <a:buFont typeface="Arial"/>
              <a:buChar char="•"/>
            </a:pPr>
            <a:r>
              <a:rPr lang="en-US" sz="2000">
                <a:solidFill>
                  <a:srgbClr val="3B3B3B"/>
                </a:solidFill>
                <a:latin typeface="Open Sans" panose="020B0606030504020204" pitchFamily="34" charset="0"/>
                <a:ea typeface="Open Sans" panose="020B0606030504020204" pitchFamily="34" charset="0"/>
                <a:cs typeface="Open Sans" panose="020B0606030504020204" pitchFamily="34" charset="0"/>
              </a:rPr>
              <a:t>A client already registered can claim it mid-certification by reporting the change</a:t>
            </a:r>
          </a:p>
        </p:txBody>
      </p:sp>
      <p:sp>
        <p:nvSpPr>
          <p:cNvPr id="36" name="Quote Bar"/>
          <p:cNvSpPr/>
          <p:nvPr/>
        </p:nvSpPr>
        <p:spPr>
          <a:xfrm>
            <a:off x="563830" y="7719216"/>
            <a:ext cx="91440" cy="1330000"/>
          </a:xfrm>
          <a:prstGeom prst="rect">
            <a:avLst/>
          </a:prstGeom>
          <a:solidFill>
            <a:srgbClr val="61218F"/>
          </a:solidFill>
          <a:ln>
            <a:noFill/>
          </a:ln>
        </p:spPr>
        <p:txBody>
          <a:bodyPr/>
          <a:lstStyle/>
          <a:p>
            <a:endParaRPr lang="en-US"/>
          </a:p>
        </p:txBody>
      </p:sp>
      <p:sp>
        <p:nvSpPr>
          <p:cNvPr id="37" name="Quote"/>
          <p:cNvSpPr txBox="1"/>
          <p:nvPr/>
        </p:nvSpPr>
        <p:spPr>
          <a:xfrm>
            <a:off x="907411" y="7806556"/>
            <a:ext cx="16300000" cy="1850000"/>
          </a:xfrm>
          <a:prstGeom prst="rect">
            <a:avLst/>
          </a:prstGeom>
        </p:spPr>
        <p:txBody>
          <a:bodyPr wrap="square" lIns="0" tIns="45720" rIns="0" bIns="0" rtlCol="0" anchor="t"/>
          <a:lstStyle/>
          <a:p>
            <a:r>
              <a:rPr lang="en-US" sz="2200" i="1">
                <a:solidFill>
                  <a:srgbClr val="3B1263"/>
                </a:solidFill>
                <a:latin typeface="Open Sans" panose="020B0606030504020204" pitchFamily="34" charset="0"/>
                <a:ea typeface="Open Sans" panose="020B0606030504020204" pitchFamily="34" charset="0"/>
                <a:cs typeface="Open Sans" panose="020B0606030504020204" pitchFamily="34" charset="0"/>
              </a:rPr>
              <a:t>“The care does not have to be provided to a household member. The person can live in another residence.”</a:t>
            </a:r>
          </a:p>
          <a:p>
            <a:pPr>
              <a:spcBef>
                <a:spcPts val="450"/>
              </a:spcBef>
            </a:pPr>
            <a:r>
              <a:rPr lang="en-US" sz="2200" b="1">
                <a:solidFill>
                  <a:srgbClr val="6E6E6E"/>
                </a:solidFill>
                <a:latin typeface="Open Sans" panose="020B0606030504020204" pitchFamily="34" charset="0"/>
                <a:ea typeface="Open Sans" panose="020B0606030504020204" pitchFamily="34" charset="0"/>
                <a:cs typeface="Open Sans" panose="020B0606030504020204" pitchFamily="34" charset="0"/>
              </a:rPr>
              <a:t>TN DHS SNAP Q&amp;A (cumulative 9/2021), Q. 50, quoting the SNAP manual, Caretaker (08/10)</a:t>
            </a:r>
          </a:p>
          <a:p>
            <a:pPr>
              <a:spcBef>
                <a:spcPts val="450"/>
              </a:spcBef>
            </a:pPr>
            <a:endParaRPr lang="en-US" sz="1650">
              <a:solidFill>
                <a:srgbClr val="3B3B3B"/>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9" name="Group 3">
            <a:extLst>
              <a:ext uri="{FF2B5EF4-FFF2-40B4-BE49-F238E27FC236}">
                <a16:creationId xmlns:a16="http://schemas.microsoft.com/office/drawing/2014/main" id="{90BF9FD1-A765-DF82-B08D-3517EAF543E8}"/>
              </a:ext>
            </a:extLst>
          </p:cNvPr>
          <p:cNvGrpSpPr/>
          <p:nvPr/>
        </p:nvGrpSpPr>
        <p:grpSpPr>
          <a:xfrm>
            <a:off x="284475" y="8801655"/>
            <a:ext cx="18003525" cy="2872740"/>
            <a:chOff x="0" y="0"/>
            <a:chExt cx="24384000" cy="3830320"/>
          </a:xfrm>
        </p:grpSpPr>
        <p:sp>
          <p:nvSpPr>
            <p:cNvPr id="10" name="Freeform 4">
              <a:extLst>
                <a:ext uri="{FF2B5EF4-FFF2-40B4-BE49-F238E27FC236}">
                  <a16:creationId xmlns:a16="http://schemas.microsoft.com/office/drawing/2014/main" id="{E1365F4A-1FB2-EC9D-0123-1B365978F99D}"/>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E014C20F-9F7B-34F3-12FD-B1CC301D862A}"/>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pic>
        <p:nvPicPr>
          <p:cNvPr id="3" name="Picture 2" descr="Woman with child">
            <a:extLst>
              <a:ext uri="{FF2B5EF4-FFF2-40B4-BE49-F238E27FC236}">
                <a16:creationId xmlns:a16="http://schemas.microsoft.com/office/drawing/2014/main" id="{2E391B01-C3BA-F27E-63AC-00BD2E6E2E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05000" y="2646971"/>
            <a:ext cx="6346905" cy="4229100"/>
          </a:xfrm>
          <a:prstGeom prst="ellipse">
            <a:avLst/>
          </a:prstGeom>
          <a:ln w="63500" cap="rnd">
            <a:solidFill>
              <a:srgbClr val="333333"/>
            </a:solidFill>
          </a:ln>
          <a:effectLst/>
        </p:spPr>
      </p:pic>
    </p:spTree>
    <p:extLst>
      <p:ext uri="{BB962C8B-B14F-4D97-AF65-F5344CB8AC3E}">
        <p14:creationId xmlns:p14="http://schemas.microsoft.com/office/powerpoint/2010/main" val="3119701983"/>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8D907DD-5F4A-497D-BE58-34FE3C5C282A}"/>
            </a:ext>
          </a:extLst>
        </p:cNvPr>
        <p:cNvGrpSpPr/>
        <p:nvPr/>
      </p:nvGrpSpPr>
      <p:grpSpPr>
        <a:xfrm>
          <a:off x="0" y="0"/>
          <a:ext cx="0" cy="0"/>
          <a:chOff x="0" y="0"/>
          <a:chExt cx="0" cy="0"/>
        </a:xfrm>
      </p:grpSpPr>
      <p:sp>
        <p:nvSpPr>
          <p:cNvPr id="30" name="Title"/>
          <p:cNvSpPr txBox="1"/>
          <p:nvPr/>
        </p:nvSpPr>
        <p:spPr>
          <a:xfrm>
            <a:off x="563831" y="543575"/>
            <a:ext cx="16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Caregiver Exemption: Incapacitated Person</a:t>
            </a:r>
          </a:p>
        </p:txBody>
      </p:sp>
      <p:sp>
        <p:nvSpPr>
          <p:cNvPr id="31" name="Intro"/>
          <p:cNvSpPr txBox="1"/>
          <p:nvPr/>
        </p:nvSpPr>
        <p:spPr>
          <a:xfrm>
            <a:off x="563830" y="1310460"/>
            <a:ext cx="17160340" cy="500000"/>
          </a:xfrm>
          <a:prstGeom prst="rect">
            <a:avLst/>
          </a:prstGeom>
        </p:spPr>
        <p:txBody>
          <a:bodyPr wrap="square" lIns="0" tIns="0" rIns="0" bIns="0" rtlCol="0" anchor="t"/>
          <a:lstStyle/>
          <a:p>
            <a:r>
              <a:rPr lang="en-US" sz="2300">
                <a:solidFill>
                  <a:srgbClr val="3B3B3B"/>
                </a:solidFill>
                <a:latin typeface="Open Sans"/>
                <a:ea typeface="Open Sans"/>
                <a:cs typeface="Open Sans"/>
              </a:rPr>
              <a:t>Exempt a</a:t>
            </a:r>
            <a:r>
              <a:rPr lang="en-US" sz="2300" b="0">
                <a:solidFill>
                  <a:srgbClr val="3B3B3B"/>
                </a:solidFill>
                <a:latin typeface="Open Sans"/>
                <a:ea typeface="Open Sans"/>
                <a:cs typeface="Open Sans"/>
              </a:rPr>
              <a:t> household member who cares for an incapacitated person, regardless of whether that person resides with the household member.</a:t>
            </a:r>
          </a:p>
        </p:txBody>
      </p:sp>
      <p:sp>
        <p:nvSpPr>
          <p:cNvPr id="32" name="When"/>
          <p:cNvSpPr txBox="1"/>
          <p:nvPr/>
        </p:nvSpPr>
        <p:spPr>
          <a:xfrm>
            <a:off x="7889466" y="2150000"/>
            <a:ext cx="4988334" cy="5375000"/>
          </a:xfrm>
          <a:prstGeom prst="roundRect">
            <a:avLst>
              <a:gd name="adj" fmla="val 5000"/>
            </a:avLst>
          </a:prstGeom>
          <a:solidFill>
            <a:srgbClr val="F5F0FA"/>
          </a:solidFill>
          <a:ln w="19050">
            <a:solidFill>
              <a:srgbClr val="61218F"/>
            </a:solidFill>
          </a:ln>
        </p:spPr>
        <p:txBody>
          <a:bodyPr wrap="square" lIns="320040" tIns="274320" rIns="320040" bIns="228600" rtlCol="0" anchor="t"/>
          <a:lstStyle/>
          <a:p>
            <a:r>
              <a:rPr lang="en-US" sz="2400" b="1">
                <a:solidFill>
                  <a:srgbClr val="61218F"/>
                </a:solidFill>
                <a:latin typeface="Open Sans Extra Bold"/>
                <a:ea typeface="Open Sans Extra Bold"/>
                <a:cs typeface="Open Sans Extra Bold"/>
              </a:rPr>
              <a:t>When It Applies</a:t>
            </a:r>
          </a:p>
          <a:p>
            <a:pPr>
              <a:spcBef>
                <a:spcPts val="300"/>
              </a:spcBef>
            </a:pPr>
            <a:r>
              <a:rPr lang="en-US" sz="1600" b="1" i="1">
                <a:solidFill>
                  <a:srgbClr val="6E6E6E"/>
                </a:solidFill>
                <a:latin typeface="Open Sans"/>
                <a:ea typeface="Open Sans"/>
                <a:cs typeface="Open Sans"/>
              </a:rPr>
              <a:t>Scope of the exemption</a:t>
            </a:r>
            <a:endParaRPr lang="en-US" sz="700"/>
          </a:p>
          <a:p>
            <a:pPr marL="330200" indent="-330200">
              <a:lnSpc>
                <a:spcPct val="105000"/>
              </a:lnSpc>
              <a:spcBef>
                <a:spcPts val="750"/>
              </a:spcBef>
              <a:buFont typeface="Arial"/>
              <a:buChar char="•"/>
            </a:pPr>
            <a:r>
              <a:rPr lang="en-US" sz="1700">
                <a:solidFill>
                  <a:srgbClr val="3B3B3B"/>
                </a:solidFill>
                <a:latin typeface="Open Sans"/>
                <a:ea typeface="Open Sans"/>
                <a:cs typeface="Open Sans"/>
              </a:rPr>
              <a:t>Covers a parent or other household member responsible for the care of an incapacitated person, at any age</a:t>
            </a:r>
          </a:p>
          <a:p>
            <a:pPr marL="330200" indent="-330200">
              <a:lnSpc>
                <a:spcPct val="105000"/>
              </a:lnSpc>
              <a:spcBef>
                <a:spcPts val="750"/>
              </a:spcBef>
              <a:buFont typeface="Arial"/>
              <a:buChar char="•"/>
            </a:pPr>
            <a:r>
              <a:rPr lang="en-US" sz="1700">
                <a:solidFill>
                  <a:srgbClr val="3B3B3B"/>
                </a:solidFill>
                <a:latin typeface="Open Sans"/>
                <a:ea typeface="Open Sans"/>
                <a:cs typeface="Open Sans"/>
              </a:rPr>
              <a:t>No hours threshold applies. What matters is that the caregiving interferes with obtaining employment</a:t>
            </a:r>
          </a:p>
          <a:p>
            <a:pPr marL="330200" indent="-330200">
              <a:lnSpc>
                <a:spcPct val="105000"/>
              </a:lnSpc>
              <a:spcBef>
                <a:spcPts val="750"/>
              </a:spcBef>
              <a:buFont typeface="Arial"/>
              <a:buChar char="•"/>
            </a:pPr>
            <a:r>
              <a:rPr lang="en-US" sz="1700">
                <a:solidFill>
                  <a:srgbClr val="3B3B3B"/>
                </a:solidFill>
                <a:latin typeface="Open Sans"/>
                <a:ea typeface="Open Sans"/>
                <a:cs typeface="Open Sans"/>
              </a:rPr>
              <a:t>The person cared for can live in another residence and need not be on the client’s SNAP case</a:t>
            </a:r>
          </a:p>
          <a:p>
            <a:pPr marL="330200" indent="-330200">
              <a:lnSpc>
                <a:spcPct val="105000"/>
              </a:lnSpc>
              <a:spcBef>
                <a:spcPts val="750"/>
              </a:spcBef>
              <a:buFont typeface="Arial"/>
              <a:buChar char="•"/>
            </a:pPr>
            <a:r>
              <a:rPr lang="en-US" sz="1700">
                <a:solidFill>
                  <a:srgbClr val="3B3B3B"/>
                </a:solidFill>
                <a:latin typeface="Open Sans"/>
                <a:ea typeface="Open Sans"/>
                <a:cs typeface="Open Sans"/>
              </a:rPr>
              <a:t>Only one person may claim the exemption for the same individual, though caring for separate individuals can exempt more than one adult</a:t>
            </a:r>
          </a:p>
        </p:txBody>
      </p:sp>
      <p:sp>
        <p:nvSpPr>
          <p:cNvPr id="33" name="How"/>
          <p:cNvSpPr txBox="1"/>
          <p:nvPr/>
        </p:nvSpPr>
        <p:spPr>
          <a:xfrm>
            <a:off x="13030200" y="2150000"/>
            <a:ext cx="4693970" cy="5375000"/>
          </a:xfrm>
          <a:prstGeom prst="roundRect">
            <a:avLst>
              <a:gd name="adj" fmla="val 5000"/>
            </a:avLst>
          </a:prstGeom>
          <a:solidFill>
            <a:srgbClr val="EFEAF6"/>
          </a:solidFill>
          <a:ln w="19050">
            <a:solidFill>
              <a:srgbClr val="3B1263"/>
            </a:solidFill>
          </a:ln>
        </p:spPr>
        <p:txBody>
          <a:bodyPr wrap="square" lIns="320040" tIns="274320" rIns="320040" bIns="228600" rtlCol="0" anchor="t"/>
          <a:lstStyle/>
          <a:p>
            <a:r>
              <a:rPr lang="en-US" sz="2400" b="1">
                <a:solidFill>
                  <a:srgbClr val="3B1263"/>
                </a:solidFill>
                <a:latin typeface="Open Sans Extra Bold"/>
                <a:ea typeface="Open Sans Extra Bold"/>
                <a:cs typeface="Open Sans Extra Bold"/>
              </a:rPr>
              <a:t>How to Claim and Verify</a:t>
            </a:r>
          </a:p>
          <a:p>
            <a:pPr>
              <a:spcBef>
                <a:spcPts val="300"/>
              </a:spcBef>
            </a:pPr>
            <a:r>
              <a:rPr lang="en-US" sz="1600" b="1" i="1">
                <a:solidFill>
                  <a:srgbClr val="6E6E6E"/>
                </a:solidFill>
                <a:latin typeface="Open Sans"/>
                <a:ea typeface="Open Sans"/>
                <a:cs typeface="Open Sans"/>
              </a:rPr>
              <a:t>Describe the care, not the diagnosis</a:t>
            </a:r>
            <a:endParaRPr lang="en-US" sz="700"/>
          </a:p>
          <a:p>
            <a:pPr marL="330200" indent="-330200">
              <a:lnSpc>
                <a:spcPct val="105000"/>
              </a:lnSpc>
              <a:spcBef>
                <a:spcPts val="750"/>
              </a:spcBef>
              <a:buFont typeface="Arial"/>
              <a:buChar char="•"/>
            </a:pPr>
            <a:r>
              <a:rPr lang="en-US" sz="2200">
                <a:solidFill>
                  <a:srgbClr val="3B3B3B"/>
                </a:solidFill>
                <a:latin typeface="Open Sans"/>
                <a:ea typeface="Open Sans"/>
                <a:cs typeface="Open Sans"/>
              </a:rPr>
              <a:t>A doctor’s statement is not needed</a:t>
            </a:r>
          </a:p>
          <a:p>
            <a:pPr marL="330200" indent="-330200">
              <a:lnSpc>
                <a:spcPct val="105000"/>
              </a:lnSpc>
              <a:spcBef>
                <a:spcPts val="750"/>
              </a:spcBef>
              <a:buFont typeface="Arial"/>
              <a:buChar char="•"/>
            </a:pPr>
            <a:r>
              <a:rPr lang="en-US" sz="2200">
                <a:solidFill>
                  <a:srgbClr val="3B3B3B"/>
                </a:solidFill>
                <a:latin typeface="Open Sans"/>
                <a:ea typeface="Open Sans"/>
                <a:cs typeface="Open Sans"/>
              </a:rPr>
              <a:t>If verification is required, a statement from the person being cared for, their family, or a collateral contact is enough</a:t>
            </a:r>
          </a:p>
          <a:p>
            <a:pPr marL="330200" indent="-330200">
              <a:lnSpc>
                <a:spcPct val="105000"/>
              </a:lnSpc>
              <a:spcBef>
                <a:spcPts val="750"/>
              </a:spcBef>
              <a:buFont typeface="Arial"/>
              <a:buChar char="•"/>
            </a:pPr>
            <a:r>
              <a:rPr lang="en-US" sz="2200">
                <a:solidFill>
                  <a:srgbClr val="3B3B3B"/>
                </a:solidFill>
                <a:latin typeface="Open Sans"/>
                <a:ea typeface="Open Sans"/>
                <a:cs typeface="Open Sans"/>
              </a:rPr>
              <a:t>Raise it at the interview, or mid-certification as a reported change</a:t>
            </a:r>
          </a:p>
        </p:txBody>
      </p:sp>
      <p:sp>
        <p:nvSpPr>
          <p:cNvPr id="36" name="Quote Bar"/>
          <p:cNvSpPr/>
          <p:nvPr/>
        </p:nvSpPr>
        <p:spPr>
          <a:xfrm>
            <a:off x="472390" y="7549406"/>
            <a:ext cx="91440" cy="1330000"/>
          </a:xfrm>
          <a:prstGeom prst="rect">
            <a:avLst/>
          </a:prstGeom>
          <a:solidFill>
            <a:srgbClr val="61218F"/>
          </a:solidFill>
          <a:ln>
            <a:noFill/>
          </a:ln>
        </p:spPr>
        <p:txBody>
          <a:bodyPr/>
          <a:lstStyle/>
          <a:p>
            <a:endParaRPr lang="en-US"/>
          </a:p>
        </p:txBody>
      </p:sp>
      <p:sp>
        <p:nvSpPr>
          <p:cNvPr id="37" name="Quote"/>
          <p:cNvSpPr txBox="1"/>
          <p:nvPr/>
        </p:nvSpPr>
        <p:spPr>
          <a:xfrm>
            <a:off x="775863" y="7525000"/>
            <a:ext cx="16300000" cy="1850000"/>
          </a:xfrm>
          <a:prstGeom prst="rect">
            <a:avLst/>
          </a:prstGeom>
        </p:spPr>
        <p:txBody>
          <a:bodyPr wrap="square" lIns="0" tIns="45720" rIns="0" bIns="0" rtlCol="0" anchor="t"/>
          <a:lstStyle/>
          <a:p>
            <a:r>
              <a:rPr lang="en-US" sz="1900" i="1">
                <a:solidFill>
                  <a:srgbClr val="3B1263"/>
                </a:solidFill>
                <a:latin typeface="Open Sans"/>
                <a:ea typeface="Open Sans"/>
                <a:cs typeface="Open Sans"/>
              </a:rPr>
              <a:t>“Caring for ill or incapacitated person is an exemption in itself, the amount of time is not needed, just the fact that caring for the individual interferes with them obtaining employment.”</a:t>
            </a:r>
          </a:p>
          <a:p>
            <a:pPr>
              <a:spcBef>
                <a:spcPts val="450"/>
              </a:spcBef>
            </a:pPr>
            <a:r>
              <a:rPr lang="en-US" sz="1450" b="1">
                <a:solidFill>
                  <a:srgbClr val="6E6E6E"/>
                </a:solidFill>
                <a:latin typeface="Open Sans"/>
                <a:ea typeface="Open Sans"/>
                <a:cs typeface="Open Sans"/>
              </a:rPr>
              <a:t>TN DHS SNAP Q&amp;A (cumulative 9/2021), Q. 100</a:t>
            </a:r>
          </a:p>
          <a:p>
            <a:pPr>
              <a:spcBef>
                <a:spcPts val="450"/>
              </a:spcBef>
            </a:pPr>
            <a:r>
              <a:rPr lang="en-US" sz="1650">
                <a:solidFill>
                  <a:srgbClr val="3B3B3B"/>
                </a:solidFill>
                <a:latin typeface="Open Sans"/>
                <a:ea typeface="Open Sans"/>
                <a:cs typeface="Open Sans"/>
              </a:rPr>
              <a:t>“A Doctor’s statement is not needed. If verification is needed, it can be a statement from the person being cared for, their family, collateral contacts etc.”</a:t>
            </a:r>
          </a:p>
        </p:txBody>
      </p:sp>
      <p:grpSp>
        <p:nvGrpSpPr>
          <p:cNvPr id="9" name="Group 3">
            <a:extLst>
              <a:ext uri="{FF2B5EF4-FFF2-40B4-BE49-F238E27FC236}">
                <a16:creationId xmlns:a16="http://schemas.microsoft.com/office/drawing/2014/main" id="{7125870E-8305-4F3F-9866-4782A9B9A9FC}"/>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2B5F44DC-13FB-457B-AF9A-FDDC4935EE85}"/>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6C6919D0-03B0-43FE-8CD9-F67E16C15E67}"/>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a:p>
          </p:txBody>
        </p:sp>
      </p:grpSp>
      <p:pic>
        <p:nvPicPr>
          <p:cNvPr id="3" name="Picture 2" descr="Daughter with father in wheelchair">
            <a:extLst>
              <a:ext uri="{FF2B5EF4-FFF2-40B4-BE49-F238E27FC236}">
                <a16:creationId xmlns:a16="http://schemas.microsoft.com/office/drawing/2014/main" id="{9E30E0DE-F469-9402-0CF2-9FDE64A289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800" y="2254605"/>
            <a:ext cx="7015608" cy="467707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11202715"/>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7D44FE6-095C-3590-913A-65EBD5A910C3}"/>
            </a:ext>
          </a:extLst>
        </p:cNvPr>
        <p:cNvGrpSpPr/>
        <p:nvPr/>
      </p:nvGrpSpPr>
      <p:grpSpPr>
        <a:xfrm>
          <a:off x="0" y="0"/>
          <a:ext cx="0" cy="0"/>
          <a:chOff x="0" y="0"/>
          <a:chExt cx="0" cy="0"/>
        </a:xfrm>
      </p:grpSpPr>
      <p:sp>
        <p:nvSpPr>
          <p:cNvPr id="30" name="Title">
            <a:extLst>
              <a:ext uri="{FF2B5EF4-FFF2-40B4-BE49-F238E27FC236}">
                <a16:creationId xmlns:a16="http://schemas.microsoft.com/office/drawing/2014/main" id="{B95CF4EA-FF86-8C33-50A2-CAF1597348F5}"/>
              </a:ext>
            </a:extLst>
          </p:cNvPr>
          <p:cNvSpPr txBox="1"/>
          <p:nvPr/>
        </p:nvSpPr>
        <p:spPr>
          <a:xfrm>
            <a:off x="563831" y="543575"/>
            <a:ext cx="16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Unfit to Work</a:t>
            </a:r>
          </a:p>
        </p:txBody>
      </p:sp>
      <p:sp>
        <p:nvSpPr>
          <p:cNvPr id="31" name="Intro">
            <a:extLst>
              <a:ext uri="{FF2B5EF4-FFF2-40B4-BE49-F238E27FC236}">
                <a16:creationId xmlns:a16="http://schemas.microsoft.com/office/drawing/2014/main" id="{3895333E-E363-E79C-37DF-9BA8D2B0AC85}"/>
              </a:ext>
            </a:extLst>
          </p:cNvPr>
          <p:cNvSpPr txBox="1"/>
          <p:nvPr/>
        </p:nvSpPr>
        <p:spPr>
          <a:xfrm>
            <a:off x="563830" y="1310460"/>
            <a:ext cx="17160340" cy="739076"/>
          </a:xfrm>
          <a:prstGeom prst="rect">
            <a:avLst/>
          </a:prstGeom>
        </p:spPr>
        <p:txBody>
          <a:bodyPr wrap="square" lIns="0" tIns="0" rIns="0" bIns="0" rtlCol="0" anchor="t"/>
          <a:lstStyle/>
          <a:p>
            <a:r>
              <a:rPr lang="en-US" sz="2300" b="0">
                <a:solidFill>
                  <a:srgbClr val="3B3B3B"/>
                </a:solidFill>
                <a:latin typeface="Open Sans"/>
                <a:ea typeface="Open Sans"/>
                <a:cs typeface="Open Sans"/>
              </a:rPr>
              <a:t>Differen</a:t>
            </a:r>
            <a:r>
              <a:rPr lang="en-US" sz="2300">
                <a:solidFill>
                  <a:srgbClr val="3B3B3B"/>
                </a:solidFill>
                <a:latin typeface="Open Sans"/>
                <a:ea typeface="Open Sans"/>
                <a:cs typeface="Open Sans"/>
              </a:rPr>
              <a:t>t than how we define “disability.” Medically certified as mentally or physically unfit to work. Unable to work 20 hours a week due to physical or mental unfitness.</a:t>
            </a:r>
            <a:endParaRPr lang="en-US" sz="2300" b="0">
              <a:solidFill>
                <a:srgbClr val="3B3B3B"/>
              </a:solidFill>
              <a:latin typeface="Open Sans"/>
              <a:ea typeface="Open Sans"/>
              <a:cs typeface="Open Sans"/>
            </a:endParaRPr>
          </a:p>
        </p:txBody>
      </p:sp>
      <p:sp>
        <p:nvSpPr>
          <p:cNvPr id="32" name="When">
            <a:extLst>
              <a:ext uri="{FF2B5EF4-FFF2-40B4-BE49-F238E27FC236}">
                <a16:creationId xmlns:a16="http://schemas.microsoft.com/office/drawing/2014/main" id="{6FFF8FB8-6F19-52D7-8B5A-A0629163E7D3}"/>
              </a:ext>
            </a:extLst>
          </p:cNvPr>
          <p:cNvSpPr txBox="1"/>
          <p:nvPr/>
        </p:nvSpPr>
        <p:spPr>
          <a:xfrm>
            <a:off x="472389" y="2111971"/>
            <a:ext cx="8869731" cy="5375000"/>
          </a:xfrm>
          <a:prstGeom prst="roundRect">
            <a:avLst>
              <a:gd name="adj" fmla="val 5000"/>
            </a:avLst>
          </a:prstGeom>
          <a:solidFill>
            <a:srgbClr val="F5F0FA"/>
          </a:solidFill>
          <a:ln w="19050">
            <a:solidFill>
              <a:srgbClr val="61218F"/>
            </a:solidFill>
          </a:ln>
        </p:spPr>
        <p:txBody>
          <a:bodyPr wrap="square" lIns="320040" tIns="274320" rIns="320040" bIns="228600" rtlCol="0" anchor="t"/>
          <a:lstStyle/>
          <a:p>
            <a:r>
              <a:rPr lang="en-US" sz="2400" b="1">
                <a:solidFill>
                  <a:srgbClr val="61218F"/>
                </a:solidFill>
                <a:latin typeface="Open Sans Extra Bold" panose="020B0604020202020204" charset="0"/>
                <a:ea typeface="Open Sans Extra Bold" panose="020B0604020202020204" charset="0"/>
                <a:cs typeface="Open Sans Extra Bold" panose="020B0604020202020204" charset="0"/>
              </a:rPr>
              <a:t>When It Applies</a:t>
            </a:r>
          </a:p>
          <a:p>
            <a:pPr>
              <a:spcBef>
                <a:spcPts val="300"/>
              </a:spcBef>
            </a:pPr>
            <a:r>
              <a:rPr lang="en-US" sz="1600" b="1" i="1">
                <a:solidFill>
                  <a:srgbClr val="6E6E6E"/>
                </a:solidFill>
                <a:latin typeface="Open Sans Extra Bold" panose="020B0604020202020204" charset="0"/>
                <a:ea typeface="Open Sans Extra Bold" panose="020B0604020202020204" charset="0"/>
                <a:cs typeface="Open Sans Extra Bold" panose="020B0604020202020204" charset="0"/>
              </a:rPr>
              <a:t>Scope of the exemption</a:t>
            </a:r>
            <a:endParaRPr lang="en-US" sz="700">
              <a:latin typeface="Open Sans Extra Bold" panose="020B0604020202020204" charset="0"/>
              <a:ea typeface="Open Sans Extra Bold" panose="020B0604020202020204" charset="0"/>
              <a:cs typeface="Open Sans Extra Bold" panose="020B0604020202020204" charset="0"/>
            </a:endParaRPr>
          </a:p>
          <a:p>
            <a:pPr marL="330200" indent="-330200">
              <a:lnSpc>
                <a:spcPct val="105000"/>
              </a:lnSpc>
              <a:spcBef>
                <a:spcPts val="750"/>
              </a:spcBef>
              <a:buFont typeface="Arial"/>
              <a:buChar char="•"/>
            </a:pPr>
            <a:r>
              <a:rPr lang="en-US" sz="2100">
                <a:solidFill>
                  <a:srgbClr val="3B3B3B"/>
                </a:solidFill>
                <a:latin typeface="Open Sans"/>
                <a:ea typeface="Open Sans"/>
                <a:cs typeface="Open Sans"/>
              </a:rPr>
              <a:t>Client has a condition, illness, or injury that prevents them from being able to work 20 hours a week.</a:t>
            </a:r>
          </a:p>
          <a:p>
            <a:pPr marL="330200" indent="-330200">
              <a:lnSpc>
                <a:spcPct val="105000"/>
              </a:lnSpc>
              <a:spcBef>
                <a:spcPts val="750"/>
              </a:spcBef>
              <a:buFont typeface="Arial"/>
              <a:buChar char="•"/>
            </a:pPr>
            <a:r>
              <a:rPr lang="en-US" sz="2100">
                <a:solidFill>
                  <a:srgbClr val="3B3B3B"/>
                </a:solidFill>
                <a:latin typeface="Open Sans"/>
                <a:ea typeface="Open Sans"/>
                <a:cs typeface="Open Sans"/>
              </a:rPr>
              <a:t>Not the same threshold requirement as a disability. </a:t>
            </a:r>
          </a:p>
          <a:p>
            <a:pPr marL="787400" lvl="1" indent="-330200">
              <a:lnSpc>
                <a:spcPct val="105000"/>
              </a:lnSpc>
              <a:spcBef>
                <a:spcPts val="750"/>
              </a:spcBef>
              <a:buFont typeface="Arial"/>
              <a:buChar char="•"/>
            </a:pPr>
            <a:r>
              <a:rPr lang="en-US" sz="2100">
                <a:solidFill>
                  <a:srgbClr val="3B3B3B"/>
                </a:solidFill>
                <a:latin typeface="Open Sans"/>
                <a:ea typeface="Open Sans"/>
                <a:cs typeface="Open Sans"/>
              </a:rPr>
              <a:t>Ex: A broken arm will limit a blacksmith’s ability to work 20 hours until it heals, but would not be considered a disability.</a:t>
            </a:r>
          </a:p>
          <a:p>
            <a:pPr marL="330200" indent="-330200">
              <a:lnSpc>
                <a:spcPct val="105000"/>
              </a:lnSpc>
              <a:spcBef>
                <a:spcPts val="750"/>
              </a:spcBef>
              <a:buFont typeface="Arial"/>
              <a:buChar char="•"/>
            </a:pPr>
            <a:r>
              <a:rPr lang="en-US" sz="2100">
                <a:solidFill>
                  <a:srgbClr val="3B3B3B"/>
                </a:solidFill>
                <a:latin typeface="Open Sans"/>
                <a:ea typeface="Open Sans"/>
                <a:cs typeface="Open Sans"/>
              </a:rPr>
              <a:t>Having a pending disability application with SSA. </a:t>
            </a:r>
          </a:p>
          <a:p>
            <a:pPr marL="330200" indent="-330200">
              <a:lnSpc>
                <a:spcPct val="105000"/>
              </a:lnSpc>
              <a:spcBef>
                <a:spcPts val="750"/>
              </a:spcBef>
              <a:buFont typeface="Arial"/>
              <a:buChar char="•"/>
            </a:pPr>
            <a:r>
              <a:rPr lang="en-US" sz="2100">
                <a:solidFill>
                  <a:srgbClr val="3B3B3B"/>
                </a:solidFill>
                <a:latin typeface="Open Sans"/>
                <a:ea typeface="Open Sans"/>
                <a:cs typeface="Open Sans"/>
              </a:rPr>
              <a:t>Less than 100% VA disability will automatically qualify as an unfitness exemption.</a:t>
            </a:r>
          </a:p>
          <a:p>
            <a:pPr marL="330200" indent="-330200">
              <a:lnSpc>
                <a:spcPct val="105000"/>
              </a:lnSpc>
              <a:spcBef>
                <a:spcPts val="750"/>
              </a:spcBef>
              <a:buFont typeface="Arial"/>
              <a:buChar char="•"/>
            </a:pPr>
            <a:r>
              <a:rPr lang="en-US" sz="2100">
                <a:solidFill>
                  <a:srgbClr val="3B3B3B"/>
                </a:solidFill>
                <a:latin typeface="Open Sans"/>
                <a:ea typeface="Open Sans"/>
                <a:cs typeface="Open Sans"/>
              </a:rPr>
              <a:t>Unfitness can be for a specific period or an indefinite amount of time.</a:t>
            </a:r>
          </a:p>
          <a:p>
            <a:pPr marL="330200" indent="-330200">
              <a:lnSpc>
                <a:spcPct val="105000"/>
              </a:lnSpc>
              <a:spcBef>
                <a:spcPts val="750"/>
              </a:spcBef>
              <a:buFont typeface="Arial"/>
              <a:buChar char="•"/>
            </a:pPr>
            <a:endParaRPr lang="en-US" sz="1700">
              <a:solidFill>
                <a:srgbClr val="3B3B3B"/>
              </a:solidFill>
              <a:latin typeface="Open Sans"/>
              <a:ea typeface="Open Sans"/>
              <a:cs typeface="Open Sans"/>
            </a:endParaRPr>
          </a:p>
        </p:txBody>
      </p:sp>
      <p:sp>
        <p:nvSpPr>
          <p:cNvPr id="33" name="How">
            <a:extLst>
              <a:ext uri="{FF2B5EF4-FFF2-40B4-BE49-F238E27FC236}">
                <a16:creationId xmlns:a16="http://schemas.microsoft.com/office/drawing/2014/main" id="{FC01707D-4A39-5D07-44AD-FED8B7FD98C3}"/>
              </a:ext>
            </a:extLst>
          </p:cNvPr>
          <p:cNvSpPr txBox="1"/>
          <p:nvPr/>
        </p:nvSpPr>
        <p:spPr>
          <a:xfrm>
            <a:off x="9342121" y="2103562"/>
            <a:ext cx="8506148" cy="5421438"/>
          </a:xfrm>
          <a:prstGeom prst="roundRect">
            <a:avLst>
              <a:gd name="adj" fmla="val 5000"/>
            </a:avLst>
          </a:prstGeom>
          <a:solidFill>
            <a:srgbClr val="EFEAF6"/>
          </a:solidFill>
          <a:ln w="19050">
            <a:solidFill>
              <a:srgbClr val="3B1263"/>
            </a:solidFill>
          </a:ln>
        </p:spPr>
        <p:txBody>
          <a:bodyPr wrap="square" lIns="320040" tIns="274320" rIns="320040" bIns="228600" rtlCol="0" anchor="t"/>
          <a:lstStyle/>
          <a:p>
            <a:r>
              <a:rPr lang="en-US" sz="2400" b="1">
                <a:solidFill>
                  <a:srgbClr val="3B1263"/>
                </a:solidFill>
                <a:latin typeface="Open Sans Extra Bold" panose="020B0604020202020204" charset="0"/>
                <a:ea typeface="Open Sans Extra Bold" panose="020B0604020202020204" charset="0"/>
                <a:cs typeface="Open Sans Extra Bold" panose="020B0604020202020204" charset="0"/>
              </a:rPr>
              <a:t>How to Claim and Verify</a:t>
            </a:r>
          </a:p>
          <a:p>
            <a:pPr>
              <a:spcBef>
                <a:spcPts val="300"/>
              </a:spcBef>
            </a:pPr>
            <a:r>
              <a:rPr lang="en-US" sz="1600" b="1" i="1">
                <a:solidFill>
                  <a:srgbClr val="6E6E6E"/>
                </a:solidFill>
                <a:latin typeface="Open Sans Extra Bold" panose="020B0604020202020204" charset="0"/>
                <a:ea typeface="Open Sans Extra Bold" panose="020B0604020202020204" charset="0"/>
                <a:cs typeface="Open Sans Extra Bold" panose="020B0604020202020204" charset="0"/>
              </a:rPr>
              <a:t>Clients may need help getting a verification</a:t>
            </a:r>
            <a:endParaRPr lang="en-US" sz="700">
              <a:latin typeface="Open Sans Extra Bold" panose="020B0604020202020204" charset="0"/>
              <a:ea typeface="Open Sans Extra Bold" panose="020B0604020202020204" charset="0"/>
              <a:cs typeface="Open Sans Extra Bold" panose="020B0604020202020204" charset="0"/>
            </a:endParaRPr>
          </a:p>
          <a:p>
            <a:pPr marL="330200" indent="-330200">
              <a:lnSpc>
                <a:spcPct val="105000"/>
              </a:lnSpc>
              <a:spcBef>
                <a:spcPts val="750"/>
              </a:spcBef>
              <a:buFont typeface="Arial"/>
              <a:buChar char="•"/>
            </a:pPr>
            <a:r>
              <a:rPr lang="en-US" sz="2300">
                <a:solidFill>
                  <a:srgbClr val="3B3B3B"/>
                </a:solidFill>
                <a:latin typeface="Open Sans"/>
                <a:ea typeface="Open Sans"/>
                <a:cs typeface="Open Sans"/>
              </a:rPr>
              <a:t>Medically certified = verification from a medical professional.</a:t>
            </a:r>
          </a:p>
          <a:p>
            <a:pPr marL="787400" lvl="1" indent="-330200">
              <a:lnSpc>
                <a:spcPct val="105000"/>
              </a:lnSpc>
              <a:spcBef>
                <a:spcPts val="750"/>
              </a:spcBef>
              <a:buFont typeface="Arial"/>
              <a:buChar char="•"/>
            </a:pPr>
            <a:r>
              <a:rPr lang="en-US" sz="2300">
                <a:solidFill>
                  <a:srgbClr val="3B3B3B"/>
                </a:solidFill>
                <a:latin typeface="Open Sans"/>
                <a:ea typeface="Open Sans"/>
                <a:cs typeface="Open Sans"/>
              </a:rPr>
              <a:t>Can be from a physician, physician's assistant, nurse, nurse practitioner, designated representative of the physician's office, a licensed or certified psychologist, a social worker, or any other medical personnel.</a:t>
            </a:r>
          </a:p>
          <a:p>
            <a:pPr marL="330200" indent="-330200">
              <a:lnSpc>
                <a:spcPct val="105000"/>
              </a:lnSpc>
              <a:spcBef>
                <a:spcPts val="750"/>
              </a:spcBef>
              <a:buFont typeface="Arial"/>
              <a:buChar char="•"/>
            </a:pPr>
            <a:r>
              <a:rPr lang="en-US" sz="2300">
                <a:solidFill>
                  <a:srgbClr val="3B3B3B"/>
                </a:solidFill>
                <a:latin typeface="Open Sans"/>
                <a:ea typeface="Open Sans"/>
                <a:cs typeface="Open Sans"/>
              </a:rPr>
              <a:t>Verification is not required when the unfitness is “obvious and observable.” </a:t>
            </a:r>
          </a:p>
          <a:p>
            <a:pPr marL="330200" indent="-330200">
              <a:lnSpc>
                <a:spcPct val="105000"/>
              </a:lnSpc>
              <a:spcBef>
                <a:spcPts val="750"/>
              </a:spcBef>
              <a:buFont typeface="Arial"/>
              <a:buChar char="•"/>
            </a:pPr>
            <a:r>
              <a:rPr lang="en-US" sz="2300">
                <a:solidFill>
                  <a:srgbClr val="3B3B3B"/>
                </a:solidFill>
                <a:latin typeface="Open Sans"/>
                <a:ea typeface="Open Sans"/>
                <a:cs typeface="Open Sans"/>
              </a:rPr>
              <a:t>Does </a:t>
            </a:r>
            <a:r>
              <a:rPr lang="en-US" sz="2300" u="sng">
                <a:solidFill>
                  <a:srgbClr val="3B3B3B"/>
                </a:solidFill>
                <a:latin typeface="Open Sans"/>
                <a:ea typeface="Open Sans"/>
                <a:cs typeface="Open Sans"/>
              </a:rPr>
              <a:t>not</a:t>
            </a:r>
            <a:r>
              <a:rPr lang="en-US" sz="2300">
                <a:solidFill>
                  <a:srgbClr val="3B3B3B"/>
                </a:solidFill>
                <a:latin typeface="Open Sans"/>
                <a:ea typeface="Open Sans"/>
                <a:cs typeface="Open Sans"/>
              </a:rPr>
              <a:t> entitle a client to the medical expense deduction.</a:t>
            </a:r>
          </a:p>
          <a:p>
            <a:pPr marL="330200" indent="-330200">
              <a:lnSpc>
                <a:spcPct val="105000"/>
              </a:lnSpc>
              <a:spcBef>
                <a:spcPts val="750"/>
              </a:spcBef>
              <a:buFont typeface="Arial"/>
              <a:buChar char="•"/>
            </a:pPr>
            <a:endParaRPr lang="en-US" sz="2400">
              <a:solidFill>
                <a:srgbClr val="3B3B3B"/>
              </a:solidFill>
              <a:latin typeface="Open Sans"/>
              <a:ea typeface="Open Sans"/>
              <a:cs typeface="Open Sans"/>
            </a:endParaRPr>
          </a:p>
        </p:txBody>
      </p:sp>
      <p:sp>
        <p:nvSpPr>
          <p:cNvPr id="36" name="Quote Bar">
            <a:extLst>
              <a:ext uri="{FF2B5EF4-FFF2-40B4-BE49-F238E27FC236}">
                <a16:creationId xmlns:a16="http://schemas.microsoft.com/office/drawing/2014/main" id="{57DAA7CD-2807-8F98-E787-42184F15D5ED}"/>
              </a:ext>
            </a:extLst>
          </p:cNvPr>
          <p:cNvSpPr/>
          <p:nvPr/>
        </p:nvSpPr>
        <p:spPr>
          <a:xfrm>
            <a:off x="472390" y="7549406"/>
            <a:ext cx="91440" cy="1330000"/>
          </a:xfrm>
          <a:prstGeom prst="rect">
            <a:avLst/>
          </a:prstGeom>
          <a:solidFill>
            <a:srgbClr val="61218F"/>
          </a:solidFill>
          <a:ln>
            <a:noFill/>
          </a:ln>
        </p:spPr>
        <p:txBody>
          <a:bodyPr/>
          <a:lstStyle/>
          <a:p>
            <a:endParaRPr lang="en-US"/>
          </a:p>
        </p:txBody>
      </p:sp>
      <p:sp>
        <p:nvSpPr>
          <p:cNvPr id="37" name="Quote">
            <a:extLst>
              <a:ext uri="{FF2B5EF4-FFF2-40B4-BE49-F238E27FC236}">
                <a16:creationId xmlns:a16="http://schemas.microsoft.com/office/drawing/2014/main" id="{E83D067B-FD12-AB84-F27B-AFA725974EB7}"/>
              </a:ext>
            </a:extLst>
          </p:cNvPr>
          <p:cNvSpPr txBox="1"/>
          <p:nvPr/>
        </p:nvSpPr>
        <p:spPr>
          <a:xfrm>
            <a:off x="763831" y="7704249"/>
            <a:ext cx="16300000" cy="1850000"/>
          </a:xfrm>
          <a:prstGeom prst="rect">
            <a:avLst/>
          </a:prstGeom>
        </p:spPr>
        <p:txBody>
          <a:bodyPr wrap="square" lIns="0" tIns="45720" rIns="0" bIns="0" rtlCol="0" anchor="t"/>
          <a:lstStyle/>
          <a:p>
            <a:r>
              <a:rPr lang="en-US" sz="2000" i="1">
                <a:solidFill>
                  <a:srgbClr val="3B1263"/>
                </a:solidFill>
                <a:latin typeface="Open Sans Extra Bold" panose="020B0604020202020204" charset="0"/>
                <a:ea typeface="Open Sans Extra Bold" panose="020B0604020202020204" charset="0"/>
                <a:cs typeface="Open Sans Extra Bold" panose="020B0604020202020204" charset="0"/>
              </a:rPr>
              <a:t>“If a doctor’s note has been provided it’s the case workers responsibility based on the contents of the doctor’s note to determine if the customer is unfit for employment, if there are any doctors’ notes that the field is unsure about they can be sent to the SNAP Policy Mailbox.” SNAP Cumulative Q&amp;A, Question 94. </a:t>
            </a:r>
            <a:endParaRPr lang="en-US" sz="2000">
              <a:solidFill>
                <a:srgbClr val="3B3B3B"/>
              </a:solidFill>
              <a:latin typeface="Open Sans Extra Bold" panose="020B0604020202020204" charset="0"/>
              <a:ea typeface="Open Sans Extra Bold" panose="020B0604020202020204" charset="0"/>
              <a:cs typeface="Open Sans Extra Bold" panose="020B0604020202020204" charset="0"/>
            </a:endParaRPr>
          </a:p>
        </p:txBody>
      </p:sp>
      <p:grpSp>
        <p:nvGrpSpPr>
          <p:cNvPr id="9" name="Group 3">
            <a:extLst>
              <a:ext uri="{FF2B5EF4-FFF2-40B4-BE49-F238E27FC236}">
                <a16:creationId xmlns:a16="http://schemas.microsoft.com/office/drawing/2014/main" id="{8D656FA8-AFF6-FD40-7DB1-433E0FA63641}"/>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8CBB2C9A-0F2F-7B05-86AD-4DB689A844C4}"/>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B024DAB1-81BC-9FD7-1DF4-D6E77BBE4E43}"/>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a:p>
          </p:txBody>
        </p:sp>
      </p:grpSp>
    </p:spTree>
    <p:extLst>
      <p:ext uri="{BB962C8B-B14F-4D97-AF65-F5344CB8AC3E}">
        <p14:creationId xmlns:p14="http://schemas.microsoft.com/office/powerpoint/2010/main" val="3415427558"/>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2D5B98B4-CB25-6F9C-9611-87A828ECCC2B}"/>
            </a:ext>
          </a:extLst>
        </p:cNvPr>
        <p:cNvGrpSpPr/>
        <p:nvPr/>
      </p:nvGrpSpPr>
      <p:grpSpPr>
        <a:xfrm>
          <a:off x="0" y="0"/>
          <a:ext cx="0" cy="0"/>
          <a:chOff x="0" y="0"/>
          <a:chExt cx="0" cy="0"/>
        </a:xfrm>
      </p:grpSpPr>
      <p:grpSp>
        <p:nvGrpSpPr>
          <p:cNvPr id="9" name="Group 3">
            <a:extLst>
              <a:ext uri="{FF2B5EF4-FFF2-40B4-BE49-F238E27FC236}">
                <a16:creationId xmlns:a16="http://schemas.microsoft.com/office/drawing/2014/main" id="{51F14200-DDB8-0115-767D-D327B9769709}"/>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B3006BFC-51AB-1C33-881B-B74D472A3E57}"/>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93DB9777-240D-360E-9617-137615521E56}"/>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4" name="TextBox 3">
            <a:extLst>
              <a:ext uri="{FF2B5EF4-FFF2-40B4-BE49-F238E27FC236}">
                <a16:creationId xmlns:a16="http://schemas.microsoft.com/office/drawing/2014/main" id="{954AEF2B-BD75-C8A8-E8B7-D878CD536B98}"/>
              </a:ext>
            </a:extLst>
          </p:cNvPr>
          <p:cNvSpPr txBox="1"/>
          <p:nvPr/>
        </p:nvSpPr>
        <p:spPr>
          <a:xfrm>
            <a:off x="5934785" y="1252869"/>
            <a:ext cx="6418429" cy="793102"/>
          </a:xfrm>
          <a:prstGeom prst="rect">
            <a:avLst/>
          </a:prstGeom>
        </p:spPr>
        <p:txBody>
          <a:bodyPr wrap="square" lIns="0" tIns="0" rIns="0" bIns="0" rtlCol="0" anchor="t">
            <a:spAutoFit/>
          </a:bodyPr>
          <a:lstStyle/>
          <a:p>
            <a:pPr algn="ctr">
              <a:lnSpc>
                <a:spcPts val="6581"/>
              </a:lnSpc>
            </a:pPr>
            <a:r>
              <a:rPr lang="en-US" sz="4700" b="1">
                <a:solidFill>
                  <a:srgbClr val="61218F"/>
                </a:solidFill>
                <a:latin typeface="Open Sans Extra Bold"/>
                <a:ea typeface="Open Sans Extra Bold"/>
                <a:cs typeface="Open Sans Extra Bold"/>
                <a:sym typeface="Open Sans Extra Bold"/>
              </a:rPr>
              <a:t>Shameless Plug!</a:t>
            </a:r>
            <a:endParaRPr lang="en-US"/>
          </a:p>
        </p:txBody>
      </p:sp>
      <p:sp>
        <p:nvSpPr>
          <p:cNvPr id="7" name="TextBox 5">
            <a:extLst>
              <a:ext uri="{FF2B5EF4-FFF2-40B4-BE49-F238E27FC236}">
                <a16:creationId xmlns:a16="http://schemas.microsoft.com/office/drawing/2014/main" id="{A20D7CAE-2694-A52F-A54B-A3F2E3A4A414}"/>
              </a:ext>
            </a:extLst>
          </p:cNvPr>
          <p:cNvSpPr txBox="1"/>
          <p:nvPr/>
        </p:nvSpPr>
        <p:spPr>
          <a:xfrm>
            <a:off x="1667584" y="2459954"/>
            <a:ext cx="14952829" cy="2846933"/>
          </a:xfrm>
          <a:prstGeom prst="rect">
            <a:avLst/>
          </a:prstGeom>
        </p:spPr>
        <p:txBody>
          <a:bodyPr wrap="square" lIns="0" tIns="0" rIns="0" bIns="0" rtlCol="0" anchor="t">
            <a:spAutoFit/>
          </a:bodyPr>
          <a:lstStyle/>
          <a:p>
            <a:pPr lvl="1" algn="ctr"/>
            <a:r>
              <a:rPr lang="en-US" sz="3700">
                <a:solidFill>
                  <a:srgbClr val="61218F"/>
                </a:solidFill>
                <a:latin typeface="Open Sans"/>
                <a:ea typeface="Open Sans"/>
                <a:cs typeface="Open Sans"/>
              </a:rPr>
              <a:t>Want to learn more about the unfitness exemption? Sign up to attend TJC’s free webinar/training on September 17th: </a:t>
            </a:r>
          </a:p>
          <a:p>
            <a:pPr lvl="1" algn="ctr"/>
            <a:endParaRPr lang="en-US" sz="3700">
              <a:solidFill>
                <a:srgbClr val="61218F"/>
              </a:solidFill>
              <a:latin typeface="Open Sans"/>
              <a:ea typeface="Open Sans"/>
              <a:cs typeface="Open Sans"/>
            </a:endParaRPr>
          </a:p>
          <a:p>
            <a:pPr lvl="1" algn="ctr"/>
            <a:r>
              <a:rPr lang="en-US" sz="3700">
                <a:solidFill>
                  <a:srgbClr val="61218F"/>
                </a:solidFill>
                <a:latin typeface="Open Sans"/>
                <a:ea typeface="Open Sans"/>
                <a:cs typeface="Open Sans"/>
                <a:hlinkClick r:id="rId6"/>
              </a:rPr>
              <a:t>How Clinicians Can Support Access to SNAP amidst New Work Requirements</a:t>
            </a:r>
            <a:endParaRPr lang="en-US" sz="3700">
              <a:solidFill>
                <a:srgbClr val="61218F"/>
              </a:solidFill>
              <a:latin typeface="Open Sans"/>
              <a:ea typeface="Open Sans"/>
              <a:cs typeface="Open Sans"/>
            </a:endParaRPr>
          </a:p>
        </p:txBody>
      </p:sp>
      <p:pic>
        <p:nvPicPr>
          <p:cNvPr id="3" name="Picture 2">
            <a:extLst>
              <a:ext uri="{FF2B5EF4-FFF2-40B4-BE49-F238E27FC236}">
                <a16:creationId xmlns:a16="http://schemas.microsoft.com/office/drawing/2014/main" id="{D3C1885A-6FEB-3EDF-B5BA-C740D3602B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33662" y="5718810"/>
            <a:ext cx="3105150" cy="3105150"/>
          </a:xfrm>
          <a:prstGeom prst="rect">
            <a:avLst/>
          </a:prstGeom>
        </p:spPr>
      </p:pic>
    </p:spTree>
    <p:extLst>
      <p:ext uri="{BB962C8B-B14F-4D97-AF65-F5344CB8AC3E}">
        <p14:creationId xmlns:p14="http://schemas.microsoft.com/office/powerpoint/2010/main" val="307959807"/>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7D44FE6-095C-3590-913A-65EBD5A910C3}"/>
            </a:ext>
          </a:extLst>
        </p:cNvPr>
        <p:cNvGrpSpPr/>
        <p:nvPr/>
      </p:nvGrpSpPr>
      <p:grpSpPr>
        <a:xfrm>
          <a:off x="0" y="0"/>
          <a:ext cx="0" cy="0"/>
          <a:chOff x="0" y="0"/>
          <a:chExt cx="0" cy="0"/>
        </a:xfrm>
      </p:grpSpPr>
      <p:sp>
        <p:nvSpPr>
          <p:cNvPr id="30" name="Title"/>
          <p:cNvSpPr txBox="1"/>
          <p:nvPr/>
        </p:nvSpPr>
        <p:spPr>
          <a:xfrm>
            <a:off x="563831" y="543575"/>
            <a:ext cx="16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The Medical Expense Deduction</a:t>
            </a:r>
          </a:p>
        </p:txBody>
      </p:sp>
      <p:sp>
        <p:nvSpPr>
          <p:cNvPr id="31" name="Intro"/>
          <p:cNvSpPr txBox="1"/>
          <p:nvPr/>
        </p:nvSpPr>
        <p:spPr>
          <a:xfrm>
            <a:off x="563830" y="1310460"/>
            <a:ext cx="17160340" cy="739076"/>
          </a:xfrm>
          <a:prstGeom prst="rect">
            <a:avLst/>
          </a:prstGeom>
        </p:spPr>
        <p:txBody>
          <a:bodyPr wrap="square" lIns="0" tIns="0" rIns="0" bIns="0" rtlCol="0" anchor="t"/>
          <a:lstStyle/>
          <a:p>
            <a:r>
              <a:rPr lang="en-US" sz="2100">
                <a:solidFill>
                  <a:srgbClr val="3B3B3B"/>
                </a:solidFill>
                <a:latin typeface="Open Sans"/>
                <a:ea typeface="Open Sans"/>
                <a:cs typeface="Open Sans"/>
              </a:rPr>
              <a:t>Households with an elderly or disabled member may deduct out-of-pocket medical expenses over $35 a month that are not paid by insurance or another third party.</a:t>
            </a:r>
          </a:p>
        </p:txBody>
      </p:sp>
      <p:sp>
        <p:nvSpPr>
          <p:cNvPr id="33" name="How"/>
          <p:cNvSpPr txBox="1"/>
          <p:nvPr/>
        </p:nvSpPr>
        <p:spPr>
          <a:xfrm>
            <a:off x="8858386" y="2049536"/>
            <a:ext cx="8917669" cy="5671042"/>
          </a:xfrm>
          <a:prstGeom prst="roundRect">
            <a:avLst>
              <a:gd name="adj" fmla="val 5000"/>
            </a:avLst>
          </a:prstGeom>
          <a:solidFill>
            <a:srgbClr val="EFEAF6"/>
          </a:solidFill>
          <a:ln w="19050">
            <a:solidFill>
              <a:srgbClr val="3B1263"/>
            </a:solidFill>
          </a:ln>
        </p:spPr>
        <p:txBody>
          <a:bodyPr wrap="square" lIns="320040" tIns="274320" rIns="320040" bIns="228600" rtlCol="0" anchor="t"/>
          <a:lstStyle/>
          <a:p>
            <a:r>
              <a:rPr lang="en-US" sz="2400" b="1">
                <a:solidFill>
                  <a:srgbClr val="3B1263"/>
                </a:solidFill>
                <a:latin typeface="Open Sans Extra Bold"/>
                <a:ea typeface="Open Sans Extra Bold"/>
                <a:cs typeface="Open Sans Extra Bold"/>
              </a:rPr>
              <a:t>What Expenses Count</a:t>
            </a:r>
          </a:p>
          <a:p>
            <a:pPr>
              <a:spcBef>
                <a:spcPts val="300"/>
              </a:spcBef>
            </a:pPr>
            <a:r>
              <a:rPr lang="en-US" sz="1600" b="1" i="1">
                <a:solidFill>
                  <a:srgbClr val="6E6E6E"/>
                </a:solidFill>
                <a:latin typeface="Open Sans Extra Bold"/>
                <a:ea typeface="Open Sans Extra Bold"/>
                <a:cs typeface="Open Sans Extra Bold"/>
              </a:rPr>
              <a:t>Prescribed or approved by a practitioner</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Medication, supplies, equipment, or services prescribed or approved by a State-licensed or qualified health practitioner.</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Health insurance premiums, Medicare, and cost sharing. A family policy is prorated so only the eligible member's share counts.</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Reasonable transportation and lodging to obtain treatment, at State-set rates (i.e., mileage reimbursement rate).</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Securing and maintaining a specially trained service animal, including food and veterinary bills.</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Not allowed: special diets or items purchasable with SNAP, Schedule I substances, and loan or credit card interest.</a:t>
            </a:r>
          </a:p>
        </p:txBody>
      </p:sp>
      <p:sp>
        <p:nvSpPr>
          <p:cNvPr id="37" name="Quote"/>
          <p:cNvSpPr txBox="1"/>
          <p:nvPr/>
        </p:nvSpPr>
        <p:spPr>
          <a:xfrm>
            <a:off x="763831" y="7704249"/>
            <a:ext cx="16300000" cy="1550000"/>
          </a:xfrm>
          <a:prstGeom prst="rect">
            <a:avLst/>
          </a:prstGeom>
        </p:spPr>
        <p:txBody>
          <a:bodyPr wrap="square" lIns="0" tIns="0" rIns="0" bIns="0" rtlCol="0" anchor="t"/>
          <a:lstStyle/>
          <a:p>
            <a:endParaRPr lang="en-US" sz="1800" i="1">
              <a:solidFill>
                <a:srgbClr val="3B1263"/>
              </a:solidFill>
              <a:latin typeface="Open Sans Extra Bold"/>
              <a:ea typeface="Open Sans Extra Bold"/>
              <a:cs typeface="Open Sans Extra Bold"/>
            </a:endParaRPr>
          </a:p>
        </p:txBody>
      </p:sp>
      <p:grpSp>
        <p:nvGrpSpPr>
          <p:cNvPr id="9" name="Group 3">
            <a:extLst>
              <a:ext uri="{FF2B5EF4-FFF2-40B4-BE49-F238E27FC236}">
                <a16:creationId xmlns:a16="http://schemas.microsoft.com/office/drawing/2014/main" id="{8D656FA8-AFF6-FD40-7DB1-433E0FA63641}"/>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8CBB2C9A-0F2F-7B05-86AD-4DB689A844C4}"/>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B024DAB1-81BC-9FD7-1DF4-D6E77BBE4E43}"/>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5" name="Key Point">
            <a:extLst>
              <a:ext uri="{FF2B5EF4-FFF2-40B4-BE49-F238E27FC236}">
                <a16:creationId xmlns:a16="http://schemas.microsoft.com/office/drawing/2014/main" id="{C4FB6A48-D938-1944-DAAD-1610602D9482}"/>
              </a:ext>
            </a:extLst>
          </p:cNvPr>
          <p:cNvSpPr txBox="1"/>
          <p:nvPr/>
        </p:nvSpPr>
        <p:spPr>
          <a:xfrm>
            <a:off x="563830" y="7775996"/>
            <a:ext cx="17160340" cy="1000000"/>
          </a:xfrm>
          <a:prstGeom prst="roundRect">
            <a:avLst>
              <a:gd name="adj" fmla="val 18000"/>
            </a:avLst>
          </a:prstGeom>
          <a:solidFill>
            <a:srgbClr val="61218F"/>
          </a:solidFill>
          <a:ln>
            <a:noFill/>
          </a:ln>
        </p:spPr>
        <p:txBody>
          <a:bodyPr wrap="square" lIns="365760" tIns="182880" rIns="365760" b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1" u="none" strike="noStrike" kern="1200" cap="none" spc="0" normalizeH="0" baseline="0" noProof="0">
              <a:ln>
                <a:noFill/>
              </a:ln>
              <a:solidFill>
                <a:schemeClr val="bg1"/>
              </a:solidFill>
              <a:effectLst/>
              <a:uLnTx/>
              <a:uFillTx/>
              <a:latin typeface="Open Sans Extra Bold"/>
              <a:ea typeface="Open Sans Extra Bold"/>
              <a:cs typeface="Open Sans Extra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1" u="none" strike="noStrike" kern="1200" cap="none" spc="0" normalizeH="0" baseline="0" noProof="0">
                <a:ln>
                  <a:noFill/>
                </a:ln>
                <a:solidFill>
                  <a:schemeClr val="bg1"/>
                </a:solidFill>
                <a:effectLst/>
                <a:uLnTx/>
                <a:uFillTx/>
                <a:latin typeface="Open Sans Extra Bold"/>
                <a:ea typeface="Open Sans Extra Bold"/>
                <a:cs typeface="Open Sans Extra Bold"/>
              </a:rPr>
              <a:t>“Only those medical expenses incurred by the elderly or disabled household member in excess of $35 per month and not paid by insurance or another third party can be deducted.” SNAP Medical Expenses Handbook (FNS, Apr. 2019), p. 1; 7 C.F.R. § 273.9(d)(3).</a:t>
            </a:r>
          </a:p>
          <a:p>
            <a:endParaRPr lang="en-US" sz="2000">
              <a:solidFill>
                <a:srgbClr val="FFFFFF"/>
              </a:solidFill>
              <a:latin typeface="Open Sans"/>
              <a:ea typeface="Open Sans"/>
              <a:cs typeface="Open Sans"/>
            </a:endParaRPr>
          </a:p>
        </p:txBody>
      </p:sp>
      <p:sp>
        <p:nvSpPr>
          <p:cNvPr id="7" name="ABAWD Card">
            <a:extLst>
              <a:ext uri="{FF2B5EF4-FFF2-40B4-BE49-F238E27FC236}">
                <a16:creationId xmlns:a16="http://schemas.microsoft.com/office/drawing/2014/main" id="{BB80B1DF-6F9B-F68A-2B22-2B9ED20F98DB}"/>
              </a:ext>
            </a:extLst>
          </p:cNvPr>
          <p:cNvSpPr txBox="1"/>
          <p:nvPr/>
        </p:nvSpPr>
        <p:spPr>
          <a:xfrm>
            <a:off x="511944" y="2049536"/>
            <a:ext cx="8300000" cy="5671042"/>
          </a:xfrm>
          <a:prstGeom prst="roundRect">
            <a:avLst>
              <a:gd name="adj" fmla="val 5000"/>
            </a:avLst>
          </a:prstGeom>
          <a:solidFill>
            <a:srgbClr val="FDF3E8"/>
          </a:solidFill>
          <a:ln w="19050">
            <a:solidFill>
              <a:srgbClr val="C2761C"/>
            </a:solidFill>
          </a:ln>
        </p:spPr>
        <p:txBody>
          <a:bodyPr wrap="square" lIns="365760" tIns="320040" rIns="365760" bIns="274320" rtlCol="0" anchor="t"/>
          <a:lstStyle/>
          <a:p>
            <a:r>
              <a:rPr lang="en-US" sz="2400" b="1">
                <a:solidFill>
                  <a:srgbClr val="61218F"/>
                </a:solidFill>
                <a:latin typeface="Open Sans Extra Bold"/>
                <a:ea typeface="Open Sans Extra Bold"/>
                <a:cs typeface="Open Sans Extra Bold"/>
              </a:rPr>
              <a:t>Who Is Entitled</a:t>
            </a:r>
          </a:p>
          <a:p>
            <a:pPr>
              <a:spcBef>
                <a:spcPts val="300"/>
              </a:spcBef>
            </a:pPr>
            <a:r>
              <a:rPr lang="en-US" sz="1600" b="1" i="1">
                <a:solidFill>
                  <a:srgbClr val="6E6E6E"/>
                </a:solidFill>
                <a:latin typeface="Open Sans Extra Bold"/>
                <a:ea typeface="Open Sans Extra Bold"/>
                <a:cs typeface="Open Sans Extra Bold"/>
              </a:rPr>
              <a:t>Only elderly or disabled members</a:t>
            </a:r>
          </a:p>
          <a:p>
            <a:pPr marL="330200" indent="-330200">
              <a:lnSpc>
                <a:spcPct val="100000"/>
              </a:lnSpc>
              <a:spcBef>
                <a:spcPts val="600"/>
              </a:spcBef>
              <a:buFont typeface="Arial"/>
              <a:buChar char="•"/>
            </a:pPr>
            <a:r>
              <a:rPr lang="en-US" sz="2300">
                <a:solidFill>
                  <a:srgbClr val="3B3B3B"/>
                </a:solidFill>
                <a:latin typeface="Open Sans"/>
                <a:ea typeface="Open Sans"/>
                <a:cs typeface="Open Sans"/>
              </a:rPr>
              <a:t>Only households containing a member who meets SNAP's definition of “elderly or disabled” are entitled to the deduction.</a:t>
            </a:r>
          </a:p>
          <a:p>
            <a:pPr marL="330200" indent="-330200">
              <a:lnSpc>
                <a:spcPct val="100000"/>
              </a:lnSpc>
              <a:spcBef>
                <a:spcPts val="600"/>
              </a:spcBef>
              <a:buFont typeface="Arial"/>
              <a:buChar char="•"/>
            </a:pPr>
            <a:r>
              <a:rPr lang="en-US" sz="2300">
                <a:solidFill>
                  <a:srgbClr val="3B3B3B"/>
                </a:solidFill>
                <a:latin typeface="Open Sans"/>
                <a:ea typeface="Open Sans"/>
                <a:cs typeface="Open Sans"/>
              </a:rPr>
              <a:t>Certification for a qualifying disability benefit is enough, even if the first payment has not arrived or benefits are fully recouped for an overpayment.</a:t>
            </a:r>
          </a:p>
          <a:p>
            <a:pPr marL="330200" indent="-330200">
              <a:lnSpc>
                <a:spcPct val="100000"/>
              </a:lnSpc>
              <a:spcBef>
                <a:spcPts val="600"/>
              </a:spcBef>
              <a:buFont typeface="Arial"/>
              <a:buChar char="•"/>
            </a:pPr>
            <a:r>
              <a:rPr lang="en-US" sz="2300">
                <a:solidFill>
                  <a:srgbClr val="3B3B3B"/>
                </a:solidFill>
                <a:latin typeface="Open Sans"/>
                <a:ea typeface="Open Sans"/>
                <a:cs typeface="Open Sans"/>
              </a:rPr>
              <a:t>Only expenses incurred by the elderly or disabled member count. Other household members' medical costs are not deductible.</a:t>
            </a:r>
          </a:p>
          <a:p>
            <a:pPr marL="330200" indent="-330200">
              <a:lnSpc>
                <a:spcPct val="100000"/>
              </a:lnSpc>
              <a:spcBef>
                <a:spcPts val="600"/>
              </a:spcBef>
              <a:buFont typeface="Arial"/>
              <a:buChar char="•"/>
            </a:pPr>
            <a:r>
              <a:rPr lang="en-US" sz="2300">
                <a:solidFill>
                  <a:srgbClr val="3B3B3B"/>
                </a:solidFill>
                <a:latin typeface="Open Sans"/>
                <a:ea typeface="Open Sans"/>
                <a:cs typeface="Open Sans"/>
              </a:rPr>
              <a:t>Reimbursed or third-party-paid amounts never count.</a:t>
            </a:r>
          </a:p>
        </p:txBody>
      </p:sp>
    </p:spTree>
    <p:extLst>
      <p:ext uri="{BB962C8B-B14F-4D97-AF65-F5344CB8AC3E}">
        <p14:creationId xmlns:p14="http://schemas.microsoft.com/office/powerpoint/2010/main" val="3415427558"/>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86B90AF-EAE8-A9C3-078B-140E3854A7BB}"/>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FE099925-F16A-13DA-2718-3E3BDFE1B206}"/>
              </a:ext>
            </a:extLst>
          </p:cNvPr>
          <p:cNvSpPr txBox="1"/>
          <p:nvPr/>
        </p:nvSpPr>
        <p:spPr>
          <a:xfrm>
            <a:off x="563830" y="1375009"/>
            <a:ext cx="13075969" cy="1199687"/>
          </a:xfrm>
          <a:prstGeom prst="rect">
            <a:avLst/>
          </a:prstGeom>
        </p:spPr>
        <p:txBody>
          <a:bodyPr wrap="square" lIns="0" tIns="0" rIns="0" bIns="0" rtlCol="0" anchor="t">
            <a:spAutoFit/>
          </a:bodyPr>
          <a:lstStyle/>
          <a:p>
            <a:pPr marL="457200" indent="-457200" algn="l">
              <a:lnSpc>
                <a:spcPts val="4759"/>
              </a:lnSpc>
              <a:buFont typeface="Arial" panose="020B0604020202020204" pitchFamily="34" charset="0"/>
              <a:buChar char="•"/>
            </a:pPr>
            <a:endParaRPr lang="en-US" sz="3700">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a:p>
            <a:pPr marL="457200" indent="-457200" algn="l">
              <a:lnSpc>
                <a:spcPts val="4759"/>
              </a:lnSpc>
              <a:buFont typeface="Arial" panose="020B0604020202020204" pitchFamily="34" charset="0"/>
              <a:buChar char="•"/>
            </a:pPr>
            <a:endParaRPr lang="en-US" sz="3399" b="1">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p:txBody>
      </p:sp>
      <p:grpSp>
        <p:nvGrpSpPr>
          <p:cNvPr id="9" name="Group 3">
            <a:extLst>
              <a:ext uri="{FF2B5EF4-FFF2-40B4-BE49-F238E27FC236}">
                <a16:creationId xmlns:a16="http://schemas.microsoft.com/office/drawing/2014/main" id="{A1DA37FD-03E6-74AF-F58F-CE09715972A9}"/>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018BC1CB-C943-951F-6A8A-720CE1BB99FC}"/>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39DF97A9-7368-D331-42B4-BC341E6C1649}"/>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4" name="TextBox 3">
            <a:extLst>
              <a:ext uri="{FF2B5EF4-FFF2-40B4-BE49-F238E27FC236}">
                <a16:creationId xmlns:a16="http://schemas.microsoft.com/office/drawing/2014/main" id="{B59F77C9-DF31-2EA9-F743-514B2CF91CEF}"/>
              </a:ext>
            </a:extLst>
          </p:cNvPr>
          <p:cNvSpPr txBox="1"/>
          <p:nvPr/>
        </p:nvSpPr>
        <p:spPr>
          <a:xfrm>
            <a:off x="988185" y="581907"/>
            <a:ext cx="12227258" cy="793102"/>
          </a:xfrm>
          <a:prstGeom prst="rect">
            <a:avLst/>
          </a:prstGeom>
        </p:spPr>
        <p:txBody>
          <a:bodyPr wrap="square" lIns="0" tIns="0" rIns="0" bIns="0" rtlCol="0" anchor="t">
            <a:spAutoFit/>
          </a:bodyPr>
          <a:lstStyle/>
          <a:p>
            <a:pPr>
              <a:lnSpc>
                <a:spcPts val="6581"/>
              </a:lnSpc>
            </a:pPr>
            <a:r>
              <a:rPr lang="en-US" sz="4700" b="1">
                <a:solidFill>
                  <a:srgbClr val="61218F"/>
                </a:solidFill>
                <a:latin typeface="Open Sans Extra Bold"/>
                <a:ea typeface="Open Sans Extra Bold"/>
                <a:cs typeface="Open Sans Extra Bold"/>
                <a:sym typeface="Open Sans Extra Bold"/>
              </a:rPr>
              <a:t>Practice Question </a:t>
            </a:r>
            <a:endParaRPr lang="en-US"/>
          </a:p>
        </p:txBody>
      </p:sp>
      <p:sp>
        <p:nvSpPr>
          <p:cNvPr id="7" name="TextBox 5">
            <a:extLst>
              <a:ext uri="{FF2B5EF4-FFF2-40B4-BE49-F238E27FC236}">
                <a16:creationId xmlns:a16="http://schemas.microsoft.com/office/drawing/2014/main" id="{FCB7AA33-67BA-3896-BD5E-5CFBCCC4B0D4}"/>
              </a:ext>
            </a:extLst>
          </p:cNvPr>
          <p:cNvSpPr txBox="1"/>
          <p:nvPr/>
        </p:nvSpPr>
        <p:spPr>
          <a:xfrm>
            <a:off x="563830" y="1966216"/>
            <a:ext cx="16189658" cy="2846933"/>
          </a:xfrm>
          <a:prstGeom prst="rect">
            <a:avLst/>
          </a:prstGeom>
        </p:spPr>
        <p:txBody>
          <a:bodyPr wrap="square" lIns="0" tIns="0" rIns="0" bIns="0" rtlCol="0" anchor="t">
            <a:spAutoFit/>
          </a:bodyPr>
          <a:lstStyle/>
          <a:p>
            <a:pPr lvl="1"/>
            <a:r>
              <a:rPr lang="en-US" sz="3700">
                <a:solidFill>
                  <a:srgbClr val="61218F"/>
                </a:solidFill>
                <a:latin typeface="Open Sans"/>
                <a:ea typeface="Open Sans"/>
                <a:cs typeface="Open Sans"/>
              </a:rPr>
              <a:t>A 70-year-old woman was living with her 40-year-old daughter.  They had separate SNAP households.  The mother is admitted for long-term care in the hospital, so her case is closed.  The daughter is making sporadic payments for hospital costs.  May the daughter claim a medical expenses deduction for her mother’s hospital expenses? </a:t>
            </a:r>
          </a:p>
        </p:txBody>
      </p:sp>
      <p:sp>
        <p:nvSpPr>
          <p:cNvPr id="6" name="TextBox 5">
            <a:extLst>
              <a:ext uri="{FF2B5EF4-FFF2-40B4-BE49-F238E27FC236}">
                <a16:creationId xmlns:a16="http://schemas.microsoft.com/office/drawing/2014/main" id="{14BDA335-DEE1-60CA-D36C-175F40293018}"/>
              </a:ext>
            </a:extLst>
          </p:cNvPr>
          <p:cNvSpPr txBox="1"/>
          <p:nvPr/>
        </p:nvSpPr>
        <p:spPr>
          <a:xfrm>
            <a:off x="563830" y="5473613"/>
            <a:ext cx="16189658" cy="1708160"/>
          </a:xfrm>
          <a:prstGeom prst="rect">
            <a:avLst/>
          </a:prstGeom>
        </p:spPr>
        <p:txBody>
          <a:bodyPr wrap="square" lIns="0" tIns="0" rIns="0" bIns="0" rtlCol="0" anchor="t">
            <a:spAutoFit/>
          </a:bodyPr>
          <a:lstStyle/>
          <a:p>
            <a:pPr lvl="1"/>
            <a:r>
              <a:rPr lang="en-US" sz="3700" b="1">
                <a:solidFill>
                  <a:srgbClr val="61218F"/>
                </a:solidFill>
                <a:latin typeface="Open Sans"/>
                <a:ea typeface="Open Sans"/>
                <a:cs typeface="Open Sans"/>
              </a:rPr>
              <a:t>No.  </a:t>
            </a:r>
            <a:r>
              <a:rPr lang="en-US" sz="3700">
                <a:solidFill>
                  <a:srgbClr val="61218F"/>
                </a:solidFill>
                <a:latin typeface="Open Sans"/>
                <a:ea typeface="Open Sans"/>
                <a:cs typeface="Open Sans"/>
              </a:rPr>
              <a:t>The daughter is not allowed to claim a medical expenses deduction for her mother’s costs because they were separate households before the costs were incurred.</a:t>
            </a:r>
          </a:p>
        </p:txBody>
      </p:sp>
    </p:spTree>
    <p:extLst>
      <p:ext uri="{BB962C8B-B14F-4D97-AF65-F5344CB8AC3E}">
        <p14:creationId xmlns:p14="http://schemas.microsoft.com/office/powerpoint/2010/main" val="25599849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8ADD8C24-E171-24AF-AB81-8740CFE6343E}"/>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0253027-E314-E0E7-3149-7F525FEDAC61}"/>
              </a:ext>
            </a:extLst>
          </p:cNvPr>
          <p:cNvGrpSpPr/>
          <p:nvPr/>
        </p:nvGrpSpPr>
        <p:grpSpPr>
          <a:xfrm>
            <a:off x="294088" y="8808166"/>
            <a:ext cx="18003525" cy="2872740"/>
            <a:chOff x="0" y="0"/>
            <a:chExt cx="24384000" cy="3830320"/>
          </a:xfrm>
        </p:grpSpPr>
        <p:sp>
          <p:nvSpPr>
            <p:cNvPr id="4" name="Freeform 4">
              <a:extLst>
                <a:ext uri="{FF2B5EF4-FFF2-40B4-BE49-F238E27FC236}">
                  <a16:creationId xmlns:a16="http://schemas.microsoft.com/office/drawing/2014/main" id="{24699DBE-0675-8EE6-F207-13D554089AFE}"/>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CD450537-6744-3D35-936C-1E3BF5F9A524}"/>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a:p>
          </p:txBody>
        </p:sp>
      </p:grpSp>
      <p:grpSp>
        <p:nvGrpSpPr>
          <p:cNvPr id="6" name="Group 6">
            <a:extLst>
              <a:ext uri="{FF2B5EF4-FFF2-40B4-BE49-F238E27FC236}">
                <a16:creationId xmlns:a16="http://schemas.microsoft.com/office/drawing/2014/main" id="{57A7AE4C-87B6-8553-1F8D-3E1B29AE4FF6}"/>
              </a:ext>
            </a:extLst>
          </p:cNvPr>
          <p:cNvGrpSpPr/>
          <p:nvPr/>
        </p:nvGrpSpPr>
        <p:grpSpPr>
          <a:xfrm>
            <a:off x="-1" y="0"/>
            <a:ext cx="18288001" cy="1935103"/>
            <a:chOff x="0" y="0"/>
            <a:chExt cx="5404157" cy="509657"/>
          </a:xfrm>
        </p:grpSpPr>
        <p:sp>
          <p:nvSpPr>
            <p:cNvPr id="7" name="Freeform 7">
              <a:extLst>
                <a:ext uri="{FF2B5EF4-FFF2-40B4-BE49-F238E27FC236}">
                  <a16:creationId xmlns:a16="http://schemas.microsoft.com/office/drawing/2014/main" id="{06CC533F-D608-1112-C628-9F3F619DCEEC}"/>
                </a:ext>
              </a:extLst>
            </p:cNvPr>
            <p:cNvSpPr/>
            <p:nvPr/>
          </p:nvSpPr>
          <p:spPr>
            <a:xfrm>
              <a:off x="0" y="0"/>
              <a:ext cx="5404157" cy="509657"/>
            </a:xfrm>
            <a:custGeom>
              <a:avLst/>
              <a:gdLst/>
              <a:ahLst/>
              <a:cxnLst/>
              <a:rect l="l" t="t" r="r" b="b"/>
              <a:pathLst>
                <a:path w="5404157" h="509657">
                  <a:moveTo>
                    <a:pt x="0" y="0"/>
                  </a:moveTo>
                  <a:lnTo>
                    <a:pt x="5404157" y="0"/>
                  </a:lnTo>
                  <a:lnTo>
                    <a:pt x="5404157" y="509657"/>
                  </a:lnTo>
                  <a:lnTo>
                    <a:pt x="0" y="509657"/>
                  </a:lnTo>
                  <a:close/>
                </a:path>
              </a:pathLst>
            </a:custGeom>
            <a:solidFill>
              <a:srgbClr val="61218F"/>
            </a:solidFill>
          </p:spPr>
          <p:txBody>
            <a:bodyPr/>
            <a:lstStyle/>
            <a:p>
              <a:endParaRPr lang="en-US"/>
            </a:p>
          </p:txBody>
        </p:sp>
        <p:sp>
          <p:nvSpPr>
            <p:cNvPr id="8" name="TextBox 8">
              <a:extLst>
                <a:ext uri="{FF2B5EF4-FFF2-40B4-BE49-F238E27FC236}">
                  <a16:creationId xmlns:a16="http://schemas.microsoft.com/office/drawing/2014/main" id="{236CBB42-1D3A-D241-6B49-C6ACB959D79D}"/>
                </a:ext>
              </a:extLst>
            </p:cNvPr>
            <p:cNvSpPr txBox="1"/>
            <p:nvPr/>
          </p:nvSpPr>
          <p:spPr>
            <a:xfrm>
              <a:off x="0" y="-38100"/>
              <a:ext cx="5404157" cy="547757"/>
            </a:xfrm>
            <a:prstGeom prst="rect">
              <a:avLst/>
            </a:prstGeom>
          </p:spPr>
          <p:txBody>
            <a:bodyPr lIns="50800" tIns="50800" rIns="50800" bIns="50800" rtlCol="0" anchor="ctr"/>
            <a:lstStyle/>
            <a:p>
              <a:pPr algn="ctr">
                <a:lnSpc>
                  <a:spcPts val="2659"/>
                </a:lnSpc>
              </a:pPr>
              <a:endParaRPr/>
            </a:p>
          </p:txBody>
        </p:sp>
      </p:grpSp>
      <p:sp>
        <p:nvSpPr>
          <p:cNvPr id="9" name="TextBox 9">
            <a:extLst>
              <a:ext uri="{FF2B5EF4-FFF2-40B4-BE49-F238E27FC236}">
                <a16:creationId xmlns:a16="http://schemas.microsoft.com/office/drawing/2014/main" id="{C2B823B4-854B-26B0-C123-279D4B591DD9}"/>
              </a:ext>
            </a:extLst>
          </p:cNvPr>
          <p:cNvSpPr txBox="1"/>
          <p:nvPr/>
        </p:nvSpPr>
        <p:spPr>
          <a:xfrm>
            <a:off x="5036149" y="523935"/>
            <a:ext cx="8500175" cy="887231"/>
          </a:xfrm>
          <a:prstGeom prst="rect">
            <a:avLst/>
          </a:prstGeom>
        </p:spPr>
        <p:txBody>
          <a:bodyPr wrap="square" lIns="0" tIns="0" rIns="0" bIns="0" rtlCol="0" anchor="t">
            <a:spAutoFit/>
          </a:bodyPr>
          <a:lstStyle/>
          <a:p>
            <a:pPr algn="ctr">
              <a:lnSpc>
                <a:spcPts val="7421"/>
              </a:lnSpc>
            </a:pPr>
            <a:r>
              <a:rPr lang="en-US" sz="5300" b="1">
                <a:solidFill>
                  <a:srgbClr val="F4F3EE"/>
                </a:solidFill>
                <a:latin typeface="Open Sans Extra Bold"/>
                <a:ea typeface="Open Sans Extra Bold"/>
                <a:cs typeface="Open Sans Extra Bold"/>
                <a:sym typeface="Open Sans Extra Bold"/>
              </a:rPr>
              <a:t>SPEAKERS</a:t>
            </a:r>
            <a:endParaRPr lang="en-US" sz="5300" b="1">
              <a:solidFill>
                <a:srgbClr val="F4F3EE"/>
              </a:solidFill>
              <a:latin typeface="Open Sans Extra Bold"/>
              <a:ea typeface="Open Sans Extra Bold"/>
              <a:cs typeface="Open Sans Extra Bold"/>
            </a:endParaRPr>
          </a:p>
        </p:txBody>
      </p:sp>
      <p:sp>
        <p:nvSpPr>
          <p:cNvPr id="14" name="TextBox 2">
            <a:extLst>
              <a:ext uri="{FF2B5EF4-FFF2-40B4-BE49-F238E27FC236}">
                <a16:creationId xmlns:a16="http://schemas.microsoft.com/office/drawing/2014/main" id="{9AB2D7D6-9B46-EA84-FB7D-050A511EC6B7}"/>
              </a:ext>
            </a:extLst>
          </p:cNvPr>
          <p:cNvSpPr txBox="1"/>
          <p:nvPr/>
        </p:nvSpPr>
        <p:spPr>
          <a:xfrm>
            <a:off x="2989487" y="7521732"/>
            <a:ext cx="5488874" cy="66684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00"/>
              </a:lnSpc>
              <a:spcAft>
                <a:spcPts val="975"/>
              </a:spcAft>
            </a:pPr>
            <a:r>
              <a:rPr lang="en-US" sz="2000" b="1">
                <a:solidFill>
                  <a:srgbClr val="57257D"/>
                </a:solidFill>
                <a:latin typeface="Open Sans 1" panose="020B0604020202020204"/>
              </a:rPr>
              <a:t>Josiah Mezera</a:t>
            </a:r>
            <a:endParaRPr lang="en-US"/>
          </a:p>
          <a:p>
            <a:pPr algn="ctr">
              <a:lnSpc>
                <a:spcPts val="2100"/>
              </a:lnSpc>
              <a:spcAft>
                <a:spcPts val="975"/>
              </a:spcAft>
            </a:pPr>
            <a:r>
              <a:rPr lang="en-US" sz="2000">
                <a:solidFill>
                  <a:srgbClr val="000000"/>
                </a:solidFill>
                <a:latin typeface="Open Sans 1"/>
                <a:ea typeface="Open Sans"/>
                <a:cs typeface="Open Sans 1"/>
              </a:rPr>
              <a:t>Speer Foundation Fellow &amp; Staff Attorney</a:t>
            </a:r>
            <a:endParaRPr lang="en-US">
              <a:ea typeface="Calibri"/>
              <a:cs typeface="Calibri"/>
            </a:endParaRPr>
          </a:p>
        </p:txBody>
      </p:sp>
      <p:sp>
        <p:nvSpPr>
          <p:cNvPr id="2" name="TextBox 2">
            <a:extLst>
              <a:ext uri="{FF2B5EF4-FFF2-40B4-BE49-F238E27FC236}">
                <a16:creationId xmlns:a16="http://schemas.microsoft.com/office/drawing/2014/main" id="{602B8708-D101-163D-0BBA-8668D7994995}"/>
              </a:ext>
            </a:extLst>
          </p:cNvPr>
          <p:cNvSpPr txBox="1"/>
          <p:nvPr/>
        </p:nvSpPr>
        <p:spPr>
          <a:xfrm>
            <a:off x="10988649" y="7529878"/>
            <a:ext cx="3402094" cy="66684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00"/>
              </a:lnSpc>
              <a:spcAft>
                <a:spcPts val="975"/>
              </a:spcAft>
            </a:pPr>
            <a:r>
              <a:rPr lang="en-US" sz="2000" b="1">
                <a:solidFill>
                  <a:srgbClr val="57257D"/>
                </a:solidFill>
                <a:latin typeface="Open Sans 1" panose="020B0604020202020204"/>
              </a:rPr>
              <a:t>Anna Grace Dastugue</a:t>
            </a:r>
            <a:endParaRPr lang="en-US"/>
          </a:p>
          <a:p>
            <a:pPr algn="ctr" fontAlgn="base">
              <a:lnSpc>
                <a:spcPts val="2100"/>
              </a:lnSpc>
              <a:spcAft>
                <a:spcPts val="975"/>
              </a:spcAft>
            </a:pPr>
            <a:r>
              <a:rPr lang="en-US" sz="2000">
                <a:solidFill>
                  <a:srgbClr val="000000"/>
                </a:solidFill>
                <a:latin typeface="Open Sans 1" panose="020B0604020202020204"/>
                <a:cs typeface="Open Sans 1"/>
              </a:rPr>
              <a:t>Director of Nutrition Policy</a:t>
            </a:r>
            <a:endParaRPr lang="en-US" sz="2000" b="0" i="0">
              <a:solidFill>
                <a:srgbClr val="000000"/>
              </a:solidFill>
              <a:effectLst/>
              <a:latin typeface="Open Sans 1" panose="020B0604020202020204"/>
              <a:cs typeface="Open Sans 1"/>
            </a:endParaRPr>
          </a:p>
        </p:txBody>
      </p:sp>
      <p:pic>
        <p:nvPicPr>
          <p:cNvPr id="15" name="Picture 14">
            <a:extLst>
              <a:ext uri="{FF2B5EF4-FFF2-40B4-BE49-F238E27FC236}">
                <a16:creationId xmlns:a16="http://schemas.microsoft.com/office/drawing/2014/main" id="{2125E047-69C9-055E-1C1F-BB9E18111945}"/>
              </a:ext>
            </a:extLst>
          </p:cNvPr>
          <p:cNvPicPr>
            <a:picLocks noChangeAspect="1"/>
          </p:cNvPicPr>
          <p:nvPr/>
        </p:nvPicPr>
        <p:blipFill>
          <a:blip r:embed="rId5"/>
          <a:srcRect t="400" b="1715"/>
          <a:stretch>
            <a:fillRect/>
          </a:stretch>
        </p:blipFill>
        <p:spPr>
          <a:xfrm>
            <a:off x="10611210" y="3195712"/>
            <a:ext cx="4153673" cy="4108623"/>
          </a:xfrm>
          <a:prstGeom prst="rect">
            <a:avLst/>
          </a:prstGeom>
        </p:spPr>
      </p:pic>
      <p:pic>
        <p:nvPicPr>
          <p:cNvPr id="12" name="Picture 11">
            <a:extLst>
              <a:ext uri="{FF2B5EF4-FFF2-40B4-BE49-F238E27FC236}">
                <a16:creationId xmlns:a16="http://schemas.microsoft.com/office/drawing/2014/main" id="{04B5E120-497C-59CC-8D82-47153906E0C9}"/>
              </a:ext>
            </a:extLst>
          </p:cNvPr>
          <p:cNvPicPr>
            <a:picLocks noChangeAspect="1"/>
          </p:cNvPicPr>
          <p:nvPr/>
        </p:nvPicPr>
        <p:blipFill>
          <a:blip r:embed="rId6"/>
          <a:stretch>
            <a:fillRect/>
          </a:stretch>
        </p:blipFill>
        <p:spPr>
          <a:xfrm>
            <a:off x="3658094" y="3204835"/>
            <a:ext cx="4172935" cy="4133520"/>
          </a:xfrm>
          <a:prstGeom prst="rect">
            <a:avLst/>
          </a:prstGeom>
        </p:spPr>
      </p:pic>
    </p:spTree>
    <p:extLst>
      <p:ext uri="{BB962C8B-B14F-4D97-AF65-F5344CB8AC3E}">
        <p14:creationId xmlns:p14="http://schemas.microsoft.com/office/powerpoint/2010/main" val="3204995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7D44FE6-095C-3590-913A-65EBD5A910C3}"/>
            </a:ext>
          </a:extLst>
        </p:cNvPr>
        <p:cNvGrpSpPr/>
        <p:nvPr/>
      </p:nvGrpSpPr>
      <p:grpSpPr>
        <a:xfrm>
          <a:off x="0" y="0"/>
          <a:ext cx="0" cy="0"/>
          <a:chOff x="0" y="0"/>
          <a:chExt cx="0" cy="0"/>
        </a:xfrm>
      </p:grpSpPr>
      <p:sp>
        <p:nvSpPr>
          <p:cNvPr id="30" name="Title"/>
          <p:cNvSpPr txBox="1"/>
          <p:nvPr/>
        </p:nvSpPr>
        <p:spPr>
          <a:xfrm>
            <a:off x="563831" y="543575"/>
            <a:ext cx="16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Regular, Recurring Bills</a:t>
            </a:r>
          </a:p>
        </p:txBody>
      </p:sp>
      <p:sp>
        <p:nvSpPr>
          <p:cNvPr id="31" name="Intro"/>
          <p:cNvSpPr txBox="1"/>
          <p:nvPr/>
        </p:nvSpPr>
        <p:spPr>
          <a:xfrm>
            <a:off x="563830" y="1310460"/>
            <a:ext cx="17160340" cy="739076"/>
          </a:xfrm>
          <a:prstGeom prst="rect">
            <a:avLst/>
          </a:prstGeom>
        </p:spPr>
        <p:txBody>
          <a:bodyPr wrap="square" lIns="0" tIns="0" rIns="0" bIns="0" rtlCol="0" anchor="t"/>
          <a:lstStyle/>
          <a:p>
            <a:r>
              <a:rPr lang="en-US" sz="2200">
                <a:solidFill>
                  <a:srgbClr val="3B3B3B"/>
                </a:solidFill>
                <a:latin typeface="Open Sans"/>
                <a:ea typeface="Open Sans"/>
                <a:cs typeface="Open Sans"/>
              </a:rPr>
              <a:t>The worker anticipates what the household expects to be billed during the certification period. Steady bills are allowed as billed; fluctuating bills may be averaged at the household's election.</a:t>
            </a:r>
          </a:p>
        </p:txBody>
      </p:sp>
      <p:sp>
        <p:nvSpPr>
          <p:cNvPr id="32" name="When"/>
          <p:cNvSpPr txBox="1"/>
          <p:nvPr/>
        </p:nvSpPr>
        <p:spPr>
          <a:xfrm>
            <a:off x="472389" y="2111971"/>
            <a:ext cx="8869731" cy="5548784"/>
          </a:xfrm>
          <a:prstGeom prst="roundRect">
            <a:avLst>
              <a:gd name="adj" fmla="val 5000"/>
            </a:avLst>
          </a:prstGeom>
          <a:solidFill>
            <a:srgbClr val="F5F0FA"/>
          </a:solidFill>
          <a:ln w="19050">
            <a:solidFill>
              <a:srgbClr val="61218F"/>
            </a:solidFill>
          </a:ln>
        </p:spPr>
        <p:txBody>
          <a:bodyPr wrap="square" lIns="320040" tIns="274320" rIns="320040" bIns="228600" rtlCol="0" anchor="t"/>
          <a:lstStyle/>
          <a:p>
            <a:r>
              <a:rPr lang="en-US" sz="2400" b="1">
                <a:solidFill>
                  <a:srgbClr val="61218F"/>
                </a:solidFill>
                <a:latin typeface="Open Sans Extra Bold"/>
                <a:ea typeface="Open Sans Extra Bold"/>
                <a:cs typeface="Open Sans Extra Bold"/>
              </a:rPr>
              <a:t>How the Agency Budgets Them</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Expenses are calculated on what the household expects to be billed during the certification period.</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Anticipation must be based on the most recent month's bills unless a change is reasonably certain. Workers may not automatically average past bills.</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A recurring monthly expense that does not fluctuate </a:t>
            </a:r>
            <a:r>
              <a:rPr lang="en-US" sz="2000" u="sng">
                <a:solidFill>
                  <a:srgbClr val="3B3B3B"/>
                </a:solidFill>
                <a:latin typeface="Open Sans"/>
                <a:ea typeface="Open Sans"/>
                <a:cs typeface="Open Sans"/>
              </a:rPr>
              <a:t>is not averaged</a:t>
            </a:r>
            <a:r>
              <a:rPr lang="en-US" sz="2000">
                <a:solidFill>
                  <a:srgbClr val="3B3B3B"/>
                </a:solidFill>
                <a:latin typeface="Open Sans"/>
                <a:ea typeface="Open Sans"/>
                <a:cs typeface="Open Sans"/>
              </a:rPr>
              <a:t>. It is allowed each month it is billed or becomes due, such as $50 a month in equipment rental.</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Fluctuating expenses may be averaged if regularly recurring, reasonably anticipated, and verified.</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Bills sent less often than monthly may be averaged forward over the interval between billings, or over the period the expense covers.</a:t>
            </a:r>
          </a:p>
        </p:txBody>
      </p:sp>
      <p:sp>
        <p:nvSpPr>
          <p:cNvPr id="33" name="How"/>
          <p:cNvSpPr txBox="1"/>
          <p:nvPr/>
        </p:nvSpPr>
        <p:spPr>
          <a:xfrm>
            <a:off x="9342121" y="2103562"/>
            <a:ext cx="8506148" cy="2872740"/>
          </a:xfrm>
          <a:prstGeom prst="roundRect">
            <a:avLst>
              <a:gd name="adj" fmla="val 5000"/>
            </a:avLst>
          </a:prstGeom>
          <a:solidFill>
            <a:srgbClr val="EFEAF6"/>
          </a:solidFill>
          <a:ln w="19050">
            <a:solidFill>
              <a:srgbClr val="3B1263"/>
            </a:solidFill>
          </a:ln>
        </p:spPr>
        <p:txBody>
          <a:bodyPr wrap="square" lIns="320040" tIns="274320" rIns="320040" bIns="228600" rtlCol="0" anchor="t"/>
          <a:lstStyle/>
          <a:p>
            <a:r>
              <a:rPr lang="en-US" sz="2400" b="1">
                <a:solidFill>
                  <a:srgbClr val="3B1263"/>
                </a:solidFill>
                <a:latin typeface="Open Sans Extra Bold"/>
                <a:ea typeface="Open Sans Extra Bold"/>
                <a:cs typeface="Open Sans Extra Bold"/>
              </a:rPr>
              <a:t>Practice Points</a:t>
            </a:r>
          </a:p>
          <a:p>
            <a:pPr>
              <a:spcBef>
                <a:spcPts val="300"/>
              </a:spcBef>
            </a:pPr>
            <a:r>
              <a:rPr lang="en-US" sz="1600" b="1" i="1">
                <a:solidFill>
                  <a:srgbClr val="6E6E6E"/>
                </a:solidFill>
                <a:latin typeface="Open Sans Extra Bold"/>
                <a:ea typeface="Open Sans Extra Bold"/>
                <a:cs typeface="Open Sans Extra Bold"/>
              </a:rPr>
              <a:t>Where the client has a choice</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Averaging is the household's election. It may instead take each expense in the month billed or due.</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If a bill arrives one month and is due the next, the State may allow it in either month, so long as it applies one policy consistently.</a:t>
            </a:r>
          </a:p>
        </p:txBody>
      </p:sp>
      <p:sp>
        <p:nvSpPr>
          <p:cNvPr id="36" name="Quote Bar"/>
          <p:cNvSpPr/>
          <p:nvPr/>
        </p:nvSpPr>
        <p:spPr>
          <a:xfrm>
            <a:off x="484610" y="7923032"/>
            <a:ext cx="91440" cy="1150000"/>
          </a:xfrm>
          <a:prstGeom prst="rect">
            <a:avLst/>
          </a:prstGeom>
          <a:solidFill>
            <a:srgbClr val="61218F"/>
          </a:solidFill>
          <a:ln>
            <a:noFill/>
          </a:ln>
        </p:spPr>
        <p:txBody>
          <a:bodyPr/>
          <a:lstStyle/>
          <a:p>
            <a:endParaRPr lang="en-US"/>
          </a:p>
        </p:txBody>
      </p:sp>
      <p:sp>
        <p:nvSpPr>
          <p:cNvPr id="37" name="Quote"/>
          <p:cNvSpPr txBox="1"/>
          <p:nvPr/>
        </p:nvSpPr>
        <p:spPr>
          <a:xfrm>
            <a:off x="994000" y="7986683"/>
            <a:ext cx="16300000" cy="1550000"/>
          </a:xfrm>
          <a:prstGeom prst="rect">
            <a:avLst/>
          </a:prstGeom>
        </p:spPr>
        <p:txBody>
          <a:bodyPr wrap="square" lIns="0" tIns="0" rIns="0" bIns="0" rtlCol="0" anchor="t"/>
          <a:lstStyle/>
          <a:p>
            <a:r>
              <a:rPr lang="en-US" sz="2000" i="1">
                <a:solidFill>
                  <a:srgbClr val="3B1263"/>
                </a:solidFill>
                <a:latin typeface="Open Sans Extra Bold"/>
                <a:ea typeface="Open Sans Extra Bold"/>
                <a:cs typeface="Open Sans Extra Bold"/>
              </a:rPr>
              <a:t>“Fluctuating medical expenses may be allowed as deductions if regularly recurring, reasonably anticipated, and verified.” SNAP Medical Expenses Handbook (FNS, Apr. 2019), p. 19.</a:t>
            </a:r>
          </a:p>
        </p:txBody>
      </p:sp>
      <p:grpSp>
        <p:nvGrpSpPr>
          <p:cNvPr id="9" name="Group 3">
            <a:extLst>
              <a:ext uri="{FF2B5EF4-FFF2-40B4-BE49-F238E27FC236}">
                <a16:creationId xmlns:a16="http://schemas.microsoft.com/office/drawing/2014/main" id="{8D656FA8-AFF6-FD40-7DB1-433E0FA63641}"/>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8CBB2C9A-0F2F-7B05-86AD-4DB689A844C4}"/>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B024DAB1-81BC-9FD7-1DF4-D6E77BBE4E43}"/>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3" name="ABAWD Card">
            <a:extLst>
              <a:ext uri="{FF2B5EF4-FFF2-40B4-BE49-F238E27FC236}">
                <a16:creationId xmlns:a16="http://schemas.microsoft.com/office/drawing/2014/main" id="{47D2F749-87C7-0D6A-4C62-E0044403DB88}"/>
              </a:ext>
            </a:extLst>
          </p:cNvPr>
          <p:cNvSpPr txBox="1"/>
          <p:nvPr/>
        </p:nvSpPr>
        <p:spPr>
          <a:xfrm>
            <a:off x="9375915" y="4976301"/>
            <a:ext cx="8472353" cy="2684453"/>
          </a:xfrm>
          <a:prstGeom prst="roundRect">
            <a:avLst>
              <a:gd name="adj" fmla="val 5000"/>
            </a:avLst>
          </a:prstGeom>
          <a:solidFill>
            <a:srgbClr val="FDF3E8"/>
          </a:solidFill>
          <a:ln w="19050">
            <a:solidFill>
              <a:srgbClr val="C2761C"/>
            </a:solidFill>
          </a:ln>
        </p:spPr>
        <p:txBody>
          <a:bodyPr wrap="square" lIns="365760" tIns="320040" rIns="365760" bIns="274320" rtlCol="0" anchor="t"/>
          <a:lstStyle/>
          <a:p>
            <a:pPr marL="330200" indent="-330200">
              <a:lnSpc>
                <a:spcPct val="100000"/>
              </a:lnSpc>
              <a:spcBef>
                <a:spcPts val="600"/>
              </a:spcBef>
              <a:buFont typeface="Arial"/>
              <a:buChar char="•"/>
            </a:pPr>
            <a:r>
              <a:rPr lang="en-US" sz="1900">
                <a:solidFill>
                  <a:srgbClr val="3B3B3B"/>
                </a:solidFill>
                <a:latin typeface="Open Sans"/>
                <a:ea typeface="Open Sans"/>
                <a:cs typeface="Open Sans"/>
              </a:rPr>
              <a:t>A reported change that increases the allotment must be verified; unchanged totals, or changes of $25 or less, may not be re-verified.</a:t>
            </a:r>
          </a:p>
          <a:p>
            <a:pPr marL="330200" indent="-330200">
              <a:lnSpc>
                <a:spcPct val="100000"/>
              </a:lnSpc>
              <a:spcBef>
                <a:spcPts val="600"/>
              </a:spcBef>
              <a:buFont typeface="Arial"/>
              <a:buChar char="•"/>
            </a:pPr>
            <a:r>
              <a:rPr lang="en-US" sz="1900">
                <a:solidFill>
                  <a:srgbClr val="3B3B3B"/>
                </a:solidFill>
                <a:latin typeface="Open Sans"/>
                <a:ea typeface="Open Sans"/>
                <a:cs typeface="Open Sans"/>
              </a:rPr>
              <a:t>Expenses totaling $35 or less should not be verified because they produce no deduction.</a:t>
            </a:r>
          </a:p>
          <a:p>
            <a:pPr marL="330200" indent="-330200">
              <a:lnSpc>
                <a:spcPct val="100000"/>
              </a:lnSpc>
              <a:spcBef>
                <a:spcPts val="600"/>
              </a:spcBef>
              <a:buFont typeface="Arial"/>
              <a:buChar char="•"/>
            </a:pPr>
            <a:r>
              <a:rPr lang="en-US" sz="1900">
                <a:solidFill>
                  <a:srgbClr val="3B3B3B"/>
                </a:solidFill>
                <a:latin typeface="Open Sans"/>
                <a:ea typeface="Open Sans"/>
                <a:cs typeface="Open Sans"/>
              </a:rPr>
              <a:t>A State may allow the budgeting method to change mid-period, but never in a way that creates a double deduction</a:t>
            </a:r>
          </a:p>
        </p:txBody>
      </p:sp>
    </p:spTree>
    <p:extLst>
      <p:ext uri="{BB962C8B-B14F-4D97-AF65-F5344CB8AC3E}">
        <p14:creationId xmlns:p14="http://schemas.microsoft.com/office/powerpoint/2010/main" val="3415427558"/>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921EA68-9160-487A-63D5-30D054233121}"/>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AA32BDA7-366C-FCC1-40BB-BB7FE7B7E1C9}"/>
              </a:ext>
            </a:extLst>
          </p:cNvPr>
          <p:cNvSpPr txBox="1"/>
          <p:nvPr/>
        </p:nvSpPr>
        <p:spPr>
          <a:xfrm>
            <a:off x="563830" y="1375009"/>
            <a:ext cx="13075969" cy="1199687"/>
          </a:xfrm>
          <a:prstGeom prst="rect">
            <a:avLst/>
          </a:prstGeom>
        </p:spPr>
        <p:txBody>
          <a:bodyPr wrap="square" lIns="0" tIns="0" rIns="0" bIns="0" rtlCol="0" anchor="t">
            <a:spAutoFit/>
          </a:bodyPr>
          <a:lstStyle/>
          <a:p>
            <a:pPr marL="457200" indent="-457200" algn="l">
              <a:lnSpc>
                <a:spcPts val="4759"/>
              </a:lnSpc>
              <a:buFont typeface="Arial" panose="020B0604020202020204" pitchFamily="34" charset="0"/>
              <a:buChar char="•"/>
            </a:pPr>
            <a:endParaRPr lang="en-US" sz="3700">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a:p>
            <a:pPr marL="457200" indent="-457200" algn="l">
              <a:lnSpc>
                <a:spcPts val="4759"/>
              </a:lnSpc>
              <a:buFont typeface="Arial" panose="020B0604020202020204" pitchFamily="34" charset="0"/>
              <a:buChar char="•"/>
            </a:pPr>
            <a:endParaRPr lang="en-US" sz="3399" b="1">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p:txBody>
      </p:sp>
      <p:grpSp>
        <p:nvGrpSpPr>
          <p:cNvPr id="9" name="Group 3">
            <a:extLst>
              <a:ext uri="{FF2B5EF4-FFF2-40B4-BE49-F238E27FC236}">
                <a16:creationId xmlns:a16="http://schemas.microsoft.com/office/drawing/2014/main" id="{9E6F0B3B-A31A-F901-14C3-7B65B6C7F446}"/>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1A84C1A3-6B37-02E9-0F34-ACEB3BA451AA}"/>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73883AD9-D0EF-90FD-0123-519A80905E87}"/>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4" name="TextBox 3">
            <a:extLst>
              <a:ext uri="{FF2B5EF4-FFF2-40B4-BE49-F238E27FC236}">
                <a16:creationId xmlns:a16="http://schemas.microsoft.com/office/drawing/2014/main" id="{4C2586E4-9E00-2879-330D-85AAE8032A41}"/>
              </a:ext>
            </a:extLst>
          </p:cNvPr>
          <p:cNvSpPr txBox="1"/>
          <p:nvPr/>
        </p:nvSpPr>
        <p:spPr>
          <a:xfrm>
            <a:off x="988185" y="566462"/>
            <a:ext cx="12227258" cy="793102"/>
          </a:xfrm>
          <a:prstGeom prst="rect">
            <a:avLst/>
          </a:prstGeom>
        </p:spPr>
        <p:txBody>
          <a:bodyPr wrap="square" lIns="0" tIns="0" rIns="0" bIns="0" rtlCol="0" anchor="t">
            <a:spAutoFit/>
          </a:bodyPr>
          <a:lstStyle/>
          <a:p>
            <a:pPr>
              <a:lnSpc>
                <a:spcPts val="6581"/>
              </a:lnSpc>
            </a:pPr>
            <a:r>
              <a:rPr lang="en-US" sz="4700" b="1">
                <a:solidFill>
                  <a:srgbClr val="61218F"/>
                </a:solidFill>
                <a:latin typeface="Open Sans Extra Bold"/>
                <a:ea typeface="Open Sans Extra Bold"/>
                <a:cs typeface="Open Sans Extra Bold"/>
                <a:sym typeface="Open Sans Extra Bold"/>
              </a:rPr>
              <a:t>Practice Question </a:t>
            </a:r>
            <a:endParaRPr lang="en-US"/>
          </a:p>
        </p:txBody>
      </p:sp>
      <p:sp>
        <p:nvSpPr>
          <p:cNvPr id="7" name="TextBox 5">
            <a:extLst>
              <a:ext uri="{FF2B5EF4-FFF2-40B4-BE49-F238E27FC236}">
                <a16:creationId xmlns:a16="http://schemas.microsoft.com/office/drawing/2014/main" id="{52869E43-0048-555D-21BC-340F36A491DB}"/>
              </a:ext>
            </a:extLst>
          </p:cNvPr>
          <p:cNvSpPr txBox="1"/>
          <p:nvPr/>
        </p:nvSpPr>
        <p:spPr>
          <a:xfrm>
            <a:off x="563830" y="1966216"/>
            <a:ext cx="16189658" cy="2277547"/>
          </a:xfrm>
          <a:prstGeom prst="rect">
            <a:avLst/>
          </a:prstGeom>
        </p:spPr>
        <p:txBody>
          <a:bodyPr wrap="square" lIns="0" tIns="0" rIns="0" bIns="0" rtlCol="0" anchor="t">
            <a:spAutoFit/>
          </a:bodyPr>
          <a:lstStyle/>
          <a:p>
            <a:pPr lvl="1"/>
            <a:r>
              <a:rPr lang="en-US" sz="3700">
                <a:solidFill>
                  <a:srgbClr val="61218F"/>
                </a:solidFill>
                <a:latin typeface="Open Sans"/>
                <a:ea typeface="Open Sans"/>
                <a:cs typeface="Open Sans"/>
              </a:rPr>
              <a:t>A household has recurring medical expenses for which the household is billed quarterly on January 1, April 1, etc.  The household applies in February.  How does the eligibility worker average the quarterly billing amount? </a:t>
            </a:r>
          </a:p>
        </p:txBody>
      </p:sp>
      <p:sp>
        <p:nvSpPr>
          <p:cNvPr id="6" name="TextBox 5">
            <a:extLst>
              <a:ext uri="{FF2B5EF4-FFF2-40B4-BE49-F238E27FC236}">
                <a16:creationId xmlns:a16="http://schemas.microsoft.com/office/drawing/2014/main" id="{1E7C2B2A-5013-DC37-083B-54D4A93D399B}"/>
              </a:ext>
            </a:extLst>
          </p:cNvPr>
          <p:cNvSpPr txBox="1"/>
          <p:nvPr/>
        </p:nvSpPr>
        <p:spPr>
          <a:xfrm>
            <a:off x="563830" y="4533900"/>
            <a:ext cx="16189658" cy="3416320"/>
          </a:xfrm>
          <a:prstGeom prst="rect">
            <a:avLst/>
          </a:prstGeom>
        </p:spPr>
        <p:txBody>
          <a:bodyPr wrap="square" lIns="0" tIns="0" rIns="0" bIns="0" rtlCol="0" anchor="t">
            <a:spAutoFit/>
          </a:bodyPr>
          <a:lstStyle/>
          <a:p>
            <a:pPr lvl="1"/>
            <a:r>
              <a:rPr lang="en-US" sz="3700">
                <a:solidFill>
                  <a:srgbClr val="61218F"/>
                </a:solidFill>
                <a:latin typeface="Open Sans"/>
                <a:ea typeface="Open Sans"/>
                <a:cs typeface="Open Sans"/>
              </a:rPr>
              <a:t>The eligibility worker would average the quarterly billing amount over the months of January, February, and March to determine the monthly average of medical expenses.  The eligibility worker would apply this monthly average to the months of February and March.  This averaged amount would not be applied to January as the household was not participating in SNAP </a:t>
            </a:r>
            <a:r>
              <a:rPr lang="en-US" sz="3700" u="sng">
                <a:solidFill>
                  <a:srgbClr val="61218F"/>
                </a:solidFill>
                <a:latin typeface="Open Sans"/>
                <a:ea typeface="Open Sans"/>
                <a:cs typeface="Open Sans"/>
              </a:rPr>
              <a:t>at that time.</a:t>
            </a:r>
          </a:p>
        </p:txBody>
      </p:sp>
    </p:spTree>
    <p:extLst>
      <p:ext uri="{BB962C8B-B14F-4D97-AF65-F5344CB8AC3E}">
        <p14:creationId xmlns:p14="http://schemas.microsoft.com/office/powerpoint/2010/main" val="39933902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44FE6-095C-3590-913A-65EBD5A910C3}"/>
            </a:ext>
          </a:extLst>
        </p:cNvPr>
        <p:cNvGrpSpPr/>
        <p:nvPr/>
      </p:nvGrpSpPr>
      <p:grpSpPr>
        <a:xfrm>
          <a:off x="0" y="0"/>
          <a:ext cx="0" cy="0"/>
          <a:chOff x="0" y="0"/>
          <a:chExt cx="0" cy="0"/>
        </a:xfrm>
      </p:grpSpPr>
      <p:sp>
        <p:nvSpPr>
          <p:cNvPr id="30" name="Title"/>
          <p:cNvSpPr txBox="1"/>
          <p:nvPr/>
        </p:nvSpPr>
        <p:spPr>
          <a:xfrm>
            <a:off x="563831" y="543575"/>
            <a:ext cx="16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One-Time Medical Bills</a:t>
            </a:r>
          </a:p>
        </p:txBody>
      </p:sp>
      <p:sp>
        <p:nvSpPr>
          <p:cNvPr id="31" name="Intro"/>
          <p:cNvSpPr txBox="1"/>
          <p:nvPr/>
        </p:nvSpPr>
        <p:spPr>
          <a:xfrm>
            <a:off x="563830" y="1310460"/>
            <a:ext cx="17160340" cy="739076"/>
          </a:xfrm>
          <a:prstGeom prst="rect">
            <a:avLst/>
          </a:prstGeom>
        </p:spPr>
        <p:txBody>
          <a:bodyPr wrap="square" lIns="0" tIns="0" rIns="0" bIns="0" rtlCol="0" anchor="t"/>
          <a:lstStyle/>
          <a:p>
            <a:r>
              <a:rPr lang="en-US" sz="2100">
                <a:solidFill>
                  <a:srgbClr val="3B3B3B"/>
                </a:solidFill>
                <a:latin typeface="Open Sans"/>
                <a:ea typeface="Open Sans"/>
                <a:cs typeface="Open Sans"/>
              </a:rPr>
              <a:t>A one-time bill may be taken in a lump sum or averaged forward. </a:t>
            </a:r>
          </a:p>
        </p:txBody>
      </p:sp>
      <p:sp>
        <p:nvSpPr>
          <p:cNvPr id="32" name="When"/>
          <p:cNvSpPr txBox="1"/>
          <p:nvPr/>
        </p:nvSpPr>
        <p:spPr>
          <a:xfrm>
            <a:off x="591043" y="1769394"/>
            <a:ext cx="11123369" cy="5375000"/>
          </a:xfrm>
          <a:prstGeom prst="roundRect">
            <a:avLst>
              <a:gd name="adj" fmla="val 5000"/>
            </a:avLst>
          </a:prstGeom>
          <a:solidFill>
            <a:srgbClr val="F5F0FA"/>
          </a:solidFill>
          <a:ln w="19050">
            <a:solidFill>
              <a:srgbClr val="61218F"/>
            </a:solidFill>
          </a:ln>
        </p:spPr>
        <p:txBody>
          <a:bodyPr wrap="square" lIns="320040" tIns="274320" rIns="320040" bIns="228600" rtlCol="0" anchor="t"/>
          <a:lstStyle/>
          <a:p>
            <a:r>
              <a:rPr lang="en-US" sz="2600" b="1">
                <a:solidFill>
                  <a:srgbClr val="61218F"/>
                </a:solidFill>
                <a:latin typeface="Open Sans Extra Bold"/>
                <a:ea typeface="Open Sans Extra Bold"/>
                <a:cs typeface="Open Sans Extra Bold"/>
              </a:rPr>
              <a:t>One-Time Expenses</a:t>
            </a:r>
          </a:p>
          <a:p>
            <a:pPr>
              <a:spcBef>
                <a:spcPts val="300"/>
              </a:spcBef>
            </a:pPr>
            <a:r>
              <a:rPr lang="en-US" b="1" i="1">
                <a:solidFill>
                  <a:srgbClr val="6E6E6E"/>
                </a:solidFill>
                <a:latin typeface="Open Sans Extra Bold"/>
                <a:ea typeface="Open Sans Extra Bold"/>
                <a:cs typeface="Open Sans Extra Bold"/>
              </a:rPr>
              <a:t>Lump sum, averaged, or by installment</a:t>
            </a:r>
          </a:p>
          <a:p>
            <a:pPr marL="330200" indent="-330200">
              <a:lnSpc>
                <a:spcPct val="100000"/>
              </a:lnSpc>
              <a:spcBef>
                <a:spcPts val="600"/>
              </a:spcBef>
              <a:buFont typeface="Arial"/>
              <a:buChar char="•"/>
            </a:pPr>
            <a:r>
              <a:rPr lang="en-US" sz="2300">
                <a:solidFill>
                  <a:srgbClr val="3B3B3B"/>
                </a:solidFill>
                <a:latin typeface="Open Sans"/>
                <a:ea typeface="Open Sans"/>
                <a:cs typeface="Open Sans"/>
              </a:rPr>
              <a:t>At certification, the household may elect to average a one-time expense forward over the entire certification period in which it is billed.</a:t>
            </a:r>
          </a:p>
          <a:p>
            <a:pPr marL="330200" indent="-330200">
              <a:lnSpc>
                <a:spcPct val="100000"/>
              </a:lnSpc>
              <a:spcBef>
                <a:spcPts val="600"/>
              </a:spcBef>
              <a:buFont typeface="Arial"/>
              <a:buChar char="•"/>
            </a:pPr>
            <a:r>
              <a:rPr lang="en-US" sz="2300">
                <a:solidFill>
                  <a:srgbClr val="3B3B3B"/>
                </a:solidFill>
                <a:latin typeface="Open Sans"/>
                <a:ea typeface="Open Sans"/>
                <a:cs typeface="Open Sans"/>
              </a:rPr>
              <a:t>Reported mid-period, the household chooses a one-time deduction or averaging over the remaining months. Averaging begins the month the change takes effect.</a:t>
            </a:r>
          </a:p>
          <a:p>
            <a:pPr marL="330200" indent="-330200">
              <a:lnSpc>
                <a:spcPct val="100000"/>
              </a:lnSpc>
              <a:spcBef>
                <a:spcPts val="600"/>
              </a:spcBef>
              <a:buFont typeface="Arial"/>
              <a:buChar char="•"/>
            </a:pPr>
            <a:r>
              <a:rPr lang="en-US" sz="2300">
                <a:solidFill>
                  <a:srgbClr val="3B3B3B"/>
                </a:solidFill>
                <a:latin typeface="Open Sans"/>
                <a:ea typeface="Open Sans"/>
                <a:cs typeface="Open Sans"/>
              </a:rPr>
              <a:t>When averaged, $35 is subtracted from the monthly average each month.</a:t>
            </a:r>
          </a:p>
          <a:p>
            <a:pPr marL="330200" indent="-330200">
              <a:lnSpc>
                <a:spcPct val="100000"/>
              </a:lnSpc>
              <a:spcBef>
                <a:spcPts val="600"/>
              </a:spcBef>
              <a:buFont typeface="Arial"/>
              <a:buChar char="•"/>
            </a:pPr>
            <a:r>
              <a:rPr lang="en-US" sz="2300">
                <a:solidFill>
                  <a:srgbClr val="3B3B3B"/>
                </a:solidFill>
                <a:latin typeface="Open Sans"/>
                <a:ea typeface="Open Sans"/>
                <a:cs typeface="Open Sans"/>
              </a:rPr>
              <a:t>On a 24-month certification, the household also may average over the remainder of the first 12 months.</a:t>
            </a:r>
          </a:p>
          <a:p>
            <a:pPr marL="330200" indent="-330200">
              <a:lnSpc>
                <a:spcPct val="100000"/>
              </a:lnSpc>
              <a:spcBef>
                <a:spcPts val="600"/>
              </a:spcBef>
              <a:buFont typeface="Arial"/>
              <a:buChar char="•"/>
            </a:pPr>
            <a:r>
              <a:rPr lang="en-US" sz="2300">
                <a:solidFill>
                  <a:srgbClr val="3B3B3B"/>
                </a:solidFill>
                <a:latin typeface="Open Sans"/>
                <a:ea typeface="Open Sans"/>
                <a:cs typeface="Open Sans"/>
              </a:rPr>
              <a:t>Agreed monthly installments are allowed in the month each is due, for the life of the payment plan. The arrangement need not be formal but should be verified if questionable.</a:t>
            </a:r>
          </a:p>
        </p:txBody>
      </p:sp>
      <p:sp>
        <p:nvSpPr>
          <p:cNvPr id="36" name="Quote Bar"/>
          <p:cNvSpPr/>
          <p:nvPr/>
        </p:nvSpPr>
        <p:spPr>
          <a:xfrm>
            <a:off x="472390" y="7549406"/>
            <a:ext cx="91440" cy="1150000"/>
          </a:xfrm>
          <a:prstGeom prst="rect">
            <a:avLst/>
          </a:prstGeom>
          <a:solidFill>
            <a:srgbClr val="61218F"/>
          </a:solidFill>
          <a:ln>
            <a:noFill/>
          </a:ln>
        </p:spPr>
        <p:txBody>
          <a:bodyPr/>
          <a:lstStyle/>
          <a:p>
            <a:endParaRPr lang="en-US"/>
          </a:p>
        </p:txBody>
      </p:sp>
      <p:sp>
        <p:nvSpPr>
          <p:cNvPr id="37" name="Quote"/>
          <p:cNvSpPr txBox="1"/>
          <p:nvPr/>
        </p:nvSpPr>
        <p:spPr>
          <a:xfrm>
            <a:off x="763831" y="7704249"/>
            <a:ext cx="16300000" cy="1550000"/>
          </a:xfrm>
          <a:prstGeom prst="rect">
            <a:avLst/>
          </a:prstGeom>
        </p:spPr>
        <p:txBody>
          <a:bodyPr wrap="square" lIns="0" tIns="0" rIns="0" bIns="0" rtlCol="0" anchor="t"/>
          <a:lstStyle/>
          <a:p>
            <a:r>
              <a:rPr lang="en-US" sz="1800" i="1">
                <a:solidFill>
                  <a:srgbClr val="3B1263"/>
                </a:solidFill>
                <a:latin typeface="Open Sans Extra Bold"/>
                <a:ea typeface="Open Sans Extra Bold"/>
                <a:cs typeface="Open Sans Extra Bold"/>
              </a:rPr>
              <a:t>“Medical expenses carried forward from past billing periods are not deductible... a particular expense may only be deducted once.” Handbook p. 17, citing 7 C.F.R. § 273.10(d)(2).</a:t>
            </a:r>
          </a:p>
        </p:txBody>
      </p:sp>
      <p:grpSp>
        <p:nvGrpSpPr>
          <p:cNvPr id="9" name="Group 3">
            <a:extLst>
              <a:ext uri="{FF2B5EF4-FFF2-40B4-BE49-F238E27FC236}">
                <a16:creationId xmlns:a16="http://schemas.microsoft.com/office/drawing/2014/main" id="{8D656FA8-AFF6-FD40-7DB1-433E0FA63641}"/>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8CBB2C9A-0F2F-7B05-86AD-4DB689A844C4}"/>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B024DAB1-81BC-9FD7-1DF4-D6E77BBE4E43}"/>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a:p>
          </p:txBody>
        </p:sp>
      </p:grpSp>
      <p:pic>
        <p:nvPicPr>
          <p:cNvPr id="3" name="Picture 2" descr="Doctor talking with patient">
            <a:extLst>
              <a:ext uri="{FF2B5EF4-FFF2-40B4-BE49-F238E27FC236}">
                <a16:creationId xmlns:a16="http://schemas.microsoft.com/office/drawing/2014/main" id="{9361433E-A334-6742-B2B1-2BF8F763A2E3}"/>
              </a:ext>
            </a:extLst>
          </p:cNvPr>
          <p:cNvPicPr>
            <a:picLocks noChangeAspect="1"/>
          </p:cNvPicPr>
          <p:nvPr/>
        </p:nvPicPr>
        <p:blipFill>
          <a:blip r:embed="rId5">
            <a:extLst>
              <a:ext uri="{28A0092B-C50C-407E-A947-70E740481C1C}">
                <a14:useLocalDpi xmlns:a14="http://schemas.microsoft.com/office/drawing/2010/main" val="0"/>
              </a:ext>
            </a:extLst>
          </a:blip>
          <a:srcRect l="15000" r="11836"/>
          <a:stretch>
            <a:fillRect/>
          </a:stretch>
        </p:blipFill>
        <p:spPr>
          <a:xfrm>
            <a:off x="11846780" y="1783246"/>
            <a:ext cx="5904603" cy="5375000"/>
          </a:xfrm>
          <a:prstGeom prst="rect">
            <a:avLst/>
          </a:prstGeom>
          <a:effectLst/>
        </p:spPr>
      </p:pic>
    </p:spTree>
    <p:extLst>
      <p:ext uri="{BB962C8B-B14F-4D97-AF65-F5344CB8AC3E}">
        <p14:creationId xmlns:p14="http://schemas.microsoft.com/office/powerpoint/2010/main" val="3415427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4EA8901-F7B5-0560-D41D-F1DAC2181455}"/>
            </a:ext>
          </a:extLst>
        </p:cNvPr>
        <p:cNvGrpSpPr/>
        <p:nvPr/>
      </p:nvGrpSpPr>
      <p:grpSpPr>
        <a:xfrm>
          <a:off x="0" y="0"/>
          <a:ext cx="0" cy="0"/>
          <a:chOff x="0" y="0"/>
          <a:chExt cx="0" cy="0"/>
        </a:xfrm>
      </p:grpSpPr>
      <p:sp>
        <p:nvSpPr>
          <p:cNvPr id="30" name="Title">
            <a:extLst>
              <a:ext uri="{FF2B5EF4-FFF2-40B4-BE49-F238E27FC236}">
                <a16:creationId xmlns:a16="http://schemas.microsoft.com/office/drawing/2014/main" id="{26DC9396-1E33-ADBB-5909-E921362528F6}"/>
              </a:ext>
            </a:extLst>
          </p:cNvPr>
          <p:cNvSpPr txBox="1"/>
          <p:nvPr/>
        </p:nvSpPr>
        <p:spPr>
          <a:xfrm>
            <a:off x="563831" y="543575"/>
            <a:ext cx="16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Unpaid Medical Bills</a:t>
            </a:r>
          </a:p>
        </p:txBody>
      </p:sp>
      <p:sp>
        <p:nvSpPr>
          <p:cNvPr id="31" name="Intro">
            <a:extLst>
              <a:ext uri="{FF2B5EF4-FFF2-40B4-BE49-F238E27FC236}">
                <a16:creationId xmlns:a16="http://schemas.microsoft.com/office/drawing/2014/main" id="{10E9B196-BA3E-1F71-0E9C-0ED4947976A0}"/>
              </a:ext>
            </a:extLst>
          </p:cNvPr>
          <p:cNvSpPr txBox="1"/>
          <p:nvPr/>
        </p:nvSpPr>
        <p:spPr>
          <a:xfrm>
            <a:off x="563830" y="1310460"/>
            <a:ext cx="17160340" cy="739076"/>
          </a:xfrm>
          <a:prstGeom prst="rect">
            <a:avLst/>
          </a:prstGeom>
        </p:spPr>
        <p:txBody>
          <a:bodyPr wrap="square" lIns="0" tIns="0" rIns="0" bIns="0" rtlCol="0" anchor="t"/>
          <a:lstStyle/>
          <a:p>
            <a:r>
              <a:rPr lang="en-US" sz="2100">
                <a:solidFill>
                  <a:srgbClr val="3B3B3B"/>
                </a:solidFill>
                <a:latin typeface="Open Sans"/>
                <a:ea typeface="Open Sans"/>
                <a:cs typeface="Open Sans"/>
              </a:rPr>
              <a:t>Past due amounts are deductible in Tennessee, but a particular expense may only be deducted once.</a:t>
            </a:r>
          </a:p>
        </p:txBody>
      </p:sp>
      <p:sp>
        <p:nvSpPr>
          <p:cNvPr id="36" name="Quote Bar">
            <a:extLst>
              <a:ext uri="{FF2B5EF4-FFF2-40B4-BE49-F238E27FC236}">
                <a16:creationId xmlns:a16="http://schemas.microsoft.com/office/drawing/2014/main" id="{76F52B13-E413-F5FD-3CA1-FF620387B756}"/>
              </a:ext>
            </a:extLst>
          </p:cNvPr>
          <p:cNvSpPr/>
          <p:nvPr/>
        </p:nvSpPr>
        <p:spPr>
          <a:xfrm>
            <a:off x="472390" y="7549406"/>
            <a:ext cx="91440" cy="1150000"/>
          </a:xfrm>
          <a:prstGeom prst="rect">
            <a:avLst/>
          </a:prstGeom>
          <a:solidFill>
            <a:srgbClr val="61218F"/>
          </a:solidFill>
          <a:ln>
            <a:noFill/>
          </a:ln>
        </p:spPr>
        <p:txBody>
          <a:bodyPr/>
          <a:lstStyle/>
          <a:p>
            <a:endParaRPr lang="en-US"/>
          </a:p>
        </p:txBody>
      </p:sp>
      <p:sp>
        <p:nvSpPr>
          <p:cNvPr id="37" name="Quote">
            <a:extLst>
              <a:ext uri="{FF2B5EF4-FFF2-40B4-BE49-F238E27FC236}">
                <a16:creationId xmlns:a16="http://schemas.microsoft.com/office/drawing/2014/main" id="{C8FE7462-F8C1-844D-B45E-B527723C0DAC}"/>
              </a:ext>
            </a:extLst>
          </p:cNvPr>
          <p:cNvSpPr txBox="1"/>
          <p:nvPr/>
        </p:nvSpPr>
        <p:spPr>
          <a:xfrm>
            <a:off x="763831" y="7704249"/>
            <a:ext cx="16300000" cy="1550000"/>
          </a:xfrm>
          <a:prstGeom prst="rect">
            <a:avLst/>
          </a:prstGeom>
        </p:spPr>
        <p:txBody>
          <a:bodyPr wrap="square" lIns="0" tIns="0" rIns="0" bIns="0" rtlCol="0" anchor="t"/>
          <a:lstStyle/>
          <a:p>
            <a:r>
              <a:rPr lang="en-US" sz="1800" i="1">
                <a:solidFill>
                  <a:srgbClr val="3B1263"/>
                </a:solidFill>
                <a:latin typeface="Open Sans Extra Bold"/>
                <a:ea typeface="Open Sans Extra Bold"/>
                <a:cs typeface="Open Sans Extra Bold"/>
              </a:rPr>
              <a:t>“In the case of a household certified for 24 months that reports a one-time medical expense incurred during the first 12 months of the certification period, the State agency must give the household the option of deducting the expense for one month, averaging the expense over the remainder of the first 12 months of the certification period, or averaging the expense over the remaining months in the certification period..” Handbook p. 19</a:t>
            </a:r>
            <a:r>
              <a:rPr lang="en-US" i="1">
                <a:solidFill>
                  <a:srgbClr val="3B1263"/>
                </a:solidFill>
                <a:latin typeface="Open Sans Extra Bold"/>
                <a:ea typeface="Open Sans Extra Bold"/>
                <a:cs typeface="Open Sans Extra Bold"/>
              </a:rPr>
              <a:t>.</a:t>
            </a:r>
            <a:endParaRPr lang="en-US" sz="1800" i="1">
              <a:solidFill>
                <a:srgbClr val="3B1263"/>
              </a:solidFill>
              <a:latin typeface="Open Sans Extra Bold"/>
              <a:ea typeface="Open Sans Extra Bold"/>
              <a:cs typeface="Open Sans Extra Bold"/>
            </a:endParaRPr>
          </a:p>
        </p:txBody>
      </p:sp>
      <p:grpSp>
        <p:nvGrpSpPr>
          <p:cNvPr id="9" name="Group 3">
            <a:extLst>
              <a:ext uri="{FF2B5EF4-FFF2-40B4-BE49-F238E27FC236}">
                <a16:creationId xmlns:a16="http://schemas.microsoft.com/office/drawing/2014/main" id="{FDE8AADF-7ED9-F95C-B274-036785205953}"/>
              </a:ext>
            </a:extLst>
          </p:cNvPr>
          <p:cNvGrpSpPr/>
          <p:nvPr/>
        </p:nvGrpSpPr>
        <p:grpSpPr>
          <a:xfrm>
            <a:off x="284475" y="8808866"/>
            <a:ext cx="18003525" cy="2872740"/>
            <a:chOff x="0" y="0"/>
            <a:chExt cx="24384000" cy="3830320"/>
          </a:xfrm>
        </p:grpSpPr>
        <p:sp>
          <p:nvSpPr>
            <p:cNvPr id="10" name="Freeform 4">
              <a:extLst>
                <a:ext uri="{FF2B5EF4-FFF2-40B4-BE49-F238E27FC236}">
                  <a16:creationId xmlns:a16="http://schemas.microsoft.com/office/drawing/2014/main" id="{3E23D851-6765-F69C-FFBD-7EAE92B57EB9}"/>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9E62B816-B990-58DE-BA63-63C36F31D696}"/>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3" name="ABAWD Card">
            <a:extLst>
              <a:ext uri="{FF2B5EF4-FFF2-40B4-BE49-F238E27FC236}">
                <a16:creationId xmlns:a16="http://schemas.microsoft.com/office/drawing/2014/main" id="{EE42AC43-22D4-86A5-FBA3-E464B66780B0}"/>
              </a:ext>
            </a:extLst>
          </p:cNvPr>
          <p:cNvSpPr txBox="1"/>
          <p:nvPr/>
        </p:nvSpPr>
        <p:spPr>
          <a:xfrm>
            <a:off x="5873686" y="1810460"/>
            <a:ext cx="11941924" cy="5598328"/>
          </a:xfrm>
          <a:prstGeom prst="roundRect">
            <a:avLst>
              <a:gd name="adj" fmla="val 5000"/>
            </a:avLst>
          </a:prstGeom>
          <a:solidFill>
            <a:srgbClr val="FDF3E8"/>
          </a:solidFill>
          <a:ln w="19050">
            <a:solidFill>
              <a:srgbClr val="C2761C"/>
            </a:solidFill>
          </a:ln>
        </p:spPr>
        <p:txBody>
          <a:bodyPr wrap="square" lIns="365760" tIns="320040" rIns="365760" bIns="274320" rtlCol="0" anchor="t"/>
          <a:lstStyle/>
          <a:p>
            <a:r>
              <a:rPr lang="en-US" sz="2800" b="1">
                <a:solidFill>
                  <a:srgbClr val="3B1263"/>
                </a:solidFill>
                <a:latin typeface="Open Sans Extra Bold"/>
                <a:ea typeface="Open Sans Extra Bold"/>
                <a:cs typeface="Open Sans Extra Bold"/>
              </a:rPr>
              <a:t>Unpaid and Past Due</a:t>
            </a:r>
          </a:p>
          <a:p>
            <a:pPr marL="330200" indent="-330200">
              <a:spcBef>
                <a:spcPts val="600"/>
              </a:spcBef>
              <a:buFont typeface="Arial"/>
              <a:buChar char="•"/>
            </a:pPr>
            <a:r>
              <a:rPr lang="en-US" sz="2600">
                <a:solidFill>
                  <a:srgbClr val="3B3B3B"/>
                </a:solidFill>
                <a:latin typeface="Open Sans"/>
                <a:ea typeface="Open Sans"/>
                <a:cs typeface="Open Sans"/>
              </a:rPr>
              <a:t>Unpaid bills may be counted for the certification period even if they are past due (TN Comp. R. &amp; Reg. 1240-01-04-.17(8)(a)(3).</a:t>
            </a:r>
          </a:p>
          <a:p>
            <a:pPr marL="330200" indent="-330200">
              <a:lnSpc>
                <a:spcPct val="100000"/>
              </a:lnSpc>
              <a:spcBef>
                <a:spcPts val="600"/>
              </a:spcBef>
              <a:buFont typeface="Arial"/>
              <a:buChar char="•"/>
            </a:pPr>
            <a:r>
              <a:rPr lang="en-US" sz="2600">
                <a:solidFill>
                  <a:srgbClr val="3B3B3B"/>
                </a:solidFill>
                <a:latin typeface="Open Sans"/>
                <a:ea typeface="Open Sans"/>
                <a:cs typeface="Open Sans"/>
              </a:rPr>
              <a:t>Expenses carried forward from past billing periods are not deductible, even if included in the most recent bill and actually paid.</a:t>
            </a:r>
          </a:p>
          <a:p>
            <a:pPr marL="330200" indent="-330200">
              <a:lnSpc>
                <a:spcPct val="100000"/>
              </a:lnSpc>
              <a:spcBef>
                <a:spcPts val="600"/>
              </a:spcBef>
              <a:buFont typeface="Arial"/>
              <a:buChar char="•"/>
            </a:pPr>
            <a:r>
              <a:rPr lang="en-US" sz="2600">
                <a:solidFill>
                  <a:srgbClr val="3B3B3B"/>
                </a:solidFill>
                <a:latin typeface="Open Sans"/>
                <a:ea typeface="Open Sans"/>
                <a:cs typeface="Open Sans"/>
              </a:rPr>
              <a:t>A charge account expense is billed when the statement is received. An unpaid balance is then treated like an installment plan; interest is never deductible.</a:t>
            </a:r>
          </a:p>
          <a:p>
            <a:pPr marL="330200" indent="-330200">
              <a:lnSpc>
                <a:spcPct val="100000"/>
              </a:lnSpc>
              <a:spcBef>
                <a:spcPts val="600"/>
              </a:spcBef>
              <a:buFont typeface="Arial"/>
              <a:buChar char="•"/>
            </a:pPr>
            <a:r>
              <a:rPr lang="en-US" sz="2600">
                <a:solidFill>
                  <a:srgbClr val="3B3B3B"/>
                </a:solidFill>
                <a:latin typeface="Open Sans"/>
                <a:ea typeface="Open Sans"/>
                <a:cs typeface="Open Sans"/>
              </a:rPr>
              <a:t>Payments on a conventional loan used for a one-time medical expense are deductible; interest is not, and a mortgage is treated as a shelter cost.</a:t>
            </a:r>
          </a:p>
        </p:txBody>
      </p:sp>
      <p:pic>
        <p:nvPicPr>
          <p:cNvPr id="5" name="Picture 4" descr="close up of calculator and stethoscope placed on invoice">
            <a:extLst>
              <a:ext uri="{FF2B5EF4-FFF2-40B4-BE49-F238E27FC236}">
                <a16:creationId xmlns:a16="http://schemas.microsoft.com/office/drawing/2014/main" id="{C7744F87-CA97-B4B8-6C2C-D81532591720}"/>
              </a:ext>
            </a:extLst>
          </p:cNvPr>
          <p:cNvPicPr>
            <a:picLocks noChangeAspect="1"/>
          </p:cNvPicPr>
          <p:nvPr/>
        </p:nvPicPr>
        <p:blipFill>
          <a:blip r:embed="rId6">
            <a:extLst>
              <a:ext uri="{28A0092B-C50C-407E-A947-70E740481C1C}">
                <a14:useLocalDpi xmlns:a14="http://schemas.microsoft.com/office/drawing/2010/main" val="0"/>
              </a:ext>
            </a:extLst>
          </a:blip>
          <a:srcRect l="7000" r="17979"/>
          <a:stretch>
            <a:fillRect/>
          </a:stretch>
        </p:blipFill>
        <p:spPr>
          <a:xfrm>
            <a:off x="472390" y="2376919"/>
            <a:ext cx="5115413" cy="438150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38467916"/>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3033495-080C-03E3-F043-3654042AB318}"/>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014DB00D-EB18-F609-1E97-4DB7D83793E3}"/>
              </a:ext>
            </a:extLst>
          </p:cNvPr>
          <p:cNvSpPr txBox="1"/>
          <p:nvPr/>
        </p:nvSpPr>
        <p:spPr>
          <a:xfrm>
            <a:off x="563830" y="1375009"/>
            <a:ext cx="13075969" cy="1199687"/>
          </a:xfrm>
          <a:prstGeom prst="rect">
            <a:avLst/>
          </a:prstGeom>
        </p:spPr>
        <p:txBody>
          <a:bodyPr wrap="square" lIns="0" tIns="0" rIns="0" bIns="0" rtlCol="0" anchor="t">
            <a:spAutoFit/>
          </a:bodyPr>
          <a:lstStyle/>
          <a:p>
            <a:pPr marL="457200" indent="-457200" algn="l">
              <a:lnSpc>
                <a:spcPts val="4759"/>
              </a:lnSpc>
              <a:buFont typeface="Arial" panose="020B0604020202020204" pitchFamily="34" charset="0"/>
              <a:buChar char="•"/>
            </a:pPr>
            <a:endParaRPr lang="en-US" sz="3700">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a:p>
            <a:pPr marL="457200" indent="-457200" algn="l">
              <a:lnSpc>
                <a:spcPts val="4759"/>
              </a:lnSpc>
              <a:buFont typeface="Arial" panose="020B0604020202020204" pitchFamily="34" charset="0"/>
              <a:buChar char="•"/>
            </a:pPr>
            <a:endParaRPr lang="en-US" sz="3399" b="1">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p:txBody>
      </p:sp>
      <p:grpSp>
        <p:nvGrpSpPr>
          <p:cNvPr id="9" name="Group 3">
            <a:extLst>
              <a:ext uri="{FF2B5EF4-FFF2-40B4-BE49-F238E27FC236}">
                <a16:creationId xmlns:a16="http://schemas.microsoft.com/office/drawing/2014/main" id="{081C0DC4-328B-4741-4FC8-C65A863B07DB}"/>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7E776D3B-334C-BB1E-0FB0-4827B012850D}"/>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31ABED0E-8391-7806-6B2F-661A1FDD1561}"/>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4" name="TextBox 3">
            <a:extLst>
              <a:ext uri="{FF2B5EF4-FFF2-40B4-BE49-F238E27FC236}">
                <a16:creationId xmlns:a16="http://schemas.microsoft.com/office/drawing/2014/main" id="{91661485-A0E1-7372-BE51-3809F79DD698}"/>
              </a:ext>
            </a:extLst>
          </p:cNvPr>
          <p:cNvSpPr txBox="1"/>
          <p:nvPr/>
        </p:nvSpPr>
        <p:spPr>
          <a:xfrm>
            <a:off x="988185" y="572959"/>
            <a:ext cx="12227258" cy="793102"/>
          </a:xfrm>
          <a:prstGeom prst="rect">
            <a:avLst/>
          </a:prstGeom>
        </p:spPr>
        <p:txBody>
          <a:bodyPr wrap="square" lIns="0" tIns="0" rIns="0" bIns="0" rtlCol="0" anchor="t">
            <a:spAutoFit/>
          </a:bodyPr>
          <a:lstStyle/>
          <a:p>
            <a:pPr>
              <a:lnSpc>
                <a:spcPts val="6581"/>
              </a:lnSpc>
            </a:pPr>
            <a:r>
              <a:rPr lang="en-US" sz="4700" b="1">
                <a:solidFill>
                  <a:srgbClr val="61218F"/>
                </a:solidFill>
                <a:latin typeface="Open Sans Extra Bold"/>
                <a:ea typeface="Open Sans Extra Bold"/>
                <a:cs typeface="Open Sans Extra Bold"/>
                <a:sym typeface="Open Sans Extra Bold"/>
              </a:rPr>
              <a:t>Practice Question </a:t>
            </a:r>
            <a:endParaRPr lang="en-US"/>
          </a:p>
        </p:txBody>
      </p:sp>
      <p:sp>
        <p:nvSpPr>
          <p:cNvPr id="7" name="TextBox 5">
            <a:extLst>
              <a:ext uri="{FF2B5EF4-FFF2-40B4-BE49-F238E27FC236}">
                <a16:creationId xmlns:a16="http://schemas.microsoft.com/office/drawing/2014/main" id="{AD4D4EB8-6F74-A392-FB67-D9337A2729B3}"/>
              </a:ext>
            </a:extLst>
          </p:cNvPr>
          <p:cNvSpPr txBox="1"/>
          <p:nvPr/>
        </p:nvSpPr>
        <p:spPr>
          <a:xfrm>
            <a:off x="563830" y="1966216"/>
            <a:ext cx="16189658" cy="2846933"/>
          </a:xfrm>
          <a:prstGeom prst="rect">
            <a:avLst/>
          </a:prstGeom>
        </p:spPr>
        <p:txBody>
          <a:bodyPr wrap="square" lIns="0" tIns="0" rIns="0" bIns="0" rtlCol="0" anchor="t">
            <a:spAutoFit/>
          </a:bodyPr>
          <a:lstStyle/>
          <a:p>
            <a:pPr lvl="1"/>
            <a:r>
              <a:rPr lang="en-US" sz="3700">
                <a:solidFill>
                  <a:srgbClr val="61218F"/>
                </a:solidFill>
                <a:latin typeface="Open Sans"/>
                <a:ea typeface="Open Sans"/>
                <a:cs typeface="Open Sans"/>
              </a:rPr>
              <a:t>An eligible household has total medical expenses of $635 and third-party liability (health insurance). The household receives the bill for $635 in February. In June, the insurance company pays $400 of the bill. The household is then responsible for paying the remaining $235. How should the eligibility worker calculate the deduction?</a:t>
            </a:r>
          </a:p>
        </p:txBody>
      </p:sp>
      <p:sp>
        <p:nvSpPr>
          <p:cNvPr id="6" name="TextBox 5">
            <a:extLst>
              <a:ext uri="{FF2B5EF4-FFF2-40B4-BE49-F238E27FC236}">
                <a16:creationId xmlns:a16="http://schemas.microsoft.com/office/drawing/2014/main" id="{0E52308C-269E-B292-1E90-74EB82EC2BB3}"/>
              </a:ext>
            </a:extLst>
          </p:cNvPr>
          <p:cNvSpPr txBox="1"/>
          <p:nvPr/>
        </p:nvSpPr>
        <p:spPr>
          <a:xfrm>
            <a:off x="563830" y="5271313"/>
            <a:ext cx="16189658" cy="2846933"/>
          </a:xfrm>
          <a:prstGeom prst="rect">
            <a:avLst/>
          </a:prstGeom>
        </p:spPr>
        <p:txBody>
          <a:bodyPr wrap="square" lIns="0" tIns="0" rIns="0" bIns="0" rtlCol="0" anchor="t">
            <a:spAutoFit/>
          </a:bodyPr>
          <a:lstStyle/>
          <a:p>
            <a:pPr lvl="1"/>
            <a:r>
              <a:rPr lang="en-US" sz="3700">
                <a:solidFill>
                  <a:srgbClr val="61218F"/>
                </a:solidFill>
                <a:latin typeface="Open Sans"/>
                <a:ea typeface="Open Sans"/>
                <a:cs typeface="Open Sans"/>
              </a:rPr>
              <a:t>After verification of the reimbursed amount, the eligibility worker can allow a medical expenses deduction of $200 ($235 - $35). This amount can be allowed in one lump sum of $200 in the month it is verified or the $235 expense can be averaged over the remainder of the certification period (minus $35 each month).</a:t>
            </a:r>
          </a:p>
        </p:txBody>
      </p:sp>
    </p:spTree>
    <p:extLst>
      <p:ext uri="{BB962C8B-B14F-4D97-AF65-F5344CB8AC3E}">
        <p14:creationId xmlns:p14="http://schemas.microsoft.com/office/powerpoint/2010/main" val="13645042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7D44FE6-095C-3590-913A-65EBD5A910C3}"/>
            </a:ext>
          </a:extLst>
        </p:cNvPr>
        <p:cNvGrpSpPr/>
        <p:nvPr/>
      </p:nvGrpSpPr>
      <p:grpSpPr>
        <a:xfrm>
          <a:off x="0" y="0"/>
          <a:ext cx="0" cy="0"/>
          <a:chOff x="0" y="0"/>
          <a:chExt cx="0" cy="0"/>
        </a:xfrm>
      </p:grpSpPr>
      <p:sp>
        <p:nvSpPr>
          <p:cNvPr id="30" name="Title"/>
          <p:cNvSpPr txBox="1"/>
          <p:nvPr/>
        </p:nvSpPr>
        <p:spPr>
          <a:xfrm>
            <a:off x="563831" y="543575"/>
            <a:ext cx="16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Calculating the Deduction</a:t>
            </a:r>
          </a:p>
        </p:txBody>
      </p:sp>
      <p:sp>
        <p:nvSpPr>
          <p:cNvPr id="31" name="Intro"/>
          <p:cNvSpPr txBox="1"/>
          <p:nvPr/>
        </p:nvSpPr>
        <p:spPr>
          <a:xfrm>
            <a:off x="563830" y="1310460"/>
            <a:ext cx="17160340" cy="739076"/>
          </a:xfrm>
          <a:prstGeom prst="rect">
            <a:avLst/>
          </a:prstGeom>
        </p:spPr>
        <p:txBody>
          <a:bodyPr wrap="square" lIns="0" tIns="0" rIns="0" bIns="0" rtlCol="0" anchor="t"/>
          <a:lstStyle/>
          <a:p>
            <a:r>
              <a:rPr lang="en-US" sz="2100">
                <a:solidFill>
                  <a:srgbClr val="3B3B3B"/>
                </a:solidFill>
                <a:latin typeface="Open Sans"/>
                <a:ea typeface="Open Sans"/>
                <a:cs typeface="Open Sans"/>
              </a:rPr>
              <a:t>Add the household's allowable monthly medical expenses, subtract $35 once, and deduct the remainder from income when figuring the SNAP budget.</a:t>
            </a:r>
          </a:p>
        </p:txBody>
      </p:sp>
      <p:sp>
        <p:nvSpPr>
          <p:cNvPr id="32" name="When"/>
          <p:cNvSpPr txBox="1"/>
          <p:nvPr/>
        </p:nvSpPr>
        <p:spPr>
          <a:xfrm>
            <a:off x="472389" y="2111971"/>
            <a:ext cx="8869731" cy="5375000"/>
          </a:xfrm>
          <a:prstGeom prst="roundRect">
            <a:avLst>
              <a:gd name="adj" fmla="val 5000"/>
            </a:avLst>
          </a:prstGeom>
          <a:solidFill>
            <a:srgbClr val="F5F0FA"/>
          </a:solidFill>
          <a:ln w="19050">
            <a:solidFill>
              <a:srgbClr val="61218F"/>
            </a:solidFill>
          </a:ln>
        </p:spPr>
        <p:txBody>
          <a:bodyPr wrap="square" lIns="320040" tIns="274320" rIns="320040" bIns="228600" rtlCol="0" anchor="t"/>
          <a:lstStyle/>
          <a:p>
            <a:r>
              <a:rPr lang="en-US" sz="2400" b="1">
                <a:solidFill>
                  <a:srgbClr val="61218F"/>
                </a:solidFill>
                <a:latin typeface="Open Sans Extra Bold"/>
                <a:ea typeface="Open Sans Extra Bold"/>
                <a:cs typeface="Open Sans Extra Bold"/>
              </a:rPr>
              <a:t>The Math</a:t>
            </a:r>
          </a:p>
          <a:p>
            <a:pPr>
              <a:spcBef>
                <a:spcPts val="300"/>
              </a:spcBef>
            </a:pPr>
            <a:r>
              <a:rPr lang="en-US" sz="1600" b="1" i="1">
                <a:solidFill>
                  <a:srgbClr val="6E6E6E"/>
                </a:solidFill>
                <a:latin typeface="Open Sans Extra Bold"/>
                <a:ea typeface="Open Sans Extra Bold"/>
                <a:cs typeface="Open Sans Extra Bold"/>
              </a:rPr>
              <a:t>One $35 threshold </a:t>
            </a:r>
            <a:r>
              <a:rPr lang="en-US" sz="1600" b="1" i="1" u="sng">
                <a:solidFill>
                  <a:srgbClr val="6E6E6E"/>
                </a:solidFill>
                <a:latin typeface="Open Sans Extra Bold"/>
                <a:ea typeface="Open Sans Extra Bold"/>
                <a:cs typeface="Open Sans Extra Bold"/>
              </a:rPr>
              <a:t>per household</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Total all allowable out-of-pocket monthly expenses of every elderly or disabled member in the household.</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Subtract $35 once for the household. The threshold does not apply per person.</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The remainder is the excess medical expenses deduction, subtracted from gross income to reach net income.</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The deduction is uncapped for elderly or disabled households, which must meet the 100% FPL net income test.</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Every dollar deducted lowers net income, raising the allotment by roughly 30 cents.</a:t>
            </a:r>
          </a:p>
        </p:txBody>
      </p:sp>
      <p:sp>
        <p:nvSpPr>
          <p:cNvPr id="33" name="How"/>
          <p:cNvSpPr txBox="1"/>
          <p:nvPr/>
        </p:nvSpPr>
        <p:spPr>
          <a:xfrm>
            <a:off x="9342121" y="2103562"/>
            <a:ext cx="8506148" cy="5421438"/>
          </a:xfrm>
          <a:prstGeom prst="roundRect">
            <a:avLst>
              <a:gd name="adj" fmla="val 5000"/>
            </a:avLst>
          </a:prstGeom>
          <a:solidFill>
            <a:srgbClr val="EFEAF6"/>
          </a:solidFill>
          <a:ln w="19050">
            <a:solidFill>
              <a:srgbClr val="3B1263"/>
            </a:solidFill>
          </a:ln>
        </p:spPr>
        <p:txBody>
          <a:bodyPr wrap="square" lIns="320040" tIns="274320" rIns="320040" bIns="228600" rtlCol="0" anchor="t"/>
          <a:lstStyle/>
          <a:p>
            <a:r>
              <a:rPr lang="en-US" sz="2400" b="1">
                <a:solidFill>
                  <a:srgbClr val="3B1263"/>
                </a:solidFill>
                <a:latin typeface="Open Sans Extra Bold"/>
                <a:ea typeface="Open Sans Extra Bold"/>
                <a:cs typeface="Open Sans Extra Bold"/>
              </a:rPr>
              <a:t>Worked Examples</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$100 a month in expenses: $100 − $35 = $65 deducted each month.</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A $300 one-time expense averaged over the three remaining months: $100 a month, minus $35, is $65 each month.</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A $235 expense after a verified reimbursement: $200 in one month, or $235 averaged over the remaining months minus $35 each month.</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Quarterly bills for a February applicant are averaged across the billing quarter and applied to February and March only.</a:t>
            </a:r>
          </a:p>
          <a:p>
            <a:pPr marL="330200" indent="-330200">
              <a:lnSpc>
                <a:spcPct val="100000"/>
              </a:lnSpc>
              <a:spcBef>
                <a:spcPts val="600"/>
              </a:spcBef>
              <a:buFont typeface="Arial"/>
              <a:buChar char="•"/>
            </a:pPr>
            <a:r>
              <a:rPr lang="en-US" sz="2000">
                <a:solidFill>
                  <a:srgbClr val="3B3B3B"/>
                </a:solidFill>
                <a:latin typeface="Open Sans"/>
                <a:ea typeface="Open Sans"/>
                <a:cs typeface="Open Sans"/>
              </a:rPr>
              <a:t>Standard Medical Deduction demonstrations replace actual costs with a set amount; the client verifies only $35.01 in expenses. (TN has </a:t>
            </a:r>
            <a:r>
              <a:rPr lang="en-US" sz="2000" b="1">
                <a:solidFill>
                  <a:srgbClr val="3B3B3B"/>
                </a:solidFill>
                <a:latin typeface="Open Sans"/>
                <a:ea typeface="Open Sans"/>
                <a:cs typeface="Open Sans"/>
              </a:rPr>
              <a:t>not </a:t>
            </a:r>
            <a:r>
              <a:rPr lang="en-US" sz="2000">
                <a:solidFill>
                  <a:srgbClr val="3B3B3B"/>
                </a:solidFill>
                <a:latin typeface="Open Sans"/>
                <a:ea typeface="Open Sans"/>
                <a:cs typeface="Open Sans"/>
              </a:rPr>
              <a:t>implemented)</a:t>
            </a:r>
          </a:p>
        </p:txBody>
      </p:sp>
      <p:sp>
        <p:nvSpPr>
          <p:cNvPr id="36" name="Quote Bar"/>
          <p:cNvSpPr/>
          <p:nvPr/>
        </p:nvSpPr>
        <p:spPr>
          <a:xfrm>
            <a:off x="472390" y="7549406"/>
            <a:ext cx="91440" cy="1150000"/>
          </a:xfrm>
          <a:prstGeom prst="rect">
            <a:avLst/>
          </a:prstGeom>
          <a:solidFill>
            <a:srgbClr val="61218F"/>
          </a:solidFill>
          <a:ln>
            <a:noFill/>
          </a:ln>
        </p:spPr>
        <p:txBody>
          <a:bodyPr/>
          <a:lstStyle/>
          <a:p>
            <a:endParaRPr lang="en-US"/>
          </a:p>
        </p:txBody>
      </p:sp>
      <p:sp>
        <p:nvSpPr>
          <p:cNvPr id="37" name="Quote"/>
          <p:cNvSpPr txBox="1"/>
          <p:nvPr/>
        </p:nvSpPr>
        <p:spPr>
          <a:xfrm>
            <a:off x="763831" y="7704249"/>
            <a:ext cx="16300000" cy="1550000"/>
          </a:xfrm>
          <a:prstGeom prst="rect">
            <a:avLst/>
          </a:prstGeom>
        </p:spPr>
        <p:txBody>
          <a:bodyPr wrap="square" lIns="0" tIns="0" rIns="0" bIns="0" rtlCol="0" anchor="t"/>
          <a:lstStyle/>
          <a:p>
            <a:r>
              <a:rPr lang="en-US" sz="1800" i="1">
                <a:solidFill>
                  <a:srgbClr val="3B1263"/>
                </a:solidFill>
                <a:latin typeface="Open Sans Extra Bold"/>
                <a:ea typeface="Open Sans Extra Bold"/>
                <a:cs typeface="Open Sans Extra Bold"/>
              </a:rPr>
              <a:t>“If an eligible household incurs medical expenses of $100 a month, the eligibility worker would subtract $35 from the $100 and allow $65 as the medical expenses deduction.” SNAP Medical Expenses Handbook (FNS, Apr. 2019), p. 16.</a:t>
            </a:r>
          </a:p>
        </p:txBody>
      </p:sp>
      <p:grpSp>
        <p:nvGrpSpPr>
          <p:cNvPr id="9" name="Group 3">
            <a:extLst>
              <a:ext uri="{FF2B5EF4-FFF2-40B4-BE49-F238E27FC236}">
                <a16:creationId xmlns:a16="http://schemas.microsoft.com/office/drawing/2014/main" id="{8D656FA8-AFF6-FD40-7DB1-433E0FA63641}"/>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8CBB2C9A-0F2F-7B05-86AD-4DB689A844C4}"/>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B024DAB1-81BC-9FD7-1DF4-D6E77BBE4E43}"/>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Tree>
    <p:extLst>
      <p:ext uri="{BB962C8B-B14F-4D97-AF65-F5344CB8AC3E}">
        <p14:creationId xmlns:p14="http://schemas.microsoft.com/office/powerpoint/2010/main" val="3415427558"/>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7D44FE6-095C-3590-913A-65EBD5A910C3}"/>
            </a:ext>
          </a:extLst>
        </p:cNvPr>
        <p:cNvGrpSpPr/>
        <p:nvPr/>
      </p:nvGrpSpPr>
      <p:grpSpPr>
        <a:xfrm>
          <a:off x="0" y="0"/>
          <a:ext cx="0" cy="0"/>
          <a:chOff x="0" y="0"/>
          <a:chExt cx="0" cy="0"/>
        </a:xfrm>
      </p:grpSpPr>
      <p:sp>
        <p:nvSpPr>
          <p:cNvPr id="30" name="Title"/>
          <p:cNvSpPr txBox="1"/>
          <p:nvPr/>
        </p:nvSpPr>
        <p:spPr>
          <a:xfrm>
            <a:off x="563831" y="543575"/>
            <a:ext cx="16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Group Living Arrangements</a:t>
            </a:r>
          </a:p>
        </p:txBody>
      </p:sp>
      <p:sp>
        <p:nvSpPr>
          <p:cNvPr id="31" name="Intro"/>
          <p:cNvSpPr txBox="1"/>
          <p:nvPr/>
        </p:nvSpPr>
        <p:spPr>
          <a:xfrm>
            <a:off x="563830" y="1310460"/>
            <a:ext cx="17160340" cy="739076"/>
          </a:xfrm>
          <a:prstGeom prst="rect">
            <a:avLst/>
          </a:prstGeom>
        </p:spPr>
        <p:txBody>
          <a:bodyPr wrap="square" lIns="0" tIns="0" rIns="0" bIns="0" rtlCol="0" anchor="t"/>
          <a:lstStyle/>
          <a:p>
            <a:r>
              <a:rPr lang="en-US" sz="2100">
                <a:solidFill>
                  <a:srgbClr val="3B3B3B"/>
                </a:solidFill>
                <a:latin typeface="Open Sans"/>
                <a:ea typeface="Open Sans"/>
                <a:cs typeface="Open Sans"/>
              </a:rPr>
              <a:t>Residents of an institution are generally ineligible for SNAP. Residents of a certified group living arrangement are an exception if they are blind or disabled.</a:t>
            </a:r>
          </a:p>
        </p:txBody>
      </p:sp>
      <p:sp>
        <p:nvSpPr>
          <p:cNvPr id="33" name="How"/>
          <p:cNvSpPr txBox="1"/>
          <p:nvPr/>
        </p:nvSpPr>
        <p:spPr>
          <a:xfrm>
            <a:off x="9369334" y="2111971"/>
            <a:ext cx="8506148" cy="5421438"/>
          </a:xfrm>
          <a:prstGeom prst="roundRect">
            <a:avLst>
              <a:gd name="adj" fmla="val 5000"/>
            </a:avLst>
          </a:prstGeom>
          <a:solidFill>
            <a:srgbClr val="EFEAF6"/>
          </a:solidFill>
          <a:ln w="19050">
            <a:solidFill>
              <a:srgbClr val="3B1263"/>
            </a:solidFill>
          </a:ln>
        </p:spPr>
        <p:txBody>
          <a:bodyPr wrap="square" lIns="320040" tIns="274320" rIns="320040" bIns="228600" rtlCol="0" anchor="t"/>
          <a:lstStyle/>
          <a:p>
            <a:r>
              <a:rPr lang="en-US" sz="2400" b="1">
                <a:solidFill>
                  <a:srgbClr val="3B1263"/>
                </a:solidFill>
                <a:latin typeface="Open Sans Extra Bold"/>
                <a:ea typeface="Open Sans Extra Bold"/>
                <a:cs typeface="Open Sans Extra Bold"/>
              </a:rPr>
              <a:t>Who May Participate</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A resident is eligible only if blind or disabled and receiving Title II or Title XVI (SSI) benefits. 7 C.F.R. § 273.1(b)(7).</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Residents who are elderly but not disabled under the SNAP definition do not qualify through the GLA exception.</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Residents are generally treated as separate households, and may also apply together with others they purchase and prepare food with.</a:t>
            </a:r>
          </a:p>
          <a:p>
            <a:pPr marL="330200" indent="-330200">
              <a:lnSpc>
                <a:spcPct val="100000"/>
              </a:lnSpc>
              <a:spcBef>
                <a:spcPts val="600"/>
              </a:spcBef>
              <a:buFont typeface="Arial"/>
              <a:buChar char="•"/>
            </a:pPr>
            <a:r>
              <a:rPr lang="en-US" sz="2200">
                <a:solidFill>
                  <a:srgbClr val="3B3B3B"/>
                </a:solidFill>
                <a:latin typeface="Open Sans"/>
                <a:ea typeface="Open Sans"/>
                <a:cs typeface="Open Sans"/>
              </a:rPr>
              <a:t>Elsewhere the general rule governs: someone receiving more than half of three meals a day from an institution is ineligible as a resident of an institution.</a:t>
            </a:r>
          </a:p>
        </p:txBody>
      </p:sp>
      <p:grpSp>
        <p:nvGrpSpPr>
          <p:cNvPr id="9" name="Group 3">
            <a:extLst>
              <a:ext uri="{FF2B5EF4-FFF2-40B4-BE49-F238E27FC236}">
                <a16:creationId xmlns:a16="http://schemas.microsoft.com/office/drawing/2014/main" id="{8D656FA8-AFF6-FD40-7DB1-433E0FA63641}"/>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8CBB2C9A-0F2F-7B05-86AD-4DB689A844C4}"/>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B024DAB1-81BC-9FD7-1DF4-D6E77BBE4E43}"/>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3" name="ABAWD Card">
            <a:extLst>
              <a:ext uri="{FF2B5EF4-FFF2-40B4-BE49-F238E27FC236}">
                <a16:creationId xmlns:a16="http://schemas.microsoft.com/office/drawing/2014/main" id="{89553325-4A17-DE03-EB45-0B6C1A52D475}"/>
              </a:ext>
            </a:extLst>
          </p:cNvPr>
          <p:cNvSpPr txBox="1"/>
          <p:nvPr/>
        </p:nvSpPr>
        <p:spPr>
          <a:xfrm>
            <a:off x="467356" y="2124585"/>
            <a:ext cx="8901978" cy="5408824"/>
          </a:xfrm>
          <a:prstGeom prst="roundRect">
            <a:avLst>
              <a:gd name="adj" fmla="val 5000"/>
            </a:avLst>
          </a:prstGeom>
          <a:solidFill>
            <a:srgbClr val="FDF3E8"/>
          </a:solidFill>
          <a:ln w="19050">
            <a:solidFill>
              <a:srgbClr val="C2761C"/>
            </a:solidFill>
          </a:ln>
        </p:spPr>
        <p:txBody>
          <a:bodyPr wrap="square" lIns="365760" tIns="320040" rIns="365760" bIns="274320" rtlCol="0" anchor="t"/>
          <a:lstStyle/>
          <a:p>
            <a:r>
              <a:rPr lang="en-US" sz="2600" b="1">
                <a:solidFill>
                  <a:srgbClr val="61218F"/>
                </a:solidFill>
                <a:latin typeface="Open Sans Extra Bold"/>
                <a:ea typeface="Open Sans Extra Bold"/>
                <a:cs typeface="Open Sans Extra Bold"/>
              </a:rPr>
              <a:t>What Counts as a GLA</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A public or private nonprofit residential setting serving no more than 16 residents, certified by the State under section 1616(e) of the Social Security Act. 7 C.F.R. § 271.2.</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Typical settings include group homes, community residences, and residential care facilities certified under the State's 1616(e) standards.</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A facility serving more than 16 residents is an institution, and its residents are not eligible on this basis.</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Other exceptions to the institution rule: federally subsidized housing for the elderly, drug or alcohol treatment centers, shelters for battered women and children, and shelters for people experiencing homelessness.</a:t>
            </a:r>
          </a:p>
        </p:txBody>
      </p:sp>
      <p:sp>
        <p:nvSpPr>
          <p:cNvPr id="5" name="Key Point">
            <a:extLst>
              <a:ext uri="{FF2B5EF4-FFF2-40B4-BE49-F238E27FC236}">
                <a16:creationId xmlns:a16="http://schemas.microsoft.com/office/drawing/2014/main" id="{8AC3DC38-8542-E402-DCF9-F12C9F4B3763}"/>
              </a:ext>
            </a:extLst>
          </p:cNvPr>
          <p:cNvSpPr txBox="1"/>
          <p:nvPr/>
        </p:nvSpPr>
        <p:spPr>
          <a:xfrm>
            <a:off x="596487" y="7678684"/>
            <a:ext cx="17160340" cy="1000000"/>
          </a:xfrm>
          <a:prstGeom prst="roundRect">
            <a:avLst>
              <a:gd name="adj" fmla="val 18000"/>
            </a:avLst>
          </a:prstGeom>
          <a:solidFill>
            <a:srgbClr val="61218F"/>
          </a:solidFill>
          <a:ln>
            <a:noFill/>
          </a:ln>
        </p:spPr>
        <p:txBody>
          <a:bodyPr wrap="square" lIns="365760" tIns="182880" rIns="365760" b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1" u="none" strike="noStrike" kern="1200" cap="none" spc="0" normalizeH="0" baseline="0" noProof="0">
              <a:ln>
                <a:noFill/>
              </a:ln>
              <a:solidFill>
                <a:schemeClr val="bg1"/>
              </a:solidFill>
              <a:effectLst/>
              <a:uLnTx/>
              <a:uFillTx/>
              <a:latin typeface="Open Sans Extra Bold"/>
              <a:ea typeface="Open Sans Extra Bold"/>
              <a:cs typeface="Open Sans Extra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1" u="none" strike="noStrike" kern="1200" cap="none" spc="0" normalizeH="0" baseline="0" noProof="0">
                <a:ln>
                  <a:noFill/>
                </a:ln>
                <a:solidFill>
                  <a:schemeClr val="bg1"/>
                </a:solidFill>
                <a:effectLst/>
                <a:uLnTx/>
                <a:uFillTx/>
                <a:latin typeface="Open Sans Extra Bold"/>
                <a:ea typeface="Open Sans Extra Bold"/>
                <a:cs typeface="Open Sans Extra Bold"/>
              </a:rPr>
              <a:t>“Residents of a group living arrangement may either apply and be certified through use of the facility as an authorized representative or apply and be certified on their own behalf.” 7 C.F.R. § 273.11(e)</a:t>
            </a:r>
          </a:p>
          <a:p>
            <a:endParaRPr lang="en-US" sz="2000">
              <a:solidFill>
                <a:srgbClr val="FFFFFF"/>
              </a:solidFill>
              <a:latin typeface="Open Sans"/>
              <a:ea typeface="Open Sans"/>
              <a:cs typeface="Open Sans"/>
            </a:endParaRPr>
          </a:p>
        </p:txBody>
      </p:sp>
    </p:spTree>
    <p:extLst>
      <p:ext uri="{BB962C8B-B14F-4D97-AF65-F5344CB8AC3E}">
        <p14:creationId xmlns:p14="http://schemas.microsoft.com/office/powerpoint/2010/main" val="3415427558"/>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7D44FE6-095C-3590-913A-65EBD5A910C3}"/>
            </a:ext>
          </a:extLst>
        </p:cNvPr>
        <p:cNvGrpSpPr/>
        <p:nvPr/>
      </p:nvGrpSpPr>
      <p:grpSpPr>
        <a:xfrm>
          <a:off x="0" y="0"/>
          <a:ext cx="0" cy="0"/>
          <a:chOff x="0" y="0"/>
          <a:chExt cx="0" cy="0"/>
        </a:xfrm>
      </p:grpSpPr>
      <p:sp>
        <p:nvSpPr>
          <p:cNvPr id="30" name="Title"/>
          <p:cNvSpPr txBox="1"/>
          <p:nvPr/>
        </p:nvSpPr>
        <p:spPr>
          <a:xfrm>
            <a:off x="563831" y="543575"/>
            <a:ext cx="16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GLA Residents: Benefits and Deductions</a:t>
            </a:r>
          </a:p>
        </p:txBody>
      </p:sp>
      <p:sp>
        <p:nvSpPr>
          <p:cNvPr id="31" name="Intro"/>
          <p:cNvSpPr txBox="1"/>
          <p:nvPr/>
        </p:nvSpPr>
        <p:spPr>
          <a:xfrm>
            <a:off x="563830" y="1310460"/>
            <a:ext cx="17160340" cy="739076"/>
          </a:xfrm>
          <a:prstGeom prst="rect">
            <a:avLst/>
          </a:prstGeom>
        </p:spPr>
        <p:txBody>
          <a:bodyPr wrap="square" lIns="0" tIns="0" rIns="0" bIns="0" rtlCol="0" anchor="t"/>
          <a:lstStyle/>
          <a:p>
            <a:r>
              <a:rPr lang="en-US" sz="2100">
                <a:solidFill>
                  <a:srgbClr val="3B3B3B"/>
                </a:solidFill>
                <a:latin typeface="Open Sans"/>
                <a:ea typeface="Open Sans"/>
                <a:cs typeface="Open Sans"/>
              </a:rPr>
              <a:t>How the facility handles the application, the benefits, and the medical expenses of the residents it serves depends on the arrangement.</a:t>
            </a:r>
          </a:p>
        </p:txBody>
      </p:sp>
      <p:sp>
        <p:nvSpPr>
          <p:cNvPr id="32" name="When"/>
          <p:cNvSpPr txBox="1"/>
          <p:nvPr/>
        </p:nvSpPr>
        <p:spPr>
          <a:xfrm>
            <a:off x="416506" y="2111971"/>
            <a:ext cx="8869731" cy="5375000"/>
          </a:xfrm>
          <a:prstGeom prst="roundRect">
            <a:avLst>
              <a:gd name="adj" fmla="val 5000"/>
            </a:avLst>
          </a:prstGeom>
          <a:solidFill>
            <a:srgbClr val="F5F0FA"/>
          </a:solidFill>
          <a:ln w="19050">
            <a:solidFill>
              <a:srgbClr val="61218F"/>
            </a:solidFill>
          </a:ln>
        </p:spPr>
        <p:txBody>
          <a:bodyPr wrap="square" lIns="320040" tIns="274320" rIns="320040" bIns="228600" rtlCol="0" anchor="t"/>
          <a:lstStyle/>
          <a:p>
            <a:r>
              <a:rPr lang="en-US" sz="2400" b="1">
                <a:solidFill>
                  <a:srgbClr val="61218F"/>
                </a:solidFill>
                <a:latin typeface="Open Sans Extra Bold"/>
                <a:ea typeface="Open Sans Extra Bold"/>
                <a:cs typeface="Open Sans Extra Bold"/>
              </a:rPr>
              <a:t>Applying and Using Benefits</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A resident may apply through the facility acting as authorized representative, or apply and be certified on their own behalf.</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A facility serving as authorized representative must be certified by the State and authorized by FNS to redeem benefits.</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The facility must report changes in income, household composition, and residency to the agency.</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When a resident leaves, the facility returns the EBT card and any benefits still owed, which the resident may then use independently.</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A resident's benefits may not be used for anything other than meals for that resident.</a:t>
            </a:r>
          </a:p>
        </p:txBody>
      </p:sp>
      <p:sp>
        <p:nvSpPr>
          <p:cNvPr id="36" name="Quote Bar"/>
          <p:cNvSpPr/>
          <p:nvPr/>
        </p:nvSpPr>
        <p:spPr>
          <a:xfrm>
            <a:off x="472390" y="7549406"/>
            <a:ext cx="91440" cy="1150000"/>
          </a:xfrm>
          <a:prstGeom prst="rect">
            <a:avLst/>
          </a:prstGeom>
          <a:solidFill>
            <a:srgbClr val="61218F"/>
          </a:solidFill>
          <a:ln>
            <a:noFill/>
          </a:ln>
        </p:spPr>
        <p:txBody>
          <a:bodyPr/>
          <a:lstStyle/>
          <a:p>
            <a:endParaRPr lang="en-US"/>
          </a:p>
        </p:txBody>
      </p:sp>
      <p:sp>
        <p:nvSpPr>
          <p:cNvPr id="37" name="Quote"/>
          <p:cNvSpPr txBox="1"/>
          <p:nvPr/>
        </p:nvSpPr>
        <p:spPr>
          <a:xfrm>
            <a:off x="763831" y="7704249"/>
            <a:ext cx="16300000" cy="1450000"/>
          </a:xfrm>
          <a:prstGeom prst="rect">
            <a:avLst/>
          </a:prstGeom>
        </p:spPr>
        <p:txBody>
          <a:bodyPr wrap="square" lIns="0" tIns="0" rIns="0" bIns="0" rtlCol="0" anchor="t"/>
          <a:lstStyle/>
          <a:p>
            <a:r>
              <a:rPr lang="en-US" sz="1800" i="1">
                <a:solidFill>
                  <a:srgbClr val="3B1263"/>
                </a:solidFill>
                <a:latin typeface="Open Sans Extra Bold"/>
                <a:ea typeface="Open Sans Extra Bold"/>
                <a:cs typeface="Open Sans Extra Bold"/>
              </a:rPr>
              <a:t>“Residents of GLAs are entitled to the medical expenses deduction for the medical costs they incur in excess of $35 per month... If the amount paid for medical costs cannot be separately identified, no deduction is allowed.” Handbook p. 20.</a:t>
            </a:r>
          </a:p>
        </p:txBody>
      </p:sp>
      <p:grpSp>
        <p:nvGrpSpPr>
          <p:cNvPr id="9" name="Group 3">
            <a:extLst>
              <a:ext uri="{FF2B5EF4-FFF2-40B4-BE49-F238E27FC236}">
                <a16:creationId xmlns:a16="http://schemas.microsoft.com/office/drawing/2014/main" id="{8D656FA8-AFF6-FD40-7DB1-433E0FA63641}"/>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8CBB2C9A-0F2F-7B05-86AD-4DB689A844C4}"/>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B024DAB1-81BC-9FD7-1DF4-D6E77BBE4E43}"/>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a:p>
          </p:txBody>
        </p:sp>
      </p:grpSp>
      <p:sp>
        <p:nvSpPr>
          <p:cNvPr id="3" name="ABAWD Card">
            <a:extLst>
              <a:ext uri="{FF2B5EF4-FFF2-40B4-BE49-F238E27FC236}">
                <a16:creationId xmlns:a16="http://schemas.microsoft.com/office/drawing/2014/main" id="{26A8D1C3-7C48-792D-3E2B-5081D08A6E08}"/>
              </a:ext>
            </a:extLst>
          </p:cNvPr>
          <p:cNvSpPr txBox="1"/>
          <p:nvPr/>
        </p:nvSpPr>
        <p:spPr>
          <a:xfrm>
            <a:off x="9370478" y="2138512"/>
            <a:ext cx="8389562" cy="3834192"/>
          </a:xfrm>
          <a:prstGeom prst="roundRect">
            <a:avLst>
              <a:gd name="adj" fmla="val 5000"/>
            </a:avLst>
          </a:prstGeom>
          <a:solidFill>
            <a:srgbClr val="FDF3E8"/>
          </a:solidFill>
          <a:ln w="19050">
            <a:solidFill>
              <a:srgbClr val="C2761C"/>
            </a:solidFill>
          </a:ln>
        </p:spPr>
        <p:txBody>
          <a:bodyPr wrap="square" lIns="365760" tIns="320040" rIns="365760" bIns="274320" rtlCol="0" anchor="t"/>
          <a:lstStyle/>
          <a:p>
            <a:r>
              <a:rPr lang="en-US" sz="2600" b="1">
                <a:solidFill>
                  <a:srgbClr val="3B1263"/>
                </a:solidFill>
                <a:latin typeface="Open Sans Extra Bold"/>
                <a:ea typeface="Open Sans Extra Bold"/>
                <a:cs typeface="Open Sans Extra Bold"/>
              </a:rPr>
              <a:t>Medical Expenses in a GLA</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GLA residents are entitled to the excess medical expenses deduction for medical costs they incur over $35 a month.</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The worker should first ask the facility to separately identify the resident's allowable medical expenses.</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If the facility can provide that amount, it is the figure used to calculate the deduction.</a:t>
            </a:r>
          </a:p>
          <a:p>
            <a:pPr marL="330200" indent="-330200">
              <a:lnSpc>
                <a:spcPct val="100000"/>
              </a:lnSpc>
              <a:spcBef>
                <a:spcPts val="600"/>
              </a:spcBef>
              <a:buFont typeface="Arial"/>
              <a:buChar char="•"/>
            </a:pPr>
            <a:r>
              <a:rPr lang="en-US" sz="2100">
                <a:solidFill>
                  <a:srgbClr val="3B3B3B"/>
                </a:solidFill>
                <a:latin typeface="Open Sans"/>
                <a:ea typeface="Open Sans"/>
                <a:cs typeface="Open Sans"/>
              </a:rPr>
              <a:t>If medical costs cannot be separated from the overall cost of care, no deduction is allowed.</a:t>
            </a:r>
          </a:p>
        </p:txBody>
      </p:sp>
      <p:sp>
        <p:nvSpPr>
          <p:cNvPr id="4" name="When">
            <a:extLst>
              <a:ext uri="{FF2B5EF4-FFF2-40B4-BE49-F238E27FC236}">
                <a16:creationId xmlns:a16="http://schemas.microsoft.com/office/drawing/2014/main" id="{29AD3AD6-45B9-38CA-E89E-E3C7C8098994}"/>
              </a:ext>
            </a:extLst>
          </p:cNvPr>
          <p:cNvSpPr txBox="1"/>
          <p:nvPr/>
        </p:nvSpPr>
        <p:spPr>
          <a:xfrm>
            <a:off x="9370478" y="6061680"/>
            <a:ext cx="8389562" cy="1450000"/>
          </a:xfrm>
          <a:prstGeom prst="roundRect">
            <a:avLst>
              <a:gd name="adj" fmla="val 5000"/>
            </a:avLst>
          </a:prstGeom>
          <a:solidFill>
            <a:srgbClr val="F5F0FA"/>
          </a:solidFill>
          <a:ln w="38100">
            <a:solidFill>
              <a:schemeClr val="tx1"/>
            </a:solidFill>
          </a:ln>
        </p:spPr>
        <p:txBody>
          <a:bodyPr wrap="square" lIns="320040" tIns="274320" rIns="320040" bIns="228600" rtlCol="0" anchor="t"/>
          <a:lstStyle/>
          <a:p>
            <a:r>
              <a:rPr lang="en-US" sz="2000" b="1">
                <a:solidFill>
                  <a:srgbClr val="3B3B3B"/>
                </a:solidFill>
                <a:latin typeface="Open Sans"/>
                <a:ea typeface="Open Sans"/>
                <a:cs typeface="Open Sans"/>
              </a:rPr>
              <a:t>Practice tip</a:t>
            </a:r>
            <a:r>
              <a:rPr lang="en-US" sz="2000">
                <a:solidFill>
                  <a:srgbClr val="3B3B3B"/>
                </a:solidFill>
                <a:latin typeface="Open Sans"/>
                <a:ea typeface="Open Sans"/>
                <a:cs typeface="Open Sans"/>
              </a:rPr>
              <a:t>: request an itemized statement from the facility early. A bundled monthly rate is the most common reason the deduction is lost. This is true for Shelter Expenses as well.</a:t>
            </a:r>
          </a:p>
          <a:p>
            <a:endParaRPr lang="en-US" sz="2000">
              <a:solidFill>
                <a:srgbClr val="3B3B3B"/>
              </a:solidFill>
              <a:latin typeface="Open Sans"/>
              <a:ea typeface="Open Sans"/>
              <a:cs typeface="Open Sans"/>
            </a:endParaRPr>
          </a:p>
        </p:txBody>
      </p:sp>
    </p:spTree>
    <p:extLst>
      <p:ext uri="{BB962C8B-B14F-4D97-AF65-F5344CB8AC3E}">
        <p14:creationId xmlns:p14="http://schemas.microsoft.com/office/powerpoint/2010/main" val="3415427558"/>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B739304E-F597-2ACB-BD98-B85515C68BCD}"/>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A5C54D9-EECF-9019-0284-570A41452608}"/>
              </a:ext>
            </a:extLst>
          </p:cNvPr>
          <p:cNvSpPr txBox="1"/>
          <p:nvPr/>
        </p:nvSpPr>
        <p:spPr>
          <a:xfrm>
            <a:off x="427800" y="1608930"/>
            <a:ext cx="11872431" cy="1300292"/>
          </a:xfrm>
          <a:prstGeom prst="rect">
            <a:avLst/>
          </a:prstGeom>
        </p:spPr>
        <p:txBody>
          <a:bodyPr lIns="0" tIns="0" rIns="0" bIns="0" rtlCol="0" anchor="t">
            <a:spAutoFit/>
          </a:bodyPr>
          <a:lstStyle/>
          <a:p>
            <a:pPr algn="l">
              <a:lnSpc>
                <a:spcPts val="5319"/>
              </a:lnSpc>
            </a:pPr>
            <a:r>
              <a:rPr lang="en-US" sz="3799">
                <a:solidFill>
                  <a:srgbClr val="000000"/>
                </a:solidFill>
                <a:latin typeface="Open Sans 1"/>
                <a:ea typeface="Open Sans 1"/>
                <a:cs typeface="Open Sans 1"/>
                <a:sym typeface="Open Sans 1"/>
              </a:rPr>
              <a:t> </a:t>
            </a:r>
            <a:endParaRPr lang="en-US" sz="3799">
              <a:solidFill>
                <a:srgbClr val="61218F"/>
              </a:solidFill>
              <a:latin typeface="Open Sans 1"/>
              <a:ea typeface="Open Sans 1"/>
              <a:cs typeface="Open Sans 1"/>
              <a:sym typeface="Open Sans 1"/>
            </a:endParaRPr>
          </a:p>
          <a:p>
            <a:pPr algn="l">
              <a:lnSpc>
                <a:spcPts val="5319"/>
              </a:lnSpc>
            </a:pPr>
            <a:endParaRPr lang="en-US" sz="3799">
              <a:solidFill>
                <a:srgbClr val="61218F"/>
              </a:solidFill>
              <a:latin typeface="Open Sans 1"/>
              <a:ea typeface="Open Sans 1"/>
              <a:cs typeface="Open Sans 1"/>
              <a:sym typeface="Open Sans 1"/>
            </a:endParaRPr>
          </a:p>
        </p:txBody>
      </p:sp>
      <p:grpSp>
        <p:nvGrpSpPr>
          <p:cNvPr id="9" name="Group 3">
            <a:extLst>
              <a:ext uri="{FF2B5EF4-FFF2-40B4-BE49-F238E27FC236}">
                <a16:creationId xmlns:a16="http://schemas.microsoft.com/office/drawing/2014/main" id="{30ABD476-F94D-B316-58BD-F84B3D6BC410}"/>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9660C56C-C068-271B-38A3-FC2384F1F687}"/>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1CB12BEA-412D-28E1-F458-1241832A02D3}"/>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4" name="TextBox 3">
            <a:extLst>
              <a:ext uri="{FF2B5EF4-FFF2-40B4-BE49-F238E27FC236}">
                <a16:creationId xmlns:a16="http://schemas.microsoft.com/office/drawing/2014/main" id="{72ED1F76-681F-3902-2B5F-BDA6C5FAF6E8}"/>
              </a:ext>
            </a:extLst>
          </p:cNvPr>
          <p:cNvSpPr txBox="1"/>
          <p:nvPr/>
        </p:nvSpPr>
        <p:spPr>
          <a:xfrm>
            <a:off x="6849141" y="4120055"/>
            <a:ext cx="4589719" cy="1015663"/>
          </a:xfrm>
          <a:prstGeom prst="rect">
            <a:avLst/>
          </a:prstGeom>
          <a:noFill/>
        </p:spPr>
        <p:txBody>
          <a:bodyPr wrap="none" lIns="91440" tIns="45720" rIns="91440" bIns="45720" rtlCol="0" anchor="t">
            <a:spAutoFit/>
          </a:bodyPr>
          <a:lstStyle/>
          <a:p>
            <a:pPr algn="ctr"/>
            <a:r>
              <a:rPr lang="en-US" sz="6000" b="1">
                <a:solidFill>
                  <a:srgbClr val="7030A0"/>
                </a:solidFill>
                <a:latin typeface="Open Sans Extra Bold"/>
                <a:ea typeface="Open Sans Extra Bold"/>
                <a:cs typeface="Open Sans Extra Bold"/>
              </a:rPr>
              <a:t>Questions?</a:t>
            </a:r>
            <a:endParaRPr lang="en-US">
              <a:latin typeface="Open Sans Extra Bold"/>
              <a:ea typeface="Open Sans Extra Bold"/>
              <a:cs typeface="Open Sans Extra Bold"/>
            </a:endParaRPr>
          </a:p>
        </p:txBody>
      </p:sp>
    </p:spTree>
    <p:extLst>
      <p:ext uri="{BB962C8B-B14F-4D97-AF65-F5344CB8AC3E}">
        <p14:creationId xmlns:p14="http://schemas.microsoft.com/office/powerpoint/2010/main" val="931212050"/>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A3BF91E-59E4-1801-F109-0462944E35B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8BBC496-9338-B804-41D0-739F592D9D91}"/>
              </a:ext>
            </a:extLst>
          </p:cNvPr>
          <p:cNvSpPr txBox="1"/>
          <p:nvPr/>
        </p:nvSpPr>
        <p:spPr>
          <a:xfrm>
            <a:off x="427800" y="1608930"/>
            <a:ext cx="11872431" cy="1300292"/>
          </a:xfrm>
          <a:prstGeom prst="rect">
            <a:avLst/>
          </a:prstGeom>
        </p:spPr>
        <p:txBody>
          <a:bodyPr lIns="0" tIns="0" rIns="0" bIns="0" rtlCol="0" anchor="t">
            <a:spAutoFit/>
          </a:bodyPr>
          <a:lstStyle/>
          <a:p>
            <a:pPr algn="l">
              <a:lnSpc>
                <a:spcPts val="5319"/>
              </a:lnSpc>
            </a:pPr>
            <a:r>
              <a:rPr lang="en-US" sz="3799">
                <a:solidFill>
                  <a:srgbClr val="000000"/>
                </a:solidFill>
                <a:latin typeface="Open Sans 1"/>
                <a:ea typeface="Open Sans 1"/>
                <a:cs typeface="Open Sans 1"/>
                <a:sym typeface="Open Sans 1"/>
              </a:rPr>
              <a:t> </a:t>
            </a:r>
            <a:endParaRPr lang="en-US" sz="3799">
              <a:solidFill>
                <a:srgbClr val="61218F"/>
              </a:solidFill>
              <a:latin typeface="Open Sans 1"/>
              <a:ea typeface="Open Sans 1"/>
              <a:cs typeface="Open Sans 1"/>
              <a:sym typeface="Open Sans 1"/>
            </a:endParaRPr>
          </a:p>
          <a:p>
            <a:pPr algn="l">
              <a:lnSpc>
                <a:spcPts val="5319"/>
              </a:lnSpc>
            </a:pPr>
            <a:endParaRPr lang="en-US" sz="3799">
              <a:solidFill>
                <a:srgbClr val="61218F"/>
              </a:solidFill>
              <a:latin typeface="Open Sans 1"/>
              <a:ea typeface="Open Sans 1"/>
              <a:cs typeface="Open Sans 1"/>
              <a:sym typeface="Open Sans 1"/>
            </a:endParaRPr>
          </a:p>
        </p:txBody>
      </p:sp>
      <p:grpSp>
        <p:nvGrpSpPr>
          <p:cNvPr id="9" name="Group 3">
            <a:extLst>
              <a:ext uri="{FF2B5EF4-FFF2-40B4-BE49-F238E27FC236}">
                <a16:creationId xmlns:a16="http://schemas.microsoft.com/office/drawing/2014/main" id="{7DA25B10-7534-6D3D-EECA-CD9D51182C94}"/>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314E4D23-5117-C79C-1565-299E9EAB0E5F}"/>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94A9C39E-E84A-2341-76BF-711716F9E8A9}"/>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4" name="TextBox 3">
            <a:extLst>
              <a:ext uri="{FF2B5EF4-FFF2-40B4-BE49-F238E27FC236}">
                <a16:creationId xmlns:a16="http://schemas.microsoft.com/office/drawing/2014/main" id="{83496939-F95D-19D4-B271-BF8736F6C6A2}"/>
              </a:ext>
            </a:extLst>
          </p:cNvPr>
          <p:cNvSpPr txBox="1"/>
          <p:nvPr/>
        </p:nvSpPr>
        <p:spPr>
          <a:xfrm>
            <a:off x="4252276" y="4174004"/>
            <a:ext cx="9783447" cy="1938992"/>
          </a:xfrm>
          <a:prstGeom prst="rect">
            <a:avLst/>
          </a:prstGeom>
          <a:noFill/>
        </p:spPr>
        <p:txBody>
          <a:bodyPr wrap="square" lIns="91440" tIns="45720" rIns="91440" bIns="45720" rtlCol="0" anchor="t">
            <a:spAutoFit/>
          </a:bodyPr>
          <a:lstStyle/>
          <a:p>
            <a:pPr algn="ctr"/>
            <a:r>
              <a:rPr lang="en-US" sz="6000" b="1">
                <a:solidFill>
                  <a:srgbClr val="7030A0"/>
                </a:solidFill>
                <a:latin typeface="Open Sans Extra Bold"/>
                <a:ea typeface="Open Sans Extra Bold"/>
                <a:cs typeface="Open Sans Extra Bold"/>
              </a:rPr>
              <a:t>Practice Time with Hypothetical Scenarios</a:t>
            </a:r>
            <a:endParaRPr lang="en-US">
              <a:latin typeface="Open Sans Extra Bold"/>
              <a:ea typeface="Open Sans Extra Bold"/>
              <a:cs typeface="Open Sans Extra Bold"/>
            </a:endParaRPr>
          </a:p>
        </p:txBody>
      </p:sp>
    </p:spTree>
    <p:extLst>
      <p:ext uri="{BB962C8B-B14F-4D97-AF65-F5344CB8AC3E}">
        <p14:creationId xmlns:p14="http://schemas.microsoft.com/office/powerpoint/2010/main" val="1128909836"/>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EA90B316-D219-5A13-6035-8170418526F6}"/>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28CDEF68-322D-BE12-DD8D-255624734D52}"/>
              </a:ext>
            </a:extLst>
          </p:cNvPr>
          <p:cNvSpPr txBox="1"/>
          <p:nvPr/>
        </p:nvSpPr>
        <p:spPr>
          <a:xfrm>
            <a:off x="9806365" y="2064751"/>
            <a:ext cx="7794522" cy="6155531"/>
          </a:xfrm>
          <a:prstGeom prst="rect">
            <a:avLst/>
          </a:prstGeom>
        </p:spPr>
        <p:txBody>
          <a:bodyPr wrap="square" lIns="0" tIns="0" rIns="0" bIns="0" rtlCol="0" anchor="t">
            <a:spAutoFit/>
          </a:bodyPr>
          <a:lstStyle/>
          <a:p>
            <a:r>
              <a:rPr lang="en-US" sz="4000" b="1">
                <a:solidFill>
                  <a:srgbClr val="61218F"/>
                </a:solidFill>
                <a:latin typeface="Open Sans"/>
                <a:ea typeface="Open Sans"/>
                <a:cs typeface="Open Sans"/>
              </a:rPr>
              <a:t>For over 30 years, the Tennessee Justice Center has been standing with vulnerable Tennessee families and helping them access basic necessities of life.</a:t>
            </a:r>
            <a:endParaRPr lang="en-US" sz="4000">
              <a:latin typeface="Open Sans"/>
              <a:ea typeface="Open Sans"/>
              <a:cs typeface="Open Sans"/>
            </a:endParaRPr>
          </a:p>
          <a:p>
            <a:endParaRPr lang="en-US" sz="4000" b="1">
              <a:solidFill>
                <a:srgbClr val="61218F"/>
              </a:solidFill>
              <a:latin typeface="Open Sans"/>
              <a:ea typeface="Open Sans"/>
              <a:cs typeface="Open Sans"/>
            </a:endParaRPr>
          </a:p>
          <a:p>
            <a:pPr marL="571500" indent="-571500">
              <a:buFont typeface="Arial"/>
              <a:buChar char="•"/>
            </a:pPr>
            <a:r>
              <a:rPr lang="en-US" sz="4000">
                <a:solidFill>
                  <a:srgbClr val="61218F"/>
                </a:solidFill>
                <a:latin typeface="Open Sans"/>
                <a:ea typeface="Open Sans"/>
                <a:cs typeface="Open Sans"/>
              </a:rPr>
              <a:t>Individual case work</a:t>
            </a:r>
            <a:endParaRPr lang="en-US" sz="4000">
              <a:latin typeface="Open Sans"/>
              <a:ea typeface="Open Sans"/>
              <a:cs typeface="Open Sans"/>
            </a:endParaRPr>
          </a:p>
          <a:p>
            <a:pPr marL="571500" indent="-571500">
              <a:buFont typeface="Arial"/>
              <a:buChar char="•"/>
            </a:pPr>
            <a:r>
              <a:rPr lang="en-US" sz="4000">
                <a:solidFill>
                  <a:srgbClr val="61218F"/>
                </a:solidFill>
                <a:latin typeface="Open Sans"/>
                <a:ea typeface="Open Sans"/>
                <a:cs typeface="Open Sans"/>
              </a:rPr>
              <a:t>Leveraging our knowledge</a:t>
            </a:r>
            <a:endParaRPr lang="en-US" sz="4000">
              <a:latin typeface="Open Sans"/>
              <a:ea typeface="Open Sans"/>
              <a:cs typeface="Open Sans"/>
            </a:endParaRPr>
          </a:p>
          <a:p>
            <a:pPr marL="571500" indent="-571500">
              <a:buFont typeface="Arial"/>
              <a:buChar char="•"/>
            </a:pPr>
            <a:r>
              <a:rPr lang="en-US" sz="4000">
                <a:solidFill>
                  <a:srgbClr val="61218F"/>
                </a:solidFill>
                <a:latin typeface="Open Sans"/>
                <a:ea typeface="Open Sans"/>
                <a:cs typeface="Open Sans"/>
              </a:rPr>
              <a:t>Moving systems</a:t>
            </a:r>
            <a:endParaRPr lang="en-US" sz="4000">
              <a:latin typeface="Open Sans"/>
              <a:ea typeface="Open Sans"/>
              <a:cs typeface="Open Sans"/>
            </a:endParaRPr>
          </a:p>
        </p:txBody>
      </p:sp>
      <p:grpSp>
        <p:nvGrpSpPr>
          <p:cNvPr id="9" name="Group 3">
            <a:extLst>
              <a:ext uri="{FF2B5EF4-FFF2-40B4-BE49-F238E27FC236}">
                <a16:creationId xmlns:a16="http://schemas.microsoft.com/office/drawing/2014/main" id="{FCC07FCF-35FD-425E-72FC-E7AB3C1352B1}"/>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7F22E783-EA65-E187-B216-0FA894DAFB8D}"/>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37BD544A-C495-8D1F-5D0F-A83A30B68E5C}"/>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pic>
        <p:nvPicPr>
          <p:cNvPr id="2" name="Picture 1">
            <a:extLst>
              <a:ext uri="{FF2B5EF4-FFF2-40B4-BE49-F238E27FC236}">
                <a16:creationId xmlns:a16="http://schemas.microsoft.com/office/drawing/2014/main" id="{B784B8A7-9E29-14BC-71D9-08747BFE47F2}"/>
              </a:ext>
            </a:extLst>
          </p:cNvPr>
          <p:cNvPicPr>
            <a:picLocks noChangeAspect="1"/>
          </p:cNvPicPr>
          <p:nvPr/>
        </p:nvPicPr>
        <p:blipFill>
          <a:blip r:embed="rId6"/>
          <a:srcRect l="18000" r="12014"/>
          <a:stretch>
            <a:fillRect/>
          </a:stretch>
        </p:blipFill>
        <p:spPr>
          <a:xfrm>
            <a:off x="564636" y="2067485"/>
            <a:ext cx="6888534" cy="6555441"/>
          </a:xfrm>
          <a:prstGeom prst="ellipse">
            <a:avLst/>
          </a:prstGeom>
        </p:spPr>
      </p:pic>
    </p:spTree>
    <p:extLst>
      <p:ext uri="{BB962C8B-B14F-4D97-AF65-F5344CB8AC3E}">
        <p14:creationId xmlns:p14="http://schemas.microsoft.com/office/powerpoint/2010/main" val="695919607"/>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84B85F05-DD64-308F-2806-3C48F482B21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C02905F-BCE9-F045-CDE6-5A34C034A230}"/>
              </a:ext>
            </a:extLst>
          </p:cNvPr>
          <p:cNvSpPr txBox="1"/>
          <p:nvPr/>
        </p:nvSpPr>
        <p:spPr>
          <a:xfrm>
            <a:off x="427800" y="1608930"/>
            <a:ext cx="11872431" cy="1300292"/>
          </a:xfrm>
          <a:prstGeom prst="rect">
            <a:avLst/>
          </a:prstGeom>
        </p:spPr>
        <p:txBody>
          <a:bodyPr lIns="0" tIns="0" rIns="0" bIns="0" rtlCol="0" anchor="t">
            <a:spAutoFit/>
          </a:bodyPr>
          <a:lstStyle/>
          <a:p>
            <a:pPr algn="l">
              <a:lnSpc>
                <a:spcPts val="5319"/>
              </a:lnSpc>
            </a:pPr>
            <a:r>
              <a:rPr lang="en-US" sz="3799">
                <a:solidFill>
                  <a:srgbClr val="000000"/>
                </a:solidFill>
                <a:latin typeface="Open Sans 1"/>
                <a:ea typeface="Open Sans 1"/>
                <a:cs typeface="Open Sans 1"/>
                <a:sym typeface="Open Sans 1"/>
              </a:rPr>
              <a:t> </a:t>
            </a:r>
            <a:endParaRPr lang="en-US" sz="3799">
              <a:solidFill>
                <a:srgbClr val="61218F"/>
              </a:solidFill>
              <a:latin typeface="Open Sans 1"/>
              <a:ea typeface="Open Sans 1"/>
              <a:cs typeface="Open Sans 1"/>
              <a:sym typeface="Open Sans 1"/>
            </a:endParaRPr>
          </a:p>
          <a:p>
            <a:pPr algn="l">
              <a:lnSpc>
                <a:spcPts val="5319"/>
              </a:lnSpc>
            </a:pPr>
            <a:endParaRPr lang="en-US" sz="3799">
              <a:solidFill>
                <a:srgbClr val="61218F"/>
              </a:solidFill>
              <a:latin typeface="Open Sans 1"/>
              <a:ea typeface="Open Sans 1"/>
              <a:cs typeface="Open Sans 1"/>
              <a:sym typeface="Open Sans 1"/>
            </a:endParaRPr>
          </a:p>
        </p:txBody>
      </p:sp>
      <p:grpSp>
        <p:nvGrpSpPr>
          <p:cNvPr id="9" name="Group 3">
            <a:extLst>
              <a:ext uri="{FF2B5EF4-FFF2-40B4-BE49-F238E27FC236}">
                <a16:creationId xmlns:a16="http://schemas.microsoft.com/office/drawing/2014/main" id="{B42BA2F4-A562-54AB-D724-92DA35747BFB}"/>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0D555B7C-6851-6DEE-D8F4-1D55F6E91FEC}"/>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D5C865F0-4479-52D4-4957-8160D0B587BF}"/>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5" name="TextBox 7">
            <a:extLst>
              <a:ext uri="{FF2B5EF4-FFF2-40B4-BE49-F238E27FC236}">
                <a16:creationId xmlns:a16="http://schemas.microsoft.com/office/drawing/2014/main" id="{31181052-06A3-A477-E9AD-2AA992971437}"/>
              </a:ext>
            </a:extLst>
          </p:cNvPr>
          <p:cNvSpPr txBox="1"/>
          <p:nvPr/>
        </p:nvSpPr>
        <p:spPr>
          <a:xfrm>
            <a:off x="914254" y="684325"/>
            <a:ext cx="6003884" cy="903608"/>
          </a:xfrm>
          <a:prstGeom prst="rect">
            <a:avLst/>
          </a:prstGeom>
        </p:spPr>
        <p:txBody>
          <a:bodyPr wrap="square" lIns="0" tIns="0" rIns="0" bIns="0" rtlCol="0" anchor="t">
            <a:spAutoFit/>
          </a:bodyPr>
          <a:lstStyle/>
          <a:p>
            <a:pPr algn="l">
              <a:lnSpc>
                <a:spcPts val="7421"/>
              </a:lnSpc>
            </a:pPr>
            <a:r>
              <a:rPr lang="en-US" sz="5300" b="1">
                <a:solidFill>
                  <a:srgbClr val="61218F"/>
                </a:solidFill>
                <a:latin typeface="Open Sans Extra Bold"/>
                <a:ea typeface="Open Sans Extra Bold"/>
                <a:cs typeface="Open Sans Extra Bold"/>
                <a:sym typeface="Open Sans Extra Bold"/>
              </a:rPr>
              <a:t>CONTACT US!</a:t>
            </a:r>
            <a:endParaRPr lang="en-US" sz="5300" b="1">
              <a:solidFill>
                <a:srgbClr val="61218F"/>
              </a:solidFill>
              <a:latin typeface="Open Sans Extra Bold"/>
              <a:ea typeface="Open Sans Extra Bold"/>
              <a:cs typeface="Open Sans Extra Bold"/>
            </a:endParaRPr>
          </a:p>
        </p:txBody>
      </p:sp>
      <p:grpSp>
        <p:nvGrpSpPr>
          <p:cNvPr id="16" name="Group 10">
            <a:extLst>
              <a:ext uri="{FF2B5EF4-FFF2-40B4-BE49-F238E27FC236}">
                <a16:creationId xmlns:a16="http://schemas.microsoft.com/office/drawing/2014/main" id="{8E3DE03F-F0A4-DA4E-66CF-02FC028E7DC5}"/>
              </a:ext>
            </a:extLst>
          </p:cNvPr>
          <p:cNvGrpSpPr/>
          <p:nvPr/>
        </p:nvGrpSpPr>
        <p:grpSpPr>
          <a:xfrm>
            <a:off x="12005422" y="3727971"/>
            <a:ext cx="442446" cy="442446"/>
            <a:chOff x="0" y="0"/>
            <a:chExt cx="812800" cy="812800"/>
          </a:xfrm>
        </p:grpSpPr>
        <p:sp>
          <p:nvSpPr>
            <p:cNvPr id="14" name="Freeform 11">
              <a:extLst>
                <a:ext uri="{FF2B5EF4-FFF2-40B4-BE49-F238E27FC236}">
                  <a16:creationId xmlns:a16="http://schemas.microsoft.com/office/drawing/2014/main" id="{A8C7E793-8837-AB06-5280-2C45586669C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1218F"/>
            </a:solidFill>
            <a:ln w="9525" cap="sq">
              <a:solidFill>
                <a:srgbClr val="61218F"/>
              </a:solidFill>
              <a:prstDash val="solid"/>
              <a:miter/>
            </a:ln>
          </p:spPr>
          <p:txBody>
            <a:bodyPr/>
            <a:lstStyle/>
            <a:p>
              <a:endParaRPr lang="en-US"/>
            </a:p>
          </p:txBody>
        </p:sp>
        <p:sp>
          <p:nvSpPr>
            <p:cNvPr id="15" name="TextBox 12">
              <a:extLst>
                <a:ext uri="{FF2B5EF4-FFF2-40B4-BE49-F238E27FC236}">
                  <a16:creationId xmlns:a16="http://schemas.microsoft.com/office/drawing/2014/main" id="{FE4AEB57-3B4C-3E4F-1195-C09C8B87AF9A}"/>
                </a:ext>
              </a:extLst>
            </p:cNvPr>
            <p:cNvSpPr txBox="1"/>
            <p:nvPr/>
          </p:nvSpPr>
          <p:spPr>
            <a:xfrm>
              <a:off x="76200" y="47625"/>
              <a:ext cx="660400" cy="688975"/>
            </a:xfrm>
            <a:prstGeom prst="rect">
              <a:avLst/>
            </a:prstGeom>
          </p:spPr>
          <p:txBody>
            <a:bodyPr lIns="228205" tIns="228205" rIns="228205" bIns="228205" rtlCol="0" anchor="ctr"/>
            <a:lstStyle/>
            <a:p>
              <a:pPr algn="ctr">
                <a:lnSpc>
                  <a:spcPts val="1262"/>
                </a:lnSpc>
              </a:pPr>
              <a:endParaRPr/>
            </a:p>
          </p:txBody>
        </p:sp>
      </p:grpSp>
      <p:sp>
        <p:nvSpPr>
          <p:cNvPr id="18" name="Freeform 13">
            <a:extLst>
              <a:ext uri="{FF2B5EF4-FFF2-40B4-BE49-F238E27FC236}">
                <a16:creationId xmlns:a16="http://schemas.microsoft.com/office/drawing/2014/main" id="{2F3D96D7-3E8F-DDCB-A4AA-835EC5BB7EB6}"/>
              </a:ext>
            </a:extLst>
          </p:cNvPr>
          <p:cNvSpPr/>
          <p:nvPr/>
        </p:nvSpPr>
        <p:spPr>
          <a:xfrm>
            <a:off x="12157820" y="3801873"/>
            <a:ext cx="139219" cy="294642"/>
          </a:xfrm>
          <a:custGeom>
            <a:avLst/>
            <a:gdLst/>
            <a:ahLst/>
            <a:cxnLst/>
            <a:rect l="l" t="t" r="r" b="b"/>
            <a:pathLst>
              <a:path w="139219" h="294642">
                <a:moveTo>
                  <a:pt x="0" y="0"/>
                </a:moveTo>
                <a:lnTo>
                  <a:pt x="139219" y="0"/>
                </a:lnTo>
                <a:lnTo>
                  <a:pt x="139219" y="294642"/>
                </a:lnTo>
                <a:lnTo>
                  <a:pt x="0" y="29464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TextBox 14">
            <a:extLst>
              <a:ext uri="{FF2B5EF4-FFF2-40B4-BE49-F238E27FC236}">
                <a16:creationId xmlns:a16="http://schemas.microsoft.com/office/drawing/2014/main" id="{D1624AD9-28A0-D6BA-5EBF-BBCEAEC3D1B7}"/>
              </a:ext>
            </a:extLst>
          </p:cNvPr>
          <p:cNvSpPr txBox="1"/>
          <p:nvPr/>
        </p:nvSpPr>
        <p:spPr>
          <a:xfrm>
            <a:off x="12677268" y="3690432"/>
            <a:ext cx="2451780" cy="434929"/>
          </a:xfrm>
          <a:prstGeom prst="rect">
            <a:avLst/>
          </a:prstGeom>
        </p:spPr>
        <p:txBody>
          <a:bodyPr lIns="0" tIns="0" rIns="0" bIns="0" rtlCol="0" anchor="t">
            <a:spAutoFit/>
          </a:bodyPr>
          <a:lstStyle/>
          <a:p>
            <a:pPr algn="l">
              <a:lnSpc>
                <a:spcPts val="3774"/>
              </a:lnSpc>
            </a:pPr>
            <a:r>
              <a:rPr lang="en-US" sz="2344" spc="114">
                <a:solidFill>
                  <a:srgbClr val="61218F"/>
                </a:solidFill>
                <a:latin typeface="Open Sans"/>
                <a:ea typeface="Open Sans"/>
                <a:cs typeface="Open Sans"/>
                <a:sym typeface="Open Sans"/>
              </a:rPr>
              <a:t>@TNJustice</a:t>
            </a:r>
          </a:p>
        </p:txBody>
      </p:sp>
      <p:grpSp>
        <p:nvGrpSpPr>
          <p:cNvPr id="24" name="Group 15">
            <a:extLst>
              <a:ext uri="{FF2B5EF4-FFF2-40B4-BE49-F238E27FC236}">
                <a16:creationId xmlns:a16="http://schemas.microsoft.com/office/drawing/2014/main" id="{C4552001-D683-F1E2-E3B2-CC1EE997C9E3}"/>
              </a:ext>
            </a:extLst>
          </p:cNvPr>
          <p:cNvGrpSpPr/>
          <p:nvPr/>
        </p:nvGrpSpPr>
        <p:grpSpPr>
          <a:xfrm>
            <a:off x="12006993" y="5008488"/>
            <a:ext cx="442446" cy="442446"/>
            <a:chOff x="0" y="0"/>
            <a:chExt cx="812800" cy="812800"/>
          </a:xfrm>
        </p:grpSpPr>
        <p:sp>
          <p:nvSpPr>
            <p:cNvPr id="22" name="Freeform 16">
              <a:extLst>
                <a:ext uri="{FF2B5EF4-FFF2-40B4-BE49-F238E27FC236}">
                  <a16:creationId xmlns:a16="http://schemas.microsoft.com/office/drawing/2014/main" id="{7C9CCD12-37E6-0DFA-264A-BA39D331172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1218F"/>
            </a:solidFill>
            <a:ln w="9525" cap="sq">
              <a:solidFill>
                <a:srgbClr val="61218F"/>
              </a:solidFill>
              <a:prstDash val="solid"/>
              <a:miter/>
            </a:ln>
          </p:spPr>
          <p:txBody>
            <a:bodyPr/>
            <a:lstStyle/>
            <a:p>
              <a:endParaRPr lang="en-US"/>
            </a:p>
          </p:txBody>
        </p:sp>
        <p:sp>
          <p:nvSpPr>
            <p:cNvPr id="23" name="TextBox 17">
              <a:extLst>
                <a:ext uri="{FF2B5EF4-FFF2-40B4-BE49-F238E27FC236}">
                  <a16:creationId xmlns:a16="http://schemas.microsoft.com/office/drawing/2014/main" id="{542B7F89-F6AB-21A9-FDD9-D5855DCBCF1E}"/>
                </a:ext>
              </a:extLst>
            </p:cNvPr>
            <p:cNvSpPr txBox="1"/>
            <p:nvPr/>
          </p:nvSpPr>
          <p:spPr>
            <a:xfrm>
              <a:off x="76200" y="47625"/>
              <a:ext cx="660400" cy="688975"/>
            </a:xfrm>
            <a:prstGeom prst="rect">
              <a:avLst/>
            </a:prstGeom>
          </p:spPr>
          <p:txBody>
            <a:bodyPr lIns="228205" tIns="228205" rIns="228205" bIns="228205" rtlCol="0" anchor="ctr"/>
            <a:lstStyle/>
            <a:p>
              <a:pPr algn="ctr">
                <a:lnSpc>
                  <a:spcPts val="1262"/>
                </a:lnSpc>
              </a:pPr>
              <a:endParaRPr/>
            </a:p>
          </p:txBody>
        </p:sp>
      </p:grpSp>
      <p:sp>
        <p:nvSpPr>
          <p:cNvPr id="26" name="Freeform 18">
            <a:extLst>
              <a:ext uri="{FF2B5EF4-FFF2-40B4-BE49-F238E27FC236}">
                <a16:creationId xmlns:a16="http://schemas.microsoft.com/office/drawing/2014/main" id="{3A39B181-AC8F-7C24-70B8-6997AA2F89A9}"/>
              </a:ext>
            </a:extLst>
          </p:cNvPr>
          <p:cNvSpPr/>
          <p:nvPr/>
        </p:nvSpPr>
        <p:spPr>
          <a:xfrm>
            <a:off x="12105362" y="5109428"/>
            <a:ext cx="245708" cy="245708"/>
          </a:xfrm>
          <a:custGeom>
            <a:avLst/>
            <a:gdLst/>
            <a:ahLst/>
            <a:cxnLst/>
            <a:rect l="l" t="t" r="r" b="b"/>
            <a:pathLst>
              <a:path w="245708" h="245708">
                <a:moveTo>
                  <a:pt x="0" y="0"/>
                </a:moveTo>
                <a:lnTo>
                  <a:pt x="245708" y="0"/>
                </a:lnTo>
                <a:lnTo>
                  <a:pt x="245708" y="245709"/>
                </a:lnTo>
                <a:lnTo>
                  <a:pt x="0" y="24570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8" name="TextBox 19">
            <a:extLst>
              <a:ext uri="{FF2B5EF4-FFF2-40B4-BE49-F238E27FC236}">
                <a16:creationId xmlns:a16="http://schemas.microsoft.com/office/drawing/2014/main" id="{58F05C57-FC3E-E20B-5B9E-488B65562A49}"/>
              </a:ext>
            </a:extLst>
          </p:cNvPr>
          <p:cNvSpPr txBox="1"/>
          <p:nvPr/>
        </p:nvSpPr>
        <p:spPr>
          <a:xfrm>
            <a:off x="12677268" y="4963545"/>
            <a:ext cx="2979033" cy="434929"/>
          </a:xfrm>
          <a:prstGeom prst="rect">
            <a:avLst/>
          </a:prstGeom>
        </p:spPr>
        <p:txBody>
          <a:bodyPr lIns="0" tIns="0" rIns="0" bIns="0" rtlCol="0" anchor="t">
            <a:spAutoFit/>
          </a:bodyPr>
          <a:lstStyle/>
          <a:p>
            <a:pPr algn="l">
              <a:lnSpc>
                <a:spcPts val="3774"/>
              </a:lnSpc>
            </a:pPr>
            <a:r>
              <a:rPr lang="en-US" sz="2344" spc="114">
                <a:solidFill>
                  <a:srgbClr val="61218F"/>
                </a:solidFill>
                <a:latin typeface="Open Sans"/>
                <a:ea typeface="Open Sans"/>
                <a:cs typeface="Open Sans"/>
                <a:sym typeface="Open Sans"/>
              </a:rPr>
              <a:t>@TNJusticeCenter</a:t>
            </a:r>
          </a:p>
        </p:txBody>
      </p:sp>
      <p:grpSp>
        <p:nvGrpSpPr>
          <p:cNvPr id="32" name="Group 20">
            <a:extLst>
              <a:ext uri="{FF2B5EF4-FFF2-40B4-BE49-F238E27FC236}">
                <a16:creationId xmlns:a16="http://schemas.microsoft.com/office/drawing/2014/main" id="{DF4BD6EA-38C1-2CE1-525E-8BFAC3EC660F}"/>
              </a:ext>
            </a:extLst>
          </p:cNvPr>
          <p:cNvGrpSpPr/>
          <p:nvPr/>
        </p:nvGrpSpPr>
        <p:grpSpPr>
          <a:xfrm>
            <a:off x="12005422" y="4349884"/>
            <a:ext cx="442446" cy="442446"/>
            <a:chOff x="0" y="-1"/>
            <a:chExt cx="812800" cy="812801"/>
          </a:xfrm>
        </p:grpSpPr>
        <p:sp>
          <p:nvSpPr>
            <p:cNvPr id="30" name="Freeform 21">
              <a:extLst>
                <a:ext uri="{FF2B5EF4-FFF2-40B4-BE49-F238E27FC236}">
                  <a16:creationId xmlns:a16="http://schemas.microsoft.com/office/drawing/2014/main" id="{98741ED9-AC1B-EE86-55A6-9047FBC2A506}"/>
                </a:ext>
              </a:extLst>
            </p:cNvPr>
            <p:cNvSpPr/>
            <p:nvPr/>
          </p:nvSpPr>
          <p:spPr>
            <a:xfrm>
              <a:off x="0" y="-1"/>
              <a:ext cx="812800" cy="81280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1218F"/>
            </a:solidFill>
            <a:ln w="9525" cap="sq">
              <a:solidFill>
                <a:srgbClr val="61218F"/>
              </a:solidFill>
              <a:prstDash val="solid"/>
              <a:miter/>
            </a:ln>
          </p:spPr>
          <p:txBody>
            <a:bodyPr/>
            <a:lstStyle/>
            <a:p>
              <a:endParaRPr lang="en-US"/>
            </a:p>
          </p:txBody>
        </p:sp>
        <p:sp>
          <p:nvSpPr>
            <p:cNvPr id="31" name="TextBox 22">
              <a:extLst>
                <a:ext uri="{FF2B5EF4-FFF2-40B4-BE49-F238E27FC236}">
                  <a16:creationId xmlns:a16="http://schemas.microsoft.com/office/drawing/2014/main" id="{BEAD7AD0-AC66-4E7C-7FD1-AD1E74A851FC}"/>
                </a:ext>
              </a:extLst>
            </p:cNvPr>
            <p:cNvSpPr txBox="1"/>
            <p:nvPr/>
          </p:nvSpPr>
          <p:spPr>
            <a:xfrm>
              <a:off x="76200" y="47625"/>
              <a:ext cx="660400" cy="688975"/>
            </a:xfrm>
            <a:prstGeom prst="rect">
              <a:avLst/>
            </a:prstGeom>
          </p:spPr>
          <p:txBody>
            <a:bodyPr lIns="228205" tIns="228205" rIns="228205" bIns="228205" rtlCol="0" anchor="ctr"/>
            <a:lstStyle/>
            <a:p>
              <a:pPr algn="ctr">
                <a:lnSpc>
                  <a:spcPts val="1262"/>
                </a:lnSpc>
              </a:pPr>
              <a:endParaRPr/>
            </a:p>
          </p:txBody>
        </p:sp>
      </p:grpSp>
      <p:sp>
        <p:nvSpPr>
          <p:cNvPr id="34" name="Freeform 23">
            <a:extLst>
              <a:ext uri="{FF2B5EF4-FFF2-40B4-BE49-F238E27FC236}">
                <a16:creationId xmlns:a16="http://schemas.microsoft.com/office/drawing/2014/main" id="{293B84B1-3D78-4028-AA6C-26BC027DE25D}"/>
              </a:ext>
            </a:extLst>
          </p:cNvPr>
          <p:cNvSpPr/>
          <p:nvPr/>
        </p:nvSpPr>
        <p:spPr>
          <a:xfrm>
            <a:off x="12097855" y="4442317"/>
            <a:ext cx="257580" cy="257580"/>
          </a:xfrm>
          <a:custGeom>
            <a:avLst/>
            <a:gdLst/>
            <a:ahLst/>
            <a:cxnLst/>
            <a:rect l="l" t="t" r="r" b="b"/>
            <a:pathLst>
              <a:path w="257580" h="257580">
                <a:moveTo>
                  <a:pt x="0" y="0"/>
                </a:moveTo>
                <a:lnTo>
                  <a:pt x="257580" y="0"/>
                </a:lnTo>
                <a:lnTo>
                  <a:pt x="257580" y="257580"/>
                </a:lnTo>
                <a:lnTo>
                  <a:pt x="0" y="25758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6" name="TextBox 24">
            <a:extLst>
              <a:ext uri="{FF2B5EF4-FFF2-40B4-BE49-F238E27FC236}">
                <a16:creationId xmlns:a16="http://schemas.microsoft.com/office/drawing/2014/main" id="{4A217407-FEA0-0E60-2BFB-FEC02168A89B}"/>
              </a:ext>
            </a:extLst>
          </p:cNvPr>
          <p:cNvSpPr txBox="1"/>
          <p:nvPr/>
        </p:nvSpPr>
        <p:spPr>
          <a:xfrm>
            <a:off x="12677268" y="4315240"/>
            <a:ext cx="1858399" cy="434929"/>
          </a:xfrm>
          <a:prstGeom prst="rect">
            <a:avLst/>
          </a:prstGeom>
        </p:spPr>
        <p:txBody>
          <a:bodyPr lIns="0" tIns="0" rIns="0" bIns="0" rtlCol="0" anchor="t">
            <a:spAutoFit/>
          </a:bodyPr>
          <a:lstStyle/>
          <a:p>
            <a:pPr algn="l">
              <a:lnSpc>
                <a:spcPts val="3774"/>
              </a:lnSpc>
            </a:pPr>
            <a:r>
              <a:rPr lang="en-US" sz="2344" spc="114">
                <a:solidFill>
                  <a:srgbClr val="61218F"/>
                </a:solidFill>
                <a:latin typeface="Open Sans"/>
                <a:ea typeface="Open Sans"/>
                <a:cs typeface="Open Sans"/>
                <a:sym typeface="Open Sans"/>
              </a:rPr>
              <a:t>@TNJustice</a:t>
            </a:r>
          </a:p>
        </p:txBody>
      </p:sp>
      <p:grpSp>
        <p:nvGrpSpPr>
          <p:cNvPr id="40" name="Group 25">
            <a:extLst>
              <a:ext uri="{FF2B5EF4-FFF2-40B4-BE49-F238E27FC236}">
                <a16:creationId xmlns:a16="http://schemas.microsoft.com/office/drawing/2014/main" id="{7BF47E07-87A8-E04E-2EE4-FAF8FE94747D}"/>
              </a:ext>
            </a:extLst>
          </p:cNvPr>
          <p:cNvGrpSpPr/>
          <p:nvPr/>
        </p:nvGrpSpPr>
        <p:grpSpPr>
          <a:xfrm>
            <a:off x="12007030" y="5666718"/>
            <a:ext cx="442446" cy="442446"/>
            <a:chOff x="0" y="0"/>
            <a:chExt cx="812800" cy="812800"/>
          </a:xfrm>
        </p:grpSpPr>
        <p:sp>
          <p:nvSpPr>
            <p:cNvPr id="38" name="Freeform 26">
              <a:extLst>
                <a:ext uri="{FF2B5EF4-FFF2-40B4-BE49-F238E27FC236}">
                  <a16:creationId xmlns:a16="http://schemas.microsoft.com/office/drawing/2014/main" id="{12B458E3-FEA5-DAA7-D3CF-95D393C1609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1218F"/>
            </a:solidFill>
            <a:ln w="9525" cap="sq">
              <a:solidFill>
                <a:srgbClr val="61218F"/>
              </a:solidFill>
              <a:prstDash val="solid"/>
              <a:miter/>
            </a:ln>
          </p:spPr>
          <p:txBody>
            <a:bodyPr/>
            <a:lstStyle/>
            <a:p>
              <a:endParaRPr lang="en-US"/>
            </a:p>
          </p:txBody>
        </p:sp>
        <p:sp>
          <p:nvSpPr>
            <p:cNvPr id="39" name="TextBox 27">
              <a:extLst>
                <a:ext uri="{FF2B5EF4-FFF2-40B4-BE49-F238E27FC236}">
                  <a16:creationId xmlns:a16="http://schemas.microsoft.com/office/drawing/2014/main" id="{844A5371-5678-B672-9699-7D13A84C0729}"/>
                </a:ext>
              </a:extLst>
            </p:cNvPr>
            <p:cNvSpPr txBox="1"/>
            <p:nvPr/>
          </p:nvSpPr>
          <p:spPr>
            <a:xfrm>
              <a:off x="76200" y="47625"/>
              <a:ext cx="660400" cy="688975"/>
            </a:xfrm>
            <a:prstGeom prst="rect">
              <a:avLst/>
            </a:prstGeom>
          </p:spPr>
          <p:txBody>
            <a:bodyPr lIns="228205" tIns="228205" rIns="228205" bIns="228205" rtlCol="0" anchor="ctr"/>
            <a:lstStyle/>
            <a:p>
              <a:pPr algn="ctr">
                <a:lnSpc>
                  <a:spcPts val="1262"/>
                </a:lnSpc>
              </a:pPr>
              <a:endParaRPr/>
            </a:p>
          </p:txBody>
        </p:sp>
      </p:grpSp>
      <p:sp>
        <p:nvSpPr>
          <p:cNvPr id="42" name="Freeform 28">
            <a:extLst>
              <a:ext uri="{FF2B5EF4-FFF2-40B4-BE49-F238E27FC236}">
                <a16:creationId xmlns:a16="http://schemas.microsoft.com/office/drawing/2014/main" id="{FBC24A2A-C764-2857-902B-203448394FF1}"/>
              </a:ext>
            </a:extLst>
          </p:cNvPr>
          <p:cNvSpPr/>
          <p:nvPr/>
        </p:nvSpPr>
        <p:spPr>
          <a:xfrm>
            <a:off x="12105362" y="5760047"/>
            <a:ext cx="263558" cy="276108"/>
          </a:xfrm>
          <a:custGeom>
            <a:avLst/>
            <a:gdLst/>
            <a:ahLst/>
            <a:cxnLst/>
            <a:rect l="l" t="t" r="r" b="b"/>
            <a:pathLst>
              <a:path w="263558" h="276108">
                <a:moveTo>
                  <a:pt x="0" y="0"/>
                </a:moveTo>
                <a:lnTo>
                  <a:pt x="263558" y="0"/>
                </a:lnTo>
                <a:lnTo>
                  <a:pt x="263558" y="276109"/>
                </a:lnTo>
                <a:lnTo>
                  <a:pt x="0" y="276109"/>
                </a:lnTo>
                <a:lnTo>
                  <a:pt x="0" y="0"/>
                </a:lnTo>
                <a:close/>
              </a:path>
            </a:pathLst>
          </a:custGeom>
          <a:blipFill>
            <a:blip>
              <a:extLst>
                <a:ext uri="{96DAC541-7B7A-43D3-8B79-37D633B846F1}">
                  <asvg:svgBlip xmlns:asvg="http://schemas.microsoft.com/office/drawing/2016/SVG/main" r:embed="rId9"/>
                </a:ext>
              </a:extLst>
            </a:blip>
            <a:stretch>
              <a:fillRect l="-58385" t="-54568" r="-58091" b="-52068"/>
            </a:stretch>
          </a:blipFill>
        </p:spPr>
        <p:txBody>
          <a:bodyPr/>
          <a:lstStyle/>
          <a:p>
            <a:endParaRPr lang="en-US"/>
          </a:p>
        </p:txBody>
      </p:sp>
      <p:sp>
        <p:nvSpPr>
          <p:cNvPr id="44" name="TextBox 29">
            <a:extLst>
              <a:ext uri="{FF2B5EF4-FFF2-40B4-BE49-F238E27FC236}">
                <a16:creationId xmlns:a16="http://schemas.microsoft.com/office/drawing/2014/main" id="{D0853C4C-8E41-14C1-4772-B5F5FBBD6811}"/>
              </a:ext>
            </a:extLst>
          </p:cNvPr>
          <p:cNvSpPr txBox="1"/>
          <p:nvPr/>
        </p:nvSpPr>
        <p:spPr>
          <a:xfrm>
            <a:off x="12677268" y="5633065"/>
            <a:ext cx="3434375" cy="434929"/>
          </a:xfrm>
          <a:prstGeom prst="rect">
            <a:avLst/>
          </a:prstGeom>
        </p:spPr>
        <p:txBody>
          <a:bodyPr lIns="0" tIns="0" rIns="0" bIns="0" rtlCol="0" anchor="t">
            <a:spAutoFit/>
          </a:bodyPr>
          <a:lstStyle/>
          <a:p>
            <a:pPr algn="l">
              <a:lnSpc>
                <a:spcPts val="3774"/>
              </a:lnSpc>
            </a:pPr>
            <a:r>
              <a:rPr lang="en-US" sz="2344" spc="114">
                <a:solidFill>
                  <a:srgbClr val="61218F"/>
                </a:solidFill>
                <a:latin typeface="Open Sans"/>
                <a:ea typeface="Open Sans"/>
                <a:cs typeface="Open Sans"/>
                <a:sym typeface="Open Sans"/>
              </a:rPr>
              <a:t>@company/</a:t>
            </a:r>
            <a:r>
              <a:rPr lang="en-US" sz="2344" spc="114" err="1">
                <a:solidFill>
                  <a:srgbClr val="61218F"/>
                </a:solidFill>
                <a:latin typeface="Open Sans"/>
                <a:ea typeface="Open Sans"/>
                <a:cs typeface="Open Sans"/>
                <a:sym typeface="Open Sans"/>
              </a:rPr>
              <a:t>TNJustice</a:t>
            </a:r>
            <a:endParaRPr lang="en-US" sz="2344" spc="114">
              <a:solidFill>
                <a:srgbClr val="61218F"/>
              </a:solidFill>
              <a:latin typeface="Open Sans"/>
              <a:ea typeface="Open Sans"/>
              <a:cs typeface="Open Sans"/>
              <a:sym typeface="Open Sans"/>
            </a:endParaRPr>
          </a:p>
        </p:txBody>
      </p:sp>
      <p:sp>
        <p:nvSpPr>
          <p:cNvPr id="46" name="TextBox 30">
            <a:extLst>
              <a:ext uri="{FF2B5EF4-FFF2-40B4-BE49-F238E27FC236}">
                <a16:creationId xmlns:a16="http://schemas.microsoft.com/office/drawing/2014/main" id="{8C048813-1A8C-120C-9693-7BFB8746AB6D}"/>
              </a:ext>
            </a:extLst>
          </p:cNvPr>
          <p:cNvSpPr txBox="1"/>
          <p:nvPr/>
        </p:nvSpPr>
        <p:spPr>
          <a:xfrm>
            <a:off x="11871289" y="2654564"/>
            <a:ext cx="5438254" cy="903608"/>
          </a:xfrm>
          <a:prstGeom prst="rect">
            <a:avLst/>
          </a:prstGeom>
        </p:spPr>
        <p:txBody>
          <a:bodyPr wrap="square" lIns="0" tIns="0" rIns="0" bIns="0" rtlCol="0" anchor="t">
            <a:spAutoFit/>
          </a:bodyPr>
          <a:lstStyle/>
          <a:p>
            <a:pPr>
              <a:lnSpc>
                <a:spcPts val="7421"/>
              </a:lnSpc>
            </a:pPr>
            <a:r>
              <a:rPr lang="en-US" sz="5301">
                <a:solidFill>
                  <a:srgbClr val="61218F"/>
                </a:solidFill>
                <a:latin typeface="Open Sans Extra Bold"/>
                <a:ea typeface="Open Sans Extra Bold"/>
                <a:cs typeface="Open Sans Extra Bold"/>
                <a:sym typeface="Open Sans Extra Bold"/>
              </a:rPr>
              <a:t>FOLLOW TJC</a:t>
            </a:r>
          </a:p>
        </p:txBody>
      </p:sp>
      <p:sp>
        <p:nvSpPr>
          <p:cNvPr id="48" name="TextBox 29">
            <a:extLst>
              <a:ext uri="{FF2B5EF4-FFF2-40B4-BE49-F238E27FC236}">
                <a16:creationId xmlns:a16="http://schemas.microsoft.com/office/drawing/2014/main" id="{78D0BA33-E0CA-EBB3-5905-AD1DA8544782}"/>
              </a:ext>
            </a:extLst>
          </p:cNvPr>
          <p:cNvSpPr txBox="1"/>
          <p:nvPr/>
        </p:nvSpPr>
        <p:spPr>
          <a:xfrm>
            <a:off x="11984948" y="6324948"/>
            <a:ext cx="4819013" cy="443070"/>
          </a:xfrm>
          <a:prstGeom prst="rect">
            <a:avLst/>
          </a:prstGeom>
        </p:spPr>
        <p:txBody>
          <a:bodyPr wrap="square" lIns="0" tIns="0" rIns="0" bIns="0" rtlCol="0" anchor="t">
            <a:spAutoFit/>
          </a:bodyPr>
          <a:lstStyle/>
          <a:p>
            <a:pPr algn="l">
              <a:lnSpc>
                <a:spcPts val="3774"/>
              </a:lnSpc>
            </a:pPr>
            <a:r>
              <a:rPr lang="en-US" sz="2344" b="1" i="1" spc="114">
                <a:solidFill>
                  <a:srgbClr val="61218F"/>
                </a:solidFill>
                <a:latin typeface="Open Sans"/>
                <a:ea typeface="Open Sans"/>
                <a:cs typeface="Open Sans"/>
                <a:sym typeface="Open Sans"/>
              </a:rPr>
              <a:t>or visit </a:t>
            </a:r>
            <a:r>
              <a:rPr lang="en-US" sz="2344" b="1" i="1" spc="114" err="1">
                <a:solidFill>
                  <a:srgbClr val="61218F"/>
                </a:solidFill>
                <a:latin typeface="Open Sans"/>
                <a:ea typeface="Open Sans"/>
                <a:cs typeface="Open Sans"/>
                <a:sym typeface="Open Sans"/>
              </a:rPr>
              <a:t>tnjustice.org</a:t>
            </a:r>
            <a:r>
              <a:rPr lang="en-US" sz="2344" b="1" i="1" spc="114">
                <a:solidFill>
                  <a:srgbClr val="61218F"/>
                </a:solidFill>
                <a:latin typeface="Open Sans"/>
                <a:ea typeface="Open Sans"/>
                <a:cs typeface="Open Sans"/>
                <a:sym typeface="Open Sans"/>
              </a:rPr>
              <a:t>/socials!</a:t>
            </a:r>
          </a:p>
        </p:txBody>
      </p:sp>
      <p:sp>
        <p:nvSpPr>
          <p:cNvPr id="50" name="TextBox 3">
            <a:extLst>
              <a:ext uri="{FF2B5EF4-FFF2-40B4-BE49-F238E27FC236}">
                <a16:creationId xmlns:a16="http://schemas.microsoft.com/office/drawing/2014/main" id="{CC40AE86-8DC9-6307-B83E-9F0A704533C0}"/>
              </a:ext>
            </a:extLst>
          </p:cNvPr>
          <p:cNvSpPr txBox="1"/>
          <p:nvPr/>
        </p:nvSpPr>
        <p:spPr>
          <a:xfrm>
            <a:off x="917943" y="2580420"/>
            <a:ext cx="8217776" cy="4786164"/>
          </a:xfrm>
          <a:prstGeom prst="rect">
            <a:avLst/>
          </a:prstGeom>
        </p:spPr>
        <p:txBody>
          <a:bodyPr wrap="square" lIns="0" tIns="0" rIns="0" bIns="0" rtlCol="0" anchor="t">
            <a:spAutoFit/>
          </a:bodyPr>
          <a:lstStyle/>
          <a:p>
            <a:pPr algn="just">
              <a:lnSpc>
                <a:spcPts val="4552"/>
              </a:lnSpc>
            </a:pPr>
            <a:r>
              <a:rPr lang="en-US" sz="3500" b="1">
                <a:solidFill>
                  <a:srgbClr val="61218F"/>
                </a:solidFill>
                <a:latin typeface="Open Sans"/>
                <a:ea typeface="Open Sans"/>
                <a:cs typeface="Open Sans"/>
                <a:sym typeface="Open Sans 1 Bold"/>
              </a:rPr>
              <a:t>Josiah Mezera</a:t>
            </a:r>
            <a:endParaRPr lang="en-US" sz="3500" b="1">
              <a:solidFill>
                <a:srgbClr val="61218F"/>
              </a:solidFill>
              <a:latin typeface="Open Sans"/>
              <a:ea typeface="Open Sans"/>
              <a:cs typeface="Open Sans"/>
            </a:endParaRPr>
          </a:p>
          <a:p>
            <a:pPr algn="just">
              <a:lnSpc>
                <a:spcPts val="4552"/>
              </a:lnSpc>
            </a:pPr>
            <a:r>
              <a:rPr lang="en-US" sz="3500">
                <a:solidFill>
                  <a:srgbClr val="61218F"/>
                </a:solidFill>
                <a:latin typeface="Open Sans"/>
                <a:ea typeface="Open Sans"/>
                <a:cs typeface="Open Sans"/>
                <a:sym typeface="Open Sans 1"/>
              </a:rPr>
              <a:t>Speer Foundation Fellow/Staff Attorney</a:t>
            </a:r>
            <a:endParaRPr lang="en-US" sz="3500">
              <a:solidFill>
                <a:srgbClr val="61218F"/>
              </a:solidFill>
              <a:latin typeface="Open Sans"/>
              <a:ea typeface="Open Sans"/>
              <a:cs typeface="Open Sans"/>
            </a:endParaRPr>
          </a:p>
          <a:p>
            <a:pPr algn="just">
              <a:lnSpc>
                <a:spcPts val="4552"/>
              </a:lnSpc>
            </a:pPr>
            <a:r>
              <a:rPr lang="en-US" sz="3500" u="sng">
                <a:solidFill>
                  <a:srgbClr val="61218F"/>
                </a:solidFill>
                <a:latin typeface="Open Sans"/>
                <a:ea typeface="Open Sans"/>
                <a:cs typeface="Open Sans"/>
                <a:sym typeface="Open Sans 1"/>
                <a:hlinkClick r:id="rId10" tooltip="mailto:sanderson@tnjustice.org"/>
              </a:rPr>
              <a:t>jmezera@tnjustice.org</a:t>
            </a:r>
            <a:endParaRPr lang="en-US" sz="3500" u="sng">
              <a:solidFill>
                <a:srgbClr val="61218F"/>
              </a:solidFill>
              <a:latin typeface="Open Sans"/>
              <a:ea typeface="Open Sans"/>
              <a:cs typeface="Open Sans"/>
            </a:endParaRPr>
          </a:p>
          <a:p>
            <a:pPr algn="just">
              <a:lnSpc>
                <a:spcPts val="4552"/>
              </a:lnSpc>
            </a:pPr>
            <a:endParaRPr lang="en-US" sz="3500" u="sng">
              <a:solidFill>
                <a:srgbClr val="61218F"/>
              </a:solidFill>
              <a:latin typeface="Open Sans"/>
              <a:ea typeface="Open Sans"/>
              <a:cs typeface="Open Sans"/>
            </a:endParaRPr>
          </a:p>
          <a:p>
            <a:pPr algn="just">
              <a:lnSpc>
                <a:spcPts val="4552"/>
              </a:lnSpc>
            </a:pPr>
            <a:r>
              <a:rPr lang="en-US" sz="3500" b="1">
                <a:solidFill>
                  <a:srgbClr val="61218F"/>
                </a:solidFill>
                <a:latin typeface="Open Sans"/>
                <a:ea typeface="Open Sans"/>
                <a:cs typeface="Open Sans"/>
              </a:rPr>
              <a:t>Anna Grace </a:t>
            </a:r>
            <a:r>
              <a:rPr lang="en-US" sz="3500" b="1" err="1">
                <a:solidFill>
                  <a:srgbClr val="61218F"/>
                </a:solidFill>
                <a:latin typeface="Open Sans"/>
                <a:ea typeface="Open Sans"/>
                <a:cs typeface="Open Sans"/>
              </a:rPr>
              <a:t>Dastugue</a:t>
            </a:r>
            <a:endParaRPr lang="en-US" sz="3500" err="1">
              <a:solidFill>
                <a:srgbClr val="000000"/>
              </a:solidFill>
              <a:latin typeface="Open Sans"/>
              <a:ea typeface="Open Sans"/>
              <a:cs typeface="Open Sans"/>
            </a:endParaRPr>
          </a:p>
          <a:p>
            <a:pPr algn="just">
              <a:lnSpc>
                <a:spcPts val="4552"/>
              </a:lnSpc>
            </a:pPr>
            <a:r>
              <a:rPr lang="en-US" sz="3500">
                <a:solidFill>
                  <a:srgbClr val="61218F"/>
                </a:solidFill>
                <a:latin typeface="Open Sans"/>
                <a:ea typeface="Open Sans"/>
                <a:cs typeface="Open Sans"/>
              </a:rPr>
              <a:t>Director of Nutrition Policy</a:t>
            </a:r>
            <a:endParaRPr lang="en-US" sz="3500">
              <a:solidFill>
                <a:srgbClr val="000000"/>
              </a:solidFill>
              <a:latin typeface="Open Sans"/>
              <a:ea typeface="Open Sans"/>
              <a:cs typeface="Open Sans"/>
            </a:endParaRPr>
          </a:p>
          <a:p>
            <a:pPr algn="just">
              <a:lnSpc>
                <a:spcPts val="4552"/>
              </a:lnSpc>
            </a:pPr>
            <a:r>
              <a:rPr lang="en-US" sz="3500" u="sng">
                <a:solidFill>
                  <a:srgbClr val="61218F"/>
                </a:solidFill>
                <a:latin typeface="Open Sans"/>
                <a:ea typeface="Open Sans"/>
                <a:cs typeface="Open Sans"/>
                <a:hlinkClick r:id="rId11"/>
              </a:rPr>
              <a:t>adastugue@tnjustice.org</a:t>
            </a:r>
            <a:endParaRPr lang="en-US" sz="3500">
              <a:solidFill>
                <a:srgbClr val="000000"/>
              </a:solidFill>
              <a:latin typeface="Open Sans"/>
              <a:ea typeface="Open Sans"/>
              <a:cs typeface="Open Sans"/>
            </a:endParaRPr>
          </a:p>
          <a:p>
            <a:pPr algn="just">
              <a:lnSpc>
                <a:spcPts val="4552"/>
              </a:lnSpc>
            </a:pPr>
            <a:endParaRPr lang="en-US" sz="3500" u="sng">
              <a:solidFill>
                <a:srgbClr val="61218F"/>
              </a:solidFill>
              <a:latin typeface="Open Sans"/>
              <a:ea typeface="Open Sans"/>
              <a:cs typeface="Open Sans"/>
            </a:endParaRPr>
          </a:p>
        </p:txBody>
      </p:sp>
    </p:spTree>
    <p:extLst>
      <p:ext uri="{BB962C8B-B14F-4D97-AF65-F5344CB8AC3E}">
        <p14:creationId xmlns:p14="http://schemas.microsoft.com/office/powerpoint/2010/main" val="171948145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2488D2E-8235-37C3-0009-26967D65943F}"/>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B9EE64D5-1375-8A85-BC68-AA15864F3172}"/>
              </a:ext>
            </a:extLst>
          </p:cNvPr>
          <p:cNvSpPr txBox="1"/>
          <p:nvPr/>
        </p:nvSpPr>
        <p:spPr>
          <a:xfrm>
            <a:off x="3444214" y="891093"/>
            <a:ext cx="11399569" cy="790409"/>
          </a:xfrm>
          <a:prstGeom prst="rect">
            <a:avLst/>
          </a:prstGeom>
        </p:spPr>
        <p:txBody>
          <a:bodyPr wrap="square" lIns="0" tIns="0" rIns="0" bIns="0" rtlCol="0" anchor="t">
            <a:spAutoFit/>
          </a:bodyPr>
          <a:lstStyle/>
          <a:p>
            <a:pPr algn="ctr">
              <a:lnSpc>
                <a:spcPts val="6581"/>
              </a:lnSpc>
            </a:pPr>
            <a:r>
              <a:rPr lang="en-US" sz="4700" b="1">
                <a:solidFill>
                  <a:srgbClr val="61218F"/>
                </a:solidFill>
                <a:latin typeface="Open Sans Extra Bold"/>
                <a:ea typeface="Open Sans Extra Bold"/>
                <a:cs typeface="Open Sans Extra Bold"/>
                <a:sym typeface="Open Sans Extra Bold"/>
              </a:rPr>
              <a:t>Agenda</a:t>
            </a:r>
            <a:endParaRPr lang="en-US" sz="4700" b="1">
              <a:solidFill>
                <a:srgbClr val="61218F"/>
              </a:solidFill>
              <a:latin typeface="Open Sans Extra Bold"/>
              <a:ea typeface="Open Sans Extra Bold"/>
              <a:cs typeface="Open Sans Extra Bold"/>
            </a:endParaRPr>
          </a:p>
        </p:txBody>
      </p:sp>
      <p:sp>
        <p:nvSpPr>
          <p:cNvPr id="5" name="TextBox 5">
            <a:extLst>
              <a:ext uri="{FF2B5EF4-FFF2-40B4-BE49-F238E27FC236}">
                <a16:creationId xmlns:a16="http://schemas.microsoft.com/office/drawing/2014/main" id="{C9EE8F51-41B7-82B8-3187-D8E3C01D52F1}"/>
              </a:ext>
            </a:extLst>
          </p:cNvPr>
          <p:cNvSpPr txBox="1"/>
          <p:nvPr/>
        </p:nvSpPr>
        <p:spPr>
          <a:xfrm>
            <a:off x="2606015" y="2103247"/>
            <a:ext cx="13075969" cy="5508559"/>
          </a:xfrm>
          <a:prstGeom prst="rect">
            <a:avLst/>
          </a:prstGeom>
        </p:spPr>
        <p:txBody>
          <a:bodyPr wrap="square" lIns="0" tIns="0" rIns="0" bIns="0" rtlCol="0" anchor="t">
            <a:spAutoFit/>
          </a:bodyPr>
          <a:lstStyle/>
          <a:p>
            <a:pPr algn="ctr">
              <a:lnSpc>
                <a:spcPts val="4759"/>
              </a:lnSpc>
            </a:pPr>
            <a:r>
              <a:rPr lang="en-US" sz="3700">
                <a:solidFill>
                  <a:srgbClr val="61218F"/>
                </a:solidFill>
                <a:latin typeface="Open Sans"/>
                <a:ea typeface="Open Sans"/>
                <a:cs typeface="Open Sans"/>
              </a:rPr>
              <a:t>Understanding the Population at Risk</a:t>
            </a:r>
            <a:endParaRPr lang="en-US"/>
          </a:p>
          <a:p>
            <a:pPr algn="ctr">
              <a:lnSpc>
                <a:spcPts val="4759"/>
              </a:lnSpc>
            </a:pPr>
            <a:r>
              <a:rPr lang="en-US" sz="3700">
                <a:solidFill>
                  <a:srgbClr val="61218F"/>
                </a:solidFill>
                <a:latin typeface="Open Sans"/>
                <a:ea typeface="Open Sans"/>
                <a:cs typeface="Open Sans"/>
              </a:rPr>
              <a:t>New Barriers Created by HR1</a:t>
            </a:r>
          </a:p>
          <a:p>
            <a:pPr algn="ctr">
              <a:lnSpc>
                <a:spcPts val="4759"/>
              </a:lnSpc>
            </a:pPr>
            <a:r>
              <a:rPr lang="en-US" sz="3700">
                <a:solidFill>
                  <a:srgbClr val="61218F"/>
                </a:solidFill>
                <a:latin typeface="Open Sans"/>
                <a:ea typeface="Open Sans"/>
                <a:cs typeface="Open Sans"/>
              </a:rPr>
              <a:t>SNAP Work Requirements</a:t>
            </a:r>
          </a:p>
          <a:p>
            <a:pPr algn="ctr">
              <a:lnSpc>
                <a:spcPts val="4759"/>
              </a:lnSpc>
            </a:pPr>
            <a:r>
              <a:rPr lang="en-US" sz="3700">
                <a:solidFill>
                  <a:srgbClr val="61218F"/>
                </a:solidFill>
                <a:latin typeface="Open Sans"/>
                <a:ea typeface="Open Sans"/>
                <a:cs typeface="Open Sans"/>
              </a:rPr>
              <a:t>Options to Increase Access</a:t>
            </a:r>
          </a:p>
          <a:p>
            <a:pPr lvl="1" algn="ctr">
              <a:lnSpc>
                <a:spcPts val="4759"/>
              </a:lnSpc>
            </a:pPr>
            <a:r>
              <a:rPr lang="en-US" sz="3700">
                <a:solidFill>
                  <a:srgbClr val="61218F"/>
                </a:solidFill>
                <a:latin typeface="Open Sans"/>
                <a:ea typeface="Open Sans"/>
                <a:cs typeface="Open Sans"/>
              </a:rPr>
              <a:t>Exemptions to the Work Requirement</a:t>
            </a:r>
          </a:p>
          <a:p>
            <a:pPr lvl="1" algn="ctr">
              <a:lnSpc>
                <a:spcPts val="4759"/>
              </a:lnSpc>
            </a:pPr>
            <a:r>
              <a:rPr lang="en-US" sz="3700">
                <a:solidFill>
                  <a:srgbClr val="61218F"/>
                </a:solidFill>
                <a:latin typeface="Open Sans"/>
                <a:ea typeface="Open Sans"/>
                <a:cs typeface="Open Sans"/>
              </a:rPr>
              <a:t>Medical Expenses</a:t>
            </a:r>
          </a:p>
          <a:p>
            <a:pPr algn="ctr">
              <a:lnSpc>
                <a:spcPts val="4759"/>
              </a:lnSpc>
            </a:pPr>
            <a:r>
              <a:rPr lang="en-US" sz="3700">
                <a:solidFill>
                  <a:srgbClr val="61218F"/>
                </a:solidFill>
                <a:latin typeface="Open Sans"/>
                <a:ea typeface="Open Sans"/>
                <a:cs typeface="Open Sans"/>
              </a:rPr>
              <a:t>Group Living Arrangements</a:t>
            </a:r>
          </a:p>
          <a:p>
            <a:pPr algn="ctr">
              <a:lnSpc>
                <a:spcPts val="4759"/>
              </a:lnSpc>
            </a:pPr>
            <a:r>
              <a:rPr lang="en-US" sz="3700">
                <a:solidFill>
                  <a:srgbClr val="61218F"/>
                </a:solidFill>
                <a:latin typeface="Open Sans"/>
                <a:ea typeface="Open Sans"/>
                <a:cs typeface="Open Sans"/>
              </a:rPr>
              <a:t>Q&amp;A</a:t>
            </a:r>
            <a:endParaRPr lang="en-US" sz="3700">
              <a:solidFill>
                <a:srgbClr val="61218F"/>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4759"/>
              </a:lnSpc>
            </a:pPr>
            <a:r>
              <a:rPr lang="en-US" sz="3700">
                <a:solidFill>
                  <a:srgbClr val="61218F"/>
                </a:solidFill>
                <a:latin typeface="Open Sans"/>
                <a:ea typeface="Open Sans"/>
                <a:cs typeface="Open Sans"/>
              </a:rPr>
              <a:t>Case Study Examples/Hypotheticals</a:t>
            </a:r>
          </a:p>
        </p:txBody>
      </p:sp>
      <p:grpSp>
        <p:nvGrpSpPr>
          <p:cNvPr id="9" name="Group 3">
            <a:extLst>
              <a:ext uri="{FF2B5EF4-FFF2-40B4-BE49-F238E27FC236}">
                <a16:creationId xmlns:a16="http://schemas.microsoft.com/office/drawing/2014/main" id="{5A420D93-F508-8E35-6EDE-BE4AF7A94864}"/>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5EA883AF-9824-59D6-6A07-D5F2B47B81EE}"/>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A959CCB6-D3A1-9876-8B86-3AD54C061E84}"/>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Tree>
    <p:extLst>
      <p:ext uri="{BB962C8B-B14F-4D97-AF65-F5344CB8AC3E}">
        <p14:creationId xmlns:p14="http://schemas.microsoft.com/office/powerpoint/2010/main" val="2641015084"/>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C812F8A-B209-503F-521A-BDF6A3263C44}"/>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2BD03EEB-CC60-283F-E794-A8F5C56DF55C}"/>
              </a:ext>
            </a:extLst>
          </p:cNvPr>
          <p:cNvSpPr txBox="1"/>
          <p:nvPr/>
        </p:nvSpPr>
        <p:spPr>
          <a:xfrm>
            <a:off x="563830" y="1375009"/>
            <a:ext cx="13075969" cy="1199687"/>
          </a:xfrm>
          <a:prstGeom prst="rect">
            <a:avLst/>
          </a:prstGeom>
        </p:spPr>
        <p:txBody>
          <a:bodyPr wrap="square" lIns="0" tIns="0" rIns="0" bIns="0" rtlCol="0" anchor="t">
            <a:spAutoFit/>
          </a:bodyPr>
          <a:lstStyle/>
          <a:p>
            <a:pPr marL="457200" indent="-457200" algn="l">
              <a:lnSpc>
                <a:spcPts val="4759"/>
              </a:lnSpc>
              <a:buFont typeface="Arial" panose="020B0604020202020204" pitchFamily="34" charset="0"/>
              <a:buChar char="•"/>
            </a:pPr>
            <a:endParaRPr lang="en-US" sz="3700">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a:p>
            <a:pPr marL="457200" indent="-457200" algn="l">
              <a:lnSpc>
                <a:spcPts val="4759"/>
              </a:lnSpc>
              <a:buFont typeface="Arial" panose="020B0604020202020204" pitchFamily="34" charset="0"/>
              <a:buChar char="•"/>
            </a:pPr>
            <a:endParaRPr lang="en-US" sz="3399" b="1">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p:txBody>
      </p:sp>
      <p:sp>
        <p:nvSpPr>
          <p:cNvPr id="11" name="Freeform 5">
            <a:extLst>
              <a:ext uri="{FF2B5EF4-FFF2-40B4-BE49-F238E27FC236}">
                <a16:creationId xmlns:a16="http://schemas.microsoft.com/office/drawing/2014/main" id="{53255DFE-F7EA-8BDC-63B9-B2C15A6C0FF1}"/>
              </a:ext>
            </a:extLst>
          </p:cNvPr>
          <p:cNvSpPr/>
          <p:nvPr/>
        </p:nvSpPr>
        <p:spPr>
          <a:xfrm>
            <a:off x="15571459" y="9297743"/>
            <a:ext cx="2390265" cy="1214017"/>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a:p>
        </p:txBody>
      </p:sp>
      <p:sp>
        <p:nvSpPr>
          <p:cNvPr id="3" name="TextBox 3">
            <a:extLst>
              <a:ext uri="{FF2B5EF4-FFF2-40B4-BE49-F238E27FC236}">
                <a16:creationId xmlns:a16="http://schemas.microsoft.com/office/drawing/2014/main" id="{B8E42B8A-FCBE-C1BE-4B58-B3F177AE1E1C}"/>
              </a:ext>
            </a:extLst>
          </p:cNvPr>
          <p:cNvSpPr txBox="1"/>
          <p:nvPr/>
        </p:nvSpPr>
        <p:spPr>
          <a:xfrm>
            <a:off x="1838498" y="554547"/>
            <a:ext cx="14552671" cy="793102"/>
          </a:xfrm>
          <a:prstGeom prst="rect">
            <a:avLst/>
          </a:prstGeom>
        </p:spPr>
        <p:txBody>
          <a:bodyPr wrap="square" lIns="0" tIns="0" rIns="0" bIns="0" rtlCol="0" anchor="t">
            <a:spAutoFit/>
          </a:bodyPr>
          <a:lstStyle/>
          <a:p>
            <a:pPr algn="ctr">
              <a:lnSpc>
                <a:spcPts val="6581"/>
              </a:lnSpc>
            </a:pPr>
            <a:r>
              <a:rPr lang="en-US" sz="4700" b="1">
                <a:solidFill>
                  <a:srgbClr val="61218F"/>
                </a:solidFill>
                <a:latin typeface="Open Sans Extra Bold"/>
                <a:ea typeface="Open Sans Extra Bold"/>
                <a:cs typeface="Open Sans Extra Bold"/>
                <a:sym typeface="Open Sans Extra Bold"/>
              </a:rPr>
              <a:t>Food Insecurity among Seniors &amp; Older Adults</a:t>
            </a:r>
            <a:endParaRPr lang="en-US"/>
          </a:p>
        </p:txBody>
      </p:sp>
      <p:sp>
        <p:nvSpPr>
          <p:cNvPr id="6" name="TextBox 5">
            <a:extLst>
              <a:ext uri="{FF2B5EF4-FFF2-40B4-BE49-F238E27FC236}">
                <a16:creationId xmlns:a16="http://schemas.microsoft.com/office/drawing/2014/main" id="{44DED15D-2AED-23D0-C3CE-C61D3B2E6235}"/>
              </a:ext>
            </a:extLst>
          </p:cNvPr>
          <p:cNvSpPr txBox="1"/>
          <p:nvPr/>
        </p:nvSpPr>
        <p:spPr>
          <a:xfrm>
            <a:off x="1676400" y="8520916"/>
            <a:ext cx="13075969" cy="529376"/>
          </a:xfrm>
          <a:prstGeom prst="rect">
            <a:avLst/>
          </a:prstGeom>
        </p:spPr>
        <p:txBody>
          <a:bodyPr wrap="square" lIns="0" tIns="0" rIns="0" bIns="0" rtlCol="0" anchor="t">
            <a:spAutoFit/>
          </a:bodyPr>
          <a:lstStyle/>
          <a:p>
            <a:pPr>
              <a:lnSpc>
                <a:spcPts val="4759"/>
              </a:lnSpc>
            </a:pPr>
            <a:r>
              <a:rPr lang="en-US" sz="2000">
                <a:solidFill>
                  <a:srgbClr val="61218F"/>
                </a:solidFill>
                <a:ea typeface="+mn-lt"/>
                <a:cs typeface="+mn-lt"/>
              </a:rPr>
              <a:t>SOURCE: </a:t>
            </a:r>
            <a:r>
              <a:rPr lang="en-US" sz="2000">
                <a:solidFill>
                  <a:srgbClr val="61218F"/>
                </a:solidFill>
                <a:ea typeface="+mn-lt"/>
                <a:cs typeface="+mn-lt"/>
                <a:hlinkClick r:id="rId5"/>
              </a:rPr>
              <a:t>Map the Meal Gap</a:t>
            </a:r>
            <a:r>
              <a:rPr lang="en-US" sz="2000">
                <a:solidFill>
                  <a:srgbClr val="61218F"/>
                </a:solidFill>
                <a:ea typeface="+mn-lt"/>
                <a:cs typeface="+mn-lt"/>
              </a:rPr>
              <a:t> &amp; </a:t>
            </a:r>
            <a:r>
              <a:rPr lang="en-US" sz="2000">
                <a:solidFill>
                  <a:srgbClr val="61218F"/>
                </a:solidFill>
                <a:ea typeface="+mn-lt"/>
                <a:cs typeface="+mn-lt"/>
                <a:hlinkClick r:id="rId6"/>
              </a:rPr>
              <a:t>Meals on Wheels</a:t>
            </a:r>
            <a:endParaRPr lang="en-US" sz="2000">
              <a:solidFill>
                <a:srgbClr val="000000"/>
              </a:solidFill>
              <a:latin typeface="Calibri"/>
              <a:ea typeface="Calibri"/>
              <a:cs typeface="Calibri"/>
            </a:endParaRPr>
          </a:p>
        </p:txBody>
      </p:sp>
      <p:sp>
        <p:nvSpPr>
          <p:cNvPr id="8" name="TextBox 5">
            <a:extLst>
              <a:ext uri="{FF2B5EF4-FFF2-40B4-BE49-F238E27FC236}">
                <a16:creationId xmlns:a16="http://schemas.microsoft.com/office/drawing/2014/main" id="{866647F8-5DAF-6640-D4F6-1BB5E38D222F}"/>
              </a:ext>
            </a:extLst>
          </p:cNvPr>
          <p:cNvSpPr txBox="1"/>
          <p:nvPr/>
        </p:nvSpPr>
        <p:spPr>
          <a:xfrm>
            <a:off x="1155037" y="4035439"/>
            <a:ext cx="15834934" cy="3985706"/>
          </a:xfrm>
          <a:prstGeom prst="rect">
            <a:avLst/>
          </a:prstGeom>
        </p:spPr>
        <p:txBody>
          <a:bodyPr wrap="square" lIns="0" tIns="0" rIns="0" bIns="0" rtlCol="0" anchor="t">
            <a:spAutoFit/>
          </a:bodyPr>
          <a:lstStyle/>
          <a:p>
            <a:pPr marL="571500" indent="-571500">
              <a:buFont typeface="Arial"/>
              <a:buChar char="•"/>
            </a:pPr>
            <a:r>
              <a:rPr lang="en-US" sz="3700">
                <a:solidFill>
                  <a:srgbClr val="61218F"/>
                </a:solidFill>
                <a:latin typeface="Open Sans"/>
                <a:ea typeface="Open Sans"/>
                <a:cs typeface="Open Sans"/>
              </a:rPr>
              <a:t>Food insecurity among older adults is rising as the population increase</a:t>
            </a:r>
          </a:p>
          <a:p>
            <a:pPr marL="571500" indent="-571500">
              <a:buFont typeface="Arial"/>
              <a:buChar char="•"/>
            </a:pPr>
            <a:r>
              <a:rPr lang="en-US" sz="3700">
                <a:solidFill>
                  <a:srgbClr val="61218F"/>
                </a:solidFill>
                <a:latin typeface="Open Sans"/>
                <a:ea typeface="Open Sans"/>
                <a:cs typeface="Open Sans"/>
              </a:rPr>
              <a:t>Disproportionately impacts older adults of color and grandfamilies</a:t>
            </a:r>
          </a:p>
          <a:p>
            <a:pPr marL="571500" indent="-571500">
              <a:buFont typeface="Arial"/>
              <a:buChar char="•"/>
            </a:pPr>
            <a:r>
              <a:rPr lang="en-US" sz="3700">
                <a:solidFill>
                  <a:srgbClr val="61218F"/>
                </a:solidFill>
                <a:latin typeface="Open Sans"/>
                <a:ea typeface="Open Sans"/>
                <a:cs typeface="Open Sans"/>
              </a:rPr>
              <a:t>Food insecurity is exacerbated by this population's unique needs and circumstances</a:t>
            </a:r>
            <a:endParaRPr lang="en-US"/>
          </a:p>
          <a:p>
            <a:pPr marL="571500" indent="-571500">
              <a:buFont typeface="Arial"/>
              <a:buChar char="•"/>
            </a:pPr>
            <a:r>
              <a:rPr lang="en-US" sz="3700">
                <a:solidFill>
                  <a:srgbClr val="61218F"/>
                </a:solidFill>
                <a:latin typeface="Open Sans"/>
                <a:ea typeface="Open Sans"/>
                <a:cs typeface="Open Sans"/>
              </a:rPr>
              <a:t>Conversely, food insecurity deepens chronic health conditions and diseases</a:t>
            </a:r>
          </a:p>
        </p:txBody>
      </p:sp>
      <p:graphicFrame>
        <p:nvGraphicFramePr>
          <p:cNvPr id="13" name="Table 12">
            <a:extLst>
              <a:ext uri="{FF2B5EF4-FFF2-40B4-BE49-F238E27FC236}">
                <a16:creationId xmlns:a16="http://schemas.microsoft.com/office/drawing/2014/main" id="{8DA65047-BFA1-8BE3-287A-7A702EAF2E4A}"/>
              </a:ext>
            </a:extLst>
          </p:cNvPr>
          <p:cNvGraphicFramePr>
            <a:graphicFrameLocks noGrp="1"/>
          </p:cNvGraphicFramePr>
          <p:nvPr>
            <p:extLst>
              <p:ext uri="{D42A27DB-BD31-4B8C-83A1-F6EECF244321}">
                <p14:modId xmlns:p14="http://schemas.microsoft.com/office/powerpoint/2010/main" val="500304669"/>
              </p:ext>
            </p:extLst>
          </p:nvPr>
        </p:nvGraphicFramePr>
        <p:xfrm>
          <a:off x="1537138" y="1832741"/>
          <a:ext cx="15155393" cy="1487068"/>
        </p:xfrm>
        <a:graphic>
          <a:graphicData uri="http://schemas.openxmlformats.org/drawingml/2006/table">
            <a:tbl>
              <a:tblPr firstRow="1" bandRow="1"/>
              <a:tblGrid>
                <a:gridCol w="4974166">
                  <a:extLst>
                    <a:ext uri="{9D8B030D-6E8A-4147-A177-3AD203B41FA5}">
                      <a16:colId xmlns:a16="http://schemas.microsoft.com/office/drawing/2014/main" val="3672861776"/>
                    </a:ext>
                  </a:extLst>
                </a:gridCol>
                <a:gridCol w="4978983">
                  <a:extLst>
                    <a:ext uri="{9D8B030D-6E8A-4147-A177-3AD203B41FA5}">
                      <a16:colId xmlns:a16="http://schemas.microsoft.com/office/drawing/2014/main" val="1775393388"/>
                    </a:ext>
                  </a:extLst>
                </a:gridCol>
                <a:gridCol w="5202244">
                  <a:extLst>
                    <a:ext uri="{9D8B030D-6E8A-4147-A177-3AD203B41FA5}">
                      <a16:colId xmlns:a16="http://schemas.microsoft.com/office/drawing/2014/main" val="113077658"/>
                    </a:ext>
                  </a:extLst>
                </a:gridCol>
              </a:tblGrid>
              <a:tr h="743534">
                <a:tc>
                  <a:txBody>
                    <a:bodyPr/>
                    <a:lstStyle/>
                    <a:p>
                      <a:pPr lvl="0">
                        <a:buNone/>
                      </a:pPr>
                      <a:endParaRPr lang="en-US" sz="3600" b="1">
                        <a:latin typeface="Open Sans"/>
                        <a:ea typeface="Open Sans"/>
                        <a:cs typeface="Open Sans"/>
                      </a:endParaRPr>
                    </a:p>
                  </a:txBody>
                  <a:tcPr anchor="ctr"/>
                </a:tc>
                <a:tc>
                  <a:txBody>
                    <a:bodyPr/>
                    <a:lstStyle/>
                    <a:p>
                      <a:r>
                        <a:rPr lang="en-US" sz="3600" b="1">
                          <a:latin typeface="Open Sans"/>
                          <a:ea typeface="Open Sans"/>
                          <a:cs typeface="Open Sans"/>
                        </a:rPr>
                        <a:t>Older Adults (50-59)</a:t>
                      </a:r>
                    </a:p>
                  </a:txBody>
                  <a:tcPr anchor="ctr"/>
                </a:tc>
                <a:tc>
                  <a:txBody>
                    <a:bodyPr/>
                    <a:lstStyle/>
                    <a:p>
                      <a:r>
                        <a:rPr lang="en-US" sz="3600" b="1">
                          <a:latin typeface="Open Sans"/>
                          <a:ea typeface="Open Sans"/>
                          <a:cs typeface="Open Sans"/>
                        </a:rPr>
                        <a:t>Seniors (60+)</a:t>
                      </a:r>
                    </a:p>
                  </a:txBody>
                  <a:tcPr anchor="ctr"/>
                </a:tc>
                <a:extLst>
                  <a:ext uri="{0D108BD9-81ED-4DB2-BD59-A6C34878D82A}">
                    <a16:rowId xmlns:a16="http://schemas.microsoft.com/office/drawing/2014/main" val="742961288"/>
                  </a:ext>
                </a:extLst>
              </a:tr>
              <a:tr h="743534">
                <a:tc>
                  <a:txBody>
                    <a:bodyPr/>
                    <a:lstStyle/>
                    <a:p>
                      <a:pPr lvl="0">
                        <a:buNone/>
                      </a:pPr>
                      <a:r>
                        <a:rPr lang="en-US" sz="3600" b="1">
                          <a:latin typeface="Open Sans"/>
                          <a:ea typeface="Open Sans"/>
                          <a:cs typeface="Open Sans"/>
                        </a:rPr>
                        <a:t>TN Food Insecurity</a:t>
                      </a:r>
                      <a:endParaRPr lang="en-US" b="1">
                        <a:latin typeface="Open Sans"/>
                        <a:ea typeface="Open Sans"/>
                        <a:cs typeface="Open Sans"/>
                      </a:endParaRPr>
                    </a:p>
                  </a:txBody>
                  <a:tcPr anchor="ctr"/>
                </a:tc>
                <a:tc>
                  <a:txBody>
                    <a:bodyPr/>
                    <a:lstStyle/>
                    <a:p>
                      <a:pPr lvl="0" algn="l">
                        <a:lnSpc>
                          <a:spcPct val="100000"/>
                        </a:lnSpc>
                        <a:spcBef>
                          <a:spcPts val="0"/>
                        </a:spcBef>
                        <a:spcAft>
                          <a:spcPts val="0"/>
                        </a:spcAft>
                        <a:buNone/>
                      </a:pPr>
                      <a:r>
                        <a:rPr lang="en-US" sz="3600" b="1" i="0" u="none" strike="noStrike" noProof="0">
                          <a:solidFill>
                            <a:srgbClr val="000000"/>
                          </a:solidFill>
                          <a:latin typeface="Open Sans"/>
                          <a:ea typeface="Open Sans"/>
                          <a:cs typeface="Open Sans"/>
                        </a:rPr>
                        <a:t>13.1%</a:t>
                      </a:r>
                    </a:p>
                  </a:txBody>
                  <a:tcPr anchor="ctr"/>
                </a:tc>
                <a:tc>
                  <a:txBody>
                    <a:bodyPr/>
                    <a:lstStyle/>
                    <a:p>
                      <a:pPr lvl="0" algn="l">
                        <a:lnSpc>
                          <a:spcPct val="100000"/>
                        </a:lnSpc>
                        <a:spcBef>
                          <a:spcPts val="0"/>
                        </a:spcBef>
                        <a:spcAft>
                          <a:spcPts val="0"/>
                        </a:spcAft>
                        <a:buNone/>
                      </a:pPr>
                      <a:r>
                        <a:rPr lang="en-US" sz="3600" b="1" i="0" u="none" strike="noStrike" noProof="0">
                          <a:solidFill>
                            <a:srgbClr val="000000"/>
                          </a:solidFill>
                          <a:latin typeface="Open Sans"/>
                          <a:ea typeface="Open Sans"/>
                          <a:cs typeface="Open Sans"/>
                        </a:rPr>
                        <a:t>6.9%</a:t>
                      </a:r>
                    </a:p>
                  </a:txBody>
                  <a:tcPr anchor="ctr"/>
                </a:tc>
                <a:extLst>
                  <a:ext uri="{0D108BD9-81ED-4DB2-BD59-A6C34878D82A}">
                    <a16:rowId xmlns:a16="http://schemas.microsoft.com/office/drawing/2014/main" val="280048186"/>
                  </a:ext>
                </a:extLst>
              </a:tr>
            </a:tbl>
          </a:graphicData>
        </a:graphic>
      </p:graphicFrame>
      <p:grpSp>
        <p:nvGrpSpPr>
          <p:cNvPr id="17" name="Group 3">
            <a:extLst>
              <a:ext uri="{FF2B5EF4-FFF2-40B4-BE49-F238E27FC236}">
                <a16:creationId xmlns:a16="http://schemas.microsoft.com/office/drawing/2014/main" id="{96F4C845-A666-7C08-4DE8-9A66A9E016A5}"/>
              </a:ext>
            </a:extLst>
          </p:cNvPr>
          <p:cNvGrpSpPr/>
          <p:nvPr/>
        </p:nvGrpSpPr>
        <p:grpSpPr>
          <a:xfrm>
            <a:off x="284475" y="8823960"/>
            <a:ext cx="18003525" cy="2872740"/>
            <a:chOff x="0" y="0"/>
            <a:chExt cx="24384000" cy="3830320"/>
          </a:xfrm>
        </p:grpSpPr>
        <p:sp>
          <p:nvSpPr>
            <p:cNvPr id="15" name="Freeform 4">
              <a:extLst>
                <a:ext uri="{FF2B5EF4-FFF2-40B4-BE49-F238E27FC236}">
                  <a16:creationId xmlns:a16="http://schemas.microsoft.com/office/drawing/2014/main" id="{2BB59868-4D36-57F9-AD1C-C7156AB63759}"/>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5">
              <a:extLst>
                <a:ext uri="{FF2B5EF4-FFF2-40B4-BE49-F238E27FC236}">
                  <a16:creationId xmlns:a16="http://schemas.microsoft.com/office/drawing/2014/main" id="{607770FE-E693-C5C5-26D4-68B027163B49}"/>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a:p>
          </p:txBody>
        </p:sp>
      </p:grpSp>
    </p:spTree>
    <p:extLst>
      <p:ext uri="{BB962C8B-B14F-4D97-AF65-F5344CB8AC3E}">
        <p14:creationId xmlns:p14="http://schemas.microsoft.com/office/powerpoint/2010/main" val="2291339497"/>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CD6001C-A8D2-B2A7-F0D9-E08C026B656F}"/>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AA63B467-F133-E277-0C27-E18F66CC8BDB}"/>
              </a:ext>
            </a:extLst>
          </p:cNvPr>
          <p:cNvSpPr txBox="1"/>
          <p:nvPr/>
        </p:nvSpPr>
        <p:spPr>
          <a:xfrm>
            <a:off x="563830" y="1375009"/>
            <a:ext cx="13075969" cy="1199687"/>
          </a:xfrm>
          <a:prstGeom prst="rect">
            <a:avLst/>
          </a:prstGeom>
        </p:spPr>
        <p:txBody>
          <a:bodyPr wrap="square" lIns="0" tIns="0" rIns="0" bIns="0" rtlCol="0" anchor="t">
            <a:spAutoFit/>
          </a:bodyPr>
          <a:lstStyle/>
          <a:p>
            <a:pPr marL="457200" indent="-457200" algn="l">
              <a:lnSpc>
                <a:spcPts val="4759"/>
              </a:lnSpc>
              <a:buFont typeface="Arial" panose="020B0604020202020204" pitchFamily="34" charset="0"/>
              <a:buChar char="•"/>
            </a:pPr>
            <a:endParaRPr lang="en-US" sz="3700">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a:p>
            <a:pPr marL="457200" indent="-457200" algn="l">
              <a:lnSpc>
                <a:spcPts val="4759"/>
              </a:lnSpc>
              <a:buFont typeface="Arial" panose="020B0604020202020204" pitchFamily="34" charset="0"/>
              <a:buChar char="•"/>
            </a:pPr>
            <a:endParaRPr lang="en-US" sz="3399" b="1">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p:txBody>
      </p:sp>
      <p:grpSp>
        <p:nvGrpSpPr>
          <p:cNvPr id="9" name="Group 3">
            <a:extLst>
              <a:ext uri="{FF2B5EF4-FFF2-40B4-BE49-F238E27FC236}">
                <a16:creationId xmlns:a16="http://schemas.microsoft.com/office/drawing/2014/main" id="{1A6EB2C8-6C4A-E0FA-B4AF-3760DFF16212}"/>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1619397C-F353-30F3-2CF9-901EA1FDC14E}"/>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72055E27-7CAF-C2A1-D016-FF5F23A8D4E1}"/>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3" name="TextBox 3">
            <a:extLst>
              <a:ext uri="{FF2B5EF4-FFF2-40B4-BE49-F238E27FC236}">
                <a16:creationId xmlns:a16="http://schemas.microsoft.com/office/drawing/2014/main" id="{452D5667-DE54-2221-E45E-B6B432529DFF}"/>
              </a:ext>
            </a:extLst>
          </p:cNvPr>
          <p:cNvSpPr txBox="1"/>
          <p:nvPr/>
        </p:nvSpPr>
        <p:spPr>
          <a:xfrm>
            <a:off x="3030371" y="516242"/>
            <a:ext cx="12227258" cy="793102"/>
          </a:xfrm>
          <a:prstGeom prst="rect">
            <a:avLst/>
          </a:prstGeom>
        </p:spPr>
        <p:txBody>
          <a:bodyPr wrap="square" lIns="0" tIns="0" rIns="0" bIns="0" rtlCol="0" anchor="t">
            <a:spAutoFit/>
          </a:bodyPr>
          <a:lstStyle/>
          <a:p>
            <a:pPr algn="ctr">
              <a:lnSpc>
                <a:spcPts val="6581"/>
              </a:lnSpc>
            </a:pPr>
            <a:r>
              <a:rPr lang="en-US" sz="4700" b="1">
                <a:solidFill>
                  <a:srgbClr val="61218F"/>
                </a:solidFill>
                <a:latin typeface="Open Sans Extra Bold"/>
                <a:ea typeface="Open Sans Extra Bold"/>
                <a:cs typeface="Open Sans Extra Bold"/>
                <a:sym typeface="Open Sans Extra Bold"/>
              </a:rPr>
              <a:t>Risk Factors</a:t>
            </a:r>
            <a:endParaRPr lang="en-US"/>
          </a:p>
        </p:txBody>
      </p:sp>
      <p:sp>
        <p:nvSpPr>
          <p:cNvPr id="6" name="TextBox 5">
            <a:extLst>
              <a:ext uri="{FF2B5EF4-FFF2-40B4-BE49-F238E27FC236}">
                <a16:creationId xmlns:a16="http://schemas.microsoft.com/office/drawing/2014/main" id="{3D0ECD9C-1E33-2140-FC28-FC33928D4CA4}"/>
              </a:ext>
            </a:extLst>
          </p:cNvPr>
          <p:cNvSpPr txBox="1"/>
          <p:nvPr/>
        </p:nvSpPr>
        <p:spPr>
          <a:xfrm>
            <a:off x="2615759" y="8531476"/>
            <a:ext cx="13075969" cy="529376"/>
          </a:xfrm>
          <a:prstGeom prst="rect">
            <a:avLst/>
          </a:prstGeom>
        </p:spPr>
        <p:txBody>
          <a:bodyPr wrap="square" lIns="0" tIns="0" rIns="0" bIns="0" rtlCol="0" anchor="t">
            <a:spAutoFit/>
          </a:bodyPr>
          <a:lstStyle/>
          <a:p>
            <a:pPr algn="ctr">
              <a:lnSpc>
                <a:spcPts val="4759"/>
              </a:lnSpc>
            </a:pPr>
            <a:r>
              <a:rPr lang="en-US" sz="2000">
                <a:solidFill>
                  <a:srgbClr val="61218F"/>
                </a:solidFill>
                <a:ea typeface="+mn-lt"/>
                <a:cs typeface="+mn-lt"/>
              </a:rPr>
              <a:t>SOURCE: </a:t>
            </a:r>
            <a:r>
              <a:rPr lang="en-US" sz="2000">
                <a:solidFill>
                  <a:srgbClr val="61218F"/>
                </a:solidFill>
                <a:ea typeface="+mn-lt"/>
                <a:cs typeface="+mn-lt"/>
                <a:hlinkClick r:id="rId6"/>
              </a:rPr>
              <a:t>Feeding America</a:t>
            </a:r>
            <a:endParaRPr lang="en-US" sz="2000">
              <a:solidFill>
                <a:srgbClr val="000000"/>
              </a:solidFill>
              <a:latin typeface="Calibri"/>
              <a:ea typeface="Calibri"/>
              <a:cs typeface="Calibri"/>
            </a:endParaRPr>
          </a:p>
        </p:txBody>
      </p:sp>
      <p:sp>
        <p:nvSpPr>
          <p:cNvPr id="4" name="TextBox 5">
            <a:extLst>
              <a:ext uri="{FF2B5EF4-FFF2-40B4-BE49-F238E27FC236}">
                <a16:creationId xmlns:a16="http://schemas.microsoft.com/office/drawing/2014/main" id="{794D9FBA-DCBC-0C43-964B-45A84CDC0495}"/>
              </a:ext>
            </a:extLst>
          </p:cNvPr>
          <p:cNvSpPr txBox="1"/>
          <p:nvPr/>
        </p:nvSpPr>
        <p:spPr>
          <a:xfrm>
            <a:off x="3165141" y="1788855"/>
            <a:ext cx="11977207" cy="1201867"/>
          </a:xfrm>
          <a:prstGeom prst="rect">
            <a:avLst/>
          </a:prstGeom>
        </p:spPr>
        <p:txBody>
          <a:bodyPr wrap="square" lIns="0" tIns="0" rIns="0" bIns="0" rtlCol="0" anchor="t">
            <a:spAutoFit/>
          </a:bodyPr>
          <a:lstStyle/>
          <a:p>
            <a:pPr algn="ctr">
              <a:lnSpc>
                <a:spcPts val="4759"/>
              </a:lnSpc>
            </a:pPr>
            <a:r>
              <a:rPr lang="en-US" sz="3700" b="1">
                <a:solidFill>
                  <a:srgbClr val="61218F"/>
                </a:solidFill>
                <a:latin typeface="Open Sans"/>
                <a:ea typeface="Open Sans"/>
                <a:cs typeface="Open Sans"/>
              </a:rPr>
              <a:t>Many compounding factors increase hunger among older adults &amp; seniors.</a:t>
            </a:r>
            <a:endParaRPr lang="en-US" b="1">
              <a:solidFill>
                <a:srgbClr val="000000"/>
              </a:solidFill>
              <a:latin typeface="Calibri"/>
              <a:ea typeface="Calibri"/>
              <a:cs typeface="Calibri"/>
            </a:endParaRPr>
          </a:p>
        </p:txBody>
      </p:sp>
      <p:graphicFrame>
        <p:nvGraphicFramePr>
          <p:cNvPr id="12" name="Table 11">
            <a:extLst>
              <a:ext uri="{FF2B5EF4-FFF2-40B4-BE49-F238E27FC236}">
                <a16:creationId xmlns:a16="http://schemas.microsoft.com/office/drawing/2014/main" id="{E8FDF5A9-CAD7-7695-D3F5-9B80711DE739}"/>
              </a:ext>
            </a:extLst>
          </p:cNvPr>
          <p:cNvGraphicFramePr>
            <a:graphicFrameLocks noGrp="1"/>
          </p:cNvGraphicFramePr>
          <p:nvPr>
            <p:extLst>
              <p:ext uri="{D42A27DB-BD31-4B8C-83A1-F6EECF244321}">
                <p14:modId xmlns:p14="http://schemas.microsoft.com/office/powerpoint/2010/main" val="3324156461"/>
              </p:ext>
            </p:extLst>
          </p:nvPr>
        </p:nvGraphicFramePr>
        <p:xfrm>
          <a:off x="2535672" y="3806190"/>
          <a:ext cx="3900000" cy="1737360"/>
        </p:xfrm>
        <a:graphic>
          <a:graphicData uri="http://schemas.openxmlformats.org/drawingml/2006/table">
            <a:tbl>
              <a:tblPr firstRow="1" bandRow="1"/>
              <a:tblGrid>
                <a:gridCol w="3900000">
                  <a:extLst>
                    <a:ext uri="{9D8B030D-6E8A-4147-A177-3AD203B41FA5}">
                      <a16:colId xmlns:a16="http://schemas.microsoft.com/office/drawing/2014/main" val="3672861776"/>
                    </a:ext>
                  </a:extLst>
                </a:gridCol>
              </a:tblGrid>
              <a:tr h="1188720">
                <a:tc>
                  <a:txBody>
                    <a:bodyPr/>
                    <a:lstStyle/>
                    <a:p>
                      <a:pPr lvl="0" algn="ctr">
                        <a:buNone/>
                      </a:pPr>
                      <a:r>
                        <a:rPr lang="en-US" sz="3600">
                          <a:latin typeface="Open Sans"/>
                          <a:ea typeface="Open Sans"/>
                          <a:cs typeface="Open Sans"/>
                        </a:rPr>
                        <a:t>Chronic Disease &amp; Health Conditions</a:t>
                      </a:r>
                    </a:p>
                  </a:txBody>
                  <a:tcPr>
                    <a:solidFill>
                      <a:schemeClr val="accent4">
                        <a:lumMod val="20000"/>
                        <a:lumOff val="80000"/>
                      </a:schemeClr>
                    </a:solidFill>
                  </a:tcPr>
                </a:tc>
                <a:extLst>
                  <a:ext uri="{0D108BD9-81ED-4DB2-BD59-A6C34878D82A}">
                    <a16:rowId xmlns:a16="http://schemas.microsoft.com/office/drawing/2014/main" val="742961288"/>
                  </a:ext>
                </a:extLst>
              </a:tr>
            </a:tbl>
          </a:graphicData>
        </a:graphic>
      </p:graphicFrame>
      <p:graphicFrame>
        <p:nvGraphicFramePr>
          <p:cNvPr id="14" name="Table 13">
            <a:extLst>
              <a:ext uri="{FF2B5EF4-FFF2-40B4-BE49-F238E27FC236}">
                <a16:creationId xmlns:a16="http://schemas.microsoft.com/office/drawing/2014/main" id="{026E5145-1E8F-F417-97D6-9E359AFA3776}"/>
              </a:ext>
            </a:extLst>
          </p:cNvPr>
          <p:cNvGraphicFramePr>
            <a:graphicFrameLocks noGrp="1"/>
          </p:cNvGraphicFramePr>
          <p:nvPr>
            <p:extLst>
              <p:ext uri="{D42A27DB-BD31-4B8C-83A1-F6EECF244321}">
                <p14:modId xmlns:p14="http://schemas.microsoft.com/office/powerpoint/2010/main" val="444392354"/>
              </p:ext>
            </p:extLst>
          </p:nvPr>
        </p:nvGraphicFramePr>
        <p:xfrm>
          <a:off x="12259266" y="3796652"/>
          <a:ext cx="3534244" cy="1783080"/>
        </p:xfrm>
        <a:graphic>
          <a:graphicData uri="http://schemas.openxmlformats.org/drawingml/2006/table">
            <a:tbl>
              <a:tblPr firstRow="1" bandRow="1"/>
              <a:tblGrid>
                <a:gridCol w="3534244">
                  <a:extLst>
                    <a:ext uri="{9D8B030D-6E8A-4147-A177-3AD203B41FA5}">
                      <a16:colId xmlns:a16="http://schemas.microsoft.com/office/drawing/2014/main" val="3672861776"/>
                    </a:ext>
                  </a:extLst>
                </a:gridCol>
              </a:tblGrid>
              <a:tr h="743534">
                <a:tc>
                  <a:txBody>
                    <a:bodyPr/>
                    <a:lstStyle/>
                    <a:p>
                      <a:pPr lvl="0" algn="ctr">
                        <a:buNone/>
                      </a:pPr>
                      <a:r>
                        <a:rPr lang="en-US" sz="3700">
                          <a:latin typeface="Open Sans"/>
                          <a:ea typeface="Open Sans"/>
                          <a:cs typeface="Open Sans"/>
                        </a:rPr>
                        <a:t>Lack of </a:t>
                      </a:r>
                      <a:endParaRPr lang="en-US" sz="3700"/>
                    </a:p>
                    <a:p>
                      <a:pPr lvl="0" algn="ctr">
                        <a:buNone/>
                      </a:pPr>
                      <a:r>
                        <a:rPr lang="en-US" sz="3700">
                          <a:latin typeface="Open Sans"/>
                          <a:ea typeface="Open Sans"/>
                          <a:cs typeface="Open Sans"/>
                        </a:rPr>
                        <a:t>Access to Transportation</a:t>
                      </a:r>
                    </a:p>
                  </a:txBody>
                  <a:tcPr>
                    <a:solidFill>
                      <a:schemeClr val="accent4">
                        <a:lumMod val="20000"/>
                        <a:lumOff val="80000"/>
                      </a:schemeClr>
                    </a:solidFill>
                  </a:tcPr>
                </a:tc>
                <a:extLst>
                  <a:ext uri="{0D108BD9-81ED-4DB2-BD59-A6C34878D82A}">
                    <a16:rowId xmlns:a16="http://schemas.microsoft.com/office/drawing/2014/main" val="742961288"/>
                  </a:ext>
                </a:extLst>
              </a:tr>
            </a:tbl>
          </a:graphicData>
        </a:graphic>
      </p:graphicFrame>
      <p:graphicFrame>
        <p:nvGraphicFramePr>
          <p:cNvPr id="15" name="Table 14">
            <a:extLst>
              <a:ext uri="{FF2B5EF4-FFF2-40B4-BE49-F238E27FC236}">
                <a16:creationId xmlns:a16="http://schemas.microsoft.com/office/drawing/2014/main" id="{189A0F7E-58AB-76D7-C0A7-23F6E271983D}"/>
              </a:ext>
            </a:extLst>
          </p:cNvPr>
          <p:cNvGraphicFramePr>
            <a:graphicFrameLocks noGrp="1"/>
          </p:cNvGraphicFramePr>
          <p:nvPr>
            <p:extLst>
              <p:ext uri="{D42A27DB-BD31-4B8C-83A1-F6EECF244321}">
                <p14:modId xmlns:p14="http://schemas.microsoft.com/office/powerpoint/2010/main" val="3176220194"/>
              </p:ext>
            </p:extLst>
          </p:nvPr>
        </p:nvGraphicFramePr>
        <p:xfrm>
          <a:off x="4810058" y="6614738"/>
          <a:ext cx="3900000" cy="1188720"/>
        </p:xfrm>
        <a:graphic>
          <a:graphicData uri="http://schemas.openxmlformats.org/drawingml/2006/table">
            <a:tbl>
              <a:tblPr firstRow="1" bandRow="1"/>
              <a:tblGrid>
                <a:gridCol w="3900000">
                  <a:extLst>
                    <a:ext uri="{9D8B030D-6E8A-4147-A177-3AD203B41FA5}">
                      <a16:colId xmlns:a16="http://schemas.microsoft.com/office/drawing/2014/main" val="3672861776"/>
                    </a:ext>
                  </a:extLst>
                </a:gridCol>
              </a:tblGrid>
              <a:tr h="1188720">
                <a:tc>
                  <a:txBody>
                    <a:bodyPr/>
                    <a:lstStyle/>
                    <a:p>
                      <a:pPr lvl="0" algn="ctr">
                        <a:buNone/>
                      </a:pPr>
                      <a:r>
                        <a:rPr lang="en-US" sz="3600">
                          <a:latin typeface="Open Sans"/>
                          <a:ea typeface="Open Sans"/>
                          <a:cs typeface="Open Sans"/>
                        </a:rPr>
                        <a:t>Fixed Income</a:t>
                      </a:r>
                      <a:endParaRPr lang="en-US">
                        <a:latin typeface="Open Sans"/>
                        <a:ea typeface="Open Sans"/>
                        <a:cs typeface="Open Sans"/>
                      </a:endParaRPr>
                    </a:p>
                  </a:txBody>
                  <a:tcPr anchor="ctr">
                    <a:solidFill>
                      <a:schemeClr val="accent4">
                        <a:lumMod val="20000"/>
                        <a:lumOff val="80000"/>
                      </a:schemeClr>
                    </a:solidFill>
                  </a:tcPr>
                </a:tc>
                <a:extLst>
                  <a:ext uri="{0D108BD9-81ED-4DB2-BD59-A6C34878D82A}">
                    <a16:rowId xmlns:a16="http://schemas.microsoft.com/office/drawing/2014/main" val="742961288"/>
                  </a:ext>
                </a:extLst>
              </a:tr>
            </a:tbl>
          </a:graphicData>
        </a:graphic>
      </p:graphicFrame>
      <p:graphicFrame>
        <p:nvGraphicFramePr>
          <p:cNvPr id="16" name="Table 15">
            <a:extLst>
              <a:ext uri="{FF2B5EF4-FFF2-40B4-BE49-F238E27FC236}">
                <a16:creationId xmlns:a16="http://schemas.microsoft.com/office/drawing/2014/main" id="{735D64A7-0936-5DAA-707E-3B269253F747}"/>
              </a:ext>
            </a:extLst>
          </p:cNvPr>
          <p:cNvGraphicFramePr>
            <a:graphicFrameLocks noGrp="1"/>
          </p:cNvGraphicFramePr>
          <p:nvPr>
            <p:extLst>
              <p:ext uri="{D42A27DB-BD31-4B8C-83A1-F6EECF244321}">
                <p14:modId xmlns:p14="http://schemas.microsoft.com/office/powerpoint/2010/main" val="997219518"/>
              </p:ext>
            </p:extLst>
          </p:nvPr>
        </p:nvGraphicFramePr>
        <p:xfrm>
          <a:off x="9992973" y="6614738"/>
          <a:ext cx="4045520" cy="1188720"/>
        </p:xfrm>
        <a:graphic>
          <a:graphicData uri="http://schemas.openxmlformats.org/drawingml/2006/table">
            <a:tbl>
              <a:tblPr firstRow="1" bandRow="1"/>
              <a:tblGrid>
                <a:gridCol w="4045520">
                  <a:extLst>
                    <a:ext uri="{9D8B030D-6E8A-4147-A177-3AD203B41FA5}">
                      <a16:colId xmlns:a16="http://schemas.microsoft.com/office/drawing/2014/main" val="3672861776"/>
                    </a:ext>
                  </a:extLst>
                </a:gridCol>
              </a:tblGrid>
              <a:tr h="1188720">
                <a:tc>
                  <a:txBody>
                    <a:bodyPr/>
                    <a:lstStyle/>
                    <a:p>
                      <a:pPr lvl="0" algn="ctr">
                        <a:buNone/>
                      </a:pPr>
                      <a:r>
                        <a:rPr lang="en-US" sz="3600">
                          <a:latin typeface="Open Sans"/>
                          <a:ea typeface="Open Sans"/>
                          <a:cs typeface="Open Sans"/>
                        </a:rPr>
                        <a:t>Social Isolation</a:t>
                      </a:r>
                      <a:endParaRPr lang="en-US">
                        <a:latin typeface="Open Sans"/>
                        <a:ea typeface="Open Sans"/>
                        <a:cs typeface="Open Sans"/>
                      </a:endParaRPr>
                    </a:p>
                  </a:txBody>
                  <a:tcPr anchor="ctr">
                    <a:solidFill>
                      <a:schemeClr val="accent4">
                        <a:lumMod val="20000"/>
                        <a:lumOff val="80000"/>
                      </a:schemeClr>
                    </a:solidFill>
                  </a:tcPr>
                </a:tc>
                <a:extLst>
                  <a:ext uri="{0D108BD9-81ED-4DB2-BD59-A6C34878D82A}">
                    <a16:rowId xmlns:a16="http://schemas.microsoft.com/office/drawing/2014/main" val="742961288"/>
                  </a:ext>
                </a:extLst>
              </a:tr>
            </a:tbl>
          </a:graphicData>
        </a:graphic>
      </p:graphicFrame>
      <p:graphicFrame>
        <p:nvGraphicFramePr>
          <p:cNvPr id="17" name="Table 16">
            <a:extLst>
              <a:ext uri="{FF2B5EF4-FFF2-40B4-BE49-F238E27FC236}">
                <a16:creationId xmlns:a16="http://schemas.microsoft.com/office/drawing/2014/main" id="{CBDD7855-5877-5205-BCAF-54E2459E8994}"/>
              </a:ext>
            </a:extLst>
          </p:cNvPr>
          <p:cNvGraphicFramePr>
            <a:graphicFrameLocks noGrp="1"/>
          </p:cNvGraphicFramePr>
          <p:nvPr>
            <p:extLst>
              <p:ext uri="{D42A27DB-BD31-4B8C-83A1-F6EECF244321}">
                <p14:modId xmlns:p14="http://schemas.microsoft.com/office/powerpoint/2010/main" val="1666115065"/>
              </p:ext>
            </p:extLst>
          </p:nvPr>
        </p:nvGraphicFramePr>
        <p:xfrm>
          <a:off x="7448051" y="3806190"/>
          <a:ext cx="3900000" cy="1783080"/>
        </p:xfrm>
        <a:graphic>
          <a:graphicData uri="http://schemas.openxmlformats.org/drawingml/2006/table">
            <a:tbl>
              <a:tblPr firstRow="1" bandRow="1"/>
              <a:tblGrid>
                <a:gridCol w="3900000">
                  <a:extLst>
                    <a:ext uri="{9D8B030D-6E8A-4147-A177-3AD203B41FA5}">
                      <a16:colId xmlns:a16="http://schemas.microsoft.com/office/drawing/2014/main" val="3672861776"/>
                    </a:ext>
                  </a:extLst>
                </a:gridCol>
              </a:tblGrid>
              <a:tr h="1188720">
                <a:tc>
                  <a:txBody>
                    <a:bodyPr/>
                    <a:lstStyle/>
                    <a:p>
                      <a:pPr lvl="0" algn="ctr">
                        <a:buNone/>
                      </a:pPr>
                      <a:r>
                        <a:rPr lang="en-US" sz="3700">
                          <a:latin typeface="Open Sans"/>
                          <a:ea typeface="Open Sans"/>
                          <a:cs typeface="Open Sans"/>
                        </a:rPr>
                        <a:t>Lack of </a:t>
                      </a:r>
                    </a:p>
                    <a:p>
                      <a:pPr lvl="0" algn="ctr">
                        <a:buNone/>
                      </a:pPr>
                      <a:r>
                        <a:rPr lang="en-US" sz="3700">
                          <a:latin typeface="Open Sans"/>
                          <a:ea typeface="Open Sans"/>
                          <a:cs typeface="Open Sans"/>
                        </a:rPr>
                        <a:t>Technology Literacy</a:t>
                      </a:r>
                    </a:p>
                  </a:txBody>
                  <a:tcPr>
                    <a:solidFill>
                      <a:schemeClr val="accent4">
                        <a:lumMod val="20000"/>
                        <a:lumOff val="80000"/>
                      </a:schemeClr>
                    </a:solidFill>
                  </a:tcPr>
                </a:tc>
                <a:extLst>
                  <a:ext uri="{0D108BD9-81ED-4DB2-BD59-A6C34878D82A}">
                    <a16:rowId xmlns:a16="http://schemas.microsoft.com/office/drawing/2014/main" val="742961288"/>
                  </a:ext>
                </a:extLst>
              </a:tr>
            </a:tbl>
          </a:graphicData>
        </a:graphic>
      </p:graphicFrame>
    </p:spTree>
    <p:extLst>
      <p:ext uri="{BB962C8B-B14F-4D97-AF65-F5344CB8AC3E}">
        <p14:creationId xmlns:p14="http://schemas.microsoft.com/office/powerpoint/2010/main" val="69071869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67E62D5-B509-B55E-3E0A-0FD7D868C6D5}"/>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FC0E8093-6BD4-9324-DA13-85E2162767E3}"/>
              </a:ext>
            </a:extLst>
          </p:cNvPr>
          <p:cNvSpPr txBox="1"/>
          <p:nvPr/>
        </p:nvSpPr>
        <p:spPr>
          <a:xfrm>
            <a:off x="563830" y="1375009"/>
            <a:ext cx="13075969" cy="1199687"/>
          </a:xfrm>
          <a:prstGeom prst="rect">
            <a:avLst/>
          </a:prstGeom>
        </p:spPr>
        <p:txBody>
          <a:bodyPr wrap="square" lIns="0" tIns="0" rIns="0" bIns="0" rtlCol="0" anchor="t">
            <a:spAutoFit/>
          </a:bodyPr>
          <a:lstStyle/>
          <a:p>
            <a:pPr marL="457200" indent="-457200" algn="l">
              <a:lnSpc>
                <a:spcPts val="4759"/>
              </a:lnSpc>
              <a:buFont typeface="Arial" panose="020B0604020202020204" pitchFamily="34" charset="0"/>
              <a:buChar char="•"/>
            </a:pPr>
            <a:endParaRPr lang="en-US" sz="3700">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a:p>
            <a:pPr marL="457200" indent="-457200" algn="l">
              <a:lnSpc>
                <a:spcPts val="4759"/>
              </a:lnSpc>
              <a:buFont typeface="Arial" panose="020B0604020202020204" pitchFamily="34" charset="0"/>
              <a:buChar char="•"/>
            </a:pPr>
            <a:endParaRPr lang="en-US" sz="3399" b="1">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p:txBody>
      </p:sp>
      <p:grpSp>
        <p:nvGrpSpPr>
          <p:cNvPr id="9" name="Group 3">
            <a:extLst>
              <a:ext uri="{FF2B5EF4-FFF2-40B4-BE49-F238E27FC236}">
                <a16:creationId xmlns:a16="http://schemas.microsoft.com/office/drawing/2014/main" id="{B8D991EB-8FB9-01D9-A4A5-BB75BA26E6EE}"/>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8C891C68-766D-5419-2E41-0CAA0A7FAB1E}"/>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F52BAED6-4A92-22ED-A37D-C16C5539C219}"/>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4" name="TextBox 3">
            <a:extLst>
              <a:ext uri="{FF2B5EF4-FFF2-40B4-BE49-F238E27FC236}">
                <a16:creationId xmlns:a16="http://schemas.microsoft.com/office/drawing/2014/main" id="{08673FA0-0948-0DF0-88B8-3CFC8A9C86D5}"/>
              </a:ext>
            </a:extLst>
          </p:cNvPr>
          <p:cNvSpPr txBox="1"/>
          <p:nvPr/>
        </p:nvSpPr>
        <p:spPr>
          <a:xfrm>
            <a:off x="563831" y="543575"/>
            <a:ext cx="12227258" cy="793102"/>
          </a:xfrm>
          <a:prstGeom prst="rect">
            <a:avLst/>
          </a:prstGeom>
        </p:spPr>
        <p:txBody>
          <a:bodyPr wrap="square" lIns="0" tIns="0" rIns="0" bIns="0" rtlCol="0" anchor="t">
            <a:spAutoFit/>
          </a:bodyPr>
          <a:lstStyle/>
          <a:p>
            <a:pPr>
              <a:lnSpc>
                <a:spcPts val="6581"/>
              </a:lnSpc>
            </a:pPr>
            <a:r>
              <a:rPr lang="en-US" sz="4700" b="1">
                <a:solidFill>
                  <a:srgbClr val="61218F"/>
                </a:solidFill>
                <a:latin typeface="Open Sans Extra Bold"/>
                <a:ea typeface="Open Sans Extra Bold"/>
                <a:cs typeface="Open Sans Extra Bold"/>
                <a:sym typeface="Open Sans Extra Bold"/>
              </a:rPr>
              <a:t>Outcomes Experienced by Older Adults</a:t>
            </a:r>
            <a:endParaRPr lang="en-US"/>
          </a:p>
        </p:txBody>
      </p:sp>
      <p:sp>
        <p:nvSpPr>
          <p:cNvPr id="7" name="TextBox 5">
            <a:extLst>
              <a:ext uri="{FF2B5EF4-FFF2-40B4-BE49-F238E27FC236}">
                <a16:creationId xmlns:a16="http://schemas.microsoft.com/office/drawing/2014/main" id="{21036E3E-247E-3234-DA3D-D2782F7384DD}"/>
              </a:ext>
            </a:extLst>
          </p:cNvPr>
          <p:cNvSpPr txBox="1"/>
          <p:nvPr/>
        </p:nvSpPr>
        <p:spPr>
          <a:xfrm>
            <a:off x="563830" y="1966216"/>
            <a:ext cx="16189658" cy="5124480"/>
          </a:xfrm>
          <a:prstGeom prst="rect">
            <a:avLst/>
          </a:prstGeom>
        </p:spPr>
        <p:txBody>
          <a:bodyPr wrap="square" lIns="0" tIns="0" rIns="0" bIns="0" rtlCol="0" anchor="t">
            <a:spAutoFit/>
          </a:bodyPr>
          <a:lstStyle/>
          <a:p>
            <a:pPr marL="571500" indent="-571500">
              <a:buFont typeface="Arial" panose="020B0604020202020204" pitchFamily="34" charset="0"/>
              <a:buChar char="•"/>
            </a:pPr>
            <a:r>
              <a:rPr lang="en-US" sz="3700" b="1">
                <a:solidFill>
                  <a:srgbClr val="61218F"/>
                </a:solidFill>
                <a:latin typeface="Open Sans"/>
                <a:ea typeface="Open Sans"/>
                <a:cs typeface="Open Sans"/>
              </a:rPr>
              <a:t>Hunger causes trade-offs</a:t>
            </a:r>
            <a:endParaRPr lang="en-US" b="1">
              <a:solidFill>
                <a:srgbClr val="000000"/>
              </a:solidFill>
              <a:latin typeface="Open Sans"/>
              <a:ea typeface="Open Sans"/>
              <a:cs typeface="Open Sans"/>
            </a:endParaRPr>
          </a:p>
          <a:p>
            <a:pPr marL="1028700" lvl="1" indent="-571500">
              <a:buFont typeface="Courier New" panose="020B0604020202020204" pitchFamily="34" charset="0"/>
              <a:buChar char="o"/>
            </a:pPr>
            <a:r>
              <a:rPr lang="en-US" sz="3700">
                <a:solidFill>
                  <a:srgbClr val="61218F"/>
                </a:solidFill>
                <a:latin typeface="Open Sans"/>
                <a:ea typeface="Open Sans"/>
                <a:cs typeface="Open Sans"/>
              </a:rPr>
              <a:t>Non-adherence to prescription diets (diabetes, keto, etc.)</a:t>
            </a:r>
            <a:endParaRPr lang="en-US">
              <a:solidFill>
                <a:srgbClr val="000000"/>
              </a:solidFill>
              <a:latin typeface="Open Sans"/>
              <a:ea typeface="Open Sans"/>
              <a:cs typeface="Open Sans"/>
            </a:endParaRPr>
          </a:p>
          <a:p>
            <a:pPr marL="1028700" lvl="1" indent="-571500">
              <a:buFont typeface="Courier New" panose="020B0604020202020204" pitchFamily="34" charset="0"/>
              <a:buChar char="o"/>
            </a:pPr>
            <a:r>
              <a:rPr lang="en-US" sz="3700">
                <a:solidFill>
                  <a:srgbClr val="61218F"/>
                </a:solidFill>
                <a:latin typeface="Open Sans"/>
                <a:ea typeface="Open Sans"/>
                <a:cs typeface="Open Sans"/>
              </a:rPr>
              <a:t>Skipping meals to feed children in their care</a:t>
            </a:r>
            <a:endParaRPr lang="en-US">
              <a:latin typeface="Open Sans"/>
              <a:ea typeface="Open Sans"/>
              <a:cs typeface="Open Sans"/>
            </a:endParaRPr>
          </a:p>
          <a:p>
            <a:pPr marL="1028700" lvl="1" indent="-571500">
              <a:buFont typeface="Courier New,monospace" panose="020B0604020202020204" pitchFamily="34" charset="0"/>
              <a:buChar char="o"/>
            </a:pPr>
            <a:r>
              <a:rPr lang="en-US" sz="3700">
                <a:solidFill>
                  <a:srgbClr val="61218F"/>
                </a:solidFill>
                <a:latin typeface="Open Sans"/>
                <a:ea typeface="Open Sans"/>
                <a:cs typeface="Open Sans"/>
              </a:rPr>
              <a:t>Skipping the purchase of medications or healthcare needs</a:t>
            </a:r>
            <a:endParaRPr lang="en-US" sz="3700">
              <a:solidFill>
                <a:srgbClr val="000000"/>
              </a:solidFill>
              <a:latin typeface="Open Sans"/>
              <a:ea typeface="Open Sans"/>
              <a:cs typeface="Open Sans"/>
            </a:endParaRPr>
          </a:p>
          <a:p>
            <a:pPr marL="1028700" lvl="1" indent="-571500">
              <a:buFont typeface="Courier New,monospace" panose="020B0604020202020204" pitchFamily="34" charset="0"/>
              <a:buChar char="o"/>
            </a:pPr>
            <a:r>
              <a:rPr lang="en-US" sz="3700">
                <a:solidFill>
                  <a:srgbClr val="61218F"/>
                </a:solidFill>
                <a:latin typeface="Open Sans"/>
                <a:ea typeface="Open Sans"/>
                <a:cs typeface="Open Sans"/>
              </a:rPr>
              <a:t>Falling behind on other bills</a:t>
            </a:r>
            <a:endParaRPr lang="en-US" sz="3700">
              <a:solidFill>
                <a:srgbClr val="000000"/>
              </a:solidFill>
              <a:latin typeface="Open Sans"/>
              <a:ea typeface="Open Sans"/>
              <a:cs typeface="Open Sans"/>
            </a:endParaRPr>
          </a:p>
          <a:p>
            <a:pPr marL="571500" indent="-571500">
              <a:buFont typeface="Arial" panose="020B0604020202020204" pitchFamily="34" charset="0"/>
              <a:buChar char="•"/>
            </a:pPr>
            <a:r>
              <a:rPr lang="en-US" sz="3700" b="1">
                <a:solidFill>
                  <a:srgbClr val="61218F"/>
                </a:solidFill>
                <a:latin typeface="Open Sans"/>
                <a:ea typeface="Open Sans"/>
                <a:cs typeface="Open Sans"/>
              </a:rPr>
              <a:t>SNAP supports access to food, but it is already difficult to access</a:t>
            </a:r>
          </a:p>
          <a:p>
            <a:pPr marL="1028700" lvl="1" indent="-571500">
              <a:buFont typeface="Courier New" panose="020B0604020202020204" pitchFamily="34" charset="0"/>
              <a:buChar char="o"/>
            </a:pPr>
            <a:r>
              <a:rPr lang="en-US" sz="3700">
                <a:solidFill>
                  <a:srgbClr val="61218F"/>
                </a:solidFill>
                <a:latin typeface="Open Sans"/>
                <a:ea typeface="Open Sans"/>
                <a:cs typeface="Open Sans"/>
              </a:rPr>
              <a:t>Only 55% of eligible seniors participate</a:t>
            </a:r>
            <a:endParaRPr lang="en-US"/>
          </a:p>
          <a:p>
            <a:pPr marL="1028700" lvl="1" indent="-571500">
              <a:buFont typeface="Courier New" panose="020B0604020202020204" pitchFamily="34" charset="0"/>
              <a:buChar char="o"/>
            </a:pPr>
            <a:r>
              <a:rPr lang="en-US" sz="3700">
                <a:solidFill>
                  <a:srgbClr val="61218F"/>
                </a:solidFill>
                <a:latin typeface="Open Sans"/>
                <a:ea typeface="Open Sans"/>
                <a:cs typeface="Open Sans"/>
              </a:rPr>
              <a:t>These rates are increasing over time</a:t>
            </a:r>
          </a:p>
          <a:p>
            <a:endParaRPr lang="en-US" sz="3700">
              <a:solidFill>
                <a:srgbClr val="61218F"/>
              </a:solidFill>
              <a:latin typeface="Open Sans"/>
              <a:ea typeface="Open Sans"/>
              <a:cs typeface="Open Sans"/>
            </a:endParaRPr>
          </a:p>
        </p:txBody>
      </p:sp>
      <p:sp>
        <p:nvSpPr>
          <p:cNvPr id="2" name="TextBox 5">
            <a:extLst>
              <a:ext uri="{FF2B5EF4-FFF2-40B4-BE49-F238E27FC236}">
                <a16:creationId xmlns:a16="http://schemas.microsoft.com/office/drawing/2014/main" id="{BB31673F-FC66-2256-04C7-1B6890874C8E}"/>
              </a:ext>
            </a:extLst>
          </p:cNvPr>
          <p:cNvSpPr txBox="1"/>
          <p:nvPr/>
        </p:nvSpPr>
        <p:spPr>
          <a:xfrm>
            <a:off x="898847" y="9040992"/>
            <a:ext cx="16189658" cy="307777"/>
          </a:xfrm>
          <a:prstGeom prst="rect">
            <a:avLst/>
          </a:prstGeom>
        </p:spPr>
        <p:txBody>
          <a:bodyPr wrap="square" lIns="0" tIns="0" rIns="0" bIns="0" rtlCol="0" anchor="t">
            <a:spAutoFit/>
          </a:bodyPr>
          <a:lstStyle/>
          <a:p>
            <a:r>
              <a:rPr lang="en-US" sz="2000">
                <a:solidFill>
                  <a:srgbClr val="61218F"/>
                </a:solidFill>
                <a:latin typeface="Open Sans"/>
                <a:ea typeface="Open Sans"/>
                <a:cs typeface="Open Sans"/>
              </a:rPr>
              <a:t>Source: </a:t>
            </a:r>
            <a:r>
              <a:rPr lang="en-US" sz="2000">
                <a:solidFill>
                  <a:srgbClr val="61218F"/>
                </a:solidFill>
                <a:latin typeface="Open Sans"/>
                <a:ea typeface="Open Sans"/>
                <a:cs typeface="Open Sans"/>
                <a:hlinkClick r:id="rId6"/>
              </a:rPr>
              <a:t>NIH</a:t>
            </a:r>
            <a:r>
              <a:rPr lang="en-US" sz="2000">
                <a:solidFill>
                  <a:srgbClr val="61218F"/>
                </a:solidFill>
                <a:latin typeface="Open Sans"/>
                <a:ea typeface="Open Sans"/>
                <a:cs typeface="Open Sans"/>
              </a:rPr>
              <a:t>, </a:t>
            </a:r>
            <a:r>
              <a:rPr lang="en-US" sz="2000">
                <a:solidFill>
                  <a:srgbClr val="61218F"/>
                </a:solidFill>
                <a:latin typeface="Open Sans"/>
                <a:ea typeface="Open Sans"/>
                <a:cs typeface="Open Sans"/>
                <a:hlinkClick r:id="rId7"/>
              </a:rPr>
              <a:t>FRAC</a:t>
            </a:r>
            <a:r>
              <a:rPr lang="en-US" sz="2000">
                <a:solidFill>
                  <a:srgbClr val="61218F"/>
                </a:solidFill>
                <a:latin typeface="Open Sans"/>
                <a:ea typeface="Open Sans"/>
                <a:cs typeface="Open Sans"/>
              </a:rPr>
              <a:t>, </a:t>
            </a:r>
            <a:endParaRPr lang="en-US" sz="2000">
              <a:latin typeface="Open Sans"/>
              <a:ea typeface="Open Sans"/>
              <a:cs typeface="Open Sans"/>
            </a:endParaRPr>
          </a:p>
        </p:txBody>
      </p:sp>
    </p:spTree>
    <p:extLst>
      <p:ext uri="{BB962C8B-B14F-4D97-AF65-F5344CB8AC3E}">
        <p14:creationId xmlns:p14="http://schemas.microsoft.com/office/powerpoint/2010/main" val="166784296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081DA5E-36F4-5A15-E067-3A7DC24D06C8}"/>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DFA2E0CE-1F2C-BEA1-F5C6-127062C58FEE}"/>
              </a:ext>
            </a:extLst>
          </p:cNvPr>
          <p:cNvSpPr txBox="1"/>
          <p:nvPr/>
        </p:nvSpPr>
        <p:spPr>
          <a:xfrm>
            <a:off x="563830" y="1375009"/>
            <a:ext cx="13075969" cy="1199687"/>
          </a:xfrm>
          <a:prstGeom prst="rect">
            <a:avLst/>
          </a:prstGeom>
        </p:spPr>
        <p:txBody>
          <a:bodyPr wrap="square" lIns="0" tIns="0" rIns="0" bIns="0" rtlCol="0" anchor="t">
            <a:spAutoFit/>
          </a:bodyPr>
          <a:lstStyle/>
          <a:p>
            <a:pPr marL="457200" indent="-457200" algn="l">
              <a:lnSpc>
                <a:spcPts val="4759"/>
              </a:lnSpc>
              <a:buFont typeface="Arial" panose="020B0604020202020204" pitchFamily="34" charset="0"/>
              <a:buChar char="•"/>
            </a:pPr>
            <a:endParaRPr lang="en-US" sz="3700">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a:p>
            <a:pPr marL="457200" indent="-457200" algn="l">
              <a:lnSpc>
                <a:spcPts val="4759"/>
              </a:lnSpc>
              <a:buFont typeface="Arial" panose="020B0604020202020204" pitchFamily="34" charset="0"/>
              <a:buChar char="•"/>
            </a:pPr>
            <a:endParaRPr lang="en-US" sz="3399" b="1">
              <a:solidFill>
                <a:srgbClr val="61218F"/>
              </a:solidFill>
              <a:latin typeface="Open Sans" panose="020B0606030504020204" pitchFamily="34" charset="0"/>
              <a:ea typeface="Open Sans" panose="020B0606030504020204" pitchFamily="34" charset="0"/>
              <a:cs typeface="Open Sans" panose="020B0606030504020204" pitchFamily="34" charset="0"/>
              <a:sym typeface="Canva Sans Bold"/>
            </a:endParaRPr>
          </a:p>
        </p:txBody>
      </p:sp>
      <p:grpSp>
        <p:nvGrpSpPr>
          <p:cNvPr id="9" name="Group 3">
            <a:extLst>
              <a:ext uri="{FF2B5EF4-FFF2-40B4-BE49-F238E27FC236}">
                <a16:creationId xmlns:a16="http://schemas.microsoft.com/office/drawing/2014/main" id="{9E943A52-70CA-26F4-C83B-115939A728E2}"/>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378053CA-3519-9950-5D73-F8B9A66FB3C9}"/>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BBDB00E7-9E87-652C-BF79-8D0DECC71392}"/>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
        <p:nvSpPr>
          <p:cNvPr id="3" name="TextBox 2">
            <a:extLst>
              <a:ext uri="{FF2B5EF4-FFF2-40B4-BE49-F238E27FC236}">
                <a16:creationId xmlns:a16="http://schemas.microsoft.com/office/drawing/2014/main" id="{FB16B1A0-FA1C-C57F-7030-78DC1284123F}"/>
              </a:ext>
            </a:extLst>
          </p:cNvPr>
          <p:cNvSpPr txBox="1"/>
          <p:nvPr/>
        </p:nvSpPr>
        <p:spPr>
          <a:xfrm>
            <a:off x="563831" y="543575"/>
            <a:ext cx="12227258" cy="793102"/>
          </a:xfrm>
          <a:prstGeom prst="rect">
            <a:avLst/>
          </a:prstGeom>
        </p:spPr>
        <p:txBody>
          <a:bodyPr wrap="square" lIns="0" tIns="0" rIns="0" bIns="0" rtlCol="0" anchor="t">
            <a:spAutoFit/>
          </a:bodyPr>
          <a:lstStyle/>
          <a:p>
            <a:pPr>
              <a:lnSpc>
                <a:spcPts val="6581"/>
              </a:lnSpc>
            </a:pPr>
            <a:r>
              <a:rPr lang="en-US" sz="4700" b="1">
                <a:solidFill>
                  <a:srgbClr val="61218F"/>
                </a:solidFill>
                <a:latin typeface="Open Sans Extra Bold"/>
                <a:ea typeface="Open Sans Extra Bold"/>
                <a:cs typeface="Open Sans Extra Bold"/>
                <a:sym typeface="Open Sans Extra Bold"/>
              </a:rPr>
              <a:t>HR 1 Changes Create New Barriers</a:t>
            </a:r>
            <a:endParaRPr lang="en-US"/>
          </a:p>
        </p:txBody>
      </p:sp>
      <p:sp>
        <p:nvSpPr>
          <p:cNvPr id="4" name="TextBox 5">
            <a:extLst>
              <a:ext uri="{FF2B5EF4-FFF2-40B4-BE49-F238E27FC236}">
                <a16:creationId xmlns:a16="http://schemas.microsoft.com/office/drawing/2014/main" id="{F61F3EEB-BBE3-2174-4AA5-DAAE91755F55}"/>
              </a:ext>
            </a:extLst>
          </p:cNvPr>
          <p:cNvSpPr txBox="1"/>
          <p:nvPr/>
        </p:nvSpPr>
        <p:spPr>
          <a:xfrm>
            <a:off x="563830" y="1966216"/>
            <a:ext cx="17175002" cy="6263253"/>
          </a:xfrm>
          <a:prstGeom prst="rect">
            <a:avLst/>
          </a:prstGeom>
        </p:spPr>
        <p:txBody>
          <a:bodyPr wrap="square" lIns="0" tIns="0" rIns="0" bIns="0" rtlCol="0" anchor="t">
            <a:spAutoFit/>
          </a:bodyPr>
          <a:lstStyle/>
          <a:p>
            <a:r>
              <a:rPr lang="en-US" sz="3700" b="1">
                <a:solidFill>
                  <a:srgbClr val="61218F"/>
                </a:solidFill>
                <a:latin typeface="Open Sans"/>
                <a:ea typeface="Open Sans"/>
                <a:cs typeface="Open Sans"/>
              </a:rPr>
              <a:t>HR 1, One Big Beautiful Bill Act, passed in July 2025 changed access to SNAP for older adults and seniors.</a:t>
            </a:r>
          </a:p>
          <a:p>
            <a:endParaRPr lang="en-US" sz="3700" b="1">
              <a:solidFill>
                <a:srgbClr val="61218F"/>
              </a:solidFill>
              <a:latin typeface="Open Sans"/>
              <a:ea typeface="Open Sans"/>
              <a:cs typeface="Open Sans"/>
            </a:endParaRPr>
          </a:p>
          <a:p>
            <a:pPr marL="571500" indent="-571500">
              <a:buFont typeface="Arial"/>
              <a:buChar char="•"/>
            </a:pPr>
            <a:r>
              <a:rPr lang="en-US" sz="3700">
                <a:solidFill>
                  <a:srgbClr val="61218F"/>
                </a:solidFill>
                <a:latin typeface="Open Sans"/>
                <a:ea typeface="Open Sans"/>
                <a:cs typeface="Open Sans"/>
              </a:rPr>
              <a:t>Increased work requirements</a:t>
            </a:r>
          </a:p>
          <a:p>
            <a:pPr marL="571500" indent="-571500">
              <a:buFont typeface="Arial"/>
              <a:buChar char="•"/>
            </a:pPr>
            <a:endParaRPr lang="en-US" sz="3700">
              <a:solidFill>
                <a:srgbClr val="61218F"/>
              </a:solidFill>
              <a:latin typeface="Open Sans"/>
              <a:ea typeface="Open Sans"/>
              <a:cs typeface="Open Sans"/>
            </a:endParaRPr>
          </a:p>
          <a:p>
            <a:pPr marL="571500" indent="-571500">
              <a:buFont typeface="Arial"/>
              <a:buChar char="•"/>
            </a:pPr>
            <a:endParaRPr lang="en-US" sz="3700">
              <a:solidFill>
                <a:srgbClr val="61218F"/>
              </a:solidFill>
              <a:latin typeface="Open Sans"/>
              <a:ea typeface="Open Sans"/>
              <a:cs typeface="Open Sans"/>
            </a:endParaRPr>
          </a:p>
          <a:p>
            <a:pPr marL="571500" indent="-571500">
              <a:buFont typeface="Arial"/>
              <a:buChar char="•"/>
            </a:pPr>
            <a:endParaRPr lang="en-US" sz="3700">
              <a:solidFill>
                <a:srgbClr val="61218F"/>
              </a:solidFill>
              <a:latin typeface="Open Sans"/>
              <a:ea typeface="Open Sans"/>
              <a:cs typeface="Open Sans"/>
            </a:endParaRPr>
          </a:p>
          <a:p>
            <a:pPr marL="571500" indent="-571500">
              <a:buFont typeface="Arial"/>
              <a:buChar char="•"/>
            </a:pPr>
            <a:endParaRPr lang="en-US" sz="3700">
              <a:solidFill>
                <a:srgbClr val="61218F"/>
              </a:solidFill>
              <a:latin typeface="Open Sans"/>
              <a:ea typeface="Open Sans"/>
              <a:cs typeface="Open Sans"/>
            </a:endParaRPr>
          </a:p>
          <a:p>
            <a:pPr marL="571500" indent="-571500">
              <a:buFont typeface="Arial"/>
              <a:buChar char="•"/>
            </a:pPr>
            <a:r>
              <a:rPr lang="en-US" sz="3700">
                <a:solidFill>
                  <a:srgbClr val="61218F"/>
                </a:solidFill>
                <a:latin typeface="Open Sans"/>
                <a:ea typeface="Open Sans"/>
                <a:cs typeface="Open Sans"/>
              </a:rPr>
              <a:t>Decreased immigration statuses eligible</a:t>
            </a:r>
          </a:p>
          <a:p>
            <a:pPr marL="571500" indent="-571500">
              <a:buFont typeface="Arial"/>
              <a:buChar char="•"/>
            </a:pPr>
            <a:r>
              <a:rPr lang="en-US" sz="3700">
                <a:solidFill>
                  <a:srgbClr val="61218F"/>
                </a:solidFill>
                <a:latin typeface="Open Sans"/>
                <a:ea typeface="Open Sans"/>
                <a:cs typeface="Open Sans"/>
              </a:rPr>
              <a:t>Eliminated counting internet costs as utilities</a:t>
            </a:r>
          </a:p>
          <a:p>
            <a:pPr marL="571500" indent="-571500">
              <a:buFont typeface="Arial"/>
              <a:buChar char="•"/>
            </a:pPr>
            <a:endParaRPr lang="en-US" sz="3700">
              <a:solidFill>
                <a:srgbClr val="61218F"/>
              </a:solidFill>
              <a:latin typeface="Open Sans"/>
              <a:ea typeface="Open Sans"/>
              <a:cs typeface="Open Sans"/>
            </a:endParaRPr>
          </a:p>
        </p:txBody>
      </p:sp>
      <p:graphicFrame>
        <p:nvGraphicFramePr>
          <p:cNvPr id="7" name="Table 6">
            <a:extLst>
              <a:ext uri="{FF2B5EF4-FFF2-40B4-BE49-F238E27FC236}">
                <a16:creationId xmlns:a16="http://schemas.microsoft.com/office/drawing/2014/main" id="{E907A6B7-8B24-8EB2-1152-523524582008}"/>
              </a:ext>
            </a:extLst>
          </p:cNvPr>
          <p:cNvGraphicFramePr>
            <a:graphicFrameLocks noGrp="1"/>
          </p:cNvGraphicFramePr>
          <p:nvPr>
            <p:extLst>
              <p:ext uri="{D42A27DB-BD31-4B8C-83A1-F6EECF244321}">
                <p14:modId xmlns:p14="http://schemas.microsoft.com/office/powerpoint/2010/main" val="3712629524"/>
              </p:ext>
            </p:extLst>
          </p:nvPr>
        </p:nvGraphicFramePr>
        <p:xfrm>
          <a:off x="906517" y="4276396"/>
          <a:ext cx="9953149" cy="1932254"/>
        </p:xfrm>
        <a:graphic>
          <a:graphicData uri="http://schemas.openxmlformats.org/drawingml/2006/table">
            <a:tbl>
              <a:tblPr firstRow="1" bandRow="1"/>
              <a:tblGrid>
                <a:gridCol w="4974166">
                  <a:extLst>
                    <a:ext uri="{9D8B030D-6E8A-4147-A177-3AD203B41FA5}">
                      <a16:colId xmlns:a16="http://schemas.microsoft.com/office/drawing/2014/main" val="3672861776"/>
                    </a:ext>
                  </a:extLst>
                </a:gridCol>
                <a:gridCol w="4978983">
                  <a:extLst>
                    <a:ext uri="{9D8B030D-6E8A-4147-A177-3AD203B41FA5}">
                      <a16:colId xmlns:a16="http://schemas.microsoft.com/office/drawing/2014/main" val="1775393388"/>
                    </a:ext>
                  </a:extLst>
                </a:gridCol>
              </a:tblGrid>
              <a:tr h="743534">
                <a:tc>
                  <a:txBody>
                    <a:bodyPr/>
                    <a:lstStyle/>
                    <a:p>
                      <a:pPr lvl="0">
                        <a:buNone/>
                      </a:pPr>
                      <a:r>
                        <a:rPr lang="en-US" sz="3600" b="0">
                          <a:latin typeface="Open Sans"/>
                          <a:ea typeface="Open Sans"/>
                          <a:cs typeface="Open Sans"/>
                        </a:rPr>
                        <a:t>Before HR 1</a:t>
                      </a:r>
                    </a:p>
                  </a:txBody>
                  <a:tcPr anchor="ctr"/>
                </a:tc>
                <a:tc>
                  <a:txBody>
                    <a:bodyPr/>
                    <a:lstStyle/>
                    <a:p>
                      <a:pPr lvl="0">
                        <a:buNone/>
                      </a:pPr>
                      <a:r>
                        <a:rPr lang="en-US" sz="3600" b="0">
                          <a:latin typeface="Open Sans"/>
                          <a:ea typeface="Open Sans"/>
                          <a:cs typeface="Open Sans"/>
                        </a:rPr>
                        <a:t>After HR 1</a:t>
                      </a:r>
                    </a:p>
                  </a:txBody>
                  <a:tcPr anchor="ctr"/>
                </a:tc>
                <a:extLst>
                  <a:ext uri="{0D108BD9-81ED-4DB2-BD59-A6C34878D82A}">
                    <a16:rowId xmlns:a16="http://schemas.microsoft.com/office/drawing/2014/main" val="742961288"/>
                  </a:ext>
                </a:extLst>
              </a:tr>
              <a:tr h="743534">
                <a:tc>
                  <a:txBody>
                    <a:bodyPr/>
                    <a:lstStyle/>
                    <a:p>
                      <a:pPr lvl="0">
                        <a:buNone/>
                      </a:pPr>
                      <a:r>
                        <a:rPr lang="en-US" sz="3600" b="0">
                          <a:latin typeface="Open Sans"/>
                          <a:ea typeface="Open Sans"/>
                          <a:cs typeface="Open Sans"/>
                        </a:rPr>
                        <a:t>55+ </a:t>
                      </a:r>
                      <a:r>
                        <a:rPr lang="en-US" sz="3600" b="1">
                          <a:latin typeface="Open Sans"/>
                          <a:ea typeface="Open Sans"/>
                          <a:cs typeface="Open Sans"/>
                        </a:rPr>
                        <a:t>not </a:t>
                      </a:r>
                      <a:r>
                        <a:rPr lang="en-US" sz="3600" b="0">
                          <a:latin typeface="Open Sans"/>
                          <a:ea typeface="Open Sans"/>
                          <a:cs typeface="Open Sans"/>
                        </a:rPr>
                        <a:t>subject to work requirements</a:t>
                      </a:r>
                      <a:endParaRPr lang="en-US" b="0"/>
                    </a:p>
                  </a:txBody>
                  <a:tcPr anchor="ctr"/>
                </a:tc>
                <a:tc>
                  <a:txBody>
                    <a:bodyPr/>
                    <a:lstStyle/>
                    <a:p>
                      <a:pPr lvl="0" algn="l">
                        <a:lnSpc>
                          <a:spcPct val="100000"/>
                        </a:lnSpc>
                        <a:spcBef>
                          <a:spcPts val="0"/>
                        </a:spcBef>
                        <a:spcAft>
                          <a:spcPts val="0"/>
                        </a:spcAft>
                        <a:buNone/>
                      </a:pPr>
                      <a:r>
                        <a:rPr lang="en-US" sz="3600" b="0" i="0" u="none" strike="noStrike" noProof="0">
                          <a:solidFill>
                            <a:srgbClr val="000000"/>
                          </a:solidFill>
                          <a:latin typeface="Open Sans"/>
                          <a:ea typeface="Open Sans"/>
                          <a:cs typeface="Open Sans"/>
                        </a:rPr>
                        <a:t>65+ </a:t>
                      </a:r>
                      <a:r>
                        <a:rPr lang="en-US" sz="3600" b="1" i="0" u="none" strike="noStrike" noProof="0">
                          <a:solidFill>
                            <a:srgbClr val="000000"/>
                          </a:solidFill>
                          <a:latin typeface="Open Sans"/>
                          <a:ea typeface="Open Sans"/>
                          <a:cs typeface="Open Sans"/>
                        </a:rPr>
                        <a:t>not </a:t>
                      </a:r>
                      <a:r>
                        <a:rPr lang="en-US" sz="3600" b="0" i="0" u="none" strike="noStrike" noProof="0">
                          <a:solidFill>
                            <a:srgbClr val="000000"/>
                          </a:solidFill>
                          <a:latin typeface="Open Sans"/>
                          <a:ea typeface="Open Sans"/>
                          <a:cs typeface="Open Sans"/>
                        </a:rPr>
                        <a:t>subject to work requirements</a:t>
                      </a:r>
                    </a:p>
                  </a:txBody>
                  <a:tcPr anchor="ctr"/>
                </a:tc>
                <a:extLst>
                  <a:ext uri="{0D108BD9-81ED-4DB2-BD59-A6C34878D82A}">
                    <a16:rowId xmlns:a16="http://schemas.microsoft.com/office/drawing/2014/main" val="280048186"/>
                  </a:ext>
                </a:extLst>
              </a:tr>
            </a:tbl>
          </a:graphicData>
        </a:graphic>
      </p:graphicFrame>
      <p:sp>
        <p:nvSpPr>
          <p:cNvPr id="8" name="TextBox 5">
            <a:extLst>
              <a:ext uri="{FF2B5EF4-FFF2-40B4-BE49-F238E27FC236}">
                <a16:creationId xmlns:a16="http://schemas.microsoft.com/office/drawing/2014/main" id="{DD77683C-1B53-4DC5-94E7-FF37FF919E2D}"/>
              </a:ext>
            </a:extLst>
          </p:cNvPr>
          <p:cNvSpPr txBox="1"/>
          <p:nvPr/>
        </p:nvSpPr>
        <p:spPr>
          <a:xfrm>
            <a:off x="11363209" y="4390164"/>
            <a:ext cx="6375624" cy="1708160"/>
          </a:xfrm>
          <a:prstGeom prst="rect">
            <a:avLst/>
          </a:prstGeom>
        </p:spPr>
        <p:txBody>
          <a:bodyPr wrap="square" lIns="0" tIns="0" rIns="0" bIns="0" rtlCol="0" anchor="t">
            <a:spAutoFit/>
          </a:bodyPr>
          <a:lstStyle/>
          <a:p>
            <a:r>
              <a:rPr lang="en-US" sz="3700">
                <a:solidFill>
                  <a:srgbClr val="61218F"/>
                </a:solidFill>
                <a:latin typeface="Open Sans"/>
                <a:ea typeface="Open Sans"/>
                <a:cs typeface="Open Sans"/>
              </a:rPr>
              <a:t>What does this mean?</a:t>
            </a:r>
            <a:endParaRPr lang="en-US">
              <a:solidFill>
                <a:srgbClr val="000000"/>
              </a:solidFill>
              <a:latin typeface="Calibri"/>
              <a:ea typeface="Calibri"/>
              <a:cs typeface="Calibri"/>
            </a:endParaRPr>
          </a:p>
          <a:p>
            <a:r>
              <a:rPr lang="en-US" sz="3700" b="1">
                <a:solidFill>
                  <a:srgbClr val="61218F"/>
                </a:solidFill>
                <a:latin typeface="Open Sans"/>
                <a:ea typeface="Open Sans"/>
                <a:cs typeface="Open Sans"/>
              </a:rPr>
              <a:t>Adults age 55-64 must now meet work requirements</a:t>
            </a:r>
          </a:p>
        </p:txBody>
      </p:sp>
    </p:spTree>
    <p:extLst>
      <p:ext uri="{BB962C8B-B14F-4D97-AF65-F5344CB8AC3E}">
        <p14:creationId xmlns:p14="http://schemas.microsoft.com/office/powerpoint/2010/main" val="404646238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68B6082-E530-083C-7F7A-3B9E605B5EBF}"/>
            </a:ext>
          </a:extLst>
        </p:cNvPr>
        <p:cNvGrpSpPr/>
        <p:nvPr/>
      </p:nvGrpSpPr>
      <p:grpSpPr>
        <a:xfrm>
          <a:off x="0" y="0"/>
          <a:ext cx="0" cy="0"/>
          <a:chOff x="0" y="0"/>
          <a:chExt cx="0" cy="0"/>
        </a:xfrm>
      </p:grpSpPr>
      <p:sp>
        <p:nvSpPr>
          <p:cNvPr id="30" name="Title"/>
          <p:cNvSpPr txBox="1"/>
          <p:nvPr/>
        </p:nvSpPr>
        <p:spPr>
          <a:xfrm>
            <a:off x="563831" y="543575"/>
            <a:ext cx="15500000" cy="793102"/>
          </a:xfrm>
          <a:prstGeom prst="rect">
            <a:avLst/>
          </a:prstGeom>
        </p:spPr>
        <p:txBody>
          <a:bodyPr wrap="square" lIns="0" tIns="0" rIns="0" bIns="0" rtlCol="0" anchor="t"/>
          <a:lstStyle/>
          <a:p>
            <a:r>
              <a:rPr lang="en-US" sz="4200" b="1">
                <a:solidFill>
                  <a:srgbClr val="61218F"/>
                </a:solidFill>
                <a:latin typeface="Open Sans Extra Bold"/>
                <a:ea typeface="Open Sans Extra Bold"/>
                <a:cs typeface="Open Sans Extra Bold"/>
              </a:rPr>
              <a:t>How USDA Defines Disability for SNAP</a:t>
            </a:r>
          </a:p>
        </p:txBody>
      </p:sp>
      <p:sp>
        <p:nvSpPr>
          <p:cNvPr id="31" name="Intro"/>
          <p:cNvSpPr txBox="1"/>
          <p:nvPr/>
        </p:nvSpPr>
        <p:spPr>
          <a:xfrm>
            <a:off x="563830" y="1264839"/>
            <a:ext cx="17160340" cy="500000"/>
          </a:xfrm>
          <a:prstGeom prst="rect">
            <a:avLst/>
          </a:prstGeom>
        </p:spPr>
        <p:txBody>
          <a:bodyPr wrap="square" lIns="0" tIns="0" rIns="0" bIns="0" rtlCol="0" anchor="t"/>
          <a:lstStyle/>
          <a:p>
            <a:r>
              <a:rPr lang="en-US" sz="2200">
                <a:solidFill>
                  <a:srgbClr val="3B3B3B"/>
                </a:solidFill>
                <a:latin typeface="Open Sans Extra Bold"/>
                <a:ea typeface="Open Sans Extra Bold"/>
                <a:cs typeface="Open Sans Extra Bold"/>
              </a:rPr>
              <a:t>SNAP does not use a general or medical definition. A client is “disabled” only if they already receive one of these disability-based benefits.</a:t>
            </a:r>
            <a:endParaRPr lang="en-US" sz="2200">
              <a:solidFill>
                <a:srgbClr val="000000"/>
              </a:solidFill>
              <a:latin typeface="Open Sans Extra Bold"/>
              <a:ea typeface="Open Sans Extra Bold"/>
              <a:cs typeface="Open Sans Extra Bold"/>
            </a:endParaRPr>
          </a:p>
        </p:txBody>
      </p:sp>
      <p:sp>
        <p:nvSpPr>
          <p:cNvPr id="32" name="Who Qualifies"/>
          <p:cNvSpPr txBox="1"/>
          <p:nvPr/>
        </p:nvSpPr>
        <p:spPr>
          <a:xfrm>
            <a:off x="563660" y="1967569"/>
            <a:ext cx="9600000" cy="5736700"/>
          </a:xfrm>
          <a:prstGeom prst="roundRect">
            <a:avLst>
              <a:gd name="adj" fmla="val 5000"/>
            </a:avLst>
          </a:prstGeom>
          <a:solidFill>
            <a:srgbClr val="F5F0FA"/>
          </a:solidFill>
          <a:ln w="19050">
            <a:solidFill>
              <a:srgbClr val="61218F"/>
            </a:solidFill>
          </a:ln>
        </p:spPr>
        <p:txBody>
          <a:bodyPr wrap="square" lIns="320040" tIns="274320" rIns="320040" bIns="228600" rtlCol="0" anchor="t"/>
          <a:lstStyle/>
          <a:p>
            <a:r>
              <a:rPr lang="en-US" sz="2300" b="1">
                <a:solidFill>
                  <a:srgbClr val="61218F"/>
                </a:solidFill>
                <a:latin typeface="Open Sans Extra Bold"/>
                <a:ea typeface="Open Sans Extra Bold"/>
                <a:cs typeface="Open Sans Extra Bold"/>
              </a:rPr>
              <a:t>Who Counts as Disabled</a:t>
            </a:r>
          </a:p>
          <a:p>
            <a:pPr>
              <a:spcBef>
                <a:spcPts val="300"/>
              </a:spcBef>
            </a:pPr>
            <a:r>
              <a:rPr lang="en-US" sz="1600" b="1" i="1">
                <a:solidFill>
                  <a:srgbClr val="6E6E6E"/>
                </a:solidFill>
                <a:latin typeface="Open Sans"/>
                <a:ea typeface="Open Sans"/>
                <a:cs typeface="Open Sans"/>
              </a:rPr>
              <a:t>Receiving any one of these establishes disability status</a:t>
            </a:r>
          </a:p>
          <a:p>
            <a:pPr>
              <a:spcBef>
                <a:spcPts val="400"/>
              </a:spcBef>
            </a:pPr>
            <a:endParaRPr lang="en-US" sz="700"/>
          </a:p>
          <a:p>
            <a:pPr marL="330200" indent="-330200">
              <a:lnSpc>
                <a:spcPct val="105000"/>
              </a:lnSpc>
              <a:spcBef>
                <a:spcPts val="70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SSI under Title XVI, or Social Security disability or blindness benefits under Title II</a:t>
            </a:r>
          </a:p>
          <a:p>
            <a:pPr marL="330200" indent="-330200">
              <a:lnSpc>
                <a:spcPct val="105000"/>
              </a:lnSpc>
              <a:spcBef>
                <a:spcPts val="70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A state supplemental payment based on SSI disability rules</a:t>
            </a:r>
          </a:p>
          <a:p>
            <a:pPr marL="330200" indent="-330200">
              <a:lnSpc>
                <a:spcPct val="105000"/>
              </a:lnSpc>
              <a:spcBef>
                <a:spcPts val="70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Disability-based Medicaid or TennCare</a:t>
            </a:r>
          </a:p>
          <a:p>
            <a:pPr marL="330200" indent="-330200">
              <a:lnSpc>
                <a:spcPct val="105000"/>
              </a:lnSpc>
              <a:spcBef>
                <a:spcPts val="70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A federal, state, or local government employee disability retirement, where the disability is considered permanent under Social Security standards</a:t>
            </a:r>
          </a:p>
          <a:p>
            <a:pPr marL="330200" indent="-330200">
              <a:lnSpc>
                <a:spcPct val="105000"/>
              </a:lnSpc>
              <a:spcBef>
                <a:spcPts val="70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A railroad retirement disability annuity, with Medicare eligibility or an SSI-standard disability determination</a:t>
            </a:r>
          </a:p>
          <a:p>
            <a:pPr marL="330200" indent="-330200">
              <a:lnSpc>
                <a:spcPct val="105000"/>
              </a:lnSpc>
              <a:spcBef>
                <a:spcPts val="70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VA benefits for a service-connected or non-service-connected disability rated total (100%), or for being housebound or in need of regular aid and attendance</a:t>
            </a:r>
          </a:p>
          <a:p>
            <a:pPr marL="330200" indent="-330200">
              <a:lnSpc>
                <a:spcPct val="105000"/>
              </a:lnSpc>
              <a:spcBef>
                <a:spcPts val="700"/>
              </a:spcBef>
              <a:buFont typeface="Arial"/>
              <a:buChar char="•"/>
            </a:pPr>
            <a:r>
              <a:rPr lang="en-US" sz="1900">
                <a:solidFill>
                  <a:srgbClr val="3B3B3B"/>
                </a:solidFill>
                <a:latin typeface="Open Sans" panose="020B0606030504020204" pitchFamily="34" charset="0"/>
                <a:ea typeface="Open Sans" panose="020B0606030504020204" pitchFamily="34" charset="0"/>
                <a:cs typeface="Open Sans" panose="020B0606030504020204" pitchFamily="34" charset="0"/>
              </a:rPr>
              <a:t>VA benefits as the surviving spouse or child of a veteran, where the person is considered permanently incapable of self-support</a:t>
            </a:r>
          </a:p>
        </p:txBody>
      </p:sp>
      <p:sp>
        <p:nvSpPr>
          <p:cNvPr id="33" name="Why It Matters"/>
          <p:cNvSpPr txBox="1"/>
          <p:nvPr/>
        </p:nvSpPr>
        <p:spPr>
          <a:xfrm>
            <a:off x="10199755" y="1987946"/>
            <a:ext cx="7360510" cy="2901705"/>
          </a:xfrm>
          <a:prstGeom prst="roundRect">
            <a:avLst>
              <a:gd name="adj" fmla="val 5000"/>
            </a:avLst>
          </a:prstGeom>
          <a:solidFill>
            <a:srgbClr val="EFEAF6"/>
          </a:solidFill>
          <a:ln w="19050">
            <a:solidFill>
              <a:srgbClr val="3B1263"/>
            </a:solidFill>
          </a:ln>
        </p:spPr>
        <p:txBody>
          <a:bodyPr wrap="square" lIns="320040" tIns="274320" rIns="320040" bIns="228600" rtlCol="0" anchor="t"/>
          <a:lstStyle/>
          <a:p>
            <a:r>
              <a:rPr lang="en-US" sz="2200" b="1">
                <a:solidFill>
                  <a:srgbClr val="3B1263"/>
                </a:solidFill>
                <a:latin typeface="Open Sans Extra Bold"/>
                <a:ea typeface="Open Sans Extra Bold"/>
                <a:cs typeface="Open Sans Extra Bold"/>
              </a:rPr>
              <a:t>What this status means:</a:t>
            </a:r>
          </a:p>
          <a:p>
            <a:pPr>
              <a:spcBef>
                <a:spcPts val="400"/>
              </a:spcBef>
            </a:pPr>
            <a:endParaRPr lang="en-US" sz="700"/>
          </a:p>
          <a:p>
            <a:pPr marL="330200" indent="-330200">
              <a:lnSpc>
                <a:spcPct val="105000"/>
              </a:lnSpc>
              <a:spcBef>
                <a:spcPts val="700"/>
              </a:spcBef>
              <a:buFont typeface="Arial"/>
              <a:buChar char="•"/>
            </a:pPr>
            <a:r>
              <a:rPr lang="en-US" sz="1600">
                <a:solidFill>
                  <a:srgbClr val="3B3B3B"/>
                </a:solidFill>
                <a:latin typeface="Open Sans"/>
                <a:ea typeface="Open Sans"/>
                <a:cs typeface="Open Sans"/>
              </a:rPr>
              <a:t>No gross income test. Only the net income limit applies (100% </a:t>
            </a:r>
            <a:r>
              <a:rPr lang="en-US" sz="1600" err="1">
                <a:solidFill>
                  <a:srgbClr val="3B3B3B"/>
                </a:solidFill>
                <a:latin typeface="Open Sans"/>
                <a:ea typeface="Open Sans"/>
                <a:cs typeface="Open Sans"/>
              </a:rPr>
              <a:t>fpl</a:t>
            </a:r>
            <a:r>
              <a:rPr lang="en-US" sz="1600">
                <a:solidFill>
                  <a:srgbClr val="3B3B3B"/>
                </a:solidFill>
                <a:latin typeface="Open Sans"/>
                <a:ea typeface="Open Sans"/>
                <a:cs typeface="Open Sans"/>
              </a:rPr>
              <a:t>)</a:t>
            </a:r>
          </a:p>
          <a:p>
            <a:pPr marL="330200" indent="-330200">
              <a:lnSpc>
                <a:spcPct val="105000"/>
              </a:lnSpc>
              <a:spcBef>
                <a:spcPts val="700"/>
              </a:spcBef>
              <a:buFont typeface="Arial"/>
              <a:buChar char="•"/>
            </a:pPr>
            <a:r>
              <a:rPr lang="en-US" sz="1600">
                <a:solidFill>
                  <a:srgbClr val="3B3B3B"/>
                </a:solidFill>
                <a:latin typeface="Open Sans"/>
                <a:ea typeface="Open Sans"/>
                <a:cs typeface="Open Sans"/>
              </a:rPr>
              <a:t>Uncapped deduction for medical expenses over $35 a month</a:t>
            </a:r>
          </a:p>
          <a:p>
            <a:pPr marL="330200" indent="-330200">
              <a:lnSpc>
                <a:spcPct val="105000"/>
              </a:lnSpc>
              <a:spcBef>
                <a:spcPts val="700"/>
              </a:spcBef>
              <a:buFont typeface="Arial"/>
              <a:buChar char="•"/>
            </a:pPr>
            <a:r>
              <a:rPr lang="en-US" sz="1600">
                <a:solidFill>
                  <a:srgbClr val="3B3B3B"/>
                </a:solidFill>
                <a:latin typeface="Open Sans"/>
                <a:ea typeface="Open Sans"/>
                <a:cs typeface="Open Sans"/>
              </a:rPr>
              <a:t>Exempt from the work requirements and the ABAWD time limit</a:t>
            </a:r>
          </a:p>
          <a:p>
            <a:pPr marL="330200" indent="-330200">
              <a:lnSpc>
                <a:spcPct val="105000"/>
              </a:lnSpc>
              <a:spcBef>
                <a:spcPts val="700"/>
              </a:spcBef>
              <a:buFont typeface="Arial"/>
              <a:buChar char="•"/>
            </a:pPr>
            <a:r>
              <a:rPr lang="en-US" sz="1600">
                <a:solidFill>
                  <a:srgbClr val="3B3B3B"/>
                </a:solidFill>
                <a:latin typeface="Open Sans"/>
                <a:ea typeface="Open Sans"/>
                <a:cs typeface="Open Sans"/>
              </a:rPr>
              <a:t>Higher resource limit for the household</a:t>
            </a:r>
          </a:p>
          <a:p>
            <a:pPr marL="330200" indent="-330200">
              <a:lnSpc>
                <a:spcPct val="105000"/>
              </a:lnSpc>
              <a:spcBef>
                <a:spcPts val="700"/>
              </a:spcBef>
              <a:buFont typeface="Arial"/>
              <a:buChar char="•"/>
            </a:pPr>
            <a:r>
              <a:rPr lang="en-US" sz="1600">
                <a:solidFill>
                  <a:srgbClr val="3B3B3B"/>
                </a:solidFill>
                <a:latin typeface="Open Sans"/>
                <a:ea typeface="Open Sans"/>
                <a:cs typeface="Open Sans"/>
              </a:rPr>
              <a:t>May qualify as a separate household if unable to purchase and prepare meals alone</a:t>
            </a:r>
          </a:p>
        </p:txBody>
      </p:sp>
      <p:sp>
        <p:nvSpPr>
          <p:cNvPr id="34" name="Pitfall"/>
          <p:cNvSpPr txBox="1"/>
          <p:nvPr/>
        </p:nvSpPr>
        <p:spPr>
          <a:xfrm>
            <a:off x="10167671" y="4959341"/>
            <a:ext cx="7360510" cy="2744927"/>
          </a:xfrm>
          <a:prstGeom prst="roundRect">
            <a:avLst>
              <a:gd name="adj" fmla="val 5000"/>
            </a:avLst>
          </a:prstGeom>
          <a:solidFill>
            <a:srgbClr val="FDF3E8"/>
          </a:solidFill>
          <a:ln w="19050">
            <a:solidFill>
              <a:srgbClr val="B36414"/>
            </a:solidFill>
          </a:ln>
        </p:spPr>
        <p:txBody>
          <a:bodyPr wrap="square" lIns="320040" tIns="274320" rIns="320040" bIns="228600" rtlCol="0" anchor="t"/>
          <a:lstStyle/>
          <a:p>
            <a:r>
              <a:rPr lang="en-US" sz="2200" b="1">
                <a:solidFill>
                  <a:srgbClr val="B36414"/>
                </a:solidFill>
                <a:latin typeface="Open Sans Extra Bold"/>
                <a:ea typeface="Open Sans Extra Bold"/>
                <a:cs typeface="Open Sans Extra Bold"/>
              </a:rPr>
              <a:t>Common Mistake</a:t>
            </a:r>
          </a:p>
          <a:p>
            <a:pPr marL="330200" indent="-330200">
              <a:lnSpc>
                <a:spcPct val="105000"/>
              </a:lnSpc>
              <a:spcBef>
                <a:spcPts val="700"/>
              </a:spcBef>
              <a:buFont typeface="Arial"/>
              <a:buChar char="•"/>
            </a:pPr>
            <a:r>
              <a:rPr lang="en-US" sz="2000">
                <a:solidFill>
                  <a:srgbClr val="3B3B3B"/>
                </a:solidFill>
                <a:latin typeface="Open Sans" panose="020B0606030504020204" pitchFamily="34" charset="0"/>
                <a:ea typeface="Open Sans" panose="020B0606030504020204" pitchFamily="34" charset="0"/>
                <a:cs typeface="Open Sans" panose="020B0606030504020204" pitchFamily="34" charset="0"/>
              </a:rPr>
              <a:t>A pending disability application, less than 100% VA, a doctor’s note, or a visible impairment </a:t>
            </a:r>
            <a:r>
              <a:rPr lang="en-US" sz="2000" u="sng">
                <a:solidFill>
                  <a:srgbClr val="3B3B3B"/>
                </a:solidFill>
                <a:latin typeface="Open Sans" panose="020B0606030504020204" pitchFamily="34" charset="0"/>
                <a:ea typeface="Open Sans" panose="020B0606030504020204" pitchFamily="34" charset="0"/>
                <a:cs typeface="Open Sans" panose="020B0606030504020204" pitchFamily="34" charset="0"/>
              </a:rPr>
              <a:t>does not by itself meet the SNAP definition</a:t>
            </a:r>
          </a:p>
          <a:p>
            <a:pPr marL="330200" indent="-330200">
              <a:lnSpc>
                <a:spcPct val="105000"/>
              </a:lnSpc>
              <a:spcBef>
                <a:spcPts val="700"/>
              </a:spcBef>
              <a:buFont typeface="Arial"/>
              <a:buChar char="•"/>
            </a:pPr>
            <a:r>
              <a:rPr lang="en-US" sz="2000">
                <a:solidFill>
                  <a:srgbClr val="3B3B3B"/>
                </a:solidFill>
                <a:latin typeface="Open Sans" panose="020B0606030504020204" pitchFamily="34" charset="0"/>
                <a:ea typeface="Open Sans" panose="020B0606030504020204" pitchFamily="34" charset="0"/>
                <a:cs typeface="Open Sans" panose="020B0606030504020204" pitchFamily="34" charset="0"/>
              </a:rPr>
              <a:t>But it can still support an exemption from work requirements as unfit for work, which we will discuss later.</a:t>
            </a:r>
          </a:p>
        </p:txBody>
      </p:sp>
      <p:sp>
        <p:nvSpPr>
          <p:cNvPr id="35" name="Key Point"/>
          <p:cNvSpPr txBox="1"/>
          <p:nvPr/>
        </p:nvSpPr>
        <p:spPr>
          <a:xfrm>
            <a:off x="563660" y="7773958"/>
            <a:ext cx="16200000" cy="950000"/>
          </a:xfrm>
          <a:prstGeom prst="roundRect">
            <a:avLst>
              <a:gd name="adj" fmla="val 18000"/>
            </a:avLst>
          </a:prstGeom>
          <a:solidFill>
            <a:srgbClr val="61218F"/>
          </a:solidFill>
          <a:ln>
            <a:noFill/>
          </a:ln>
        </p:spPr>
        <p:txBody>
          <a:bodyPr wrap="square" lIns="365760" tIns="182880" rIns="365760" bIns="182880" rtlCol="0" anchor="ctr"/>
          <a:lstStyle/>
          <a:p>
            <a:r>
              <a:rPr lang="en-US" sz="2200" b="1">
                <a:solidFill>
                  <a:srgbClr val="FFFFFF"/>
                </a:solidFill>
                <a:latin typeface="Open Sans Extra Bold"/>
                <a:ea typeface="Open Sans Extra Bold"/>
                <a:cs typeface="Open Sans Extra Bold"/>
              </a:rPr>
              <a:t>Practice tip: </a:t>
            </a:r>
            <a:r>
              <a:rPr lang="en-US" sz="2200">
                <a:solidFill>
                  <a:srgbClr val="FFFFFF"/>
                </a:solidFill>
                <a:latin typeface="Open Sans Extra Bold"/>
                <a:ea typeface="Open Sans Extra Bold"/>
                <a:cs typeface="Open Sans Extra Bold"/>
              </a:rPr>
              <a:t>Ask what benefits the client already receives. Disability status is sometimes missed because the household never reports the benefit that would establish it.</a:t>
            </a:r>
          </a:p>
        </p:txBody>
      </p:sp>
      <p:grpSp>
        <p:nvGrpSpPr>
          <p:cNvPr id="9" name="Group 3">
            <a:extLst>
              <a:ext uri="{FF2B5EF4-FFF2-40B4-BE49-F238E27FC236}">
                <a16:creationId xmlns:a16="http://schemas.microsoft.com/office/drawing/2014/main" id="{0A3C2184-E949-4243-03AE-30E79E718C1E}"/>
              </a:ext>
            </a:extLst>
          </p:cNvPr>
          <p:cNvGrpSpPr/>
          <p:nvPr/>
        </p:nvGrpSpPr>
        <p:grpSpPr>
          <a:xfrm>
            <a:off x="284475" y="8823960"/>
            <a:ext cx="18003525" cy="2872740"/>
            <a:chOff x="0" y="0"/>
            <a:chExt cx="24384000" cy="3830320"/>
          </a:xfrm>
        </p:grpSpPr>
        <p:sp>
          <p:nvSpPr>
            <p:cNvPr id="10" name="Freeform 4">
              <a:extLst>
                <a:ext uri="{FF2B5EF4-FFF2-40B4-BE49-F238E27FC236}">
                  <a16:creationId xmlns:a16="http://schemas.microsoft.com/office/drawing/2014/main" id="{6D5156D9-6552-088A-E4EB-F30BF4DA213B}"/>
                </a:ext>
              </a:extLst>
            </p:cNvPr>
            <p:cNvSpPr/>
            <p:nvPr/>
          </p:nvSpPr>
          <p:spPr>
            <a:xfrm flipH="1">
              <a:off x="0" y="0"/>
              <a:ext cx="24384000" cy="383032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5">
              <a:extLst>
                <a:ext uri="{FF2B5EF4-FFF2-40B4-BE49-F238E27FC236}">
                  <a16:creationId xmlns:a16="http://schemas.microsoft.com/office/drawing/2014/main" id="{6ED217A2-DD19-4BE5-C9BB-A42968029B4A}"/>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a:p>
          </p:txBody>
        </p:sp>
      </p:grpSp>
    </p:spTree>
    <p:extLst>
      <p:ext uri="{BB962C8B-B14F-4D97-AF65-F5344CB8AC3E}">
        <p14:creationId xmlns:p14="http://schemas.microsoft.com/office/powerpoint/2010/main" val="2859636776"/>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F255F85C2D75428F006724451CD2D1" ma:contentTypeVersion="18" ma:contentTypeDescription="Create a new document." ma:contentTypeScope="" ma:versionID="b3cb6d6e8f543bb8587f74b0a620c4be">
  <xsd:schema xmlns:xsd="http://www.w3.org/2001/XMLSchema" xmlns:xs="http://www.w3.org/2001/XMLSchema" xmlns:p="http://schemas.microsoft.com/office/2006/metadata/properties" xmlns:ns2="5f8a3c3e-242e-4526-8e90-df59c0db68db" xmlns:ns3="1dbffcbd-61ed-43f0-92e4-418e84faf301" targetNamespace="http://schemas.microsoft.com/office/2006/metadata/properties" ma:root="true" ma:fieldsID="e40f0a912a3cc48d0937b2d40ac9cfa5" ns2:_="" ns3:_="">
    <xsd:import namespace="5f8a3c3e-242e-4526-8e90-df59c0db68db"/>
    <xsd:import namespace="1dbffcbd-61ed-43f0-92e4-418e84faf3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8a3c3e-242e-4526-8e90-df59c0db68d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3d00c5e-7eb4-4740-b670-fc1e474c65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bffcbd-61ed-43f0-92e4-418e84faf30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9ea777a-d1d2-4487-9eb5-0929986ddaef}" ma:internalName="TaxCatchAll" ma:showField="CatchAllData" ma:web="1dbffcbd-61ed-43f0-92e4-418e84faf3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f8a3c3e-242e-4526-8e90-df59c0db68db">
      <Terms xmlns="http://schemas.microsoft.com/office/infopath/2007/PartnerControls"/>
    </lcf76f155ced4ddcb4097134ff3c332f>
    <TaxCatchAll xmlns="1dbffcbd-61ed-43f0-92e4-418e84faf301" xsi:nil="true"/>
  </documentManagement>
</p:properties>
</file>

<file path=customXml/itemProps1.xml><?xml version="1.0" encoding="utf-8"?>
<ds:datastoreItem xmlns:ds="http://schemas.openxmlformats.org/officeDocument/2006/customXml" ds:itemID="{D542C660-9DE8-4854-B690-128C23D48ED9}">
  <ds:schemaRefs>
    <ds:schemaRef ds:uri="1dbffcbd-61ed-43f0-92e4-418e84faf301"/>
    <ds:schemaRef ds:uri="5f8a3c3e-242e-4526-8e90-df59c0db68d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F3CC1C0-9F57-4E5F-86F2-0BC9A146EFC1}">
  <ds:schemaRefs>
    <ds:schemaRef ds:uri="http://schemas.microsoft.com/sharepoint/v3/contenttype/forms"/>
  </ds:schemaRefs>
</ds:datastoreItem>
</file>

<file path=customXml/itemProps3.xml><?xml version="1.0" encoding="utf-8"?>
<ds:datastoreItem xmlns:ds="http://schemas.openxmlformats.org/officeDocument/2006/customXml" ds:itemID="{1F1F247A-F224-409A-A2FF-3A2ABA5267EB}">
  <ds:schemaRefs>
    <ds:schemaRef ds:uri="1dbffcbd-61ed-43f0-92e4-418e84faf301"/>
    <ds:schemaRef ds:uri="5f8a3c3e-242e-4526-8e90-df59c0db68d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30</Slides>
  <Notes>27</Notes>
  <HiddenSlides>0</HiddenSlide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Powerpoint Template</dc:title>
  <dc:creator>Signe Anderson</dc:creator>
  <cp:revision>2</cp:revision>
  <dcterms:created xsi:type="dcterms:W3CDTF">2006-08-16T00:00:00Z</dcterms:created>
  <dcterms:modified xsi:type="dcterms:W3CDTF">2026-08-12T16:13:03Z</dcterms:modified>
  <dc:identifier>DAGTAvaOblk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0x0101000AF255F85C2D75428F006724451CD2D1</vt:lpwstr>
  </property>
  <property fmtid="{D5CDD505-2E9C-101B-9397-08002B2CF9AE}" pid="3" name="MediaServiceImageTags">
    <vt:lpwstr/>
  </property>
</Properties>
</file>