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Lst>
  <p:notesMasterIdLst>
    <p:notesMasterId r:id="rId47"/>
  </p:notesMasterIdLst>
  <p:sldIdLst>
    <p:sldId id="256"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257" r:id="rId24"/>
    <p:sldId id="258" r:id="rId25"/>
    <p:sldId id="259" r:id="rId26"/>
    <p:sldId id="260" r:id="rId27"/>
    <p:sldId id="261" r:id="rId28"/>
    <p:sldId id="262" r:id="rId29"/>
    <p:sldId id="263" r:id="rId30"/>
    <p:sldId id="264" r:id="rId31"/>
    <p:sldId id="265" r:id="rId32"/>
    <p:sldId id="266" r:id="rId33"/>
    <p:sldId id="267" r:id="rId34"/>
    <p:sldId id="268" r:id="rId35"/>
    <p:sldId id="269" r:id="rId36"/>
    <p:sldId id="276" r:id="rId37"/>
    <p:sldId id="270" r:id="rId38"/>
    <p:sldId id="271" r:id="rId39"/>
    <p:sldId id="272" r:id="rId40"/>
    <p:sldId id="273" r:id="rId41"/>
    <p:sldId id="278" r:id="rId42"/>
    <p:sldId id="279" r:id="rId43"/>
    <p:sldId id="274" r:id="rId44"/>
    <p:sldId id="277" r:id="rId45"/>
    <p:sldId id="275" r:id="rId4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97243BE-8569-45AC-BFA8-30FA1E8E2349}">
          <p14:sldIdLst>
            <p14:sldId id="256"/>
            <p14:sldId id="280"/>
          </p14:sldIdLst>
        </p14:section>
        <p14:section name="Untitled Section" id="{693AB7BC-7660-400A-BCFE-511056EABB23}">
          <p14:sldIdLst>
            <p14:sldId id="281"/>
            <p14:sldId id="282"/>
            <p14:sldId id="283"/>
            <p14:sldId id="284"/>
            <p14:sldId id="285"/>
            <p14:sldId id="286"/>
            <p14:sldId id="287"/>
            <p14:sldId id="288"/>
            <p14:sldId id="289"/>
            <p14:sldId id="290"/>
            <p14:sldId id="291"/>
            <p14:sldId id="292"/>
            <p14:sldId id="293"/>
            <p14:sldId id="294"/>
            <p14:sldId id="295"/>
            <p14:sldId id="296"/>
            <p14:sldId id="297"/>
            <p14:sldId id="298"/>
            <p14:sldId id="299"/>
            <p14:sldId id="257"/>
            <p14:sldId id="258"/>
            <p14:sldId id="259"/>
            <p14:sldId id="260"/>
            <p14:sldId id="261"/>
            <p14:sldId id="262"/>
            <p14:sldId id="263"/>
            <p14:sldId id="264"/>
            <p14:sldId id="265"/>
            <p14:sldId id="266"/>
            <p14:sldId id="267"/>
            <p14:sldId id="268"/>
            <p14:sldId id="269"/>
            <p14:sldId id="276"/>
            <p14:sldId id="270"/>
            <p14:sldId id="271"/>
            <p14:sldId id="272"/>
            <p14:sldId id="273"/>
            <p14:sldId id="278"/>
            <p14:sldId id="279"/>
            <p14:sldId id="274"/>
            <p14:sldId id="277"/>
            <p14:sldId id="27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2809" autoAdjust="0"/>
  </p:normalViewPr>
  <p:slideViewPr>
    <p:cSldViewPr snapToGrid="0">
      <p:cViewPr varScale="1">
        <p:scale>
          <a:sx n="121" d="100"/>
          <a:sy n="121" d="100"/>
        </p:scale>
        <p:origin x="20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ustomXml" Target="../customXml/item2.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8/2/2026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upreme.justia.com/cases/federal/us/559/542/"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ogle.com/search?q=Missouri+v.+Jenkins&amp;sca_esv=f818ef0c6d37c692&amp;rlz=1C1VDKB_enUS959US959&amp;sxsrf=ANbL-n48NM5ZMe5MAM3YT6EMIhGu65lWAg%3A1773935109833&amp;ei=BRq8aZiuMp2bptQPiN-f8Ak&amp;biw=2560&amp;bih=945&amp;ved=2ahUKEwjyqpqqp6yTAxUTm2oFHUFxEcoQgK4QegQIARAB&amp;uact=5&amp;oq=missouri+v+jenkins+billing+paralegal&amp;gs_lp=Egxnd3Mtd2l6LXNlcnAiJG1pc3NvdXJpIHYgamVua2lucyBiaWxsaW5nIHBhcmFsZWdhbDIFECEYoAEyBRAhGKABMgUQIRigATIFECEYoAFIqR9Q-wVY9xxwAXgBkAEAmAG9AaABnRKqAQQwLjE4uAEDyAEA-AEBmAIToALcEsICChAAGEcY1gQYsAPCAg0QABiABBiKBRhDGLADwgIFEAAYgATCAgYQABgWGB7CAggQABiABBiiBMICBRAAGO8FwgIFECEYqwLCAgUQIRifBZgDAIgGAZAGCpIHBDEuMTigB9ZPsgcEMC4xOLgH2BLCBwYwLjE2LjPIBySACAE&amp;sclient=gws-wiz-serp&amp;mstk=AUtExfCv2skUOS1q3Dgoqfr2F1bAX_N_OYl576BDDtKhgycRWSq7ITSTAfLQXScGtEoto3Zutkd5Y4UL-QhZc9H0oxm4i99lW5-UByx5VW_t2uzOPIsny2WeyrvOWBOO6ZeM1k2DRc6hryzfEGG_ukMkPBXwAYSwFpdrT3ueDPxXeHLfso6UlpQmU051wMZX8mSSAokwEBq17Dxrll1X0CDLe_iTpUke0sWyceyCb9Mvbk3pEROpk3P-aXdJNUBmtSNldGVARWcwKfts9CddQjJWW_Sz0uFBBHw2zimteCWCZl_uC7cSKvrW1xlv9_tAJMSHUBr1IVcH9RRrLj7co8NxlF3n0dixSgyzkwHEtpPeVPfVPokIaVvtUzFosXcHX3um8uzS3ci2lFX8Aeyhe8C_sA&amp;csui=3"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Legal Aid attorneys, using fee-shifting to gain attorney’s fee awards is a powerful way to expand access to justice and fund non-profit legal services, as well as to discourage bad behavior by </a:t>
            </a:r>
            <a:r>
              <a:rPr lang="en-US" dirty="0" err="1"/>
              <a:t>malfeasors</a:t>
            </a:r>
            <a:r>
              <a:rPr lang="en-US" dirty="0"/>
              <a:t> in civil court. Because Legal Aid lawyers do not charge clients, proving a "market rate" and defending contemporaneous billing sheets present unique, high-stakes challenges in front of a judge.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b="0" dirty="0">
                <a:effectLst/>
              </a:rPr>
              <a:t>In this case, </a:t>
            </a:r>
            <a:r>
              <a:rPr lang="en-US" sz="1200" b="0" i="0" dirty="0">
                <a:solidFill>
                  <a:srgbClr val="666666"/>
                </a:solidFill>
                <a:effectLst/>
                <a:latin typeface="system-ui"/>
              </a:rPr>
              <a:t>Respondents, on behalf of all persons involuntarily confined in the forensic unit of a Missouri state hospital, brought suit in Federal District Court against petitioner hospital officials, challenging the constitutionality of treatment and conditions at the hospital. </a:t>
            </a:r>
            <a:endParaRPr lang="en-US" b="0" dirty="0">
              <a:effectLst/>
            </a:endParaRPr>
          </a:p>
          <a:p>
            <a:pPr marL="0" marR="0">
              <a:spcBef>
                <a:spcPts val="1200"/>
              </a:spcBef>
              <a:spcAft>
                <a:spcPts val="1200"/>
              </a:spcAft>
              <a:buNone/>
            </a:pPr>
            <a:endParaRPr lang="en-US" b="0" dirty="0">
              <a:effectLst/>
            </a:endParaRPr>
          </a:p>
          <a:p>
            <a:pPr marL="0" marR="0">
              <a:spcBef>
                <a:spcPts val="1200"/>
              </a:spcBef>
              <a:spcAft>
                <a:spcPts val="1200"/>
              </a:spcAft>
              <a:buNone/>
            </a:pPr>
            <a:r>
              <a:rPr lang="en-US" b="0" dirty="0">
                <a:effectLst/>
              </a:rPr>
              <a:t>In </a:t>
            </a:r>
            <a:r>
              <a:rPr lang="en-US" b="0" i="1" dirty="0">
                <a:effectLst/>
                <a:hlinkClick r:id="rId3"/>
              </a:rPr>
              <a:t>Hensley v. Eckerhart</a:t>
            </a:r>
            <a:r>
              <a:rPr lang="en-US" b="0" dirty="0">
                <a:effectLst/>
                <a:hlinkClick r:id="rId3"/>
              </a:rPr>
              <a:t> (1983)</a:t>
            </a:r>
            <a:r>
              <a:rPr lang="en-US" b="0" dirty="0">
                <a:effectLst/>
              </a:rPr>
              <a:t>, the U.S. Supreme Court called the method for calculating attorney's fees the </a:t>
            </a:r>
            <a:r>
              <a:rPr lang="en-US" b="1" dirty="0">
                <a:effectLst/>
              </a:rPr>
              <a:t>"lodestar" approach</a:t>
            </a:r>
            <a:r>
              <a:rPr lang="en-US" b="0" dirty="0">
                <a:effectLst/>
              </a:rPr>
              <a:t> (and often referred to as the </a:t>
            </a:r>
            <a:r>
              <a:rPr lang="en-US" b="1" dirty="0">
                <a:effectLst/>
              </a:rPr>
              <a:t>lodestar method</a:t>
            </a:r>
            <a:r>
              <a:rPr lang="en-US" b="0" dirty="0">
                <a:effectLst/>
              </a:rPr>
              <a:t> or </a:t>
            </a:r>
            <a:r>
              <a:rPr lang="en-US" b="1" dirty="0">
                <a:effectLst/>
              </a:rPr>
              <a:t>lodestar calculation</a:t>
            </a:r>
            <a:r>
              <a:rPr lang="en-US" b="0" dirty="0">
                <a:effectLst/>
              </a:rPr>
              <a:t>). </a:t>
            </a:r>
          </a:p>
          <a:p>
            <a:pPr marL="0" marR="0">
              <a:spcBef>
                <a:spcPts val="1200"/>
              </a:spcBef>
              <a:spcAft>
                <a:spcPts val="1200"/>
              </a:spcAft>
              <a:buNone/>
            </a:pPr>
            <a:r>
              <a:rPr lang="en-US" b="0" dirty="0">
                <a:effectLst/>
              </a:rPr>
              <a:t>The Court defined this baseline figure as </a:t>
            </a:r>
            <a:r>
              <a:rPr lang="en-US" b="1" dirty="0">
                <a:effectLst/>
              </a:rPr>
              <a:t>the number of hours reasonably expended on the litigation multiplied by a reasonable hourly rate</a:t>
            </a:r>
            <a:r>
              <a:rPr lang="en-US" b="0" dirty="0">
                <a:effectLst/>
              </a:rPr>
              <a:t>. </a:t>
            </a:r>
          </a:p>
          <a:p>
            <a:pPr>
              <a:buNone/>
            </a:pPr>
            <a:r>
              <a:rPr lang="en-US" sz="1100" b="1" dirty="0">
                <a:effectLst/>
              </a:rPr>
              <a:t>Key Principles from Hensley</a:t>
            </a:r>
          </a:p>
          <a:p>
            <a:pPr marL="342900" lvl="0" indent="-342900">
              <a:buFont typeface="Arial" panose="020B0604020202020204" pitchFamily="34" charset="0"/>
              <a:buChar char="•"/>
            </a:pPr>
            <a:r>
              <a:rPr lang="en-US" b="1" dirty="0">
                <a:effectLst/>
              </a:rPr>
              <a:t>The baseline:</a:t>
            </a:r>
            <a:r>
              <a:rPr lang="en-US" dirty="0"/>
              <a:t> It serves as the most useful starting point for determining a reasonable attorney's fee.</a:t>
            </a:r>
          </a:p>
          <a:p>
            <a:pPr marL="342900" lvl="0" indent="-342900">
              <a:buFont typeface="Arial" panose="020B0604020202020204" pitchFamily="34" charset="0"/>
              <a:buChar char="•"/>
            </a:pPr>
            <a:r>
              <a:rPr lang="en-US" b="1" dirty="0">
                <a:effectLst/>
              </a:rPr>
              <a:t>Billing judgment:</a:t>
            </a:r>
            <a:r>
              <a:rPr lang="en-US" dirty="0"/>
              <a:t> Hours that are excessive, redundant, or otherwise unnecessary must be excluded.</a:t>
            </a:r>
          </a:p>
          <a:p>
            <a:pPr marL="342900" lvl="0" indent="-342900">
              <a:buFont typeface="Arial" panose="020B0604020202020204" pitchFamily="34" charset="0"/>
              <a:buChar char="•"/>
            </a:pPr>
            <a:r>
              <a:rPr lang="en-US" b="1" dirty="0">
                <a:effectLst/>
              </a:rPr>
              <a:t>Degree of success:</a:t>
            </a:r>
            <a:r>
              <a:rPr lang="en-US" dirty="0"/>
              <a:t> The lodestar figure can be adjusted downward if the plaintiff achieved only limited success on their claims. </a:t>
            </a:r>
          </a:p>
          <a:p>
            <a:pPr marL="0" marR="0">
              <a:spcBef>
                <a:spcPts val="1200"/>
              </a:spcBef>
              <a:spcAft>
                <a:spcPts val="1200"/>
              </a:spcAft>
              <a:buNone/>
            </a:pPr>
            <a:r>
              <a:rPr lang="en-US" b="0" dirty="0">
                <a:effectLst/>
              </a:rPr>
              <a:t>To determine fees where a party wins some and loses some, the Court developed a two-step framework.</a:t>
            </a:r>
          </a:p>
          <a:p>
            <a:pPr marL="0" marR="0">
              <a:spcBef>
                <a:spcPts val="1200"/>
              </a:spcBef>
              <a:spcAft>
                <a:spcPts val="1200"/>
              </a:spcAft>
              <a:buNone/>
            </a:pPr>
            <a:endParaRPr lang="en-US" b="0" dirty="0">
              <a:effectLst/>
            </a:endParaRPr>
          </a:p>
          <a:p>
            <a:pPr marL="0" marR="0">
              <a:spcBef>
                <a:spcPts val="1200"/>
              </a:spcBef>
              <a:spcAft>
                <a:spcPts val="1200"/>
              </a:spcAft>
              <a:buNone/>
            </a:pPr>
            <a:r>
              <a:rPr lang="en-US" b="0" dirty="0">
                <a:effectLst/>
              </a:rPr>
              <a:t>The Court ruled that judges </a:t>
            </a:r>
            <a:r>
              <a:rPr lang="en-US" b="1" dirty="0">
                <a:effectLst/>
              </a:rPr>
              <a:t>cannot use a simple mathematical formula</a:t>
            </a:r>
            <a:r>
              <a:rPr lang="en-US" b="0" dirty="0">
                <a:effectLst/>
              </a:rPr>
              <a:t> (like dividing won claims by total claims). Instead, they must categorize the claims into one of two groups:</a:t>
            </a:r>
          </a:p>
          <a:p>
            <a:pPr>
              <a:buNone/>
            </a:pPr>
            <a:r>
              <a:rPr lang="en-US" sz="1100" b="1" dirty="0">
                <a:effectLst/>
              </a:rPr>
              <a:t>1. Distinct and Unrelated Claims (Fees Excluded)</a:t>
            </a:r>
          </a:p>
          <a:p>
            <a:pPr marL="342900" lvl="0" indent="-342900">
              <a:buFont typeface="Arial" panose="020B0604020202020204" pitchFamily="34" charset="0"/>
              <a:buChar char="•"/>
            </a:pPr>
            <a:r>
              <a:rPr lang="en-US" b="1" dirty="0">
                <a:effectLst/>
              </a:rPr>
              <a:t>The Rule:</a:t>
            </a:r>
            <a:r>
              <a:rPr lang="en-US" dirty="0"/>
              <a:t> If the losing claims are entirely distinct from the winning claims, the hours spent on those losing claims </a:t>
            </a:r>
            <a:r>
              <a:rPr lang="en-US" b="1" dirty="0">
                <a:effectLst/>
              </a:rPr>
              <a:t>must be completely excluded</a:t>
            </a:r>
            <a:r>
              <a:rPr lang="en-US" dirty="0"/>
              <a:t>. </a:t>
            </a:r>
          </a:p>
          <a:p>
            <a:pPr marL="342900" lvl="0" indent="-342900">
              <a:buFont typeface="Arial" panose="020B0604020202020204" pitchFamily="34" charset="0"/>
              <a:buChar char="•"/>
            </a:pPr>
            <a:r>
              <a:rPr lang="en-US" b="1" dirty="0">
                <a:effectLst/>
              </a:rPr>
              <a:t>The Criteria:</a:t>
            </a:r>
            <a:r>
              <a:rPr lang="en-US" dirty="0"/>
              <a:t> This applies when the unsuccessful claims are based on completely different facts and entirely separate legal theories. </a:t>
            </a:r>
          </a:p>
          <a:p>
            <a:pPr marL="342900" lvl="0" indent="-342900">
              <a:buFont typeface="Arial" panose="020B0604020202020204" pitchFamily="34" charset="0"/>
              <a:buChar char="•"/>
            </a:pPr>
            <a:r>
              <a:rPr lang="en-US" b="1" dirty="0">
                <a:effectLst/>
              </a:rPr>
              <a:t>The Result:</a:t>
            </a:r>
            <a:r>
              <a:rPr lang="en-US" dirty="0"/>
              <a:t> The Court views these as separate lawsuits that just happened to be filed in the same complaint, meaning the defendant cannot be forced to pay for that unrelated, unsuccessful work. </a:t>
            </a:r>
          </a:p>
          <a:p>
            <a:pPr>
              <a:buNone/>
            </a:pPr>
            <a:r>
              <a:rPr lang="en-US" sz="1100" b="1" dirty="0">
                <a:effectLst/>
              </a:rPr>
              <a:t>2. Intertwined Claims sharing a "Common Core" (Fees Allowed)</a:t>
            </a:r>
          </a:p>
          <a:p>
            <a:pPr marL="342900" lvl="0" indent="-342900">
              <a:buFont typeface="Arial" panose="020B0604020202020204" pitchFamily="34" charset="0"/>
              <a:buChar char="•"/>
            </a:pPr>
            <a:r>
              <a:rPr lang="en-US" b="1" dirty="0">
                <a:effectLst/>
              </a:rPr>
              <a:t>The Rule:</a:t>
            </a:r>
            <a:r>
              <a:rPr lang="en-US" dirty="0"/>
              <a:t> If the winning and losing claims share a </a:t>
            </a:r>
            <a:r>
              <a:rPr lang="en-US" b="1" dirty="0">
                <a:effectLst/>
              </a:rPr>
              <a:t>"common core of facts"</a:t>
            </a:r>
            <a:r>
              <a:rPr lang="en-US" dirty="0"/>
              <a:t> or are based on </a:t>
            </a:r>
            <a:r>
              <a:rPr lang="en-US" b="1" dirty="0">
                <a:effectLst/>
              </a:rPr>
              <a:t>"related legal theories,"</a:t>
            </a:r>
            <a:r>
              <a:rPr lang="en-US" dirty="0"/>
              <a:t> the fees for the losing claims </a:t>
            </a:r>
            <a:r>
              <a:rPr lang="en-US" b="1" dirty="0">
                <a:effectLst/>
              </a:rPr>
              <a:t>can be fully compensated</a:t>
            </a:r>
            <a:r>
              <a:rPr lang="en-US" dirty="0"/>
              <a:t>.</a:t>
            </a:r>
          </a:p>
          <a:p>
            <a:pPr marL="342900" lvl="0" indent="-342900">
              <a:buFont typeface="Arial" panose="020B0604020202020204" pitchFamily="34" charset="0"/>
              <a:buChar char="•"/>
            </a:pPr>
            <a:r>
              <a:rPr lang="en-US" b="1" dirty="0">
                <a:effectLst/>
              </a:rPr>
              <a:t>The Criteria:</a:t>
            </a:r>
            <a:r>
              <a:rPr lang="en-US" dirty="0"/>
              <a:t> This occurs when an attorney's time is dedicated to the litigation as a whole. For example, the lawyer must interview the same witnesses or review the same evidence to prove both the winning and losing arguments. </a:t>
            </a:r>
          </a:p>
          <a:p>
            <a:pPr marL="342900" lvl="0" indent="-342900">
              <a:buFont typeface="Arial" panose="020B0604020202020204" pitchFamily="34" charset="0"/>
              <a:buChar char="•"/>
            </a:pPr>
            <a:r>
              <a:rPr lang="en-US" b="1" dirty="0">
                <a:effectLst/>
              </a:rPr>
              <a:t>The Result:</a:t>
            </a:r>
            <a:r>
              <a:rPr lang="en-US" dirty="0"/>
              <a:t> The court will not reduce the fee award just because the lawyer did not win every single legal argument. </a:t>
            </a:r>
          </a:p>
          <a:p>
            <a:pPr>
              <a:buNone/>
            </a:pPr>
            <a:r>
              <a:rPr lang="en-US" sz="1100" b="1" dirty="0">
                <a:effectLst/>
              </a:rPr>
              <a:t>The Ultimate Test: "Degree of Success"</a:t>
            </a:r>
          </a:p>
          <a:p>
            <a:pPr marL="0" marR="0">
              <a:spcBef>
                <a:spcPts val="1200"/>
              </a:spcBef>
              <a:spcAft>
                <a:spcPts val="1200"/>
              </a:spcAft>
              <a:buNone/>
            </a:pPr>
            <a:r>
              <a:rPr lang="en-US" b="0" dirty="0">
                <a:effectLst/>
              </a:rPr>
              <a:t>Once the claims are categorized, the trial court must look at the overall results obtained. </a:t>
            </a:r>
          </a:p>
          <a:p>
            <a:pPr marL="342900" lvl="0" indent="-342900">
              <a:buFont typeface="Arial" panose="020B0604020202020204" pitchFamily="34" charset="0"/>
              <a:buChar char="•"/>
            </a:pPr>
            <a:r>
              <a:rPr lang="en-US" dirty="0"/>
              <a:t>If the plaintiff achieved </a:t>
            </a:r>
            <a:r>
              <a:rPr lang="en-US" b="1" dirty="0">
                <a:effectLst/>
              </a:rPr>
              <a:t>"excellent results,"</a:t>
            </a:r>
            <a:r>
              <a:rPr lang="en-US" dirty="0"/>
              <a:t> the attorney is entitled to a fully compensatory fee encompassing all hours reasonably spent. </a:t>
            </a:r>
          </a:p>
          <a:p>
            <a:pPr marL="342900" lvl="0" indent="-342900">
              <a:buFont typeface="Arial" panose="020B0604020202020204" pitchFamily="34" charset="0"/>
              <a:buChar char="•"/>
            </a:pPr>
            <a:r>
              <a:rPr lang="en-US" dirty="0"/>
              <a:t>If the plaintiff achieved only </a:t>
            </a:r>
            <a:r>
              <a:rPr lang="en-US" b="1" dirty="0">
                <a:effectLst/>
              </a:rPr>
              <a:t>"limited success,"</a:t>
            </a:r>
            <a:r>
              <a:rPr lang="en-US" dirty="0"/>
              <a:t> the judge must reduce the overall lodestar calculation to an amount that directly mirrors the actual victory, even if the claims were intertwined. </a:t>
            </a:r>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800"/>
              </a:spcBef>
              <a:spcAft>
                <a:spcPts val="900"/>
              </a:spcAft>
              <a:buNone/>
            </a:pPr>
            <a:r>
              <a:rPr lang="en-US" dirty="0"/>
              <a:t>Under Blum v. Stenson (1984), non-profit attorneys are explicitly entitled to prevailing market rates, not lower cost-based rates. </a:t>
            </a:r>
          </a:p>
          <a:p>
            <a:pPr marL="0" marR="0">
              <a:spcBef>
                <a:spcPts val="1800"/>
              </a:spcBef>
              <a:spcAft>
                <a:spcPts val="900"/>
              </a:spcAft>
              <a:buNone/>
            </a:pPr>
            <a:endParaRPr lang="en-US" dirty="0"/>
          </a:p>
          <a:p>
            <a:pPr marL="0" marR="0">
              <a:spcBef>
                <a:spcPts val="1800"/>
              </a:spcBef>
              <a:spcAft>
                <a:spcPts val="900"/>
              </a:spcAft>
              <a:buNone/>
            </a:pPr>
            <a:r>
              <a:rPr lang="en-US" dirty="0"/>
              <a:t>Here, a Legal Aid in New York successfully challenged a Medicaid procedure and sought a fee award of almost $119,000 comprised of $79,312 in attorney’s fee hours and a 50% bonus of $39,656 to compensate for the complexity, novelty, and great benefit achieved through successful prosecution of the case.  </a:t>
            </a:r>
          </a:p>
          <a:p>
            <a:pPr marL="0" marR="0">
              <a:spcBef>
                <a:spcPts val="1800"/>
              </a:spcBef>
              <a:spcAft>
                <a:spcPts val="900"/>
              </a:spcAft>
              <a:buNone/>
            </a:pPr>
            <a:endParaRPr lang="en-US" dirty="0"/>
          </a:p>
          <a:p>
            <a:pPr marL="0" marR="0">
              <a:spcBef>
                <a:spcPts val="1800"/>
              </a:spcBef>
              <a:spcAft>
                <a:spcPts val="900"/>
              </a:spcAft>
              <a:buNone/>
            </a:pPr>
            <a:r>
              <a:rPr lang="en-US" dirty="0"/>
              <a:t>Again, the court held that: “</a:t>
            </a:r>
            <a:r>
              <a:rPr lang="en-US" sz="1200" b="0" i="0" dirty="0">
                <a:solidFill>
                  <a:srgbClr val="000000"/>
                </a:solidFill>
                <a:effectLst/>
                <a:latin typeface="Open Sans" panose="020B0606030504020204" pitchFamily="34" charset="0"/>
              </a:rPr>
              <a:t>The statute and its legislative history establish that "reasonable fees" are to be calculated according to the prevailing market rates in the relevant community, not according to the cost of providing legal services, regardless of whether the prevailing party is represented by private profitmaking attorneys or nonprofit legal aid organizations.”</a:t>
            </a:r>
            <a:endParaRPr lang="en-US" dirty="0"/>
          </a:p>
          <a:p>
            <a:pPr marL="0" marR="0">
              <a:spcBef>
                <a:spcPts val="1800"/>
              </a:spcBef>
              <a:spcAft>
                <a:spcPts val="900"/>
              </a:spcAft>
              <a:buNone/>
            </a:pPr>
            <a:endParaRPr lang="en-US" dirty="0"/>
          </a:p>
          <a:p>
            <a:pPr marL="0" marR="0">
              <a:spcBef>
                <a:spcPts val="1800"/>
              </a:spcBef>
              <a:spcAft>
                <a:spcPts val="900"/>
              </a:spcAft>
              <a:buNone/>
            </a:pPr>
            <a:endParaRPr lang="en-US" dirty="0"/>
          </a:p>
          <a:p>
            <a:pPr marL="0" marR="0">
              <a:spcBef>
                <a:spcPts val="1800"/>
              </a:spcBef>
              <a:spcAft>
                <a:spcPts val="900"/>
              </a:spcAft>
              <a:buNone/>
            </a:pPr>
            <a:r>
              <a:rPr lang="en-US" dirty="0"/>
              <a:t>The Court also said "enhancements“ – defined as upward adjustments or bonuses added to the basic "lodestar" fee (the number of hours worked multiplied by a reasonable hourly rate) - are generally not allowed. However, the Court said there was no merit to the argument that they were NEVER allowed. The Court held that the fee applicant, again, carries the burden to show that an upward adjustment was necessary to the determination of a reasonable fee in the specific case at hand due to, for example, exceptional success. In Blum, unfortunately, respondent did not carry the burden and the court struck the enhanced attorney’s fee award.</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Aft>
                <a:spcPts val="900"/>
              </a:spcAft>
              <a:buFont typeface="Arial" panose="020B0604020202020204" pitchFamily="34" charset="0"/>
              <a:buNone/>
            </a:pPr>
            <a:r>
              <a:rPr lang="en-US" sz="1200" b="0" i="0" spc="-12" dirty="0">
                <a:effectLst/>
                <a:latin typeface="Century Supra B"/>
              </a:rPr>
              <a:t>Perdue concerns an initial fee request of $14 million, which was awarded at the trial court level and upheld in the Eleventh Circuit. This ruling came in a case in which the challenging lawyers brought about a wide-ranging reform of the state of Georgia’s foster-care system, which was plagued by heart-wrenching stories of abuse of children, leading to escapes and attempted suicides.  When the case resulted in a sweeping consent decree, after prolonged and hard-fought court and mediation proceedings, the judge awarded the winning attorneys a lodestar award of $6.1 million, then tacked on a performance enhancement of another $4.5 million plus costs. </a:t>
            </a:r>
          </a:p>
          <a:p>
            <a:pPr marL="0" marR="0" lvl="0" indent="0">
              <a:spcAft>
                <a:spcPts val="900"/>
              </a:spcAft>
              <a:buFont typeface="Arial" panose="020B0604020202020204" pitchFamily="34" charset="0"/>
              <a:buNone/>
            </a:pPr>
            <a:endParaRPr lang="en-US" sz="1200" b="0" i="0" spc="-12" dirty="0">
              <a:effectLst/>
              <a:latin typeface="Century Supra B"/>
            </a:endParaRPr>
          </a:p>
          <a:p>
            <a:pPr marL="0" marR="0" lvl="0" indent="0">
              <a:spcAft>
                <a:spcPts val="900"/>
              </a:spcAft>
              <a:buFont typeface="Arial" panose="020B0604020202020204" pitchFamily="34" charset="0"/>
              <a:buNone/>
            </a:pPr>
            <a:r>
              <a:rPr lang="en-US" sz="1200" b="0" i="0" spc="-12" dirty="0">
                <a:effectLst/>
                <a:latin typeface="Century Supra B"/>
              </a:rPr>
              <a:t>That award, again, though, upheld by the Eleventh Circuit Court, was overturned by the Supreme Court in a 5-4 split opinion. </a:t>
            </a:r>
          </a:p>
          <a:p>
            <a:pPr marL="0" marR="0" lvl="0" indent="0">
              <a:spcAft>
                <a:spcPts val="900"/>
              </a:spcAft>
              <a:buFont typeface="Arial" panose="020B0604020202020204" pitchFamily="34" charset="0"/>
              <a:buNone/>
            </a:pPr>
            <a:endParaRPr lang="en-US" sz="1200" b="0" i="0" spc="-12" dirty="0">
              <a:effectLst/>
              <a:latin typeface="Century Supra B"/>
            </a:endParaRPr>
          </a:p>
          <a:p>
            <a:pPr marL="0" marR="0" lvl="0" indent="0">
              <a:spcAft>
                <a:spcPts val="900"/>
              </a:spcAft>
              <a:buFont typeface="Arial" panose="020B0604020202020204" pitchFamily="34" charset="0"/>
              <a:buNone/>
            </a:pPr>
            <a:r>
              <a:rPr lang="en-US" sz="1200" b="0" i="0" spc="-12" dirty="0">
                <a:effectLst/>
                <a:latin typeface="Century Supra B"/>
              </a:rPr>
              <a:t>Justice Stephen G. Breyer, arguing in dissent that the award at issue was proper, was joined by Justices Ruth Bader Ginsburg, Sonia Sotomayor, and John Paul Stevens.   The dissenters, recounting the reform that the lawsuit had produced, also noted  that state officials worked energetically to thwart the challenge, and hired outside lawyers at an expense of $2.4 million to spearhead the resistance. </a:t>
            </a:r>
          </a:p>
          <a:p>
            <a:pPr marL="0" marR="0" lvl="0" indent="0">
              <a:spcAft>
                <a:spcPts val="900"/>
              </a:spcAft>
              <a:buFont typeface="Arial" panose="020B0604020202020204" pitchFamily="34" charset="0"/>
              <a:buNone/>
            </a:pPr>
            <a:endParaRPr lang="en-US" sz="1200" b="0" i="0" spc="-12" dirty="0">
              <a:effectLst/>
              <a:latin typeface="Century Supra B"/>
            </a:endParaRPr>
          </a:p>
          <a:p>
            <a:pPr marL="0" marR="0" lvl="0" indent="0">
              <a:spcAft>
                <a:spcPts val="900"/>
              </a:spcAft>
              <a:buFont typeface="Arial" panose="020B0604020202020204" pitchFamily="34" charset="0"/>
              <a:buNone/>
            </a:pPr>
            <a:r>
              <a:rPr lang="en-US" sz="1200" b="0" i="0" spc="-12" dirty="0">
                <a:effectLst/>
                <a:latin typeface="Century Supra B"/>
              </a:rPr>
              <a:t>The overall thrust of the main opinion can be seen in a simple fact: the Court overturned a fee enhancement which appeared to be based upon the trial judge’s conclusion that the lawyers who won the case had done the best job of lawyering that the judge had seen “in any other case” over 27 years on the bench.  The Court treated that conclusion as having only “an impressionistic basis.” </a:t>
            </a:r>
            <a:endParaRPr lang="en-US" sz="1200" b="1" i="1" u="none" strike="noStrike" dirty="0">
              <a:effectLst/>
              <a:latin typeface="Google Sans"/>
            </a:endParaRPr>
          </a:p>
          <a:p>
            <a:pPr marL="0" marR="0" lvl="0" indent="0">
              <a:spcAft>
                <a:spcPts val="900"/>
              </a:spcAft>
              <a:buFont typeface="Arial" panose="020B0604020202020204" pitchFamily="34" charset="0"/>
              <a:buNone/>
            </a:pPr>
            <a:endParaRPr lang="en-US" sz="1200" b="1" i="1" u="none" strike="noStrike" dirty="0">
              <a:effectLst/>
              <a:latin typeface="Google Sans"/>
            </a:endParaRPr>
          </a:p>
          <a:p>
            <a:pPr marL="0" marR="0" lvl="0" indent="0">
              <a:spcAft>
                <a:spcPts val="900"/>
              </a:spcAft>
              <a:buFont typeface="Arial" panose="020B0604020202020204" pitchFamily="34" charset="0"/>
              <a:buNone/>
            </a:pPr>
            <a:r>
              <a:rPr lang="en-US" sz="1200" b="1" i="1" u="none" strike="noStrike" dirty="0">
                <a:effectLst/>
                <a:latin typeface="Google Sans"/>
              </a:rPr>
              <a:t>Perdue</a:t>
            </a:r>
            <a:r>
              <a:rPr lang="en-US" sz="1200" b="1" u="none" strike="noStrike" dirty="0">
                <a:effectLst/>
                <a:latin typeface="Google Sans"/>
              </a:rPr>
              <a:t> built directly upon the rules established in </a:t>
            </a:r>
            <a:r>
              <a:rPr lang="en-US" sz="1200" b="1" i="1" u="none" strike="noStrike" dirty="0">
                <a:effectLst/>
                <a:latin typeface="Google Sans"/>
              </a:rPr>
              <a:t>Blum</a:t>
            </a:r>
            <a:r>
              <a:rPr lang="en-US" sz="1200" b="1" u="none" strike="noStrike" dirty="0">
                <a:effectLst/>
                <a:latin typeface="Google Sans"/>
              </a:rPr>
              <a:t> to strictly limit when courts can award attorney fee enhancements</a:t>
            </a:r>
            <a:r>
              <a:rPr lang="en-US" dirty="0"/>
              <a:t>. While </a:t>
            </a:r>
            <a:r>
              <a:rPr lang="en-US" sz="1000" b="0" i="1" u="none" strike="noStrike" dirty="0">
                <a:effectLst/>
                <a:latin typeface="Google Sans"/>
              </a:rPr>
              <a:t>Blum</a:t>
            </a:r>
            <a:r>
              <a:rPr lang="en-US" dirty="0"/>
              <a:t> introduced the basic framework for banning fee bonuses, </a:t>
            </a:r>
            <a:r>
              <a:rPr lang="en-US" sz="1000" b="0" i="1" u="none" strike="noStrike" dirty="0">
                <a:effectLst/>
                <a:latin typeface="Google Sans"/>
              </a:rPr>
              <a:t>Perdue</a:t>
            </a:r>
            <a:r>
              <a:rPr lang="en-US" dirty="0"/>
              <a:t> formalized those guidelines into a strict – some say impossible - legal standard by identifying three specific, narrow scenarios where an enhancement might be justified (e.g., when the hourly rate doesn't reflect the attorney's true market value): </a:t>
            </a:r>
          </a:p>
          <a:p>
            <a:pPr marL="0" marR="0" lvl="0" indent="0">
              <a:spcAft>
                <a:spcPts val="900"/>
              </a:spcAft>
              <a:buFont typeface="Arial" panose="020B0604020202020204" pitchFamily="34" charset="0"/>
              <a:buNone/>
            </a:pPr>
            <a:r>
              <a:rPr lang="en-US" dirty="0"/>
              <a:t>1. Inadequate Measurement of True Market Value. This happens when the basic hourly rate used in the lodestar calculation fails to accurately measure the attorney’s actual market value. </a:t>
            </a:r>
            <a:r>
              <a:rPr lang="en-US" sz="1200" b="0" u="none" strike="noStrike" dirty="0">
                <a:effectLst/>
                <a:latin typeface="Google Sans"/>
              </a:rPr>
              <a:t>This occurs if a court or locale calculates rates based on rigid, overly simple rules (e.g., assessing an attorney's fee solely by the number of years since they graduated from law school).</a:t>
            </a:r>
            <a:r>
              <a:rPr lang="en-US" dirty="0"/>
              <a:t> </a:t>
            </a:r>
            <a:r>
              <a:rPr lang="en-US" sz="1000" b="1" u="none" strike="noStrike" dirty="0">
                <a:effectLst/>
                <a:latin typeface="Google Sans"/>
              </a:rPr>
              <a:t>The fix:</a:t>
            </a:r>
            <a:r>
              <a:rPr lang="en-US" dirty="0"/>
              <a:t> If specific proof demonstrates that this standard rate severely undervalues the attorney's actual specialized abilities, a trial judge may adjust the rate upward to match the true prevailing market rate. </a:t>
            </a:r>
          </a:p>
          <a:p>
            <a:pPr marL="0" marR="0" lvl="0" indent="0">
              <a:spcAft>
                <a:spcPts val="900"/>
              </a:spcAft>
              <a:buFont typeface="Arial" panose="020B0604020202020204" pitchFamily="34" charset="0"/>
              <a:buNone/>
            </a:pPr>
            <a:r>
              <a:rPr lang="en-US" dirty="0"/>
              <a:t>2. Extraordinary Outlay of Expenses in Protracted Litigation. </a:t>
            </a:r>
            <a:r>
              <a:rPr lang="en-US" sz="1200" b="1" u="none" strike="noStrike" dirty="0">
                <a:effectLst/>
                <a:latin typeface="Google Sans"/>
              </a:rPr>
              <a:t>The Scenario:</a:t>
            </a:r>
            <a:r>
              <a:rPr lang="en-US" sz="1200" b="0" u="none" strike="noStrike" dirty="0">
                <a:effectLst/>
                <a:latin typeface="Google Sans"/>
              </a:rPr>
              <a:t> The attorney must advance a massive, unexpected amount of money out-of-pocket for litigation expenses over a very long period.</a:t>
            </a:r>
          </a:p>
          <a:p>
            <a:pPr marL="342900" marR="0" lvl="0" indent="-342900">
              <a:spcAft>
                <a:spcPts val="900"/>
              </a:spcAft>
              <a:buFont typeface="Arial" panose="020B0604020202020204" pitchFamily="34" charset="0"/>
              <a:buChar char="•"/>
            </a:pPr>
            <a:r>
              <a:rPr lang="en-US" sz="1200" b="1" u="none" strike="noStrike" dirty="0">
                <a:effectLst/>
                <a:latin typeface="Google Sans"/>
              </a:rPr>
              <a:t>When it applies:</a:t>
            </a:r>
            <a:r>
              <a:rPr lang="en-US" sz="1200" b="0" u="none" strike="noStrike" dirty="0">
                <a:effectLst/>
                <a:latin typeface="Google Sans"/>
              </a:rPr>
              <a:t> This handles cases that stretch on for years and force a law firm to carry an immense, possibly crippling financial burden to cover expert witnesses, travel, or depositions without any intermediate reimbursement.</a:t>
            </a:r>
          </a:p>
          <a:p>
            <a:pPr marL="342900" marR="0" lvl="0" indent="-342900">
              <a:spcAft>
                <a:spcPts val="900"/>
              </a:spcAft>
              <a:buFont typeface="Arial" panose="020B0604020202020204" pitchFamily="34" charset="0"/>
              <a:buChar char="•"/>
            </a:pPr>
            <a:r>
              <a:rPr lang="en-US" sz="1200" b="1" u="none" strike="noStrike" dirty="0">
                <a:effectLst/>
                <a:latin typeface="Google Sans"/>
              </a:rPr>
              <a:t>The fix:</a:t>
            </a:r>
            <a:r>
              <a:rPr lang="en-US" sz="1200" b="0" u="none" strike="noStrike" dirty="0">
                <a:effectLst/>
                <a:latin typeface="Google Sans"/>
              </a:rPr>
              <a:t> The enhancement cannot be an arbitrary lump sum. It must be computed objectively, such as by applying a standard interest rate to the qualifying expenses advanced by the attorney.</a:t>
            </a:r>
          </a:p>
          <a:p>
            <a:pPr marL="0" marR="0">
              <a:spcBef>
                <a:spcPts val="1800"/>
              </a:spcBef>
              <a:spcAft>
                <a:spcPts val="900"/>
              </a:spcAft>
              <a:buNone/>
            </a:pPr>
            <a:r>
              <a:rPr lang="en-US" sz="1500" b="1" u="none" strike="noStrike" dirty="0">
                <a:effectLst/>
                <a:latin typeface="Google Sans"/>
              </a:rPr>
              <a:t>3. Exceptional Delay in the Payment of Fees</a:t>
            </a:r>
          </a:p>
          <a:p>
            <a:pPr marL="342900" marR="0" lvl="0" indent="-342900">
              <a:spcBef>
                <a:spcPts val="900"/>
              </a:spcBef>
              <a:spcAft>
                <a:spcPts val="900"/>
              </a:spcAft>
              <a:buFont typeface="Arial" panose="020B0604020202020204" pitchFamily="34" charset="0"/>
              <a:buChar char="•"/>
            </a:pPr>
            <a:r>
              <a:rPr lang="en-US" sz="1200" b="1" u="none" strike="noStrike" dirty="0">
                <a:effectLst/>
                <a:latin typeface="Google Sans"/>
              </a:rPr>
              <a:t>The Scenario:</a:t>
            </a:r>
            <a:r>
              <a:rPr lang="en-US" sz="1200" b="0" u="none" strike="noStrike" dirty="0">
                <a:effectLst/>
                <a:latin typeface="Google Sans"/>
              </a:rPr>
              <a:t> There is an extraordinary, unanticipated delay between the time the work was performed and when the attorney is actually paid.</a:t>
            </a:r>
          </a:p>
          <a:p>
            <a:pPr marL="342900" marR="0" lvl="0" indent="-342900">
              <a:spcBef>
                <a:spcPts val="900"/>
              </a:spcBef>
              <a:spcAft>
                <a:spcPts val="900"/>
              </a:spcAft>
              <a:buFont typeface="Arial" panose="020B0604020202020204" pitchFamily="34" charset="0"/>
              <a:buChar char="•"/>
            </a:pPr>
            <a:r>
              <a:rPr lang="en-US" sz="1200" b="1" u="none" strike="noStrike" dirty="0">
                <a:effectLst/>
                <a:latin typeface="Google Sans"/>
              </a:rPr>
              <a:t>When it applies:</a:t>
            </a:r>
            <a:r>
              <a:rPr lang="en-US" sz="1200" b="0" u="none" strike="noStrike" dirty="0">
                <a:effectLst/>
                <a:latin typeface="Google Sans"/>
              </a:rPr>
              <a:t> While some delay is normal in litigation, a case that drags out far beyond typical timelines can severely diminish the real-time value of the fees due to inflation and the time-value of money. </a:t>
            </a:r>
          </a:p>
          <a:p>
            <a:pPr marL="342900" marR="0" lvl="0" indent="-342900">
              <a:spcBef>
                <a:spcPts val="900"/>
              </a:spcBef>
              <a:spcAft>
                <a:spcPts val="900"/>
              </a:spcAft>
              <a:buFont typeface="Arial" panose="020B0604020202020204" pitchFamily="34" charset="0"/>
              <a:buChar char="•"/>
            </a:pPr>
            <a:r>
              <a:rPr lang="en-US" sz="1200" b="1" u="none" strike="noStrike" dirty="0">
                <a:effectLst/>
                <a:latin typeface="Google Sans"/>
              </a:rPr>
              <a:t>The fix:</a:t>
            </a:r>
            <a:r>
              <a:rPr lang="en-US" sz="1200" b="0" u="none" strike="noStrike" dirty="0">
                <a:effectLst/>
                <a:latin typeface="Google Sans"/>
              </a:rPr>
              <a:t> Similar to the expense outlay rule, this adjustment must be calculated mathematically using objective interest calculations to make up for the specific financial loss caused by the excessive wait. </a:t>
            </a:r>
          </a:p>
          <a:p>
            <a:pPr marL="0" marR="0" lvl="0" indent="0">
              <a:spcAft>
                <a:spcPts val="900"/>
              </a:spcAft>
              <a:buFont typeface="Arial" panose="020B0604020202020204" pitchFamily="34" charset="0"/>
              <a:buNone/>
            </a:pPr>
            <a:endParaRPr lang="en-US" sz="1200" b="0" u="none" strike="noStrike" dirty="0">
              <a:effectLst/>
              <a:latin typeface="Google Sans"/>
            </a:endParaRP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where does that leave us?  With the lodestar method.  </a:t>
            </a:r>
          </a:p>
          <a:p>
            <a:endParaRPr lang="en-US" dirty="0"/>
          </a:p>
          <a:p>
            <a:r>
              <a:rPr lang="en-US" dirty="0"/>
              <a:t>Reasonable Hours times Reasonable Hourly rate equals reasonable attorney’s fees.  </a:t>
            </a:r>
          </a:p>
          <a:p>
            <a:endParaRPr lang="en-US" dirty="0"/>
          </a:p>
          <a:p>
            <a:r>
              <a:rPr lang="en-US" dirty="0"/>
              <a:t>Hopefully, this goes without saying:  you must be keeping contemporaneous time records.  You should be billing .1 time – not block billing – if you want the best return on your attorney’s fee claims. </a:t>
            </a:r>
          </a:p>
          <a:p>
            <a:endParaRPr lang="en-US" dirty="0"/>
          </a:p>
          <a:p>
            <a:r>
              <a:rPr lang="en-US" dirty="0"/>
              <a:t>You should also be excluding excessive, redundant or unnecessary hours, as well as hours spent solely on matters of limited success.</a:t>
            </a:r>
          </a:p>
          <a:p>
            <a:endParaRPr lang="en-US" dirty="0"/>
          </a:p>
          <a:p>
            <a:r>
              <a:rPr lang="en-US" dirty="0"/>
              <a:t>To determine market rate, you are looking for the prevailing market rate in the relevant community. You prove this through attorney affidavits, bar surveys, legal market trend reporting, and prior fee awards in other cases. For example, Clio’s Legal Trends Report is a great source of this information. This free report list average hourly rates for lawyers and non-lawyers by state and by practice area. </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move away from federal law and US Supreme Court precedent and take a look at more familiar Tennessee state laws.  </a:t>
            </a:r>
          </a:p>
          <a:p>
            <a:pPr indent="457200" algn="just" rtl="0">
              <a:buNone/>
            </a:pPr>
            <a:r>
              <a:rPr lang="en-US" dirty="0"/>
              <a:t>As Robert said, </a:t>
            </a:r>
            <a:r>
              <a:rPr lang="en-US" sz="1200" b="0" i="0" u="none" strike="noStrike" dirty="0">
                <a:solidFill>
                  <a:srgbClr val="000000"/>
                </a:solidFill>
                <a:effectLst/>
                <a:latin typeface="Times New Roman" panose="02020603050405020304" pitchFamily="18" charset="0"/>
              </a:rPr>
              <a:t>we should ask for an award of attorney’s fees and costs when we represent a party in a civil case. See </a:t>
            </a:r>
            <a:r>
              <a:rPr lang="en-US" sz="1200" b="0" i="1" u="none" strike="noStrike" dirty="0">
                <a:solidFill>
                  <a:srgbClr val="000000"/>
                </a:solidFill>
                <a:effectLst/>
                <a:latin typeface="Times New Roman" panose="02020603050405020304" pitchFamily="18" charset="0"/>
              </a:rPr>
              <a:t>Tenn. Code Ann</a:t>
            </a:r>
            <a:r>
              <a:rPr lang="en-US" sz="1200" b="0" i="0" u="none" strike="noStrike" dirty="0">
                <a:solidFill>
                  <a:srgbClr val="000000"/>
                </a:solidFill>
                <a:effectLst/>
                <a:latin typeface="Times New Roman" panose="02020603050405020304" pitchFamily="18" charset="0"/>
              </a:rPr>
              <a:t>. § 20-12-119 which states:  “(a) In all civil cases, whether tried by a jury or before the court without a jury, the presiding judge shall have a right to adjudge the cost.” </a:t>
            </a:r>
            <a:endParaRPr lang="en-US" b="0" dirty="0">
              <a:effectLst/>
            </a:endParaRPr>
          </a:p>
          <a:p>
            <a:pPr indent="457200" algn="just" rtl="0">
              <a:buNone/>
            </a:pPr>
            <a:r>
              <a:rPr lang="en-US" sz="1200" b="0" i="0" u="none" strike="noStrike" dirty="0">
                <a:solidFill>
                  <a:srgbClr val="000000"/>
                </a:solidFill>
                <a:effectLst/>
                <a:latin typeface="Times New Roman" panose="02020603050405020304" pitchFamily="18" charset="0"/>
              </a:rPr>
              <a:t>You as the attorney should ask for attorney’s fees and costs in your client’s leading process:  the complaint, the answer, the motion to dismiss, and/or the counter-complaint.  By doing so, you preserve the right to be awarded attorney’s fees and costs at a later date. If not included in the initial or amended pleadings or response, the issue is waived and attorney’s fees and costs cannot be recovered. If necessary, amend to include this remedy. </a:t>
            </a:r>
            <a:endParaRPr lang="en-US" b="0" dirty="0">
              <a:effectLst/>
            </a:endParaRPr>
          </a:p>
          <a:p>
            <a:pPr>
              <a:buNone/>
            </a:pPr>
            <a:br>
              <a:rPr lang="en-US" b="0" dirty="0">
                <a:effectLst/>
              </a:rPr>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our cases have specific fee-shifting statutes which govern requests for attorney’s fees: </a:t>
            </a:r>
          </a:p>
          <a:p>
            <a:endParaRPr lang="en-US" dirty="0"/>
          </a:p>
          <a:p>
            <a:r>
              <a:rPr lang="en-US" sz="1200" b="0" i="0" u="none" strike="noStrike" dirty="0">
                <a:solidFill>
                  <a:srgbClr val="000000"/>
                </a:solidFill>
                <a:effectLst/>
                <a:latin typeface="Times New Roman" panose="02020603050405020304" pitchFamily="18" charset="0"/>
              </a:rPr>
              <a:t>In domestic relations cases, these awards are governed by separate statutes for each type of case (divorce, child support, UCCJEA, OP, relocation, etc.)</a:t>
            </a:r>
          </a:p>
          <a:p>
            <a:endParaRPr lang="en-US" sz="1200" b="0" i="0" u="none" strike="noStrike" dirty="0">
              <a:solidFill>
                <a:srgbClr val="000000"/>
              </a:solidFill>
              <a:effectLst/>
              <a:latin typeface="Times New Roman" panose="02020603050405020304" pitchFamily="18" charset="0"/>
            </a:endParaRPr>
          </a:p>
          <a:p>
            <a:pPr rtl="0">
              <a:buNone/>
            </a:pPr>
            <a:r>
              <a:rPr lang="en-US" sz="1200" b="0" i="0" u="none" strike="noStrike" dirty="0">
                <a:solidFill>
                  <a:srgbClr val="000000"/>
                </a:solidFill>
                <a:effectLst/>
                <a:latin typeface="Times New Roman" panose="02020603050405020304" pitchFamily="18" charset="0"/>
              </a:rPr>
              <a:t>In Child Support, Alimony, Custody and/or Parenting Plan (in a standalone matter, a contempt matter, in a divorce, or after a divorce) we have  </a:t>
            </a:r>
            <a:r>
              <a:rPr lang="en-US" sz="1200" b="0" i="1" u="none" strike="noStrike" dirty="0">
                <a:solidFill>
                  <a:srgbClr val="000000"/>
                </a:solidFill>
                <a:effectLst/>
                <a:latin typeface="Times New Roman" panose="02020603050405020304" pitchFamily="18" charset="0"/>
              </a:rPr>
              <a:t>T.C.A.</a:t>
            </a:r>
            <a:r>
              <a:rPr lang="en-US" sz="1200" b="0" i="0" u="none" strike="noStrike" dirty="0">
                <a:solidFill>
                  <a:srgbClr val="000000"/>
                </a:solidFill>
                <a:effectLst/>
                <a:latin typeface="Times New Roman" panose="02020603050405020304" pitchFamily="18" charset="0"/>
              </a:rPr>
              <a:t> § 36-5-103</a:t>
            </a:r>
            <a:endParaRPr lang="en-US" b="0" dirty="0">
              <a:effectLst/>
            </a:endParaRPr>
          </a:p>
          <a:p>
            <a:pPr>
              <a:buNone/>
            </a:pPr>
            <a:endParaRPr lang="en-US" b="0" dirty="0">
              <a:effectLst/>
            </a:endParaRPr>
          </a:p>
          <a:p>
            <a:pPr rtl="0">
              <a:buNone/>
            </a:pPr>
            <a:r>
              <a:rPr lang="en-US" sz="1200" b="1" i="1" u="none" strike="noStrike" dirty="0">
                <a:solidFill>
                  <a:srgbClr val="212121"/>
                </a:solidFill>
                <a:effectLst/>
                <a:latin typeface="Times New Roman" panose="02020603050405020304" pitchFamily="18" charset="0"/>
              </a:rPr>
              <a:t>(c)</a:t>
            </a:r>
            <a:r>
              <a:rPr lang="en-US" sz="1200" b="0" i="1" u="none" strike="noStrike" dirty="0">
                <a:solidFill>
                  <a:srgbClr val="000000"/>
                </a:solidFill>
                <a:effectLst/>
                <a:latin typeface="Times New Roman" panose="02020603050405020304" pitchFamily="18" charset="0"/>
              </a:rPr>
              <a:t> A prevailing party may recover reasonable attorney's fees, which may be fixed and allowed in the court's discretion, from the </a:t>
            </a:r>
            <a:r>
              <a:rPr lang="en-US" sz="1200" b="0" i="1" u="none" strike="noStrike" dirty="0" err="1">
                <a:solidFill>
                  <a:srgbClr val="000000"/>
                </a:solidFill>
                <a:effectLst/>
                <a:latin typeface="Times New Roman" panose="02020603050405020304" pitchFamily="18" charset="0"/>
              </a:rPr>
              <a:t>nonprevailing</a:t>
            </a:r>
            <a:r>
              <a:rPr lang="en-US" sz="1200" b="0" i="1" u="none" strike="noStrike" dirty="0">
                <a:solidFill>
                  <a:srgbClr val="000000"/>
                </a:solidFill>
                <a:effectLst/>
                <a:latin typeface="Times New Roman" panose="02020603050405020304" pitchFamily="18" charset="0"/>
              </a:rPr>
              <a:t> party in any criminal or civil contempt action or other proceeding to enforce, alter, change, or modify any decree of alimony, child support, or provision of a permanent parenting plan order, or in any suit or action concerning the adjudication of the custody or change of custody of any children, both upon the original divorce hearing and at any subsequent hearing.</a:t>
            </a:r>
          </a:p>
          <a:p>
            <a:pPr rtl="0">
              <a:buNone/>
            </a:pPr>
            <a:endParaRPr lang="en-US" sz="1200" b="0" i="1" u="none" strike="noStrike" dirty="0">
              <a:solidFill>
                <a:srgbClr val="000000"/>
              </a:solidFill>
              <a:effectLst/>
              <a:latin typeface="Times New Roman" panose="02020603050405020304" pitchFamily="18" charset="0"/>
            </a:endParaRPr>
          </a:p>
          <a:p>
            <a:pPr rtl="0">
              <a:buNone/>
            </a:pPr>
            <a:r>
              <a:rPr lang="en-US" sz="1200" b="0" i="0" u="none" strike="noStrike" baseline="0" dirty="0">
                <a:solidFill>
                  <a:srgbClr val="000000"/>
                </a:solidFill>
                <a:effectLst/>
                <a:latin typeface="Times New Roman" panose="02020603050405020304" pitchFamily="18" charset="0"/>
              </a:rPr>
              <a:t>In an OP matter, if the court, after a hearing, extends an order of protection, then all costs including attorney’s fees “SHALL BE ASSESSED AGAINST THE RESPONDENT.”</a:t>
            </a:r>
          </a:p>
          <a:p>
            <a:pPr rtl="0">
              <a:buNone/>
            </a:pPr>
            <a:endParaRPr lang="en-US" sz="1200" b="0" i="0" u="none" strike="noStrike" baseline="0" dirty="0">
              <a:solidFill>
                <a:srgbClr val="000000"/>
              </a:solidFill>
              <a:effectLst/>
              <a:latin typeface="Times New Roman" panose="02020603050405020304" pitchFamily="18" charset="0"/>
            </a:endParaRPr>
          </a:p>
          <a:p>
            <a:pPr rtl="0">
              <a:buNone/>
            </a:pPr>
            <a:r>
              <a:rPr lang="en-US" sz="1200" b="1" i="0" u="none" strike="noStrike" dirty="0">
                <a:solidFill>
                  <a:srgbClr val="000000"/>
                </a:solidFill>
                <a:effectLst/>
                <a:latin typeface="Times New Roman" panose="02020603050405020304" pitchFamily="18" charset="0"/>
              </a:rPr>
              <a:t>URLTA</a:t>
            </a:r>
            <a:r>
              <a:rPr lang="en-US" sz="1200" b="0" i="0" u="none" strike="noStrike" dirty="0">
                <a:solidFill>
                  <a:srgbClr val="000000"/>
                </a:solidFill>
                <a:effectLst/>
                <a:latin typeface="Times New Roman" panose="02020603050405020304" pitchFamily="18" charset="0"/>
              </a:rPr>
              <a:t> is also rife with statutes authorizing attorney fee awards for prevailing parties - both landlord and tenant-side.  For example, T.C.A. § 66-28-504 authorizes fees in cases of unlawful ouster, exclusion, or diminution of service. And then there’s an attorney’s fees catchall for non-compliance with the rental agreement by the landlord when the situation does not fit another statute: T.C.A. § 66-28-501. </a:t>
            </a:r>
          </a:p>
          <a:p>
            <a:pPr rtl="0">
              <a:buNone/>
            </a:pPr>
            <a:endParaRPr lang="en-US" sz="1200" b="0" i="0" u="none" strike="noStrike" dirty="0">
              <a:solidFill>
                <a:srgbClr val="000000"/>
              </a:solidFill>
              <a:effectLst/>
              <a:latin typeface="Times New Roman" panose="02020603050405020304" pitchFamily="18" charset="0"/>
            </a:endParaRPr>
          </a:p>
          <a:p>
            <a:pPr>
              <a:buNone/>
            </a:pPr>
            <a:r>
              <a:rPr lang="en-US" dirty="0"/>
              <a:t>Gov’t Tort Liability Act  limits but authorizes fee recovery</a:t>
            </a:r>
          </a:p>
          <a:p>
            <a:pPr>
              <a:buNone/>
            </a:pPr>
            <a:endParaRPr lang="en-US" dirty="0"/>
          </a:p>
          <a:p>
            <a:pPr>
              <a:buNone/>
            </a:pPr>
            <a:r>
              <a:rPr lang="en-US" dirty="0"/>
              <a:t>But the Tennessee Human Rights act authorizes fees in state discrimination cases.</a:t>
            </a:r>
            <a:br>
              <a:rPr lang="en-US" dirty="0"/>
            </a:br>
            <a:endParaRPr lang="en-US" b="0" i="0" baseline="0" dirty="0">
              <a:effectLst/>
            </a:endParaRPr>
          </a:p>
          <a:p>
            <a:pPr>
              <a:buNone/>
            </a:pPr>
            <a:br>
              <a:rPr lang="en-US" dirty="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365A6-F435-5E44-C81D-18107A0BF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2333BD-9DF0-AAD6-3468-F51D5C0F2E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2C591-96BB-33EC-8D1A-2D37F4100260}"/>
              </a:ext>
            </a:extLst>
          </p:cNvPr>
          <p:cNvSpPr>
            <a:spLocks noGrp="1"/>
          </p:cNvSpPr>
          <p:nvPr>
            <p:ph type="body" idx="1"/>
          </p:nvPr>
        </p:nvSpPr>
        <p:spPr/>
        <p:txBody>
          <a:bodyPr/>
          <a:lstStyle/>
          <a:p>
            <a:r>
              <a:rPr lang="en-US" sz="1200" b="0" i="0" u="none" strike="noStrike" dirty="0">
                <a:solidFill>
                  <a:srgbClr val="000000"/>
                </a:solidFill>
                <a:effectLst/>
                <a:latin typeface="Times New Roman" panose="02020603050405020304" pitchFamily="18" charset="0"/>
              </a:rPr>
              <a:t>T.C.A. § 66-28-502 authorizes attorney fees when a landlord fails to provide essential services</a:t>
            </a:r>
          </a:p>
          <a:p>
            <a:endParaRPr lang="en-US" sz="1200" b="0" i="0" u="none" strike="noStrike" dirty="0">
              <a:solidFill>
                <a:srgbClr val="000000"/>
              </a:solidFill>
              <a:effectLst/>
              <a:latin typeface="Times New Roman" panose="02020603050405020304" pitchFamily="18" charset="0"/>
            </a:endParaRPr>
          </a:p>
          <a:p>
            <a:r>
              <a:rPr lang="en-US" sz="1200" b="0" i="0" u="none" strike="noStrike" dirty="0">
                <a:solidFill>
                  <a:srgbClr val="000000"/>
                </a:solidFill>
                <a:effectLst/>
                <a:latin typeface="Times New Roman" panose="02020603050405020304" pitchFamily="18" charset="0"/>
              </a:rPr>
              <a:t>The abusive civil litigant statutes makes attorney’s fee awards a necessary part of all applicable cases.</a:t>
            </a:r>
          </a:p>
          <a:p>
            <a:endParaRPr lang="en-US" sz="1200" b="0" i="0" u="none" strike="noStrike" dirty="0">
              <a:solidFill>
                <a:srgbClr val="000000"/>
              </a:solidFill>
              <a:effectLst/>
              <a:latin typeface="Times New Roman" panose="02020603050405020304" pitchFamily="18" charset="0"/>
            </a:endParaRPr>
          </a:p>
          <a:p>
            <a:pPr rtl="0">
              <a:buNone/>
            </a:pPr>
            <a:r>
              <a:rPr lang="en-US" sz="1200" b="0" i="0" u="none" strike="noStrike" dirty="0">
                <a:solidFill>
                  <a:srgbClr val="000000"/>
                </a:solidFill>
                <a:effectLst/>
                <a:latin typeface="Times New Roman" panose="02020603050405020304" pitchFamily="18" charset="0"/>
              </a:rPr>
              <a:t>8-20-107(b)</a:t>
            </a:r>
            <a:r>
              <a:rPr lang="en-US" sz="1200" b="0" i="0" u="none" strike="noStrike" dirty="0">
                <a:solidFill>
                  <a:schemeClr val="tx1"/>
                </a:solidFill>
                <a:effectLst/>
                <a:latin typeface="+mn-lt"/>
              </a:rPr>
              <a:t> is an interesting statue regarding attorney fees and </a:t>
            </a:r>
            <a:r>
              <a:rPr lang="en-US" sz="1200" b="0" i="0" u="none" strike="noStrike" dirty="0">
                <a:solidFill>
                  <a:srgbClr val="000000"/>
                </a:solidFill>
                <a:effectLst/>
                <a:latin typeface="Times New Roman" panose="02020603050405020304" pitchFamily="18" charset="0"/>
              </a:rPr>
              <a:t>Public Officers — It states that </a:t>
            </a:r>
            <a:r>
              <a:rPr lang="en-US" sz="1200" b="0" i="0" u="none" strike="noStrike" dirty="0">
                <a:solidFill>
                  <a:srgbClr val="000000"/>
                </a:solidFill>
                <a:effectLst/>
                <a:latin typeface="Open Sans" panose="020B0606030504020204" pitchFamily="34" charset="0"/>
              </a:rPr>
              <a:t>“t</a:t>
            </a:r>
            <a:r>
              <a:rPr lang="en-US" sz="1200" b="0" i="0" dirty="0">
                <a:solidFill>
                  <a:srgbClr val="000000"/>
                </a:solidFill>
                <a:effectLst/>
                <a:latin typeface="Open Sans" panose="020B0606030504020204" pitchFamily="34" charset="0"/>
              </a:rPr>
              <a:t>he cost of all cases must be paid out of the fees of the office collected by such officers, and they and each of them must be allowed a credit for the same in settlement with the county trustee.” In addition, </a:t>
            </a:r>
            <a:r>
              <a:rPr lang="en-US" sz="1200" b="0" i="0" u="none" strike="noStrike" dirty="0">
                <a:solidFill>
                  <a:srgbClr val="000000"/>
                </a:solidFill>
                <a:effectLst/>
                <a:latin typeface="Times New Roman" panose="02020603050405020304" pitchFamily="18" charset="0"/>
              </a:rPr>
              <a:t>fees must be consistent with Tenn. Sup. Ct. Rule 8, RPC 1.5; court determines reasonableness. Seems like that part goes without saying. </a:t>
            </a:r>
          </a:p>
          <a:p>
            <a:pPr rtl="0">
              <a:buNone/>
            </a:pPr>
            <a:endParaRPr lang="en-US" sz="1200" b="0" i="0" u="none" strike="noStrike" dirty="0">
              <a:solidFill>
                <a:srgbClr val="000000"/>
              </a:solidFill>
              <a:effectLst/>
              <a:latin typeface="Times New Roman" panose="02020603050405020304" pitchFamily="18" charset="0"/>
            </a:endParaRPr>
          </a:p>
          <a:p>
            <a:pPr rtl="0">
              <a:buNone/>
            </a:pPr>
            <a:r>
              <a:rPr lang="en-US" sz="1200" b="0" i="0" u="none" strike="noStrike" dirty="0">
                <a:solidFill>
                  <a:srgbClr val="000000"/>
                </a:solidFill>
                <a:effectLst/>
                <a:latin typeface="Times New Roman" panose="02020603050405020304" pitchFamily="18" charset="0"/>
              </a:rPr>
              <a:t>Sometimes the statutes even specifically mention other expenses, such as child care:</a:t>
            </a:r>
            <a:endParaRPr lang="en-US" b="0" dirty="0">
              <a:effectLst/>
            </a:endParaRPr>
          </a:p>
          <a:p>
            <a:pPr rtl="0">
              <a:buNone/>
            </a:pPr>
            <a:r>
              <a:rPr lang="en-US" sz="1200" b="0" i="0" u="none" strike="noStrike" dirty="0">
                <a:solidFill>
                  <a:srgbClr val="000000"/>
                </a:solidFill>
                <a:effectLst/>
                <a:latin typeface="Times New Roman" panose="02020603050405020304" pitchFamily="18" charset="0"/>
              </a:rPr>
              <a:t>Title 36 - DOMESTIC RELATIONS   Chapter 6 - CHILD CUSTODY AND VISITATION </a:t>
            </a:r>
            <a:endParaRPr lang="en-US" b="0" dirty="0">
              <a:effectLst/>
            </a:endParaRPr>
          </a:p>
          <a:p>
            <a:pPr rtl="0">
              <a:buNone/>
            </a:pPr>
            <a:r>
              <a:rPr lang="en-US" sz="1200" b="0" i="0" u="none" strike="noStrike" dirty="0">
                <a:solidFill>
                  <a:srgbClr val="000000"/>
                </a:solidFill>
                <a:effectLst/>
                <a:latin typeface="Times New Roman" panose="02020603050405020304" pitchFamily="18" charset="0"/>
              </a:rPr>
              <a:t>Part 2 - UNIFORM CHILD CUSTODY JURISDICTION AND ENFORCEMENT ACT Section 36-6-236 - Award of prevailing party fees, costs and expenses</a:t>
            </a:r>
            <a:endParaRPr lang="en-US" b="0" dirty="0">
              <a:effectLst/>
            </a:endParaRPr>
          </a:p>
          <a:p>
            <a:pPr rtl="0">
              <a:buNone/>
            </a:pPr>
            <a:r>
              <a:rPr lang="en-US" sz="1200" b="0" i="1" u="none" strike="noStrike" dirty="0">
                <a:solidFill>
                  <a:srgbClr val="000000"/>
                </a:solidFill>
                <a:effectLst/>
                <a:latin typeface="Times New Roman" panose="02020603050405020304" pitchFamily="18" charset="0"/>
              </a:rPr>
              <a:t>The court may award the prevailing party, including a state, necessary and reasonable expenses incurred by or on behalf of the party, including costs, communication expenses, attorney's fees, investigative fees, expenses for witnesses, travel expenses, and </a:t>
            </a:r>
            <a:r>
              <a:rPr lang="en-US" sz="1200" b="1" i="1" u="none" strike="noStrike" dirty="0">
                <a:solidFill>
                  <a:srgbClr val="000000"/>
                </a:solidFill>
                <a:effectLst/>
                <a:latin typeface="Times New Roman" panose="02020603050405020304" pitchFamily="18" charset="0"/>
              </a:rPr>
              <a:t>child care</a:t>
            </a:r>
            <a:r>
              <a:rPr lang="en-US" sz="1200" b="0" i="1" u="none" strike="noStrike" dirty="0">
                <a:solidFill>
                  <a:srgbClr val="000000"/>
                </a:solidFill>
                <a:effectLst/>
                <a:latin typeface="Times New Roman" panose="02020603050405020304" pitchFamily="18" charset="0"/>
              </a:rPr>
              <a:t> during the course of the proceedings. The court may assess fees, costs, or expenses against a state pursuant to this part.</a:t>
            </a:r>
            <a:endParaRPr lang="en-US" b="0" dirty="0">
              <a:effectLst/>
            </a:endParaRPr>
          </a:p>
          <a:p>
            <a:pPr>
              <a:buNone/>
            </a:pPr>
            <a:br>
              <a:rPr lang="en-US" b="0" dirty="0">
                <a:effectLst/>
              </a:rPr>
            </a:br>
            <a:r>
              <a:rPr lang="en-US" b="0" dirty="0">
                <a:effectLst/>
              </a:rPr>
              <a:t>And then there’s even an Anti-SLAPP statute!</a:t>
            </a:r>
          </a:p>
          <a:p>
            <a:pPr>
              <a:buNone/>
            </a:pPr>
            <a:endParaRPr lang="en-US" sz="1200" b="0" i="0" u="none" strike="noStrike" dirty="0">
              <a:solidFill>
                <a:srgbClr val="000000"/>
              </a:solidFill>
              <a:effectLst/>
              <a:latin typeface="Times New Roman" panose="02020603050405020304" pitchFamily="18" charset="0"/>
            </a:endParaRPr>
          </a:p>
          <a:p>
            <a:pPr rtl="0">
              <a:buNone/>
            </a:pPr>
            <a:r>
              <a:rPr lang="en-US" sz="1200" b="1" i="0" u="sng" dirty="0">
                <a:solidFill>
                  <a:srgbClr val="000000"/>
                </a:solidFill>
                <a:effectLst/>
                <a:latin typeface="Times New Roman" panose="02020603050405020304" pitchFamily="18" charset="0"/>
              </a:rPr>
              <a:t>But a question new attorneys should ask is “On what kinds of cases are attorney’s fees likely to be granted?”</a:t>
            </a:r>
            <a:endParaRPr lang="en-US" b="0" dirty="0">
              <a:effectLst/>
            </a:endParaRPr>
          </a:p>
          <a:p>
            <a:pPr>
              <a:buNone/>
            </a:pPr>
            <a:br>
              <a:rPr lang="en-US" b="0" dirty="0">
                <a:effectLst/>
              </a:rPr>
            </a:br>
            <a:r>
              <a:rPr lang="en-US" sz="1200" b="0" i="0" u="none" strike="noStrike" dirty="0">
                <a:solidFill>
                  <a:srgbClr val="000000"/>
                </a:solidFill>
                <a:effectLst/>
                <a:latin typeface="Times New Roman" panose="02020603050405020304" pitchFamily="18" charset="0"/>
              </a:rPr>
              <a:t>The easiest cases in which to obtain attorney’s fees and costs awards are default judgments, divorce matters to the prevailing party, custody matters to the prevailing party, child support matters to the prevailing party, order of protection matters to the prevailing party, and other matters to the prevailing party where there is a statute authorizing the fees, as a sanction, and to the prevailing party on a motion to dismiss. </a:t>
            </a:r>
            <a:br>
              <a:rPr lang="en-US" dirty="0"/>
            </a:br>
            <a:endParaRPr lang="en-US" sz="1200" b="0" i="0" u="none" strike="noStrike" dirty="0">
              <a:solidFill>
                <a:srgbClr val="000000"/>
              </a:solidFill>
              <a:effectLst/>
              <a:latin typeface="Times New Roman" panose="02020603050405020304" pitchFamily="18" charset="0"/>
            </a:endParaRPr>
          </a:p>
          <a:p>
            <a:pPr rtl="0">
              <a:buNone/>
            </a:pPr>
            <a:endParaRPr lang="en-US" sz="1200" b="0" i="0" u="none" strike="noStrike" dirty="0">
              <a:solidFill>
                <a:srgbClr val="000000"/>
              </a:solidFill>
              <a:effectLst/>
              <a:latin typeface="Times New Roman" panose="02020603050405020304" pitchFamily="18" charset="0"/>
            </a:endParaRPr>
          </a:p>
          <a:p>
            <a:pPr rtl="0">
              <a:buNone/>
            </a:pPr>
            <a:endParaRPr lang="en-US" b="0" dirty="0">
              <a:effectLst/>
            </a:endParaRPr>
          </a:p>
          <a:p>
            <a:pPr>
              <a:buNone/>
            </a:pPr>
            <a:br>
              <a:rPr lang="en-US" dirty="0"/>
            </a:br>
            <a:endParaRPr lang="en-US" sz="1200" b="0" i="0" u="none" strike="noStrike" dirty="0">
              <a:solidFill>
                <a:srgbClr val="000000"/>
              </a:solidFill>
              <a:effectLst/>
              <a:latin typeface="Times New Roman" panose="02020603050405020304" pitchFamily="18" charset="0"/>
            </a:endParaRPr>
          </a:p>
          <a:p>
            <a:endParaRPr lang="en-US" sz="1200" b="0" i="0" u="none" strike="noStrike" dirty="0">
              <a:solidFill>
                <a:srgbClr val="000000"/>
              </a:solidFill>
              <a:effectLst/>
              <a:latin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FA490943-90BF-3E1F-D305-733196800D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759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and as Robert discussed, reasonableness is going to be a hurdle in many of our cases where both parties are indigent. </a:t>
            </a:r>
          </a:p>
          <a:p>
            <a:endParaRPr lang="en-US" dirty="0"/>
          </a:p>
          <a:p>
            <a:pPr rtl="0">
              <a:buNone/>
            </a:pPr>
            <a:r>
              <a:rPr lang="en-US" sz="1200" b="0" i="0" u="none" strike="noStrike" dirty="0">
                <a:solidFill>
                  <a:srgbClr val="000000"/>
                </a:solidFill>
                <a:effectLst/>
                <a:latin typeface="Times New Roman" panose="02020603050405020304" pitchFamily="18" charset="0"/>
              </a:rPr>
              <a:t>Attorney’s fees in Tennessee generally range from $200 to $500 per hour.  $200 per hour is far more common than $500 per hour.  Paralegal fees are also charged by market rate, which in this area range from $45 to $125.  </a:t>
            </a:r>
            <a:r>
              <a:rPr lang="en-US" sz="1200" b="0" i="1" u="sng" strike="noStrike" dirty="0">
                <a:solidFill>
                  <a:srgbClr val="1155CC"/>
                </a:solidFill>
                <a:effectLst/>
                <a:latin typeface="Times New Roman" panose="02020603050405020304" pitchFamily="18" charset="0"/>
                <a:hlinkClick r:id="rId3"/>
              </a:rPr>
              <a:t>Missouri v. Jenkins</a:t>
            </a:r>
            <a:r>
              <a:rPr lang="en-US" sz="1200" b="0" i="0" u="none" strike="noStrike" dirty="0">
                <a:solidFill>
                  <a:srgbClr val="0A0A0A"/>
                </a:solidFill>
                <a:effectLst/>
                <a:latin typeface="Times New Roman" panose="02020603050405020304" pitchFamily="18" charset="0"/>
              </a:rPr>
              <a:t>, 491 U.S. 274 (1989) states that billing for paralegals and law clerks is per market rate, not what they are actually paid. </a:t>
            </a:r>
            <a:endParaRPr lang="en-US" b="0" dirty="0">
              <a:effectLst/>
            </a:endParaRPr>
          </a:p>
          <a:p>
            <a:pPr>
              <a:buNone/>
            </a:pPr>
            <a:br>
              <a:rPr lang="en-US" b="0" dirty="0">
                <a:effectLst/>
              </a:rPr>
            </a:br>
            <a:r>
              <a:rPr lang="en-US" sz="1200" b="1" i="0" u="none" strike="noStrike" dirty="0">
                <a:solidFill>
                  <a:srgbClr val="000000"/>
                </a:solidFill>
                <a:effectLst/>
                <a:latin typeface="Times New Roman" panose="02020603050405020304" pitchFamily="18" charset="0"/>
              </a:rPr>
              <a:t>All fees must be reasonable</a:t>
            </a:r>
            <a:r>
              <a:rPr lang="en-US" sz="1200" b="0" i="0" u="none" strike="noStrike" dirty="0">
                <a:solidFill>
                  <a:srgbClr val="000000"/>
                </a:solidFill>
                <a:effectLst/>
                <a:latin typeface="Times New Roman" panose="02020603050405020304" pitchFamily="18" charset="0"/>
              </a:rPr>
              <a:t>, both </a:t>
            </a:r>
            <a:r>
              <a:rPr lang="en-US" sz="1200" b="0" i="0" u="sng" dirty="0">
                <a:solidFill>
                  <a:srgbClr val="000000"/>
                </a:solidFill>
                <a:effectLst/>
                <a:latin typeface="Times New Roman" panose="02020603050405020304" pitchFamily="18" charset="0"/>
              </a:rPr>
              <a:t>per hour</a:t>
            </a:r>
            <a:r>
              <a:rPr lang="en-US" sz="1200" b="0" i="0" u="none" strike="noStrike" dirty="0">
                <a:solidFill>
                  <a:srgbClr val="000000"/>
                </a:solidFill>
                <a:effectLst/>
                <a:latin typeface="Times New Roman" panose="02020603050405020304" pitchFamily="18" charset="0"/>
              </a:rPr>
              <a:t> and </a:t>
            </a:r>
            <a:r>
              <a:rPr lang="en-US" sz="1200" b="0" i="0" u="sng" dirty="0">
                <a:solidFill>
                  <a:srgbClr val="000000"/>
                </a:solidFill>
                <a:effectLst/>
                <a:latin typeface="Times New Roman" panose="02020603050405020304" pitchFamily="18" charset="0"/>
              </a:rPr>
              <a:t>in total</a:t>
            </a:r>
            <a:r>
              <a:rPr lang="en-US" sz="1200" b="0" i="0" u="none" strike="noStrike" dirty="0">
                <a:solidFill>
                  <a:srgbClr val="000000"/>
                </a:solidFill>
                <a:effectLst/>
                <a:latin typeface="Times New Roman" panose="02020603050405020304" pitchFamily="18" charset="0"/>
              </a:rPr>
              <a:t>.  When determining whether attorney’s fees are reasonable, a court must consider the factors enumerated in </a:t>
            </a:r>
            <a:r>
              <a:rPr lang="en-US" sz="1200" b="0" i="1" u="none" strike="noStrike" dirty="0">
                <a:solidFill>
                  <a:srgbClr val="000000"/>
                </a:solidFill>
                <a:effectLst/>
                <a:latin typeface="Times New Roman" panose="02020603050405020304" pitchFamily="18" charset="0"/>
              </a:rPr>
              <a:t>Connors v. Connors</a:t>
            </a:r>
            <a:r>
              <a:rPr lang="en-US" sz="1200" b="0" i="0" u="none" strike="noStrike" dirty="0">
                <a:solidFill>
                  <a:srgbClr val="000000"/>
                </a:solidFill>
                <a:effectLst/>
                <a:latin typeface="Times New Roman" panose="02020603050405020304" pitchFamily="18" charset="0"/>
              </a:rPr>
              <a:t>, 594 S.W.2d 672, 677 (Tenn.1980)</a:t>
            </a:r>
            <a:endParaRPr lang="en-US" b="0" dirty="0">
              <a:effectLst/>
            </a:endParaRPr>
          </a:p>
          <a:p>
            <a:endParaRPr lang="en-US" dirty="0"/>
          </a:p>
          <a:p>
            <a:r>
              <a:rPr lang="en-US" dirty="0"/>
              <a:t>Judges are less likely to saddle a party with a $25,000 or $50,000 attorney’s fee bill when there will be absolutely no way for the party to pay the bill ever in their lifetime. </a:t>
            </a:r>
          </a:p>
          <a:p>
            <a:endParaRPr lang="en-US" dirty="0"/>
          </a:p>
          <a:p>
            <a:r>
              <a:rPr lang="en-US" dirty="0"/>
              <a:t>That doesn’t mean you should not present your billing to the court, rather, it means you should be prepared to make some concessions to make your fee reasonable such as stipulate to a lower hourly rate. </a:t>
            </a:r>
          </a:p>
          <a:p>
            <a:endParaRPr lang="en-US" dirty="0"/>
          </a:p>
          <a:p>
            <a:pPr rtl="0">
              <a:buNone/>
            </a:pPr>
            <a:r>
              <a:rPr lang="en-US" dirty="0"/>
              <a:t> </a:t>
            </a:r>
            <a:r>
              <a:rPr lang="en-US" sz="1200" b="0" i="0" u="none" strike="noStrike" dirty="0">
                <a:solidFill>
                  <a:srgbClr val="000000"/>
                </a:solidFill>
                <a:effectLst/>
                <a:latin typeface="Times New Roman" panose="02020603050405020304" pitchFamily="18" charset="0"/>
              </a:rPr>
              <a:t>Ask again when anything considered a final order will be issued:  the Final Judgment of Divorce, Divorce Decree, Default Judgment, Child Support Order, Final Order, Permanent Parenting Plan Order, Order of Protection, Order Finding Respondent in Contempt, Order of Dismissal, etc. </a:t>
            </a:r>
            <a:endParaRPr lang="en-US" b="0" dirty="0">
              <a:effectLst/>
            </a:endParaRPr>
          </a:p>
          <a:p>
            <a:pPr>
              <a:buNone/>
            </a:pPr>
            <a:endParaRPr lang="en-US" b="0" dirty="0">
              <a:effectLst/>
            </a:endParaRPr>
          </a:p>
          <a:p>
            <a:pPr rtl="0">
              <a:buNone/>
            </a:pPr>
            <a:r>
              <a:rPr lang="en-US" sz="1200" b="0" i="0" u="none" strike="noStrike" dirty="0">
                <a:solidFill>
                  <a:srgbClr val="000000"/>
                </a:solidFill>
                <a:effectLst/>
                <a:latin typeface="Times New Roman" panose="02020603050405020304" pitchFamily="18" charset="0"/>
              </a:rPr>
              <a:t>The order for attorney’s fees should be in the final order and should be specific as to the amount of the attorney’s fees and costs, who they go to, to what address they are to be paid, and when they are due and payable: </a:t>
            </a:r>
            <a:endParaRPr lang="en-US" b="0" dirty="0">
              <a:effectLst/>
            </a:endParaRPr>
          </a:p>
          <a:p>
            <a:pPr>
              <a:buNone/>
            </a:pPr>
            <a:br>
              <a:rPr lang="en-US" b="0" dirty="0">
                <a:effectLst/>
              </a:rPr>
            </a:br>
            <a:r>
              <a:rPr lang="en-US" sz="1200" b="0" i="0" u="none" strike="noStrike" dirty="0">
                <a:solidFill>
                  <a:srgbClr val="000000"/>
                </a:solidFill>
                <a:effectLst/>
                <a:latin typeface="Times New Roman" panose="02020603050405020304" pitchFamily="18" charset="0"/>
              </a:rPr>
              <a:t>“</a:t>
            </a:r>
            <a:r>
              <a:rPr lang="en-US" sz="1200" b="0" i="1" u="none" strike="noStrike" dirty="0">
                <a:solidFill>
                  <a:srgbClr val="000000"/>
                </a:solidFill>
                <a:effectLst/>
                <a:latin typeface="Times New Roman" panose="02020603050405020304" pitchFamily="18" charset="0"/>
              </a:rPr>
              <a:t>Reasonable attorney’s fees and costs, as evidenced by the Affidavit of Attorney’s Fees and Costs filed in this cause, totaling $6,750.00, are immediately due and payable to Legal Aid of East Tennessee, 607 W Summit Hill Drive Knoxville, TN 37902</a:t>
            </a:r>
            <a:r>
              <a:rPr lang="en-US" sz="1200" b="0" i="0" u="none" strike="noStrike" dirty="0">
                <a:solidFill>
                  <a:srgbClr val="000000"/>
                </a:solidFill>
                <a:effectLst/>
                <a:latin typeface="Times New Roman" panose="02020603050405020304" pitchFamily="18" charset="0"/>
              </a:rPr>
              <a:t>.”</a:t>
            </a:r>
            <a:endParaRPr lang="en-US" b="0" dirty="0">
              <a:effectLst/>
            </a:endParaRPr>
          </a:p>
          <a:p>
            <a:pPr>
              <a:buNone/>
            </a:pPr>
            <a:br>
              <a:rPr lang="en-US" b="0" dirty="0">
                <a:effectLst/>
              </a:rPr>
            </a:br>
            <a:r>
              <a:rPr lang="en-US" sz="1200" b="0" i="0" u="none" strike="noStrike" dirty="0">
                <a:solidFill>
                  <a:srgbClr val="000000"/>
                </a:solidFill>
                <a:effectLst/>
                <a:latin typeface="Times New Roman" panose="02020603050405020304" pitchFamily="18" charset="0"/>
              </a:rPr>
              <a:t>You can include costs in your Affidavit of Attorney’s Fees and Costs, or you can add it to the Final Order.  I choose to add it to my Affidavit.  I recommend packing some blank template Attorney’s fees affidavits with you in case you forget them on occasion.  </a:t>
            </a:r>
          </a:p>
          <a:p>
            <a:pPr>
              <a:buNone/>
            </a:pPr>
            <a:endParaRPr lang="en-US" sz="1200" b="0" i="0" u="none" strike="noStrike" dirty="0">
              <a:solidFill>
                <a:srgbClr val="000000"/>
              </a:solidFill>
              <a:effectLst/>
              <a:latin typeface="Times New Roman" panose="02020603050405020304" pitchFamily="18" charset="0"/>
            </a:endParaRPr>
          </a:p>
          <a:p>
            <a:pPr>
              <a:buNone/>
            </a:pPr>
            <a:r>
              <a:rPr lang="en-US" sz="1200" b="0" i="0" u="none" strike="noStrike" dirty="0">
                <a:solidFill>
                  <a:srgbClr val="000000"/>
                </a:solidFill>
                <a:effectLst/>
                <a:latin typeface="Times New Roman" panose="02020603050405020304" pitchFamily="18" charset="0"/>
              </a:rPr>
              <a:t>You can also add the total up to the time you’ve drafted the affidavit, and then leave another line where you state how much time you spent in court on the last day of the case and add that in for a grand total.  That’s fun, too.  </a:t>
            </a:r>
            <a:endParaRPr lang="en-US" b="0" dirty="0">
              <a:effectLst/>
            </a:endParaRPr>
          </a:p>
          <a:p>
            <a:pPr>
              <a:buNone/>
            </a:pPr>
            <a:br>
              <a:rPr lang="en-US" dirty="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decide what is market rate for our fee petition?</a:t>
            </a:r>
          </a:p>
          <a:p>
            <a:endParaRPr lang="en-US" dirty="0"/>
          </a:p>
          <a:p>
            <a:r>
              <a:rPr lang="en-US" dirty="0"/>
              <a:t>One of my favorites is the Clio Legal Trends Report.  This annual report tracks average hourly rates for lawyers and non-lawyers and publishes them by state and by practice area (In 2025, Tennessee was about $300 per hour and family law was about $300 per hour, if you were wondering.) </a:t>
            </a:r>
          </a:p>
          <a:p>
            <a:endParaRPr lang="en-US" dirty="0"/>
          </a:p>
          <a:p>
            <a:r>
              <a:rPr lang="en-US" dirty="0"/>
              <a:t>Local bar associations often send out and then publish fee surveys, which are the strongest pieces of evidence in a specific market. </a:t>
            </a:r>
          </a:p>
          <a:p>
            <a:endParaRPr lang="en-US" dirty="0"/>
          </a:p>
          <a:p>
            <a:r>
              <a:rPr lang="en-US" dirty="0"/>
              <a:t>Another great piece of evidence is an affidavit from a local attorney of comparable skill and experience, with knowledge of your work, education and experience, stating their average hourly rate and giving the opinion that your hourly rate is reasonable.</a:t>
            </a:r>
          </a:p>
          <a:p>
            <a:endParaRPr lang="en-US" dirty="0"/>
          </a:p>
          <a:p>
            <a:r>
              <a:rPr lang="en-US" dirty="0"/>
              <a:t>You can also ask another attorney to testify.  It is best if this attorney is not associated with your firm, but sometimes this is a big ask!</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ounce of prevention is worth a pound of cure, so here are some common pitfalls to avoid:  </a:t>
            </a:r>
          </a:p>
          <a:p>
            <a:endParaRPr lang="en-US" dirty="0"/>
          </a:p>
          <a:p>
            <a:r>
              <a:rPr lang="en-US" dirty="0"/>
              <a:t>Reconstructed Time Records:  again, keep your time contemporaneously!  If you work at LAET and you’re not doing this already, you’re violating policy.  Everyone else, you’re definitely shooting yourself in the foot.  You lose time when you don’t keep it contemporaneously and none of us are getting any younger:  our memories are not what they used to be.</a:t>
            </a:r>
          </a:p>
          <a:p>
            <a:endParaRPr lang="en-US" dirty="0"/>
          </a:p>
          <a:p>
            <a:r>
              <a:rPr lang="en-US" dirty="0"/>
              <a:t>Block Billing: this is when folks aggregate billing by titling an entry:  “Emailing back and forth with client” and they bill like an hour instead of several .1 or .2 entries. This can get worse, though. Some times you might research for a half hour, then draft for an hour and your block billing is 1.5 drafting and you specifically added in the entry “Researched XYZ and Drafted 123.”  Here’s the issue:  what if you lose on the 123 that you drafted, but the research you did on XYZ could also be used on a successful issue later on?  According to our line of Supreme Court cases, that research should get paid out if you secure an attorney’s fee award, but, because you block billed, you will not get anything. </a:t>
            </a:r>
          </a:p>
          <a:p>
            <a:endParaRPr lang="en-US" dirty="0"/>
          </a:p>
          <a:p>
            <a:r>
              <a:rPr lang="en-US" dirty="0"/>
              <a:t>15-minute increments: no. Just no.  Bill in .1 increments. Most modern software now rounds anyway. The standard is .1</a:t>
            </a:r>
          </a:p>
          <a:p>
            <a:endParaRPr lang="en-US" dirty="0"/>
          </a:p>
          <a:p>
            <a:r>
              <a:rPr lang="en-US" dirty="0"/>
              <a:t>Inadequate Rate Support:  This is unforgivable. Download CLIO’s report, get your Bar survey results. If the court really needs an expert, you may want to reconsider your hourly rate.</a:t>
            </a:r>
          </a:p>
          <a:p>
            <a:endParaRPr lang="en-US" dirty="0"/>
          </a:p>
          <a:p>
            <a:r>
              <a:rPr lang="en-US" dirty="0"/>
              <a:t>Ignoring Degree of Success:  the saying “You can’t win </a:t>
            </a:r>
            <a:r>
              <a:rPr lang="en-US" dirty="0" err="1"/>
              <a:t>em</a:t>
            </a:r>
            <a:r>
              <a:rPr lang="en-US" dirty="0"/>
              <a:t> all” doesn’t apply to everyone, you know?  But it applies to most.  If you got your butt handed to you on a contempt which took place during the pendency of a matter, I suggest redlining some, most or all of the work you did on the contempt. </a:t>
            </a:r>
          </a:p>
          <a:p>
            <a:endParaRPr lang="en-US" dirty="0"/>
          </a:p>
          <a:p>
            <a:r>
              <a:rPr lang="en-US" dirty="0"/>
              <a:t>Cursory Fee Motions can hurt you – especially if you know that opposing counsel is a try-hard obstinate so-and-so who cannot agree to a single thing.  Anticipate opposing counsel’s reactions and file accordingly.  </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6DD-1E3F-906C-6CA9-75DB05F01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C71BF-2639-10DC-23E0-D89F73E1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6B5C4C-D78E-69B2-8097-6C94B56DDF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DE073B-3E35-3B4A-08C2-B7301697A418}"/>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574170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practically speaking, here’s what I recommend:</a:t>
            </a:r>
          </a:p>
          <a:p>
            <a:endParaRPr lang="en-US" dirty="0"/>
          </a:p>
          <a:p>
            <a:r>
              <a:rPr lang="en-US" dirty="0"/>
              <a:t>Ask for the fees in your leading process, as I’ve said.  </a:t>
            </a:r>
          </a:p>
          <a:p>
            <a:endParaRPr lang="en-US" dirty="0"/>
          </a:p>
          <a:p>
            <a:r>
              <a:rPr lang="en-US" dirty="0"/>
              <a:t>Identify the fee shifting statute, if there is a specific statute. </a:t>
            </a:r>
          </a:p>
          <a:p>
            <a:endParaRPr lang="en-US" dirty="0"/>
          </a:p>
          <a:p>
            <a:r>
              <a:rPr lang="en-US" dirty="0"/>
              <a:t>Research the prevailing rates in your jurisdiction using Clio and your local bar associations.</a:t>
            </a:r>
          </a:p>
          <a:p>
            <a:endParaRPr lang="en-US" dirty="0"/>
          </a:p>
          <a:p>
            <a:r>
              <a:rPr lang="en-US" dirty="0"/>
              <a:t>Review your (and your friends’ and colleagues’) hourly cases to establish your own market rate. </a:t>
            </a:r>
          </a:p>
          <a:p>
            <a:endParaRPr lang="en-US" dirty="0"/>
          </a:p>
          <a:p>
            <a:r>
              <a:rPr lang="en-US" dirty="0"/>
              <a:t>Always keep contemporaneous and detailed time records</a:t>
            </a:r>
          </a:p>
          <a:p>
            <a:endParaRPr lang="en-US" dirty="0"/>
          </a:p>
          <a:p>
            <a:r>
              <a:rPr lang="en-US" dirty="0"/>
              <a:t>Use .1 (</a:t>
            </a:r>
            <a:r>
              <a:rPr lang="en-US" dirty="0" err="1"/>
              <a:t>ie</a:t>
            </a:r>
            <a:r>
              <a:rPr lang="en-US" dirty="0"/>
              <a:t>., 6 minute time increments)</a:t>
            </a:r>
          </a:p>
          <a:p>
            <a:endParaRPr lang="en-US" dirty="0"/>
          </a:p>
          <a:p>
            <a:r>
              <a:rPr lang="en-US" dirty="0"/>
              <a:t>Describe tasks specifically </a:t>
            </a:r>
          </a:p>
          <a:p>
            <a:endParaRPr lang="en-US" dirty="0"/>
          </a:p>
          <a:p>
            <a:r>
              <a:rPr lang="en-US" dirty="0"/>
              <a:t>Track your time by claim and by issue (so add “Mot to Contempt” to research or “Mot for temp child support” to drafting.)</a:t>
            </a:r>
          </a:p>
          <a:p>
            <a:endParaRPr lang="en-US" dirty="0"/>
          </a:p>
          <a:p>
            <a:r>
              <a:rPr lang="en-US" dirty="0"/>
              <a:t>Submit detailed billing records to the court</a:t>
            </a:r>
          </a:p>
          <a:p>
            <a:endParaRPr lang="en-US" dirty="0"/>
          </a:p>
          <a:p>
            <a:r>
              <a:rPr lang="en-US" dirty="0"/>
              <a:t>If you have them, include affidavits from local attorneys on market rates</a:t>
            </a:r>
          </a:p>
          <a:p>
            <a:endParaRPr lang="en-US" dirty="0"/>
          </a:p>
          <a:p>
            <a:r>
              <a:rPr lang="en-US" dirty="0"/>
              <a:t>Attach as a supporting exhibit, the fee survey data from Clio and/or bar associations</a:t>
            </a:r>
          </a:p>
          <a:p>
            <a:endParaRPr lang="en-US" dirty="0"/>
          </a:p>
          <a:p>
            <a:r>
              <a:rPr lang="en-US" dirty="0"/>
              <a:t>Address the great results you’ve obtained and their significance.</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7FD5F-E671-D42B-9BD9-E1EFE75356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6AFDB-8932-E1F7-4EAE-896A94397C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0FCB9-D5AE-99D8-8A80-FE3E2FF499A8}"/>
              </a:ext>
            </a:extLst>
          </p:cNvPr>
          <p:cNvSpPr>
            <a:spLocks noGrp="1"/>
          </p:cNvSpPr>
          <p:nvPr>
            <p:ph type="body" idx="1"/>
          </p:nvPr>
        </p:nvSpPr>
        <p:spPr/>
        <p:txBody>
          <a:bodyPr/>
          <a:lstStyle/>
          <a:p>
            <a:r>
              <a:rPr lang="en-US" dirty="0"/>
              <a:t>No matter how well you set yourself up for success, however, you will eventually meet some resistance.  Some folks just aren’t well read enough to know that we are entitled to fee awards at all.  Other folks are just obstinate so-and-so’s who will stand in our way at every turn. </a:t>
            </a:r>
          </a:p>
          <a:p>
            <a:endParaRPr lang="en-US" dirty="0"/>
          </a:p>
          <a:p>
            <a:r>
              <a:rPr lang="en-US" dirty="0"/>
              <a:t>Here’s how to fight through the objections of opposing parties or the Court to win your fee request:</a:t>
            </a:r>
          </a:p>
        </p:txBody>
      </p:sp>
      <p:sp>
        <p:nvSpPr>
          <p:cNvPr id="4" name="Slide Number Placeholder 3">
            <a:extLst>
              <a:ext uri="{FF2B5EF4-FFF2-40B4-BE49-F238E27FC236}">
                <a16:creationId xmlns:a16="http://schemas.microsoft.com/office/drawing/2014/main" id="{6FE1C80E-2DFD-5AF7-7D44-55609AB2340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2449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6543B-702F-22B8-E390-0C4C5F1CEA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FBB2FF-D4C4-4CAB-6FD2-67B83738EC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BE8075-CA4B-12D7-C493-D0C1ABDEDF32}"/>
              </a:ext>
            </a:extLst>
          </p:cNvPr>
          <p:cNvSpPr>
            <a:spLocks noGrp="1"/>
          </p:cNvSpPr>
          <p:nvPr>
            <p:ph type="body" idx="1"/>
          </p:nvPr>
        </p:nvSpPr>
        <p:spPr/>
        <p:txBody>
          <a:bodyPr/>
          <a:lstStyle/>
          <a:p>
            <a:r>
              <a:rPr lang="en-US" dirty="0"/>
              <a:t>Before any resistance:  already have your general memorandum of law regarding the propriety of a grant of attorney’s fees to LSC Attorneys.  Put everything under the law you’ve got in, so you can just take parts out that don’t apply. </a:t>
            </a:r>
          </a:p>
          <a:p>
            <a:endParaRPr lang="en-US" dirty="0"/>
          </a:p>
          <a:p>
            <a:r>
              <a:rPr lang="en-US" dirty="0"/>
              <a:t>Prepare 2 or 3 redacted attorney’s fee awards from your other cases to show courts that their sister courts do award attorney’s fees to us.  (This works quite well.)</a:t>
            </a:r>
          </a:p>
          <a:p>
            <a:endParaRPr lang="en-US" dirty="0"/>
          </a:p>
          <a:p>
            <a:r>
              <a:rPr lang="en-US" dirty="0"/>
              <a:t>When questioned: First - Cite Blum. </a:t>
            </a:r>
          </a:p>
          <a:p>
            <a:endParaRPr lang="en-US" dirty="0"/>
          </a:p>
          <a:p>
            <a:r>
              <a:rPr lang="en-US" dirty="0"/>
              <a:t>Offer the redacted attorney’s fee awards from your other cases.</a:t>
            </a:r>
          </a:p>
          <a:p>
            <a:endParaRPr lang="en-US" dirty="0"/>
          </a:p>
          <a:p>
            <a:r>
              <a:rPr lang="en-US" dirty="0"/>
              <a:t>Remind the court that your FEDERALLY FUNDED EMPLOYER are regulated by FEDERAL LAW and pursuant to 45 CFR 1609.4, not only can attorney’s fees be obtained, but any fees granted must go back into the LSC grant used to support the organization.</a:t>
            </a:r>
          </a:p>
          <a:p>
            <a:endParaRPr lang="en-US" dirty="0"/>
          </a:p>
          <a:p>
            <a:r>
              <a:rPr lang="en-US" dirty="0"/>
              <a:t>If there is a formal objection:  remember that you, as the party asking for the fee has the burden to prove it up. </a:t>
            </a:r>
          </a:p>
          <a:p>
            <a:endParaRPr lang="en-US" dirty="0"/>
          </a:p>
          <a:p>
            <a:r>
              <a:rPr lang="en-US" dirty="0"/>
              <a:t>Tailor your memo to the objection and file it.  </a:t>
            </a:r>
          </a:p>
          <a:p>
            <a:endParaRPr lang="en-US" dirty="0"/>
          </a:p>
          <a:p>
            <a:r>
              <a:rPr lang="en-US" dirty="0"/>
              <a:t>Do not be afraid to “overdo it” the first time.  If you do, this will most likely be the only time you have to deal with an objection in this court.  The next time, the court will be quick to shoot down any further objections. </a:t>
            </a:r>
          </a:p>
          <a:p>
            <a:pPr>
              <a:buNone/>
            </a:pPr>
            <a:endParaRPr lang="en-US" b="0" dirty="0">
              <a:effectLst/>
            </a:endParaRPr>
          </a:p>
          <a:p>
            <a:pPr algn="just" rtl="0">
              <a:buNone/>
            </a:pPr>
            <a:r>
              <a:rPr lang="en-US" sz="1200" b="0" i="0" u="none" strike="noStrike" dirty="0">
                <a:solidFill>
                  <a:srgbClr val="000000"/>
                </a:solidFill>
                <a:effectLst/>
                <a:latin typeface="Times New Roman" panose="02020603050405020304" pitchFamily="18" charset="0"/>
              </a:rPr>
              <a:t>To establish that the amount billed is a reasonable fee, the prevailing party should tender proof of what is a reasonable fee. See </a:t>
            </a:r>
            <a:r>
              <a:rPr lang="en-US" sz="1200" b="0" i="1" u="none" strike="noStrike" dirty="0">
                <a:solidFill>
                  <a:srgbClr val="000000"/>
                </a:solidFill>
                <a:effectLst/>
                <a:latin typeface="Times New Roman" panose="02020603050405020304" pitchFamily="18" charset="0"/>
              </a:rPr>
              <a:t>Wilson Mgmt. Co.</a:t>
            </a:r>
            <a:r>
              <a:rPr lang="en-US" sz="1200" b="0" i="0" u="none" strike="noStrike" dirty="0">
                <a:solidFill>
                  <a:srgbClr val="000000"/>
                </a:solidFill>
                <a:effectLst/>
                <a:latin typeface="Times New Roman" panose="02020603050405020304" pitchFamily="18" charset="0"/>
              </a:rPr>
              <a:t>, 745 S.W.2d at 873. The proof need not be extensive, but it must be sufficient for the Court to determine whether a requested fee is reasonable in light of the guidelines courts must consider. (</a:t>
            </a:r>
            <a:r>
              <a:rPr lang="en-US" sz="1200" b="0" i="1" u="none" strike="noStrike" dirty="0">
                <a:solidFill>
                  <a:srgbClr val="000000"/>
                </a:solidFill>
                <a:effectLst/>
                <a:latin typeface="Times New Roman" panose="02020603050405020304" pitchFamily="18" charset="0"/>
              </a:rPr>
              <a:t>Id.</a:t>
            </a:r>
            <a:r>
              <a:rPr lang="en-US" sz="1200" b="0" i="0" u="none" strike="noStrike" dirty="0">
                <a:solidFill>
                  <a:srgbClr val="000000"/>
                </a:solidFill>
                <a:effectLst/>
                <a:latin typeface="Times New Roman" panose="02020603050405020304" pitchFamily="18" charset="0"/>
              </a:rPr>
              <a:t>) “We agree with </a:t>
            </a:r>
            <a:r>
              <a:rPr lang="en-US" sz="1200" b="0" i="1" u="none" strike="noStrike" dirty="0">
                <a:solidFill>
                  <a:srgbClr val="000000"/>
                </a:solidFill>
                <a:effectLst/>
                <a:latin typeface="Times New Roman" panose="02020603050405020304" pitchFamily="18" charset="0"/>
              </a:rPr>
              <a:t>Trice</a:t>
            </a:r>
            <a:r>
              <a:rPr lang="en-US" sz="1200" b="0" i="0" u="none" strike="noStrike" dirty="0">
                <a:solidFill>
                  <a:srgbClr val="000000"/>
                </a:solidFill>
                <a:effectLst/>
                <a:latin typeface="Times New Roman" panose="02020603050405020304" pitchFamily="18" charset="0"/>
              </a:rPr>
              <a:t> that a trial judge may fix the fees of lawyers in causes pending or which have been determined by the court, with or without expert testimony of lawyers and with or without a prima facie showing by plaintiffs of what a reasonable fee would be. Obviously, the burden of proof on the question of what is a reasonable fee in any case is upon the plaintiff and plaintiff should be in a position to tender such proof.”</a:t>
            </a:r>
            <a:endParaRPr lang="en-US" b="0" dirty="0">
              <a:effectLst/>
            </a:endParaRPr>
          </a:p>
          <a:p>
            <a:pPr algn="just" rtl="0">
              <a:buNone/>
            </a:pPr>
            <a:r>
              <a:rPr lang="en-US" sz="1200" b="0" i="1" u="none" strike="noStrike" dirty="0">
                <a:solidFill>
                  <a:srgbClr val="000000"/>
                </a:solidFill>
                <a:effectLst/>
                <a:latin typeface="Times New Roman" panose="02020603050405020304" pitchFamily="18" charset="0"/>
              </a:rPr>
              <a:t>Wilson Mgmt. v. Star </a:t>
            </a:r>
            <a:r>
              <a:rPr lang="en-US" sz="1200" b="0" i="1" u="none" strike="noStrike" dirty="0" err="1">
                <a:solidFill>
                  <a:srgbClr val="000000"/>
                </a:solidFill>
                <a:effectLst/>
                <a:latin typeface="Times New Roman" panose="02020603050405020304" pitchFamily="18" charset="0"/>
              </a:rPr>
              <a:t>Distribs</a:t>
            </a:r>
            <a:r>
              <a:rPr lang="en-US" sz="1200" b="0" i="1" u="none" strike="noStrike" dirty="0">
                <a:solidFill>
                  <a:srgbClr val="000000"/>
                </a:solidFill>
                <a:effectLst/>
                <a:latin typeface="Times New Roman" panose="02020603050405020304" pitchFamily="18" charset="0"/>
              </a:rPr>
              <a:t>. Co.</a:t>
            </a:r>
            <a:r>
              <a:rPr lang="en-US" sz="1200" b="0" i="0" u="none" strike="noStrike" dirty="0">
                <a:solidFill>
                  <a:srgbClr val="000000"/>
                </a:solidFill>
                <a:effectLst/>
                <a:latin typeface="Times New Roman" panose="02020603050405020304" pitchFamily="18" charset="0"/>
              </a:rPr>
              <a:t>, 745 S.W.2d 870, 873 (Tenn. 1988)</a:t>
            </a:r>
            <a:endParaRPr lang="en-US" b="0" dirty="0">
              <a:effectLst/>
            </a:endParaRPr>
          </a:p>
          <a:p>
            <a:pPr>
              <a:buNone/>
            </a:pPr>
            <a:br>
              <a:rPr lang="en-US" b="0" dirty="0">
                <a:effectLst/>
              </a:rPr>
            </a:br>
            <a:r>
              <a:rPr lang="en-US" sz="1200" b="0" i="0" u="none" strike="noStrike" dirty="0">
                <a:solidFill>
                  <a:srgbClr val="000000"/>
                </a:solidFill>
                <a:effectLst/>
                <a:latin typeface="Times New Roman" panose="02020603050405020304" pitchFamily="18" charset="0"/>
              </a:rPr>
              <a:t>If there is a dispute about an attorney’s fee, typically what happens is we will produce a spreadsheet showing the hours we have worked on the case which include basic descriptions of our activities while avoiding any infringement on client confidentiality or privilege. We can explain more fully why our specific experience, education, skill, etc. makes the hourly rate reasonable. Occasionally, the Court will redline the spreadsheet and remove some charges. Even less common, sometimes an attorney will ask a well-respected attorney who has been a member of the bar for quite a while to testify that the fee is reasonable. Affidavits are usually easier to come by with notice.  </a:t>
            </a:r>
            <a:endParaRPr lang="en-US" b="0" dirty="0">
              <a:effectLst/>
            </a:endParaRPr>
          </a:p>
          <a:p>
            <a:pPr>
              <a:buNone/>
            </a:pPr>
            <a:br>
              <a:rPr lang="en-US" dirty="0"/>
            </a:br>
            <a:endParaRPr lang="en-US" dirty="0"/>
          </a:p>
        </p:txBody>
      </p:sp>
      <p:sp>
        <p:nvSpPr>
          <p:cNvPr id="4" name="Slide Number Placeholder 3">
            <a:extLst>
              <a:ext uri="{FF2B5EF4-FFF2-40B4-BE49-F238E27FC236}">
                <a16:creationId xmlns:a16="http://schemas.microsoft.com/office/drawing/2014/main" id="{6257D38A-9DB3-203C-ED2D-DDD3BABBB62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674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(69 F.3d 1155) is a 1995 D.C. Circuit Court of Appeals freedom of information case involving Donald Williams, a former leader of the Afro Set organization, who sought personal files under the Freedom of Information Act (FOIA). Mr. Williams was represented by appointed pro bono counsel, who sought an attorney’s fees award after the FBI released the requested files.</a:t>
            </a:r>
          </a:p>
          <a:p>
            <a:endParaRPr lang="en-US" dirty="0"/>
          </a:p>
          <a:p>
            <a:r>
              <a:rPr lang="en-US" dirty="0"/>
              <a:t> Judge Louis F. Oberdorfer ruled that the </a:t>
            </a:r>
            <a:r>
              <a:rPr lang="en-US" sz="1000" b="0" i="1" u="none" strike="noStrike" dirty="0">
                <a:effectLst/>
                <a:latin typeface="Google Sans"/>
              </a:rPr>
              <a:t>pro bono</a:t>
            </a:r>
            <a:r>
              <a:rPr lang="en-US" dirty="0"/>
              <a:t> attorney who represented Williams was </a:t>
            </a:r>
            <a:r>
              <a:rPr lang="en-US" sz="1000" b="1" u="none" strike="noStrike" dirty="0">
                <a:effectLst/>
                <a:latin typeface="Google Sans"/>
              </a:rPr>
              <a:t>entitled to recover attorney's fees</a:t>
            </a:r>
            <a:r>
              <a:rPr lang="en-US" dirty="0"/>
              <a:t> under FOIA's fee-shifting provision. The court famously reasoned that denying fees to </a:t>
            </a:r>
            <a:r>
              <a:rPr lang="en-US" sz="1000" b="0" i="1" u="none" strike="noStrike" dirty="0">
                <a:effectLst/>
                <a:latin typeface="Google Sans"/>
              </a:rPr>
              <a:t>pro bono</a:t>
            </a:r>
            <a:r>
              <a:rPr lang="en-US" dirty="0"/>
              <a:t> counsel in these scenarios would "discourage other attorneys from making a similar commitment" to represent indigent clients.</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B13FE-BDCD-F2CF-CDD4-C566676EF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C0332-6621-16AF-2E91-F2D9BC5064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357BF3-39E4-F7DA-A864-A2CF3F645748}"/>
              </a:ext>
            </a:extLst>
          </p:cNvPr>
          <p:cNvSpPr>
            <a:spLocks noGrp="1"/>
          </p:cNvSpPr>
          <p:nvPr>
            <p:ph type="body" idx="1"/>
          </p:nvPr>
        </p:nvSpPr>
        <p:spPr/>
        <p:txBody>
          <a:bodyPr/>
          <a:lstStyle/>
          <a:p>
            <a:r>
              <a:rPr lang="en-US" sz="1200" b="1" i="1" u="none" strike="noStrike" dirty="0">
                <a:effectLst/>
                <a:latin typeface="Google Sans"/>
              </a:rPr>
              <a:t>Augustyn v. Wall Township Board of Education</a:t>
            </a:r>
            <a:r>
              <a:rPr lang="en-US" sz="1200" b="1" u="none" strike="noStrike" dirty="0">
                <a:effectLst/>
                <a:latin typeface="Google Sans"/>
              </a:rPr>
              <a:t>, </a:t>
            </a:r>
            <a:r>
              <a:rPr lang="en-US" dirty="0"/>
              <a:t>is a precedential decision by the U.S. Court of Appeals for the Third Circuit clarifying </a:t>
            </a:r>
            <a:r>
              <a:rPr lang="en-US" sz="1200" b="1" u="none" strike="noStrike" dirty="0">
                <a:effectLst/>
                <a:latin typeface="Google Sans"/>
              </a:rPr>
              <a:t>attorney's fee awards under the Individuals with Disabilities Education Act (IDEA)</a:t>
            </a:r>
            <a:r>
              <a:rPr lang="en-US" dirty="0"/>
              <a:t>.</a:t>
            </a:r>
          </a:p>
          <a:p>
            <a:endParaRPr lang="en-US" dirty="0"/>
          </a:p>
          <a:p>
            <a:r>
              <a:rPr lang="en-US" sz="1200" b="0" u="none" strike="noStrike" dirty="0">
                <a:effectLst/>
                <a:latin typeface="Google Sans"/>
              </a:rPr>
              <a:t>Augustyn’s daughter, a high schooler with an IEP, was being pushed to graduate high school. Her mother objected, arguing that the school failed to implement required accommodations, and requested a fifth year of enrollment. Augustyn filed an administrative petition seeking a grade revision, home instruction, and compensatory education, the Administrative Law Judge (ALJ) dismissed her claims.</a:t>
            </a:r>
            <a:endParaRPr lang="en-US" dirty="0"/>
          </a:p>
          <a:p>
            <a:r>
              <a:rPr lang="en-US" dirty="0"/>
              <a:t> </a:t>
            </a:r>
          </a:p>
          <a:p>
            <a:r>
              <a:rPr lang="en-US" dirty="0"/>
              <a:t>Augustyn and her attorneys, sought and secured a remand order in federal district court. After winning the remand order, Augustyn requested attorney's fees as the "prevailing party" under the IDEA. The District Court agreed she prevailed but slashed the proposed fee amount by 80% using factors like the student's ultimate likelihood of success at the future administrative hearing, Augustyn’s attorney’s tendency to complicate the matter, etc. </a:t>
            </a:r>
          </a:p>
          <a:p>
            <a:endParaRPr lang="en-US" dirty="0"/>
          </a:p>
          <a:p>
            <a:r>
              <a:rPr lang="en-US" dirty="0"/>
              <a:t>The court ruled that a parent or student who secures a judicially sanctioned procedural victory—such as an order forcing a school board to hold a due process hearing—attains </a:t>
            </a:r>
            <a:r>
              <a:rPr lang="en-US" sz="1000" b="1" u="none" strike="noStrike" dirty="0">
                <a:effectLst/>
                <a:latin typeface="Google Sans"/>
              </a:rPr>
              <a:t>"prevailing party" status</a:t>
            </a:r>
            <a:r>
              <a:rPr lang="en-US" dirty="0"/>
              <a:t> and is legally entitled to recover attorney's fees.</a:t>
            </a:r>
          </a:p>
          <a:p>
            <a:endParaRPr lang="en-US" dirty="0"/>
          </a:p>
          <a:p>
            <a:r>
              <a:rPr lang="en-US" dirty="0"/>
              <a:t>The court also ruled that the school board’s purported in ability to pay was an impermissibly considered factor:  </a:t>
            </a:r>
          </a:p>
          <a:p>
            <a:endParaRPr lang="en-US" dirty="0"/>
          </a:p>
          <a:p>
            <a:endParaRPr lang="en-US" dirty="0"/>
          </a:p>
        </p:txBody>
      </p:sp>
      <p:sp>
        <p:nvSpPr>
          <p:cNvPr id="4" name="Slide Number Placeholder 3">
            <a:extLst>
              <a:ext uri="{FF2B5EF4-FFF2-40B4-BE49-F238E27FC236}">
                <a16:creationId xmlns:a16="http://schemas.microsoft.com/office/drawing/2014/main" id="{3CD76BD4-7959-5BDB-E337-0F669C68B54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0718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JENNY:  This is my part of the presentation.  This will really focus around the laws you will need to familiarize yourself with and then how to use those laws to gain the awards.  We will start with an overview of the American rule and compare it to common law, go through federal law and then Tennessee law, talk about market rates and then get to practical use discussion.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gn="just" rtl="0">
              <a:buNone/>
            </a:pPr>
            <a:r>
              <a:rPr lang="en-US" sz="1200" b="0" i="0" u="none" strike="noStrike" dirty="0">
                <a:solidFill>
                  <a:srgbClr val="000000"/>
                </a:solidFill>
                <a:effectLst/>
                <a:latin typeface="Times New Roman" panose="02020603050405020304" pitchFamily="18" charset="0"/>
              </a:rPr>
              <a:t>Many of our cases settle and, therefore, we will not be entitled to attorney fee awards as our settlement terms will usually not include the payment of another party’s fees. We can and should, however, seek and collect as many attorney’s fees awards as we can, when the law allows. We should ask for an award of attorney’s fees and costs when we represent a party in a civil case. See </a:t>
            </a:r>
            <a:r>
              <a:rPr lang="en-US" sz="1200" b="0" i="1" u="none" strike="noStrike" dirty="0">
                <a:solidFill>
                  <a:srgbClr val="000000"/>
                </a:solidFill>
                <a:effectLst/>
                <a:latin typeface="Times New Roman" panose="02020603050405020304" pitchFamily="18" charset="0"/>
              </a:rPr>
              <a:t>Tenn. Code Ann</a:t>
            </a:r>
            <a:r>
              <a:rPr lang="en-US" sz="1200" b="0" i="0" u="none" strike="noStrike" dirty="0">
                <a:solidFill>
                  <a:srgbClr val="000000"/>
                </a:solidFill>
                <a:effectLst/>
                <a:latin typeface="Times New Roman" panose="02020603050405020304" pitchFamily="18" charset="0"/>
              </a:rPr>
              <a:t>. § 20-12-119 which states:  “(a) In all civil cases, whether tried by a jury or before the court without a jury, the presiding judge shall have a right to adjudge the cost.” </a:t>
            </a:r>
            <a:endParaRPr lang="en-US" b="0" dirty="0">
              <a:effectLst/>
            </a:endParaRPr>
          </a:p>
          <a:p>
            <a:pPr indent="457200" algn="just" rtl="0">
              <a:buNone/>
            </a:pPr>
            <a:r>
              <a:rPr lang="en-US" sz="1200" b="0" i="0" u="none" strike="noStrike" dirty="0">
                <a:solidFill>
                  <a:srgbClr val="000000"/>
                </a:solidFill>
                <a:effectLst/>
                <a:latin typeface="Times New Roman" panose="02020603050405020304" pitchFamily="18" charset="0"/>
              </a:rPr>
              <a:t>You as the attorney should ask for attorney’s fees and costs in your client’s leading process:  the complaint, the answer, the motion to dismiss, and/or the counter-complaint.  By doing so, you preserve the right to be awarded attorney’s fees and costs at a later date. If not included in the initial or amended pleadings or response, the issue is waived and attorney’s fees and costs cannot be recovered. If necessary, amend to include this remedy.  </a:t>
            </a:r>
          </a:p>
          <a:p>
            <a:pPr indent="457200" algn="just" rtl="0">
              <a:buNone/>
            </a:pPr>
            <a:r>
              <a:rPr lang="en-US" sz="1200" b="0" i="0" u="none" strike="noStrike" dirty="0">
                <a:solidFill>
                  <a:srgbClr val="000000"/>
                </a:solidFill>
                <a:effectLst/>
                <a:latin typeface="Times New Roman" panose="02020603050405020304" pitchFamily="18" charset="0"/>
              </a:rPr>
              <a:t>And, sure, it’s that simple, right?  Ask and you shall receive?  No.  Eventually a judge or an opposing party will get the bright idea that a Legal Aid attorney isn’t entitled to an attorney’s fee award because the client didn’t pay anything.  So, you will have the burden to prove that you deserve the award. And here we are.  </a:t>
            </a:r>
            <a:endParaRPr lang="en-US" b="0" dirty="0">
              <a:effectLst/>
            </a:endParaRPr>
          </a:p>
          <a:p>
            <a:endParaRPr lang="en-US" dirty="0"/>
          </a:p>
          <a:p>
            <a:r>
              <a:rPr lang="en-US" dirty="0"/>
              <a:t>My first topic is “The American Rule &amp; Fee-Shifting Exceptions.” This topic should help you understand the default rule, as well as when and why courts depart from the default rule.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rtl="0">
              <a:buNone/>
            </a:pPr>
            <a:r>
              <a:rPr lang="en-US" sz="1200" b="0" i="0" u="none" strike="noStrike" dirty="0">
                <a:solidFill>
                  <a:srgbClr val="000000"/>
                </a:solidFill>
                <a:effectLst/>
                <a:latin typeface="Times New Roman" panose="02020603050405020304" pitchFamily="18" charset="0"/>
              </a:rPr>
              <a:t>Tennessee follows the “American Rule” on awarding attorney’s fees which follows that “a party in a civil action may recover attorney fees only if: (1) a contractual or statutory provision creates a right to recover attorney fees; or (2) some other recognized exception” applies. </a:t>
            </a:r>
            <a:r>
              <a:rPr lang="en-US" sz="1200" b="0" i="1" u="none" strike="noStrike" dirty="0">
                <a:solidFill>
                  <a:srgbClr val="000000"/>
                </a:solidFill>
                <a:effectLst/>
                <a:latin typeface="Times New Roman" panose="02020603050405020304" pitchFamily="18" charset="0"/>
              </a:rPr>
              <a:t>Cracker Barrel Old Country Store, Inc. v. Epperson</a:t>
            </a:r>
            <a:r>
              <a:rPr lang="en-US" sz="1200" b="0" i="0" u="none" strike="noStrike" dirty="0">
                <a:solidFill>
                  <a:srgbClr val="000000"/>
                </a:solidFill>
                <a:effectLst/>
                <a:latin typeface="Times New Roman" panose="02020603050405020304" pitchFamily="18" charset="0"/>
              </a:rPr>
              <a:t>, 284 S.W.3d 303, 308 (Tenn. 2009). </a:t>
            </a:r>
          </a:p>
          <a:p>
            <a:pPr indent="457200" rtl="0">
              <a:buNone/>
            </a:pPr>
            <a:endParaRPr lang="en-US" sz="1200" b="0" i="0" u="none" strike="noStrike" dirty="0">
              <a:solidFill>
                <a:srgbClr val="000000"/>
              </a:solidFill>
              <a:effectLst/>
              <a:latin typeface="Times New Roman" panose="02020603050405020304" pitchFamily="18" charset="0"/>
            </a:endParaRPr>
          </a:p>
          <a:p>
            <a:pPr>
              <a:buNone/>
            </a:pPr>
            <a:r>
              <a:rPr lang="en-US" dirty="0"/>
              <a:t>We will the common fund doctrine in partition cases, for example, where fees can be paid from a pool created from the sale of the real property.</a:t>
            </a:r>
          </a:p>
          <a:p>
            <a:pPr>
              <a:buNone/>
            </a:pPr>
            <a:endParaRPr lang="en-US" dirty="0"/>
          </a:p>
          <a:p>
            <a:pPr>
              <a:buNone/>
            </a:pPr>
            <a:r>
              <a:rPr lang="en-US" dirty="0"/>
              <a:t>We will also see fee shifting exceptions in sanctions matters, such as in discovery disputes.  </a:t>
            </a:r>
          </a:p>
          <a:p>
            <a:pPr>
              <a:buNone/>
            </a:pPr>
            <a:endParaRPr lang="en-US" dirty="0"/>
          </a:p>
          <a:p>
            <a:pPr>
              <a:buNone/>
            </a:pPr>
            <a:r>
              <a:rPr lang="en-US" dirty="0"/>
              <a:t>Of course, it’s important to know which statutes authorize the fee award in each particular matter and what they’re for:  some are awarded for the winner of a child support case, others are awarded to punish abuse of the legal process.  </a:t>
            </a:r>
          </a:p>
          <a:p>
            <a:pPr>
              <a:buNone/>
            </a:pPr>
            <a:endParaRPr lang="en-US" dirty="0"/>
          </a:p>
          <a:p>
            <a:pPr>
              <a:buNone/>
            </a:pPr>
            <a:r>
              <a:rPr lang="en-US" dirty="0"/>
              <a:t>You can use legal fees, as well, and when you are conducting onboarding with your clients, you can explain the “WHYs” of attorney’s fees with your clients:  </a:t>
            </a:r>
          </a:p>
          <a:p>
            <a:pPr>
              <a:buNone/>
            </a:pPr>
            <a:endParaRPr lang="en-US" dirty="0"/>
          </a:p>
          <a:p>
            <a:pPr marL="228600" indent="-228600">
              <a:buAutoNum type="arabicParenR"/>
            </a:pPr>
            <a:r>
              <a:rPr lang="en-US" sz="1200" b="0" i="0" u="none" strike="noStrike" dirty="0">
                <a:solidFill>
                  <a:srgbClr val="000000"/>
                </a:solidFill>
                <a:effectLst/>
                <a:latin typeface="Times New Roman" panose="02020603050405020304" pitchFamily="18" charset="0"/>
              </a:rPr>
              <a:t>We can use this as a negotiating tactic:  “Hey, adverse:  you push us to trial and we will seek attorney’s fees when we win, but if you take our offer right now, we will not seek a dime.”  </a:t>
            </a:r>
          </a:p>
          <a:p>
            <a:pPr marL="228600" indent="-228600">
              <a:buAutoNum type="arabicParenR"/>
            </a:pPr>
            <a:endParaRPr lang="en-US" sz="1200" b="0" i="0" u="none" strike="noStrike" dirty="0">
              <a:solidFill>
                <a:srgbClr val="000000"/>
              </a:solidFill>
              <a:effectLst/>
              <a:latin typeface="Times New Roman" panose="02020603050405020304" pitchFamily="18" charset="0"/>
            </a:endParaRPr>
          </a:p>
          <a:p>
            <a:pPr marL="0" indent="0">
              <a:buNone/>
            </a:pPr>
            <a:r>
              <a:rPr lang="en-US" sz="1200" b="0" i="0" u="none" strike="noStrike" dirty="0">
                <a:solidFill>
                  <a:srgbClr val="000000"/>
                </a:solidFill>
                <a:effectLst/>
                <a:latin typeface="Times New Roman" panose="02020603050405020304" pitchFamily="18" charset="0"/>
              </a:rPr>
              <a:t>2) We can also use attorney’s fees more as a weapon to deter bad actors.  When we obtain judgments for attorney’s fees, surely adverse parties must think to themselves before they mess with our past clients, “Do I really want to do this again, just to have (insert name of client here) be represented by Legal Aid and hit me with another $5,000 attorney’s fees bill?” </a:t>
            </a:r>
          </a:p>
          <a:p>
            <a:pPr marL="0" indent="0">
              <a:buNone/>
            </a:pPr>
            <a:endParaRPr lang="en-US" sz="1200" b="0" i="0" u="none" strike="noStrike" dirty="0">
              <a:solidFill>
                <a:srgbClr val="000000"/>
              </a:solidFill>
              <a:effectLst/>
              <a:latin typeface="Times New Roman" panose="02020603050405020304" pitchFamily="18" charset="0"/>
            </a:endParaRPr>
          </a:p>
          <a:p>
            <a:pPr marL="0" indent="0">
              <a:buNone/>
            </a:pPr>
            <a:r>
              <a:rPr lang="en-US" sz="1200" b="0" i="0" u="none" strike="noStrike" dirty="0">
                <a:solidFill>
                  <a:srgbClr val="000000"/>
                </a:solidFill>
                <a:effectLst/>
                <a:latin typeface="Times New Roman" panose="02020603050405020304" pitchFamily="18" charset="0"/>
              </a:rPr>
              <a:t>3) Obtaining attorney’s fee awards can replenish litigation funds or replenish grant funds, whatever the specific case may be based on the originating grant language.  By obtaining fees, we are creating a renewable resource for clients who cannot afford service of process, DNA tests, court reporters, etc.</a:t>
            </a:r>
            <a:br>
              <a:rPr lang="en-US" dirty="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just a very short list of some of the Federal Fee-Shifting Statutes we might use in our cases.  </a:t>
            </a:r>
          </a:p>
          <a:p>
            <a:endParaRPr lang="en-US" dirty="0"/>
          </a:p>
          <a:p>
            <a:r>
              <a:rPr lang="en-US" dirty="0"/>
              <a:t>Fair Housing Act is probably one of our most common. </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42 USC 1988 Is the Cornerstone.  This is the Civil Rights Attorney’s Fees Award Act of 1976.  It allows the courts to award reasonable attorney fees and expert witness costs to the winning party in specific civil rights cases.  </a:t>
            </a:r>
          </a:p>
          <a:p>
            <a:endParaRPr lang="en-US" dirty="0"/>
          </a:p>
          <a:p>
            <a:r>
              <a:rPr lang="en-US" dirty="0"/>
              <a:t>It applies to many different causes of action, as you can see:  Title IX, Equal Property Rights, Title VI, 1983 suits… good stuff.  </a:t>
            </a:r>
          </a:p>
          <a:p>
            <a:endParaRPr lang="en-US" dirty="0"/>
          </a:p>
          <a:p>
            <a:r>
              <a:rPr lang="en-US" dirty="0"/>
              <a:t>  </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then there are, of course, many other fee-shifting federal statutes that we may be privy to as LSC attorneys: </a:t>
            </a:r>
          </a:p>
          <a:p>
            <a:endParaRPr lang="en-US" dirty="0"/>
          </a:p>
          <a:p>
            <a:r>
              <a:rPr lang="en-US" dirty="0"/>
              <a:t>Fair Housing Act</a:t>
            </a:r>
          </a:p>
          <a:p>
            <a:endParaRPr lang="en-US" dirty="0"/>
          </a:p>
          <a:p>
            <a:r>
              <a:rPr lang="en-US" dirty="0"/>
              <a:t>ADA</a:t>
            </a:r>
          </a:p>
          <a:p>
            <a:endParaRPr lang="en-US" dirty="0"/>
          </a:p>
          <a:p>
            <a:r>
              <a:rPr lang="en-US" dirty="0"/>
              <a:t>IDEA</a:t>
            </a:r>
          </a:p>
          <a:p>
            <a:endParaRPr lang="en-US" dirty="0"/>
          </a:p>
          <a:p>
            <a:r>
              <a:rPr lang="en-US" dirty="0"/>
              <a:t>Equal Access to Justice Act. I didn’t know anything about this one.  It allows individuals with a net worth under $2 million and businesses and like entities with a net worth under $7 million to recover attorneys fee awards against the federal govt in non-tort and non-tax civil taxes and most adversarial adjudications under the Administrative Procedures Act where the govt’s position was not “substantially justified.” To show that its position was “substantially justified,” the govt has the burden to prove that its position had a reasonable basis in law and in fact. </a:t>
            </a:r>
          </a:p>
          <a:p>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will discuss key federal court decisions</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820231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747732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390906" y="733806"/>
            <a:ext cx="3765042" cy="1844802"/>
          </a:xfrm>
        </p:spPr>
        <p:txBody>
          <a:bodyPr anchor="t">
            <a:noAutofit/>
          </a:bodyPr>
          <a:lstStyle>
            <a:lvl1pPr>
              <a:defRPr sz="33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4889754" y="740568"/>
            <a:ext cx="3874770" cy="4018788"/>
          </a:xfrm>
        </p:spPr>
        <p:txBody>
          <a:bodyPr>
            <a:normAutofit/>
          </a:bodyPr>
          <a:lstStyle>
            <a:lvl1pPr>
              <a:defRPr sz="1500"/>
            </a:lvl1pPr>
            <a:lvl2pPr>
              <a:defRPr sz="1350"/>
            </a:lvl2pPr>
            <a:lvl3pPr>
              <a:defRPr sz="1200"/>
            </a:lvl3pPr>
            <a:lvl4pPr>
              <a:defRPr sz="1050"/>
            </a:lvl4pPr>
            <a:lvl5pPr>
              <a:defRPr sz="105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390906" y="2681478"/>
            <a:ext cx="3765042" cy="2077974"/>
          </a:xfrm>
        </p:spPr>
        <p:txBody>
          <a:bodyPr>
            <a:normAutofit/>
          </a:bodyPr>
          <a:lstStyle>
            <a:lvl1pPr marL="0" indent="0">
              <a:buNone/>
              <a:defRPr sz="1650" i="1"/>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69499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390906" y="733806"/>
            <a:ext cx="3765042" cy="1844802"/>
          </a:xfrm>
        </p:spPr>
        <p:txBody>
          <a:bodyPr anchor="t">
            <a:noAutofit/>
          </a:bodyPr>
          <a:lstStyle>
            <a:lvl1pPr>
              <a:defRPr sz="33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4889754" y="740568"/>
            <a:ext cx="3874770" cy="40187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390906" y="2681478"/>
            <a:ext cx="3765042" cy="2077974"/>
          </a:xfrm>
        </p:spPr>
        <p:txBody>
          <a:bodyPr>
            <a:normAutofit/>
          </a:bodyPr>
          <a:lstStyle>
            <a:lvl1pPr marL="0" indent="0">
              <a:buNone/>
              <a:defRPr sz="1650" i="1"/>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4015382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21080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6494526" y="733806"/>
            <a:ext cx="1913382" cy="402564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390906" y="733806"/>
            <a:ext cx="6007608" cy="402564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6702467" y="2688764"/>
            <a:ext cx="3994301" cy="1119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33158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ARK_MASTER">
    <p:bg>
      <p:bgPr>
        <a:solidFill>
          <a:srgbClr val="1B3A2D"/>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rect">
            <a:avLst/>
          </a:prstGeom>
          <a:solidFill>
            <a:srgbClr val="2D5A3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_MASTER">
    <p:bg>
      <p:bgPr>
        <a:solidFill>
          <a:srgbClr val="FAF8F2"/>
        </a:solidFill>
        <a:effectLst/>
      </p:bgPr>
    </p:bg>
    <p:spTree>
      <p:nvGrpSpPr>
        <p:cNvPr id="1" name=""/>
        <p:cNvGrpSpPr/>
        <p:nvPr/>
      </p:nvGrpSpPr>
      <p:grpSpPr>
        <a:xfrm>
          <a:off x="0" y="0"/>
          <a:ext cx="0" cy="0"/>
          <a:chOff x="0" y="0"/>
          <a:chExt cx="0" cy="0"/>
        </a:xfrm>
      </p:grpSpPr>
      <p:sp>
        <p:nvSpPr>
          <p:cNvPr id="2" name="Shape 0"/>
          <p:cNvSpPr/>
          <p:nvPr/>
        </p:nvSpPr>
        <p:spPr>
          <a:xfrm>
            <a:off x="0" y="4800600"/>
            <a:ext cx="9144000" cy="342900"/>
          </a:xfrm>
          <a:prstGeom prst="rect">
            <a:avLst/>
          </a:prstGeom>
          <a:solidFill>
            <a:srgbClr val="1B3A2D"/>
          </a:solidFill>
          <a:ln/>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MASTER">
    <p:bg>
      <p:bgPr>
        <a:solidFill>
          <a:srgbClr val="1B3A2D"/>
        </a:solidFill>
        <a:effectLst/>
      </p:bgPr>
    </p:bg>
    <p:spTree>
      <p:nvGrpSpPr>
        <p:cNvPr id="1" name=""/>
        <p:cNvGrpSpPr/>
        <p:nvPr/>
      </p:nvGrpSpPr>
      <p:grpSpPr>
        <a:xfrm>
          <a:off x="0" y="0"/>
          <a:ext cx="0" cy="0"/>
          <a:chOff x="0" y="0"/>
          <a:chExt cx="0" cy="0"/>
        </a:xfrm>
      </p:grpSpPr>
      <p:sp>
        <p:nvSpPr>
          <p:cNvPr id="2" name="Shape 0"/>
          <p:cNvSpPr/>
          <p:nvPr/>
        </p:nvSpPr>
        <p:spPr>
          <a:xfrm>
            <a:off x="640080" y="1828800"/>
            <a:ext cx="1097280" cy="54864"/>
          </a:xfrm>
          <a:prstGeom prst="rect">
            <a:avLst/>
          </a:prstGeom>
          <a:solidFill>
            <a:srgbClr val="C8A951"/>
          </a:solid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388403" y="4657444"/>
            <a:ext cx="8366760" cy="3428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390906" y="733806"/>
            <a:ext cx="8366760" cy="2571750"/>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390906" y="3360420"/>
            <a:ext cx="5328666" cy="1049274"/>
          </a:xfrm>
        </p:spPr>
        <p:txBody>
          <a:bodyPr anchor="b">
            <a:normAutofit/>
          </a:bodyPr>
          <a:lstStyle>
            <a:lvl1pPr marL="0" indent="0" algn="l">
              <a:buNone/>
              <a:defRPr sz="1650" i="1"/>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90388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940511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390906" y="733806"/>
            <a:ext cx="3765042" cy="3216402"/>
          </a:xfrm>
        </p:spPr>
        <p:txBody>
          <a:bodyPr anchor="t">
            <a:normAutofit/>
          </a:bodyPr>
          <a:lstStyle>
            <a:lvl1pPr>
              <a:defRPr sz="405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390906" y="3950208"/>
            <a:ext cx="3765042" cy="816102"/>
          </a:xfrm>
        </p:spPr>
        <p:txBody>
          <a:bodyPr anchor="b">
            <a:normAutofit/>
          </a:bodyPr>
          <a:lstStyle>
            <a:lvl1pPr marL="0" indent="0">
              <a:buNone/>
              <a:defRPr sz="1650" i="1">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388403" y="381068"/>
            <a:ext cx="3765887" cy="1119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4786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390906" y="1933956"/>
            <a:ext cx="3874770" cy="2825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4889754" y="1933956"/>
            <a:ext cx="3874770" cy="2825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411112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390906" y="733806"/>
            <a:ext cx="8373618" cy="912114"/>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390906" y="1755648"/>
            <a:ext cx="3874770" cy="493776"/>
          </a:xfrm>
        </p:spPr>
        <p:txBody>
          <a:bodyPr anchor="b">
            <a:normAutofit/>
          </a:bodyPr>
          <a:lstStyle>
            <a:lvl1pPr marL="0" indent="0">
              <a:buNone/>
              <a:defRPr sz="1650" b="0" i="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390906" y="2276856"/>
            <a:ext cx="3874770" cy="24825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4889754" y="1755648"/>
            <a:ext cx="3874770" cy="493776"/>
          </a:xfrm>
        </p:spPr>
        <p:txBody>
          <a:bodyPr anchor="b">
            <a:normAutofit/>
          </a:bodyPr>
          <a:lstStyle>
            <a:lvl1pPr marL="0" indent="0">
              <a:buNone/>
              <a:defRPr sz="1650" b="0" i="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4889754" y="2276856"/>
            <a:ext cx="3874770" cy="24825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80C50CD-E178-4744-9B35-B2F624D6C5E9}" type="datetimeFigureOut">
              <a:rPr lang="en-US" smtClean="0"/>
              <a:t>8/2/2026</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7757928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390906" y="733806"/>
            <a:ext cx="8366760" cy="109728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390906" y="1933956"/>
            <a:ext cx="8366760" cy="282549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390906" y="4814316"/>
            <a:ext cx="2057400" cy="273844"/>
          </a:xfrm>
          <a:prstGeom prst="rect">
            <a:avLst/>
          </a:prstGeom>
        </p:spPr>
        <p:txBody>
          <a:bodyPr vert="horz" lIns="91440" tIns="45720" rIns="91440" bIns="45720" rtlCol="0" anchor="ctr"/>
          <a:lstStyle>
            <a:lvl1pPr algn="l">
              <a:defRPr sz="675">
                <a:solidFill>
                  <a:schemeClr val="tx1"/>
                </a:solidFill>
              </a:defRPr>
            </a:lvl1pPr>
          </a:lstStyle>
          <a:p>
            <a:fld id="{E80C50CD-E178-4744-9B35-B2F624D6C5E9}" type="datetimeFigureOut">
              <a:rPr lang="en-US" smtClean="0"/>
              <a:pPr/>
              <a:t>8/2/2026</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390906" y="75438"/>
            <a:ext cx="3086100" cy="273844"/>
          </a:xfrm>
          <a:prstGeom prst="rect">
            <a:avLst/>
          </a:prstGeom>
        </p:spPr>
        <p:txBody>
          <a:bodyPr vert="horz" lIns="91440" tIns="45720" rIns="91440" bIns="45720" rtlCol="0" anchor="ctr"/>
          <a:lstStyle>
            <a:lvl1pPr algn="l">
              <a:defRPr sz="675">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8593074" y="4814316"/>
            <a:ext cx="480060" cy="273844"/>
          </a:xfrm>
          <a:prstGeom prst="rect">
            <a:avLst/>
          </a:prstGeom>
        </p:spPr>
        <p:txBody>
          <a:bodyPr vert="horz" lIns="91440" tIns="45720" rIns="91440" bIns="45720" rtlCol="0" anchor="ctr"/>
          <a:lstStyle>
            <a:lvl1pPr algn="r">
              <a:defRPr sz="675">
                <a:solidFill>
                  <a:schemeClr val="tx1"/>
                </a:solidFill>
              </a:defRPr>
            </a:lvl1pPr>
          </a:lstStyle>
          <a:p>
            <a:fld id="{148CC95F-0247-41B6-91CF-DC97C76A7088}" type="slidenum">
              <a:rPr lang="en-US" smtClean="0"/>
              <a:pPr/>
              <a:t>‹#›</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388402" y="381068"/>
            <a:ext cx="8364911" cy="11195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Tree>
    <p:extLst>
      <p:ext uri="{BB962C8B-B14F-4D97-AF65-F5344CB8AC3E}">
        <p14:creationId xmlns:p14="http://schemas.microsoft.com/office/powerpoint/2010/main" val="3995150931"/>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defTabSz="685800" rtl="0" eaLnBrk="1" latinLnBrk="0" hangingPunct="1">
        <a:lnSpc>
          <a:spcPct val="100000"/>
        </a:lnSpc>
        <a:spcBef>
          <a:spcPct val="0"/>
        </a:spcBef>
        <a:buNone/>
        <a:defRPr sz="3300" b="1" kern="1200">
          <a:solidFill>
            <a:schemeClr val="tx1"/>
          </a:solidFill>
          <a:latin typeface="+mj-lt"/>
          <a:ea typeface="+mj-ea"/>
          <a:cs typeface="+mj-cs"/>
        </a:defRPr>
      </a:lvl1pPr>
    </p:titleStyle>
    <p:bodyStyle>
      <a:lvl1pPr marL="171450" indent="-171450" algn="l" defTabSz="685800" rtl="0" eaLnBrk="1" latinLnBrk="0" hangingPunct="1">
        <a:lnSpc>
          <a:spcPct val="110000"/>
        </a:lnSpc>
        <a:spcBef>
          <a:spcPts val="750"/>
        </a:spcBef>
        <a:buFont typeface="Arial" panose="020B0604020202020204" pitchFamily="34" charset="0"/>
        <a:buChar char="•"/>
        <a:defRPr sz="1350" kern="1200">
          <a:solidFill>
            <a:schemeClr val="tx1"/>
          </a:solidFill>
          <a:latin typeface="+mn-lt"/>
          <a:ea typeface="+mn-ea"/>
          <a:cs typeface="+mn-cs"/>
        </a:defRPr>
      </a:lvl1pPr>
      <a:lvl2pPr marL="514350" indent="-171450" algn="l" defTabSz="685800" rtl="0" eaLnBrk="1" latinLnBrk="0" hangingPunct="1">
        <a:lnSpc>
          <a:spcPct val="110000"/>
        </a:lnSpc>
        <a:spcBef>
          <a:spcPts val="375"/>
        </a:spcBef>
        <a:buFont typeface="Arial" panose="020B0604020202020204" pitchFamily="34" charset="0"/>
        <a:buChar char="•"/>
        <a:defRPr sz="1200" kern="1200">
          <a:solidFill>
            <a:schemeClr val="tx1"/>
          </a:solidFill>
          <a:latin typeface="+mn-lt"/>
          <a:ea typeface="+mn-ea"/>
          <a:cs typeface="+mn-cs"/>
        </a:defRPr>
      </a:lvl2pPr>
      <a:lvl3pPr marL="857250" indent="-171450" algn="l" defTabSz="685800" rtl="0" eaLnBrk="1" latinLnBrk="0" hangingPunct="1">
        <a:lnSpc>
          <a:spcPct val="110000"/>
        </a:lnSpc>
        <a:spcBef>
          <a:spcPts val="375"/>
        </a:spcBef>
        <a:buFont typeface="Arial" panose="020B0604020202020204" pitchFamily="34" charset="0"/>
        <a:buChar char="•"/>
        <a:defRPr sz="1050" kern="1200">
          <a:solidFill>
            <a:schemeClr val="tx1"/>
          </a:solidFill>
          <a:latin typeface="+mn-lt"/>
          <a:ea typeface="+mn-ea"/>
          <a:cs typeface="+mn-cs"/>
        </a:defRPr>
      </a:lvl3pPr>
      <a:lvl4pPr marL="1200150" indent="-171450" algn="l" defTabSz="685800" rtl="0" eaLnBrk="1" latinLnBrk="0" hangingPunct="1">
        <a:lnSpc>
          <a:spcPct val="110000"/>
        </a:lnSpc>
        <a:spcBef>
          <a:spcPts val="375"/>
        </a:spcBef>
        <a:buFont typeface="Arial" panose="020B0604020202020204" pitchFamily="34" charset="0"/>
        <a:buChar char="•"/>
        <a:defRPr sz="900" kern="1200">
          <a:solidFill>
            <a:schemeClr val="tx1"/>
          </a:solidFill>
          <a:latin typeface="+mn-lt"/>
          <a:ea typeface="+mn-ea"/>
          <a:cs typeface="+mn-cs"/>
        </a:defRPr>
      </a:lvl4pPr>
      <a:lvl5pPr marL="1543050" indent="-171450" algn="l" defTabSz="685800" rtl="0" eaLnBrk="1" latinLnBrk="0" hangingPunct="1">
        <a:lnSpc>
          <a:spcPct val="110000"/>
        </a:lnSpc>
        <a:spcBef>
          <a:spcPts val="375"/>
        </a:spcBef>
        <a:buFont typeface="Arial" panose="020B0604020202020204" pitchFamily="34" charset="0"/>
        <a:buChar char="•"/>
        <a:defRPr sz="9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B3A2D"/>
          </a:solidFill>
          <a:ln/>
        </p:spPr>
        <p:txBody>
          <a:bodyPr/>
          <a:lstStyle/>
          <a:p>
            <a:endParaRPr lang="en-US"/>
          </a:p>
        </p:txBody>
      </p:sp>
      <p:sp>
        <p:nvSpPr>
          <p:cNvPr id="3" name="Shape 1"/>
          <p:cNvSpPr/>
          <p:nvPr/>
        </p:nvSpPr>
        <p:spPr>
          <a:xfrm>
            <a:off x="548640" y="1280160"/>
            <a:ext cx="8046720" cy="2560320"/>
          </a:xfrm>
          <a:prstGeom prst="rect">
            <a:avLst/>
          </a:prstGeom>
          <a:solidFill>
            <a:srgbClr val="2D5A3F"/>
          </a:solidFill>
          <a:ln/>
          <a:effectLst>
            <a:outerShdw blurRad="76200" dist="25400" dir="8100000" algn="bl" rotWithShape="0">
              <a:srgbClr val="000000">
                <a:alpha val="12000"/>
              </a:srgbClr>
            </a:outerShdw>
          </a:effectLst>
        </p:spPr>
        <p:txBody>
          <a:bodyPr/>
          <a:lstStyle/>
          <a:p>
            <a:endParaRPr lang="en-US"/>
          </a:p>
        </p:txBody>
      </p:sp>
      <p:sp>
        <p:nvSpPr>
          <p:cNvPr id="4" name="Shape 2"/>
          <p:cNvSpPr/>
          <p:nvPr/>
        </p:nvSpPr>
        <p:spPr>
          <a:xfrm>
            <a:off x="548640" y="1280160"/>
            <a:ext cx="8046720" cy="54864"/>
          </a:xfrm>
          <a:prstGeom prst="rect">
            <a:avLst/>
          </a:prstGeom>
          <a:solidFill>
            <a:srgbClr val="C8A951"/>
          </a:solidFill>
          <a:ln/>
        </p:spPr>
        <p:txBody>
          <a:bodyPr/>
          <a:lstStyle/>
          <a:p>
            <a:endParaRPr lang="en-US"/>
          </a:p>
        </p:txBody>
      </p:sp>
      <p:sp>
        <p:nvSpPr>
          <p:cNvPr id="5" name="Text 3"/>
          <p:cNvSpPr/>
          <p:nvPr/>
        </p:nvSpPr>
        <p:spPr>
          <a:xfrm>
            <a:off x="914400" y="1463040"/>
            <a:ext cx="7315200" cy="1645920"/>
          </a:xfrm>
          <a:prstGeom prst="rect">
            <a:avLst/>
          </a:prstGeom>
          <a:noFill/>
          <a:ln/>
        </p:spPr>
        <p:txBody>
          <a:bodyPr wrap="square" rtlCol="0" anchor="ctr"/>
          <a:lstStyle/>
          <a:p>
            <a:pPr marL="0" indent="0" algn="ctr">
              <a:lnSpc>
                <a:spcPct val="115000"/>
              </a:lnSpc>
              <a:buNone/>
            </a:pPr>
            <a:r>
              <a:rPr lang="en-US" sz="3600" b="1" dirty="0">
                <a:solidFill>
                  <a:srgbClr val="F5F0E1"/>
                </a:solidFill>
                <a:latin typeface="Georgia" pitchFamily="34" charset="0"/>
                <a:ea typeface="Georgia" pitchFamily="34" charset="-122"/>
                <a:cs typeface="Georgia" pitchFamily="34" charset="-120"/>
              </a:rPr>
              <a:t>Obtaining Attorney's Fees</a:t>
            </a:r>
            <a:endParaRPr lang="en-US" sz="3600" dirty="0"/>
          </a:p>
          <a:p>
            <a:pPr marL="0" indent="0" algn="ctr">
              <a:lnSpc>
                <a:spcPct val="115000"/>
              </a:lnSpc>
              <a:buNone/>
            </a:pPr>
            <a:r>
              <a:rPr lang="en-US" sz="3600" b="1" dirty="0">
                <a:solidFill>
                  <a:srgbClr val="F5F0E1"/>
                </a:solidFill>
                <a:latin typeface="Georgia" pitchFamily="34" charset="0"/>
                <a:ea typeface="Georgia" pitchFamily="34" charset="-122"/>
                <a:cs typeface="Georgia" pitchFamily="34" charset="-120"/>
              </a:rPr>
              <a:t>as a Legal Aid Attorney</a:t>
            </a:r>
            <a:endParaRPr lang="en-US" sz="3600" dirty="0"/>
          </a:p>
        </p:txBody>
      </p:sp>
      <p:sp>
        <p:nvSpPr>
          <p:cNvPr id="6" name="Text 4"/>
          <p:cNvSpPr/>
          <p:nvPr/>
        </p:nvSpPr>
        <p:spPr>
          <a:xfrm>
            <a:off x="914400" y="3017520"/>
            <a:ext cx="7315200" cy="457200"/>
          </a:xfrm>
          <a:prstGeom prst="rect">
            <a:avLst/>
          </a:prstGeom>
          <a:noFill/>
          <a:ln/>
        </p:spPr>
        <p:txBody>
          <a:bodyPr wrap="square" rtlCol="0" anchor="ctr"/>
          <a:lstStyle/>
          <a:p>
            <a:pPr marL="0" indent="0" algn="ctr">
              <a:buNone/>
            </a:pPr>
            <a:r>
              <a:rPr lang="en-US" sz="1600" i="1" dirty="0">
                <a:solidFill>
                  <a:srgbClr val="E8D9A0"/>
                </a:solidFill>
                <a:latin typeface="Calibri" pitchFamily="34" charset="0"/>
                <a:ea typeface="Calibri" pitchFamily="34" charset="-122"/>
                <a:cs typeface="Calibri" pitchFamily="34" charset="-120"/>
              </a:rPr>
              <a:t>A Comprehensive Guide to Fee-Shifting Law</a:t>
            </a:r>
            <a:endParaRPr lang="en-US" sz="1600" dirty="0"/>
          </a:p>
        </p:txBody>
      </p:sp>
      <p:sp>
        <p:nvSpPr>
          <p:cNvPr id="7" name="Text 5"/>
          <p:cNvSpPr/>
          <p:nvPr/>
        </p:nvSpPr>
        <p:spPr>
          <a:xfrm>
            <a:off x="914400" y="4297680"/>
            <a:ext cx="7315200" cy="365760"/>
          </a:xfrm>
          <a:prstGeom prst="rect">
            <a:avLst/>
          </a:prstGeom>
          <a:noFill/>
          <a:ln/>
        </p:spPr>
        <p:txBody>
          <a:bodyPr wrap="square" rtlCol="0" anchor="ctr"/>
          <a:lstStyle/>
          <a:p>
            <a:pPr marL="0" indent="0" algn="ctr">
              <a:buNone/>
            </a:pPr>
            <a:r>
              <a:rPr lang="en-US" sz="1200" dirty="0">
                <a:solidFill>
                  <a:srgbClr val="C8A951"/>
                </a:solidFill>
                <a:latin typeface="Calibri" pitchFamily="34" charset="0"/>
                <a:ea typeface="Calibri" pitchFamily="34" charset="-122"/>
                <a:cs typeface="Calibri" pitchFamily="34" charset="-120"/>
              </a:rPr>
              <a:t>Federal Law  |  Tennessee Law  |  Practical Strategies</a:t>
            </a:r>
            <a:endParaRPr lang="en-US" sz="12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4ABB4-4C43-E522-ACD2-992BDC49A2A9}"/>
              </a:ext>
            </a:extLst>
          </p:cNvPr>
          <p:cNvSpPr>
            <a:spLocks noGrp="1"/>
          </p:cNvSpPr>
          <p:nvPr>
            <p:ph type="title"/>
          </p:nvPr>
        </p:nvSpPr>
        <p:spPr/>
        <p:txBody>
          <a:bodyPr/>
          <a:lstStyle/>
          <a:p>
            <a:r>
              <a:rPr lang="en-US" dirty="0"/>
              <a:t>TRCP. 13.01 COUNTERCLAIM AND CROSS-CLAIM</a:t>
            </a:r>
          </a:p>
        </p:txBody>
      </p:sp>
      <p:sp>
        <p:nvSpPr>
          <p:cNvPr id="3" name="Content Placeholder 2">
            <a:extLst>
              <a:ext uri="{FF2B5EF4-FFF2-40B4-BE49-F238E27FC236}">
                <a16:creationId xmlns:a16="http://schemas.microsoft.com/office/drawing/2014/main" id="{5AB5D2CE-4662-C0C5-CB39-01D3FC4E310D}"/>
              </a:ext>
            </a:extLst>
          </p:cNvPr>
          <p:cNvSpPr>
            <a:spLocks noGrp="1"/>
          </p:cNvSpPr>
          <p:nvPr>
            <p:ph idx="1"/>
          </p:nvPr>
        </p:nvSpPr>
        <p:spPr/>
        <p:txBody>
          <a:bodyPr/>
          <a:lstStyle/>
          <a:p>
            <a:pPr marL="0" indent="0">
              <a:buNone/>
            </a:pPr>
            <a:r>
              <a:rPr lang="en-US" dirty="0"/>
              <a:t>[1] A pleading shall state as a counterclaim any claim, other than a tort claim, which at the time of serving the pleading the pleader has against any opposing party, </a:t>
            </a:r>
          </a:p>
          <a:p>
            <a:pPr marL="0" indent="0">
              <a:buNone/>
            </a:pPr>
            <a:r>
              <a:rPr lang="en-US" dirty="0"/>
              <a:t>[2] </a:t>
            </a:r>
            <a:r>
              <a:rPr lang="en-US" u="sng" dirty="0"/>
              <a:t>if it arises out of the transaction or occurrence that is the subject matter of the opposing party's claim </a:t>
            </a:r>
            <a:r>
              <a:rPr lang="en-US" dirty="0"/>
              <a:t>and</a:t>
            </a:r>
          </a:p>
          <a:p>
            <a:pPr marL="0" indent="0">
              <a:buNone/>
            </a:pPr>
            <a:r>
              <a:rPr lang="en-US" dirty="0"/>
              <a:t> </a:t>
            </a:r>
            <a:r>
              <a:rPr lang="en-US" u="sng" dirty="0"/>
              <a:t>does not require for its adjudication the presence of third parties of whom the court cannot acquire jurisdiction</a:t>
            </a:r>
            <a:r>
              <a:rPr lang="en-US" dirty="0"/>
              <a:t>, </a:t>
            </a:r>
          </a:p>
          <a:p>
            <a:pPr marL="0" indent="0">
              <a:buNone/>
            </a:pPr>
            <a:r>
              <a:rPr lang="en-US" dirty="0"/>
              <a:t>[3] except that a claim need not be stated as a counterclaim if at the time the action was commenced the claim was the </a:t>
            </a:r>
            <a:r>
              <a:rPr lang="en-US" u="sng" dirty="0"/>
              <a:t>subject of another pending action</a:t>
            </a:r>
            <a:r>
              <a:rPr lang="en-US" dirty="0"/>
              <a:t>. </a:t>
            </a:r>
          </a:p>
          <a:p>
            <a:pPr marL="0" indent="0">
              <a:buNone/>
            </a:pPr>
            <a:r>
              <a:rPr lang="en-US" dirty="0"/>
              <a:t>[4] This rule shall not be construed as requiring a counterclaim to be filed in any court whose jurisdiction is limited either as to subject matter or as to monetary amount so as to be unable to entertain such counterclaim.</a:t>
            </a:r>
          </a:p>
        </p:txBody>
      </p:sp>
    </p:spTree>
    <p:extLst>
      <p:ext uri="{BB962C8B-B14F-4D97-AF65-F5344CB8AC3E}">
        <p14:creationId xmlns:p14="http://schemas.microsoft.com/office/powerpoint/2010/main" val="3345438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85A51-7A7A-AE74-ABE6-F5CD15E70290}"/>
              </a:ext>
            </a:extLst>
          </p:cNvPr>
          <p:cNvSpPr>
            <a:spLocks noGrp="1"/>
          </p:cNvSpPr>
          <p:nvPr>
            <p:ph type="title"/>
          </p:nvPr>
        </p:nvSpPr>
        <p:spPr/>
        <p:txBody>
          <a:bodyPr/>
          <a:lstStyle/>
          <a:p>
            <a:r>
              <a:rPr lang="en-US" dirty="0"/>
              <a:t>How to ask for attorney’s fess?</a:t>
            </a:r>
          </a:p>
        </p:txBody>
      </p:sp>
      <p:sp>
        <p:nvSpPr>
          <p:cNvPr id="3" name="Content Placeholder 2">
            <a:extLst>
              <a:ext uri="{FF2B5EF4-FFF2-40B4-BE49-F238E27FC236}">
                <a16:creationId xmlns:a16="http://schemas.microsoft.com/office/drawing/2014/main" id="{154BD89B-C020-5B4A-225E-2EB42BD21755}"/>
              </a:ext>
            </a:extLst>
          </p:cNvPr>
          <p:cNvSpPr>
            <a:spLocks noGrp="1"/>
          </p:cNvSpPr>
          <p:nvPr>
            <p:ph idx="1"/>
          </p:nvPr>
        </p:nvSpPr>
        <p:spPr/>
        <p:txBody>
          <a:bodyPr/>
          <a:lstStyle/>
          <a:p>
            <a:r>
              <a:rPr lang="en-US" dirty="0"/>
              <a:t>Often</a:t>
            </a:r>
          </a:p>
          <a:p>
            <a:r>
              <a:rPr lang="en-US" dirty="0"/>
              <a:t>Know the judge in your case’s procedure for requesting and proving attorney’s fee</a:t>
            </a:r>
          </a:p>
          <a:p>
            <a:r>
              <a:rPr lang="en-US" dirty="0"/>
              <a:t>Every judge is different</a:t>
            </a:r>
          </a:p>
          <a:p>
            <a:r>
              <a:rPr lang="en-US" dirty="0"/>
              <a:t>Expect opposing counsel to object and request a denial of attorney’s fees because we are a free legal service provider</a:t>
            </a:r>
          </a:p>
        </p:txBody>
      </p:sp>
    </p:spTree>
    <p:extLst>
      <p:ext uri="{BB962C8B-B14F-4D97-AF65-F5344CB8AC3E}">
        <p14:creationId xmlns:p14="http://schemas.microsoft.com/office/powerpoint/2010/main" val="22371644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ECFCE-D516-69DF-B116-740013229919}"/>
              </a:ext>
            </a:extLst>
          </p:cNvPr>
          <p:cNvSpPr>
            <a:spLocks noGrp="1"/>
          </p:cNvSpPr>
          <p:nvPr>
            <p:ph type="title"/>
          </p:nvPr>
        </p:nvSpPr>
        <p:spPr/>
        <p:txBody>
          <a:bodyPr/>
          <a:lstStyle/>
          <a:p>
            <a:r>
              <a:rPr lang="en-US" dirty="0"/>
              <a:t>The asking process</a:t>
            </a:r>
          </a:p>
        </p:txBody>
      </p:sp>
      <p:sp>
        <p:nvSpPr>
          <p:cNvPr id="3" name="Content Placeholder 2">
            <a:extLst>
              <a:ext uri="{FF2B5EF4-FFF2-40B4-BE49-F238E27FC236}">
                <a16:creationId xmlns:a16="http://schemas.microsoft.com/office/drawing/2014/main" id="{81F6CAA9-3C09-BB9A-3673-5AB0D8CD66A5}"/>
              </a:ext>
            </a:extLst>
          </p:cNvPr>
          <p:cNvSpPr>
            <a:spLocks noGrp="1"/>
          </p:cNvSpPr>
          <p:nvPr>
            <p:ph idx="1"/>
          </p:nvPr>
        </p:nvSpPr>
        <p:spPr/>
        <p:txBody>
          <a:bodyPr/>
          <a:lstStyle/>
          <a:p>
            <a:r>
              <a:rPr lang="en-US" dirty="0"/>
              <a:t>Expressly plead and pray for attorney fees (be sure check local rules for proper procedure) </a:t>
            </a:r>
          </a:p>
          <a:p>
            <a:r>
              <a:rPr lang="en-US" dirty="0"/>
              <a:t> Argue for attorney fees </a:t>
            </a:r>
          </a:p>
          <a:p>
            <a:r>
              <a:rPr lang="en-US" dirty="0"/>
              <a:t> Brief attorney fees issue </a:t>
            </a:r>
          </a:p>
          <a:p>
            <a:r>
              <a:rPr lang="en-US" dirty="0"/>
              <a:t> Submit affidavits</a:t>
            </a:r>
          </a:p>
          <a:p>
            <a:r>
              <a:rPr lang="en-US" dirty="0"/>
              <a:t> Use local bar’s average hourly rate NOT grant rate </a:t>
            </a:r>
          </a:p>
          <a:p>
            <a:r>
              <a:rPr lang="en-US" dirty="0"/>
              <a:t> If court believes LAET cannot be awarded fees, use LSC Reg. §1609.4 and LSC program letters to show we can </a:t>
            </a:r>
          </a:p>
          <a:p>
            <a:r>
              <a:rPr lang="en-US" dirty="0"/>
              <a:t>(Calling a managing attorney as a witness…)</a:t>
            </a:r>
          </a:p>
        </p:txBody>
      </p:sp>
    </p:spTree>
    <p:extLst>
      <p:ext uri="{BB962C8B-B14F-4D97-AF65-F5344CB8AC3E}">
        <p14:creationId xmlns:p14="http://schemas.microsoft.com/office/powerpoint/2010/main" val="554490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8938F-C75B-5F6E-05DC-EA1469019C55}"/>
              </a:ext>
            </a:extLst>
          </p:cNvPr>
          <p:cNvSpPr>
            <a:spLocks noGrp="1"/>
          </p:cNvSpPr>
          <p:nvPr>
            <p:ph type="title"/>
          </p:nvPr>
        </p:nvSpPr>
        <p:spPr/>
        <p:txBody>
          <a:bodyPr/>
          <a:lstStyle/>
          <a:p>
            <a:r>
              <a:rPr lang="en-US" dirty="0"/>
              <a:t>LSC Reg: § 1609.4 Requesting and receiving attorneys' fees.</a:t>
            </a:r>
          </a:p>
        </p:txBody>
      </p:sp>
      <p:sp>
        <p:nvSpPr>
          <p:cNvPr id="3" name="Content Placeholder 2">
            <a:extLst>
              <a:ext uri="{FF2B5EF4-FFF2-40B4-BE49-F238E27FC236}">
                <a16:creationId xmlns:a16="http://schemas.microsoft.com/office/drawing/2014/main" id="{7DB06001-52C3-7FE5-D35A-475923D1DE45}"/>
              </a:ext>
            </a:extLst>
          </p:cNvPr>
          <p:cNvSpPr>
            <a:spLocks noGrp="1"/>
          </p:cNvSpPr>
          <p:nvPr>
            <p:ph idx="1"/>
          </p:nvPr>
        </p:nvSpPr>
        <p:spPr/>
        <p:txBody>
          <a:bodyPr/>
          <a:lstStyle/>
          <a:p>
            <a:pPr marL="0" indent="0">
              <a:buNone/>
            </a:pPr>
            <a:r>
              <a:rPr lang="en-US" b="1" dirty="0"/>
              <a:t>a) Any petition seeking attorneys' fees for representation supported in whole or in part with funds provided by LSC, shall, to the extent permitted by law and rules in the jurisdiction, be filed in the name of the recipient [LAET]</a:t>
            </a:r>
            <a:r>
              <a:rPr lang="en-US" dirty="0"/>
              <a:t>. </a:t>
            </a:r>
          </a:p>
          <a:p>
            <a:pPr marL="0" indent="0">
              <a:buNone/>
            </a:pPr>
            <a:r>
              <a:rPr lang="en-US" dirty="0"/>
              <a:t>b) Attorneys' fees received by a recipient or an employee of a recipient for representation supported in whole or in part with funds provided by LSC shall be allocated to the fund in which the recipient's LSC grant is recorded in the same proportion that the amount of LSC funds expended bears to the total amount expended by the recipient to support the representation. </a:t>
            </a:r>
          </a:p>
          <a:p>
            <a:pPr marL="0" indent="0">
              <a:buNone/>
            </a:pPr>
            <a:r>
              <a:rPr lang="en-US" dirty="0"/>
              <a:t>c) Attorneys' fees received shall be recorded during the accounting period in which the money from the fee award is actually received by the recipient and may be expended for any purpose permitted by the LSC Act, regulations, and other law applicable at the time the money is received.</a:t>
            </a:r>
          </a:p>
        </p:txBody>
      </p:sp>
    </p:spTree>
    <p:extLst>
      <p:ext uri="{BB962C8B-B14F-4D97-AF65-F5344CB8AC3E}">
        <p14:creationId xmlns:p14="http://schemas.microsoft.com/office/powerpoint/2010/main" val="26485372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23463-499A-4EE8-A4E1-34D9BC86D0CB}"/>
              </a:ext>
            </a:extLst>
          </p:cNvPr>
          <p:cNvSpPr>
            <a:spLocks noGrp="1"/>
          </p:cNvSpPr>
          <p:nvPr>
            <p:ph type="title"/>
          </p:nvPr>
        </p:nvSpPr>
        <p:spPr/>
        <p:txBody>
          <a:bodyPr/>
          <a:lstStyle/>
          <a:p>
            <a:r>
              <a:rPr lang="en-US" dirty="0"/>
              <a:t>Creating a Policy</a:t>
            </a:r>
          </a:p>
        </p:txBody>
      </p:sp>
      <p:sp>
        <p:nvSpPr>
          <p:cNvPr id="3" name="Content Placeholder 2">
            <a:extLst>
              <a:ext uri="{FF2B5EF4-FFF2-40B4-BE49-F238E27FC236}">
                <a16:creationId xmlns:a16="http://schemas.microsoft.com/office/drawing/2014/main" id="{6D03A0AB-D54E-96E5-CF8F-76EAB9AAABE8}"/>
              </a:ext>
            </a:extLst>
          </p:cNvPr>
          <p:cNvSpPr>
            <a:spLocks noGrp="1"/>
          </p:cNvSpPr>
          <p:nvPr>
            <p:ph idx="1"/>
          </p:nvPr>
        </p:nvSpPr>
        <p:spPr/>
        <p:txBody>
          <a:bodyPr/>
          <a:lstStyle/>
          <a:p>
            <a:r>
              <a:rPr lang="en-US" dirty="0"/>
              <a:t>Ethical Implications</a:t>
            </a:r>
          </a:p>
          <a:p>
            <a:r>
              <a:rPr lang="en-US" dirty="0"/>
              <a:t>Internal policies</a:t>
            </a:r>
          </a:p>
          <a:p>
            <a:r>
              <a:rPr lang="en-US" dirty="0"/>
              <a:t>Internal procedure</a:t>
            </a:r>
          </a:p>
          <a:p>
            <a:r>
              <a:rPr lang="en-US" dirty="0"/>
              <a:t>Internal oversight and compliance</a:t>
            </a:r>
          </a:p>
          <a:p>
            <a:r>
              <a:rPr lang="en-US" dirty="0"/>
              <a:t>Create a Litigation and Advocacy Manual addressing this when applicable</a:t>
            </a:r>
          </a:p>
        </p:txBody>
      </p:sp>
    </p:spTree>
    <p:extLst>
      <p:ext uri="{BB962C8B-B14F-4D97-AF65-F5344CB8AC3E}">
        <p14:creationId xmlns:p14="http://schemas.microsoft.com/office/powerpoint/2010/main" val="22555183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B2644-485B-B770-DFF8-B365096F5A0B}"/>
              </a:ext>
            </a:extLst>
          </p:cNvPr>
          <p:cNvSpPr>
            <a:spLocks noGrp="1"/>
          </p:cNvSpPr>
          <p:nvPr>
            <p:ph type="title"/>
          </p:nvPr>
        </p:nvSpPr>
        <p:spPr>
          <a:xfrm>
            <a:off x="388620" y="467106"/>
            <a:ext cx="8366760" cy="1097280"/>
          </a:xfrm>
        </p:spPr>
        <p:txBody>
          <a:bodyPr>
            <a:normAutofit/>
          </a:bodyPr>
          <a:lstStyle/>
          <a:p>
            <a:r>
              <a:rPr lang="en-US" sz="2400" dirty="0"/>
              <a:t>TRPC 1.5(a) Fees (Determining Reasonable Atty’s Fees Factors)</a:t>
            </a:r>
          </a:p>
        </p:txBody>
      </p:sp>
      <p:sp>
        <p:nvSpPr>
          <p:cNvPr id="3" name="Content Placeholder 2">
            <a:extLst>
              <a:ext uri="{FF2B5EF4-FFF2-40B4-BE49-F238E27FC236}">
                <a16:creationId xmlns:a16="http://schemas.microsoft.com/office/drawing/2014/main" id="{F891AE8D-8B68-C0E4-C525-751E22C8EF60}"/>
              </a:ext>
            </a:extLst>
          </p:cNvPr>
          <p:cNvSpPr>
            <a:spLocks noGrp="1"/>
          </p:cNvSpPr>
          <p:nvPr>
            <p:ph idx="1"/>
          </p:nvPr>
        </p:nvSpPr>
        <p:spPr>
          <a:xfrm>
            <a:off x="104775" y="1295400"/>
            <a:ext cx="8858250" cy="3638550"/>
          </a:xfrm>
        </p:spPr>
        <p:txBody>
          <a:bodyPr>
            <a:normAutofit lnSpcReduction="10000"/>
          </a:bodyPr>
          <a:lstStyle/>
          <a:p>
            <a:pPr marL="257175" indent="-257175">
              <a:buAutoNum type="alphaLcParenBoth"/>
            </a:pPr>
            <a:r>
              <a:rPr lang="en-US" dirty="0"/>
              <a:t>A lawyer shall not make an agreement for, charge, or collect an unreasonable fee or an unreasonable amount for expenses. The factors to be considered in determining the </a:t>
            </a:r>
            <a:r>
              <a:rPr lang="en-US" b="1" u="sng" dirty="0"/>
              <a:t>reasonableness</a:t>
            </a:r>
            <a:r>
              <a:rPr lang="en-US" dirty="0"/>
              <a:t> of a fee include the following: </a:t>
            </a:r>
          </a:p>
          <a:p>
            <a:pPr marL="257175" indent="-257175">
              <a:buAutoNum type="arabicParenBoth"/>
            </a:pPr>
            <a:r>
              <a:rPr lang="en-US" b="1" dirty="0"/>
              <a:t>the time and labor required, the novelty and difficulty of the questions involved, and the skill requisite to perform the legal service properly; </a:t>
            </a:r>
          </a:p>
          <a:p>
            <a:pPr marL="0" indent="0">
              <a:buNone/>
            </a:pPr>
            <a:r>
              <a:rPr lang="en-US" b="1" dirty="0"/>
              <a:t>(2) the likelihood, if apparent to the client, that the acceptance of the particular employment will preclude other employment by the lawyer; </a:t>
            </a:r>
          </a:p>
          <a:p>
            <a:pPr marL="0" indent="0">
              <a:buNone/>
            </a:pPr>
            <a:r>
              <a:rPr lang="en-US" b="1" dirty="0"/>
              <a:t>(3) the fee customarily charged in the locality for similar legal services; </a:t>
            </a:r>
          </a:p>
          <a:p>
            <a:pPr marL="0" indent="0">
              <a:buNone/>
            </a:pPr>
            <a:r>
              <a:rPr lang="en-US" b="1" dirty="0"/>
              <a:t>(4) the amount involved and the results obtained; </a:t>
            </a:r>
          </a:p>
          <a:p>
            <a:pPr marL="0" indent="0">
              <a:buNone/>
            </a:pPr>
            <a:r>
              <a:rPr lang="en-US" b="1" dirty="0"/>
              <a:t>(5) the time limitations imposed by the client or by the circumstances; </a:t>
            </a:r>
          </a:p>
          <a:p>
            <a:pPr marL="0" indent="0">
              <a:buNone/>
            </a:pPr>
            <a:r>
              <a:rPr lang="en-US" b="1" dirty="0"/>
              <a:t>(6) the nature and length of the professional relationship with the client; </a:t>
            </a:r>
          </a:p>
          <a:p>
            <a:pPr marL="0" indent="0">
              <a:buNone/>
            </a:pPr>
            <a:r>
              <a:rPr lang="en-US" b="1" dirty="0"/>
              <a:t>(7) the experience, reputation, and ability of the lawyer or lawyers performing the services; </a:t>
            </a:r>
          </a:p>
          <a:p>
            <a:pPr marL="0" indent="0">
              <a:buNone/>
            </a:pPr>
            <a:r>
              <a:rPr lang="en-US" sz="900" dirty="0"/>
              <a:t>(8) whether the fee is fixed or contingent; (9) prior advertisements or statements by the lawyer with respect to the fees the lawyer charges; and</a:t>
            </a:r>
            <a:r>
              <a:rPr lang="en-US" sz="900" b="1" dirty="0"/>
              <a:t> </a:t>
            </a:r>
          </a:p>
          <a:p>
            <a:pPr marL="0" indent="0">
              <a:buNone/>
            </a:pPr>
            <a:r>
              <a:rPr lang="en-US" b="1" dirty="0"/>
              <a:t>(10) whether the fee agreement is in writing. </a:t>
            </a:r>
          </a:p>
        </p:txBody>
      </p:sp>
    </p:spTree>
    <p:extLst>
      <p:ext uri="{BB962C8B-B14F-4D97-AF65-F5344CB8AC3E}">
        <p14:creationId xmlns:p14="http://schemas.microsoft.com/office/powerpoint/2010/main" val="679075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FB4CF-ABAB-9EFE-1120-9F59D1035723}"/>
              </a:ext>
            </a:extLst>
          </p:cNvPr>
          <p:cNvSpPr>
            <a:spLocks noGrp="1"/>
          </p:cNvSpPr>
          <p:nvPr>
            <p:ph type="title"/>
          </p:nvPr>
        </p:nvSpPr>
        <p:spPr/>
        <p:txBody>
          <a:bodyPr/>
          <a:lstStyle/>
          <a:p>
            <a:r>
              <a:rPr lang="en-US" dirty="0"/>
              <a:t>TRPC 1.5(10)(b): Fees-</a:t>
            </a:r>
          </a:p>
        </p:txBody>
      </p:sp>
      <p:sp>
        <p:nvSpPr>
          <p:cNvPr id="3" name="Content Placeholder 2">
            <a:extLst>
              <a:ext uri="{FF2B5EF4-FFF2-40B4-BE49-F238E27FC236}">
                <a16:creationId xmlns:a16="http://schemas.microsoft.com/office/drawing/2014/main" id="{4CC829CA-28E0-F6FD-6C9B-150E81985BCE}"/>
              </a:ext>
            </a:extLst>
          </p:cNvPr>
          <p:cNvSpPr>
            <a:spLocks noGrp="1"/>
          </p:cNvSpPr>
          <p:nvPr>
            <p:ph idx="1"/>
          </p:nvPr>
        </p:nvSpPr>
        <p:spPr>
          <a:xfrm>
            <a:off x="142875" y="1333500"/>
            <a:ext cx="8753475" cy="3810000"/>
          </a:xfrm>
        </p:spPr>
        <p:txBody>
          <a:bodyPr>
            <a:normAutofit/>
          </a:bodyPr>
          <a:lstStyle/>
          <a:p>
            <a:pPr marL="0" indent="0">
              <a:buNone/>
            </a:pPr>
            <a:endParaRPr lang="en-US" dirty="0"/>
          </a:p>
          <a:p>
            <a:pPr marL="0" indent="0">
              <a:buNone/>
            </a:pPr>
            <a:r>
              <a:rPr lang="en-US" dirty="0"/>
              <a:t>(b) The scope of the representation and the basis or rate of the fee and expenses for which the client will be responsible </a:t>
            </a:r>
            <a:r>
              <a:rPr lang="en-US" u="sng" dirty="0"/>
              <a:t>shall be communicated to the client, preferably in writing, before or within a reasonable time after commencing the representation</a:t>
            </a:r>
            <a:r>
              <a:rPr lang="en-US" dirty="0"/>
              <a:t>, except when the lawyer will charge a regularly represented client on the same basis or rate. Any changes in the basis or rate of the fee or expenses shall also be communicated to the client. </a:t>
            </a:r>
          </a:p>
          <a:p>
            <a:pPr marL="0" indent="0">
              <a:buNone/>
            </a:pPr>
            <a:endParaRPr lang="en-US" dirty="0"/>
          </a:p>
        </p:txBody>
      </p:sp>
    </p:spTree>
    <p:extLst>
      <p:ext uri="{BB962C8B-B14F-4D97-AF65-F5344CB8AC3E}">
        <p14:creationId xmlns:p14="http://schemas.microsoft.com/office/powerpoint/2010/main" val="23460970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EF645-FE23-4A4A-127F-E6C6D291A88A}"/>
              </a:ext>
            </a:extLst>
          </p:cNvPr>
          <p:cNvSpPr>
            <a:spLocks noGrp="1"/>
          </p:cNvSpPr>
          <p:nvPr>
            <p:ph type="title"/>
          </p:nvPr>
        </p:nvSpPr>
        <p:spPr/>
        <p:txBody>
          <a:bodyPr/>
          <a:lstStyle/>
          <a:p>
            <a:r>
              <a:rPr lang="en-US" dirty="0"/>
              <a:t>TRPC 1.5 Comments-</a:t>
            </a:r>
            <a:br>
              <a:rPr lang="en-US" dirty="0"/>
            </a:br>
            <a:r>
              <a:rPr lang="en-US" dirty="0"/>
              <a:t>Reasonableness of Fee and Expenses</a:t>
            </a:r>
          </a:p>
        </p:txBody>
      </p:sp>
      <p:sp>
        <p:nvSpPr>
          <p:cNvPr id="3" name="Content Placeholder 2">
            <a:extLst>
              <a:ext uri="{FF2B5EF4-FFF2-40B4-BE49-F238E27FC236}">
                <a16:creationId xmlns:a16="http://schemas.microsoft.com/office/drawing/2014/main" id="{B2E297CF-3C2D-4025-5960-63948BE96BC7}"/>
              </a:ext>
            </a:extLst>
          </p:cNvPr>
          <p:cNvSpPr>
            <a:spLocks noGrp="1"/>
          </p:cNvSpPr>
          <p:nvPr>
            <p:ph idx="1"/>
          </p:nvPr>
        </p:nvSpPr>
        <p:spPr/>
        <p:txBody>
          <a:bodyPr/>
          <a:lstStyle/>
          <a:p>
            <a:r>
              <a:rPr lang="en-US" dirty="0"/>
              <a:t>[1] Paragraph (a) requires that lawyers charge fees that are reasonable under the circumstances. </a:t>
            </a:r>
          </a:p>
          <a:p>
            <a:r>
              <a:rPr lang="en-US" dirty="0"/>
              <a:t>The factors specified in (1) through (10) are not exclusive. </a:t>
            </a:r>
          </a:p>
          <a:p>
            <a:r>
              <a:rPr lang="en-US" dirty="0"/>
              <a:t>Nor will each factor be relevant in each instance. </a:t>
            </a:r>
          </a:p>
          <a:p>
            <a:r>
              <a:rPr lang="en-US" dirty="0"/>
              <a:t>Paragraph (a) also requires that expenses for which the client will be charged must be reasonable. </a:t>
            </a:r>
          </a:p>
          <a:p>
            <a:r>
              <a:rPr lang="en-US" dirty="0"/>
              <a:t>A lawyer may seek reimbursement for the cost of services performed in-house, such as copying, or for other expenses incurred in-house, such as telephone charges, either by charging a reasonable amount to which the client has agreed in advance or by charging an amount that reasonably reflects the cost incurred by the lawyer.</a:t>
            </a:r>
          </a:p>
        </p:txBody>
      </p:sp>
    </p:spTree>
    <p:extLst>
      <p:ext uri="{BB962C8B-B14F-4D97-AF65-F5344CB8AC3E}">
        <p14:creationId xmlns:p14="http://schemas.microsoft.com/office/powerpoint/2010/main" val="30716279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B377A-6C72-6589-6723-F081F784CAAC}"/>
              </a:ext>
            </a:extLst>
          </p:cNvPr>
          <p:cNvSpPr>
            <a:spLocks noGrp="1"/>
          </p:cNvSpPr>
          <p:nvPr>
            <p:ph type="title"/>
          </p:nvPr>
        </p:nvSpPr>
        <p:spPr/>
        <p:txBody>
          <a:bodyPr/>
          <a:lstStyle/>
          <a:p>
            <a:r>
              <a:rPr lang="en-US" dirty="0"/>
              <a:t>TRPC 1.5 Comments-</a:t>
            </a:r>
            <a:br>
              <a:rPr lang="en-US" dirty="0"/>
            </a:br>
            <a:r>
              <a:rPr lang="en-US" dirty="0"/>
              <a:t>Basis or Rate of Fee</a:t>
            </a:r>
          </a:p>
        </p:txBody>
      </p:sp>
      <p:sp>
        <p:nvSpPr>
          <p:cNvPr id="3" name="Content Placeholder 2">
            <a:extLst>
              <a:ext uri="{FF2B5EF4-FFF2-40B4-BE49-F238E27FC236}">
                <a16:creationId xmlns:a16="http://schemas.microsoft.com/office/drawing/2014/main" id="{16681274-FEF9-5DAC-50F2-20336F1ED2AA}"/>
              </a:ext>
            </a:extLst>
          </p:cNvPr>
          <p:cNvSpPr>
            <a:spLocks noGrp="1"/>
          </p:cNvSpPr>
          <p:nvPr>
            <p:ph idx="1"/>
          </p:nvPr>
        </p:nvSpPr>
        <p:spPr/>
        <p:txBody>
          <a:bodyPr/>
          <a:lstStyle/>
          <a:p>
            <a:r>
              <a:rPr lang="en-US" dirty="0"/>
              <a:t>[2] When the lawyer has regularly represented a client, they ordinarily will have evolved an understanding concerning the basis or rate of the fee and the expenses for which the client will be responsible. In a new client-lawyer relationship, however, an understanding as to fees and expenses must be promptly established. </a:t>
            </a:r>
          </a:p>
          <a:p>
            <a:r>
              <a:rPr lang="en-US" dirty="0"/>
              <a:t>Generally, it is desirable to furnish the client with at least a simple memorandum or copy of the lawyer's customary fee arrangements that states the general nature of the legal services to be provided, the basis, rate or total amount of the fee and whether and to what extent the client will be responsible for any costs, expenses, or disbursements in the course of the representation. </a:t>
            </a:r>
          </a:p>
          <a:p>
            <a:r>
              <a:rPr lang="en-US" dirty="0"/>
              <a:t>A written statement concerning the terms of the engagement reduces the possibility of misunderstanding. With respect to whether a writing is required when a lawyer seeks to change the terms of a fee agreement with a client, see RPC 1.8, Comment [1].</a:t>
            </a:r>
          </a:p>
        </p:txBody>
      </p:sp>
    </p:spTree>
    <p:extLst>
      <p:ext uri="{BB962C8B-B14F-4D97-AF65-F5344CB8AC3E}">
        <p14:creationId xmlns:p14="http://schemas.microsoft.com/office/powerpoint/2010/main" val="6104566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91EA2-FEDA-F693-A4CC-08FC78B83780}"/>
              </a:ext>
            </a:extLst>
          </p:cNvPr>
          <p:cNvSpPr>
            <a:spLocks noGrp="1"/>
          </p:cNvSpPr>
          <p:nvPr>
            <p:ph type="title"/>
          </p:nvPr>
        </p:nvSpPr>
        <p:spPr>
          <a:xfrm>
            <a:off x="390906" y="733806"/>
            <a:ext cx="8366760" cy="809244"/>
          </a:xfrm>
        </p:spPr>
        <p:txBody>
          <a:bodyPr>
            <a:normAutofit fontScale="90000"/>
          </a:bodyPr>
          <a:lstStyle/>
          <a:p>
            <a:r>
              <a:rPr lang="en-US" dirty="0"/>
              <a:t>RULE 1.15: SAFEKEEPING PROPERTY AND FUNDS- Comments</a:t>
            </a:r>
          </a:p>
        </p:txBody>
      </p:sp>
      <p:sp>
        <p:nvSpPr>
          <p:cNvPr id="3" name="Content Placeholder 2">
            <a:extLst>
              <a:ext uri="{FF2B5EF4-FFF2-40B4-BE49-F238E27FC236}">
                <a16:creationId xmlns:a16="http://schemas.microsoft.com/office/drawing/2014/main" id="{FFE84799-D0F5-450F-AC97-61D78485C56F}"/>
              </a:ext>
            </a:extLst>
          </p:cNvPr>
          <p:cNvSpPr>
            <a:spLocks noGrp="1"/>
          </p:cNvSpPr>
          <p:nvPr>
            <p:ph idx="1"/>
          </p:nvPr>
        </p:nvSpPr>
        <p:spPr>
          <a:xfrm>
            <a:off x="390906" y="1724025"/>
            <a:ext cx="8366760" cy="3295650"/>
          </a:xfrm>
        </p:spPr>
        <p:txBody>
          <a:bodyPr>
            <a:normAutofit/>
          </a:bodyPr>
          <a:lstStyle/>
          <a:p>
            <a:pPr marL="0" indent="0">
              <a:buNone/>
            </a:pPr>
            <a:r>
              <a:rPr lang="en-US" b="1" dirty="0"/>
              <a:t>[4] A lawyer is also responsible for assuring the payment of any financial institution service charges or fees on such trust accounts</a:t>
            </a:r>
            <a:r>
              <a:rPr lang="en-US" dirty="0"/>
              <a:t>. </a:t>
            </a:r>
          </a:p>
          <a:p>
            <a:pPr marL="0" indent="0">
              <a:buNone/>
            </a:pPr>
            <a:r>
              <a:rPr lang="en-US" dirty="0"/>
              <a:t>Subparagraph (b)(1) of this Rule makes clear that any interest earned on non-IOLTA trust accounts belongs to the client or third party whose funds generate the interest, and that the interest earned on them may be used by a lawyer to pay bank charges or fees. A detailed accounting of such interest and fees may be necessary to avoid the payment of any client- or matter-specific financial institution service charges or fees (for example, charges for a certified check obtained solely for the benefit of one client) by a client other than the one on whose behalf the charge or fee was incurred. </a:t>
            </a:r>
            <a:r>
              <a:rPr lang="en-US" b="1" dirty="0"/>
              <a:t>(This section should not apply because attorney’s fees would be awarded directly to the LSC funded organization). </a:t>
            </a:r>
          </a:p>
        </p:txBody>
      </p:sp>
    </p:spTree>
    <p:extLst>
      <p:ext uri="{BB962C8B-B14F-4D97-AF65-F5344CB8AC3E}">
        <p14:creationId xmlns:p14="http://schemas.microsoft.com/office/powerpoint/2010/main" val="4371740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2B317-D8D2-8A42-C481-7F96C2BF582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E53AD0D0-4099-2E65-D6E6-EF28283775D0}"/>
              </a:ext>
            </a:extLst>
          </p:cNvPr>
          <p:cNvSpPr/>
          <p:nvPr/>
        </p:nvSpPr>
        <p:spPr>
          <a:xfrm>
            <a:off x="640080" y="274320"/>
            <a:ext cx="7863840" cy="640080"/>
          </a:xfrm>
          <a:prstGeom prst="rect">
            <a:avLst/>
          </a:prstGeom>
          <a:noFill/>
          <a:ln/>
        </p:spPr>
        <p:txBody>
          <a:bodyPr wrap="square" lIns="0" tIns="0" rIns="0" bIns="0" rtlCol="0" anchor="ctr"/>
          <a:lstStyle/>
          <a:p>
            <a:pPr marL="0" indent="0">
              <a:buNone/>
            </a:pPr>
            <a:r>
              <a:rPr lang="en-US" sz="3200" b="1" dirty="0">
                <a:solidFill>
                  <a:srgbClr val="1B3A2D"/>
                </a:solidFill>
                <a:latin typeface="Georgia" pitchFamily="34" charset="0"/>
                <a:ea typeface="Georgia" pitchFamily="34" charset="-122"/>
                <a:cs typeface="Georgia" pitchFamily="34" charset="-120"/>
              </a:rPr>
              <a:t>Presentation Overview</a:t>
            </a:r>
            <a:endParaRPr lang="en-US" sz="3200" dirty="0"/>
          </a:p>
        </p:txBody>
      </p:sp>
      <p:sp>
        <p:nvSpPr>
          <p:cNvPr id="3" name="Shape 1">
            <a:extLst>
              <a:ext uri="{FF2B5EF4-FFF2-40B4-BE49-F238E27FC236}">
                <a16:creationId xmlns:a16="http://schemas.microsoft.com/office/drawing/2014/main" id="{7E361129-9ACE-6BB0-C7BA-7BBF31AF132E}"/>
              </a:ext>
            </a:extLst>
          </p:cNvPr>
          <p:cNvSpPr/>
          <p:nvPr/>
        </p:nvSpPr>
        <p:spPr>
          <a:xfrm>
            <a:off x="640080" y="1051560"/>
            <a:ext cx="7863840" cy="310896"/>
          </a:xfrm>
          <a:prstGeom prst="rect">
            <a:avLst/>
          </a:prstGeom>
          <a:solidFill>
            <a:srgbClr val="F5F0E1"/>
          </a:solidFill>
          <a:ln/>
        </p:spPr>
        <p:txBody>
          <a:bodyPr/>
          <a:lstStyle/>
          <a:p>
            <a:endParaRPr lang="en-US"/>
          </a:p>
        </p:txBody>
      </p:sp>
      <p:sp>
        <p:nvSpPr>
          <p:cNvPr id="4" name="Text 2">
            <a:extLst>
              <a:ext uri="{FF2B5EF4-FFF2-40B4-BE49-F238E27FC236}">
                <a16:creationId xmlns:a16="http://schemas.microsoft.com/office/drawing/2014/main" id="{68E15012-C2FB-F2EA-1C9A-5609978F39CE}"/>
              </a:ext>
            </a:extLst>
          </p:cNvPr>
          <p:cNvSpPr/>
          <p:nvPr/>
        </p:nvSpPr>
        <p:spPr>
          <a:xfrm>
            <a:off x="731520" y="1051560"/>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a:t>
            </a:r>
            <a:endParaRPr lang="en-US" sz="1300" dirty="0"/>
          </a:p>
        </p:txBody>
      </p:sp>
      <p:sp>
        <p:nvSpPr>
          <p:cNvPr id="5" name="Text 3">
            <a:extLst>
              <a:ext uri="{FF2B5EF4-FFF2-40B4-BE49-F238E27FC236}">
                <a16:creationId xmlns:a16="http://schemas.microsoft.com/office/drawing/2014/main" id="{8542B34B-E722-BBC1-CDFB-EEA043D1ACB2}"/>
              </a:ext>
            </a:extLst>
          </p:cNvPr>
          <p:cNvSpPr/>
          <p:nvPr/>
        </p:nvSpPr>
        <p:spPr>
          <a:xfrm>
            <a:off x="1280160" y="1051560"/>
            <a:ext cx="7132320" cy="310896"/>
          </a:xfrm>
          <a:prstGeom prst="rect">
            <a:avLst/>
          </a:prstGeom>
          <a:noFill/>
          <a:ln/>
        </p:spPr>
        <p:txBody>
          <a:bodyPr wrap="square" lIns="0" tIns="0" rIns="0" bIns="0" rtlCol="0" anchor="ctr"/>
          <a:lstStyle/>
          <a:p>
            <a:pPr marL="0" indent="0">
              <a:buNone/>
            </a:pPr>
            <a:r>
              <a:rPr lang="en-US" sz="1300">
                <a:solidFill>
                  <a:srgbClr val="1E1E1E"/>
                </a:solidFill>
                <a:latin typeface="Calibri" pitchFamily="34" charset="0"/>
                <a:ea typeface="Calibri" pitchFamily="34" charset="-122"/>
                <a:cs typeface="Calibri" pitchFamily="34" charset="-120"/>
              </a:rPr>
              <a:t>LSC Rules on Fee-Generating Cases</a:t>
            </a:r>
            <a:endParaRPr lang="en-US" sz="1300" dirty="0"/>
          </a:p>
        </p:txBody>
      </p:sp>
      <p:sp>
        <p:nvSpPr>
          <p:cNvPr id="6" name="Shape 4">
            <a:extLst>
              <a:ext uri="{FF2B5EF4-FFF2-40B4-BE49-F238E27FC236}">
                <a16:creationId xmlns:a16="http://schemas.microsoft.com/office/drawing/2014/main" id="{F47ECBEC-ED97-DD29-443B-307992C775EF}"/>
              </a:ext>
            </a:extLst>
          </p:cNvPr>
          <p:cNvSpPr/>
          <p:nvPr/>
        </p:nvSpPr>
        <p:spPr>
          <a:xfrm>
            <a:off x="640080" y="1399032"/>
            <a:ext cx="7863840" cy="310896"/>
          </a:xfrm>
          <a:prstGeom prst="rect">
            <a:avLst/>
          </a:prstGeom>
          <a:solidFill>
            <a:srgbClr val="FAF8F2"/>
          </a:solidFill>
          <a:ln/>
        </p:spPr>
        <p:txBody>
          <a:bodyPr/>
          <a:lstStyle/>
          <a:p>
            <a:endParaRPr lang="en-US"/>
          </a:p>
        </p:txBody>
      </p:sp>
      <p:sp>
        <p:nvSpPr>
          <p:cNvPr id="7" name="Text 5">
            <a:extLst>
              <a:ext uri="{FF2B5EF4-FFF2-40B4-BE49-F238E27FC236}">
                <a16:creationId xmlns:a16="http://schemas.microsoft.com/office/drawing/2014/main" id="{4F453BAD-DFE1-C305-6480-A192D9E0BC98}"/>
              </a:ext>
            </a:extLst>
          </p:cNvPr>
          <p:cNvSpPr/>
          <p:nvPr/>
        </p:nvSpPr>
        <p:spPr>
          <a:xfrm>
            <a:off x="731520" y="1399032"/>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II.</a:t>
            </a:r>
            <a:endParaRPr lang="en-US" sz="1300" dirty="0"/>
          </a:p>
        </p:txBody>
      </p:sp>
      <p:sp>
        <p:nvSpPr>
          <p:cNvPr id="8" name="Text 6">
            <a:extLst>
              <a:ext uri="{FF2B5EF4-FFF2-40B4-BE49-F238E27FC236}">
                <a16:creationId xmlns:a16="http://schemas.microsoft.com/office/drawing/2014/main" id="{D3B678AE-27F2-334E-7DEF-95AA43160ACA}"/>
              </a:ext>
            </a:extLst>
          </p:cNvPr>
          <p:cNvSpPr/>
          <p:nvPr/>
        </p:nvSpPr>
        <p:spPr>
          <a:xfrm>
            <a:off x="1280160" y="1399032"/>
            <a:ext cx="7132320" cy="310896"/>
          </a:xfrm>
          <a:prstGeom prst="rect">
            <a:avLst/>
          </a:prstGeom>
          <a:noFill/>
          <a:ln/>
        </p:spPr>
        <p:txBody>
          <a:bodyPr wrap="square" lIns="0" tIns="0" rIns="0" bIns="0" rtlCol="0" anchor="ctr"/>
          <a:lstStyle/>
          <a:p>
            <a:pPr marL="0" indent="0">
              <a:buNone/>
            </a:pPr>
            <a:r>
              <a:rPr lang="en-US" sz="1300">
                <a:solidFill>
                  <a:srgbClr val="1E1E1E"/>
                </a:solidFill>
                <a:latin typeface="Calibri" pitchFamily="34" charset="0"/>
                <a:ea typeface="Calibri" pitchFamily="34" charset="-122"/>
                <a:cs typeface="Calibri" pitchFamily="34" charset="-120"/>
              </a:rPr>
              <a:t>Asking For and Receiving Fees Under LSC Regs</a:t>
            </a:r>
            <a:endParaRPr lang="en-US" sz="1300" dirty="0"/>
          </a:p>
        </p:txBody>
      </p:sp>
      <p:sp>
        <p:nvSpPr>
          <p:cNvPr id="9" name="Shape 7">
            <a:extLst>
              <a:ext uri="{FF2B5EF4-FFF2-40B4-BE49-F238E27FC236}">
                <a16:creationId xmlns:a16="http://schemas.microsoft.com/office/drawing/2014/main" id="{9F8C9F9A-0039-D644-A51B-983ABF29D589}"/>
              </a:ext>
            </a:extLst>
          </p:cNvPr>
          <p:cNvSpPr/>
          <p:nvPr/>
        </p:nvSpPr>
        <p:spPr>
          <a:xfrm>
            <a:off x="640080" y="1746504"/>
            <a:ext cx="7863840" cy="310896"/>
          </a:xfrm>
          <a:prstGeom prst="rect">
            <a:avLst/>
          </a:prstGeom>
          <a:solidFill>
            <a:srgbClr val="F5F0E1"/>
          </a:solidFill>
          <a:ln/>
        </p:spPr>
        <p:txBody>
          <a:bodyPr/>
          <a:lstStyle/>
          <a:p>
            <a:endParaRPr lang="en-US"/>
          </a:p>
        </p:txBody>
      </p:sp>
      <p:sp>
        <p:nvSpPr>
          <p:cNvPr id="10" name="Text 8">
            <a:extLst>
              <a:ext uri="{FF2B5EF4-FFF2-40B4-BE49-F238E27FC236}">
                <a16:creationId xmlns:a16="http://schemas.microsoft.com/office/drawing/2014/main" id="{169FBDCE-4F99-6CC1-4B4F-44E274467D08}"/>
              </a:ext>
            </a:extLst>
          </p:cNvPr>
          <p:cNvSpPr/>
          <p:nvPr/>
        </p:nvSpPr>
        <p:spPr>
          <a:xfrm>
            <a:off x="731520" y="1746504"/>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III.</a:t>
            </a:r>
            <a:endParaRPr lang="en-US" sz="1300" dirty="0"/>
          </a:p>
        </p:txBody>
      </p:sp>
      <p:sp>
        <p:nvSpPr>
          <p:cNvPr id="11" name="Text 9">
            <a:extLst>
              <a:ext uri="{FF2B5EF4-FFF2-40B4-BE49-F238E27FC236}">
                <a16:creationId xmlns:a16="http://schemas.microsoft.com/office/drawing/2014/main" id="{81A7F7DC-A881-2F0C-6A2C-29619902818E}"/>
              </a:ext>
            </a:extLst>
          </p:cNvPr>
          <p:cNvSpPr/>
          <p:nvPr/>
        </p:nvSpPr>
        <p:spPr>
          <a:xfrm>
            <a:off x="1280160" y="1746504"/>
            <a:ext cx="7132320" cy="310896"/>
          </a:xfrm>
          <a:prstGeom prst="rect">
            <a:avLst/>
          </a:prstGeom>
          <a:noFill/>
          <a:ln/>
        </p:spPr>
        <p:txBody>
          <a:bodyPr wrap="square" lIns="0" tIns="0" rIns="0" bIns="0" rtlCol="0" anchor="ctr"/>
          <a:lstStyle/>
          <a:p>
            <a:pPr marL="0" indent="0">
              <a:buNone/>
            </a:pPr>
            <a:r>
              <a:rPr lang="en-US" sz="1300">
                <a:solidFill>
                  <a:srgbClr val="1E1E1E"/>
                </a:solidFill>
                <a:latin typeface="Calibri" pitchFamily="34" charset="0"/>
                <a:ea typeface="Calibri" pitchFamily="34" charset="-122"/>
                <a:cs typeface="Calibri" pitchFamily="34" charset="-120"/>
              </a:rPr>
              <a:t>Professional Conduct Rules and Internal Policy</a:t>
            </a:r>
            <a:endParaRPr lang="en-US" sz="1300" dirty="0"/>
          </a:p>
        </p:txBody>
      </p:sp>
      <p:sp>
        <p:nvSpPr>
          <p:cNvPr id="12" name="Shape 10">
            <a:extLst>
              <a:ext uri="{FF2B5EF4-FFF2-40B4-BE49-F238E27FC236}">
                <a16:creationId xmlns:a16="http://schemas.microsoft.com/office/drawing/2014/main" id="{A3D5C5D0-82F8-4C40-C599-6086191F7614}"/>
              </a:ext>
            </a:extLst>
          </p:cNvPr>
          <p:cNvSpPr/>
          <p:nvPr/>
        </p:nvSpPr>
        <p:spPr>
          <a:xfrm>
            <a:off x="640080" y="2093976"/>
            <a:ext cx="7863840" cy="310896"/>
          </a:xfrm>
          <a:prstGeom prst="rect">
            <a:avLst/>
          </a:prstGeom>
          <a:solidFill>
            <a:srgbClr val="FAF8F2"/>
          </a:solidFill>
          <a:ln/>
        </p:spPr>
        <p:txBody>
          <a:bodyPr/>
          <a:lstStyle/>
          <a:p>
            <a:endParaRPr lang="en-US"/>
          </a:p>
        </p:txBody>
      </p:sp>
      <p:sp>
        <p:nvSpPr>
          <p:cNvPr id="13" name="Text 11">
            <a:extLst>
              <a:ext uri="{FF2B5EF4-FFF2-40B4-BE49-F238E27FC236}">
                <a16:creationId xmlns:a16="http://schemas.microsoft.com/office/drawing/2014/main" id="{334ADDEB-B2DD-19E9-9F57-4F8738A5B1D2}"/>
              </a:ext>
            </a:extLst>
          </p:cNvPr>
          <p:cNvSpPr/>
          <p:nvPr/>
        </p:nvSpPr>
        <p:spPr>
          <a:xfrm>
            <a:off x="731520" y="2093976"/>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IV.</a:t>
            </a:r>
            <a:endParaRPr lang="en-US" sz="1300" dirty="0"/>
          </a:p>
        </p:txBody>
      </p:sp>
      <p:sp>
        <p:nvSpPr>
          <p:cNvPr id="14" name="Text 12">
            <a:extLst>
              <a:ext uri="{FF2B5EF4-FFF2-40B4-BE49-F238E27FC236}">
                <a16:creationId xmlns:a16="http://schemas.microsoft.com/office/drawing/2014/main" id="{C35DA4B7-6353-9DE2-C6D3-12EC238A9D9C}"/>
              </a:ext>
            </a:extLst>
          </p:cNvPr>
          <p:cNvSpPr/>
          <p:nvPr/>
        </p:nvSpPr>
        <p:spPr>
          <a:xfrm>
            <a:off x="1280160" y="2093976"/>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The </a:t>
            </a:r>
            <a:r>
              <a:rPr lang="en-US" sz="1300">
                <a:solidFill>
                  <a:srgbClr val="1E1E1E"/>
                </a:solidFill>
                <a:latin typeface="Calibri" pitchFamily="34" charset="0"/>
                <a:ea typeface="Calibri" pitchFamily="34" charset="-122"/>
                <a:cs typeface="Calibri" pitchFamily="34" charset="-120"/>
              </a:rPr>
              <a:t>American Rule and Fee-Shifting Exceptions</a:t>
            </a:r>
            <a:endParaRPr lang="en-US" sz="1300" dirty="0"/>
          </a:p>
        </p:txBody>
      </p:sp>
      <p:sp>
        <p:nvSpPr>
          <p:cNvPr id="15" name="Shape 13">
            <a:extLst>
              <a:ext uri="{FF2B5EF4-FFF2-40B4-BE49-F238E27FC236}">
                <a16:creationId xmlns:a16="http://schemas.microsoft.com/office/drawing/2014/main" id="{8D581294-0B3A-4CB7-A2AB-1944DEAA2A44}"/>
              </a:ext>
            </a:extLst>
          </p:cNvPr>
          <p:cNvSpPr/>
          <p:nvPr/>
        </p:nvSpPr>
        <p:spPr>
          <a:xfrm>
            <a:off x="640080" y="2441448"/>
            <a:ext cx="7863840" cy="310896"/>
          </a:xfrm>
          <a:prstGeom prst="rect">
            <a:avLst/>
          </a:prstGeom>
          <a:solidFill>
            <a:srgbClr val="F5F0E1"/>
          </a:solidFill>
          <a:ln/>
        </p:spPr>
        <p:txBody>
          <a:bodyPr/>
          <a:lstStyle/>
          <a:p>
            <a:endParaRPr lang="en-US"/>
          </a:p>
        </p:txBody>
      </p:sp>
      <p:sp>
        <p:nvSpPr>
          <p:cNvPr id="16" name="Text 14">
            <a:extLst>
              <a:ext uri="{FF2B5EF4-FFF2-40B4-BE49-F238E27FC236}">
                <a16:creationId xmlns:a16="http://schemas.microsoft.com/office/drawing/2014/main" id="{7474065D-504E-441F-C03C-38EC1F8FE815}"/>
              </a:ext>
            </a:extLst>
          </p:cNvPr>
          <p:cNvSpPr/>
          <p:nvPr/>
        </p:nvSpPr>
        <p:spPr>
          <a:xfrm>
            <a:off x="731520" y="2441448"/>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V.</a:t>
            </a:r>
            <a:endParaRPr lang="en-US" sz="1300" dirty="0"/>
          </a:p>
        </p:txBody>
      </p:sp>
      <p:sp>
        <p:nvSpPr>
          <p:cNvPr id="17" name="Text 15">
            <a:extLst>
              <a:ext uri="{FF2B5EF4-FFF2-40B4-BE49-F238E27FC236}">
                <a16:creationId xmlns:a16="http://schemas.microsoft.com/office/drawing/2014/main" id="{56D6CF36-1939-BDA5-1636-E6D85E040F72}"/>
              </a:ext>
            </a:extLst>
          </p:cNvPr>
          <p:cNvSpPr/>
          <p:nvPr/>
        </p:nvSpPr>
        <p:spPr>
          <a:xfrm>
            <a:off x="1280160" y="2441448"/>
            <a:ext cx="7132320" cy="310896"/>
          </a:xfrm>
          <a:prstGeom prst="rect">
            <a:avLst/>
          </a:prstGeom>
          <a:noFill/>
          <a:ln/>
        </p:spPr>
        <p:txBody>
          <a:bodyPr wrap="square" lIns="0" tIns="0" rIns="0" bIns="0" rtlCol="0" anchor="ctr"/>
          <a:lstStyle/>
          <a:p>
            <a:pPr marL="0" indent="0">
              <a:buNone/>
            </a:pPr>
            <a:r>
              <a:rPr lang="en-US" sz="1300">
                <a:solidFill>
                  <a:srgbClr val="1E1E1E"/>
                </a:solidFill>
                <a:latin typeface="Calibri" pitchFamily="34" charset="0"/>
                <a:ea typeface="Calibri" pitchFamily="34" charset="-122"/>
                <a:cs typeface="Calibri" pitchFamily="34" charset="-120"/>
              </a:rPr>
              <a:t>Federal </a:t>
            </a:r>
            <a:r>
              <a:rPr lang="en-US" sz="1300" dirty="0">
                <a:solidFill>
                  <a:srgbClr val="1E1E1E"/>
                </a:solidFill>
                <a:latin typeface="Calibri" pitchFamily="34" charset="0"/>
                <a:ea typeface="Calibri" pitchFamily="34" charset="-122"/>
                <a:cs typeface="Calibri" pitchFamily="34" charset="-120"/>
              </a:rPr>
              <a:t>Fee-Shifting </a:t>
            </a:r>
            <a:r>
              <a:rPr lang="en-US" sz="1300">
                <a:solidFill>
                  <a:srgbClr val="1E1E1E"/>
                </a:solidFill>
                <a:latin typeface="Calibri" pitchFamily="34" charset="0"/>
                <a:ea typeface="Calibri" pitchFamily="34" charset="-122"/>
                <a:cs typeface="Calibri" pitchFamily="34" charset="-120"/>
              </a:rPr>
              <a:t>Statutes</a:t>
            </a:r>
            <a:endParaRPr lang="en-US" sz="1300" dirty="0"/>
          </a:p>
        </p:txBody>
      </p:sp>
      <p:sp>
        <p:nvSpPr>
          <p:cNvPr id="18" name="Shape 16">
            <a:extLst>
              <a:ext uri="{FF2B5EF4-FFF2-40B4-BE49-F238E27FC236}">
                <a16:creationId xmlns:a16="http://schemas.microsoft.com/office/drawing/2014/main" id="{FD9C453A-7E90-6D88-9BEC-C9C70DD4D35C}"/>
              </a:ext>
            </a:extLst>
          </p:cNvPr>
          <p:cNvSpPr/>
          <p:nvPr/>
        </p:nvSpPr>
        <p:spPr>
          <a:xfrm>
            <a:off x="640080" y="2788920"/>
            <a:ext cx="7863840" cy="310896"/>
          </a:xfrm>
          <a:prstGeom prst="rect">
            <a:avLst/>
          </a:prstGeom>
          <a:solidFill>
            <a:srgbClr val="FAF8F2"/>
          </a:solidFill>
          <a:ln/>
        </p:spPr>
        <p:txBody>
          <a:bodyPr/>
          <a:lstStyle/>
          <a:p>
            <a:endParaRPr lang="en-US"/>
          </a:p>
        </p:txBody>
      </p:sp>
      <p:sp>
        <p:nvSpPr>
          <p:cNvPr id="19" name="Text 17">
            <a:extLst>
              <a:ext uri="{FF2B5EF4-FFF2-40B4-BE49-F238E27FC236}">
                <a16:creationId xmlns:a16="http://schemas.microsoft.com/office/drawing/2014/main" id="{03F0AC48-13A5-4232-37A0-0C2D4CF93EEB}"/>
              </a:ext>
            </a:extLst>
          </p:cNvPr>
          <p:cNvSpPr/>
          <p:nvPr/>
        </p:nvSpPr>
        <p:spPr>
          <a:xfrm>
            <a:off x="731520" y="2788920"/>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VI.</a:t>
            </a:r>
            <a:endParaRPr lang="en-US" sz="1300" dirty="0"/>
          </a:p>
        </p:txBody>
      </p:sp>
      <p:sp>
        <p:nvSpPr>
          <p:cNvPr id="20" name="Text 18">
            <a:extLst>
              <a:ext uri="{FF2B5EF4-FFF2-40B4-BE49-F238E27FC236}">
                <a16:creationId xmlns:a16="http://schemas.microsoft.com/office/drawing/2014/main" id="{41CFF73B-85DC-51B8-A21A-CADE30D6F58D}"/>
              </a:ext>
            </a:extLst>
          </p:cNvPr>
          <p:cNvSpPr/>
          <p:nvPr/>
        </p:nvSpPr>
        <p:spPr>
          <a:xfrm>
            <a:off x="1280160" y="2788920"/>
            <a:ext cx="7132320" cy="310896"/>
          </a:xfrm>
          <a:prstGeom prst="rect">
            <a:avLst/>
          </a:prstGeom>
          <a:noFill/>
          <a:ln/>
        </p:spPr>
        <p:txBody>
          <a:bodyPr wrap="square" lIns="0" tIns="0" rIns="0" bIns="0" rtlCol="0" anchor="ctr"/>
          <a:lstStyle/>
          <a:p>
            <a:pPr marL="0" indent="0">
              <a:buNone/>
            </a:pPr>
            <a:r>
              <a:rPr lang="en-US" sz="1300">
                <a:solidFill>
                  <a:srgbClr val="1E1E1E"/>
                </a:solidFill>
                <a:latin typeface="Calibri" pitchFamily="34" charset="0"/>
                <a:ea typeface="Calibri" pitchFamily="34" charset="-122"/>
                <a:cs typeface="Calibri" pitchFamily="34" charset="-120"/>
              </a:rPr>
              <a:t>Key Federal Decisions and the Lodestar Method</a:t>
            </a:r>
            <a:endParaRPr lang="en-US" sz="1300" dirty="0"/>
          </a:p>
        </p:txBody>
      </p:sp>
      <p:sp>
        <p:nvSpPr>
          <p:cNvPr id="21" name="Shape 19">
            <a:extLst>
              <a:ext uri="{FF2B5EF4-FFF2-40B4-BE49-F238E27FC236}">
                <a16:creationId xmlns:a16="http://schemas.microsoft.com/office/drawing/2014/main" id="{3325FC2A-5D28-A3B8-E59D-0D89F1EFD653}"/>
              </a:ext>
            </a:extLst>
          </p:cNvPr>
          <p:cNvSpPr/>
          <p:nvPr/>
        </p:nvSpPr>
        <p:spPr>
          <a:xfrm>
            <a:off x="640080" y="3136392"/>
            <a:ext cx="7863840" cy="310896"/>
          </a:xfrm>
          <a:prstGeom prst="rect">
            <a:avLst/>
          </a:prstGeom>
          <a:solidFill>
            <a:srgbClr val="F5F0E1"/>
          </a:solidFill>
          <a:ln/>
        </p:spPr>
        <p:txBody>
          <a:bodyPr/>
          <a:lstStyle/>
          <a:p>
            <a:endParaRPr lang="en-US"/>
          </a:p>
        </p:txBody>
      </p:sp>
      <p:sp>
        <p:nvSpPr>
          <p:cNvPr id="22" name="Text 20">
            <a:extLst>
              <a:ext uri="{FF2B5EF4-FFF2-40B4-BE49-F238E27FC236}">
                <a16:creationId xmlns:a16="http://schemas.microsoft.com/office/drawing/2014/main" id="{4A62DEC9-741A-65DA-0A30-6173CAD2E4AC}"/>
              </a:ext>
            </a:extLst>
          </p:cNvPr>
          <p:cNvSpPr/>
          <p:nvPr/>
        </p:nvSpPr>
        <p:spPr>
          <a:xfrm>
            <a:off x="731520" y="3136392"/>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VII.</a:t>
            </a:r>
            <a:endParaRPr lang="en-US" sz="1300" dirty="0"/>
          </a:p>
        </p:txBody>
      </p:sp>
      <p:sp>
        <p:nvSpPr>
          <p:cNvPr id="23" name="Text 21">
            <a:extLst>
              <a:ext uri="{FF2B5EF4-FFF2-40B4-BE49-F238E27FC236}">
                <a16:creationId xmlns:a16="http://schemas.microsoft.com/office/drawing/2014/main" id="{E3A24144-7788-ADF5-BF20-8BFD78ABE8ED}"/>
              </a:ext>
            </a:extLst>
          </p:cNvPr>
          <p:cNvSpPr/>
          <p:nvPr/>
        </p:nvSpPr>
        <p:spPr>
          <a:xfrm>
            <a:off x="1280160" y="3136392"/>
            <a:ext cx="7132320" cy="310896"/>
          </a:xfrm>
          <a:prstGeom prst="rect">
            <a:avLst/>
          </a:prstGeom>
          <a:noFill/>
          <a:ln/>
        </p:spPr>
        <p:txBody>
          <a:bodyPr wrap="square" lIns="0" tIns="0" rIns="0" bIns="0" rtlCol="0" anchor="ctr"/>
          <a:lstStyle/>
          <a:p>
            <a:pPr marL="0" indent="0">
              <a:buNone/>
            </a:pPr>
            <a:r>
              <a:rPr lang="en-US" sz="1300">
                <a:solidFill>
                  <a:srgbClr val="1E1E1E"/>
                </a:solidFill>
                <a:latin typeface="Calibri" pitchFamily="34" charset="0"/>
                <a:ea typeface="Calibri" pitchFamily="34" charset="-122"/>
                <a:cs typeface="Calibri" pitchFamily="34" charset="-120"/>
              </a:rPr>
              <a:t>Tennessee Fee-Shifting Law</a:t>
            </a:r>
            <a:endParaRPr lang="en-US" sz="1300" dirty="0"/>
          </a:p>
        </p:txBody>
      </p:sp>
      <p:sp>
        <p:nvSpPr>
          <p:cNvPr id="24" name="Shape 22">
            <a:extLst>
              <a:ext uri="{FF2B5EF4-FFF2-40B4-BE49-F238E27FC236}">
                <a16:creationId xmlns:a16="http://schemas.microsoft.com/office/drawing/2014/main" id="{9DE3D6D6-5404-4817-5303-79CB1E929BCF}"/>
              </a:ext>
            </a:extLst>
          </p:cNvPr>
          <p:cNvSpPr/>
          <p:nvPr/>
        </p:nvSpPr>
        <p:spPr>
          <a:xfrm>
            <a:off x="640080" y="3483864"/>
            <a:ext cx="7863840" cy="310896"/>
          </a:xfrm>
          <a:prstGeom prst="rect">
            <a:avLst/>
          </a:prstGeom>
          <a:solidFill>
            <a:srgbClr val="FAF8F2"/>
          </a:solidFill>
          <a:ln/>
        </p:spPr>
        <p:txBody>
          <a:bodyPr/>
          <a:lstStyle/>
          <a:p>
            <a:endParaRPr lang="en-US"/>
          </a:p>
        </p:txBody>
      </p:sp>
      <p:sp>
        <p:nvSpPr>
          <p:cNvPr id="25" name="Text 23">
            <a:extLst>
              <a:ext uri="{FF2B5EF4-FFF2-40B4-BE49-F238E27FC236}">
                <a16:creationId xmlns:a16="http://schemas.microsoft.com/office/drawing/2014/main" id="{1A06F1C3-E8EB-0613-0A5C-8BBF81BA4CB8}"/>
              </a:ext>
            </a:extLst>
          </p:cNvPr>
          <p:cNvSpPr/>
          <p:nvPr/>
        </p:nvSpPr>
        <p:spPr>
          <a:xfrm>
            <a:off x="731520" y="3483864"/>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VIII.</a:t>
            </a:r>
            <a:endParaRPr lang="en-US" sz="1300" dirty="0"/>
          </a:p>
        </p:txBody>
      </p:sp>
      <p:sp>
        <p:nvSpPr>
          <p:cNvPr id="26" name="Text 24">
            <a:extLst>
              <a:ext uri="{FF2B5EF4-FFF2-40B4-BE49-F238E27FC236}">
                <a16:creationId xmlns:a16="http://schemas.microsoft.com/office/drawing/2014/main" id="{21A88E59-F635-88BD-051D-85F03EB87526}"/>
              </a:ext>
            </a:extLst>
          </p:cNvPr>
          <p:cNvSpPr/>
          <p:nvPr/>
        </p:nvSpPr>
        <p:spPr>
          <a:xfrm>
            <a:off x="1280160" y="3483864"/>
            <a:ext cx="7132320" cy="310896"/>
          </a:xfrm>
          <a:prstGeom prst="rect">
            <a:avLst/>
          </a:prstGeom>
          <a:noFill/>
          <a:ln/>
        </p:spPr>
        <p:txBody>
          <a:bodyPr wrap="square" lIns="0" tIns="0" rIns="0" bIns="0" rtlCol="0" anchor="ctr"/>
          <a:lstStyle/>
          <a:p>
            <a:pPr marL="0" indent="0">
              <a:buNone/>
            </a:pPr>
            <a:r>
              <a:rPr lang="en-US" sz="1300">
                <a:solidFill>
                  <a:srgbClr val="1E1E1E"/>
                </a:solidFill>
                <a:latin typeface="Calibri" pitchFamily="34" charset="0"/>
                <a:ea typeface="Calibri" pitchFamily="34" charset="-122"/>
                <a:cs typeface="Calibri" pitchFamily="34" charset="-120"/>
              </a:rPr>
              <a:t>Market Rate Evidence and Legal Trends</a:t>
            </a:r>
            <a:endParaRPr lang="en-US" sz="1300" dirty="0"/>
          </a:p>
        </p:txBody>
      </p:sp>
      <p:sp>
        <p:nvSpPr>
          <p:cNvPr id="27" name="Shape 25">
            <a:extLst>
              <a:ext uri="{FF2B5EF4-FFF2-40B4-BE49-F238E27FC236}">
                <a16:creationId xmlns:a16="http://schemas.microsoft.com/office/drawing/2014/main" id="{C2EBFA38-DDC6-DF15-8914-2614A93266CC}"/>
              </a:ext>
            </a:extLst>
          </p:cNvPr>
          <p:cNvSpPr/>
          <p:nvPr/>
        </p:nvSpPr>
        <p:spPr>
          <a:xfrm>
            <a:off x="640080" y="3831336"/>
            <a:ext cx="7863840" cy="310896"/>
          </a:xfrm>
          <a:prstGeom prst="rect">
            <a:avLst/>
          </a:prstGeom>
          <a:solidFill>
            <a:srgbClr val="F5F0E1"/>
          </a:solidFill>
          <a:ln/>
        </p:spPr>
        <p:txBody>
          <a:bodyPr/>
          <a:lstStyle/>
          <a:p>
            <a:endParaRPr lang="en-US"/>
          </a:p>
        </p:txBody>
      </p:sp>
      <p:sp>
        <p:nvSpPr>
          <p:cNvPr id="28" name="Text 26">
            <a:extLst>
              <a:ext uri="{FF2B5EF4-FFF2-40B4-BE49-F238E27FC236}">
                <a16:creationId xmlns:a16="http://schemas.microsoft.com/office/drawing/2014/main" id="{02A06158-3A7B-AFD7-320D-5A5F9A732672}"/>
              </a:ext>
            </a:extLst>
          </p:cNvPr>
          <p:cNvSpPr/>
          <p:nvPr/>
        </p:nvSpPr>
        <p:spPr>
          <a:xfrm>
            <a:off x="731520" y="3831336"/>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IX.</a:t>
            </a:r>
            <a:endParaRPr lang="en-US" sz="1300" dirty="0"/>
          </a:p>
        </p:txBody>
      </p:sp>
      <p:sp>
        <p:nvSpPr>
          <p:cNvPr id="29" name="Text 27">
            <a:extLst>
              <a:ext uri="{FF2B5EF4-FFF2-40B4-BE49-F238E27FC236}">
                <a16:creationId xmlns:a16="http://schemas.microsoft.com/office/drawing/2014/main" id="{78D2F57B-C836-F493-2AED-C831E1BC51D7}"/>
              </a:ext>
            </a:extLst>
          </p:cNvPr>
          <p:cNvSpPr/>
          <p:nvPr/>
        </p:nvSpPr>
        <p:spPr>
          <a:xfrm>
            <a:off x="1280160" y="3831336"/>
            <a:ext cx="7132320" cy="310896"/>
          </a:xfrm>
          <a:prstGeom prst="rect">
            <a:avLst/>
          </a:prstGeom>
          <a:noFill/>
          <a:ln/>
        </p:spPr>
        <p:txBody>
          <a:bodyPr wrap="square" lIns="0" tIns="0" rIns="0" bIns="0" rtlCol="0" anchor="ctr"/>
          <a:lstStyle/>
          <a:p>
            <a:pPr marL="0" indent="0">
              <a:buNone/>
            </a:pPr>
            <a:r>
              <a:rPr lang="en-US" sz="1300">
                <a:solidFill>
                  <a:srgbClr val="1E1E1E"/>
                </a:solidFill>
                <a:latin typeface="Calibri" pitchFamily="34" charset="0"/>
                <a:ea typeface="Calibri" pitchFamily="34" charset="-122"/>
                <a:cs typeface="Calibri" pitchFamily="34" charset="-120"/>
              </a:rPr>
              <a:t>Common Pitfalls and </a:t>
            </a:r>
            <a:r>
              <a:rPr lang="en-US" sz="1300" dirty="0">
                <a:solidFill>
                  <a:srgbClr val="1E1E1E"/>
                </a:solidFill>
                <a:latin typeface="Calibri" pitchFamily="34" charset="0"/>
                <a:ea typeface="Calibri" pitchFamily="34" charset="-122"/>
                <a:cs typeface="Calibri" pitchFamily="34" charset="-120"/>
              </a:rPr>
              <a:t>Practical Tips</a:t>
            </a:r>
            <a:endParaRPr lang="en-US" sz="1300" dirty="0"/>
          </a:p>
        </p:txBody>
      </p:sp>
      <p:sp>
        <p:nvSpPr>
          <p:cNvPr id="30" name="Shape 28">
            <a:extLst>
              <a:ext uri="{FF2B5EF4-FFF2-40B4-BE49-F238E27FC236}">
                <a16:creationId xmlns:a16="http://schemas.microsoft.com/office/drawing/2014/main" id="{86A529F3-86CF-6FA6-19DF-F3D6BC7563FB}"/>
              </a:ext>
            </a:extLst>
          </p:cNvPr>
          <p:cNvSpPr/>
          <p:nvPr/>
        </p:nvSpPr>
        <p:spPr>
          <a:xfrm>
            <a:off x="640080" y="4178808"/>
            <a:ext cx="7863840" cy="310896"/>
          </a:xfrm>
          <a:prstGeom prst="rect">
            <a:avLst/>
          </a:prstGeom>
          <a:solidFill>
            <a:srgbClr val="FAF8F2"/>
          </a:solidFill>
          <a:ln/>
        </p:spPr>
        <p:txBody>
          <a:bodyPr/>
          <a:lstStyle/>
          <a:p>
            <a:endParaRPr lang="en-US"/>
          </a:p>
        </p:txBody>
      </p:sp>
      <p:sp>
        <p:nvSpPr>
          <p:cNvPr id="31" name="Text 29">
            <a:extLst>
              <a:ext uri="{FF2B5EF4-FFF2-40B4-BE49-F238E27FC236}">
                <a16:creationId xmlns:a16="http://schemas.microsoft.com/office/drawing/2014/main" id="{D641C724-3E6D-33BF-A7FD-5E6978D4ED00}"/>
              </a:ext>
            </a:extLst>
          </p:cNvPr>
          <p:cNvSpPr/>
          <p:nvPr/>
        </p:nvSpPr>
        <p:spPr>
          <a:xfrm>
            <a:off x="731520" y="4178808"/>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X.</a:t>
            </a:r>
            <a:endParaRPr lang="en-US" sz="1300" dirty="0"/>
          </a:p>
        </p:txBody>
      </p:sp>
      <p:sp>
        <p:nvSpPr>
          <p:cNvPr id="32" name="Text 30">
            <a:extLst>
              <a:ext uri="{FF2B5EF4-FFF2-40B4-BE49-F238E27FC236}">
                <a16:creationId xmlns:a16="http://schemas.microsoft.com/office/drawing/2014/main" id="{8D374A06-5A5D-831E-6EEC-79FFD30B4264}"/>
              </a:ext>
            </a:extLst>
          </p:cNvPr>
          <p:cNvSpPr/>
          <p:nvPr/>
        </p:nvSpPr>
        <p:spPr>
          <a:xfrm>
            <a:off x="1280160" y="4178808"/>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Meeting Resistance</a:t>
            </a:r>
            <a:r>
              <a:rPr lang="en-US" sz="1300">
                <a:solidFill>
                  <a:srgbClr val="1E1E1E"/>
                </a:solidFill>
                <a:latin typeface="Calibri" pitchFamily="34" charset="0"/>
                <a:ea typeface="Calibri" pitchFamily="34" charset="-122"/>
                <a:cs typeface="Calibri" pitchFamily="34" charset="-120"/>
              </a:rPr>
              <a:t> and Key Takeaways</a:t>
            </a:r>
            <a:endParaRPr lang="en-US" sz="1300" dirty="0"/>
          </a:p>
        </p:txBody>
      </p:sp>
      <p:sp>
        <p:nvSpPr>
          <p:cNvPr id="33" name="Text 31">
            <a:extLst>
              <a:ext uri="{FF2B5EF4-FFF2-40B4-BE49-F238E27FC236}">
                <a16:creationId xmlns:a16="http://schemas.microsoft.com/office/drawing/2014/main" id="{CEFF0782-017B-0569-3D9F-4DA281B80EBF}"/>
              </a:ext>
            </a:extLst>
          </p:cNvPr>
          <p:cNvSpPr/>
          <p:nvPr/>
        </p:nvSpPr>
        <p:spPr>
          <a:xfrm>
            <a:off x="640080" y="4754880"/>
            <a:ext cx="3657600" cy="274320"/>
          </a:xfrm>
          <a:prstGeom prst="rect">
            <a:avLst/>
          </a:prstGeom>
          <a:noFill/>
          <a:ln/>
        </p:spPr>
        <p:txBody>
          <a:bodyPr wrap="square" rtlCol="0" anchor="ctr"/>
          <a:lstStyle/>
          <a:p>
            <a:pPr marL="0" indent="0">
              <a:buNone/>
            </a:pPr>
            <a:r>
              <a:rPr lang="en-US" sz="900" dirty="0">
                <a:solidFill>
                  <a:srgbClr val="F5F0E1"/>
                </a:solidFill>
                <a:latin typeface="Calibri" pitchFamily="34" charset="0"/>
                <a:ea typeface="Calibri" pitchFamily="34" charset="-122"/>
                <a:cs typeface="Calibri" pitchFamily="34" charset="-120"/>
              </a:rPr>
              <a:t>CLE Presentation</a:t>
            </a:r>
            <a:endParaRPr lang="en-US" sz="900" dirty="0"/>
          </a:p>
        </p:txBody>
      </p:sp>
    </p:spTree>
    <p:extLst>
      <p:ext uri="{BB962C8B-B14F-4D97-AF65-F5344CB8AC3E}">
        <p14:creationId xmlns:p14="http://schemas.microsoft.com/office/powerpoint/2010/main" val="9399374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67497-7788-9DCF-07D0-65D1994709A0}"/>
              </a:ext>
            </a:extLst>
          </p:cNvPr>
          <p:cNvSpPr>
            <a:spLocks noGrp="1"/>
          </p:cNvSpPr>
          <p:nvPr>
            <p:ph type="title"/>
          </p:nvPr>
        </p:nvSpPr>
        <p:spPr/>
        <p:txBody>
          <a:bodyPr/>
          <a:lstStyle/>
          <a:p>
            <a:r>
              <a:rPr lang="en-US" dirty="0"/>
              <a:t>RULE 1.15: SAFEKEEPING PROPERTY AND FUNDS- Comments</a:t>
            </a:r>
          </a:p>
        </p:txBody>
      </p:sp>
      <p:sp>
        <p:nvSpPr>
          <p:cNvPr id="3" name="Content Placeholder 2">
            <a:extLst>
              <a:ext uri="{FF2B5EF4-FFF2-40B4-BE49-F238E27FC236}">
                <a16:creationId xmlns:a16="http://schemas.microsoft.com/office/drawing/2014/main" id="{CA910E64-A875-8124-D6F9-964C075C9C5C}"/>
              </a:ext>
            </a:extLst>
          </p:cNvPr>
          <p:cNvSpPr>
            <a:spLocks noGrp="1"/>
          </p:cNvSpPr>
          <p:nvPr>
            <p:ph idx="1"/>
          </p:nvPr>
        </p:nvSpPr>
        <p:spPr>
          <a:xfrm>
            <a:off x="142875" y="1831086"/>
            <a:ext cx="8896350" cy="3179064"/>
          </a:xfrm>
        </p:spPr>
        <p:txBody>
          <a:bodyPr>
            <a:normAutofit fontScale="92500" lnSpcReduction="10000"/>
          </a:bodyPr>
          <a:lstStyle/>
          <a:p>
            <a:pPr marL="0" indent="0">
              <a:buNone/>
            </a:pPr>
            <a:r>
              <a:rPr lang="en-US" dirty="0"/>
              <a:t>[5] In determining whether client or third-person funds should be deposited in an IOLTA account or non-IOLTA trust account, a lawyer should take into consideration a number of factors, </a:t>
            </a:r>
          </a:p>
          <a:p>
            <a:r>
              <a:rPr lang="en-US" dirty="0"/>
              <a:t>including the amount of funds to be deposited; </a:t>
            </a:r>
          </a:p>
          <a:p>
            <a:r>
              <a:rPr lang="en-US" dirty="0"/>
              <a:t>the expected duration of the deposit; </a:t>
            </a:r>
          </a:p>
          <a:p>
            <a:r>
              <a:rPr lang="en-US" dirty="0"/>
              <a:t>the rate of interest or yield available from the financial institution where the funds are to be deposited; </a:t>
            </a:r>
          </a:p>
          <a:p>
            <a:r>
              <a:rPr lang="en-US" dirty="0"/>
              <a:t>the service charges, fees, and other costs that are reasonably expected to be associated with the deposit of funds;</a:t>
            </a:r>
          </a:p>
          <a:p>
            <a:r>
              <a:rPr lang="en-US" dirty="0"/>
              <a:t> the cost of establishing and administering a non IOLTA trust account for the benefit of the client or third person,</a:t>
            </a:r>
          </a:p>
          <a:p>
            <a:r>
              <a:rPr lang="en-US" dirty="0"/>
              <a:t> including the cost of the lawyer's services and the cost of preparing any tax reports required for interest accruing to the benefit of a client or third person;</a:t>
            </a:r>
          </a:p>
          <a:p>
            <a:r>
              <a:rPr lang="en-US" dirty="0"/>
              <a:t> the capability of financial institutions or lawyers or law firms to calculate and pay interest to individual clients or third persons;</a:t>
            </a:r>
          </a:p>
          <a:p>
            <a:r>
              <a:rPr lang="en-US" dirty="0"/>
              <a:t> and any other circumstances that are reasonably likely to affect the ability of the client or third person to earn income, in excess of any service charges, fees, or other costs incurred to secure such income from the funds.</a:t>
            </a:r>
          </a:p>
          <a:p>
            <a:endParaRPr lang="en-US" dirty="0"/>
          </a:p>
        </p:txBody>
      </p:sp>
    </p:spTree>
    <p:extLst>
      <p:ext uri="{BB962C8B-B14F-4D97-AF65-F5344CB8AC3E}">
        <p14:creationId xmlns:p14="http://schemas.microsoft.com/office/powerpoint/2010/main" val="326526558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4D4C9-CB85-B5F1-234E-5FC946034822}"/>
              </a:ext>
            </a:extLst>
          </p:cNvPr>
          <p:cNvSpPr>
            <a:spLocks noGrp="1"/>
          </p:cNvSpPr>
          <p:nvPr>
            <p:ph type="title"/>
          </p:nvPr>
        </p:nvSpPr>
        <p:spPr/>
        <p:txBody>
          <a:bodyPr/>
          <a:lstStyle/>
          <a:p>
            <a:r>
              <a:rPr lang="en-US" dirty="0"/>
              <a:t>RULE 5.4: PROFESSIONAL INDEPENDENCE OF A LAWYER</a:t>
            </a:r>
          </a:p>
        </p:txBody>
      </p:sp>
      <p:sp>
        <p:nvSpPr>
          <p:cNvPr id="3" name="Content Placeholder 2">
            <a:extLst>
              <a:ext uri="{FF2B5EF4-FFF2-40B4-BE49-F238E27FC236}">
                <a16:creationId xmlns:a16="http://schemas.microsoft.com/office/drawing/2014/main" id="{30D25D09-FA50-7465-85F3-F5F8FD443117}"/>
              </a:ext>
            </a:extLst>
          </p:cNvPr>
          <p:cNvSpPr>
            <a:spLocks noGrp="1"/>
          </p:cNvSpPr>
          <p:nvPr>
            <p:ph idx="1"/>
          </p:nvPr>
        </p:nvSpPr>
        <p:spPr/>
        <p:txBody>
          <a:bodyPr/>
          <a:lstStyle/>
          <a:p>
            <a:pPr marL="0" indent="0">
              <a:buNone/>
            </a:pPr>
            <a:r>
              <a:rPr lang="en-US" dirty="0"/>
              <a:t>(4) a lawyer may share a court-awarded fee with a client represented in the matter </a:t>
            </a:r>
            <a:r>
              <a:rPr lang="en-US" b="1" dirty="0"/>
              <a:t>or with a non-profit organization that employed, retained, or recommended employment of the lawyer in the matter</a:t>
            </a:r>
            <a:r>
              <a:rPr lang="en-US" dirty="0"/>
              <a:t>;</a:t>
            </a:r>
          </a:p>
          <a:p>
            <a:pPr marL="0" indent="0">
              <a:buNone/>
            </a:pPr>
            <a:r>
              <a:rPr lang="en-US" dirty="0"/>
              <a:t>(6) a lawyer may pay to a non-profit intermediary organization a referral fee calculated by reference to a reasonable percentage of the fee paid to the lawyer by the client referred to the lawyer by the non-profit intermediary organization.</a:t>
            </a:r>
          </a:p>
          <a:p>
            <a:pPr marL="0" indent="0">
              <a:buNone/>
            </a:pPr>
            <a:r>
              <a:rPr lang="en-US" dirty="0"/>
              <a:t>* (This rule deals with fee sharing with lawyers and nonlawyers).</a:t>
            </a:r>
          </a:p>
          <a:p>
            <a:pPr>
              <a:buFontTx/>
              <a:buChar char="-"/>
            </a:pPr>
            <a:endParaRPr lang="en-US" dirty="0"/>
          </a:p>
          <a:p>
            <a:pPr marL="0" indent="0">
              <a:buNone/>
            </a:pPr>
            <a:endParaRPr lang="en-US" dirty="0"/>
          </a:p>
        </p:txBody>
      </p:sp>
    </p:spTree>
    <p:extLst>
      <p:ext uri="{BB962C8B-B14F-4D97-AF65-F5344CB8AC3E}">
        <p14:creationId xmlns:p14="http://schemas.microsoft.com/office/powerpoint/2010/main" val="24967068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3200" b="1" dirty="0">
                <a:solidFill>
                  <a:srgbClr val="1B3A2D"/>
                </a:solidFill>
                <a:latin typeface="Georgia" pitchFamily="34" charset="0"/>
                <a:ea typeface="Georgia" pitchFamily="34" charset="-122"/>
                <a:cs typeface="Georgia" pitchFamily="34" charset="-120"/>
              </a:rPr>
              <a:t>Presentation Overview</a:t>
            </a:r>
            <a:endParaRPr lang="en-US" sz="3200" dirty="0"/>
          </a:p>
        </p:txBody>
      </p:sp>
      <p:sp>
        <p:nvSpPr>
          <p:cNvPr id="3" name="Shape 1"/>
          <p:cNvSpPr/>
          <p:nvPr/>
        </p:nvSpPr>
        <p:spPr>
          <a:xfrm>
            <a:off x="640080" y="1051560"/>
            <a:ext cx="7863840" cy="310896"/>
          </a:xfrm>
          <a:prstGeom prst="rect">
            <a:avLst/>
          </a:prstGeom>
          <a:solidFill>
            <a:srgbClr val="F5F0E1"/>
          </a:solidFill>
          <a:ln/>
        </p:spPr>
        <p:txBody>
          <a:bodyPr/>
          <a:lstStyle/>
          <a:p>
            <a:endParaRPr lang="en-US"/>
          </a:p>
        </p:txBody>
      </p:sp>
      <p:sp>
        <p:nvSpPr>
          <p:cNvPr id="4" name="Text 2"/>
          <p:cNvSpPr/>
          <p:nvPr/>
        </p:nvSpPr>
        <p:spPr>
          <a:xfrm>
            <a:off x="731520" y="1051560"/>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a:t>
            </a:r>
            <a:endParaRPr lang="en-US" sz="1300" dirty="0"/>
          </a:p>
        </p:txBody>
      </p:sp>
      <p:sp>
        <p:nvSpPr>
          <p:cNvPr id="5" name="Text 3"/>
          <p:cNvSpPr/>
          <p:nvPr/>
        </p:nvSpPr>
        <p:spPr>
          <a:xfrm>
            <a:off x="1280160" y="1051560"/>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The American Rule and Fee-Shifting Exceptions</a:t>
            </a:r>
            <a:endParaRPr lang="en-US" sz="1300" dirty="0"/>
          </a:p>
        </p:txBody>
      </p:sp>
      <p:sp>
        <p:nvSpPr>
          <p:cNvPr id="6" name="Shape 4"/>
          <p:cNvSpPr/>
          <p:nvPr/>
        </p:nvSpPr>
        <p:spPr>
          <a:xfrm>
            <a:off x="640080" y="1399032"/>
            <a:ext cx="7863840" cy="310896"/>
          </a:xfrm>
          <a:prstGeom prst="rect">
            <a:avLst/>
          </a:prstGeom>
          <a:solidFill>
            <a:srgbClr val="FAF8F2"/>
          </a:solidFill>
          <a:ln/>
        </p:spPr>
        <p:txBody>
          <a:bodyPr/>
          <a:lstStyle/>
          <a:p>
            <a:endParaRPr lang="en-US"/>
          </a:p>
        </p:txBody>
      </p:sp>
      <p:sp>
        <p:nvSpPr>
          <p:cNvPr id="7" name="Text 5"/>
          <p:cNvSpPr/>
          <p:nvPr/>
        </p:nvSpPr>
        <p:spPr>
          <a:xfrm>
            <a:off x="731520" y="1399032"/>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II.</a:t>
            </a:r>
            <a:endParaRPr lang="en-US" sz="1300" dirty="0"/>
          </a:p>
        </p:txBody>
      </p:sp>
      <p:sp>
        <p:nvSpPr>
          <p:cNvPr id="8" name="Text 6"/>
          <p:cNvSpPr/>
          <p:nvPr/>
        </p:nvSpPr>
        <p:spPr>
          <a:xfrm>
            <a:off x="1280160" y="1399032"/>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Federal Fee-Shifting Statutes</a:t>
            </a:r>
            <a:endParaRPr lang="en-US" sz="1300" dirty="0"/>
          </a:p>
        </p:txBody>
      </p:sp>
      <p:sp>
        <p:nvSpPr>
          <p:cNvPr id="9" name="Shape 7"/>
          <p:cNvSpPr/>
          <p:nvPr/>
        </p:nvSpPr>
        <p:spPr>
          <a:xfrm>
            <a:off x="640080" y="1746504"/>
            <a:ext cx="7863840" cy="310896"/>
          </a:xfrm>
          <a:prstGeom prst="rect">
            <a:avLst/>
          </a:prstGeom>
          <a:solidFill>
            <a:srgbClr val="F5F0E1"/>
          </a:solidFill>
          <a:ln/>
        </p:spPr>
        <p:txBody>
          <a:bodyPr/>
          <a:lstStyle/>
          <a:p>
            <a:endParaRPr lang="en-US"/>
          </a:p>
        </p:txBody>
      </p:sp>
      <p:sp>
        <p:nvSpPr>
          <p:cNvPr id="10" name="Text 8"/>
          <p:cNvSpPr/>
          <p:nvPr/>
        </p:nvSpPr>
        <p:spPr>
          <a:xfrm>
            <a:off x="731520" y="1746504"/>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III.</a:t>
            </a:r>
            <a:endParaRPr lang="en-US" sz="1300" dirty="0"/>
          </a:p>
        </p:txBody>
      </p:sp>
      <p:sp>
        <p:nvSpPr>
          <p:cNvPr id="11" name="Text 9"/>
          <p:cNvSpPr/>
          <p:nvPr/>
        </p:nvSpPr>
        <p:spPr>
          <a:xfrm>
            <a:off x="1280160" y="1746504"/>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Key Federal Court Decisions</a:t>
            </a:r>
            <a:endParaRPr lang="en-US" sz="1300" dirty="0"/>
          </a:p>
        </p:txBody>
      </p:sp>
      <p:sp>
        <p:nvSpPr>
          <p:cNvPr id="12" name="Shape 10"/>
          <p:cNvSpPr/>
          <p:nvPr/>
        </p:nvSpPr>
        <p:spPr>
          <a:xfrm>
            <a:off x="640080" y="2093976"/>
            <a:ext cx="7863840" cy="310896"/>
          </a:xfrm>
          <a:prstGeom prst="rect">
            <a:avLst/>
          </a:prstGeom>
          <a:solidFill>
            <a:srgbClr val="FAF8F2"/>
          </a:solidFill>
          <a:ln/>
        </p:spPr>
        <p:txBody>
          <a:bodyPr/>
          <a:lstStyle/>
          <a:p>
            <a:endParaRPr lang="en-US"/>
          </a:p>
        </p:txBody>
      </p:sp>
      <p:sp>
        <p:nvSpPr>
          <p:cNvPr id="13" name="Text 11"/>
          <p:cNvSpPr/>
          <p:nvPr/>
        </p:nvSpPr>
        <p:spPr>
          <a:xfrm>
            <a:off x="731520" y="2093976"/>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IV.</a:t>
            </a:r>
            <a:endParaRPr lang="en-US" sz="1300" dirty="0"/>
          </a:p>
        </p:txBody>
      </p:sp>
      <p:sp>
        <p:nvSpPr>
          <p:cNvPr id="14" name="Text 12"/>
          <p:cNvSpPr/>
          <p:nvPr/>
        </p:nvSpPr>
        <p:spPr>
          <a:xfrm>
            <a:off x="1280160" y="2093976"/>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The Lodestar Method</a:t>
            </a:r>
            <a:endParaRPr lang="en-US" sz="1300" dirty="0"/>
          </a:p>
        </p:txBody>
      </p:sp>
      <p:sp>
        <p:nvSpPr>
          <p:cNvPr id="15" name="Shape 13"/>
          <p:cNvSpPr/>
          <p:nvPr/>
        </p:nvSpPr>
        <p:spPr>
          <a:xfrm>
            <a:off x="640080" y="2441448"/>
            <a:ext cx="7863840" cy="310896"/>
          </a:xfrm>
          <a:prstGeom prst="rect">
            <a:avLst/>
          </a:prstGeom>
          <a:solidFill>
            <a:srgbClr val="F5F0E1"/>
          </a:solidFill>
          <a:ln/>
        </p:spPr>
        <p:txBody>
          <a:bodyPr/>
          <a:lstStyle/>
          <a:p>
            <a:endParaRPr lang="en-US"/>
          </a:p>
        </p:txBody>
      </p:sp>
      <p:sp>
        <p:nvSpPr>
          <p:cNvPr id="16" name="Text 14"/>
          <p:cNvSpPr/>
          <p:nvPr/>
        </p:nvSpPr>
        <p:spPr>
          <a:xfrm>
            <a:off x="731520" y="2441448"/>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V.</a:t>
            </a:r>
            <a:endParaRPr lang="en-US" sz="1300" dirty="0"/>
          </a:p>
        </p:txBody>
      </p:sp>
      <p:sp>
        <p:nvSpPr>
          <p:cNvPr id="17" name="Text 15"/>
          <p:cNvSpPr/>
          <p:nvPr/>
        </p:nvSpPr>
        <p:spPr>
          <a:xfrm>
            <a:off x="1280160" y="2441448"/>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Tennessee Fee-Shifting Law</a:t>
            </a:r>
            <a:endParaRPr lang="en-US" sz="1300" dirty="0"/>
          </a:p>
        </p:txBody>
      </p:sp>
      <p:sp>
        <p:nvSpPr>
          <p:cNvPr id="18" name="Shape 16"/>
          <p:cNvSpPr/>
          <p:nvPr/>
        </p:nvSpPr>
        <p:spPr>
          <a:xfrm>
            <a:off x="640080" y="2788920"/>
            <a:ext cx="7863840" cy="310896"/>
          </a:xfrm>
          <a:prstGeom prst="rect">
            <a:avLst/>
          </a:prstGeom>
          <a:solidFill>
            <a:srgbClr val="FAF8F2"/>
          </a:solidFill>
          <a:ln/>
        </p:spPr>
        <p:txBody>
          <a:bodyPr/>
          <a:lstStyle/>
          <a:p>
            <a:endParaRPr lang="en-US"/>
          </a:p>
        </p:txBody>
      </p:sp>
      <p:sp>
        <p:nvSpPr>
          <p:cNvPr id="19" name="Text 17"/>
          <p:cNvSpPr/>
          <p:nvPr/>
        </p:nvSpPr>
        <p:spPr>
          <a:xfrm>
            <a:off x="731520" y="2788920"/>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VI.</a:t>
            </a:r>
            <a:endParaRPr lang="en-US" sz="1300" dirty="0"/>
          </a:p>
        </p:txBody>
      </p:sp>
      <p:sp>
        <p:nvSpPr>
          <p:cNvPr id="20" name="Text 18"/>
          <p:cNvSpPr/>
          <p:nvPr/>
        </p:nvSpPr>
        <p:spPr>
          <a:xfrm>
            <a:off x="1280160" y="2788920"/>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Tennessee Rules of Professional Conduct</a:t>
            </a:r>
            <a:endParaRPr lang="en-US" sz="1300" dirty="0"/>
          </a:p>
        </p:txBody>
      </p:sp>
      <p:sp>
        <p:nvSpPr>
          <p:cNvPr id="21" name="Shape 19"/>
          <p:cNvSpPr/>
          <p:nvPr/>
        </p:nvSpPr>
        <p:spPr>
          <a:xfrm>
            <a:off x="640080" y="3136392"/>
            <a:ext cx="7863840" cy="310896"/>
          </a:xfrm>
          <a:prstGeom prst="rect">
            <a:avLst/>
          </a:prstGeom>
          <a:solidFill>
            <a:srgbClr val="F5F0E1"/>
          </a:solidFill>
          <a:ln/>
        </p:spPr>
        <p:txBody>
          <a:bodyPr/>
          <a:lstStyle/>
          <a:p>
            <a:endParaRPr lang="en-US"/>
          </a:p>
        </p:txBody>
      </p:sp>
      <p:sp>
        <p:nvSpPr>
          <p:cNvPr id="22" name="Text 20"/>
          <p:cNvSpPr/>
          <p:nvPr/>
        </p:nvSpPr>
        <p:spPr>
          <a:xfrm>
            <a:off x="731520" y="3136392"/>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VII.</a:t>
            </a:r>
            <a:endParaRPr lang="en-US" sz="1300" dirty="0"/>
          </a:p>
        </p:txBody>
      </p:sp>
      <p:sp>
        <p:nvSpPr>
          <p:cNvPr id="23" name="Text 21"/>
          <p:cNvSpPr/>
          <p:nvPr/>
        </p:nvSpPr>
        <p:spPr>
          <a:xfrm>
            <a:off x="1280160" y="3136392"/>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Market Rate Evidence and Legal Trends</a:t>
            </a:r>
            <a:endParaRPr lang="en-US" sz="1300" dirty="0"/>
          </a:p>
        </p:txBody>
      </p:sp>
      <p:sp>
        <p:nvSpPr>
          <p:cNvPr id="24" name="Shape 22"/>
          <p:cNvSpPr/>
          <p:nvPr/>
        </p:nvSpPr>
        <p:spPr>
          <a:xfrm>
            <a:off x="640080" y="3483864"/>
            <a:ext cx="7863840" cy="310896"/>
          </a:xfrm>
          <a:prstGeom prst="rect">
            <a:avLst/>
          </a:prstGeom>
          <a:solidFill>
            <a:srgbClr val="FAF8F2"/>
          </a:solidFill>
          <a:ln/>
        </p:spPr>
        <p:txBody>
          <a:bodyPr/>
          <a:lstStyle/>
          <a:p>
            <a:endParaRPr lang="en-US"/>
          </a:p>
        </p:txBody>
      </p:sp>
      <p:sp>
        <p:nvSpPr>
          <p:cNvPr id="25" name="Text 23"/>
          <p:cNvSpPr/>
          <p:nvPr/>
        </p:nvSpPr>
        <p:spPr>
          <a:xfrm>
            <a:off x="731520" y="3483864"/>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VIII.</a:t>
            </a:r>
            <a:endParaRPr lang="en-US" sz="1300" dirty="0"/>
          </a:p>
        </p:txBody>
      </p:sp>
      <p:sp>
        <p:nvSpPr>
          <p:cNvPr id="26" name="Text 24"/>
          <p:cNvSpPr/>
          <p:nvPr/>
        </p:nvSpPr>
        <p:spPr>
          <a:xfrm>
            <a:off x="1280160" y="3483864"/>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Common Pitfalls to Avoid</a:t>
            </a:r>
            <a:endParaRPr lang="en-US" sz="1300" dirty="0"/>
          </a:p>
        </p:txBody>
      </p:sp>
      <p:sp>
        <p:nvSpPr>
          <p:cNvPr id="27" name="Shape 25"/>
          <p:cNvSpPr/>
          <p:nvPr/>
        </p:nvSpPr>
        <p:spPr>
          <a:xfrm>
            <a:off x="640080" y="3831336"/>
            <a:ext cx="7863840" cy="310896"/>
          </a:xfrm>
          <a:prstGeom prst="rect">
            <a:avLst/>
          </a:prstGeom>
          <a:solidFill>
            <a:srgbClr val="F5F0E1"/>
          </a:solidFill>
          <a:ln/>
        </p:spPr>
        <p:txBody>
          <a:bodyPr/>
          <a:lstStyle/>
          <a:p>
            <a:endParaRPr lang="en-US"/>
          </a:p>
        </p:txBody>
      </p:sp>
      <p:sp>
        <p:nvSpPr>
          <p:cNvPr id="28" name="Text 26"/>
          <p:cNvSpPr/>
          <p:nvPr/>
        </p:nvSpPr>
        <p:spPr>
          <a:xfrm>
            <a:off x="731520" y="3831336"/>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IX.</a:t>
            </a:r>
            <a:endParaRPr lang="en-US" sz="1300" dirty="0"/>
          </a:p>
        </p:txBody>
      </p:sp>
      <p:sp>
        <p:nvSpPr>
          <p:cNvPr id="29" name="Text 27"/>
          <p:cNvSpPr/>
          <p:nvPr/>
        </p:nvSpPr>
        <p:spPr>
          <a:xfrm>
            <a:off x="1280160" y="3831336"/>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Practical Tips for Maximizing Recovery</a:t>
            </a:r>
            <a:endParaRPr lang="en-US" sz="1300" dirty="0"/>
          </a:p>
        </p:txBody>
      </p:sp>
      <p:sp>
        <p:nvSpPr>
          <p:cNvPr id="30" name="Shape 28"/>
          <p:cNvSpPr/>
          <p:nvPr/>
        </p:nvSpPr>
        <p:spPr>
          <a:xfrm>
            <a:off x="640080" y="4178808"/>
            <a:ext cx="7863840" cy="310896"/>
          </a:xfrm>
          <a:prstGeom prst="rect">
            <a:avLst/>
          </a:prstGeom>
          <a:solidFill>
            <a:srgbClr val="FAF8F2"/>
          </a:solidFill>
          <a:ln/>
        </p:spPr>
        <p:txBody>
          <a:bodyPr/>
          <a:lstStyle/>
          <a:p>
            <a:endParaRPr lang="en-US"/>
          </a:p>
        </p:txBody>
      </p:sp>
      <p:sp>
        <p:nvSpPr>
          <p:cNvPr id="31" name="Text 29"/>
          <p:cNvSpPr/>
          <p:nvPr/>
        </p:nvSpPr>
        <p:spPr>
          <a:xfrm>
            <a:off x="731520" y="4178808"/>
            <a:ext cx="548640" cy="310896"/>
          </a:xfrm>
          <a:prstGeom prst="rect">
            <a:avLst/>
          </a:prstGeom>
          <a:noFill/>
          <a:ln/>
        </p:spPr>
        <p:txBody>
          <a:bodyPr wrap="square" lIns="0" tIns="0" rIns="0" bIns="0" rtlCol="0" anchor="ctr"/>
          <a:lstStyle/>
          <a:p>
            <a:pPr marL="0" indent="0">
              <a:buNone/>
            </a:pPr>
            <a:r>
              <a:rPr lang="en-US" sz="1300" b="1" dirty="0">
                <a:solidFill>
                  <a:srgbClr val="C8A951"/>
                </a:solidFill>
                <a:latin typeface="Georgia" pitchFamily="34" charset="0"/>
                <a:ea typeface="Georgia" pitchFamily="34" charset="-122"/>
                <a:cs typeface="Georgia" pitchFamily="34" charset="-120"/>
              </a:rPr>
              <a:t>X.</a:t>
            </a:r>
            <a:endParaRPr lang="en-US" sz="1300" dirty="0"/>
          </a:p>
        </p:txBody>
      </p:sp>
      <p:sp>
        <p:nvSpPr>
          <p:cNvPr id="32" name="Text 30"/>
          <p:cNvSpPr/>
          <p:nvPr/>
        </p:nvSpPr>
        <p:spPr>
          <a:xfrm>
            <a:off x="1280160" y="4178808"/>
            <a:ext cx="7132320" cy="310896"/>
          </a:xfrm>
          <a:prstGeom prst="rect">
            <a:avLst/>
          </a:prstGeom>
          <a:noFill/>
          <a:ln/>
        </p:spPr>
        <p:txBody>
          <a:bodyPr wrap="square" lIns="0" tIns="0" rIns="0" bIns="0" rtlCol="0" anchor="ctr"/>
          <a:lstStyle/>
          <a:p>
            <a:pPr marL="0" indent="0">
              <a:buNone/>
            </a:pPr>
            <a:r>
              <a:rPr lang="en-US" sz="1300" dirty="0">
                <a:solidFill>
                  <a:srgbClr val="1E1E1E"/>
                </a:solidFill>
                <a:latin typeface="Calibri" pitchFamily="34" charset="0"/>
                <a:ea typeface="Calibri" pitchFamily="34" charset="-122"/>
                <a:cs typeface="Calibri" pitchFamily="34" charset="-120"/>
              </a:rPr>
              <a:t>Meeting Resistance</a:t>
            </a:r>
            <a:endParaRPr lang="en-US" sz="1300" dirty="0"/>
          </a:p>
        </p:txBody>
      </p:sp>
      <p:sp>
        <p:nvSpPr>
          <p:cNvPr id="33" name="Text 31"/>
          <p:cNvSpPr/>
          <p:nvPr/>
        </p:nvSpPr>
        <p:spPr>
          <a:xfrm>
            <a:off x="640080" y="4754880"/>
            <a:ext cx="3657600" cy="274320"/>
          </a:xfrm>
          <a:prstGeom prst="rect">
            <a:avLst/>
          </a:prstGeom>
          <a:noFill/>
          <a:ln/>
        </p:spPr>
        <p:txBody>
          <a:bodyPr wrap="square" rtlCol="0" anchor="ctr"/>
          <a:lstStyle/>
          <a:p>
            <a:pPr marL="0" indent="0">
              <a:buNone/>
            </a:pPr>
            <a:r>
              <a:rPr lang="en-US" sz="900" dirty="0">
                <a:solidFill>
                  <a:srgbClr val="F5F0E1"/>
                </a:solidFill>
                <a:latin typeface="Calibri" pitchFamily="34" charset="0"/>
                <a:ea typeface="Calibri" pitchFamily="34" charset="-122"/>
                <a:cs typeface="Calibri" pitchFamily="34" charset="-120"/>
              </a:rPr>
              <a:t>CLE Presentation</a:t>
            </a:r>
            <a:endParaRPr lang="en-US" sz="9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0080" y="1371600"/>
            <a:ext cx="4572000" cy="411480"/>
          </a:xfrm>
          <a:prstGeom prst="rect">
            <a:avLst/>
          </a:prstGeom>
          <a:noFill/>
          <a:ln/>
        </p:spPr>
        <p:txBody>
          <a:bodyPr wrap="square" lIns="0" tIns="0" rIns="0" bIns="0" rtlCol="0" anchor="ctr"/>
          <a:lstStyle/>
          <a:p>
            <a:pPr marL="0" indent="0">
              <a:buNone/>
            </a:pPr>
            <a:r>
              <a:rPr lang="en-US" sz="1400" kern="0" spc="400" dirty="0">
                <a:solidFill>
                  <a:srgbClr val="C8A951"/>
                </a:solidFill>
                <a:latin typeface="Calibri" pitchFamily="34" charset="0"/>
                <a:ea typeface="Calibri" pitchFamily="34" charset="-122"/>
                <a:cs typeface="Calibri" pitchFamily="34" charset="-120"/>
              </a:rPr>
              <a:t>SECTION I</a:t>
            </a:r>
            <a:endParaRPr lang="en-US" sz="1400" dirty="0"/>
          </a:p>
        </p:txBody>
      </p:sp>
      <p:sp>
        <p:nvSpPr>
          <p:cNvPr id="3" name="Text 1"/>
          <p:cNvSpPr/>
          <p:nvPr/>
        </p:nvSpPr>
        <p:spPr>
          <a:xfrm>
            <a:off x="640080" y="2103120"/>
            <a:ext cx="7315200" cy="1371600"/>
          </a:xfrm>
          <a:prstGeom prst="rect">
            <a:avLst/>
          </a:prstGeom>
          <a:noFill/>
          <a:ln/>
        </p:spPr>
        <p:txBody>
          <a:bodyPr wrap="square" lIns="0" tIns="0" rIns="0" bIns="0" rtlCol="0" anchor="ctr"/>
          <a:lstStyle/>
          <a:p>
            <a:pPr marL="0" indent="0">
              <a:lnSpc>
                <a:spcPct val="110000"/>
              </a:lnSpc>
              <a:buNone/>
            </a:pPr>
            <a:r>
              <a:rPr lang="en-US" sz="3600" b="1" dirty="0">
                <a:solidFill>
                  <a:srgbClr val="F5F0E1"/>
                </a:solidFill>
                <a:latin typeface="Georgia" pitchFamily="34" charset="0"/>
                <a:ea typeface="Georgia" pitchFamily="34" charset="-122"/>
                <a:cs typeface="Georgia" pitchFamily="34" charset="-120"/>
              </a:rPr>
              <a:t>The American Rule</a:t>
            </a:r>
            <a:endParaRPr lang="en-US" sz="3600" dirty="0"/>
          </a:p>
          <a:p>
            <a:pPr marL="0" indent="0">
              <a:lnSpc>
                <a:spcPct val="110000"/>
              </a:lnSpc>
              <a:buNone/>
            </a:pPr>
            <a:r>
              <a:rPr lang="en-US" sz="3600" b="1" dirty="0">
                <a:solidFill>
                  <a:srgbClr val="F5F0E1"/>
                </a:solidFill>
                <a:latin typeface="Georgia" pitchFamily="34" charset="0"/>
                <a:ea typeface="Georgia" pitchFamily="34" charset="-122"/>
                <a:cs typeface="Georgia" pitchFamily="34" charset="-120"/>
              </a:rPr>
              <a:t>&amp; Fee-Shifting Exceptions</a:t>
            </a:r>
            <a:endParaRPr lang="en-US" sz="3600" dirty="0"/>
          </a:p>
        </p:txBody>
      </p:sp>
      <p:sp>
        <p:nvSpPr>
          <p:cNvPr id="4" name="Text 2"/>
          <p:cNvSpPr/>
          <p:nvPr/>
        </p:nvSpPr>
        <p:spPr>
          <a:xfrm>
            <a:off x="640080" y="3566160"/>
            <a:ext cx="7315200" cy="457200"/>
          </a:xfrm>
          <a:prstGeom prst="rect">
            <a:avLst/>
          </a:prstGeom>
          <a:noFill/>
          <a:ln/>
        </p:spPr>
        <p:txBody>
          <a:bodyPr wrap="square" lIns="0" tIns="0" rIns="0" bIns="0" rtlCol="0" anchor="ctr"/>
          <a:lstStyle/>
          <a:p>
            <a:pPr marL="0" indent="0">
              <a:buNone/>
            </a:pPr>
            <a:r>
              <a:rPr lang="en-US" sz="1400" i="1" dirty="0">
                <a:solidFill>
                  <a:srgbClr val="E8D9A0"/>
                </a:solidFill>
                <a:latin typeface="Calibri" pitchFamily="34" charset="0"/>
                <a:ea typeface="Calibri" pitchFamily="34" charset="-122"/>
                <a:cs typeface="Calibri" pitchFamily="34" charset="-120"/>
              </a:rPr>
              <a:t>Understanding when and why courts depart from the default rule</a:t>
            </a:r>
            <a:endParaRPr lang="en-US" sz="14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3000" b="1" dirty="0">
                <a:solidFill>
                  <a:srgbClr val="1B3A2D"/>
                </a:solidFill>
                <a:latin typeface="Georgia" pitchFamily="34" charset="0"/>
                <a:ea typeface="Georgia" pitchFamily="34" charset="-122"/>
                <a:cs typeface="Georgia" pitchFamily="34" charset="-120"/>
              </a:rPr>
              <a:t>The American Rule &amp; Its Exceptions</a:t>
            </a:r>
            <a:endParaRPr lang="en-US" sz="3000" dirty="0"/>
          </a:p>
        </p:txBody>
      </p:sp>
      <p:sp>
        <p:nvSpPr>
          <p:cNvPr id="3" name="Shape 1"/>
          <p:cNvSpPr/>
          <p:nvPr/>
        </p:nvSpPr>
        <p:spPr>
          <a:xfrm>
            <a:off x="640080" y="1097280"/>
            <a:ext cx="3657600" cy="320040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4" name="Text 2"/>
          <p:cNvSpPr/>
          <p:nvPr/>
        </p:nvSpPr>
        <p:spPr>
          <a:xfrm>
            <a:off x="822960" y="1234440"/>
            <a:ext cx="3291840" cy="411480"/>
          </a:xfrm>
          <a:prstGeom prst="rect">
            <a:avLst/>
          </a:prstGeom>
          <a:noFill/>
          <a:ln/>
        </p:spPr>
        <p:txBody>
          <a:bodyPr wrap="square" lIns="0" tIns="0" rIns="0" bIns="0" rtlCol="0" anchor="ctr"/>
          <a:lstStyle/>
          <a:p>
            <a:pPr marL="0" indent="0">
              <a:buNone/>
            </a:pPr>
            <a:r>
              <a:rPr lang="en-US" sz="1800" b="1" dirty="0">
                <a:solidFill>
                  <a:srgbClr val="1B3A2D"/>
                </a:solidFill>
                <a:latin typeface="Georgia" pitchFamily="34" charset="0"/>
                <a:ea typeface="Georgia" pitchFamily="34" charset="-122"/>
                <a:cs typeface="Georgia" pitchFamily="34" charset="-120"/>
              </a:rPr>
              <a:t>The </a:t>
            </a:r>
            <a:r>
              <a:rPr lang="en-US" b="1" dirty="0">
                <a:solidFill>
                  <a:srgbClr val="1B3A2D"/>
                </a:solidFill>
                <a:latin typeface="Georgia" pitchFamily="34" charset="0"/>
                <a:ea typeface="Georgia" pitchFamily="34" charset="-122"/>
                <a:cs typeface="Georgia" pitchFamily="34" charset="-120"/>
              </a:rPr>
              <a:t>American</a:t>
            </a:r>
            <a:r>
              <a:rPr lang="en-US" sz="1800" b="1" dirty="0">
                <a:solidFill>
                  <a:srgbClr val="1B3A2D"/>
                </a:solidFill>
                <a:latin typeface="Georgia" pitchFamily="34" charset="0"/>
                <a:ea typeface="Georgia" pitchFamily="34" charset="-122"/>
                <a:cs typeface="Georgia" pitchFamily="34" charset="-120"/>
              </a:rPr>
              <a:t> Rule</a:t>
            </a:r>
            <a:endParaRPr lang="en-US" sz="1800" dirty="0"/>
          </a:p>
        </p:txBody>
      </p:sp>
      <p:sp>
        <p:nvSpPr>
          <p:cNvPr id="5" name="Text 3"/>
          <p:cNvSpPr/>
          <p:nvPr/>
        </p:nvSpPr>
        <p:spPr>
          <a:xfrm>
            <a:off x="822960" y="1737360"/>
            <a:ext cx="3291840" cy="2377440"/>
          </a:xfrm>
          <a:prstGeom prst="rect">
            <a:avLst/>
          </a:prstGeom>
          <a:noFill/>
          <a:ln/>
        </p:spPr>
        <p:txBody>
          <a:bodyPr wrap="square" rtlCol="0" anchor="t"/>
          <a:lstStyle/>
          <a:p>
            <a:pPr marL="342900" indent="-342900">
              <a:spcAft>
                <a:spcPts val="800"/>
              </a:spcAft>
              <a:buSzPct val="100000"/>
              <a:buChar char="•"/>
            </a:pPr>
            <a:r>
              <a:rPr lang="en-US" sz="1300" dirty="0">
                <a:solidFill>
                  <a:srgbClr val="1E1E1E"/>
                </a:solidFill>
                <a:latin typeface="Calibri" pitchFamily="34" charset="0"/>
                <a:ea typeface="Calibri" pitchFamily="34" charset="-122"/>
                <a:cs typeface="Calibri" pitchFamily="34" charset="-120"/>
              </a:rPr>
              <a:t>Each party pays its own litigation costs, regardless of outcome</a:t>
            </a:r>
            <a:endParaRPr lang="en-US" sz="1300" dirty="0"/>
          </a:p>
          <a:p>
            <a:pPr marL="342900" indent="-342900">
              <a:spcAft>
                <a:spcPts val="800"/>
              </a:spcAft>
              <a:buSzPct val="100000"/>
              <a:buChar char="•"/>
            </a:pPr>
            <a:r>
              <a:rPr lang="en-US" sz="1300" dirty="0">
                <a:solidFill>
                  <a:srgbClr val="1E1E1E"/>
                </a:solidFill>
                <a:latin typeface="Calibri" pitchFamily="34" charset="0"/>
                <a:ea typeface="Calibri" pitchFamily="34" charset="-122"/>
                <a:cs typeface="Calibri" pitchFamily="34" charset="-120"/>
              </a:rPr>
              <a:t>Known as the "American Rule" — in contrast to the English Rule where the loser pays</a:t>
            </a:r>
            <a:endParaRPr lang="en-US" sz="1300" dirty="0"/>
          </a:p>
          <a:p>
            <a:pPr marL="342900" indent="-342900">
              <a:spcAft>
                <a:spcPts val="800"/>
              </a:spcAft>
              <a:buSzPct val="100000"/>
              <a:buChar char="•"/>
            </a:pPr>
            <a:r>
              <a:rPr lang="en-US" sz="1300" dirty="0">
                <a:solidFill>
                  <a:srgbClr val="1E1E1E"/>
                </a:solidFill>
                <a:latin typeface="Calibri" pitchFamily="34" charset="0"/>
                <a:ea typeface="Calibri" pitchFamily="34" charset="-122"/>
                <a:cs typeface="Calibri" pitchFamily="34" charset="-120"/>
              </a:rPr>
              <a:t>Courts have declined to apply common law exceptions to cases involving the federal government</a:t>
            </a:r>
            <a:endParaRPr lang="en-US" sz="1300" dirty="0"/>
          </a:p>
          <a:p>
            <a:pPr marL="342900" indent="-342900">
              <a:spcAft>
                <a:spcPts val="800"/>
              </a:spcAft>
              <a:buSzPct val="100000"/>
              <a:buChar char="•"/>
            </a:pPr>
            <a:r>
              <a:rPr lang="en-US" sz="1200" dirty="0">
                <a:solidFill>
                  <a:srgbClr val="1E1E1E"/>
                </a:solidFill>
                <a:latin typeface="Calibri" pitchFamily="34" charset="0"/>
                <a:ea typeface="Calibri" pitchFamily="34" charset="-122"/>
                <a:cs typeface="Calibri" pitchFamily="34" charset="-120"/>
              </a:rPr>
              <a:t>Congress recognized this deters meritorious claims by making litigation too expensive, enacting over 200 fee-shifting statutes.</a:t>
            </a:r>
            <a:endParaRPr lang="en-US" sz="1200" dirty="0"/>
          </a:p>
        </p:txBody>
      </p:sp>
      <p:sp>
        <p:nvSpPr>
          <p:cNvPr id="6" name="Shape 4"/>
          <p:cNvSpPr/>
          <p:nvPr/>
        </p:nvSpPr>
        <p:spPr>
          <a:xfrm>
            <a:off x="4846320" y="1097280"/>
            <a:ext cx="3657600" cy="320040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7" name="Text 5"/>
          <p:cNvSpPr/>
          <p:nvPr/>
        </p:nvSpPr>
        <p:spPr>
          <a:xfrm>
            <a:off x="5029200" y="1234440"/>
            <a:ext cx="3291840" cy="411480"/>
          </a:xfrm>
          <a:prstGeom prst="rect">
            <a:avLst/>
          </a:prstGeom>
          <a:noFill/>
          <a:ln/>
        </p:spPr>
        <p:txBody>
          <a:bodyPr wrap="square" lIns="0" tIns="0" rIns="0" bIns="0" rtlCol="0" anchor="ctr"/>
          <a:lstStyle/>
          <a:p>
            <a:pPr marL="0" indent="0">
              <a:buNone/>
            </a:pPr>
            <a:r>
              <a:rPr lang="en-US" sz="1800" b="1" dirty="0">
                <a:solidFill>
                  <a:srgbClr val="C8A951"/>
                </a:solidFill>
                <a:latin typeface="Georgia" pitchFamily="34" charset="0"/>
                <a:ea typeface="Georgia" pitchFamily="34" charset="-122"/>
                <a:cs typeface="Georgia" pitchFamily="34" charset="-120"/>
              </a:rPr>
              <a:t>Fee-Shifting Exceptions</a:t>
            </a:r>
            <a:endParaRPr lang="en-US" sz="1800" dirty="0"/>
          </a:p>
        </p:txBody>
      </p:sp>
      <p:sp>
        <p:nvSpPr>
          <p:cNvPr id="8" name="Text 6"/>
          <p:cNvSpPr/>
          <p:nvPr/>
        </p:nvSpPr>
        <p:spPr>
          <a:xfrm>
            <a:off x="5029200" y="1737360"/>
            <a:ext cx="3291840" cy="2377440"/>
          </a:xfrm>
          <a:prstGeom prst="rect">
            <a:avLst/>
          </a:prstGeom>
          <a:noFill/>
          <a:ln/>
        </p:spPr>
        <p:txBody>
          <a:bodyPr wrap="square" rtlCol="0" anchor="t"/>
          <a:lstStyle/>
          <a:p>
            <a:pPr marL="342900" indent="-342900">
              <a:spcAft>
                <a:spcPts val="800"/>
              </a:spcAft>
              <a:buSzPct val="100000"/>
              <a:buFontTx/>
              <a:buChar char="•"/>
            </a:pPr>
            <a:r>
              <a:rPr lang="en-US" sz="1300" dirty="0">
                <a:solidFill>
                  <a:srgbClr val="1E1E1E"/>
                </a:solidFill>
                <a:latin typeface="Calibri" pitchFamily="34" charset="0"/>
                <a:ea typeface="Calibri" pitchFamily="34" charset="-122"/>
                <a:cs typeface="Calibri" pitchFamily="34" charset="-120"/>
              </a:rPr>
              <a:t>Contractual provisions — fee clauses in agreements</a:t>
            </a:r>
          </a:p>
          <a:p>
            <a:pPr marL="342900" indent="-342900">
              <a:spcAft>
                <a:spcPts val="800"/>
              </a:spcAft>
              <a:buSzPct val="100000"/>
              <a:buChar char="•"/>
            </a:pPr>
            <a:r>
              <a:rPr lang="en-US" sz="1300" dirty="0">
                <a:solidFill>
                  <a:srgbClr val="1E1E1E"/>
                </a:solidFill>
                <a:latin typeface="Calibri" pitchFamily="34" charset="0"/>
                <a:ea typeface="Calibri" pitchFamily="34" charset="-122"/>
                <a:cs typeface="Calibri" pitchFamily="34" charset="-120"/>
              </a:rPr>
              <a:t>Statutory fee-shifting —authorizes fee awards in specific categories of cases</a:t>
            </a:r>
            <a:endParaRPr lang="en-US" sz="1300" dirty="0"/>
          </a:p>
          <a:p>
            <a:pPr marL="342900" indent="-342900">
              <a:spcAft>
                <a:spcPts val="800"/>
              </a:spcAft>
              <a:buSzPct val="100000"/>
              <a:buChar char="•"/>
            </a:pPr>
            <a:r>
              <a:rPr lang="en-US" sz="1300" dirty="0">
                <a:solidFill>
                  <a:srgbClr val="1E1E1E"/>
                </a:solidFill>
                <a:latin typeface="Calibri" pitchFamily="34" charset="0"/>
                <a:ea typeface="Calibri" pitchFamily="34" charset="-122"/>
                <a:cs typeface="Calibri" pitchFamily="34" charset="-120"/>
              </a:rPr>
              <a:t>Common fund doctrine — fees from a pool created for the benefit of a class</a:t>
            </a:r>
            <a:endParaRPr lang="en-US" sz="1300" dirty="0"/>
          </a:p>
          <a:p>
            <a:pPr marL="342900" indent="-342900">
              <a:spcAft>
                <a:spcPts val="800"/>
              </a:spcAft>
              <a:buSzPct val="100000"/>
              <a:buChar char="•"/>
            </a:pPr>
            <a:r>
              <a:rPr lang="en-US" sz="1300" dirty="0">
                <a:solidFill>
                  <a:srgbClr val="1E1E1E"/>
                </a:solidFill>
                <a:latin typeface="Calibri" pitchFamily="34" charset="0"/>
                <a:ea typeface="Calibri" pitchFamily="34" charset="-122"/>
                <a:cs typeface="Calibri" pitchFamily="34" charset="-120"/>
              </a:rPr>
              <a:t>Abuse of Discovery, Litigation, etc. — court's inherent power to sanction</a:t>
            </a:r>
            <a:endParaRPr lang="en-US" sz="1300" dirty="0"/>
          </a:p>
        </p:txBody>
      </p:sp>
      <p:sp>
        <p:nvSpPr>
          <p:cNvPr id="9" name="TextBox 8">
            <a:extLst>
              <a:ext uri="{FF2B5EF4-FFF2-40B4-BE49-F238E27FC236}">
                <a16:creationId xmlns:a16="http://schemas.microsoft.com/office/drawing/2014/main" id="{CEA86EFF-BFF3-C935-3796-FAA77D8591E9}"/>
              </a:ext>
            </a:extLst>
          </p:cNvPr>
          <p:cNvSpPr txBox="1"/>
          <p:nvPr/>
        </p:nvSpPr>
        <p:spPr>
          <a:xfrm>
            <a:off x="640080" y="4426085"/>
            <a:ext cx="7863840" cy="338554"/>
          </a:xfrm>
          <a:prstGeom prst="rect">
            <a:avLst/>
          </a:prstGeom>
          <a:noFill/>
        </p:spPr>
        <p:txBody>
          <a:bodyPr wrap="square" rtlCol="0">
            <a:spAutoFit/>
          </a:bodyPr>
          <a:lstStyle/>
          <a:p>
            <a:r>
              <a:rPr lang="en-US" sz="800" b="0" u="none" strike="noStrike" dirty="0">
                <a:solidFill>
                  <a:srgbClr val="000000"/>
                </a:solidFill>
                <a:effectLst/>
                <a:latin typeface="Times New Roman" panose="02020603050405020304" pitchFamily="18" charset="0"/>
              </a:rPr>
              <a:t>28 U.S.C. § 2412, </a:t>
            </a:r>
            <a:r>
              <a:rPr lang="en-US" sz="800" b="0" i="1" u="none" strike="noStrike" dirty="0">
                <a:solidFill>
                  <a:srgbClr val="000000"/>
                </a:solidFill>
                <a:effectLst/>
                <a:latin typeface="Times New Roman" panose="02020603050405020304" pitchFamily="18" charset="0"/>
              </a:rPr>
              <a:t>Cracker Barrel Old Country Store, Inc. v. Epperson</a:t>
            </a:r>
            <a:r>
              <a:rPr lang="en-US" sz="800" b="0" i="0" u="none" strike="noStrike" dirty="0">
                <a:solidFill>
                  <a:srgbClr val="000000"/>
                </a:solidFill>
                <a:effectLst/>
                <a:latin typeface="Times New Roman" panose="02020603050405020304" pitchFamily="18" charset="0"/>
              </a:rPr>
              <a:t>, 284 S.W.3d 303, 308 (Tenn. 2009);</a:t>
            </a:r>
            <a:r>
              <a:rPr lang="en-US" sz="800" b="0" i="1" u="none" strike="noStrike" dirty="0">
                <a:solidFill>
                  <a:srgbClr val="000000"/>
                </a:solidFill>
                <a:effectLst/>
                <a:latin typeface="Times New Roman" panose="02020603050405020304" pitchFamily="18" charset="0"/>
              </a:rPr>
              <a:t> </a:t>
            </a:r>
            <a:r>
              <a:rPr lang="en-US" sz="800" i="1" dirty="0"/>
              <a:t>Fleischmann Distilling Corp. v. Maier Brewing Co</a:t>
            </a:r>
            <a:r>
              <a:rPr lang="en-US" sz="800" dirty="0"/>
              <a:t>., 386 U.S. 714, 717 (1967). </a:t>
            </a:r>
            <a:r>
              <a:rPr lang="en-US" sz="800" i="1" dirty="0"/>
              <a:t>Statute of Westminster</a:t>
            </a:r>
            <a:r>
              <a:rPr lang="en-US" sz="800" dirty="0"/>
              <a:t>, 1606, 4 Jac. 1, c. 3. </a:t>
            </a:r>
            <a:r>
              <a:rPr lang="en-US" sz="800" b="0" i="1" u="none" strike="noStrike" dirty="0">
                <a:solidFill>
                  <a:srgbClr val="000000"/>
                </a:solidFill>
                <a:effectLst/>
                <a:latin typeface="Times New Roman" panose="02020603050405020304" pitchFamily="18" charset="0"/>
              </a:rPr>
              <a:t>Hobson v. First State Bank</a:t>
            </a:r>
            <a:r>
              <a:rPr lang="en-US" sz="800" b="0" i="0" u="none" strike="noStrike" dirty="0">
                <a:solidFill>
                  <a:srgbClr val="000000"/>
                </a:solidFill>
                <a:effectLst/>
                <a:latin typeface="Times New Roman" panose="02020603050405020304" pitchFamily="18" charset="0"/>
              </a:rPr>
              <a:t>, 801 S.W.2d 807, 809 (Tenn. 1990); FRCP / TRCP 11, 26, 37; 28 U.S.C. § 1927.</a:t>
            </a:r>
            <a:endParaRPr lang="en-US" sz="8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3000" b="1" dirty="0">
                <a:solidFill>
                  <a:srgbClr val="1B3A2D"/>
                </a:solidFill>
                <a:latin typeface="Georgia" pitchFamily="34" charset="0"/>
                <a:ea typeface="Georgia" pitchFamily="34" charset="-122"/>
                <a:cs typeface="Georgia" pitchFamily="34" charset="-120"/>
              </a:rPr>
              <a:t>II. Federal Fee-Shifting Statutes</a:t>
            </a:r>
            <a:endParaRPr lang="en-US" sz="3000" dirty="0"/>
          </a:p>
        </p:txBody>
      </p:sp>
      <p:sp>
        <p:nvSpPr>
          <p:cNvPr id="3" name="Shape 1"/>
          <p:cNvSpPr/>
          <p:nvPr/>
        </p:nvSpPr>
        <p:spPr>
          <a:xfrm>
            <a:off x="640080" y="1051560"/>
            <a:ext cx="7863840" cy="530352"/>
          </a:xfrm>
          <a:prstGeom prst="rect">
            <a:avLst/>
          </a:prstGeom>
          <a:solidFill>
            <a:srgbClr val="F5F0E1"/>
          </a:solidFill>
          <a:ln/>
        </p:spPr>
        <p:txBody>
          <a:bodyPr/>
          <a:lstStyle/>
          <a:p>
            <a:endParaRPr lang="en-US"/>
          </a:p>
        </p:txBody>
      </p:sp>
      <p:sp>
        <p:nvSpPr>
          <p:cNvPr id="4" name="Text 2"/>
          <p:cNvSpPr/>
          <p:nvPr/>
        </p:nvSpPr>
        <p:spPr>
          <a:xfrm>
            <a:off x="777240" y="1051560"/>
            <a:ext cx="2377440" cy="530352"/>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42 U.S.C. § 1988</a:t>
            </a:r>
            <a:endParaRPr lang="en-US" sz="1200" dirty="0"/>
          </a:p>
        </p:txBody>
      </p:sp>
      <p:sp>
        <p:nvSpPr>
          <p:cNvPr id="5" name="Text 3"/>
          <p:cNvSpPr/>
          <p:nvPr/>
        </p:nvSpPr>
        <p:spPr>
          <a:xfrm>
            <a:off x="3200400" y="1051560"/>
            <a:ext cx="5120640" cy="530352"/>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Civil Rights Attorney's Fees Awards Act — covers §§ 1981-1986, Title VI, Title IX, RFRA, RLUIPA</a:t>
            </a:r>
            <a:endParaRPr lang="en-US" sz="1200" dirty="0"/>
          </a:p>
        </p:txBody>
      </p:sp>
      <p:sp>
        <p:nvSpPr>
          <p:cNvPr id="6" name="Shape 4"/>
          <p:cNvSpPr/>
          <p:nvPr/>
        </p:nvSpPr>
        <p:spPr>
          <a:xfrm>
            <a:off x="640080" y="1645920"/>
            <a:ext cx="7863840" cy="530352"/>
          </a:xfrm>
          <a:prstGeom prst="rect">
            <a:avLst/>
          </a:prstGeom>
          <a:solidFill>
            <a:srgbClr val="FAF8F2"/>
          </a:solidFill>
          <a:ln/>
        </p:spPr>
        <p:txBody>
          <a:bodyPr/>
          <a:lstStyle/>
          <a:p>
            <a:endParaRPr lang="en-US"/>
          </a:p>
        </p:txBody>
      </p:sp>
      <p:sp>
        <p:nvSpPr>
          <p:cNvPr id="7" name="Text 5"/>
          <p:cNvSpPr/>
          <p:nvPr/>
        </p:nvSpPr>
        <p:spPr>
          <a:xfrm>
            <a:off x="777240" y="1645920"/>
            <a:ext cx="2377440" cy="530352"/>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42 U.S.C. § 3613(c)</a:t>
            </a:r>
            <a:endParaRPr lang="en-US" sz="1200" dirty="0"/>
          </a:p>
        </p:txBody>
      </p:sp>
      <p:sp>
        <p:nvSpPr>
          <p:cNvPr id="8" name="Text 6"/>
          <p:cNvSpPr/>
          <p:nvPr/>
        </p:nvSpPr>
        <p:spPr>
          <a:xfrm>
            <a:off x="3200400" y="1645920"/>
            <a:ext cx="5120640" cy="530352"/>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Fair Housing Act — prevailing party may recover reasonable attorney's fees and costs</a:t>
            </a:r>
            <a:endParaRPr lang="en-US" sz="1200" dirty="0"/>
          </a:p>
        </p:txBody>
      </p:sp>
      <p:sp>
        <p:nvSpPr>
          <p:cNvPr id="9" name="Shape 7"/>
          <p:cNvSpPr/>
          <p:nvPr/>
        </p:nvSpPr>
        <p:spPr>
          <a:xfrm>
            <a:off x="640080" y="2240280"/>
            <a:ext cx="7863840" cy="530352"/>
          </a:xfrm>
          <a:prstGeom prst="rect">
            <a:avLst/>
          </a:prstGeom>
          <a:solidFill>
            <a:srgbClr val="F5F0E1"/>
          </a:solidFill>
          <a:ln/>
        </p:spPr>
        <p:txBody>
          <a:bodyPr/>
          <a:lstStyle/>
          <a:p>
            <a:endParaRPr lang="en-US"/>
          </a:p>
        </p:txBody>
      </p:sp>
      <p:sp>
        <p:nvSpPr>
          <p:cNvPr id="10" name="Text 8"/>
          <p:cNvSpPr/>
          <p:nvPr/>
        </p:nvSpPr>
        <p:spPr>
          <a:xfrm>
            <a:off x="777240" y="2240280"/>
            <a:ext cx="2377440" cy="530352"/>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42 U.S.C. § 12205</a:t>
            </a:r>
            <a:endParaRPr lang="en-US" sz="1200" dirty="0"/>
          </a:p>
        </p:txBody>
      </p:sp>
      <p:sp>
        <p:nvSpPr>
          <p:cNvPr id="11" name="Text 9"/>
          <p:cNvSpPr/>
          <p:nvPr/>
        </p:nvSpPr>
        <p:spPr>
          <a:xfrm>
            <a:off x="3200400" y="2240280"/>
            <a:ext cx="5120640" cy="530352"/>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Americans with Disabilities Act — fees including litigation expenses and costs</a:t>
            </a:r>
            <a:endParaRPr lang="en-US" sz="1200" dirty="0"/>
          </a:p>
        </p:txBody>
      </p:sp>
      <p:sp>
        <p:nvSpPr>
          <p:cNvPr id="12" name="Shape 10"/>
          <p:cNvSpPr/>
          <p:nvPr/>
        </p:nvSpPr>
        <p:spPr>
          <a:xfrm>
            <a:off x="640080" y="2834640"/>
            <a:ext cx="7863840" cy="530352"/>
          </a:xfrm>
          <a:prstGeom prst="rect">
            <a:avLst/>
          </a:prstGeom>
          <a:solidFill>
            <a:srgbClr val="FAF8F2"/>
          </a:solidFill>
          <a:ln/>
        </p:spPr>
        <p:txBody>
          <a:bodyPr/>
          <a:lstStyle/>
          <a:p>
            <a:endParaRPr lang="en-US"/>
          </a:p>
        </p:txBody>
      </p:sp>
      <p:sp>
        <p:nvSpPr>
          <p:cNvPr id="13" name="Text 11"/>
          <p:cNvSpPr/>
          <p:nvPr/>
        </p:nvSpPr>
        <p:spPr>
          <a:xfrm>
            <a:off x="777240" y="2834640"/>
            <a:ext cx="2377440" cy="530352"/>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20 U.S.C. § 1415(i)(3)(B)</a:t>
            </a:r>
            <a:endParaRPr lang="en-US" sz="1200" dirty="0"/>
          </a:p>
        </p:txBody>
      </p:sp>
      <p:sp>
        <p:nvSpPr>
          <p:cNvPr id="14" name="Text 12"/>
          <p:cNvSpPr/>
          <p:nvPr/>
        </p:nvSpPr>
        <p:spPr>
          <a:xfrm>
            <a:off x="3200400" y="2834640"/>
            <a:ext cx="5120640" cy="530352"/>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IDEA — fees to prevailing parent of child with disability</a:t>
            </a:r>
            <a:endParaRPr lang="en-US" sz="1200" dirty="0"/>
          </a:p>
        </p:txBody>
      </p:sp>
      <p:sp>
        <p:nvSpPr>
          <p:cNvPr id="15" name="Shape 13"/>
          <p:cNvSpPr/>
          <p:nvPr/>
        </p:nvSpPr>
        <p:spPr>
          <a:xfrm>
            <a:off x="640080" y="3429000"/>
            <a:ext cx="7863840" cy="530352"/>
          </a:xfrm>
          <a:prstGeom prst="rect">
            <a:avLst/>
          </a:prstGeom>
          <a:solidFill>
            <a:srgbClr val="F5F0E1"/>
          </a:solidFill>
          <a:ln/>
        </p:spPr>
        <p:txBody>
          <a:bodyPr/>
          <a:lstStyle/>
          <a:p>
            <a:endParaRPr lang="en-US"/>
          </a:p>
        </p:txBody>
      </p:sp>
      <p:sp>
        <p:nvSpPr>
          <p:cNvPr id="16" name="Text 14"/>
          <p:cNvSpPr/>
          <p:nvPr/>
        </p:nvSpPr>
        <p:spPr>
          <a:xfrm>
            <a:off x="777240" y="3429000"/>
            <a:ext cx="2377440" cy="530352"/>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28 U.S.C. § 2412</a:t>
            </a:r>
            <a:endParaRPr lang="en-US" sz="1200" dirty="0"/>
          </a:p>
        </p:txBody>
      </p:sp>
      <p:sp>
        <p:nvSpPr>
          <p:cNvPr id="17" name="Text 15"/>
          <p:cNvSpPr/>
          <p:nvPr/>
        </p:nvSpPr>
        <p:spPr>
          <a:xfrm>
            <a:off x="3200400" y="3429000"/>
            <a:ext cx="5120640" cy="530352"/>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Equal Access to Justice Act (EAJA) — fees against the federal government</a:t>
            </a:r>
            <a:endParaRPr lang="en-US" sz="1200" dirty="0"/>
          </a:p>
        </p:txBody>
      </p:sp>
      <p:sp>
        <p:nvSpPr>
          <p:cNvPr id="18" name="Shape 16"/>
          <p:cNvSpPr/>
          <p:nvPr/>
        </p:nvSpPr>
        <p:spPr>
          <a:xfrm>
            <a:off x="640080" y="4023360"/>
            <a:ext cx="7863840" cy="530352"/>
          </a:xfrm>
          <a:prstGeom prst="rect">
            <a:avLst/>
          </a:prstGeom>
          <a:solidFill>
            <a:srgbClr val="FAF8F2"/>
          </a:solidFill>
          <a:ln/>
        </p:spPr>
        <p:txBody>
          <a:bodyPr/>
          <a:lstStyle/>
          <a:p>
            <a:endParaRPr lang="en-US"/>
          </a:p>
        </p:txBody>
      </p:sp>
      <p:sp>
        <p:nvSpPr>
          <p:cNvPr id="19" name="Text 17"/>
          <p:cNvSpPr/>
          <p:nvPr/>
        </p:nvSpPr>
        <p:spPr>
          <a:xfrm>
            <a:off x="777240" y="4023360"/>
            <a:ext cx="2377440" cy="530352"/>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29 U.S.C. § 794a</a:t>
            </a:r>
            <a:endParaRPr lang="en-US" sz="1200" dirty="0"/>
          </a:p>
        </p:txBody>
      </p:sp>
      <p:sp>
        <p:nvSpPr>
          <p:cNvPr id="20" name="Text 18"/>
          <p:cNvSpPr/>
          <p:nvPr/>
        </p:nvSpPr>
        <p:spPr>
          <a:xfrm>
            <a:off x="3200400" y="4023360"/>
            <a:ext cx="5120640" cy="530352"/>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Rehabilitation Act § 505 — fees in disability discrimination cases</a:t>
            </a:r>
            <a:endParaRPr lang="en-US" sz="12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3000" b="1" dirty="0">
                <a:solidFill>
                  <a:srgbClr val="1B3A2D"/>
                </a:solidFill>
                <a:latin typeface="Georgia" pitchFamily="34" charset="0"/>
                <a:ea typeface="Georgia" pitchFamily="34" charset="-122"/>
                <a:cs typeface="Georgia" pitchFamily="34" charset="-120"/>
              </a:rPr>
              <a:t>42 U.S.C. § 1988 — The Cornerstone</a:t>
            </a:r>
            <a:endParaRPr lang="en-US" sz="3000" dirty="0"/>
          </a:p>
        </p:txBody>
      </p:sp>
      <p:sp>
        <p:nvSpPr>
          <p:cNvPr id="3" name="Shape 1"/>
          <p:cNvSpPr/>
          <p:nvPr/>
        </p:nvSpPr>
        <p:spPr>
          <a:xfrm>
            <a:off x="640080" y="1051560"/>
            <a:ext cx="7863840" cy="1097280"/>
          </a:xfrm>
          <a:prstGeom prst="rect">
            <a:avLst/>
          </a:prstGeom>
          <a:solidFill>
            <a:srgbClr val="1B3A2D"/>
          </a:solidFill>
          <a:ln/>
        </p:spPr>
        <p:txBody>
          <a:bodyPr/>
          <a:lstStyle/>
          <a:p>
            <a:endParaRPr lang="en-US"/>
          </a:p>
        </p:txBody>
      </p:sp>
      <p:sp>
        <p:nvSpPr>
          <p:cNvPr id="4" name="Text 2"/>
          <p:cNvSpPr/>
          <p:nvPr/>
        </p:nvSpPr>
        <p:spPr>
          <a:xfrm>
            <a:off x="822960" y="1097280"/>
            <a:ext cx="7498080" cy="1005840"/>
          </a:xfrm>
          <a:prstGeom prst="rect">
            <a:avLst/>
          </a:prstGeom>
          <a:noFill/>
          <a:ln/>
        </p:spPr>
        <p:txBody>
          <a:bodyPr wrap="square" rtlCol="0" anchor="ctr"/>
          <a:lstStyle/>
          <a:p>
            <a:pPr marL="0" indent="0">
              <a:buNone/>
            </a:pPr>
            <a:r>
              <a:rPr lang="en-US" sz="1400" i="1" dirty="0">
                <a:solidFill>
                  <a:srgbClr val="F5F0E1"/>
                </a:solidFill>
                <a:latin typeface="Georgia" pitchFamily="34" charset="0"/>
                <a:ea typeface="Georgia" pitchFamily="34" charset="-122"/>
                <a:cs typeface="Georgia" pitchFamily="34" charset="-120"/>
              </a:rPr>
              <a:t>"The court, in its discretion, may allow the prevailing party, other than the United States, a reasonable attorney's fee as part of the costs."</a:t>
            </a:r>
            <a:endParaRPr lang="en-US" sz="1400" dirty="0"/>
          </a:p>
        </p:txBody>
      </p:sp>
      <p:sp>
        <p:nvSpPr>
          <p:cNvPr id="5" name="Text 3"/>
          <p:cNvSpPr/>
          <p:nvPr/>
        </p:nvSpPr>
        <p:spPr>
          <a:xfrm>
            <a:off x="640080" y="2377440"/>
            <a:ext cx="3657600" cy="365760"/>
          </a:xfrm>
          <a:prstGeom prst="rect">
            <a:avLst/>
          </a:prstGeom>
          <a:noFill/>
          <a:ln/>
        </p:spPr>
        <p:txBody>
          <a:bodyPr wrap="square" lIns="0" tIns="0" rIns="0" bIns="0" rtlCol="0" anchor="ctr"/>
          <a:lstStyle/>
          <a:p>
            <a:pPr marL="0" indent="0">
              <a:buNone/>
            </a:pPr>
            <a:r>
              <a:rPr lang="en-US" sz="1600" b="1" dirty="0">
                <a:solidFill>
                  <a:srgbClr val="C8A951"/>
                </a:solidFill>
                <a:latin typeface="Georgia" pitchFamily="34" charset="0"/>
                <a:ea typeface="Georgia" pitchFamily="34" charset="-122"/>
                <a:cs typeface="Georgia" pitchFamily="34" charset="-120"/>
              </a:rPr>
              <a:t>Covered Statutes</a:t>
            </a:r>
            <a:endParaRPr lang="en-US" sz="1600" dirty="0"/>
          </a:p>
        </p:txBody>
      </p:sp>
      <p:sp>
        <p:nvSpPr>
          <p:cNvPr id="6" name="Text 4"/>
          <p:cNvSpPr/>
          <p:nvPr/>
        </p:nvSpPr>
        <p:spPr>
          <a:xfrm>
            <a:off x="640080" y="2788920"/>
            <a:ext cx="3840480" cy="164592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 1981 — Racial discrimination in contracts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 1982 — Equal property rights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 1983 — Deprivation of rights under color of law</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 1985-1986 — Civil rights conspiracies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Title VI, Title IX, RFRA, RLUIPA</a:t>
            </a:r>
            <a:endParaRPr lang="en-US" sz="1200" dirty="0"/>
          </a:p>
        </p:txBody>
      </p:sp>
      <p:sp>
        <p:nvSpPr>
          <p:cNvPr id="7" name="Text 5"/>
          <p:cNvSpPr/>
          <p:nvPr/>
        </p:nvSpPr>
        <p:spPr>
          <a:xfrm>
            <a:off x="4846320" y="2377440"/>
            <a:ext cx="3657600" cy="365760"/>
          </a:xfrm>
          <a:prstGeom prst="rect">
            <a:avLst/>
          </a:prstGeom>
          <a:noFill/>
          <a:ln/>
        </p:spPr>
        <p:txBody>
          <a:bodyPr wrap="square" lIns="0" tIns="0" rIns="0" bIns="0" rtlCol="0" anchor="ctr"/>
          <a:lstStyle/>
          <a:p>
            <a:pPr marL="0" indent="0">
              <a:buNone/>
            </a:pPr>
            <a:r>
              <a:rPr lang="en-US" sz="1600" b="1" dirty="0">
                <a:solidFill>
                  <a:srgbClr val="C8A951"/>
                </a:solidFill>
                <a:latin typeface="Georgia" pitchFamily="34" charset="0"/>
                <a:ea typeface="Georgia" pitchFamily="34" charset="-122"/>
                <a:cs typeface="Georgia" pitchFamily="34" charset="-120"/>
              </a:rPr>
              <a:t>Prevailing Party Standard</a:t>
            </a:r>
            <a:endParaRPr lang="en-US" sz="1600" dirty="0"/>
          </a:p>
        </p:txBody>
      </p:sp>
      <p:sp>
        <p:nvSpPr>
          <p:cNvPr id="8" name="Text 6"/>
          <p:cNvSpPr/>
          <p:nvPr/>
        </p:nvSpPr>
        <p:spPr>
          <a:xfrm>
            <a:off x="4846320" y="2788920"/>
            <a:ext cx="3840480" cy="164592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Must obtain enforceable judgment on the merits or court-ordered consent decree</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Judicial act must materially change the legal relationship between the parties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Catalyst theory — voluntary change by defendant may not suffice in federal court</a:t>
            </a:r>
            <a:endParaRPr lang="en-US" sz="12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800" b="1" dirty="0">
                <a:solidFill>
                  <a:srgbClr val="1B3A2D"/>
                </a:solidFill>
                <a:latin typeface="Georgia" pitchFamily="34" charset="0"/>
                <a:ea typeface="Georgia" pitchFamily="34" charset="-122"/>
                <a:cs typeface="Georgia" pitchFamily="34" charset="-120"/>
              </a:rPr>
              <a:t>EAJA, IDEA &amp; Other Key Federal Statutes</a:t>
            </a:r>
            <a:endParaRPr lang="en-US" sz="2800" dirty="0"/>
          </a:p>
        </p:txBody>
      </p:sp>
      <p:sp>
        <p:nvSpPr>
          <p:cNvPr id="3" name="Shape 1"/>
          <p:cNvSpPr/>
          <p:nvPr/>
        </p:nvSpPr>
        <p:spPr>
          <a:xfrm>
            <a:off x="640080" y="1143000"/>
            <a:ext cx="3657600" cy="164592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4" name="Text 2"/>
          <p:cNvSpPr/>
          <p:nvPr/>
        </p:nvSpPr>
        <p:spPr>
          <a:xfrm>
            <a:off x="822960" y="1188720"/>
            <a:ext cx="3291840" cy="320040"/>
          </a:xfrm>
          <a:prstGeom prst="rect">
            <a:avLst/>
          </a:prstGeom>
          <a:noFill/>
          <a:ln/>
        </p:spPr>
        <p:txBody>
          <a:bodyPr wrap="square" lIns="0" tIns="0" rIns="0" bIns="0" rtlCol="0" anchor="ctr"/>
          <a:lstStyle/>
          <a:p>
            <a:pPr marL="0" indent="0">
              <a:buNone/>
            </a:pPr>
            <a:r>
              <a:rPr lang="en-US" sz="1500" b="1" dirty="0">
                <a:solidFill>
                  <a:srgbClr val="1B3A2D"/>
                </a:solidFill>
                <a:latin typeface="Georgia" pitchFamily="34" charset="0"/>
                <a:ea typeface="Georgia" pitchFamily="34" charset="-122"/>
                <a:cs typeface="Georgia" pitchFamily="34" charset="-120"/>
              </a:rPr>
              <a:t>Equal Access to Justice Act</a:t>
            </a:r>
            <a:endParaRPr lang="en-US" sz="1500" dirty="0"/>
          </a:p>
        </p:txBody>
      </p:sp>
      <p:sp>
        <p:nvSpPr>
          <p:cNvPr id="5" name="Text 3"/>
          <p:cNvSpPr/>
          <p:nvPr/>
        </p:nvSpPr>
        <p:spPr>
          <a:xfrm>
            <a:off x="822960" y="1554480"/>
            <a:ext cx="3291840" cy="109728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28 U.S.C. § 2412 — fees against the U.S. government</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Prevailing party recovers unless government's position was "substantially justified"</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Also covers administrative proceedings under 5 U.S.C. § 504</a:t>
            </a:r>
            <a:endParaRPr lang="en-US" sz="1200" dirty="0"/>
          </a:p>
        </p:txBody>
      </p:sp>
      <p:sp>
        <p:nvSpPr>
          <p:cNvPr id="6" name="Shape 4"/>
          <p:cNvSpPr/>
          <p:nvPr/>
        </p:nvSpPr>
        <p:spPr>
          <a:xfrm>
            <a:off x="4846320" y="1143000"/>
            <a:ext cx="3657600" cy="164592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7" name="Text 5"/>
          <p:cNvSpPr/>
          <p:nvPr/>
        </p:nvSpPr>
        <p:spPr>
          <a:xfrm>
            <a:off x="5029200" y="1188720"/>
            <a:ext cx="3291840" cy="320040"/>
          </a:xfrm>
          <a:prstGeom prst="rect">
            <a:avLst/>
          </a:prstGeom>
          <a:noFill/>
          <a:ln/>
        </p:spPr>
        <p:txBody>
          <a:bodyPr wrap="square" lIns="0" tIns="0" rIns="0" bIns="0" rtlCol="0" anchor="ctr"/>
          <a:lstStyle/>
          <a:p>
            <a:pPr marL="0" indent="0">
              <a:buNone/>
            </a:pPr>
            <a:r>
              <a:rPr lang="en-US" sz="1500" b="1" dirty="0">
                <a:solidFill>
                  <a:srgbClr val="1B3A2D"/>
                </a:solidFill>
                <a:latin typeface="Georgia" pitchFamily="34" charset="0"/>
                <a:ea typeface="Georgia" pitchFamily="34" charset="-122"/>
                <a:cs typeface="Georgia" pitchFamily="34" charset="-120"/>
              </a:rPr>
              <a:t>IDEA — Special Education</a:t>
            </a:r>
            <a:endParaRPr lang="en-US" sz="1500" dirty="0"/>
          </a:p>
        </p:txBody>
      </p:sp>
      <p:sp>
        <p:nvSpPr>
          <p:cNvPr id="8" name="Text 6"/>
          <p:cNvSpPr/>
          <p:nvPr/>
        </p:nvSpPr>
        <p:spPr>
          <a:xfrm>
            <a:off x="5029200" y="1554480"/>
            <a:ext cx="3291840" cy="109728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20 U.S.C. § 1415(i)(3)(B) — fees to prevailing parents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Rates based on prevailing community rates; no bonus or multiplier allowed</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Expert fees not recoverable (Arlington Central v. Murphy, 2006)</a:t>
            </a:r>
            <a:endParaRPr lang="en-US" sz="1200" dirty="0"/>
          </a:p>
        </p:txBody>
      </p:sp>
      <p:sp>
        <p:nvSpPr>
          <p:cNvPr id="9" name="Shape 7"/>
          <p:cNvSpPr/>
          <p:nvPr/>
        </p:nvSpPr>
        <p:spPr>
          <a:xfrm>
            <a:off x="640080" y="3108960"/>
            <a:ext cx="3657600" cy="128016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0" name="Text 8"/>
          <p:cNvSpPr/>
          <p:nvPr/>
        </p:nvSpPr>
        <p:spPr>
          <a:xfrm>
            <a:off x="822960" y="3154680"/>
            <a:ext cx="3291840" cy="320040"/>
          </a:xfrm>
          <a:prstGeom prst="rect">
            <a:avLst/>
          </a:prstGeom>
          <a:noFill/>
          <a:ln/>
        </p:spPr>
        <p:txBody>
          <a:bodyPr wrap="square" lIns="0" tIns="0" rIns="0" bIns="0" rtlCol="0" anchor="ctr"/>
          <a:lstStyle/>
          <a:p>
            <a:pPr marL="0" indent="0">
              <a:buNone/>
            </a:pPr>
            <a:r>
              <a:rPr lang="en-US" sz="1500" b="1" dirty="0">
                <a:solidFill>
                  <a:srgbClr val="1B3A2D"/>
                </a:solidFill>
                <a:latin typeface="Georgia" pitchFamily="34" charset="0"/>
                <a:ea typeface="Georgia" pitchFamily="34" charset="-122"/>
                <a:cs typeface="Georgia" pitchFamily="34" charset="-120"/>
              </a:rPr>
              <a:t>Fair Housing Act</a:t>
            </a:r>
            <a:endParaRPr lang="en-US" sz="1500" dirty="0"/>
          </a:p>
        </p:txBody>
      </p:sp>
      <p:sp>
        <p:nvSpPr>
          <p:cNvPr id="11" name="Text 9"/>
          <p:cNvSpPr/>
          <p:nvPr/>
        </p:nvSpPr>
        <p:spPr>
          <a:xfrm>
            <a:off x="822960" y="3520440"/>
            <a:ext cx="3291840" cy="73152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42 U.S.C. § 3613(c)(2) — attorney's fees to prevailing party</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Applies in housing discrimination enforcement actions</a:t>
            </a:r>
            <a:endParaRPr lang="en-US" sz="1200" dirty="0"/>
          </a:p>
        </p:txBody>
      </p:sp>
      <p:sp>
        <p:nvSpPr>
          <p:cNvPr id="12" name="Shape 10"/>
          <p:cNvSpPr/>
          <p:nvPr/>
        </p:nvSpPr>
        <p:spPr>
          <a:xfrm>
            <a:off x="4846320" y="3108960"/>
            <a:ext cx="3657600" cy="128016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3" name="Text 11"/>
          <p:cNvSpPr/>
          <p:nvPr/>
        </p:nvSpPr>
        <p:spPr>
          <a:xfrm>
            <a:off x="5029200" y="3154680"/>
            <a:ext cx="3291840" cy="320040"/>
          </a:xfrm>
          <a:prstGeom prst="rect">
            <a:avLst/>
          </a:prstGeom>
          <a:noFill/>
          <a:ln/>
        </p:spPr>
        <p:txBody>
          <a:bodyPr wrap="square" lIns="0" tIns="0" rIns="0" bIns="0" rtlCol="0" anchor="ctr"/>
          <a:lstStyle/>
          <a:p>
            <a:pPr marL="0" indent="0">
              <a:buNone/>
            </a:pPr>
            <a:r>
              <a:rPr lang="en-US" sz="1500" b="1" dirty="0">
                <a:solidFill>
                  <a:srgbClr val="1B3A2D"/>
                </a:solidFill>
                <a:latin typeface="Georgia" pitchFamily="34" charset="0"/>
                <a:ea typeface="Georgia" pitchFamily="34" charset="-122"/>
                <a:cs typeface="Georgia" pitchFamily="34" charset="-120"/>
              </a:rPr>
              <a:t>ADA &amp; Rehabilitation Act</a:t>
            </a:r>
            <a:endParaRPr lang="en-US" sz="1500" dirty="0"/>
          </a:p>
        </p:txBody>
      </p:sp>
      <p:sp>
        <p:nvSpPr>
          <p:cNvPr id="14" name="Text 12"/>
          <p:cNvSpPr/>
          <p:nvPr/>
        </p:nvSpPr>
        <p:spPr>
          <a:xfrm>
            <a:off x="5029200" y="3520440"/>
            <a:ext cx="3291840" cy="73152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42 U.S.C. § 12205 — fees including litigation expenses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U.S. is liable for fees "same as a private individual"</a:t>
            </a:r>
            <a:endParaRPr lang="en-US" sz="12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40080" y="1371600"/>
            <a:ext cx="4572000" cy="411480"/>
          </a:xfrm>
          <a:prstGeom prst="rect">
            <a:avLst/>
          </a:prstGeom>
          <a:noFill/>
          <a:ln/>
        </p:spPr>
        <p:txBody>
          <a:bodyPr wrap="square" lIns="0" tIns="0" rIns="0" bIns="0" rtlCol="0" anchor="ctr"/>
          <a:lstStyle/>
          <a:p>
            <a:pPr marL="0" indent="0">
              <a:buNone/>
            </a:pPr>
            <a:r>
              <a:rPr lang="en-US" sz="1400" kern="0" spc="400" dirty="0">
                <a:solidFill>
                  <a:srgbClr val="C8A951"/>
                </a:solidFill>
                <a:latin typeface="Calibri" pitchFamily="34" charset="0"/>
                <a:ea typeface="Calibri" pitchFamily="34" charset="-122"/>
                <a:cs typeface="Calibri" pitchFamily="34" charset="-120"/>
              </a:rPr>
              <a:t>SECTION III</a:t>
            </a:r>
            <a:endParaRPr lang="en-US" sz="1400" dirty="0"/>
          </a:p>
        </p:txBody>
      </p:sp>
      <p:sp>
        <p:nvSpPr>
          <p:cNvPr id="3" name="Text 1"/>
          <p:cNvSpPr/>
          <p:nvPr/>
        </p:nvSpPr>
        <p:spPr>
          <a:xfrm>
            <a:off x="640080" y="2103120"/>
            <a:ext cx="7315200" cy="914400"/>
          </a:xfrm>
          <a:prstGeom prst="rect">
            <a:avLst/>
          </a:prstGeom>
          <a:noFill/>
          <a:ln/>
        </p:spPr>
        <p:txBody>
          <a:bodyPr wrap="square" lIns="0" tIns="0" rIns="0" bIns="0" rtlCol="0" anchor="ctr"/>
          <a:lstStyle/>
          <a:p>
            <a:pPr marL="0" indent="0">
              <a:buNone/>
            </a:pPr>
            <a:r>
              <a:rPr lang="en-US" sz="3600" b="1" dirty="0">
                <a:solidFill>
                  <a:srgbClr val="F5F0E1"/>
                </a:solidFill>
                <a:latin typeface="Georgia" pitchFamily="34" charset="0"/>
                <a:ea typeface="Georgia" pitchFamily="34" charset="-122"/>
                <a:cs typeface="Georgia" pitchFamily="34" charset="-120"/>
              </a:rPr>
              <a:t>Key Federal Court Decisions</a:t>
            </a:r>
            <a:endParaRPr lang="en-US" sz="3600" dirty="0"/>
          </a:p>
        </p:txBody>
      </p:sp>
      <p:sp>
        <p:nvSpPr>
          <p:cNvPr id="4" name="Text 2"/>
          <p:cNvSpPr/>
          <p:nvPr/>
        </p:nvSpPr>
        <p:spPr>
          <a:xfrm>
            <a:off x="640080" y="3200400"/>
            <a:ext cx="7315200" cy="457200"/>
          </a:xfrm>
          <a:prstGeom prst="rect">
            <a:avLst/>
          </a:prstGeom>
          <a:noFill/>
          <a:ln/>
        </p:spPr>
        <p:txBody>
          <a:bodyPr wrap="square" lIns="0" tIns="0" rIns="0" bIns="0" rtlCol="0" anchor="ctr"/>
          <a:lstStyle/>
          <a:p>
            <a:pPr marL="0" indent="0">
              <a:buNone/>
            </a:pPr>
            <a:r>
              <a:rPr lang="en-US" sz="1400" i="1" dirty="0">
                <a:solidFill>
                  <a:srgbClr val="E8D9A0"/>
                </a:solidFill>
                <a:latin typeface="Calibri" pitchFamily="34" charset="0"/>
                <a:ea typeface="Calibri" pitchFamily="34" charset="-122"/>
                <a:cs typeface="Calibri" pitchFamily="34" charset="-120"/>
              </a:rPr>
              <a:t>The trilogy that defines attorney's fee jurisprudence</a:t>
            </a:r>
            <a:endParaRPr lang="en-US" sz="14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600" b="1" dirty="0">
                <a:solidFill>
                  <a:srgbClr val="1B3A2D"/>
                </a:solidFill>
                <a:latin typeface="Georgia" pitchFamily="34" charset="0"/>
                <a:ea typeface="Georgia" pitchFamily="34" charset="-122"/>
                <a:cs typeface="Georgia" pitchFamily="34" charset="-120"/>
              </a:rPr>
              <a:t>Hensley v. Eckerhart, 461 U.S. 424 (1983)</a:t>
            </a:r>
            <a:endParaRPr lang="en-US" sz="2600" dirty="0"/>
          </a:p>
        </p:txBody>
      </p:sp>
      <p:sp>
        <p:nvSpPr>
          <p:cNvPr id="3" name="Shape 1"/>
          <p:cNvSpPr/>
          <p:nvPr/>
        </p:nvSpPr>
        <p:spPr>
          <a:xfrm>
            <a:off x="640080" y="1051560"/>
            <a:ext cx="7863840" cy="822960"/>
          </a:xfrm>
          <a:prstGeom prst="rect">
            <a:avLst/>
          </a:prstGeom>
          <a:solidFill>
            <a:srgbClr val="1B3A2D"/>
          </a:solidFill>
          <a:ln/>
        </p:spPr>
        <p:txBody>
          <a:bodyPr/>
          <a:lstStyle/>
          <a:p>
            <a:endParaRPr lang="en-US"/>
          </a:p>
        </p:txBody>
      </p:sp>
      <p:sp>
        <p:nvSpPr>
          <p:cNvPr id="4" name="Text 2"/>
          <p:cNvSpPr/>
          <p:nvPr/>
        </p:nvSpPr>
        <p:spPr>
          <a:xfrm>
            <a:off x="822960" y="1097280"/>
            <a:ext cx="7498080" cy="731520"/>
          </a:xfrm>
          <a:prstGeom prst="rect">
            <a:avLst/>
          </a:prstGeom>
          <a:noFill/>
          <a:ln/>
        </p:spPr>
        <p:txBody>
          <a:bodyPr wrap="square" rtlCol="0" anchor="ctr"/>
          <a:lstStyle/>
          <a:p>
            <a:pPr marL="0" indent="0">
              <a:buNone/>
            </a:pPr>
            <a:r>
              <a:rPr lang="en-US" sz="1400" b="1" dirty="0">
                <a:solidFill>
                  <a:srgbClr val="F5F0E1"/>
                </a:solidFill>
                <a:latin typeface="Calibri" pitchFamily="34" charset="0"/>
                <a:ea typeface="Calibri" pitchFamily="34" charset="-122"/>
                <a:cs typeface="Calibri" pitchFamily="34" charset="-120"/>
              </a:rPr>
              <a:t>The case specifically answered a major legal question: How do you calculate fees when a plaintiff only wins part of their lawsuit?</a:t>
            </a:r>
            <a:endParaRPr lang="en-US" sz="1400" dirty="0"/>
          </a:p>
        </p:txBody>
      </p:sp>
      <p:sp>
        <p:nvSpPr>
          <p:cNvPr id="5" name="Text 3"/>
          <p:cNvSpPr/>
          <p:nvPr/>
        </p:nvSpPr>
        <p:spPr>
          <a:xfrm>
            <a:off x="640080" y="2103120"/>
            <a:ext cx="3840480" cy="365760"/>
          </a:xfrm>
          <a:prstGeom prst="rect">
            <a:avLst/>
          </a:prstGeom>
          <a:noFill/>
          <a:ln/>
        </p:spPr>
        <p:txBody>
          <a:bodyPr wrap="square" lIns="0" tIns="0" rIns="0" bIns="0" rtlCol="0" anchor="ctr"/>
          <a:lstStyle/>
          <a:p>
            <a:pPr marL="0" indent="0">
              <a:buNone/>
            </a:pPr>
            <a:r>
              <a:rPr lang="en-US" sz="1600" b="1" dirty="0">
                <a:solidFill>
                  <a:srgbClr val="C8A951"/>
                </a:solidFill>
                <a:latin typeface="Georgia" pitchFamily="34" charset="0"/>
                <a:ea typeface="Georgia" pitchFamily="34" charset="-122"/>
                <a:cs typeface="Georgia" pitchFamily="34" charset="-120"/>
              </a:rPr>
              <a:t>Key Holdings</a:t>
            </a:r>
            <a:endParaRPr lang="en-US" sz="1600" dirty="0"/>
          </a:p>
        </p:txBody>
      </p:sp>
      <p:sp>
        <p:nvSpPr>
          <p:cNvPr id="6" name="Text 4"/>
          <p:cNvSpPr/>
          <p:nvPr/>
        </p:nvSpPr>
        <p:spPr>
          <a:xfrm>
            <a:off x="640080" y="2514600"/>
            <a:ext cx="3931920" cy="1920240"/>
          </a:xfrm>
          <a:prstGeom prst="rect">
            <a:avLst/>
          </a:prstGeom>
          <a:noFill/>
          <a:ln/>
        </p:spPr>
        <p:txBody>
          <a:bodyPr wrap="square" rtlCol="0" anchor="ctr"/>
          <a:lstStyle/>
          <a:p>
            <a:pPr marL="342900" indent="-342900">
              <a:spcAft>
                <a:spcPts val="600"/>
              </a:spcAft>
              <a:buSzPct val="100000"/>
              <a:buChar char="•"/>
            </a:pPr>
            <a:r>
              <a:rPr lang="en-US" sz="1300" dirty="0">
                <a:solidFill>
                  <a:srgbClr val="1E1E1E"/>
                </a:solidFill>
                <a:latin typeface="Calibri" pitchFamily="34" charset="0"/>
                <a:ea typeface="Calibri" pitchFamily="34" charset="-122"/>
                <a:cs typeface="Calibri" pitchFamily="34" charset="-120"/>
              </a:rPr>
              <a:t>Reasonable hours × reasonable rate = the lodestar</a:t>
            </a:r>
            <a:endParaRPr lang="en-US" sz="1300" dirty="0"/>
          </a:p>
          <a:p>
            <a:pPr marL="342900" indent="-342900">
              <a:spcAft>
                <a:spcPts val="600"/>
              </a:spcAft>
              <a:buSzPct val="100000"/>
              <a:buChar char="•"/>
            </a:pPr>
            <a:r>
              <a:rPr lang="en-US" sz="1300" dirty="0">
                <a:solidFill>
                  <a:srgbClr val="1E1E1E"/>
                </a:solidFill>
                <a:latin typeface="Calibri" pitchFamily="34" charset="0"/>
                <a:ea typeface="Calibri" pitchFamily="34" charset="-122"/>
                <a:cs typeface="Calibri" pitchFamily="34" charset="-120"/>
              </a:rPr>
              <a:t>Extent of success is a "crucial factor" in determining the fee amount</a:t>
            </a:r>
            <a:endParaRPr lang="en-US" sz="1300" dirty="0"/>
          </a:p>
          <a:p>
            <a:pPr marL="342900" indent="-342900">
              <a:spcAft>
                <a:spcPts val="600"/>
              </a:spcAft>
              <a:buSzPct val="100000"/>
              <a:buChar char="•"/>
            </a:pPr>
            <a:r>
              <a:rPr lang="en-US" sz="1300" dirty="0">
                <a:solidFill>
                  <a:srgbClr val="1E1E1E"/>
                </a:solidFill>
                <a:latin typeface="Calibri" pitchFamily="34" charset="0"/>
                <a:ea typeface="Calibri" pitchFamily="34" charset="-122"/>
                <a:cs typeface="Calibri" pitchFamily="34" charset="-120"/>
              </a:rPr>
              <a:t>Hours on unsuccessful, unrelated claims should be excluded</a:t>
            </a:r>
            <a:endParaRPr lang="en-US" sz="1300" dirty="0"/>
          </a:p>
          <a:p>
            <a:pPr marL="342900" indent="-342900">
              <a:spcAft>
                <a:spcPts val="600"/>
              </a:spcAft>
              <a:buSzPct val="100000"/>
              <a:buChar char="•"/>
            </a:pPr>
            <a:r>
              <a:rPr lang="en-US" sz="1300" dirty="0">
                <a:solidFill>
                  <a:srgbClr val="1E1E1E"/>
                </a:solidFill>
                <a:latin typeface="Calibri" pitchFamily="34" charset="0"/>
                <a:ea typeface="Calibri" pitchFamily="34" charset="-122"/>
                <a:cs typeface="Calibri" pitchFamily="34" charset="-120"/>
              </a:rPr>
              <a:t>Related claims — don't reduce fees simply because court didn't adopt every contention</a:t>
            </a:r>
            <a:endParaRPr lang="en-US" sz="1300" dirty="0"/>
          </a:p>
        </p:txBody>
      </p:sp>
      <p:sp>
        <p:nvSpPr>
          <p:cNvPr id="7" name="Text 5"/>
          <p:cNvSpPr/>
          <p:nvPr/>
        </p:nvSpPr>
        <p:spPr>
          <a:xfrm>
            <a:off x="4846320" y="2103120"/>
            <a:ext cx="3657600" cy="365760"/>
          </a:xfrm>
          <a:prstGeom prst="rect">
            <a:avLst/>
          </a:prstGeom>
          <a:noFill/>
          <a:ln/>
        </p:spPr>
        <p:txBody>
          <a:bodyPr wrap="square" lIns="0" tIns="0" rIns="0" bIns="0" rtlCol="0" anchor="ctr"/>
          <a:lstStyle/>
          <a:p>
            <a:pPr marL="0" indent="0">
              <a:buNone/>
            </a:pPr>
            <a:r>
              <a:rPr lang="en-US" sz="1600" b="1" dirty="0">
                <a:solidFill>
                  <a:srgbClr val="C8A951"/>
                </a:solidFill>
                <a:latin typeface="Georgia" pitchFamily="34" charset="0"/>
                <a:ea typeface="Georgia" pitchFamily="34" charset="-122"/>
                <a:cs typeface="Georgia" pitchFamily="34" charset="-120"/>
              </a:rPr>
              <a:t>Practical Takeaway</a:t>
            </a:r>
            <a:endParaRPr lang="en-US" sz="1600" dirty="0"/>
          </a:p>
        </p:txBody>
      </p:sp>
      <p:sp>
        <p:nvSpPr>
          <p:cNvPr id="8" name="Shape 6"/>
          <p:cNvSpPr/>
          <p:nvPr/>
        </p:nvSpPr>
        <p:spPr>
          <a:xfrm>
            <a:off x="4846320" y="2514600"/>
            <a:ext cx="3657600" cy="182880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9" name="Text 7"/>
          <p:cNvSpPr/>
          <p:nvPr/>
        </p:nvSpPr>
        <p:spPr>
          <a:xfrm>
            <a:off x="5029200" y="2606040"/>
            <a:ext cx="3291840" cy="164592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Document the relationship between claims so fees aren't reduced for unsuccessful but related theories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Track time by claim/issue to defend against challenges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"Limited success" = reduced fees — tie your hours to results obtained</a:t>
            </a:r>
            <a:endParaRPr lang="en-US" sz="1200" dirty="0"/>
          </a:p>
        </p:txBody>
      </p:sp>
      <p:sp>
        <p:nvSpPr>
          <p:cNvPr id="20" name="North Star Accent"/>
          <p:cNvSpPr/>
          <p:nvPr/>
        </p:nvSpPr>
        <p:spPr>
          <a:xfrm>
            <a:off x="7694762" y="3856008"/>
            <a:ext cx="809158" cy="935448"/>
          </a:xfrm>
          <a:prstGeom prst="star4">
            <a:avLst>
              <a:gd name="adj" fmla="val 10000"/>
            </a:avLst>
          </a:prstGeom>
          <a:solidFill>
            <a:srgbClr val="C8A951">
              <a:alpha val="65000"/>
            </a:srgbClr>
          </a:solidFill>
          <a:ln>
            <a:noFill/>
          </a:ln>
        </p:spPr>
        <p:txBody>
          <a:bodyPr/>
          <a:lstStyle/>
          <a:p>
            <a:endParaRPr lang="en-US"/>
          </a:p>
        </p:txBody>
      </p:sp>
      <p:sp>
        <p:nvSpPr>
          <p:cNvPr id="21" name="North Star Accent Small"/>
          <p:cNvSpPr/>
          <p:nvPr/>
        </p:nvSpPr>
        <p:spPr>
          <a:xfrm>
            <a:off x="7863840" y="4562856"/>
            <a:ext cx="155448" cy="155448"/>
          </a:xfrm>
          <a:prstGeom prst="star4">
            <a:avLst>
              <a:gd name="adj" fmla="val 10000"/>
            </a:avLst>
          </a:prstGeom>
          <a:solidFill>
            <a:srgbClr val="C8A951">
              <a:alpha val="45000"/>
            </a:srgbClr>
          </a:solidFill>
          <a:ln>
            <a:noFill/>
          </a:ln>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32CA5-6B46-17DD-1992-C6860C18350A}"/>
              </a:ext>
            </a:extLst>
          </p:cNvPr>
          <p:cNvSpPr>
            <a:spLocks noGrp="1"/>
          </p:cNvSpPr>
          <p:nvPr>
            <p:ph type="title"/>
          </p:nvPr>
        </p:nvSpPr>
        <p:spPr/>
        <p:txBody>
          <a:bodyPr/>
          <a:lstStyle/>
          <a:p>
            <a:r>
              <a:rPr lang="en-US" dirty="0"/>
              <a:t>Can an LSC funded program ask for attorney’s fees?</a:t>
            </a:r>
          </a:p>
        </p:txBody>
      </p:sp>
      <p:sp>
        <p:nvSpPr>
          <p:cNvPr id="3" name="Content Placeholder 2">
            <a:extLst>
              <a:ext uri="{FF2B5EF4-FFF2-40B4-BE49-F238E27FC236}">
                <a16:creationId xmlns:a16="http://schemas.microsoft.com/office/drawing/2014/main" id="{F8BA9839-AA1F-0EB6-203C-CBD858A29EDB}"/>
              </a:ext>
            </a:extLst>
          </p:cNvPr>
          <p:cNvSpPr>
            <a:spLocks noGrp="1"/>
          </p:cNvSpPr>
          <p:nvPr>
            <p:ph idx="1"/>
          </p:nvPr>
        </p:nvSpPr>
        <p:spPr/>
        <p:txBody>
          <a:bodyPr/>
          <a:lstStyle/>
          <a:p>
            <a:r>
              <a:rPr lang="en-US" dirty="0"/>
              <a:t>Yes. </a:t>
            </a:r>
          </a:p>
        </p:txBody>
      </p:sp>
    </p:spTree>
    <p:extLst>
      <p:ext uri="{BB962C8B-B14F-4D97-AF65-F5344CB8AC3E}">
        <p14:creationId xmlns:p14="http://schemas.microsoft.com/office/powerpoint/2010/main" val="36891446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600" b="1" dirty="0">
                <a:solidFill>
                  <a:srgbClr val="1B3A2D"/>
                </a:solidFill>
                <a:latin typeface="Georgia" pitchFamily="34" charset="0"/>
                <a:ea typeface="Georgia" pitchFamily="34" charset="-122"/>
                <a:cs typeface="Georgia" pitchFamily="34" charset="-120"/>
              </a:rPr>
              <a:t>Blum v. Stenson, 465 U.S. 886 (1984)</a:t>
            </a:r>
            <a:endParaRPr lang="en-US" sz="2600" dirty="0"/>
          </a:p>
        </p:txBody>
      </p:sp>
      <p:sp>
        <p:nvSpPr>
          <p:cNvPr id="3" name="Shape 1"/>
          <p:cNvSpPr/>
          <p:nvPr/>
        </p:nvSpPr>
        <p:spPr>
          <a:xfrm>
            <a:off x="640080" y="1051560"/>
            <a:ext cx="7863840" cy="822960"/>
          </a:xfrm>
          <a:prstGeom prst="rect">
            <a:avLst/>
          </a:prstGeom>
          <a:solidFill>
            <a:srgbClr val="1B3A2D"/>
          </a:solidFill>
          <a:ln/>
        </p:spPr>
        <p:txBody>
          <a:bodyPr/>
          <a:lstStyle/>
          <a:p>
            <a:endParaRPr lang="en-US"/>
          </a:p>
        </p:txBody>
      </p:sp>
      <p:sp>
        <p:nvSpPr>
          <p:cNvPr id="4" name="Text 2"/>
          <p:cNvSpPr/>
          <p:nvPr/>
        </p:nvSpPr>
        <p:spPr>
          <a:xfrm>
            <a:off x="822960" y="1097280"/>
            <a:ext cx="7498080" cy="731520"/>
          </a:xfrm>
          <a:prstGeom prst="rect">
            <a:avLst/>
          </a:prstGeom>
          <a:noFill/>
          <a:ln/>
        </p:spPr>
        <p:txBody>
          <a:bodyPr wrap="square" rtlCol="0" anchor="ctr"/>
          <a:lstStyle/>
          <a:p>
            <a:pPr marL="0" indent="0">
              <a:buNone/>
            </a:pPr>
            <a:r>
              <a:rPr lang="en-US" sz="1400" b="1" dirty="0">
                <a:solidFill>
                  <a:srgbClr val="F5F0E1"/>
                </a:solidFill>
                <a:latin typeface="Calibri" pitchFamily="34" charset="0"/>
                <a:ea typeface="Calibri" pitchFamily="34" charset="-122"/>
                <a:cs typeface="Calibri" pitchFamily="34" charset="-120"/>
              </a:rPr>
              <a:t>Legal aid attorneys are entitled to fees at the prevailing market rate — not the cost of providing legal services.</a:t>
            </a:r>
            <a:endParaRPr lang="en-US" sz="1400" dirty="0"/>
          </a:p>
        </p:txBody>
      </p:sp>
      <p:sp>
        <p:nvSpPr>
          <p:cNvPr id="5" name="Shape 3"/>
          <p:cNvSpPr/>
          <p:nvPr/>
        </p:nvSpPr>
        <p:spPr>
          <a:xfrm>
            <a:off x="640080" y="2103120"/>
            <a:ext cx="3657600" cy="228600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6" name="Text 4"/>
          <p:cNvSpPr/>
          <p:nvPr/>
        </p:nvSpPr>
        <p:spPr>
          <a:xfrm>
            <a:off x="822960" y="2148840"/>
            <a:ext cx="3291840" cy="320040"/>
          </a:xfrm>
          <a:prstGeom prst="rect">
            <a:avLst/>
          </a:prstGeom>
          <a:noFill/>
          <a:ln/>
        </p:spPr>
        <p:txBody>
          <a:bodyPr wrap="square" lIns="0" tIns="0" rIns="0" bIns="0" rtlCol="0" anchor="ctr"/>
          <a:lstStyle/>
          <a:p>
            <a:pPr marL="0" indent="0">
              <a:buNone/>
            </a:pPr>
            <a:r>
              <a:rPr lang="en-US" sz="1400" b="1" dirty="0">
                <a:solidFill>
                  <a:srgbClr val="C8A951"/>
                </a:solidFill>
                <a:latin typeface="Georgia" pitchFamily="34" charset="0"/>
                <a:ea typeface="Georgia" pitchFamily="34" charset="-122"/>
                <a:cs typeface="Georgia" pitchFamily="34" charset="-120"/>
              </a:rPr>
              <a:t>The Facts</a:t>
            </a:r>
            <a:endParaRPr lang="en-US" sz="1400" dirty="0"/>
          </a:p>
        </p:txBody>
      </p:sp>
      <p:sp>
        <p:nvSpPr>
          <p:cNvPr id="7" name="Text 5"/>
          <p:cNvSpPr/>
          <p:nvPr/>
        </p:nvSpPr>
        <p:spPr>
          <a:xfrm>
            <a:off x="822960" y="2468880"/>
            <a:ext cx="3291840" cy="777240"/>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Legal Aid Society of New York represented Medicaid recipients in a class action challenging benefit termination procedures. Sought $118,968 in fees.</a:t>
            </a:r>
            <a:endParaRPr lang="en-US" sz="1200" dirty="0"/>
          </a:p>
        </p:txBody>
      </p:sp>
      <p:sp>
        <p:nvSpPr>
          <p:cNvPr id="8" name="Text 6"/>
          <p:cNvSpPr/>
          <p:nvPr/>
        </p:nvSpPr>
        <p:spPr>
          <a:xfrm>
            <a:off x="822960" y="3291840"/>
            <a:ext cx="3291840" cy="320040"/>
          </a:xfrm>
          <a:prstGeom prst="rect">
            <a:avLst/>
          </a:prstGeom>
          <a:noFill/>
          <a:ln/>
        </p:spPr>
        <p:txBody>
          <a:bodyPr wrap="square" lIns="0" tIns="0" rIns="0" bIns="0" rtlCol="0" anchor="ctr"/>
          <a:lstStyle/>
          <a:p>
            <a:pPr marL="0" indent="0">
              <a:buNone/>
            </a:pPr>
            <a:r>
              <a:rPr lang="en-US" sz="1400" b="1" dirty="0">
                <a:solidFill>
                  <a:srgbClr val="C8A951"/>
                </a:solidFill>
                <a:latin typeface="Georgia" pitchFamily="34" charset="0"/>
                <a:ea typeface="Georgia" pitchFamily="34" charset="-122"/>
                <a:cs typeface="Georgia" pitchFamily="34" charset="-120"/>
              </a:rPr>
              <a:t>The Holding</a:t>
            </a:r>
            <a:endParaRPr lang="en-US" sz="1400" dirty="0"/>
          </a:p>
        </p:txBody>
      </p:sp>
      <p:sp>
        <p:nvSpPr>
          <p:cNvPr id="9" name="Text 7"/>
          <p:cNvSpPr/>
          <p:nvPr/>
        </p:nvSpPr>
        <p:spPr>
          <a:xfrm>
            <a:off x="822960" y="3611880"/>
            <a:ext cx="3291840" cy="685800"/>
          </a:xfrm>
          <a:prstGeom prst="rect">
            <a:avLst/>
          </a:prstGeom>
          <a:noFill/>
          <a:ln/>
        </p:spPr>
        <p:txBody>
          <a:bodyPr wrap="square" lIns="0" tIns="0" rIns="0" bIns="0" rtlCol="0" anchor="ctr"/>
          <a:lstStyle/>
          <a:p>
            <a:pPr marL="0" indent="0">
              <a:buNone/>
            </a:pPr>
            <a:r>
              <a:rPr lang="en-US" sz="1100" i="1" dirty="0">
                <a:solidFill>
                  <a:srgbClr val="1E1E1E"/>
                </a:solidFill>
                <a:latin typeface="Calibri" pitchFamily="34" charset="0"/>
                <a:ea typeface="Calibri" pitchFamily="34" charset="-122"/>
                <a:cs typeface="Calibri" pitchFamily="34" charset="-120"/>
              </a:rPr>
              <a:t>"Reasonable fees are to be calculated according to the prevailing market rates in the relevant community, regardless of whether plaintiff is represented by private or non-profit counsel."</a:t>
            </a:r>
            <a:endParaRPr lang="en-US" sz="1100" dirty="0"/>
          </a:p>
        </p:txBody>
      </p:sp>
      <p:sp>
        <p:nvSpPr>
          <p:cNvPr id="10" name="Shape 8"/>
          <p:cNvSpPr/>
          <p:nvPr/>
        </p:nvSpPr>
        <p:spPr>
          <a:xfrm>
            <a:off x="4932584" y="2059298"/>
            <a:ext cx="3657600" cy="228600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1" name="Text 9"/>
          <p:cNvSpPr/>
          <p:nvPr/>
        </p:nvSpPr>
        <p:spPr>
          <a:xfrm>
            <a:off x="5029200" y="2148840"/>
            <a:ext cx="3291840" cy="320040"/>
          </a:xfrm>
          <a:prstGeom prst="rect">
            <a:avLst/>
          </a:prstGeom>
          <a:noFill/>
          <a:ln/>
        </p:spPr>
        <p:txBody>
          <a:bodyPr wrap="square" lIns="0" tIns="0" rIns="0" bIns="0" rtlCol="0" anchor="ctr"/>
          <a:lstStyle/>
          <a:p>
            <a:pPr marL="0" indent="0">
              <a:buNone/>
            </a:pPr>
            <a:r>
              <a:rPr lang="en-US" sz="1400" b="1" dirty="0">
                <a:solidFill>
                  <a:srgbClr val="C8A951"/>
                </a:solidFill>
                <a:latin typeface="Georgia" pitchFamily="34" charset="0"/>
                <a:ea typeface="Georgia" pitchFamily="34" charset="-122"/>
                <a:cs typeface="Georgia" pitchFamily="34" charset="-120"/>
              </a:rPr>
              <a:t>The Burden of Proof</a:t>
            </a:r>
            <a:endParaRPr lang="en-US" sz="1400" dirty="0"/>
          </a:p>
        </p:txBody>
      </p:sp>
      <p:sp>
        <p:nvSpPr>
          <p:cNvPr id="12" name="Text 10"/>
          <p:cNvSpPr/>
          <p:nvPr/>
        </p:nvSpPr>
        <p:spPr>
          <a:xfrm>
            <a:off x="5029200" y="2468880"/>
            <a:ext cx="3291840" cy="777240"/>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Fee applicant must produce evidence — beyond the attorney's own affidavits — that requested rates are in line with those prevailing in the community for similar services by lawyers of comparable skill, experience, and reputation.</a:t>
            </a:r>
            <a:endParaRPr lang="en-US" sz="1200" dirty="0"/>
          </a:p>
        </p:txBody>
      </p:sp>
      <p:sp>
        <p:nvSpPr>
          <p:cNvPr id="13" name="Text 11"/>
          <p:cNvSpPr/>
          <p:nvPr/>
        </p:nvSpPr>
        <p:spPr>
          <a:xfrm>
            <a:off x="5029200" y="3291840"/>
            <a:ext cx="3291840" cy="320040"/>
          </a:xfrm>
          <a:prstGeom prst="rect">
            <a:avLst/>
          </a:prstGeom>
          <a:noFill/>
          <a:ln/>
        </p:spPr>
        <p:txBody>
          <a:bodyPr wrap="square" lIns="0" tIns="0" rIns="0" bIns="0" rtlCol="0" anchor="ctr"/>
          <a:lstStyle/>
          <a:p>
            <a:pPr marL="0" indent="0">
              <a:buNone/>
            </a:pPr>
            <a:r>
              <a:rPr lang="en-US" sz="1400" b="1" dirty="0">
                <a:solidFill>
                  <a:srgbClr val="C8A951"/>
                </a:solidFill>
                <a:latin typeface="Georgia" pitchFamily="34" charset="0"/>
                <a:ea typeface="Georgia" pitchFamily="34" charset="-122"/>
                <a:cs typeface="Georgia" pitchFamily="34" charset="-120"/>
              </a:rPr>
              <a:t>On Enhancements</a:t>
            </a:r>
            <a:endParaRPr lang="en-US" sz="1400" dirty="0"/>
          </a:p>
        </p:txBody>
      </p:sp>
      <p:sp>
        <p:nvSpPr>
          <p:cNvPr id="14" name="Text 12"/>
          <p:cNvSpPr/>
          <p:nvPr/>
        </p:nvSpPr>
        <p:spPr>
          <a:xfrm>
            <a:off x="5029200" y="3611880"/>
            <a:ext cx="3291840" cy="685800"/>
          </a:xfrm>
          <a:prstGeom prst="rect">
            <a:avLst/>
          </a:prstGeom>
          <a:noFill/>
          <a:ln/>
        </p:spPr>
        <p:txBody>
          <a:bodyPr wrap="square" lIns="0" tIns="0" rIns="0" bIns="0" rtlCol="0" anchor="ctr"/>
          <a:lstStyle/>
          <a:p>
            <a:pPr marL="0" indent="0">
              <a:buNone/>
            </a:pPr>
            <a:r>
              <a:rPr lang="en-US" sz="1100" dirty="0">
                <a:solidFill>
                  <a:srgbClr val="1E1E1E"/>
                </a:solidFill>
                <a:latin typeface="Calibri" pitchFamily="34" charset="0"/>
                <a:ea typeface="Calibri" pitchFamily="34" charset="-122"/>
                <a:cs typeface="Calibri" pitchFamily="34" charset="-120"/>
              </a:rPr>
              <a:t>Upward adjustments are not categorically barred, but reasonable hours x reasonable rate normally provides a "reasonable" fee. Enhancements require "exceptional success."</a:t>
            </a:r>
            <a:endParaRPr lang="en-US" sz="1100" dirty="0"/>
          </a:p>
        </p:txBody>
      </p:sp>
      <p:sp>
        <p:nvSpPr>
          <p:cNvPr id="16" name="North Star Accent">
            <a:extLst>
              <a:ext uri="{FF2B5EF4-FFF2-40B4-BE49-F238E27FC236}">
                <a16:creationId xmlns:a16="http://schemas.microsoft.com/office/drawing/2014/main" id="{8CC2A77F-C023-0577-7EA9-488420710B67}"/>
              </a:ext>
            </a:extLst>
          </p:cNvPr>
          <p:cNvSpPr/>
          <p:nvPr/>
        </p:nvSpPr>
        <p:spPr>
          <a:xfrm>
            <a:off x="8059660" y="3657600"/>
            <a:ext cx="954944" cy="1133856"/>
          </a:xfrm>
          <a:prstGeom prst="star4">
            <a:avLst>
              <a:gd name="adj" fmla="val 10000"/>
            </a:avLst>
          </a:prstGeom>
          <a:solidFill>
            <a:srgbClr val="C8A951">
              <a:alpha val="65000"/>
            </a:srgbClr>
          </a:solidFill>
          <a:ln>
            <a:noFill/>
          </a:ln>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600" b="1" dirty="0">
                <a:solidFill>
                  <a:srgbClr val="1B3A2D"/>
                </a:solidFill>
                <a:latin typeface="Georgia" pitchFamily="34" charset="0"/>
                <a:ea typeface="Georgia" pitchFamily="34" charset="-122"/>
                <a:cs typeface="Georgia" pitchFamily="34" charset="-120"/>
              </a:rPr>
              <a:t>Perdue v. Kenny A., 559 U.S. 542 (2010)</a:t>
            </a:r>
            <a:endParaRPr lang="en-US" sz="2600" dirty="0"/>
          </a:p>
        </p:txBody>
      </p:sp>
      <p:sp>
        <p:nvSpPr>
          <p:cNvPr id="3" name="Shape 1"/>
          <p:cNvSpPr/>
          <p:nvPr/>
        </p:nvSpPr>
        <p:spPr>
          <a:xfrm>
            <a:off x="640080" y="1051560"/>
            <a:ext cx="7863840" cy="822960"/>
          </a:xfrm>
          <a:prstGeom prst="rect">
            <a:avLst/>
          </a:prstGeom>
          <a:solidFill>
            <a:srgbClr val="1B3A2D"/>
          </a:solidFill>
          <a:ln/>
        </p:spPr>
        <p:txBody>
          <a:bodyPr/>
          <a:lstStyle/>
          <a:p>
            <a:endParaRPr lang="en-US"/>
          </a:p>
        </p:txBody>
      </p:sp>
      <p:sp>
        <p:nvSpPr>
          <p:cNvPr id="4" name="Text 2"/>
          <p:cNvSpPr/>
          <p:nvPr/>
        </p:nvSpPr>
        <p:spPr>
          <a:xfrm>
            <a:off x="822960" y="1097280"/>
            <a:ext cx="7498080" cy="731520"/>
          </a:xfrm>
          <a:prstGeom prst="rect">
            <a:avLst/>
          </a:prstGeom>
          <a:noFill/>
          <a:ln/>
        </p:spPr>
        <p:txBody>
          <a:bodyPr wrap="square" rtlCol="0" anchor="ctr"/>
          <a:lstStyle/>
          <a:p>
            <a:pPr marL="0" indent="0">
              <a:buNone/>
            </a:pPr>
            <a:r>
              <a:rPr lang="en-US" sz="1400" b="1" dirty="0">
                <a:solidFill>
                  <a:srgbClr val="F5F0E1"/>
                </a:solidFill>
                <a:latin typeface="Calibri" pitchFamily="34" charset="0"/>
                <a:ea typeface="Calibri" pitchFamily="34" charset="-122"/>
                <a:cs typeface="Calibri" pitchFamily="34" charset="-120"/>
              </a:rPr>
              <a:t>Lodestar enhancements for superior performance are permissible only in "rare" and "extraordinary" circumstances.</a:t>
            </a:r>
            <a:endParaRPr lang="en-US" sz="1400" dirty="0"/>
          </a:p>
        </p:txBody>
      </p:sp>
      <p:sp>
        <p:nvSpPr>
          <p:cNvPr id="5" name="Shape 3"/>
          <p:cNvSpPr/>
          <p:nvPr/>
        </p:nvSpPr>
        <p:spPr>
          <a:xfrm>
            <a:off x="640080" y="2103120"/>
            <a:ext cx="2560320" cy="228600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6" name="Text 4"/>
          <p:cNvSpPr/>
          <p:nvPr/>
        </p:nvSpPr>
        <p:spPr>
          <a:xfrm>
            <a:off x="640080" y="2240280"/>
            <a:ext cx="2560320" cy="640080"/>
          </a:xfrm>
          <a:prstGeom prst="rect">
            <a:avLst/>
          </a:prstGeom>
          <a:noFill/>
          <a:ln/>
        </p:spPr>
        <p:txBody>
          <a:bodyPr wrap="square" lIns="0" tIns="0" rIns="0" bIns="0" rtlCol="0" anchor="ctr"/>
          <a:lstStyle/>
          <a:p>
            <a:pPr marL="0" indent="0" algn="ctr">
              <a:buNone/>
            </a:pPr>
            <a:r>
              <a:rPr lang="en-US" sz="3600" b="1" dirty="0">
                <a:solidFill>
                  <a:srgbClr val="C8A951"/>
                </a:solidFill>
                <a:latin typeface="Georgia" pitchFamily="34" charset="0"/>
                <a:ea typeface="Georgia" pitchFamily="34" charset="-122"/>
                <a:cs typeface="Georgia" pitchFamily="34" charset="-120"/>
              </a:rPr>
              <a:t>$14M</a:t>
            </a:r>
            <a:endParaRPr lang="en-US" sz="3600" dirty="0"/>
          </a:p>
        </p:txBody>
      </p:sp>
      <p:sp>
        <p:nvSpPr>
          <p:cNvPr id="7" name="Text 5"/>
          <p:cNvSpPr/>
          <p:nvPr/>
        </p:nvSpPr>
        <p:spPr>
          <a:xfrm>
            <a:off x="777240" y="2880360"/>
            <a:ext cx="2286000" cy="320040"/>
          </a:xfrm>
          <a:prstGeom prst="rect">
            <a:avLst/>
          </a:prstGeom>
          <a:noFill/>
          <a:ln/>
        </p:spPr>
        <p:txBody>
          <a:bodyPr wrap="square" lIns="0" tIns="0" rIns="0" bIns="0" rtlCol="0" anchor="ctr"/>
          <a:lstStyle/>
          <a:p>
            <a:pPr marL="0" indent="0" algn="ctr">
              <a:buNone/>
            </a:pPr>
            <a:r>
              <a:rPr lang="en-US" sz="1300" b="1" dirty="0">
                <a:solidFill>
                  <a:srgbClr val="1B3A2D"/>
                </a:solidFill>
                <a:latin typeface="Georgia" pitchFamily="34" charset="0"/>
                <a:ea typeface="Georgia" pitchFamily="34" charset="-122"/>
                <a:cs typeface="Georgia" pitchFamily="34" charset="-120"/>
              </a:rPr>
              <a:t>Fee Request</a:t>
            </a:r>
            <a:endParaRPr lang="en-US" sz="1300" dirty="0"/>
          </a:p>
        </p:txBody>
      </p:sp>
      <p:sp>
        <p:nvSpPr>
          <p:cNvPr id="8" name="Text 6"/>
          <p:cNvSpPr/>
          <p:nvPr/>
        </p:nvSpPr>
        <p:spPr>
          <a:xfrm>
            <a:off x="777240" y="3246120"/>
            <a:ext cx="2286000" cy="914400"/>
          </a:xfrm>
          <a:prstGeom prst="rect">
            <a:avLst/>
          </a:prstGeom>
          <a:noFill/>
          <a:ln/>
        </p:spPr>
        <p:txBody>
          <a:bodyPr wrap="square" rtlCol="0" anchor="ctr"/>
          <a:lstStyle/>
          <a:p>
            <a:pPr marL="0" indent="0" algn="ctr">
              <a:buNone/>
            </a:pPr>
            <a:r>
              <a:rPr lang="en-US" sz="1100" dirty="0">
                <a:solidFill>
                  <a:srgbClr val="2A2A2A"/>
                </a:solidFill>
                <a:latin typeface="Calibri" pitchFamily="34" charset="0"/>
                <a:ea typeface="Calibri" pitchFamily="34" charset="-122"/>
                <a:cs typeface="Calibri" pitchFamily="34" charset="-120"/>
              </a:rPr>
              <a:t>Half lodestar, half enhancement for superior work</a:t>
            </a:r>
            <a:endParaRPr lang="en-US" sz="1100" dirty="0"/>
          </a:p>
        </p:txBody>
      </p:sp>
      <p:sp>
        <p:nvSpPr>
          <p:cNvPr id="9" name="Shape 7"/>
          <p:cNvSpPr/>
          <p:nvPr/>
        </p:nvSpPr>
        <p:spPr>
          <a:xfrm>
            <a:off x="3474720" y="2103120"/>
            <a:ext cx="2560320" cy="228600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0" name="Text 8"/>
          <p:cNvSpPr/>
          <p:nvPr/>
        </p:nvSpPr>
        <p:spPr>
          <a:xfrm>
            <a:off x="3474720" y="2240280"/>
            <a:ext cx="2560320" cy="640080"/>
          </a:xfrm>
          <a:prstGeom prst="rect">
            <a:avLst/>
          </a:prstGeom>
          <a:noFill/>
          <a:ln/>
        </p:spPr>
        <p:txBody>
          <a:bodyPr wrap="square" lIns="0" tIns="0" rIns="0" bIns="0" rtlCol="0" anchor="ctr"/>
          <a:lstStyle/>
          <a:p>
            <a:pPr marL="0" indent="0" algn="ctr">
              <a:buNone/>
            </a:pPr>
            <a:r>
              <a:rPr lang="en-US" sz="3600" b="1" dirty="0">
                <a:solidFill>
                  <a:srgbClr val="C8A951"/>
                </a:solidFill>
                <a:latin typeface="Georgia" pitchFamily="34" charset="0"/>
                <a:ea typeface="Georgia" pitchFamily="34" charset="-122"/>
                <a:cs typeface="Georgia" pitchFamily="34" charset="-120"/>
              </a:rPr>
              <a:t>$6M</a:t>
            </a:r>
            <a:endParaRPr lang="en-US" sz="3600" dirty="0"/>
          </a:p>
        </p:txBody>
      </p:sp>
      <p:sp>
        <p:nvSpPr>
          <p:cNvPr id="11" name="Text 9"/>
          <p:cNvSpPr/>
          <p:nvPr/>
        </p:nvSpPr>
        <p:spPr>
          <a:xfrm>
            <a:off x="3611880" y="2880360"/>
            <a:ext cx="2286000" cy="320040"/>
          </a:xfrm>
          <a:prstGeom prst="rect">
            <a:avLst/>
          </a:prstGeom>
          <a:noFill/>
          <a:ln/>
        </p:spPr>
        <p:txBody>
          <a:bodyPr wrap="square" lIns="0" tIns="0" rIns="0" bIns="0" rtlCol="0" anchor="ctr"/>
          <a:lstStyle/>
          <a:p>
            <a:pPr marL="0" indent="0" algn="ctr">
              <a:buNone/>
            </a:pPr>
            <a:r>
              <a:rPr lang="en-US" sz="1300" b="1" dirty="0">
                <a:solidFill>
                  <a:srgbClr val="1B3A2D"/>
                </a:solidFill>
                <a:latin typeface="Georgia" pitchFamily="34" charset="0"/>
                <a:ea typeface="Georgia" pitchFamily="34" charset="-122"/>
                <a:cs typeface="Georgia" pitchFamily="34" charset="-120"/>
              </a:rPr>
              <a:t>Lodestar Approved</a:t>
            </a:r>
            <a:endParaRPr lang="en-US" sz="1300" dirty="0"/>
          </a:p>
        </p:txBody>
      </p:sp>
      <p:sp>
        <p:nvSpPr>
          <p:cNvPr id="12" name="Text 10"/>
          <p:cNvSpPr/>
          <p:nvPr/>
        </p:nvSpPr>
        <p:spPr>
          <a:xfrm>
            <a:off x="3611880" y="3246120"/>
            <a:ext cx="2286000" cy="914400"/>
          </a:xfrm>
          <a:prstGeom prst="rect">
            <a:avLst/>
          </a:prstGeom>
          <a:noFill/>
          <a:ln/>
        </p:spPr>
        <p:txBody>
          <a:bodyPr wrap="square" rtlCol="0" anchor="ctr"/>
          <a:lstStyle/>
          <a:p>
            <a:pPr marL="0" indent="0" algn="ctr">
              <a:buNone/>
            </a:pPr>
            <a:r>
              <a:rPr lang="en-US" sz="1100" dirty="0">
                <a:solidFill>
                  <a:srgbClr val="2A2A2A"/>
                </a:solidFill>
                <a:latin typeface="Calibri" pitchFamily="34" charset="0"/>
                <a:ea typeface="Calibri" pitchFamily="34" charset="-122"/>
                <a:cs typeface="Calibri" pitchFamily="34" charset="-120"/>
              </a:rPr>
              <a:t>Court found some billing entries vague and hours excessive</a:t>
            </a:r>
            <a:endParaRPr lang="en-US" sz="1100" dirty="0"/>
          </a:p>
        </p:txBody>
      </p:sp>
      <p:sp>
        <p:nvSpPr>
          <p:cNvPr id="13" name="Shape 11"/>
          <p:cNvSpPr/>
          <p:nvPr/>
        </p:nvSpPr>
        <p:spPr>
          <a:xfrm>
            <a:off x="6309360" y="2103120"/>
            <a:ext cx="2560320" cy="228600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4" name="Text 12"/>
          <p:cNvSpPr/>
          <p:nvPr/>
        </p:nvSpPr>
        <p:spPr>
          <a:xfrm>
            <a:off x="6309360" y="2240280"/>
            <a:ext cx="2560320" cy="640080"/>
          </a:xfrm>
          <a:prstGeom prst="rect">
            <a:avLst/>
          </a:prstGeom>
          <a:noFill/>
          <a:ln/>
        </p:spPr>
        <p:txBody>
          <a:bodyPr wrap="square" lIns="0" tIns="0" rIns="0" bIns="0" rtlCol="0" anchor="ctr"/>
          <a:lstStyle/>
          <a:p>
            <a:pPr marL="0" indent="0" algn="ctr">
              <a:buNone/>
            </a:pPr>
            <a:r>
              <a:rPr lang="en-US" sz="3600" b="1" dirty="0">
                <a:solidFill>
                  <a:srgbClr val="C8A951"/>
                </a:solidFill>
                <a:latin typeface="Georgia" pitchFamily="34" charset="0"/>
                <a:ea typeface="Georgia" pitchFamily="34" charset="-122"/>
                <a:cs typeface="Georgia" pitchFamily="34" charset="-120"/>
              </a:rPr>
              <a:t>75%</a:t>
            </a:r>
            <a:endParaRPr lang="en-US" sz="3600" dirty="0"/>
          </a:p>
        </p:txBody>
      </p:sp>
      <p:sp>
        <p:nvSpPr>
          <p:cNvPr id="15" name="Text 13"/>
          <p:cNvSpPr/>
          <p:nvPr/>
        </p:nvSpPr>
        <p:spPr>
          <a:xfrm>
            <a:off x="6446520" y="2880360"/>
            <a:ext cx="2286000" cy="320040"/>
          </a:xfrm>
          <a:prstGeom prst="rect">
            <a:avLst/>
          </a:prstGeom>
          <a:noFill/>
          <a:ln/>
        </p:spPr>
        <p:txBody>
          <a:bodyPr wrap="square" lIns="0" tIns="0" rIns="0" bIns="0" rtlCol="0" anchor="ctr"/>
          <a:lstStyle/>
          <a:p>
            <a:pPr marL="0" indent="0" algn="ctr">
              <a:buNone/>
            </a:pPr>
            <a:r>
              <a:rPr lang="en-US" sz="1300" b="1" dirty="0">
                <a:solidFill>
                  <a:srgbClr val="1B3A2D"/>
                </a:solidFill>
                <a:latin typeface="Georgia" pitchFamily="34" charset="0"/>
                <a:ea typeface="Georgia" pitchFamily="34" charset="-122"/>
                <a:cs typeface="Georgia" pitchFamily="34" charset="-120"/>
              </a:rPr>
              <a:t>Enhancement Reversed</a:t>
            </a:r>
            <a:endParaRPr lang="en-US" sz="1300" dirty="0"/>
          </a:p>
        </p:txBody>
      </p:sp>
      <p:sp>
        <p:nvSpPr>
          <p:cNvPr id="16" name="Text 14"/>
          <p:cNvSpPr/>
          <p:nvPr/>
        </p:nvSpPr>
        <p:spPr>
          <a:xfrm>
            <a:off x="6446520" y="3246120"/>
            <a:ext cx="2286000" cy="914400"/>
          </a:xfrm>
          <a:prstGeom prst="rect">
            <a:avLst/>
          </a:prstGeom>
          <a:noFill/>
          <a:ln/>
        </p:spPr>
        <p:txBody>
          <a:bodyPr wrap="square" rtlCol="0" anchor="ctr"/>
          <a:lstStyle/>
          <a:p>
            <a:pPr marL="0" indent="0" algn="ctr">
              <a:buNone/>
            </a:pPr>
            <a:r>
              <a:rPr lang="en-US" sz="1100" dirty="0">
                <a:solidFill>
                  <a:srgbClr val="2A2A2A"/>
                </a:solidFill>
                <a:latin typeface="Calibri" pitchFamily="34" charset="0"/>
                <a:ea typeface="Calibri" pitchFamily="34" charset="-122"/>
                <a:cs typeface="Calibri" pitchFamily="34" charset="-120"/>
              </a:rPr>
              <a:t>Supreme Court held enhancement requires extraordinary circumstances</a:t>
            </a:r>
            <a:endParaRPr lang="en-US" sz="1100" dirty="0"/>
          </a:p>
        </p:txBody>
      </p:sp>
      <p:sp>
        <p:nvSpPr>
          <p:cNvPr id="18" name="North Star Accent">
            <a:extLst>
              <a:ext uri="{FF2B5EF4-FFF2-40B4-BE49-F238E27FC236}">
                <a16:creationId xmlns:a16="http://schemas.microsoft.com/office/drawing/2014/main" id="{95C25A72-14F6-5EB9-C8D3-03527A667B60}"/>
              </a:ext>
            </a:extLst>
          </p:cNvPr>
          <p:cNvSpPr/>
          <p:nvPr/>
        </p:nvSpPr>
        <p:spPr>
          <a:xfrm>
            <a:off x="7712015" y="3899140"/>
            <a:ext cx="791905" cy="892316"/>
          </a:xfrm>
          <a:prstGeom prst="star4">
            <a:avLst>
              <a:gd name="adj" fmla="val 10000"/>
            </a:avLst>
          </a:prstGeom>
          <a:solidFill>
            <a:srgbClr val="C8A951">
              <a:alpha val="65000"/>
            </a:srgbClr>
          </a:solidFill>
          <a:ln>
            <a:noFill/>
          </a:ln>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3000" b="1" dirty="0">
                <a:solidFill>
                  <a:srgbClr val="1B3A2D"/>
                </a:solidFill>
                <a:latin typeface="Georgia" pitchFamily="34" charset="0"/>
                <a:ea typeface="Georgia" pitchFamily="34" charset="-122"/>
                <a:cs typeface="Georgia" pitchFamily="34" charset="-120"/>
              </a:rPr>
              <a:t>IV. The Lodestar Method </a:t>
            </a:r>
            <a:endParaRPr lang="en-US" sz="3000" dirty="0"/>
          </a:p>
        </p:txBody>
      </p:sp>
      <p:sp>
        <p:nvSpPr>
          <p:cNvPr id="3" name="Shape 1"/>
          <p:cNvSpPr/>
          <p:nvPr/>
        </p:nvSpPr>
        <p:spPr>
          <a:xfrm>
            <a:off x="1371600" y="1051560"/>
            <a:ext cx="6400800" cy="731520"/>
          </a:xfrm>
          <a:prstGeom prst="rect">
            <a:avLst/>
          </a:prstGeom>
          <a:solidFill>
            <a:srgbClr val="1B3A2D"/>
          </a:solidFill>
          <a:ln/>
        </p:spPr>
        <p:txBody>
          <a:bodyPr/>
          <a:lstStyle/>
          <a:p>
            <a:endParaRPr lang="en-US"/>
          </a:p>
        </p:txBody>
      </p:sp>
      <p:sp>
        <p:nvSpPr>
          <p:cNvPr id="4" name="Text 2"/>
          <p:cNvSpPr/>
          <p:nvPr/>
        </p:nvSpPr>
        <p:spPr>
          <a:xfrm>
            <a:off x="1371600" y="1051560"/>
            <a:ext cx="6400800" cy="731520"/>
          </a:xfrm>
          <a:prstGeom prst="rect">
            <a:avLst/>
          </a:prstGeom>
          <a:noFill/>
          <a:ln/>
        </p:spPr>
        <p:txBody>
          <a:bodyPr wrap="square" rtlCol="0" anchor="ctr"/>
          <a:lstStyle/>
          <a:p>
            <a:pPr marL="0" indent="0" algn="ctr">
              <a:buNone/>
            </a:pPr>
            <a:r>
              <a:rPr lang="en-US" sz="2200" b="1" dirty="0">
                <a:solidFill>
                  <a:srgbClr val="C8A951"/>
                </a:solidFill>
                <a:latin typeface="Georgia" pitchFamily="34" charset="0"/>
                <a:ea typeface="Georgia" pitchFamily="34" charset="-122"/>
                <a:cs typeface="Georgia" pitchFamily="34" charset="-120"/>
              </a:rPr>
              <a:t>Reasonable Hours  ×  Reasonable Hourly Rate  =  Lodestar</a:t>
            </a:r>
            <a:endParaRPr lang="en-US" sz="2200" dirty="0"/>
          </a:p>
        </p:txBody>
      </p:sp>
      <p:sp>
        <p:nvSpPr>
          <p:cNvPr id="5" name="Shape 3"/>
          <p:cNvSpPr/>
          <p:nvPr/>
        </p:nvSpPr>
        <p:spPr>
          <a:xfrm>
            <a:off x="640080" y="2011680"/>
            <a:ext cx="3749040" cy="237744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6" name="Text 4"/>
          <p:cNvSpPr/>
          <p:nvPr/>
        </p:nvSpPr>
        <p:spPr>
          <a:xfrm>
            <a:off x="822960" y="2103120"/>
            <a:ext cx="3383280" cy="365760"/>
          </a:xfrm>
          <a:prstGeom prst="rect">
            <a:avLst/>
          </a:prstGeom>
          <a:noFill/>
          <a:ln/>
        </p:spPr>
        <p:txBody>
          <a:bodyPr wrap="square" lIns="0" tIns="0" rIns="0" bIns="0" rtlCol="0" anchor="ctr"/>
          <a:lstStyle/>
          <a:p>
            <a:pPr marL="0" indent="0">
              <a:buNone/>
            </a:pPr>
            <a:r>
              <a:rPr lang="en-US" sz="1600" b="1" dirty="0">
                <a:solidFill>
                  <a:srgbClr val="1B3A2D"/>
                </a:solidFill>
                <a:latin typeface="Georgia" pitchFamily="34" charset="0"/>
                <a:ea typeface="Georgia" pitchFamily="34" charset="-122"/>
                <a:cs typeface="Georgia" pitchFamily="34" charset="-120"/>
              </a:rPr>
              <a:t>Reasonable Hours</a:t>
            </a:r>
            <a:endParaRPr lang="en-US" sz="1600" dirty="0"/>
          </a:p>
        </p:txBody>
      </p:sp>
      <p:sp>
        <p:nvSpPr>
          <p:cNvPr id="7" name="Text 5"/>
          <p:cNvSpPr/>
          <p:nvPr/>
        </p:nvSpPr>
        <p:spPr>
          <a:xfrm>
            <a:off x="822960" y="2514600"/>
            <a:ext cx="3383280" cy="173736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Exclude excessive, redundant, or unnecessary hours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Reduce hours for limited success (Hensley)</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Court scrutinizes billing entries for vagueness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Contemporaneous time records are critical</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Block billing may lead to reductions</a:t>
            </a:r>
            <a:endParaRPr lang="en-US" sz="1200" dirty="0"/>
          </a:p>
        </p:txBody>
      </p:sp>
      <p:sp>
        <p:nvSpPr>
          <p:cNvPr id="8" name="Shape 6"/>
          <p:cNvSpPr/>
          <p:nvPr/>
        </p:nvSpPr>
        <p:spPr>
          <a:xfrm>
            <a:off x="4754880" y="2011680"/>
            <a:ext cx="3749040" cy="237744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9" name="Text 7"/>
          <p:cNvSpPr/>
          <p:nvPr/>
        </p:nvSpPr>
        <p:spPr>
          <a:xfrm>
            <a:off x="4937760" y="2103120"/>
            <a:ext cx="3383280" cy="365760"/>
          </a:xfrm>
          <a:prstGeom prst="rect">
            <a:avLst/>
          </a:prstGeom>
          <a:noFill/>
          <a:ln/>
        </p:spPr>
        <p:txBody>
          <a:bodyPr wrap="square" lIns="0" tIns="0" rIns="0" bIns="0" rtlCol="0" anchor="ctr"/>
          <a:lstStyle/>
          <a:p>
            <a:pPr marL="0" indent="0">
              <a:buNone/>
            </a:pPr>
            <a:r>
              <a:rPr lang="en-US" sz="1600" b="1" dirty="0">
                <a:solidFill>
                  <a:srgbClr val="1B3A2D"/>
                </a:solidFill>
                <a:latin typeface="Georgia" pitchFamily="34" charset="0"/>
                <a:ea typeface="Georgia" pitchFamily="34" charset="-122"/>
                <a:cs typeface="Georgia" pitchFamily="34" charset="-120"/>
              </a:rPr>
              <a:t>Reasonable Hourly Rate</a:t>
            </a:r>
            <a:endParaRPr lang="en-US" sz="1600" dirty="0"/>
          </a:p>
        </p:txBody>
      </p:sp>
      <p:sp>
        <p:nvSpPr>
          <p:cNvPr id="10" name="Text 8"/>
          <p:cNvSpPr/>
          <p:nvPr/>
        </p:nvSpPr>
        <p:spPr>
          <a:xfrm>
            <a:off x="4937760" y="2514600"/>
            <a:ext cx="3383280" cy="173736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Prevailing market rate in the relevant community (</a:t>
            </a:r>
            <a:r>
              <a:rPr lang="en-US" sz="1200" i="1" dirty="0">
                <a:solidFill>
                  <a:srgbClr val="1E1E1E"/>
                </a:solidFill>
                <a:latin typeface="Calibri" pitchFamily="34" charset="0"/>
                <a:ea typeface="Calibri" pitchFamily="34" charset="-122"/>
                <a:cs typeface="Calibri" pitchFamily="34" charset="-120"/>
              </a:rPr>
              <a:t>Blum v. Stenson</a:t>
            </a:r>
            <a:r>
              <a:rPr lang="en-US" sz="1200" dirty="0">
                <a:solidFill>
                  <a:srgbClr val="1E1E1E"/>
                </a:solidFill>
                <a:latin typeface="Calibri" pitchFamily="34" charset="0"/>
                <a:ea typeface="Calibri" pitchFamily="34" charset="-122"/>
                <a:cs typeface="Calibri" pitchFamily="34" charset="-120"/>
              </a:rPr>
              <a:t>)</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Not what the attorney actually charges — what the market commands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Evidence: attorney affidavits, bar surveys, prior fee awards in comparable cases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Legal aid lawyers compensated at private-market rates</a:t>
            </a:r>
            <a:endParaRPr lang="en-US" sz="1200" dirty="0"/>
          </a:p>
        </p:txBody>
      </p:sp>
      <p:sp>
        <p:nvSpPr>
          <p:cNvPr id="22" name="North Star Accent"/>
          <p:cNvSpPr/>
          <p:nvPr/>
        </p:nvSpPr>
        <p:spPr>
          <a:xfrm>
            <a:off x="7712015" y="3899140"/>
            <a:ext cx="791905" cy="892316"/>
          </a:xfrm>
          <a:prstGeom prst="star4">
            <a:avLst>
              <a:gd name="adj" fmla="val 10000"/>
            </a:avLst>
          </a:prstGeom>
          <a:solidFill>
            <a:srgbClr val="C8A951">
              <a:alpha val="65000"/>
            </a:srgbClr>
          </a:solidFill>
          <a:ln>
            <a:noFill/>
          </a:ln>
        </p:spPr>
        <p:txBody>
          <a:bodyPr/>
          <a:lstStyle/>
          <a:p>
            <a:endParaRPr lang="en-US"/>
          </a:p>
        </p:txBody>
      </p:sp>
      <p:sp>
        <p:nvSpPr>
          <p:cNvPr id="23" name="North Star Accent Small"/>
          <p:cNvSpPr/>
          <p:nvPr/>
        </p:nvSpPr>
        <p:spPr>
          <a:xfrm>
            <a:off x="7863840" y="4562856"/>
            <a:ext cx="155448" cy="155448"/>
          </a:xfrm>
          <a:prstGeom prst="star4">
            <a:avLst>
              <a:gd name="adj" fmla="val 10000"/>
            </a:avLst>
          </a:prstGeom>
          <a:solidFill>
            <a:srgbClr val="C8A951">
              <a:alpha val="45000"/>
            </a:srgbClr>
          </a:solidFill>
          <a:ln>
            <a:noFill/>
          </a:ln>
        </p:spPr>
        <p:txBody>
          <a:bodyPr/>
          <a:lstStyle/>
          <a:p>
            <a:endParaRPr lang="en-US"/>
          </a:p>
        </p:txBody>
      </p:sp>
      <p:pic>
        <p:nvPicPr>
          <p:cNvPr id="12" name="Picture 11">
            <a:extLst>
              <a:ext uri="{FF2B5EF4-FFF2-40B4-BE49-F238E27FC236}">
                <a16:creationId xmlns:a16="http://schemas.microsoft.com/office/drawing/2014/main" id="{84899F43-05AA-69ED-2DBE-60D5D6E916B5}"/>
              </a:ext>
            </a:extLst>
          </p:cNvPr>
          <p:cNvPicPr>
            <a:picLocks noChangeAspect="1"/>
          </p:cNvPicPr>
          <p:nvPr/>
        </p:nvPicPr>
        <p:blipFill>
          <a:blip r:embed="rId3"/>
          <a:stretch>
            <a:fillRect/>
          </a:stretch>
        </p:blipFill>
        <p:spPr>
          <a:xfrm>
            <a:off x="4175725" y="2126703"/>
            <a:ext cx="792549" cy="890093"/>
          </a:xfrm>
          <a:prstGeom prst="rect">
            <a:avLst/>
          </a:prstGeom>
        </p:spPr>
      </p:pic>
      <p:pic>
        <p:nvPicPr>
          <p:cNvPr id="14" name="Picture 13">
            <a:extLst>
              <a:ext uri="{FF2B5EF4-FFF2-40B4-BE49-F238E27FC236}">
                <a16:creationId xmlns:a16="http://schemas.microsoft.com/office/drawing/2014/main" id="{E383B975-6ED2-6E85-E49B-38F056AFA5B7}"/>
              </a:ext>
            </a:extLst>
          </p:cNvPr>
          <p:cNvPicPr>
            <a:picLocks noChangeAspect="1"/>
          </p:cNvPicPr>
          <p:nvPr/>
        </p:nvPicPr>
        <p:blipFill>
          <a:blip r:embed="rId3"/>
          <a:stretch>
            <a:fillRect/>
          </a:stretch>
        </p:blipFill>
        <p:spPr>
          <a:xfrm>
            <a:off x="107509" y="3901363"/>
            <a:ext cx="792549" cy="890093"/>
          </a:xfrm>
          <a:prstGeom prst="rect">
            <a:avLst/>
          </a:prstGeom>
        </p:spPr>
      </p:pic>
      <p:sp>
        <p:nvSpPr>
          <p:cNvPr id="16" name="North Star Accent Small">
            <a:extLst>
              <a:ext uri="{FF2B5EF4-FFF2-40B4-BE49-F238E27FC236}">
                <a16:creationId xmlns:a16="http://schemas.microsoft.com/office/drawing/2014/main" id="{2B477E88-7E97-0157-9964-CFBCCE1A6E3A}"/>
              </a:ext>
            </a:extLst>
          </p:cNvPr>
          <p:cNvSpPr/>
          <p:nvPr/>
        </p:nvSpPr>
        <p:spPr>
          <a:xfrm>
            <a:off x="667512" y="4512564"/>
            <a:ext cx="155448" cy="155448"/>
          </a:xfrm>
          <a:prstGeom prst="star4">
            <a:avLst>
              <a:gd name="adj" fmla="val 10000"/>
            </a:avLst>
          </a:prstGeom>
          <a:solidFill>
            <a:srgbClr val="C8A951">
              <a:alpha val="45000"/>
            </a:srgbClr>
          </a:solidFill>
          <a:ln>
            <a:noFill/>
          </a:ln>
        </p:spPr>
        <p:txBody>
          <a:bodyPr/>
          <a:lstStyle/>
          <a:p>
            <a:endParaRPr lang="en-US"/>
          </a:p>
        </p:txBody>
      </p:sp>
      <p:sp>
        <p:nvSpPr>
          <p:cNvPr id="18" name="North Star Accent Small">
            <a:extLst>
              <a:ext uri="{FF2B5EF4-FFF2-40B4-BE49-F238E27FC236}">
                <a16:creationId xmlns:a16="http://schemas.microsoft.com/office/drawing/2014/main" id="{247A66D9-23A1-8D30-8ECF-470DAF4168DC}"/>
              </a:ext>
            </a:extLst>
          </p:cNvPr>
          <p:cNvSpPr/>
          <p:nvPr/>
        </p:nvSpPr>
        <p:spPr>
          <a:xfrm>
            <a:off x="4754017" y="2724912"/>
            <a:ext cx="155448" cy="155448"/>
          </a:xfrm>
          <a:prstGeom prst="star4">
            <a:avLst>
              <a:gd name="adj" fmla="val 10000"/>
            </a:avLst>
          </a:prstGeom>
          <a:solidFill>
            <a:srgbClr val="C8A951">
              <a:alpha val="45000"/>
            </a:srgbClr>
          </a:solidFill>
          <a:ln>
            <a:noFill/>
          </a:ln>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40080" y="1371600"/>
            <a:ext cx="4572000" cy="411480"/>
          </a:xfrm>
          <a:prstGeom prst="rect">
            <a:avLst/>
          </a:prstGeom>
          <a:noFill/>
          <a:ln/>
        </p:spPr>
        <p:txBody>
          <a:bodyPr wrap="square" lIns="0" tIns="0" rIns="0" bIns="0" rtlCol="0" anchor="ctr"/>
          <a:lstStyle/>
          <a:p>
            <a:pPr marL="0" indent="0">
              <a:buNone/>
            </a:pPr>
            <a:r>
              <a:rPr lang="en-US" sz="1400" kern="0" spc="400" dirty="0">
                <a:solidFill>
                  <a:srgbClr val="C8A951"/>
                </a:solidFill>
                <a:latin typeface="Calibri" pitchFamily="34" charset="0"/>
                <a:ea typeface="Calibri" pitchFamily="34" charset="-122"/>
                <a:cs typeface="Calibri" pitchFamily="34" charset="-120"/>
              </a:rPr>
              <a:t>SECTION V</a:t>
            </a:r>
            <a:endParaRPr lang="en-US" sz="1400" dirty="0"/>
          </a:p>
        </p:txBody>
      </p:sp>
      <p:sp>
        <p:nvSpPr>
          <p:cNvPr id="3" name="Text 1"/>
          <p:cNvSpPr/>
          <p:nvPr/>
        </p:nvSpPr>
        <p:spPr>
          <a:xfrm>
            <a:off x="640080" y="2103120"/>
            <a:ext cx="7315200" cy="914400"/>
          </a:xfrm>
          <a:prstGeom prst="rect">
            <a:avLst/>
          </a:prstGeom>
          <a:noFill/>
          <a:ln/>
        </p:spPr>
        <p:txBody>
          <a:bodyPr wrap="square" lIns="0" tIns="0" rIns="0" bIns="0" rtlCol="0" anchor="ctr"/>
          <a:lstStyle/>
          <a:p>
            <a:pPr marL="0" indent="0">
              <a:buNone/>
            </a:pPr>
            <a:r>
              <a:rPr lang="en-US" sz="3600" b="1" dirty="0">
                <a:solidFill>
                  <a:srgbClr val="F5F0E1"/>
                </a:solidFill>
                <a:latin typeface="Georgia" pitchFamily="34" charset="0"/>
                <a:ea typeface="Georgia" pitchFamily="34" charset="-122"/>
                <a:cs typeface="Georgia" pitchFamily="34" charset="-120"/>
              </a:rPr>
              <a:t>Tennessee Fee-Shifting Law</a:t>
            </a:r>
            <a:endParaRPr lang="en-US" sz="3600" dirty="0"/>
          </a:p>
        </p:txBody>
      </p:sp>
      <p:sp>
        <p:nvSpPr>
          <p:cNvPr id="4" name="Text 2"/>
          <p:cNvSpPr/>
          <p:nvPr/>
        </p:nvSpPr>
        <p:spPr>
          <a:xfrm>
            <a:off x="640080" y="3200400"/>
            <a:ext cx="7315200" cy="457200"/>
          </a:xfrm>
          <a:prstGeom prst="rect">
            <a:avLst/>
          </a:prstGeom>
          <a:noFill/>
          <a:ln/>
        </p:spPr>
        <p:txBody>
          <a:bodyPr wrap="square" lIns="0" tIns="0" rIns="0" bIns="0" rtlCol="0" anchor="ctr"/>
          <a:lstStyle/>
          <a:p>
            <a:pPr marL="0" indent="0">
              <a:buNone/>
            </a:pPr>
            <a:r>
              <a:rPr lang="en-US" sz="1400" i="1" dirty="0">
                <a:solidFill>
                  <a:srgbClr val="E8D9A0"/>
                </a:solidFill>
                <a:latin typeface="Calibri" pitchFamily="34" charset="0"/>
                <a:ea typeface="Calibri" pitchFamily="34" charset="-122"/>
                <a:cs typeface="Calibri" pitchFamily="34" charset="-120"/>
              </a:rPr>
              <a:t>State statutes, court rules, and key Tennessee decisions</a:t>
            </a:r>
            <a:endParaRPr lang="en-US" sz="14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800" b="1" dirty="0">
                <a:solidFill>
                  <a:srgbClr val="1B3A2D"/>
                </a:solidFill>
                <a:latin typeface="Georgia" pitchFamily="34" charset="0"/>
                <a:ea typeface="Georgia" pitchFamily="34" charset="-122"/>
                <a:cs typeface="Georgia" pitchFamily="34" charset="-120"/>
              </a:rPr>
              <a:t>Tennessee Fee-Shifting Statutes</a:t>
            </a:r>
            <a:endParaRPr lang="en-US" sz="2800" dirty="0"/>
          </a:p>
        </p:txBody>
      </p:sp>
      <p:sp>
        <p:nvSpPr>
          <p:cNvPr id="3" name="Shape 1"/>
          <p:cNvSpPr/>
          <p:nvPr/>
        </p:nvSpPr>
        <p:spPr>
          <a:xfrm>
            <a:off x="640080" y="1051560"/>
            <a:ext cx="7863840" cy="658368"/>
          </a:xfrm>
          <a:prstGeom prst="rect">
            <a:avLst/>
          </a:prstGeom>
          <a:solidFill>
            <a:srgbClr val="F5F0E1"/>
          </a:solidFill>
          <a:ln/>
        </p:spPr>
        <p:txBody>
          <a:bodyPr/>
          <a:lstStyle/>
          <a:p>
            <a:endParaRPr lang="en-US"/>
          </a:p>
        </p:txBody>
      </p:sp>
      <p:sp>
        <p:nvSpPr>
          <p:cNvPr id="4" name="Text 2"/>
          <p:cNvSpPr/>
          <p:nvPr/>
        </p:nvSpPr>
        <p:spPr>
          <a:xfrm>
            <a:off x="777240" y="1051560"/>
            <a:ext cx="2560320" cy="658368"/>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T.C.A. § 36-5-103(c)</a:t>
            </a:r>
            <a:endParaRPr lang="en-US" sz="1200" dirty="0"/>
          </a:p>
        </p:txBody>
      </p:sp>
      <p:sp>
        <p:nvSpPr>
          <p:cNvPr id="5" name="Text 3"/>
          <p:cNvSpPr/>
          <p:nvPr/>
        </p:nvSpPr>
        <p:spPr>
          <a:xfrm>
            <a:off x="3383280" y="1051560"/>
            <a:ext cx="4937760" cy="658368"/>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Family Law — prevailing party may recover fees in contempt, child support, custody, and alimony enforcement actions</a:t>
            </a:r>
            <a:endParaRPr lang="en-US" sz="1200" dirty="0"/>
          </a:p>
        </p:txBody>
      </p:sp>
      <p:sp>
        <p:nvSpPr>
          <p:cNvPr id="6" name="Shape 4"/>
          <p:cNvSpPr/>
          <p:nvPr/>
        </p:nvSpPr>
        <p:spPr>
          <a:xfrm>
            <a:off x="640080" y="1801368"/>
            <a:ext cx="7863840" cy="658368"/>
          </a:xfrm>
          <a:prstGeom prst="rect">
            <a:avLst/>
          </a:prstGeom>
          <a:solidFill>
            <a:srgbClr val="FAF8F2"/>
          </a:solidFill>
          <a:ln/>
        </p:spPr>
        <p:txBody>
          <a:bodyPr/>
          <a:lstStyle/>
          <a:p>
            <a:endParaRPr lang="en-US"/>
          </a:p>
        </p:txBody>
      </p:sp>
      <p:sp>
        <p:nvSpPr>
          <p:cNvPr id="7" name="Text 5"/>
          <p:cNvSpPr/>
          <p:nvPr/>
        </p:nvSpPr>
        <p:spPr>
          <a:xfrm>
            <a:off x="777240" y="1801368"/>
            <a:ext cx="2560320" cy="658368"/>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T.C.A. § 36-3-617</a:t>
            </a:r>
            <a:endParaRPr lang="en-US" sz="1200" dirty="0"/>
          </a:p>
        </p:txBody>
      </p:sp>
      <p:sp>
        <p:nvSpPr>
          <p:cNvPr id="8" name="Text 6"/>
          <p:cNvSpPr/>
          <p:nvPr/>
        </p:nvSpPr>
        <p:spPr>
          <a:xfrm>
            <a:off x="3383280" y="1801368"/>
            <a:ext cx="4937760" cy="658368"/>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Domestic Abuse (OP) — attorney fees assessed against respondent when order of protection is issued or extended</a:t>
            </a:r>
            <a:endParaRPr lang="en-US" sz="1200" dirty="0"/>
          </a:p>
        </p:txBody>
      </p:sp>
      <p:sp>
        <p:nvSpPr>
          <p:cNvPr id="9" name="Shape 7"/>
          <p:cNvSpPr/>
          <p:nvPr/>
        </p:nvSpPr>
        <p:spPr>
          <a:xfrm>
            <a:off x="640080" y="2551176"/>
            <a:ext cx="7863840" cy="658368"/>
          </a:xfrm>
          <a:prstGeom prst="rect">
            <a:avLst/>
          </a:prstGeom>
          <a:solidFill>
            <a:srgbClr val="F5F0E1"/>
          </a:solidFill>
          <a:ln/>
        </p:spPr>
        <p:txBody>
          <a:bodyPr/>
          <a:lstStyle/>
          <a:p>
            <a:endParaRPr lang="en-US"/>
          </a:p>
        </p:txBody>
      </p:sp>
      <p:sp>
        <p:nvSpPr>
          <p:cNvPr id="10" name="Text 8"/>
          <p:cNvSpPr/>
          <p:nvPr/>
        </p:nvSpPr>
        <p:spPr>
          <a:xfrm>
            <a:off x="777240" y="2551176"/>
            <a:ext cx="2560320" cy="658368"/>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T.C.A. § 66-28-504</a:t>
            </a:r>
            <a:endParaRPr lang="en-US" sz="1200" dirty="0"/>
          </a:p>
        </p:txBody>
      </p:sp>
      <p:sp>
        <p:nvSpPr>
          <p:cNvPr id="11" name="Text 9"/>
          <p:cNvSpPr/>
          <p:nvPr/>
        </p:nvSpPr>
        <p:spPr>
          <a:xfrm>
            <a:off x="3383280" y="2551176"/>
            <a:ext cx="4937760" cy="658368"/>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Housing Law — authorizes fees in cases of unlawful ouster, exclusion, or diminution of service</a:t>
            </a:r>
            <a:endParaRPr lang="en-US" sz="1200" dirty="0"/>
          </a:p>
        </p:txBody>
      </p:sp>
      <p:sp>
        <p:nvSpPr>
          <p:cNvPr id="12" name="Shape 10"/>
          <p:cNvSpPr/>
          <p:nvPr/>
        </p:nvSpPr>
        <p:spPr>
          <a:xfrm>
            <a:off x="640080" y="3300984"/>
            <a:ext cx="7863840" cy="658368"/>
          </a:xfrm>
          <a:prstGeom prst="rect">
            <a:avLst/>
          </a:prstGeom>
          <a:solidFill>
            <a:srgbClr val="FAF8F2"/>
          </a:solidFill>
          <a:ln/>
        </p:spPr>
        <p:txBody>
          <a:bodyPr/>
          <a:lstStyle/>
          <a:p>
            <a:endParaRPr lang="en-US"/>
          </a:p>
        </p:txBody>
      </p:sp>
      <p:sp>
        <p:nvSpPr>
          <p:cNvPr id="13" name="Text 11"/>
          <p:cNvSpPr/>
          <p:nvPr/>
        </p:nvSpPr>
        <p:spPr>
          <a:xfrm>
            <a:off x="777240" y="3300984"/>
            <a:ext cx="2560320" cy="658368"/>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T.C.A. § 29-14-102 et seq.</a:t>
            </a:r>
            <a:endParaRPr lang="en-US" sz="1200" dirty="0"/>
          </a:p>
        </p:txBody>
      </p:sp>
      <p:sp>
        <p:nvSpPr>
          <p:cNvPr id="14" name="Text 12"/>
          <p:cNvSpPr/>
          <p:nvPr/>
        </p:nvSpPr>
        <p:spPr>
          <a:xfrm>
            <a:off x="3383280" y="3300984"/>
            <a:ext cx="4937760" cy="658368"/>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Government Tort Liability — limited fee recovery in claims against state and local government entities</a:t>
            </a:r>
            <a:endParaRPr lang="en-US" sz="1200" dirty="0"/>
          </a:p>
        </p:txBody>
      </p:sp>
      <p:sp>
        <p:nvSpPr>
          <p:cNvPr id="15" name="Shape 13"/>
          <p:cNvSpPr/>
          <p:nvPr/>
        </p:nvSpPr>
        <p:spPr>
          <a:xfrm>
            <a:off x="640080" y="4050792"/>
            <a:ext cx="7863840" cy="658368"/>
          </a:xfrm>
          <a:prstGeom prst="rect">
            <a:avLst/>
          </a:prstGeom>
          <a:solidFill>
            <a:srgbClr val="F5F0E1"/>
          </a:solidFill>
          <a:ln/>
        </p:spPr>
        <p:txBody>
          <a:bodyPr/>
          <a:lstStyle/>
          <a:p>
            <a:endParaRPr lang="en-US"/>
          </a:p>
        </p:txBody>
      </p:sp>
      <p:sp>
        <p:nvSpPr>
          <p:cNvPr id="16" name="Text 14"/>
          <p:cNvSpPr/>
          <p:nvPr/>
        </p:nvSpPr>
        <p:spPr>
          <a:xfrm>
            <a:off x="777240" y="4050792"/>
            <a:ext cx="2560320" cy="658368"/>
          </a:xfrm>
          <a:prstGeom prst="rect">
            <a:avLst/>
          </a:prstGeom>
          <a:noFill/>
          <a:ln/>
        </p:spPr>
        <p:txBody>
          <a:bodyPr wrap="square" lIns="0" tIns="0" rIns="0" bIns="0" rtlCol="0" anchor="ctr"/>
          <a:lstStyle/>
          <a:p>
            <a:pPr marL="0" indent="0">
              <a:buNone/>
            </a:pPr>
            <a:r>
              <a:rPr lang="en-US" sz="1200" b="1" dirty="0">
                <a:solidFill>
                  <a:srgbClr val="1B3A2D"/>
                </a:solidFill>
                <a:latin typeface="Georgia" pitchFamily="34" charset="0"/>
                <a:ea typeface="Georgia" pitchFamily="34" charset="-122"/>
                <a:cs typeface="Georgia" pitchFamily="34" charset="-120"/>
              </a:rPr>
              <a:t>T.C.A. § 4-21-306</a:t>
            </a:r>
            <a:endParaRPr lang="en-US" sz="1200" dirty="0"/>
          </a:p>
        </p:txBody>
      </p:sp>
      <p:sp>
        <p:nvSpPr>
          <p:cNvPr id="17" name="Text 15"/>
          <p:cNvSpPr/>
          <p:nvPr/>
        </p:nvSpPr>
        <p:spPr>
          <a:xfrm>
            <a:off x="3383280" y="4050792"/>
            <a:ext cx="4937760" cy="658368"/>
          </a:xfrm>
          <a:prstGeom prst="rect">
            <a:avLst/>
          </a:prstGeom>
          <a:noFill/>
          <a:ln/>
        </p:spPr>
        <p:txBody>
          <a:bodyPr wrap="square" lIns="0" tIns="0" rIns="0" bIns="0" rtlCol="0" anchor="ctr"/>
          <a:lstStyle/>
          <a:p>
            <a:pPr marL="0" indent="0">
              <a:buNone/>
            </a:pPr>
            <a:r>
              <a:rPr lang="en-US" sz="1200" dirty="0">
                <a:solidFill>
                  <a:srgbClr val="1E1E1E"/>
                </a:solidFill>
                <a:latin typeface="Calibri" pitchFamily="34" charset="0"/>
                <a:ea typeface="Calibri" pitchFamily="34" charset="-122"/>
                <a:cs typeface="Calibri" pitchFamily="34" charset="-120"/>
              </a:rPr>
              <a:t>Tennessee Human Rights Act — prevailing party in state discrimination cases may recover attorney's fees</a:t>
            </a:r>
            <a:endParaRPr lang="en-US" sz="12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EAB5B-08C3-3FD6-88D2-47EC50600EA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0147235-261B-7B57-CB30-DA548D80C996}"/>
              </a:ext>
            </a:extLst>
          </p:cNvPr>
          <p:cNvSpPr/>
          <p:nvPr/>
        </p:nvSpPr>
        <p:spPr>
          <a:xfrm>
            <a:off x="640080" y="274320"/>
            <a:ext cx="786384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Tennessee Fee-Shifting Statutes</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a:extLst>
              <a:ext uri="{FF2B5EF4-FFF2-40B4-BE49-F238E27FC236}">
                <a16:creationId xmlns:a16="http://schemas.microsoft.com/office/drawing/2014/main" id="{2AC0157E-332B-529A-8E68-9A1C3AB5D9C6}"/>
              </a:ext>
            </a:extLst>
          </p:cNvPr>
          <p:cNvSpPr/>
          <p:nvPr/>
        </p:nvSpPr>
        <p:spPr>
          <a:xfrm>
            <a:off x="640080" y="1051560"/>
            <a:ext cx="7863840" cy="658368"/>
          </a:xfrm>
          <a:prstGeom prst="rect">
            <a:avLst/>
          </a:prstGeom>
          <a:solidFill>
            <a:srgbClr val="F5F0E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B0B2BA6B-C1F3-E5E1-EAB1-64411FB5475A}"/>
              </a:ext>
            </a:extLst>
          </p:cNvPr>
          <p:cNvSpPr/>
          <p:nvPr/>
        </p:nvSpPr>
        <p:spPr>
          <a:xfrm>
            <a:off x="777240" y="1051560"/>
            <a:ext cx="256032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T.C.A. § 66-28-502</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8D89B8CF-F3EC-684F-C5DD-798C34998661}"/>
              </a:ext>
            </a:extLst>
          </p:cNvPr>
          <p:cNvSpPr/>
          <p:nvPr/>
        </p:nvSpPr>
        <p:spPr>
          <a:xfrm>
            <a:off x="3383280" y="1051560"/>
            <a:ext cx="493776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1E1E1E"/>
                </a:solidFill>
                <a:latin typeface="Calibri" pitchFamily="34" charset="0"/>
                <a:ea typeface="Calibri" pitchFamily="34" charset="-122"/>
                <a:cs typeface="Calibri" pitchFamily="34" charset="-120"/>
              </a:rPr>
              <a:t>Housing</a:t>
            </a: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 Law — authorizes attorney fees when a landlord fails to provide essential services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a:extLst>
              <a:ext uri="{FF2B5EF4-FFF2-40B4-BE49-F238E27FC236}">
                <a16:creationId xmlns:a16="http://schemas.microsoft.com/office/drawing/2014/main" id="{C77A0812-EA4D-6A5D-E9BB-E6C22866BDC7}"/>
              </a:ext>
            </a:extLst>
          </p:cNvPr>
          <p:cNvSpPr/>
          <p:nvPr/>
        </p:nvSpPr>
        <p:spPr>
          <a:xfrm>
            <a:off x="640080" y="1801368"/>
            <a:ext cx="7863840" cy="658368"/>
          </a:xfrm>
          <a:prstGeom prst="rect">
            <a:avLst/>
          </a:prstGeom>
          <a:solidFill>
            <a:srgbClr val="FAF8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a:extLst>
              <a:ext uri="{FF2B5EF4-FFF2-40B4-BE49-F238E27FC236}">
                <a16:creationId xmlns:a16="http://schemas.microsoft.com/office/drawing/2014/main" id="{00F69503-BF31-7DC5-6335-427B891D1D8D}"/>
              </a:ext>
            </a:extLst>
          </p:cNvPr>
          <p:cNvSpPr/>
          <p:nvPr/>
        </p:nvSpPr>
        <p:spPr>
          <a:xfrm>
            <a:off x="777240" y="1801368"/>
            <a:ext cx="256032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T.C.A. § 29-41-106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a:extLst>
              <a:ext uri="{FF2B5EF4-FFF2-40B4-BE49-F238E27FC236}">
                <a16:creationId xmlns:a16="http://schemas.microsoft.com/office/drawing/2014/main" id="{E0379EBF-90B5-FE67-BDD1-1313848CBEA9}"/>
              </a:ext>
            </a:extLst>
          </p:cNvPr>
          <p:cNvSpPr/>
          <p:nvPr/>
        </p:nvSpPr>
        <p:spPr>
          <a:xfrm>
            <a:off x="3383280" y="1801368"/>
            <a:ext cx="493776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Abusive Civil Litigant — Attorney’s fees for the prevailing party are a necessary part of all Abusive Civil Litigant cases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a:extLst>
              <a:ext uri="{FF2B5EF4-FFF2-40B4-BE49-F238E27FC236}">
                <a16:creationId xmlns:a16="http://schemas.microsoft.com/office/drawing/2014/main" id="{939079EA-C49B-F9FD-2628-05C835244403}"/>
              </a:ext>
            </a:extLst>
          </p:cNvPr>
          <p:cNvSpPr/>
          <p:nvPr/>
        </p:nvSpPr>
        <p:spPr>
          <a:xfrm>
            <a:off x="640080" y="2551176"/>
            <a:ext cx="7863840" cy="658368"/>
          </a:xfrm>
          <a:prstGeom prst="rect">
            <a:avLst/>
          </a:prstGeom>
          <a:solidFill>
            <a:srgbClr val="F5F0E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a:extLst>
              <a:ext uri="{FF2B5EF4-FFF2-40B4-BE49-F238E27FC236}">
                <a16:creationId xmlns:a16="http://schemas.microsoft.com/office/drawing/2014/main" id="{51C8E3B0-EFD8-3E20-6582-E03C69DE52EC}"/>
              </a:ext>
            </a:extLst>
          </p:cNvPr>
          <p:cNvSpPr/>
          <p:nvPr/>
        </p:nvSpPr>
        <p:spPr>
          <a:xfrm>
            <a:off x="777240" y="2551176"/>
            <a:ext cx="256032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T.C.A. § 8-20-107(b)</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a:extLst>
              <a:ext uri="{FF2B5EF4-FFF2-40B4-BE49-F238E27FC236}">
                <a16:creationId xmlns:a16="http://schemas.microsoft.com/office/drawing/2014/main" id="{4B474BF5-C27D-2EE8-D1CE-B7EE14FAB37F}"/>
              </a:ext>
            </a:extLst>
          </p:cNvPr>
          <p:cNvSpPr/>
          <p:nvPr/>
        </p:nvSpPr>
        <p:spPr>
          <a:xfrm>
            <a:off x="3383280" y="2551176"/>
            <a:ext cx="493776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Public Officers — fees must be consistent with Tenn. Sup. Ct. Rule 8, RPC 1.5; court determines reasonableness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a:extLst>
              <a:ext uri="{FF2B5EF4-FFF2-40B4-BE49-F238E27FC236}">
                <a16:creationId xmlns:a16="http://schemas.microsoft.com/office/drawing/2014/main" id="{E811BECA-2D18-E764-46DF-D503E3625BCA}"/>
              </a:ext>
            </a:extLst>
          </p:cNvPr>
          <p:cNvSpPr/>
          <p:nvPr/>
        </p:nvSpPr>
        <p:spPr>
          <a:xfrm>
            <a:off x="640080" y="3300984"/>
            <a:ext cx="7863840" cy="658368"/>
          </a:xfrm>
          <a:prstGeom prst="rect">
            <a:avLst/>
          </a:prstGeom>
          <a:solidFill>
            <a:srgbClr val="FAF8F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a:extLst>
              <a:ext uri="{FF2B5EF4-FFF2-40B4-BE49-F238E27FC236}">
                <a16:creationId xmlns:a16="http://schemas.microsoft.com/office/drawing/2014/main" id="{703D2E0B-07AA-9FC3-9B28-4827BCDBB617}"/>
              </a:ext>
            </a:extLst>
          </p:cNvPr>
          <p:cNvSpPr/>
          <p:nvPr/>
        </p:nvSpPr>
        <p:spPr>
          <a:xfrm>
            <a:off x="777240" y="3300984"/>
            <a:ext cx="256032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T.C.A. § 36-6-236</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a:extLst>
              <a:ext uri="{FF2B5EF4-FFF2-40B4-BE49-F238E27FC236}">
                <a16:creationId xmlns:a16="http://schemas.microsoft.com/office/drawing/2014/main" id="{FDE5BAFB-E1C9-4560-7E0D-DD4E0F6E3189}"/>
              </a:ext>
            </a:extLst>
          </p:cNvPr>
          <p:cNvSpPr/>
          <p:nvPr/>
        </p:nvSpPr>
        <p:spPr>
          <a:xfrm>
            <a:off x="3383280" y="3300984"/>
            <a:ext cx="493776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Uniform Child Custody Jurisdiction &amp; Enforcement Act cases — Award of prevailing party attorney fees, costs and expenses (including childcare!)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a:extLst>
              <a:ext uri="{FF2B5EF4-FFF2-40B4-BE49-F238E27FC236}">
                <a16:creationId xmlns:a16="http://schemas.microsoft.com/office/drawing/2014/main" id="{956CF3C4-1F26-6C05-33E2-941F6444DECC}"/>
              </a:ext>
            </a:extLst>
          </p:cNvPr>
          <p:cNvSpPr/>
          <p:nvPr/>
        </p:nvSpPr>
        <p:spPr>
          <a:xfrm>
            <a:off x="640080" y="4050792"/>
            <a:ext cx="7863840" cy="658368"/>
          </a:xfrm>
          <a:prstGeom prst="rect">
            <a:avLst/>
          </a:prstGeom>
          <a:solidFill>
            <a:srgbClr val="F5F0E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a:extLst>
              <a:ext uri="{FF2B5EF4-FFF2-40B4-BE49-F238E27FC236}">
                <a16:creationId xmlns:a16="http://schemas.microsoft.com/office/drawing/2014/main" id="{4EEACDFF-1DBA-4A7E-B44A-48F61FDA2AC7}"/>
              </a:ext>
            </a:extLst>
          </p:cNvPr>
          <p:cNvSpPr/>
          <p:nvPr/>
        </p:nvSpPr>
        <p:spPr>
          <a:xfrm>
            <a:off x="777240" y="4050792"/>
            <a:ext cx="256032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T.C.A. § 4-21-1003</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a:extLst>
              <a:ext uri="{FF2B5EF4-FFF2-40B4-BE49-F238E27FC236}">
                <a16:creationId xmlns:a16="http://schemas.microsoft.com/office/drawing/2014/main" id="{AD61EF89-549D-E69F-4E6F-83D08961E304}"/>
              </a:ext>
            </a:extLst>
          </p:cNvPr>
          <p:cNvSpPr/>
          <p:nvPr/>
        </p:nvSpPr>
        <p:spPr>
          <a:xfrm>
            <a:off x="3383280" y="4050792"/>
            <a:ext cx="493776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Tennessee Anti-SLAPP Act — A person prevailing upon the defense of immunity in Anti-SLAPP cases may recover attorney's fees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3676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700" b="1" dirty="0">
                <a:solidFill>
                  <a:srgbClr val="1B3A2D"/>
                </a:solidFill>
                <a:latin typeface="Georgia" pitchFamily="34" charset="0"/>
                <a:ea typeface="Georgia" pitchFamily="34" charset="-122"/>
                <a:cs typeface="Georgia" pitchFamily="34" charset="-120"/>
              </a:rPr>
              <a:t>VI. Tennessee Rules of Professional Conduct</a:t>
            </a:r>
            <a:endParaRPr lang="en-US" sz="2700" dirty="0"/>
          </a:p>
        </p:txBody>
      </p:sp>
      <p:sp>
        <p:nvSpPr>
          <p:cNvPr id="3" name="Shape 1"/>
          <p:cNvSpPr/>
          <p:nvPr/>
        </p:nvSpPr>
        <p:spPr>
          <a:xfrm>
            <a:off x="640080" y="1005840"/>
            <a:ext cx="7863840" cy="3383280"/>
          </a:xfrm>
          <a:prstGeom prst="rect">
            <a:avLst/>
          </a:prstGeom>
          <a:solidFill>
            <a:srgbClr val="F5F0E1"/>
          </a:solidFill>
          <a:ln/>
          <a:effectLst>
            <a:outerShdw blurRad="76200" dist="25400" dir="8100000" algn="bl" rotWithShape="0">
              <a:srgbClr val="000000">
                <a:alpha val="12000"/>
              </a:srgbClr>
            </a:outerShdw>
          </a:effectLst>
        </p:spPr>
        <p:txBody>
          <a:bodyPr/>
          <a:lstStyle/>
          <a:p>
            <a:pPr rtl="0">
              <a:buNone/>
            </a:pPr>
            <a:endParaRPr lang="en-US" sz="1100" b="0" i="0" u="none" strike="noStrike" dirty="0">
              <a:solidFill>
                <a:srgbClr val="000000"/>
              </a:solidFill>
              <a:effectLst/>
              <a:latin typeface="Times New Roman" panose="02020603050405020304" pitchFamily="18" charset="0"/>
            </a:endParaRPr>
          </a:p>
          <a:p>
            <a:pPr rtl="0">
              <a:buNone/>
            </a:pPr>
            <a:endParaRPr lang="en-US" sz="1100" dirty="0">
              <a:solidFill>
                <a:srgbClr val="000000"/>
              </a:solidFill>
              <a:latin typeface="Times New Roman" panose="02020603050405020304" pitchFamily="18" charset="0"/>
            </a:endParaRPr>
          </a:p>
          <a:p>
            <a:pPr rtl="0">
              <a:buNone/>
            </a:pPr>
            <a:endParaRPr lang="en-US" sz="1100" b="0" i="0" u="none" strike="noStrike" dirty="0">
              <a:solidFill>
                <a:srgbClr val="000000"/>
              </a:solidFill>
              <a:effectLst/>
              <a:latin typeface="Times New Roman" panose="02020603050405020304" pitchFamily="18" charset="0"/>
            </a:endParaRPr>
          </a:p>
          <a:p>
            <a:pPr rtl="0">
              <a:buNone/>
            </a:pPr>
            <a:endParaRPr lang="en-US" sz="1100" dirty="0">
              <a:solidFill>
                <a:srgbClr val="000000"/>
              </a:solidFill>
              <a:latin typeface="Times New Roman" panose="02020603050405020304" pitchFamily="18" charset="0"/>
            </a:endParaRPr>
          </a:p>
          <a:p>
            <a:pPr rtl="0">
              <a:buNone/>
            </a:pPr>
            <a:endParaRPr lang="en-US" sz="1100" b="0" i="0" u="none" strike="noStrike" dirty="0">
              <a:solidFill>
                <a:srgbClr val="000000"/>
              </a:solidFill>
              <a:effectLst/>
              <a:latin typeface="Times New Roman" panose="02020603050405020304" pitchFamily="18" charset="0"/>
            </a:endParaRPr>
          </a:p>
          <a:p>
            <a:pPr rtl="0">
              <a:buNone/>
            </a:pPr>
            <a:endParaRPr lang="en-US" sz="1100" dirty="0">
              <a:solidFill>
                <a:srgbClr val="000000"/>
              </a:solidFill>
              <a:latin typeface="Times New Roman" panose="02020603050405020304" pitchFamily="18" charset="0"/>
            </a:endParaRPr>
          </a:p>
          <a:p>
            <a:pPr rtl="0">
              <a:buNone/>
            </a:pPr>
            <a:r>
              <a:rPr lang="en-US" sz="1100" b="0" i="0" u="none" strike="noStrike" dirty="0">
                <a:solidFill>
                  <a:srgbClr val="000000"/>
                </a:solidFill>
                <a:effectLst/>
              </a:rPr>
              <a:t>(1) the time and labor required, the novelty and difficulty of the questions involved, and the skill requisite to perform the legal service properly;</a:t>
            </a:r>
            <a:endParaRPr lang="en-US" sz="1100" b="0" dirty="0">
              <a:effectLst/>
            </a:endParaRPr>
          </a:p>
          <a:p>
            <a:pPr rtl="0">
              <a:buNone/>
            </a:pPr>
            <a:r>
              <a:rPr lang="en-US" sz="1100" b="0" i="0" u="none" strike="noStrike" dirty="0">
                <a:solidFill>
                  <a:srgbClr val="000000"/>
                </a:solidFill>
                <a:effectLst/>
              </a:rPr>
              <a:t>(2) the likelihood, if apparent to the client, that the acceptance of the particular employment will preclude other employment by the lawyer;</a:t>
            </a:r>
            <a:endParaRPr lang="en-US" sz="1100" b="0" dirty="0">
              <a:effectLst/>
            </a:endParaRPr>
          </a:p>
          <a:p>
            <a:pPr rtl="0">
              <a:buNone/>
            </a:pPr>
            <a:r>
              <a:rPr lang="en-US" sz="1100" b="0" i="0" u="none" strike="noStrike" dirty="0">
                <a:solidFill>
                  <a:srgbClr val="000000"/>
                </a:solidFill>
                <a:effectLst/>
              </a:rPr>
              <a:t>(3) the fee customarily charged in the locality for similar legal services;</a:t>
            </a:r>
            <a:endParaRPr lang="en-US" sz="1100" b="0" dirty="0">
              <a:effectLst/>
            </a:endParaRPr>
          </a:p>
          <a:p>
            <a:pPr rtl="0">
              <a:buNone/>
            </a:pPr>
            <a:r>
              <a:rPr lang="en-US" sz="1100" b="0" i="0" u="none" strike="noStrike" dirty="0">
                <a:solidFill>
                  <a:srgbClr val="000000"/>
                </a:solidFill>
                <a:effectLst/>
              </a:rPr>
              <a:t>(4) the amount involved and the results obtained;</a:t>
            </a:r>
            <a:endParaRPr lang="en-US" sz="1100" b="0" dirty="0">
              <a:effectLst/>
            </a:endParaRPr>
          </a:p>
          <a:p>
            <a:pPr rtl="0">
              <a:buNone/>
            </a:pPr>
            <a:r>
              <a:rPr lang="en-US" sz="1100" b="0" i="0" u="none" strike="noStrike" dirty="0">
                <a:solidFill>
                  <a:srgbClr val="000000"/>
                </a:solidFill>
                <a:effectLst/>
              </a:rPr>
              <a:t>(5) the time limitations imposed by the client or by the circumstances;</a:t>
            </a:r>
            <a:endParaRPr lang="en-US" sz="1100" b="0" dirty="0">
              <a:effectLst/>
            </a:endParaRPr>
          </a:p>
          <a:p>
            <a:pPr rtl="0">
              <a:buNone/>
            </a:pPr>
            <a:r>
              <a:rPr lang="en-US" sz="1100" b="0" i="0" u="none" strike="noStrike" dirty="0">
                <a:solidFill>
                  <a:srgbClr val="000000"/>
                </a:solidFill>
                <a:effectLst/>
              </a:rPr>
              <a:t>(6) the nature and length of the professional relationship with the client;</a:t>
            </a:r>
            <a:endParaRPr lang="en-US" sz="1100" b="0" dirty="0">
              <a:effectLst/>
            </a:endParaRPr>
          </a:p>
          <a:p>
            <a:pPr rtl="0">
              <a:buNone/>
            </a:pPr>
            <a:r>
              <a:rPr lang="en-US" sz="1100" b="0" i="0" u="none" strike="noStrike" dirty="0">
                <a:solidFill>
                  <a:srgbClr val="000000"/>
                </a:solidFill>
                <a:effectLst/>
              </a:rPr>
              <a:t>(7) the experience, reputation, and ability of the lawyer or lawyers performing the services;</a:t>
            </a:r>
            <a:endParaRPr lang="en-US" sz="1100" b="0" dirty="0">
              <a:effectLst/>
            </a:endParaRPr>
          </a:p>
          <a:p>
            <a:pPr rtl="0">
              <a:buNone/>
            </a:pPr>
            <a:r>
              <a:rPr lang="en-US" sz="1100" b="0" i="0" u="none" strike="noStrike" dirty="0">
                <a:solidFill>
                  <a:srgbClr val="000000"/>
                </a:solidFill>
                <a:effectLst/>
              </a:rPr>
              <a:t>(8) whether the fee is fixed or contingent;</a:t>
            </a:r>
            <a:endParaRPr lang="en-US" sz="1100" b="0" dirty="0">
              <a:effectLst/>
            </a:endParaRPr>
          </a:p>
          <a:p>
            <a:pPr rtl="0">
              <a:buNone/>
            </a:pPr>
            <a:r>
              <a:rPr lang="en-US" sz="1100" b="0" i="0" u="none" strike="noStrike" dirty="0">
                <a:solidFill>
                  <a:srgbClr val="000000"/>
                </a:solidFill>
                <a:effectLst/>
              </a:rPr>
              <a:t>(9) prior advertisements or statements by the lawyer with respect to the fees the lawyer charges; and</a:t>
            </a:r>
            <a:endParaRPr lang="en-US" sz="1100" b="0" dirty="0">
              <a:effectLst/>
            </a:endParaRPr>
          </a:p>
          <a:p>
            <a:pPr rtl="0">
              <a:buNone/>
            </a:pPr>
            <a:r>
              <a:rPr lang="en-US" sz="1100" b="0" i="0" u="none" strike="noStrike" dirty="0">
                <a:solidFill>
                  <a:srgbClr val="000000"/>
                </a:solidFill>
                <a:effectLst/>
              </a:rPr>
              <a:t>(10) whether the fee agreement is in writing</a:t>
            </a:r>
            <a:r>
              <a:rPr lang="en-US" sz="1800" b="0" i="0" u="none" strike="noStrike" dirty="0">
                <a:solidFill>
                  <a:srgbClr val="000000"/>
                </a:solidFill>
                <a:effectLst/>
              </a:rPr>
              <a:t>.</a:t>
            </a:r>
            <a:endParaRPr lang="en-US"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kumimoji="0" lang="en-US" sz="12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Connors v. Connors</a:t>
            </a:r>
            <a:r>
              <a:rPr kumimoji="0" 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594 S.W.2d 672, 677 (Tenn.1980)</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buNone/>
            </a:pPr>
            <a:endParaRPr lang="en-US" dirty="0"/>
          </a:p>
        </p:txBody>
      </p:sp>
      <p:sp>
        <p:nvSpPr>
          <p:cNvPr id="4" name="Text 2"/>
          <p:cNvSpPr/>
          <p:nvPr/>
        </p:nvSpPr>
        <p:spPr>
          <a:xfrm>
            <a:off x="822960" y="1143000"/>
            <a:ext cx="7498080" cy="411480"/>
          </a:xfrm>
          <a:prstGeom prst="rect">
            <a:avLst/>
          </a:prstGeom>
          <a:noFill/>
          <a:ln/>
        </p:spPr>
        <p:txBody>
          <a:bodyPr wrap="square" lIns="0" tIns="0" rIns="0" bIns="0" rtlCol="0" anchor="ctr"/>
          <a:lstStyle/>
          <a:p>
            <a:pPr marL="0" indent="0">
              <a:buNone/>
            </a:pPr>
            <a:r>
              <a:rPr lang="en-US" sz="1600" b="1" dirty="0">
                <a:solidFill>
                  <a:srgbClr val="1B3A2D"/>
                </a:solidFill>
                <a:latin typeface="Georgia" pitchFamily="34" charset="0"/>
                <a:ea typeface="Georgia" pitchFamily="34" charset="-122"/>
                <a:cs typeface="Georgia" pitchFamily="34" charset="-120"/>
              </a:rPr>
              <a:t>Tenn. Sup. Ct. Rule 8, RPC 1.5 — Reasonableness of Fees</a:t>
            </a:r>
            <a:endParaRPr lang="en-US" sz="1600" dirty="0"/>
          </a:p>
        </p:txBody>
      </p:sp>
      <p:sp>
        <p:nvSpPr>
          <p:cNvPr id="5" name="Text 3"/>
          <p:cNvSpPr/>
          <p:nvPr/>
        </p:nvSpPr>
        <p:spPr>
          <a:xfrm>
            <a:off x="822960" y="1600200"/>
            <a:ext cx="7498080" cy="320040"/>
          </a:xfrm>
          <a:prstGeom prst="rect">
            <a:avLst/>
          </a:prstGeom>
          <a:noFill/>
          <a:ln/>
        </p:spPr>
        <p:txBody>
          <a:bodyPr wrap="square" lIns="0" tIns="0" rIns="0" bIns="0" rtlCol="0" anchor="ctr"/>
          <a:lstStyle/>
          <a:p>
            <a:pPr marL="0" indent="0">
              <a:buNone/>
            </a:pPr>
            <a:r>
              <a:rPr lang="en-US" sz="1300" i="1" dirty="0">
                <a:solidFill>
                  <a:srgbClr val="2A2A2A"/>
                </a:solidFill>
                <a:latin typeface="Calibri" pitchFamily="34" charset="0"/>
                <a:ea typeface="Calibri" pitchFamily="34" charset="-122"/>
                <a:cs typeface="Calibri" pitchFamily="34" charset="-120"/>
              </a:rPr>
              <a:t>Tennessee courts assess fee reasonableness using ten factors:</a:t>
            </a:r>
            <a:endParaRPr lang="en-US" sz="1300" dirty="0"/>
          </a:p>
        </p:txBody>
      </p:sp>
      <p:sp>
        <p:nvSpPr>
          <p:cNvPr id="6" name="Text 4"/>
          <p:cNvSpPr/>
          <p:nvPr/>
        </p:nvSpPr>
        <p:spPr>
          <a:xfrm>
            <a:off x="822960" y="2011680"/>
            <a:ext cx="7498080" cy="2194560"/>
          </a:xfrm>
          <a:prstGeom prst="rect">
            <a:avLst/>
          </a:prstGeom>
          <a:noFill/>
          <a:ln/>
        </p:spPr>
        <p:txBody>
          <a:bodyPr wrap="square" rtlCol="0" anchor="t"/>
          <a:lstStyle/>
          <a:p>
            <a:pPr marL="0" indent="0">
              <a:spcAft>
                <a:spcPts val="400"/>
              </a:spcAft>
              <a:buNone/>
            </a:pPr>
            <a:endParaRPr lang="en-US" sz="1200" dirty="0"/>
          </a:p>
        </p:txBody>
      </p:sp>
      <p:sp>
        <p:nvSpPr>
          <p:cNvPr id="7" name="Text 5"/>
          <p:cNvSpPr/>
          <p:nvPr/>
        </p:nvSpPr>
        <p:spPr>
          <a:xfrm>
            <a:off x="822960" y="4160520"/>
            <a:ext cx="7498080" cy="228600"/>
          </a:xfrm>
          <a:prstGeom prst="rect">
            <a:avLst/>
          </a:prstGeom>
          <a:noFill/>
          <a:ln/>
        </p:spPr>
        <p:txBody>
          <a:bodyPr wrap="square" lIns="0" tIns="0" rIns="0" bIns="0" rtlCol="0" anchor="ctr"/>
          <a:lstStyle/>
          <a:p>
            <a:pPr marL="0" indent="0">
              <a:buNone/>
            </a:pPr>
            <a:r>
              <a:rPr lang="en-US" sz="1100" i="1" dirty="0">
                <a:solidFill>
                  <a:srgbClr val="2A2A2A"/>
                </a:solidFill>
                <a:latin typeface="Calibri" pitchFamily="34" charset="0"/>
                <a:ea typeface="Calibri" pitchFamily="34" charset="-122"/>
                <a:cs typeface="Calibri" pitchFamily="34" charset="-120"/>
              </a:rPr>
              <a:t>T.C.A. § 8-20-107(b) expressly requires attorney's fee awards to be consistent with RPC 1.5.</a:t>
            </a:r>
            <a:endParaRPr lang="en-US" sz="11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800" b="1" dirty="0">
                <a:solidFill>
                  <a:srgbClr val="1B3A2D"/>
                </a:solidFill>
                <a:latin typeface="Georgia" pitchFamily="34" charset="0"/>
                <a:ea typeface="Georgia" pitchFamily="34" charset="-122"/>
                <a:cs typeface="Georgia" pitchFamily="34" charset="-120"/>
              </a:rPr>
              <a:t>Market Rate Evidence &amp; Legal Trends</a:t>
            </a:r>
            <a:endParaRPr lang="en-US" sz="2800" dirty="0"/>
          </a:p>
        </p:txBody>
      </p:sp>
      <p:sp>
        <p:nvSpPr>
          <p:cNvPr id="3" name="Shape 1"/>
          <p:cNvSpPr/>
          <p:nvPr/>
        </p:nvSpPr>
        <p:spPr>
          <a:xfrm>
            <a:off x="640080" y="1051560"/>
            <a:ext cx="2560320" cy="1645920"/>
          </a:xfrm>
          <a:prstGeom prst="rect">
            <a:avLst/>
          </a:prstGeom>
          <a:solidFill>
            <a:srgbClr val="1B3A2D"/>
          </a:solidFill>
          <a:ln/>
        </p:spPr>
        <p:txBody>
          <a:bodyPr/>
          <a:lstStyle/>
          <a:p>
            <a:endParaRPr lang="en-US"/>
          </a:p>
        </p:txBody>
      </p:sp>
      <p:sp>
        <p:nvSpPr>
          <p:cNvPr id="4" name="Text 2"/>
          <p:cNvSpPr/>
          <p:nvPr/>
        </p:nvSpPr>
        <p:spPr>
          <a:xfrm>
            <a:off x="640080" y="1097280"/>
            <a:ext cx="2560320" cy="640080"/>
          </a:xfrm>
          <a:prstGeom prst="rect">
            <a:avLst/>
          </a:prstGeom>
          <a:noFill/>
          <a:ln/>
        </p:spPr>
        <p:txBody>
          <a:bodyPr wrap="square" rtlCol="0" anchor="ctr"/>
          <a:lstStyle/>
          <a:p>
            <a:pPr marL="0" indent="0" algn="ctr">
              <a:buNone/>
            </a:pPr>
            <a:r>
              <a:rPr lang="en-US" sz="3600" b="1" dirty="0">
                <a:solidFill>
                  <a:srgbClr val="C8A951"/>
                </a:solidFill>
                <a:latin typeface="Georgia" pitchFamily="34" charset="0"/>
                <a:ea typeface="Georgia" pitchFamily="34" charset="-122"/>
                <a:cs typeface="Georgia" pitchFamily="34" charset="-120"/>
              </a:rPr>
              <a:t>$322</a:t>
            </a:r>
            <a:endParaRPr lang="en-US" sz="3600" dirty="0"/>
          </a:p>
        </p:txBody>
      </p:sp>
      <p:sp>
        <p:nvSpPr>
          <p:cNvPr id="5" name="Text 3"/>
          <p:cNvSpPr/>
          <p:nvPr/>
        </p:nvSpPr>
        <p:spPr>
          <a:xfrm>
            <a:off x="777240" y="1737360"/>
            <a:ext cx="2286000" cy="502920"/>
          </a:xfrm>
          <a:prstGeom prst="rect">
            <a:avLst/>
          </a:prstGeom>
          <a:noFill/>
          <a:ln/>
        </p:spPr>
        <p:txBody>
          <a:bodyPr wrap="square" rtlCol="0" anchor="ctr"/>
          <a:lstStyle/>
          <a:p>
            <a:pPr marL="0" indent="0" algn="ctr">
              <a:buNone/>
            </a:pPr>
            <a:r>
              <a:rPr lang="en-US" sz="1100" dirty="0">
                <a:solidFill>
                  <a:srgbClr val="F5F0E1"/>
                </a:solidFill>
                <a:latin typeface="Calibri" pitchFamily="34" charset="0"/>
                <a:ea typeface="Calibri" pitchFamily="34" charset="-122"/>
                <a:cs typeface="Calibri" pitchFamily="34" charset="-120"/>
              </a:rPr>
              <a:t>Tennessee</a:t>
            </a:r>
            <a:endParaRPr lang="en-US" sz="1100" dirty="0"/>
          </a:p>
          <a:p>
            <a:pPr marL="0" indent="0" algn="ctr">
              <a:buNone/>
            </a:pPr>
            <a:r>
              <a:rPr lang="en-US" sz="1100" dirty="0">
                <a:solidFill>
                  <a:srgbClr val="F5F0E1"/>
                </a:solidFill>
                <a:latin typeface="Calibri" pitchFamily="34" charset="0"/>
                <a:ea typeface="Calibri" pitchFamily="34" charset="-122"/>
                <a:cs typeface="Calibri" pitchFamily="34" charset="-120"/>
              </a:rPr>
              <a:t>Avg. Hourly Rate</a:t>
            </a:r>
            <a:endParaRPr lang="en-US" sz="1100" dirty="0"/>
          </a:p>
        </p:txBody>
      </p:sp>
      <p:sp>
        <p:nvSpPr>
          <p:cNvPr id="6" name="Text 4"/>
          <p:cNvSpPr/>
          <p:nvPr/>
        </p:nvSpPr>
        <p:spPr>
          <a:xfrm>
            <a:off x="777240" y="2286000"/>
            <a:ext cx="2286000" cy="274320"/>
          </a:xfrm>
          <a:prstGeom prst="rect">
            <a:avLst/>
          </a:prstGeom>
          <a:noFill/>
          <a:ln/>
        </p:spPr>
        <p:txBody>
          <a:bodyPr wrap="square" rtlCol="0" anchor="ctr"/>
          <a:lstStyle/>
          <a:p>
            <a:pPr marL="0" indent="0" algn="ctr">
              <a:buNone/>
            </a:pPr>
            <a:r>
              <a:rPr lang="en-US" sz="900" i="1" dirty="0">
                <a:solidFill>
                  <a:srgbClr val="E8D9A0"/>
                </a:solidFill>
                <a:latin typeface="Calibri" pitchFamily="34" charset="0"/>
                <a:ea typeface="Calibri" pitchFamily="34" charset="-122"/>
                <a:cs typeface="Calibri" pitchFamily="34" charset="-120"/>
              </a:rPr>
              <a:t>(2025, Clio Legal Trends Report)</a:t>
            </a:r>
            <a:endParaRPr lang="en-US" sz="900" dirty="0"/>
          </a:p>
        </p:txBody>
      </p:sp>
      <p:sp>
        <p:nvSpPr>
          <p:cNvPr id="7" name="Shape 5"/>
          <p:cNvSpPr/>
          <p:nvPr/>
        </p:nvSpPr>
        <p:spPr>
          <a:xfrm>
            <a:off x="3474720" y="1051560"/>
            <a:ext cx="2560320" cy="1645920"/>
          </a:xfrm>
          <a:prstGeom prst="rect">
            <a:avLst/>
          </a:prstGeom>
          <a:solidFill>
            <a:srgbClr val="1B3A2D"/>
          </a:solidFill>
          <a:ln/>
        </p:spPr>
        <p:txBody>
          <a:bodyPr/>
          <a:lstStyle/>
          <a:p>
            <a:endParaRPr lang="en-US"/>
          </a:p>
        </p:txBody>
      </p:sp>
      <p:sp>
        <p:nvSpPr>
          <p:cNvPr id="8" name="Text 6"/>
          <p:cNvSpPr/>
          <p:nvPr/>
        </p:nvSpPr>
        <p:spPr>
          <a:xfrm>
            <a:off x="3474720" y="1097280"/>
            <a:ext cx="2560320" cy="640080"/>
          </a:xfrm>
          <a:prstGeom prst="rect">
            <a:avLst/>
          </a:prstGeom>
          <a:noFill/>
          <a:ln/>
        </p:spPr>
        <p:txBody>
          <a:bodyPr wrap="square" rtlCol="0" anchor="ctr"/>
          <a:lstStyle/>
          <a:p>
            <a:pPr marL="0" indent="0" algn="ctr">
              <a:buNone/>
            </a:pPr>
            <a:r>
              <a:rPr lang="en-US" sz="3600" b="1" dirty="0">
                <a:solidFill>
                  <a:srgbClr val="C8A951"/>
                </a:solidFill>
                <a:latin typeface="Georgia" pitchFamily="34" charset="0"/>
                <a:ea typeface="Georgia" pitchFamily="34" charset="-122"/>
                <a:cs typeface="Georgia" pitchFamily="34" charset="-120"/>
              </a:rPr>
              <a:t>$343</a:t>
            </a:r>
            <a:endParaRPr lang="en-US" sz="3600" dirty="0"/>
          </a:p>
        </p:txBody>
      </p:sp>
      <p:sp>
        <p:nvSpPr>
          <p:cNvPr id="9" name="Text 7"/>
          <p:cNvSpPr/>
          <p:nvPr/>
        </p:nvSpPr>
        <p:spPr>
          <a:xfrm>
            <a:off x="3611880" y="1737360"/>
            <a:ext cx="2286000" cy="502920"/>
          </a:xfrm>
          <a:prstGeom prst="rect">
            <a:avLst/>
          </a:prstGeom>
          <a:noFill/>
          <a:ln/>
        </p:spPr>
        <p:txBody>
          <a:bodyPr wrap="square" rtlCol="0" anchor="ctr"/>
          <a:lstStyle/>
          <a:p>
            <a:pPr marL="0" indent="0" algn="ctr">
              <a:buNone/>
            </a:pPr>
            <a:r>
              <a:rPr lang="en-US" sz="1100" dirty="0">
                <a:solidFill>
                  <a:srgbClr val="F5F0E1"/>
                </a:solidFill>
                <a:latin typeface="Calibri" pitchFamily="34" charset="0"/>
                <a:ea typeface="Calibri" pitchFamily="34" charset="-122"/>
                <a:cs typeface="Calibri" pitchFamily="34" charset="-120"/>
              </a:rPr>
              <a:t>Family Lawyer</a:t>
            </a:r>
          </a:p>
          <a:p>
            <a:pPr marL="0" indent="0" algn="ctr">
              <a:buNone/>
            </a:pPr>
            <a:r>
              <a:rPr lang="en-US" sz="1100" dirty="0">
                <a:solidFill>
                  <a:srgbClr val="F5F0E1"/>
                </a:solidFill>
                <a:latin typeface="Calibri" pitchFamily="34" charset="0"/>
                <a:ea typeface="Calibri" pitchFamily="34" charset="-122"/>
                <a:cs typeface="Calibri" pitchFamily="34" charset="-120"/>
              </a:rPr>
              <a:t>Avg. Hourly Rate</a:t>
            </a:r>
            <a:endParaRPr lang="en-US" sz="1100" dirty="0"/>
          </a:p>
        </p:txBody>
      </p:sp>
      <p:sp>
        <p:nvSpPr>
          <p:cNvPr id="10" name="Text 8"/>
          <p:cNvSpPr/>
          <p:nvPr/>
        </p:nvSpPr>
        <p:spPr>
          <a:xfrm>
            <a:off x="3611880" y="2286000"/>
            <a:ext cx="2286000" cy="274320"/>
          </a:xfrm>
          <a:prstGeom prst="rect">
            <a:avLst/>
          </a:prstGeom>
          <a:noFill/>
          <a:ln/>
        </p:spPr>
        <p:txBody>
          <a:bodyPr wrap="square" rtlCol="0" anchor="ctr"/>
          <a:lstStyle/>
          <a:p>
            <a:pPr marL="0" indent="0" algn="ctr">
              <a:buNone/>
            </a:pPr>
            <a:r>
              <a:rPr lang="en-US" sz="900" i="1" dirty="0">
                <a:solidFill>
                  <a:srgbClr val="E8D9A0"/>
                </a:solidFill>
                <a:latin typeface="Calibri" pitchFamily="34" charset="0"/>
                <a:ea typeface="Calibri" pitchFamily="34" charset="-122"/>
                <a:cs typeface="Calibri" pitchFamily="34" charset="-120"/>
              </a:rPr>
              <a:t>(2025, Clio Legal Trends Report)</a:t>
            </a:r>
            <a:endParaRPr lang="en-US" sz="900" dirty="0"/>
          </a:p>
        </p:txBody>
      </p:sp>
      <p:sp>
        <p:nvSpPr>
          <p:cNvPr id="11" name="Shape 9"/>
          <p:cNvSpPr/>
          <p:nvPr/>
        </p:nvSpPr>
        <p:spPr>
          <a:xfrm>
            <a:off x="6309360" y="1051560"/>
            <a:ext cx="2560320" cy="1645920"/>
          </a:xfrm>
          <a:prstGeom prst="rect">
            <a:avLst/>
          </a:prstGeom>
          <a:solidFill>
            <a:srgbClr val="1B3A2D"/>
          </a:solidFill>
          <a:ln/>
        </p:spPr>
        <p:txBody>
          <a:bodyPr/>
          <a:lstStyle/>
          <a:p>
            <a:endParaRPr lang="en-US"/>
          </a:p>
        </p:txBody>
      </p:sp>
      <p:sp>
        <p:nvSpPr>
          <p:cNvPr id="12" name="Text 10"/>
          <p:cNvSpPr/>
          <p:nvPr/>
        </p:nvSpPr>
        <p:spPr>
          <a:xfrm>
            <a:off x="6309360" y="1097280"/>
            <a:ext cx="2560320" cy="640080"/>
          </a:xfrm>
          <a:prstGeom prst="rect">
            <a:avLst/>
          </a:prstGeom>
          <a:noFill/>
          <a:ln/>
        </p:spPr>
        <p:txBody>
          <a:bodyPr wrap="square" rtlCol="0" anchor="ctr"/>
          <a:lstStyle/>
          <a:p>
            <a:pPr marL="0" indent="0" algn="ctr">
              <a:buNone/>
            </a:pPr>
            <a:r>
              <a:rPr lang="en-US" sz="3600" b="1" dirty="0">
                <a:solidFill>
                  <a:srgbClr val="C8A951"/>
                </a:solidFill>
                <a:latin typeface="Georgia" pitchFamily="34" charset="0"/>
                <a:ea typeface="Georgia" pitchFamily="34" charset="-122"/>
                <a:cs typeface="Georgia" pitchFamily="34" charset="-120"/>
              </a:rPr>
              <a:t>66%</a:t>
            </a:r>
            <a:endParaRPr lang="en-US" sz="3600" dirty="0"/>
          </a:p>
        </p:txBody>
      </p:sp>
      <p:sp>
        <p:nvSpPr>
          <p:cNvPr id="13" name="Text 11"/>
          <p:cNvSpPr/>
          <p:nvPr/>
        </p:nvSpPr>
        <p:spPr>
          <a:xfrm>
            <a:off x="6446520" y="1737360"/>
            <a:ext cx="2286000" cy="502920"/>
          </a:xfrm>
          <a:prstGeom prst="rect">
            <a:avLst/>
          </a:prstGeom>
          <a:noFill/>
          <a:ln/>
        </p:spPr>
        <p:txBody>
          <a:bodyPr wrap="square" rtlCol="0" anchor="ctr"/>
          <a:lstStyle/>
          <a:p>
            <a:pPr marL="0" indent="0" algn="ctr">
              <a:buNone/>
            </a:pPr>
            <a:r>
              <a:rPr lang="en-US" sz="1100" dirty="0">
                <a:solidFill>
                  <a:srgbClr val="F5F0E1"/>
                </a:solidFill>
                <a:latin typeface="Calibri" pitchFamily="34" charset="0"/>
                <a:ea typeface="Calibri" pitchFamily="34" charset="-122"/>
                <a:cs typeface="Calibri" pitchFamily="34" charset="-120"/>
              </a:rPr>
              <a:t>Charge between $201 and $350/</a:t>
            </a:r>
            <a:r>
              <a:rPr lang="en-US" sz="1100" dirty="0" err="1">
                <a:solidFill>
                  <a:srgbClr val="F5F0E1"/>
                </a:solidFill>
                <a:latin typeface="Calibri" pitchFamily="34" charset="0"/>
                <a:ea typeface="Calibri" pitchFamily="34" charset="-122"/>
                <a:cs typeface="Calibri" pitchFamily="34" charset="-120"/>
              </a:rPr>
              <a:t>hr</a:t>
            </a:r>
            <a:endParaRPr lang="en-US" sz="1100" dirty="0">
              <a:solidFill>
                <a:srgbClr val="F5F0E1"/>
              </a:solidFill>
              <a:latin typeface="Calibri" pitchFamily="34" charset="0"/>
              <a:ea typeface="Calibri" pitchFamily="34" charset="-122"/>
              <a:cs typeface="Calibri" pitchFamily="34" charset="-120"/>
            </a:endParaRPr>
          </a:p>
          <a:p>
            <a:pPr marL="0" indent="0" algn="ctr">
              <a:buNone/>
            </a:pPr>
            <a:r>
              <a:rPr lang="en-US" sz="1100" dirty="0">
                <a:solidFill>
                  <a:srgbClr val="F5F0E1"/>
                </a:solidFill>
                <a:latin typeface="Calibri" pitchFamily="34" charset="0"/>
                <a:ea typeface="Calibri" pitchFamily="34" charset="-122"/>
                <a:cs typeface="Calibri" pitchFamily="34" charset="-120"/>
              </a:rPr>
              <a:t>$276 - $300 was most common</a:t>
            </a:r>
            <a:endParaRPr lang="en-US" sz="1100" dirty="0"/>
          </a:p>
        </p:txBody>
      </p:sp>
      <p:sp>
        <p:nvSpPr>
          <p:cNvPr id="14" name="Text 12"/>
          <p:cNvSpPr/>
          <p:nvPr/>
        </p:nvSpPr>
        <p:spPr>
          <a:xfrm>
            <a:off x="6446520" y="2286000"/>
            <a:ext cx="2286000" cy="274320"/>
          </a:xfrm>
          <a:prstGeom prst="rect">
            <a:avLst/>
          </a:prstGeom>
          <a:noFill/>
          <a:ln/>
        </p:spPr>
        <p:txBody>
          <a:bodyPr wrap="square" rtlCol="0" anchor="ctr"/>
          <a:lstStyle/>
          <a:p>
            <a:pPr marL="0" indent="0" algn="ctr">
              <a:buNone/>
            </a:pPr>
            <a:r>
              <a:rPr lang="en-US" sz="900" i="1" dirty="0">
                <a:solidFill>
                  <a:srgbClr val="E8D9A0"/>
                </a:solidFill>
                <a:latin typeface="Calibri" pitchFamily="34" charset="0"/>
                <a:ea typeface="Calibri" pitchFamily="34" charset="-122"/>
                <a:cs typeface="Calibri" pitchFamily="34" charset="-120"/>
              </a:rPr>
              <a:t>(2023 Knoxville Bar Assoc. Survey)</a:t>
            </a:r>
            <a:endParaRPr lang="en-US" sz="900" dirty="0"/>
          </a:p>
        </p:txBody>
      </p:sp>
      <p:sp>
        <p:nvSpPr>
          <p:cNvPr id="15" name="Text 13"/>
          <p:cNvSpPr/>
          <p:nvPr/>
        </p:nvSpPr>
        <p:spPr>
          <a:xfrm>
            <a:off x="640080" y="2926080"/>
            <a:ext cx="7863840" cy="365760"/>
          </a:xfrm>
          <a:prstGeom prst="rect">
            <a:avLst/>
          </a:prstGeom>
          <a:noFill/>
          <a:ln/>
        </p:spPr>
        <p:txBody>
          <a:bodyPr wrap="square" lIns="0" tIns="0" rIns="0" bIns="0" rtlCol="0" anchor="ctr"/>
          <a:lstStyle/>
          <a:p>
            <a:pPr marL="0" indent="0">
              <a:buNone/>
            </a:pPr>
            <a:r>
              <a:rPr lang="en-US" sz="1600" b="1" dirty="0">
                <a:solidFill>
                  <a:srgbClr val="C8A951"/>
                </a:solidFill>
                <a:latin typeface="Georgia" pitchFamily="34" charset="0"/>
                <a:ea typeface="Georgia" pitchFamily="34" charset="-122"/>
                <a:cs typeface="Georgia" pitchFamily="34" charset="-120"/>
              </a:rPr>
              <a:t>Using Market Rate Data in Fee Petitions</a:t>
            </a:r>
            <a:endParaRPr lang="en-US" sz="1600" dirty="0"/>
          </a:p>
        </p:txBody>
      </p:sp>
      <p:sp>
        <p:nvSpPr>
          <p:cNvPr id="16" name="Text 14"/>
          <p:cNvSpPr/>
          <p:nvPr/>
        </p:nvSpPr>
        <p:spPr>
          <a:xfrm>
            <a:off x="640080" y="3337560"/>
            <a:ext cx="7863840" cy="118872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Clio Legal Trends Report: Tracks hourly rates and productivity indicators for solo/small firms across states and practice areas</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NALFA Litigation Hourly Rate Survey: Provides litigation-specific rate data courts rely on</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Bar association fee surveys and prior fee awards in your jurisdiction are the strongest evidence</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Affidavits from local attorneys of comparable skill and experience confirming your rate is reasonable</a:t>
            </a:r>
            <a:endParaRPr lang="en-US" sz="12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3000" b="1" dirty="0">
                <a:solidFill>
                  <a:srgbClr val="1B3A2D"/>
                </a:solidFill>
                <a:latin typeface="Georgia" pitchFamily="34" charset="0"/>
                <a:ea typeface="Georgia" pitchFamily="34" charset="-122"/>
                <a:cs typeface="Georgia" pitchFamily="34" charset="-120"/>
              </a:rPr>
              <a:t>Common Pitfalls to Avoid</a:t>
            </a:r>
            <a:endParaRPr lang="en-US" sz="3000" dirty="0"/>
          </a:p>
        </p:txBody>
      </p:sp>
      <p:sp>
        <p:nvSpPr>
          <p:cNvPr id="3" name="Shape 1"/>
          <p:cNvSpPr/>
          <p:nvPr/>
        </p:nvSpPr>
        <p:spPr>
          <a:xfrm>
            <a:off x="640080" y="1051560"/>
            <a:ext cx="3657600" cy="105156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4" name="Text 2"/>
          <p:cNvSpPr/>
          <p:nvPr/>
        </p:nvSpPr>
        <p:spPr>
          <a:xfrm>
            <a:off x="777240" y="1124712"/>
            <a:ext cx="3383280" cy="320040"/>
          </a:xfrm>
          <a:prstGeom prst="rect">
            <a:avLst/>
          </a:prstGeom>
          <a:noFill/>
          <a:ln/>
        </p:spPr>
        <p:txBody>
          <a:bodyPr wrap="square" lIns="0" tIns="0" rIns="0" bIns="0" rtlCol="0" anchor="ctr"/>
          <a:lstStyle/>
          <a:p>
            <a:pPr marL="0" indent="0">
              <a:buNone/>
            </a:pPr>
            <a:r>
              <a:rPr lang="en-US" sz="1300" b="1" dirty="0">
                <a:solidFill>
                  <a:srgbClr val="1B3A2D"/>
                </a:solidFill>
                <a:latin typeface="Georgia" pitchFamily="34" charset="0"/>
                <a:ea typeface="Georgia" pitchFamily="34" charset="-122"/>
                <a:cs typeface="Georgia" pitchFamily="34" charset="-120"/>
              </a:rPr>
              <a:t>Reconstructed Time Records</a:t>
            </a:r>
            <a:endParaRPr lang="en-US" sz="1300" dirty="0"/>
          </a:p>
        </p:txBody>
      </p:sp>
      <p:sp>
        <p:nvSpPr>
          <p:cNvPr id="5" name="Text 3"/>
          <p:cNvSpPr/>
          <p:nvPr/>
        </p:nvSpPr>
        <p:spPr>
          <a:xfrm>
            <a:off x="777240" y="1463040"/>
            <a:ext cx="3383280" cy="548640"/>
          </a:xfrm>
          <a:prstGeom prst="rect">
            <a:avLst/>
          </a:prstGeom>
          <a:noFill/>
          <a:ln/>
        </p:spPr>
        <p:txBody>
          <a:bodyPr wrap="square" lIns="0" tIns="0" rIns="0" bIns="0" rtlCol="0" anchor="ctr"/>
          <a:lstStyle/>
          <a:p>
            <a:pPr marL="0" indent="0">
              <a:buNone/>
            </a:pPr>
            <a:r>
              <a:rPr lang="en-US" sz="1100" dirty="0">
                <a:solidFill>
                  <a:srgbClr val="2A2A2A"/>
                </a:solidFill>
                <a:latin typeface="Calibri" pitchFamily="34" charset="0"/>
                <a:ea typeface="Calibri" pitchFamily="34" charset="-122"/>
                <a:cs typeface="Calibri" pitchFamily="34" charset="-120"/>
              </a:rPr>
              <a:t>Courts view contemporaneous records as most reliable. Reconstructed records lead to memory lapses and reduced awards.</a:t>
            </a:r>
            <a:endParaRPr lang="en-US" sz="1100" dirty="0"/>
          </a:p>
        </p:txBody>
      </p:sp>
      <p:sp>
        <p:nvSpPr>
          <p:cNvPr id="6" name="Shape 4"/>
          <p:cNvSpPr/>
          <p:nvPr/>
        </p:nvSpPr>
        <p:spPr>
          <a:xfrm>
            <a:off x="640080" y="2240280"/>
            <a:ext cx="3657600" cy="105156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7" name="Text 5"/>
          <p:cNvSpPr/>
          <p:nvPr/>
        </p:nvSpPr>
        <p:spPr>
          <a:xfrm>
            <a:off x="777240" y="2313432"/>
            <a:ext cx="3383280" cy="320040"/>
          </a:xfrm>
          <a:prstGeom prst="rect">
            <a:avLst/>
          </a:prstGeom>
          <a:noFill/>
          <a:ln/>
        </p:spPr>
        <p:txBody>
          <a:bodyPr wrap="square" lIns="0" tIns="0" rIns="0" bIns="0" rtlCol="0" anchor="ctr"/>
          <a:lstStyle/>
          <a:p>
            <a:pPr marL="0" indent="0">
              <a:buNone/>
            </a:pPr>
            <a:r>
              <a:rPr lang="en-US" sz="1300" b="1" dirty="0">
                <a:solidFill>
                  <a:srgbClr val="1B3A2D"/>
                </a:solidFill>
                <a:latin typeface="Georgia" pitchFamily="34" charset="0"/>
                <a:ea typeface="Georgia" pitchFamily="34" charset="-122"/>
                <a:cs typeface="Georgia" pitchFamily="34" charset="-120"/>
              </a:rPr>
              <a:t>Block Billing</a:t>
            </a:r>
            <a:endParaRPr lang="en-US" sz="1300" dirty="0"/>
          </a:p>
        </p:txBody>
      </p:sp>
      <p:sp>
        <p:nvSpPr>
          <p:cNvPr id="8" name="Text 6"/>
          <p:cNvSpPr/>
          <p:nvPr/>
        </p:nvSpPr>
        <p:spPr>
          <a:xfrm>
            <a:off x="777240" y="2651760"/>
            <a:ext cx="3383280" cy="548640"/>
          </a:xfrm>
          <a:prstGeom prst="rect">
            <a:avLst/>
          </a:prstGeom>
          <a:noFill/>
          <a:ln/>
        </p:spPr>
        <p:txBody>
          <a:bodyPr wrap="square" lIns="0" tIns="0" rIns="0" bIns="0" rtlCol="0" anchor="ctr"/>
          <a:lstStyle/>
          <a:p>
            <a:pPr marL="0" indent="0">
              <a:buNone/>
            </a:pPr>
            <a:r>
              <a:rPr lang="en-US" sz="1100" dirty="0">
                <a:solidFill>
                  <a:srgbClr val="2A2A2A"/>
                </a:solidFill>
                <a:latin typeface="Calibri" pitchFamily="34" charset="0"/>
                <a:ea typeface="Calibri" pitchFamily="34" charset="-122"/>
                <a:cs typeface="Calibri" pitchFamily="34" charset="-120"/>
              </a:rPr>
              <a:t>Aggregating multiple tasks into single entries. Courts may reduce or deny fees for vague, undifferentiated billing.</a:t>
            </a:r>
            <a:endParaRPr lang="en-US" sz="1100" dirty="0"/>
          </a:p>
        </p:txBody>
      </p:sp>
      <p:sp>
        <p:nvSpPr>
          <p:cNvPr id="9" name="Shape 7"/>
          <p:cNvSpPr/>
          <p:nvPr/>
        </p:nvSpPr>
        <p:spPr>
          <a:xfrm>
            <a:off x="640080" y="3429000"/>
            <a:ext cx="3657600" cy="105156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0" name="Text 8"/>
          <p:cNvSpPr/>
          <p:nvPr/>
        </p:nvSpPr>
        <p:spPr>
          <a:xfrm>
            <a:off x="777240" y="3502152"/>
            <a:ext cx="3383280" cy="320040"/>
          </a:xfrm>
          <a:prstGeom prst="rect">
            <a:avLst/>
          </a:prstGeom>
          <a:noFill/>
          <a:ln/>
        </p:spPr>
        <p:txBody>
          <a:bodyPr wrap="square" lIns="0" tIns="0" rIns="0" bIns="0" rtlCol="0" anchor="ctr"/>
          <a:lstStyle/>
          <a:p>
            <a:pPr marL="0" indent="0">
              <a:buNone/>
            </a:pPr>
            <a:r>
              <a:rPr lang="en-US" sz="1300" b="1" dirty="0">
                <a:solidFill>
                  <a:srgbClr val="1B3A2D"/>
                </a:solidFill>
                <a:latin typeface="Georgia" pitchFamily="34" charset="0"/>
                <a:ea typeface="Georgia" pitchFamily="34" charset="-122"/>
                <a:cs typeface="Georgia" pitchFamily="34" charset="-120"/>
              </a:rPr>
              <a:t>15-Minute Increments</a:t>
            </a:r>
            <a:endParaRPr lang="en-US" sz="1300" dirty="0"/>
          </a:p>
        </p:txBody>
      </p:sp>
      <p:sp>
        <p:nvSpPr>
          <p:cNvPr id="11" name="Text 9"/>
          <p:cNvSpPr/>
          <p:nvPr/>
        </p:nvSpPr>
        <p:spPr>
          <a:xfrm>
            <a:off x="777240" y="3840480"/>
            <a:ext cx="3383280" cy="548640"/>
          </a:xfrm>
          <a:prstGeom prst="rect">
            <a:avLst/>
          </a:prstGeom>
          <a:noFill/>
          <a:ln/>
        </p:spPr>
        <p:txBody>
          <a:bodyPr wrap="square" lIns="0" tIns="0" rIns="0" bIns="0" rtlCol="0" anchor="ctr"/>
          <a:lstStyle/>
          <a:p>
            <a:pPr marL="0" indent="0">
              <a:buNone/>
            </a:pPr>
            <a:r>
              <a:rPr lang="en-US" sz="1100" dirty="0">
                <a:solidFill>
                  <a:srgbClr val="2A2A2A"/>
                </a:solidFill>
                <a:latin typeface="Calibri" pitchFamily="34" charset="0"/>
                <a:ea typeface="Calibri" pitchFamily="34" charset="-122"/>
                <a:cs typeface="Calibri" pitchFamily="34" charset="-120"/>
              </a:rPr>
              <a:t>The modern standard is </a:t>
            </a:r>
            <a:r>
              <a:rPr lang="en-US" sz="1100" u="sng" dirty="0">
                <a:solidFill>
                  <a:srgbClr val="2A2A2A"/>
                </a:solidFill>
                <a:latin typeface="Calibri" pitchFamily="34" charset="0"/>
                <a:ea typeface="Calibri" pitchFamily="34" charset="-122"/>
                <a:cs typeface="Calibri" pitchFamily="34" charset="-120"/>
              </a:rPr>
              <a:t>6-minute increments</a:t>
            </a:r>
            <a:r>
              <a:rPr lang="en-US" sz="1100" dirty="0">
                <a:solidFill>
                  <a:srgbClr val="2A2A2A"/>
                </a:solidFill>
                <a:latin typeface="Calibri" pitchFamily="34" charset="0"/>
                <a:ea typeface="Calibri" pitchFamily="34" charset="-122"/>
                <a:cs typeface="Calibri" pitchFamily="34" charset="-120"/>
              </a:rPr>
              <a:t>. Some jurisdictions have local rules barring anything else.</a:t>
            </a:r>
            <a:endParaRPr lang="en-US" sz="1100" dirty="0"/>
          </a:p>
        </p:txBody>
      </p:sp>
      <p:sp>
        <p:nvSpPr>
          <p:cNvPr id="12" name="Shape 10"/>
          <p:cNvSpPr/>
          <p:nvPr/>
        </p:nvSpPr>
        <p:spPr>
          <a:xfrm>
            <a:off x="4846320" y="1051560"/>
            <a:ext cx="3657600" cy="105156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3" name="Text 11"/>
          <p:cNvSpPr/>
          <p:nvPr/>
        </p:nvSpPr>
        <p:spPr>
          <a:xfrm>
            <a:off x="4983480" y="1124712"/>
            <a:ext cx="3383280" cy="320040"/>
          </a:xfrm>
          <a:prstGeom prst="rect">
            <a:avLst/>
          </a:prstGeom>
          <a:noFill/>
          <a:ln/>
        </p:spPr>
        <p:txBody>
          <a:bodyPr wrap="square" lIns="0" tIns="0" rIns="0" bIns="0" rtlCol="0" anchor="ctr"/>
          <a:lstStyle/>
          <a:p>
            <a:pPr marL="0" indent="0">
              <a:buNone/>
            </a:pPr>
            <a:r>
              <a:rPr lang="en-US" sz="1300" b="1" dirty="0">
                <a:solidFill>
                  <a:srgbClr val="1B3A2D"/>
                </a:solidFill>
                <a:latin typeface="Georgia" pitchFamily="34" charset="0"/>
                <a:ea typeface="Georgia" pitchFamily="34" charset="-122"/>
                <a:cs typeface="Georgia" pitchFamily="34" charset="-120"/>
              </a:rPr>
              <a:t>Inadequate Rate Support</a:t>
            </a:r>
            <a:endParaRPr lang="en-US" sz="1300" dirty="0"/>
          </a:p>
        </p:txBody>
      </p:sp>
      <p:sp>
        <p:nvSpPr>
          <p:cNvPr id="14" name="Text 12"/>
          <p:cNvSpPr/>
          <p:nvPr/>
        </p:nvSpPr>
        <p:spPr>
          <a:xfrm>
            <a:off x="4983480" y="1463040"/>
            <a:ext cx="3383280" cy="548640"/>
          </a:xfrm>
          <a:prstGeom prst="rect">
            <a:avLst/>
          </a:prstGeom>
          <a:noFill/>
          <a:ln/>
        </p:spPr>
        <p:txBody>
          <a:bodyPr wrap="square" lIns="0" tIns="0" rIns="0" bIns="0" rtlCol="0" anchor="ctr"/>
          <a:lstStyle/>
          <a:p>
            <a:pPr marL="0" indent="0">
              <a:buNone/>
            </a:pPr>
            <a:r>
              <a:rPr lang="en-US" sz="1100" dirty="0">
                <a:solidFill>
                  <a:srgbClr val="2A2A2A"/>
                </a:solidFill>
                <a:latin typeface="Calibri" pitchFamily="34" charset="0"/>
                <a:ea typeface="Calibri" pitchFamily="34" charset="-122"/>
                <a:cs typeface="Calibri" pitchFamily="34" charset="-120"/>
              </a:rPr>
              <a:t>Failing to provide evidence beyond your own affidavit that requested rates match the local market.</a:t>
            </a:r>
            <a:endParaRPr lang="en-US" sz="1100" dirty="0"/>
          </a:p>
        </p:txBody>
      </p:sp>
      <p:sp>
        <p:nvSpPr>
          <p:cNvPr id="15" name="Shape 13"/>
          <p:cNvSpPr/>
          <p:nvPr/>
        </p:nvSpPr>
        <p:spPr>
          <a:xfrm>
            <a:off x="4846320" y="2240280"/>
            <a:ext cx="3657600" cy="105156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6" name="Text 14"/>
          <p:cNvSpPr/>
          <p:nvPr/>
        </p:nvSpPr>
        <p:spPr>
          <a:xfrm>
            <a:off x="4983480" y="2313432"/>
            <a:ext cx="3383280" cy="320040"/>
          </a:xfrm>
          <a:prstGeom prst="rect">
            <a:avLst/>
          </a:prstGeom>
          <a:noFill/>
          <a:ln/>
        </p:spPr>
        <p:txBody>
          <a:bodyPr wrap="square" lIns="0" tIns="0" rIns="0" bIns="0" rtlCol="0" anchor="ctr"/>
          <a:lstStyle/>
          <a:p>
            <a:pPr marL="0" indent="0">
              <a:buNone/>
            </a:pPr>
            <a:r>
              <a:rPr lang="en-US" sz="1300" b="1" dirty="0">
                <a:solidFill>
                  <a:srgbClr val="1B3A2D"/>
                </a:solidFill>
                <a:latin typeface="Georgia" pitchFamily="34" charset="0"/>
                <a:ea typeface="Georgia" pitchFamily="34" charset="-122"/>
                <a:cs typeface="Georgia" pitchFamily="34" charset="-120"/>
              </a:rPr>
              <a:t>Ignoring Degree of Success</a:t>
            </a:r>
            <a:endParaRPr lang="en-US" sz="1300" dirty="0"/>
          </a:p>
        </p:txBody>
      </p:sp>
      <p:sp>
        <p:nvSpPr>
          <p:cNvPr id="17" name="Text 15"/>
          <p:cNvSpPr/>
          <p:nvPr/>
        </p:nvSpPr>
        <p:spPr>
          <a:xfrm>
            <a:off x="4983480" y="2651760"/>
            <a:ext cx="3383280" cy="548640"/>
          </a:xfrm>
          <a:prstGeom prst="rect">
            <a:avLst/>
          </a:prstGeom>
          <a:noFill/>
          <a:ln/>
        </p:spPr>
        <p:txBody>
          <a:bodyPr wrap="square" lIns="0" tIns="0" rIns="0" bIns="0" rtlCol="0" anchor="ctr"/>
          <a:lstStyle/>
          <a:p>
            <a:pPr marL="0" indent="0">
              <a:buNone/>
            </a:pPr>
            <a:r>
              <a:rPr lang="en-US" sz="1100" dirty="0">
                <a:solidFill>
                  <a:srgbClr val="2A2A2A"/>
                </a:solidFill>
                <a:latin typeface="Calibri" pitchFamily="34" charset="0"/>
                <a:ea typeface="Calibri" pitchFamily="34" charset="-122"/>
                <a:cs typeface="Calibri" pitchFamily="34" charset="-120"/>
              </a:rPr>
              <a:t>Not addressing the relationship between fees sought and results obtained per </a:t>
            </a:r>
            <a:r>
              <a:rPr lang="en-US" sz="1100" i="1" dirty="0">
                <a:solidFill>
                  <a:srgbClr val="2A2A2A"/>
                </a:solidFill>
                <a:latin typeface="Calibri" pitchFamily="34" charset="0"/>
                <a:ea typeface="Calibri" pitchFamily="34" charset="-122"/>
                <a:cs typeface="Calibri" pitchFamily="34" charset="-120"/>
              </a:rPr>
              <a:t>Hensley</a:t>
            </a:r>
            <a:r>
              <a:rPr lang="en-US" sz="1100" dirty="0">
                <a:solidFill>
                  <a:srgbClr val="2A2A2A"/>
                </a:solidFill>
                <a:latin typeface="Calibri" pitchFamily="34" charset="0"/>
                <a:ea typeface="Calibri" pitchFamily="34" charset="-122"/>
                <a:cs typeface="Calibri" pitchFamily="34" charset="-120"/>
              </a:rPr>
              <a:t>.</a:t>
            </a:r>
            <a:endParaRPr lang="en-US" sz="1100" dirty="0"/>
          </a:p>
        </p:txBody>
      </p:sp>
      <p:sp>
        <p:nvSpPr>
          <p:cNvPr id="18" name="Shape 16"/>
          <p:cNvSpPr/>
          <p:nvPr/>
        </p:nvSpPr>
        <p:spPr>
          <a:xfrm>
            <a:off x="4846320" y="3429000"/>
            <a:ext cx="3657600" cy="105156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19" name="Text 17"/>
          <p:cNvSpPr/>
          <p:nvPr/>
        </p:nvSpPr>
        <p:spPr>
          <a:xfrm>
            <a:off x="4983480" y="3502152"/>
            <a:ext cx="3383280" cy="320040"/>
          </a:xfrm>
          <a:prstGeom prst="rect">
            <a:avLst/>
          </a:prstGeom>
          <a:noFill/>
          <a:ln/>
        </p:spPr>
        <p:txBody>
          <a:bodyPr wrap="square" lIns="0" tIns="0" rIns="0" bIns="0" rtlCol="0" anchor="ctr"/>
          <a:lstStyle/>
          <a:p>
            <a:pPr marL="0" indent="0">
              <a:buNone/>
            </a:pPr>
            <a:r>
              <a:rPr lang="en-US" sz="1300" b="1" dirty="0">
                <a:solidFill>
                  <a:srgbClr val="1B3A2D"/>
                </a:solidFill>
                <a:latin typeface="Georgia" pitchFamily="34" charset="0"/>
                <a:ea typeface="Georgia" pitchFamily="34" charset="-122"/>
                <a:cs typeface="Georgia" pitchFamily="34" charset="-120"/>
              </a:rPr>
              <a:t>Cursory Fee Motions</a:t>
            </a:r>
            <a:endParaRPr lang="en-US" sz="1300" dirty="0"/>
          </a:p>
        </p:txBody>
      </p:sp>
      <p:sp>
        <p:nvSpPr>
          <p:cNvPr id="20" name="Text 18"/>
          <p:cNvSpPr/>
          <p:nvPr/>
        </p:nvSpPr>
        <p:spPr>
          <a:xfrm>
            <a:off x="4983480" y="3840480"/>
            <a:ext cx="3383280" cy="548640"/>
          </a:xfrm>
          <a:prstGeom prst="rect">
            <a:avLst/>
          </a:prstGeom>
          <a:noFill/>
          <a:ln/>
        </p:spPr>
        <p:txBody>
          <a:bodyPr wrap="square" lIns="0" tIns="0" rIns="0" bIns="0" rtlCol="0" anchor="ctr"/>
          <a:lstStyle/>
          <a:p>
            <a:pPr marL="0" indent="0">
              <a:buNone/>
            </a:pPr>
            <a:r>
              <a:rPr lang="en-US" sz="1100" dirty="0">
                <a:solidFill>
                  <a:srgbClr val="2A2A2A"/>
                </a:solidFill>
                <a:latin typeface="Calibri" pitchFamily="34" charset="0"/>
                <a:ea typeface="Calibri" pitchFamily="34" charset="-122"/>
                <a:cs typeface="Calibri" pitchFamily="34" charset="-120"/>
              </a:rPr>
              <a:t>Thin, unsupported motions with insufficient documentation invite challenges and reductions.</a:t>
            </a:r>
            <a:endParaRPr lang="en-US" sz="11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800" b="1" dirty="0">
                <a:solidFill>
                  <a:srgbClr val="1B3A2D"/>
                </a:solidFill>
                <a:latin typeface="Georgia" pitchFamily="34" charset="0"/>
                <a:ea typeface="Georgia" pitchFamily="34" charset="-122"/>
                <a:cs typeface="Georgia" pitchFamily="34" charset="-120"/>
              </a:rPr>
              <a:t>Practical Tips for Maximizing Recovery</a:t>
            </a:r>
            <a:endParaRPr lang="en-US" sz="2800" dirty="0"/>
          </a:p>
        </p:txBody>
      </p:sp>
      <p:sp>
        <p:nvSpPr>
          <p:cNvPr id="3" name="Shape 1"/>
          <p:cNvSpPr/>
          <p:nvPr/>
        </p:nvSpPr>
        <p:spPr>
          <a:xfrm>
            <a:off x="640080" y="1051560"/>
            <a:ext cx="2468880" cy="2926080"/>
          </a:xfrm>
          <a:prstGeom prst="rect">
            <a:avLst/>
          </a:prstGeom>
          <a:solidFill>
            <a:srgbClr val="1B3A2D"/>
          </a:solidFill>
          <a:ln/>
        </p:spPr>
        <p:txBody>
          <a:bodyPr/>
          <a:lstStyle/>
          <a:p>
            <a:endParaRPr lang="en-US"/>
          </a:p>
        </p:txBody>
      </p:sp>
      <p:sp>
        <p:nvSpPr>
          <p:cNvPr id="4" name="Text 2"/>
          <p:cNvSpPr/>
          <p:nvPr/>
        </p:nvSpPr>
        <p:spPr>
          <a:xfrm>
            <a:off x="640080" y="1143000"/>
            <a:ext cx="2468880" cy="365760"/>
          </a:xfrm>
          <a:prstGeom prst="rect">
            <a:avLst/>
          </a:prstGeom>
          <a:noFill/>
          <a:ln/>
        </p:spPr>
        <p:txBody>
          <a:bodyPr wrap="square" lIns="0" tIns="0" rIns="0" bIns="0" rtlCol="0" anchor="ctr"/>
          <a:lstStyle/>
          <a:p>
            <a:pPr marL="0" indent="0" algn="ctr">
              <a:buNone/>
            </a:pPr>
            <a:r>
              <a:rPr lang="en-US" sz="1500" b="1" dirty="0">
                <a:solidFill>
                  <a:srgbClr val="C8A951"/>
                </a:solidFill>
                <a:latin typeface="Georgia" pitchFamily="34" charset="0"/>
                <a:ea typeface="Georgia" pitchFamily="34" charset="-122"/>
                <a:cs typeface="Georgia" pitchFamily="34" charset="-120"/>
              </a:rPr>
              <a:t>Before Filing</a:t>
            </a:r>
            <a:endParaRPr lang="en-US" sz="1500" dirty="0"/>
          </a:p>
        </p:txBody>
      </p:sp>
      <p:sp>
        <p:nvSpPr>
          <p:cNvPr id="5" name="Text 3"/>
          <p:cNvSpPr/>
          <p:nvPr/>
        </p:nvSpPr>
        <p:spPr>
          <a:xfrm>
            <a:off x="777240" y="1554480"/>
            <a:ext cx="2194560" cy="2377440"/>
          </a:xfrm>
          <a:prstGeom prst="rect">
            <a:avLst/>
          </a:prstGeom>
          <a:noFill/>
          <a:ln/>
        </p:spPr>
        <p:txBody>
          <a:bodyPr wrap="square" rtlCol="0" anchor="ctr"/>
          <a:lstStyle/>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Identify all fee-shifting statutes in your claims</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Include fee request in initial pleading</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Research prevailing rates in your jurisdiction</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Review some hourly cases to establish your market rate</a:t>
            </a:r>
            <a:endParaRPr lang="en-US" sz="1100" dirty="0"/>
          </a:p>
        </p:txBody>
      </p:sp>
      <p:sp>
        <p:nvSpPr>
          <p:cNvPr id="6" name="Shape 4"/>
          <p:cNvSpPr/>
          <p:nvPr/>
        </p:nvSpPr>
        <p:spPr>
          <a:xfrm>
            <a:off x="3429000" y="1051560"/>
            <a:ext cx="2468880" cy="2926080"/>
          </a:xfrm>
          <a:prstGeom prst="rect">
            <a:avLst/>
          </a:prstGeom>
          <a:solidFill>
            <a:srgbClr val="2D5A3F"/>
          </a:solidFill>
          <a:ln/>
        </p:spPr>
        <p:txBody>
          <a:bodyPr/>
          <a:lstStyle/>
          <a:p>
            <a:endParaRPr lang="en-US"/>
          </a:p>
        </p:txBody>
      </p:sp>
      <p:sp>
        <p:nvSpPr>
          <p:cNvPr id="7" name="Text 5"/>
          <p:cNvSpPr/>
          <p:nvPr/>
        </p:nvSpPr>
        <p:spPr>
          <a:xfrm>
            <a:off x="3429000" y="1143000"/>
            <a:ext cx="2468880" cy="365760"/>
          </a:xfrm>
          <a:prstGeom prst="rect">
            <a:avLst/>
          </a:prstGeom>
          <a:noFill/>
          <a:ln/>
        </p:spPr>
        <p:txBody>
          <a:bodyPr wrap="square" lIns="0" tIns="0" rIns="0" bIns="0" rtlCol="0" anchor="ctr"/>
          <a:lstStyle/>
          <a:p>
            <a:pPr marL="0" indent="0" algn="ctr">
              <a:buNone/>
            </a:pPr>
            <a:r>
              <a:rPr lang="en-US" sz="1500" b="1" dirty="0">
                <a:solidFill>
                  <a:srgbClr val="C8A951"/>
                </a:solidFill>
                <a:latin typeface="Georgia" pitchFamily="34" charset="0"/>
                <a:ea typeface="Georgia" pitchFamily="34" charset="-122"/>
                <a:cs typeface="Georgia" pitchFamily="34" charset="-120"/>
              </a:rPr>
              <a:t>During Litigation</a:t>
            </a:r>
            <a:endParaRPr lang="en-US" sz="1500" dirty="0"/>
          </a:p>
        </p:txBody>
      </p:sp>
      <p:sp>
        <p:nvSpPr>
          <p:cNvPr id="8" name="Text 6"/>
          <p:cNvSpPr/>
          <p:nvPr/>
        </p:nvSpPr>
        <p:spPr>
          <a:xfrm>
            <a:off x="3566160" y="1554480"/>
            <a:ext cx="2194560" cy="2377440"/>
          </a:xfrm>
          <a:prstGeom prst="rect">
            <a:avLst/>
          </a:prstGeom>
          <a:noFill/>
          <a:ln/>
        </p:spPr>
        <p:txBody>
          <a:bodyPr wrap="square" rtlCol="0" anchor="ctr"/>
          <a:lstStyle/>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Keep contemporaneous, detailed time records</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Use 6-minute increments consistently</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Describe each task specifically — avoid vague entries</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Track time by claim and issue</a:t>
            </a:r>
            <a:endParaRPr lang="en-US" sz="1100" dirty="0"/>
          </a:p>
        </p:txBody>
      </p:sp>
      <p:sp>
        <p:nvSpPr>
          <p:cNvPr id="9" name="Shape 7"/>
          <p:cNvSpPr/>
          <p:nvPr/>
        </p:nvSpPr>
        <p:spPr>
          <a:xfrm>
            <a:off x="6217920" y="1051560"/>
            <a:ext cx="2468880" cy="2926080"/>
          </a:xfrm>
          <a:prstGeom prst="rect">
            <a:avLst/>
          </a:prstGeom>
          <a:solidFill>
            <a:srgbClr val="1B3A2D"/>
          </a:solidFill>
          <a:ln/>
        </p:spPr>
        <p:txBody>
          <a:bodyPr/>
          <a:lstStyle/>
          <a:p>
            <a:endParaRPr lang="en-US"/>
          </a:p>
        </p:txBody>
      </p:sp>
      <p:sp>
        <p:nvSpPr>
          <p:cNvPr id="10" name="Text 8"/>
          <p:cNvSpPr/>
          <p:nvPr/>
        </p:nvSpPr>
        <p:spPr>
          <a:xfrm>
            <a:off x="6217920" y="1143000"/>
            <a:ext cx="2468880" cy="365760"/>
          </a:xfrm>
          <a:prstGeom prst="rect">
            <a:avLst/>
          </a:prstGeom>
          <a:noFill/>
          <a:ln/>
        </p:spPr>
        <p:txBody>
          <a:bodyPr wrap="square" lIns="0" tIns="0" rIns="0" bIns="0" rtlCol="0" anchor="ctr"/>
          <a:lstStyle/>
          <a:p>
            <a:pPr marL="0" indent="0" algn="ctr">
              <a:buNone/>
            </a:pPr>
            <a:r>
              <a:rPr lang="en-US" sz="1500" b="1" dirty="0">
                <a:solidFill>
                  <a:srgbClr val="C8A951"/>
                </a:solidFill>
                <a:latin typeface="Georgia" pitchFamily="34" charset="0"/>
                <a:ea typeface="Georgia" pitchFamily="34" charset="-122"/>
                <a:cs typeface="Georgia" pitchFamily="34" charset="-120"/>
              </a:rPr>
              <a:t>Fee Petition</a:t>
            </a:r>
            <a:endParaRPr lang="en-US" sz="1500" dirty="0"/>
          </a:p>
        </p:txBody>
      </p:sp>
      <p:sp>
        <p:nvSpPr>
          <p:cNvPr id="11" name="Text 9"/>
          <p:cNvSpPr/>
          <p:nvPr/>
        </p:nvSpPr>
        <p:spPr>
          <a:xfrm>
            <a:off x="6355080" y="1554480"/>
            <a:ext cx="2194560" cy="2377440"/>
          </a:xfrm>
          <a:prstGeom prst="rect">
            <a:avLst/>
          </a:prstGeom>
          <a:noFill/>
          <a:ln/>
        </p:spPr>
        <p:txBody>
          <a:bodyPr wrap="square" rtlCol="0" anchor="ctr"/>
          <a:lstStyle/>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Submit detailed, itemized billing records</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Include affidavits from local attorneys on rates</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Attach fee survey data (Clio, bar association)</a:t>
            </a:r>
            <a:endParaRPr lang="en-US" sz="1100" dirty="0"/>
          </a:p>
          <a:p>
            <a:pPr marL="342900" indent="-342900">
              <a:spcAft>
                <a:spcPts val="600"/>
              </a:spcAft>
              <a:buSzPct val="100000"/>
              <a:buChar char="•"/>
            </a:pPr>
            <a:r>
              <a:rPr lang="en-US" sz="1100" dirty="0">
                <a:solidFill>
                  <a:srgbClr val="F5F0E1"/>
                </a:solidFill>
                <a:latin typeface="Calibri" pitchFamily="34" charset="0"/>
                <a:ea typeface="Calibri" pitchFamily="34" charset="-122"/>
                <a:cs typeface="Calibri" pitchFamily="34" charset="-120"/>
              </a:rPr>
              <a:t>Address results obtained and their significance</a:t>
            </a:r>
            <a:endParaRPr lang="en-US" sz="11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7CE56-4653-6582-764E-4AF8C017FBBF}"/>
              </a:ext>
            </a:extLst>
          </p:cNvPr>
          <p:cNvSpPr>
            <a:spLocks noGrp="1"/>
          </p:cNvSpPr>
          <p:nvPr>
            <p:ph type="title"/>
          </p:nvPr>
        </p:nvSpPr>
        <p:spPr/>
        <p:txBody>
          <a:bodyPr/>
          <a:lstStyle/>
          <a:p>
            <a:r>
              <a:rPr lang="en-US" dirty="0"/>
              <a:t>What are fee generating case?</a:t>
            </a:r>
          </a:p>
        </p:txBody>
      </p:sp>
      <p:sp>
        <p:nvSpPr>
          <p:cNvPr id="3" name="Content Placeholder 2">
            <a:extLst>
              <a:ext uri="{FF2B5EF4-FFF2-40B4-BE49-F238E27FC236}">
                <a16:creationId xmlns:a16="http://schemas.microsoft.com/office/drawing/2014/main" id="{4DACBC5D-9BCF-E7F5-1B60-1A8B9C9150D2}"/>
              </a:ext>
            </a:extLst>
          </p:cNvPr>
          <p:cNvSpPr>
            <a:spLocks noGrp="1"/>
          </p:cNvSpPr>
          <p:nvPr>
            <p:ph idx="1"/>
          </p:nvPr>
        </p:nvSpPr>
        <p:spPr/>
        <p:txBody>
          <a:bodyPr/>
          <a:lstStyle/>
          <a:p>
            <a:pPr marL="0" indent="0">
              <a:buNone/>
            </a:pPr>
            <a:r>
              <a:rPr lang="en-US" dirty="0"/>
              <a:t>1) Compensatory Damages</a:t>
            </a:r>
          </a:p>
          <a:p>
            <a:pPr marL="0" indent="0">
              <a:buNone/>
            </a:pPr>
            <a:r>
              <a:rPr lang="en-US" dirty="0"/>
              <a:t>2) Punitive Damages</a:t>
            </a:r>
          </a:p>
          <a:p>
            <a:pPr marL="0" indent="0">
              <a:buNone/>
            </a:pPr>
            <a:r>
              <a:rPr lang="en-US" dirty="0"/>
              <a:t>3) Attorneys Fees</a:t>
            </a:r>
          </a:p>
        </p:txBody>
      </p:sp>
    </p:spTree>
    <p:extLst>
      <p:ext uri="{BB962C8B-B14F-4D97-AF65-F5344CB8AC3E}">
        <p14:creationId xmlns:p14="http://schemas.microsoft.com/office/powerpoint/2010/main" val="32964567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76591-D648-FEA7-E7F1-A984F342F62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46CC14FF-50F1-901D-6D08-C383E10604AB}"/>
              </a:ext>
            </a:extLst>
          </p:cNvPr>
          <p:cNvSpPr/>
          <p:nvPr/>
        </p:nvSpPr>
        <p:spPr>
          <a:xfrm>
            <a:off x="640080" y="1371600"/>
            <a:ext cx="45720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400" normalizeH="0" baseline="0" noProof="0" dirty="0">
                <a:ln>
                  <a:noFill/>
                </a:ln>
                <a:solidFill>
                  <a:srgbClr val="C8A951"/>
                </a:solidFill>
                <a:effectLst/>
                <a:uLnTx/>
                <a:uFillTx/>
                <a:latin typeface="Calibri" pitchFamily="34" charset="0"/>
                <a:ea typeface="Calibri" pitchFamily="34" charset="-122"/>
                <a:cs typeface="Calibri" pitchFamily="34" charset="-120"/>
              </a:rPr>
              <a:t>SECTION X</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a:extLst>
              <a:ext uri="{FF2B5EF4-FFF2-40B4-BE49-F238E27FC236}">
                <a16:creationId xmlns:a16="http://schemas.microsoft.com/office/drawing/2014/main" id="{19AC2DD2-0061-9FA6-A391-2931B183EA3E}"/>
              </a:ext>
            </a:extLst>
          </p:cNvPr>
          <p:cNvSpPr/>
          <p:nvPr/>
        </p:nvSpPr>
        <p:spPr>
          <a:xfrm>
            <a:off x="640080" y="2103120"/>
            <a:ext cx="7315200" cy="9144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5F0E1"/>
                </a:solidFill>
                <a:effectLst/>
                <a:uLnTx/>
                <a:uFillTx/>
                <a:latin typeface="Georgia" pitchFamily="34" charset="0"/>
                <a:ea typeface="Georgia" pitchFamily="34" charset="-122"/>
                <a:cs typeface="Georgia" pitchFamily="34" charset="-120"/>
              </a:rPr>
              <a:t>Meeting Resistance</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A73C3C07-07FF-E2D2-6C2E-10DADF669EB5}"/>
              </a:ext>
            </a:extLst>
          </p:cNvPr>
          <p:cNvSpPr/>
          <p:nvPr/>
        </p:nvSpPr>
        <p:spPr>
          <a:xfrm>
            <a:off x="640080" y="3200400"/>
            <a:ext cx="73152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E8D9A0"/>
                </a:solidFill>
                <a:effectLst/>
                <a:uLnTx/>
                <a:uFillTx/>
                <a:latin typeface="Calibri" pitchFamily="34" charset="0"/>
                <a:ea typeface="Calibri" pitchFamily="34" charset="-122"/>
                <a:cs typeface="Calibri" pitchFamily="34" charset="-120"/>
              </a:rPr>
              <a:t>Fighting through the objections of opposing parties or the Court to your fee request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8654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FBDC0-48A9-44A0-4B96-AD1064A408A9}"/>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8307777-CC0E-F5F3-4BDB-3F53486848C2}"/>
              </a:ext>
            </a:extLst>
          </p:cNvPr>
          <p:cNvSpPr/>
          <p:nvPr/>
        </p:nvSpPr>
        <p:spPr>
          <a:xfrm>
            <a:off x="640080" y="274320"/>
            <a:ext cx="786384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Steps to Fighting for Fee Recovery</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a:extLst>
              <a:ext uri="{FF2B5EF4-FFF2-40B4-BE49-F238E27FC236}">
                <a16:creationId xmlns:a16="http://schemas.microsoft.com/office/drawing/2014/main" id="{B3F172F3-0D04-CB5D-1A34-BAC36F3087D0}"/>
              </a:ext>
            </a:extLst>
          </p:cNvPr>
          <p:cNvSpPr/>
          <p:nvPr/>
        </p:nvSpPr>
        <p:spPr>
          <a:xfrm>
            <a:off x="640080" y="1051560"/>
            <a:ext cx="2468880" cy="2926080"/>
          </a:xfrm>
          <a:prstGeom prst="rect">
            <a:avLst/>
          </a:prstGeom>
          <a:solidFill>
            <a:srgbClr val="1B3A2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E3D4D2B5-B79E-2F39-6096-F42B16E29884}"/>
              </a:ext>
            </a:extLst>
          </p:cNvPr>
          <p:cNvSpPr/>
          <p:nvPr/>
        </p:nvSpPr>
        <p:spPr>
          <a:xfrm>
            <a:off x="640080" y="1143000"/>
            <a:ext cx="246888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C8A951"/>
                </a:solidFill>
                <a:effectLst/>
                <a:uLnTx/>
                <a:uFillTx/>
                <a:latin typeface="Georgia" pitchFamily="34" charset="0"/>
                <a:ea typeface="Georgia" pitchFamily="34" charset="-122"/>
                <a:cs typeface="Georgia" pitchFamily="34" charset="-120"/>
              </a:rPr>
              <a:t>Before ANY Resistance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9DEF1EBA-53FB-0075-AC3B-BDD7CA555A05}"/>
              </a:ext>
            </a:extLst>
          </p:cNvPr>
          <p:cNvSpPr/>
          <p:nvPr/>
        </p:nvSpPr>
        <p:spPr>
          <a:xfrm>
            <a:off x="777240" y="1508760"/>
            <a:ext cx="2194560" cy="242316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Prepare a general memorandum of law regarding the grant of attorney’s fees to LSC attorneys.</a:t>
            </a:r>
          </a:p>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Prep 2 or 3 redacted attorney’s fee awards from your other cases to show courts that their sister courts do award fees to us.</a:t>
            </a:r>
          </a:p>
        </p:txBody>
      </p:sp>
      <p:sp>
        <p:nvSpPr>
          <p:cNvPr id="6" name="Shape 4">
            <a:extLst>
              <a:ext uri="{FF2B5EF4-FFF2-40B4-BE49-F238E27FC236}">
                <a16:creationId xmlns:a16="http://schemas.microsoft.com/office/drawing/2014/main" id="{70ECCDEB-9A79-8623-4923-5E862F502FB1}"/>
              </a:ext>
            </a:extLst>
          </p:cNvPr>
          <p:cNvSpPr/>
          <p:nvPr/>
        </p:nvSpPr>
        <p:spPr>
          <a:xfrm>
            <a:off x="3429000" y="1051560"/>
            <a:ext cx="2468880" cy="2926080"/>
          </a:xfrm>
          <a:prstGeom prst="rect">
            <a:avLst/>
          </a:prstGeom>
          <a:solidFill>
            <a:srgbClr val="2D5A3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a:extLst>
              <a:ext uri="{FF2B5EF4-FFF2-40B4-BE49-F238E27FC236}">
                <a16:creationId xmlns:a16="http://schemas.microsoft.com/office/drawing/2014/main" id="{411516CB-BD36-82C1-10FD-EFA703FC360A}"/>
              </a:ext>
            </a:extLst>
          </p:cNvPr>
          <p:cNvSpPr/>
          <p:nvPr/>
        </p:nvSpPr>
        <p:spPr>
          <a:xfrm>
            <a:off x="3429000" y="1143000"/>
            <a:ext cx="246888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C8A951"/>
                </a:solidFill>
                <a:effectLst/>
                <a:uLnTx/>
                <a:uFillTx/>
                <a:latin typeface="Georgia" pitchFamily="34" charset="0"/>
                <a:ea typeface="Georgia" pitchFamily="34" charset="-122"/>
                <a:cs typeface="Georgia" pitchFamily="34" charset="-120"/>
              </a:rPr>
              <a:t>When Questioned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a:extLst>
              <a:ext uri="{FF2B5EF4-FFF2-40B4-BE49-F238E27FC236}">
                <a16:creationId xmlns:a16="http://schemas.microsoft.com/office/drawing/2014/main" id="{2179B2CB-E4BA-71E0-950D-1B5BE5A1B1D7}"/>
              </a:ext>
            </a:extLst>
          </p:cNvPr>
          <p:cNvSpPr/>
          <p:nvPr/>
        </p:nvSpPr>
        <p:spPr>
          <a:xfrm>
            <a:off x="3566160" y="1554480"/>
            <a:ext cx="2194560" cy="23774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600"/>
              </a:spcAft>
              <a:buClrTx/>
              <a:buSzPct val="100000"/>
              <a:buFontTx/>
              <a:buNone/>
              <a:tabLst/>
              <a:defRPr/>
            </a:pPr>
            <a:r>
              <a:rPr kumimoji="0" lang="en-US" sz="1000" b="1"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 </a:t>
            </a:r>
            <a:r>
              <a:rPr kumimoji="0" lang="en-US" sz="10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Don’t be afraid to offer redacted attorney’s fee awards from your other cases.</a:t>
            </a:r>
          </a:p>
          <a:p>
            <a:pPr marL="0" marR="0" lvl="0" indent="0" algn="l" defTabSz="914400" rtl="0" eaLnBrk="1" fontAlgn="auto" latinLnBrk="0" hangingPunct="1">
              <a:lnSpc>
                <a:spcPct val="100000"/>
              </a:lnSpc>
              <a:spcBef>
                <a:spcPts val="0"/>
              </a:spcBef>
              <a:spcAft>
                <a:spcPts val="600"/>
              </a:spcAft>
              <a:buClrTx/>
              <a:buSzPct val="100000"/>
              <a:buFontTx/>
              <a:buNone/>
              <a:tabLst/>
              <a:defRPr/>
            </a:pPr>
            <a:r>
              <a:rPr kumimoji="0" lang="en-US" sz="1000" b="1"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a:t>
            </a:r>
            <a:r>
              <a:rPr kumimoji="0" lang="en-US" sz="10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 Remind the court that: </a:t>
            </a:r>
          </a:p>
          <a:p>
            <a:pPr marL="0" marR="0" lvl="0" indent="0" algn="l" defTabSz="914400" rtl="0" eaLnBrk="1" fontAlgn="auto" latinLnBrk="0" hangingPunct="1">
              <a:lnSpc>
                <a:spcPct val="100000"/>
              </a:lnSpc>
              <a:spcBef>
                <a:spcPts val="0"/>
              </a:spcBef>
              <a:spcAft>
                <a:spcPts val="600"/>
              </a:spcAft>
              <a:buClrTx/>
              <a:buSzPct val="100000"/>
              <a:buFontTx/>
              <a:buNone/>
              <a:tabLst/>
              <a:defRPr/>
            </a:pPr>
            <a:r>
              <a:rPr kumimoji="0" lang="en-US" sz="10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1) your (LSC-funded) employer and the </a:t>
            </a:r>
            <a:r>
              <a:rPr kumimoji="0" lang="en-US" sz="1000" b="1" i="1"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federal</a:t>
            </a:r>
            <a:r>
              <a:rPr kumimoji="0" lang="en-US" sz="10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 grant funding representation are regulated by </a:t>
            </a:r>
            <a:r>
              <a:rPr kumimoji="0" lang="en-US" sz="1000" b="1" i="1"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federal</a:t>
            </a:r>
            <a:r>
              <a:rPr kumimoji="0" lang="en-US" sz="10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 law, and</a:t>
            </a:r>
          </a:p>
          <a:p>
            <a:pPr marL="0" marR="0" lvl="0" indent="0" algn="l" defTabSz="914400" rtl="0" eaLnBrk="1" fontAlgn="auto" latinLnBrk="0" hangingPunct="1">
              <a:lnSpc>
                <a:spcPct val="100000"/>
              </a:lnSpc>
              <a:spcBef>
                <a:spcPts val="0"/>
              </a:spcBef>
              <a:spcAft>
                <a:spcPts val="600"/>
              </a:spcAft>
              <a:buClrTx/>
              <a:buSzPct val="100000"/>
              <a:buFontTx/>
              <a:buNone/>
              <a:tabLst/>
              <a:defRPr/>
            </a:pPr>
            <a:r>
              <a:rPr kumimoji="0" lang="en-US" sz="10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2) Pursuant to 45 CFR 1609.4, attorney’s fees can not only be obtained but any fees granted must be ordered back into the LSC grant used to support the representation.</a:t>
            </a:r>
          </a:p>
          <a:p>
            <a:pPr marL="0" marR="0" lvl="0" indent="0" algn="l" defTabSz="914400" rtl="0" eaLnBrk="1" fontAlgn="auto" latinLnBrk="0" hangingPunct="1">
              <a:lnSpc>
                <a:spcPct val="100000"/>
              </a:lnSpc>
              <a:spcBef>
                <a:spcPts val="0"/>
              </a:spcBef>
              <a:spcAft>
                <a:spcPts val="600"/>
              </a:spcAft>
              <a:buClrTx/>
              <a:buSzPct val="100000"/>
              <a:buFontTx/>
              <a:buNone/>
              <a:tabLst/>
              <a:defRPr/>
            </a:pPr>
            <a:endParaRPr kumimoji="0" lang="en-US" sz="11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endParaRPr>
          </a:p>
        </p:txBody>
      </p:sp>
      <p:sp>
        <p:nvSpPr>
          <p:cNvPr id="9" name="Shape 7">
            <a:extLst>
              <a:ext uri="{FF2B5EF4-FFF2-40B4-BE49-F238E27FC236}">
                <a16:creationId xmlns:a16="http://schemas.microsoft.com/office/drawing/2014/main" id="{1E905AE0-AEA6-B1E5-5CB5-EB49DC5FD2DC}"/>
              </a:ext>
            </a:extLst>
          </p:cNvPr>
          <p:cNvSpPr/>
          <p:nvPr/>
        </p:nvSpPr>
        <p:spPr>
          <a:xfrm>
            <a:off x="6217920" y="1051560"/>
            <a:ext cx="2468880" cy="2926080"/>
          </a:xfrm>
          <a:prstGeom prst="rect">
            <a:avLst/>
          </a:prstGeom>
          <a:solidFill>
            <a:srgbClr val="1B3A2D"/>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a:extLst>
              <a:ext uri="{FF2B5EF4-FFF2-40B4-BE49-F238E27FC236}">
                <a16:creationId xmlns:a16="http://schemas.microsoft.com/office/drawing/2014/main" id="{E1D92160-D05B-4628-9D60-238E53E56854}"/>
              </a:ext>
            </a:extLst>
          </p:cNvPr>
          <p:cNvSpPr/>
          <p:nvPr/>
        </p:nvSpPr>
        <p:spPr>
          <a:xfrm>
            <a:off x="6217920" y="1143000"/>
            <a:ext cx="2468880" cy="3657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8A951"/>
                </a:solidFill>
                <a:effectLst/>
                <a:uLnTx/>
                <a:uFillTx/>
                <a:latin typeface="Georgia" pitchFamily="34" charset="0"/>
                <a:ea typeface="Georgia" pitchFamily="34" charset="-122"/>
                <a:cs typeface="Georgia" pitchFamily="34" charset="-120"/>
              </a:rPr>
              <a:t>Responding to Objections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a:extLst>
              <a:ext uri="{FF2B5EF4-FFF2-40B4-BE49-F238E27FC236}">
                <a16:creationId xmlns:a16="http://schemas.microsoft.com/office/drawing/2014/main" id="{124D5CE3-511F-5745-B8CD-92F72284AA77}"/>
              </a:ext>
            </a:extLst>
          </p:cNvPr>
          <p:cNvSpPr/>
          <p:nvPr/>
        </p:nvSpPr>
        <p:spPr>
          <a:xfrm>
            <a:off x="6355080" y="1554480"/>
            <a:ext cx="2194560" cy="237744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Tender proof of what is a reasonable fee. See </a:t>
            </a:r>
            <a:r>
              <a:rPr kumimoji="0" lang="en-US" sz="1100" b="0" i="1"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Wilson Mgmt. Co.</a:t>
            </a:r>
            <a:r>
              <a:rPr kumimoji="0" lang="en-US" sz="11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 745 S.W.2d at 873</a:t>
            </a:r>
          </a:p>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Tailor your memo to the objection and file it</a:t>
            </a:r>
          </a:p>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r>
              <a:rPr kumimoji="0" lang="en-US" sz="1100" b="0" i="0" u="none" strike="noStrike" kern="1200" cap="none" spc="0" normalizeH="0" baseline="0" noProof="0" dirty="0">
                <a:ln>
                  <a:noFill/>
                </a:ln>
                <a:solidFill>
                  <a:srgbClr val="F5F0E1"/>
                </a:solidFill>
                <a:effectLst/>
                <a:uLnTx/>
                <a:uFillTx/>
                <a:latin typeface="Calibri" pitchFamily="34" charset="0"/>
                <a:ea typeface="Calibri" pitchFamily="34" charset="-122"/>
                <a:cs typeface="Calibri" pitchFamily="34" charset="-120"/>
              </a:rPr>
              <a:t>Don’t be afraid to “overdo it” the first time – the next time there is an objection, the Court will be more likely to rule in your favor immediately</a:t>
            </a:r>
          </a:p>
          <a:p>
            <a:pPr marL="342900" marR="0" lvl="0" indent="-342900" algn="l" defTabSz="914400" rtl="0" eaLnBrk="1" fontAlgn="auto" latinLnBrk="0" hangingPunct="1">
              <a:lnSpc>
                <a:spcPct val="100000"/>
              </a:lnSpc>
              <a:spcBef>
                <a:spcPts val="0"/>
              </a:spcBef>
              <a:spcAft>
                <a:spcPts val="600"/>
              </a:spcAft>
              <a:buClrTx/>
              <a:buSzPct val="100000"/>
              <a:buFontTx/>
              <a:buChar char="•"/>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08918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40080" y="274320"/>
            <a:ext cx="7863840" cy="640080"/>
          </a:xfrm>
          <a:prstGeom prst="rect">
            <a:avLst/>
          </a:prstGeom>
          <a:noFill/>
          <a:ln/>
        </p:spPr>
        <p:txBody>
          <a:bodyPr wrap="square" lIns="0" tIns="0" rIns="0" bIns="0" rtlCol="0" anchor="ctr"/>
          <a:lstStyle/>
          <a:p>
            <a:pPr marL="0" indent="0">
              <a:buNone/>
            </a:pPr>
            <a:r>
              <a:rPr lang="en-US" sz="2800" b="1" dirty="0">
                <a:solidFill>
                  <a:srgbClr val="1B3A2D"/>
                </a:solidFill>
                <a:latin typeface="Georgia" pitchFamily="34" charset="0"/>
                <a:ea typeface="Georgia" pitchFamily="34" charset="-122"/>
                <a:cs typeface="Georgia" pitchFamily="34" charset="-120"/>
              </a:rPr>
              <a:t>Relevant Modern Cases</a:t>
            </a:r>
            <a:endParaRPr lang="en-US" sz="2800" dirty="0"/>
          </a:p>
        </p:txBody>
      </p:sp>
      <p:sp>
        <p:nvSpPr>
          <p:cNvPr id="3" name="Shape 1"/>
          <p:cNvSpPr/>
          <p:nvPr/>
        </p:nvSpPr>
        <p:spPr>
          <a:xfrm>
            <a:off x="640080" y="1051560"/>
            <a:ext cx="7863840" cy="146304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4" name="Text 2"/>
          <p:cNvSpPr/>
          <p:nvPr/>
        </p:nvSpPr>
        <p:spPr>
          <a:xfrm>
            <a:off x="822960" y="1097280"/>
            <a:ext cx="7498080" cy="365760"/>
          </a:xfrm>
          <a:prstGeom prst="rect">
            <a:avLst/>
          </a:prstGeom>
          <a:noFill/>
          <a:ln/>
        </p:spPr>
        <p:txBody>
          <a:bodyPr wrap="square" lIns="0" tIns="0" rIns="0" bIns="0" rtlCol="0" anchor="ctr"/>
          <a:lstStyle/>
          <a:p>
            <a:pPr marL="0" indent="0">
              <a:buNone/>
            </a:pPr>
            <a:r>
              <a:rPr lang="en-US" sz="1400" b="1" dirty="0">
                <a:solidFill>
                  <a:srgbClr val="1B3A2D"/>
                </a:solidFill>
                <a:latin typeface="Georgia" pitchFamily="34" charset="0"/>
                <a:ea typeface="Georgia" pitchFamily="34" charset="-122"/>
                <a:cs typeface="Georgia" pitchFamily="34" charset="-120"/>
              </a:rPr>
              <a:t>Williams v Fed Bureau of Investigation, 17 F Supp 2d 6, 9 (DDC, 1997)</a:t>
            </a:r>
            <a:endParaRPr lang="en-US" sz="1400" dirty="0"/>
          </a:p>
        </p:txBody>
      </p:sp>
      <p:sp>
        <p:nvSpPr>
          <p:cNvPr id="5" name="Text 3"/>
          <p:cNvSpPr/>
          <p:nvPr/>
        </p:nvSpPr>
        <p:spPr>
          <a:xfrm>
            <a:off x="822960" y="1508760"/>
            <a:ext cx="7498080" cy="914400"/>
          </a:xfrm>
          <a:prstGeom prst="rect">
            <a:avLst/>
          </a:prstGeom>
          <a:noFill/>
          <a:ln/>
        </p:spPr>
        <p:txBody>
          <a:bodyPr wrap="square" rtlCol="0" anchor="ctr"/>
          <a:lstStyle/>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The denial of pro bono counsel’s motion for attorney fees “would discourage other attorneys from making a similar commitment”</a:t>
            </a:r>
            <a:endParaRPr lang="en-US" sz="1200" dirty="0"/>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Was “[in]consistent with the legislative history” of the federal FOIA’s attorney-fee provision).</a:t>
            </a:r>
          </a:p>
          <a:p>
            <a:pPr marL="342900" indent="-342900">
              <a:spcAft>
                <a:spcPts val="400"/>
              </a:spcAft>
              <a:buSzPct val="100000"/>
              <a:buChar char="•"/>
            </a:pPr>
            <a:r>
              <a:rPr lang="en-US" sz="1200" dirty="0">
                <a:solidFill>
                  <a:srgbClr val="1E1E1E"/>
                </a:solidFill>
                <a:latin typeface="Calibri" pitchFamily="34" charset="0"/>
                <a:ea typeface="Calibri" pitchFamily="34" charset="-122"/>
                <a:cs typeface="Calibri" pitchFamily="34" charset="-120"/>
              </a:rPr>
              <a:t>Courts may not reduce fees by speculating about hearing outcomes or penalizing for losing before the ALJ</a:t>
            </a:r>
            <a:endParaRPr lang="en-US" sz="1200" dirty="0"/>
          </a:p>
        </p:txBody>
      </p:sp>
      <p:sp>
        <p:nvSpPr>
          <p:cNvPr id="6" name="Shape 4"/>
          <p:cNvSpPr/>
          <p:nvPr/>
        </p:nvSpPr>
        <p:spPr>
          <a:xfrm>
            <a:off x="545487" y="2788920"/>
            <a:ext cx="7863840" cy="1463040"/>
          </a:xfrm>
          <a:prstGeom prst="rect">
            <a:avLst/>
          </a:prstGeom>
          <a:solidFill>
            <a:srgbClr val="F5F0E1"/>
          </a:solidFill>
          <a:ln/>
          <a:effectLst>
            <a:outerShdw blurRad="76200" dist="25400" dir="8100000" algn="bl" rotWithShape="0">
              <a:srgbClr val="000000">
                <a:alpha val="12000"/>
              </a:srgbClr>
            </a:outerShdw>
          </a:effectLst>
        </p:spPr>
        <p:txBody>
          <a:bodyPr/>
          <a:lstStyle/>
          <a:p>
            <a:endParaRPr lang="en-US"/>
          </a:p>
        </p:txBody>
      </p:sp>
      <p:sp>
        <p:nvSpPr>
          <p:cNvPr id="7" name="Text 5"/>
          <p:cNvSpPr/>
          <p:nvPr/>
        </p:nvSpPr>
        <p:spPr>
          <a:xfrm>
            <a:off x="822960" y="2788920"/>
            <a:ext cx="7498080" cy="365760"/>
          </a:xfrm>
          <a:prstGeom prst="rect">
            <a:avLst/>
          </a:prstGeom>
          <a:noFill/>
          <a:ln/>
        </p:spPr>
        <p:txBody>
          <a:bodyPr wrap="square" lIns="0" tIns="0" rIns="0" bIns="0" rtlCol="0" anchor="ctr"/>
          <a:lstStyle/>
          <a:p>
            <a:pPr marL="0" indent="0">
              <a:buNone/>
            </a:pPr>
            <a:r>
              <a:rPr lang="en-US" sz="1400" b="1" dirty="0">
                <a:solidFill>
                  <a:srgbClr val="1B3A2D"/>
                </a:solidFill>
                <a:latin typeface="Georgia" pitchFamily="34" charset="0"/>
                <a:ea typeface="Georgia" pitchFamily="34" charset="-122"/>
                <a:cs typeface="Georgia" pitchFamily="34" charset="-120"/>
              </a:rPr>
              <a:t>Pro Bono Fee Awards — Evolving Standards</a:t>
            </a:r>
            <a:endParaRPr lang="en-US" sz="1400" dirty="0"/>
          </a:p>
        </p:txBody>
      </p:sp>
      <p:sp>
        <p:nvSpPr>
          <p:cNvPr id="8" name="Text 6"/>
          <p:cNvSpPr/>
          <p:nvPr/>
        </p:nvSpPr>
        <p:spPr>
          <a:xfrm>
            <a:off x="822960" y="3200400"/>
            <a:ext cx="7498080" cy="91440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Current legal standard is market rate x hours reasonably expended (regardless of whether party paid nothing)</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Success of the party or “prevailing party” status does make a difference</a:t>
            </a: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Courts may assess results obtained, the novelty or difficulty, local market, expertise to prevent windfall or under-compensation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indent="-342900">
              <a:spcAft>
                <a:spcPts val="400"/>
              </a:spcAft>
              <a:buSzPct val="100000"/>
              <a:buChar char="•"/>
            </a:pPr>
            <a:endParaRPr lang="en-US" sz="12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B96AB-6EB0-7C90-4552-8A80B4A8476A}"/>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556FA81-4284-6325-AF81-B846C88B92C5}"/>
              </a:ext>
            </a:extLst>
          </p:cNvPr>
          <p:cNvSpPr/>
          <p:nvPr/>
        </p:nvSpPr>
        <p:spPr>
          <a:xfrm>
            <a:off x="640080" y="274320"/>
            <a:ext cx="786384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Recent Developments in Other Jurisdictions</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a:extLst>
              <a:ext uri="{FF2B5EF4-FFF2-40B4-BE49-F238E27FC236}">
                <a16:creationId xmlns:a16="http://schemas.microsoft.com/office/drawing/2014/main" id="{EC1CAAE4-5C60-CBDD-3AD0-B3A5F3602AF0}"/>
              </a:ext>
            </a:extLst>
          </p:cNvPr>
          <p:cNvSpPr/>
          <p:nvPr/>
        </p:nvSpPr>
        <p:spPr>
          <a:xfrm>
            <a:off x="640080" y="1051560"/>
            <a:ext cx="7863840" cy="1463040"/>
          </a:xfrm>
          <a:prstGeom prst="rect">
            <a:avLst/>
          </a:prstGeom>
          <a:solidFill>
            <a:srgbClr val="F5F0E1"/>
          </a:solidFill>
          <a:ln/>
          <a:effectLst>
            <a:outerShdw blurRad="762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a:extLst>
              <a:ext uri="{FF2B5EF4-FFF2-40B4-BE49-F238E27FC236}">
                <a16:creationId xmlns:a16="http://schemas.microsoft.com/office/drawing/2014/main" id="{236F0586-D7C3-20C1-0007-35CA970DAD88}"/>
              </a:ext>
            </a:extLst>
          </p:cNvPr>
          <p:cNvSpPr/>
          <p:nvPr/>
        </p:nvSpPr>
        <p:spPr>
          <a:xfrm>
            <a:off x="822960" y="1097280"/>
            <a:ext cx="74980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Augustyn v. Wall Twp. Bd. of Ed. (3d Cir. 2025)</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a:extLst>
              <a:ext uri="{FF2B5EF4-FFF2-40B4-BE49-F238E27FC236}">
                <a16:creationId xmlns:a16="http://schemas.microsoft.com/office/drawing/2014/main" id="{BDD2EF8D-CEC5-B455-577E-604D8C85C44D}"/>
              </a:ext>
            </a:extLst>
          </p:cNvPr>
          <p:cNvSpPr/>
          <p:nvPr/>
        </p:nvSpPr>
        <p:spPr>
          <a:xfrm>
            <a:off x="822960" y="1508760"/>
            <a:ext cx="7498080" cy="91440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Procedural IDEA victories establish prevailing-party status for fee purposes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Lodestar of $198,901 was correct; court vacated an 80%+ reduction as impermissible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Courts may not reduce fees by speculating about hearing outcomes or penalizing for losing before the ALJ</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a:extLst>
              <a:ext uri="{FF2B5EF4-FFF2-40B4-BE49-F238E27FC236}">
                <a16:creationId xmlns:a16="http://schemas.microsoft.com/office/drawing/2014/main" id="{0BFA7A41-DF54-2768-F665-CCD88D4C2768}"/>
              </a:ext>
            </a:extLst>
          </p:cNvPr>
          <p:cNvSpPr/>
          <p:nvPr/>
        </p:nvSpPr>
        <p:spPr>
          <a:xfrm>
            <a:off x="640080" y="2743200"/>
            <a:ext cx="7863840" cy="1463040"/>
          </a:xfrm>
          <a:prstGeom prst="rect">
            <a:avLst/>
          </a:prstGeom>
          <a:solidFill>
            <a:srgbClr val="F5F0E1"/>
          </a:solidFill>
          <a:ln/>
          <a:effectLst>
            <a:outerShdw blurRad="762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a:extLst>
              <a:ext uri="{FF2B5EF4-FFF2-40B4-BE49-F238E27FC236}">
                <a16:creationId xmlns:a16="http://schemas.microsoft.com/office/drawing/2014/main" id="{6D2F5FB0-D564-C1E1-5D5A-050EBCB8DCB8}"/>
              </a:ext>
            </a:extLst>
          </p:cNvPr>
          <p:cNvSpPr/>
          <p:nvPr/>
        </p:nvSpPr>
        <p:spPr>
          <a:xfrm>
            <a:off x="822960" y="2788920"/>
            <a:ext cx="74980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3A2D"/>
                </a:solidFill>
                <a:effectLst/>
                <a:uLnTx/>
                <a:uFillTx/>
                <a:latin typeface="Georgia" pitchFamily="34" charset="0"/>
                <a:ea typeface="Georgia" pitchFamily="34" charset="-122"/>
                <a:cs typeface="Georgia" pitchFamily="34" charset="-120"/>
              </a:rPr>
              <a:t>Pro Bono Fee Awards — Evolving Standards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a:extLst>
              <a:ext uri="{FF2B5EF4-FFF2-40B4-BE49-F238E27FC236}">
                <a16:creationId xmlns:a16="http://schemas.microsoft.com/office/drawing/2014/main" id="{44D5308A-F418-6206-2FC9-F72BC51329C2}"/>
              </a:ext>
            </a:extLst>
          </p:cNvPr>
          <p:cNvSpPr/>
          <p:nvPr/>
        </p:nvSpPr>
        <p:spPr>
          <a:xfrm>
            <a:off x="822960" y="3200400"/>
            <a:ext cx="7498080" cy="91440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Pro bono and legal aid attorneys are entitled to the same market-rate fees as private counsel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Courts may not deny fees based on the firm's size or profitability — Ninth Circuit has addressed this directly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1E1E1E"/>
                </a:solidFill>
                <a:effectLst/>
                <a:uLnTx/>
                <a:uFillTx/>
                <a:latin typeface="Calibri" pitchFamily="34" charset="0"/>
                <a:ea typeface="Calibri" pitchFamily="34" charset="-122"/>
                <a:cs typeface="Calibri" pitchFamily="34" charset="-120"/>
              </a:rPr>
              <a:t>Many firms donate fee awards to legal aid organizations, creating a virtuous funding cycle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414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1B3A2D"/>
          </a:solidFill>
          <a:ln/>
        </p:spPr>
        <p:txBody>
          <a:bodyPr/>
          <a:lstStyle/>
          <a:p>
            <a:endParaRPr lang="en-US"/>
          </a:p>
        </p:txBody>
      </p:sp>
      <p:sp>
        <p:nvSpPr>
          <p:cNvPr id="3" name="Shape 1"/>
          <p:cNvSpPr/>
          <p:nvPr/>
        </p:nvSpPr>
        <p:spPr>
          <a:xfrm>
            <a:off x="548640" y="457200"/>
            <a:ext cx="8046720" cy="4206240"/>
          </a:xfrm>
          <a:prstGeom prst="rect">
            <a:avLst/>
          </a:prstGeom>
          <a:solidFill>
            <a:srgbClr val="2D5A3F"/>
          </a:solidFill>
          <a:ln/>
          <a:effectLst>
            <a:outerShdw blurRad="76200" dist="25400" dir="8100000" algn="bl" rotWithShape="0">
              <a:srgbClr val="000000">
                <a:alpha val="12000"/>
              </a:srgbClr>
            </a:outerShdw>
          </a:effectLst>
        </p:spPr>
        <p:txBody>
          <a:bodyPr/>
          <a:lstStyle/>
          <a:p>
            <a:endParaRPr lang="en-US"/>
          </a:p>
        </p:txBody>
      </p:sp>
      <p:sp>
        <p:nvSpPr>
          <p:cNvPr id="4" name="Shape 2"/>
          <p:cNvSpPr/>
          <p:nvPr/>
        </p:nvSpPr>
        <p:spPr>
          <a:xfrm>
            <a:off x="548640" y="457200"/>
            <a:ext cx="8046720" cy="54864"/>
          </a:xfrm>
          <a:prstGeom prst="rect">
            <a:avLst/>
          </a:prstGeom>
          <a:solidFill>
            <a:srgbClr val="C8A951"/>
          </a:solidFill>
          <a:ln/>
        </p:spPr>
        <p:txBody>
          <a:bodyPr/>
          <a:lstStyle/>
          <a:p>
            <a:endParaRPr lang="en-US"/>
          </a:p>
        </p:txBody>
      </p:sp>
      <p:sp>
        <p:nvSpPr>
          <p:cNvPr id="5" name="Text 3"/>
          <p:cNvSpPr/>
          <p:nvPr/>
        </p:nvSpPr>
        <p:spPr>
          <a:xfrm>
            <a:off x="914400" y="640080"/>
            <a:ext cx="7315200" cy="548640"/>
          </a:xfrm>
          <a:prstGeom prst="rect">
            <a:avLst/>
          </a:prstGeom>
          <a:noFill/>
          <a:ln/>
        </p:spPr>
        <p:txBody>
          <a:bodyPr wrap="square" lIns="0" tIns="0" rIns="0" bIns="0" rtlCol="0" anchor="ctr"/>
          <a:lstStyle/>
          <a:p>
            <a:pPr marL="0" indent="0" algn="ctr">
              <a:buNone/>
            </a:pPr>
            <a:r>
              <a:rPr lang="en-US" sz="3200" b="1" dirty="0">
                <a:solidFill>
                  <a:srgbClr val="F5F0E1"/>
                </a:solidFill>
                <a:latin typeface="Georgia" pitchFamily="34" charset="0"/>
                <a:ea typeface="Georgia" pitchFamily="34" charset="-122"/>
                <a:cs typeface="Georgia" pitchFamily="34" charset="-120"/>
              </a:rPr>
              <a:t>Key Takeaways</a:t>
            </a:r>
            <a:endParaRPr lang="en-US" sz="3200" dirty="0"/>
          </a:p>
        </p:txBody>
      </p:sp>
      <p:sp>
        <p:nvSpPr>
          <p:cNvPr id="6" name="Text 4"/>
          <p:cNvSpPr/>
          <p:nvPr/>
        </p:nvSpPr>
        <p:spPr>
          <a:xfrm>
            <a:off x="914400" y="1325880"/>
            <a:ext cx="7315200" cy="3017520"/>
          </a:xfrm>
          <a:prstGeom prst="rect">
            <a:avLst/>
          </a:prstGeom>
          <a:noFill/>
          <a:ln/>
        </p:spPr>
        <p:txBody>
          <a:bodyPr wrap="square" rtlCol="0" anchor="ctr"/>
          <a:lstStyle/>
          <a:p>
            <a:pPr marL="342900" indent="-342900">
              <a:spcAft>
                <a:spcPts val="800"/>
              </a:spcAft>
              <a:buSzPct val="100000"/>
              <a:buChar char="•"/>
            </a:pPr>
            <a:r>
              <a:rPr lang="en-US" sz="1400" dirty="0">
                <a:solidFill>
                  <a:srgbClr val="F5F0E1"/>
                </a:solidFill>
                <a:latin typeface="Calibri" pitchFamily="34" charset="0"/>
                <a:ea typeface="Calibri" pitchFamily="34" charset="-122"/>
                <a:cs typeface="Calibri" pitchFamily="34" charset="-120"/>
              </a:rPr>
              <a:t>Legal aid attorneys are entitled to market-rate fees, not cost-based compensation (</a:t>
            </a:r>
            <a:r>
              <a:rPr lang="en-US" sz="1400" i="1" dirty="0">
                <a:solidFill>
                  <a:srgbClr val="F5F0E1"/>
                </a:solidFill>
                <a:latin typeface="Calibri" pitchFamily="34" charset="0"/>
                <a:ea typeface="Calibri" pitchFamily="34" charset="-122"/>
                <a:cs typeface="Calibri" pitchFamily="34" charset="-120"/>
              </a:rPr>
              <a:t>Blum v. Stenson</a:t>
            </a:r>
            <a:r>
              <a:rPr lang="en-US" sz="1400" dirty="0">
                <a:solidFill>
                  <a:srgbClr val="F5F0E1"/>
                </a:solidFill>
                <a:latin typeface="Calibri" pitchFamily="34" charset="0"/>
                <a:ea typeface="Calibri" pitchFamily="34" charset="-122"/>
                <a:cs typeface="Calibri" pitchFamily="34" charset="-120"/>
              </a:rPr>
              <a:t>)</a:t>
            </a:r>
            <a:endParaRPr lang="en-US" sz="1400" dirty="0"/>
          </a:p>
          <a:p>
            <a:pPr marL="342900" indent="-342900">
              <a:spcAft>
                <a:spcPts val="800"/>
              </a:spcAft>
              <a:buSzPct val="100000"/>
              <a:buChar char="•"/>
            </a:pPr>
            <a:r>
              <a:rPr lang="en-US" sz="1400" dirty="0">
                <a:solidFill>
                  <a:srgbClr val="F5F0E1"/>
                </a:solidFill>
                <a:latin typeface="Calibri" pitchFamily="34" charset="0"/>
                <a:ea typeface="Calibri" pitchFamily="34" charset="-122"/>
                <a:cs typeface="Calibri" pitchFamily="34" charset="-120"/>
              </a:rPr>
              <a:t>The lodestar method is presumptively reasonable — enhancements are rare (</a:t>
            </a:r>
            <a:r>
              <a:rPr lang="en-US" sz="1400" i="1" dirty="0">
                <a:solidFill>
                  <a:srgbClr val="F5F0E1"/>
                </a:solidFill>
                <a:latin typeface="Calibri" pitchFamily="34" charset="0"/>
                <a:ea typeface="Calibri" pitchFamily="34" charset="-122"/>
                <a:cs typeface="Calibri" pitchFamily="34" charset="-120"/>
              </a:rPr>
              <a:t>Perdue v. Kenny A</a:t>
            </a:r>
            <a:r>
              <a:rPr lang="en-US" sz="1400" dirty="0">
                <a:solidFill>
                  <a:srgbClr val="F5F0E1"/>
                </a:solidFill>
                <a:latin typeface="Calibri" pitchFamily="34" charset="0"/>
                <a:ea typeface="Calibri" pitchFamily="34" charset="-122"/>
                <a:cs typeface="Calibri" pitchFamily="34" charset="-120"/>
              </a:rPr>
              <a:t>.)</a:t>
            </a:r>
            <a:endParaRPr lang="en-US" sz="1400" dirty="0"/>
          </a:p>
          <a:p>
            <a:pPr marL="342900" indent="-342900">
              <a:spcAft>
                <a:spcPts val="800"/>
              </a:spcAft>
              <a:buSzPct val="100000"/>
              <a:buChar char="•"/>
            </a:pPr>
            <a:r>
              <a:rPr lang="en-US" sz="1400" dirty="0">
                <a:solidFill>
                  <a:srgbClr val="F5F0E1"/>
                </a:solidFill>
                <a:latin typeface="Calibri" pitchFamily="34" charset="0"/>
                <a:ea typeface="Calibri" pitchFamily="34" charset="-122"/>
                <a:cs typeface="Calibri" pitchFamily="34" charset="-120"/>
              </a:rPr>
              <a:t>Degree of success is the most critical factor in the fee determination (</a:t>
            </a:r>
            <a:r>
              <a:rPr lang="en-US" sz="1400" i="1" dirty="0">
                <a:solidFill>
                  <a:srgbClr val="F5F0E1"/>
                </a:solidFill>
                <a:latin typeface="Calibri" pitchFamily="34" charset="0"/>
                <a:ea typeface="Calibri" pitchFamily="34" charset="-122"/>
                <a:cs typeface="Calibri" pitchFamily="34" charset="-120"/>
              </a:rPr>
              <a:t>Hensley v. Eckerhart</a:t>
            </a:r>
            <a:r>
              <a:rPr lang="en-US" sz="1400" dirty="0">
                <a:solidFill>
                  <a:srgbClr val="F5F0E1"/>
                </a:solidFill>
                <a:latin typeface="Calibri" pitchFamily="34" charset="0"/>
                <a:ea typeface="Calibri" pitchFamily="34" charset="-122"/>
                <a:cs typeface="Calibri" pitchFamily="34" charset="-120"/>
              </a:rPr>
              <a:t>)</a:t>
            </a:r>
            <a:endParaRPr lang="en-US" sz="1400" dirty="0"/>
          </a:p>
          <a:p>
            <a:pPr marL="342900" indent="-342900">
              <a:spcAft>
                <a:spcPts val="800"/>
              </a:spcAft>
              <a:buSzPct val="100000"/>
              <a:buChar char="•"/>
            </a:pPr>
            <a:r>
              <a:rPr lang="en-US" sz="1400" dirty="0">
                <a:solidFill>
                  <a:srgbClr val="F5F0E1"/>
                </a:solidFill>
                <a:latin typeface="Calibri" pitchFamily="34" charset="0"/>
                <a:ea typeface="Calibri" pitchFamily="34" charset="-122"/>
                <a:cs typeface="Calibri" pitchFamily="34" charset="-120"/>
              </a:rPr>
              <a:t>Tennessee requires fee reasonableness under RPC 1.5 — know the eight factors!</a:t>
            </a:r>
            <a:endParaRPr lang="en-US" sz="1400" dirty="0"/>
          </a:p>
          <a:p>
            <a:pPr marL="342900" indent="-342900">
              <a:spcAft>
                <a:spcPts val="800"/>
              </a:spcAft>
              <a:buSzPct val="100000"/>
              <a:buChar char="•"/>
            </a:pPr>
            <a:r>
              <a:rPr lang="en-US" sz="1400" dirty="0">
                <a:solidFill>
                  <a:srgbClr val="F5F0E1"/>
                </a:solidFill>
                <a:latin typeface="Calibri" pitchFamily="34" charset="0"/>
                <a:ea typeface="Calibri" pitchFamily="34" charset="-122"/>
                <a:cs typeface="Calibri" pitchFamily="34" charset="-120"/>
              </a:rPr>
              <a:t>Contemporaneous, detailed timekeeping in 6-minute increments is non-negotiable!</a:t>
            </a:r>
            <a:endParaRPr lang="en-US" sz="1400" dirty="0"/>
          </a:p>
          <a:p>
            <a:pPr marL="342900" indent="-342900">
              <a:spcAft>
                <a:spcPts val="800"/>
              </a:spcAft>
              <a:buSzPct val="100000"/>
              <a:buChar char="•"/>
            </a:pPr>
            <a:r>
              <a:rPr lang="en-US" sz="1400" dirty="0">
                <a:solidFill>
                  <a:srgbClr val="F5F0E1"/>
                </a:solidFill>
                <a:latin typeface="Calibri" pitchFamily="34" charset="0"/>
                <a:ea typeface="Calibri" pitchFamily="34" charset="-122"/>
                <a:cs typeface="Calibri" pitchFamily="34" charset="-120"/>
              </a:rPr>
              <a:t>Support your rate with bar surveys, affidavits, and prior fee awards in the community (if requested).</a:t>
            </a:r>
            <a:endParaRPr lang="en-US" sz="14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Freeform: Shape 37">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8402" y="381068"/>
            <a:ext cx="8364911" cy="11195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a:solidFill>
                <a:prstClr val="white"/>
              </a:solidFill>
              <a:latin typeface="Bierstadt"/>
            </a:endParaRPr>
          </a:p>
        </p:txBody>
      </p:sp>
      <p:sp useBgFill="1">
        <p:nvSpPr>
          <p:cNvPr id="40" name="Rectangle 39">
            <a:extLst>
              <a:ext uri="{FF2B5EF4-FFF2-40B4-BE49-F238E27FC236}">
                <a16:creationId xmlns:a16="http://schemas.microsoft.com/office/drawing/2014/main" id="{4065D9BE-A58D-6E8A-D4A2-5056F3C5E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1714" cy="51434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Bierstadt"/>
            </a:endParaRPr>
          </a:p>
        </p:txBody>
      </p:sp>
      <p:sp>
        <p:nvSpPr>
          <p:cNvPr id="2" name="Title 1">
            <a:extLst>
              <a:ext uri="{FF2B5EF4-FFF2-40B4-BE49-F238E27FC236}">
                <a16:creationId xmlns:a16="http://schemas.microsoft.com/office/drawing/2014/main" id="{91A3647D-2949-B3D3-B2A9-735FCB8FFE5F}"/>
              </a:ext>
            </a:extLst>
          </p:cNvPr>
          <p:cNvSpPr>
            <a:spLocks noGrp="1"/>
          </p:cNvSpPr>
          <p:nvPr>
            <p:ph type="ctrTitle"/>
          </p:nvPr>
        </p:nvSpPr>
        <p:spPr>
          <a:xfrm>
            <a:off x="602315" y="578206"/>
            <a:ext cx="8150997" cy="1364894"/>
          </a:xfrm>
        </p:spPr>
        <p:txBody>
          <a:bodyPr vert="horz" lIns="68580" tIns="34290" rIns="68580" bIns="34290" rtlCol="0" anchor="t">
            <a:normAutofit/>
          </a:bodyPr>
          <a:lstStyle/>
          <a:p>
            <a:pPr>
              <a:lnSpc>
                <a:spcPct val="90000"/>
              </a:lnSpc>
            </a:pPr>
            <a:r>
              <a:rPr lang="en-US" sz="2100" u="sng" dirty="0"/>
              <a:t>LSC Exceptions to prohibition of representation of fee- generating cases</a:t>
            </a:r>
            <a:br>
              <a:rPr lang="en-US" sz="1800" u="sng" dirty="0"/>
            </a:br>
            <a:br>
              <a:rPr lang="en-US" sz="1800" dirty="0"/>
            </a:br>
            <a:r>
              <a:rPr lang="en-US" sz="1500" dirty="0"/>
              <a:t>The LSC Reg: § 1609.3(a) Authorized representation in a fee-generating case</a:t>
            </a:r>
          </a:p>
        </p:txBody>
      </p:sp>
      <p:sp>
        <p:nvSpPr>
          <p:cNvPr id="42" name="Freeform: Shape 41">
            <a:extLst>
              <a:ext uri="{FF2B5EF4-FFF2-40B4-BE49-F238E27FC236}">
                <a16:creationId xmlns:a16="http://schemas.microsoft.com/office/drawing/2014/main" id="{A745E793-BC99-8991-71CD-53FFBB6A8F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8403" y="381068"/>
            <a:ext cx="8367195" cy="111959"/>
          </a:xfrm>
          <a:custGeom>
            <a:avLst/>
            <a:gdLst>
              <a:gd name="connsiteX0" fmla="*/ 0 w 11156260"/>
              <a:gd name="connsiteY0" fmla="*/ 0 h 149279"/>
              <a:gd name="connsiteX1" fmla="*/ 11156260 w 11156260"/>
              <a:gd name="connsiteY1" fmla="*/ 0 h 149279"/>
              <a:gd name="connsiteX2" fmla="*/ 11156260 w 11156260"/>
              <a:gd name="connsiteY2" fmla="*/ 149279 h 149279"/>
              <a:gd name="connsiteX3" fmla="*/ 0 w 11156260"/>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11156260" h="149279">
                <a:moveTo>
                  <a:pt x="0" y="0"/>
                </a:moveTo>
                <a:lnTo>
                  <a:pt x="11156260" y="0"/>
                </a:lnTo>
                <a:lnTo>
                  <a:pt x="11156260"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a:solidFill>
                <a:prstClr val="white"/>
              </a:solidFill>
              <a:latin typeface="Bierstadt"/>
            </a:endParaRPr>
          </a:p>
        </p:txBody>
      </p:sp>
      <p:sp>
        <p:nvSpPr>
          <p:cNvPr id="3" name="Subtitle 2">
            <a:extLst>
              <a:ext uri="{FF2B5EF4-FFF2-40B4-BE49-F238E27FC236}">
                <a16:creationId xmlns:a16="http://schemas.microsoft.com/office/drawing/2014/main" id="{0B8C3D21-117A-40FA-A9BA-9B3703220AF8}"/>
              </a:ext>
            </a:extLst>
          </p:cNvPr>
          <p:cNvSpPr>
            <a:spLocks noGrp="1"/>
          </p:cNvSpPr>
          <p:nvPr>
            <p:ph type="subTitle" idx="1"/>
          </p:nvPr>
        </p:nvSpPr>
        <p:spPr>
          <a:xfrm>
            <a:off x="85725" y="1571625"/>
            <a:ext cx="8924925" cy="2085976"/>
          </a:xfrm>
        </p:spPr>
        <p:txBody>
          <a:bodyPr vert="horz" lIns="68580" tIns="34290" rIns="68580" bIns="34290" rtlCol="0" anchor="b">
            <a:noAutofit/>
          </a:bodyPr>
          <a:lstStyle/>
          <a:p>
            <a:r>
              <a:rPr lang="en-US" sz="1350" dirty="0"/>
              <a:t>(a) Except as provided in paragraph (b) of this section, a recipient </a:t>
            </a:r>
            <a:r>
              <a:rPr lang="en-US" sz="1350" u="sng" dirty="0"/>
              <a:t>may not </a:t>
            </a:r>
            <a:r>
              <a:rPr lang="en-US" sz="1350" dirty="0"/>
              <a:t>use Corporation funds to provide legal assistance in a fee-generating case </a:t>
            </a:r>
            <a:r>
              <a:rPr lang="en-US" sz="1350" u="sng" dirty="0"/>
              <a:t>unless</a:t>
            </a:r>
            <a:r>
              <a:rPr lang="en-US" sz="1350" dirty="0"/>
              <a:t>:</a:t>
            </a:r>
          </a:p>
          <a:p>
            <a:r>
              <a:rPr lang="en-US" sz="1350" dirty="0"/>
              <a:t>(1) The case has been </a:t>
            </a:r>
            <a:r>
              <a:rPr lang="en-US" sz="1350" u="sng" dirty="0"/>
              <a:t>rejected by the local lawyer referral </a:t>
            </a:r>
            <a:r>
              <a:rPr lang="en-US" sz="1350" dirty="0"/>
              <a:t>service, or by </a:t>
            </a:r>
            <a:r>
              <a:rPr lang="en-US" sz="1350" u="sng" dirty="0"/>
              <a:t>two private attorneys</a:t>
            </a:r>
            <a:r>
              <a:rPr lang="en-US" sz="1350" dirty="0"/>
              <a:t>; or</a:t>
            </a:r>
          </a:p>
          <a:p>
            <a:r>
              <a:rPr lang="en-US" sz="1350" dirty="0"/>
              <a:t>(2) Neither the referral service nor two private attorneys will consider the case </a:t>
            </a:r>
            <a:r>
              <a:rPr lang="en-US" sz="1350" u="sng" dirty="0"/>
              <a:t>without payment of a consultation fee</a:t>
            </a:r>
            <a:r>
              <a:rPr lang="en-US" sz="1350" dirty="0"/>
              <a:t>.</a:t>
            </a:r>
          </a:p>
          <a:p>
            <a:pPr>
              <a:lnSpc>
                <a:spcPct val="100000"/>
              </a:lnSpc>
              <a:spcBef>
                <a:spcPts val="0"/>
              </a:spcBef>
            </a:pPr>
            <a:endParaRPr lang="en-US" sz="900" dirty="0"/>
          </a:p>
        </p:txBody>
      </p:sp>
    </p:spTree>
    <p:extLst>
      <p:ext uri="{BB962C8B-B14F-4D97-AF65-F5344CB8AC3E}">
        <p14:creationId xmlns:p14="http://schemas.microsoft.com/office/powerpoint/2010/main" val="16351807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17B71-9233-D38B-5F8F-C6F8E05C5AAF}"/>
              </a:ext>
            </a:extLst>
          </p:cNvPr>
          <p:cNvSpPr>
            <a:spLocks noGrp="1"/>
          </p:cNvSpPr>
          <p:nvPr>
            <p:ph type="title"/>
          </p:nvPr>
        </p:nvSpPr>
        <p:spPr/>
        <p:txBody>
          <a:bodyPr>
            <a:normAutofit fontScale="90000"/>
          </a:bodyPr>
          <a:lstStyle/>
          <a:p>
            <a:r>
              <a:rPr lang="en-US" sz="2325" u="sng" dirty="0"/>
              <a:t>LSC Exceptions to prohibition of representation of fee- generating cases </a:t>
            </a:r>
            <a:br>
              <a:rPr lang="en-US" sz="1800" u="sng" dirty="0"/>
            </a:br>
            <a:br>
              <a:rPr lang="en-US" sz="1800" u="sng" dirty="0"/>
            </a:br>
            <a:r>
              <a:rPr lang="en-US" sz="1800" dirty="0">
                <a:solidFill>
                  <a:srgbClr val="000000"/>
                </a:solidFill>
                <a:latin typeface="Bierstadt"/>
              </a:rPr>
              <a:t>The LSC Reg: § 1609.3(b)(1)and(2) Authorized representation in a fee-generating case</a:t>
            </a:r>
            <a:endParaRPr lang="en-US" sz="1800" dirty="0"/>
          </a:p>
        </p:txBody>
      </p:sp>
      <p:sp>
        <p:nvSpPr>
          <p:cNvPr id="3" name="Content Placeholder 2">
            <a:extLst>
              <a:ext uri="{FF2B5EF4-FFF2-40B4-BE49-F238E27FC236}">
                <a16:creationId xmlns:a16="http://schemas.microsoft.com/office/drawing/2014/main" id="{F2ED1C7D-55FA-8303-6EA9-2766428E132E}"/>
              </a:ext>
            </a:extLst>
          </p:cNvPr>
          <p:cNvSpPr>
            <a:spLocks noGrp="1"/>
          </p:cNvSpPr>
          <p:nvPr>
            <p:ph idx="1"/>
          </p:nvPr>
        </p:nvSpPr>
        <p:spPr>
          <a:xfrm>
            <a:off x="390906" y="2095500"/>
            <a:ext cx="8366760" cy="2933700"/>
          </a:xfrm>
        </p:spPr>
        <p:txBody>
          <a:bodyPr>
            <a:normAutofit/>
          </a:bodyPr>
          <a:lstStyle/>
          <a:p>
            <a:r>
              <a:rPr lang="en-US" dirty="0"/>
              <a:t>(b) A recipient </a:t>
            </a:r>
            <a:r>
              <a:rPr lang="en-US" u="sng" dirty="0"/>
              <a:t>may</a:t>
            </a:r>
            <a:r>
              <a:rPr lang="en-US" dirty="0"/>
              <a:t> provide legal assistance in a fee-generating case </a:t>
            </a:r>
            <a:r>
              <a:rPr lang="en-US" u="sng" dirty="0"/>
              <a:t>without first attempting to refer the case </a:t>
            </a:r>
            <a:r>
              <a:rPr lang="en-US" dirty="0"/>
              <a:t>pursuant to paragraph (a) of this section only when:</a:t>
            </a:r>
          </a:p>
          <a:p>
            <a:r>
              <a:rPr lang="en-US" dirty="0"/>
              <a:t>(1) An eligible client is seeking benefits under Subchapter II of the Social Security Act, 42 U.S.C. 401 et seq., as amended, Federal Old Age, Survivors, and Disability Insurance Benefits; or Subchapter XVI of the Social Security Act, 42 U.S.C. 1381 et seq., as amended, Supplemental Security Income for Aged, Blind, and Disabled;</a:t>
            </a:r>
          </a:p>
          <a:p>
            <a:r>
              <a:rPr lang="en-US" dirty="0"/>
              <a:t>(2) The recipient, after consultation with appropriate representatives of the private bar, has determined that the </a:t>
            </a:r>
            <a:r>
              <a:rPr lang="en-US" u="sng" dirty="0"/>
              <a:t>type of case is one that private attorneys in the area served by the recipient ordinarily do not accept, or do not accept without prepayment of a fee</a:t>
            </a:r>
            <a:r>
              <a:rPr lang="en-US" dirty="0"/>
              <a:t>; or</a:t>
            </a:r>
          </a:p>
          <a:p>
            <a:endParaRPr lang="en-US" dirty="0"/>
          </a:p>
        </p:txBody>
      </p:sp>
    </p:spTree>
    <p:extLst>
      <p:ext uri="{BB962C8B-B14F-4D97-AF65-F5344CB8AC3E}">
        <p14:creationId xmlns:p14="http://schemas.microsoft.com/office/powerpoint/2010/main" val="20055512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2801A-24B8-07F3-DE8A-96A0EEB56C3F}"/>
              </a:ext>
            </a:extLst>
          </p:cNvPr>
          <p:cNvSpPr>
            <a:spLocks noGrp="1"/>
          </p:cNvSpPr>
          <p:nvPr>
            <p:ph type="title"/>
          </p:nvPr>
        </p:nvSpPr>
        <p:spPr>
          <a:xfrm>
            <a:off x="390906" y="733806"/>
            <a:ext cx="8366760" cy="1190244"/>
          </a:xfrm>
        </p:spPr>
        <p:txBody>
          <a:bodyPr>
            <a:normAutofit fontScale="90000"/>
          </a:bodyPr>
          <a:lstStyle/>
          <a:p>
            <a:r>
              <a:rPr lang="en-US" sz="2325" u="sng" dirty="0"/>
              <a:t>LSC Exceptions to prohibition of representation of fee- generating cases</a:t>
            </a:r>
            <a:br>
              <a:rPr lang="en-US" sz="2100" u="sng" dirty="0">
                <a:solidFill>
                  <a:srgbClr val="000000"/>
                </a:solidFill>
                <a:latin typeface="Bierstadt"/>
              </a:rPr>
            </a:br>
            <a:br>
              <a:rPr lang="en-US" sz="2100" dirty="0">
                <a:solidFill>
                  <a:srgbClr val="000000"/>
                </a:solidFill>
                <a:latin typeface="Bierstadt"/>
              </a:rPr>
            </a:br>
            <a:r>
              <a:rPr lang="en-US" sz="1800" dirty="0">
                <a:solidFill>
                  <a:srgbClr val="000000"/>
                </a:solidFill>
                <a:latin typeface="Bierstadt"/>
              </a:rPr>
              <a:t>The LSC Reg: § 1609.3(b)(3) Authorized representation in a fee-generating case</a:t>
            </a:r>
            <a:endParaRPr lang="en-US" dirty="0"/>
          </a:p>
        </p:txBody>
      </p:sp>
      <p:sp>
        <p:nvSpPr>
          <p:cNvPr id="3" name="Content Placeholder 2">
            <a:extLst>
              <a:ext uri="{FF2B5EF4-FFF2-40B4-BE49-F238E27FC236}">
                <a16:creationId xmlns:a16="http://schemas.microsoft.com/office/drawing/2014/main" id="{2DDFBB44-4318-6BF0-F4EC-349A0B0AC522}"/>
              </a:ext>
            </a:extLst>
          </p:cNvPr>
          <p:cNvSpPr>
            <a:spLocks noGrp="1"/>
          </p:cNvSpPr>
          <p:nvPr>
            <p:ph idx="1"/>
          </p:nvPr>
        </p:nvSpPr>
        <p:spPr>
          <a:xfrm>
            <a:off x="390906" y="2333625"/>
            <a:ext cx="8366760" cy="2425827"/>
          </a:xfrm>
        </p:spPr>
        <p:txBody>
          <a:bodyPr/>
          <a:lstStyle/>
          <a:p>
            <a:pPr marL="0" indent="0">
              <a:buNone/>
            </a:pPr>
            <a:r>
              <a:rPr lang="en-US" dirty="0"/>
              <a:t>(3) The director of the recipient, or the director's designee, has determined that referral of the case to the private bar is not possible because:</a:t>
            </a:r>
          </a:p>
          <a:p>
            <a:pPr marL="0" indent="0">
              <a:buNone/>
            </a:pPr>
            <a:r>
              <a:rPr lang="en-US" dirty="0"/>
              <a:t>(</a:t>
            </a:r>
            <a:r>
              <a:rPr lang="en-US" dirty="0" err="1"/>
              <a:t>i</a:t>
            </a:r>
            <a:r>
              <a:rPr lang="en-US" dirty="0"/>
              <a:t>) </a:t>
            </a:r>
            <a:r>
              <a:rPr lang="en-US" u="sng" dirty="0"/>
              <a:t>Documented attempts to refer similar cases in the past generally have been futile</a:t>
            </a:r>
            <a:r>
              <a:rPr lang="en-US" dirty="0"/>
              <a:t>;</a:t>
            </a:r>
          </a:p>
          <a:p>
            <a:pPr marL="0" indent="0">
              <a:buNone/>
            </a:pPr>
            <a:r>
              <a:rPr lang="en-US" dirty="0"/>
              <a:t>(ii) </a:t>
            </a:r>
            <a:r>
              <a:rPr lang="en-US" u="sng" dirty="0"/>
              <a:t>Emergency circumstances compel immediate action </a:t>
            </a:r>
            <a:r>
              <a:rPr lang="en-US" dirty="0"/>
              <a:t>before referral can be made, but the client is advised that, if appropriate, and consistent with professional responsibility, referral will be attempted at a later time; or</a:t>
            </a:r>
          </a:p>
          <a:p>
            <a:pPr marL="0" indent="0">
              <a:buNone/>
            </a:pPr>
            <a:r>
              <a:rPr lang="en-US" dirty="0"/>
              <a:t>(iii) </a:t>
            </a:r>
            <a:r>
              <a:rPr lang="en-US" u="sng" dirty="0"/>
              <a:t>Recovery of damages is not the principal object </a:t>
            </a:r>
            <a:r>
              <a:rPr lang="en-US" dirty="0"/>
              <a:t>of the recipient's client's case </a:t>
            </a:r>
          </a:p>
          <a:p>
            <a:pPr marL="0" indent="0">
              <a:buNone/>
            </a:pPr>
            <a:r>
              <a:rPr lang="en-US" dirty="0"/>
              <a:t>and </a:t>
            </a:r>
            <a:r>
              <a:rPr lang="en-US" u="sng" dirty="0"/>
              <a:t>substantial statutory attorneys' fees are not likely to be available</a:t>
            </a:r>
            <a:r>
              <a:rPr lang="en-US" dirty="0"/>
              <a:t>.</a:t>
            </a:r>
          </a:p>
          <a:p>
            <a:endParaRPr lang="en-US" dirty="0"/>
          </a:p>
        </p:txBody>
      </p:sp>
    </p:spTree>
    <p:extLst>
      <p:ext uri="{BB962C8B-B14F-4D97-AF65-F5344CB8AC3E}">
        <p14:creationId xmlns:p14="http://schemas.microsoft.com/office/powerpoint/2010/main" val="34083329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BA9B2-B809-2480-47EF-83CCD1C8B31C}"/>
              </a:ext>
            </a:extLst>
          </p:cNvPr>
          <p:cNvSpPr>
            <a:spLocks noGrp="1"/>
          </p:cNvSpPr>
          <p:nvPr>
            <p:ph type="title"/>
          </p:nvPr>
        </p:nvSpPr>
        <p:spPr/>
        <p:txBody>
          <a:bodyPr/>
          <a:lstStyle/>
          <a:p>
            <a:r>
              <a:rPr lang="en-US" dirty="0"/>
              <a:t>When can a LSC funded program ask for attorney’s fees?</a:t>
            </a:r>
          </a:p>
        </p:txBody>
      </p:sp>
      <p:sp>
        <p:nvSpPr>
          <p:cNvPr id="3" name="Content Placeholder 2">
            <a:extLst>
              <a:ext uri="{FF2B5EF4-FFF2-40B4-BE49-F238E27FC236}">
                <a16:creationId xmlns:a16="http://schemas.microsoft.com/office/drawing/2014/main" id="{B5B0EBD7-610F-CBA6-7B0D-F999E467041E}"/>
              </a:ext>
            </a:extLst>
          </p:cNvPr>
          <p:cNvSpPr>
            <a:spLocks noGrp="1"/>
          </p:cNvSpPr>
          <p:nvPr>
            <p:ph idx="1"/>
          </p:nvPr>
        </p:nvSpPr>
        <p:spPr/>
        <p:txBody>
          <a:bodyPr/>
          <a:lstStyle/>
          <a:p>
            <a:r>
              <a:rPr lang="en-US" dirty="0"/>
              <a:t>Lots of times</a:t>
            </a:r>
          </a:p>
          <a:p>
            <a:r>
              <a:rPr lang="en-US" dirty="0"/>
              <a:t>Ask whenever it seems, ethical, legal, and practical</a:t>
            </a:r>
          </a:p>
        </p:txBody>
      </p:sp>
    </p:spTree>
    <p:extLst>
      <p:ext uri="{BB962C8B-B14F-4D97-AF65-F5344CB8AC3E}">
        <p14:creationId xmlns:p14="http://schemas.microsoft.com/office/powerpoint/2010/main" val="30036341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74BB2-5007-5DFB-A116-B6009E73C2ED}"/>
              </a:ext>
            </a:extLst>
          </p:cNvPr>
          <p:cNvSpPr>
            <a:spLocks noGrp="1"/>
          </p:cNvSpPr>
          <p:nvPr>
            <p:ph type="title"/>
          </p:nvPr>
        </p:nvSpPr>
        <p:spPr/>
        <p:txBody>
          <a:bodyPr/>
          <a:lstStyle/>
          <a:p>
            <a:r>
              <a:rPr lang="en-US" dirty="0"/>
              <a:t>Most of your cases are potential fee generating cases</a:t>
            </a:r>
          </a:p>
        </p:txBody>
      </p:sp>
      <p:sp>
        <p:nvSpPr>
          <p:cNvPr id="3" name="Content Placeholder 2">
            <a:extLst>
              <a:ext uri="{FF2B5EF4-FFF2-40B4-BE49-F238E27FC236}">
                <a16:creationId xmlns:a16="http://schemas.microsoft.com/office/drawing/2014/main" id="{DA771A74-3178-13FE-2C78-2FD201CB6DCF}"/>
              </a:ext>
            </a:extLst>
          </p:cNvPr>
          <p:cNvSpPr>
            <a:spLocks noGrp="1"/>
          </p:cNvSpPr>
          <p:nvPr>
            <p:ph idx="1"/>
          </p:nvPr>
        </p:nvSpPr>
        <p:spPr/>
        <p:txBody>
          <a:bodyPr/>
          <a:lstStyle/>
          <a:p>
            <a:pPr marL="0" indent="0">
              <a:buNone/>
            </a:pPr>
            <a:r>
              <a:rPr lang="en-US" dirty="0"/>
              <a:t>      When allowed by:</a:t>
            </a:r>
          </a:p>
          <a:p>
            <a:pPr marL="0" indent="0">
              <a:buNone/>
            </a:pPr>
            <a:r>
              <a:rPr lang="en-US" dirty="0"/>
              <a:t>1) statute (consumer protection statutes)(divorce)(orders of protection)(social security)</a:t>
            </a:r>
          </a:p>
          <a:p>
            <a:pPr marL="0" indent="0">
              <a:buNone/>
            </a:pPr>
            <a:r>
              <a:rPr lang="en-US" dirty="0"/>
              <a:t>2) court rule (local court rules)</a:t>
            </a:r>
          </a:p>
          <a:p>
            <a:pPr marL="0" indent="0">
              <a:buNone/>
            </a:pPr>
            <a:r>
              <a:rPr lang="en-US" dirty="0"/>
              <a:t>3) or contract (lease contracts or RTO contracts)</a:t>
            </a:r>
          </a:p>
          <a:p>
            <a:pPr marL="0" indent="0">
              <a:buNone/>
            </a:pPr>
            <a:r>
              <a:rPr lang="en-US" dirty="0"/>
              <a:t>4) counter claims and crossclaims</a:t>
            </a:r>
          </a:p>
        </p:txBody>
      </p:sp>
    </p:spTree>
    <p:extLst>
      <p:ext uri="{BB962C8B-B14F-4D97-AF65-F5344CB8AC3E}">
        <p14:creationId xmlns:p14="http://schemas.microsoft.com/office/powerpoint/2010/main" val="6633237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40C9B90ADB5E46BB6CE9595DCA5FB6" ma:contentTypeVersion="21" ma:contentTypeDescription="Create a new document." ma:contentTypeScope="" ma:versionID="177b34580d11a63db260ab1febdc348c">
  <xsd:schema xmlns:xsd="http://www.w3.org/2001/XMLSchema" xmlns:xs="http://www.w3.org/2001/XMLSchema" xmlns:p="http://schemas.microsoft.com/office/2006/metadata/properties" xmlns:ns2="4de4abfd-53f5-43bb-96ab-5842d08f581c" xmlns:ns3="91328b03-8ff5-4351-9cc7-829ceed2dd6d" targetNamespace="http://schemas.microsoft.com/office/2006/metadata/properties" ma:root="true" ma:fieldsID="4ad9e9514c7661d996d6e3e4649bd2b1" ns2:_="" ns3:_="">
    <xsd:import namespace="4de4abfd-53f5-43bb-96ab-5842d08f581c"/>
    <xsd:import namespace="91328b03-8ff5-4351-9cc7-829ceed2dd6d"/>
    <xsd:element name="properties">
      <xsd:complexType>
        <xsd:sequence>
          <xsd:element name="documentManagement">
            <xsd:complexType>
              <xsd:all>
                <xsd:element ref="ns2:MediaServiceMetadata" minOccurs="0"/>
                <xsd:element ref="ns2:MediaServiceFastMetadata" minOccurs="0"/>
                <xsd:element ref="ns2:Inactive" minOccurs="0"/>
                <xsd:element ref="ns2:MediaServiceDateTaken" minOccurs="0"/>
                <xsd:element ref="ns2:Folder_x0020_Name"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4abfd-53f5-43bb-96ab-5842d08f58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Inactive" ma:index="10" nillable="true" ma:displayName="Inactive" ma:default="0" ma:description="Check this box to mark the document as inactive, and hide it from view." ma:internalName="Inactive">
      <xsd:simpleType>
        <xsd:restriction base="dms:Boolean"/>
      </xsd:simpleType>
    </xsd:element>
    <xsd:element name="MediaServiceDateTaken" ma:index="11" nillable="true" ma:displayName="MediaServiceDateTaken" ma:hidden="true" ma:internalName="MediaServiceDateTaken" ma:readOnly="true">
      <xsd:simpleType>
        <xsd:restriction base="dms:Text"/>
      </xsd:simpleType>
    </xsd:element>
    <xsd:element name="Folder_x0020_Name" ma:index="12" nillable="true" ma:displayName="Folder Name" ma:internalName="Folder_x0020_Name">
      <xsd:simpleType>
        <xsd:restriction base="dms:Text">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0c3aa6b-a2da-49d6-b9c8-2de0e077a7ea"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328b03-8ff5-4351-9cc7-829ceed2dd6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36baad4-53db-4601-8758-3ceca7aa182f}" ma:internalName="TaxCatchAll" ma:showField="CatchAllData" ma:web="91328b03-8ff5-4351-9cc7-829ceed2dd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active xmlns="4de4abfd-53f5-43bb-96ab-5842d08f581c">false</Inactive>
    <lcf76f155ced4ddcb4097134ff3c332f xmlns="4de4abfd-53f5-43bb-96ab-5842d08f581c">
      <Terms xmlns="http://schemas.microsoft.com/office/infopath/2007/PartnerControls"/>
    </lcf76f155ced4ddcb4097134ff3c332f>
    <Folder_x0020_Name xmlns="4de4abfd-53f5-43bb-96ab-5842d08f581c" xsi:nil="true"/>
    <TaxCatchAll xmlns="91328b03-8ff5-4351-9cc7-829ceed2dd6d" xsi:nil="true"/>
  </documentManagement>
</p:properties>
</file>

<file path=customXml/itemProps1.xml><?xml version="1.0" encoding="utf-8"?>
<ds:datastoreItem xmlns:ds="http://schemas.openxmlformats.org/officeDocument/2006/customXml" ds:itemID="{A084EC45-55AB-4474-9E4B-1779EA7A50FC}"/>
</file>

<file path=customXml/itemProps2.xml><?xml version="1.0" encoding="utf-8"?>
<ds:datastoreItem xmlns:ds="http://schemas.openxmlformats.org/officeDocument/2006/customXml" ds:itemID="{F833ABEA-E4B6-4546-B31B-3A2EBC9D79BA}"/>
</file>

<file path=customXml/itemProps3.xml><?xml version="1.0" encoding="utf-8"?>
<ds:datastoreItem xmlns:ds="http://schemas.openxmlformats.org/officeDocument/2006/customXml" ds:itemID="{54B3A589-6C5F-468D-94A2-F4B72FFA9D8B}"/>
</file>

<file path=docProps/app.xml><?xml version="1.0" encoding="utf-8"?>
<Properties xmlns="http://schemas.openxmlformats.org/officeDocument/2006/extended-properties" xmlns:vt="http://schemas.openxmlformats.org/officeDocument/2006/docPropsVTypes">
  <TotalTime>766</TotalTime>
  <Words>10715</Words>
  <Application>Microsoft Office PowerPoint</Application>
  <PresentationFormat>On-screen Show (16:9)</PresentationFormat>
  <Paragraphs>643</Paragraphs>
  <Slides>44</Slides>
  <Notes>25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44</vt:i4>
      </vt:variant>
    </vt:vector>
  </HeadingPairs>
  <TitlesOfParts>
    <vt:vector size="55" baseType="lpstr">
      <vt:lpstr>Arial</vt:lpstr>
      <vt:lpstr>Bierstadt</vt:lpstr>
      <vt:lpstr>Calibri</vt:lpstr>
      <vt:lpstr>Century Supra B</vt:lpstr>
      <vt:lpstr>Georgia</vt:lpstr>
      <vt:lpstr>Google Sans</vt:lpstr>
      <vt:lpstr>Open Sans</vt:lpstr>
      <vt:lpstr>system-ui</vt:lpstr>
      <vt:lpstr>Times New Roman</vt:lpstr>
      <vt:lpstr>Office Theme</vt:lpstr>
      <vt:lpstr>GestaltVTI</vt:lpstr>
      <vt:lpstr>PowerPoint Presentation</vt:lpstr>
      <vt:lpstr>PowerPoint Presentation</vt:lpstr>
      <vt:lpstr>Can an LSC funded program ask for attorney’s fees?</vt:lpstr>
      <vt:lpstr>What are fee generating case?</vt:lpstr>
      <vt:lpstr>LSC Exceptions to prohibition of representation of fee- generating cases  The LSC Reg: § 1609.3(a) Authorized representation in a fee-generating case</vt:lpstr>
      <vt:lpstr>LSC Exceptions to prohibition of representation of fee- generating cases   The LSC Reg: § 1609.3(b)(1)and(2) Authorized representation in a fee-generating case</vt:lpstr>
      <vt:lpstr>LSC Exceptions to prohibition of representation of fee- generating cases  The LSC Reg: § 1609.3(b)(3) Authorized representation in a fee-generating case</vt:lpstr>
      <vt:lpstr>When can a LSC funded program ask for attorney’s fees?</vt:lpstr>
      <vt:lpstr>Most of your cases are potential fee generating cases</vt:lpstr>
      <vt:lpstr>TRCP. 13.01 COUNTERCLAIM AND CROSS-CLAIM</vt:lpstr>
      <vt:lpstr>How to ask for attorney’s fess?</vt:lpstr>
      <vt:lpstr>The asking process</vt:lpstr>
      <vt:lpstr>LSC Reg: § 1609.4 Requesting and receiving attorneys' fees.</vt:lpstr>
      <vt:lpstr>Creating a Policy</vt:lpstr>
      <vt:lpstr>TRPC 1.5(a) Fees (Determining Reasonable Atty’s Fees Factors)</vt:lpstr>
      <vt:lpstr>TRPC 1.5(10)(b): Fees-</vt:lpstr>
      <vt:lpstr>TRPC 1.5 Comments- Reasonableness of Fee and Expenses</vt:lpstr>
      <vt:lpstr>TRPC 1.5 Comments- Basis or Rate of Fee</vt:lpstr>
      <vt:lpstr>RULE 1.15: SAFEKEEPING PROPERTY AND FUNDS- Comments</vt:lpstr>
      <vt:lpstr>RULE 1.15: SAFEKEEPING PROPERTY AND FUNDS- Comments</vt:lpstr>
      <vt:lpstr>RULE 5.4: PROFESSIONAL INDEPENDENCE OF A LAWYER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Egelston</dc:creator>
  <cp:lastModifiedBy>Jennifer Egelston</cp:lastModifiedBy>
  <cp:revision>6</cp:revision>
  <dcterms:created xsi:type="dcterms:W3CDTF">2026-06-02T13:47:13Z</dcterms:created>
  <dcterms:modified xsi:type="dcterms:W3CDTF">2026-08-02T20:41:06Z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0x010100A340C9B90ADB5E46BB6CE9595DCA5FB6</vt:lpwstr>
  </property>
</Properties>
</file>