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376" r:id="rId5"/>
    <p:sldId id="258" r:id="rId6"/>
    <p:sldId id="378" r:id="rId7"/>
    <p:sldId id="379" r:id="rId8"/>
    <p:sldId id="267" r:id="rId9"/>
    <p:sldId id="380" r:id="rId10"/>
    <p:sldId id="381" r:id="rId11"/>
    <p:sldId id="388" r:id="rId12"/>
    <p:sldId id="276" r:id="rId13"/>
    <p:sldId id="394" r:id="rId14"/>
    <p:sldId id="398" r:id="rId15"/>
    <p:sldId id="273" r:id="rId16"/>
    <p:sldId id="383" r:id="rId17"/>
    <p:sldId id="272" r:id="rId18"/>
    <p:sldId id="261" r:id="rId19"/>
    <p:sldId id="382" r:id="rId20"/>
    <p:sldId id="407" r:id="rId21"/>
    <p:sldId id="408" r:id="rId22"/>
    <p:sldId id="409" r:id="rId23"/>
    <p:sldId id="410" r:id="rId24"/>
    <p:sldId id="270" r:id="rId25"/>
    <p:sldId id="265" r:id="rId26"/>
    <p:sldId id="400" r:id="rId27"/>
    <p:sldId id="289" r:id="rId28"/>
    <p:sldId id="288" r:id="rId29"/>
    <p:sldId id="406" r:id="rId30"/>
  </p:sldIdLst>
  <p:sldSz cx="18288000" cy="10287000"/>
  <p:notesSz cx="6858000" cy="9144000"/>
  <p:embeddedFontLst>
    <p:embeddedFont>
      <p:font typeface="Fraunces Italics" panose="020B0604020202020204" charset="0"/>
      <p:regular r:id="rId32"/>
    </p:embeddedFont>
    <p:embeddedFont>
      <p:font typeface="Palatino" panose="020B0604020202020204" charset="0"/>
      <p:regular r:id="rId33"/>
    </p:embeddedFont>
    <p:embeddedFont>
      <p:font typeface="Public Sans"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966258-D0DB-4B08-8D54-5C89A6393E1B}" v="16" dt="2026-08-06T12:50:24.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50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09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032368-CDDF-4601-B7D1-7D3D312738D3}"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21C3CB-BF5B-408A-99C0-889893479E7A}" type="slidenum">
              <a:rPr lang="en-US" smtClean="0"/>
              <a:t>‹#›</a:t>
            </a:fld>
            <a:endParaRPr lang="en-US"/>
          </a:p>
        </p:txBody>
      </p:sp>
    </p:spTree>
    <p:extLst>
      <p:ext uri="{BB962C8B-B14F-4D97-AF65-F5344CB8AC3E}">
        <p14:creationId xmlns:p14="http://schemas.microsoft.com/office/powerpoint/2010/main" val="3455148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8299">
              <a:defRPr/>
            </a:pPr>
            <a:fld id="{A48F7E62-55EC-403F-B378-2F6B16D0CC26}" type="slidenum">
              <a:rPr lang="en-US">
                <a:solidFill>
                  <a:prstClr val="black"/>
                </a:solidFill>
                <a:latin typeface="Calibri" panose="020F0502020204030204"/>
              </a:rPr>
              <a:pPr defTabSz="928299">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19594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21C3CB-BF5B-408A-99C0-889893479E7A}" type="slidenum">
              <a:rPr lang="en-US" smtClean="0"/>
              <a:t>15</a:t>
            </a:fld>
            <a:endParaRPr lang="en-US"/>
          </a:p>
        </p:txBody>
      </p:sp>
    </p:spTree>
    <p:extLst>
      <p:ext uri="{BB962C8B-B14F-4D97-AF65-F5344CB8AC3E}">
        <p14:creationId xmlns:p14="http://schemas.microsoft.com/office/powerpoint/2010/main" val="3541088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4257675" cy="4286937"/>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137160" tIns="68580" rIns="137160" bIns="68580" numCol="1" anchor="t" anchorCtr="0" compatLnSpc="1">
            <a:prstTxWarp prst="textNoShape">
              <a:avLst/>
            </a:prstTxWarp>
            <a:noAutofit/>
          </a:bodyPr>
          <a:lstStyle/>
          <a:p>
            <a:pPr lvl="0"/>
            <a:endParaRPr lang="en-US" sz="2700"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2" y="-1"/>
            <a:ext cx="2955941" cy="2985401"/>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137160" tIns="68580" rIns="137160" bIns="68580" numCol="1" anchor="t" anchorCtr="0" compatLnSpc="1">
            <a:prstTxWarp prst="textNoShape">
              <a:avLst/>
            </a:prstTxWarp>
            <a:noAutofit/>
          </a:bodyPr>
          <a:lstStyle/>
          <a:p>
            <a:pPr lvl="0"/>
            <a:endParaRPr lang="en-US" sz="2700"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2" y="2"/>
            <a:ext cx="1505174" cy="1519523"/>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137160" tIns="68580" rIns="137160" bIns="68580" numCol="1" anchor="t" anchorCtr="0" compatLnSpc="1">
            <a:prstTxWarp prst="textNoShape">
              <a:avLst/>
            </a:prstTxWarp>
            <a:noAutofit/>
          </a:bodyPr>
          <a:lstStyle/>
          <a:p>
            <a:pPr lvl="0"/>
            <a:endParaRPr lang="en-US" sz="2700"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2187499" y="885200"/>
            <a:ext cx="1162532" cy="1162532"/>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sz="2700"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1028007" y="4526280"/>
            <a:ext cx="2990088" cy="836676"/>
          </a:xfrm>
          <a:solidFill>
            <a:schemeClr val="accent3"/>
          </a:solidFill>
          <a:ln>
            <a:noFill/>
          </a:ln>
        </p:spPr>
        <p:txBody>
          <a:bodyPr lIns="0" tIns="0" rIns="0" bIns="0" anchor="ctr">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4351367" y="4526280"/>
            <a:ext cx="2990088" cy="836676"/>
          </a:xfrm>
          <a:solidFill>
            <a:schemeClr val="accent1"/>
          </a:solidFill>
          <a:ln>
            <a:noFill/>
          </a:ln>
        </p:spPr>
        <p:txBody>
          <a:bodyPr lIns="0" tIns="0" rIns="0" bIns="0" anchor="ctr">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7674726" y="4526280"/>
            <a:ext cx="2990088" cy="836676"/>
          </a:xfrm>
          <a:solidFill>
            <a:schemeClr val="accent3"/>
          </a:solidFill>
          <a:ln>
            <a:noFill/>
          </a:ln>
        </p:spPr>
        <p:txBody>
          <a:bodyPr lIns="0" tIns="0" rIns="0" bIns="0" anchor="ctr">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10998086" y="4526280"/>
            <a:ext cx="2990088" cy="836676"/>
          </a:xfrm>
          <a:solidFill>
            <a:schemeClr val="accent1"/>
          </a:solidFill>
          <a:ln>
            <a:noFill/>
          </a:ln>
        </p:spPr>
        <p:txBody>
          <a:bodyPr lIns="0" tIns="0" rIns="0" bIns="0" anchor="ctr">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14321444" y="4526280"/>
            <a:ext cx="2990088" cy="836676"/>
          </a:xfrm>
          <a:solidFill>
            <a:schemeClr val="accent3"/>
          </a:solidFill>
          <a:ln>
            <a:noFill/>
          </a:ln>
        </p:spPr>
        <p:txBody>
          <a:bodyPr lIns="0" tIns="0" rIns="0" bIns="0" anchor="ctr">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1028007" y="7118604"/>
            <a:ext cx="2990088" cy="1193292"/>
          </a:xfrm>
          <a:noFill/>
        </p:spPr>
        <p:txBody>
          <a:bodyPr lIns="0" rIns="0" anchor="t" anchorCtr="0">
            <a:noAutofit/>
          </a:bodyPr>
          <a:lstStyle>
            <a:lvl1pPr marL="0" indent="0" algn="ctr">
              <a:spcBef>
                <a:spcPts val="0"/>
              </a:spcBef>
              <a:buNone/>
              <a:defRPr sz="225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4351367" y="7118604"/>
            <a:ext cx="2990088" cy="1193292"/>
          </a:xfrm>
          <a:noFill/>
        </p:spPr>
        <p:txBody>
          <a:bodyPr lIns="0" rIns="0" anchor="t" anchorCtr="0">
            <a:noAutofit/>
          </a:bodyPr>
          <a:lstStyle>
            <a:lvl1pPr marL="0" indent="0" algn="ctr">
              <a:spcBef>
                <a:spcPts val="0"/>
              </a:spcBef>
              <a:buNone/>
              <a:defRPr sz="225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7674726" y="7118604"/>
            <a:ext cx="2990088" cy="1193292"/>
          </a:xfrm>
          <a:noFill/>
        </p:spPr>
        <p:txBody>
          <a:bodyPr lIns="0" rIns="0" anchor="t" anchorCtr="0">
            <a:noAutofit/>
          </a:bodyPr>
          <a:lstStyle>
            <a:lvl1pPr marL="0" indent="0" algn="ctr">
              <a:spcBef>
                <a:spcPts val="0"/>
              </a:spcBef>
              <a:buNone/>
              <a:defRPr sz="225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10998086" y="7118604"/>
            <a:ext cx="2990088" cy="1193292"/>
          </a:xfrm>
          <a:noFill/>
        </p:spPr>
        <p:txBody>
          <a:bodyPr lIns="0" rIns="0" anchor="t" anchorCtr="0">
            <a:noAutofit/>
          </a:bodyPr>
          <a:lstStyle>
            <a:lvl1pPr marL="0" indent="0" algn="ctr">
              <a:spcBef>
                <a:spcPts val="0"/>
              </a:spcBef>
              <a:buNone/>
              <a:defRPr sz="225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14321444" y="7118604"/>
            <a:ext cx="2990088" cy="1193292"/>
          </a:xfrm>
          <a:noFill/>
        </p:spPr>
        <p:txBody>
          <a:bodyPr lIns="0" rIns="0" anchor="t" anchorCtr="0">
            <a:noAutofit/>
          </a:bodyPr>
          <a:lstStyle>
            <a:lvl1pPr marL="0" indent="0" algn="ctr">
              <a:spcBef>
                <a:spcPts val="0"/>
              </a:spcBef>
              <a:buNone/>
              <a:defRPr sz="225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1109097" y="6281522"/>
            <a:ext cx="1621854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5144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1028007" y="5694720"/>
            <a:ext cx="3017520" cy="22768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4351367" y="5694720"/>
            <a:ext cx="3017520" cy="22768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7674726" y="5694720"/>
            <a:ext cx="3017520" cy="22768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14321444" y="5694720"/>
            <a:ext cx="3017520" cy="22768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10998086" y="5694720"/>
            <a:ext cx="3017520" cy="22768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1138428" y="1261872"/>
            <a:ext cx="16006572" cy="1152144"/>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1028007" y="3737527"/>
            <a:ext cx="3017520" cy="4237760"/>
          </a:xfrm>
          <a:noFill/>
          <a:ln w="12700">
            <a:solidFill>
              <a:schemeClr val="accent1"/>
            </a:solidFill>
          </a:ln>
        </p:spPr>
        <p:txBody>
          <a:bodyPr tIns="685800" anchor="t">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2008701" y="3166587"/>
            <a:ext cx="1056132" cy="1056132"/>
          </a:xfrm>
          <a:prstGeom prst="ellipse">
            <a:avLst/>
          </a:prstGeom>
          <a:solidFill>
            <a:schemeClr val="accent1"/>
          </a:solidFill>
        </p:spPr>
        <p:txBody>
          <a:bodyPr lIns="0" tIns="0" rIns="0" bIns="0" anchor="ctr">
            <a:noAutofit/>
          </a:bodyPr>
          <a:lstStyle>
            <a:lvl1pPr marL="0" indent="0" algn="ctr">
              <a:buNone/>
              <a:defRPr sz="135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1096587" y="5832606"/>
            <a:ext cx="2880360" cy="2057400"/>
          </a:xfrm>
          <a:noFill/>
          <a:ln>
            <a:noFill/>
          </a:ln>
        </p:spPr>
        <p:txBody>
          <a:bodyPr lIns="91440" rIns="91440" anchor="ctr">
            <a:noAutofit/>
          </a:bodyPr>
          <a:lstStyle>
            <a:lvl1pPr marL="0" indent="0" algn="ctr">
              <a:spcBef>
                <a:spcPts val="0"/>
              </a:spcBef>
              <a:buNone/>
              <a:defRPr sz="225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4351365" y="3737527"/>
            <a:ext cx="3017520" cy="4237760"/>
          </a:xfrm>
          <a:noFill/>
          <a:ln w="12700">
            <a:solidFill>
              <a:schemeClr val="accent3"/>
            </a:solidFill>
          </a:ln>
        </p:spPr>
        <p:txBody>
          <a:bodyPr tIns="685800" anchor="t">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5332061" y="3166587"/>
            <a:ext cx="1056132" cy="1056132"/>
          </a:xfrm>
          <a:prstGeom prst="ellipse">
            <a:avLst/>
          </a:prstGeom>
          <a:solidFill>
            <a:schemeClr val="accent3"/>
          </a:solidFill>
        </p:spPr>
        <p:txBody>
          <a:bodyPr lIns="0" tIns="0" rIns="0" bIns="0" anchor="ctr">
            <a:noAutofit/>
          </a:bodyPr>
          <a:lstStyle>
            <a:lvl1pPr marL="0" indent="0" algn="ctr">
              <a:buNone/>
              <a:defRPr sz="135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4419945" y="5832606"/>
            <a:ext cx="2880360" cy="2057400"/>
          </a:xfrm>
          <a:noFill/>
          <a:ln>
            <a:noFill/>
          </a:ln>
        </p:spPr>
        <p:txBody>
          <a:bodyPr lIns="91440" rIns="91440" anchor="ctr">
            <a:noAutofit/>
          </a:bodyPr>
          <a:lstStyle>
            <a:lvl1pPr marL="0" indent="0" algn="ctr">
              <a:spcBef>
                <a:spcPts val="0"/>
              </a:spcBef>
              <a:buNone/>
              <a:defRPr sz="225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7674726" y="3737527"/>
            <a:ext cx="3017520" cy="4237760"/>
          </a:xfrm>
          <a:noFill/>
          <a:ln w="12700">
            <a:solidFill>
              <a:schemeClr val="accent1"/>
            </a:solidFill>
          </a:ln>
        </p:spPr>
        <p:txBody>
          <a:bodyPr tIns="685800" anchor="t">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8655420" y="3166587"/>
            <a:ext cx="1056132" cy="1056132"/>
          </a:xfrm>
          <a:prstGeom prst="ellipse">
            <a:avLst/>
          </a:prstGeom>
          <a:solidFill>
            <a:schemeClr val="accent1"/>
          </a:solidFill>
        </p:spPr>
        <p:txBody>
          <a:bodyPr lIns="0" tIns="0" rIns="0" bIns="0" anchor="ctr">
            <a:noAutofit/>
          </a:bodyPr>
          <a:lstStyle>
            <a:lvl1pPr marL="0" indent="0" algn="ctr">
              <a:buNone/>
              <a:defRPr sz="135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7743306" y="5832606"/>
            <a:ext cx="2880360" cy="2057400"/>
          </a:xfrm>
          <a:noFill/>
          <a:ln>
            <a:noFill/>
          </a:ln>
        </p:spPr>
        <p:txBody>
          <a:bodyPr lIns="91440" rIns="91440" anchor="ctr">
            <a:noAutofit/>
          </a:bodyPr>
          <a:lstStyle>
            <a:lvl1pPr marL="0" indent="0" algn="ctr">
              <a:spcBef>
                <a:spcPts val="0"/>
              </a:spcBef>
              <a:buNone/>
              <a:defRPr sz="225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10998086" y="3737527"/>
            <a:ext cx="3017520" cy="4237760"/>
          </a:xfrm>
          <a:noFill/>
          <a:ln w="12700">
            <a:solidFill>
              <a:schemeClr val="accent3"/>
            </a:solidFill>
          </a:ln>
        </p:spPr>
        <p:txBody>
          <a:bodyPr tIns="685800" anchor="t">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11978780" y="3166587"/>
            <a:ext cx="1056132" cy="1056132"/>
          </a:xfrm>
          <a:prstGeom prst="ellipse">
            <a:avLst/>
          </a:prstGeom>
          <a:solidFill>
            <a:schemeClr val="accent3"/>
          </a:solidFill>
        </p:spPr>
        <p:txBody>
          <a:bodyPr lIns="0" tIns="0" rIns="0" bIns="0" anchor="ctr">
            <a:noAutofit/>
          </a:bodyPr>
          <a:lstStyle>
            <a:lvl1pPr marL="0" indent="0" algn="ctr">
              <a:buNone/>
              <a:defRPr sz="135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11066666" y="5832606"/>
            <a:ext cx="2880360" cy="2057400"/>
          </a:xfrm>
          <a:noFill/>
          <a:ln>
            <a:noFill/>
          </a:ln>
        </p:spPr>
        <p:txBody>
          <a:bodyPr lIns="91440" rIns="91440" anchor="ctr">
            <a:noAutofit/>
          </a:bodyPr>
          <a:lstStyle>
            <a:lvl1pPr marL="0" indent="0" algn="ctr">
              <a:spcBef>
                <a:spcPts val="0"/>
              </a:spcBef>
              <a:buNone/>
              <a:defRPr sz="225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14321444" y="3737527"/>
            <a:ext cx="3017520" cy="4237760"/>
          </a:xfrm>
          <a:noFill/>
          <a:ln w="12700">
            <a:solidFill>
              <a:schemeClr val="accent1"/>
            </a:solidFill>
          </a:ln>
        </p:spPr>
        <p:txBody>
          <a:bodyPr tIns="685800" anchor="t">
            <a:noAutofit/>
          </a:bodyPr>
          <a:lstStyle>
            <a:lvl1pPr marL="0" indent="0" algn="ctr">
              <a:lnSpc>
                <a:spcPct val="100000"/>
              </a:lnSpc>
              <a:spcBef>
                <a:spcPts val="0"/>
              </a:spcBef>
              <a:buNone/>
              <a:defRPr sz="2700" b="1" cap="all" spc="0" baseline="0">
                <a:solidFill>
                  <a:schemeClr val="accent6"/>
                </a:solidFill>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5302138" y="3166587"/>
            <a:ext cx="1056132" cy="1056132"/>
          </a:xfrm>
          <a:prstGeom prst="ellipse">
            <a:avLst/>
          </a:prstGeom>
          <a:solidFill>
            <a:schemeClr val="accent1"/>
          </a:solidFill>
        </p:spPr>
        <p:txBody>
          <a:bodyPr lIns="0" tIns="0" rIns="0" bIns="0" anchor="ctr">
            <a:noAutofit/>
          </a:bodyPr>
          <a:lstStyle>
            <a:lvl1pPr marL="0" indent="0" algn="ctr">
              <a:buNone/>
              <a:defRPr sz="135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14390024" y="5832606"/>
            <a:ext cx="2880360" cy="2057400"/>
          </a:xfrm>
          <a:noFill/>
          <a:ln>
            <a:noFill/>
          </a:ln>
        </p:spPr>
        <p:txBody>
          <a:bodyPr lIns="91440" rIns="91440" anchor="ctr">
            <a:noAutofit/>
          </a:bodyPr>
          <a:lstStyle>
            <a:lvl1pPr marL="0" indent="0" algn="ctr">
              <a:spcBef>
                <a:spcPts val="0"/>
              </a:spcBef>
              <a:buNone/>
              <a:defRPr sz="2250"/>
            </a:lvl1pPr>
          </a:lstStyle>
          <a:p>
            <a:pPr lvl="0"/>
            <a:r>
              <a:rPr lang="en-US"/>
              <a:t>Click to edit Master text styles</a:t>
            </a:r>
          </a:p>
        </p:txBody>
      </p:sp>
    </p:spTree>
    <p:extLst>
      <p:ext uri="{BB962C8B-B14F-4D97-AF65-F5344CB8AC3E}">
        <p14:creationId xmlns:p14="http://schemas.microsoft.com/office/powerpoint/2010/main" val="3565396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hyperlink" Target="mailto:dhinton@las.org" TargetMode="External"/><Relationship Id="rId5" Type="http://schemas.openxmlformats.org/officeDocument/2006/relationships/hyperlink" Target="mailto:trobb@las.org" TargetMode="External"/><Relationship Id="rId4" Type="http://schemas.openxmlformats.org/officeDocument/2006/relationships/hyperlink" Target="mailto:kscruggs@las.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915D7-1F06-6742-ABB0-E508A6EA1F6B}"/>
              </a:ext>
            </a:extLst>
          </p:cNvPr>
          <p:cNvPicPr>
            <a:picLocks noChangeAspect="1"/>
          </p:cNvPicPr>
          <p:nvPr/>
        </p:nvPicPr>
        <p:blipFill>
          <a:blip r:embed="rId3">
            <a:extLst>
              <a:ext uri="{28A0092B-C50C-407E-A947-70E740481C1C}">
                <a14:useLocalDpi xmlns:a14="http://schemas.microsoft.com/office/drawing/2010/main" val="0"/>
              </a:ext>
            </a:extLst>
          </a:blip>
          <a:srcRect l="27296" r="27296"/>
          <a:stretch/>
        </p:blipFill>
        <p:spPr>
          <a:xfrm>
            <a:off x="-76199" y="-190500"/>
            <a:ext cx="18288000" cy="8942832"/>
          </a:xfrm>
          <a:prstGeom prst="rect">
            <a:avLst/>
          </a:prstGeom>
        </p:spPr>
      </p:pic>
      <p:sp>
        <p:nvSpPr>
          <p:cNvPr id="2" name="Rectangle 1">
            <a:extLst>
              <a:ext uri="{FF2B5EF4-FFF2-40B4-BE49-F238E27FC236}">
                <a16:creationId xmlns:a16="http://schemas.microsoft.com/office/drawing/2014/main" id="{D6CE2B8D-7214-B349-B355-00E51769DE8A}"/>
              </a:ext>
            </a:extLst>
          </p:cNvPr>
          <p:cNvSpPr/>
          <p:nvPr/>
        </p:nvSpPr>
        <p:spPr>
          <a:xfrm>
            <a:off x="3200401" y="6351675"/>
            <a:ext cx="11734800" cy="2400657"/>
          </a:xfrm>
          <a:prstGeom prst="rect">
            <a:avLst/>
          </a:prstGeom>
          <a:solidFill>
            <a:schemeClr val="bg1">
              <a:alpha val="81246"/>
            </a:schemeClr>
          </a:solidFill>
        </p:spPr>
        <p:txBody>
          <a:bodyPr wrap="square">
            <a:spAutoFit/>
          </a:bodyPr>
          <a:lstStyle/>
          <a:p>
            <a:pPr algn="ctr" defTabSz="685800">
              <a:defRPr/>
            </a:pPr>
            <a:r>
              <a:rPr lang="en-US" sz="4800" dirty="0">
                <a:solidFill>
                  <a:prstClr val="black"/>
                </a:solidFill>
                <a:latin typeface="Palatino" pitchFamily="2" charset="77"/>
                <a:ea typeface="Palatino" pitchFamily="2" charset="77"/>
              </a:rPr>
              <a:t>How to Have the Best Damn </a:t>
            </a:r>
          </a:p>
          <a:p>
            <a:pPr algn="ctr" defTabSz="685800">
              <a:defRPr/>
            </a:pPr>
            <a:r>
              <a:rPr lang="en-US" sz="4800" dirty="0">
                <a:solidFill>
                  <a:prstClr val="black"/>
                </a:solidFill>
                <a:latin typeface="Palatino" pitchFamily="2" charset="77"/>
                <a:ea typeface="Palatino" pitchFamily="2" charset="77"/>
              </a:rPr>
              <a:t>“Legal Clinic Ever! </a:t>
            </a:r>
          </a:p>
          <a:p>
            <a:pPr algn="ctr" defTabSz="685800">
              <a:defRPr/>
            </a:pPr>
            <a:r>
              <a:rPr lang="en-US" sz="2700" dirty="0">
                <a:solidFill>
                  <a:prstClr val="black"/>
                </a:solidFill>
                <a:latin typeface="Palatino" pitchFamily="2" charset="77"/>
                <a:ea typeface="Palatino" pitchFamily="2" charset="77"/>
                <a:cs typeface="Arial" panose="020B0604020202020204" pitchFamily="34" charset="0"/>
              </a:rPr>
              <a:t>Presented by: </a:t>
            </a:r>
          </a:p>
          <a:p>
            <a:pPr algn="ctr" defTabSz="685800">
              <a:defRPr/>
            </a:pPr>
            <a:r>
              <a:rPr lang="en-US" sz="2700" dirty="0">
                <a:solidFill>
                  <a:prstClr val="black"/>
                </a:solidFill>
                <a:latin typeface="Palatino" pitchFamily="2" charset="77"/>
                <a:ea typeface="Palatino" pitchFamily="2" charset="77"/>
                <a:cs typeface="Arial" panose="020B0604020202020204" pitchFamily="34" charset="0"/>
              </a:rPr>
              <a:t>Krista Scruggs, Tomi Robb, and Dean Hinton</a:t>
            </a:r>
          </a:p>
        </p:txBody>
      </p:sp>
      <p:pic>
        <p:nvPicPr>
          <p:cNvPr id="5" name="Picture 4">
            <a:extLst>
              <a:ext uri="{FF2B5EF4-FFF2-40B4-BE49-F238E27FC236}">
                <a16:creationId xmlns:a16="http://schemas.microsoft.com/office/drawing/2014/main" id="{F27129DC-3D6E-7649-B4CB-50E0ED8E89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8434630" y="8942832"/>
            <a:ext cx="1390214" cy="134416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84B67047-23D4-E14A-820C-D76D5EFFF3CF}"/>
              </a:ext>
            </a:extLst>
          </p:cNvPr>
          <p:cNvCxnSpPr/>
          <p:nvPr/>
        </p:nvCxnSpPr>
        <p:spPr>
          <a:xfrm>
            <a:off x="9925604" y="9690768"/>
            <a:ext cx="6909201"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103FB9-FCFB-CB4A-8D9F-E5E857C7C24A}"/>
              </a:ext>
            </a:extLst>
          </p:cNvPr>
          <p:cNvCxnSpPr/>
          <p:nvPr/>
        </p:nvCxnSpPr>
        <p:spPr>
          <a:xfrm>
            <a:off x="1446134" y="9690768"/>
            <a:ext cx="6909201"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F4BBE28-54E3-73F5-7D61-E26F81B6ED51}"/>
              </a:ext>
            </a:extLst>
          </p:cNvPr>
          <p:cNvSpPr txBox="1"/>
          <p:nvPr/>
        </p:nvSpPr>
        <p:spPr>
          <a:xfrm>
            <a:off x="6705600" y="-177421"/>
            <a:ext cx="9280476" cy="461665"/>
          </a:xfrm>
          <a:prstGeom prst="rect">
            <a:avLst/>
          </a:prstGeom>
          <a:noFill/>
        </p:spPr>
        <p:txBody>
          <a:bodyPr wrap="square">
            <a:spAutoFit/>
          </a:bodyPr>
          <a:lstStyle/>
          <a:p>
            <a:r>
              <a:rPr lang="en-US" dirty="0">
                <a:solidFill>
                  <a:schemeClr val="bg1"/>
                </a:solidFill>
                <a:latin typeface="Palatino" pitchFamily="2" charset="77"/>
                <a:ea typeface="Palatino" pitchFamily="2" charset="77"/>
              </a:rPr>
              <a:t> “</a:t>
            </a:r>
            <a:r>
              <a:rPr lang="en-US" sz="2400" dirty="0">
                <a:solidFill>
                  <a:schemeClr val="bg1"/>
                </a:solidFill>
              </a:rPr>
              <a:t>Mission and Legacy Oriented</a:t>
            </a:r>
            <a:r>
              <a:rPr lang="en-US" sz="1800" dirty="0">
                <a:solidFill>
                  <a:schemeClr val="bg1"/>
                </a:solidFill>
              </a:rPr>
              <a:t>”</a:t>
            </a:r>
          </a:p>
        </p:txBody>
      </p:sp>
    </p:spTree>
    <p:extLst>
      <p:ext uri="{BB962C8B-B14F-4D97-AF65-F5344CB8AC3E}">
        <p14:creationId xmlns:p14="http://schemas.microsoft.com/office/powerpoint/2010/main" val="232461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5DFB4C3-A695-3AA5-04F6-076C404B311F}"/>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7B5A2551-7F42-6372-16D0-B43DC0E3A3D1}"/>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24699E2-5A78-E43A-9E07-7E51897CD6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974" y="228600"/>
            <a:ext cx="8915399" cy="5562600"/>
          </a:xfrm>
          <a:prstGeom prst="rect">
            <a:avLst/>
          </a:prstGeom>
        </p:spPr>
      </p:pic>
      <p:pic>
        <p:nvPicPr>
          <p:cNvPr id="8" name="Picture 7">
            <a:extLst>
              <a:ext uri="{FF2B5EF4-FFF2-40B4-BE49-F238E27FC236}">
                <a16:creationId xmlns:a16="http://schemas.microsoft.com/office/drawing/2014/main" id="{0034387E-F85B-5EB8-AF3C-20C0031F1D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600" y="5123480"/>
            <a:ext cx="8445934" cy="4528782"/>
          </a:xfrm>
          <a:prstGeom prst="rect">
            <a:avLst/>
          </a:prstGeom>
        </p:spPr>
      </p:pic>
    </p:spTree>
    <p:extLst>
      <p:ext uri="{BB962C8B-B14F-4D97-AF65-F5344CB8AC3E}">
        <p14:creationId xmlns:p14="http://schemas.microsoft.com/office/powerpoint/2010/main" val="3749647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980AB6DB-7CEE-3F4F-2982-DEB7292E0E0E}"/>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E84E5CF0-E4D4-4022-0CAB-32877CD6EDF0}"/>
              </a:ext>
            </a:extLst>
          </p:cNvPr>
          <p:cNvSpPr txBox="1"/>
          <p:nvPr/>
        </p:nvSpPr>
        <p:spPr>
          <a:xfrm>
            <a:off x="1447800" y="2079483"/>
            <a:ext cx="15392399" cy="1040221"/>
          </a:xfrm>
          <a:prstGeom prst="rect">
            <a:avLst/>
          </a:prstGeom>
        </p:spPr>
        <p:txBody>
          <a:bodyPr wrap="square" lIns="0" tIns="0" rIns="0" bIns="0" rtlCol="0" anchor="t">
            <a:spAutoFit/>
          </a:bodyPr>
          <a:lstStyle/>
          <a:p>
            <a:pPr marL="1257300" marR="0" lvl="2"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endParaRPr>
          </a:p>
          <a:p>
            <a:pPr marL="914400" marR="0" lvl="2"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 </a:t>
            </a: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4" name="Freeform 4">
            <a:extLst>
              <a:ext uri="{FF2B5EF4-FFF2-40B4-BE49-F238E27FC236}">
                <a16:creationId xmlns:a16="http://schemas.microsoft.com/office/drawing/2014/main" id="{0D51C7E0-C161-CFFD-A594-6FCA6C5A48D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A77D265-4184-8B88-3071-2113B2E6C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90500"/>
            <a:ext cx="6401129" cy="5067560"/>
          </a:xfrm>
          <a:prstGeom prst="rect">
            <a:avLst/>
          </a:prstGeom>
        </p:spPr>
      </p:pic>
      <p:pic>
        <p:nvPicPr>
          <p:cNvPr id="8" name="Picture 7">
            <a:extLst>
              <a:ext uri="{FF2B5EF4-FFF2-40B4-BE49-F238E27FC236}">
                <a16:creationId xmlns:a16="http://schemas.microsoft.com/office/drawing/2014/main" id="{78585D9D-FBF5-5129-AC10-2C23C5633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5024" y="2179510"/>
            <a:ext cx="6807550" cy="5112013"/>
          </a:xfrm>
          <a:prstGeom prst="rect">
            <a:avLst/>
          </a:prstGeom>
        </p:spPr>
      </p:pic>
      <p:pic>
        <p:nvPicPr>
          <p:cNvPr id="10" name="Picture 9">
            <a:extLst>
              <a:ext uri="{FF2B5EF4-FFF2-40B4-BE49-F238E27FC236}">
                <a16:creationId xmlns:a16="http://schemas.microsoft.com/office/drawing/2014/main" id="{EFE74776-2DCB-D3AE-1288-99943E17C7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82073" y="4735516"/>
            <a:ext cx="6458282" cy="5258070"/>
          </a:xfrm>
          <a:prstGeom prst="rect">
            <a:avLst/>
          </a:prstGeom>
        </p:spPr>
      </p:pic>
    </p:spTree>
    <p:extLst>
      <p:ext uri="{BB962C8B-B14F-4D97-AF65-F5344CB8AC3E}">
        <p14:creationId xmlns:p14="http://schemas.microsoft.com/office/powerpoint/2010/main" val="2131420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2769D205-B756-0FC5-C759-87EE204CBF0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789CA94-6A67-D84F-83B9-57F08E703C8F}"/>
              </a:ext>
            </a:extLst>
          </p:cNvPr>
          <p:cNvSpPr txBox="1"/>
          <p:nvPr/>
        </p:nvSpPr>
        <p:spPr>
          <a:xfrm>
            <a:off x="822307" y="266700"/>
            <a:ext cx="16779891" cy="1474763"/>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Winning the Clinic</a:t>
            </a:r>
            <a:endParaRPr lang="en-US" sz="7200" i="1" spc="-380" dirty="0">
              <a:solidFill>
                <a:srgbClr val="FFFFFF"/>
              </a:solidFill>
              <a:latin typeface="Fraunces Italics"/>
              <a:ea typeface="Fraunces Italics"/>
              <a:cs typeface="Fraunces Italics"/>
              <a:sym typeface="Fraunces Italics"/>
            </a:endParaRPr>
          </a:p>
        </p:txBody>
      </p:sp>
      <p:sp>
        <p:nvSpPr>
          <p:cNvPr id="7" name="TextBox 7">
            <a:extLst>
              <a:ext uri="{FF2B5EF4-FFF2-40B4-BE49-F238E27FC236}">
                <a16:creationId xmlns:a16="http://schemas.microsoft.com/office/drawing/2014/main" id="{D7EF180A-100C-C9B1-3211-A6BFC31B42E0}"/>
              </a:ext>
            </a:extLst>
          </p:cNvPr>
          <p:cNvSpPr txBox="1"/>
          <p:nvPr/>
        </p:nvSpPr>
        <p:spPr>
          <a:xfrm>
            <a:off x="1600200" y="1668064"/>
            <a:ext cx="16174264" cy="9171742"/>
          </a:xfrm>
          <a:prstGeom prst="rect">
            <a:avLst/>
          </a:prstGeom>
        </p:spPr>
        <p:txBody>
          <a:bodyPr wrap="square" lIns="0" tIns="0" rIns="0" bIns="0" rtlCol="0" anchor="t">
            <a:spAutoFit/>
          </a:bodyPr>
          <a:lstStyle/>
          <a:p>
            <a:pPr marL="0" marR="0" lvl="0" indent="0" algn="just" defTabSz="914400" rtl="0" eaLnBrk="1" fontAlgn="auto" latinLnBrk="0" hangingPunct="1">
              <a:spcBef>
                <a:spcPct val="0"/>
              </a:spcBef>
              <a:spcAft>
                <a:spcPts val="0"/>
              </a:spcAft>
              <a:buClrTx/>
              <a:buSzTx/>
              <a:buFontTx/>
              <a:buNone/>
              <a:tabLst/>
              <a:defRPr/>
            </a:pPr>
            <a:r>
              <a:rPr lang="en-US" sz="3000" dirty="0">
                <a:solidFill>
                  <a:srgbClr val="FFFFFF"/>
                </a:solidFill>
                <a:latin typeface="Public Sans"/>
                <a:ea typeface="Public Sans"/>
                <a:cs typeface="Public Sans"/>
                <a:sym typeface="Public Sans"/>
              </a:rPr>
              <a:t>Move fast – stick and move (like boxing, the sport)</a:t>
            </a:r>
          </a:p>
          <a:p>
            <a:pPr marL="0" marR="0" lvl="0" indent="0" algn="just" defTabSz="914400" rtl="0" eaLnBrk="1" fontAlgn="auto" latinLnBrk="0" hangingPunct="1">
              <a:spcBef>
                <a:spcPct val="0"/>
              </a:spcBef>
              <a:spcAft>
                <a:spcPts val="0"/>
              </a:spcAft>
              <a:buClrTx/>
              <a:buSzTx/>
              <a:buFontTx/>
              <a:buNone/>
              <a:tabLst/>
              <a:defRPr/>
            </a:pPr>
            <a:endParaRPr lang="en-US" sz="3000" dirty="0">
              <a:solidFill>
                <a:srgbClr val="FFFFFF"/>
              </a:solidFill>
              <a:latin typeface="Public Sans"/>
              <a:ea typeface="Public Sans"/>
              <a:cs typeface="Public Sans"/>
              <a:sym typeface="Public Sans"/>
            </a:endParaRPr>
          </a:p>
          <a:p>
            <a:pPr marL="0" marR="0" lvl="0" indent="0" algn="just" defTabSz="914400" rtl="0" eaLnBrk="1" fontAlgn="auto" latinLnBrk="0" hangingPunct="1">
              <a:spcBef>
                <a:spcPct val="0"/>
              </a:spcBef>
              <a:spcAft>
                <a:spcPts val="0"/>
              </a:spcAft>
              <a:buClrTx/>
              <a:buSzTx/>
              <a:buFontTx/>
              <a:buNone/>
              <a:tabLst/>
              <a:defRPr/>
            </a:pPr>
            <a:r>
              <a:rPr lang="en-US" sz="3000" dirty="0">
                <a:solidFill>
                  <a:srgbClr val="FFFFFF"/>
                </a:solidFill>
                <a:latin typeface="Public Sans"/>
                <a:ea typeface="Public Sans"/>
                <a:cs typeface="Public Sans"/>
                <a:sym typeface="Public Sans"/>
              </a:rPr>
              <a:t>Try to make eye contact, try to make sure client is heard while moving fast.</a:t>
            </a:r>
          </a:p>
          <a:p>
            <a:pPr marL="0" marR="0" lvl="0" indent="0" algn="just" defTabSz="914400" rtl="0" eaLnBrk="1" fontAlgn="auto" latinLnBrk="0" hangingPunct="1">
              <a:spcBef>
                <a:spcPct val="0"/>
              </a:spcBef>
              <a:spcAft>
                <a:spcPts val="0"/>
              </a:spcAft>
              <a:buClrTx/>
              <a:buSzTx/>
              <a:buFontTx/>
              <a:buNone/>
              <a:tabLst/>
              <a:defRPr/>
            </a:pPr>
            <a:endParaRPr lang="en-US" sz="3000" dirty="0">
              <a:solidFill>
                <a:srgbClr val="FFFFFF"/>
              </a:solidFill>
              <a:latin typeface="Public Sans"/>
              <a:ea typeface="Public Sans"/>
              <a:cs typeface="Public Sans"/>
              <a:sym typeface="Public Sans"/>
            </a:endParaRPr>
          </a:p>
          <a:p>
            <a:pPr lvl="0" algn="just">
              <a:spcBef>
                <a:spcPct val="0"/>
              </a:spcBef>
              <a:defRPr/>
            </a:pPr>
            <a:r>
              <a:rPr lang="en-US" sz="3000" dirty="0">
                <a:solidFill>
                  <a:srgbClr val="FFFFFF"/>
                </a:solidFill>
                <a:latin typeface="Public Sans"/>
                <a:ea typeface="Public Sans"/>
                <a:cs typeface="Public Sans"/>
                <a:sym typeface="Public Sans"/>
              </a:rPr>
              <a:t>Triage then triage some more! (</a:t>
            </a:r>
            <a:r>
              <a:rPr lang="en-US" sz="3200" b="1" dirty="0">
                <a:solidFill>
                  <a:schemeClr val="bg1"/>
                </a:solidFill>
              </a:rPr>
              <a:t>Triage</a:t>
            </a:r>
            <a:r>
              <a:rPr lang="en-US" sz="3200" dirty="0">
                <a:solidFill>
                  <a:schemeClr val="bg1"/>
                </a:solidFill>
              </a:rPr>
              <a:t> is the process of sorting and prioritizing tasks (clients) based on the urgency of their need or the severity of their condition, aiming to maximize outcomes when resources or time are limited.) Identify the easy ones and get them out the door first, then work on the more time-consuming cases.</a:t>
            </a:r>
          </a:p>
          <a:p>
            <a:pPr lvl="0" algn="just">
              <a:spcBef>
                <a:spcPct val="0"/>
              </a:spcBef>
              <a:defRPr/>
            </a:pPr>
            <a:endParaRPr lang="en-US" sz="3200" dirty="0">
              <a:solidFill>
                <a:schemeClr val="bg1"/>
              </a:solidFill>
              <a:latin typeface="Public Sans"/>
              <a:sym typeface="Public Sans"/>
            </a:endParaRPr>
          </a:p>
          <a:p>
            <a:pPr lvl="0" algn="just">
              <a:spcBef>
                <a:spcPct val="0"/>
              </a:spcBef>
              <a:defRPr/>
            </a:pPr>
            <a:r>
              <a:rPr lang="en-US" sz="3200" dirty="0">
                <a:solidFill>
                  <a:schemeClr val="bg1"/>
                </a:solidFill>
                <a:latin typeface="Public Sans"/>
                <a:sym typeface="Public Sans"/>
              </a:rPr>
              <a:t>No sign-up sheet. No barriers to success!</a:t>
            </a:r>
          </a:p>
          <a:p>
            <a:pPr lvl="0" algn="just">
              <a:spcBef>
                <a:spcPct val="0"/>
              </a:spcBef>
              <a:defRPr/>
            </a:pPr>
            <a:endParaRPr lang="en-US" sz="3200" dirty="0">
              <a:solidFill>
                <a:schemeClr val="bg1"/>
              </a:solidFill>
              <a:latin typeface="Public Sans"/>
              <a:sym typeface="Public Sans"/>
            </a:endParaRPr>
          </a:p>
          <a:p>
            <a:pPr lvl="0" algn="just">
              <a:spcBef>
                <a:spcPct val="0"/>
              </a:spcBef>
              <a:defRPr/>
            </a:pPr>
            <a:r>
              <a:rPr lang="en-US" sz="3200" dirty="0">
                <a:solidFill>
                  <a:schemeClr val="bg1"/>
                </a:solidFill>
                <a:latin typeface="Public Sans"/>
                <a:sym typeface="Public Sans"/>
              </a:rPr>
              <a:t>Host clinic same place, same time, all the time.</a:t>
            </a:r>
          </a:p>
          <a:p>
            <a:pPr lvl="0" algn="just">
              <a:spcBef>
                <a:spcPct val="0"/>
              </a:spcBef>
              <a:defRPr/>
            </a:pPr>
            <a:endParaRPr lang="en-US" sz="3200" dirty="0">
              <a:solidFill>
                <a:schemeClr val="bg1"/>
              </a:solidFill>
              <a:latin typeface="Public Sans"/>
              <a:sym typeface="Public Sans"/>
            </a:endParaRPr>
          </a:p>
          <a:p>
            <a:pPr lvl="0" algn="just">
              <a:spcBef>
                <a:spcPct val="0"/>
              </a:spcBef>
              <a:defRPr/>
            </a:pPr>
            <a:r>
              <a:rPr lang="en-US" sz="3200" dirty="0">
                <a:solidFill>
                  <a:schemeClr val="bg1"/>
                </a:solidFill>
                <a:latin typeface="Public Sans"/>
                <a:sym typeface="Public Sans"/>
              </a:rPr>
              <a:t>Get clerk buy-in, referrals. Give clerk’s office clinic flyers. Update routinely. Engage.</a:t>
            </a:r>
          </a:p>
          <a:p>
            <a:pPr lvl="0" algn="just">
              <a:spcBef>
                <a:spcPct val="0"/>
              </a:spcBef>
              <a:defRPr/>
            </a:pPr>
            <a:endParaRPr lang="en-US" sz="3200" dirty="0">
              <a:solidFill>
                <a:schemeClr val="bg1"/>
              </a:solidFill>
              <a:latin typeface="Public Sans"/>
              <a:sym typeface="Public Sans"/>
            </a:endParaRPr>
          </a:p>
          <a:p>
            <a:pPr lvl="0" algn="just">
              <a:spcBef>
                <a:spcPct val="0"/>
              </a:spcBef>
              <a:defRPr/>
            </a:pPr>
            <a:r>
              <a:rPr lang="en-US" sz="3200" dirty="0">
                <a:solidFill>
                  <a:schemeClr val="bg1"/>
                </a:solidFill>
                <a:latin typeface="Public Sans"/>
                <a:sym typeface="Public Sans"/>
              </a:rPr>
              <a:t>Embrace the clinic model – not everything is a </a:t>
            </a:r>
            <a:r>
              <a:rPr lang="en-US" sz="3200" dirty="0" err="1">
                <a:solidFill>
                  <a:schemeClr val="bg1"/>
                </a:solidFill>
                <a:latin typeface="Public Sans"/>
                <a:sym typeface="Public Sans"/>
              </a:rPr>
              <a:t>c&amp;a</a:t>
            </a:r>
            <a:r>
              <a:rPr lang="en-US" sz="3200" dirty="0">
                <a:solidFill>
                  <a:schemeClr val="bg1"/>
                </a:solidFill>
                <a:latin typeface="Public Sans"/>
                <a:sym typeface="Public Sans"/>
              </a:rPr>
              <a:t> or full rep. You can continue to guide/advise clients at subsequent clinics. Gives clients skin in the game.</a:t>
            </a:r>
            <a:endParaRPr lang="en-US" sz="3000" dirty="0">
              <a:solidFill>
                <a:srgbClr val="FFFFFF"/>
              </a:solidFill>
              <a:latin typeface="Public Sans"/>
              <a:sym typeface="Public Sans"/>
            </a:endParaRPr>
          </a:p>
          <a:p>
            <a:pPr lvl="0" algn="just">
              <a:spcBef>
                <a:spcPct val="0"/>
              </a:spcBef>
              <a:defRPr/>
            </a:pPr>
            <a:endParaRPr lang="en-US" sz="3000" dirty="0">
              <a:solidFill>
                <a:srgbClr val="FFFFFF"/>
              </a:solidFill>
              <a:latin typeface="Public Sans"/>
              <a:ea typeface="Public Sans"/>
              <a:cs typeface="Public Sans"/>
              <a:sym typeface="Public Sans"/>
            </a:endParaRPr>
          </a:p>
          <a:p>
            <a:pPr lvl="0" algn="just">
              <a:spcBef>
                <a:spcPct val="0"/>
              </a:spcBef>
              <a:defRPr/>
            </a:pPr>
            <a:endParaRPr lang="en-US" sz="3000" dirty="0">
              <a:solidFill>
                <a:schemeClr val="bg1"/>
              </a:solidFill>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EAB8A1C0-3BE9-4BBC-FBC1-CE3F4E24F8FC}"/>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7204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98F5F3C-831C-6063-012A-811C2C316F7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9AF9B2E-FCAB-3FBB-38D2-38D058B58A43}"/>
              </a:ext>
            </a:extLst>
          </p:cNvPr>
          <p:cNvSpPr txBox="1"/>
          <p:nvPr/>
        </p:nvSpPr>
        <p:spPr>
          <a:xfrm>
            <a:off x="822307" y="266700"/>
            <a:ext cx="16779891"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9600"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Post-Clinic Considerations</a:t>
            </a:r>
            <a:endParaRPr kumimoji="0" lang="en-US" sz="7200"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7" name="TextBox 7">
            <a:extLst>
              <a:ext uri="{FF2B5EF4-FFF2-40B4-BE49-F238E27FC236}">
                <a16:creationId xmlns:a16="http://schemas.microsoft.com/office/drawing/2014/main" id="{1D914D49-F4D5-9632-CC47-AB0D39996FDB}"/>
              </a:ext>
            </a:extLst>
          </p:cNvPr>
          <p:cNvSpPr txBox="1"/>
          <p:nvPr/>
        </p:nvSpPr>
        <p:spPr>
          <a:xfrm>
            <a:off x="990600" y="2324100"/>
            <a:ext cx="16174264" cy="6832640"/>
          </a:xfrm>
          <a:prstGeom prst="rect">
            <a:avLst/>
          </a:prstGeom>
        </p:spPr>
        <p:txBody>
          <a:bodyPr wrap="square" lIns="0" tIns="0" rIns="0" bIns="0" rtlCol="0" anchor="t">
            <a:spAutoFit/>
          </a:bodyPr>
          <a:lstStyle/>
          <a:p>
            <a:pPr lvl="0" algn="just">
              <a:spcBef>
                <a:spcPct val="0"/>
              </a:spcBef>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Does your county or counties have pro se days? If so, can or will you attend? (Courts look favorably on help from LAS to get cases off their dockets.)</a:t>
            </a:r>
          </a:p>
          <a:p>
            <a:pPr lvl="0" algn="just">
              <a:spcBef>
                <a:spcPct val="0"/>
              </a:spcBef>
              <a:defRPr/>
            </a:pPr>
            <a:endParaRPr lang="en-US" sz="2400" dirty="0">
              <a:solidFill>
                <a:srgbClr val="FFFFFF"/>
              </a:solidFill>
              <a:latin typeface="Public Sans"/>
              <a:ea typeface="Public Sans"/>
              <a:cs typeface="Public Sans"/>
              <a:sym typeface="Public Sans"/>
            </a:endParaRPr>
          </a:p>
          <a:p>
            <a:pPr lvl="0" algn="just">
              <a:spcBef>
                <a:spcPct val="0"/>
              </a:spcBef>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Follow up </a:t>
            </a:r>
            <a:r>
              <a:rPr kumimoji="0" lang="en-US" sz="24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phon</a:t>
            </a:r>
            <a:r>
              <a:rPr lang="en-US" sz="2400" dirty="0">
                <a:solidFill>
                  <a:srgbClr val="FFFFFF"/>
                </a:solidFill>
                <a:latin typeface="Public Sans"/>
                <a:ea typeface="Public Sans"/>
                <a:cs typeface="Public Sans"/>
                <a:sym typeface="Public Sans"/>
              </a:rPr>
              <a:t>e calls/emails.</a:t>
            </a: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r>
              <a:rPr lang="en-US" sz="2400" dirty="0">
                <a:solidFill>
                  <a:srgbClr val="FFFFFF"/>
                </a:solidFill>
                <a:latin typeface="Public Sans"/>
                <a:ea typeface="Public Sans"/>
                <a:cs typeface="Public Sans"/>
                <a:sym typeface="Public Sans"/>
              </a:rPr>
              <a:t>Contact with clinic clients who fell through the cracks, weren’t happy with service, etc. Customer service mode.</a:t>
            </a: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r>
              <a:rPr lang="en-US" sz="2400" dirty="0">
                <a:solidFill>
                  <a:srgbClr val="FFFFFF"/>
                </a:solidFill>
                <a:latin typeface="Public Sans"/>
                <a:ea typeface="Public Sans"/>
                <a:cs typeface="Public Sans"/>
                <a:sym typeface="Public Sans"/>
              </a:rPr>
              <a:t>Entering time and other documentation  -- every clinic client should have intake form, citizen attestation, and case summary.</a:t>
            </a: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r>
              <a:rPr lang="en-US" sz="2400" dirty="0">
                <a:solidFill>
                  <a:srgbClr val="FFFFFF"/>
                </a:solidFill>
                <a:latin typeface="Public Sans"/>
                <a:ea typeface="Public Sans"/>
                <a:cs typeface="Public Sans"/>
                <a:sym typeface="Public Sans"/>
              </a:rPr>
              <a:t>Follow up with private bar referrals.</a:t>
            </a: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r>
              <a:rPr lang="en-US" sz="2400" dirty="0">
                <a:solidFill>
                  <a:srgbClr val="FFFFFF"/>
                </a:solidFill>
                <a:latin typeface="Public Sans"/>
                <a:ea typeface="Public Sans"/>
                <a:cs typeface="Public Sans"/>
                <a:sym typeface="Public Sans"/>
              </a:rPr>
              <a:t>Decompress – Clinic can be intense experience because of volume and vicarious trauma.</a:t>
            </a: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lvl="0" algn="just">
              <a:spcBef>
                <a:spcPct val="0"/>
              </a:spcBef>
              <a:defRPr/>
            </a:pPr>
            <a:endParaRPr lang="en-US" sz="2400" dirty="0">
              <a:solidFill>
                <a:srgbClr val="FFFFFF"/>
              </a:solidFill>
              <a:latin typeface="Public Sans"/>
              <a:ea typeface="Public Sans"/>
              <a:cs typeface="Public Sans"/>
              <a:sym typeface="Public Sans"/>
            </a:endParaRPr>
          </a:p>
          <a:p>
            <a:pPr lvl="0" algn="just">
              <a:spcBef>
                <a:spcPct val="0"/>
              </a:spcBef>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0B7B7813-15AC-E732-7FBA-1018A1044CAD}"/>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0336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F6B173D-5951-2BD5-1CCE-0AC177D9190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349B651-C785-DD82-CA27-FCE249DB00F8}"/>
              </a:ext>
            </a:extLst>
          </p:cNvPr>
          <p:cNvSpPr txBox="1"/>
          <p:nvPr/>
        </p:nvSpPr>
        <p:spPr>
          <a:xfrm>
            <a:off x="754054" y="190500"/>
            <a:ext cx="16779891" cy="1474763"/>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Ethical Considerations</a:t>
            </a:r>
            <a:endParaRPr lang="en-US" sz="7200" i="1" spc="-380" dirty="0">
              <a:solidFill>
                <a:srgbClr val="FFFFFF"/>
              </a:solidFill>
              <a:latin typeface="Fraunces Italics"/>
              <a:ea typeface="Fraunces Italics"/>
              <a:cs typeface="Fraunces Italics"/>
              <a:sym typeface="Fraunces Italics"/>
            </a:endParaRPr>
          </a:p>
        </p:txBody>
      </p:sp>
      <p:sp>
        <p:nvSpPr>
          <p:cNvPr id="7" name="TextBox 7">
            <a:extLst>
              <a:ext uri="{FF2B5EF4-FFF2-40B4-BE49-F238E27FC236}">
                <a16:creationId xmlns:a16="http://schemas.microsoft.com/office/drawing/2014/main" id="{A003CBBD-522B-5685-D1F4-3170D990A184}"/>
              </a:ext>
            </a:extLst>
          </p:cNvPr>
          <p:cNvSpPr txBox="1"/>
          <p:nvPr/>
        </p:nvSpPr>
        <p:spPr>
          <a:xfrm>
            <a:off x="228600" y="845233"/>
            <a:ext cx="12474585" cy="10156627"/>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Non-English speakers</a:t>
            </a: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marR="0" lvl="2"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Angry spouses – separate and/or someone might have to leave (probably the abuser). Safety issue(s)</a:t>
            </a: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Conflicts of interest</a:t>
            </a: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3000" i="0" strike="noStrike" kern="1200" cap="none" spc="0" normalizeH="0" baseline="0" noProof="0" dirty="0">
                <a:ln>
                  <a:noFill/>
                </a:ln>
                <a:solidFill>
                  <a:srgbClr val="FFFFFF"/>
                </a:solidFill>
                <a:effectLst/>
                <a:uLnTx/>
                <a:uFillTx/>
                <a:latin typeface="Public Sans"/>
                <a:ea typeface="Public Sans"/>
                <a:cs typeface="Public Sans"/>
                <a:sym typeface="Public Sans"/>
              </a:rPr>
              <a:t>Child support logistics (downward deviations, zeroing out support, providing inaccurate monthly gross incomes) but is child on TennCare?</a:t>
            </a:r>
          </a:p>
          <a:p>
            <a:pPr marR="0" lvl="2" algn="just" defTabSz="914400" rtl="0" eaLnBrk="1" fontAlgn="auto" latinLnBrk="0" hangingPunct="1">
              <a:lnSpc>
                <a:spcPct val="100000"/>
              </a:lnSpc>
              <a:spcBef>
                <a:spcPct val="0"/>
              </a:spcBef>
              <a:spcAft>
                <a:spcPts val="0"/>
              </a:spcAft>
              <a:buClrTx/>
              <a:buSzTx/>
              <a:tabLst/>
              <a:defRPr/>
            </a:pPr>
            <a:endParaRPr kumimoji="0" lang="en-US" sz="3000" i="0"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Mental health issues (non-legal matter or client is a kook)</a:t>
            </a: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i="0"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Clients who just want advice – a reason to vent to you (maybe leave for last?)</a:t>
            </a:r>
          </a:p>
          <a:p>
            <a:pPr marR="0" lvl="2" algn="just" defTabSz="914400" rtl="0" eaLnBrk="1" fontAlgn="auto" latinLnBrk="0" hangingPunct="1">
              <a:lnSpc>
                <a:spcPct val="100000"/>
              </a:lnSpc>
              <a:spcBef>
                <a:spcPct val="0"/>
              </a:spcBef>
              <a:spcAft>
                <a:spcPts val="0"/>
              </a:spcAft>
              <a:buClrTx/>
              <a:buSzTx/>
              <a:tabLst/>
              <a:defRPr/>
            </a:pPr>
            <a:endParaRPr lang="en-US" sz="3000" dirty="0">
              <a:solidFill>
                <a:srgbClr val="FFFFFF"/>
              </a:solidFill>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3000" i="0" strike="noStrike" kern="1200" cap="none" spc="0" normalizeH="0" baseline="0" noProof="0" dirty="0">
                <a:ln>
                  <a:noFill/>
                </a:ln>
                <a:solidFill>
                  <a:srgbClr val="FFFFFF"/>
                </a:solidFill>
                <a:effectLst/>
                <a:uLnTx/>
                <a:uFillTx/>
                <a:latin typeface="Public Sans"/>
                <a:ea typeface="Public Sans"/>
                <a:cs typeface="Public Sans"/>
                <a:sym typeface="Public Sans"/>
              </a:rPr>
              <a:t>Over-income individuals? Private bar does not like those.</a:t>
            </a: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en-US" sz="3000" dirty="0">
              <a:solidFill>
                <a:srgbClr val="FFFFFF"/>
              </a:solidFill>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i="0"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38FC31D5-8D5E-A34A-5882-9CD6A4C68CC4}"/>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A5741352-6BDA-B43D-0E94-6FC61B0FF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2200" y="2570747"/>
            <a:ext cx="6705600" cy="6705600"/>
          </a:xfrm>
          <a:prstGeom prst="rect">
            <a:avLst/>
          </a:prstGeom>
        </p:spPr>
      </p:pic>
    </p:spTree>
    <p:extLst>
      <p:ext uri="{BB962C8B-B14F-4D97-AF65-F5344CB8AC3E}">
        <p14:creationId xmlns:p14="http://schemas.microsoft.com/office/powerpoint/2010/main" val="3483137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2" name="TextBox 2"/>
          <p:cNvSpPr txBox="1"/>
          <p:nvPr/>
        </p:nvSpPr>
        <p:spPr>
          <a:xfrm>
            <a:off x="5410200" y="571500"/>
            <a:ext cx="7066685" cy="1508057"/>
          </a:xfrm>
          <a:prstGeom prst="rect">
            <a:avLst/>
          </a:prstGeom>
        </p:spPr>
        <p:txBody>
          <a:bodyPr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10889"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Pro Se Days</a:t>
            </a:r>
          </a:p>
        </p:txBody>
      </p:sp>
      <p:sp>
        <p:nvSpPr>
          <p:cNvPr id="3" name="TextBox 3"/>
          <p:cNvSpPr txBox="1"/>
          <p:nvPr/>
        </p:nvSpPr>
        <p:spPr>
          <a:xfrm>
            <a:off x="1600200" y="2200157"/>
            <a:ext cx="15392399" cy="6875024"/>
          </a:xfrm>
          <a:prstGeom prst="rect">
            <a:avLst/>
          </a:prstGeom>
        </p:spPr>
        <p:txBody>
          <a:bodyPr wrap="square" lIns="0" tIns="0" rIns="0" bIns="0" rtlCol="0" anchor="t">
            <a:spAutoFit/>
          </a:bodyPr>
          <a:lstStyle/>
          <a:p>
            <a:pPr marL="457200" lvl="0" indent="-457200" algn="just">
              <a:lnSpc>
                <a:spcPts val="4480"/>
              </a:lnSpc>
              <a:spcBef>
                <a:spcPct val="0"/>
              </a:spcBef>
              <a:buFont typeface="Arial" panose="020B0604020202020204" pitchFamily="34" charset="0"/>
              <a:buChar cha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Are you going to help clients who did not come to clinic? </a:t>
            </a:r>
            <a:r>
              <a:rPr lang="en-US" sz="3200" dirty="0">
                <a:solidFill>
                  <a:srgbClr val="FFFFFF"/>
                </a:solidFill>
                <a:latin typeface="Public Sans"/>
                <a:ea typeface="Public Sans"/>
                <a:cs typeface="Public Sans"/>
                <a:sym typeface="Public Sans"/>
              </a:rPr>
              <a:t>W</a:t>
            </a: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ho you do not have retainers for?  </a:t>
            </a:r>
            <a:endParaRPr lang="en-US" sz="3200" dirty="0">
              <a:solidFill>
                <a:srgbClr val="FFFFFF"/>
              </a:solidFill>
              <a:latin typeface="Public Sans"/>
              <a:ea typeface="Public Sans"/>
              <a:cs typeface="Public Sans"/>
              <a:sym typeface="Public Sans"/>
            </a:endParaRPr>
          </a:p>
          <a:p>
            <a:pPr marL="457200" lvl="0" indent="-457200" algn="just">
              <a:lnSpc>
                <a:spcPts val="4480"/>
              </a:lnSpc>
              <a:spcBef>
                <a:spcPct val="0"/>
              </a:spcBef>
              <a:buFont typeface="Arial" panose="020B0604020202020204" pitchFamily="34" charset="0"/>
              <a:buChar cha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so, are you prepared for conflict check?</a:t>
            </a: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not, refer to clinic as appropriate. (Have a plan.)</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Bring a printer, laptop, hotspot, and notary stamp (treat pro se days as if it’s a mini-clinic.</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Stress to clients they can get divorced, but the paperwork has to be fixed. </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What is the fix? </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Did the other party come to pro se days as well? If so, the fix should be easy.</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Common issues: real property, child support (parties want to zero-out child support, ask for deviation), businesses, AOC forms.</a:t>
            </a: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lang="en-US" sz="3200" dirty="0">
              <a:solidFill>
                <a:srgbClr val="FFFFFF"/>
              </a:solidFill>
              <a:latin typeface="Public Sans"/>
              <a:ea typeface="Public Sans"/>
              <a:cs typeface="Public Sans"/>
              <a:sym typeface="Public Sans"/>
            </a:endParaRPr>
          </a:p>
        </p:txBody>
      </p:sp>
      <p:sp>
        <p:nvSpPr>
          <p:cNvPr id="4" name="Freeform 4"/>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3927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B106AFD-878C-F76E-C431-C5DA4D154E4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6920BFB1-9BFA-DB30-C923-D9FD50F6DFCC}"/>
              </a:ext>
            </a:extLst>
          </p:cNvPr>
          <p:cNvSpPr txBox="1"/>
          <p:nvPr/>
        </p:nvSpPr>
        <p:spPr>
          <a:xfrm>
            <a:off x="822307" y="266700"/>
            <a:ext cx="16779891"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9600"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Keys to Growth</a:t>
            </a:r>
          </a:p>
        </p:txBody>
      </p:sp>
      <p:sp>
        <p:nvSpPr>
          <p:cNvPr id="7" name="TextBox 7">
            <a:extLst>
              <a:ext uri="{FF2B5EF4-FFF2-40B4-BE49-F238E27FC236}">
                <a16:creationId xmlns:a16="http://schemas.microsoft.com/office/drawing/2014/main" id="{FFBA2D85-9940-2912-5DC8-75A63E537535}"/>
              </a:ext>
            </a:extLst>
          </p:cNvPr>
          <p:cNvSpPr txBox="1"/>
          <p:nvPr/>
        </p:nvSpPr>
        <p:spPr>
          <a:xfrm>
            <a:off x="1049912" y="2095500"/>
            <a:ext cx="16324680" cy="6463308"/>
          </a:xfrm>
          <a:prstGeom prst="rect">
            <a:avLst/>
          </a:prstGeom>
        </p:spPr>
        <p:txBody>
          <a:bodyPr wrap="square" lIns="0" tIns="0" rIns="0" bIns="0" rtlCol="0" anchor="t">
            <a:spAutoFit/>
          </a:bodyPr>
          <a:lstStyle/>
          <a:p>
            <a:pPr marR="0" lvl="3" algn="just" defTabSz="914400" rtl="0" eaLnBrk="1" fontAlgn="auto" latinLnBrk="0" hangingPunct="1">
              <a:lnSpc>
                <a:spcPct val="100000"/>
              </a:lnSpc>
              <a:spcBef>
                <a:spcPct val="0"/>
              </a:spcBef>
              <a:spcAft>
                <a:spcPts val="0"/>
              </a:spcAft>
              <a:buClrTx/>
              <a:buSzTx/>
              <a:tabLst/>
              <a:defRPr/>
            </a:pPr>
            <a:r>
              <a:rPr lang="en-US" sz="3000" dirty="0">
                <a:solidFill>
                  <a:srgbClr val="FFFFFF"/>
                </a:solidFill>
                <a:latin typeface="Public Sans"/>
                <a:ea typeface="Public Sans"/>
                <a:cs typeface="Public Sans"/>
                <a:sym typeface="Public Sans"/>
              </a:rPr>
              <a:t>Gallatin Clinic Grew Because:</a:t>
            </a:r>
          </a:p>
          <a:p>
            <a:pPr marR="0" lvl="3" algn="just" defTabSz="914400" rtl="0" eaLnBrk="1" fontAlgn="auto" latinLnBrk="0" hangingPunct="1">
              <a:lnSpc>
                <a:spcPct val="100000"/>
              </a:lnSpc>
              <a:spcBef>
                <a:spcPct val="0"/>
              </a:spcBef>
              <a:spcAft>
                <a:spcPts val="0"/>
              </a:spcAft>
              <a:buClrTx/>
              <a:buSzTx/>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Clerk of Court buy-in – distribute flyers and ongoing communication with deputy clerks</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Same place, same time, all the time (but you can tweak the schedule such as starting at 3:30 instead of 4:30)</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Have forms ready to distribute</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Fill out CSWs (value added)</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Partner with other agencies (child support services)</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3000" dirty="0">
                <a:solidFill>
                  <a:srgbClr val="FFFFFF"/>
                </a:solidFill>
                <a:latin typeface="Public Sans"/>
                <a:ea typeface="Public Sans"/>
                <a:cs typeface="Public Sans"/>
                <a:sym typeface="Public Sans"/>
              </a:rPr>
              <a:t>Follow up at pro se days – depends on judge, court, attitudes (some judges don’t have pro se days)</a:t>
            </a: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en-US" sz="3000" dirty="0">
              <a:solidFill>
                <a:srgbClr val="FFFFFF"/>
              </a:solidFill>
              <a:latin typeface="Public Sans"/>
              <a:ea typeface="Public Sans"/>
              <a:cs typeface="Public Sans"/>
              <a:sym typeface="Public Sans"/>
            </a:endParaRPr>
          </a:p>
          <a:p>
            <a:pPr marL="1828800" marR="0" lvl="3"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C5304FA5-E30B-DED9-75E0-7FC2BB95D81F}"/>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6490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F4017FE3-53AD-90CC-C8D4-5C4E43ADBD0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705C7F3-2D56-1D5F-1CA2-E7ACE19791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1800" y="5456815"/>
            <a:ext cx="6327293" cy="4745470"/>
          </a:xfrm>
          <a:prstGeom prst="rect">
            <a:avLst/>
          </a:prstGeom>
        </p:spPr>
      </p:pic>
      <p:sp>
        <p:nvSpPr>
          <p:cNvPr id="2" name="TextBox 2">
            <a:extLst>
              <a:ext uri="{FF2B5EF4-FFF2-40B4-BE49-F238E27FC236}">
                <a16:creationId xmlns:a16="http://schemas.microsoft.com/office/drawing/2014/main" id="{D2527CFE-E4E6-F77E-3A6D-9B904002E25E}"/>
              </a:ext>
            </a:extLst>
          </p:cNvPr>
          <p:cNvSpPr txBox="1"/>
          <p:nvPr/>
        </p:nvSpPr>
        <p:spPr>
          <a:xfrm>
            <a:off x="525439" y="0"/>
            <a:ext cx="16763999" cy="1315809"/>
          </a:xfrm>
          <a:prstGeom prst="rect">
            <a:avLst/>
          </a:prstGeom>
        </p:spPr>
        <p:txBody>
          <a:bodyPr wrap="square" lIns="0" tIns="0" rIns="0" bIns="0" rtlCol="0" anchor="t">
            <a:spAutoFit/>
          </a:bodyPr>
          <a:lstStyle/>
          <a:p>
            <a:pPr marL="0" marR="0" lvl="0" indent="0"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Expungement Clinics</a:t>
            </a:r>
          </a:p>
        </p:txBody>
      </p:sp>
      <p:sp>
        <p:nvSpPr>
          <p:cNvPr id="4" name="Freeform 4">
            <a:extLst>
              <a:ext uri="{FF2B5EF4-FFF2-40B4-BE49-F238E27FC236}">
                <a16:creationId xmlns:a16="http://schemas.microsoft.com/office/drawing/2014/main" id="{C9991C2D-AD97-9B9B-F252-6771575F5F76}"/>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3">
            <a:extLst>
              <a:ext uri="{FF2B5EF4-FFF2-40B4-BE49-F238E27FC236}">
                <a16:creationId xmlns:a16="http://schemas.microsoft.com/office/drawing/2014/main" id="{2BA52B1E-379C-D92B-256D-F2EEC01A9E13}"/>
              </a:ext>
            </a:extLst>
          </p:cNvPr>
          <p:cNvSpPr txBox="1"/>
          <p:nvPr/>
        </p:nvSpPr>
        <p:spPr>
          <a:xfrm>
            <a:off x="533400" y="1315809"/>
            <a:ext cx="9525000" cy="7755969"/>
          </a:xfrm>
          <a:prstGeom prst="rect">
            <a:avLst/>
          </a:prstGeom>
        </p:spPr>
        <p:txBody>
          <a:bodyPr wrap="square" lIns="0" tIns="0" rIns="0" bIns="0" rtlCol="0" anchor="t">
            <a:spAutoFit/>
          </a:bodyPr>
          <a:lstStyle/>
          <a:p>
            <a:pPr marL="457200" marR="0" lvl="0" indent="-457200" algn="just"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lang="en-US" sz="2400" dirty="0">
                <a:solidFill>
                  <a:srgbClr val="FFFFFF"/>
                </a:solidFill>
                <a:latin typeface="Public Sans"/>
                <a:ea typeface="Public Sans"/>
                <a:cs typeface="Public Sans"/>
                <a:sym typeface="Public Sans"/>
              </a:rPr>
              <a:t>LASMTC Reentry run by Reentry Program Director, Tomi Robb.</a:t>
            </a:r>
          </a:p>
          <a:p>
            <a:pPr marR="0" lvl="0" algn="just" defTabSz="914400" rtl="0" eaLnBrk="1" fontAlgn="auto" latinLnBrk="0" hangingPunct="1">
              <a:lnSpc>
                <a:spcPct val="150000"/>
              </a:lnSpc>
              <a:spcBef>
                <a:spcPct val="0"/>
              </a:spcBef>
              <a:spcAft>
                <a:spcPts val="0"/>
              </a:spcAft>
              <a:buClrTx/>
              <a:buSzTx/>
              <a:tabLst/>
              <a:defRPr/>
            </a:pPr>
            <a:endParaRPr lang="en-US" sz="24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400" dirty="0">
                <a:solidFill>
                  <a:schemeClr val="bg1"/>
                </a:solidFill>
                <a:latin typeface="Public Sans" panose="020B0604020202020204" charset="0"/>
              </a:rPr>
              <a:t>University of Tennessee College of Law Expungement Clinic </a:t>
            </a:r>
            <a:r>
              <a:rPr lang="en-US" sz="2400" dirty="0">
                <a:solidFill>
                  <a:srgbClr val="FFFFFF"/>
                </a:solidFill>
                <a:latin typeface="Public Sans" panose="020B0604020202020204" charset="0"/>
                <a:sym typeface="Public Sans"/>
              </a:rPr>
              <a:t>taught by</a:t>
            </a:r>
            <a:r>
              <a:rPr lang="en-US" sz="2400" dirty="0">
                <a:solidFill>
                  <a:srgbClr val="FFFFFF"/>
                </a:solidFill>
                <a:latin typeface="Public Sans" panose="020B0604020202020204" charset="0"/>
                <a:ea typeface="Public Sans"/>
                <a:cs typeface="Public Sans"/>
                <a:sym typeface="Public Sans"/>
              </a:rPr>
              <a:t> the </a:t>
            </a:r>
            <a:r>
              <a:rPr lang="en-US" sz="2400" dirty="0">
                <a:solidFill>
                  <a:schemeClr val="bg1"/>
                </a:solidFill>
                <a:latin typeface="Public Sans" panose="020B0604020202020204" charset="0"/>
              </a:rPr>
              <a:t>Director of Clinical Programs, Joy Radice.</a:t>
            </a:r>
          </a:p>
          <a:p>
            <a:pPr lvl="0" algn="just">
              <a:spcBef>
                <a:spcPct val="0"/>
              </a:spcBef>
              <a:defRPr/>
            </a:pPr>
            <a:endParaRPr lang="en-US" sz="2400" dirty="0">
              <a:solidFill>
                <a:schemeClr val="bg1"/>
              </a:solidFill>
              <a:latin typeface="Public Sans" panose="020B0604020202020204" charset="0"/>
            </a:endParaRPr>
          </a:p>
          <a:p>
            <a:pPr marL="457200" indent="-457200" algn="just">
              <a:spcBef>
                <a:spcPct val="0"/>
              </a:spcBef>
              <a:buFont typeface="Arial" panose="020B0604020202020204" pitchFamily="34" charset="0"/>
              <a:buChar char="•"/>
              <a:defRPr/>
            </a:pPr>
            <a:r>
              <a:rPr lang="en-US" sz="2400" dirty="0">
                <a:solidFill>
                  <a:srgbClr val="FFFFFF"/>
                </a:solidFill>
                <a:latin typeface="Public Sans"/>
                <a:ea typeface="Public Sans"/>
                <a:cs typeface="Public Sans"/>
                <a:sym typeface="Public Sans"/>
              </a:rPr>
              <a:t>Expungements clinics are a great tool because a lot can happen in a short time. You often meet clients who were on the verge of giving up trying to navigate the system. </a:t>
            </a:r>
          </a:p>
          <a:p>
            <a:pPr marL="457200" lvl="0" indent="-457200" algn="just">
              <a:spcBef>
                <a:spcPct val="0"/>
              </a:spcBef>
              <a:buFont typeface="Arial" panose="020B0604020202020204" pitchFamily="34" charset="0"/>
              <a:buChar char="•"/>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400" dirty="0">
                <a:solidFill>
                  <a:srgbClr val="FFFFFF"/>
                </a:solidFill>
                <a:latin typeface="Public Sans"/>
                <a:ea typeface="Public Sans"/>
                <a:cs typeface="Public Sans"/>
                <a:sym typeface="Public Sans"/>
              </a:rPr>
              <a:t>Expungement clinics have different levels of service that depend on buy-in from the clerk of court, judges, DAs, and (maybe even) the Department of Safety.</a:t>
            </a:r>
          </a:p>
          <a:p>
            <a:pPr marR="0" lvl="0" algn="just" defTabSz="914400" rtl="0" eaLnBrk="1" fontAlgn="auto" latinLnBrk="0" hangingPunct="1">
              <a:spcBef>
                <a:spcPct val="0"/>
              </a:spcBef>
              <a:spcAft>
                <a:spcPts val="0"/>
              </a:spcAft>
              <a:buClrTx/>
              <a:buSzTx/>
              <a:tabLst/>
              <a:defRPr/>
            </a:pPr>
            <a:endParaRPr lang="en-US" sz="24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400" dirty="0">
                <a:solidFill>
                  <a:srgbClr val="FFFFFF"/>
                </a:solidFill>
                <a:latin typeface="Public Sans"/>
                <a:ea typeface="Public Sans"/>
                <a:cs typeface="Public Sans"/>
                <a:sym typeface="Public Sans"/>
              </a:rPr>
              <a:t>Successful clinics across a dozen counties. Willing partners are easier to find in some places than they are in others, but every clinic gives you more contact, more experience, and more opportunity for services in each jurisdiction. </a:t>
            </a:r>
          </a:p>
          <a:p>
            <a:pPr marR="0" lvl="0" algn="just" defTabSz="914400" rtl="0" eaLnBrk="1" fontAlgn="auto" latinLnBrk="0" hangingPunct="1">
              <a:spcBef>
                <a:spcPct val="0"/>
              </a:spcBef>
              <a:spcAft>
                <a:spcPts val="0"/>
              </a:spcAft>
              <a:buClrTx/>
              <a:buSzTx/>
              <a:tabLst/>
              <a:defRPr/>
            </a:pPr>
            <a:endParaRPr lang="en-US" sz="24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400" dirty="0">
                <a:solidFill>
                  <a:srgbClr val="FFFFFF"/>
                </a:solidFill>
                <a:latin typeface="Public Sans"/>
                <a:ea typeface="Public Sans"/>
                <a:cs typeface="Public Sans"/>
                <a:sym typeface="Public Sans"/>
              </a:rPr>
              <a:t>A good start is with clerk of court. They can be a good partner/friend in this.</a:t>
            </a:r>
          </a:p>
        </p:txBody>
      </p:sp>
      <p:pic>
        <p:nvPicPr>
          <p:cNvPr id="8" name="Picture 7">
            <a:extLst>
              <a:ext uri="{FF2B5EF4-FFF2-40B4-BE49-F238E27FC236}">
                <a16:creationId xmlns:a16="http://schemas.microsoft.com/office/drawing/2014/main" id="{1A0928AF-7544-0321-7476-B94B5A9B63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1800" y="84715"/>
            <a:ext cx="7162800" cy="5372100"/>
          </a:xfrm>
          <a:prstGeom prst="rect">
            <a:avLst/>
          </a:prstGeom>
        </p:spPr>
      </p:pic>
      <p:pic>
        <p:nvPicPr>
          <p:cNvPr id="10" name="Picture 9">
            <a:extLst>
              <a:ext uri="{FF2B5EF4-FFF2-40B4-BE49-F238E27FC236}">
                <a16:creationId xmlns:a16="http://schemas.microsoft.com/office/drawing/2014/main" id="{F4E12CEC-8DB7-EE4C-E244-45E419B4621F}"/>
              </a:ext>
            </a:extLst>
          </p:cNvPr>
          <p:cNvPicPr>
            <a:picLocks noChangeAspect="1"/>
          </p:cNvPicPr>
          <p:nvPr/>
        </p:nvPicPr>
        <p:blipFill>
          <a:blip r:embed="rId5"/>
          <a:stretch>
            <a:fillRect/>
          </a:stretch>
        </p:blipFill>
        <p:spPr>
          <a:xfrm>
            <a:off x="12973736" y="4152900"/>
            <a:ext cx="4989728" cy="3328110"/>
          </a:xfrm>
          <a:prstGeom prst="rect">
            <a:avLst/>
          </a:prstGeom>
        </p:spPr>
      </p:pic>
    </p:spTree>
    <p:extLst>
      <p:ext uri="{BB962C8B-B14F-4D97-AF65-F5344CB8AC3E}">
        <p14:creationId xmlns:p14="http://schemas.microsoft.com/office/powerpoint/2010/main" val="630231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9A8E708-1624-D04D-2523-1ED8C8DB31B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3B5083E-8331-99DC-D4CC-2F2D59FD77EC}"/>
              </a:ext>
            </a:extLst>
          </p:cNvPr>
          <p:cNvPicPr>
            <a:picLocks noChangeAspect="1"/>
          </p:cNvPicPr>
          <p:nvPr/>
        </p:nvPicPr>
        <p:blipFill>
          <a:blip r:embed="rId2"/>
          <a:stretch>
            <a:fillRect/>
          </a:stretch>
        </p:blipFill>
        <p:spPr>
          <a:xfrm>
            <a:off x="10292945" y="5380522"/>
            <a:ext cx="7995055" cy="4906478"/>
          </a:xfrm>
          <a:prstGeom prst="rect">
            <a:avLst/>
          </a:prstGeom>
        </p:spPr>
      </p:pic>
      <p:sp>
        <p:nvSpPr>
          <p:cNvPr id="2" name="TextBox 2">
            <a:extLst>
              <a:ext uri="{FF2B5EF4-FFF2-40B4-BE49-F238E27FC236}">
                <a16:creationId xmlns:a16="http://schemas.microsoft.com/office/drawing/2014/main" id="{1E810162-BC54-433F-C67E-8FF8A47CCE9B}"/>
              </a:ext>
            </a:extLst>
          </p:cNvPr>
          <p:cNvSpPr txBox="1"/>
          <p:nvPr/>
        </p:nvSpPr>
        <p:spPr>
          <a:xfrm>
            <a:off x="549322" y="-69311"/>
            <a:ext cx="16763999" cy="1315809"/>
          </a:xfrm>
          <a:prstGeom prst="rect">
            <a:avLst/>
          </a:prstGeom>
        </p:spPr>
        <p:txBody>
          <a:bodyPr wrap="square" lIns="0" tIns="0" rIns="0" bIns="0" rtlCol="0" anchor="t">
            <a:spAutoFit/>
          </a:bodyPr>
          <a:lstStyle/>
          <a:p>
            <a:pPr marL="0" marR="0" lvl="0" indent="0"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Expungement Clinic Prep</a:t>
            </a:r>
          </a:p>
        </p:txBody>
      </p:sp>
      <p:sp>
        <p:nvSpPr>
          <p:cNvPr id="4" name="Freeform 4">
            <a:extLst>
              <a:ext uri="{FF2B5EF4-FFF2-40B4-BE49-F238E27FC236}">
                <a16:creationId xmlns:a16="http://schemas.microsoft.com/office/drawing/2014/main" id="{2C88A906-148A-CD72-4569-A9515B9C9F7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3">
            <a:extLst>
              <a:ext uri="{FF2B5EF4-FFF2-40B4-BE49-F238E27FC236}">
                <a16:creationId xmlns:a16="http://schemas.microsoft.com/office/drawing/2014/main" id="{ED2F11C3-E515-4B00-2002-CF28BF481764}"/>
              </a:ext>
            </a:extLst>
          </p:cNvPr>
          <p:cNvSpPr txBox="1"/>
          <p:nvPr/>
        </p:nvSpPr>
        <p:spPr>
          <a:xfrm>
            <a:off x="533400" y="1790700"/>
            <a:ext cx="8915400" cy="8617744"/>
          </a:xfrm>
          <a:prstGeom prst="rect">
            <a:avLst/>
          </a:prstGeom>
        </p:spPr>
        <p:txBody>
          <a:bodyPr wrap="square" lIns="0" tIns="0" rIns="0" bIns="0" rtlCol="0" anchor="t">
            <a:spAutoFit/>
          </a:bodyPr>
          <a:lstStyle/>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After consulting with clerk of court, obtain space and set date of clinic at least 60 days out. </a:t>
            </a: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rgbClr val="FFFFFF"/>
                </a:solidFill>
                <a:latin typeface="Public Sans" panose="020B0604020202020204" charset="0"/>
                <a:ea typeface="Public Sans"/>
                <a:cs typeface="Public Sans"/>
                <a:sym typeface="Public Sans"/>
              </a:rPr>
              <a:t>60 days is necessary to circulate flyers, get sign-ups, obtain records, prepare petitions, packets, and </a:t>
            </a:r>
            <a:r>
              <a:rPr lang="en-US" sz="2800" u="sng" dirty="0">
                <a:solidFill>
                  <a:srgbClr val="FFFFFF"/>
                </a:solidFill>
                <a:latin typeface="Public Sans" panose="020B0604020202020204" charset="0"/>
                <a:ea typeface="Public Sans"/>
                <a:cs typeface="Public Sans"/>
                <a:sym typeface="Public Sans"/>
              </a:rPr>
              <a:t>summary sheets</a:t>
            </a:r>
            <a:r>
              <a:rPr lang="en-US" sz="2800" dirty="0">
                <a:solidFill>
                  <a:schemeClr val="bg1"/>
                </a:solidFill>
                <a:latin typeface="Public Sans" panose="020B0604020202020204" charset="0"/>
              </a:rPr>
              <a:t>.</a:t>
            </a:r>
          </a:p>
          <a:p>
            <a:pPr marL="457200" lvl="0" indent="-457200" algn="just">
              <a:spcBef>
                <a:spcPct val="0"/>
              </a:spcBef>
              <a:buFont typeface="Arial" panose="020B0604020202020204" pitchFamily="34" charset="0"/>
              <a:buChar char="•"/>
              <a:defRPr/>
            </a:pPr>
            <a:endParaRPr lang="en-US" sz="2800" dirty="0">
              <a:solidFill>
                <a:schemeClr val="bg1"/>
              </a:solidFill>
              <a:latin typeface="Public Sans" panose="020B0604020202020204" charset="0"/>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chemeClr val="bg1"/>
                </a:solidFill>
                <a:latin typeface="Public Sans" panose="020B0604020202020204" charset="0"/>
                <a:ea typeface="Public Sans"/>
                <a:cs typeface="Public Sans"/>
                <a:sym typeface="Public Sans"/>
              </a:rPr>
              <a:t>Client p</a:t>
            </a:r>
            <a:r>
              <a:rPr lang="en-US" sz="2800" dirty="0">
                <a:solidFill>
                  <a:srgbClr val="FFFFFF"/>
                </a:solidFill>
                <a:latin typeface="Public Sans"/>
                <a:ea typeface="Public Sans"/>
                <a:cs typeface="Public Sans"/>
                <a:sym typeface="Public Sans"/>
              </a:rPr>
              <a:t>ackets may contain motions, AOIs, expungement petitions, restoration petitions, driver license reinstatement requirements, retainers, grievance forms,  surveys, and clinic receipts.</a:t>
            </a:r>
          </a:p>
          <a:p>
            <a:pPr marL="457200" lvl="0" indent="-457200" algn="just">
              <a:spcBef>
                <a:spcPct val="0"/>
              </a:spcBef>
              <a:buFont typeface="Arial" panose="020B0604020202020204" pitchFamily="34" charset="0"/>
              <a:buChar char="•"/>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Private–bar notice through LAS offices, TBA, flyers. Don’t count on private-bar participation. </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rgbClr val="FFFFFF"/>
                </a:solidFill>
                <a:latin typeface="Public Sans"/>
                <a:ea typeface="Public Sans"/>
                <a:cs typeface="Public Sans"/>
                <a:sym typeface="Public Sans"/>
              </a:rPr>
              <a:t>In-person and video trainings available for private-bar attys. Newbies can also shadow experienced attys the day-of.</a:t>
            </a: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p:txBody>
      </p:sp>
      <p:pic>
        <p:nvPicPr>
          <p:cNvPr id="10" name="Picture 9">
            <a:extLst>
              <a:ext uri="{FF2B5EF4-FFF2-40B4-BE49-F238E27FC236}">
                <a16:creationId xmlns:a16="http://schemas.microsoft.com/office/drawing/2014/main" id="{1256D1F3-27F7-3782-1CBE-9B59C9B0A14E}"/>
              </a:ext>
            </a:extLst>
          </p:cNvPr>
          <p:cNvPicPr>
            <a:picLocks noChangeAspect="1"/>
          </p:cNvPicPr>
          <p:nvPr/>
        </p:nvPicPr>
        <p:blipFill>
          <a:blip r:embed="rId4"/>
          <a:stretch>
            <a:fillRect/>
          </a:stretch>
        </p:blipFill>
        <p:spPr>
          <a:xfrm>
            <a:off x="10292944" y="0"/>
            <a:ext cx="7995055" cy="5228799"/>
          </a:xfrm>
          <a:prstGeom prst="rect">
            <a:avLst/>
          </a:prstGeom>
        </p:spPr>
      </p:pic>
    </p:spTree>
    <p:extLst>
      <p:ext uri="{BB962C8B-B14F-4D97-AF65-F5344CB8AC3E}">
        <p14:creationId xmlns:p14="http://schemas.microsoft.com/office/powerpoint/2010/main" val="883479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040188CF-2810-4EBF-967A-4276376BF5B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5DF6E0A0-E797-EF91-75E6-79D53EB7D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3587" y="4019550"/>
            <a:ext cx="7084413" cy="5313310"/>
          </a:xfrm>
          <a:prstGeom prst="rect">
            <a:avLst/>
          </a:prstGeom>
        </p:spPr>
      </p:pic>
      <p:sp>
        <p:nvSpPr>
          <p:cNvPr id="2" name="TextBox 2">
            <a:extLst>
              <a:ext uri="{FF2B5EF4-FFF2-40B4-BE49-F238E27FC236}">
                <a16:creationId xmlns:a16="http://schemas.microsoft.com/office/drawing/2014/main" id="{0FC64D04-EDAA-7856-4D8D-40CB1803883E}"/>
              </a:ext>
            </a:extLst>
          </p:cNvPr>
          <p:cNvSpPr txBox="1"/>
          <p:nvPr/>
        </p:nvSpPr>
        <p:spPr>
          <a:xfrm>
            <a:off x="304800" y="114300"/>
            <a:ext cx="16763999" cy="1315809"/>
          </a:xfrm>
          <a:prstGeom prst="rect">
            <a:avLst/>
          </a:prstGeom>
        </p:spPr>
        <p:txBody>
          <a:bodyPr wrap="square" lIns="0" tIns="0" rIns="0" bIns="0" rtlCol="0" anchor="t">
            <a:spAutoFit/>
          </a:bodyPr>
          <a:lstStyle/>
          <a:p>
            <a:pPr marL="0" marR="0" lvl="0" indent="0"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Expungement Clinic Day-Of</a:t>
            </a:r>
          </a:p>
        </p:txBody>
      </p:sp>
      <p:sp>
        <p:nvSpPr>
          <p:cNvPr id="4" name="Freeform 4">
            <a:extLst>
              <a:ext uri="{FF2B5EF4-FFF2-40B4-BE49-F238E27FC236}">
                <a16:creationId xmlns:a16="http://schemas.microsoft.com/office/drawing/2014/main" id="{5DD33C11-E9D7-6D32-4389-DF4DEF109828}"/>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3">
            <a:extLst>
              <a:ext uri="{FF2B5EF4-FFF2-40B4-BE49-F238E27FC236}">
                <a16:creationId xmlns:a16="http://schemas.microsoft.com/office/drawing/2014/main" id="{34CA2BA3-6B91-66CF-91FA-840A0985ADD3}"/>
              </a:ext>
            </a:extLst>
          </p:cNvPr>
          <p:cNvSpPr txBox="1"/>
          <p:nvPr/>
        </p:nvSpPr>
        <p:spPr>
          <a:xfrm>
            <a:off x="304800" y="1665625"/>
            <a:ext cx="8077200" cy="9541073"/>
          </a:xfrm>
          <a:prstGeom prst="rect">
            <a:avLst/>
          </a:prstGeom>
        </p:spPr>
        <p:txBody>
          <a:bodyPr wrap="square" lIns="0" tIns="0" rIns="0" bIns="0" rtlCol="0" anchor="t">
            <a:spAutoFit/>
          </a:bodyPr>
          <a:lstStyle/>
          <a:p>
            <a:pPr marL="457200" indent="-457200" algn="just">
              <a:spcBef>
                <a:spcPct val="0"/>
              </a:spcBef>
              <a:buFont typeface="Arial" panose="020B0604020202020204" pitchFamily="34" charset="0"/>
              <a:buChar char="•"/>
              <a:defRPr/>
            </a:pPr>
            <a:r>
              <a:rPr lang="en-US" sz="2800" dirty="0">
                <a:solidFill>
                  <a:srgbClr val="FFFFFF"/>
                </a:solidFill>
                <a:latin typeface="Public Sans"/>
                <a:ea typeface="Public Sans"/>
                <a:cs typeface="Public Sans"/>
                <a:sym typeface="Public Sans"/>
              </a:rPr>
              <a:t>Are you going to accept walk-ins? Not recommended. There are multiple reasons for this.</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A gatekeeper is a must. There must be someone in control so that the first client gets seen first, the second the second, etc. Check-In and Check-Out must be handled with care.</a:t>
            </a: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rgbClr val="FFFFFF"/>
                </a:solidFill>
                <a:latin typeface="Public Sans" panose="020B0604020202020204" charset="0"/>
                <a:ea typeface="Public Sans"/>
                <a:cs typeface="Public Sans"/>
                <a:sym typeface="Public Sans"/>
              </a:rPr>
              <a:t>Conflicts cannot be overlooked. </a:t>
            </a:r>
          </a:p>
          <a:p>
            <a:pPr marL="457200" lvl="0" indent="-457200" algn="just">
              <a:spcBef>
                <a:spcPct val="0"/>
              </a:spcBef>
              <a:buFont typeface="Arial" panose="020B0604020202020204" pitchFamily="34" charset="0"/>
              <a:buChar char="•"/>
              <a:defRPr/>
            </a:pPr>
            <a:endParaRPr lang="en-US" sz="2800" dirty="0">
              <a:solidFill>
                <a:srgbClr val="FFFFFF"/>
              </a:solidFill>
              <a:latin typeface="Public Sans" panose="020B0604020202020204" charset="0"/>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rgbClr val="FFFFFF"/>
                </a:solidFill>
                <a:latin typeface="Public Sans" panose="020B0604020202020204" charset="0"/>
                <a:ea typeface="Public Sans"/>
                <a:cs typeface="Public Sans"/>
                <a:sym typeface="Public Sans"/>
              </a:rPr>
              <a:t>Need laptops, scanner, hotspots, </a:t>
            </a:r>
            <a:r>
              <a:rPr lang="en-US" sz="2800" dirty="0" err="1">
                <a:solidFill>
                  <a:srgbClr val="FFFFFF"/>
                </a:solidFill>
                <a:latin typeface="Public Sans" panose="020B0604020202020204" charset="0"/>
                <a:ea typeface="Public Sans"/>
                <a:cs typeface="Public Sans"/>
                <a:sym typeface="Public Sans"/>
              </a:rPr>
              <a:t>wifi</a:t>
            </a:r>
            <a:r>
              <a:rPr lang="en-US" sz="2800" dirty="0">
                <a:solidFill>
                  <a:srgbClr val="FFFFFF"/>
                </a:solidFill>
                <a:latin typeface="Public Sans" panose="020B0604020202020204" charset="0"/>
                <a:ea typeface="Public Sans"/>
                <a:cs typeface="Public Sans"/>
                <a:sym typeface="Public Sans"/>
              </a:rPr>
              <a:t>-password, extension cords, and printer</a:t>
            </a:r>
            <a:r>
              <a:rPr lang="en-US" sz="2800" dirty="0">
                <a:solidFill>
                  <a:schemeClr val="bg1"/>
                </a:solidFill>
                <a:latin typeface="Public Sans" panose="020B0604020202020204" charset="0"/>
              </a:rPr>
              <a:t>. Bring the branding as well. Tablecloths. Pop-ups. Brochures. Cards. </a:t>
            </a:r>
          </a:p>
          <a:p>
            <a:pPr lvl="0" algn="just">
              <a:spcBef>
                <a:spcPct val="0"/>
              </a:spcBef>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Make sure everyone has a defined role. Make sure everyone knows the work flow.  </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p:txBody>
      </p:sp>
      <p:pic>
        <p:nvPicPr>
          <p:cNvPr id="8" name="Picture 7">
            <a:extLst>
              <a:ext uri="{FF2B5EF4-FFF2-40B4-BE49-F238E27FC236}">
                <a16:creationId xmlns:a16="http://schemas.microsoft.com/office/drawing/2014/main" id="{F102AB01-B2B4-A7CD-1CDC-2F76D7333F1F}"/>
              </a:ext>
            </a:extLst>
          </p:cNvPr>
          <p:cNvPicPr>
            <a:picLocks noChangeAspect="1"/>
          </p:cNvPicPr>
          <p:nvPr/>
        </p:nvPicPr>
        <p:blipFill>
          <a:blip r:embed="rId4"/>
          <a:stretch>
            <a:fillRect/>
          </a:stretch>
        </p:blipFill>
        <p:spPr>
          <a:xfrm>
            <a:off x="9120115" y="1468840"/>
            <a:ext cx="5556354" cy="5143500"/>
          </a:xfrm>
          <a:prstGeom prst="rect">
            <a:avLst/>
          </a:prstGeom>
        </p:spPr>
      </p:pic>
      <p:pic>
        <p:nvPicPr>
          <p:cNvPr id="10" name="Picture 9">
            <a:extLst>
              <a:ext uri="{FF2B5EF4-FFF2-40B4-BE49-F238E27FC236}">
                <a16:creationId xmlns:a16="http://schemas.microsoft.com/office/drawing/2014/main" id="{93007A53-4406-14F4-50A8-D8943DF7BFC1}"/>
              </a:ext>
            </a:extLst>
          </p:cNvPr>
          <p:cNvPicPr>
            <a:picLocks noChangeAspect="1"/>
          </p:cNvPicPr>
          <p:nvPr/>
        </p:nvPicPr>
        <p:blipFill>
          <a:blip r:embed="rId4"/>
          <a:stretch>
            <a:fillRect/>
          </a:stretch>
        </p:blipFill>
        <p:spPr>
          <a:xfrm>
            <a:off x="9120115" y="1468840"/>
            <a:ext cx="5556354" cy="5143500"/>
          </a:xfrm>
          <a:prstGeom prst="rect">
            <a:avLst/>
          </a:prstGeom>
        </p:spPr>
      </p:pic>
      <p:pic>
        <p:nvPicPr>
          <p:cNvPr id="12" name="Picture 11">
            <a:extLst>
              <a:ext uri="{FF2B5EF4-FFF2-40B4-BE49-F238E27FC236}">
                <a16:creationId xmlns:a16="http://schemas.microsoft.com/office/drawing/2014/main" id="{78502172-A535-B5A7-0ACB-1C4CC43E9C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39381" y="0"/>
            <a:ext cx="3675915" cy="4901221"/>
          </a:xfrm>
          <a:prstGeom prst="rect">
            <a:avLst/>
          </a:prstGeom>
        </p:spPr>
      </p:pic>
    </p:spTree>
    <p:extLst>
      <p:ext uri="{BB962C8B-B14F-4D97-AF65-F5344CB8AC3E}">
        <p14:creationId xmlns:p14="http://schemas.microsoft.com/office/powerpoint/2010/main" val="2610257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grpSp>
        <p:nvGrpSpPr>
          <p:cNvPr id="2" name="Group 2"/>
          <p:cNvGrpSpPr/>
          <p:nvPr/>
        </p:nvGrpSpPr>
        <p:grpSpPr>
          <a:xfrm>
            <a:off x="10799889" y="0"/>
            <a:ext cx="7488111" cy="10287000"/>
            <a:chOff x="0" y="0"/>
            <a:chExt cx="1160104" cy="1593725"/>
          </a:xfrm>
        </p:grpSpPr>
        <p:sp>
          <p:nvSpPr>
            <p:cNvPr id="3" name="Freeform 3"/>
            <p:cNvSpPr/>
            <p:nvPr/>
          </p:nvSpPr>
          <p:spPr>
            <a:xfrm>
              <a:off x="0" y="0"/>
              <a:ext cx="1160104" cy="1593725"/>
            </a:xfrm>
            <a:custGeom>
              <a:avLst/>
              <a:gdLst/>
              <a:ahLst/>
              <a:cxnLst/>
              <a:rect l="l" t="t" r="r" b="b"/>
              <a:pathLst>
                <a:path w="1160104" h="1593725">
                  <a:moveTo>
                    <a:pt x="0" y="0"/>
                  </a:moveTo>
                  <a:lnTo>
                    <a:pt x="1160104" y="0"/>
                  </a:lnTo>
                  <a:lnTo>
                    <a:pt x="1160104" y="1593725"/>
                  </a:lnTo>
                  <a:lnTo>
                    <a:pt x="0" y="1593725"/>
                  </a:lnTo>
                  <a:close/>
                </a:path>
              </a:pathLst>
            </a:custGeom>
            <a:blipFill>
              <a:blip r:embed="rId2"/>
              <a:stretch>
                <a:fillRect l="-52904" r="-52904"/>
              </a:stretch>
            </a:blipFill>
          </p:spPr>
          <p:txBody>
            <a:bodyPr/>
            <a:lstStyle/>
            <a:p>
              <a:endParaRPr lang="en-US"/>
            </a:p>
          </p:txBody>
        </p:sp>
      </p:grpSp>
      <p:sp>
        <p:nvSpPr>
          <p:cNvPr id="4" name="TextBox 4"/>
          <p:cNvSpPr txBox="1"/>
          <p:nvPr/>
        </p:nvSpPr>
        <p:spPr>
          <a:xfrm>
            <a:off x="194864" y="114300"/>
            <a:ext cx="10495088" cy="5424562"/>
          </a:xfrm>
          <a:prstGeom prst="rect">
            <a:avLst/>
          </a:prstGeom>
        </p:spPr>
        <p:txBody>
          <a:bodyPr wrap="square" lIns="0" tIns="0" rIns="0" bIns="0" rtlCol="0" anchor="t">
            <a:spAutoFit/>
          </a:bodyPr>
          <a:lstStyle/>
          <a:p>
            <a:pPr algn="ctr">
              <a:lnSpc>
                <a:spcPts val="14071"/>
              </a:lnSpc>
            </a:pPr>
            <a:r>
              <a:rPr lang="en-US" sz="13274" i="1" spc="-464" dirty="0">
                <a:solidFill>
                  <a:srgbClr val="FFFFFF"/>
                </a:solidFill>
                <a:latin typeface="Fraunces Italics"/>
                <a:ea typeface="Fraunces Italics"/>
                <a:cs typeface="Fraunces Italics"/>
                <a:sym typeface="Fraunces Italics"/>
              </a:rPr>
              <a:t>What’s a Legal Clinic, You Ask?</a:t>
            </a:r>
          </a:p>
        </p:txBody>
      </p:sp>
      <p:sp>
        <p:nvSpPr>
          <p:cNvPr id="5" name="TextBox 5"/>
          <p:cNvSpPr txBox="1"/>
          <p:nvPr/>
        </p:nvSpPr>
        <p:spPr>
          <a:xfrm>
            <a:off x="1371600" y="5434967"/>
            <a:ext cx="9065712" cy="2215991"/>
          </a:xfrm>
          <a:prstGeom prst="rect">
            <a:avLst/>
          </a:prstGeom>
        </p:spPr>
        <p:txBody>
          <a:bodyPr wrap="square" lIns="0" tIns="0" rIns="0" bIns="0" rtlCol="0" anchor="t">
            <a:spAutoFit/>
          </a:bodyPr>
          <a:lstStyle/>
          <a:p>
            <a:r>
              <a:rPr lang="en-US" sz="2400" dirty="0">
                <a:solidFill>
                  <a:schemeClr val="bg1"/>
                </a:solidFill>
              </a:rPr>
              <a:t>A legal clinic (or law clinic) is a hands-on program or organization where law students or (volunteer) lawyers provide free or low-cost legal assistance to the community, typically serving low-income individuals. They offer aspiring lawyers real-world experience while helping underrepresented populations navigate civil, criminal, or administrative issues</a:t>
            </a:r>
            <a:r>
              <a:rPr lang="en-US" sz="2000" dirty="0">
                <a:solidFill>
                  <a:schemeClr val="bg1"/>
                </a:solidFill>
              </a:rPr>
              <a:t>. (AI generated.)</a:t>
            </a:r>
            <a:endParaRPr lang="en-US" sz="2000" dirty="0">
              <a:solidFill>
                <a:schemeClr val="bg1"/>
              </a:solidFill>
              <a:latin typeface="Public Sans" panose="020B0604020202020204" charset="0"/>
            </a:endParaRPr>
          </a:p>
        </p:txBody>
      </p:sp>
      <p:sp>
        <p:nvSpPr>
          <p:cNvPr id="7" name="Freeform 7"/>
          <p:cNvSpPr/>
          <p:nvPr/>
        </p:nvSpPr>
        <p:spPr>
          <a:xfrm>
            <a:off x="10287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0D02E9B-8520-D257-3CC3-DCB707CB725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395A746-77E4-D695-B3B6-C5B35611462B}"/>
              </a:ext>
            </a:extLst>
          </p:cNvPr>
          <p:cNvSpPr txBox="1"/>
          <p:nvPr/>
        </p:nvSpPr>
        <p:spPr>
          <a:xfrm>
            <a:off x="609600" y="2843"/>
            <a:ext cx="16763999" cy="1315809"/>
          </a:xfrm>
          <a:prstGeom prst="rect">
            <a:avLst/>
          </a:prstGeom>
        </p:spPr>
        <p:txBody>
          <a:bodyPr wrap="square" lIns="0" tIns="0" rIns="0" bIns="0" rtlCol="0" anchor="t">
            <a:spAutoFit/>
          </a:bodyPr>
          <a:lstStyle/>
          <a:p>
            <a:pPr marL="0" marR="0" lvl="0" indent="0"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Expungement Clinic Wrap-Up</a:t>
            </a:r>
          </a:p>
        </p:txBody>
      </p:sp>
      <p:sp>
        <p:nvSpPr>
          <p:cNvPr id="4" name="Freeform 4">
            <a:extLst>
              <a:ext uri="{FF2B5EF4-FFF2-40B4-BE49-F238E27FC236}">
                <a16:creationId xmlns:a16="http://schemas.microsoft.com/office/drawing/2014/main" id="{79140BFB-09C7-C0EF-B86D-B7D5358731C7}"/>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3">
            <a:extLst>
              <a:ext uri="{FF2B5EF4-FFF2-40B4-BE49-F238E27FC236}">
                <a16:creationId xmlns:a16="http://schemas.microsoft.com/office/drawing/2014/main" id="{15D77C49-65B3-4FFC-5E93-6DF21B39B79F}"/>
              </a:ext>
            </a:extLst>
          </p:cNvPr>
          <p:cNvSpPr txBox="1"/>
          <p:nvPr/>
        </p:nvSpPr>
        <p:spPr>
          <a:xfrm>
            <a:off x="609600" y="1638300"/>
            <a:ext cx="5867400" cy="9541073"/>
          </a:xfrm>
          <a:prstGeom prst="rect">
            <a:avLst/>
          </a:prstGeom>
        </p:spPr>
        <p:txBody>
          <a:bodyPr wrap="square" lIns="0" tIns="0" rIns="0" bIns="0" rtlCol="0" anchor="t">
            <a:spAutoFit/>
          </a:bodyPr>
          <a:lstStyle/>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File Petitions and briefs, if necessary. Upload everything to Legal Server. Make sure no retainers were missed. Check for follow-up items. Did you make promises?</a:t>
            </a: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rgbClr val="FFFFFF"/>
                </a:solidFill>
                <a:latin typeface="Public Sans" panose="020B0604020202020204" charset="0"/>
                <a:ea typeface="Public Sans"/>
                <a:cs typeface="Public Sans"/>
                <a:sym typeface="Public Sans"/>
              </a:rPr>
              <a:t>Attend court</a:t>
            </a:r>
            <a:r>
              <a:rPr lang="en-US" sz="2800" dirty="0">
                <a:solidFill>
                  <a:schemeClr val="bg1"/>
                </a:solidFill>
                <a:latin typeface="Public Sans" panose="020B0604020202020204" charset="0"/>
              </a:rPr>
              <a:t>. (Restoration). </a:t>
            </a:r>
          </a:p>
          <a:p>
            <a:pPr marL="457200" lvl="0" indent="-457200" algn="just">
              <a:spcBef>
                <a:spcPct val="0"/>
              </a:spcBef>
              <a:buFont typeface="Arial" panose="020B0604020202020204" pitchFamily="34" charset="0"/>
              <a:buChar char="•"/>
              <a:defRPr/>
            </a:pPr>
            <a:endParaRPr lang="en-US" sz="2800" dirty="0">
              <a:solidFill>
                <a:schemeClr val="bg1"/>
              </a:solidFill>
              <a:latin typeface="Public Sans" panose="020B0604020202020204" charset="0"/>
              <a:ea typeface="Public Sans"/>
              <a:cs typeface="Public Sans"/>
              <a:sym typeface="Public Sans"/>
            </a:endParaRPr>
          </a:p>
          <a:p>
            <a:pPr marL="457200" lvl="0" indent="-457200" algn="just">
              <a:spcBef>
                <a:spcPct val="0"/>
              </a:spcBef>
              <a:buFont typeface="Arial" panose="020B0604020202020204" pitchFamily="34" charset="0"/>
              <a:buChar char="•"/>
              <a:defRPr/>
            </a:pPr>
            <a:r>
              <a:rPr lang="en-US" sz="2800" dirty="0">
                <a:solidFill>
                  <a:schemeClr val="bg1"/>
                </a:solidFill>
                <a:latin typeface="Public Sans" panose="020B0604020202020204" charset="0"/>
                <a:ea typeface="Public Sans"/>
                <a:cs typeface="Public Sans"/>
                <a:sym typeface="Public Sans"/>
              </a:rPr>
              <a:t>Wait the statutory period for your petitions</a:t>
            </a:r>
            <a:r>
              <a:rPr lang="en-US" sz="2800" dirty="0">
                <a:solidFill>
                  <a:srgbClr val="FFFFFF"/>
                </a:solidFill>
                <a:latin typeface="Public Sans"/>
                <a:ea typeface="Public Sans"/>
                <a:cs typeface="Public Sans"/>
                <a:sym typeface="Public Sans"/>
              </a:rPr>
              <a:t>. Some counties are much faster than others. If they are lingering, get on it. There may be an explanation. You may need to set a hearing.</a:t>
            </a:r>
          </a:p>
          <a:p>
            <a:pPr marL="457200" lvl="0" indent="-457200" algn="just">
              <a:spcBef>
                <a:spcPct val="0"/>
              </a:spcBef>
              <a:buFont typeface="Arial" panose="020B0604020202020204" pitchFamily="34" charset="0"/>
              <a:buChar char="•"/>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Closing letter to client with Petitions (which also acts as expungement Order).  </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R="0" lvl="0" algn="just" defTabSz="914400" rtl="0" eaLnBrk="1" fontAlgn="auto" latinLnBrk="0" hangingPunct="1">
              <a:spcBef>
                <a:spcPct val="0"/>
              </a:spcBef>
              <a:spcAft>
                <a:spcPts val="0"/>
              </a:spcAft>
              <a:buClrTx/>
              <a:buSzTx/>
              <a:tabLst/>
              <a:defRPr/>
            </a:pPr>
            <a:endParaRPr lang="en-US" sz="28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p:txBody>
      </p:sp>
      <p:pic>
        <p:nvPicPr>
          <p:cNvPr id="8" name="Picture 7">
            <a:extLst>
              <a:ext uri="{FF2B5EF4-FFF2-40B4-BE49-F238E27FC236}">
                <a16:creationId xmlns:a16="http://schemas.microsoft.com/office/drawing/2014/main" id="{DFC46720-65B8-049A-CF33-1DFE1F7BE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3001" y="1612015"/>
            <a:ext cx="4674526" cy="3505895"/>
          </a:xfrm>
          <a:prstGeom prst="rect">
            <a:avLst/>
          </a:prstGeom>
        </p:spPr>
      </p:pic>
      <p:pic>
        <p:nvPicPr>
          <p:cNvPr id="10" name="Picture 9">
            <a:extLst>
              <a:ext uri="{FF2B5EF4-FFF2-40B4-BE49-F238E27FC236}">
                <a16:creationId xmlns:a16="http://schemas.microsoft.com/office/drawing/2014/main" id="{BB45F2CD-A341-DE0E-AD52-A12E766C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7307" y="1298284"/>
            <a:ext cx="7070694" cy="5303020"/>
          </a:xfrm>
          <a:prstGeom prst="rect">
            <a:avLst/>
          </a:prstGeom>
        </p:spPr>
      </p:pic>
      <p:pic>
        <p:nvPicPr>
          <p:cNvPr id="12" name="Picture 11">
            <a:extLst>
              <a:ext uri="{FF2B5EF4-FFF2-40B4-BE49-F238E27FC236}">
                <a16:creationId xmlns:a16="http://schemas.microsoft.com/office/drawing/2014/main" id="{3F7E4BCD-C8C6-0269-032F-A95AD0F3497C}"/>
              </a:ext>
            </a:extLst>
          </p:cNvPr>
          <p:cNvPicPr>
            <a:picLocks noChangeAspect="1"/>
          </p:cNvPicPr>
          <p:nvPr/>
        </p:nvPicPr>
        <p:blipFill>
          <a:blip r:embed="rId5"/>
          <a:stretch>
            <a:fillRect/>
          </a:stretch>
        </p:blipFill>
        <p:spPr>
          <a:xfrm>
            <a:off x="6776650" y="4440606"/>
            <a:ext cx="7727349" cy="5796926"/>
          </a:xfrm>
          <a:prstGeom prst="rect">
            <a:avLst/>
          </a:prstGeom>
        </p:spPr>
      </p:pic>
      <p:pic>
        <p:nvPicPr>
          <p:cNvPr id="14" name="Picture 13">
            <a:extLst>
              <a:ext uri="{FF2B5EF4-FFF2-40B4-BE49-F238E27FC236}">
                <a16:creationId xmlns:a16="http://schemas.microsoft.com/office/drawing/2014/main" id="{F5D23D13-05FE-465C-E1F9-FC60DD747E37}"/>
              </a:ext>
            </a:extLst>
          </p:cNvPr>
          <p:cNvPicPr>
            <a:picLocks noChangeAspect="1"/>
          </p:cNvPicPr>
          <p:nvPr/>
        </p:nvPicPr>
        <p:blipFill>
          <a:blip r:embed="rId6"/>
          <a:stretch>
            <a:fillRect/>
          </a:stretch>
        </p:blipFill>
        <p:spPr>
          <a:xfrm>
            <a:off x="14503999" y="5064792"/>
            <a:ext cx="3770353" cy="4118052"/>
          </a:xfrm>
          <a:prstGeom prst="rect">
            <a:avLst/>
          </a:prstGeom>
        </p:spPr>
      </p:pic>
    </p:spTree>
    <p:extLst>
      <p:ext uri="{BB962C8B-B14F-4D97-AF65-F5344CB8AC3E}">
        <p14:creationId xmlns:p14="http://schemas.microsoft.com/office/powerpoint/2010/main" val="700450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A2937B5-42B0-DBBC-4CE6-62DE59EF9F0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CFF939F-93C2-AF51-4A55-F5FD5492E5C9}"/>
              </a:ext>
            </a:extLst>
          </p:cNvPr>
          <p:cNvSpPr txBox="1"/>
          <p:nvPr/>
        </p:nvSpPr>
        <p:spPr>
          <a:xfrm>
            <a:off x="685800" y="495300"/>
            <a:ext cx="16763999" cy="1385700"/>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Pros of </a:t>
            </a:r>
            <a:r>
              <a:rPr kumimoji="0" lang="en-US" sz="8800" b="0" i="1" u="none" strike="noStrike" kern="1200" cap="none" spc="-381" normalizeH="0" baseline="0" noProof="0" dirty="0" err="1">
                <a:ln>
                  <a:noFill/>
                </a:ln>
                <a:solidFill>
                  <a:srgbClr val="FFFFFF"/>
                </a:solidFill>
                <a:effectLst/>
                <a:uLnTx/>
                <a:uFillTx/>
                <a:latin typeface="Fraunces Italics"/>
                <a:ea typeface="Fraunces Italics"/>
                <a:cs typeface="Fraunces Italics"/>
                <a:sym typeface="Fraunces Italics"/>
              </a:rPr>
              <a:t>Clini</a:t>
            </a:r>
            <a:r>
              <a:rPr lang="en-US" sz="8800" i="1" spc="-381" dirty="0">
                <a:solidFill>
                  <a:srgbClr val="FFFFFF"/>
                </a:solidFill>
                <a:latin typeface="Fraunces Italics"/>
                <a:ea typeface="Fraunces Italics"/>
                <a:cs typeface="Fraunces Italics"/>
                <a:sym typeface="Fraunces Italics"/>
              </a:rPr>
              <a:t>cs</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24935752-9869-889C-29B4-EA4BCB41B0AB}"/>
              </a:ext>
            </a:extLst>
          </p:cNvPr>
          <p:cNvSpPr txBox="1"/>
          <p:nvPr/>
        </p:nvSpPr>
        <p:spPr>
          <a:xfrm>
            <a:off x="2057400" y="2136517"/>
            <a:ext cx="14935200" cy="7386638"/>
          </a:xfrm>
          <a:prstGeom prst="rect">
            <a:avLst/>
          </a:prstGeom>
        </p:spPr>
        <p:txBody>
          <a:bodyPr wrap="square" lIns="0" tIns="0" rIns="0" bIns="0" rtlCol="0" anchor="t">
            <a:spAutoFit/>
          </a:bodyPr>
          <a:lstStyle/>
          <a:p>
            <a:pPr marL="457200" marR="0" lvl="0" indent="-457200" algn="just"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Good for branding, reputation, donors, law firms. </a:t>
            </a:r>
          </a:p>
          <a:p>
            <a:pPr marL="457200" marR="0" lvl="0" indent="-457200" algn="just"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We can touch many more clients through  clinics (volume). </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We can empower clients by giving them the tools to get divorced, for example. Clients are much more resilient than we give them credit for! And skin in the game.</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Access to justice – clients meet with attorneys who would otherwise not represent the client.</a:t>
            </a:r>
          </a:p>
          <a:p>
            <a:pPr marR="0" lvl="0" algn="just" defTabSz="914400" rtl="0" eaLnBrk="1" fontAlgn="auto" latinLnBrk="0" hangingPunct="1">
              <a:spcBef>
                <a:spcPct val="0"/>
              </a:spcBef>
              <a:spcAft>
                <a:spcPts val="0"/>
              </a:spcAft>
              <a:buClrTx/>
              <a:buSzTx/>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Often clients just need someone to talk some sense to them. They need a push past their comfort zones.</a:t>
            </a:r>
          </a:p>
          <a:p>
            <a:pPr marR="0" lvl="0" algn="just" defTabSz="914400" rtl="0" eaLnBrk="1" fontAlgn="auto" latinLnBrk="0" hangingPunct="1">
              <a:spcBef>
                <a:spcPct val="0"/>
              </a:spcBef>
              <a:spcAft>
                <a:spcPts val="0"/>
              </a:spcAft>
              <a:buClrTx/>
              <a:buSzTx/>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Opportunity to show dignity, respect to clients through clinics.</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p:txBody>
      </p:sp>
      <p:sp>
        <p:nvSpPr>
          <p:cNvPr id="4" name="Freeform 4">
            <a:extLst>
              <a:ext uri="{FF2B5EF4-FFF2-40B4-BE49-F238E27FC236}">
                <a16:creationId xmlns:a16="http://schemas.microsoft.com/office/drawing/2014/main" id="{39162AAD-0731-1A7A-0731-46DA08E9038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7214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6" name="TextBox 6"/>
          <p:cNvSpPr txBox="1"/>
          <p:nvPr/>
        </p:nvSpPr>
        <p:spPr>
          <a:xfrm>
            <a:off x="2438400" y="266700"/>
            <a:ext cx="10934700" cy="1395318"/>
          </a:xfrm>
          <a:prstGeom prst="rect">
            <a:avLst/>
          </a:prstGeom>
        </p:spPr>
        <p:txBody>
          <a:bodyPr wrap="square" lIns="0" tIns="0" rIns="0" bIns="0" rtlCol="0" anchor="t">
            <a:spAutoFit/>
          </a:bodyPr>
          <a:lstStyle/>
          <a:p>
            <a:pPr algn="ctr">
              <a:lnSpc>
                <a:spcPts val="11553"/>
              </a:lnSpc>
            </a:pPr>
            <a:r>
              <a:rPr lang="en-US" sz="8800" i="1" spc="-381" dirty="0">
                <a:solidFill>
                  <a:srgbClr val="FFFFFF"/>
                </a:solidFill>
                <a:latin typeface="Fraunces Italics"/>
                <a:ea typeface="Fraunces Italics"/>
                <a:cs typeface="Fraunces Italics"/>
                <a:sym typeface="Fraunces Italics"/>
              </a:rPr>
              <a:t>Cons of Clinics</a:t>
            </a:r>
          </a:p>
        </p:txBody>
      </p:sp>
      <p:sp>
        <p:nvSpPr>
          <p:cNvPr id="7" name="TextBox 7"/>
          <p:cNvSpPr txBox="1"/>
          <p:nvPr/>
        </p:nvSpPr>
        <p:spPr>
          <a:xfrm>
            <a:off x="2819400" y="2019300"/>
            <a:ext cx="10934700" cy="8429295"/>
          </a:xfrm>
          <a:prstGeom prst="rect">
            <a:avLst/>
          </a:prstGeom>
        </p:spPr>
        <p:txBody>
          <a:bodyPr wrap="square" lIns="0" tIns="0" rIns="0" bIns="0" rtlCol="0" anchor="t">
            <a:spAutoFit/>
          </a:bodyPr>
          <a:lstStyle/>
          <a:p>
            <a:pPr marL="457200" indent="-457200" algn="just">
              <a:spcBef>
                <a:spcPct val="0"/>
              </a:spcBef>
              <a:buFont typeface="Arial" panose="020B0604020202020204" pitchFamily="34" charset="0"/>
              <a:buChar char="•"/>
            </a:pPr>
            <a:r>
              <a:rPr lang="en-US" sz="2800" dirty="0">
                <a:solidFill>
                  <a:srgbClr val="FFFFFF"/>
                </a:solidFill>
                <a:latin typeface="Public Sans"/>
                <a:ea typeface="Public Sans"/>
                <a:cs typeface="Public Sans"/>
                <a:sym typeface="Public Sans"/>
              </a:rPr>
              <a:t>Advice will likely be inconsistent from clinic to clinic because of differing attorneys.</a:t>
            </a:r>
          </a:p>
          <a:p>
            <a:pPr marL="457200" indent="-457200" algn="just">
              <a:spcBef>
                <a:spcPct val="0"/>
              </a:spcBef>
              <a:buFont typeface="Arial" panose="020B0604020202020204" pitchFamily="34" charset="0"/>
              <a:buChar char="•"/>
            </a:pPr>
            <a:endParaRPr lang="en-US" sz="28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2800" dirty="0">
                <a:solidFill>
                  <a:srgbClr val="FFFFFF"/>
                </a:solidFill>
                <a:latin typeface="Public Sans"/>
                <a:ea typeface="Public Sans"/>
                <a:cs typeface="Public Sans"/>
                <a:sym typeface="Public Sans"/>
              </a:rPr>
              <a:t>Clinics don’t go far enough. It’s better to put time/resources into recruiting attorneys to take cases full rep or otherwise help. Clinics are a “better-than-nothing” service model, low-hanging fruit. They are nothing more than a way for Legal Aiders to feel good about themselves.</a:t>
            </a:r>
          </a:p>
          <a:p>
            <a:pPr marL="457200" indent="-457200" algn="just">
              <a:spcBef>
                <a:spcPct val="0"/>
              </a:spcBef>
              <a:buFont typeface="Arial" panose="020B0604020202020204" pitchFamily="34" charset="0"/>
              <a:buChar char="•"/>
            </a:pPr>
            <a:endParaRPr lang="en-US" sz="28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2800" dirty="0">
                <a:solidFill>
                  <a:srgbClr val="FFFFFF"/>
                </a:solidFill>
                <a:latin typeface="Public Sans"/>
                <a:ea typeface="Public Sans"/>
                <a:cs typeface="Public Sans"/>
                <a:sym typeface="Public Sans"/>
              </a:rPr>
              <a:t>Some clinic clients will be disappointed that Legal Aid is not taking their case full rep.</a:t>
            </a:r>
          </a:p>
          <a:p>
            <a:pPr marL="457200" indent="-457200" algn="just">
              <a:spcBef>
                <a:spcPct val="0"/>
              </a:spcBef>
              <a:buFont typeface="Arial" panose="020B0604020202020204" pitchFamily="34" charset="0"/>
              <a:buChar char="•"/>
            </a:pPr>
            <a:endParaRPr lang="en-US" sz="28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2800" dirty="0">
                <a:solidFill>
                  <a:srgbClr val="FFFFFF"/>
                </a:solidFill>
                <a:latin typeface="Public Sans"/>
                <a:ea typeface="Public Sans"/>
                <a:cs typeface="Public Sans"/>
                <a:sym typeface="Public Sans"/>
              </a:rPr>
              <a:t>Ongoing issues with private-bar involvement. Participation ebbs and flows.</a:t>
            </a:r>
          </a:p>
          <a:p>
            <a:pPr marL="457200" indent="-457200" algn="just">
              <a:spcBef>
                <a:spcPct val="0"/>
              </a:spcBef>
              <a:buFont typeface="Arial" panose="020B0604020202020204" pitchFamily="34" charset="0"/>
              <a:buChar char="•"/>
            </a:pPr>
            <a:endParaRPr lang="en-US" sz="28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2800" dirty="0">
                <a:solidFill>
                  <a:srgbClr val="FFFFFF"/>
                </a:solidFill>
                <a:latin typeface="Public Sans"/>
                <a:ea typeface="Public Sans"/>
                <a:cs typeface="Public Sans"/>
                <a:sym typeface="Public Sans"/>
              </a:rPr>
              <a:t>Some clients are confused about how to follow up with Legal Aid after clinic ends.</a:t>
            </a:r>
          </a:p>
          <a:p>
            <a:pPr marL="457200" indent="-457200" algn="just">
              <a:lnSpc>
                <a:spcPts val="4480"/>
              </a:lnSpc>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lnSpc>
                <a:spcPts val="4480"/>
              </a:lnSpc>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p:txBody>
      </p:sp>
      <p:sp>
        <p:nvSpPr>
          <p:cNvPr id="9" name="Freeform 9"/>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0519E7C-679E-D45E-3B09-85B3B621056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B98261C-0599-8D5C-F0FB-5AD8398EDA51}"/>
              </a:ext>
            </a:extLst>
          </p:cNvPr>
          <p:cNvSpPr txBox="1"/>
          <p:nvPr/>
        </p:nvSpPr>
        <p:spPr>
          <a:xfrm>
            <a:off x="-152400" y="419100"/>
            <a:ext cx="16763999" cy="1385700"/>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lang="en-US" sz="8800" i="1" spc="-381" dirty="0">
                <a:solidFill>
                  <a:srgbClr val="FFFFFF"/>
                </a:solidFill>
                <a:latin typeface="Fraunces Italics"/>
                <a:ea typeface="Fraunces Italics"/>
                <a:cs typeface="Fraunces Italics"/>
                <a:sym typeface="Fraunces Italics"/>
              </a:rPr>
              <a:t>Takeaways</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4" name="Freeform 4">
            <a:extLst>
              <a:ext uri="{FF2B5EF4-FFF2-40B4-BE49-F238E27FC236}">
                <a16:creationId xmlns:a16="http://schemas.microsoft.com/office/drawing/2014/main" id="{78B41F5D-D42C-D546-D9F4-A611703F2ABB}"/>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0F48374C-6695-10CA-2AE0-A55131262B1C}"/>
              </a:ext>
            </a:extLst>
          </p:cNvPr>
          <p:cNvSpPr txBox="1"/>
          <p:nvPr/>
        </p:nvSpPr>
        <p:spPr>
          <a:xfrm>
            <a:off x="2424076" y="1943100"/>
            <a:ext cx="14097000" cy="7478970"/>
          </a:xfrm>
          <a:prstGeom prst="rect">
            <a:avLst/>
          </a:prstGeom>
          <a:noFill/>
        </p:spPr>
        <p:txBody>
          <a:bodyPr wrap="square">
            <a:spAutoFit/>
          </a:bodyPr>
          <a:lstStyle/>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Find a champion like Krista and Scott Kimberly.</a:t>
            </a:r>
          </a:p>
          <a:p>
            <a:pPr marL="457200" indent="-457200" algn="just">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Be prepared for ongoing efforts to recruit private bar to clinics.</a:t>
            </a:r>
          </a:p>
          <a:p>
            <a:pPr marL="457200" indent="-457200" algn="just">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Embrace the clinic model by sending out-of-priority cases and low-lethality cases to clinic.</a:t>
            </a:r>
          </a:p>
          <a:p>
            <a:pPr marL="457200" indent="-457200" algn="just">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Try to be as full-service as possible with forms and preparing CSWs for clients.</a:t>
            </a:r>
          </a:p>
          <a:p>
            <a:pPr marL="457200" indent="-457200" algn="just">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Location, location, location. Gallatin thrives in part because Krista found a good space.</a:t>
            </a:r>
          </a:p>
          <a:p>
            <a:pPr marL="457200" indent="-457200" algn="just">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Treat the clinic like a pilot project. Don’t be afraid to make changes but embrace what is working. Stick with it and you will succeed!</a:t>
            </a:r>
          </a:p>
        </p:txBody>
      </p:sp>
    </p:spTree>
    <p:extLst>
      <p:ext uri="{BB962C8B-B14F-4D97-AF65-F5344CB8AC3E}">
        <p14:creationId xmlns:p14="http://schemas.microsoft.com/office/powerpoint/2010/main" val="3359207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rc 22">
            <a:extLst>
              <a:ext uri="{FF2B5EF4-FFF2-40B4-BE49-F238E27FC236}">
                <a16:creationId xmlns:a16="http://schemas.microsoft.com/office/drawing/2014/main" id="{4AF6520F-18C3-7C3F-BE7A-981EC0D89D41}"/>
              </a:ext>
            </a:extLst>
          </p:cNvPr>
          <p:cNvSpPr/>
          <p:nvPr/>
        </p:nvSpPr>
        <p:spPr>
          <a:xfrm rot="5400000">
            <a:off x="-3640085" y="-3632682"/>
            <a:ext cx="7280169" cy="7263594"/>
          </a:xfrm>
          <a:prstGeom prst="arc">
            <a:avLst/>
          </a:prstGeom>
          <a:solidFill>
            <a:schemeClr val="accent2"/>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dirty="0">
              <a:solidFill>
                <a:schemeClr val="accent2"/>
              </a:solidFill>
            </a:endParaRPr>
          </a:p>
        </p:txBody>
      </p:sp>
      <p:sp>
        <p:nvSpPr>
          <p:cNvPr id="7" name="Title 6">
            <a:extLst>
              <a:ext uri="{FF2B5EF4-FFF2-40B4-BE49-F238E27FC236}">
                <a16:creationId xmlns:a16="http://schemas.microsoft.com/office/drawing/2014/main" id="{330A5BFC-C134-C072-C14D-9E51A94C8E7E}"/>
              </a:ext>
            </a:extLst>
          </p:cNvPr>
          <p:cNvSpPr>
            <a:spLocks noGrp="1"/>
          </p:cNvSpPr>
          <p:nvPr>
            <p:ph type="title"/>
          </p:nvPr>
        </p:nvSpPr>
        <p:spPr>
          <a:xfrm>
            <a:off x="1580493" y="1621536"/>
            <a:ext cx="16006572" cy="1152144"/>
          </a:xfrm>
        </p:spPr>
        <p:txBody>
          <a:bodyPr>
            <a:normAutofit/>
          </a:bodyPr>
          <a:lstStyle/>
          <a:p>
            <a:r>
              <a:rPr lang="en-US" dirty="0">
                <a:solidFill>
                  <a:schemeClr val="accent1"/>
                </a:solidFill>
                <a:latin typeface="Arial" panose="020B0604020202020204" pitchFamily="34" charset="0"/>
                <a:cs typeface="Arial" panose="020B0604020202020204" pitchFamily="34" charset="0"/>
              </a:rPr>
              <a:t>TIMELINE For Non-Expungement Clinic</a:t>
            </a:r>
          </a:p>
        </p:txBody>
      </p:sp>
      <p:sp>
        <p:nvSpPr>
          <p:cNvPr id="56" name="Text Placeholder 55">
            <a:extLst>
              <a:ext uri="{FF2B5EF4-FFF2-40B4-BE49-F238E27FC236}">
                <a16:creationId xmlns:a16="http://schemas.microsoft.com/office/drawing/2014/main" id="{42027341-30B3-44DB-373E-60B96EBF2043}"/>
              </a:ext>
            </a:extLst>
          </p:cNvPr>
          <p:cNvSpPr>
            <a:spLocks noGrp="1"/>
          </p:cNvSpPr>
          <p:nvPr>
            <p:ph type="body" idx="1"/>
          </p:nvPr>
        </p:nvSpPr>
        <p:spPr/>
        <p:txBody>
          <a:bodyPr/>
          <a:lstStyle/>
          <a:p>
            <a:pPr lvl="0"/>
            <a:r>
              <a:rPr lang="en-US" sz="2550" dirty="0">
                <a:solidFill>
                  <a:schemeClr val="tx1"/>
                </a:solidFill>
                <a:latin typeface="Palatino"/>
              </a:rPr>
              <a:t>2-3 months out</a:t>
            </a:r>
          </a:p>
        </p:txBody>
      </p:sp>
      <p:sp>
        <p:nvSpPr>
          <p:cNvPr id="57" name="Text Placeholder 56">
            <a:extLst>
              <a:ext uri="{FF2B5EF4-FFF2-40B4-BE49-F238E27FC236}">
                <a16:creationId xmlns:a16="http://schemas.microsoft.com/office/drawing/2014/main" id="{49B99446-8DB8-EAE8-ADEB-8E02F160B106}"/>
              </a:ext>
            </a:extLst>
          </p:cNvPr>
          <p:cNvSpPr>
            <a:spLocks noGrp="1"/>
          </p:cNvSpPr>
          <p:nvPr>
            <p:ph type="body" sz="quarter" idx="3"/>
          </p:nvPr>
        </p:nvSpPr>
        <p:spPr/>
        <p:txBody>
          <a:bodyPr/>
          <a:lstStyle/>
          <a:p>
            <a:pPr lvl="0"/>
            <a:r>
              <a:rPr lang="en-US" dirty="0">
                <a:solidFill>
                  <a:schemeClr val="bg1"/>
                </a:solidFill>
                <a:latin typeface="Palatino"/>
              </a:rPr>
              <a:t>4-6 Weeks OUt</a:t>
            </a:r>
          </a:p>
        </p:txBody>
      </p:sp>
      <p:sp>
        <p:nvSpPr>
          <p:cNvPr id="59" name="Text Placeholder 58">
            <a:extLst>
              <a:ext uri="{FF2B5EF4-FFF2-40B4-BE49-F238E27FC236}">
                <a16:creationId xmlns:a16="http://schemas.microsoft.com/office/drawing/2014/main" id="{9348E88D-CFB1-4BF1-41EC-723BBD602AF2}"/>
              </a:ext>
            </a:extLst>
          </p:cNvPr>
          <p:cNvSpPr>
            <a:spLocks noGrp="1"/>
          </p:cNvSpPr>
          <p:nvPr>
            <p:ph type="body" sz="quarter" idx="15"/>
          </p:nvPr>
        </p:nvSpPr>
        <p:spPr/>
        <p:txBody>
          <a:bodyPr/>
          <a:lstStyle/>
          <a:p>
            <a:pPr lvl="0"/>
            <a:r>
              <a:rPr lang="en-US" dirty="0">
                <a:solidFill>
                  <a:schemeClr val="bg1"/>
                </a:solidFill>
                <a:latin typeface="Palatino"/>
              </a:rPr>
              <a:t>Day of clinic</a:t>
            </a:r>
          </a:p>
        </p:txBody>
      </p:sp>
      <p:sp>
        <p:nvSpPr>
          <p:cNvPr id="60" name="Text Placeholder 59">
            <a:extLst>
              <a:ext uri="{FF2B5EF4-FFF2-40B4-BE49-F238E27FC236}">
                <a16:creationId xmlns:a16="http://schemas.microsoft.com/office/drawing/2014/main" id="{E1B218F5-E615-C534-C7FC-E55781596535}"/>
              </a:ext>
            </a:extLst>
          </p:cNvPr>
          <p:cNvSpPr>
            <a:spLocks noGrp="1"/>
          </p:cNvSpPr>
          <p:nvPr>
            <p:ph type="body" sz="quarter" idx="17"/>
          </p:nvPr>
        </p:nvSpPr>
        <p:spPr/>
        <p:txBody>
          <a:bodyPr/>
          <a:lstStyle/>
          <a:p>
            <a:pPr lvl="0"/>
            <a:r>
              <a:rPr lang="en-US" dirty="0">
                <a:solidFill>
                  <a:schemeClr val="tx1"/>
                </a:solidFill>
                <a:latin typeface="Palatino"/>
              </a:rPr>
              <a:t>After clinic</a:t>
            </a:r>
          </a:p>
        </p:txBody>
      </p:sp>
      <p:sp>
        <p:nvSpPr>
          <p:cNvPr id="24" name="Text Placeholder 23">
            <a:extLst>
              <a:ext uri="{FF2B5EF4-FFF2-40B4-BE49-F238E27FC236}">
                <a16:creationId xmlns:a16="http://schemas.microsoft.com/office/drawing/2014/main" id="{A3BF8E55-B2B9-104D-F277-08902534735D}"/>
              </a:ext>
            </a:extLst>
          </p:cNvPr>
          <p:cNvSpPr>
            <a:spLocks noGrp="1"/>
          </p:cNvSpPr>
          <p:nvPr>
            <p:ph type="body" sz="quarter" idx="18"/>
          </p:nvPr>
        </p:nvSpPr>
        <p:spPr>
          <a:xfrm>
            <a:off x="861372" y="6286062"/>
            <a:ext cx="3323358" cy="1193292"/>
          </a:xfrm>
        </p:spPr>
        <p:txBody>
          <a:bodyPr/>
          <a:lstStyle/>
          <a:p>
            <a:pPr marL="514350" indent="-514350" algn="l">
              <a:buAutoNum type="arabicPeriod"/>
            </a:pPr>
            <a:r>
              <a:rPr lang="en-US" sz="2100" dirty="0">
                <a:latin typeface="Palatino"/>
              </a:rPr>
              <a:t>Clinic Venue</a:t>
            </a:r>
          </a:p>
          <a:p>
            <a:pPr marL="514350" indent="-514350" algn="l">
              <a:buAutoNum type="arabicPeriod"/>
            </a:pPr>
            <a:r>
              <a:rPr lang="en-US" sz="2100" dirty="0">
                <a:latin typeface="Palatino"/>
              </a:rPr>
              <a:t>Expectation for client turnout/capacity</a:t>
            </a:r>
          </a:p>
          <a:p>
            <a:pPr marL="514350" indent="-514350" algn="l">
              <a:buAutoNum type="arabicPeriod"/>
            </a:pPr>
            <a:r>
              <a:rPr lang="en-US" sz="2100" dirty="0">
                <a:latin typeface="Palatino"/>
              </a:rPr>
              <a:t>Sign-Up only or Walk-Ins?</a:t>
            </a:r>
          </a:p>
          <a:p>
            <a:pPr marL="514350" indent="-514350" algn="l">
              <a:buAutoNum type="arabicPeriod"/>
            </a:pPr>
            <a:r>
              <a:rPr lang="en-US" sz="2100" dirty="0">
                <a:latin typeface="Palatino"/>
              </a:rPr>
              <a:t>Will there be a training or CLE?</a:t>
            </a:r>
          </a:p>
          <a:p>
            <a:pPr marL="514350" indent="-514350" algn="l">
              <a:buAutoNum type="arabicPeriod"/>
            </a:pPr>
            <a:r>
              <a:rPr lang="en-US" sz="2100" dirty="0">
                <a:latin typeface="Palatino"/>
              </a:rPr>
              <a:t>Identify Co-Hosts and Partners</a:t>
            </a:r>
          </a:p>
        </p:txBody>
      </p:sp>
      <p:sp>
        <p:nvSpPr>
          <p:cNvPr id="25" name="Text Placeholder 24">
            <a:extLst>
              <a:ext uri="{FF2B5EF4-FFF2-40B4-BE49-F238E27FC236}">
                <a16:creationId xmlns:a16="http://schemas.microsoft.com/office/drawing/2014/main" id="{BCE9DA14-62AB-A857-6387-1F5D330B3F36}"/>
              </a:ext>
            </a:extLst>
          </p:cNvPr>
          <p:cNvSpPr>
            <a:spLocks noGrp="1"/>
          </p:cNvSpPr>
          <p:nvPr>
            <p:ph type="body" sz="quarter" idx="19"/>
          </p:nvPr>
        </p:nvSpPr>
        <p:spPr>
          <a:xfrm>
            <a:off x="4414214" y="6241104"/>
            <a:ext cx="3177194" cy="1193292"/>
          </a:xfrm>
        </p:spPr>
        <p:txBody>
          <a:bodyPr/>
          <a:lstStyle/>
          <a:p>
            <a:pPr marL="514350" indent="-514350" algn="l">
              <a:buAutoNum type="arabicPeriod"/>
            </a:pPr>
            <a:r>
              <a:rPr lang="en-US" sz="2100" dirty="0">
                <a:latin typeface="Palatino"/>
              </a:rPr>
              <a:t>Have flier prepared at 6-week mark</a:t>
            </a:r>
          </a:p>
          <a:p>
            <a:pPr marL="514350" indent="-514350" algn="l">
              <a:buAutoNum type="arabicPeriod"/>
            </a:pPr>
            <a:r>
              <a:rPr lang="en-US" sz="2100" dirty="0">
                <a:latin typeface="Palatino"/>
              </a:rPr>
              <a:t>Send prepared flier to communications—allow 2 weeks communications</a:t>
            </a:r>
          </a:p>
          <a:p>
            <a:pPr marL="514350" indent="-514350" algn="l">
              <a:buAutoNum type="arabicPeriod"/>
            </a:pPr>
            <a:r>
              <a:rPr lang="en-US" sz="2100" dirty="0">
                <a:latin typeface="Palatino"/>
              </a:rPr>
              <a:t>Begin advertising at least 4 weeks ahead</a:t>
            </a:r>
          </a:p>
          <a:p>
            <a:pPr marL="514350" indent="-514350" algn="l">
              <a:buAutoNum type="arabicPeriod"/>
            </a:pPr>
            <a:r>
              <a:rPr lang="en-US" sz="2100" dirty="0">
                <a:latin typeface="Palatino"/>
              </a:rPr>
              <a:t>Intake Responsibility</a:t>
            </a:r>
          </a:p>
          <a:p>
            <a:pPr marL="514350" indent="-514350">
              <a:buAutoNum type="arabicPeriod"/>
            </a:pPr>
            <a:endParaRPr lang="en-US" sz="2100" dirty="0">
              <a:latin typeface="Palatino"/>
            </a:endParaRPr>
          </a:p>
        </p:txBody>
      </p:sp>
      <p:sp>
        <p:nvSpPr>
          <p:cNvPr id="26" name="Text Placeholder 25">
            <a:extLst>
              <a:ext uri="{FF2B5EF4-FFF2-40B4-BE49-F238E27FC236}">
                <a16:creationId xmlns:a16="http://schemas.microsoft.com/office/drawing/2014/main" id="{710CB940-D45B-59F1-06E5-9CC94100EF05}"/>
              </a:ext>
            </a:extLst>
          </p:cNvPr>
          <p:cNvSpPr>
            <a:spLocks noGrp="1"/>
          </p:cNvSpPr>
          <p:nvPr>
            <p:ph type="body" sz="quarter" idx="20"/>
          </p:nvPr>
        </p:nvSpPr>
        <p:spPr>
          <a:xfrm>
            <a:off x="7799702" y="6238056"/>
            <a:ext cx="2990088" cy="1193292"/>
          </a:xfrm>
        </p:spPr>
        <p:txBody>
          <a:bodyPr/>
          <a:lstStyle/>
          <a:p>
            <a:pPr marL="514350" indent="-514350" algn="l">
              <a:buAutoNum type="arabicPeriod"/>
            </a:pPr>
            <a:r>
              <a:rPr lang="en-US" sz="2100" dirty="0">
                <a:latin typeface="Palatino"/>
              </a:rPr>
              <a:t>Have a list of volunteers, both attorney and non-attorney (if needed)</a:t>
            </a:r>
          </a:p>
          <a:p>
            <a:pPr marL="514350" indent="-514350" algn="l">
              <a:buAutoNum type="arabicPeriod"/>
            </a:pPr>
            <a:r>
              <a:rPr lang="en-US" sz="2100" dirty="0">
                <a:latin typeface="Palatino"/>
              </a:rPr>
              <a:t>Send emails/make phone calls to confirm attendance for clients &amp; volunteers</a:t>
            </a:r>
          </a:p>
          <a:p>
            <a:pPr marL="514350" indent="-514350">
              <a:buAutoNum type="arabicPeriod"/>
            </a:pPr>
            <a:endParaRPr lang="en-US" sz="2100" dirty="0">
              <a:latin typeface="Palatino"/>
            </a:endParaRPr>
          </a:p>
        </p:txBody>
      </p:sp>
      <p:sp>
        <p:nvSpPr>
          <p:cNvPr id="27" name="Text Placeholder 26">
            <a:extLst>
              <a:ext uri="{FF2B5EF4-FFF2-40B4-BE49-F238E27FC236}">
                <a16:creationId xmlns:a16="http://schemas.microsoft.com/office/drawing/2014/main" id="{A0DA38E3-68A2-4FF9-022B-BA0DF832B1DB}"/>
              </a:ext>
            </a:extLst>
          </p:cNvPr>
          <p:cNvSpPr>
            <a:spLocks noGrp="1"/>
          </p:cNvSpPr>
          <p:nvPr>
            <p:ph type="body" sz="quarter" idx="21"/>
          </p:nvPr>
        </p:nvSpPr>
        <p:spPr>
          <a:xfrm>
            <a:off x="10914767" y="6229463"/>
            <a:ext cx="3260871" cy="1193292"/>
          </a:xfrm>
        </p:spPr>
        <p:txBody>
          <a:bodyPr/>
          <a:lstStyle/>
          <a:p>
            <a:pPr marL="514350" indent="-514350" algn="l">
              <a:buAutoNum type="arabicPeriod"/>
            </a:pPr>
            <a:r>
              <a:rPr lang="en-US" sz="2100" dirty="0">
                <a:latin typeface="Palatino"/>
              </a:rPr>
              <a:t>Arrive at least 45 minutes early</a:t>
            </a:r>
          </a:p>
          <a:p>
            <a:pPr marL="514350" indent="-514350" algn="l">
              <a:buAutoNum type="arabicPeriod"/>
            </a:pPr>
            <a:r>
              <a:rPr lang="en-US" sz="2100" dirty="0">
                <a:latin typeface="Palatino"/>
              </a:rPr>
              <a:t>Staff should wear Legal Aid clothing</a:t>
            </a:r>
          </a:p>
          <a:p>
            <a:pPr marL="514350" indent="-514350" algn="l">
              <a:buAutoNum type="arabicPeriod"/>
            </a:pPr>
            <a:r>
              <a:rPr lang="en-US" sz="2100" dirty="0">
                <a:latin typeface="Palatino"/>
              </a:rPr>
              <a:t>Bring legal aid display materials</a:t>
            </a:r>
          </a:p>
          <a:p>
            <a:pPr marL="514350" indent="-514350" algn="l">
              <a:buAutoNum type="arabicPeriod"/>
            </a:pPr>
            <a:r>
              <a:rPr lang="en-US" sz="2100" dirty="0">
                <a:latin typeface="Palatino"/>
              </a:rPr>
              <a:t>Initiate sign-in and intake process (if applicable) </a:t>
            </a:r>
          </a:p>
        </p:txBody>
      </p:sp>
      <p:sp>
        <p:nvSpPr>
          <p:cNvPr id="28" name="Text Placeholder 27">
            <a:extLst>
              <a:ext uri="{FF2B5EF4-FFF2-40B4-BE49-F238E27FC236}">
                <a16:creationId xmlns:a16="http://schemas.microsoft.com/office/drawing/2014/main" id="{B72BD1AE-7290-BA6E-18FB-8181C0D13E7C}"/>
              </a:ext>
            </a:extLst>
          </p:cNvPr>
          <p:cNvSpPr>
            <a:spLocks noGrp="1"/>
          </p:cNvSpPr>
          <p:nvPr>
            <p:ph type="body" sz="quarter" idx="22"/>
          </p:nvPr>
        </p:nvSpPr>
        <p:spPr>
          <a:xfrm>
            <a:off x="14321444" y="6229463"/>
            <a:ext cx="2990088" cy="1193292"/>
          </a:xfrm>
        </p:spPr>
        <p:txBody>
          <a:bodyPr/>
          <a:lstStyle/>
          <a:p>
            <a:pPr marL="514350" indent="-514350" algn="l">
              <a:buAutoNum type="arabicPeriod"/>
            </a:pPr>
            <a:r>
              <a:rPr lang="en-US" sz="2100" dirty="0">
                <a:latin typeface="Palatino"/>
              </a:rPr>
              <a:t>Make necessary entries/updates on Legal Server</a:t>
            </a:r>
          </a:p>
          <a:p>
            <a:pPr marL="514350" indent="-514350" algn="l">
              <a:buAutoNum type="arabicPeriod"/>
            </a:pPr>
            <a:r>
              <a:rPr lang="en-US" sz="2100" dirty="0">
                <a:latin typeface="Palatino"/>
              </a:rPr>
              <a:t>Send thank </a:t>
            </a:r>
            <a:r>
              <a:rPr lang="en-US" sz="2100" dirty="0" err="1">
                <a:latin typeface="Palatino"/>
              </a:rPr>
              <a:t>you’s</a:t>
            </a:r>
            <a:r>
              <a:rPr lang="en-US" sz="2100" dirty="0">
                <a:latin typeface="Palatino"/>
              </a:rPr>
              <a:t> to volunteers and clients</a:t>
            </a:r>
          </a:p>
          <a:p>
            <a:pPr marL="514350" indent="-514350" algn="l">
              <a:buAutoNum type="arabicPeriod"/>
            </a:pPr>
            <a:r>
              <a:rPr lang="en-US" sz="2100" dirty="0">
                <a:latin typeface="Palatino"/>
              </a:rPr>
              <a:t>File CLE hours for attorneys</a:t>
            </a:r>
          </a:p>
        </p:txBody>
      </p:sp>
      <p:sp>
        <p:nvSpPr>
          <p:cNvPr id="58" name="Text Placeholder 57">
            <a:extLst>
              <a:ext uri="{FF2B5EF4-FFF2-40B4-BE49-F238E27FC236}">
                <a16:creationId xmlns:a16="http://schemas.microsoft.com/office/drawing/2014/main" id="{4F1381C5-2C37-6542-2CC4-2EBF6B0C41D4}"/>
              </a:ext>
            </a:extLst>
          </p:cNvPr>
          <p:cNvSpPr>
            <a:spLocks noGrp="1"/>
          </p:cNvSpPr>
          <p:nvPr>
            <p:ph type="body" sz="quarter" idx="13"/>
          </p:nvPr>
        </p:nvSpPr>
        <p:spPr/>
        <p:txBody>
          <a:bodyPr/>
          <a:lstStyle/>
          <a:p>
            <a:pPr lvl="0"/>
            <a:r>
              <a:rPr lang="en-US" dirty="0">
                <a:solidFill>
                  <a:schemeClr val="tx1"/>
                </a:solidFill>
                <a:latin typeface="Palatino"/>
              </a:rPr>
              <a:t>1-3 Weeks Out</a:t>
            </a:r>
          </a:p>
        </p:txBody>
      </p:sp>
      <p:sp>
        <p:nvSpPr>
          <p:cNvPr id="139" name="Rectangle 138" descr="Timeline marker">
            <a:extLst>
              <a:ext uri="{FF2B5EF4-FFF2-40B4-BE49-F238E27FC236}">
                <a16:creationId xmlns:a16="http://schemas.microsoft.com/office/drawing/2014/main" id="{632DC974-3AFC-3B05-984D-8920F2613BAB}"/>
              </a:ext>
            </a:extLst>
          </p:cNvPr>
          <p:cNvSpPr/>
          <p:nvPr/>
        </p:nvSpPr>
        <p:spPr>
          <a:xfrm rot="16200000">
            <a:off x="2461819" y="5768993"/>
            <a:ext cx="122465" cy="391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1" name="Rectangle 140" descr="Timeline marker">
            <a:extLst>
              <a:ext uri="{FF2B5EF4-FFF2-40B4-BE49-F238E27FC236}">
                <a16:creationId xmlns:a16="http://schemas.microsoft.com/office/drawing/2014/main" id="{F2040969-B583-70C1-87C1-D19C7BB276E9}"/>
              </a:ext>
            </a:extLst>
          </p:cNvPr>
          <p:cNvSpPr/>
          <p:nvPr/>
        </p:nvSpPr>
        <p:spPr>
          <a:xfrm rot="16200000">
            <a:off x="5745635" y="5685281"/>
            <a:ext cx="122465" cy="39188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3" name="Rectangle 142" descr="Timeline marker">
            <a:extLst>
              <a:ext uri="{FF2B5EF4-FFF2-40B4-BE49-F238E27FC236}">
                <a16:creationId xmlns:a16="http://schemas.microsoft.com/office/drawing/2014/main" id="{916357F2-DD2F-AE73-F0FE-19F36A996C0A}"/>
              </a:ext>
            </a:extLst>
          </p:cNvPr>
          <p:cNvSpPr/>
          <p:nvPr/>
        </p:nvSpPr>
        <p:spPr>
          <a:xfrm rot="16200000">
            <a:off x="9096886" y="5699672"/>
            <a:ext cx="122465" cy="391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5" name="Rectangle 144" descr="Timeline marker">
            <a:extLst>
              <a:ext uri="{FF2B5EF4-FFF2-40B4-BE49-F238E27FC236}">
                <a16:creationId xmlns:a16="http://schemas.microsoft.com/office/drawing/2014/main" id="{061F8191-7958-A3B6-D754-56FAB2742504}"/>
              </a:ext>
            </a:extLst>
          </p:cNvPr>
          <p:cNvSpPr/>
          <p:nvPr/>
        </p:nvSpPr>
        <p:spPr>
          <a:xfrm rot="16200000">
            <a:off x="12419905" y="5649494"/>
            <a:ext cx="122465" cy="39188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7" name="Rectangle 146" descr="Timeline marker">
            <a:extLst>
              <a:ext uri="{FF2B5EF4-FFF2-40B4-BE49-F238E27FC236}">
                <a16:creationId xmlns:a16="http://schemas.microsoft.com/office/drawing/2014/main" id="{FA6C0651-6CD9-1742-F030-13CC2F6DAC2F}"/>
              </a:ext>
            </a:extLst>
          </p:cNvPr>
          <p:cNvSpPr/>
          <p:nvPr/>
        </p:nvSpPr>
        <p:spPr>
          <a:xfrm rot="16200000">
            <a:off x="15731953" y="5632690"/>
            <a:ext cx="122465" cy="391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8" name="Arc 17">
            <a:extLst>
              <a:ext uri="{FF2B5EF4-FFF2-40B4-BE49-F238E27FC236}">
                <a16:creationId xmlns:a16="http://schemas.microsoft.com/office/drawing/2014/main" id="{26D231B9-C009-19E4-ABCC-3010AC88D924}"/>
              </a:ext>
            </a:extLst>
          </p:cNvPr>
          <p:cNvSpPr/>
          <p:nvPr/>
        </p:nvSpPr>
        <p:spPr>
          <a:xfrm rot="5400000">
            <a:off x="-2188431" y="-2113692"/>
            <a:ext cx="4376861" cy="4225616"/>
          </a:xfrm>
          <a:prstGeom prst="arc">
            <a:avLst/>
          </a:prstGeom>
          <a:solidFill>
            <a:schemeClr val="accent1"/>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p>
        </p:txBody>
      </p:sp>
      <p:sp>
        <p:nvSpPr>
          <p:cNvPr id="29" name="Oval 28">
            <a:extLst>
              <a:ext uri="{FF2B5EF4-FFF2-40B4-BE49-F238E27FC236}">
                <a16:creationId xmlns:a16="http://schemas.microsoft.com/office/drawing/2014/main" id="{D04339C9-5FA7-681D-762D-B42BD62EB409}"/>
              </a:ext>
            </a:extLst>
          </p:cNvPr>
          <p:cNvSpPr/>
          <p:nvPr/>
        </p:nvSpPr>
        <p:spPr>
          <a:xfrm>
            <a:off x="1894151" y="1950720"/>
            <a:ext cx="1095630" cy="1152144"/>
          </a:xfrm>
          <a:prstGeom prst="ellipse">
            <a:avLst/>
          </a:prstGeom>
          <a:solidFill>
            <a:srgbClr val="D6D4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4"/>
              </a:solidFill>
            </a:endParaRPr>
          </a:p>
        </p:txBody>
      </p:sp>
      <p:pic>
        <p:nvPicPr>
          <p:cNvPr id="36" name="Picture 2" descr="Logo&#10;&#10;Description automatically generated">
            <a:extLst>
              <a:ext uri="{FF2B5EF4-FFF2-40B4-BE49-F238E27FC236}">
                <a16:creationId xmlns:a16="http://schemas.microsoft.com/office/drawing/2014/main" id="{7306E901-BA9A-037B-EFA9-9F8719C7D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5574" y="448806"/>
            <a:ext cx="1631915" cy="1290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887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0A5BFC-C134-C072-C14D-9E51A94C8E7E}"/>
              </a:ext>
            </a:extLst>
          </p:cNvPr>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Clinic Building Blocks</a:t>
            </a:r>
          </a:p>
        </p:txBody>
      </p:sp>
      <p:sp>
        <p:nvSpPr>
          <p:cNvPr id="19" name="Text Placeholder 18">
            <a:extLst>
              <a:ext uri="{FF2B5EF4-FFF2-40B4-BE49-F238E27FC236}">
                <a16:creationId xmlns:a16="http://schemas.microsoft.com/office/drawing/2014/main" id="{270C77AB-7E91-84A6-3E62-DAB80E1E4481}"/>
              </a:ext>
            </a:extLst>
          </p:cNvPr>
          <p:cNvSpPr>
            <a:spLocks noGrp="1"/>
          </p:cNvSpPr>
          <p:nvPr>
            <p:ph type="body" idx="1"/>
          </p:nvPr>
        </p:nvSpPr>
        <p:spPr/>
        <p:txBody>
          <a:bodyPr/>
          <a:lstStyle/>
          <a:p>
            <a:pPr lvl="0"/>
            <a:r>
              <a:rPr lang="en-US" dirty="0">
                <a:solidFill>
                  <a:schemeClr val="tx1"/>
                </a:solidFill>
                <a:latin typeface="Palatino"/>
              </a:rPr>
              <a:t>Planning</a:t>
            </a:r>
          </a:p>
        </p:txBody>
      </p:sp>
      <p:pic>
        <p:nvPicPr>
          <p:cNvPr id="292" name="Picture Placeholder 291" descr="checklist icon">
            <a:extLst>
              <a:ext uri="{FF2B5EF4-FFF2-40B4-BE49-F238E27FC236}">
                <a16:creationId xmlns:a16="http://schemas.microsoft.com/office/drawing/2014/main" id="{8167DB44-EDED-0971-E35D-A5FA1E47C215}"/>
              </a:ext>
            </a:extLst>
          </p:cNvPr>
          <p:cNvPicPr>
            <a:picLocks noGrp="1" noChangeAspect="1"/>
          </p:cNvPicPr>
          <p:nvPr>
            <p:ph type="pic" sz="quarter" idx="23"/>
          </p:nvPr>
        </p:nvPicPr>
        <p:blipFill rotWithShape="1">
          <a:blip r:embed="rId2">
            <a:duotone>
              <a:prstClr val="black"/>
              <a:schemeClr val="accent2">
                <a:tint val="45000"/>
                <a:satMod val="400000"/>
              </a:schemeClr>
            </a:duotone>
            <a:alphaModFix/>
            <a:extLst>
              <a:ext uri="{BEBA8EAE-BF5A-486C-A8C5-ECC9F3942E4B}">
                <a14:imgProps xmlns:a14="http://schemas.microsoft.com/office/drawing/2010/main">
                  <a14:imgLayer r:embed="rId3">
                    <a14:imgEffect>
                      <a14:saturation sat="0"/>
                    </a14:imgEffect>
                  </a14:imgLayer>
                </a14:imgProps>
              </a:ext>
            </a:extLst>
          </a:blip>
          <a:srcRect/>
          <a:stretch/>
        </p:blipFill>
        <p:spPr>
          <a:solidFill>
            <a:schemeClr val="tx2"/>
          </a:solidFill>
        </p:spPr>
      </p:pic>
      <p:sp>
        <p:nvSpPr>
          <p:cNvPr id="24" name="Text Placeholder 23">
            <a:extLst>
              <a:ext uri="{FF2B5EF4-FFF2-40B4-BE49-F238E27FC236}">
                <a16:creationId xmlns:a16="http://schemas.microsoft.com/office/drawing/2014/main" id="{A3BF8E55-B2B9-104D-F277-08902534735D}"/>
              </a:ext>
            </a:extLst>
          </p:cNvPr>
          <p:cNvSpPr>
            <a:spLocks noGrp="1"/>
          </p:cNvSpPr>
          <p:nvPr>
            <p:ph type="body" sz="quarter" idx="18"/>
          </p:nvPr>
        </p:nvSpPr>
        <p:spPr/>
        <p:txBody>
          <a:bodyPr/>
          <a:lstStyle/>
          <a:p>
            <a:pPr lvl="0"/>
            <a:r>
              <a:rPr lang="en-US" dirty="0">
                <a:solidFill>
                  <a:schemeClr val="bg1"/>
                </a:solidFill>
                <a:latin typeface="Palatino"/>
              </a:rPr>
              <a:t>Virtual or In-Person?</a:t>
            </a:r>
          </a:p>
          <a:p>
            <a:pPr lvl="0"/>
            <a:r>
              <a:rPr lang="en-US" dirty="0">
                <a:solidFill>
                  <a:schemeClr val="bg1"/>
                </a:solidFill>
                <a:latin typeface="Palatino"/>
              </a:rPr>
              <a:t>What part of Tennessee?</a:t>
            </a:r>
          </a:p>
          <a:p>
            <a:pPr lvl="0"/>
            <a:r>
              <a:rPr lang="en-US" dirty="0">
                <a:solidFill>
                  <a:schemeClr val="bg1"/>
                </a:solidFill>
                <a:latin typeface="Palatino"/>
              </a:rPr>
              <a:t>Logistics</a:t>
            </a:r>
          </a:p>
        </p:txBody>
      </p:sp>
      <p:sp>
        <p:nvSpPr>
          <p:cNvPr id="20" name="Text Placeholder 19">
            <a:extLst>
              <a:ext uri="{FF2B5EF4-FFF2-40B4-BE49-F238E27FC236}">
                <a16:creationId xmlns:a16="http://schemas.microsoft.com/office/drawing/2014/main" id="{15DD9AC8-4A5F-70DB-AA68-C461059D81A1}"/>
              </a:ext>
            </a:extLst>
          </p:cNvPr>
          <p:cNvSpPr>
            <a:spLocks noGrp="1"/>
          </p:cNvSpPr>
          <p:nvPr>
            <p:ph type="body" sz="quarter" idx="3"/>
          </p:nvPr>
        </p:nvSpPr>
        <p:spPr>
          <a:ln>
            <a:solidFill>
              <a:schemeClr val="accent1"/>
            </a:solidFill>
          </a:ln>
        </p:spPr>
        <p:txBody>
          <a:bodyPr wrap="square"/>
          <a:lstStyle/>
          <a:p>
            <a:r>
              <a:rPr lang="en-US" dirty="0">
                <a:solidFill>
                  <a:schemeClr val="tx1"/>
                </a:solidFill>
                <a:latin typeface="Palatino"/>
              </a:rPr>
              <a:t>MARKETING</a:t>
            </a:r>
          </a:p>
          <a:p>
            <a:endParaRPr lang="en-US" dirty="0"/>
          </a:p>
        </p:txBody>
      </p:sp>
      <p:pic>
        <p:nvPicPr>
          <p:cNvPr id="290" name="Picture Placeholder 289" descr="person with loud speaker icon">
            <a:extLst>
              <a:ext uri="{FF2B5EF4-FFF2-40B4-BE49-F238E27FC236}">
                <a16:creationId xmlns:a16="http://schemas.microsoft.com/office/drawing/2014/main" id="{E63515FB-9439-CCAE-C220-6F0E5ECB75E8}"/>
              </a:ext>
            </a:extLst>
          </p:cNvPr>
          <p:cNvPicPr>
            <a:picLocks noGrp="1" noChangeAspect="1"/>
          </p:cNvPicPr>
          <p:nvPr>
            <p:ph type="pic" sz="quarter" idx="27"/>
          </p:nvPr>
        </p:nvPicPr>
        <p:blipFill rotWithShape="1">
          <a:blip r:embed="rId4">
            <a:duotone>
              <a:prstClr val="black"/>
              <a:schemeClr val="accent1">
                <a:tint val="45000"/>
                <a:satMod val="400000"/>
              </a:schemeClr>
            </a:duotone>
          </a:blip>
          <a:srcRect t="113" b="113"/>
          <a:stretch/>
        </p:blipFill>
        <p:spPr/>
      </p:pic>
      <p:sp>
        <p:nvSpPr>
          <p:cNvPr id="25" name="Text Placeholder 24">
            <a:extLst>
              <a:ext uri="{FF2B5EF4-FFF2-40B4-BE49-F238E27FC236}">
                <a16:creationId xmlns:a16="http://schemas.microsoft.com/office/drawing/2014/main" id="{BCE9DA14-62AB-A857-6387-1F5D330B3F36}"/>
              </a:ext>
            </a:extLst>
          </p:cNvPr>
          <p:cNvSpPr>
            <a:spLocks noGrp="1"/>
          </p:cNvSpPr>
          <p:nvPr>
            <p:ph type="body" sz="quarter" idx="19"/>
          </p:nvPr>
        </p:nvSpPr>
        <p:spPr/>
        <p:txBody>
          <a:bodyPr/>
          <a:lstStyle/>
          <a:p>
            <a:pPr lvl="0"/>
            <a:r>
              <a:rPr lang="en-US" dirty="0">
                <a:solidFill>
                  <a:schemeClr val="accent1"/>
                </a:solidFill>
                <a:latin typeface="Palatino"/>
              </a:rPr>
              <a:t>Fliers, Client Outreach, Sign-Ups vs Walk-Ins</a:t>
            </a:r>
          </a:p>
        </p:txBody>
      </p:sp>
      <p:sp>
        <p:nvSpPr>
          <p:cNvPr id="21" name="Text Placeholder 20">
            <a:extLst>
              <a:ext uri="{FF2B5EF4-FFF2-40B4-BE49-F238E27FC236}">
                <a16:creationId xmlns:a16="http://schemas.microsoft.com/office/drawing/2014/main" id="{A28A203B-0CF0-2AB0-5F54-07C8E3003918}"/>
              </a:ext>
            </a:extLst>
          </p:cNvPr>
          <p:cNvSpPr>
            <a:spLocks noGrp="1"/>
          </p:cNvSpPr>
          <p:nvPr>
            <p:ph type="body" sz="quarter" idx="13"/>
          </p:nvPr>
        </p:nvSpPr>
        <p:spPr/>
        <p:txBody>
          <a:bodyPr/>
          <a:lstStyle/>
          <a:p>
            <a:r>
              <a:rPr lang="en-US" dirty="0">
                <a:solidFill>
                  <a:schemeClr val="tx1"/>
                </a:solidFill>
                <a:latin typeface="Palatino"/>
              </a:rPr>
              <a:t>DESIGN</a:t>
            </a:r>
          </a:p>
          <a:p>
            <a:endParaRPr lang="en-US" dirty="0"/>
          </a:p>
        </p:txBody>
      </p:sp>
      <p:pic>
        <p:nvPicPr>
          <p:cNvPr id="288" name="Picture Placeholder 287" descr="blueprint icon">
            <a:extLst>
              <a:ext uri="{FF2B5EF4-FFF2-40B4-BE49-F238E27FC236}">
                <a16:creationId xmlns:a16="http://schemas.microsoft.com/office/drawing/2014/main" id="{A5707D4A-497A-679A-3ACA-721E8D0E2699}"/>
              </a:ext>
            </a:extLst>
          </p:cNvPr>
          <p:cNvPicPr>
            <a:picLocks noGrp="1" noChangeAspect="1"/>
          </p:cNvPicPr>
          <p:nvPr>
            <p:ph type="pic" sz="quarter" idx="26"/>
          </p:nvPr>
        </p:nvPicPr>
        <p:blipFill rotWithShape="1">
          <a:blip r:embed="rId5">
            <a:duotone>
              <a:prstClr val="black"/>
              <a:schemeClr val="accent2">
                <a:tint val="45000"/>
                <a:satMod val="400000"/>
              </a:schemeClr>
            </a:duotone>
            <a:extLst>
              <a:ext uri="{BEBA8EAE-BF5A-486C-A8C5-ECC9F3942E4B}">
                <a14:imgProps xmlns:a14="http://schemas.microsoft.com/office/drawing/2010/main">
                  <a14:imgLayer r:embed="rId6">
                    <a14:imgEffect>
                      <a14:saturation sat="99000"/>
                    </a14:imgEffect>
                    <a14:imgEffect>
                      <a14:brightnessContrast bright="-3000"/>
                    </a14:imgEffect>
                  </a14:imgLayer>
                </a14:imgProps>
              </a:ext>
            </a:extLst>
          </a:blip>
          <a:srcRect t="431" b="431"/>
          <a:stretch/>
        </p:blipFill>
        <p:spPr>
          <a:solidFill>
            <a:schemeClr val="accent2"/>
          </a:solidFill>
        </p:spPr>
      </p:pic>
      <p:sp>
        <p:nvSpPr>
          <p:cNvPr id="26" name="Text Placeholder 25">
            <a:extLst>
              <a:ext uri="{FF2B5EF4-FFF2-40B4-BE49-F238E27FC236}">
                <a16:creationId xmlns:a16="http://schemas.microsoft.com/office/drawing/2014/main" id="{710CB940-D45B-59F1-06E5-9CC94100EF05}"/>
              </a:ext>
            </a:extLst>
          </p:cNvPr>
          <p:cNvSpPr>
            <a:spLocks noGrp="1"/>
          </p:cNvSpPr>
          <p:nvPr>
            <p:ph type="body" sz="quarter" idx="20"/>
          </p:nvPr>
        </p:nvSpPr>
        <p:spPr/>
        <p:txBody>
          <a:bodyPr/>
          <a:lstStyle/>
          <a:p>
            <a:pPr lvl="0"/>
            <a:r>
              <a:rPr lang="en-US" dirty="0">
                <a:solidFill>
                  <a:schemeClr val="bg1"/>
                </a:solidFill>
                <a:latin typeface="Palatino"/>
              </a:rPr>
              <a:t>Type of Legal Issue</a:t>
            </a:r>
          </a:p>
          <a:p>
            <a:pPr lvl="0"/>
            <a:r>
              <a:rPr lang="en-US" dirty="0">
                <a:solidFill>
                  <a:schemeClr val="bg1"/>
                </a:solidFill>
                <a:latin typeface="Palatino"/>
              </a:rPr>
              <a:t>Number of Clients</a:t>
            </a:r>
          </a:p>
          <a:p>
            <a:pPr lvl="0"/>
            <a:r>
              <a:rPr lang="en-US" dirty="0">
                <a:solidFill>
                  <a:schemeClr val="bg1"/>
                </a:solidFill>
                <a:latin typeface="Palatino"/>
              </a:rPr>
              <a:t>Volunteer Base</a:t>
            </a:r>
          </a:p>
          <a:p>
            <a:pPr lvl="0"/>
            <a:r>
              <a:rPr lang="en-US" dirty="0">
                <a:solidFill>
                  <a:schemeClr val="bg1"/>
                </a:solidFill>
                <a:latin typeface="Palatino"/>
              </a:rPr>
              <a:t>Training</a:t>
            </a:r>
          </a:p>
        </p:txBody>
      </p:sp>
      <p:sp>
        <p:nvSpPr>
          <p:cNvPr id="22" name="Text Placeholder 21">
            <a:extLst>
              <a:ext uri="{FF2B5EF4-FFF2-40B4-BE49-F238E27FC236}">
                <a16:creationId xmlns:a16="http://schemas.microsoft.com/office/drawing/2014/main" id="{05BC0115-F702-2E0A-61A4-4A6CE33FD775}"/>
              </a:ext>
            </a:extLst>
          </p:cNvPr>
          <p:cNvSpPr>
            <a:spLocks noGrp="1"/>
          </p:cNvSpPr>
          <p:nvPr>
            <p:ph type="body" sz="quarter" idx="15"/>
          </p:nvPr>
        </p:nvSpPr>
        <p:spPr>
          <a:ln>
            <a:solidFill>
              <a:schemeClr val="accent1"/>
            </a:solidFill>
          </a:ln>
        </p:spPr>
        <p:txBody>
          <a:bodyPr/>
          <a:lstStyle/>
          <a:p>
            <a:r>
              <a:rPr lang="en-US" dirty="0">
                <a:solidFill>
                  <a:schemeClr val="tx1"/>
                </a:solidFill>
                <a:latin typeface="Palatino"/>
              </a:rPr>
              <a:t>STRATEGY</a:t>
            </a:r>
          </a:p>
          <a:p>
            <a:endParaRPr lang="en-US" dirty="0"/>
          </a:p>
        </p:txBody>
      </p:sp>
      <p:pic>
        <p:nvPicPr>
          <p:cNvPr id="270" name="Picture Placeholder 269" descr="target icon">
            <a:extLst>
              <a:ext uri="{FF2B5EF4-FFF2-40B4-BE49-F238E27FC236}">
                <a16:creationId xmlns:a16="http://schemas.microsoft.com/office/drawing/2014/main" id="{DE7A4D25-3CA5-F92A-988A-F913C367D593}"/>
              </a:ext>
            </a:extLst>
          </p:cNvPr>
          <p:cNvPicPr>
            <a:picLocks noGrp="1" noChangeAspect="1"/>
          </p:cNvPicPr>
          <p:nvPr>
            <p:ph type="pic" sz="quarter" idx="25"/>
          </p:nvPr>
        </p:nvPicPr>
        <p:blipFill rotWithShape="1">
          <a:blip r:embed="rId7">
            <a:duotone>
              <a:prstClr val="black"/>
              <a:schemeClr val="accent1">
                <a:tint val="45000"/>
                <a:satMod val="400000"/>
              </a:schemeClr>
            </a:duotone>
          </a:blip>
          <a:srcRect t="113" b="113"/>
          <a:stretch/>
        </p:blipFill>
        <p:spPr/>
      </p:pic>
      <p:sp>
        <p:nvSpPr>
          <p:cNvPr id="27" name="Text Placeholder 26">
            <a:extLst>
              <a:ext uri="{FF2B5EF4-FFF2-40B4-BE49-F238E27FC236}">
                <a16:creationId xmlns:a16="http://schemas.microsoft.com/office/drawing/2014/main" id="{A0DA38E3-68A2-4FF9-022B-BA0DF832B1DB}"/>
              </a:ext>
            </a:extLst>
          </p:cNvPr>
          <p:cNvSpPr>
            <a:spLocks noGrp="1"/>
          </p:cNvSpPr>
          <p:nvPr>
            <p:ph type="body" sz="quarter" idx="21"/>
          </p:nvPr>
        </p:nvSpPr>
        <p:spPr/>
        <p:txBody>
          <a:bodyPr/>
          <a:lstStyle/>
          <a:p>
            <a:pPr lvl="0"/>
            <a:r>
              <a:rPr lang="en-US" dirty="0">
                <a:solidFill>
                  <a:schemeClr val="accent1"/>
                </a:solidFill>
                <a:latin typeface="Palatino"/>
              </a:rPr>
              <a:t>Responsibility Delegation</a:t>
            </a:r>
          </a:p>
          <a:p>
            <a:pPr lvl="0"/>
            <a:r>
              <a:rPr lang="en-US" dirty="0">
                <a:solidFill>
                  <a:schemeClr val="accent1"/>
                </a:solidFill>
                <a:latin typeface="Palatino"/>
              </a:rPr>
              <a:t>Partnerships</a:t>
            </a:r>
          </a:p>
          <a:p>
            <a:pPr lvl="0"/>
            <a:r>
              <a:rPr lang="en-US" dirty="0">
                <a:solidFill>
                  <a:schemeClr val="accent1"/>
                </a:solidFill>
                <a:latin typeface="Palatino"/>
              </a:rPr>
              <a:t>Training</a:t>
            </a:r>
          </a:p>
        </p:txBody>
      </p:sp>
      <p:sp>
        <p:nvSpPr>
          <p:cNvPr id="23" name="Text Placeholder 22">
            <a:extLst>
              <a:ext uri="{FF2B5EF4-FFF2-40B4-BE49-F238E27FC236}">
                <a16:creationId xmlns:a16="http://schemas.microsoft.com/office/drawing/2014/main" id="{9D48D07F-2D5B-F0D5-4005-197607C4F197}"/>
              </a:ext>
            </a:extLst>
          </p:cNvPr>
          <p:cNvSpPr>
            <a:spLocks noGrp="1"/>
          </p:cNvSpPr>
          <p:nvPr>
            <p:ph type="body" sz="quarter" idx="17"/>
          </p:nvPr>
        </p:nvSpPr>
        <p:spPr/>
        <p:txBody>
          <a:bodyPr/>
          <a:lstStyle/>
          <a:p>
            <a:r>
              <a:rPr lang="en-US" dirty="0">
                <a:solidFill>
                  <a:schemeClr val="tx1"/>
                </a:solidFill>
                <a:latin typeface="Palatino"/>
              </a:rPr>
              <a:t>LAUNCH</a:t>
            </a:r>
          </a:p>
          <a:p>
            <a:endParaRPr lang="en-US" dirty="0"/>
          </a:p>
        </p:txBody>
      </p:sp>
      <p:pic>
        <p:nvPicPr>
          <p:cNvPr id="268" name="Picture Placeholder 267" descr="rocket icon">
            <a:extLst>
              <a:ext uri="{FF2B5EF4-FFF2-40B4-BE49-F238E27FC236}">
                <a16:creationId xmlns:a16="http://schemas.microsoft.com/office/drawing/2014/main" id="{1A522F41-60C1-3803-6132-18E154C0E328}"/>
              </a:ext>
            </a:extLst>
          </p:cNvPr>
          <p:cNvPicPr>
            <a:picLocks noGrp="1" noChangeAspect="1"/>
          </p:cNvPicPr>
          <p:nvPr>
            <p:ph type="pic" sz="quarter" idx="24"/>
          </p:nvPr>
        </p:nvPicPr>
        <p:blipFill rotWithShape="1">
          <a:blip r:embed="rId8">
            <a:duotone>
              <a:prstClr val="black"/>
              <a:schemeClr val="accent2">
                <a:tint val="45000"/>
                <a:satMod val="400000"/>
              </a:schemeClr>
            </a:duotone>
          </a:blip>
          <a:srcRect t="543" b="543"/>
          <a:stretch/>
        </p:blipFill>
        <p:spPr/>
      </p:pic>
      <p:sp>
        <p:nvSpPr>
          <p:cNvPr id="28" name="Text Placeholder 27">
            <a:extLst>
              <a:ext uri="{FF2B5EF4-FFF2-40B4-BE49-F238E27FC236}">
                <a16:creationId xmlns:a16="http://schemas.microsoft.com/office/drawing/2014/main" id="{B72BD1AE-7290-BA6E-18FB-8181C0D13E7C}"/>
              </a:ext>
            </a:extLst>
          </p:cNvPr>
          <p:cNvSpPr>
            <a:spLocks noGrp="1"/>
          </p:cNvSpPr>
          <p:nvPr>
            <p:ph type="body" sz="quarter" idx="22"/>
          </p:nvPr>
        </p:nvSpPr>
        <p:spPr/>
        <p:txBody>
          <a:bodyPr/>
          <a:lstStyle/>
          <a:p>
            <a:pPr lvl="0"/>
            <a:r>
              <a:rPr lang="en-US" dirty="0">
                <a:solidFill>
                  <a:schemeClr val="bg1"/>
                </a:solidFill>
                <a:latin typeface="Palatino"/>
              </a:rPr>
              <a:t>Appropriate Timelines</a:t>
            </a:r>
          </a:p>
          <a:p>
            <a:pPr lvl="0"/>
            <a:r>
              <a:rPr lang="en-US" dirty="0">
                <a:solidFill>
                  <a:schemeClr val="bg1"/>
                </a:solidFill>
                <a:latin typeface="Palatino"/>
              </a:rPr>
              <a:t>Ensuring Participation</a:t>
            </a:r>
          </a:p>
          <a:p>
            <a:pPr lvl="0"/>
            <a:r>
              <a:rPr lang="en-US" dirty="0">
                <a:solidFill>
                  <a:schemeClr val="bg1"/>
                </a:solidFill>
                <a:latin typeface="Palatino"/>
              </a:rPr>
              <a:t>Follow Ups</a:t>
            </a:r>
          </a:p>
        </p:txBody>
      </p:sp>
      <p:pic>
        <p:nvPicPr>
          <p:cNvPr id="7170" name="Picture 2" descr="Logo&#10;&#10;Description automatically generated">
            <a:extLst>
              <a:ext uri="{FF2B5EF4-FFF2-40B4-BE49-F238E27FC236}">
                <a16:creationId xmlns:a16="http://schemas.microsoft.com/office/drawing/2014/main" id="{BFC9B232-2B7E-AEA1-5A71-0F6A93B811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96558" y="8907695"/>
            <a:ext cx="1491443" cy="1179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494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2C0B605-75F9-B9AB-FE17-345B298107C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99FD2D3-C7B2-61CF-3A16-A7303C9B35FB}"/>
              </a:ext>
            </a:extLst>
          </p:cNvPr>
          <p:cNvSpPr txBox="1"/>
          <p:nvPr/>
        </p:nvSpPr>
        <p:spPr>
          <a:xfrm>
            <a:off x="0" y="4070432"/>
            <a:ext cx="18288000"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9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Questions?</a:t>
            </a:r>
          </a:p>
        </p:txBody>
      </p:sp>
      <p:sp>
        <p:nvSpPr>
          <p:cNvPr id="4" name="Freeform 4">
            <a:extLst>
              <a:ext uri="{FF2B5EF4-FFF2-40B4-BE49-F238E27FC236}">
                <a16:creationId xmlns:a16="http://schemas.microsoft.com/office/drawing/2014/main" id="{ABA7FCB8-9CE4-10E5-5F18-911D6B7CFA08}"/>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43294703-7409-A2C1-8EE0-96AEAC7FA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8845"/>
            <a:ext cx="18288000" cy="10172700"/>
          </a:xfrm>
          <a:prstGeom prst="rect">
            <a:avLst/>
          </a:prstGeom>
        </p:spPr>
      </p:pic>
      <p:sp>
        <p:nvSpPr>
          <p:cNvPr id="6" name="TextBox 5">
            <a:extLst>
              <a:ext uri="{FF2B5EF4-FFF2-40B4-BE49-F238E27FC236}">
                <a16:creationId xmlns:a16="http://schemas.microsoft.com/office/drawing/2014/main" id="{AF77DAE2-9B3F-EA80-B2D9-45B0294CD698}"/>
              </a:ext>
            </a:extLst>
          </p:cNvPr>
          <p:cNvSpPr txBox="1"/>
          <p:nvPr/>
        </p:nvSpPr>
        <p:spPr>
          <a:xfrm>
            <a:off x="6324600" y="6864453"/>
            <a:ext cx="7620000" cy="1569660"/>
          </a:xfrm>
          <a:prstGeom prst="rect">
            <a:avLst/>
          </a:prstGeom>
          <a:noFill/>
        </p:spPr>
        <p:txBody>
          <a:bodyPr wrap="square" rtlCol="0">
            <a:spAutoFit/>
          </a:bodyPr>
          <a:lstStyle/>
          <a:p>
            <a:r>
              <a:rPr lang="en-US" sz="9600" dirty="0">
                <a:solidFill>
                  <a:schemeClr val="bg1"/>
                </a:solidFill>
              </a:rPr>
              <a:t>QUESTIONS?</a:t>
            </a:r>
          </a:p>
        </p:txBody>
      </p:sp>
      <p:sp>
        <p:nvSpPr>
          <p:cNvPr id="8" name="TextBox 7">
            <a:extLst>
              <a:ext uri="{FF2B5EF4-FFF2-40B4-BE49-F238E27FC236}">
                <a16:creationId xmlns:a16="http://schemas.microsoft.com/office/drawing/2014/main" id="{4EE5CC03-3AF7-18B3-C4BA-83BA97E447CA}"/>
              </a:ext>
            </a:extLst>
          </p:cNvPr>
          <p:cNvSpPr txBox="1"/>
          <p:nvPr/>
        </p:nvSpPr>
        <p:spPr>
          <a:xfrm>
            <a:off x="228600" y="800100"/>
            <a:ext cx="4800600" cy="2462213"/>
          </a:xfrm>
          <a:prstGeom prst="rect">
            <a:avLst/>
          </a:prstGeom>
          <a:noFill/>
        </p:spPr>
        <p:txBody>
          <a:bodyPr wrap="square" rtlCol="0">
            <a:spAutoFit/>
          </a:bodyPr>
          <a:lstStyle/>
          <a:p>
            <a:endParaRPr lang="en-US" dirty="0">
              <a:solidFill>
                <a:schemeClr val="bg1"/>
              </a:solidFill>
            </a:endParaRPr>
          </a:p>
          <a:p>
            <a:r>
              <a:rPr lang="en-US" sz="2000" dirty="0">
                <a:solidFill>
                  <a:schemeClr val="bg1"/>
                </a:solidFill>
              </a:rPr>
              <a:t>https://legalaidinaction.buzzsprout.com/</a:t>
            </a:r>
          </a:p>
          <a:p>
            <a:r>
              <a:rPr lang="en-US" sz="2000" dirty="0">
                <a:solidFill>
                  <a:schemeClr val="bg1"/>
                </a:solidFill>
              </a:rPr>
              <a:t>Las.org</a:t>
            </a:r>
          </a:p>
          <a:p>
            <a:r>
              <a:rPr lang="en-US" sz="2000" dirty="0">
                <a:solidFill>
                  <a:schemeClr val="bg1"/>
                </a:solidFill>
                <a:hlinkClick r:id="rId4">
                  <a:extLst>
                    <a:ext uri="{A12FA001-AC4F-418D-AE19-62706E023703}">
                      <ahyp:hlinkClr xmlns:ahyp="http://schemas.microsoft.com/office/drawing/2018/hyperlinkcolor" val="tx"/>
                    </a:ext>
                  </a:extLst>
                </a:hlinkClick>
              </a:rPr>
              <a:t>kscruggs@las.org</a:t>
            </a:r>
            <a:endParaRPr lang="en-US" sz="2000" dirty="0">
              <a:solidFill>
                <a:schemeClr val="bg1"/>
              </a:solidFill>
            </a:endParaRPr>
          </a:p>
          <a:p>
            <a:r>
              <a:rPr lang="en-US" sz="2000" dirty="0">
                <a:solidFill>
                  <a:schemeClr val="bg1"/>
                </a:solidFill>
                <a:hlinkClick r:id="rId5">
                  <a:extLst>
                    <a:ext uri="{A12FA001-AC4F-418D-AE19-62706E023703}">
                      <ahyp:hlinkClr xmlns:ahyp="http://schemas.microsoft.com/office/drawing/2018/hyperlinkcolor" val="tx"/>
                    </a:ext>
                  </a:extLst>
                </a:hlinkClick>
              </a:rPr>
              <a:t>trobb@las.org</a:t>
            </a:r>
            <a:endParaRPr lang="en-US" sz="2000" dirty="0">
              <a:solidFill>
                <a:schemeClr val="bg1"/>
              </a:solidFill>
            </a:endParaRPr>
          </a:p>
          <a:p>
            <a:r>
              <a:rPr lang="en-US" sz="2000" dirty="0">
                <a:solidFill>
                  <a:schemeClr val="bg1"/>
                </a:solidFill>
                <a:hlinkClick r:id="rId6">
                  <a:extLst>
                    <a:ext uri="{A12FA001-AC4F-418D-AE19-62706E023703}">
                      <ahyp:hlinkClr xmlns:ahyp="http://schemas.microsoft.com/office/drawing/2018/hyperlinkcolor" val="tx"/>
                    </a:ext>
                  </a:extLst>
                </a:hlinkClick>
              </a:rPr>
              <a:t>dhinton@las.org</a:t>
            </a:r>
            <a:endParaRPr lang="en-US" sz="2000" dirty="0">
              <a:solidFill>
                <a:schemeClr val="bg1"/>
              </a:solidFill>
            </a:endParaRPr>
          </a:p>
          <a:p>
            <a:endParaRPr lang="en-US" dirty="0">
              <a:solidFill>
                <a:schemeClr val="bg1"/>
              </a:solidFill>
            </a:endParaRPr>
          </a:p>
          <a:p>
            <a:endParaRPr lang="en-US" dirty="0">
              <a:solidFill>
                <a:schemeClr val="bg1"/>
              </a:solidFill>
            </a:endParaRPr>
          </a:p>
        </p:txBody>
      </p:sp>
      <p:sp>
        <p:nvSpPr>
          <p:cNvPr id="11" name="TextBox 10">
            <a:extLst>
              <a:ext uri="{FF2B5EF4-FFF2-40B4-BE49-F238E27FC236}">
                <a16:creationId xmlns:a16="http://schemas.microsoft.com/office/drawing/2014/main" id="{4F5999F3-571B-8474-989D-7008742A8B03}"/>
              </a:ext>
            </a:extLst>
          </p:cNvPr>
          <p:cNvSpPr txBox="1"/>
          <p:nvPr/>
        </p:nvSpPr>
        <p:spPr>
          <a:xfrm>
            <a:off x="7391400" y="8203280"/>
            <a:ext cx="4343400" cy="461665"/>
          </a:xfrm>
          <a:prstGeom prst="rect">
            <a:avLst/>
          </a:prstGeom>
          <a:noFill/>
        </p:spPr>
        <p:txBody>
          <a:bodyPr wrap="square" rtlCol="0">
            <a:spAutoFit/>
          </a:bodyPr>
          <a:lstStyle/>
          <a:p>
            <a:r>
              <a:rPr lang="en-US" dirty="0">
                <a:solidFill>
                  <a:schemeClr val="bg1"/>
                </a:solidFill>
              </a:rPr>
              <a:t>“</a:t>
            </a:r>
            <a:r>
              <a:rPr lang="en-US" sz="2400" dirty="0">
                <a:solidFill>
                  <a:schemeClr val="bg1"/>
                </a:solidFill>
              </a:rPr>
              <a:t>Mission and Legacy Oriented</a:t>
            </a:r>
            <a:r>
              <a:rPr lang="en-US" dirty="0">
                <a:solidFill>
                  <a:schemeClr val="bg1"/>
                </a:solidFill>
              </a:rPr>
              <a:t>”</a:t>
            </a:r>
          </a:p>
        </p:txBody>
      </p:sp>
    </p:spTree>
    <p:extLst>
      <p:ext uri="{BB962C8B-B14F-4D97-AF65-F5344CB8AC3E}">
        <p14:creationId xmlns:p14="http://schemas.microsoft.com/office/powerpoint/2010/main" val="2169660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527EEFB4-B359-E9E2-1063-526C92A64C8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906447F-3F76-65A8-A8BA-6D9328FA220E}"/>
              </a:ext>
            </a:extLst>
          </p:cNvPr>
          <p:cNvSpPr txBox="1"/>
          <p:nvPr/>
        </p:nvSpPr>
        <p:spPr>
          <a:xfrm>
            <a:off x="410565" y="1034481"/>
            <a:ext cx="17466869" cy="1808187"/>
          </a:xfrm>
          <a:prstGeom prst="rect">
            <a:avLst/>
          </a:prstGeom>
        </p:spPr>
        <p:txBody>
          <a:bodyPr wrap="square" lIns="0" tIns="0" rIns="0" bIns="0" rtlCol="0" anchor="t">
            <a:spAutoFit/>
          </a:bodyPr>
          <a:lstStyle/>
          <a:p>
            <a:pPr marL="0" marR="0" lvl="0" indent="0" algn="ctr" defTabSz="914400" rtl="0" eaLnBrk="1" fontAlgn="auto" latinLnBrk="0" hangingPunct="1">
              <a:lnSpc>
                <a:spcPts val="14071"/>
              </a:lnSpc>
              <a:spcBef>
                <a:spcPts val="0"/>
              </a:spcBef>
              <a:spcAft>
                <a:spcPts val="0"/>
              </a:spcAft>
              <a:buClrTx/>
              <a:buSzTx/>
              <a:buFontTx/>
              <a:buNone/>
              <a:tabLst/>
              <a:defRPr/>
            </a:pPr>
            <a:r>
              <a:rPr lang="en-US" sz="13274" i="1" spc="-464" dirty="0">
                <a:solidFill>
                  <a:srgbClr val="FFFFFF"/>
                </a:solidFill>
                <a:latin typeface="Fraunces Italics"/>
                <a:ea typeface="Fraunces Italics"/>
                <a:cs typeface="Fraunces Italics"/>
                <a:sym typeface="Fraunces Italics"/>
              </a:rPr>
              <a:t>Why Trust Us?</a:t>
            </a:r>
            <a:endParaRPr kumimoji="0" lang="en-US" sz="13274" b="0" i="1" u="none" strike="noStrike" kern="1200" cap="none" spc="-464"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20" name="Freeform 20">
            <a:extLst>
              <a:ext uri="{FF2B5EF4-FFF2-40B4-BE49-F238E27FC236}">
                <a16:creationId xmlns:a16="http://schemas.microsoft.com/office/drawing/2014/main" id="{C79EA43E-A1D1-0FF6-CC4A-42DE87EF4352}"/>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9CD81236-741E-B014-77B9-A16E1E718F6A}"/>
              </a:ext>
            </a:extLst>
          </p:cNvPr>
          <p:cNvSpPr txBox="1"/>
          <p:nvPr/>
        </p:nvSpPr>
        <p:spPr>
          <a:xfrm>
            <a:off x="2743200" y="3222586"/>
            <a:ext cx="14097000" cy="5745612"/>
          </a:xfrm>
          <a:prstGeom prst="rect">
            <a:avLst/>
          </a:prstGeom>
          <a:noFill/>
          <a:ln>
            <a:noFill/>
          </a:ln>
        </p:spPr>
        <p:txBody>
          <a:bodyPr wrap="square" rtlCol="0">
            <a:spAutoFit/>
          </a:bodyPr>
          <a:lstStyle/>
          <a:p>
            <a:pPr marL="342900" indent="-342900">
              <a:buFont typeface="Arial" panose="020B0604020202020204" pitchFamily="34" charset="0"/>
              <a:buChar char="•"/>
            </a:pPr>
            <a:r>
              <a:rPr lang="en-US" sz="2800" dirty="0">
                <a:solidFill>
                  <a:schemeClr val="bg1"/>
                </a:solidFill>
                <a:latin typeface="Public Sans" panose="020B0604020202020204" charset="0"/>
              </a:rPr>
              <a:t>Gallatin has the most successful monthly legal clinic in the state of Tennessee. (We checked!)</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We routinely get 30-40 clients at each clinic – most (2/3) of which are DR-related</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Clinic started ~ 2016 and has grown since then.</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Learn from our mistakes! </a:t>
            </a:r>
            <a:r>
              <a:rPr lang="en-US" sz="2400" i="1" dirty="0" err="1">
                <a:solidFill>
                  <a:schemeClr val="bg1"/>
                </a:solidFill>
              </a:rPr>
              <a:t>Experientia</a:t>
            </a:r>
            <a:r>
              <a:rPr lang="en-US" sz="2400" i="1" dirty="0">
                <a:solidFill>
                  <a:schemeClr val="bg1"/>
                </a:solidFill>
              </a:rPr>
              <a:t> </a:t>
            </a:r>
            <a:r>
              <a:rPr lang="en-US" sz="2400" i="1" dirty="0" err="1">
                <a:solidFill>
                  <a:schemeClr val="bg1"/>
                </a:solidFill>
              </a:rPr>
              <a:t>docet</a:t>
            </a:r>
            <a:r>
              <a:rPr lang="en-US" sz="2400" dirty="0">
                <a:solidFill>
                  <a:schemeClr val="bg1"/>
                </a:solidFill>
              </a:rPr>
              <a:t> = “experience teaches”</a:t>
            </a:r>
          </a:p>
          <a:p>
            <a:pPr marL="342900" indent="-342900">
              <a:lnSpc>
                <a:spcPct val="200000"/>
              </a:lnSpc>
              <a:buFont typeface="Arial" panose="020B0604020202020204" pitchFamily="34" charset="0"/>
              <a:buChar char="•"/>
            </a:pPr>
            <a:r>
              <a:rPr lang="en-US" sz="2400" dirty="0">
                <a:solidFill>
                  <a:schemeClr val="bg1"/>
                </a:solidFill>
                <a:latin typeface="Public Sans" panose="020B0604020202020204" charset="0"/>
              </a:rPr>
              <a:t>Received input from Jordan Springer, Esq. for this CLE</a:t>
            </a:r>
          </a:p>
          <a:p>
            <a:pPr marL="342900" indent="-342900">
              <a:lnSpc>
                <a:spcPct val="200000"/>
              </a:lnSpc>
              <a:buFont typeface="Arial" panose="020B0604020202020204" pitchFamily="34" charset="0"/>
              <a:buChar char="•"/>
            </a:pPr>
            <a:endParaRPr lang="en-US" sz="2400" dirty="0">
              <a:solidFill>
                <a:schemeClr val="bg1"/>
              </a:solidFill>
              <a:latin typeface="Public Sans" panose="020B0604020202020204" charset="0"/>
            </a:endParaRPr>
          </a:p>
          <a:p>
            <a:pPr marL="342900" indent="-342900">
              <a:lnSpc>
                <a:spcPct val="200000"/>
              </a:lnSpc>
              <a:buFont typeface="Arial" panose="020B0604020202020204" pitchFamily="34" charset="0"/>
              <a:buChar char="•"/>
            </a:pPr>
            <a:endParaRPr lang="en-US" sz="2800" dirty="0">
              <a:solidFill>
                <a:schemeClr val="bg1"/>
              </a:solidFill>
              <a:latin typeface="Public Sans" panose="020B0604020202020204" charset="0"/>
            </a:endParaRPr>
          </a:p>
        </p:txBody>
      </p:sp>
    </p:spTree>
    <p:extLst>
      <p:ext uri="{BB962C8B-B14F-4D97-AF65-F5344CB8AC3E}">
        <p14:creationId xmlns:p14="http://schemas.microsoft.com/office/powerpoint/2010/main" val="384228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7A1BF1E9-CFF5-56BC-E332-928D158B69C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E148077-6D3E-789A-0C55-4167F46DBE5D}"/>
              </a:ext>
            </a:extLst>
          </p:cNvPr>
          <p:cNvSpPr txBox="1"/>
          <p:nvPr/>
        </p:nvSpPr>
        <p:spPr>
          <a:xfrm>
            <a:off x="410565" y="419100"/>
            <a:ext cx="17466869" cy="1808187"/>
          </a:xfrm>
          <a:prstGeom prst="rect">
            <a:avLst/>
          </a:prstGeom>
        </p:spPr>
        <p:txBody>
          <a:bodyPr wrap="square" lIns="0" tIns="0" rIns="0" bIns="0" rtlCol="0" anchor="t">
            <a:spAutoFit/>
          </a:bodyPr>
          <a:lstStyle/>
          <a:p>
            <a:pPr marL="0" marR="0" lvl="0" indent="0" algn="ctr" defTabSz="914400" rtl="0" eaLnBrk="1" fontAlgn="auto" latinLnBrk="0" hangingPunct="1">
              <a:lnSpc>
                <a:spcPts val="14071"/>
              </a:lnSpc>
              <a:spcBef>
                <a:spcPts val="0"/>
              </a:spcBef>
              <a:spcAft>
                <a:spcPts val="0"/>
              </a:spcAft>
              <a:buClrTx/>
              <a:buSzTx/>
              <a:buFontTx/>
              <a:buNone/>
              <a:tabLst/>
              <a:defRPr/>
            </a:pPr>
            <a:r>
              <a:rPr kumimoji="0" lang="en-US" sz="13274" b="0" i="1" u="none" strike="noStrike" kern="1200" cap="none" spc="-464" normalizeH="0" baseline="0" noProof="0" dirty="0">
                <a:ln>
                  <a:noFill/>
                </a:ln>
                <a:solidFill>
                  <a:srgbClr val="FFFFFF"/>
                </a:solidFill>
                <a:effectLst/>
                <a:uLnTx/>
                <a:uFillTx/>
                <a:latin typeface="Fraunces Italics"/>
                <a:ea typeface="Fraunces Italics"/>
                <a:cs typeface="Fraunces Italics"/>
                <a:sym typeface="Fraunces Italics"/>
              </a:rPr>
              <a:t>History of Gallatin Clinic</a:t>
            </a:r>
          </a:p>
        </p:txBody>
      </p:sp>
      <p:sp>
        <p:nvSpPr>
          <p:cNvPr id="20" name="Freeform 20">
            <a:extLst>
              <a:ext uri="{FF2B5EF4-FFF2-40B4-BE49-F238E27FC236}">
                <a16:creationId xmlns:a16="http://schemas.microsoft.com/office/drawing/2014/main" id="{EA353151-25B7-D33F-7A4D-CD43B29FB513}"/>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A3B89EE9-5146-3EB5-BD25-135760D33FFB}"/>
              </a:ext>
            </a:extLst>
          </p:cNvPr>
          <p:cNvSpPr txBox="1"/>
          <p:nvPr/>
        </p:nvSpPr>
        <p:spPr>
          <a:xfrm>
            <a:off x="1533904" y="2092585"/>
            <a:ext cx="14097000" cy="7879080"/>
          </a:xfrm>
          <a:prstGeom prst="rect">
            <a:avLst/>
          </a:prstGeom>
          <a:noFill/>
          <a:ln>
            <a:noFill/>
          </a:ln>
        </p:spPr>
        <p:txBody>
          <a:bodyPr wrap="square" rtlCol="0">
            <a:spAutoFit/>
          </a:bodyPr>
          <a:lstStyle/>
          <a:p>
            <a:pPr marL="342900" indent="-342900">
              <a:buFont typeface="Arial" panose="020B0604020202020204" pitchFamily="34" charset="0"/>
              <a:buChar char="•"/>
            </a:pPr>
            <a:r>
              <a:rPr lang="en-US" sz="2300" dirty="0">
                <a:solidFill>
                  <a:schemeClr val="bg1"/>
                </a:solidFill>
                <a:latin typeface="Public Sans" panose="020B0604020202020204" charset="0"/>
              </a:rPr>
              <a:t>Idea began in 2007 with Jim Hawkins, former Gallatin MA.</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Steve Christopher became MA. Ran with idea of clinic in 2016, starting at “old” LAS office, which was a converted two-story house in Gallatin.</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Not much traction at first – few clients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Moved to Shalom Zone, converted school in Gallatin used now by non-profits, in poverty-stricken area.</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Not many clients.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Moved to current location at Gallatin Civic Center, 210 Albert Gallatin Blvd.</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Grew exponentially under former MA Allison Cooley.</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AC delegated to KS. The Clinic prospered. “Krista had a passion for clinics.”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Clients routinely come from Davidson, Robertson, Montgomery, and other counties in addition to our service area.</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p:txBody>
      </p:sp>
      <p:pic>
        <p:nvPicPr>
          <p:cNvPr id="4" name="Picture 3">
            <a:extLst>
              <a:ext uri="{FF2B5EF4-FFF2-40B4-BE49-F238E27FC236}">
                <a16:creationId xmlns:a16="http://schemas.microsoft.com/office/drawing/2014/main" id="{DBBFCDE7-9F57-98AB-538E-B35FE42B5B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97872" y="5427866"/>
            <a:ext cx="5322212" cy="2661106"/>
          </a:xfrm>
          <a:prstGeom prst="rect">
            <a:avLst/>
          </a:prstGeom>
        </p:spPr>
      </p:pic>
    </p:spTree>
    <p:extLst>
      <p:ext uri="{BB962C8B-B14F-4D97-AF65-F5344CB8AC3E}">
        <p14:creationId xmlns:p14="http://schemas.microsoft.com/office/powerpoint/2010/main" val="370575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D6D6217-C6E1-E970-9581-8AC0B2948E1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A6744BC-7616-16A1-ABE0-1B5008071BD6}"/>
              </a:ext>
            </a:extLst>
          </p:cNvPr>
          <p:cNvSpPr txBox="1"/>
          <p:nvPr/>
        </p:nvSpPr>
        <p:spPr>
          <a:xfrm>
            <a:off x="609600" y="419100"/>
            <a:ext cx="17466869" cy="1846659"/>
          </a:xfrm>
          <a:prstGeom prst="rect">
            <a:avLst/>
          </a:prstGeom>
        </p:spPr>
        <p:txBody>
          <a:bodyPr wrap="square" lIns="0" tIns="0" rIns="0" bIns="0" rtlCol="0" anchor="t">
            <a:spAutoFit/>
          </a:bodyPr>
          <a:lstStyle/>
          <a:p>
            <a:pPr algn="ctr"/>
            <a:r>
              <a:rPr lang="en-US" sz="6000" i="1" spc="-464" dirty="0">
                <a:solidFill>
                  <a:srgbClr val="FFFFFF"/>
                </a:solidFill>
                <a:latin typeface="Fraunces Italics"/>
                <a:ea typeface="Fraunces Italics"/>
                <a:cs typeface="Fraunces Italics"/>
                <a:sym typeface="Fraunces Italics"/>
              </a:rPr>
              <a:t>How to Start </a:t>
            </a:r>
          </a:p>
          <a:p>
            <a:pPr algn="ctr"/>
            <a:r>
              <a:rPr lang="en-US" sz="6000" i="1" spc="-464" dirty="0">
                <a:solidFill>
                  <a:srgbClr val="FFFFFF"/>
                </a:solidFill>
                <a:latin typeface="Fraunces Italics"/>
                <a:ea typeface="Fraunces Italics"/>
                <a:cs typeface="Fraunces Italics"/>
                <a:sym typeface="Fraunces Italics"/>
              </a:rPr>
              <a:t>A  Successful Legal Clinic</a:t>
            </a:r>
          </a:p>
        </p:txBody>
      </p:sp>
      <p:sp>
        <p:nvSpPr>
          <p:cNvPr id="20" name="Freeform 20">
            <a:extLst>
              <a:ext uri="{FF2B5EF4-FFF2-40B4-BE49-F238E27FC236}">
                <a16:creationId xmlns:a16="http://schemas.microsoft.com/office/drawing/2014/main" id="{AA7B2166-50BF-D325-09F9-6D87777EA55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endParaRPr lang="en-US"/>
          </a:p>
        </p:txBody>
      </p:sp>
      <p:sp>
        <p:nvSpPr>
          <p:cNvPr id="21" name="TextBox 20">
            <a:extLst>
              <a:ext uri="{FF2B5EF4-FFF2-40B4-BE49-F238E27FC236}">
                <a16:creationId xmlns:a16="http://schemas.microsoft.com/office/drawing/2014/main" id="{4EB0D7AE-561F-1EA9-B4AA-FDC764EC3F3B}"/>
              </a:ext>
            </a:extLst>
          </p:cNvPr>
          <p:cNvSpPr txBox="1"/>
          <p:nvPr/>
        </p:nvSpPr>
        <p:spPr>
          <a:xfrm>
            <a:off x="2743200" y="2095500"/>
            <a:ext cx="14020800" cy="9539599"/>
          </a:xfrm>
          <a:prstGeom prst="rect">
            <a:avLst/>
          </a:prstGeom>
          <a:noFill/>
          <a:ln>
            <a:noFill/>
          </a:ln>
        </p:spPr>
        <p:txBody>
          <a:bodyPr wrap="square" rtlCol="0">
            <a:spAutoFit/>
          </a:bodyPr>
          <a:lstStyle/>
          <a:p>
            <a:endParaRPr lang="en-US" sz="2300" dirty="0">
              <a:solidFill>
                <a:schemeClr val="bg1"/>
              </a:solidFill>
              <a:latin typeface="Public Sans" panose="020B0604020202020204" charset="0"/>
            </a:endParaRPr>
          </a:p>
          <a:p>
            <a:pPr marL="342900" indent="-342900">
              <a:lnSpc>
                <a:spcPct val="200000"/>
              </a:lnSpc>
              <a:buFont typeface="Arial" panose="020B0604020202020204" pitchFamily="34" charset="0"/>
              <a:buChar char="•"/>
            </a:pPr>
            <a:r>
              <a:rPr lang="en-US" sz="2300" dirty="0">
                <a:solidFill>
                  <a:schemeClr val="bg1"/>
                </a:solidFill>
                <a:latin typeface="Public Sans" panose="020B0604020202020204" charset="0"/>
              </a:rPr>
              <a:t>Clients + Volunteers + Space = Success (Probably)</a:t>
            </a:r>
          </a:p>
          <a:p>
            <a:pPr marL="342900" indent="-342900">
              <a:buFont typeface="Arial" panose="020B0604020202020204" pitchFamily="34" charset="0"/>
              <a:buChar char="•"/>
            </a:pPr>
            <a:r>
              <a:rPr lang="en-US" sz="2300" dirty="0">
                <a:solidFill>
                  <a:schemeClr val="bg1"/>
                </a:solidFill>
                <a:latin typeface="Public Sans" panose="020B0604020202020204" charset="0"/>
              </a:rPr>
              <a:t>Find a pro bono champion if you can. Example: Scott Kimberly and Greenhouse Ministries in Murfreesboro. Someone to rally the troops. Might be a law firm i.e. Bass, Berry, Sims, which hosts a clinic in Nashville. AGs office in Nashville routinely sends attorneys for clinics.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Stable venue, stable date/time every month. (Gallatin does not have clinics in June or December.</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Is venue accessible for clinic clients? Public transportation, parking, and other considerations.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Is your library an option? Eg: Bordeaux and downtown in Nashville. Meeting space is built-in.</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Consult bar association, judges, clerk’s office. Get buy-in.</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Is your county too small? “It’s better to have too many clients than too many attorneys.”</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dirty="0">
                <a:solidFill>
                  <a:schemeClr val="bg1"/>
                </a:solidFill>
                <a:latin typeface="Public Sans" panose="020B0604020202020204" charset="0"/>
              </a:rPr>
              <a:t>If the clinic will be in a bedroom community (like Gallatin), can you recruit attorneys who live there but work in the downtown area? </a:t>
            </a: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marL="342900" indent="-342900">
              <a:buFont typeface="Arial" panose="020B0604020202020204" pitchFamily="34" charset="0"/>
              <a:buChar char="•"/>
            </a:pPr>
            <a:endParaRPr lang="en-US" sz="2300" dirty="0">
              <a:solidFill>
                <a:schemeClr val="bg1"/>
              </a:solidFill>
              <a:latin typeface="Public Sans" panose="020B0604020202020204" charset="0"/>
            </a:endParaRPr>
          </a:p>
          <a:p>
            <a:pPr lvl="1">
              <a:lnSpc>
                <a:spcPct val="200000"/>
              </a:lnSpc>
            </a:pPr>
            <a:endParaRPr lang="en-US" sz="2300" dirty="0">
              <a:solidFill>
                <a:schemeClr val="bg1"/>
              </a:solidFill>
              <a:latin typeface="Public Sans" panose="020B0604020202020204" charset="0"/>
            </a:endParaRPr>
          </a:p>
          <a:p>
            <a:pPr lvl="1">
              <a:lnSpc>
                <a:spcPct val="200000"/>
              </a:lnSpc>
            </a:pPr>
            <a:endParaRPr lang="en-US" sz="2300" dirty="0">
              <a:solidFill>
                <a:schemeClr val="bg1"/>
              </a:solidFill>
              <a:latin typeface="Public Sans" panose="020B0604020202020204" charset="0"/>
            </a:endParaRPr>
          </a:p>
          <a:p>
            <a:pPr marL="342900" indent="-342900">
              <a:lnSpc>
                <a:spcPct val="200000"/>
              </a:lnSpc>
              <a:buFont typeface="Arial" panose="020B0604020202020204" pitchFamily="34" charset="0"/>
              <a:buChar char="•"/>
            </a:pPr>
            <a:endParaRPr lang="en-US" sz="2300" dirty="0">
              <a:solidFill>
                <a:schemeClr val="bg1"/>
              </a:solidFill>
              <a:latin typeface="Public Sans" panose="020B0604020202020204" charset="0"/>
            </a:endParaRPr>
          </a:p>
        </p:txBody>
      </p:sp>
    </p:spTree>
    <p:extLst>
      <p:ext uri="{BB962C8B-B14F-4D97-AF65-F5344CB8AC3E}">
        <p14:creationId xmlns:p14="http://schemas.microsoft.com/office/powerpoint/2010/main" val="288005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6" name="TextBox 6"/>
          <p:cNvSpPr txBox="1"/>
          <p:nvPr/>
        </p:nvSpPr>
        <p:spPr>
          <a:xfrm>
            <a:off x="822309" y="823020"/>
            <a:ext cx="15560691"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10866"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Clinic Prep</a:t>
            </a:r>
          </a:p>
        </p:txBody>
      </p:sp>
      <p:sp>
        <p:nvSpPr>
          <p:cNvPr id="7" name="TextBox 7"/>
          <p:cNvSpPr txBox="1"/>
          <p:nvPr/>
        </p:nvSpPr>
        <p:spPr>
          <a:xfrm>
            <a:off x="2367005" y="2768532"/>
            <a:ext cx="12471297" cy="6471002"/>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300" dirty="0">
                <a:solidFill>
                  <a:schemeClr val="bg1"/>
                </a:solidFill>
                <a:latin typeface="Public Sans" panose="020B0604020202020204" charset="0"/>
              </a:rPr>
              <a:t>Gallatin preps clinic dates and reserves rooms with Civic Center a year in advance</a:t>
            </a:r>
            <a:r>
              <a:rPr lang="en-US" sz="2000" dirty="0">
                <a:solidFill>
                  <a:srgbClr val="FFFFFF"/>
                </a:solidFill>
                <a:latin typeface="Public Sans"/>
                <a:ea typeface="Public Sans"/>
                <a:cs typeface="Public Sans"/>
                <a:sym typeface="Public Sans"/>
              </a:rPr>
              <a:t>.</a:t>
            </a:r>
            <a:endParaRPr lang="en-US" sz="2300" dirty="0">
              <a:solidFill>
                <a:schemeClr val="bg1"/>
              </a:solidFill>
              <a:latin typeface="Public Sans" panose="020B0604020202020204" charset="0"/>
            </a:endParaRPr>
          </a:p>
          <a:p>
            <a:pPr lvl="1">
              <a:lnSpc>
                <a:spcPct val="150000"/>
              </a:lnSpc>
            </a:pPr>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r>
              <a:rPr lang="en-US" sz="2300" dirty="0">
                <a:solidFill>
                  <a:schemeClr val="bg1"/>
                </a:solidFill>
                <a:latin typeface="Public Sans" panose="020B0604020202020204" charset="0"/>
              </a:rPr>
              <a:t>Work with comms team in Nov-Dec to calendar clinic dates on web site and FB. </a:t>
            </a:r>
          </a:p>
          <a:p>
            <a:pPr lvl="1"/>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r>
              <a:rPr lang="en-US" sz="2300" dirty="0">
                <a:solidFill>
                  <a:schemeClr val="bg1"/>
                </a:solidFill>
                <a:latin typeface="Public Sans" panose="020B0604020202020204" charset="0"/>
              </a:rPr>
              <a:t>Continuous reminders to private bar via bar association, social media, sign-ups, personal contact, etc.</a:t>
            </a:r>
          </a:p>
          <a:p>
            <a:pPr lvl="1"/>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r>
              <a:rPr lang="en-US" sz="2300" dirty="0">
                <a:solidFill>
                  <a:schemeClr val="bg1"/>
                </a:solidFill>
                <a:latin typeface="Public Sans" panose="020B0604020202020204" charset="0"/>
              </a:rPr>
              <a:t>Gallatin distributes flyers on every HIP page in our service area.</a:t>
            </a:r>
          </a:p>
          <a:p>
            <a:pPr lvl="1"/>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r>
              <a:rPr lang="en-US" sz="2300" dirty="0">
                <a:solidFill>
                  <a:schemeClr val="bg1"/>
                </a:solidFill>
                <a:latin typeface="Public Sans" panose="020B0604020202020204" charset="0"/>
              </a:rPr>
              <a:t>Encourage value-added such as child support services coming to clinic as well.</a:t>
            </a:r>
          </a:p>
          <a:p>
            <a:pPr lvl="1"/>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r>
              <a:rPr lang="en-US" sz="2300" dirty="0">
                <a:solidFill>
                  <a:schemeClr val="bg1"/>
                </a:solidFill>
                <a:latin typeface="Public Sans" panose="020B0604020202020204" charset="0"/>
              </a:rPr>
              <a:t>Check in with clerk’s offices to distribute clinic flyers, etc. Clerks often provide some insight into who might be coming to clinic.</a:t>
            </a:r>
          </a:p>
          <a:p>
            <a:pPr marL="800100" lvl="1" indent="-342900">
              <a:buFont typeface="Arial" panose="020B0604020202020204" pitchFamily="34" charset="0"/>
              <a:buChar char="•"/>
            </a:pPr>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endParaRPr lang="en-US" sz="2300" dirty="0">
              <a:solidFill>
                <a:schemeClr val="bg1"/>
              </a:solidFill>
              <a:latin typeface="Public Sans" panose="020B0604020202020204" charset="0"/>
            </a:endParaRPr>
          </a:p>
          <a:p>
            <a:pPr marL="800100" lvl="1" indent="-342900">
              <a:buFont typeface="Arial" panose="020B0604020202020204" pitchFamily="34" charset="0"/>
              <a:buChar char="•"/>
            </a:pPr>
            <a:endParaRPr lang="en-US" sz="3200" dirty="0">
              <a:solidFill>
                <a:schemeClr val="bg1"/>
              </a:solidFill>
              <a:latin typeface="Public Sans" panose="020B0604020202020204" charset="0"/>
            </a:endParaRPr>
          </a:p>
          <a:p>
            <a:pPr marL="800100" lvl="1" indent="-342900">
              <a:buFont typeface="Arial" panose="020B0604020202020204" pitchFamily="34" charset="0"/>
              <a:buChar char="•"/>
            </a:pPr>
            <a:endParaRPr lang="en-US" sz="3200" dirty="0">
              <a:solidFill>
                <a:schemeClr val="bg1"/>
              </a:solidFill>
              <a:latin typeface="Public Sans" panose="020B0604020202020204" charset="0"/>
            </a:endParaRPr>
          </a:p>
        </p:txBody>
      </p:sp>
      <p:sp>
        <p:nvSpPr>
          <p:cNvPr id="8" name="Freeform 8"/>
          <p:cNvSpPr/>
          <p:nvPr/>
        </p:nvSpPr>
        <p:spPr>
          <a:xfrm>
            <a:off x="822309"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2" name="TextBox 2"/>
          <p:cNvSpPr txBox="1"/>
          <p:nvPr/>
        </p:nvSpPr>
        <p:spPr>
          <a:xfrm>
            <a:off x="685800" y="395452"/>
            <a:ext cx="17240508" cy="1474763"/>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More Clinic Prep</a:t>
            </a:r>
            <a:endParaRPr lang="en-US" sz="7200" i="1" spc="-380" dirty="0">
              <a:solidFill>
                <a:srgbClr val="FFFFFF"/>
              </a:solidFill>
              <a:latin typeface="Fraunces Italics"/>
              <a:ea typeface="Fraunces Italics"/>
              <a:cs typeface="Fraunces Italics"/>
              <a:sym typeface="Fraunces Italics"/>
            </a:endParaRPr>
          </a:p>
        </p:txBody>
      </p:sp>
      <p:sp>
        <p:nvSpPr>
          <p:cNvPr id="3" name="TextBox 3"/>
          <p:cNvSpPr txBox="1"/>
          <p:nvPr/>
        </p:nvSpPr>
        <p:spPr>
          <a:xfrm>
            <a:off x="1447800" y="1562100"/>
            <a:ext cx="15011400" cy="9587240"/>
          </a:xfrm>
          <a:prstGeom prst="rect">
            <a:avLst/>
          </a:prstGeom>
        </p:spPr>
        <p:txBody>
          <a:bodyPr wrap="square" lIns="0" tIns="0" rIns="0" bIns="0" rtlCol="0" anchor="t">
            <a:spAutoFit/>
          </a:bodyPr>
          <a:lstStyle/>
          <a:p>
            <a:pPr lvl="0" algn="just">
              <a:spcBef>
                <a:spcPct val="0"/>
              </a:spcBef>
              <a:defRPr/>
            </a:pPr>
            <a:endParaRPr lang="en-US" sz="30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Get there early. (Anticipate problems like room is locked and must find someone to unlock it.)</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Greet and direct early arrivals. (Have a plan.)</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Set up laptop + printer + hotspot (plus notary stamp)</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Have more than one laptop ready with printer and hotspot?</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Have a system to hand out DR forms and get retainers.</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rgbClr val="FFFFFF"/>
                </a:solidFill>
                <a:latin typeface="Public Sans"/>
                <a:ea typeface="Public Sans"/>
                <a:cs typeface="Public Sans"/>
                <a:sym typeface="Public Sans"/>
              </a:rPr>
              <a:t>Have Language Line or equivalent ready. Do you use family members to interpret? Probably not little kids. </a:t>
            </a:r>
          </a:p>
          <a:p>
            <a:pPr lvl="2" algn="just">
              <a:spcBef>
                <a:spcPct val="0"/>
              </a:spcBef>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2300" dirty="0">
                <a:solidFill>
                  <a:schemeClr val="bg1"/>
                </a:solidFill>
                <a:latin typeface="Public Sans" panose="020B0604020202020204" charset="0"/>
              </a:rPr>
              <a:t>Compliance Forms – every clinic client should have an </a:t>
            </a:r>
            <a:r>
              <a:rPr lang="en-US" sz="2000" dirty="0">
                <a:solidFill>
                  <a:srgbClr val="FFFFFF"/>
                </a:solidFill>
                <a:latin typeface="Public Sans"/>
                <a:ea typeface="Public Sans"/>
                <a:cs typeface="Public Sans"/>
                <a:sym typeface="Public Sans"/>
              </a:rPr>
              <a:t>intake form, citizen attestation, and case summary.</a:t>
            </a:r>
          </a:p>
          <a:p>
            <a:pPr marL="1371600" lvl="2" indent="-457200" algn="just">
              <a:spcBef>
                <a:spcPct val="0"/>
              </a:spcBef>
              <a:buFont typeface="Arial" panose="020B0604020202020204" pitchFamily="34" charset="0"/>
              <a:buChar char="•"/>
              <a:defRPr/>
            </a:pPr>
            <a:endParaRPr lang="en-US" sz="2000" dirty="0">
              <a:solidFill>
                <a:srgbClr val="FFFFFF"/>
              </a:solidFill>
              <a:latin typeface="Public Sans"/>
              <a:sym typeface="Public Sans"/>
            </a:endParaRPr>
          </a:p>
          <a:p>
            <a:pPr marL="1371600" lvl="2" indent="-457200" algn="just">
              <a:spcBef>
                <a:spcPct val="0"/>
              </a:spcBef>
              <a:buFont typeface="Arial" panose="020B0604020202020204" pitchFamily="34" charset="0"/>
              <a:buChar char="•"/>
              <a:defRPr/>
            </a:pPr>
            <a:r>
              <a:rPr lang="en-US" sz="2300" dirty="0">
                <a:solidFill>
                  <a:schemeClr val="bg1"/>
                </a:solidFill>
                <a:latin typeface="Public Sans" panose="020B0604020202020204" charset="0"/>
              </a:rPr>
              <a:t>DR Forms from </a:t>
            </a:r>
            <a:r>
              <a:rPr lang="en-US" sz="2300" dirty="0" err="1">
                <a:solidFill>
                  <a:schemeClr val="bg1"/>
                </a:solidFill>
                <a:latin typeface="Public Sans" panose="020B0604020202020204" charset="0"/>
              </a:rPr>
              <a:t>SELegal</a:t>
            </a:r>
            <a:r>
              <a:rPr lang="en-US" sz="2300" dirty="0">
                <a:solidFill>
                  <a:schemeClr val="bg1"/>
                </a:solidFill>
                <a:latin typeface="Public Sans" panose="020B0604020202020204" charset="0"/>
              </a:rPr>
              <a:t>. Do not use AOC forms. Can’t use if business or real property or fault-based divorce (no grounds plead other than ID).</a:t>
            </a:r>
          </a:p>
          <a:p>
            <a:pPr marL="1371600" lvl="2" indent="-457200" algn="just">
              <a:spcBef>
                <a:spcPct val="0"/>
              </a:spcBef>
              <a:buFont typeface="Arial" panose="020B0604020202020204" pitchFamily="34" charset="0"/>
              <a:buChar char="•"/>
              <a:defRPr/>
            </a:pPr>
            <a:endParaRPr lang="en-US" sz="2300" dirty="0">
              <a:solidFill>
                <a:schemeClr val="bg1"/>
              </a:solidFill>
              <a:latin typeface="Public Sans" panose="020B0604020202020204" charset="0"/>
            </a:endParaRPr>
          </a:p>
          <a:p>
            <a:pPr marL="1371600" lvl="2" indent="-457200" algn="just">
              <a:spcBef>
                <a:spcPct val="0"/>
              </a:spcBef>
              <a:buFont typeface="Arial" panose="020B0604020202020204" pitchFamily="34" charset="0"/>
              <a:buChar char="•"/>
              <a:defRPr/>
            </a:pPr>
            <a:r>
              <a:rPr lang="en-US" sz="2300" dirty="0">
                <a:solidFill>
                  <a:schemeClr val="bg1"/>
                </a:solidFill>
                <a:latin typeface="Public Sans" panose="020B0604020202020204" charset="0"/>
              </a:rPr>
              <a:t>Laptop + printer + hotspot (maybe more than one each)</a:t>
            </a:r>
          </a:p>
          <a:p>
            <a:pPr marL="1371600" lvl="2" indent="-457200" algn="just">
              <a:spcBef>
                <a:spcPct val="0"/>
              </a:spcBef>
              <a:buFont typeface="Arial" panose="020B0604020202020204" pitchFamily="34" charset="0"/>
              <a:buChar char="•"/>
              <a:defRPr/>
            </a:pPr>
            <a:endParaRPr lang="en-US" sz="2300" dirty="0">
              <a:solidFill>
                <a:schemeClr val="bg1"/>
              </a:solidFill>
              <a:latin typeface="Public Sans" panose="020B0604020202020204" charset="0"/>
            </a:endParaRPr>
          </a:p>
          <a:p>
            <a:pPr marL="1371600" lvl="2" indent="-457200" algn="just">
              <a:spcBef>
                <a:spcPct val="0"/>
              </a:spcBef>
              <a:buFont typeface="Arial" panose="020B0604020202020204" pitchFamily="34" charset="0"/>
              <a:buChar char="•"/>
              <a:defRPr/>
            </a:pPr>
            <a:endParaRPr lang="en-US" sz="2300" dirty="0">
              <a:solidFill>
                <a:schemeClr val="bg1"/>
              </a:solidFill>
              <a:latin typeface="Public Sans" panose="020B0604020202020204" charset="0"/>
            </a:endParaRPr>
          </a:p>
          <a:p>
            <a:pPr marL="1371600" lvl="2" indent="-457200" algn="just">
              <a:spcBef>
                <a:spcPct val="0"/>
              </a:spcBef>
              <a:buFont typeface="Arial" panose="020B0604020202020204" pitchFamily="34" charset="0"/>
              <a:buChar char="•"/>
              <a:defRPr/>
            </a:pPr>
            <a:endParaRPr lang="en-US" sz="23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endParaRPr lang="en-US" sz="30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endParaRPr lang="en-US" sz="3000" dirty="0">
              <a:solidFill>
                <a:srgbClr val="FFFFFF"/>
              </a:solidFill>
              <a:latin typeface="Public Sans"/>
              <a:ea typeface="Public Sans"/>
              <a:cs typeface="Public Sans"/>
              <a:sym typeface="Public Sans"/>
            </a:endParaRPr>
          </a:p>
          <a:p>
            <a:pPr lvl="2" algn="just">
              <a:spcBef>
                <a:spcPct val="0"/>
              </a:spcBef>
              <a:defRPr/>
            </a:pPr>
            <a:endParaRPr lang="en-US" sz="3000" dirty="0">
              <a:solidFill>
                <a:srgbClr val="FFFFFF"/>
              </a:solidFill>
              <a:latin typeface="Public Sans"/>
              <a:ea typeface="Public Sans"/>
              <a:cs typeface="Public Sans"/>
              <a:sym typeface="Public Sans"/>
            </a:endParaRPr>
          </a:p>
        </p:txBody>
      </p:sp>
      <p:sp>
        <p:nvSpPr>
          <p:cNvPr id="4" name="Freeform 4"/>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F3FF8FC-CBAB-348E-D458-367F4E562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6374" y="2628900"/>
            <a:ext cx="2085975" cy="2781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E0877955-7462-A9F8-4CA5-DC1F5C6F2BC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7CAF980-4EBF-91F1-C777-75EA344F8DA9}"/>
              </a:ext>
            </a:extLst>
          </p:cNvPr>
          <p:cNvSpPr txBox="1"/>
          <p:nvPr/>
        </p:nvSpPr>
        <p:spPr>
          <a:xfrm>
            <a:off x="1143000" y="539967"/>
            <a:ext cx="16230600"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10889"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Clinic Forms</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EA82CE59-4950-03B3-BEB1-93B42D80C792}"/>
              </a:ext>
            </a:extLst>
          </p:cNvPr>
          <p:cNvSpPr txBox="1"/>
          <p:nvPr/>
        </p:nvSpPr>
        <p:spPr>
          <a:xfrm>
            <a:off x="1562100" y="2628900"/>
            <a:ext cx="15392399" cy="8848384"/>
          </a:xfrm>
          <a:prstGeom prst="rect">
            <a:avLst/>
          </a:prstGeom>
        </p:spPr>
        <p:txBody>
          <a:bodyPr wrap="square" lIns="0" tIns="0" rIns="0" bIns="0" rtlCol="0" anchor="t">
            <a:spAutoFit/>
          </a:bodyPr>
          <a:lstStyle/>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AOC DR forms are limiting – i.e. on real property, no businesses, no retirement accounts, and only ID divorce.</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SELegal</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forms are easier to read, easier to understand, and allow transfer of real property via MDA.</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SELegal</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has forms that AOC does not – i.e. </a:t>
            </a:r>
            <a:r>
              <a:rPr lang="en-US" sz="2800" dirty="0">
                <a:solidFill>
                  <a:srgbClr val="FFFFFF"/>
                </a:solidFill>
                <a:latin typeface="Public Sans"/>
                <a:ea typeface="Public Sans"/>
                <a:cs typeface="Public Sans"/>
                <a:sym typeface="Public Sans"/>
              </a:rPr>
              <a:t>r</a:t>
            </a:r>
            <a:r>
              <a:rPr kumimoji="0" lang="en-US" sz="28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equest</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for Juvenile relief</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Other AOC forms (not DR-related) are helpful – i.e. Summons to Recover Personal Property, Slow Pay Motion (AOC.gov)</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Attorney sign in and pre-game strategy (does attorney have preference for how to </a:t>
            </a:r>
            <a:r>
              <a:rPr lang="en-US" sz="2800" dirty="0" err="1">
                <a:solidFill>
                  <a:srgbClr val="FFFFFF"/>
                </a:solidFill>
                <a:latin typeface="Public Sans"/>
                <a:ea typeface="Public Sans"/>
                <a:cs typeface="Public Sans"/>
                <a:sym typeface="Public Sans"/>
              </a:rPr>
              <a:t>rx</a:t>
            </a:r>
            <a:r>
              <a:rPr lang="en-US" sz="2800" dirty="0">
                <a:solidFill>
                  <a:srgbClr val="FFFFFF"/>
                </a:solidFill>
                <a:latin typeface="Public Sans"/>
                <a:ea typeface="Public Sans"/>
                <a:cs typeface="Public Sans"/>
                <a:sym typeface="Public Sans"/>
              </a:rPr>
              <a:t> clients?)</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r>
              <a:rPr lang="en-US" sz="2800" dirty="0">
                <a:solidFill>
                  <a:srgbClr val="FFFFFF"/>
                </a:solidFill>
                <a:latin typeface="Public Sans"/>
                <a:ea typeface="Public Sans"/>
                <a:cs typeface="Public Sans"/>
                <a:sym typeface="Public Sans"/>
              </a:rPr>
              <a:t>Play to your strengths.</a:t>
            </a: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lang="en-US" sz="2800" dirty="0">
              <a:solidFill>
                <a:srgbClr val="FFFFFF"/>
              </a:solidFill>
              <a:latin typeface="Public Sans"/>
              <a:ea typeface="Public Sans"/>
              <a:cs typeface="Public Sans"/>
              <a:sym typeface="Public Sans"/>
            </a:endParaRPr>
          </a:p>
          <a:p>
            <a:pPr marL="457200" marR="0" lvl="0" indent="-457200" defTabSz="914400" rtl="0" eaLnBrk="1" fontAlgn="auto" latinLnBrk="0" hangingPunct="1">
              <a:spcBef>
                <a:spcPct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lang="en-US" sz="2800" dirty="0">
              <a:solidFill>
                <a:srgbClr val="FFFFFF"/>
              </a:solidFill>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4" name="Freeform 4">
            <a:extLst>
              <a:ext uri="{FF2B5EF4-FFF2-40B4-BE49-F238E27FC236}">
                <a16:creationId xmlns:a16="http://schemas.microsoft.com/office/drawing/2014/main" id="{1717DC03-F7AA-2921-723F-076361BEF021}"/>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2482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28085A08-5C89-805E-DA8B-D5142A189720}"/>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20767CB4-2FBD-ECAA-6810-286F0A6B44E7}"/>
              </a:ext>
            </a:extLst>
          </p:cNvPr>
          <p:cNvSpPr/>
          <p:nvPr/>
        </p:nvSpPr>
        <p:spPr>
          <a:xfrm>
            <a:off x="10287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AA72ACAB-A262-F1CA-F2A0-E0641BAB0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4786" y="5293558"/>
            <a:ext cx="7067913" cy="4692891"/>
          </a:xfrm>
          <a:prstGeom prst="rect">
            <a:avLst/>
          </a:prstGeom>
        </p:spPr>
      </p:pic>
      <p:pic>
        <p:nvPicPr>
          <p:cNvPr id="10" name="Picture 9">
            <a:extLst>
              <a:ext uri="{FF2B5EF4-FFF2-40B4-BE49-F238E27FC236}">
                <a16:creationId xmlns:a16="http://schemas.microsoft.com/office/drawing/2014/main" id="{4D16F1A2-4325-FD25-4751-16D6865E71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7486" y="0"/>
            <a:ext cx="7055213" cy="5016758"/>
          </a:xfrm>
          <a:prstGeom prst="rect">
            <a:avLst/>
          </a:prstGeom>
        </p:spPr>
      </p:pic>
      <p:pic>
        <p:nvPicPr>
          <p:cNvPr id="5" name="Picture 4">
            <a:extLst>
              <a:ext uri="{FF2B5EF4-FFF2-40B4-BE49-F238E27FC236}">
                <a16:creationId xmlns:a16="http://schemas.microsoft.com/office/drawing/2014/main" id="{D5700784-5703-0F97-7E0C-91E42838C6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303" y="723900"/>
            <a:ext cx="8115300" cy="8115300"/>
          </a:xfrm>
          <a:prstGeom prst="rect">
            <a:avLst/>
          </a:prstGeom>
        </p:spPr>
      </p:pic>
    </p:spTree>
    <p:extLst>
      <p:ext uri="{BB962C8B-B14F-4D97-AF65-F5344CB8AC3E}">
        <p14:creationId xmlns:p14="http://schemas.microsoft.com/office/powerpoint/2010/main" val="216843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5F30512EDE45449CF64D6FDB345E77" ma:contentTypeVersion="12" ma:contentTypeDescription="Create a new document." ma:contentTypeScope="" ma:versionID="05f014bb7b6d5446be0d2a39f667403f">
  <xsd:schema xmlns:xsd="http://www.w3.org/2001/XMLSchema" xmlns:xs="http://www.w3.org/2001/XMLSchema" xmlns:p="http://schemas.microsoft.com/office/2006/metadata/properties" xmlns:ns2="0eae4eba-08be-4036-ae92-5d09e4684c91" xmlns:ns3="3103db95-a666-467e-b670-3b742545c796" targetNamespace="http://schemas.microsoft.com/office/2006/metadata/properties" ma:root="true" ma:fieldsID="16c201adfdd1fd5732ce007caf9bb6de" ns2:_="" ns3:_="">
    <xsd:import namespace="0eae4eba-08be-4036-ae92-5d09e4684c91"/>
    <xsd:import namespace="3103db95-a666-467e-b670-3b742545c7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ae4eba-08be-4036-ae92-5d09e4684c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262ca71-4269-4be8-8c46-04143f27e02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03db95-a666-467e-b670-3b742545c79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89c8bd-f453-476d-af37-d78f05830c54}" ma:internalName="TaxCatchAll" ma:showField="CatchAllData" ma:web="3103db95-a666-467e-b670-3b742545c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103db95-a666-467e-b670-3b742545c796" xsi:nil="true"/>
    <lcf76f155ced4ddcb4097134ff3c332f xmlns="0eae4eba-08be-4036-ae92-5d09e4684c9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70DFA03-4240-4985-9E70-5239C12C86FC}">
  <ds:schemaRefs>
    <ds:schemaRef ds:uri="http://schemas.microsoft.com/sharepoint/v3/contenttype/forms"/>
  </ds:schemaRefs>
</ds:datastoreItem>
</file>

<file path=customXml/itemProps2.xml><?xml version="1.0" encoding="utf-8"?>
<ds:datastoreItem xmlns:ds="http://schemas.openxmlformats.org/officeDocument/2006/customXml" ds:itemID="{6C4BFEE6-B4D3-4FB2-BF05-0709487D0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ae4eba-08be-4036-ae92-5d09e4684c91"/>
    <ds:schemaRef ds:uri="3103db95-a666-467e-b670-3b742545c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E424A0-6F8D-41D3-B2B0-B0B155E686C2}">
  <ds:schemaRefs>
    <ds:schemaRef ds:uri="http://purl.org/dc/terms/"/>
    <ds:schemaRef ds:uri="0eae4eba-08be-4036-ae92-5d09e4684c91"/>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3103db95-a666-467e-b670-3b742545c796"/>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5795</TotalTime>
  <Words>2466</Words>
  <Application>Microsoft Office PowerPoint</Application>
  <PresentationFormat>Custom</PresentationFormat>
  <Paragraphs>299</Paragraphs>
  <Slides>26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Calibri</vt:lpstr>
      <vt:lpstr>Palatino</vt:lpstr>
      <vt:lpstr>Aptos</vt:lpstr>
      <vt:lpstr>Fraunces Italics</vt:lpstr>
      <vt:lpstr>Public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TIMELINE For Non-Expungement Clinic</vt:lpstr>
      <vt:lpstr>Clinic Building Blocks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Aid Society</dc:title>
  <dc:creator>Mia Andrews</dc:creator>
  <cp:lastModifiedBy>Dean Hinton</cp:lastModifiedBy>
  <cp:revision>9</cp:revision>
  <dcterms:created xsi:type="dcterms:W3CDTF">2006-08-16T00:00:00Z</dcterms:created>
  <dcterms:modified xsi:type="dcterms:W3CDTF">2026-08-07T13:51:22Z</dcterms:modified>
  <dc:identifier>DAGqJmGNE2Y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0x010100A55F30512EDE45449CF64D6FDB345E77</vt:lpwstr>
  </property>
  <property fmtid="{D5CDD505-2E9C-101B-9397-08002B2CF9AE}" pid="3" name="MediaServiceImageTags">
    <vt:lpwstr/>
  </property>
</Properties>
</file>