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4"/>
    <p:sldMasterId id="2147483652" r:id="rId5"/>
  </p:sldMasterIdLst>
  <p:notesMasterIdLst>
    <p:notesMasterId r:id="rId27"/>
  </p:notesMasterIdLst>
  <p:sldIdLst>
    <p:sldId id="256" r:id="rId6"/>
    <p:sldId id="257" r:id="rId7"/>
    <p:sldId id="258" r:id="rId8"/>
    <p:sldId id="273" r:id="rId9"/>
    <p:sldId id="264" r:id="rId10"/>
    <p:sldId id="265" r:id="rId11"/>
    <p:sldId id="266" r:id="rId12"/>
    <p:sldId id="270" r:id="rId13"/>
    <p:sldId id="259" r:id="rId14"/>
    <p:sldId id="262" r:id="rId15"/>
    <p:sldId id="275" r:id="rId16"/>
    <p:sldId id="267" r:id="rId17"/>
    <p:sldId id="268" r:id="rId18"/>
    <p:sldId id="271" r:id="rId19"/>
    <p:sldId id="276" r:id="rId20"/>
    <p:sldId id="260" r:id="rId21"/>
    <p:sldId id="261" r:id="rId22"/>
    <p:sldId id="272" r:id="rId23"/>
    <p:sldId id="274" r:id="rId24"/>
    <p:sldId id="277" r:id="rId25"/>
    <p:sldId id="269" r:id="rId26"/>
  </p:sldIdLst>
  <p:sldSz cx="12192000" cy="6858000"/>
  <p:notesSz cx="6858000" cy="9144000"/>
  <p:embeddedFontLst>
    <p:embeddedFont>
      <p:font typeface="Montserrat Medium" panose="000006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25" autoAdjust="0"/>
  </p:normalViewPr>
  <p:slideViewPr>
    <p:cSldViewPr snapToGrid="0">
      <p:cViewPr varScale="1">
        <p:scale>
          <a:sx n="93" d="100"/>
          <a:sy n="93" d="100"/>
        </p:scale>
        <p:origin x="12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Goma – Argentina, PR, DR</a:t>
            </a:r>
          </a:p>
          <a:p>
            <a:r>
              <a:rPr lang="en-US" dirty="0" err="1"/>
              <a:t>Llanta</a:t>
            </a:r>
            <a:r>
              <a:rPr lang="en-US" dirty="0"/>
              <a:t> – Mexico, Colombia, Peru, CR</a:t>
            </a:r>
          </a:p>
          <a:p>
            <a:r>
              <a:rPr lang="en-US" dirty="0" err="1"/>
              <a:t>Llanta</a:t>
            </a:r>
            <a:r>
              <a:rPr lang="en-US" dirty="0"/>
              <a:t> in Argentina, </a:t>
            </a:r>
            <a:r>
              <a:rPr lang="en-US" dirty="0" err="1"/>
              <a:t>Urguay</a:t>
            </a:r>
            <a:r>
              <a:rPr lang="en-US" dirty="0"/>
              <a:t> and Child is the “rim” (just metal part)</a:t>
            </a:r>
          </a:p>
          <a:p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Neumático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– universal, common in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chile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Sometimes people say “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rueda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6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40059" y="555390"/>
            <a:ext cx="8818756" cy="917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 Medium"/>
              <a:buNone/>
              <a:defRPr sz="4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40059" y="148799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ctrTitle"/>
          </p:nvPr>
        </p:nvSpPr>
        <p:spPr>
          <a:xfrm>
            <a:off x="840059" y="555390"/>
            <a:ext cx="8818756" cy="917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 Medium"/>
              <a:buNone/>
              <a:defRPr sz="4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840059" y="148799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08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8200" y="1820487"/>
            <a:ext cx="10515600" cy="404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2192000" cy="6176963"/>
          </a:xfrm>
          <a:prstGeom prst="rect">
            <a:avLst/>
          </a:prstGeom>
          <a:solidFill>
            <a:srgbClr val="005295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 Medium"/>
              <a:buNone/>
              <a:defRPr sz="4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092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6954" y="6142813"/>
            <a:ext cx="3367748" cy="70799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 Medium"/>
              <a:buNone/>
              <a:defRPr sz="4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092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36954" y="6142813"/>
            <a:ext cx="3367748" cy="7079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19;p3"/>
          <p:cNvCxnSpPr/>
          <p:nvPr/>
        </p:nvCxnSpPr>
        <p:spPr>
          <a:xfrm>
            <a:off x="0" y="6179745"/>
            <a:ext cx="12192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commons.wikimedia.org/wiki/File:Studless_tire_1.jpg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436914" y="1237534"/>
            <a:ext cx="3905107" cy="831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/>
          <p:nvPr/>
        </p:nvSpPr>
        <p:spPr>
          <a:xfrm>
            <a:off x="770021" y="3209784"/>
            <a:ext cx="9144000" cy="261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 INSTITUTE FOR PUBLIC SERVICE</a:t>
            </a:r>
            <a:endParaRPr/>
          </a:p>
        </p:txBody>
      </p:sp>
      <p:pic>
        <p:nvPicPr>
          <p:cNvPr id="32" name="Google Shape;3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008" y="548606"/>
            <a:ext cx="3987729" cy="200956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/>
          <p:nvPr/>
        </p:nvSpPr>
        <p:spPr>
          <a:xfrm>
            <a:off x="694730" y="2608291"/>
            <a:ext cx="8590519" cy="596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Tennessee Language Center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A7588EC-1926-D019-E15C-6953162A5960}"/>
              </a:ext>
            </a:extLst>
          </p:cNvPr>
          <p:cNvGrpSpPr/>
          <p:nvPr/>
        </p:nvGrpSpPr>
        <p:grpSpPr>
          <a:xfrm>
            <a:off x="6410426" y="661621"/>
            <a:ext cx="4379495" cy="5019590"/>
            <a:chOff x="6391175" y="661622"/>
            <a:chExt cx="4379495" cy="50195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074" name="Picture 2" descr="Spanish Speaking Countries: Printables - Seterra">
              <a:extLst>
                <a:ext uri="{FF2B5EF4-FFF2-40B4-BE49-F238E27FC236}">
                  <a16:creationId xmlns:a16="http://schemas.microsoft.com/office/drawing/2014/main" id="{BBA3B1A0-A054-BE3D-094D-A4F6E8A7B87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16" t="13283" r="31675"/>
            <a:stretch>
              <a:fillRect/>
            </a:stretch>
          </p:blipFill>
          <p:spPr bwMode="auto">
            <a:xfrm>
              <a:off x="6391175" y="661622"/>
              <a:ext cx="4379495" cy="5019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33CDF50-A4D8-854A-9F40-2AD2B374B35E}"/>
                </a:ext>
              </a:extLst>
            </p:cNvPr>
            <p:cNvSpPr/>
            <p:nvPr/>
          </p:nvSpPr>
          <p:spPr>
            <a:xfrm>
              <a:off x="7761170" y="3613670"/>
              <a:ext cx="1061185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neumático</a:t>
              </a:r>
              <a:endParaRPr lang="en-US" sz="12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EA97BF-6DD7-9D62-9C4D-622E7E59CF72}"/>
                </a:ext>
              </a:extLst>
            </p:cNvPr>
            <p:cNvSpPr/>
            <p:nvPr/>
          </p:nvSpPr>
          <p:spPr>
            <a:xfrm>
              <a:off x="8685196" y="4614164"/>
              <a:ext cx="683393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goma</a:t>
              </a:r>
              <a:endParaRPr lang="en-US" sz="12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9FE3E30-A21E-7E27-CD37-B07EF71248BB}"/>
                </a:ext>
              </a:extLst>
            </p:cNvPr>
            <p:cNvSpPr/>
            <p:nvPr/>
          </p:nvSpPr>
          <p:spPr>
            <a:xfrm>
              <a:off x="8580922" y="4101485"/>
              <a:ext cx="902850" cy="30752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/>
                <a:t>llanta</a:t>
              </a:r>
              <a:endParaRPr lang="en-US" sz="1200" b="1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89F758-01C7-3D36-3432-3295A40D6F9B}"/>
                </a:ext>
              </a:extLst>
            </p:cNvPr>
            <p:cNvSpPr/>
            <p:nvPr/>
          </p:nvSpPr>
          <p:spPr>
            <a:xfrm>
              <a:off x="7309907" y="1722305"/>
              <a:ext cx="683393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llanta</a:t>
              </a:r>
              <a:endParaRPr lang="en-US" sz="1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B6DA92-1707-BA59-A5C8-6FEA12D2159A}"/>
                </a:ext>
              </a:extLst>
            </p:cNvPr>
            <p:cNvSpPr/>
            <p:nvPr/>
          </p:nvSpPr>
          <p:spPr>
            <a:xfrm>
              <a:off x="7906833" y="2901909"/>
              <a:ext cx="683393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llanta</a:t>
              </a:r>
              <a:endParaRPr lang="en-US" sz="1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D587265-3EC7-12BE-B1F7-F2BE39E37417}"/>
                </a:ext>
              </a:extLst>
            </p:cNvPr>
            <p:cNvSpPr/>
            <p:nvPr/>
          </p:nvSpPr>
          <p:spPr>
            <a:xfrm>
              <a:off x="7993300" y="2054993"/>
              <a:ext cx="596926" cy="2898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llanta</a:t>
              </a:r>
              <a:endParaRPr lang="en-US" sz="1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5C47BD-8F8E-D593-7FE1-088F820EF50C}"/>
                </a:ext>
              </a:extLst>
            </p:cNvPr>
            <p:cNvSpPr/>
            <p:nvPr/>
          </p:nvSpPr>
          <p:spPr>
            <a:xfrm>
              <a:off x="6676083" y="1309034"/>
              <a:ext cx="683393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llanta</a:t>
              </a:r>
              <a:endParaRPr lang="en-US" sz="12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F90EAE-16AB-56D7-FEA6-0F3B19AFD0EE}"/>
                </a:ext>
              </a:extLst>
            </p:cNvPr>
            <p:cNvSpPr/>
            <p:nvPr/>
          </p:nvSpPr>
          <p:spPr>
            <a:xfrm>
              <a:off x="8480658" y="1779068"/>
              <a:ext cx="683393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caucho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8F704F-CEED-EA76-8D72-7E46A4CEFC1E}"/>
                </a:ext>
              </a:extLst>
            </p:cNvPr>
            <p:cNvSpPr/>
            <p:nvPr/>
          </p:nvSpPr>
          <p:spPr>
            <a:xfrm>
              <a:off x="8480658" y="1210281"/>
              <a:ext cx="683393" cy="26950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/>
                <a:t>goma</a:t>
              </a:r>
              <a:endParaRPr lang="en-US" sz="1200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C786389-1E3D-537B-BC5B-551E3FA1FA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9627" y="999424"/>
            <a:ext cx="5432633" cy="4074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F2245C-E98F-53B2-8228-1DBF77064185}"/>
              </a:ext>
            </a:extLst>
          </p:cNvPr>
          <p:cNvSpPr txBox="1"/>
          <p:nvPr/>
        </p:nvSpPr>
        <p:spPr>
          <a:xfrm>
            <a:off x="609627" y="6200055"/>
            <a:ext cx="323132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i="1" dirty="0">
                <a:hlinkClick r:id="rId5" tooltip="https://commons.wikimedia.org/wiki/File:Studless_tire_1.jpg"/>
              </a:rPr>
              <a:t>This Photo</a:t>
            </a:r>
            <a:r>
              <a:rPr lang="en-US" sz="700" i="1" dirty="0"/>
              <a:t> by Unknown Author is licensed under </a:t>
            </a:r>
            <a:r>
              <a:rPr lang="en-US" sz="700" i="1" dirty="0">
                <a:hlinkClick r:id="rId6" tooltip="https://creativecommons.org/licenses/by-sa/3.0/"/>
              </a:rPr>
              <a:t>CC BY-SA</a:t>
            </a:r>
            <a:endParaRPr lang="en-US" sz="700" i="1" dirty="0"/>
          </a:p>
        </p:txBody>
      </p:sp>
    </p:spTree>
    <p:extLst>
      <p:ext uri="{BB962C8B-B14F-4D97-AF65-F5344CB8AC3E}">
        <p14:creationId xmlns:p14="http://schemas.microsoft.com/office/powerpoint/2010/main" val="1060838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3CA0-0138-768D-75AD-89A9B367F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Maya Languages =/= Spanish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126661-0057-3033-E0B1-3207A84F4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626" y="2357638"/>
            <a:ext cx="6726748" cy="214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7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794D2EF9-EF87-CF21-E45A-052E2DDB7492}"/>
              </a:ext>
            </a:extLst>
          </p:cNvPr>
          <p:cNvGrpSpPr/>
          <p:nvPr/>
        </p:nvGrpSpPr>
        <p:grpSpPr>
          <a:xfrm>
            <a:off x="863335" y="827774"/>
            <a:ext cx="10302152" cy="4537513"/>
            <a:chOff x="988464" y="596767"/>
            <a:chExt cx="10302152" cy="453751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4F9293A-695C-2435-0EB8-6A0A29ED3BB2}"/>
                </a:ext>
              </a:extLst>
            </p:cNvPr>
            <p:cNvGrpSpPr/>
            <p:nvPr/>
          </p:nvGrpSpPr>
          <p:grpSpPr>
            <a:xfrm>
              <a:off x="988464" y="1032174"/>
              <a:ext cx="10302152" cy="4102106"/>
              <a:chOff x="944924" y="988822"/>
              <a:chExt cx="10302152" cy="4102106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CDA2D433-6B12-4C95-3DE8-BED1C4F8A4CF}"/>
                  </a:ext>
                </a:extLst>
              </p:cNvPr>
              <p:cNvGrpSpPr/>
              <p:nvPr/>
            </p:nvGrpSpPr>
            <p:grpSpPr>
              <a:xfrm>
                <a:off x="2761531" y="3534428"/>
                <a:ext cx="7026846" cy="1556500"/>
                <a:chOff x="944924" y="3279637"/>
                <a:chExt cx="7026846" cy="1556500"/>
              </a:xfrm>
            </p:grpSpPr>
            <p:sp>
              <p:nvSpPr>
                <p:cNvPr id="7" name="Freeform 4">
                  <a:extLst>
                    <a:ext uri="{FF2B5EF4-FFF2-40B4-BE49-F238E27FC236}">
                      <a16:creationId xmlns:a16="http://schemas.microsoft.com/office/drawing/2014/main" id="{684F1709-57A7-66F3-BB0F-257CD6C8A26A}"/>
                    </a:ext>
                  </a:extLst>
                </p:cNvPr>
                <p:cNvSpPr/>
                <p:nvPr/>
              </p:nvSpPr>
              <p:spPr>
                <a:xfrm>
                  <a:off x="944924" y="3279637"/>
                  <a:ext cx="1696816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7266" h="3086358">
                      <a:moveTo>
                        <a:pt x="0" y="0"/>
                      </a:moveTo>
                      <a:lnTo>
                        <a:pt x="3527266" y="0"/>
                      </a:lnTo>
                      <a:lnTo>
                        <a:pt x="3527266" y="3086358"/>
                      </a:lnTo>
                      <a:lnTo>
                        <a:pt x="0" y="308635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2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" name="Freeform 5">
                  <a:extLst>
                    <a:ext uri="{FF2B5EF4-FFF2-40B4-BE49-F238E27FC236}">
                      <a16:creationId xmlns:a16="http://schemas.microsoft.com/office/drawing/2014/main" id="{9E9A8947-D1FE-9D56-FC14-500ED6C08728}"/>
                    </a:ext>
                  </a:extLst>
                </p:cNvPr>
                <p:cNvSpPr/>
                <p:nvPr/>
              </p:nvSpPr>
              <p:spPr>
                <a:xfrm>
                  <a:off x="3536172" y="3279637"/>
                  <a:ext cx="1696816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6994" h="3105624">
                      <a:moveTo>
                        <a:pt x="0" y="0"/>
                      </a:moveTo>
                      <a:lnTo>
                        <a:pt x="3136994" y="0"/>
                      </a:lnTo>
                      <a:lnTo>
                        <a:pt x="3136994" y="3105624"/>
                      </a:lnTo>
                      <a:lnTo>
                        <a:pt x="0" y="31056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 7">
                  <a:extLst>
                    <a:ext uri="{FF2B5EF4-FFF2-40B4-BE49-F238E27FC236}">
                      <a16:creationId xmlns:a16="http://schemas.microsoft.com/office/drawing/2014/main" id="{522BB654-C2A1-6C9E-FF82-E9E0CC0E9EEB}"/>
                    </a:ext>
                  </a:extLst>
                </p:cNvPr>
                <p:cNvSpPr/>
                <p:nvPr/>
              </p:nvSpPr>
              <p:spPr>
                <a:xfrm>
                  <a:off x="6274954" y="3279637"/>
                  <a:ext cx="1696816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9381" h="3105624">
                      <a:moveTo>
                        <a:pt x="0" y="0"/>
                      </a:moveTo>
                      <a:lnTo>
                        <a:pt x="3339380" y="0"/>
                      </a:lnTo>
                      <a:lnTo>
                        <a:pt x="3339380" y="3105624"/>
                      </a:lnTo>
                      <a:lnTo>
                        <a:pt x="0" y="31056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103D7DE-4880-EC75-2593-C2249F864499}"/>
                  </a:ext>
                </a:extLst>
              </p:cNvPr>
              <p:cNvGrpSpPr/>
              <p:nvPr/>
            </p:nvGrpSpPr>
            <p:grpSpPr>
              <a:xfrm>
                <a:off x="944924" y="988822"/>
                <a:ext cx="10302152" cy="1556501"/>
                <a:chOff x="944924" y="998447"/>
                <a:chExt cx="10302152" cy="1556501"/>
              </a:xfrm>
            </p:grpSpPr>
            <p:sp>
              <p:nvSpPr>
                <p:cNvPr id="3" name="Freeform 2">
                  <a:extLst>
                    <a:ext uri="{FF2B5EF4-FFF2-40B4-BE49-F238E27FC236}">
                      <a16:creationId xmlns:a16="http://schemas.microsoft.com/office/drawing/2014/main" id="{FCC721E1-4DA7-D631-652B-F6599B31AD70}"/>
                    </a:ext>
                  </a:extLst>
                </p:cNvPr>
                <p:cNvSpPr/>
                <p:nvPr/>
              </p:nvSpPr>
              <p:spPr>
                <a:xfrm>
                  <a:off x="944924" y="998447"/>
                  <a:ext cx="1696816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0050" h="2940050">
                      <a:moveTo>
                        <a:pt x="0" y="0"/>
                      </a:moveTo>
                      <a:lnTo>
                        <a:pt x="2940050" y="0"/>
                      </a:lnTo>
                      <a:lnTo>
                        <a:pt x="2940050" y="2940050"/>
                      </a:lnTo>
                      <a:lnTo>
                        <a:pt x="0" y="29400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" name="Freeform 3">
                  <a:extLst>
                    <a:ext uri="{FF2B5EF4-FFF2-40B4-BE49-F238E27FC236}">
                      <a16:creationId xmlns:a16="http://schemas.microsoft.com/office/drawing/2014/main" id="{14A04C10-767A-7A68-1B42-035838420192}"/>
                    </a:ext>
                  </a:extLst>
                </p:cNvPr>
                <p:cNvSpPr/>
                <p:nvPr/>
              </p:nvSpPr>
              <p:spPr>
                <a:xfrm>
                  <a:off x="3536172" y="998447"/>
                  <a:ext cx="1844350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3697" h="2940050">
                      <a:moveTo>
                        <a:pt x="0" y="0"/>
                      </a:moveTo>
                      <a:lnTo>
                        <a:pt x="3563697" y="0"/>
                      </a:lnTo>
                      <a:lnTo>
                        <a:pt x="3563697" y="2940050"/>
                      </a:lnTo>
                      <a:lnTo>
                        <a:pt x="0" y="29400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6" cstate="screen">
                    <a:duotone>
                      <a:prstClr val="black"/>
                      <a:srgbClr val="D9C3A5">
                        <a:tint val="50000"/>
                        <a:satMod val="180000"/>
                      </a:srgbClr>
                    </a:duotone>
                    <a:alphaModFix amt="70000"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2" name="Freeform 6">
                  <a:extLst>
                    <a:ext uri="{FF2B5EF4-FFF2-40B4-BE49-F238E27FC236}">
                      <a16:creationId xmlns:a16="http://schemas.microsoft.com/office/drawing/2014/main" id="{00638CC7-6267-D882-6D0A-C6E16AE89E8A}"/>
                    </a:ext>
                  </a:extLst>
                </p:cNvPr>
                <p:cNvSpPr/>
                <p:nvPr/>
              </p:nvSpPr>
              <p:spPr>
                <a:xfrm>
                  <a:off x="6274954" y="998447"/>
                  <a:ext cx="1844350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0979" h="2940050">
                      <a:moveTo>
                        <a:pt x="0" y="0"/>
                      </a:moveTo>
                      <a:lnTo>
                        <a:pt x="3030980" y="0"/>
                      </a:lnTo>
                      <a:lnTo>
                        <a:pt x="3030980" y="2940050"/>
                      </a:lnTo>
                      <a:lnTo>
                        <a:pt x="0" y="29400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" name="Freeform 8">
                  <a:extLst>
                    <a:ext uri="{FF2B5EF4-FFF2-40B4-BE49-F238E27FC236}">
                      <a16:creationId xmlns:a16="http://schemas.microsoft.com/office/drawing/2014/main" id="{C2A5366C-7B4F-B699-111A-3EF7BF802425}"/>
                    </a:ext>
                  </a:extLst>
                </p:cNvPr>
                <p:cNvSpPr/>
                <p:nvPr/>
              </p:nvSpPr>
              <p:spPr>
                <a:xfrm>
                  <a:off x="9010630" y="998448"/>
                  <a:ext cx="2236446" cy="155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832" h="3105624">
                      <a:moveTo>
                        <a:pt x="0" y="0"/>
                      </a:moveTo>
                      <a:lnTo>
                        <a:pt x="4140832" y="0"/>
                      </a:lnTo>
                      <a:lnTo>
                        <a:pt x="4140832" y="3105624"/>
                      </a:lnTo>
                      <a:lnTo>
                        <a:pt x="0" y="31056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>
                    <a:extLs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E524D9-2913-E2F1-745A-447087BD9822}"/>
                </a:ext>
              </a:extLst>
            </p:cNvPr>
            <p:cNvSpPr txBox="1"/>
            <p:nvPr/>
          </p:nvSpPr>
          <p:spPr>
            <a:xfrm>
              <a:off x="988464" y="596767"/>
              <a:ext cx="16097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Juvenile Court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C0485E-67DD-9823-5A3B-1DAFCFB50B8B}"/>
                </a:ext>
              </a:extLst>
            </p:cNvPr>
            <p:cNvSpPr txBox="1"/>
            <p:nvPr/>
          </p:nvSpPr>
          <p:spPr>
            <a:xfrm>
              <a:off x="3652677" y="596767"/>
              <a:ext cx="16113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Criminal Court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24FFE1-9B21-8DEE-2E32-16F961345AB1}"/>
                </a:ext>
              </a:extLst>
            </p:cNvPr>
            <p:cNvSpPr txBox="1"/>
            <p:nvPr/>
          </p:nvSpPr>
          <p:spPr>
            <a:xfrm>
              <a:off x="6585423" y="616018"/>
              <a:ext cx="12234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Civil Court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BB2742-6FD5-19EF-AF5E-F4DA3CDB15E1}"/>
                </a:ext>
              </a:extLst>
            </p:cNvPr>
            <p:cNvSpPr txBox="1"/>
            <p:nvPr/>
          </p:nvSpPr>
          <p:spPr>
            <a:xfrm>
              <a:off x="9341618" y="627314"/>
              <a:ext cx="15744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Child Custody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27433A3-B1C3-34CB-2ACB-888DF5004F8D}"/>
                </a:ext>
              </a:extLst>
            </p:cNvPr>
            <p:cNvSpPr txBox="1"/>
            <p:nvPr/>
          </p:nvSpPr>
          <p:spPr>
            <a:xfrm>
              <a:off x="2932768" y="3090446"/>
              <a:ext cx="14398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Family Court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031CF6-A169-081B-E1CE-B714BC2ACBA0}"/>
                </a:ext>
              </a:extLst>
            </p:cNvPr>
            <p:cNvSpPr txBox="1"/>
            <p:nvPr/>
          </p:nvSpPr>
          <p:spPr>
            <a:xfrm>
              <a:off x="5425173" y="3083227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Probate Court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C4AD2C-521F-2244-2282-EF77B775DE0C}"/>
                </a:ext>
              </a:extLst>
            </p:cNvPr>
            <p:cNvSpPr txBox="1"/>
            <p:nvPr/>
          </p:nvSpPr>
          <p:spPr>
            <a:xfrm>
              <a:off x="7935527" y="3090446"/>
              <a:ext cx="20088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Domestic Violence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4444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jury Types, Assessment, and Management | Musculoskeletal Key">
            <a:extLst>
              <a:ext uri="{FF2B5EF4-FFF2-40B4-BE49-F238E27FC236}">
                <a16:creationId xmlns:a16="http://schemas.microsoft.com/office/drawing/2014/main" id="{1492D94A-94D7-596D-193C-814494433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079" y="718853"/>
            <a:ext cx="4131841" cy="474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14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13C70C-E791-12BE-8757-3446CFDF064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0000">
                <a:srgbClr val="9C5BCD">
                  <a:shade val="30000"/>
                  <a:satMod val="115000"/>
                </a:srgbClr>
              </a:gs>
              <a:gs pos="58000">
                <a:schemeClr val="accent1"/>
              </a:gs>
              <a:gs pos="87000">
                <a:srgbClr val="00B050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4309B7-B380-D705-FA8C-DE6E3823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8690"/>
            <a:ext cx="12191999" cy="10812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The interpretation is the record!</a:t>
            </a:r>
          </a:p>
        </p:txBody>
      </p:sp>
      <p:pic>
        <p:nvPicPr>
          <p:cNvPr id="7" name="Picture 6" descr="Aqua retro cassette tape">
            <a:extLst>
              <a:ext uri="{FF2B5EF4-FFF2-40B4-BE49-F238E27FC236}">
                <a16:creationId xmlns:a16="http://schemas.microsoft.com/office/drawing/2014/main" id="{8251242D-CC2A-5DFA-3CC3-37B246F61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9890" y="1486016"/>
            <a:ext cx="5272220" cy="5272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597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meone 3D Printed A Save Button | OhGizmo!">
            <a:extLst>
              <a:ext uri="{FF2B5EF4-FFF2-40B4-BE49-F238E27FC236}">
                <a16:creationId xmlns:a16="http://schemas.microsoft.com/office/drawing/2014/main" id="{8A4A73C8-49D3-FA72-6F07-AC44BE5E0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527511" y="968236"/>
            <a:ext cx="5136978" cy="42679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275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D4EFC8-5B5B-F90A-E599-A693CDACD8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E2238A-B258-7E66-6B68-8B886885D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9222"/>
            <a:ext cx="12200171" cy="319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2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452F84-5AE0-65D0-9602-7AEDE99339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FC1C4-C93E-106D-82BC-19FB95BA8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60" y="612387"/>
            <a:ext cx="5658640" cy="53252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CDF363-2150-0DD0-8381-175FA66C8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81" y="838418"/>
            <a:ext cx="4915591" cy="486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01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B1D835-2454-156C-9B03-6E19D93C4E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FF311B-87E8-7DE1-D6FB-7AB5BD805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996"/>
            <a:ext cx="12218026" cy="357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69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EB684-3ED0-1B0E-3FA1-8A8C01B4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Consistency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7EAE0-4173-306D-0200-957F82D5F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0487"/>
            <a:ext cx="5430520" cy="4048501"/>
          </a:xfrm>
        </p:spPr>
        <p:txBody>
          <a:bodyPr/>
          <a:lstStyle/>
          <a:p>
            <a:r>
              <a:rPr lang="en-US" dirty="0"/>
              <a:t>Improves communication and reduces misunderstandings.</a:t>
            </a:r>
          </a:p>
          <a:p>
            <a:r>
              <a:rPr lang="en-US" dirty="0"/>
              <a:t>Ensures consistent interpretation of legal terminology.</a:t>
            </a:r>
          </a:p>
          <a:p>
            <a:r>
              <a:rPr lang="en-US" dirty="0"/>
              <a:t>Promotes continuity throughout the legal process.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48DD7D22-0178-FBC4-A1B9-52ABB960C23B}"/>
              </a:ext>
            </a:extLst>
          </p:cNvPr>
          <p:cNvSpPr/>
          <p:nvPr/>
        </p:nvSpPr>
        <p:spPr>
          <a:xfrm>
            <a:off x="7247843" y="1446416"/>
            <a:ext cx="3548218" cy="3388548"/>
          </a:xfrm>
          <a:custGeom>
            <a:avLst/>
            <a:gdLst/>
            <a:ahLst/>
            <a:cxnLst/>
            <a:rect l="l" t="t" r="r" b="b"/>
            <a:pathLst>
              <a:path w="3548218" h="3388548">
                <a:moveTo>
                  <a:pt x="0" y="0"/>
                </a:moveTo>
                <a:lnTo>
                  <a:pt x="3548218" y="0"/>
                </a:lnTo>
                <a:lnTo>
                  <a:pt x="3548218" y="3388548"/>
                </a:lnTo>
                <a:lnTo>
                  <a:pt x="0" y="33885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59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ctrTitle"/>
          </p:nvPr>
        </p:nvSpPr>
        <p:spPr>
          <a:xfrm>
            <a:off x="412445" y="695219"/>
            <a:ext cx="5020055" cy="932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sz="2800" dirty="0"/>
              <a:t>Richard Ponce-de-Leon </a:t>
            </a:r>
            <a:endParaRPr sz="2800" dirty="0"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521359" y="4518092"/>
            <a:ext cx="5020056" cy="149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Richard is the Director of Interpretation and Translation Services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at the Tennessee Language Center. He is a Certified Public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Manager and a Certified Court Interpreter in the State of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Tennessee, and he holds a Master of Science in Higher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Education Administration from the University of Tennessee,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Knoxville. He currently serves as President of the Tennessee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r>
              <a:rPr lang="en-US" sz="1300" i="1" dirty="0">
                <a:solidFill>
                  <a:srgbClr val="000000"/>
                </a:solidFill>
              </a:rPr>
              <a:t>Association of Professional Interpreters and Translators. </a:t>
            </a:r>
            <a:endParaRPr sz="1300" i="1" dirty="0">
              <a:solidFill>
                <a:srgbClr val="000000"/>
              </a:solidFill>
            </a:endParaRPr>
          </a:p>
        </p:txBody>
      </p:sp>
      <p:sp>
        <p:nvSpPr>
          <p:cNvPr id="3" name="Google Shape;38;p7">
            <a:extLst>
              <a:ext uri="{FF2B5EF4-FFF2-40B4-BE49-F238E27FC236}">
                <a16:creationId xmlns:a16="http://schemas.microsoft.com/office/drawing/2014/main" id="{82BC0C49-8922-9746-2555-EB34DD6805CC}"/>
              </a:ext>
            </a:extLst>
          </p:cNvPr>
          <p:cNvSpPr txBox="1">
            <a:spLocks/>
          </p:cNvSpPr>
          <p:nvPr/>
        </p:nvSpPr>
        <p:spPr>
          <a:xfrm>
            <a:off x="7089003" y="695219"/>
            <a:ext cx="3608128" cy="932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 Medium"/>
              <a:buNone/>
              <a:defRPr sz="40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dirty="0"/>
              <a:t>Genna Nanda</a:t>
            </a:r>
          </a:p>
        </p:txBody>
      </p:sp>
      <p:pic>
        <p:nvPicPr>
          <p:cNvPr id="1026" name="Picture 2" descr="Richard Ponce-de-Leon">
            <a:extLst>
              <a:ext uri="{FF2B5EF4-FFF2-40B4-BE49-F238E27FC236}">
                <a16:creationId xmlns:a16="http://schemas.microsoft.com/office/drawing/2014/main" id="{0DE2F2DA-6809-7840-D982-67920B180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3623" y="1455747"/>
            <a:ext cx="2315528" cy="277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350F78-A947-6016-9BBD-EAE2EFF8C90E}"/>
              </a:ext>
            </a:extLst>
          </p:cNvPr>
          <p:cNvSpPr txBox="1"/>
          <p:nvPr/>
        </p:nvSpPr>
        <p:spPr>
          <a:xfrm>
            <a:off x="6650587" y="4518092"/>
            <a:ext cx="4838365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/>
              <a:t>Genna is a Training Specialist at the Tennessee Language Center, a nationally certified English/Spanish medical interpreter and a court registered interpreter in the state of TN. After spending over six years living in South America, she returned to the United States in 2019 and began a career in interpretation. She currently manages interpreter training programs at the Tennessee Language Center.  </a:t>
            </a:r>
            <a:r>
              <a:rPr lang="en-US" sz="1300" dirty="0"/>
              <a:t> </a:t>
            </a:r>
          </a:p>
        </p:txBody>
      </p:sp>
      <p:pic>
        <p:nvPicPr>
          <p:cNvPr id="1028" name="Picture 4" descr="Genna Linton">
            <a:extLst>
              <a:ext uri="{FF2B5EF4-FFF2-40B4-BE49-F238E27FC236}">
                <a16:creationId xmlns:a16="http://schemas.microsoft.com/office/drawing/2014/main" id="{D4B878B3-5696-B18B-7107-8D9834015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0060" y="1455746"/>
            <a:ext cx="2315528" cy="277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513E84-04C7-9F6B-69CC-7D467E17B87C}"/>
              </a:ext>
            </a:extLst>
          </p:cNvPr>
          <p:cNvCxnSpPr/>
          <p:nvPr/>
        </p:nvCxnSpPr>
        <p:spPr>
          <a:xfrm>
            <a:off x="5971995" y="695219"/>
            <a:ext cx="0" cy="51523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0196B-4B40-0AA0-F1E6-810E68DA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Summary: Helping Interpreters Prepare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9BC78-DB3A-7B92-1A9A-5531886A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8731"/>
            <a:ext cx="10515600" cy="4048501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When scheduling an interpreter, provide:</a:t>
            </a:r>
          </a:p>
          <a:p>
            <a:pPr marL="114300" indent="0">
              <a:buNone/>
            </a:pPr>
            <a:endParaRPr lang="en-US" dirty="0"/>
          </a:p>
          <a:p>
            <a:pPr lvl="1"/>
            <a:r>
              <a:rPr lang="en-US" dirty="0"/>
              <a:t>A brief summary of the case and its legal context.</a:t>
            </a:r>
          </a:p>
          <a:p>
            <a:pPr lvl="1"/>
            <a:r>
              <a:rPr lang="en-US" dirty="0"/>
              <a:t>The type of proceeding (e.g., consultation, deposition, hearing, trial).</a:t>
            </a:r>
          </a:p>
          <a:p>
            <a:pPr lvl="1"/>
            <a:r>
              <a:rPr lang="en-US" dirty="0"/>
              <a:t>Relevant documents or exhibits, when available.</a:t>
            </a:r>
          </a:p>
          <a:p>
            <a:pPr lvl="1"/>
            <a:r>
              <a:rPr lang="en-US" dirty="0"/>
              <a:t>Specialized terminology, acronyms, or technical subject matter.</a:t>
            </a:r>
          </a:p>
          <a:p>
            <a:pPr lvl="1"/>
            <a:r>
              <a:rPr lang="en-US" dirty="0"/>
              <a:t>The names and roles of key participants.</a:t>
            </a:r>
          </a:p>
          <a:p>
            <a:pPr lvl="1"/>
            <a:r>
              <a:rPr lang="en-US" dirty="0"/>
              <a:t>The expected length and format of the assignment.</a:t>
            </a:r>
          </a:p>
          <a:p>
            <a:pPr lvl="1"/>
            <a:r>
              <a:rPr lang="en-US" dirty="0"/>
              <a:t>Advance notice of any sensitive issues or communication needs.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6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5F024E-9360-68BC-248C-D68A8C588B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8EBA0D-9005-7D19-733A-1DFFBEB17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76195" y="2417508"/>
            <a:ext cx="6839609" cy="202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9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38200" y="503012"/>
            <a:ext cx="10515600" cy="184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Enhancing Court Outcomes Through Effective Interpreter Preparation</a:t>
            </a:r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838200" y="2771968"/>
            <a:ext cx="10515600" cy="8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i="1" dirty="0"/>
              <a:t>In what way(s) do you work with interpreters?</a:t>
            </a:r>
          </a:p>
        </p:txBody>
      </p:sp>
      <p:sp>
        <p:nvSpPr>
          <p:cNvPr id="2" name="Google Shape;45;p8">
            <a:extLst>
              <a:ext uri="{FF2B5EF4-FFF2-40B4-BE49-F238E27FC236}">
                <a16:creationId xmlns:a16="http://schemas.microsoft.com/office/drawing/2014/main" id="{D3063649-4143-6A92-5552-B83921FCDF3D}"/>
              </a:ext>
            </a:extLst>
          </p:cNvPr>
          <p:cNvSpPr txBox="1">
            <a:spLocks/>
          </p:cNvSpPr>
          <p:nvPr/>
        </p:nvSpPr>
        <p:spPr>
          <a:xfrm>
            <a:off x="838200" y="3611880"/>
            <a:ext cx="10515600" cy="8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50800">
              <a:spcBef>
                <a:spcPts val="0"/>
              </a:spcBef>
              <a:buSzPts val="2800"/>
              <a:buFont typeface="Arial"/>
              <a:buNone/>
            </a:pPr>
            <a:r>
              <a:rPr lang="en-US" i="1" dirty="0"/>
              <a:t>How often do you work with interpreters? </a:t>
            </a:r>
          </a:p>
        </p:txBody>
      </p:sp>
      <p:sp>
        <p:nvSpPr>
          <p:cNvPr id="3" name="Google Shape;45;p8">
            <a:extLst>
              <a:ext uri="{FF2B5EF4-FFF2-40B4-BE49-F238E27FC236}">
                <a16:creationId xmlns:a16="http://schemas.microsoft.com/office/drawing/2014/main" id="{E451E052-18B4-0A38-E9E7-579A847C6DCF}"/>
              </a:ext>
            </a:extLst>
          </p:cNvPr>
          <p:cNvSpPr txBox="1">
            <a:spLocks/>
          </p:cNvSpPr>
          <p:nvPr/>
        </p:nvSpPr>
        <p:spPr>
          <a:xfrm>
            <a:off x="838200" y="4451792"/>
            <a:ext cx="10515600" cy="83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50800">
              <a:spcBef>
                <a:spcPts val="0"/>
              </a:spcBef>
              <a:buSzPts val="2800"/>
              <a:buFont typeface="Arial"/>
              <a:buNone/>
            </a:pPr>
            <a:r>
              <a:rPr lang="en-US" i="1" dirty="0"/>
              <a:t>What do you expect the interpreter to be able to do / not do?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C92E8-5D47-92CA-921D-5BBB021D1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The Court Interpreter’s Job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CF81CD-AB61-328F-1456-7B6E0070B4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126"/>
          <a:stretch>
            <a:fillRect/>
          </a:stretch>
        </p:blipFill>
        <p:spPr>
          <a:xfrm>
            <a:off x="979993" y="3031938"/>
            <a:ext cx="1023201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2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D5087-EF6E-0F81-13F7-C9BF5598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Supreme Court Rule 41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25537-AE73-1157-C373-25D646C6A5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3917"/>
          <a:stretch>
            <a:fillRect/>
          </a:stretch>
        </p:blipFill>
        <p:spPr>
          <a:xfrm>
            <a:off x="815338" y="1879319"/>
            <a:ext cx="10402201" cy="10812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110821-E6EA-49F7-167E-5B7B4ACE6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38" y="3429000"/>
            <a:ext cx="10425063" cy="131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0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D3EC-AB8B-CB5A-3DA4-2E2124CE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Supreme Court Rule 42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B01F7F0-EBF2-3D02-A1CD-3F1CD461A9C8}"/>
              </a:ext>
            </a:extLst>
          </p:cNvPr>
          <p:cNvGrpSpPr/>
          <p:nvPr/>
        </p:nvGrpSpPr>
        <p:grpSpPr>
          <a:xfrm>
            <a:off x="799097" y="1794019"/>
            <a:ext cx="10593805" cy="3597222"/>
            <a:chOff x="937260" y="1446416"/>
            <a:chExt cx="10317480" cy="439874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EDC1D51-E88A-4FF5-A0F2-BCAF92AAF459}"/>
                </a:ext>
              </a:extLst>
            </p:cNvPr>
            <p:cNvGrpSpPr/>
            <p:nvPr/>
          </p:nvGrpSpPr>
          <p:grpSpPr>
            <a:xfrm>
              <a:off x="937260" y="1446416"/>
              <a:ext cx="10317480" cy="1395663"/>
              <a:chOff x="838200" y="1578543"/>
              <a:chExt cx="10317480" cy="139566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A7B5BE8-347F-09A7-3D07-05DCE7F3CDEB}"/>
                  </a:ext>
                </a:extLst>
              </p:cNvPr>
              <p:cNvSpPr/>
              <p:nvPr/>
            </p:nvSpPr>
            <p:spPr>
              <a:xfrm>
                <a:off x="838200" y="1578543"/>
                <a:ext cx="10317480" cy="139566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Google Shape;45;p8">
                <a:extLst>
                  <a:ext uri="{FF2B5EF4-FFF2-40B4-BE49-F238E27FC236}">
                    <a16:creationId xmlns:a16="http://schemas.microsoft.com/office/drawing/2014/main" id="{960B8208-6990-96D3-D618-C15A60579B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9786" y="2052886"/>
                <a:ext cx="4524910" cy="5678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lnSpcReduction="1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228600" indent="-50800">
                  <a:spcBef>
                    <a:spcPts val="0"/>
                  </a:spcBef>
                  <a:buSzPts val="2800"/>
                  <a:buFont typeface="Arial"/>
                  <a:buNone/>
                </a:pPr>
                <a:r>
                  <a:rPr lang="en-US" i="1" dirty="0"/>
                  <a:t>Certified Interpreter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923801-4A11-1C1E-F4DB-4F4EF930D260}"/>
                  </a:ext>
                </a:extLst>
              </p:cNvPr>
              <p:cNvSpPr txBox="1"/>
              <p:nvPr/>
            </p:nvSpPr>
            <p:spPr>
              <a:xfrm>
                <a:off x="6646243" y="1836225"/>
                <a:ext cx="2363003" cy="940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635000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-Oral exam</a:t>
                </a:r>
              </a:p>
              <a:p>
                <a:pPr marL="1092200" lvl="1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 Simultaneous</a:t>
                </a:r>
              </a:p>
              <a:p>
                <a:pPr marL="1092200" lvl="1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 Consecutive</a:t>
                </a:r>
              </a:p>
              <a:p>
                <a:pPr marL="1092200" lvl="1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 Sight translation  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FC773E2-46AE-E44E-2EB2-5EF57E82DD3C}"/>
                </a:ext>
              </a:extLst>
            </p:cNvPr>
            <p:cNvGrpSpPr/>
            <p:nvPr/>
          </p:nvGrpSpPr>
          <p:grpSpPr>
            <a:xfrm>
              <a:off x="937260" y="2947957"/>
              <a:ext cx="10317480" cy="1395663"/>
              <a:chOff x="838200" y="3108163"/>
              <a:chExt cx="10317480" cy="139566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8C624F2-49F2-A77D-B7D8-2F915E7B2F5A}"/>
                  </a:ext>
                </a:extLst>
              </p:cNvPr>
              <p:cNvSpPr/>
              <p:nvPr/>
            </p:nvSpPr>
            <p:spPr>
              <a:xfrm>
                <a:off x="838200" y="3108163"/>
                <a:ext cx="10317480" cy="139566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Google Shape;45;p8">
                <a:extLst>
                  <a:ext uri="{FF2B5EF4-FFF2-40B4-BE49-F238E27FC236}">
                    <a16:creationId xmlns:a16="http://schemas.microsoft.com/office/drawing/2014/main" id="{7C902518-F2DE-3CF3-B303-CA8F73E302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9786" y="3647212"/>
                <a:ext cx="4524910" cy="490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2500" lnSpcReduction="2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228600" indent="-50800">
                  <a:spcBef>
                    <a:spcPts val="0"/>
                  </a:spcBef>
                  <a:buSzPts val="2800"/>
                  <a:buFont typeface="Arial"/>
                  <a:buNone/>
                </a:pPr>
                <a:r>
                  <a:rPr lang="en-US" i="1" dirty="0"/>
                  <a:t>Registered Interpreter</a:t>
                </a:r>
              </a:p>
              <a:p>
                <a:pPr marL="228600" indent="-50800">
                  <a:spcBef>
                    <a:spcPts val="0"/>
                  </a:spcBef>
                  <a:buSzPts val="2800"/>
                  <a:buFont typeface="Arial"/>
                  <a:buNone/>
                </a:pPr>
                <a:endParaRPr lang="en-US" i="1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04ABBF-AA26-A61B-4A71-D3848C4A461A}"/>
                  </a:ext>
                </a:extLst>
              </p:cNvPr>
              <p:cNvSpPr txBox="1"/>
              <p:nvPr/>
            </p:nvSpPr>
            <p:spPr>
              <a:xfrm>
                <a:off x="6646243" y="3328940"/>
                <a:ext cx="3166713" cy="940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635000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-Ethics and skill building workshop</a:t>
                </a:r>
              </a:p>
              <a:p>
                <a:pPr marL="635000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-Background check</a:t>
                </a:r>
              </a:p>
              <a:p>
                <a:pPr marL="635000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-Written exam (English)</a:t>
                </a:r>
              </a:p>
              <a:p>
                <a:pPr marL="635000" indent="-457200">
                  <a:spcBef>
                    <a:spcPts val="0"/>
                  </a:spcBef>
                  <a:buSzPts val="2800"/>
                </a:pPr>
                <a:r>
                  <a:rPr lang="en-US" sz="1100" b="1" i="1" dirty="0"/>
                  <a:t>-Oral proficiency interviews 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BA25EA1-F958-AF79-5986-F433FF49DB88}"/>
                </a:ext>
              </a:extLst>
            </p:cNvPr>
            <p:cNvGrpSpPr/>
            <p:nvPr/>
          </p:nvGrpSpPr>
          <p:grpSpPr>
            <a:xfrm>
              <a:off x="937260" y="4449498"/>
              <a:ext cx="10317480" cy="1395663"/>
              <a:chOff x="838200" y="4581625"/>
              <a:chExt cx="10317480" cy="1395663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D1646C1-71D9-C054-0626-8F3468CF4515}"/>
                  </a:ext>
                </a:extLst>
              </p:cNvPr>
              <p:cNvSpPr/>
              <p:nvPr/>
            </p:nvSpPr>
            <p:spPr>
              <a:xfrm>
                <a:off x="838200" y="4581625"/>
                <a:ext cx="10317480" cy="139566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oogle Shape;45;p8">
                <a:extLst>
                  <a:ext uri="{FF2B5EF4-FFF2-40B4-BE49-F238E27FC236}">
                    <a16:creationId xmlns:a16="http://schemas.microsoft.com/office/drawing/2014/main" id="{222C71BC-C6DB-D64F-A0F6-EFD87695B61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9786" y="5092873"/>
                <a:ext cx="5144387" cy="490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2500" lnSpcReduction="2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228600" indent="-50800">
                  <a:spcBef>
                    <a:spcPts val="0"/>
                  </a:spcBef>
                  <a:buSzPts val="2800"/>
                  <a:buFont typeface="Arial"/>
                  <a:buNone/>
                </a:pPr>
                <a:r>
                  <a:rPr lang="en-US" i="1" dirty="0"/>
                  <a:t>Non-credentialed interpreter</a:t>
                </a:r>
              </a:p>
              <a:p>
                <a:pPr marL="228600" indent="-50800">
                  <a:spcBef>
                    <a:spcPts val="0"/>
                  </a:spcBef>
                  <a:buSzPts val="2800"/>
                  <a:buFont typeface="Arial"/>
                  <a:buNone/>
                </a:pPr>
                <a:endParaRPr lang="en-US" i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1905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51A6CE-6AA4-0362-AD67-0148AE69C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54" y="654518"/>
            <a:ext cx="5439649" cy="496663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B144C360-D07D-CE5A-141D-992EDA9D7AA6}"/>
              </a:ext>
            </a:extLst>
          </p:cNvPr>
          <p:cNvGrpSpPr/>
          <p:nvPr/>
        </p:nvGrpSpPr>
        <p:grpSpPr>
          <a:xfrm>
            <a:off x="7132320" y="750770"/>
            <a:ext cx="3987126" cy="4803007"/>
            <a:chOff x="7132321" y="818147"/>
            <a:chExt cx="3987126" cy="480300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523F2DF-F5D4-8E5C-AE71-89C7DD26A31C}"/>
                </a:ext>
              </a:extLst>
            </p:cNvPr>
            <p:cNvSpPr/>
            <p:nvPr/>
          </p:nvSpPr>
          <p:spPr>
            <a:xfrm>
              <a:off x="7132321" y="818147"/>
              <a:ext cx="3987126" cy="480300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912671F-B1D9-7837-0381-6696E0817864}"/>
                </a:ext>
              </a:extLst>
            </p:cNvPr>
            <p:cNvGrpSpPr/>
            <p:nvPr/>
          </p:nvGrpSpPr>
          <p:grpSpPr>
            <a:xfrm>
              <a:off x="9278753" y="1348909"/>
              <a:ext cx="1414915" cy="1415773"/>
              <a:chOff x="8672361" y="1089898"/>
              <a:chExt cx="1414915" cy="1415773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453465-A0E6-A40B-EDD1-6438AABD1D11}"/>
                  </a:ext>
                </a:extLst>
              </p:cNvPr>
              <p:cNvSpPr txBox="1"/>
              <p:nvPr/>
            </p:nvSpPr>
            <p:spPr>
              <a:xfrm>
                <a:off x="8749365" y="1397675"/>
                <a:ext cx="1337911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dirty="0"/>
                  <a:t>Arabic</a:t>
                </a:r>
              </a:p>
              <a:p>
                <a:r>
                  <a:rPr lang="en-US" sz="1100" dirty="0"/>
                  <a:t>Mandarin</a:t>
                </a:r>
              </a:p>
              <a:p>
                <a:r>
                  <a:rPr lang="en-US" sz="1100" dirty="0"/>
                  <a:t>Portuguese</a:t>
                </a:r>
              </a:p>
              <a:p>
                <a:r>
                  <a:rPr lang="en-US" sz="1100" dirty="0"/>
                  <a:t>Somali</a:t>
                </a:r>
              </a:p>
              <a:p>
                <a:r>
                  <a:rPr lang="en-US" sz="1100" dirty="0"/>
                  <a:t>Spanish</a:t>
                </a:r>
              </a:p>
              <a:p>
                <a:r>
                  <a:rPr lang="en-US" sz="1100" dirty="0"/>
                  <a:t>Vietnamese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09DC16-4CF6-5C56-D255-437879DF150C}"/>
                  </a:ext>
                </a:extLst>
              </p:cNvPr>
              <p:cNvSpPr txBox="1"/>
              <p:nvPr/>
            </p:nvSpPr>
            <p:spPr>
              <a:xfrm>
                <a:off x="8672361" y="1089898"/>
                <a:ext cx="75533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Certified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FE0625-D49B-D98E-8AA2-CDE479F08790}"/>
                </a:ext>
              </a:extLst>
            </p:cNvPr>
            <p:cNvGrpSpPr/>
            <p:nvPr/>
          </p:nvGrpSpPr>
          <p:grpSpPr>
            <a:xfrm>
              <a:off x="9278753" y="3380234"/>
              <a:ext cx="1414915" cy="1923604"/>
              <a:chOff x="8672361" y="3121223"/>
              <a:chExt cx="1414915" cy="1923604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0C1A52-FBBA-0AD2-D8BD-AD8D83D43B39}"/>
                  </a:ext>
                </a:extLst>
              </p:cNvPr>
              <p:cNvSpPr txBox="1"/>
              <p:nvPr/>
            </p:nvSpPr>
            <p:spPr>
              <a:xfrm>
                <a:off x="8749365" y="3429000"/>
                <a:ext cx="1337911" cy="16158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100" dirty="0"/>
                  <a:t>Cantonese</a:t>
                </a:r>
              </a:p>
              <a:p>
                <a:r>
                  <a:rPr lang="it-IT" sz="1100" dirty="0"/>
                  <a:t>Farsi/Dari</a:t>
                </a:r>
              </a:p>
              <a:p>
                <a:r>
                  <a:rPr lang="it-IT" sz="1100" dirty="0"/>
                  <a:t>French</a:t>
                </a:r>
              </a:p>
              <a:p>
                <a:r>
                  <a:rPr lang="it-IT" sz="1100" dirty="0"/>
                  <a:t>German</a:t>
                </a:r>
              </a:p>
              <a:p>
                <a:r>
                  <a:rPr lang="it-IT" sz="1100" dirty="0"/>
                  <a:t>Greek</a:t>
                </a:r>
              </a:p>
              <a:p>
                <a:r>
                  <a:rPr lang="it-IT" sz="1100" dirty="0"/>
                  <a:t>Haitian Creole</a:t>
                </a:r>
              </a:p>
              <a:p>
                <a:r>
                  <a:rPr lang="it-IT" sz="1100" dirty="0"/>
                  <a:t>Romanian</a:t>
                </a:r>
              </a:p>
              <a:p>
                <a:r>
                  <a:rPr lang="it-IT" sz="1100" dirty="0"/>
                  <a:t>Swahili</a:t>
                </a:r>
              </a:p>
              <a:p>
                <a:r>
                  <a:rPr lang="it-IT" sz="1100" dirty="0"/>
                  <a:t>Turkish</a:t>
                </a:r>
                <a:endParaRPr lang="en-US" sz="11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D9B80E-F591-8B2D-D09B-8FD0D7BBECA5}"/>
                  </a:ext>
                </a:extLst>
              </p:cNvPr>
              <p:cNvSpPr txBox="1"/>
              <p:nvPr/>
            </p:nvSpPr>
            <p:spPr>
              <a:xfrm>
                <a:off x="8672361" y="3121223"/>
                <a:ext cx="91403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Registered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7C29C8-96E4-9740-421A-14AADB9E5DE8}"/>
                </a:ext>
              </a:extLst>
            </p:cNvPr>
            <p:cNvSpPr txBox="1"/>
            <p:nvPr/>
          </p:nvSpPr>
          <p:spPr>
            <a:xfrm>
              <a:off x="7332061" y="1041772"/>
              <a:ext cx="16562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Currently (in TN):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EA978D-789A-D479-2CE1-7FC9551E1E01}"/>
                </a:ext>
              </a:extLst>
            </p:cNvPr>
            <p:cNvCxnSpPr/>
            <p:nvPr/>
          </p:nvCxnSpPr>
          <p:spPr>
            <a:xfrm>
              <a:off x="9115125" y="1041772"/>
              <a:ext cx="0" cy="437042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7BA3ABB-9A15-2FCB-A5AD-08CBC22F0DC0}"/>
                </a:ext>
              </a:extLst>
            </p:cNvPr>
            <p:cNvCxnSpPr/>
            <p:nvPr/>
          </p:nvCxnSpPr>
          <p:spPr>
            <a:xfrm flipH="1">
              <a:off x="9115125" y="1041772"/>
              <a:ext cx="163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51BF32-0930-B704-FF8C-330A2BAAEAEC}"/>
                </a:ext>
              </a:extLst>
            </p:cNvPr>
            <p:cNvCxnSpPr/>
            <p:nvPr/>
          </p:nvCxnSpPr>
          <p:spPr>
            <a:xfrm flipH="1">
              <a:off x="9115125" y="5412838"/>
              <a:ext cx="1636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410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BE171-9DC1-D688-2FFB-D53AE91B5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1826" y="4176730"/>
            <a:ext cx="3817219" cy="10812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Why preparation matters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B00E7-3DBD-69E0-B846-3E4D7056A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246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71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ap of Spanish-Speaking Countries">
            <a:extLst>
              <a:ext uri="{FF2B5EF4-FFF2-40B4-BE49-F238E27FC236}">
                <a16:creationId xmlns:a16="http://schemas.microsoft.com/office/drawing/2014/main" id="{4A21EE68-4518-11AD-9F57-F1E0437AA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9237" y="731520"/>
            <a:ext cx="6273525" cy="47563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88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40C9B90ADB5E46BB6CE9595DCA5FB6" ma:contentTypeVersion="21" ma:contentTypeDescription="Create a new document." ma:contentTypeScope="" ma:versionID="177b34580d11a63db260ab1febdc348c">
  <xsd:schema xmlns:xsd="http://www.w3.org/2001/XMLSchema" xmlns:xs="http://www.w3.org/2001/XMLSchema" xmlns:p="http://schemas.microsoft.com/office/2006/metadata/properties" xmlns:ns2="4de4abfd-53f5-43bb-96ab-5842d08f581c" xmlns:ns3="91328b03-8ff5-4351-9cc7-829ceed2dd6d" targetNamespace="http://schemas.microsoft.com/office/2006/metadata/properties" ma:root="true" ma:fieldsID="4ad9e9514c7661d996d6e3e4649bd2b1" ns2:_="" ns3:_="">
    <xsd:import namespace="4de4abfd-53f5-43bb-96ab-5842d08f581c"/>
    <xsd:import namespace="91328b03-8ff5-4351-9cc7-829ceed2dd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Inactive" minOccurs="0"/>
                <xsd:element ref="ns2:MediaServiceDateTaken" minOccurs="0"/>
                <xsd:element ref="ns2:Folder_x0020_Name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4abfd-53f5-43bb-96ab-5842d08f58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Inactive" ma:index="10" nillable="true" ma:displayName="Inactive" ma:default="0" ma:description="Check this box to mark the document as inactive, and hide it from view." ma:internalName="Inactive">
      <xsd:simpleType>
        <xsd:restriction base="dms:Boolea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Folder_x0020_Name" ma:index="12" nillable="true" ma:displayName="Folder Name" ma:internalName="Folder_x0020_Name">
      <xsd:simpleType>
        <xsd:restriction base="dms:Text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0c3aa6b-a2da-49d6-b9c8-2de0e077a7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328b03-8ff5-4351-9cc7-829ceed2dd6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36baad4-53db-4601-8758-3ceca7aa182f}" ma:internalName="TaxCatchAll" ma:showField="CatchAllData" ma:web="91328b03-8ff5-4351-9cc7-829ceed2dd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e4abfd-53f5-43bb-96ab-5842d08f581c">
      <Terms xmlns="http://schemas.microsoft.com/office/infopath/2007/PartnerControls"/>
    </lcf76f155ced4ddcb4097134ff3c332f>
    <TaxCatchAll xmlns="91328b03-8ff5-4351-9cc7-829ceed2dd6d" xsi:nil="true"/>
    <Inactive xmlns="4de4abfd-53f5-43bb-96ab-5842d08f581c">false</Inactive>
    <Folder_x0020_Name xmlns="4de4abfd-53f5-43bb-96ab-5842d08f581c" xsi:nil="true"/>
  </documentManagement>
</p:properties>
</file>

<file path=customXml/itemProps1.xml><?xml version="1.0" encoding="utf-8"?>
<ds:datastoreItem xmlns:ds="http://schemas.openxmlformats.org/officeDocument/2006/customXml" ds:itemID="{A450B817-5FBA-4EAB-87A3-DDF75487E8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DA71FF-A4AE-4248-9839-74BF2F3432EE}"/>
</file>

<file path=customXml/itemProps3.xml><?xml version="1.0" encoding="utf-8"?>
<ds:datastoreItem xmlns:ds="http://schemas.openxmlformats.org/officeDocument/2006/customXml" ds:itemID="{748F48DA-CA6C-41C2-9CE5-F04CBCD12374}">
  <ds:schemaRefs>
    <ds:schemaRef ds:uri="http://schemas.microsoft.com/office/2006/metadata/properties"/>
    <ds:schemaRef ds:uri="http://schemas.microsoft.com/office/infopath/2007/PartnerControls"/>
    <ds:schemaRef ds:uri="df700ba8-47c3-45a2-9618-1c2aef5af6eb"/>
    <ds:schemaRef ds:uri="ab8e16cc-3d9b-493c-be7e-0211607e00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457</Words>
  <Application>Microsoft Office PowerPoint</Application>
  <PresentationFormat>Widescreen</PresentationFormat>
  <Paragraphs>87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Montserrat Medium</vt:lpstr>
      <vt:lpstr>Office Theme</vt:lpstr>
      <vt:lpstr>1_Office Theme</vt:lpstr>
      <vt:lpstr>PowerPoint Presentation</vt:lpstr>
      <vt:lpstr>Richard Ponce-de-Leon </vt:lpstr>
      <vt:lpstr>Enhancing Court Outcomes Through Effective Interpreter Preparation</vt:lpstr>
      <vt:lpstr>The Court Interpreter’s Job</vt:lpstr>
      <vt:lpstr>Supreme Court Rule 41</vt:lpstr>
      <vt:lpstr>Supreme Court Rule 42</vt:lpstr>
      <vt:lpstr>PowerPoint Presentation</vt:lpstr>
      <vt:lpstr>Why preparation matters</vt:lpstr>
      <vt:lpstr>PowerPoint Presentation</vt:lpstr>
      <vt:lpstr>PowerPoint Presentation</vt:lpstr>
      <vt:lpstr>Maya Languages =/= Spanish</vt:lpstr>
      <vt:lpstr>PowerPoint Presentation</vt:lpstr>
      <vt:lpstr>PowerPoint Presentation</vt:lpstr>
      <vt:lpstr>The interpretation is the record!</vt:lpstr>
      <vt:lpstr>PowerPoint Presentation</vt:lpstr>
      <vt:lpstr>PowerPoint Presentation</vt:lpstr>
      <vt:lpstr>PowerPoint Presentation</vt:lpstr>
      <vt:lpstr>PowerPoint Presentation</vt:lpstr>
      <vt:lpstr>Consistency </vt:lpstr>
      <vt:lpstr>Summary: Helping Interpreters Prepare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Linton, Genna</dc:creator>
  <cp:lastModifiedBy>Linton, Genna</cp:lastModifiedBy>
  <cp:revision>20</cp:revision>
  <dcterms:modified xsi:type="dcterms:W3CDTF">2026-07-23T18:34:54Z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0x010100A340C9B90ADB5E46BB6CE9595DCA5FB6</vt:lpwstr>
  </property>
  <property fmtid="{D5CDD505-2E9C-101B-9397-08002B2CF9AE}" pid="3" name="MediaServiceImageTags">
    <vt:lpwstr/>
  </property>
</Properties>
</file>