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77" r:id="rId8"/>
    <p:sldId id="278" r:id="rId9"/>
    <p:sldId id="264" r:id="rId10"/>
    <p:sldId id="265" r:id="rId11"/>
    <p:sldId id="266" r:id="rId12"/>
    <p:sldId id="267" r:id="rId13"/>
    <p:sldId id="268" r:id="rId14"/>
    <p:sldId id="279" r:id="rId15"/>
    <p:sldId id="280" r:id="rId16"/>
    <p:sldId id="281" r:id="rId17"/>
    <p:sldId id="282" r:id="rId18"/>
    <p:sldId id="283" r:id="rId19"/>
    <p:sldId id="284" r:id="rId20"/>
    <p:sldId id="285" r:id="rId21"/>
    <p:sldId id="286" r:id="rId22"/>
    <p:sldId id="262" r:id="rId23"/>
    <p:sldId id="287" r:id="rId24"/>
    <p:sldId id="288" r:id="rId2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57ABE2-BEBE-4C88-AE3E-152488A94B41}" v="15" dt="2026-08-13T18:33:47.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0581" autoAdjust="0"/>
  </p:normalViewPr>
  <p:slideViewPr>
    <p:cSldViewPr snapToGrid="0" snapToObjects="1">
      <p:cViewPr varScale="1">
        <p:scale>
          <a:sx n="78" d="100"/>
          <a:sy n="78" d="100"/>
        </p:scale>
        <p:origin x="183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chary Oswald" userId="d717a0e0-062b-49d8-ba71-7dec08fc8937" providerId="ADAL" clId="{023B13BE-9FD2-4226-92AF-138F8154DD0D}"/>
    <pc:docChg chg="undo custSel addSld delSld modSld">
      <pc:chgData name="Zachary Oswald" userId="d717a0e0-062b-49d8-ba71-7dec08fc8937" providerId="ADAL" clId="{023B13BE-9FD2-4226-92AF-138F8154DD0D}" dt="2026-08-13T19:07:46.811" v="1964" actId="20577"/>
      <pc:docMkLst>
        <pc:docMk/>
      </pc:docMkLst>
      <pc:sldChg chg="add del setBg">
        <pc:chgData name="Zachary Oswald" userId="d717a0e0-062b-49d8-ba71-7dec08fc8937" providerId="ADAL" clId="{023B13BE-9FD2-4226-92AF-138F8154DD0D}" dt="2026-08-13T18:15:40.549" v="394"/>
        <pc:sldMkLst>
          <pc:docMk/>
          <pc:sldMk cId="0" sldId="262"/>
        </pc:sldMkLst>
      </pc:sldChg>
      <pc:sldChg chg="del">
        <pc:chgData name="Zachary Oswald" userId="d717a0e0-062b-49d8-ba71-7dec08fc8937" providerId="ADAL" clId="{023B13BE-9FD2-4226-92AF-138F8154DD0D}" dt="2026-08-13T15:03:29.488" v="57" actId="47"/>
        <pc:sldMkLst>
          <pc:docMk/>
          <pc:sldMk cId="0" sldId="263"/>
        </pc:sldMkLst>
      </pc:sldChg>
      <pc:sldChg chg="modSp mod">
        <pc:chgData name="Zachary Oswald" userId="d717a0e0-062b-49d8-ba71-7dec08fc8937" providerId="ADAL" clId="{023B13BE-9FD2-4226-92AF-138F8154DD0D}" dt="2026-08-13T16:07:27.307" v="245" actId="20577"/>
        <pc:sldMkLst>
          <pc:docMk/>
          <pc:sldMk cId="0" sldId="264"/>
        </pc:sldMkLst>
        <pc:spChg chg="mod">
          <ac:chgData name="Zachary Oswald" userId="d717a0e0-062b-49d8-ba71-7dec08fc8937" providerId="ADAL" clId="{023B13BE-9FD2-4226-92AF-138F8154DD0D}" dt="2026-08-13T15:39:23.220" v="237" actId="255"/>
          <ac:spMkLst>
            <pc:docMk/>
            <pc:sldMk cId="0" sldId="264"/>
            <ac:spMk id="8" creationId="{00000000-0000-0000-0000-000000000000}"/>
          </ac:spMkLst>
        </pc:spChg>
        <pc:spChg chg="mod">
          <ac:chgData name="Zachary Oswald" userId="d717a0e0-062b-49d8-ba71-7dec08fc8937" providerId="ADAL" clId="{023B13BE-9FD2-4226-92AF-138F8154DD0D}" dt="2026-08-13T15:39:30.427" v="238" actId="255"/>
          <ac:spMkLst>
            <pc:docMk/>
            <pc:sldMk cId="0" sldId="264"/>
            <ac:spMk id="13" creationId="{00000000-0000-0000-0000-000000000000}"/>
          </ac:spMkLst>
        </pc:spChg>
        <pc:spChg chg="mod">
          <ac:chgData name="Zachary Oswald" userId="d717a0e0-062b-49d8-ba71-7dec08fc8937" providerId="ADAL" clId="{023B13BE-9FD2-4226-92AF-138F8154DD0D}" dt="2026-08-13T15:39:37.452" v="239" actId="255"/>
          <ac:spMkLst>
            <pc:docMk/>
            <pc:sldMk cId="0" sldId="264"/>
            <ac:spMk id="18" creationId="{00000000-0000-0000-0000-000000000000}"/>
          </ac:spMkLst>
        </pc:spChg>
        <pc:spChg chg="mod">
          <ac:chgData name="Zachary Oswald" userId="d717a0e0-062b-49d8-ba71-7dec08fc8937" providerId="ADAL" clId="{023B13BE-9FD2-4226-92AF-138F8154DD0D}" dt="2026-08-13T16:07:27.307" v="245" actId="20577"/>
          <ac:spMkLst>
            <pc:docMk/>
            <pc:sldMk cId="0" sldId="264"/>
            <ac:spMk id="23" creationId="{00000000-0000-0000-0000-000000000000}"/>
          </ac:spMkLst>
        </pc:spChg>
      </pc:sldChg>
      <pc:sldChg chg="modSp mod">
        <pc:chgData name="Zachary Oswald" userId="d717a0e0-062b-49d8-ba71-7dec08fc8937" providerId="ADAL" clId="{023B13BE-9FD2-4226-92AF-138F8154DD0D}" dt="2026-08-13T16:07:53.128" v="246" actId="20577"/>
        <pc:sldMkLst>
          <pc:docMk/>
          <pc:sldMk cId="0" sldId="265"/>
        </pc:sldMkLst>
        <pc:spChg chg="mod">
          <ac:chgData name="Zachary Oswald" userId="d717a0e0-062b-49d8-ba71-7dec08fc8937" providerId="ADAL" clId="{023B13BE-9FD2-4226-92AF-138F8154DD0D}" dt="2026-08-13T16:07:53.128" v="246" actId="20577"/>
          <ac:spMkLst>
            <pc:docMk/>
            <pc:sldMk cId="0" sldId="265"/>
            <ac:spMk id="20" creationId="{00000000-0000-0000-0000-000000000000}"/>
          </ac:spMkLst>
        </pc:spChg>
      </pc:sldChg>
      <pc:sldChg chg="delSp modSp mod modNotesTx">
        <pc:chgData name="Zachary Oswald" userId="d717a0e0-062b-49d8-ba71-7dec08fc8937" providerId="ADAL" clId="{023B13BE-9FD2-4226-92AF-138F8154DD0D}" dt="2026-08-13T16:15:51.718" v="293" actId="20577"/>
        <pc:sldMkLst>
          <pc:docMk/>
          <pc:sldMk cId="0" sldId="266"/>
        </pc:sldMkLst>
        <pc:spChg chg="mod">
          <ac:chgData name="Zachary Oswald" userId="d717a0e0-062b-49d8-ba71-7dec08fc8937" providerId="ADAL" clId="{023B13BE-9FD2-4226-92AF-138F8154DD0D}" dt="2026-08-13T16:15:31.056" v="280" actId="20577"/>
          <ac:spMkLst>
            <pc:docMk/>
            <pc:sldMk cId="0" sldId="266"/>
            <ac:spMk id="3" creationId="{00000000-0000-0000-0000-000000000000}"/>
          </ac:spMkLst>
        </pc:spChg>
        <pc:spChg chg="mod">
          <ac:chgData name="Zachary Oswald" userId="d717a0e0-062b-49d8-ba71-7dec08fc8937" providerId="ADAL" clId="{023B13BE-9FD2-4226-92AF-138F8154DD0D}" dt="2026-08-13T16:14:08.078" v="275" actId="255"/>
          <ac:spMkLst>
            <pc:docMk/>
            <pc:sldMk cId="0" sldId="266"/>
            <ac:spMk id="4" creationId="{00000000-0000-0000-0000-000000000000}"/>
          </ac:spMkLst>
        </pc:spChg>
        <pc:spChg chg="mod">
          <ac:chgData name="Zachary Oswald" userId="d717a0e0-062b-49d8-ba71-7dec08fc8937" providerId="ADAL" clId="{023B13BE-9FD2-4226-92AF-138F8154DD0D}" dt="2026-08-13T16:15:23.830" v="279" actId="1076"/>
          <ac:spMkLst>
            <pc:docMk/>
            <pc:sldMk cId="0" sldId="266"/>
            <ac:spMk id="5" creationId="{00000000-0000-0000-0000-000000000000}"/>
          </ac:spMkLst>
        </pc:spChg>
        <pc:spChg chg="mod">
          <ac:chgData name="Zachary Oswald" userId="d717a0e0-062b-49d8-ba71-7dec08fc8937" providerId="ADAL" clId="{023B13BE-9FD2-4226-92AF-138F8154DD0D}" dt="2026-08-13T16:15:20.614" v="278" actId="1076"/>
          <ac:spMkLst>
            <pc:docMk/>
            <pc:sldMk cId="0" sldId="266"/>
            <ac:spMk id="6" creationId="{00000000-0000-0000-0000-000000000000}"/>
          </ac:spMkLst>
        </pc:spChg>
        <pc:spChg chg="mod">
          <ac:chgData name="Zachary Oswald" userId="d717a0e0-062b-49d8-ba71-7dec08fc8937" providerId="ADAL" clId="{023B13BE-9FD2-4226-92AF-138F8154DD0D}" dt="2026-08-13T16:15:06.361" v="277" actId="255"/>
          <ac:spMkLst>
            <pc:docMk/>
            <pc:sldMk cId="0" sldId="266"/>
            <ac:spMk id="7" creationId="{00000000-0000-0000-0000-000000000000}"/>
          </ac:spMkLst>
        </pc:spChg>
        <pc:spChg chg="mod">
          <ac:chgData name="Zachary Oswald" userId="d717a0e0-062b-49d8-ba71-7dec08fc8937" providerId="ADAL" clId="{023B13BE-9FD2-4226-92AF-138F8154DD0D}" dt="2026-08-13T16:14:08.078" v="275" actId="255"/>
          <ac:spMkLst>
            <pc:docMk/>
            <pc:sldMk cId="0" sldId="266"/>
            <ac:spMk id="8" creationId="{00000000-0000-0000-0000-000000000000}"/>
          </ac:spMkLst>
        </pc:spChg>
        <pc:spChg chg="mod">
          <ac:chgData name="Zachary Oswald" userId="d717a0e0-062b-49d8-ba71-7dec08fc8937" providerId="ADAL" clId="{023B13BE-9FD2-4226-92AF-138F8154DD0D}" dt="2026-08-13T16:13:44.129" v="270" actId="1076"/>
          <ac:spMkLst>
            <pc:docMk/>
            <pc:sldMk cId="0" sldId="266"/>
            <ac:spMk id="9" creationId="{00000000-0000-0000-0000-000000000000}"/>
          </ac:spMkLst>
        </pc:spChg>
        <pc:spChg chg="mod">
          <ac:chgData name="Zachary Oswald" userId="d717a0e0-062b-49d8-ba71-7dec08fc8937" providerId="ADAL" clId="{023B13BE-9FD2-4226-92AF-138F8154DD0D}" dt="2026-08-13T16:13:44.129" v="270" actId="1076"/>
          <ac:spMkLst>
            <pc:docMk/>
            <pc:sldMk cId="0" sldId="266"/>
            <ac:spMk id="10" creationId="{00000000-0000-0000-0000-000000000000}"/>
          </ac:spMkLst>
        </pc:spChg>
        <pc:spChg chg="mod">
          <ac:chgData name="Zachary Oswald" userId="d717a0e0-062b-49d8-ba71-7dec08fc8937" providerId="ADAL" clId="{023B13BE-9FD2-4226-92AF-138F8154DD0D}" dt="2026-08-13T16:13:44.129" v="270" actId="1076"/>
          <ac:spMkLst>
            <pc:docMk/>
            <pc:sldMk cId="0" sldId="266"/>
            <ac:spMk id="11" creationId="{00000000-0000-0000-0000-000000000000}"/>
          </ac:spMkLst>
        </pc:spChg>
        <pc:spChg chg="mod">
          <ac:chgData name="Zachary Oswald" userId="d717a0e0-062b-49d8-ba71-7dec08fc8937" providerId="ADAL" clId="{023B13BE-9FD2-4226-92AF-138F8154DD0D}" dt="2026-08-13T16:13:44.129" v="270" actId="1076"/>
          <ac:spMkLst>
            <pc:docMk/>
            <pc:sldMk cId="0" sldId="266"/>
            <ac:spMk id="12" creationId="{00000000-0000-0000-0000-000000000000}"/>
          </ac:spMkLst>
        </pc:spChg>
        <pc:spChg chg="mod">
          <ac:chgData name="Zachary Oswald" userId="d717a0e0-062b-49d8-ba71-7dec08fc8937" providerId="ADAL" clId="{023B13BE-9FD2-4226-92AF-138F8154DD0D}" dt="2026-08-13T16:14:54.157" v="276" actId="255"/>
          <ac:spMkLst>
            <pc:docMk/>
            <pc:sldMk cId="0" sldId="266"/>
            <ac:spMk id="13" creationId="{00000000-0000-0000-0000-000000000000}"/>
          </ac:spMkLst>
        </pc:spChg>
        <pc:spChg chg="del mod">
          <ac:chgData name="Zachary Oswald" userId="d717a0e0-062b-49d8-ba71-7dec08fc8937" providerId="ADAL" clId="{023B13BE-9FD2-4226-92AF-138F8154DD0D}" dt="2026-08-13T16:09:29.051" v="261" actId="478"/>
          <ac:spMkLst>
            <pc:docMk/>
            <pc:sldMk cId="0" sldId="266"/>
            <ac:spMk id="14" creationId="{00000000-0000-0000-0000-000000000000}"/>
          </ac:spMkLst>
        </pc:spChg>
        <pc:spChg chg="del">
          <ac:chgData name="Zachary Oswald" userId="d717a0e0-062b-49d8-ba71-7dec08fc8937" providerId="ADAL" clId="{023B13BE-9FD2-4226-92AF-138F8154DD0D}" dt="2026-08-13T16:09:27.295" v="260" actId="478"/>
          <ac:spMkLst>
            <pc:docMk/>
            <pc:sldMk cId="0" sldId="266"/>
            <ac:spMk id="15" creationId="{00000000-0000-0000-0000-000000000000}"/>
          </ac:spMkLst>
        </pc:spChg>
        <pc:spChg chg="del">
          <ac:chgData name="Zachary Oswald" userId="d717a0e0-062b-49d8-ba71-7dec08fc8937" providerId="ADAL" clId="{023B13BE-9FD2-4226-92AF-138F8154DD0D}" dt="2026-08-13T16:09:27.295" v="260" actId="478"/>
          <ac:spMkLst>
            <pc:docMk/>
            <pc:sldMk cId="0" sldId="266"/>
            <ac:spMk id="16" creationId="{00000000-0000-0000-0000-000000000000}"/>
          </ac:spMkLst>
        </pc:spChg>
        <pc:spChg chg="del mod">
          <ac:chgData name="Zachary Oswald" userId="d717a0e0-062b-49d8-ba71-7dec08fc8937" providerId="ADAL" clId="{023B13BE-9FD2-4226-92AF-138F8154DD0D}" dt="2026-08-13T16:09:27.295" v="260" actId="478"/>
          <ac:spMkLst>
            <pc:docMk/>
            <pc:sldMk cId="0" sldId="266"/>
            <ac:spMk id="17" creationId="{00000000-0000-0000-0000-000000000000}"/>
          </ac:spMkLst>
        </pc:spChg>
        <pc:spChg chg="del">
          <ac:chgData name="Zachary Oswald" userId="d717a0e0-062b-49d8-ba71-7dec08fc8937" providerId="ADAL" clId="{023B13BE-9FD2-4226-92AF-138F8154DD0D}" dt="2026-08-13T16:09:27.295" v="260" actId="478"/>
          <ac:spMkLst>
            <pc:docMk/>
            <pc:sldMk cId="0" sldId="266"/>
            <ac:spMk id="18" creationId="{00000000-0000-0000-0000-000000000000}"/>
          </ac:spMkLst>
        </pc:spChg>
        <pc:spChg chg="del">
          <ac:chgData name="Zachary Oswald" userId="d717a0e0-062b-49d8-ba71-7dec08fc8937" providerId="ADAL" clId="{023B13BE-9FD2-4226-92AF-138F8154DD0D}" dt="2026-08-13T16:08:51.362" v="253" actId="478"/>
          <ac:spMkLst>
            <pc:docMk/>
            <pc:sldMk cId="0" sldId="266"/>
            <ac:spMk id="19" creationId="{00000000-0000-0000-0000-000000000000}"/>
          </ac:spMkLst>
        </pc:spChg>
        <pc:spChg chg="del">
          <ac:chgData name="Zachary Oswald" userId="d717a0e0-062b-49d8-ba71-7dec08fc8937" providerId="ADAL" clId="{023B13BE-9FD2-4226-92AF-138F8154DD0D}" dt="2026-08-13T16:09:02.091" v="259" actId="478"/>
          <ac:spMkLst>
            <pc:docMk/>
            <pc:sldMk cId="0" sldId="266"/>
            <ac:spMk id="20" creationId="{00000000-0000-0000-0000-000000000000}"/>
          </ac:spMkLst>
        </pc:spChg>
        <pc:spChg chg="del mod">
          <ac:chgData name="Zachary Oswald" userId="d717a0e0-062b-49d8-ba71-7dec08fc8937" providerId="ADAL" clId="{023B13BE-9FD2-4226-92AF-138F8154DD0D}" dt="2026-08-13T16:08:59.427" v="258" actId="478"/>
          <ac:spMkLst>
            <pc:docMk/>
            <pc:sldMk cId="0" sldId="266"/>
            <ac:spMk id="21" creationId="{00000000-0000-0000-0000-000000000000}"/>
          </ac:spMkLst>
        </pc:spChg>
        <pc:spChg chg="del">
          <ac:chgData name="Zachary Oswald" userId="d717a0e0-062b-49d8-ba71-7dec08fc8937" providerId="ADAL" clId="{023B13BE-9FD2-4226-92AF-138F8154DD0D}" dt="2026-08-13T16:08:52.940" v="254" actId="478"/>
          <ac:spMkLst>
            <pc:docMk/>
            <pc:sldMk cId="0" sldId="266"/>
            <ac:spMk id="22" creationId="{00000000-0000-0000-0000-000000000000}"/>
          </ac:spMkLst>
        </pc:spChg>
        <pc:spChg chg="del mod">
          <ac:chgData name="Zachary Oswald" userId="d717a0e0-062b-49d8-ba71-7dec08fc8937" providerId="ADAL" clId="{023B13BE-9FD2-4226-92AF-138F8154DD0D}" dt="2026-08-13T16:08:55.754" v="256" actId="478"/>
          <ac:spMkLst>
            <pc:docMk/>
            <pc:sldMk cId="0" sldId="266"/>
            <ac:spMk id="23" creationId="{00000000-0000-0000-0000-000000000000}"/>
          </ac:spMkLst>
        </pc:spChg>
      </pc:sldChg>
      <pc:sldChg chg="modSp mod">
        <pc:chgData name="Zachary Oswald" userId="d717a0e0-062b-49d8-ba71-7dec08fc8937" providerId="ADAL" clId="{023B13BE-9FD2-4226-92AF-138F8154DD0D}" dt="2026-08-13T16:21:42.959" v="322" actId="255"/>
        <pc:sldMkLst>
          <pc:docMk/>
          <pc:sldMk cId="0" sldId="267"/>
        </pc:sldMkLst>
        <pc:spChg chg="mod">
          <ac:chgData name="Zachary Oswald" userId="d717a0e0-062b-49d8-ba71-7dec08fc8937" providerId="ADAL" clId="{023B13BE-9FD2-4226-92AF-138F8154DD0D}" dt="2026-08-13T16:20:33.823" v="297" actId="255"/>
          <ac:spMkLst>
            <pc:docMk/>
            <pc:sldMk cId="0" sldId="267"/>
            <ac:spMk id="4" creationId="{00000000-0000-0000-0000-000000000000}"/>
          </ac:spMkLst>
        </pc:spChg>
        <pc:spChg chg="mod">
          <ac:chgData name="Zachary Oswald" userId="d717a0e0-062b-49d8-ba71-7dec08fc8937" providerId="ADAL" clId="{023B13BE-9FD2-4226-92AF-138F8154DD0D}" dt="2026-08-13T16:21:37.422" v="321" actId="1076"/>
          <ac:spMkLst>
            <pc:docMk/>
            <pc:sldMk cId="0" sldId="267"/>
            <ac:spMk id="5" creationId="{00000000-0000-0000-0000-000000000000}"/>
          </ac:spMkLst>
        </pc:spChg>
        <pc:spChg chg="mod">
          <ac:chgData name="Zachary Oswald" userId="d717a0e0-062b-49d8-ba71-7dec08fc8937" providerId="ADAL" clId="{023B13BE-9FD2-4226-92AF-138F8154DD0D}" dt="2026-08-13T16:21:37.422" v="321" actId="1076"/>
          <ac:spMkLst>
            <pc:docMk/>
            <pc:sldMk cId="0" sldId="267"/>
            <ac:spMk id="6" creationId="{00000000-0000-0000-0000-000000000000}"/>
          </ac:spMkLst>
        </pc:spChg>
        <pc:spChg chg="mod">
          <ac:chgData name="Zachary Oswald" userId="d717a0e0-062b-49d8-ba71-7dec08fc8937" providerId="ADAL" clId="{023B13BE-9FD2-4226-92AF-138F8154DD0D}" dt="2026-08-13T16:21:42.959" v="322" actId="255"/>
          <ac:spMkLst>
            <pc:docMk/>
            <pc:sldMk cId="0" sldId="267"/>
            <ac:spMk id="7" creationId="{00000000-0000-0000-0000-000000000000}"/>
          </ac:spMkLst>
        </pc:spChg>
        <pc:spChg chg="mod">
          <ac:chgData name="Zachary Oswald" userId="d717a0e0-062b-49d8-ba71-7dec08fc8937" providerId="ADAL" clId="{023B13BE-9FD2-4226-92AF-138F8154DD0D}" dt="2026-08-13T16:20:56.309" v="300" actId="1076"/>
          <ac:spMkLst>
            <pc:docMk/>
            <pc:sldMk cId="0" sldId="267"/>
            <ac:spMk id="8" creationId="{00000000-0000-0000-0000-000000000000}"/>
          </ac:spMkLst>
        </pc:spChg>
        <pc:spChg chg="mod">
          <ac:chgData name="Zachary Oswald" userId="d717a0e0-062b-49d8-ba71-7dec08fc8937" providerId="ADAL" clId="{023B13BE-9FD2-4226-92AF-138F8154DD0D}" dt="2026-08-13T16:20:51.094" v="299" actId="1076"/>
          <ac:spMkLst>
            <pc:docMk/>
            <pc:sldMk cId="0" sldId="267"/>
            <ac:spMk id="9" creationId="{00000000-0000-0000-0000-000000000000}"/>
          </ac:spMkLst>
        </pc:spChg>
        <pc:spChg chg="mod">
          <ac:chgData name="Zachary Oswald" userId="d717a0e0-062b-49d8-ba71-7dec08fc8937" providerId="ADAL" clId="{023B13BE-9FD2-4226-92AF-138F8154DD0D}" dt="2026-08-13T16:20:51.094" v="299" actId="1076"/>
          <ac:spMkLst>
            <pc:docMk/>
            <pc:sldMk cId="0" sldId="267"/>
            <ac:spMk id="10" creationId="{00000000-0000-0000-0000-000000000000}"/>
          </ac:spMkLst>
        </pc:spChg>
        <pc:spChg chg="mod">
          <ac:chgData name="Zachary Oswald" userId="d717a0e0-062b-49d8-ba71-7dec08fc8937" providerId="ADAL" clId="{023B13BE-9FD2-4226-92AF-138F8154DD0D}" dt="2026-08-13T16:21:02.204" v="306" actId="20577"/>
          <ac:spMkLst>
            <pc:docMk/>
            <pc:sldMk cId="0" sldId="267"/>
            <ac:spMk id="11" creationId="{00000000-0000-0000-0000-000000000000}"/>
          </ac:spMkLst>
        </pc:spChg>
        <pc:spChg chg="mod">
          <ac:chgData name="Zachary Oswald" userId="d717a0e0-062b-49d8-ba71-7dec08fc8937" providerId="ADAL" clId="{023B13BE-9FD2-4226-92AF-138F8154DD0D}" dt="2026-08-13T16:20:51.094" v="299" actId="1076"/>
          <ac:spMkLst>
            <pc:docMk/>
            <pc:sldMk cId="0" sldId="267"/>
            <ac:spMk id="12" creationId="{00000000-0000-0000-0000-000000000000}"/>
          </ac:spMkLst>
        </pc:spChg>
        <pc:spChg chg="mod">
          <ac:chgData name="Zachary Oswald" userId="d717a0e0-062b-49d8-ba71-7dec08fc8937" providerId="ADAL" clId="{023B13BE-9FD2-4226-92AF-138F8154DD0D}" dt="2026-08-13T16:20:51.094" v="299" actId="1076"/>
          <ac:spMkLst>
            <pc:docMk/>
            <pc:sldMk cId="0" sldId="267"/>
            <ac:spMk id="13" creationId="{00000000-0000-0000-0000-000000000000}"/>
          </ac:spMkLst>
        </pc:spChg>
        <pc:spChg chg="mod">
          <ac:chgData name="Zachary Oswald" userId="d717a0e0-062b-49d8-ba71-7dec08fc8937" providerId="ADAL" clId="{023B13BE-9FD2-4226-92AF-138F8154DD0D}" dt="2026-08-13T16:21:27.763" v="320" actId="255"/>
          <ac:spMkLst>
            <pc:docMk/>
            <pc:sldMk cId="0" sldId="267"/>
            <ac:spMk id="14" creationId="{00000000-0000-0000-0000-000000000000}"/>
          </ac:spMkLst>
        </pc:spChg>
        <pc:spChg chg="mod">
          <ac:chgData name="Zachary Oswald" userId="d717a0e0-062b-49d8-ba71-7dec08fc8937" providerId="ADAL" clId="{023B13BE-9FD2-4226-92AF-138F8154DD0D}" dt="2026-08-13T16:16:27.452" v="296" actId="255"/>
          <ac:spMkLst>
            <pc:docMk/>
            <pc:sldMk cId="0" sldId="267"/>
            <ac:spMk id="16" creationId="{00000000-0000-0000-0000-000000000000}"/>
          </ac:spMkLst>
        </pc:spChg>
        <pc:spChg chg="mod">
          <ac:chgData name="Zachary Oswald" userId="d717a0e0-062b-49d8-ba71-7dec08fc8937" providerId="ADAL" clId="{023B13BE-9FD2-4226-92AF-138F8154DD0D}" dt="2026-08-13T16:16:20.266" v="295" actId="255"/>
          <ac:spMkLst>
            <pc:docMk/>
            <pc:sldMk cId="0" sldId="267"/>
            <ac:spMk id="17" creationId="{00000000-0000-0000-0000-000000000000}"/>
          </ac:spMkLst>
        </pc:spChg>
        <pc:spChg chg="mod">
          <ac:chgData name="Zachary Oswald" userId="d717a0e0-062b-49d8-ba71-7dec08fc8937" providerId="ADAL" clId="{023B13BE-9FD2-4226-92AF-138F8154DD0D}" dt="2026-08-13T16:16:15.258" v="294" actId="255"/>
          <ac:spMkLst>
            <pc:docMk/>
            <pc:sldMk cId="0" sldId="267"/>
            <ac:spMk id="18" creationId="{00000000-0000-0000-0000-000000000000}"/>
          </ac:spMkLst>
        </pc:spChg>
      </pc:sldChg>
      <pc:sldChg chg="modSp mod">
        <pc:chgData name="Zachary Oswald" userId="d717a0e0-062b-49d8-ba71-7dec08fc8937" providerId="ADAL" clId="{023B13BE-9FD2-4226-92AF-138F8154DD0D}" dt="2026-08-13T16:27:36.398" v="343" actId="20577"/>
        <pc:sldMkLst>
          <pc:docMk/>
          <pc:sldMk cId="0" sldId="268"/>
        </pc:sldMkLst>
        <pc:spChg chg="mod">
          <ac:chgData name="Zachary Oswald" userId="d717a0e0-062b-49d8-ba71-7dec08fc8937" providerId="ADAL" clId="{023B13BE-9FD2-4226-92AF-138F8154DD0D}" dt="2026-08-13T16:25:12.630" v="328" actId="255"/>
          <ac:spMkLst>
            <pc:docMk/>
            <pc:sldMk cId="0" sldId="268"/>
            <ac:spMk id="4" creationId="{00000000-0000-0000-0000-000000000000}"/>
          </ac:spMkLst>
        </pc:spChg>
        <pc:spChg chg="mod">
          <ac:chgData name="Zachary Oswald" userId="d717a0e0-062b-49d8-ba71-7dec08fc8937" providerId="ADAL" clId="{023B13BE-9FD2-4226-92AF-138F8154DD0D}" dt="2026-08-13T16:27:36.398" v="343" actId="20577"/>
          <ac:spMkLst>
            <pc:docMk/>
            <pc:sldMk cId="0" sldId="268"/>
            <ac:spMk id="9" creationId="{00000000-0000-0000-0000-000000000000}"/>
          </ac:spMkLst>
        </pc:spChg>
        <pc:spChg chg="mod">
          <ac:chgData name="Zachary Oswald" userId="d717a0e0-062b-49d8-ba71-7dec08fc8937" providerId="ADAL" clId="{023B13BE-9FD2-4226-92AF-138F8154DD0D}" dt="2026-08-13T16:27:19.719" v="330" actId="255"/>
          <ac:spMkLst>
            <pc:docMk/>
            <pc:sldMk cId="0" sldId="268"/>
            <ac:spMk id="11" creationId="{00000000-0000-0000-0000-000000000000}"/>
          </ac:spMkLst>
        </pc:spChg>
        <pc:spChg chg="mod">
          <ac:chgData name="Zachary Oswald" userId="d717a0e0-062b-49d8-ba71-7dec08fc8937" providerId="ADAL" clId="{023B13BE-9FD2-4226-92AF-138F8154DD0D}" dt="2026-08-13T16:27:14.901" v="329" actId="255"/>
          <ac:spMkLst>
            <pc:docMk/>
            <pc:sldMk cId="0" sldId="268"/>
            <ac:spMk id="12" creationId="{00000000-0000-0000-0000-000000000000}"/>
          </ac:spMkLst>
        </pc:spChg>
      </pc:sldChg>
      <pc:sldChg chg="modSp del mod">
        <pc:chgData name="Zachary Oswald" userId="d717a0e0-062b-49d8-ba71-7dec08fc8937" providerId="ADAL" clId="{023B13BE-9FD2-4226-92AF-138F8154DD0D}" dt="2026-08-13T17:51:49.101" v="387" actId="47"/>
        <pc:sldMkLst>
          <pc:docMk/>
          <pc:sldMk cId="0" sldId="269"/>
        </pc:sldMkLst>
        <pc:spChg chg="mod">
          <ac:chgData name="Zachary Oswald" userId="d717a0e0-062b-49d8-ba71-7dec08fc8937" providerId="ADAL" clId="{023B13BE-9FD2-4226-92AF-138F8154DD0D}" dt="2026-08-13T17:12:43.300" v="385" actId="255"/>
          <ac:spMkLst>
            <pc:docMk/>
            <pc:sldMk cId="0" sldId="269"/>
            <ac:spMk id="4" creationId="{00000000-0000-0000-0000-000000000000}"/>
          </ac:spMkLst>
        </pc:spChg>
      </pc:sldChg>
      <pc:sldChg chg="add del">
        <pc:chgData name="Zachary Oswald" userId="d717a0e0-062b-49d8-ba71-7dec08fc8937" providerId="ADAL" clId="{023B13BE-9FD2-4226-92AF-138F8154DD0D}" dt="2026-08-13T18:15:26.638" v="393" actId="47"/>
        <pc:sldMkLst>
          <pc:docMk/>
          <pc:sldMk cId="0" sldId="270"/>
        </pc:sldMkLst>
      </pc:sldChg>
      <pc:sldChg chg="add del">
        <pc:chgData name="Zachary Oswald" userId="d717a0e0-062b-49d8-ba71-7dec08fc8937" providerId="ADAL" clId="{023B13BE-9FD2-4226-92AF-138F8154DD0D}" dt="2026-08-13T18:15:26.638" v="393" actId="47"/>
        <pc:sldMkLst>
          <pc:docMk/>
          <pc:sldMk cId="0" sldId="271"/>
        </pc:sldMkLst>
      </pc:sldChg>
      <pc:sldChg chg="add del">
        <pc:chgData name="Zachary Oswald" userId="d717a0e0-062b-49d8-ba71-7dec08fc8937" providerId="ADAL" clId="{023B13BE-9FD2-4226-92AF-138F8154DD0D}" dt="2026-08-13T18:15:26.638" v="393" actId="47"/>
        <pc:sldMkLst>
          <pc:docMk/>
          <pc:sldMk cId="0" sldId="272"/>
        </pc:sldMkLst>
      </pc:sldChg>
      <pc:sldChg chg="add del">
        <pc:chgData name="Zachary Oswald" userId="d717a0e0-062b-49d8-ba71-7dec08fc8937" providerId="ADAL" clId="{023B13BE-9FD2-4226-92AF-138F8154DD0D}" dt="2026-08-13T18:15:26.638" v="393" actId="47"/>
        <pc:sldMkLst>
          <pc:docMk/>
          <pc:sldMk cId="0" sldId="273"/>
        </pc:sldMkLst>
      </pc:sldChg>
      <pc:sldChg chg="add del">
        <pc:chgData name="Zachary Oswald" userId="d717a0e0-062b-49d8-ba71-7dec08fc8937" providerId="ADAL" clId="{023B13BE-9FD2-4226-92AF-138F8154DD0D}" dt="2026-08-13T18:15:26.638" v="393" actId="47"/>
        <pc:sldMkLst>
          <pc:docMk/>
          <pc:sldMk cId="0" sldId="274"/>
        </pc:sldMkLst>
      </pc:sldChg>
      <pc:sldChg chg="add del">
        <pc:chgData name="Zachary Oswald" userId="d717a0e0-062b-49d8-ba71-7dec08fc8937" providerId="ADAL" clId="{023B13BE-9FD2-4226-92AF-138F8154DD0D}" dt="2026-08-13T18:15:26.638" v="393" actId="47"/>
        <pc:sldMkLst>
          <pc:docMk/>
          <pc:sldMk cId="0" sldId="275"/>
        </pc:sldMkLst>
      </pc:sldChg>
      <pc:sldChg chg="add del">
        <pc:chgData name="Zachary Oswald" userId="d717a0e0-062b-49d8-ba71-7dec08fc8937" providerId="ADAL" clId="{023B13BE-9FD2-4226-92AF-138F8154DD0D}" dt="2026-08-13T18:15:26.638" v="393" actId="47"/>
        <pc:sldMkLst>
          <pc:docMk/>
          <pc:sldMk cId="0" sldId="276"/>
        </pc:sldMkLst>
      </pc:sldChg>
      <pc:sldChg chg="modSp mod">
        <pc:chgData name="Zachary Oswald" userId="d717a0e0-062b-49d8-ba71-7dec08fc8937" providerId="ADAL" clId="{023B13BE-9FD2-4226-92AF-138F8154DD0D}" dt="2026-08-13T19:07:46.811" v="1964" actId="20577"/>
        <pc:sldMkLst>
          <pc:docMk/>
          <pc:sldMk cId="0" sldId="277"/>
        </pc:sldMkLst>
        <pc:spChg chg="mod">
          <ac:chgData name="Zachary Oswald" userId="d717a0e0-062b-49d8-ba71-7dec08fc8937" providerId="ADAL" clId="{023B13BE-9FD2-4226-92AF-138F8154DD0D}" dt="2026-08-13T14:45:24.585" v="36" actId="20577"/>
          <ac:spMkLst>
            <pc:docMk/>
            <pc:sldMk cId="0" sldId="277"/>
            <ac:spMk id="7" creationId="{00000000-0000-0000-0000-000000000000}"/>
          </ac:spMkLst>
        </pc:spChg>
        <pc:spChg chg="mod">
          <ac:chgData name="Zachary Oswald" userId="d717a0e0-062b-49d8-ba71-7dec08fc8937" providerId="ADAL" clId="{023B13BE-9FD2-4226-92AF-138F8154DD0D}" dt="2026-08-13T14:35:27.892" v="19" actId="20577"/>
          <ac:spMkLst>
            <pc:docMk/>
            <pc:sldMk cId="0" sldId="277"/>
            <ac:spMk id="8" creationId="{00000000-0000-0000-0000-000000000000}"/>
          </ac:spMkLst>
        </pc:spChg>
        <pc:spChg chg="mod">
          <ac:chgData name="Zachary Oswald" userId="d717a0e0-062b-49d8-ba71-7dec08fc8937" providerId="ADAL" clId="{023B13BE-9FD2-4226-92AF-138F8154DD0D}" dt="2026-08-13T14:45:31.174" v="55" actId="20577"/>
          <ac:spMkLst>
            <pc:docMk/>
            <pc:sldMk cId="0" sldId="277"/>
            <ac:spMk id="13" creationId="{00000000-0000-0000-0000-000000000000}"/>
          </ac:spMkLst>
        </pc:spChg>
        <pc:spChg chg="mod">
          <ac:chgData name="Zachary Oswald" userId="d717a0e0-062b-49d8-ba71-7dec08fc8937" providerId="ADAL" clId="{023B13BE-9FD2-4226-92AF-138F8154DD0D}" dt="2026-08-13T15:05:55.320" v="118" actId="1076"/>
          <ac:spMkLst>
            <pc:docMk/>
            <pc:sldMk cId="0" sldId="277"/>
            <ac:spMk id="14" creationId="{00000000-0000-0000-0000-000000000000}"/>
          </ac:spMkLst>
        </pc:spChg>
        <pc:spChg chg="mod">
          <ac:chgData name="Zachary Oswald" userId="d717a0e0-062b-49d8-ba71-7dec08fc8937" providerId="ADAL" clId="{023B13BE-9FD2-4226-92AF-138F8154DD0D}" dt="2026-08-13T19:07:46.811" v="1964" actId="20577"/>
          <ac:spMkLst>
            <pc:docMk/>
            <pc:sldMk cId="0" sldId="277"/>
            <ac:spMk id="15" creationId="{00000000-0000-0000-0000-000000000000}"/>
          </ac:spMkLst>
        </pc:spChg>
      </pc:sldChg>
      <pc:sldChg chg="modSp add mod setBg">
        <pc:chgData name="Zachary Oswald" userId="d717a0e0-062b-49d8-ba71-7dec08fc8937" providerId="ADAL" clId="{023B13BE-9FD2-4226-92AF-138F8154DD0D}" dt="2026-08-13T15:23:50.970" v="236" actId="20577"/>
        <pc:sldMkLst>
          <pc:docMk/>
          <pc:sldMk cId="0" sldId="278"/>
        </pc:sldMkLst>
        <pc:spChg chg="mod">
          <ac:chgData name="Zachary Oswald" userId="d717a0e0-062b-49d8-ba71-7dec08fc8937" providerId="ADAL" clId="{023B13BE-9FD2-4226-92AF-138F8154DD0D}" dt="2026-08-13T15:23:11.652" v="207" actId="20577"/>
          <ac:spMkLst>
            <pc:docMk/>
            <pc:sldMk cId="0" sldId="278"/>
            <ac:spMk id="9" creationId="{00000000-0000-0000-0000-000000000000}"/>
          </ac:spMkLst>
        </pc:spChg>
        <pc:spChg chg="mod">
          <ac:chgData name="Zachary Oswald" userId="d717a0e0-062b-49d8-ba71-7dec08fc8937" providerId="ADAL" clId="{023B13BE-9FD2-4226-92AF-138F8154DD0D}" dt="2026-08-13T15:23:50.970" v="236" actId="20577"/>
          <ac:spMkLst>
            <pc:docMk/>
            <pc:sldMk cId="0" sldId="278"/>
            <ac:spMk id="13" creationId="{00000000-0000-0000-0000-000000000000}"/>
          </ac:spMkLst>
        </pc:spChg>
      </pc:sldChg>
      <pc:sldChg chg="add setBg">
        <pc:chgData name="Zachary Oswald" userId="d717a0e0-062b-49d8-ba71-7dec08fc8937" providerId="ADAL" clId="{023B13BE-9FD2-4226-92AF-138F8154DD0D}" dt="2026-08-13T17:51:46.414" v="386"/>
        <pc:sldMkLst>
          <pc:docMk/>
          <pc:sldMk cId="0" sldId="279"/>
        </pc:sldMkLst>
      </pc:sldChg>
      <pc:sldChg chg="delSp add mod setBg">
        <pc:chgData name="Zachary Oswald" userId="d717a0e0-062b-49d8-ba71-7dec08fc8937" providerId="ADAL" clId="{023B13BE-9FD2-4226-92AF-138F8154DD0D}" dt="2026-08-13T17:52:15.258" v="388" actId="478"/>
        <pc:sldMkLst>
          <pc:docMk/>
          <pc:sldMk cId="0" sldId="280"/>
        </pc:sldMkLst>
        <pc:spChg chg="del">
          <ac:chgData name="Zachary Oswald" userId="d717a0e0-062b-49d8-ba71-7dec08fc8937" providerId="ADAL" clId="{023B13BE-9FD2-4226-92AF-138F8154DD0D}" dt="2026-08-13T17:52:15.258" v="388" actId="478"/>
          <ac:spMkLst>
            <pc:docMk/>
            <pc:sldMk cId="0" sldId="280"/>
            <ac:spMk id="26" creationId="{00000000-0000-0000-0000-000000000000}"/>
          </ac:spMkLst>
        </pc:spChg>
      </pc:sldChg>
      <pc:sldChg chg="modSp add del mod setBg">
        <pc:chgData name="Zachary Oswald" userId="d717a0e0-062b-49d8-ba71-7dec08fc8937" providerId="ADAL" clId="{023B13BE-9FD2-4226-92AF-138F8154DD0D}" dt="2026-08-13T18:23:10.796" v="427" actId="20577"/>
        <pc:sldMkLst>
          <pc:docMk/>
          <pc:sldMk cId="0" sldId="281"/>
        </pc:sldMkLst>
        <pc:spChg chg="mod">
          <ac:chgData name="Zachary Oswald" userId="d717a0e0-062b-49d8-ba71-7dec08fc8937" providerId="ADAL" clId="{023B13BE-9FD2-4226-92AF-138F8154DD0D}" dt="2026-08-13T18:21:37.353" v="402"/>
          <ac:spMkLst>
            <pc:docMk/>
            <pc:sldMk cId="0" sldId="281"/>
            <ac:spMk id="20" creationId="{00000000-0000-0000-0000-000000000000}"/>
          </ac:spMkLst>
        </pc:spChg>
        <pc:spChg chg="mod">
          <ac:chgData name="Zachary Oswald" userId="d717a0e0-062b-49d8-ba71-7dec08fc8937" providerId="ADAL" clId="{023B13BE-9FD2-4226-92AF-138F8154DD0D}" dt="2026-08-13T18:22:16.812" v="422" actId="20577"/>
          <ac:spMkLst>
            <pc:docMk/>
            <pc:sldMk cId="0" sldId="281"/>
            <ac:spMk id="21" creationId="{00000000-0000-0000-0000-000000000000}"/>
          </ac:spMkLst>
        </pc:spChg>
        <pc:spChg chg="mod">
          <ac:chgData name="Zachary Oswald" userId="d717a0e0-062b-49d8-ba71-7dec08fc8937" providerId="ADAL" clId="{023B13BE-9FD2-4226-92AF-138F8154DD0D}" dt="2026-08-13T18:21:29.397" v="400" actId="21"/>
          <ac:spMkLst>
            <pc:docMk/>
            <pc:sldMk cId="0" sldId="281"/>
            <ac:spMk id="24" creationId="{00000000-0000-0000-0000-000000000000}"/>
          </ac:spMkLst>
        </pc:spChg>
        <pc:spChg chg="mod">
          <ac:chgData name="Zachary Oswald" userId="d717a0e0-062b-49d8-ba71-7dec08fc8937" providerId="ADAL" clId="{023B13BE-9FD2-4226-92AF-138F8154DD0D}" dt="2026-08-13T18:22:03.214" v="421" actId="6549"/>
          <ac:spMkLst>
            <pc:docMk/>
            <pc:sldMk cId="0" sldId="281"/>
            <ac:spMk id="25" creationId="{00000000-0000-0000-0000-000000000000}"/>
          </ac:spMkLst>
        </pc:spChg>
        <pc:spChg chg="mod">
          <ac:chgData name="Zachary Oswald" userId="d717a0e0-062b-49d8-ba71-7dec08fc8937" providerId="ADAL" clId="{023B13BE-9FD2-4226-92AF-138F8154DD0D}" dt="2026-08-13T18:23:10.796" v="427" actId="20577"/>
          <ac:spMkLst>
            <pc:docMk/>
            <pc:sldMk cId="0" sldId="281"/>
            <ac:spMk id="31" creationId="{00000000-0000-0000-0000-000000000000}"/>
          </ac:spMkLst>
        </pc:spChg>
      </pc:sldChg>
      <pc:sldChg chg="modSp add del mod setBg modNotesTx">
        <pc:chgData name="Zachary Oswald" userId="d717a0e0-062b-49d8-ba71-7dec08fc8937" providerId="ADAL" clId="{023B13BE-9FD2-4226-92AF-138F8154DD0D}" dt="2026-08-13T18:40:37.209" v="1024" actId="20577"/>
        <pc:sldMkLst>
          <pc:docMk/>
          <pc:sldMk cId="0" sldId="282"/>
        </pc:sldMkLst>
        <pc:spChg chg="mod">
          <ac:chgData name="Zachary Oswald" userId="d717a0e0-062b-49d8-ba71-7dec08fc8937" providerId="ADAL" clId="{023B13BE-9FD2-4226-92AF-138F8154DD0D}" dt="2026-08-13T18:28:47.353" v="452" actId="20577"/>
          <ac:spMkLst>
            <pc:docMk/>
            <pc:sldMk cId="0" sldId="282"/>
            <ac:spMk id="6" creationId="{00000000-0000-0000-0000-000000000000}"/>
          </ac:spMkLst>
        </pc:spChg>
        <pc:spChg chg="mod">
          <ac:chgData name="Zachary Oswald" userId="d717a0e0-062b-49d8-ba71-7dec08fc8937" providerId="ADAL" clId="{023B13BE-9FD2-4226-92AF-138F8154DD0D}" dt="2026-08-13T18:28:59.364" v="484" actId="20577"/>
          <ac:spMkLst>
            <pc:docMk/>
            <pc:sldMk cId="0" sldId="282"/>
            <ac:spMk id="12" creationId="{00000000-0000-0000-0000-000000000000}"/>
          </ac:spMkLst>
        </pc:spChg>
        <pc:spChg chg="mod">
          <ac:chgData name="Zachary Oswald" userId="d717a0e0-062b-49d8-ba71-7dec08fc8937" providerId="ADAL" clId="{023B13BE-9FD2-4226-92AF-138F8154DD0D}" dt="2026-08-13T18:29:04.977" v="494" actId="6549"/>
          <ac:spMkLst>
            <pc:docMk/>
            <pc:sldMk cId="0" sldId="282"/>
            <ac:spMk id="13" creationId="{00000000-0000-0000-0000-000000000000}"/>
          </ac:spMkLst>
        </pc:spChg>
        <pc:spChg chg="mod">
          <ac:chgData name="Zachary Oswald" userId="d717a0e0-062b-49d8-ba71-7dec08fc8937" providerId="ADAL" clId="{023B13BE-9FD2-4226-92AF-138F8154DD0D}" dt="2026-08-13T18:33:03.162" v="705" actId="20577"/>
          <ac:spMkLst>
            <pc:docMk/>
            <pc:sldMk cId="0" sldId="282"/>
            <ac:spMk id="23" creationId="{00000000-0000-0000-0000-000000000000}"/>
          </ac:spMkLst>
        </pc:spChg>
        <pc:spChg chg="mod">
          <ac:chgData name="Zachary Oswald" userId="d717a0e0-062b-49d8-ba71-7dec08fc8937" providerId="ADAL" clId="{023B13BE-9FD2-4226-92AF-138F8154DD0D}" dt="2026-08-13T18:33:01.083" v="704" actId="20577"/>
          <ac:spMkLst>
            <pc:docMk/>
            <pc:sldMk cId="0" sldId="282"/>
            <ac:spMk id="24" creationId="{00000000-0000-0000-0000-000000000000}"/>
          </ac:spMkLst>
        </pc:spChg>
      </pc:sldChg>
      <pc:sldChg chg="modSp add del mod setBg modNotesTx">
        <pc:chgData name="Zachary Oswald" userId="d717a0e0-062b-49d8-ba71-7dec08fc8937" providerId="ADAL" clId="{023B13BE-9FD2-4226-92AF-138F8154DD0D}" dt="2026-08-13T18:47:20.778" v="1539" actId="14100"/>
        <pc:sldMkLst>
          <pc:docMk/>
          <pc:sldMk cId="0" sldId="283"/>
        </pc:sldMkLst>
        <pc:spChg chg="mod">
          <ac:chgData name="Zachary Oswald" userId="d717a0e0-062b-49d8-ba71-7dec08fc8937" providerId="ADAL" clId="{023B13BE-9FD2-4226-92AF-138F8154DD0D}" dt="2026-08-13T18:45:45.817" v="1232" actId="20577"/>
          <ac:spMkLst>
            <pc:docMk/>
            <pc:sldMk cId="0" sldId="283"/>
            <ac:spMk id="25" creationId="{00000000-0000-0000-0000-000000000000}"/>
          </ac:spMkLst>
        </pc:spChg>
        <pc:spChg chg="mod">
          <ac:chgData name="Zachary Oswald" userId="d717a0e0-062b-49d8-ba71-7dec08fc8937" providerId="ADAL" clId="{023B13BE-9FD2-4226-92AF-138F8154DD0D}" dt="2026-08-13T18:47:20.778" v="1539" actId="14100"/>
          <ac:spMkLst>
            <pc:docMk/>
            <pc:sldMk cId="0" sldId="283"/>
            <ac:spMk id="29" creationId="{00000000-0000-0000-0000-000000000000}"/>
          </ac:spMkLst>
        </pc:spChg>
        <pc:spChg chg="mod">
          <ac:chgData name="Zachary Oswald" userId="d717a0e0-062b-49d8-ba71-7dec08fc8937" providerId="ADAL" clId="{023B13BE-9FD2-4226-92AF-138F8154DD0D}" dt="2026-08-13T18:47:12.192" v="1538" actId="20577"/>
          <ac:spMkLst>
            <pc:docMk/>
            <pc:sldMk cId="0" sldId="283"/>
            <ac:spMk id="31" creationId="{00000000-0000-0000-0000-000000000000}"/>
          </ac:spMkLst>
        </pc:spChg>
      </pc:sldChg>
      <pc:sldChg chg="modSp add del mod setBg">
        <pc:chgData name="Zachary Oswald" userId="d717a0e0-062b-49d8-ba71-7dec08fc8937" providerId="ADAL" clId="{023B13BE-9FD2-4226-92AF-138F8154DD0D}" dt="2026-08-13T18:50:29.947" v="1735" actId="14100"/>
        <pc:sldMkLst>
          <pc:docMk/>
          <pc:sldMk cId="0" sldId="284"/>
        </pc:sldMkLst>
        <pc:spChg chg="mod">
          <ac:chgData name="Zachary Oswald" userId="d717a0e0-062b-49d8-ba71-7dec08fc8937" providerId="ADAL" clId="{023B13BE-9FD2-4226-92AF-138F8154DD0D}" dt="2026-08-13T18:49:18.856" v="1640" actId="20577"/>
          <ac:spMkLst>
            <pc:docMk/>
            <pc:sldMk cId="0" sldId="284"/>
            <ac:spMk id="8" creationId="{00000000-0000-0000-0000-000000000000}"/>
          </ac:spMkLst>
        </pc:spChg>
        <pc:spChg chg="mod">
          <ac:chgData name="Zachary Oswald" userId="d717a0e0-062b-49d8-ba71-7dec08fc8937" providerId="ADAL" clId="{023B13BE-9FD2-4226-92AF-138F8154DD0D}" dt="2026-08-13T18:49:27.665" v="1651" actId="20577"/>
          <ac:spMkLst>
            <pc:docMk/>
            <pc:sldMk cId="0" sldId="284"/>
            <ac:spMk id="13" creationId="{00000000-0000-0000-0000-000000000000}"/>
          </ac:spMkLst>
        </pc:spChg>
        <pc:spChg chg="mod">
          <ac:chgData name="Zachary Oswald" userId="d717a0e0-062b-49d8-ba71-7dec08fc8937" providerId="ADAL" clId="{023B13BE-9FD2-4226-92AF-138F8154DD0D}" dt="2026-08-13T18:50:29.947" v="1735" actId="14100"/>
          <ac:spMkLst>
            <pc:docMk/>
            <pc:sldMk cId="0" sldId="284"/>
            <ac:spMk id="29" creationId="{00000000-0000-0000-0000-000000000000}"/>
          </ac:spMkLst>
        </pc:spChg>
        <pc:spChg chg="mod">
          <ac:chgData name="Zachary Oswald" userId="d717a0e0-062b-49d8-ba71-7dec08fc8937" providerId="ADAL" clId="{023B13BE-9FD2-4226-92AF-138F8154DD0D}" dt="2026-08-13T18:50:23.530" v="1734" actId="20577"/>
          <ac:spMkLst>
            <pc:docMk/>
            <pc:sldMk cId="0" sldId="284"/>
            <ac:spMk id="33" creationId="{00000000-0000-0000-0000-000000000000}"/>
          </ac:spMkLst>
        </pc:spChg>
      </pc:sldChg>
      <pc:sldChg chg="modSp add del mod setBg">
        <pc:chgData name="Zachary Oswald" userId="d717a0e0-062b-49d8-ba71-7dec08fc8937" providerId="ADAL" clId="{023B13BE-9FD2-4226-92AF-138F8154DD0D}" dt="2026-08-13T18:51:31.579" v="1835" actId="20577"/>
        <pc:sldMkLst>
          <pc:docMk/>
          <pc:sldMk cId="0" sldId="285"/>
        </pc:sldMkLst>
        <pc:spChg chg="mod">
          <ac:chgData name="Zachary Oswald" userId="d717a0e0-062b-49d8-ba71-7dec08fc8937" providerId="ADAL" clId="{023B13BE-9FD2-4226-92AF-138F8154DD0D}" dt="2026-08-13T18:51:31.579" v="1835" actId="20577"/>
          <ac:spMkLst>
            <pc:docMk/>
            <pc:sldMk cId="0" sldId="285"/>
            <ac:spMk id="13" creationId="{00000000-0000-0000-0000-000000000000}"/>
          </ac:spMkLst>
        </pc:spChg>
      </pc:sldChg>
      <pc:sldChg chg="modSp add del mod setBg">
        <pc:chgData name="Zachary Oswald" userId="d717a0e0-062b-49d8-ba71-7dec08fc8937" providerId="ADAL" clId="{023B13BE-9FD2-4226-92AF-138F8154DD0D}" dt="2026-08-13T18:57:23.450" v="1963" actId="20577"/>
        <pc:sldMkLst>
          <pc:docMk/>
          <pc:sldMk cId="0" sldId="286"/>
        </pc:sldMkLst>
        <pc:spChg chg="mod">
          <ac:chgData name="Zachary Oswald" userId="d717a0e0-062b-49d8-ba71-7dec08fc8937" providerId="ADAL" clId="{023B13BE-9FD2-4226-92AF-138F8154DD0D}" dt="2026-08-13T18:56:20.815" v="1947" actId="20577"/>
          <ac:spMkLst>
            <pc:docMk/>
            <pc:sldMk cId="0" sldId="286"/>
            <ac:spMk id="7" creationId="{00000000-0000-0000-0000-000000000000}"/>
          </ac:spMkLst>
        </pc:spChg>
        <pc:spChg chg="mod">
          <ac:chgData name="Zachary Oswald" userId="d717a0e0-062b-49d8-ba71-7dec08fc8937" providerId="ADAL" clId="{023B13BE-9FD2-4226-92AF-138F8154DD0D}" dt="2026-08-13T18:56:59.738" v="1962" actId="20577"/>
          <ac:spMkLst>
            <pc:docMk/>
            <pc:sldMk cId="0" sldId="286"/>
            <ac:spMk id="15" creationId="{00000000-0000-0000-0000-000000000000}"/>
          </ac:spMkLst>
        </pc:spChg>
        <pc:spChg chg="mod">
          <ac:chgData name="Zachary Oswald" userId="d717a0e0-062b-49d8-ba71-7dec08fc8937" providerId="ADAL" clId="{023B13BE-9FD2-4226-92AF-138F8154DD0D}" dt="2026-08-13T18:57:23.450" v="1963" actId="20577"/>
          <ac:spMkLst>
            <pc:docMk/>
            <pc:sldMk cId="0" sldId="286"/>
            <ac:spMk id="22" creationId="{00000000-0000-0000-0000-000000000000}"/>
          </ac:spMkLst>
        </pc:spChg>
      </pc:sldChg>
      <pc:sldChg chg="add del setBg">
        <pc:chgData name="Zachary Oswald" userId="d717a0e0-062b-49d8-ba71-7dec08fc8937" providerId="ADAL" clId="{023B13BE-9FD2-4226-92AF-138F8154DD0D}" dt="2026-08-13T18:19:32.689" v="397"/>
        <pc:sldMkLst>
          <pc:docMk/>
          <pc:sldMk cId="0" sldId="287"/>
        </pc:sldMkLst>
      </pc:sldChg>
      <pc:sldChg chg="add del setBg">
        <pc:chgData name="Zachary Oswald" userId="d717a0e0-062b-49d8-ba71-7dec08fc8937" providerId="ADAL" clId="{023B13BE-9FD2-4226-92AF-138F8154DD0D}" dt="2026-08-13T18:19:32.689" v="397"/>
        <pc:sldMkLst>
          <pc:docMk/>
          <pc:sldMk cId="0" sldId="2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505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and framing. This is a rollout, not a proposal — the grid is adopted. Goal for the hour: everyone leaves able to (1) explain why we standardized, (2) defend the numbers if challenged, and (3) apply the grid to their own cases on Monday. Credit the full workgroup by name, including Charles McDaniel and Cathy Allshouse from Legal Aid of East Tennessee, who are in the room but not presenting. The cross-organization authorship is itself part of the argument — this was not written by one provider and handed to the others.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is not to read the list. The point is that the list exists and travels with the chart. Make the practical offer explicitly: you do not need to write a methodology appendix for your next grant report. The grid is the appendix. Send it. If someone asks why we used state actuarial per-member-per-month figures rather than what a client would pay on the open market: the actuarial figure is what coverage actually costs to provide, it is published by the state, and it is lower and harder to argue with than a retail insurance quote.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the first item seriously with this room — it is the one that affects daily practice. The grid does not reward optimism. Important nuance on the first row: limited-service and advice-and-counsel outcomes are not excluded. If the client followed the advice and actually secured the result, and we know it, it counts. What is excluded is assuming they got a result. </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that most often produces a real objection, usually from someone in leadership: we are leaving enormous value on the table. Acknowledge it directly and do not flinch. The trade we made: a smaller number we will never have to retract, versus a larger number that invites a fight about duration we cannot win with evidence. The exceptions column matters — the principle is not "twelve months always," it is "twelve months unless the duration is fixed by law or by the term of the benefit itself." A four-year U visa is four years. That is not a forecast, it is a term.</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precise and honest here: 33% sits at the top of the 30–33% range, so this is not a conservatism claim — it is a convention claim. Do not blur the two, because someone in the room will notice. The strength of the convention argument is recognition, not precision: everyone in the legal system already accepts a one-third contingency as ordinary. If pressed on whether it should be 30% instead, the honest answer is that it is a defensible choice within a narrow published range and the workgroup will revisit it if it draws objection. Note the fee is calculated on the amount owed — not on the total benefit, and not on amounts where no fee would ever have attached.</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CHANGED: all immigration outcomes now report in column 1, Back Awards and Lump-Sum Settlement. Earlier drafts placed them in Lump Sum Amount Avoided, which did not match the column definition.
WHY COLUMN 1 IS RIGHT. Work authorization does not pay the client a benefit and it does not relieve them of a liability — it lets them earn legally. That is money gained, which is what column 1 measures. Column 2 is a recurring benefit paid to the client; column 3 is a cost or liability they escape; column 4 is a recurring cost they no longer bear. None of those describe wages.
BE READY FOR ONE QUESTION. This is the only column 1 entry that is a multi-year projection rather than money already in hand. A settlement or a retroactive SSI award is received at once; a 35-year earnings increase is not. If a funder presses on that, the answer is that the outcome secured is the work authorization itself, which is complete and dated on the day it issues — the multiplier just quantifies what that authorization is worth over its own term. Column 1 is also the only column with no recurring-payment semantics to contradict.
THE MULTIPLIER IS ROW-SPECIFIC, and this is where handlers will make mistakes. Visa rows run the term of the visa. Petition rows run the validity of the EAD. LPR and citizenship run to age 65. Do not apply one multiplier across all four.
The minor-only rule is easy to miss: for a child client, count only the years from 18 forward, not the years of status held as a minor.</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CORE POINT: the source supports a long-run earnings increase of 38.9% for years 5 through 10. We decline it. We apply the short-run 10% figure for the entire duration, including out to age 65 on LPR and citizenship rows.
WALK THE ARITHMETIC SLOWLY — the number does the persuading. A 30-year-old who obtains LPR status has 35 working years to 65. Using the research as published, that is about $525,640. The grid records $4,316 × 35, or $151,060. We claim under thirty percent of what we could defend.
THE PAPER TRAIL IS IN THE GRID. Footnote 5 states plainly that the programs decided not to use long-run annual earnings and notes it as a conservative choice, with the full citation preserved. We did not quietly drop the larger figure — we documented declining it. If challenged, hand over the footnote.
WHY THIS SLIDE MATTERS BEYOND IMMIGRATION: it is the cleanest available proof that the conservatism claim is real rather than rhetorical. When someone challenges any figure anywhere in the grid, this is the example to reach for.
NO CAVEAT NEEDED. An earlier version of this slide required admitting that the immigration figure was a population-fit decision rather than a conservative one. That is no longer true. Every figure in the grid is now the most conservative option available.
Figures are in 2020 dollars, which makes them conservative again in current dollars and will need an inflation decision eventually.</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each column slowly — this example teaches the mechanics for the two that follow.
Most common error this prevents: recording the full $1,800 arrearage as avoided when only $900 was actually waived. The remainder is still owed.
Second most common: annualizing the $1,250 moving expense. It is one-time.
If asked why the fee is calculated on $1,800 rather than on the waived amount — the footnote is explicit that the fee is estimated at 33% of the rent owed, because that is the exposure a fee would have attached to.</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 that the monthly columns are automatically multiplied by 12. The </a:t>
            </a:r>
            <a:r>
              <a:rPr lang="en-US" dirty="0" err="1"/>
              <a:t>casehandler</a:t>
            </a:r>
            <a:r>
              <a:rPr lang="en-US" dirty="0"/>
              <a:t> should not do the multiplication for monthly awards.</a:t>
            </a:r>
          </a:p>
          <a:p>
            <a:endParaRPr lang="en-US" dirty="0"/>
          </a:p>
          <a:p>
            <a:r>
              <a:rPr lang="en-US" dirty="0"/>
              <a:t>The $950 is illustrative — use the actual SSA figure for the year and say so, or someone will write $950 down as a rate. The $1,474.81 is real: TennCare per-member-per-month for disabled, age 21 and older.
This slide exists because stacking is the single largest under-reporting risk in the grid. Most handlers will record the cash and stop.
Anticipate "that feels like counting the same win twice." The answer: SSI eligibility and TennCare enrollment are two distinct benefits the client now holds, and the grid instructs the addition precisely so every office does it identically.</a:t>
            </a:r>
          </a:p>
          <a:p>
            <a:r>
              <a:rPr lang="en-US" dirty="0"/>
              <a:t>Note the chart for SSI and SSDI asks you to include the additional financial outcome for </a:t>
            </a:r>
            <a:r>
              <a:rPr lang="en-US" dirty="0" err="1"/>
              <a:t>Tenncare</a:t>
            </a:r>
            <a:r>
              <a:rPr lang="en-US" dirty="0"/>
              <a:t>, Medicare, MSP, etc.</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accept that this is a rare scenario to challenge a debt when there’s already an award and garnishment in place. Bear with me for example purposes.</a:t>
            </a:r>
          </a:p>
          <a:p>
            <a:endParaRPr lang="en-US" dirty="0"/>
          </a:p>
          <a:p>
            <a:r>
              <a:rPr lang="en-US" dirty="0"/>
              <a:t>Lead with the first point. A defense win where no money changes hands is still a large economic benefit.
This is a real strategic point for the leadership half of the room: our highest-volume defensive work — eviction and debt defense — has been effectively invisible in economic terms. The grid fixes that.
The 33% is applied to the debt, because that is the amount a fee would have attached to.</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practical takeaway slide — the one to put on a wall or a one-pager.
Rule 1 is worth confirming against each office's own reporting configuration before go-live, so nobody annualizes twice.
Rule 4 came out of the expungement discussion: a client expunging both a misdemeanor and a felony gets the felony value, not both added.
Rule 6 will be unpopular with thorough people. The dash is not laziness — in most cases it means the workgroup looked for a defensible figure and could not find one yet.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expectations on format: four presenters, one continuous argument. Hold questions of detail for the discussion block unless something is unclear — we have 12 minutes reserved. Flag now that the "how we built it" section is the one that matters most, because that is the section that lets each of you defend the number when someone pushes back.</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last one out loud, early, in every office. The fastest way to kill adoption is for staff to conclude this is a productivity metric in disguise. It is not, and leadership should commit to that explicitly rather than leaving it to inference.
The first has an ethics dimension: a client who hears "your case was worth $7,980" may form expectations that have nothing to do with what we can deliver.</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Fill in real dates and named owners before presenting — vague timelines read as optional.
Add district-level reporting capability as a named task with an owner: producing figures by legislative district requires clean county-to-district mapping, and it is the dependency behind the strongest rebuttal we have.
The second ask protects the whole project. The moment an office invents a local workaround for an awkward case, we have begun re-fragmenting. Make the workgroup easy to reach and commit to a turnaround time.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let this become a general conversation about legal aid funding. Steer to the three questions — they are the inputs the workgroup actually needs.
Assign someone to capture every unfitted case raised, by practice area, with a name attached. That list is the agenda for the next revision.
Close by restating the two asks: name a point of contact, and route hard cases to the workgroup rather than solving them locally.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RUNNING THIS BLOCK. Open the floor first and only use the four primed questions if the room is quiet — they are a backstop, not an agenda. Full suggested answers for all of these are in the speaker outline.
Q1, UNDERSELLING — the immigration slide is your proof: we claim under thirty percent of what the research would support. Concede the point and explain the trade rather than defending the number.
Q2, THE 33% — be precise. It is a convention claim, not a conservatism claim; 33 sits at the top of a published 30–33 range. If pressed, say the workgroup will revisit it if it draws real objection.
Q3, STAFF EVALUATION — leadership in the room should answer this one, not staff. Commit explicitly. This is the question most likely to determine whether handlers actually cooperate with the grid.
Q4, KNOWN GAPS — do not oversell a timeline. Say they are open, say the workgroup owns them, and capture anything new the room raises.
ASSIGN A NOTE-TAKER before this slide. Every question you cannot answer is an agenda item for the next revision, and it needs a name attached so someone can follow up.</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two asks, not on thanks. A point of contact in every office and a routing rule for hard cases are what keep the grid from re-fragmenting.
Credit Charles McDaniel and Cathy Allshouse by name — they did workgroup work without presenting today. The cross-organization authorship is itself part of the argument: this was not written by one provider and handed to the others.
Tell the room to write the version date down. Anyone working from an older copy will produce numbers that do not reconcile, and that is exactly the failure this project exists to prevent.
Offer to send the grid, this deck, and the speaker outline to every attendee — the grid carries its own footnotes, so it doubles as the methodology appendix for their next funder report.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pain point. Make it concrete and local — every person in this room has been asked this question and has had to answer it with a number they were not fully comfortable defending. The failure was not that anyone was doing it wrong. It is that we were each doing it differently, which means the numbers could not be added together and could not be compared. Emphasize: an aggregate you cannot build is an advocacy tool you do not have.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 figures here are illustrative of the spread, not attributed to any real organization — say so if asked. The third bullet is the one to land hardest: in a hearing or a site visit, we are judged collectively. If one provider reports a voucher at five years of subsidy and cannot explain the horizon, the question that follows is not "is Office C wrong" — it is "are any of your numbers real." Standardization is a defensive move as much as an offensive one.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sentence is "it does not ask you to estimate or to judge." Case handlers resist outcome reporting when it feels like guessing. The grid removes the guessing — which is also what makes it defensible. On versioning: TennCare per-member-per-month rates, Medicare figures, and fair market rents all move. The grid is a living document with a scheduled refresh, not a one-time exercise. Note that "Other Income Maintenance" is a separate table in the chart for SNAP, WIC, veterans' benefits, and overpayments.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four columns slowly. This is the vocabulary for everything that follows, and if the room does not have it, the worked examples will not land. The distinction people miss most often is column 3 versus column 4: avoided is one-time, savings is recurring. A $6,000 debt wiped out is column 3. The $220 monthly garnishment that stops is column 4. The same case can produce both, because they are different dollars. The double-counting rule at the bottom is the single most common data-quality error we expect to see.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slide is deliberately sparse — the detail lives here and in the outline. Talk to the three icons, do not read them.
FUNDERS: Outcome reporting has moved from nice-to-have to expected. LSC, IOLTA, and private foundations increasingly want quantified client benefit, not just case counts. The leveling effect is worth naming out loud — a small provider now gets the same credible methodology as a large one without having to build it.
THE GENERAL ASSEMBLY: Give this the most time. In an appropriations setting the credibility of the methodology IS the argument. A skeptical member does not need to disprove our number; they only need to make it look soft. That is the whole difference between walking in with data and walking in with anecdotes.
OURSELVES: The one leadership should hear. For the first time we can see comparative return by practice area and by office — where the leverage is, which units are underinvested, what an added attorney actually returns.
Do not oversell any of this as a fundraising trick. The honest case is stronger: we are already being asked for this and we have been answering inconsistently.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shift before the table: the previous slide was about making an ask. This one is about surviving a challenge, and the messaging requirements are not the same.
ROW 1 — "You are inflating your impact." This is the attack the grid was actually built to defeat. Walk through what we gave away: twelve months of a benefit we know lasts years, earnings capped at 65, nothing counted before age 18 in minor-only households, and no speculative outcomes at all. The figure is deliberately understated, and that is the answer.
ROW 2 — "Those numbers are made up." Do not argue. Hand over the grid. Eighteen footnotes pointing at TennCare actuarial reports, Tenn. Comp. R. &amp; Regs., CMS program data, and published research. The methodology is the document.
ROW 3 — "Your own providers do not even agree." This is the one people underestimate, and it is why standardization is a defensive move, not just an administrative one. A detractor does not have to prove we are ineffective — they only need to hold up two providers' numbers for the same kind of case and let the discrepancy do the work. We closed that attack surface on purpose.
ROW 4 — "This is not a good use of state money." The strongest rebuttal available, and the hardest to produce. A statewide total is abstract; what was returned to a member's own district, to their own constituents, is not. Never deliver this one as a statewide figure if a district figure exists.
OPERATIONAL DEPENDENCY — flag this in the room: row 4 only works if we can produce figures by legislative district on short notice. That requires clean county-to-district mapping in the case management system across all 48 counties for LASMTC and more statewide. If it cannot be produced on demand, it is not available when we actually need it. This belongs on the rollout slide as a named task with an owner, not as an assumed byproduct of the reporting build.
CLOSING LINE — "Conservatism is not modesty. It is armor." That is the sentence to leave in the room.</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Preview all four, then hand off. Principles 1 and 2 are about credibility; 3 and 4 are about honesty regarding the limits of what we know. Anticipate the objection to principle 2 — "you are underselling our impact." The answer: yes, deliberately. A number that is conservative and survives scrutiny is worth more in a hearing room than a larger number that does not.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4332"/>
        </a:solidFill>
        <a:effectLst/>
      </p:bgPr>
    </p:bg>
    <p:spTree>
      <p:nvGrpSpPr>
        <p:cNvPr id="1" name=""/>
        <p:cNvGrpSpPr/>
        <p:nvPr/>
      </p:nvGrpSpPr>
      <p:grpSpPr>
        <a:xfrm>
          <a:off x="0" y="0"/>
          <a:ext cx="0" cy="0"/>
          <a:chOff x="0" y="0"/>
          <a:chExt cx="0" cy="0"/>
        </a:xfrm>
      </p:grpSpPr>
      <p:sp>
        <p:nvSpPr>
          <p:cNvPr id="2" name="Shape 0"/>
          <p:cNvSpPr/>
          <p:nvPr/>
        </p:nvSpPr>
        <p:spPr>
          <a:xfrm>
            <a:off x="9509760" y="-1371600"/>
            <a:ext cx="4937760" cy="4937760"/>
          </a:xfrm>
          <a:prstGeom prst="ellipse">
            <a:avLst/>
          </a:prstGeom>
          <a:solidFill>
            <a:srgbClr val="2D6A4F">
              <a:alpha val="45000"/>
            </a:srgbClr>
          </a:solidFill>
          <a:ln w="12700">
            <a:solidFill>
              <a:srgbClr val="333333"/>
            </a:solidFill>
            <a:prstDash val="solid"/>
          </a:ln>
        </p:spPr>
        <p:txBody>
          <a:bodyPr/>
          <a:lstStyle/>
          <a:p>
            <a:endParaRPr lang="en-US"/>
          </a:p>
        </p:txBody>
      </p:sp>
      <p:sp>
        <p:nvSpPr>
          <p:cNvPr id="3" name="Shape 1"/>
          <p:cNvSpPr/>
          <p:nvPr/>
        </p:nvSpPr>
        <p:spPr>
          <a:xfrm>
            <a:off x="10881360" y="3931920"/>
            <a:ext cx="2926080" cy="2926080"/>
          </a:xfrm>
          <a:prstGeom prst="ellipse">
            <a:avLst/>
          </a:prstGeom>
          <a:solidFill>
            <a:srgbClr val="74C69D">
              <a:alpha val="22000"/>
            </a:srgbClr>
          </a:solidFill>
          <a:ln w="12700">
            <a:solidFill>
              <a:srgbClr val="333333"/>
            </a:solidFill>
            <a:prstDash val="solid"/>
          </a:ln>
        </p:spPr>
        <p:txBody>
          <a:bodyPr/>
          <a:lstStyle/>
          <a:p>
            <a:endParaRPr lang="en-US"/>
          </a:p>
        </p:txBody>
      </p:sp>
      <p:sp>
        <p:nvSpPr>
          <p:cNvPr id="4" name="Text 2"/>
          <p:cNvSpPr/>
          <p:nvPr/>
        </p:nvSpPr>
        <p:spPr>
          <a:xfrm>
            <a:off x="594360" y="1481328"/>
            <a:ext cx="8778240" cy="274320"/>
          </a:xfrm>
          <a:prstGeom prst="rect">
            <a:avLst/>
          </a:prstGeom>
          <a:noFill/>
          <a:ln/>
        </p:spPr>
        <p:txBody>
          <a:bodyPr wrap="square" lIns="0" tIns="0" rIns="0" bIns="0" rtlCol="0" anchor="ctr"/>
          <a:lstStyle/>
          <a:p>
            <a:pPr marL="0" indent="0">
              <a:buNone/>
            </a:pPr>
            <a:r>
              <a:rPr lang="en-US" sz="1200" b="1" kern="0" spc="180" dirty="0">
                <a:solidFill>
                  <a:srgbClr val="74C69D"/>
                </a:solidFill>
                <a:latin typeface="Calibri" pitchFamily="34" charset="0"/>
                <a:ea typeface="Calibri" pitchFamily="34" charset="-122"/>
                <a:cs typeface="Calibri" pitchFamily="34" charset="-120"/>
              </a:rPr>
              <a:t>A STATEWIDE STANDARD FOR TENNESSEE CIVIL LEGAL AID</a:t>
            </a:r>
            <a:endParaRPr lang="en-US" sz="1200" dirty="0"/>
          </a:p>
        </p:txBody>
      </p:sp>
      <p:sp>
        <p:nvSpPr>
          <p:cNvPr id="5" name="Text 3"/>
          <p:cNvSpPr/>
          <p:nvPr/>
        </p:nvSpPr>
        <p:spPr>
          <a:xfrm>
            <a:off x="594360" y="1847088"/>
            <a:ext cx="8595360" cy="1874520"/>
          </a:xfrm>
          <a:prstGeom prst="rect">
            <a:avLst/>
          </a:prstGeom>
          <a:noFill/>
          <a:ln/>
        </p:spPr>
        <p:txBody>
          <a:bodyPr wrap="square" lIns="0" tIns="0" rIns="0" bIns="0" rtlCol="0" anchor="t"/>
          <a:lstStyle/>
          <a:p>
            <a:pPr marL="0" indent="0">
              <a:lnSpc>
                <a:spcPts val="5200"/>
              </a:lnSpc>
              <a:buNone/>
            </a:pPr>
            <a:r>
              <a:rPr lang="en-US" sz="5000" b="1" dirty="0">
                <a:solidFill>
                  <a:srgbClr val="FFFFFF"/>
                </a:solidFill>
                <a:latin typeface="Cambria" pitchFamily="34" charset="0"/>
                <a:ea typeface="Cambria" pitchFamily="34" charset="-122"/>
                <a:cs typeface="Cambria" pitchFamily="34" charset="-120"/>
              </a:rPr>
              <a:t>The Economic</a:t>
            </a:r>
            <a:endParaRPr lang="en-US" sz="5000" dirty="0"/>
          </a:p>
          <a:p>
            <a:pPr marL="0" indent="0">
              <a:lnSpc>
                <a:spcPts val="5200"/>
              </a:lnSpc>
              <a:buNone/>
            </a:pPr>
            <a:r>
              <a:rPr lang="en-US" sz="5000" b="1" dirty="0">
                <a:solidFill>
                  <a:srgbClr val="FFFFFF"/>
                </a:solidFill>
                <a:latin typeface="Cambria" pitchFamily="34" charset="0"/>
                <a:ea typeface="Cambria" pitchFamily="34" charset="-122"/>
                <a:cs typeface="Cambria" pitchFamily="34" charset="-120"/>
              </a:rPr>
              <a:t>Benefits Grid</a:t>
            </a:r>
            <a:endParaRPr lang="en-US" sz="5000" dirty="0"/>
          </a:p>
        </p:txBody>
      </p:sp>
      <p:sp>
        <p:nvSpPr>
          <p:cNvPr id="6" name="Text 4"/>
          <p:cNvSpPr/>
          <p:nvPr/>
        </p:nvSpPr>
        <p:spPr>
          <a:xfrm>
            <a:off x="594360" y="3803904"/>
            <a:ext cx="8229600" cy="384048"/>
          </a:xfrm>
          <a:prstGeom prst="rect">
            <a:avLst/>
          </a:prstGeom>
          <a:noFill/>
          <a:ln/>
        </p:spPr>
        <p:txBody>
          <a:bodyPr wrap="square" lIns="0" tIns="0" rIns="0" bIns="0" rtlCol="0" anchor="ctr"/>
          <a:lstStyle/>
          <a:p>
            <a:pPr marL="0" indent="0">
              <a:buNone/>
            </a:pPr>
            <a:r>
              <a:rPr lang="en-US" sz="1650" i="1" dirty="0">
                <a:solidFill>
                  <a:srgbClr val="D8F3DC"/>
                </a:solidFill>
                <a:latin typeface="Calibri" pitchFamily="34" charset="0"/>
                <a:ea typeface="Calibri" pitchFamily="34" charset="-122"/>
                <a:cs typeface="Calibri" pitchFamily="34" charset="-120"/>
              </a:rPr>
              <a:t>Counting the same outcomes, the same way, in every office in the state.</a:t>
            </a:r>
            <a:endParaRPr lang="en-US" sz="1650" dirty="0"/>
          </a:p>
        </p:txBody>
      </p:sp>
      <p:sp>
        <p:nvSpPr>
          <p:cNvPr id="7" name="Shape 5"/>
          <p:cNvSpPr/>
          <p:nvPr/>
        </p:nvSpPr>
        <p:spPr>
          <a:xfrm>
            <a:off x="594360" y="4443984"/>
            <a:ext cx="1920240" cy="25603"/>
          </a:xfrm>
          <a:prstGeom prst="rect">
            <a:avLst/>
          </a:prstGeom>
          <a:solidFill>
            <a:srgbClr val="C9962B"/>
          </a:solidFill>
          <a:ln w="12700">
            <a:solidFill>
              <a:srgbClr val="333333"/>
            </a:solidFill>
            <a:prstDash val="solid"/>
          </a:ln>
        </p:spPr>
        <p:txBody>
          <a:bodyPr/>
          <a:lstStyle/>
          <a:p>
            <a:endParaRPr lang="en-US"/>
          </a:p>
        </p:txBody>
      </p:sp>
      <p:sp>
        <p:nvSpPr>
          <p:cNvPr id="8" name="Text 6"/>
          <p:cNvSpPr/>
          <p:nvPr/>
        </p:nvSpPr>
        <p:spPr>
          <a:xfrm>
            <a:off x="594360" y="4663440"/>
            <a:ext cx="4114800" cy="969264"/>
          </a:xfrm>
          <a:prstGeom prst="rect">
            <a:avLst/>
          </a:prstGeom>
          <a:noFill/>
          <a:ln/>
        </p:spPr>
        <p:txBody>
          <a:bodyPr wrap="square" lIns="0" tIns="0" rIns="0" bIns="0" rtlCol="0" anchor="t"/>
          <a:lstStyle/>
          <a:p>
            <a:pPr marL="0" indent="0">
              <a:lnSpc>
                <a:spcPts val="1800"/>
              </a:lnSpc>
              <a:buNone/>
            </a:pPr>
            <a:r>
              <a:rPr lang="en-US" sz="1350" b="1" dirty="0">
                <a:solidFill>
                  <a:srgbClr val="FFFFFF"/>
                </a:solidFill>
                <a:latin typeface="Calibri" pitchFamily="34" charset="0"/>
                <a:ea typeface="Calibri" pitchFamily="34" charset="-122"/>
                <a:cs typeface="Calibri" pitchFamily="34" charset="-120"/>
              </a:rPr>
              <a:t>Vince Morris</a:t>
            </a:r>
            <a:endParaRPr lang="en-US" sz="1350" dirty="0"/>
          </a:p>
          <a:p>
            <a:pPr marL="0" indent="0">
              <a:lnSpc>
                <a:spcPts val="1800"/>
              </a:lnSpc>
              <a:buNone/>
            </a:pPr>
            <a:r>
              <a:rPr lang="en-US" sz="1350" b="1" dirty="0">
                <a:solidFill>
                  <a:srgbClr val="FFFFFF"/>
                </a:solidFill>
                <a:latin typeface="Calibri" pitchFamily="34" charset="0"/>
                <a:ea typeface="Calibri" pitchFamily="34" charset="-122"/>
                <a:cs typeface="Calibri" pitchFamily="34" charset="-120"/>
              </a:rPr>
              <a:t>Zac Oswald</a:t>
            </a:r>
            <a:endParaRPr lang="en-US" sz="1350" dirty="0"/>
          </a:p>
          <a:p>
            <a:pPr marL="0" indent="0">
              <a:lnSpc>
                <a:spcPts val="1800"/>
              </a:lnSpc>
              <a:buNone/>
            </a:pPr>
            <a:r>
              <a:rPr lang="en-US" sz="1100" dirty="0">
                <a:solidFill>
                  <a:srgbClr val="74C69D"/>
                </a:solidFill>
                <a:latin typeface="Calibri" pitchFamily="34" charset="0"/>
                <a:ea typeface="Calibri" pitchFamily="34" charset="-122"/>
                <a:cs typeface="Calibri" pitchFamily="34" charset="-120"/>
              </a:rPr>
              <a:t>Legal Aid Society of Middle Tennessee &amp; the Cumberlands</a:t>
            </a:r>
            <a:endParaRPr lang="en-US" sz="1350" dirty="0"/>
          </a:p>
        </p:txBody>
      </p:sp>
      <p:sp>
        <p:nvSpPr>
          <p:cNvPr id="9" name="Text 7"/>
          <p:cNvSpPr/>
          <p:nvPr/>
        </p:nvSpPr>
        <p:spPr>
          <a:xfrm>
            <a:off x="5029200" y="4663440"/>
            <a:ext cx="3931920" cy="969264"/>
          </a:xfrm>
          <a:prstGeom prst="rect">
            <a:avLst/>
          </a:prstGeom>
          <a:noFill/>
          <a:ln/>
        </p:spPr>
        <p:txBody>
          <a:bodyPr wrap="square" lIns="0" tIns="0" rIns="0" bIns="0" rtlCol="0" anchor="t"/>
          <a:lstStyle/>
          <a:p>
            <a:pPr marL="0" indent="0">
              <a:lnSpc>
                <a:spcPts val="1800"/>
              </a:lnSpc>
              <a:buNone/>
            </a:pPr>
            <a:r>
              <a:rPr lang="en-US" sz="1350" b="1" dirty="0">
                <a:solidFill>
                  <a:srgbClr val="FFFFFF"/>
                </a:solidFill>
                <a:latin typeface="Calibri" pitchFamily="34" charset="0"/>
                <a:ea typeface="Calibri" pitchFamily="34" charset="-122"/>
                <a:cs typeface="Calibri" pitchFamily="34" charset="-120"/>
              </a:rPr>
              <a:t>Vanessa Bullock</a:t>
            </a:r>
            <a:endParaRPr lang="en-US" sz="1350" dirty="0"/>
          </a:p>
          <a:p>
            <a:pPr marL="0" indent="0">
              <a:lnSpc>
                <a:spcPts val="1800"/>
              </a:lnSpc>
              <a:buNone/>
            </a:pPr>
            <a:r>
              <a:rPr lang="en-US" sz="1350" b="1" dirty="0">
                <a:solidFill>
                  <a:srgbClr val="FFFFFF"/>
                </a:solidFill>
                <a:latin typeface="Calibri" pitchFamily="34" charset="0"/>
                <a:ea typeface="Calibri" pitchFamily="34" charset="-122"/>
                <a:cs typeface="Calibri" pitchFamily="34" charset="-120"/>
              </a:rPr>
              <a:t>Caitlin Hakim</a:t>
            </a:r>
            <a:endParaRPr lang="en-US" sz="1350" dirty="0"/>
          </a:p>
          <a:p>
            <a:pPr marL="0" indent="0">
              <a:lnSpc>
                <a:spcPts val="1800"/>
              </a:lnSpc>
              <a:buNone/>
            </a:pPr>
            <a:r>
              <a:rPr lang="en-US" sz="1100" dirty="0">
                <a:solidFill>
                  <a:srgbClr val="74C69D"/>
                </a:solidFill>
                <a:latin typeface="Calibri" pitchFamily="34" charset="0"/>
                <a:ea typeface="Calibri" pitchFamily="34" charset="-122"/>
                <a:cs typeface="Calibri" pitchFamily="34" charset="-120"/>
              </a:rPr>
              <a:t>West Tennessee Legal Services</a:t>
            </a:r>
            <a:endParaRPr lang="en-US" sz="1350" dirty="0"/>
          </a:p>
        </p:txBody>
      </p:sp>
      <p:sp>
        <p:nvSpPr>
          <p:cNvPr id="10" name="Text 8"/>
          <p:cNvSpPr/>
          <p:nvPr/>
        </p:nvSpPr>
        <p:spPr>
          <a:xfrm>
            <a:off x="594360" y="5870448"/>
            <a:ext cx="7498080" cy="274320"/>
          </a:xfrm>
          <a:prstGeom prst="rect">
            <a:avLst/>
          </a:prstGeom>
          <a:noFill/>
          <a:ln/>
        </p:spPr>
        <p:txBody>
          <a:bodyPr wrap="square" lIns="0" tIns="0" rIns="0" bIns="0" rtlCol="0" anchor="ctr"/>
          <a:lstStyle/>
          <a:p>
            <a:pPr marL="0" indent="0">
              <a:buNone/>
            </a:pPr>
            <a:r>
              <a:rPr lang="en-US" sz="1050" i="1" dirty="0">
                <a:solidFill>
                  <a:srgbClr val="D8F3DC"/>
                </a:solidFill>
                <a:latin typeface="Calibri" pitchFamily="34" charset="0"/>
                <a:ea typeface="Calibri" pitchFamily="34" charset="-122"/>
                <a:cs typeface="Calibri" pitchFamily="34" charset="-120"/>
              </a:rPr>
              <a:t>Workgroup members: Charles McDaniel and Cathy Allshouse, Legal Aid of East Tennessee</a:t>
            </a:r>
            <a:endParaRPr lang="en-US" sz="1050" dirty="0"/>
          </a:p>
        </p:txBody>
      </p:sp>
      <p:sp>
        <p:nvSpPr>
          <p:cNvPr id="11" name="Text 9"/>
          <p:cNvSpPr/>
          <p:nvPr/>
        </p:nvSpPr>
        <p:spPr>
          <a:xfrm>
            <a:off x="8778240" y="5870448"/>
            <a:ext cx="2816352" cy="274320"/>
          </a:xfrm>
          <a:prstGeom prst="rect">
            <a:avLst/>
          </a:prstGeom>
          <a:noFill/>
          <a:ln/>
        </p:spPr>
        <p:txBody>
          <a:bodyPr wrap="square" lIns="0" tIns="0" rIns="0" bIns="0" rtlCol="0" anchor="ctr"/>
          <a:lstStyle/>
          <a:p>
            <a:pPr marL="0" indent="0" algn="r">
              <a:buNone/>
            </a:pPr>
            <a:r>
              <a:rPr lang="en-US" sz="1050" dirty="0">
                <a:solidFill>
                  <a:srgbClr val="74C69D"/>
                </a:solidFill>
                <a:latin typeface="Calibri" pitchFamily="34" charset="0"/>
                <a:ea typeface="Calibri" pitchFamily="34" charset="-122"/>
                <a:cs typeface="Calibri" pitchFamily="34" charset="-120"/>
              </a:rPr>
              <a:t>Grid version: August 13, 2026</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indent="0" algn="l">
              <a:buNone/>
            </a:pPr>
            <a:r>
              <a:rPr lang="en-US" sz="1150" b="1" kern="0" spc="160" dirty="0">
                <a:solidFill>
                  <a:srgbClr val="C9962B"/>
                </a:solidFill>
                <a:latin typeface="Calibri" pitchFamily="34" charset="0"/>
                <a:ea typeface="Calibri" pitchFamily="34" charset="-122"/>
                <a:cs typeface="Calibri" pitchFamily="34" charset="-120"/>
              </a:rPr>
              <a:t>PRINCIPLE 1</a:t>
            </a:r>
            <a:endParaRPr lang="en-US" sz="1150" dirty="0"/>
          </a:p>
        </p:txBody>
      </p:sp>
      <p:sp>
        <p:nvSpPr>
          <p:cNvPr id="3" name="Text 1"/>
          <p:cNvSpPr/>
          <p:nvPr/>
        </p:nvSpPr>
        <p:spPr>
          <a:xfrm>
            <a:off x="594360" y="658368"/>
            <a:ext cx="11000232" cy="713232"/>
          </a:xfrm>
          <a:prstGeom prst="rect">
            <a:avLst/>
          </a:prstGeom>
          <a:noFill/>
          <a:ln/>
        </p:spPr>
        <p:txBody>
          <a:bodyPr wrap="square" lIns="0" tIns="0" rIns="0" bIns="0" rtlCol="0" anchor="t"/>
          <a:lstStyle/>
          <a:p>
            <a:pPr marL="0" indent="0" algn="l">
              <a:buNone/>
            </a:pPr>
            <a:r>
              <a:rPr lang="en-US" sz="3300" b="1" dirty="0">
                <a:solidFill>
                  <a:srgbClr val="1B4332"/>
                </a:solidFill>
                <a:latin typeface="Cambria" pitchFamily="34" charset="0"/>
                <a:ea typeface="Cambria" pitchFamily="34" charset="-122"/>
                <a:cs typeface="Cambria" pitchFamily="34" charset="-120"/>
              </a:rPr>
              <a:t>Rooted in sources we can hand over</a:t>
            </a:r>
            <a:endParaRPr lang="en-US" sz="3300" dirty="0"/>
          </a:p>
        </p:txBody>
      </p:sp>
      <p:sp>
        <p:nvSpPr>
          <p:cNvPr id="4" name="Text 2"/>
          <p:cNvSpPr/>
          <p:nvPr/>
        </p:nvSpPr>
        <p:spPr>
          <a:xfrm>
            <a:off x="594360" y="1481328"/>
            <a:ext cx="11000232" cy="292608"/>
          </a:xfrm>
          <a:prstGeom prst="rect">
            <a:avLst/>
          </a:prstGeom>
          <a:noFill/>
          <a:ln/>
        </p:spPr>
        <p:txBody>
          <a:bodyPr wrap="square" lIns="0" tIns="0" rIns="0" bIns="0" rtlCol="0" anchor="ctr"/>
          <a:lstStyle/>
          <a:p>
            <a:pPr marL="0" indent="0">
              <a:buNone/>
            </a:pPr>
            <a:r>
              <a:rPr lang="en-US" sz="1400" dirty="0">
                <a:solidFill>
                  <a:srgbClr val="5A6B63"/>
                </a:solidFill>
                <a:latin typeface="Calibri" pitchFamily="34" charset="0"/>
                <a:ea typeface="Calibri" pitchFamily="34" charset="-122"/>
                <a:cs typeface="Calibri" pitchFamily="34" charset="-120"/>
              </a:rPr>
              <a:t>The grid carries eighteen footnotes. Each one points to something a skeptic can go read.</a:t>
            </a:r>
            <a:endParaRPr lang="en-US" sz="1400" dirty="0"/>
          </a:p>
        </p:txBody>
      </p:sp>
      <p:sp>
        <p:nvSpPr>
          <p:cNvPr id="5" name="Shape 3"/>
          <p:cNvSpPr/>
          <p:nvPr/>
        </p:nvSpPr>
        <p:spPr>
          <a:xfrm>
            <a:off x="594360" y="1920240"/>
            <a:ext cx="11000232" cy="786384"/>
          </a:xfrm>
          <a:prstGeom prst="roundRect">
            <a:avLst>
              <a:gd name="adj" fmla="val 6977"/>
            </a:avLst>
          </a:prstGeom>
          <a:solidFill>
            <a:srgbClr val="F1F7F4"/>
          </a:solidFill>
          <a:ln w="12700">
            <a:solidFill>
              <a:srgbClr val="D8F3DC"/>
            </a:solidFill>
            <a:prstDash val="solid"/>
          </a:ln>
        </p:spPr>
        <p:txBody>
          <a:bodyPr/>
          <a:lstStyle/>
          <a:p>
            <a:endParaRPr lang="en-US"/>
          </a:p>
        </p:txBody>
      </p:sp>
      <p:sp>
        <p:nvSpPr>
          <p:cNvPr id="6" name="Text 4"/>
          <p:cNvSpPr/>
          <p:nvPr/>
        </p:nvSpPr>
        <p:spPr>
          <a:xfrm>
            <a:off x="850392" y="2039112"/>
            <a:ext cx="2651760" cy="530352"/>
          </a:xfrm>
          <a:prstGeom prst="rect">
            <a:avLst/>
          </a:prstGeom>
          <a:noFill/>
          <a:ln/>
        </p:spPr>
        <p:txBody>
          <a:bodyPr wrap="square" lIns="0" tIns="0" rIns="0" bIns="0" rtlCol="0" anchor="t"/>
          <a:lstStyle/>
          <a:p>
            <a:pPr marL="0" indent="0">
              <a:buNone/>
            </a:pPr>
            <a:r>
              <a:rPr lang="en-US" sz="1300" b="1" dirty="0">
                <a:solidFill>
                  <a:srgbClr val="1B4332"/>
                </a:solidFill>
                <a:latin typeface="Calibri" pitchFamily="34" charset="0"/>
                <a:ea typeface="Calibri" pitchFamily="34" charset="-122"/>
                <a:cs typeface="Calibri" pitchFamily="34" charset="-120"/>
              </a:rPr>
              <a:t>State actuarial data</a:t>
            </a:r>
            <a:endParaRPr lang="en-US" sz="1300" dirty="0"/>
          </a:p>
        </p:txBody>
      </p:sp>
      <p:sp>
        <p:nvSpPr>
          <p:cNvPr id="7" name="Text 5"/>
          <p:cNvSpPr/>
          <p:nvPr/>
        </p:nvSpPr>
        <p:spPr>
          <a:xfrm>
            <a:off x="3611880" y="2039112"/>
            <a:ext cx="7690104" cy="566928"/>
          </a:xfrm>
          <a:prstGeom prst="rect">
            <a:avLst/>
          </a:prstGeom>
          <a:noFill/>
          <a:ln/>
        </p:spPr>
        <p:txBody>
          <a:bodyPr wrap="square" lIns="0" tIns="0" rIns="0" bIns="0" rtlCol="0" anchor="t"/>
          <a:lstStyle/>
          <a:p>
            <a:pPr marL="0" indent="0">
              <a:buNone/>
            </a:pPr>
            <a:r>
              <a:rPr lang="en-US" sz="1200" dirty="0">
                <a:solidFill>
                  <a:srgbClr val="1A1F1C"/>
                </a:solidFill>
                <a:latin typeface="Calibri" pitchFamily="34" charset="0"/>
                <a:ea typeface="Calibri" pitchFamily="34" charset="-122"/>
                <a:cs typeface="Calibri" pitchFamily="34" charset="-120"/>
              </a:rPr>
              <a:t>TennCare actuarial report — per-member-per-month medical, pharmacy, and dental cost, by age and disability category. CHOICES and ECF CHOICES cost-neutrality caps.</a:t>
            </a:r>
            <a:endParaRPr lang="en-US" sz="1200" dirty="0"/>
          </a:p>
        </p:txBody>
      </p:sp>
      <p:sp>
        <p:nvSpPr>
          <p:cNvPr id="8" name="Shape 6"/>
          <p:cNvSpPr/>
          <p:nvPr/>
        </p:nvSpPr>
        <p:spPr>
          <a:xfrm>
            <a:off x="594360" y="2779776"/>
            <a:ext cx="11000232" cy="786384"/>
          </a:xfrm>
          <a:prstGeom prst="roundRect">
            <a:avLst>
              <a:gd name="adj" fmla="val 6977"/>
            </a:avLst>
          </a:prstGeom>
          <a:solidFill>
            <a:srgbClr val="FFFFFF"/>
          </a:solidFill>
          <a:ln w="12700">
            <a:solidFill>
              <a:srgbClr val="D8F3DC"/>
            </a:solidFill>
            <a:prstDash val="solid"/>
          </a:ln>
        </p:spPr>
        <p:txBody>
          <a:bodyPr/>
          <a:lstStyle/>
          <a:p>
            <a:endParaRPr lang="en-US"/>
          </a:p>
        </p:txBody>
      </p:sp>
      <p:sp>
        <p:nvSpPr>
          <p:cNvPr id="9" name="Text 7"/>
          <p:cNvSpPr/>
          <p:nvPr/>
        </p:nvSpPr>
        <p:spPr>
          <a:xfrm>
            <a:off x="850392" y="2898648"/>
            <a:ext cx="2651760" cy="530352"/>
          </a:xfrm>
          <a:prstGeom prst="rect">
            <a:avLst/>
          </a:prstGeom>
          <a:noFill/>
          <a:ln/>
        </p:spPr>
        <p:txBody>
          <a:bodyPr wrap="square" lIns="0" tIns="0" rIns="0" bIns="0" rtlCol="0" anchor="t"/>
          <a:lstStyle/>
          <a:p>
            <a:pPr marL="0" indent="0">
              <a:buNone/>
            </a:pPr>
            <a:r>
              <a:rPr lang="en-US" sz="1300" b="1" dirty="0">
                <a:solidFill>
                  <a:srgbClr val="1B4332"/>
                </a:solidFill>
                <a:latin typeface="Calibri" pitchFamily="34" charset="0"/>
                <a:ea typeface="Calibri" pitchFamily="34" charset="-122"/>
                <a:cs typeface="Calibri" pitchFamily="34" charset="-120"/>
              </a:rPr>
              <a:t>Published regulations</a:t>
            </a:r>
            <a:endParaRPr lang="en-US" sz="1300" dirty="0"/>
          </a:p>
        </p:txBody>
      </p:sp>
      <p:sp>
        <p:nvSpPr>
          <p:cNvPr id="10" name="Text 8"/>
          <p:cNvSpPr/>
          <p:nvPr/>
        </p:nvSpPr>
        <p:spPr>
          <a:xfrm>
            <a:off x="3611880" y="2898648"/>
            <a:ext cx="7690104" cy="566928"/>
          </a:xfrm>
          <a:prstGeom prst="rect">
            <a:avLst/>
          </a:prstGeom>
          <a:noFill/>
          <a:ln/>
        </p:spPr>
        <p:txBody>
          <a:bodyPr wrap="square" lIns="0" tIns="0" rIns="0" bIns="0" rtlCol="0" anchor="t"/>
          <a:lstStyle/>
          <a:p>
            <a:pPr marL="0" indent="0">
              <a:buNone/>
            </a:pPr>
            <a:r>
              <a:rPr lang="en-US" sz="1200" dirty="0">
                <a:solidFill>
                  <a:srgbClr val="1A1F1C"/>
                </a:solidFill>
                <a:latin typeface="Calibri" pitchFamily="34" charset="0"/>
                <a:ea typeface="Calibri" pitchFamily="34" charset="-122"/>
                <a:cs typeface="Calibri" pitchFamily="34" charset="-120"/>
              </a:rPr>
              <a:t>Tenn. Comp. R. &amp; Regs. 1200-13-01-.31 (ECF CHOICES expenditure caps) and 1200-13-01-.32 (Katie Beckett caps).</a:t>
            </a:r>
            <a:endParaRPr lang="en-US" sz="1200" dirty="0"/>
          </a:p>
        </p:txBody>
      </p:sp>
      <p:sp>
        <p:nvSpPr>
          <p:cNvPr id="11" name="Shape 9"/>
          <p:cNvSpPr/>
          <p:nvPr/>
        </p:nvSpPr>
        <p:spPr>
          <a:xfrm>
            <a:off x="594360" y="3639312"/>
            <a:ext cx="11000232" cy="786384"/>
          </a:xfrm>
          <a:prstGeom prst="roundRect">
            <a:avLst>
              <a:gd name="adj" fmla="val 6977"/>
            </a:avLst>
          </a:prstGeom>
          <a:solidFill>
            <a:srgbClr val="F1F7F4"/>
          </a:solidFill>
          <a:ln w="12700">
            <a:solidFill>
              <a:srgbClr val="D8F3DC"/>
            </a:solidFill>
            <a:prstDash val="solid"/>
          </a:ln>
        </p:spPr>
        <p:txBody>
          <a:bodyPr/>
          <a:lstStyle/>
          <a:p>
            <a:endParaRPr lang="en-US"/>
          </a:p>
        </p:txBody>
      </p:sp>
      <p:sp>
        <p:nvSpPr>
          <p:cNvPr id="12" name="Text 10"/>
          <p:cNvSpPr/>
          <p:nvPr/>
        </p:nvSpPr>
        <p:spPr>
          <a:xfrm>
            <a:off x="850392" y="3758184"/>
            <a:ext cx="2651760" cy="530352"/>
          </a:xfrm>
          <a:prstGeom prst="rect">
            <a:avLst/>
          </a:prstGeom>
          <a:noFill/>
          <a:ln/>
        </p:spPr>
        <p:txBody>
          <a:bodyPr wrap="square" lIns="0" tIns="0" rIns="0" bIns="0" rtlCol="0" anchor="t"/>
          <a:lstStyle/>
          <a:p>
            <a:pPr marL="0" indent="0">
              <a:buNone/>
            </a:pPr>
            <a:r>
              <a:rPr lang="en-US" sz="1300" b="1" dirty="0">
                <a:solidFill>
                  <a:srgbClr val="1B4332"/>
                </a:solidFill>
                <a:latin typeface="Calibri" pitchFamily="34" charset="0"/>
                <a:ea typeface="Calibri" pitchFamily="34" charset="-122"/>
                <a:cs typeface="Calibri" pitchFamily="34" charset="-120"/>
              </a:rPr>
              <a:t>Federal program data</a:t>
            </a:r>
            <a:endParaRPr lang="en-US" sz="1300" dirty="0"/>
          </a:p>
        </p:txBody>
      </p:sp>
      <p:sp>
        <p:nvSpPr>
          <p:cNvPr id="13" name="Text 11"/>
          <p:cNvSpPr/>
          <p:nvPr/>
        </p:nvSpPr>
        <p:spPr>
          <a:xfrm>
            <a:off x="3611880" y="3758184"/>
            <a:ext cx="7690104" cy="566928"/>
          </a:xfrm>
          <a:prstGeom prst="rect">
            <a:avLst/>
          </a:prstGeom>
          <a:noFill/>
          <a:ln/>
        </p:spPr>
        <p:txBody>
          <a:bodyPr wrap="square" lIns="0" tIns="0" rIns="0" bIns="0" rtlCol="0" anchor="t"/>
          <a:lstStyle/>
          <a:p>
            <a:pPr marL="0" indent="0">
              <a:buNone/>
            </a:pPr>
            <a:r>
              <a:rPr lang="en-US" sz="1200" dirty="0">
                <a:solidFill>
                  <a:srgbClr val="1A1F1C"/>
                </a:solidFill>
                <a:latin typeface="Calibri" pitchFamily="34" charset="0"/>
                <a:ea typeface="Calibri" pitchFamily="34" charset="-122"/>
                <a:cs typeface="Calibri" pitchFamily="34" charset="-120"/>
              </a:rPr>
              <a:t>CMS program statistics for Medicare Part A, B, and D average cost per beneficiary, including Extra Help / LIS.</a:t>
            </a:r>
            <a:endParaRPr lang="en-US" sz="1200" dirty="0"/>
          </a:p>
        </p:txBody>
      </p:sp>
      <p:sp>
        <p:nvSpPr>
          <p:cNvPr id="14" name="Shape 12"/>
          <p:cNvSpPr/>
          <p:nvPr/>
        </p:nvSpPr>
        <p:spPr>
          <a:xfrm>
            <a:off x="594360" y="4498848"/>
            <a:ext cx="11000232" cy="786384"/>
          </a:xfrm>
          <a:prstGeom prst="roundRect">
            <a:avLst>
              <a:gd name="adj" fmla="val 6977"/>
            </a:avLst>
          </a:prstGeom>
          <a:solidFill>
            <a:srgbClr val="FFFFFF"/>
          </a:solidFill>
          <a:ln w="12700">
            <a:solidFill>
              <a:srgbClr val="D8F3DC"/>
            </a:solidFill>
            <a:prstDash val="solid"/>
          </a:ln>
        </p:spPr>
        <p:txBody>
          <a:bodyPr/>
          <a:lstStyle/>
          <a:p>
            <a:endParaRPr lang="en-US"/>
          </a:p>
        </p:txBody>
      </p:sp>
      <p:sp>
        <p:nvSpPr>
          <p:cNvPr id="15" name="Text 13"/>
          <p:cNvSpPr/>
          <p:nvPr/>
        </p:nvSpPr>
        <p:spPr>
          <a:xfrm>
            <a:off x="850392" y="4617720"/>
            <a:ext cx="2651760" cy="530352"/>
          </a:xfrm>
          <a:prstGeom prst="rect">
            <a:avLst/>
          </a:prstGeom>
          <a:noFill/>
          <a:ln/>
        </p:spPr>
        <p:txBody>
          <a:bodyPr wrap="square" lIns="0" tIns="0" rIns="0" bIns="0" rtlCol="0" anchor="t"/>
          <a:lstStyle/>
          <a:p>
            <a:pPr marL="0" indent="0">
              <a:buNone/>
            </a:pPr>
            <a:r>
              <a:rPr lang="en-US" sz="1300" b="1" dirty="0">
                <a:solidFill>
                  <a:srgbClr val="1B4332"/>
                </a:solidFill>
                <a:latin typeface="Calibri" pitchFamily="34" charset="0"/>
                <a:ea typeface="Calibri" pitchFamily="34" charset="-122"/>
                <a:cs typeface="Calibri" pitchFamily="34" charset="-120"/>
              </a:rPr>
              <a:t>Policy and academic research</a:t>
            </a:r>
            <a:endParaRPr lang="en-US" sz="1300" dirty="0"/>
          </a:p>
        </p:txBody>
      </p:sp>
      <p:sp>
        <p:nvSpPr>
          <p:cNvPr id="16" name="Text 14"/>
          <p:cNvSpPr/>
          <p:nvPr/>
        </p:nvSpPr>
        <p:spPr>
          <a:xfrm>
            <a:off x="3611880" y="4617720"/>
            <a:ext cx="7690104" cy="566928"/>
          </a:xfrm>
          <a:prstGeom prst="rect">
            <a:avLst/>
          </a:prstGeom>
          <a:noFill/>
          <a:ln/>
        </p:spPr>
        <p:txBody>
          <a:bodyPr wrap="square" lIns="0" tIns="0" rIns="0" bIns="0" rtlCol="0" anchor="t"/>
          <a:lstStyle/>
          <a:p>
            <a:pPr marL="0" indent="0">
              <a:buNone/>
            </a:pPr>
            <a:r>
              <a:rPr lang="en-US" sz="1200" dirty="0">
                <a:solidFill>
                  <a:srgbClr val="1A1F1C"/>
                </a:solidFill>
                <a:latin typeface="Calibri" pitchFamily="34" charset="0"/>
                <a:ea typeface="Calibri" pitchFamily="34" charset="-122"/>
                <a:cs typeface="Calibri" pitchFamily="34" charset="-120"/>
              </a:rPr>
              <a:t>Center for American Progress (Peri &amp; Zaiour, 2021) on earnings effects of legalization. Brennan Center on conviction, imprisonment, and lost earnings. CBPP on average WIC benefit value.</a:t>
            </a:r>
            <a:endParaRPr lang="en-US" sz="1200" dirty="0"/>
          </a:p>
        </p:txBody>
      </p:sp>
      <p:sp>
        <p:nvSpPr>
          <p:cNvPr id="17" name="Shape 15"/>
          <p:cNvSpPr/>
          <p:nvPr/>
        </p:nvSpPr>
        <p:spPr>
          <a:xfrm>
            <a:off x="594360" y="5358384"/>
            <a:ext cx="11000232" cy="786384"/>
          </a:xfrm>
          <a:prstGeom prst="roundRect">
            <a:avLst>
              <a:gd name="adj" fmla="val 6977"/>
            </a:avLst>
          </a:prstGeom>
          <a:solidFill>
            <a:srgbClr val="F1F7F4"/>
          </a:solidFill>
          <a:ln w="12700">
            <a:solidFill>
              <a:srgbClr val="D8F3DC"/>
            </a:solidFill>
            <a:prstDash val="solid"/>
          </a:ln>
        </p:spPr>
        <p:txBody>
          <a:bodyPr/>
          <a:lstStyle/>
          <a:p>
            <a:endParaRPr lang="en-US"/>
          </a:p>
        </p:txBody>
      </p:sp>
      <p:sp>
        <p:nvSpPr>
          <p:cNvPr id="18" name="Text 16"/>
          <p:cNvSpPr/>
          <p:nvPr/>
        </p:nvSpPr>
        <p:spPr>
          <a:xfrm>
            <a:off x="850392" y="5477256"/>
            <a:ext cx="2651760" cy="530352"/>
          </a:xfrm>
          <a:prstGeom prst="rect">
            <a:avLst/>
          </a:prstGeom>
          <a:noFill/>
          <a:ln/>
        </p:spPr>
        <p:txBody>
          <a:bodyPr wrap="square" lIns="0" tIns="0" rIns="0" bIns="0" rtlCol="0" anchor="t"/>
          <a:lstStyle/>
          <a:p>
            <a:pPr marL="0" indent="0">
              <a:buNone/>
            </a:pPr>
            <a:r>
              <a:rPr lang="en-US" sz="1300" b="1" dirty="0">
                <a:solidFill>
                  <a:srgbClr val="1B4332"/>
                </a:solidFill>
                <a:latin typeface="Calibri" pitchFamily="34" charset="0"/>
                <a:ea typeface="Calibri" pitchFamily="34" charset="-122"/>
                <a:cs typeface="Calibri" pitchFamily="34" charset="-120"/>
              </a:rPr>
              <a:t>Market data</a:t>
            </a:r>
            <a:endParaRPr lang="en-US" sz="1300" dirty="0"/>
          </a:p>
        </p:txBody>
      </p:sp>
      <p:sp>
        <p:nvSpPr>
          <p:cNvPr id="19" name="Text 17"/>
          <p:cNvSpPr/>
          <p:nvPr/>
        </p:nvSpPr>
        <p:spPr>
          <a:xfrm>
            <a:off x="3611880" y="5477256"/>
            <a:ext cx="7690104" cy="566928"/>
          </a:xfrm>
          <a:prstGeom prst="rect">
            <a:avLst/>
          </a:prstGeom>
          <a:noFill/>
          <a:ln/>
        </p:spPr>
        <p:txBody>
          <a:bodyPr wrap="square" lIns="0" tIns="0" rIns="0" bIns="0" rtlCol="0" anchor="t"/>
          <a:lstStyle/>
          <a:p>
            <a:pPr marL="0" indent="0">
              <a:buNone/>
            </a:pPr>
            <a:r>
              <a:rPr lang="en-US" sz="1200" dirty="0">
                <a:solidFill>
                  <a:srgbClr val="1A1F1C"/>
                </a:solidFill>
                <a:latin typeface="Calibri" pitchFamily="34" charset="0"/>
                <a:ea typeface="Calibri" pitchFamily="34" charset="-122"/>
                <a:cs typeface="Calibri" pitchFamily="34" charset="-120"/>
              </a:rPr>
              <a:t>HUD Fair Market Rents. Published moving-cost estimates for relocation expense.</a:t>
            </a:r>
            <a:endParaRPr lang="en-US" sz="1200" dirty="0"/>
          </a:p>
        </p:txBody>
      </p:sp>
      <p:sp>
        <p:nvSpPr>
          <p:cNvPr id="20" name="Text 18"/>
          <p:cNvSpPr/>
          <p:nvPr/>
        </p:nvSpPr>
        <p:spPr>
          <a:xfrm>
            <a:off x="594360" y="6236208"/>
            <a:ext cx="11000232" cy="310896"/>
          </a:xfrm>
          <a:prstGeom prst="rect">
            <a:avLst/>
          </a:prstGeom>
          <a:noFill/>
          <a:ln/>
        </p:spPr>
        <p:txBody>
          <a:bodyPr wrap="square" lIns="0" tIns="0" rIns="0" bIns="0" rtlCol="0" anchor="t"/>
          <a:lstStyle/>
          <a:p>
            <a:pPr marL="0" indent="0" algn="l">
              <a:buNone/>
            </a:pPr>
            <a:r>
              <a:rPr lang="en-US" sz="950" i="1" dirty="0">
                <a:solidFill>
                  <a:srgbClr val="5A6B63"/>
                </a:solidFill>
                <a:latin typeface="Calibri" pitchFamily="34" charset="0"/>
                <a:ea typeface="Calibri" pitchFamily="34" charset="-122"/>
                <a:cs typeface="Calibri" pitchFamily="34" charset="-120"/>
              </a:rPr>
              <a:t>.</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indent="0" algn="l">
              <a:buNone/>
            </a:pPr>
            <a:r>
              <a:rPr lang="en-US" sz="1150" b="1" kern="0" spc="160" dirty="0">
                <a:solidFill>
                  <a:srgbClr val="C9962B"/>
                </a:solidFill>
                <a:latin typeface="Calibri" pitchFamily="34" charset="0"/>
                <a:ea typeface="Calibri" pitchFamily="34" charset="-122"/>
                <a:cs typeface="Calibri" pitchFamily="34" charset="-120"/>
              </a:rPr>
              <a:t>PRINCIPLE 2</a:t>
            </a:r>
            <a:endParaRPr lang="en-US" sz="1150" dirty="0"/>
          </a:p>
        </p:txBody>
      </p:sp>
      <p:sp>
        <p:nvSpPr>
          <p:cNvPr id="3" name="Text 1"/>
          <p:cNvSpPr/>
          <p:nvPr/>
        </p:nvSpPr>
        <p:spPr>
          <a:xfrm>
            <a:off x="594360" y="658368"/>
            <a:ext cx="11000232" cy="713232"/>
          </a:xfrm>
          <a:prstGeom prst="rect">
            <a:avLst/>
          </a:prstGeom>
          <a:noFill/>
          <a:ln/>
        </p:spPr>
        <p:txBody>
          <a:bodyPr wrap="square" lIns="0" tIns="0" rIns="0" bIns="0" rtlCol="0" anchor="t"/>
          <a:lstStyle/>
          <a:p>
            <a:pPr marL="0" indent="0" algn="l">
              <a:buNone/>
            </a:pPr>
            <a:r>
              <a:rPr lang="en-US" sz="3300" b="1" dirty="0">
                <a:solidFill>
                  <a:srgbClr val="1B4332"/>
                </a:solidFill>
                <a:latin typeface="Cambria" pitchFamily="34" charset="0"/>
                <a:ea typeface="Cambria" pitchFamily="34" charset="-122"/>
                <a:cs typeface="Cambria" pitchFamily="34" charset="-120"/>
              </a:rPr>
              <a:t>Conservative by design</a:t>
            </a:r>
            <a:endParaRPr lang="en-US" sz="3300" dirty="0"/>
          </a:p>
        </p:txBody>
      </p:sp>
      <p:sp>
        <p:nvSpPr>
          <p:cNvPr id="4" name="Shape 2"/>
          <p:cNvSpPr/>
          <p:nvPr/>
        </p:nvSpPr>
        <p:spPr>
          <a:xfrm>
            <a:off x="594360" y="1554480"/>
            <a:ext cx="11000232" cy="1042416"/>
          </a:xfrm>
          <a:prstGeom prst="roundRect">
            <a:avLst>
              <a:gd name="adj" fmla="val 5263"/>
            </a:avLst>
          </a:prstGeom>
          <a:solidFill>
            <a:srgbClr val="F1F7F4"/>
          </a:solidFill>
          <a:ln w="12700">
            <a:solidFill>
              <a:srgbClr val="D8F3DC"/>
            </a:solidFill>
            <a:prstDash val="solid"/>
          </a:ln>
        </p:spPr>
        <p:txBody>
          <a:bodyPr/>
          <a:lstStyle/>
          <a:p>
            <a:endParaRPr lang="en-US" sz="1600"/>
          </a:p>
        </p:txBody>
      </p:sp>
      <p:sp>
        <p:nvSpPr>
          <p:cNvPr id="5" name="Shape 3"/>
          <p:cNvSpPr/>
          <p:nvPr/>
        </p:nvSpPr>
        <p:spPr>
          <a:xfrm>
            <a:off x="780948" y="1846099"/>
            <a:ext cx="457200" cy="457200"/>
          </a:xfrm>
          <a:prstGeom prst="ellipse">
            <a:avLst/>
          </a:prstGeom>
          <a:solidFill>
            <a:srgbClr val="2D6A4F"/>
          </a:solidFill>
          <a:ln w="12700">
            <a:solidFill>
              <a:srgbClr val="2D6A4F"/>
            </a:solidFill>
            <a:prstDash val="solid"/>
          </a:ln>
        </p:spPr>
        <p:txBody>
          <a:bodyPr/>
          <a:lstStyle/>
          <a:p>
            <a:endParaRPr lang="en-US" sz="1600"/>
          </a:p>
        </p:txBody>
      </p:sp>
      <p:sp>
        <p:nvSpPr>
          <p:cNvPr id="6" name="Text 4"/>
          <p:cNvSpPr/>
          <p:nvPr/>
        </p:nvSpPr>
        <p:spPr>
          <a:xfrm>
            <a:off x="778229" y="182880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7" name="Text 5"/>
          <p:cNvSpPr/>
          <p:nvPr/>
        </p:nvSpPr>
        <p:spPr>
          <a:xfrm>
            <a:off x="1490472" y="1700784"/>
            <a:ext cx="3291840" cy="566928"/>
          </a:xfrm>
          <a:prstGeom prst="rect">
            <a:avLst/>
          </a:prstGeom>
          <a:noFill/>
          <a:ln/>
        </p:spPr>
        <p:txBody>
          <a:bodyPr wrap="square" lIns="0" tIns="0" rIns="0" bIns="0" rtlCol="0" anchor="t"/>
          <a:lstStyle/>
          <a:p>
            <a:pPr marL="0" indent="0">
              <a:buNone/>
            </a:pPr>
            <a:r>
              <a:rPr lang="en-US" sz="1700" b="1" dirty="0">
                <a:solidFill>
                  <a:srgbClr val="1B4332"/>
                </a:solidFill>
                <a:latin typeface="Calibri" pitchFamily="34" charset="0"/>
                <a:ea typeface="Calibri" pitchFamily="34" charset="-122"/>
                <a:cs typeface="Calibri" pitchFamily="34" charset="-120"/>
              </a:rPr>
              <a:t>Only actual outcomes count</a:t>
            </a:r>
            <a:endParaRPr lang="en-US" sz="1700" dirty="0"/>
          </a:p>
        </p:txBody>
      </p:sp>
      <p:sp>
        <p:nvSpPr>
          <p:cNvPr id="8" name="Text 6"/>
          <p:cNvSpPr/>
          <p:nvPr/>
        </p:nvSpPr>
        <p:spPr>
          <a:xfrm>
            <a:off x="4910328" y="1700784"/>
            <a:ext cx="6391656" cy="786384"/>
          </a:xfrm>
          <a:prstGeom prst="rect">
            <a:avLst/>
          </a:prstGeom>
          <a:noFill/>
          <a:ln/>
        </p:spPr>
        <p:txBody>
          <a:bodyPr wrap="square" lIns="0" tIns="0" rIns="0" bIns="0" rtlCol="0" anchor="t"/>
          <a:lstStyle/>
          <a:p>
            <a:pPr marL="0" indent="0">
              <a:buNone/>
            </a:pPr>
            <a:r>
              <a:rPr lang="en-US" sz="1600" dirty="0">
                <a:solidFill>
                  <a:srgbClr val="1A1F1C"/>
                </a:solidFill>
                <a:latin typeface="Calibri" pitchFamily="34" charset="0"/>
                <a:ea typeface="Calibri" pitchFamily="34" charset="-122"/>
                <a:cs typeface="Calibri" pitchFamily="34" charset="-120"/>
              </a:rPr>
              <a:t>Speculative benefit is never recorded. If an outcome was secured — including after limited service or advice and counsel — it counts. If it is projected or hoped for, it does not.</a:t>
            </a:r>
            <a:endParaRPr lang="en-US" sz="1600" dirty="0"/>
          </a:p>
        </p:txBody>
      </p:sp>
      <p:sp>
        <p:nvSpPr>
          <p:cNvPr id="9" name="Shape 7"/>
          <p:cNvSpPr/>
          <p:nvPr/>
        </p:nvSpPr>
        <p:spPr>
          <a:xfrm>
            <a:off x="594360" y="4381459"/>
            <a:ext cx="11000232" cy="1042416"/>
          </a:xfrm>
          <a:prstGeom prst="roundRect">
            <a:avLst>
              <a:gd name="adj" fmla="val 5263"/>
            </a:avLst>
          </a:prstGeom>
          <a:solidFill>
            <a:srgbClr val="FFFFFF"/>
          </a:solidFill>
          <a:ln w="12700">
            <a:solidFill>
              <a:srgbClr val="D8F3DC"/>
            </a:solidFill>
            <a:prstDash val="solid"/>
          </a:ln>
        </p:spPr>
        <p:txBody>
          <a:bodyPr/>
          <a:lstStyle/>
          <a:p>
            <a:endParaRPr lang="en-US"/>
          </a:p>
        </p:txBody>
      </p:sp>
      <p:sp>
        <p:nvSpPr>
          <p:cNvPr id="10" name="Shape 8"/>
          <p:cNvSpPr/>
          <p:nvPr/>
        </p:nvSpPr>
        <p:spPr>
          <a:xfrm>
            <a:off x="707054" y="4744253"/>
            <a:ext cx="457200" cy="457200"/>
          </a:xfrm>
          <a:prstGeom prst="ellipse">
            <a:avLst/>
          </a:prstGeom>
          <a:solidFill>
            <a:srgbClr val="2D6A4F"/>
          </a:solidFill>
          <a:ln w="12700">
            <a:solidFill>
              <a:srgbClr val="2D6A4F"/>
            </a:solidFill>
            <a:prstDash val="solid"/>
          </a:ln>
        </p:spPr>
        <p:txBody>
          <a:bodyPr/>
          <a:lstStyle/>
          <a:p>
            <a:endParaRPr lang="en-US"/>
          </a:p>
        </p:txBody>
      </p:sp>
      <p:sp>
        <p:nvSpPr>
          <p:cNvPr id="11" name="Text 9"/>
          <p:cNvSpPr/>
          <p:nvPr/>
        </p:nvSpPr>
        <p:spPr>
          <a:xfrm>
            <a:off x="733250" y="4746725"/>
            <a:ext cx="45720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a:t>
            </a:r>
            <a:endParaRPr lang="en-US" sz="1700" dirty="0"/>
          </a:p>
        </p:txBody>
      </p:sp>
      <p:sp>
        <p:nvSpPr>
          <p:cNvPr id="12" name="Text 10"/>
          <p:cNvSpPr/>
          <p:nvPr/>
        </p:nvSpPr>
        <p:spPr>
          <a:xfrm>
            <a:off x="1362456" y="4820371"/>
            <a:ext cx="3291840" cy="566928"/>
          </a:xfrm>
          <a:prstGeom prst="rect">
            <a:avLst/>
          </a:prstGeom>
          <a:noFill/>
          <a:ln/>
        </p:spPr>
        <p:txBody>
          <a:bodyPr wrap="square" lIns="0" tIns="0" rIns="0" bIns="0" rtlCol="0" anchor="t"/>
          <a:lstStyle/>
          <a:p>
            <a:pPr marL="0" indent="0">
              <a:buNone/>
            </a:pPr>
            <a:r>
              <a:rPr lang="en-US" sz="1700" b="1" dirty="0">
                <a:solidFill>
                  <a:srgbClr val="1B4332"/>
                </a:solidFill>
                <a:latin typeface="Calibri" pitchFamily="34" charset="0"/>
                <a:ea typeface="Calibri" pitchFamily="34" charset="-122"/>
                <a:cs typeface="Calibri" pitchFamily="34" charset="-120"/>
              </a:rPr>
              <a:t>Monthly benefits stay monthly</a:t>
            </a:r>
            <a:endParaRPr lang="en-US" sz="1700" dirty="0"/>
          </a:p>
        </p:txBody>
      </p:sp>
      <p:sp>
        <p:nvSpPr>
          <p:cNvPr id="13" name="Text 11"/>
          <p:cNvSpPr/>
          <p:nvPr/>
        </p:nvSpPr>
        <p:spPr>
          <a:xfrm>
            <a:off x="4736592" y="4746725"/>
            <a:ext cx="6391656" cy="786384"/>
          </a:xfrm>
          <a:prstGeom prst="rect">
            <a:avLst/>
          </a:prstGeom>
          <a:noFill/>
          <a:ln/>
        </p:spPr>
        <p:txBody>
          <a:bodyPr wrap="square" lIns="0" tIns="0" rIns="0" bIns="0" rtlCol="0" anchor="t"/>
          <a:lstStyle/>
          <a:p>
            <a:pPr marL="0" indent="0">
              <a:buNone/>
            </a:pPr>
            <a:r>
              <a:rPr lang="en-US" sz="1600" dirty="0">
                <a:solidFill>
                  <a:srgbClr val="1A1F1C"/>
                </a:solidFill>
                <a:latin typeface="Calibri" pitchFamily="34" charset="0"/>
                <a:ea typeface="Calibri" pitchFamily="34" charset="-122"/>
                <a:cs typeface="Calibri" pitchFamily="34" charset="-120"/>
              </a:rPr>
              <a:t>The grid instructs that the Monthly Benefits Obtained column is not to be annualized by the case handler. The time horizon is applied once, consistently, and not twice.</a:t>
            </a:r>
            <a:endParaRPr lang="en-US" sz="1600" dirty="0"/>
          </a:p>
        </p:txBody>
      </p:sp>
      <p:sp>
        <p:nvSpPr>
          <p:cNvPr id="24" name="Text 22"/>
          <p:cNvSpPr/>
          <p:nvPr/>
        </p:nvSpPr>
        <p:spPr>
          <a:xfrm>
            <a:off x="594360" y="6236208"/>
            <a:ext cx="11000232" cy="310896"/>
          </a:xfrm>
          <a:prstGeom prst="rect">
            <a:avLst/>
          </a:prstGeom>
          <a:noFill/>
          <a:ln/>
        </p:spPr>
        <p:txBody>
          <a:bodyPr wrap="square" lIns="0" tIns="0" rIns="0" bIns="0" rtlCol="0" anchor="t"/>
          <a:lstStyle/>
          <a:p>
            <a:pPr marL="0" indent="0" algn="l">
              <a:buNone/>
            </a:pPr>
            <a:r>
              <a:rPr lang="en-US" sz="950" i="1" dirty="0">
                <a:solidFill>
                  <a:srgbClr val="5A6B63"/>
                </a:solidFill>
                <a:latin typeface="Calibri" pitchFamily="34" charset="0"/>
                <a:ea typeface="Calibri" pitchFamily="34" charset="-122"/>
                <a:cs typeface="Calibri" pitchFamily="34" charset="-120"/>
              </a:rPr>
              <a:t>Every one of these choices makes our reported number smaller. That is the point.</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B4332"/>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indent="0" algn="l">
              <a:buNone/>
            </a:pPr>
            <a:r>
              <a:rPr lang="en-US" sz="1150" b="1" kern="0" spc="160" dirty="0">
                <a:solidFill>
                  <a:srgbClr val="C9962B"/>
                </a:solidFill>
                <a:latin typeface="Calibri" pitchFamily="34" charset="0"/>
                <a:ea typeface="Calibri" pitchFamily="34" charset="-122"/>
                <a:cs typeface="Calibri" pitchFamily="34" charset="-120"/>
              </a:rPr>
              <a:t>PRINCIPLE 3</a:t>
            </a:r>
            <a:endParaRPr lang="en-US" sz="1150" dirty="0"/>
          </a:p>
        </p:txBody>
      </p:sp>
      <p:sp>
        <p:nvSpPr>
          <p:cNvPr id="3" name="Text 1"/>
          <p:cNvSpPr/>
          <p:nvPr/>
        </p:nvSpPr>
        <p:spPr>
          <a:xfrm>
            <a:off x="594360" y="658368"/>
            <a:ext cx="8229600" cy="713232"/>
          </a:xfrm>
          <a:prstGeom prst="rect">
            <a:avLst/>
          </a:prstGeom>
          <a:noFill/>
          <a:ln/>
        </p:spPr>
        <p:txBody>
          <a:bodyPr wrap="square" lIns="0" tIns="0" rIns="0" bIns="0" rtlCol="0" anchor="t"/>
          <a:lstStyle/>
          <a:p>
            <a:pPr marL="0" indent="0" algn="l">
              <a:buNone/>
            </a:pPr>
            <a:r>
              <a:rPr lang="en-US" sz="3300" b="1" dirty="0">
                <a:solidFill>
                  <a:srgbClr val="FFFFFF"/>
                </a:solidFill>
                <a:latin typeface="Cambria" pitchFamily="34" charset="0"/>
                <a:ea typeface="Cambria" pitchFamily="34" charset="-122"/>
                <a:cs typeface="Cambria" pitchFamily="34" charset="-120"/>
              </a:rPr>
              <a:t>We claim one year of a multi-year benefit</a:t>
            </a:r>
            <a:endParaRPr lang="en-US" sz="3300" dirty="0"/>
          </a:p>
        </p:txBody>
      </p:sp>
      <p:sp>
        <p:nvSpPr>
          <p:cNvPr id="4" name="Text 2"/>
          <p:cNvSpPr/>
          <p:nvPr/>
        </p:nvSpPr>
        <p:spPr>
          <a:xfrm>
            <a:off x="594360" y="1517904"/>
            <a:ext cx="7589520" cy="658368"/>
          </a:xfrm>
          <a:prstGeom prst="rect">
            <a:avLst/>
          </a:prstGeom>
          <a:noFill/>
          <a:ln/>
        </p:spPr>
        <p:txBody>
          <a:bodyPr wrap="square" lIns="0" tIns="0" rIns="0" bIns="0" rtlCol="0" anchor="t"/>
          <a:lstStyle/>
          <a:p>
            <a:pPr marL="0" indent="0">
              <a:buNone/>
            </a:pPr>
            <a:r>
              <a:rPr lang="en-US" sz="1600" dirty="0">
                <a:solidFill>
                  <a:srgbClr val="D8F3DC"/>
                </a:solidFill>
                <a:latin typeface="Calibri" pitchFamily="34" charset="0"/>
                <a:ea typeface="Calibri" pitchFamily="34" charset="-122"/>
                <a:cs typeface="Calibri" pitchFamily="34" charset="-120"/>
              </a:rPr>
              <a:t>A housing voucher rarely lasts twelve months. Neither does a disability award, a TennCare enrollment, or a support order. We know that. We generally forecast twelve months anyway.</a:t>
            </a:r>
            <a:endParaRPr lang="en-US" sz="1600" dirty="0"/>
          </a:p>
        </p:txBody>
      </p:sp>
      <p:sp>
        <p:nvSpPr>
          <p:cNvPr id="5" name="Text 3"/>
          <p:cNvSpPr/>
          <p:nvPr/>
        </p:nvSpPr>
        <p:spPr>
          <a:xfrm>
            <a:off x="594360" y="2616914"/>
            <a:ext cx="7589520" cy="237744"/>
          </a:xfrm>
          <a:prstGeom prst="rect">
            <a:avLst/>
          </a:prstGeom>
          <a:noFill/>
          <a:ln/>
        </p:spPr>
        <p:txBody>
          <a:bodyPr wrap="square" lIns="0" tIns="0" rIns="0" bIns="0" rtlCol="0" anchor="ctr"/>
          <a:lstStyle/>
          <a:p>
            <a:pPr marL="0" indent="0">
              <a:buNone/>
            </a:pPr>
            <a:r>
              <a:rPr lang="en-US" sz="1200" b="1" kern="0" spc="120" dirty="0">
                <a:solidFill>
                  <a:srgbClr val="74C69D"/>
                </a:solidFill>
                <a:latin typeface="Calibri" pitchFamily="34" charset="0"/>
                <a:ea typeface="Calibri" pitchFamily="34" charset="-122"/>
                <a:cs typeface="Calibri" pitchFamily="34" charset="-120"/>
              </a:rPr>
              <a:t>WHAT THE CLIENT ACTUALLY RECEIVES</a:t>
            </a:r>
            <a:endParaRPr lang="en-US" sz="1200" dirty="0"/>
          </a:p>
        </p:txBody>
      </p:sp>
      <p:sp>
        <p:nvSpPr>
          <p:cNvPr id="6" name="Shape 4"/>
          <p:cNvSpPr/>
          <p:nvPr/>
        </p:nvSpPr>
        <p:spPr>
          <a:xfrm>
            <a:off x="594360" y="2909522"/>
            <a:ext cx="7589520" cy="603504"/>
          </a:xfrm>
          <a:prstGeom prst="roundRect">
            <a:avLst>
              <a:gd name="adj" fmla="val 7576"/>
            </a:avLst>
          </a:prstGeom>
          <a:solidFill>
            <a:srgbClr val="2D6A4F"/>
          </a:solidFill>
          <a:ln w="12700">
            <a:solidFill>
              <a:srgbClr val="74C69D"/>
            </a:solidFill>
            <a:prstDash val="solid"/>
          </a:ln>
        </p:spPr>
        <p:txBody>
          <a:bodyPr/>
          <a:lstStyle/>
          <a:p>
            <a:endParaRPr lang="en-US"/>
          </a:p>
        </p:txBody>
      </p:sp>
      <p:sp>
        <p:nvSpPr>
          <p:cNvPr id="7" name="Text 5"/>
          <p:cNvSpPr/>
          <p:nvPr/>
        </p:nvSpPr>
        <p:spPr>
          <a:xfrm>
            <a:off x="813816" y="2909522"/>
            <a:ext cx="7132320" cy="603504"/>
          </a:xfrm>
          <a:prstGeom prst="rect">
            <a:avLst/>
          </a:prstGeom>
          <a:noFill/>
          <a:ln/>
        </p:spPr>
        <p:txBody>
          <a:bodyPr wrap="square" lIns="0" tIns="0" rIns="0" bIns="0" rtlCol="0" anchor="ctr"/>
          <a:lstStyle/>
          <a:p>
            <a:pPr marL="0" indent="0">
              <a:buNone/>
            </a:pPr>
            <a:r>
              <a:rPr lang="en-US" sz="1500" i="1" dirty="0">
                <a:solidFill>
                  <a:srgbClr val="FFFFFF"/>
                </a:solidFill>
                <a:latin typeface="Calibri" pitchFamily="34" charset="0"/>
                <a:ea typeface="Calibri" pitchFamily="34" charset="-122"/>
                <a:cs typeface="Calibri" pitchFamily="34" charset="-120"/>
              </a:rPr>
              <a:t>Years of benefit — often three, five, or a lifetime</a:t>
            </a:r>
            <a:endParaRPr lang="en-US" sz="1500" dirty="0"/>
          </a:p>
        </p:txBody>
      </p:sp>
      <p:sp>
        <p:nvSpPr>
          <p:cNvPr id="8" name="Text 6"/>
          <p:cNvSpPr/>
          <p:nvPr/>
        </p:nvSpPr>
        <p:spPr>
          <a:xfrm>
            <a:off x="594360" y="3886200"/>
            <a:ext cx="7589520" cy="237744"/>
          </a:xfrm>
          <a:prstGeom prst="rect">
            <a:avLst/>
          </a:prstGeom>
          <a:noFill/>
          <a:ln/>
        </p:spPr>
        <p:txBody>
          <a:bodyPr wrap="square" lIns="0" tIns="0" rIns="0" bIns="0" rtlCol="0" anchor="ctr"/>
          <a:lstStyle/>
          <a:p>
            <a:pPr marL="0" indent="0">
              <a:buNone/>
            </a:pPr>
            <a:r>
              <a:rPr lang="en-US" sz="1050" b="1" kern="0" spc="120" dirty="0">
                <a:solidFill>
                  <a:srgbClr val="74C69D"/>
                </a:solidFill>
                <a:latin typeface="Calibri" pitchFamily="34" charset="0"/>
                <a:ea typeface="Calibri" pitchFamily="34" charset="-122"/>
                <a:cs typeface="Calibri" pitchFamily="34" charset="-120"/>
              </a:rPr>
              <a:t>WHAT WE REPORT</a:t>
            </a:r>
            <a:endParaRPr lang="en-US" sz="1050" dirty="0"/>
          </a:p>
        </p:txBody>
      </p:sp>
      <p:sp>
        <p:nvSpPr>
          <p:cNvPr id="9" name="Shape 7"/>
          <p:cNvSpPr/>
          <p:nvPr/>
        </p:nvSpPr>
        <p:spPr>
          <a:xfrm>
            <a:off x="594360" y="4224528"/>
            <a:ext cx="1517904" cy="603504"/>
          </a:xfrm>
          <a:prstGeom prst="roundRect">
            <a:avLst>
              <a:gd name="adj" fmla="val 7576"/>
            </a:avLst>
          </a:prstGeom>
          <a:solidFill>
            <a:srgbClr val="D8F3DC"/>
          </a:solidFill>
          <a:ln w="12700">
            <a:solidFill>
              <a:srgbClr val="333333"/>
            </a:solidFill>
            <a:prstDash val="solid"/>
          </a:ln>
        </p:spPr>
        <p:txBody>
          <a:bodyPr/>
          <a:lstStyle/>
          <a:p>
            <a:endParaRPr lang="en-US"/>
          </a:p>
        </p:txBody>
      </p:sp>
      <p:sp>
        <p:nvSpPr>
          <p:cNvPr id="10" name="Text 8"/>
          <p:cNvSpPr/>
          <p:nvPr/>
        </p:nvSpPr>
        <p:spPr>
          <a:xfrm>
            <a:off x="594360" y="4224528"/>
            <a:ext cx="1517904" cy="603504"/>
          </a:xfrm>
          <a:prstGeom prst="rect">
            <a:avLst/>
          </a:prstGeom>
          <a:noFill/>
          <a:ln/>
        </p:spPr>
        <p:txBody>
          <a:bodyPr wrap="square" lIns="0" tIns="0" rIns="0" bIns="0" rtlCol="0" anchor="ctr"/>
          <a:lstStyle/>
          <a:p>
            <a:pPr marL="0" indent="0" algn="ctr">
              <a:buNone/>
            </a:pPr>
            <a:r>
              <a:rPr lang="en-US" sz="1300" b="1" dirty="0">
                <a:solidFill>
                  <a:srgbClr val="1B4332"/>
                </a:solidFill>
                <a:latin typeface="Calibri" pitchFamily="34" charset="0"/>
                <a:ea typeface="Calibri" pitchFamily="34" charset="-122"/>
                <a:cs typeface="Calibri" pitchFamily="34" charset="-120"/>
              </a:rPr>
              <a:t>12 months</a:t>
            </a:r>
            <a:endParaRPr lang="en-US" sz="1300" dirty="0"/>
          </a:p>
        </p:txBody>
      </p:sp>
      <p:sp>
        <p:nvSpPr>
          <p:cNvPr id="11" name="Text 9"/>
          <p:cNvSpPr/>
          <p:nvPr/>
        </p:nvSpPr>
        <p:spPr>
          <a:xfrm>
            <a:off x="2295144" y="4224528"/>
            <a:ext cx="5852160" cy="603504"/>
          </a:xfrm>
          <a:prstGeom prst="rect">
            <a:avLst/>
          </a:prstGeom>
          <a:noFill/>
          <a:ln/>
        </p:spPr>
        <p:txBody>
          <a:bodyPr wrap="square" lIns="0" tIns="0" rIns="0" bIns="0" rtlCol="0" anchor="ctr"/>
          <a:lstStyle/>
          <a:p>
            <a:pPr marL="0" indent="0">
              <a:buNone/>
            </a:pPr>
            <a:r>
              <a:rPr lang="en-US" sz="1250" i="1" dirty="0">
                <a:solidFill>
                  <a:srgbClr val="74C69D"/>
                </a:solidFill>
                <a:latin typeface="Calibri" pitchFamily="34" charset="0"/>
                <a:ea typeface="Calibri" pitchFamily="34" charset="-122"/>
                <a:cs typeface="Calibri" pitchFamily="34" charset="-120"/>
              </a:rPr>
              <a:t>←  everything beyond, we give away</a:t>
            </a:r>
            <a:endParaRPr lang="en-US" sz="1250" dirty="0"/>
          </a:p>
        </p:txBody>
      </p:sp>
      <p:sp>
        <p:nvSpPr>
          <p:cNvPr id="12" name="Shape 10"/>
          <p:cNvSpPr/>
          <p:nvPr/>
        </p:nvSpPr>
        <p:spPr>
          <a:xfrm>
            <a:off x="594360" y="5193792"/>
            <a:ext cx="7589520" cy="1243584"/>
          </a:xfrm>
          <a:prstGeom prst="roundRect">
            <a:avLst>
              <a:gd name="adj" fmla="val 4412"/>
            </a:avLst>
          </a:prstGeom>
          <a:solidFill>
            <a:srgbClr val="2D6A4F"/>
          </a:solidFill>
          <a:ln w="12700">
            <a:solidFill>
              <a:srgbClr val="74C69D"/>
            </a:solidFill>
            <a:prstDash val="solid"/>
          </a:ln>
        </p:spPr>
        <p:txBody>
          <a:bodyPr/>
          <a:lstStyle/>
          <a:p>
            <a:endParaRPr lang="en-US"/>
          </a:p>
        </p:txBody>
      </p:sp>
      <p:sp>
        <p:nvSpPr>
          <p:cNvPr id="13" name="Text 11"/>
          <p:cNvSpPr/>
          <p:nvPr/>
        </p:nvSpPr>
        <p:spPr>
          <a:xfrm>
            <a:off x="850392" y="5340096"/>
            <a:ext cx="7040880" cy="2560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Why give it away?</a:t>
            </a:r>
            <a:endParaRPr lang="en-US" sz="1350" dirty="0"/>
          </a:p>
        </p:txBody>
      </p:sp>
      <p:sp>
        <p:nvSpPr>
          <p:cNvPr id="14" name="Text 12"/>
          <p:cNvSpPr/>
          <p:nvPr/>
        </p:nvSpPr>
        <p:spPr>
          <a:xfrm>
            <a:off x="850392" y="5632704"/>
            <a:ext cx="7077456" cy="676656"/>
          </a:xfrm>
          <a:prstGeom prst="rect">
            <a:avLst/>
          </a:prstGeom>
          <a:noFill/>
          <a:ln/>
        </p:spPr>
        <p:txBody>
          <a:bodyPr wrap="square" lIns="0" tIns="0" rIns="0" bIns="0" rtlCol="0" anchor="t"/>
          <a:lstStyle/>
          <a:p>
            <a:pPr marL="0" indent="0">
              <a:buNone/>
            </a:pPr>
            <a:r>
              <a:rPr lang="en-US" sz="1400" dirty="0">
                <a:solidFill>
                  <a:srgbClr val="D8F3DC"/>
                </a:solidFill>
                <a:latin typeface="Calibri" pitchFamily="34" charset="0"/>
                <a:ea typeface="Calibri" pitchFamily="34" charset="-122"/>
                <a:cs typeface="Calibri" pitchFamily="34" charset="-120"/>
              </a:rPr>
              <a:t>Because duration is the easiest thing in the model to attack. Nobody can tell us with confidence that a given voucher lasts four years. Most will agree it lasted the year we are reporting on.</a:t>
            </a:r>
            <a:endParaRPr lang="en-US" sz="1400" dirty="0"/>
          </a:p>
        </p:txBody>
      </p:sp>
      <p:sp>
        <p:nvSpPr>
          <p:cNvPr id="15" name="Shape 13"/>
          <p:cNvSpPr/>
          <p:nvPr/>
        </p:nvSpPr>
        <p:spPr>
          <a:xfrm>
            <a:off x="8540496" y="1517904"/>
            <a:ext cx="3054096" cy="4517136"/>
          </a:xfrm>
          <a:prstGeom prst="roundRect">
            <a:avLst>
              <a:gd name="adj" fmla="val 1796"/>
            </a:avLst>
          </a:prstGeom>
          <a:solidFill>
            <a:srgbClr val="2D6A4F"/>
          </a:solidFill>
          <a:ln w="12700">
            <a:solidFill>
              <a:srgbClr val="333333"/>
            </a:solidFill>
            <a:prstDash val="solid"/>
          </a:ln>
        </p:spPr>
        <p:txBody>
          <a:bodyPr/>
          <a:lstStyle/>
          <a:p>
            <a:endParaRPr lang="en-US"/>
          </a:p>
        </p:txBody>
      </p:sp>
      <p:sp>
        <p:nvSpPr>
          <p:cNvPr id="16" name="Text 14"/>
          <p:cNvSpPr/>
          <p:nvPr/>
        </p:nvSpPr>
        <p:spPr>
          <a:xfrm>
            <a:off x="8759952" y="1737360"/>
            <a:ext cx="2615184" cy="237744"/>
          </a:xfrm>
          <a:prstGeom prst="rect">
            <a:avLst/>
          </a:prstGeom>
          <a:noFill/>
          <a:ln/>
        </p:spPr>
        <p:txBody>
          <a:bodyPr wrap="square" lIns="0" tIns="0" rIns="0" bIns="0" rtlCol="0" anchor="ctr"/>
          <a:lstStyle/>
          <a:p>
            <a:pPr marL="0" indent="0">
              <a:buNone/>
            </a:pPr>
            <a:r>
              <a:rPr lang="en-US" sz="1400" b="1" kern="0" spc="130" dirty="0">
                <a:solidFill>
                  <a:srgbClr val="C9962B"/>
                </a:solidFill>
                <a:latin typeface="Calibri" pitchFamily="34" charset="0"/>
                <a:ea typeface="Calibri" pitchFamily="34" charset="-122"/>
                <a:cs typeface="Calibri" pitchFamily="34" charset="-120"/>
              </a:rPr>
              <a:t>THE NAMED EXCEPTIONS</a:t>
            </a:r>
            <a:endParaRPr lang="en-US" sz="1400" dirty="0"/>
          </a:p>
        </p:txBody>
      </p:sp>
      <p:sp>
        <p:nvSpPr>
          <p:cNvPr id="17" name="Text 15"/>
          <p:cNvSpPr/>
          <p:nvPr/>
        </p:nvSpPr>
        <p:spPr>
          <a:xfrm>
            <a:off x="8759952" y="2048256"/>
            <a:ext cx="2615184" cy="786384"/>
          </a:xfrm>
          <a:prstGeom prst="rect">
            <a:avLst/>
          </a:prstGeom>
          <a:noFill/>
          <a:ln/>
        </p:spPr>
        <p:txBody>
          <a:bodyPr wrap="square" lIns="0" tIns="0" rIns="0" bIns="0" rtlCol="0" anchor="t"/>
          <a:lstStyle/>
          <a:p>
            <a:pPr marL="0" indent="0">
              <a:buNone/>
            </a:pPr>
            <a:r>
              <a:rPr lang="en-US" sz="1300" dirty="0">
                <a:solidFill>
                  <a:srgbClr val="D8F3DC"/>
                </a:solidFill>
                <a:latin typeface="Calibri" pitchFamily="34" charset="0"/>
                <a:ea typeface="Calibri" pitchFamily="34" charset="-122"/>
                <a:cs typeface="Calibri" pitchFamily="34" charset="-120"/>
              </a:rPr>
              <a:t>A few rows do run longer, because the duration is fixed and knowable rather than estimated:</a:t>
            </a:r>
            <a:endParaRPr lang="en-US" sz="1300" dirty="0"/>
          </a:p>
        </p:txBody>
      </p:sp>
      <p:sp>
        <p:nvSpPr>
          <p:cNvPr id="18" name="Text 16"/>
          <p:cNvSpPr/>
          <p:nvPr/>
        </p:nvSpPr>
        <p:spPr>
          <a:xfrm>
            <a:off x="8833104" y="2889504"/>
            <a:ext cx="2596896" cy="292608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FFFFFF"/>
                </a:solidFill>
                <a:latin typeface="Calibri" pitchFamily="34" charset="0"/>
                <a:ea typeface="Calibri" pitchFamily="34" charset="-122"/>
                <a:cs typeface="Calibri" pitchFamily="34" charset="-120"/>
              </a:rPr>
              <a:t>Immigration status — the term of the visa or EAD, or years to age 65</a:t>
            </a:r>
            <a:endParaRPr lang="en-US" sz="1300" dirty="0"/>
          </a:p>
          <a:p>
            <a:pPr marL="342900" indent="-342900">
              <a:spcAft>
                <a:spcPts val="800"/>
              </a:spcAft>
              <a:buSzPct val="100000"/>
              <a:buChar char="•"/>
            </a:pPr>
            <a:r>
              <a:rPr lang="en-US" sz="1300" dirty="0">
                <a:solidFill>
                  <a:srgbClr val="FFFFFF"/>
                </a:solidFill>
                <a:latin typeface="Calibri" pitchFamily="34" charset="0"/>
                <a:ea typeface="Calibri" pitchFamily="34" charset="-122"/>
                <a:cs typeface="Calibri" pitchFamily="34" charset="-120"/>
              </a:rPr>
              <a:t>Survivors benefits for minors — months remaining until age 18</a:t>
            </a:r>
            <a:endParaRPr lang="en-US" sz="1300" dirty="0"/>
          </a:p>
          <a:p>
            <a:pPr marL="342900" indent="-342900">
              <a:spcAft>
                <a:spcPts val="800"/>
              </a:spcAft>
              <a:buSzPct val="100000"/>
              <a:buChar char="•"/>
            </a:pPr>
            <a:r>
              <a:rPr lang="en-US" sz="1300" dirty="0">
                <a:solidFill>
                  <a:srgbClr val="FFFFFF"/>
                </a:solidFill>
                <a:latin typeface="Calibri" pitchFamily="34" charset="0"/>
                <a:ea typeface="Calibri" pitchFamily="34" charset="-122"/>
                <a:cs typeface="Calibri" pitchFamily="34" charset="-120"/>
              </a:rPr>
              <a:t>Unemployment — the remaining weeks of eligibility</a:t>
            </a:r>
            <a:endParaRPr lang="en-US" sz="1300" dirty="0"/>
          </a:p>
          <a:p>
            <a:pPr marL="342900" indent="-342900">
              <a:spcAft>
                <a:spcPts val="800"/>
              </a:spcAft>
              <a:buSzPct val="100000"/>
              <a:buChar char="•"/>
            </a:pPr>
            <a:r>
              <a:rPr lang="en-US" sz="1300" dirty="0">
                <a:solidFill>
                  <a:srgbClr val="FFFFFF"/>
                </a:solidFill>
                <a:latin typeface="Calibri" pitchFamily="34" charset="0"/>
                <a:ea typeface="Calibri" pitchFamily="34" charset="-122"/>
                <a:cs typeface="Calibri" pitchFamily="34" charset="-120"/>
              </a:rPr>
              <a:t>Disaster housing — months of assistance, capped at 18</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indent="0" algn="l">
              <a:buNone/>
            </a:pPr>
            <a:r>
              <a:rPr lang="en-US" sz="1150" b="1" kern="0" spc="160" dirty="0">
                <a:solidFill>
                  <a:srgbClr val="C9962B"/>
                </a:solidFill>
                <a:latin typeface="Calibri" pitchFamily="34" charset="0"/>
                <a:ea typeface="Calibri" pitchFamily="34" charset="-122"/>
                <a:cs typeface="Calibri" pitchFamily="34" charset="-120"/>
              </a:rPr>
              <a:t>PRINCIPLE 4</a:t>
            </a:r>
            <a:endParaRPr lang="en-US" sz="1150" dirty="0"/>
          </a:p>
        </p:txBody>
      </p:sp>
      <p:sp>
        <p:nvSpPr>
          <p:cNvPr id="3" name="Text 1"/>
          <p:cNvSpPr/>
          <p:nvPr/>
        </p:nvSpPr>
        <p:spPr>
          <a:xfrm>
            <a:off x="594360" y="658368"/>
            <a:ext cx="11000232" cy="713232"/>
          </a:xfrm>
          <a:prstGeom prst="rect">
            <a:avLst/>
          </a:prstGeom>
          <a:noFill/>
          <a:ln/>
        </p:spPr>
        <p:txBody>
          <a:bodyPr wrap="square" lIns="0" tIns="0" rIns="0" bIns="0" rtlCol="0" anchor="t"/>
          <a:lstStyle/>
          <a:p>
            <a:pPr marL="0" indent="0" algn="l">
              <a:buNone/>
            </a:pPr>
            <a:r>
              <a:rPr lang="en-US" sz="3300" b="1" dirty="0">
                <a:solidFill>
                  <a:srgbClr val="1B4332"/>
                </a:solidFill>
                <a:latin typeface="Cambria" pitchFamily="34" charset="0"/>
                <a:ea typeface="Cambria" pitchFamily="34" charset="-122"/>
                <a:cs typeface="Cambria" pitchFamily="34" charset="-120"/>
              </a:rPr>
              <a:t>Where the research runs out, legal custom takes over</a:t>
            </a:r>
            <a:endParaRPr lang="en-US" sz="3300" dirty="0"/>
          </a:p>
        </p:txBody>
      </p:sp>
      <p:sp>
        <p:nvSpPr>
          <p:cNvPr id="4" name="Text 2"/>
          <p:cNvSpPr/>
          <p:nvPr/>
        </p:nvSpPr>
        <p:spPr>
          <a:xfrm>
            <a:off x="594360" y="1371600"/>
            <a:ext cx="10241280" cy="713232"/>
          </a:xfrm>
          <a:prstGeom prst="rect">
            <a:avLst/>
          </a:prstGeom>
          <a:noFill/>
          <a:ln/>
        </p:spPr>
        <p:txBody>
          <a:bodyPr wrap="square" lIns="0" tIns="0" rIns="0" bIns="0" rtlCol="0" anchor="t"/>
          <a:lstStyle/>
          <a:p>
            <a:pPr marL="0" indent="0">
              <a:buNone/>
            </a:pPr>
            <a:r>
              <a:rPr lang="en-US" sz="1600" dirty="0">
                <a:solidFill>
                  <a:srgbClr val="1A1F1C"/>
                </a:solidFill>
                <a:latin typeface="Calibri" pitchFamily="34" charset="0"/>
                <a:ea typeface="Calibri" pitchFamily="34" charset="-122"/>
                <a:cs typeface="Calibri" pitchFamily="34" charset="-120"/>
              </a:rPr>
              <a:t>Some outcomes have no academic literature attached to them. Rather than invent a figure or record zero, we used conventions from the practice of law and labeled them plainly as conventions.</a:t>
            </a:r>
            <a:endParaRPr lang="en-US" sz="1600" dirty="0"/>
          </a:p>
        </p:txBody>
      </p:sp>
      <p:sp>
        <p:nvSpPr>
          <p:cNvPr id="5" name="Shape 3"/>
          <p:cNvSpPr/>
          <p:nvPr/>
        </p:nvSpPr>
        <p:spPr>
          <a:xfrm>
            <a:off x="594360" y="2231136"/>
            <a:ext cx="3749040" cy="2286000"/>
          </a:xfrm>
          <a:prstGeom prst="roundRect">
            <a:avLst>
              <a:gd name="adj" fmla="val 2400"/>
            </a:avLst>
          </a:prstGeom>
          <a:solidFill>
            <a:srgbClr val="1B4332"/>
          </a:solidFill>
          <a:ln w="12700">
            <a:solidFill>
              <a:srgbClr val="333333"/>
            </a:solidFill>
            <a:prstDash val="solid"/>
          </a:ln>
        </p:spPr>
        <p:txBody>
          <a:bodyPr/>
          <a:lstStyle/>
          <a:p>
            <a:endParaRPr lang="en-US"/>
          </a:p>
        </p:txBody>
      </p:sp>
      <p:sp>
        <p:nvSpPr>
          <p:cNvPr id="6" name="Text 4"/>
          <p:cNvSpPr/>
          <p:nvPr/>
        </p:nvSpPr>
        <p:spPr>
          <a:xfrm>
            <a:off x="594360" y="2487168"/>
            <a:ext cx="3749040" cy="1005840"/>
          </a:xfrm>
          <a:prstGeom prst="rect">
            <a:avLst/>
          </a:prstGeom>
          <a:noFill/>
          <a:ln/>
        </p:spPr>
        <p:txBody>
          <a:bodyPr wrap="square" lIns="0" tIns="0" rIns="0" bIns="0" rtlCol="0" anchor="ctr"/>
          <a:lstStyle/>
          <a:p>
            <a:pPr marL="0" indent="0" algn="ctr">
              <a:buNone/>
            </a:pPr>
            <a:r>
              <a:rPr lang="en-US" sz="6800" b="1" dirty="0">
                <a:solidFill>
                  <a:srgbClr val="74C69D"/>
                </a:solidFill>
                <a:latin typeface="Cambria" pitchFamily="34" charset="0"/>
                <a:ea typeface="Cambria" pitchFamily="34" charset="-122"/>
                <a:cs typeface="Cambria" pitchFamily="34" charset="-120"/>
              </a:rPr>
              <a:t>33%</a:t>
            </a:r>
            <a:endParaRPr lang="en-US" sz="6800" dirty="0"/>
          </a:p>
        </p:txBody>
      </p:sp>
      <p:sp>
        <p:nvSpPr>
          <p:cNvPr id="7" name="Text 5"/>
          <p:cNvSpPr/>
          <p:nvPr/>
        </p:nvSpPr>
        <p:spPr>
          <a:xfrm>
            <a:off x="868680" y="3529584"/>
            <a:ext cx="3200400" cy="786384"/>
          </a:xfrm>
          <a:prstGeom prst="rect">
            <a:avLst/>
          </a:prstGeom>
          <a:noFill/>
          <a:ln/>
        </p:spPr>
        <p:txBody>
          <a:bodyPr wrap="square" lIns="0" tIns="0" rIns="0" bIns="0" rtlCol="0" anchor="t"/>
          <a:lstStyle/>
          <a:p>
            <a:pPr marL="0" indent="0" algn="ctr">
              <a:buNone/>
            </a:pPr>
            <a:r>
              <a:rPr lang="en-US" sz="1300" dirty="0">
                <a:solidFill>
                  <a:srgbClr val="FFFFFF"/>
                </a:solidFill>
                <a:latin typeface="Calibri" pitchFamily="34" charset="0"/>
                <a:ea typeface="Calibri" pitchFamily="34" charset="-122"/>
                <a:cs typeface="Calibri" pitchFamily="34" charset="-120"/>
              </a:rPr>
              <a:t>of the amount at stake,</a:t>
            </a:r>
            <a:endParaRPr lang="en-US" sz="1300" dirty="0"/>
          </a:p>
          <a:p>
            <a:pPr marL="0" indent="0" algn="ctr">
              <a:buNone/>
            </a:pPr>
            <a:r>
              <a:rPr lang="en-US" sz="1300" dirty="0">
                <a:solidFill>
                  <a:srgbClr val="FFFFFF"/>
                </a:solidFill>
                <a:latin typeface="Calibri" pitchFamily="34" charset="0"/>
                <a:ea typeface="Calibri" pitchFamily="34" charset="-122"/>
                <a:cs typeface="Calibri" pitchFamily="34" charset="-120"/>
              </a:rPr>
              <a:t>treated as avoided</a:t>
            </a:r>
            <a:endParaRPr lang="en-US" sz="1300" dirty="0"/>
          </a:p>
          <a:p>
            <a:pPr marL="0" indent="0" algn="ctr">
              <a:buNone/>
            </a:pPr>
            <a:r>
              <a:rPr lang="en-US" sz="1300" dirty="0">
                <a:solidFill>
                  <a:srgbClr val="FFFFFF"/>
                </a:solidFill>
                <a:latin typeface="Calibri" pitchFamily="34" charset="0"/>
                <a:ea typeface="Calibri" pitchFamily="34" charset="-122"/>
                <a:cs typeface="Calibri" pitchFamily="34" charset="-120"/>
              </a:rPr>
              <a:t>attorney’s fees</a:t>
            </a:r>
            <a:endParaRPr lang="en-US" sz="1300" dirty="0"/>
          </a:p>
        </p:txBody>
      </p:sp>
      <p:sp>
        <p:nvSpPr>
          <p:cNvPr id="8" name="Text 6"/>
          <p:cNvSpPr/>
          <p:nvPr/>
        </p:nvSpPr>
        <p:spPr>
          <a:xfrm>
            <a:off x="4663440" y="2286000"/>
            <a:ext cx="6949440" cy="292608"/>
          </a:xfrm>
          <a:prstGeom prst="rect">
            <a:avLst/>
          </a:prstGeom>
          <a:noFill/>
          <a:ln/>
        </p:spPr>
        <p:txBody>
          <a:bodyPr wrap="square" lIns="0" tIns="0" rIns="0" bIns="0" rtlCol="0" anchor="ctr"/>
          <a:lstStyle/>
          <a:p>
            <a:pPr marL="0" indent="0">
              <a:buNone/>
            </a:pPr>
            <a:r>
              <a:rPr lang="en-US" sz="1500" b="1" dirty="0">
                <a:solidFill>
                  <a:srgbClr val="1B4332"/>
                </a:solidFill>
                <a:latin typeface="Calibri" pitchFamily="34" charset="0"/>
                <a:ea typeface="Calibri" pitchFamily="34" charset="-122"/>
                <a:cs typeface="Calibri" pitchFamily="34" charset="-120"/>
              </a:rPr>
              <a:t>Why 33% is defensible</a:t>
            </a:r>
            <a:endParaRPr lang="en-US" sz="1500" dirty="0"/>
          </a:p>
        </p:txBody>
      </p:sp>
      <p:sp>
        <p:nvSpPr>
          <p:cNvPr id="9" name="Text 7"/>
          <p:cNvSpPr/>
          <p:nvPr/>
        </p:nvSpPr>
        <p:spPr>
          <a:xfrm>
            <a:off x="4663440" y="2651760"/>
            <a:ext cx="6931152" cy="1828800"/>
          </a:xfrm>
          <a:prstGeom prst="rect">
            <a:avLst/>
          </a:prstGeom>
          <a:noFill/>
          <a:ln/>
        </p:spPr>
        <p:txBody>
          <a:bodyPr wrap="square" lIns="0" tIns="0" rIns="0" bIns="0" rtlCol="0" anchor="t"/>
          <a:lstStyle/>
          <a:p>
            <a:pPr marL="342900" indent="-342900">
              <a:spcAft>
                <a:spcPts val="600"/>
              </a:spcAft>
              <a:buSzPct val="100000"/>
              <a:buChar char="•"/>
            </a:pPr>
            <a:r>
              <a:rPr lang="en-US" sz="1250" dirty="0">
                <a:solidFill>
                  <a:srgbClr val="1A1F1C"/>
                </a:solidFill>
                <a:latin typeface="Calibri" pitchFamily="34" charset="0"/>
                <a:ea typeface="Calibri" pitchFamily="34" charset="-122"/>
                <a:cs typeface="Calibri" pitchFamily="34" charset="-120"/>
              </a:rPr>
              <a:t>It reflects the industry-standard contingency range of 33% — the range most commonly referenced in the field.</a:t>
            </a:r>
            <a:endParaRPr lang="en-US" sz="1250" dirty="0"/>
          </a:p>
          <a:p>
            <a:pPr marL="342900" indent="-342900">
              <a:spcAft>
                <a:spcPts val="600"/>
              </a:spcAft>
              <a:buSzPct val="100000"/>
              <a:buChar char="•"/>
            </a:pPr>
            <a:r>
              <a:rPr lang="en-US" sz="1250" dirty="0">
                <a:solidFill>
                  <a:srgbClr val="1A1F1C"/>
                </a:solidFill>
                <a:latin typeface="Calibri" pitchFamily="34" charset="0"/>
                <a:ea typeface="Calibri" pitchFamily="34" charset="-122"/>
                <a:cs typeface="Calibri" pitchFamily="34" charset="-120"/>
              </a:rPr>
              <a:t>It is the figure a court, an opposing lawyer, or a legislator already recognizes. We are not asking anyone to accept a new number.</a:t>
            </a:r>
            <a:endParaRPr lang="en-US" sz="1250" dirty="0"/>
          </a:p>
          <a:p>
            <a:pPr marL="342900" indent="-342900">
              <a:spcAft>
                <a:spcPts val="600"/>
              </a:spcAft>
              <a:buSzPct val="100000"/>
              <a:buChar char="•"/>
            </a:pPr>
            <a:r>
              <a:rPr lang="en-US" sz="1250" dirty="0">
                <a:solidFill>
                  <a:srgbClr val="1A1F1C"/>
                </a:solidFill>
                <a:latin typeface="Calibri" pitchFamily="34" charset="0"/>
                <a:ea typeface="Calibri" pitchFamily="34" charset="-122"/>
                <a:cs typeface="Calibri" pitchFamily="34" charset="-120"/>
              </a:rPr>
              <a:t>It is applied only where a fee would realistically have attached — to the amount owed, subject to the original agreement and applicable state law.</a:t>
            </a:r>
            <a:endParaRPr lang="en-US" sz="1250" dirty="0"/>
          </a:p>
          <a:p>
            <a:pPr marL="342900" indent="-342900">
              <a:spcAft>
                <a:spcPts val="600"/>
              </a:spcAft>
              <a:buSzPct val="100000"/>
              <a:buChar char="•"/>
            </a:pPr>
            <a:r>
              <a:rPr lang="en-US" sz="1250" dirty="0">
                <a:solidFill>
                  <a:srgbClr val="1A1F1C"/>
                </a:solidFill>
                <a:latin typeface="Calibri" pitchFamily="34" charset="0"/>
                <a:ea typeface="Calibri" pitchFamily="34" charset="-122"/>
                <a:cs typeface="Calibri" pitchFamily="34" charset="-120"/>
              </a:rPr>
              <a:t>It is labeled as a convention in the grid, not dressed up as an empirical finding.</a:t>
            </a:r>
            <a:endParaRPr lang="en-US" sz="1250" dirty="0"/>
          </a:p>
        </p:txBody>
      </p:sp>
      <p:sp>
        <p:nvSpPr>
          <p:cNvPr id="10" name="Shape 8"/>
          <p:cNvSpPr/>
          <p:nvPr/>
        </p:nvSpPr>
        <p:spPr>
          <a:xfrm>
            <a:off x="594360" y="4754880"/>
            <a:ext cx="11000232" cy="1280160"/>
          </a:xfrm>
          <a:prstGeom prst="roundRect">
            <a:avLst>
              <a:gd name="adj" fmla="val 4286"/>
            </a:avLst>
          </a:prstGeom>
          <a:solidFill>
            <a:srgbClr val="F1F7F4"/>
          </a:solidFill>
          <a:ln w="12700">
            <a:solidFill>
              <a:srgbClr val="D8F3DC"/>
            </a:solidFill>
            <a:prstDash val="solid"/>
          </a:ln>
        </p:spPr>
        <p:txBody>
          <a:bodyPr/>
          <a:lstStyle/>
          <a:p>
            <a:endParaRPr lang="en-US"/>
          </a:p>
        </p:txBody>
      </p:sp>
      <p:sp>
        <p:nvSpPr>
          <p:cNvPr id="11" name="Text 9"/>
          <p:cNvSpPr/>
          <p:nvPr/>
        </p:nvSpPr>
        <p:spPr>
          <a:xfrm>
            <a:off x="850392" y="4901184"/>
            <a:ext cx="3657600" cy="256032"/>
          </a:xfrm>
          <a:prstGeom prst="rect">
            <a:avLst/>
          </a:prstGeom>
          <a:noFill/>
          <a:ln/>
        </p:spPr>
        <p:txBody>
          <a:bodyPr wrap="square" lIns="0" tIns="0" rIns="0" bIns="0" rtlCol="0" anchor="ctr"/>
          <a:lstStyle/>
          <a:p>
            <a:pPr marL="0" indent="0">
              <a:buNone/>
            </a:pPr>
            <a:r>
              <a:rPr lang="en-US" sz="1600" b="1" dirty="0">
                <a:solidFill>
                  <a:srgbClr val="1B4332"/>
                </a:solidFill>
                <a:latin typeface="Calibri" pitchFamily="34" charset="0"/>
                <a:ea typeface="Calibri" pitchFamily="34" charset="-122"/>
                <a:cs typeface="Calibri" pitchFamily="34" charset="-120"/>
              </a:rPr>
              <a:t>Where you will see it</a:t>
            </a:r>
            <a:endParaRPr lang="en-US" sz="1600" dirty="0"/>
          </a:p>
        </p:txBody>
      </p:sp>
      <p:sp>
        <p:nvSpPr>
          <p:cNvPr id="12" name="Text 10"/>
          <p:cNvSpPr/>
          <p:nvPr/>
        </p:nvSpPr>
        <p:spPr>
          <a:xfrm>
            <a:off x="850392" y="5193792"/>
            <a:ext cx="10451592" cy="694944"/>
          </a:xfrm>
          <a:prstGeom prst="rect">
            <a:avLst/>
          </a:prstGeom>
          <a:noFill/>
          <a:ln/>
        </p:spPr>
        <p:txBody>
          <a:bodyPr wrap="square" lIns="0" tIns="0" rIns="0" bIns="0" rtlCol="0" anchor="t"/>
          <a:lstStyle/>
          <a:p>
            <a:pPr marL="0" indent="0">
              <a:buNone/>
            </a:pPr>
            <a:r>
              <a:rPr lang="en-US" sz="1400" dirty="0">
                <a:solidFill>
                  <a:srgbClr val="1A1F1C"/>
                </a:solidFill>
                <a:latin typeface="Calibri" pitchFamily="34" charset="0"/>
                <a:ea typeface="Calibri" pitchFamily="34" charset="-122"/>
                <a:cs typeface="Calibri" pitchFamily="34" charset="-120"/>
              </a:rPr>
              <a:t>Debt collection, garnishment, and levy defense  ·  Unfair business practice and illegal contract  ·  Negotiated payment reductions  ·  Landlord–tenant defense across public, subsidized, and private housing  ·  Foreclosure defense  ·  Habitability  ·  Damages recovery</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84048"/>
            <a:ext cx="11000232" cy="274320"/>
          </a:xfrm>
          <a:prstGeom prst="rect">
            <a:avLst/>
          </a:prstGeom>
          <a:noFill/>
          <a:ln/>
        </p:spPr>
        <p:txBody>
          <a:bodyPr wrap="square" lIns="0" tIns="0" rIns="0" bIns="0" rtlCol="0" anchor="ctr"/>
          <a:lstStyle/>
          <a:p>
            <a:pPr marL="0" indent="0">
              <a:buNone/>
            </a:pPr>
            <a:r>
              <a:rPr lang="en-US" sz="1400" b="1" kern="0" spc="160" dirty="0">
                <a:solidFill>
                  <a:srgbClr val="C9962B"/>
                </a:solidFill>
                <a:latin typeface="Calibri" pitchFamily="34" charset="0"/>
                <a:ea typeface="Calibri" pitchFamily="34" charset="-122"/>
                <a:cs typeface="Calibri" pitchFamily="34" charset="-120"/>
              </a:rPr>
              <a:t>IMMIGRATION — HOW IT IS RECORDED</a:t>
            </a:r>
            <a:endParaRPr lang="en-US" sz="1400" dirty="0"/>
          </a:p>
        </p:txBody>
      </p:sp>
      <p:sp>
        <p:nvSpPr>
          <p:cNvPr id="3" name="Text 1"/>
          <p:cNvSpPr/>
          <p:nvPr/>
        </p:nvSpPr>
        <p:spPr>
          <a:xfrm>
            <a:off x="594360" y="713232"/>
            <a:ext cx="11000232" cy="640080"/>
          </a:xfrm>
          <a:prstGeom prst="rect">
            <a:avLst/>
          </a:prstGeom>
          <a:noFill/>
          <a:ln/>
        </p:spPr>
        <p:txBody>
          <a:bodyPr wrap="square" lIns="0" tIns="0" rIns="0" bIns="0" rtlCol="0" anchor="t"/>
          <a:lstStyle/>
          <a:p>
            <a:pPr marL="0" indent="0">
              <a:buNone/>
            </a:pPr>
            <a:r>
              <a:rPr lang="en-US" sz="3600" b="1" dirty="0">
                <a:solidFill>
                  <a:srgbClr val="1B4332"/>
                </a:solidFill>
                <a:latin typeface="Cambria" pitchFamily="34" charset="0"/>
                <a:ea typeface="Cambria" pitchFamily="34" charset="-122"/>
                <a:cs typeface="Cambria" pitchFamily="34" charset="-120"/>
              </a:rPr>
              <a:t>One figure, one column</a:t>
            </a:r>
            <a:endParaRPr lang="en-US" sz="3600" dirty="0"/>
          </a:p>
        </p:txBody>
      </p:sp>
      <p:sp>
        <p:nvSpPr>
          <p:cNvPr id="4" name="Text 2"/>
          <p:cNvSpPr/>
          <p:nvPr/>
        </p:nvSpPr>
        <p:spPr>
          <a:xfrm>
            <a:off x="594360" y="1426464"/>
            <a:ext cx="11000232" cy="365760"/>
          </a:xfrm>
          <a:prstGeom prst="rect">
            <a:avLst/>
          </a:prstGeom>
          <a:noFill/>
          <a:ln/>
        </p:spPr>
        <p:txBody>
          <a:bodyPr wrap="square" lIns="0" tIns="0" rIns="0" bIns="0" rtlCol="0" anchor="t"/>
          <a:lstStyle/>
          <a:p>
            <a:pPr marL="0" indent="0">
              <a:buNone/>
            </a:pPr>
            <a:r>
              <a:rPr lang="en-US" sz="1700" b="1" dirty="0">
                <a:solidFill>
                  <a:srgbClr val="1A1F1C"/>
                </a:solidFill>
                <a:latin typeface="Calibri" pitchFamily="34" charset="0"/>
                <a:ea typeface="Calibri" pitchFamily="34" charset="-122"/>
                <a:cs typeface="Calibri" pitchFamily="34" charset="-120"/>
              </a:rPr>
              <a:t>This is not a benefit paid or a cost avoided. It is income the client can now legally earn.</a:t>
            </a:r>
            <a:endParaRPr lang="en-US" sz="1700" dirty="0"/>
          </a:p>
        </p:txBody>
      </p:sp>
      <p:sp>
        <p:nvSpPr>
          <p:cNvPr id="5" name="Shape 3"/>
          <p:cNvSpPr/>
          <p:nvPr/>
        </p:nvSpPr>
        <p:spPr>
          <a:xfrm>
            <a:off x="594360" y="1883664"/>
            <a:ext cx="3931920" cy="1664208"/>
          </a:xfrm>
          <a:prstGeom prst="roundRect">
            <a:avLst>
              <a:gd name="adj" fmla="val 3297"/>
            </a:avLst>
          </a:prstGeom>
          <a:solidFill>
            <a:srgbClr val="D8F3DC"/>
          </a:solidFill>
          <a:ln w="19050">
            <a:solidFill>
              <a:srgbClr val="2D6A4F"/>
            </a:solidFill>
            <a:prstDash val="solid"/>
          </a:ln>
        </p:spPr>
        <p:txBody>
          <a:bodyPr/>
          <a:lstStyle/>
          <a:p>
            <a:endParaRPr lang="en-US"/>
          </a:p>
        </p:txBody>
      </p:sp>
      <p:sp>
        <p:nvSpPr>
          <p:cNvPr id="6" name="Text 4"/>
          <p:cNvSpPr/>
          <p:nvPr/>
        </p:nvSpPr>
        <p:spPr>
          <a:xfrm>
            <a:off x="868680" y="1975104"/>
            <a:ext cx="3383280" cy="786384"/>
          </a:xfrm>
          <a:prstGeom prst="rect">
            <a:avLst/>
          </a:prstGeom>
          <a:noFill/>
          <a:ln/>
        </p:spPr>
        <p:txBody>
          <a:bodyPr wrap="square" lIns="0" tIns="0" rIns="0" bIns="0" rtlCol="0" anchor="t"/>
          <a:lstStyle/>
          <a:p>
            <a:pPr marL="0" indent="0">
              <a:buNone/>
            </a:pPr>
            <a:r>
              <a:rPr lang="en-US" sz="5000" b="1" dirty="0">
                <a:solidFill>
                  <a:srgbClr val="1B4332"/>
                </a:solidFill>
                <a:latin typeface="Cambria" pitchFamily="34" charset="0"/>
                <a:ea typeface="Cambria" pitchFamily="34" charset="-122"/>
                <a:cs typeface="Cambria" pitchFamily="34" charset="-120"/>
              </a:rPr>
              <a:t>$4,316</a:t>
            </a:r>
            <a:endParaRPr lang="en-US" sz="5000" dirty="0"/>
          </a:p>
        </p:txBody>
      </p:sp>
      <p:sp>
        <p:nvSpPr>
          <p:cNvPr id="7" name="Text 5"/>
          <p:cNvSpPr/>
          <p:nvPr/>
        </p:nvSpPr>
        <p:spPr>
          <a:xfrm>
            <a:off x="868680" y="2761488"/>
            <a:ext cx="3383280" cy="256032"/>
          </a:xfrm>
          <a:prstGeom prst="rect">
            <a:avLst/>
          </a:prstGeom>
          <a:noFill/>
          <a:ln/>
        </p:spPr>
        <p:txBody>
          <a:bodyPr wrap="square" lIns="0" tIns="0" rIns="0" bIns="0" rtlCol="0" anchor="ctr"/>
          <a:lstStyle/>
          <a:p>
            <a:pPr marL="0" indent="0">
              <a:buNone/>
            </a:pPr>
            <a:r>
              <a:rPr lang="en-US" sz="1400" b="1" dirty="0">
                <a:solidFill>
                  <a:srgbClr val="2D6A4F"/>
                </a:solidFill>
                <a:latin typeface="Calibri" pitchFamily="34" charset="0"/>
                <a:ea typeface="Calibri" pitchFamily="34" charset="-122"/>
                <a:cs typeface="Calibri" pitchFamily="34" charset="-120"/>
              </a:rPr>
              <a:t>per year, per client</a:t>
            </a:r>
            <a:endParaRPr lang="en-US" sz="1400" dirty="0"/>
          </a:p>
        </p:txBody>
      </p:sp>
      <p:sp>
        <p:nvSpPr>
          <p:cNvPr id="8" name="Text 6"/>
          <p:cNvSpPr/>
          <p:nvPr/>
        </p:nvSpPr>
        <p:spPr>
          <a:xfrm>
            <a:off x="868680" y="3035808"/>
            <a:ext cx="3419856" cy="438912"/>
          </a:xfrm>
          <a:prstGeom prst="rect">
            <a:avLst/>
          </a:prstGeom>
          <a:noFill/>
          <a:ln/>
        </p:spPr>
        <p:txBody>
          <a:bodyPr wrap="square" lIns="0" tIns="0" rIns="0" bIns="0" rtlCol="0" anchor="t"/>
          <a:lstStyle/>
          <a:p>
            <a:pPr marL="0" indent="0">
              <a:buNone/>
            </a:pPr>
            <a:r>
              <a:rPr lang="en-US" sz="1400" dirty="0">
                <a:solidFill>
                  <a:srgbClr val="1A1F1C"/>
                </a:solidFill>
                <a:latin typeface="Calibri" pitchFamily="34" charset="0"/>
                <a:ea typeface="Calibri" pitchFamily="34" charset="-122"/>
                <a:cs typeface="Calibri" pitchFamily="34" charset="-120"/>
              </a:rPr>
              <a:t>Annual earnings increase from work authorization.</a:t>
            </a:r>
            <a:endParaRPr lang="en-US" sz="1400" dirty="0"/>
          </a:p>
        </p:txBody>
      </p:sp>
      <p:sp>
        <p:nvSpPr>
          <p:cNvPr id="9" name="Shape 7"/>
          <p:cNvSpPr/>
          <p:nvPr/>
        </p:nvSpPr>
        <p:spPr>
          <a:xfrm>
            <a:off x="4800600" y="1883664"/>
            <a:ext cx="6793992" cy="1664208"/>
          </a:xfrm>
          <a:prstGeom prst="roundRect">
            <a:avLst>
              <a:gd name="adj" fmla="val 3297"/>
            </a:avLst>
          </a:prstGeom>
          <a:solidFill>
            <a:srgbClr val="1B4332"/>
          </a:solidFill>
          <a:ln w="12700">
            <a:solidFill>
              <a:srgbClr val="333333"/>
            </a:solidFill>
            <a:prstDash val="solid"/>
          </a:ln>
        </p:spPr>
        <p:txBody>
          <a:bodyPr/>
          <a:lstStyle/>
          <a:p>
            <a:endParaRPr lang="en-US"/>
          </a:p>
        </p:txBody>
      </p:sp>
      <p:sp>
        <p:nvSpPr>
          <p:cNvPr id="10" name="Text 8"/>
          <p:cNvSpPr/>
          <p:nvPr/>
        </p:nvSpPr>
        <p:spPr>
          <a:xfrm>
            <a:off x="5074920" y="2011680"/>
            <a:ext cx="6245352" cy="256032"/>
          </a:xfrm>
          <a:prstGeom prst="rect">
            <a:avLst/>
          </a:prstGeom>
          <a:noFill/>
          <a:ln/>
        </p:spPr>
        <p:txBody>
          <a:bodyPr wrap="square" lIns="0" tIns="0" rIns="0" bIns="0" rtlCol="0" anchor="ctr"/>
          <a:lstStyle/>
          <a:p>
            <a:pPr marL="0" indent="0">
              <a:buNone/>
            </a:pPr>
            <a:r>
              <a:rPr lang="en-US" sz="1400" b="1" kern="0" spc="110" dirty="0">
                <a:solidFill>
                  <a:srgbClr val="C9962B"/>
                </a:solidFill>
                <a:latin typeface="Calibri" pitchFamily="34" charset="0"/>
                <a:ea typeface="Calibri" pitchFamily="34" charset="-122"/>
                <a:cs typeface="Calibri" pitchFamily="34" charset="-120"/>
              </a:rPr>
              <a:t>RECORDED IN COLUMN 1</a:t>
            </a:r>
            <a:endParaRPr lang="en-US" sz="1400" dirty="0"/>
          </a:p>
        </p:txBody>
      </p:sp>
      <p:sp>
        <p:nvSpPr>
          <p:cNvPr id="11" name="Text 9"/>
          <p:cNvSpPr/>
          <p:nvPr/>
        </p:nvSpPr>
        <p:spPr>
          <a:xfrm>
            <a:off x="5074920" y="2286000"/>
            <a:ext cx="6245352" cy="292608"/>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Back Awards and Lump-Sum Settlement</a:t>
            </a:r>
            <a:endParaRPr lang="en-US" sz="1600" dirty="0"/>
          </a:p>
        </p:txBody>
      </p:sp>
      <p:sp>
        <p:nvSpPr>
          <p:cNvPr id="12" name="Text 10"/>
          <p:cNvSpPr/>
          <p:nvPr/>
        </p:nvSpPr>
        <p:spPr>
          <a:xfrm>
            <a:off x="5074920" y="2633472"/>
            <a:ext cx="6208776" cy="841248"/>
          </a:xfrm>
          <a:prstGeom prst="rect">
            <a:avLst/>
          </a:prstGeom>
          <a:noFill/>
          <a:ln/>
        </p:spPr>
        <p:txBody>
          <a:bodyPr wrap="square" lIns="0" tIns="0" rIns="0" bIns="0" rtlCol="0" anchor="t"/>
          <a:lstStyle/>
          <a:p>
            <a:pPr marL="0" indent="0">
              <a:buNone/>
            </a:pPr>
            <a:r>
              <a:rPr lang="en-US" sz="1400" dirty="0">
                <a:solidFill>
                  <a:srgbClr val="D8F3DC"/>
                </a:solidFill>
                <a:latin typeface="Calibri" pitchFamily="34" charset="0"/>
                <a:ea typeface="Calibri" pitchFamily="34" charset="-122"/>
                <a:cs typeface="Calibri" pitchFamily="34" charset="-120"/>
              </a:rPr>
              <a:t>All four immigration rows report here. Column 1 is money the client gains — which is what work authorization produces. It is not a recurring benefit paid to them (column 2), and not a liability they escape (column 3).</a:t>
            </a:r>
            <a:endParaRPr lang="en-US" sz="1400" dirty="0"/>
          </a:p>
        </p:txBody>
      </p:sp>
      <p:sp>
        <p:nvSpPr>
          <p:cNvPr id="13" name="Text 11"/>
          <p:cNvSpPr/>
          <p:nvPr/>
        </p:nvSpPr>
        <p:spPr>
          <a:xfrm>
            <a:off x="594360" y="3822192"/>
            <a:ext cx="11000232" cy="274320"/>
          </a:xfrm>
          <a:prstGeom prst="rect">
            <a:avLst/>
          </a:prstGeom>
          <a:noFill/>
          <a:ln/>
        </p:spPr>
        <p:txBody>
          <a:bodyPr wrap="square" lIns="0" tIns="0" rIns="0" bIns="0" rtlCol="0" anchor="ctr"/>
          <a:lstStyle/>
          <a:p>
            <a:pPr marL="0" indent="0">
              <a:buNone/>
            </a:pPr>
            <a:r>
              <a:rPr lang="en-US" sz="1400" b="1" kern="0" spc="110" dirty="0">
                <a:solidFill>
                  <a:srgbClr val="5A6B63"/>
                </a:solidFill>
                <a:latin typeface="Calibri" pitchFamily="34" charset="0"/>
                <a:ea typeface="Calibri" pitchFamily="34" charset="-122"/>
                <a:cs typeface="Calibri" pitchFamily="34" charset="-120"/>
              </a:rPr>
              <a:t>EACH ROW CARRIES ITS OWN MULTIPLIER</a:t>
            </a:r>
            <a:endParaRPr lang="en-US" sz="1400" dirty="0"/>
          </a:p>
        </p:txBody>
      </p:sp>
      <p:sp>
        <p:nvSpPr>
          <p:cNvPr id="14" name="Shape 12"/>
          <p:cNvSpPr/>
          <p:nvPr/>
        </p:nvSpPr>
        <p:spPr>
          <a:xfrm>
            <a:off x="594360" y="4151376"/>
            <a:ext cx="11000232" cy="402336"/>
          </a:xfrm>
          <a:prstGeom prst="roundRect">
            <a:avLst>
              <a:gd name="adj" fmla="val 11364"/>
            </a:avLst>
          </a:prstGeom>
          <a:solidFill>
            <a:srgbClr val="F1F7F4"/>
          </a:solidFill>
          <a:ln w="12700">
            <a:solidFill>
              <a:srgbClr val="C9D2CD"/>
            </a:solidFill>
            <a:prstDash val="solid"/>
          </a:ln>
        </p:spPr>
        <p:txBody>
          <a:bodyPr/>
          <a:lstStyle/>
          <a:p>
            <a:endParaRPr lang="en-US"/>
          </a:p>
        </p:txBody>
      </p:sp>
      <p:sp>
        <p:nvSpPr>
          <p:cNvPr id="15" name="Text 13"/>
          <p:cNvSpPr/>
          <p:nvPr/>
        </p:nvSpPr>
        <p:spPr>
          <a:xfrm>
            <a:off x="850392" y="4151376"/>
            <a:ext cx="6583680" cy="402336"/>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T and U visas with EAD</a:t>
            </a:r>
            <a:endParaRPr lang="en-US" sz="1400" dirty="0"/>
          </a:p>
        </p:txBody>
      </p:sp>
      <p:sp>
        <p:nvSpPr>
          <p:cNvPr id="16" name="Text 14"/>
          <p:cNvSpPr/>
          <p:nvPr/>
        </p:nvSpPr>
        <p:spPr>
          <a:xfrm>
            <a:off x="7543800" y="4151376"/>
            <a:ext cx="3776472" cy="402336"/>
          </a:xfrm>
          <a:prstGeom prst="rect">
            <a:avLst/>
          </a:prstGeom>
          <a:noFill/>
          <a:ln/>
        </p:spPr>
        <p:txBody>
          <a:bodyPr wrap="square" lIns="0" tIns="0" rIns="0" bIns="0" rtlCol="0" anchor="ctr"/>
          <a:lstStyle/>
          <a:p>
            <a:pPr marL="0" indent="0">
              <a:buNone/>
            </a:pPr>
            <a:r>
              <a:rPr lang="en-US" sz="1400" dirty="0">
                <a:solidFill>
                  <a:srgbClr val="1A1F1C"/>
                </a:solidFill>
                <a:latin typeface="Calibri" pitchFamily="34" charset="0"/>
                <a:ea typeface="Calibri" pitchFamily="34" charset="-122"/>
                <a:cs typeface="Calibri" pitchFamily="34" charset="-120"/>
              </a:rPr>
              <a:t>$4,316  ×  years of visa status</a:t>
            </a:r>
            <a:endParaRPr lang="en-US" sz="1400" dirty="0"/>
          </a:p>
        </p:txBody>
      </p:sp>
      <p:sp>
        <p:nvSpPr>
          <p:cNvPr id="17" name="Shape 15"/>
          <p:cNvSpPr/>
          <p:nvPr/>
        </p:nvSpPr>
        <p:spPr>
          <a:xfrm>
            <a:off x="594360" y="4599432"/>
            <a:ext cx="11000232" cy="402336"/>
          </a:xfrm>
          <a:prstGeom prst="roundRect">
            <a:avLst>
              <a:gd name="adj" fmla="val 11364"/>
            </a:avLst>
          </a:prstGeom>
          <a:solidFill>
            <a:srgbClr val="FFFFFF"/>
          </a:solidFill>
          <a:ln w="12700">
            <a:solidFill>
              <a:srgbClr val="C9D2CD"/>
            </a:solidFill>
            <a:prstDash val="solid"/>
          </a:ln>
        </p:spPr>
        <p:txBody>
          <a:bodyPr/>
          <a:lstStyle/>
          <a:p>
            <a:endParaRPr lang="en-US"/>
          </a:p>
        </p:txBody>
      </p:sp>
      <p:sp>
        <p:nvSpPr>
          <p:cNvPr id="18" name="Text 16"/>
          <p:cNvSpPr/>
          <p:nvPr/>
        </p:nvSpPr>
        <p:spPr>
          <a:xfrm>
            <a:off x="850392" y="4599432"/>
            <a:ext cx="6583680" cy="402336"/>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VAWA and SIJS petitions with deferred action and EAD</a:t>
            </a:r>
            <a:endParaRPr lang="en-US" sz="1400" dirty="0"/>
          </a:p>
        </p:txBody>
      </p:sp>
      <p:sp>
        <p:nvSpPr>
          <p:cNvPr id="19" name="Text 17"/>
          <p:cNvSpPr/>
          <p:nvPr/>
        </p:nvSpPr>
        <p:spPr>
          <a:xfrm>
            <a:off x="7543800" y="4599432"/>
            <a:ext cx="3776472" cy="402336"/>
          </a:xfrm>
          <a:prstGeom prst="rect">
            <a:avLst/>
          </a:prstGeom>
          <a:noFill/>
          <a:ln/>
        </p:spPr>
        <p:txBody>
          <a:bodyPr wrap="square" lIns="0" tIns="0" rIns="0" bIns="0" rtlCol="0" anchor="ctr"/>
          <a:lstStyle/>
          <a:p>
            <a:pPr marL="0" indent="0">
              <a:buNone/>
            </a:pPr>
            <a:r>
              <a:rPr lang="en-US" sz="1400" dirty="0">
                <a:solidFill>
                  <a:srgbClr val="1A1F1C"/>
                </a:solidFill>
                <a:latin typeface="Calibri" pitchFamily="34" charset="0"/>
                <a:ea typeface="Calibri" pitchFamily="34" charset="-122"/>
                <a:cs typeface="Calibri" pitchFamily="34" charset="-120"/>
              </a:rPr>
              <a:t>$4,316  ×  years EAD valid</a:t>
            </a:r>
            <a:endParaRPr lang="en-US" sz="1400" dirty="0"/>
          </a:p>
        </p:txBody>
      </p:sp>
      <p:sp>
        <p:nvSpPr>
          <p:cNvPr id="20" name="Shape 18"/>
          <p:cNvSpPr/>
          <p:nvPr/>
        </p:nvSpPr>
        <p:spPr>
          <a:xfrm>
            <a:off x="594360" y="5047488"/>
            <a:ext cx="11000232" cy="402336"/>
          </a:xfrm>
          <a:prstGeom prst="roundRect">
            <a:avLst>
              <a:gd name="adj" fmla="val 11364"/>
            </a:avLst>
          </a:prstGeom>
          <a:solidFill>
            <a:srgbClr val="F1F7F4"/>
          </a:solidFill>
          <a:ln w="12700">
            <a:solidFill>
              <a:srgbClr val="C9D2CD"/>
            </a:solidFill>
            <a:prstDash val="solid"/>
          </a:ln>
        </p:spPr>
        <p:txBody>
          <a:bodyPr/>
          <a:lstStyle/>
          <a:p>
            <a:endParaRPr lang="en-US"/>
          </a:p>
        </p:txBody>
      </p:sp>
      <p:sp>
        <p:nvSpPr>
          <p:cNvPr id="21" name="Text 19"/>
          <p:cNvSpPr/>
          <p:nvPr/>
        </p:nvSpPr>
        <p:spPr>
          <a:xfrm>
            <a:off x="850392" y="5047488"/>
            <a:ext cx="6583680" cy="402336"/>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LPR status</a:t>
            </a:r>
            <a:endParaRPr lang="en-US" sz="1400" dirty="0"/>
          </a:p>
        </p:txBody>
      </p:sp>
      <p:sp>
        <p:nvSpPr>
          <p:cNvPr id="22" name="Text 20"/>
          <p:cNvSpPr/>
          <p:nvPr/>
        </p:nvSpPr>
        <p:spPr>
          <a:xfrm>
            <a:off x="7543800" y="5047488"/>
            <a:ext cx="3776472" cy="402336"/>
          </a:xfrm>
          <a:prstGeom prst="rect">
            <a:avLst/>
          </a:prstGeom>
          <a:noFill/>
          <a:ln/>
        </p:spPr>
        <p:txBody>
          <a:bodyPr wrap="square" lIns="0" tIns="0" rIns="0" bIns="0" rtlCol="0" anchor="ctr"/>
          <a:lstStyle/>
          <a:p>
            <a:pPr marL="0" indent="0">
              <a:buNone/>
            </a:pPr>
            <a:r>
              <a:rPr lang="en-US" sz="1400" dirty="0">
                <a:solidFill>
                  <a:srgbClr val="1A1F1C"/>
                </a:solidFill>
                <a:latin typeface="Calibri" pitchFamily="34" charset="0"/>
                <a:ea typeface="Calibri" pitchFamily="34" charset="-122"/>
                <a:cs typeface="Calibri" pitchFamily="34" charset="-120"/>
              </a:rPr>
              <a:t>$4,316  ×  years to age 65</a:t>
            </a:r>
            <a:endParaRPr lang="en-US" sz="1400" dirty="0"/>
          </a:p>
        </p:txBody>
      </p:sp>
      <p:sp>
        <p:nvSpPr>
          <p:cNvPr id="23" name="Shape 21"/>
          <p:cNvSpPr/>
          <p:nvPr/>
        </p:nvSpPr>
        <p:spPr>
          <a:xfrm>
            <a:off x="594360" y="5495544"/>
            <a:ext cx="11000232" cy="402336"/>
          </a:xfrm>
          <a:prstGeom prst="roundRect">
            <a:avLst>
              <a:gd name="adj" fmla="val 11364"/>
            </a:avLst>
          </a:prstGeom>
          <a:solidFill>
            <a:srgbClr val="FFFFFF"/>
          </a:solidFill>
          <a:ln w="12700">
            <a:solidFill>
              <a:srgbClr val="C9D2CD"/>
            </a:solidFill>
            <a:prstDash val="solid"/>
          </a:ln>
        </p:spPr>
        <p:txBody>
          <a:bodyPr/>
          <a:lstStyle/>
          <a:p>
            <a:endParaRPr lang="en-US"/>
          </a:p>
        </p:txBody>
      </p:sp>
      <p:sp>
        <p:nvSpPr>
          <p:cNvPr id="24" name="Text 22"/>
          <p:cNvSpPr/>
          <p:nvPr/>
        </p:nvSpPr>
        <p:spPr>
          <a:xfrm>
            <a:off x="850392" y="5495544"/>
            <a:ext cx="6583680" cy="402336"/>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U.S. citizenship</a:t>
            </a:r>
            <a:endParaRPr lang="en-US" sz="1400" dirty="0"/>
          </a:p>
        </p:txBody>
      </p:sp>
      <p:sp>
        <p:nvSpPr>
          <p:cNvPr id="25" name="Text 23"/>
          <p:cNvSpPr/>
          <p:nvPr/>
        </p:nvSpPr>
        <p:spPr>
          <a:xfrm>
            <a:off x="7543800" y="5495544"/>
            <a:ext cx="3776472" cy="402336"/>
          </a:xfrm>
          <a:prstGeom prst="rect">
            <a:avLst/>
          </a:prstGeom>
          <a:noFill/>
          <a:ln/>
        </p:spPr>
        <p:txBody>
          <a:bodyPr wrap="square" lIns="0" tIns="0" rIns="0" bIns="0" rtlCol="0" anchor="ctr"/>
          <a:lstStyle/>
          <a:p>
            <a:pPr marL="0" indent="0">
              <a:buNone/>
            </a:pPr>
            <a:r>
              <a:rPr lang="en-US" sz="1400" dirty="0">
                <a:solidFill>
                  <a:srgbClr val="1A1F1C"/>
                </a:solidFill>
                <a:latin typeface="Calibri" pitchFamily="34" charset="0"/>
                <a:ea typeface="Calibri" pitchFamily="34" charset="-122"/>
                <a:cs typeface="Calibri" pitchFamily="34" charset="-120"/>
              </a:rPr>
              <a:t>$4,316  ×  years to age 65</a:t>
            </a:r>
            <a:endParaRPr lang="en-US" sz="1400" dirty="0"/>
          </a:p>
        </p:txBody>
      </p:sp>
      <p:sp>
        <p:nvSpPr>
          <p:cNvPr id="26" name="Text 24"/>
          <p:cNvSpPr/>
          <p:nvPr/>
        </p:nvSpPr>
        <p:spPr>
          <a:xfrm>
            <a:off x="594360" y="6016752"/>
            <a:ext cx="11000232" cy="365760"/>
          </a:xfrm>
          <a:prstGeom prst="rect">
            <a:avLst/>
          </a:prstGeom>
          <a:noFill/>
          <a:ln/>
        </p:spPr>
        <p:txBody>
          <a:bodyPr wrap="square" lIns="0" tIns="0" rIns="0" bIns="0" rtlCol="0" anchor="ctr"/>
          <a:lstStyle/>
          <a:p>
            <a:pPr marL="0" indent="0">
              <a:buNone/>
            </a:pPr>
            <a:r>
              <a:rPr lang="en-US" sz="1400" i="1" dirty="0">
                <a:solidFill>
                  <a:srgbClr val="2D6A4F"/>
                </a:solidFill>
                <a:latin typeface="Calibri" pitchFamily="34" charset="0"/>
                <a:ea typeface="Calibri" pitchFamily="34" charset="-122"/>
                <a:cs typeface="Calibri" pitchFamily="34" charset="-120"/>
              </a:rPr>
              <a:t>Minor-only households: count only the years in which the client will be 18 or older.</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74320"/>
          </a:xfrm>
          <a:prstGeom prst="rect">
            <a:avLst/>
          </a:prstGeom>
          <a:noFill/>
          <a:ln/>
        </p:spPr>
        <p:txBody>
          <a:bodyPr wrap="square" lIns="0" tIns="0" rIns="0" bIns="0" rtlCol="0" anchor="ctr"/>
          <a:lstStyle/>
          <a:p>
            <a:pPr marL="0" indent="0">
              <a:buNone/>
            </a:pPr>
            <a:r>
              <a:rPr lang="en-US" sz="1400" b="1" kern="0" spc="160" dirty="0">
                <a:solidFill>
                  <a:srgbClr val="C9962B"/>
                </a:solidFill>
                <a:latin typeface="Calibri" pitchFamily="34" charset="0"/>
                <a:ea typeface="Calibri" pitchFamily="34" charset="-122"/>
                <a:cs typeface="Calibri" pitchFamily="34" charset="-120"/>
              </a:rPr>
              <a:t>IMMIGRATION — WHY THE NUMBER IS DEFENSIBLE</a:t>
            </a:r>
            <a:endParaRPr lang="en-US" sz="1400" dirty="0"/>
          </a:p>
        </p:txBody>
      </p:sp>
      <p:sp>
        <p:nvSpPr>
          <p:cNvPr id="3" name="Text 1"/>
          <p:cNvSpPr/>
          <p:nvPr/>
        </p:nvSpPr>
        <p:spPr>
          <a:xfrm>
            <a:off x="594360" y="713232"/>
            <a:ext cx="11000232" cy="640080"/>
          </a:xfrm>
          <a:prstGeom prst="rect">
            <a:avLst/>
          </a:prstGeom>
          <a:noFill/>
          <a:ln/>
        </p:spPr>
        <p:txBody>
          <a:bodyPr wrap="square" lIns="0" tIns="0" rIns="0" bIns="0" rtlCol="0" anchor="t"/>
          <a:lstStyle/>
          <a:p>
            <a:pPr marL="0" indent="0">
              <a:buNone/>
            </a:pPr>
            <a:r>
              <a:rPr lang="en-US" sz="3600" b="1" dirty="0">
                <a:solidFill>
                  <a:srgbClr val="FFFFFF"/>
                </a:solidFill>
                <a:latin typeface="Cambria" pitchFamily="34" charset="0"/>
                <a:ea typeface="Cambria" pitchFamily="34" charset="-122"/>
                <a:cs typeface="Cambria" pitchFamily="34" charset="-120"/>
              </a:rPr>
              <a:t>And we chose the low one</a:t>
            </a:r>
            <a:endParaRPr lang="en-US" sz="3600" dirty="0"/>
          </a:p>
        </p:txBody>
      </p:sp>
      <p:sp>
        <p:nvSpPr>
          <p:cNvPr id="4" name="Text 2"/>
          <p:cNvSpPr/>
          <p:nvPr/>
        </p:nvSpPr>
        <p:spPr>
          <a:xfrm>
            <a:off x="594360" y="1426464"/>
            <a:ext cx="11000232" cy="365760"/>
          </a:xfrm>
          <a:prstGeom prst="rect">
            <a:avLst/>
          </a:prstGeom>
          <a:noFill/>
          <a:ln/>
        </p:spPr>
        <p:txBody>
          <a:bodyPr wrap="square" lIns="0" tIns="0" rIns="0" bIns="0" rtlCol="0" anchor="t"/>
          <a:lstStyle/>
          <a:p>
            <a:pPr marL="0" indent="0">
              <a:buNone/>
            </a:pPr>
            <a:r>
              <a:rPr lang="en-US" sz="1700" b="1" dirty="0">
                <a:solidFill>
                  <a:srgbClr val="D8F3DC"/>
                </a:solidFill>
                <a:latin typeface="Calibri" pitchFamily="34" charset="0"/>
                <a:ea typeface="Calibri" pitchFamily="34" charset="-122"/>
                <a:cs typeface="Calibri" pitchFamily="34" charset="-120"/>
              </a:rPr>
              <a:t>The research supports a much larger long-run figure. We do not use it — anywhere.</a:t>
            </a:r>
            <a:endParaRPr lang="en-US" sz="1700" dirty="0"/>
          </a:p>
        </p:txBody>
      </p:sp>
      <p:sp>
        <p:nvSpPr>
          <p:cNvPr id="5" name="Shape 3"/>
          <p:cNvSpPr/>
          <p:nvPr/>
        </p:nvSpPr>
        <p:spPr>
          <a:xfrm>
            <a:off x="594360" y="1883664"/>
            <a:ext cx="5362956" cy="1700784"/>
          </a:xfrm>
          <a:prstGeom prst="roundRect">
            <a:avLst>
              <a:gd name="adj" fmla="val 3226"/>
            </a:avLst>
          </a:prstGeom>
          <a:solidFill>
            <a:srgbClr val="D8F3DC"/>
          </a:solidFill>
          <a:ln w="19050">
            <a:solidFill>
              <a:srgbClr val="74C69D"/>
            </a:solidFill>
            <a:prstDash val="solid"/>
          </a:ln>
        </p:spPr>
        <p:txBody>
          <a:bodyPr/>
          <a:lstStyle/>
          <a:p>
            <a:endParaRPr lang="en-US"/>
          </a:p>
        </p:txBody>
      </p:sp>
      <p:sp>
        <p:nvSpPr>
          <p:cNvPr id="6" name="Text 4"/>
          <p:cNvSpPr/>
          <p:nvPr/>
        </p:nvSpPr>
        <p:spPr>
          <a:xfrm>
            <a:off x="868680" y="2011680"/>
            <a:ext cx="4814316" cy="274320"/>
          </a:xfrm>
          <a:prstGeom prst="rect">
            <a:avLst/>
          </a:prstGeom>
          <a:noFill/>
          <a:ln/>
        </p:spPr>
        <p:txBody>
          <a:bodyPr wrap="square" lIns="0" tIns="0" rIns="0" bIns="0" rtlCol="0" anchor="ctr"/>
          <a:lstStyle/>
          <a:p>
            <a:pPr marL="0" indent="0">
              <a:buNone/>
            </a:pPr>
            <a:r>
              <a:rPr lang="en-US" sz="1400" b="1" kern="0" spc="120" dirty="0">
                <a:solidFill>
                  <a:srgbClr val="C9962B"/>
                </a:solidFill>
                <a:latin typeface="Calibri" pitchFamily="34" charset="0"/>
                <a:ea typeface="Calibri" pitchFamily="34" charset="-122"/>
                <a:cs typeface="Calibri" pitchFamily="34" charset="-120"/>
              </a:rPr>
              <a:t>WHAT WE USE</a:t>
            </a:r>
            <a:endParaRPr lang="en-US" sz="1400" dirty="0"/>
          </a:p>
        </p:txBody>
      </p:sp>
      <p:sp>
        <p:nvSpPr>
          <p:cNvPr id="7" name="Text 5"/>
          <p:cNvSpPr/>
          <p:nvPr/>
        </p:nvSpPr>
        <p:spPr>
          <a:xfrm>
            <a:off x="868680" y="2304288"/>
            <a:ext cx="4814316" cy="658368"/>
          </a:xfrm>
          <a:prstGeom prst="rect">
            <a:avLst/>
          </a:prstGeom>
          <a:noFill/>
          <a:ln/>
        </p:spPr>
        <p:txBody>
          <a:bodyPr wrap="square" lIns="0" tIns="0" rIns="0" bIns="0" rtlCol="0" anchor="t"/>
          <a:lstStyle/>
          <a:p>
            <a:pPr marL="0" indent="0">
              <a:buNone/>
            </a:pPr>
            <a:r>
              <a:rPr lang="en-US" sz="4200" b="1" dirty="0">
                <a:solidFill>
                  <a:srgbClr val="1B4332"/>
                </a:solidFill>
                <a:latin typeface="Cambria" pitchFamily="34" charset="0"/>
                <a:ea typeface="Cambria" pitchFamily="34" charset="-122"/>
                <a:cs typeface="Cambria" pitchFamily="34" charset="-120"/>
              </a:rPr>
              <a:t>$4,316</a:t>
            </a:r>
            <a:endParaRPr lang="en-US" sz="4200" dirty="0"/>
          </a:p>
        </p:txBody>
      </p:sp>
      <p:sp>
        <p:nvSpPr>
          <p:cNvPr id="8" name="Text 6"/>
          <p:cNvSpPr/>
          <p:nvPr/>
        </p:nvSpPr>
        <p:spPr>
          <a:xfrm>
            <a:off x="868680" y="2980944"/>
            <a:ext cx="4796028" cy="548640"/>
          </a:xfrm>
          <a:prstGeom prst="rect">
            <a:avLst/>
          </a:prstGeom>
          <a:noFill/>
          <a:ln/>
        </p:spPr>
        <p:txBody>
          <a:bodyPr wrap="square" lIns="0" tIns="0" rIns="0" bIns="0" rtlCol="0" anchor="t"/>
          <a:lstStyle/>
          <a:p>
            <a:pPr marL="0" indent="0">
              <a:buNone/>
            </a:pPr>
            <a:r>
              <a:rPr lang="en-US" sz="1400" dirty="0">
                <a:solidFill>
                  <a:srgbClr val="1A1F1C"/>
                </a:solidFill>
                <a:latin typeface="Calibri" pitchFamily="34" charset="0"/>
                <a:ea typeface="Calibri" pitchFamily="34" charset="-122"/>
                <a:cs typeface="Calibri" pitchFamily="34" charset="-120"/>
              </a:rPr>
              <a:t>Short-run increase, 10%. The source reports years 1–5 — we apply it for the entire duration, including out to age 65.</a:t>
            </a:r>
            <a:endParaRPr lang="en-US" sz="1400" dirty="0"/>
          </a:p>
        </p:txBody>
      </p:sp>
      <p:sp>
        <p:nvSpPr>
          <p:cNvPr id="9" name="Shape 7"/>
          <p:cNvSpPr/>
          <p:nvPr/>
        </p:nvSpPr>
        <p:spPr>
          <a:xfrm>
            <a:off x="6231636" y="1883664"/>
            <a:ext cx="5362956" cy="1700784"/>
          </a:xfrm>
          <a:prstGeom prst="roundRect">
            <a:avLst>
              <a:gd name="adj" fmla="val 3226"/>
            </a:avLst>
          </a:prstGeom>
          <a:solidFill>
            <a:srgbClr val="2D6A4F"/>
          </a:solidFill>
          <a:ln w="12700">
            <a:solidFill>
              <a:srgbClr val="3F7A5C"/>
            </a:solidFill>
            <a:prstDash val="solid"/>
          </a:ln>
        </p:spPr>
        <p:txBody>
          <a:bodyPr/>
          <a:lstStyle/>
          <a:p>
            <a:endParaRPr lang="en-US"/>
          </a:p>
        </p:txBody>
      </p:sp>
      <p:sp>
        <p:nvSpPr>
          <p:cNvPr id="10" name="Text 8"/>
          <p:cNvSpPr/>
          <p:nvPr/>
        </p:nvSpPr>
        <p:spPr>
          <a:xfrm>
            <a:off x="6505956" y="2011680"/>
            <a:ext cx="4814316" cy="274320"/>
          </a:xfrm>
          <a:prstGeom prst="rect">
            <a:avLst/>
          </a:prstGeom>
          <a:noFill/>
          <a:ln/>
        </p:spPr>
        <p:txBody>
          <a:bodyPr wrap="square" lIns="0" tIns="0" rIns="0" bIns="0" rtlCol="0" anchor="ctr"/>
          <a:lstStyle/>
          <a:p>
            <a:pPr marL="0" indent="0">
              <a:buNone/>
            </a:pPr>
            <a:r>
              <a:rPr lang="en-US" sz="1400" b="1" kern="0" spc="120" dirty="0">
                <a:solidFill>
                  <a:srgbClr val="74C69D"/>
                </a:solidFill>
                <a:latin typeface="Calibri" pitchFamily="34" charset="0"/>
                <a:ea typeface="Calibri" pitchFamily="34" charset="-122"/>
                <a:cs typeface="Calibri" pitchFamily="34" charset="-120"/>
              </a:rPr>
              <a:t>WHAT WE DECLINE</a:t>
            </a:r>
            <a:endParaRPr lang="en-US" sz="1400" dirty="0"/>
          </a:p>
        </p:txBody>
      </p:sp>
      <p:sp>
        <p:nvSpPr>
          <p:cNvPr id="11" name="Text 9"/>
          <p:cNvSpPr/>
          <p:nvPr/>
        </p:nvSpPr>
        <p:spPr>
          <a:xfrm>
            <a:off x="6505956" y="2304288"/>
            <a:ext cx="4814316" cy="658368"/>
          </a:xfrm>
          <a:prstGeom prst="rect">
            <a:avLst/>
          </a:prstGeom>
          <a:noFill/>
          <a:ln/>
        </p:spPr>
        <p:txBody>
          <a:bodyPr wrap="square" lIns="0" tIns="0" rIns="0" bIns="0" rtlCol="0" anchor="t"/>
          <a:lstStyle/>
          <a:p>
            <a:pPr marL="0" indent="0">
              <a:buNone/>
            </a:pPr>
            <a:r>
              <a:rPr lang="en-US" sz="4200" b="1" dirty="0">
                <a:solidFill>
                  <a:srgbClr val="74C69D"/>
                </a:solidFill>
                <a:latin typeface="Cambria" pitchFamily="34" charset="0"/>
                <a:ea typeface="Cambria" pitchFamily="34" charset="-122"/>
                <a:cs typeface="Cambria" pitchFamily="34" charset="-120"/>
              </a:rPr>
              <a:t>$16,802</a:t>
            </a:r>
            <a:endParaRPr lang="en-US" sz="4200" dirty="0"/>
          </a:p>
        </p:txBody>
      </p:sp>
      <p:sp>
        <p:nvSpPr>
          <p:cNvPr id="12" name="Text 10"/>
          <p:cNvSpPr/>
          <p:nvPr/>
        </p:nvSpPr>
        <p:spPr>
          <a:xfrm>
            <a:off x="6505956" y="2980944"/>
            <a:ext cx="4796028" cy="548640"/>
          </a:xfrm>
          <a:prstGeom prst="rect">
            <a:avLst/>
          </a:prstGeom>
          <a:noFill/>
          <a:ln/>
        </p:spPr>
        <p:txBody>
          <a:bodyPr wrap="square" lIns="0" tIns="0" rIns="0" bIns="0" rtlCol="0" anchor="t"/>
          <a:lstStyle/>
          <a:p>
            <a:pPr marL="0" indent="0">
              <a:buNone/>
            </a:pPr>
            <a:r>
              <a:rPr lang="en-US" sz="1400" dirty="0">
                <a:solidFill>
                  <a:srgbClr val="74C69D"/>
                </a:solidFill>
                <a:latin typeface="Calibri" pitchFamily="34" charset="0"/>
                <a:ea typeface="Calibri" pitchFamily="34" charset="-122"/>
                <a:cs typeface="Calibri" pitchFamily="34" charset="-120"/>
              </a:rPr>
              <a:t>Long-run increase, 38.9%, years 5–10. Documented in footnote 5 of the grid and deliberately left unused.</a:t>
            </a:r>
            <a:endParaRPr lang="en-US" sz="1400" dirty="0"/>
          </a:p>
        </p:txBody>
      </p:sp>
      <p:sp>
        <p:nvSpPr>
          <p:cNvPr id="13" name="Text 11"/>
          <p:cNvSpPr/>
          <p:nvPr/>
        </p:nvSpPr>
        <p:spPr>
          <a:xfrm>
            <a:off x="594360" y="3749040"/>
            <a:ext cx="11000232" cy="292608"/>
          </a:xfrm>
          <a:prstGeom prst="rect">
            <a:avLst/>
          </a:prstGeom>
          <a:noFill/>
          <a:ln/>
        </p:spPr>
        <p:txBody>
          <a:bodyPr wrap="square" lIns="0" tIns="0" rIns="0" bIns="0" rtlCol="0" anchor="ctr"/>
          <a:lstStyle/>
          <a:p>
            <a:pPr marL="0" indent="0">
              <a:buNone/>
            </a:pPr>
            <a:r>
              <a:rPr lang="en-US" sz="1400" b="1" kern="0" spc="110" dirty="0">
                <a:solidFill>
                  <a:srgbClr val="74C69D"/>
                </a:solidFill>
                <a:latin typeface="Calibri" pitchFamily="34" charset="0"/>
                <a:ea typeface="Calibri" pitchFamily="34" charset="-122"/>
                <a:cs typeface="Calibri" pitchFamily="34" charset="-120"/>
              </a:rPr>
              <a:t>THE SAME CLIENT, TWO WAYS — age 30, obtains LPR status, 35 working years to 65</a:t>
            </a:r>
            <a:endParaRPr lang="en-US" sz="1400" dirty="0"/>
          </a:p>
        </p:txBody>
      </p:sp>
      <p:sp>
        <p:nvSpPr>
          <p:cNvPr id="14" name="Shape 12"/>
          <p:cNvSpPr/>
          <p:nvPr/>
        </p:nvSpPr>
        <p:spPr>
          <a:xfrm>
            <a:off x="594360" y="4114800"/>
            <a:ext cx="3483864" cy="1481328"/>
          </a:xfrm>
          <a:prstGeom prst="roundRect">
            <a:avLst>
              <a:gd name="adj" fmla="val 3704"/>
            </a:avLst>
          </a:prstGeom>
          <a:solidFill>
            <a:srgbClr val="2D6A4F"/>
          </a:solidFill>
          <a:ln w="12700">
            <a:solidFill>
              <a:srgbClr val="3F7A5C"/>
            </a:solidFill>
            <a:prstDash val="solid"/>
          </a:ln>
        </p:spPr>
        <p:txBody>
          <a:bodyPr/>
          <a:lstStyle/>
          <a:p>
            <a:endParaRPr lang="en-US"/>
          </a:p>
        </p:txBody>
      </p:sp>
      <p:sp>
        <p:nvSpPr>
          <p:cNvPr id="15" name="Text 13"/>
          <p:cNvSpPr/>
          <p:nvPr/>
        </p:nvSpPr>
        <p:spPr>
          <a:xfrm>
            <a:off x="832104" y="4242816"/>
            <a:ext cx="3008376" cy="292608"/>
          </a:xfrm>
          <a:prstGeom prst="rect">
            <a:avLst/>
          </a:prstGeom>
          <a:noFill/>
          <a:ln/>
        </p:spPr>
        <p:txBody>
          <a:bodyPr wrap="square" lIns="0" tIns="0" rIns="0" bIns="0" rtlCol="0" anchor="ctr"/>
          <a:lstStyle/>
          <a:p>
            <a:pPr marL="0" indent="0">
              <a:buNone/>
            </a:pPr>
            <a:r>
              <a:rPr lang="en-US" sz="1400" b="1" dirty="0">
                <a:solidFill>
                  <a:srgbClr val="74C69D"/>
                </a:solidFill>
                <a:latin typeface="Calibri" pitchFamily="34" charset="0"/>
                <a:ea typeface="Calibri" pitchFamily="34" charset="-122"/>
                <a:cs typeface="Calibri" pitchFamily="34" charset="-120"/>
              </a:rPr>
              <a:t>What the research would support</a:t>
            </a:r>
            <a:endParaRPr lang="en-US" sz="1400" dirty="0"/>
          </a:p>
        </p:txBody>
      </p:sp>
      <p:sp>
        <p:nvSpPr>
          <p:cNvPr id="16" name="Text 14"/>
          <p:cNvSpPr/>
          <p:nvPr/>
        </p:nvSpPr>
        <p:spPr>
          <a:xfrm>
            <a:off x="832104" y="4553712"/>
            <a:ext cx="3008376" cy="566928"/>
          </a:xfrm>
          <a:prstGeom prst="rect">
            <a:avLst/>
          </a:prstGeom>
          <a:noFill/>
          <a:ln/>
        </p:spPr>
        <p:txBody>
          <a:bodyPr wrap="square" lIns="0" tIns="0" rIns="0" bIns="0" rtlCol="0" anchor="t"/>
          <a:lstStyle/>
          <a:p>
            <a:pPr marL="0" indent="0">
              <a:buNone/>
            </a:pPr>
            <a:r>
              <a:rPr lang="en-US" sz="3200" b="1" dirty="0">
                <a:solidFill>
                  <a:srgbClr val="74C69D"/>
                </a:solidFill>
                <a:latin typeface="Cambria" pitchFamily="34" charset="0"/>
                <a:ea typeface="Cambria" pitchFamily="34" charset="-122"/>
                <a:cs typeface="Cambria" pitchFamily="34" charset="-120"/>
              </a:rPr>
              <a:t>$525,640</a:t>
            </a:r>
            <a:endParaRPr lang="en-US" sz="3200" dirty="0"/>
          </a:p>
        </p:txBody>
      </p:sp>
      <p:sp>
        <p:nvSpPr>
          <p:cNvPr id="17" name="Text 15"/>
          <p:cNvSpPr/>
          <p:nvPr/>
        </p:nvSpPr>
        <p:spPr>
          <a:xfrm>
            <a:off x="832104" y="5138928"/>
            <a:ext cx="3008376" cy="402336"/>
          </a:xfrm>
          <a:prstGeom prst="rect">
            <a:avLst/>
          </a:prstGeom>
          <a:noFill/>
          <a:ln/>
        </p:spPr>
        <p:txBody>
          <a:bodyPr wrap="square" lIns="0" tIns="0" rIns="0" bIns="0" rtlCol="0" anchor="t"/>
          <a:lstStyle/>
          <a:p>
            <a:pPr marL="0" indent="0">
              <a:buNone/>
            </a:pPr>
            <a:r>
              <a:rPr lang="en-US" sz="1400" i="1" dirty="0">
                <a:solidFill>
                  <a:srgbClr val="74C69D"/>
                </a:solidFill>
                <a:latin typeface="Calibri" pitchFamily="34" charset="0"/>
                <a:ea typeface="Calibri" pitchFamily="34" charset="-122"/>
                <a:cs typeface="Calibri" pitchFamily="34" charset="-120"/>
              </a:rPr>
              <a:t>$4,316 × 5 yrs, then $16,802 × 30 yrs</a:t>
            </a:r>
            <a:endParaRPr lang="en-US" sz="1400" dirty="0"/>
          </a:p>
        </p:txBody>
      </p:sp>
      <p:sp>
        <p:nvSpPr>
          <p:cNvPr id="18" name="Shape 16"/>
          <p:cNvSpPr/>
          <p:nvPr/>
        </p:nvSpPr>
        <p:spPr>
          <a:xfrm>
            <a:off x="4352544" y="4114800"/>
            <a:ext cx="3483864" cy="1481328"/>
          </a:xfrm>
          <a:prstGeom prst="roundRect">
            <a:avLst>
              <a:gd name="adj" fmla="val 3704"/>
            </a:avLst>
          </a:prstGeom>
          <a:solidFill>
            <a:srgbClr val="2D6A4F"/>
          </a:solidFill>
          <a:ln w="12700">
            <a:solidFill>
              <a:srgbClr val="3F7A5C"/>
            </a:solidFill>
            <a:prstDash val="solid"/>
          </a:ln>
        </p:spPr>
        <p:txBody>
          <a:bodyPr/>
          <a:lstStyle/>
          <a:p>
            <a:endParaRPr lang="en-US"/>
          </a:p>
        </p:txBody>
      </p:sp>
      <p:sp>
        <p:nvSpPr>
          <p:cNvPr id="19" name="Text 17"/>
          <p:cNvSpPr/>
          <p:nvPr/>
        </p:nvSpPr>
        <p:spPr>
          <a:xfrm>
            <a:off x="4590288" y="4242816"/>
            <a:ext cx="3008376" cy="292608"/>
          </a:xfrm>
          <a:prstGeom prst="rect">
            <a:avLst/>
          </a:prstGeom>
          <a:noFill/>
          <a:ln/>
        </p:spPr>
        <p:txBody>
          <a:bodyPr wrap="square" lIns="0" tIns="0" rIns="0" bIns="0" rtlCol="0" anchor="ctr"/>
          <a:lstStyle/>
          <a:p>
            <a:pPr marL="0" indent="0">
              <a:buNone/>
            </a:pPr>
            <a:r>
              <a:rPr lang="en-US" sz="1400" b="1" dirty="0">
                <a:solidFill>
                  <a:srgbClr val="74C69D"/>
                </a:solidFill>
                <a:latin typeface="Calibri" pitchFamily="34" charset="0"/>
                <a:ea typeface="Calibri" pitchFamily="34" charset="-122"/>
                <a:cs typeface="Calibri" pitchFamily="34" charset="-120"/>
              </a:rPr>
              <a:t>What the grid records</a:t>
            </a:r>
            <a:endParaRPr lang="en-US" sz="1400" dirty="0"/>
          </a:p>
        </p:txBody>
      </p:sp>
      <p:sp>
        <p:nvSpPr>
          <p:cNvPr id="20" name="Text 18"/>
          <p:cNvSpPr/>
          <p:nvPr/>
        </p:nvSpPr>
        <p:spPr>
          <a:xfrm>
            <a:off x="4590288" y="4553712"/>
            <a:ext cx="3008376" cy="566928"/>
          </a:xfrm>
          <a:prstGeom prst="rect">
            <a:avLst/>
          </a:prstGeom>
          <a:noFill/>
          <a:ln/>
        </p:spPr>
        <p:txBody>
          <a:bodyPr wrap="square" lIns="0" tIns="0" rIns="0" bIns="0" rtlCol="0" anchor="t"/>
          <a:lstStyle/>
          <a:p>
            <a:pPr marL="0" indent="0">
              <a:buNone/>
            </a:pPr>
            <a:r>
              <a:rPr lang="en-US" sz="3200" b="1" dirty="0">
                <a:solidFill>
                  <a:srgbClr val="FFFFFF"/>
                </a:solidFill>
                <a:latin typeface="Cambria" pitchFamily="34" charset="0"/>
                <a:ea typeface="Cambria" pitchFamily="34" charset="-122"/>
                <a:cs typeface="Cambria" pitchFamily="34" charset="-120"/>
              </a:rPr>
              <a:t>$151,060</a:t>
            </a:r>
            <a:endParaRPr lang="en-US" sz="3200" dirty="0"/>
          </a:p>
        </p:txBody>
      </p:sp>
      <p:sp>
        <p:nvSpPr>
          <p:cNvPr id="21" name="Text 19"/>
          <p:cNvSpPr/>
          <p:nvPr/>
        </p:nvSpPr>
        <p:spPr>
          <a:xfrm>
            <a:off x="4590288" y="5138928"/>
            <a:ext cx="3008376" cy="402336"/>
          </a:xfrm>
          <a:prstGeom prst="rect">
            <a:avLst/>
          </a:prstGeom>
          <a:noFill/>
          <a:ln/>
        </p:spPr>
        <p:txBody>
          <a:bodyPr wrap="square" lIns="0" tIns="0" rIns="0" bIns="0" rtlCol="0" anchor="t"/>
          <a:lstStyle/>
          <a:p>
            <a:pPr marL="0" indent="0">
              <a:buNone/>
            </a:pPr>
            <a:r>
              <a:rPr lang="en-US" sz="1400" i="1" dirty="0">
                <a:solidFill>
                  <a:srgbClr val="74C69D"/>
                </a:solidFill>
                <a:latin typeface="Calibri" pitchFamily="34" charset="0"/>
                <a:ea typeface="Calibri" pitchFamily="34" charset="-122"/>
                <a:cs typeface="Calibri" pitchFamily="34" charset="-120"/>
              </a:rPr>
              <a:t>$4,316 × 35 yrs</a:t>
            </a:r>
            <a:endParaRPr lang="en-US" sz="1400" dirty="0"/>
          </a:p>
        </p:txBody>
      </p:sp>
      <p:sp>
        <p:nvSpPr>
          <p:cNvPr id="22" name="Shape 20"/>
          <p:cNvSpPr/>
          <p:nvPr/>
        </p:nvSpPr>
        <p:spPr>
          <a:xfrm>
            <a:off x="8110728" y="4114800"/>
            <a:ext cx="3483864" cy="1481328"/>
          </a:xfrm>
          <a:prstGeom prst="roundRect">
            <a:avLst>
              <a:gd name="adj" fmla="val 3704"/>
            </a:avLst>
          </a:prstGeom>
          <a:solidFill>
            <a:srgbClr val="D8F3DC"/>
          </a:solidFill>
          <a:ln w="12700">
            <a:solidFill>
              <a:srgbClr val="74C69D"/>
            </a:solidFill>
            <a:prstDash val="solid"/>
          </a:ln>
        </p:spPr>
        <p:txBody>
          <a:bodyPr/>
          <a:lstStyle/>
          <a:p>
            <a:endParaRPr lang="en-US"/>
          </a:p>
        </p:txBody>
      </p:sp>
      <p:sp>
        <p:nvSpPr>
          <p:cNvPr id="23" name="Text 21"/>
          <p:cNvSpPr/>
          <p:nvPr/>
        </p:nvSpPr>
        <p:spPr>
          <a:xfrm>
            <a:off x="8348472" y="4242816"/>
            <a:ext cx="3008376" cy="292608"/>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We claim 29%</a:t>
            </a:r>
            <a:endParaRPr lang="en-US" sz="1400" dirty="0"/>
          </a:p>
        </p:txBody>
      </p:sp>
      <p:sp>
        <p:nvSpPr>
          <p:cNvPr id="24" name="Text 22"/>
          <p:cNvSpPr/>
          <p:nvPr/>
        </p:nvSpPr>
        <p:spPr>
          <a:xfrm>
            <a:off x="8348472" y="4553712"/>
            <a:ext cx="3008376" cy="566928"/>
          </a:xfrm>
          <a:prstGeom prst="rect">
            <a:avLst/>
          </a:prstGeom>
          <a:noFill/>
          <a:ln/>
        </p:spPr>
        <p:txBody>
          <a:bodyPr wrap="square" lIns="0" tIns="0" rIns="0" bIns="0" rtlCol="0" anchor="t"/>
          <a:lstStyle/>
          <a:p>
            <a:pPr marL="0" indent="0">
              <a:buNone/>
            </a:pPr>
            <a:r>
              <a:rPr lang="en-US" sz="3000" b="1" dirty="0">
                <a:solidFill>
                  <a:srgbClr val="1B4332"/>
                </a:solidFill>
                <a:latin typeface="Cambria" pitchFamily="34" charset="0"/>
                <a:ea typeface="Cambria" pitchFamily="34" charset="-122"/>
                <a:cs typeface="Cambria" pitchFamily="34" charset="-120"/>
              </a:rPr>
              <a:t>of it</a:t>
            </a:r>
            <a:endParaRPr lang="en-US" sz="3000" dirty="0"/>
          </a:p>
        </p:txBody>
      </p:sp>
      <p:sp>
        <p:nvSpPr>
          <p:cNvPr id="25" name="Text 23"/>
          <p:cNvSpPr/>
          <p:nvPr/>
        </p:nvSpPr>
        <p:spPr>
          <a:xfrm>
            <a:off x="8348472" y="5138928"/>
            <a:ext cx="3008376" cy="402336"/>
          </a:xfrm>
          <a:prstGeom prst="rect">
            <a:avLst/>
          </a:prstGeom>
          <a:noFill/>
          <a:ln/>
        </p:spPr>
        <p:txBody>
          <a:bodyPr wrap="square" lIns="0" tIns="0" rIns="0" bIns="0" rtlCol="0" anchor="t"/>
          <a:lstStyle/>
          <a:p>
            <a:pPr marL="0" indent="0">
              <a:buNone/>
            </a:pPr>
            <a:r>
              <a:rPr lang="en-US" sz="1400" i="1" dirty="0">
                <a:solidFill>
                  <a:srgbClr val="1B4332"/>
                </a:solidFill>
                <a:latin typeface="Calibri" pitchFamily="34" charset="0"/>
                <a:ea typeface="Calibri" pitchFamily="34" charset="-122"/>
                <a:cs typeface="Calibri" pitchFamily="34" charset="-120"/>
              </a:rPr>
              <a:t>The rest we give away, on purpose.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60" normalizeH="0" baseline="0" noProof="0" dirty="0">
                <a:ln>
                  <a:noFill/>
                </a:ln>
                <a:solidFill>
                  <a:srgbClr val="C9962B"/>
                </a:solidFill>
                <a:effectLst/>
                <a:uLnTx/>
                <a:uFillTx/>
                <a:latin typeface="Calibri" pitchFamily="34" charset="0"/>
                <a:ea typeface="Calibri" pitchFamily="34" charset="-122"/>
                <a:cs typeface="Calibri" pitchFamily="34" charset="-120"/>
              </a:rPr>
              <a:t>WORKED EXAMPLE 1 OF 3 — PRIVATE HOUSING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94360" y="713232"/>
            <a:ext cx="11000232" cy="621792"/>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Eviction defended, tenancy preserved</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94360" y="1389888"/>
            <a:ext cx="11000232" cy="621792"/>
          </a:xfrm>
          <a:prstGeom prst="roundRect">
            <a:avLst>
              <a:gd name="adj" fmla="val 8824"/>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850392" y="1389888"/>
            <a:ext cx="118872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C9962B"/>
                </a:solidFill>
                <a:effectLst/>
                <a:uLnTx/>
                <a:uFillTx/>
                <a:latin typeface="Calibri" pitchFamily="34" charset="0"/>
                <a:ea typeface="Calibri" pitchFamily="34" charset="-122"/>
                <a:cs typeface="Calibri" pitchFamily="34" charset="-120"/>
              </a:rPr>
              <a:t>THE FACTS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2112264" y="1389888"/>
            <a:ext cx="9226296"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Private-market tenant at $900/month, sued over $1,800 back rent. We defend; tenancy preserved. Landlord waives $900. Client receives a $900 rental assistance grant. Comparable FMR is $1,150.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850392" y="2139696"/>
            <a:ext cx="260604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COLUMN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3566160" y="2139696"/>
            <a:ext cx="626364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CALCULATION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9921240" y="2139696"/>
            <a:ext cx="1490472" cy="25603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AMOUNT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94360" y="2450592"/>
            <a:ext cx="11000232" cy="384048"/>
          </a:xfrm>
          <a:prstGeom prst="roundRect">
            <a:avLst>
              <a:gd name="adj" fmla="val 11905"/>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50392" y="2450592"/>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1. Back Awards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3566160" y="2450592"/>
            <a:ext cx="62636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Rental assistance obtained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9921240" y="2450592"/>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$900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594360" y="2880360"/>
            <a:ext cx="11000232" cy="384048"/>
          </a:xfrm>
          <a:prstGeom prst="roundRect">
            <a:avLst>
              <a:gd name="adj" fmla="val 11905"/>
            </a:avLst>
          </a:prstGeom>
          <a:solidFill>
            <a:srgbClr val="FFFFFF"/>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850392" y="2880360"/>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2. Monthly Benefits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3566160" y="2880360"/>
            <a:ext cx="62636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No value for this row</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9921240" y="2880360"/>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594360" y="3310128"/>
            <a:ext cx="11000232" cy="384048"/>
          </a:xfrm>
          <a:prstGeom prst="roundRect">
            <a:avLst>
              <a:gd name="adj" fmla="val 11905"/>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850392" y="3310128"/>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3. Lump Sum Avoided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3566160" y="3310128"/>
            <a:ext cx="6263640" cy="384048"/>
          </a:xfrm>
          <a:prstGeom prst="rect">
            <a:avLst/>
          </a:prstGeom>
          <a:noFill/>
          <a:ln/>
        </p:spPr>
        <p:txBody>
          <a:bodyPr wrap="square" lIns="0" tIns="0" rIns="0" bIns="0" rtlCol="0" anchor="ctr"/>
          <a:lstStyle/>
          <a:p>
            <a:pPr lvl="0"/>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33% × $1,800 = $594 fees  +  $900 rent waived</a:t>
            </a:r>
            <a:r>
              <a:rPr lang="en-US" sz="1400" dirty="0">
                <a:solidFill>
                  <a:srgbClr val="1A1F1C"/>
                </a:solidFill>
                <a:latin typeface="Calibri" pitchFamily="34" charset="0"/>
                <a:ea typeface="Calibri" pitchFamily="34" charset="-122"/>
                <a:cs typeface="Calibri" pitchFamily="34" charset="-120"/>
              </a:rPr>
              <a:t> +  $1,250 moving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9921240" y="3310128"/>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$2,744</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594360" y="3739896"/>
            <a:ext cx="11000232" cy="384048"/>
          </a:xfrm>
          <a:prstGeom prst="roundRect">
            <a:avLst>
              <a:gd name="adj" fmla="val 11905"/>
            </a:avLst>
          </a:prstGeom>
          <a:solidFill>
            <a:srgbClr val="FFFFFF"/>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850392" y="3739896"/>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4. Monthly Cost Savings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3566160" y="3739896"/>
            <a:ext cx="62636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($1,150 − $900) × 12 = $3,000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9921240" y="3739896"/>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$3,000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594360" y="4242816"/>
            <a:ext cx="11000232" cy="566928"/>
          </a:xfrm>
          <a:prstGeom prst="roundRect">
            <a:avLst>
              <a:gd name="adj" fmla="val 9677"/>
            </a:avLst>
          </a:prstGeom>
          <a:solidFill>
            <a:srgbClr val="D8F3DC"/>
          </a:solidFill>
          <a:ln w="19050">
            <a:solidFill>
              <a:srgbClr val="2D6A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p:cNvSpPr/>
          <p:nvPr/>
        </p:nvSpPr>
        <p:spPr>
          <a:xfrm>
            <a:off x="868680" y="4242816"/>
            <a:ext cx="694944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Total recorded economic benefit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8229600" y="4242816"/>
            <a:ext cx="3090672" cy="56692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$6,644</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7"/>
          <p:cNvSpPr/>
          <p:nvPr/>
        </p:nvSpPr>
        <p:spPr>
          <a:xfrm>
            <a:off x="594360" y="4956048"/>
            <a:ext cx="11000232" cy="1371600"/>
          </a:xfrm>
          <a:prstGeom prst="roundRect">
            <a:avLst>
              <a:gd name="adj" fmla="val 4000"/>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Text 28"/>
          <p:cNvSpPr/>
          <p:nvPr/>
        </p:nvSpPr>
        <p:spPr>
          <a:xfrm>
            <a:off x="868680" y="5084064"/>
            <a:ext cx="10451592"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WHAT TO NOTICE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9"/>
          <p:cNvSpPr/>
          <p:nvPr/>
        </p:nvSpPr>
        <p:spPr>
          <a:xfrm>
            <a:off x="868680" y="5376672"/>
            <a:ext cx="10415016" cy="822960"/>
          </a:xfrm>
          <a:prstGeom prst="rect">
            <a:avLst/>
          </a:prstGeom>
          <a:noFill/>
          <a:ln/>
        </p:spPr>
        <p:txBody>
          <a:bodyPr wrap="square" lIns="0" tIns="0" rIns="0" bIns="0" rtlCol="0" anchor="t"/>
          <a:lstStyle/>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Multiply by twelve only where the grid tells you to — this row is one of those places.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The $1,250 relocation cost is one-time. It sits in column 3 and is never multiplied.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Only $900 of the arrearage was waived. The rest is still owed and does not count.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60" normalizeH="0" baseline="0" noProof="0" dirty="0">
                <a:ln>
                  <a:noFill/>
                </a:ln>
                <a:solidFill>
                  <a:srgbClr val="C9962B"/>
                </a:solidFill>
                <a:effectLst/>
                <a:uLnTx/>
                <a:uFillTx/>
                <a:latin typeface="Calibri" pitchFamily="34" charset="0"/>
                <a:ea typeface="Calibri" pitchFamily="34" charset="-122"/>
                <a:cs typeface="Calibri" pitchFamily="34" charset="-120"/>
              </a:rPr>
              <a:t>WORKED EXAMPLE 2 OF 3</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94360" y="713232"/>
            <a:ext cx="11000232" cy="621792"/>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SSI approved — the outcome most handlers miss</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94360" y="1389888"/>
            <a:ext cx="11000232" cy="621792"/>
          </a:xfrm>
          <a:prstGeom prst="roundRect">
            <a:avLst>
              <a:gd name="adj" fmla="val 8824"/>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850392" y="1389888"/>
            <a:ext cx="118872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C9962B"/>
                </a:solidFill>
                <a:effectLst/>
                <a:uLnTx/>
                <a:uFillTx/>
                <a:latin typeface="Calibri" pitchFamily="34" charset="0"/>
                <a:ea typeface="Calibri" pitchFamily="34" charset="-122"/>
                <a:cs typeface="Calibri" pitchFamily="34" charset="-120"/>
              </a:rPr>
              <a:t>THE FACTS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2112264" y="1389888"/>
            <a:ext cx="9226296"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Client age 43, disabled. SSI approved after hearing, with of retroactive benefits of $10,000. Monthly award as determined by SSA — this example uses $950.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850392" y="2139696"/>
            <a:ext cx="260604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COLUMN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3566160" y="2139696"/>
            <a:ext cx="626364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CALCULATION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9921240" y="2139696"/>
            <a:ext cx="1490472" cy="25603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AMOUNT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94360" y="2450592"/>
            <a:ext cx="11000232" cy="384048"/>
          </a:xfrm>
          <a:prstGeom prst="roundRect">
            <a:avLst>
              <a:gd name="adj" fmla="val 11905"/>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850392" y="2450592"/>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1. Back Awards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3566160" y="2450592"/>
            <a:ext cx="62636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Retroactive benefits, specific amount awarded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9921240" y="2450592"/>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$10,000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594360" y="2880360"/>
            <a:ext cx="11000232" cy="384048"/>
          </a:xfrm>
          <a:prstGeom prst="roundRect">
            <a:avLst>
              <a:gd name="adj" fmla="val 11905"/>
            </a:avLst>
          </a:prstGeom>
          <a:solidFill>
            <a:srgbClr val="FFFFFF"/>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850392" y="2880360"/>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2. Monthly — SSI</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3566160" y="2880360"/>
            <a:ext cx="62636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Value of the monthly award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9921240" y="2880360"/>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$950.00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594360" y="3310128"/>
            <a:ext cx="11000232" cy="384048"/>
          </a:xfrm>
          <a:prstGeom prst="roundRect">
            <a:avLst>
              <a:gd name="adj" fmla="val 11905"/>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850392" y="3310128"/>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2. Monthly — TennCare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3566160" y="3310128"/>
            <a:ext cx="62636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Age 21+, disabled, per member per month</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9921240" y="3310128"/>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$1,474.81</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594360" y="3813048"/>
            <a:ext cx="11000232" cy="566928"/>
          </a:xfrm>
          <a:prstGeom prst="roundRect">
            <a:avLst>
              <a:gd name="adj" fmla="val 9677"/>
            </a:avLst>
          </a:prstGeom>
          <a:solidFill>
            <a:srgbClr val="D8F3DC"/>
          </a:solidFill>
          <a:ln w="19050">
            <a:solidFill>
              <a:srgbClr val="2D6A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868680" y="3813048"/>
            <a:ext cx="694944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Total benefit recorded for this client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8229600" y="3813048"/>
            <a:ext cx="3090672" cy="56692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$17,697.72</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hape 23"/>
          <p:cNvSpPr/>
          <p:nvPr/>
        </p:nvSpPr>
        <p:spPr>
          <a:xfrm>
            <a:off x="594360" y="4526280"/>
            <a:ext cx="11000232" cy="1371600"/>
          </a:xfrm>
          <a:prstGeom prst="roundRect">
            <a:avLst>
              <a:gd name="adj" fmla="val 4000"/>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 24"/>
          <p:cNvSpPr/>
          <p:nvPr/>
        </p:nvSpPr>
        <p:spPr>
          <a:xfrm>
            <a:off x="868680" y="4654296"/>
            <a:ext cx="10451592"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WHAT TO NOTICE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868680" y="4946904"/>
            <a:ext cx="10415016" cy="822960"/>
          </a:xfrm>
          <a:prstGeom prst="rect">
            <a:avLst/>
          </a:prstGeom>
          <a:noFill/>
          <a:ln/>
        </p:spPr>
        <p:txBody>
          <a:bodyPr wrap="square" lIns="0" tIns="0" rIns="0" bIns="0" rtlCol="0" anchor="t"/>
          <a:lstStyle/>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The SSI row instructs you to add TennCare in the matching age and disability category.</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A cash award is not health coverage. These are two separate benefits, separately valued.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Record only the cash and you understate the outcome by more than the award itself.</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60" normalizeH="0" baseline="0" noProof="0" dirty="0">
                <a:ln>
                  <a:noFill/>
                </a:ln>
                <a:solidFill>
                  <a:srgbClr val="C9962B"/>
                </a:solidFill>
                <a:effectLst/>
                <a:uLnTx/>
                <a:uFillTx/>
                <a:latin typeface="Calibri" pitchFamily="34" charset="0"/>
                <a:ea typeface="Calibri" pitchFamily="34" charset="-122"/>
                <a:cs typeface="Calibri" pitchFamily="34" charset="-120"/>
              </a:rPr>
              <a:t>WORKED EXAMPLE 3 OF 3</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94360" y="713232"/>
            <a:ext cx="11000232" cy="621792"/>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Debt collection defeated, garnishment released</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94360" y="1389888"/>
            <a:ext cx="11000232" cy="621792"/>
          </a:xfrm>
          <a:prstGeom prst="roundRect">
            <a:avLst>
              <a:gd name="adj" fmla="val 8824"/>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850392" y="1389888"/>
            <a:ext cx="118872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C9962B"/>
                </a:solidFill>
                <a:effectLst/>
                <a:uLnTx/>
                <a:uFillTx/>
                <a:latin typeface="Calibri" pitchFamily="34" charset="0"/>
                <a:ea typeface="Calibri" pitchFamily="34" charset="-122"/>
                <a:cs typeface="Calibri" pitchFamily="34" charset="-120"/>
              </a:rPr>
              <a:t>THE FACTS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2112264" y="1389888"/>
            <a:ext cx="9226296"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Client sued on a $6,000 alleged credit card debt, with a $220/month wage garnishment already in place. We win dismissal on the statute of limitations and the garnishment is released.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850392" y="2139696"/>
            <a:ext cx="260604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COLUMN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3566160" y="2139696"/>
            <a:ext cx="626364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CALCULATION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9921240" y="2139696"/>
            <a:ext cx="1490472" cy="25603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AMOUNT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94360" y="2450592"/>
            <a:ext cx="11000232" cy="384048"/>
          </a:xfrm>
          <a:prstGeom prst="roundRect">
            <a:avLst>
              <a:gd name="adj" fmla="val 11905"/>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50392" y="2450592"/>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1. Back Awards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3566160" y="2450592"/>
            <a:ext cx="62636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No settlement or judgment for the client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9921240" y="2450592"/>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594360" y="2880360"/>
            <a:ext cx="11000232" cy="384048"/>
          </a:xfrm>
          <a:prstGeom prst="roundRect">
            <a:avLst>
              <a:gd name="adj" fmla="val 11905"/>
            </a:avLst>
          </a:prstGeom>
          <a:solidFill>
            <a:srgbClr val="FFFFFF"/>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850392" y="2880360"/>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2. Monthly Benefits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3566160" y="2880360"/>
            <a:ext cx="62636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No value for this row</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9921240" y="2880360"/>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594360" y="3310128"/>
            <a:ext cx="11000232" cy="384048"/>
          </a:xfrm>
          <a:prstGeom prst="roundRect">
            <a:avLst>
              <a:gd name="adj" fmla="val 11905"/>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850392" y="3310128"/>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3. Lump Sum Avoided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3566160" y="3310128"/>
            <a:ext cx="62636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$6,000 debt  +  ($6,000 × .33 = $1,980 fees)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9921240" y="3310128"/>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$7,980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594360" y="3739896"/>
            <a:ext cx="11000232" cy="384048"/>
          </a:xfrm>
          <a:prstGeom prst="roundRect">
            <a:avLst>
              <a:gd name="adj" fmla="val 11905"/>
            </a:avLst>
          </a:prstGeom>
          <a:solidFill>
            <a:srgbClr val="FFFFFF"/>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850392" y="3739896"/>
            <a:ext cx="26060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4. Monthly Cost Savings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3566160" y="3739896"/>
            <a:ext cx="626364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Garnishment relief, per month</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9921240" y="3739896"/>
            <a:ext cx="1490472" cy="38404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a:t>
            </a:r>
            <a:r>
              <a:rPr lang="en-US" sz="1400" b="1" dirty="0">
                <a:solidFill>
                  <a:srgbClr val="1A1F1C"/>
                </a:solidFill>
                <a:latin typeface="Calibri" pitchFamily="34" charset="0"/>
                <a:ea typeface="Calibri" pitchFamily="34" charset="-122"/>
                <a:cs typeface="Calibri" pitchFamily="34" charset="-120"/>
              </a:rPr>
              <a:t>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594360" y="4242816"/>
            <a:ext cx="11000232" cy="566928"/>
          </a:xfrm>
          <a:prstGeom prst="roundRect">
            <a:avLst>
              <a:gd name="adj" fmla="val 9677"/>
            </a:avLst>
          </a:prstGeom>
          <a:solidFill>
            <a:srgbClr val="D8F3DC"/>
          </a:solidFill>
          <a:ln w="19050">
            <a:solidFill>
              <a:srgbClr val="2D6A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p:cNvSpPr/>
          <p:nvPr/>
        </p:nvSpPr>
        <p:spPr>
          <a:xfrm>
            <a:off x="868680" y="4242816"/>
            <a:ext cx="694944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Avoided liability, plus $220/month recurring</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8229600" y="4242816"/>
            <a:ext cx="3090672" cy="56692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$7,980</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7"/>
          <p:cNvSpPr/>
          <p:nvPr/>
        </p:nvSpPr>
        <p:spPr>
          <a:xfrm>
            <a:off x="594360" y="4956048"/>
            <a:ext cx="11000232" cy="1803098"/>
          </a:xfrm>
          <a:prstGeom prst="roundRect">
            <a:avLst>
              <a:gd name="adj" fmla="val 4000"/>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Text 28"/>
          <p:cNvSpPr/>
          <p:nvPr/>
        </p:nvSpPr>
        <p:spPr>
          <a:xfrm>
            <a:off x="868680" y="5084064"/>
            <a:ext cx="10451592"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5A6B63"/>
                </a:solidFill>
                <a:effectLst/>
                <a:uLnTx/>
                <a:uFillTx/>
                <a:latin typeface="Calibri" pitchFamily="34" charset="0"/>
                <a:ea typeface="Calibri" pitchFamily="34" charset="-122"/>
                <a:cs typeface="Calibri" pitchFamily="34" charset="-120"/>
              </a:rPr>
              <a:t>WHAT TO NOTICE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9"/>
          <p:cNvSpPr/>
          <p:nvPr/>
        </p:nvSpPr>
        <p:spPr>
          <a:xfrm>
            <a:off x="868680" y="5376672"/>
            <a:ext cx="10415016" cy="822960"/>
          </a:xfrm>
          <a:prstGeom prst="rect">
            <a:avLst/>
          </a:prstGeom>
          <a:noFill/>
          <a:ln/>
        </p:spPr>
        <p:txBody>
          <a:bodyPr wrap="square" lIns="0" tIns="0" rIns="0" bIns="0" rtlCol="0" anchor="t"/>
          <a:lstStyle/>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No money changed hands. Under most prior practices this case was recorded at zero.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Column 1 is empty and the case is still worth nearly $8,000 in avoided liability.</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Debt relief and fees are column 3 — one-time. </a:t>
            </a:r>
          </a:p>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lang="en-US" sz="1400" dirty="0">
                <a:solidFill>
                  <a:srgbClr val="1A1F1C"/>
                </a:solidFill>
                <a:latin typeface="Calibri" pitchFamily="34" charset="0"/>
                <a:ea typeface="Calibri" pitchFamily="34" charset="-122"/>
                <a:cs typeface="Calibri" pitchFamily="34" charset="-120"/>
              </a:rPr>
              <a:t>Although we’ve relieved a garnishment, it is not recorded as a monthly relief because the elimination of the underlying debt finalizes the amount reduced. We will be looking at opportunities to reflect judgment interest rates in the future</a:t>
            </a: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60" normalizeH="0" baseline="0" noProof="0" dirty="0">
                <a:ln>
                  <a:noFill/>
                </a:ln>
                <a:solidFill>
                  <a:srgbClr val="C9962B"/>
                </a:solidFill>
                <a:effectLst/>
                <a:uLnTx/>
                <a:uFillTx/>
                <a:latin typeface="Calibri" pitchFamily="34" charset="0"/>
                <a:ea typeface="Calibri" pitchFamily="34" charset="-122"/>
                <a:cs typeface="Calibri" pitchFamily="34" charset="-120"/>
              </a:rPr>
              <a:t>SECTION 5</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94360" y="713232"/>
            <a:ext cx="11000232" cy="621792"/>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Rules of the road — the six errors we expect</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94360" y="1572768"/>
            <a:ext cx="5362956" cy="1371600"/>
          </a:xfrm>
          <a:prstGeom prst="roundRect">
            <a:avLst>
              <a:gd name="adj" fmla="val 4000"/>
            </a:avLst>
          </a:prstGeom>
          <a:solidFill>
            <a:srgbClr val="2D6A4F"/>
          </a:solidFill>
          <a:ln w="12700">
            <a:solidFill>
              <a:srgbClr val="3F7A5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50392" y="1810512"/>
            <a:ext cx="457200" cy="457200"/>
          </a:xfrm>
          <a:prstGeom prst="ellipse">
            <a:avLst/>
          </a:prstGeom>
          <a:solidFill>
            <a:srgbClr val="D8F3DC"/>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850392" y="1810512"/>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1</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435608" y="1792224"/>
            <a:ext cx="4265676"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Do not annualize the monthly column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850392" y="2359152"/>
            <a:ext cx="4850892"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The grid says so on the header. LegalServer or your reporting staff will automatically multiply that column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6231636" y="1572768"/>
            <a:ext cx="5362956" cy="1371600"/>
          </a:xfrm>
          <a:prstGeom prst="roundRect">
            <a:avLst>
              <a:gd name="adj" fmla="val 4000"/>
            </a:avLst>
          </a:prstGeom>
          <a:solidFill>
            <a:srgbClr val="2D6A4F"/>
          </a:solidFill>
          <a:ln w="12700">
            <a:solidFill>
              <a:srgbClr val="3F7A5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8"/>
          <p:cNvSpPr/>
          <p:nvPr/>
        </p:nvSpPr>
        <p:spPr>
          <a:xfrm>
            <a:off x="6487668" y="1810512"/>
            <a:ext cx="457200" cy="457200"/>
          </a:xfrm>
          <a:prstGeom prst="ellipse">
            <a:avLst/>
          </a:prstGeom>
          <a:solidFill>
            <a:srgbClr val="D8F3DC"/>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6487668" y="1810512"/>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2</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7072884" y="1792224"/>
            <a:ext cx="4265676"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Record only what was actually secured</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6487668" y="2359152"/>
            <a:ext cx="4850892"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Limited-service outcomes count if we confirm the result was obtained. Projected ones never do.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594360" y="3090672"/>
            <a:ext cx="5362956" cy="1371600"/>
          </a:xfrm>
          <a:prstGeom prst="roundRect">
            <a:avLst>
              <a:gd name="adj" fmla="val 4000"/>
            </a:avLst>
          </a:prstGeom>
          <a:solidFill>
            <a:srgbClr val="2D6A4F"/>
          </a:solidFill>
          <a:ln w="12700">
            <a:solidFill>
              <a:srgbClr val="3F7A5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3"/>
          <p:cNvSpPr/>
          <p:nvPr/>
        </p:nvSpPr>
        <p:spPr>
          <a:xfrm>
            <a:off x="850392" y="3328416"/>
            <a:ext cx="457200" cy="457200"/>
          </a:xfrm>
          <a:prstGeom prst="ellipse">
            <a:avLst/>
          </a:prstGeom>
          <a:solidFill>
            <a:srgbClr val="D8F3DC"/>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p:cNvSpPr/>
          <p:nvPr/>
        </p:nvSpPr>
        <p:spPr>
          <a:xfrm>
            <a:off x="850392" y="3328416"/>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3</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1435608" y="3310128"/>
            <a:ext cx="4265676"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One dollar, one column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850392" y="3877056"/>
            <a:ext cx="4850892"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Avoided is one-time. Savings is recurring. Never enter the same relief as both.</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6231636" y="3090672"/>
            <a:ext cx="5362956" cy="1371600"/>
          </a:xfrm>
          <a:prstGeom prst="roundRect">
            <a:avLst>
              <a:gd name="adj" fmla="val 4000"/>
            </a:avLst>
          </a:prstGeom>
          <a:solidFill>
            <a:srgbClr val="2D6A4F"/>
          </a:solidFill>
          <a:ln w="12700">
            <a:solidFill>
              <a:srgbClr val="3F7A5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6487668" y="3328416"/>
            <a:ext cx="457200" cy="457200"/>
          </a:xfrm>
          <a:prstGeom prst="ellipse">
            <a:avLst/>
          </a:prstGeom>
          <a:solidFill>
            <a:srgbClr val="D8F3DC"/>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6487668" y="3328416"/>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4</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7072884" y="3310128"/>
            <a:ext cx="4265676"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Take the maximum, not the sum</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6487668" y="3877056"/>
            <a:ext cx="4850892"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Expunging a misdemeanor and a felony records the felony value, not the total.</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2"/>
          <p:cNvSpPr/>
          <p:nvPr/>
        </p:nvSpPr>
        <p:spPr>
          <a:xfrm>
            <a:off x="594360" y="4608576"/>
            <a:ext cx="5362956" cy="1371600"/>
          </a:xfrm>
          <a:prstGeom prst="roundRect">
            <a:avLst>
              <a:gd name="adj" fmla="val 4000"/>
            </a:avLst>
          </a:prstGeom>
          <a:solidFill>
            <a:srgbClr val="2D6A4F"/>
          </a:solidFill>
          <a:ln w="12700">
            <a:solidFill>
              <a:srgbClr val="3F7A5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Shape 23"/>
          <p:cNvSpPr/>
          <p:nvPr/>
        </p:nvSpPr>
        <p:spPr>
          <a:xfrm>
            <a:off x="850392" y="4846320"/>
            <a:ext cx="457200" cy="457200"/>
          </a:xfrm>
          <a:prstGeom prst="ellipse">
            <a:avLst/>
          </a:prstGeom>
          <a:solidFill>
            <a:srgbClr val="D8F3DC"/>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 24"/>
          <p:cNvSpPr/>
          <p:nvPr/>
        </p:nvSpPr>
        <p:spPr>
          <a:xfrm>
            <a:off x="850392" y="4846320"/>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5</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1435608" y="4828032"/>
            <a:ext cx="4265676"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Stack only where the grid says to</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850392" y="5394960"/>
            <a:ext cx="4850892"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SSI adds TennCare. SSDI adds Medicare, MSP, Extra Help. Invent no others.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7"/>
          <p:cNvSpPr/>
          <p:nvPr/>
        </p:nvSpPr>
        <p:spPr>
          <a:xfrm>
            <a:off x="6231636" y="4608576"/>
            <a:ext cx="5362956" cy="1865376"/>
          </a:xfrm>
          <a:prstGeom prst="roundRect">
            <a:avLst>
              <a:gd name="adj" fmla="val 4000"/>
            </a:avLst>
          </a:prstGeom>
          <a:solidFill>
            <a:srgbClr val="2D6A4F"/>
          </a:solidFill>
          <a:ln w="12700">
            <a:solidFill>
              <a:srgbClr val="3F7A5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Shape 28"/>
          <p:cNvSpPr/>
          <p:nvPr/>
        </p:nvSpPr>
        <p:spPr>
          <a:xfrm>
            <a:off x="6487668" y="4846320"/>
            <a:ext cx="457200" cy="457200"/>
          </a:xfrm>
          <a:prstGeom prst="ellipse">
            <a:avLst/>
          </a:prstGeom>
          <a:solidFill>
            <a:srgbClr val="D8F3DC"/>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p:cNvSpPr/>
          <p:nvPr/>
        </p:nvSpPr>
        <p:spPr>
          <a:xfrm>
            <a:off x="6487668" y="4846320"/>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6</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30"/>
          <p:cNvSpPr/>
          <p:nvPr/>
        </p:nvSpPr>
        <p:spPr>
          <a:xfrm>
            <a:off x="7072884" y="4828032"/>
            <a:ext cx="4265676"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 dash means zero</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6487668" y="5394960"/>
            <a:ext cx="4850892"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It is a decision the workgroup already made, not an invitation to estimate.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rgbClr val="1A1F1C"/>
              </a:solidFill>
              <a:latin typeface="Calibri"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It’s an invitation to tell us the chart should be revised next year.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indent="0" algn="l">
              <a:buNone/>
            </a:pPr>
            <a:r>
              <a:rPr lang="en-US" sz="1150" b="1" kern="0" spc="160" dirty="0">
                <a:solidFill>
                  <a:srgbClr val="C9962B"/>
                </a:solidFill>
                <a:latin typeface="Calibri" pitchFamily="34" charset="0"/>
                <a:ea typeface="Calibri" pitchFamily="34" charset="-122"/>
                <a:cs typeface="Calibri" pitchFamily="34" charset="-120"/>
              </a:rPr>
              <a:t>THE NEXT HOUR</a:t>
            </a:r>
            <a:endParaRPr lang="en-US" sz="1150" dirty="0"/>
          </a:p>
        </p:txBody>
      </p:sp>
      <p:sp>
        <p:nvSpPr>
          <p:cNvPr id="3" name="Text 1"/>
          <p:cNvSpPr/>
          <p:nvPr/>
        </p:nvSpPr>
        <p:spPr>
          <a:xfrm>
            <a:off x="594360" y="658368"/>
            <a:ext cx="11000232" cy="713232"/>
          </a:xfrm>
          <a:prstGeom prst="rect">
            <a:avLst/>
          </a:prstGeom>
          <a:noFill/>
          <a:ln/>
        </p:spPr>
        <p:txBody>
          <a:bodyPr wrap="square" lIns="0" tIns="0" rIns="0" bIns="0" rtlCol="0" anchor="t"/>
          <a:lstStyle/>
          <a:p>
            <a:pPr marL="0" indent="0" algn="l">
              <a:buNone/>
            </a:pPr>
            <a:r>
              <a:rPr lang="en-US" sz="3300" b="1" dirty="0">
                <a:solidFill>
                  <a:srgbClr val="1B4332"/>
                </a:solidFill>
                <a:latin typeface="Cambria" pitchFamily="34" charset="0"/>
                <a:ea typeface="Cambria" pitchFamily="34" charset="-122"/>
                <a:cs typeface="Cambria" pitchFamily="34" charset="-120"/>
              </a:rPr>
              <a:t>What we are going to cover</a:t>
            </a:r>
            <a:endParaRPr lang="en-US" sz="3300" dirty="0"/>
          </a:p>
        </p:txBody>
      </p:sp>
      <p:sp>
        <p:nvSpPr>
          <p:cNvPr id="4" name="Shape 2"/>
          <p:cNvSpPr/>
          <p:nvPr/>
        </p:nvSpPr>
        <p:spPr>
          <a:xfrm>
            <a:off x="594360" y="1572768"/>
            <a:ext cx="11000232" cy="658368"/>
          </a:xfrm>
          <a:prstGeom prst="roundRect">
            <a:avLst>
              <a:gd name="adj" fmla="val 8333"/>
            </a:avLst>
          </a:prstGeom>
          <a:solidFill>
            <a:srgbClr val="F1F7F4"/>
          </a:solidFill>
          <a:ln w="12700">
            <a:solidFill>
              <a:srgbClr val="D8F3DC"/>
            </a:solidFill>
            <a:prstDash val="solid"/>
          </a:ln>
        </p:spPr>
        <p:txBody>
          <a:bodyPr/>
          <a:lstStyle/>
          <a:p>
            <a:endParaRPr lang="en-US"/>
          </a:p>
        </p:txBody>
      </p:sp>
      <p:sp>
        <p:nvSpPr>
          <p:cNvPr id="5" name="Shape 3"/>
          <p:cNvSpPr/>
          <p:nvPr/>
        </p:nvSpPr>
        <p:spPr>
          <a:xfrm>
            <a:off x="795528" y="1664208"/>
            <a:ext cx="475488" cy="475488"/>
          </a:xfrm>
          <a:prstGeom prst="ellipse">
            <a:avLst/>
          </a:prstGeom>
          <a:solidFill>
            <a:srgbClr val="2D6A4F"/>
          </a:solidFill>
          <a:ln w="12700">
            <a:solidFill>
              <a:srgbClr val="2D6A4F"/>
            </a:solidFill>
            <a:prstDash val="solid"/>
          </a:ln>
        </p:spPr>
        <p:txBody>
          <a:bodyPr/>
          <a:lstStyle/>
          <a:p>
            <a:endParaRPr lang="en-US"/>
          </a:p>
        </p:txBody>
      </p:sp>
      <p:sp>
        <p:nvSpPr>
          <p:cNvPr id="6" name="Text 4"/>
          <p:cNvSpPr/>
          <p:nvPr/>
        </p:nvSpPr>
        <p:spPr>
          <a:xfrm>
            <a:off x="795528" y="1664208"/>
            <a:ext cx="475488" cy="47548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7" name="Text 5"/>
          <p:cNvSpPr/>
          <p:nvPr/>
        </p:nvSpPr>
        <p:spPr>
          <a:xfrm>
            <a:off x="1453896" y="1655064"/>
            <a:ext cx="3931920" cy="274320"/>
          </a:xfrm>
          <a:prstGeom prst="rect">
            <a:avLst/>
          </a:prstGeom>
          <a:noFill/>
          <a:ln/>
        </p:spPr>
        <p:txBody>
          <a:bodyPr wrap="square" lIns="0" tIns="0" rIns="0" bIns="0" rtlCol="0" anchor="ctr"/>
          <a:lstStyle/>
          <a:p>
            <a:pPr marL="0" indent="0">
              <a:buNone/>
            </a:pPr>
            <a:r>
              <a:rPr lang="en-US" sz="1450" b="1" dirty="0">
                <a:solidFill>
                  <a:srgbClr val="1B4332"/>
                </a:solidFill>
                <a:latin typeface="Calibri" pitchFamily="34" charset="0"/>
                <a:ea typeface="Calibri" pitchFamily="34" charset="-122"/>
                <a:cs typeface="Calibri" pitchFamily="34" charset="-120"/>
              </a:rPr>
              <a:t>The problem we set out to solve</a:t>
            </a:r>
            <a:endParaRPr lang="en-US" sz="1450" dirty="0"/>
          </a:p>
        </p:txBody>
      </p:sp>
      <p:sp>
        <p:nvSpPr>
          <p:cNvPr id="8" name="Text 6"/>
          <p:cNvSpPr/>
          <p:nvPr/>
        </p:nvSpPr>
        <p:spPr>
          <a:xfrm>
            <a:off x="1453896" y="1920240"/>
            <a:ext cx="7680960" cy="256032"/>
          </a:xfrm>
          <a:prstGeom prst="rect">
            <a:avLst/>
          </a:prstGeom>
          <a:noFill/>
          <a:ln/>
        </p:spPr>
        <p:txBody>
          <a:bodyPr wrap="square" lIns="0" tIns="0" rIns="0" bIns="0" rtlCol="0" anchor="ctr"/>
          <a:lstStyle/>
          <a:p>
            <a:pPr marL="0" indent="0">
              <a:buNone/>
            </a:pPr>
            <a:r>
              <a:rPr lang="en-US" sz="1200" dirty="0">
                <a:solidFill>
                  <a:srgbClr val="5A6B63"/>
                </a:solidFill>
                <a:latin typeface="Calibri" pitchFamily="34" charset="0"/>
                <a:ea typeface="Calibri" pitchFamily="34" charset="-122"/>
                <a:cs typeface="Calibri" pitchFamily="34" charset="-120"/>
              </a:rPr>
              <a:t>One question, and as many different answers as there are providers.</a:t>
            </a:r>
            <a:endParaRPr lang="en-US" sz="1200" dirty="0"/>
          </a:p>
        </p:txBody>
      </p:sp>
      <p:sp>
        <p:nvSpPr>
          <p:cNvPr id="9" name="Text 7"/>
          <p:cNvSpPr/>
          <p:nvPr/>
        </p:nvSpPr>
        <p:spPr>
          <a:xfrm>
            <a:off x="10515600" y="1755648"/>
            <a:ext cx="1097280" cy="292608"/>
          </a:xfrm>
          <a:prstGeom prst="rect">
            <a:avLst/>
          </a:prstGeom>
          <a:noFill/>
          <a:ln/>
        </p:spPr>
        <p:txBody>
          <a:bodyPr wrap="square" lIns="0" tIns="0" rIns="0" bIns="0" rtlCol="0" anchor="ctr"/>
          <a:lstStyle/>
          <a:p>
            <a:pPr marL="0" indent="0" algn="r">
              <a:buNone/>
            </a:pPr>
            <a:r>
              <a:rPr lang="en-US" sz="1300" b="1" dirty="0">
                <a:solidFill>
                  <a:srgbClr val="C9962B"/>
                </a:solidFill>
                <a:latin typeface="Calibri" pitchFamily="34" charset="0"/>
                <a:ea typeface="Calibri" pitchFamily="34" charset="-122"/>
                <a:cs typeface="Calibri" pitchFamily="34" charset="-120"/>
              </a:rPr>
              <a:t>5 min</a:t>
            </a:r>
            <a:endParaRPr lang="en-US" sz="1300" dirty="0"/>
          </a:p>
        </p:txBody>
      </p:sp>
      <p:sp>
        <p:nvSpPr>
          <p:cNvPr id="10" name="Shape 8"/>
          <p:cNvSpPr/>
          <p:nvPr/>
        </p:nvSpPr>
        <p:spPr>
          <a:xfrm>
            <a:off x="594360" y="2304288"/>
            <a:ext cx="11000232" cy="658368"/>
          </a:xfrm>
          <a:prstGeom prst="roundRect">
            <a:avLst>
              <a:gd name="adj" fmla="val 8333"/>
            </a:avLst>
          </a:prstGeom>
          <a:solidFill>
            <a:srgbClr val="FFFFFF"/>
          </a:solidFill>
          <a:ln w="12700">
            <a:solidFill>
              <a:srgbClr val="D8F3DC"/>
            </a:solidFill>
            <a:prstDash val="solid"/>
          </a:ln>
        </p:spPr>
        <p:txBody>
          <a:bodyPr/>
          <a:lstStyle/>
          <a:p>
            <a:endParaRPr lang="en-US"/>
          </a:p>
        </p:txBody>
      </p:sp>
      <p:sp>
        <p:nvSpPr>
          <p:cNvPr id="11" name="Shape 9"/>
          <p:cNvSpPr/>
          <p:nvPr/>
        </p:nvSpPr>
        <p:spPr>
          <a:xfrm>
            <a:off x="795528" y="2395728"/>
            <a:ext cx="475488" cy="475488"/>
          </a:xfrm>
          <a:prstGeom prst="ellipse">
            <a:avLst/>
          </a:prstGeom>
          <a:solidFill>
            <a:srgbClr val="2D6A4F"/>
          </a:solidFill>
          <a:ln w="12700">
            <a:solidFill>
              <a:srgbClr val="2D6A4F"/>
            </a:solidFill>
            <a:prstDash val="solid"/>
          </a:ln>
        </p:spPr>
        <p:txBody>
          <a:bodyPr/>
          <a:lstStyle/>
          <a:p>
            <a:endParaRPr lang="en-US"/>
          </a:p>
        </p:txBody>
      </p:sp>
      <p:sp>
        <p:nvSpPr>
          <p:cNvPr id="12" name="Text 10"/>
          <p:cNvSpPr/>
          <p:nvPr/>
        </p:nvSpPr>
        <p:spPr>
          <a:xfrm>
            <a:off x="795528" y="2395728"/>
            <a:ext cx="475488" cy="47548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3" name="Text 11"/>
          <p:cNvSpPr/>
          <p:nvPr/>
        </p:nvSpPr>
        <p:spPr>
          <a:xfrm>
            <a:off x="1453896" y="2386584"/>
            <a:ext cx="3931920" cy="274320"/>
          </a:xfrm>
          <a:prstGeom prst="rect">
            <a:avLst/>
          </a:prstGeom>
          <a:noFill/>
          <a:ln/>
        </p:spPr>
        <p:txBody>
          <a:bodyPr wrap="square" lIns="0" tIns="0" rIns="0" bIns="0" rtlCol="0" anchor="ctr"/>
          <a:lstStyle/>
          <a:p>
            <a:pPr marL="0" indent="0">
              <a:buNone/>
            </a:pPr>
            <a:r>
              <a:rPr lang="en-US" sz="1450" b="1" dirty="0">
                <a:solidFill>
                  <a:srgbClr val="1B4332"/>
                </a:solidFill>
                <a:latin typeface="Calibri" pitchFamily="34" charset="0"/>
                <a:ea typeface="Calibri" pitchFamily="34" charset="-122"/>
                <a:cs typeface="Calibri" pitchFamily="34" charset="-120"/>
              </a:rPr>
              <a:t>What the grid is</a:t>
            </a:r>
            <a:endParaRPr lang="en-US" sz="1450" dirty="0"/>
          </a:p>
        </p:txBody>
      </p:sp>
      <p:sp>
        <p:nvSpPr>
          <p:cNvPr id="14" name="Text 12"/>
          <p:cNvSpPr/>
          <p:nvPr/>
        </p:nvSpPr>
        <p:spPr>
          <a:xfrm>
            <a:off x="1453896" y="2651760"/>
            <a:ext cx="7680960" cy="256032"/>
          </a:xfrm>
          <a:prstGeom prst="rect">
            <a:avLst/>
          </a:prstGeom>
          <a:noFill/>
          <a:ln/>
        </p:spPr>
        <p:txBody>
          <a:bodyPr wrap="square" lIns="0" tIns="0" rIns="0" bIns="0" rtlCol="0" anchor="ctr"/>
          <a:lstStyle/>
          <a:p>
            <a:pPr marL="0" indent="0">
              <a:buNone/>
            </a:pPr>
            <a:r>
              <a:rPr lang="en-US" sz="1200" dirty="0">
                <a:solidFill>
                  <a:srgbClr val="5A6B63"/>
                </a:solidFill>
                <a:latin typeface="Calibri" pitchFamily="34" charset="0"/>
                <a:ea typeface="Calibri" pitchFamily="34" charset="-122"/>
                <a:cs typeface="Calibri" pitchFamily="34" charset="-120"/>
              </a:rPr>
              <a:t>One chart. Ten practice areas. Four outcome columns.</a:t>
            </a:r>
            <a:endParaRPr lang="en-US" sz="1200" dirty="0"/>
          </a:p>
        </p:txBody>
      </p:sp>
      <p:sp>
        <p:nvSpPr>
          <p:cNvPr id="15" name="Text 13"/>
          <p:cNvSpPr/>
          <p:nvPr/>
        </p:nvSpPr>
        <p:spPr>
          <a:xfrm>
            <a:off x="10515600" y="2487168"/>
            <a:ext cx="1097280" cy="292608"/>
          </a:xfrm>
          <a:prstGeom prst="rect">
            <a:avLst/>
          </a:prstGeom>
          <a:noFill/>
          <a:ln/>
        </p:spPr>
        <p:txBody>
          <a:bodyPr wrap="square" lIns="0" tIns="0" rIns="0" bIns="0" rtlCol="0" anchor="ctr"/>
          <a:lstStyle/>
          <a:p>
            <a:pPr marL="0" indent="0" algn="r">
              <a:buNone/>
            </a:pPr>
            <a:r>
              <a:rPr lang="en-US" sz="1300" b="1" dirty="0">
                <a:solidFill>
                  <a:srgbClr val="C9962B"/>
                </a:solidFill>
                <a:latin typeface="Calibri" pitchFamily="34" charset="0"/>
                <a:ea typeface="Calibri" pitchFamily="34" charset="-122"/>
                <a:cs typeface="Calibri" pitchFamily="34" charset="-120"/>
              </a:rPr>
              <a:t>7 min</a:t>
            </a:r>
            <a:endParaRPr lang="en-US" sz="1300" dirty="0"/>
          </a:p>
        </p:txBody>
      </p:sp>
      <p:sp>
        <p:nvSpPr>
          <p:cNvPr id="16" name="Shape 14"/>
          <p:cNvSpPr/>
          <p:nvPr/>
        </p:nvSpPr>
        <p:spPr>
          <a:xfrm>
            <a:off x="594360" y="3035808"/>
            <a:ext cx="11000232" cy="658368"/>
          </a:xfrm>
          <a:prstGeom prst="roundRect">
            <a:avLst>
              <a:gd name="adj" fmla="val 8333"/>
            </a:avLst>
          </a:prstGeom>
          <a:solidFill>
            <a:srgbClr val="F1F7F4"/>
          </a:solidFill>
          <a:ln w="12700">
            <a:solidFill>
              <a:srgbClr val="D8F3DC"/>
            </a:solidFill>
            <a:prstDash val="solid"/>
          </a:ln>
        </p:spPr>
        <p:txBody>
          <a:bodyPr/>
          <a:lstStyle/>
          <a:p>
            <a:endParaRPr lang="en-US"/>
          </a:p>
        </p:txBody>
      </p:sp>
      <p:sp>
        <p:nvSpPr>
          <p:cNvPr id="17" name="Shape 15"/>
          <p:cNvSpPr/>
          <p:nvPr/>
        </p:nvSpPr>
        <p:spPr>
          <a:xfrm>
            <a:off x="795528" y="3127248"/>
            <a:ext cx="475488" cy="475488"/>
          </a:xfrm>
          <a:prstGeom prst="ellipse">
            <a:avLst/>
          </a:prstGeom>
          <a:solidFill>
            <a:srgbClr val="2D6A4F"/>
          </a:solidFill>
          <a:ln w="12700">
            <a:solidFill>
              <a:srgbClr val="2D6A4F"/>
            </a:solidFill>
            <a:prstDash val="solid"/>
          </a:ln>
        </p:spPr>
        <p:txBody>
          <a:bodyPr/>
          <a:lstStyle/>
          <a:p>
            <a:endParaRPr lang="en-US"/>
          </a:p>
        </p:txBody>
      </p:sp>
      <p:sp>
        <p:nvSpPr>
          <p:cNvPr id="18" name="Text 16"/>
          <p:cNvSpPr/>
          <p:nvPr/>
        </p:nvSpPr>
        <p:spPr>
          <a:xfrm>
            <a:off x="795528" y="3127248"/>
            <a:ext cx="475488" cy="47548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9" name="Text 17"/>
          <p:cNvSpPr/>
          <p:nvPr/>
        </p:nvSpPr>
        <p:spPr>
          <a:xfrm>
            <a:off x="1453896" y="3118104"/>
            <a:ext cx="3931920" cy="274320"/>
          </a:xfrm>
          <a:prstGeom prst="rect">
            <a:avLst/>
          </a:prstGeom>
          <a:noFill/>
          <a:ln/>
        </p:spPr>
        <p:txBody>
          <a:bodyPr wrap="square" lIns="0" tIns="0" rIns="0" bIns="0" rtlCol="0" anchor="ctr"/>
          <a:lstStyle/>
          <a:p>
            <a:pPr marL="0" indent="0">
              <a:buNone/>
            </a:pPr>
            <a:r>
              <a:rPr lang="en-US" sz="1450" b="1" dirty="0">
                <a:solidFill>
                  <a:srgbClr val="1B4332"/>
                </a:solidFill>
                <a:latin typeface="Calibri" pitchFamily="34" charset="0"/>
                <a:ea typeface="Calibri" pitchFamily="34" charset="-122"/>
                <a:cs typeface="Calibri" pitchFamily="34" charset="-120"/>
              </a:rPr>
              <a:t>Why it matters</a:t>
            </a:r>
            <a:endParaRPr lang="en-US" sz="1450" dirty="0"/>
          </a:p>
        </p:txBody>
      </p:sp>
      <p:sp>
        <p:nvSpPr>
          <p:cNvPr id="20" name="Text 18"/>
          <p:cNvSpPr/>
          <p:nvPr/>
        </p:nvSpPr>
        <p:spPr>
          <a:xfrm>
            <a:off x="1453896" y="3383280"/>
            <a:ext cx="7680960" cy="256032"/>
          </a:xfrm>
          <a:prstGeom prst="rect">
            <a:avLst/>
          </a:prstGeom>
          <a:noFill/>
          <a:ln/>
        </p:spPr>
        <p:txBody>
          <a:bodyPr wrap="square" lIns="0" tIns="0" rIns="0" bIns="0" rtlCol="0" anchor="ctr"/>
          <a:lstStyle/>
          <a:p>
            <a:pPr marL="0" indent="0">
              <a:buNone/>
            </a:pPr>
            <a:r>
              <a:rPr lang="en-US" sz="1200" dirty="0">
                <a:solidFill>
                  <a:srgbClr val="5A6B63"/>
                </a:solidFill>
                <a:latin typeface="Calibri" pitchFamily="34" charset="0"/>
                <a:ea typeface="Calibri" pitchFamily="34" charset="-122"/>
                <a:cs typeface="Calibri" pitchFamily="34" charset="-120"/>
              </a:rPr>
              <a:t>Funders, the General Assembly, and our own planning.</a:t>
            </a:r>
            <a:endParaRPr lang="en-US" sz="1200" dirty="0"/>
          </a:p>
        </p:txBody>
      </p:sp>
      <p:sp>
        <p:nvSpPr>
          <p:cNvPr id="21" name="Text 19"/>
          <p:cNvSpPr/>
          <p:nvPr/>
        </p:nvSpPr>
        <p:spPr>
          <a:xfrm>
            <a:off x="10515600" y="3218688"/>
            <a:ext cx="1097280" cy="292608"/>
          </a:xfrm>
          <a:prstGeom prst="rect">
            <a:avLst/>
          </a:prstGeom>
          <a:noFill/>
          <a:ln/>
        </p:spPr>
        <p:txBody>
          <a:bodyPr wrap="square" lIns="0" tIns="0" rIns="0" bIns="0" rtlCol="0" anchor="ctr"/>
          <a:lstStyle/>
          <a:p>
            <a:pPr marL="0" indent="0" algn="r">
              <a:buNone/>
            </a:pPr>
            <a:r>
              <a:rPr lang="en-US" sz="1300" b="1" dirty="0">
                <a:solidFill>
                  <a:srgbClr val="C9962B"/>
                </a:solidFill>
                <a:latin typeface="Calibri" pitchFamily="34" charset="0"/>
                <a:ea typeface="Calibri" pitchFamily="34" charset="-122"/>
                <a:cs typeface="Calibri" pitchFamily="34" charset="-120"/>
              </a:rPr>
              <a:t>6 min</a:t>
            </a:r>
            <a:endParaRPr lang="en-US" sz="1300" dirty="0"/>
          </a:p>
        </p:txBody>
      </p:sp>
      <p:sp>
        <p:nvSpPr>
          <p:cNvPr id="22" name="Shape 20"/>
          <p:cNvSpPr/>
          <p:nvPr/>
        </p:nvSpPr>
        <p:spPr>
          <a:xfrm>
            <a:off x="594360" y="3767328"/>
            <a:ext cx="11000232" cy="658368"/>
          </a:xfrm>
          <a:prstGeom prst="roundRect">
            <a:avLst>
              <a:gd name="adj" fmla="val 8333"/>
            </a:avLst>
          </a:prstGeom>
          <a:solidFill>
            <a:srgbClr val="FFFFFF"/>
          </a:solidFill>
          <a:ln w="12700">
            <a:solidFill>
              <a:srgbClr val="D8F3DC"/>
            </a:solidFill>
            <a:prstDash val="solid"/>
          </a:ln>
        </p:spPr>
        <p:txBody>
          <a:bodyPr/>
          <a:lstStyle/>
          <a:p>
            <a:endParaRPr lang="en-US"/>
          </a:p>
        </p:txBody>
      </p:sp>
      <p:sp>
        <p:nvSpPr>
          <p:cNvPr id="23" name="Shape 21"/>
          <p:cNvSpPr/>
          <p:nvPr/>
        </p:nvSpPr>
        <p:spPr>
          <a:xfrm>
            <a:off x="795528" y="3858768"/>
            <a:ext cx="475488" cy="475488"/>
          </a:xfrm>
          <a:prstGeom prst="ellipse">
            <a:avLst/>
          </a:prstGeom>
          <a:solidFill>
            <a:srgbClr val="2D6A4F"/>
          </a:solidFill>
          <a:ln w="12700">
            <a:solidFill>
              <a:srgbClr val="2D6A4F"/>
            </a:solidFill>
            <a:prstDash val="solid"/>
          </a:ln>
        </p:spPr>
        <p:txBody>
          <a:bodyPr/>
          <a:lstStyle/>
          <a:p>
            <a:endParaRPr lang="en-US"/>
          </a:p>
        </p:txBody>
      </p:sp>
      <p:sp>
        <p:nvSpPr>
          <p:cNvPr id="24" name="Text 22"/>
          <p:cNvSpPr/>
          <p:nvPr/>
        </p:nvSpPr>
        <p:spPr>
          <a:xfrm>
            <a:off x="795528" y="3858768"/>
            <a:ext cx="475488" cy="47548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25" name="Text 23"/>
          <p:cNvSpPr/>
          <p:nvPr/>
        </p:nvSpPr>
        <p:spPr>
          <a:xfrm>
            <a:off x="1453896" y="3849624"/>
            <a:ext cx="3931920" cy="274320"/>
          </a:xfrm>
          <a:prstGeom prst="rect">
            <a:avLst/>
          </a:prstGeom>
          <a:noFill/>
          <a:ln/>
        </p:spPr>
        <p:txBody>
          <a:bodyPr wrap="square" lIns="0" tIns="0" rIns="0" bIns="0" rtlCol="0" anchor="ctr"/>
          <a:lstStyle/>
          <a:p>
            <a:pPr marL="0" indent="0">
              <a:buNone/>
            </a:pPr>
            <a:r>
              <a:rPr lang="en-US" sz="1450" b="1" dirty="0">
                <a:solidFill>
                  <a:srgbClr val="1B4332"/>
                </a:solidFill>
                <a:latin typeface="Calibri" pitchFamily="34" charset="0"/>
                <a:ea typeface="Calibri" pitchFamily="34" charset="-122"/>
                <a:cs typeface="Calibri" pitchFamily="34" charset="-120"/>
              </a:rPr>
              <a:t>How we built it</a:t>
            </a:r>
            <a:endParaRPr lang="en-US" sz="1450" dirty="0"/>
          </a:p>
        </p:txBody>
      </p:sp>
      <p:sp>
        <p:nvSpPr>
          <p:cNvPr id="26" name="Text 24"/>
          <p:cNvSpPr/>
          <p:nvPr/>
        </p:nvSpPr>
        <p:spPr>
          <a:xfrm>
            <a:off x="1453896" y="4114800"/>
            <a:ext cx="7680960" cy="256032"/>
          </a:xfrm>
          <a:prstGeom prst="rect">
            <a:avLst/>
          </a:prstGeom>
          <a:noFill/>
          <a:ln/>
        </p:spPr>
        <p:txBody>
          <a:bodyPr wrap="square" lIns="0" tIns="0" rIns="0" bIns="0" rtlCol="0" anchor="ctr"/>
          <a:lstStyle/>
          <a:p>
            <a:pPr marL="0" indent="0">
              <a:buNone/>
            </a:pPr>
            <a:r>
              <a:rPr lang="en-US" sz="1200" dirty="0">
                <a:solidFill>
                  <a:srgbClr val="5A6B63"/>
                </a:solidFill>
                <a:latin typeface="Calibri" pitchFamily="34" charset="0"/>
                <a:ea typeface="Calibri" pitchFamily="34" charset="-122"/>
                <a:cs typeface="Calibri" pitchFamily="34" charset="-120"/>
              </a:rPr>
              <a:t>Sourcing, conservatism, the 12-month horizon, and legal convention.</a:t>
            </a:r>
            <a:endParaRPr lang="en-US" sz="1200" dirty="0"/>
          </a:p>
        </p:txBody>
      </p:sp>
      <p:sp>
        <p:nvSpPr>
          <p:cNvPr id="27" name="Text 25"/>
          <p:cNvSpPr/>
          <p:nvPr/>
        </p:nvSpPr>
        <p:spPr>
          <a:xfrm>
            <a:off x="10515600" y="3950208"/>
            <a:ext cx="1097280" cy="292608"/>
          </a:xfrm>
          <a:prstGeom prst="rect">
            <a:avLst/>
          </a:prstGeom>
          <a:noFill/>
          <a:ln/>
        </p:spPr>
        <p:txBody>
          <a:bodyPr wrap="square" lIns="0" tIns="0" rIns="0" bIns="0" rtlCol="0" anchor="ctr"/>
          <a:lstStyle/>
          <a:p>
            <a:pPr marL="0" indent="0" algn="r">
              <a:buNone/>
            </a:pPr>
            <a:r>
              <a:rPr lang="en-US" sz="1300" b="1" dirty="0">
                <a:solidFill>
                  <a:srgbClr val="C9962B"/>
                </a:solidFill>
                <a:latin typeface="Calibri" pitchFamily="34" charset="0"/>
                <a:ea typeface="Calibri" pitchFamily="34" charset="-122"/>
                <a:cs typeface="Calibri" pitchFamily="34" charset="-120"/>
              </a:rPr>
              <a:t>13 min</a:t>
            </a:r>
            <a:endParaRPr lang="en-US" sz="1300" dirty="0"/>
          </a:p>
        </p:txBody>
      </p:sp>
      <p:sp>
        <p:nvSpPr>
          <p:cNvPr id="28" name="Shape 26"/>
          <p:cNvSpPr/>
          <p:nvPr/>
        </p:nvSpPr>
        <p:spPr>
          <a:xfrm>
            <a:off x="594360" y="4498848"/>
            <a:ext cx="11000232" cy="658368"/>
          </a:xfrm>
          <a:prstGeom prst="roundRect">
            <a:avLst>
              <a:gd name="adj" fmla="val 8333"/>
            </a:avLst>
          </a:prstGeom>
          <a:solidFill>
            <a:srgbClr val="F1F7F4"/>
          </a:solidFill>
          <a:ln w="12700">
            <a:solidFill>
              <a:srgbClr val="D8F3DC"/>
            </a:solidFill>
            <a:prstDash val="solid"/>
          </a:ln>
        </p:spPr>
        <p:txBody>
          <a:bodyPr/>
          <a:lstStyle/>
          <a:p>
            <a:endParaRPr lang="en-US"/>
          </a:p>
        </p:txBody>
      </p:sp>
      <p:sp>
        <p:nvSpPr>
          <p:cNvPr id="29" name="Shape 27"/>
          <p:cNvSpPr/>
          <p:nvPr/>
        </p:nvSpPr>
        <p:spPr>
          <a:xfrm>
            <a:off x="795528" y="4590288"/>
            <a:ext cx="475488" cy="475488"/>
          </a:xfrm>
          <a:prstGeom prst="ellipse">
            <a:avLst/>
          </a:prstGeom>
          <a:solidFill>
            <a:srgbClr val="2D6A4F"/>
          </a:solidFill>
          <a:ln w="12700">
            <a:solidFill>
              <a:srgbClr val="2D6A4F"/>
            </a:solidFill>
            <a:prstDash val="solid"/>
          </a:ln>
        </p:spPr>
        <p:txBody>
          <a:bodyPr/>
          <a:lstStyle/>
          <a:p>
            <a:endParaRPr lang="en-US"/>
          </a:p>
        </p:txBody>
      </p:sp>
      <p:sp>
        <p:nvSpPr>
          <p:cNvPr id="30" name="Text 28"/>
          <p:cNvSpPr/>
          <p:nvPr/>
        </p:nvSpPr>
        <p:spPr>
          <a:xfrm>
            <a:off x="795528" y="4590288"/>
            <a:ext cx="475488" cy="47548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5</a:t>
            </a:r>
            <a:endParaRPr lang="en-US" sz="1600" dirty="0"/>
          </a:p>
        </p:txBody>
      </p:sp>
      <p:sp>
        <p:nvSpPr>
          <p:cNvPr id="31" name="Text 29"/>
          <p:cNvSpPr/>
          <p:nvPr/>
        </p:nvSpPr>
        <p:spPr>
          <a:xfrm>
            <a:off x="1453896" y="4581144"/>
            <a:ext cx="3931920" cy="274320"/>
          </a:xfrm>
          <a:prstGeom prst="rect">
            <a:avLst/>
          </a:prstGeom>
          <a:noFill/>
          <a:ln/>
        </p:spPr>
        <p:txBody>
          <a:bodyPr wrap="square" lIns="0" tIns="0" rIns="0" bIns="0" rtlCol="0" anchor="ctr"/>
          <a:lstStyle/>
          <a:p>
            <a:pPr marL="0" indent="0">
              <a:buNone/>
            </a:pPr>
            <a:r>
              <a:rPr lang="en-US" sz="1450" b="1" dirty="0">
                <a:solidFill>
                  <a:srgbClr val="1B4332"/>
                </a:solidFill>
                <a:latin typeface="Calibri" pitchFamily="34" charset="0"/>
                <a:ea typeface="Calibri" pitchFamily="34" charset="-122"/>
                <a:cs typeface="Calibri" pitchFamily="34" charset="-120"/>
              </a:rPr>
              <a:t>How to use it</a:t>
            </a:r>
            <a:endParaRPr lang="en-US" sz="1450" dirty="0"/>
          </a:p>
        </p:txBody>
      </p:sp>
      <p:sp>
        <p:nvSpPr>
          <p:cNvPr id="32" name="Text 30"/>
          <p:cNvSpPr/>
          <p:nvPr/>
        </p:nvSpPr>
        <p:spPr>
          <a:xfrm>
            <a:off x="1453896" y="4846320"/>
            <a:ext cx="7680960" cy="256032"/>
          </a:xfrm>
          <a:prstGeom prst="rect">
            <a:avLst/>
          </a:prstGeom>
          <a:noFill/>
          <a:ln/>
        </p:spPr>
        <p:txBody>
          <a:bodyPr wrap="square" lIns="0" tIns="0" rIns="0" bIns="0" rtlCol="0" anchor="ctr"/>
          <a:lstStyle/>
          <a:p>
            <a:pPr marL="0" indent="0">
              <a:buNone/>
            </a:pPr>
            <a:r>
              <a:rPr lang="en-US" sz="1200" dirty="0">
                <a:solidFill>
                  <a:srgbClr val="5A6B63"/>
                </a:solidFill>
                <a:latin typeface="Calibri" pitchFamily="34" charset="0"/>
                <a:ea typeface="Calibri" pitchFamily="34" charset="-122"/>
                <a:cs typeface="Calibri" pitchFamily="34" charset="-120"/>
              </a:rPr>
              <a:t>Three worked examples and the rules of the road.</a:t>
            </a:r>
            <a:endParaRPr lang="en-US" sz="1200" dirty="0"/>
          </a:p>
        </p:txBody>
      </p:sp>
      <p:sp>
        <p:nvSpPr>
          <p:cNvPr id="33" name="Text 31"/>
          <p:cNvSpPr/>
          <p:nvPr/>
        </p:nvSpPr>
        <p:spPr>
          <a:xfrm>
            <a:off x="10515600" y="4681728"/>
            <a:ext cx="1097280" cy="292608"/>
          </a:xfrm>
          <a:prstGeom prst="rect">
            <a:avLst/>
          </a:prstGeom>
          <a:noFill/>
          <a:ln/>
        </p:spPr>
        <p:txBody>
          <a:bodyPr wrap="square" lIns="0" tIns="0" rIns="0" bIns="0" rtlCol="0" anchor="ctr"/>
          <a:lstStyle/>
          <a:p>
            <a:pPr marL="0" indent="0" algn="r">
              <a:buNone/>
            </a:pPr>
            <a:r>
              <a:rPr lang="en-US" sz="1300" b="1" dirty="0">
                <a:solidFill>
                  <a:srgbClr val="C9962B"/>
                </a:solidFill>
                <a:latin typeface="Calibri" pitchFamily="34" charset="0"/>
                <a:ea typeface="Calibri" pitchFamily="34" charset="-122"/>
                <a:cs typeface="Calibri" pitchFamily="34" charset="-120"/>
              </a:rPr>
              <a:t>11 min</a:t>
            </a:r>
            <a:endParaRPr lang="en-US" sz="1300" dirty="0"/>
          </a:p>
        </p:txBody>
      </p:sp>
      <p:sp>
        <p:nvSpPr>
          <p:cNvPr id="34" name="Shape 32"/>
          <p:cNvSpPr/>
          <p:nvPr/>
        </p:nvSpPr>
        <p:spPr>
          <a:xfrm>
            <a:off x="594360" y="5230368"/>
            <a:ext cx="11000232" cy="658368"/>
          </a:xfrm>
          <a:prstGeom prst="roundRect">
            <a:avLst>
              <a:gd name="adj" fmla="val 8333"/>
            </a:avLst>
          </a:prstGeom>
          <a:solidFill>
            <a:srgbClr val="FFFFFF"/>
          </a:solidFill>
          <a:ln w="12700">
            <a:solidFill>
              <a:srgbClr val="D8F3DC"/>
            </a:solidFill>
            <a:prstDash val="solid"/>
          </a:ln>
        </p:spPr>
        <p:txBody>
          <a:bodyPr/>
          <a:lstStyle/>
          <a:p>
            <a:endParaRPr lang="en-US"/>
          </a:p>
        </p:txBody>
      </p:sp>
      <p:sp>
        <p:nvSpPr>
          <p:cNvPr id="35" name="Shape 33"/>
          <p:cNvSpPr/>
          <p:nvPr/>
        </p:nvSpPr>
        <p:spPr>
          <a:xfrm>
            <a:off x="795528" y="5321808"/>
            <a:ext cx="475488" cy="475488"/>
          </a:xfrm>
          <a:prstGeom prst="ellipse">
            <a:avLst/>
          </a:prstGeom>
          <a:solidFill>
            <a:srgbClr val="2D6A4F"/>
          </a:solidFill>
          <a:ln w="12700">
            <a:solidFill>
              <a:srgbClr val="2D6A4F"/>
            </a:solidFill>
            <a:prstDash val="solid"/>
          </a:ln>
        </p:spPr>
        <p:txBody>
          <a:bodyPr/>
          <a:lstStyle/>
          <a:p>
            <a:endParaRPr lang="en-US"/>
          </a:p>
        </p:txBody>
      </p:sp>
      <p:sp>
        <p:nvSpPr>
          <p:cNvPr id="36" name="Text 34"/>
          <p:cNvSpPr/>
          <p:nvPr/>
        </p:nvSpPr>
        <p:spPr>
          <a:xfrm>
            <a:off x="795528" y="5321808"/>
            <a:ext cx="475488" cy="475488"/>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6</a:t>
            </a:r>
            <a:endParaRPr lang="en-US" sz="1600" dirty="0"/>
          </a:p>
        </p:txBody>
      </p:sp>
      <p:sp>
        <p:nvSpPr>
          <p:cNvPr id="37" name="Text 35"/>
          <p:cNvSpPr/>
          <p:nvPr/>
        </p:nvSpPr>
        <p:spPr>
          <a:xfrm>
            <a:off x="1453896" y="5312664"/>
            <a:ext cx="3931920" cy="274320"/>
          </a:xfrm>
          <a:prstGeom prst="rect">
            <a:avLst/>
          </a:prstGeom>
          <a:noFill/>
          <a:ln/>
        </p:spPr>
        <p:txBody>
          <a:bodyPr wrap="square" lIns="0" tIns="0" rIns="0" bIns="0" rtlCol="0" anchor="ctr"/>
          <a:lstStyle/>
          <a:p>
            <a:pPr marL="0" indent="0">
              <a:buNone/>
            </a:pPr>
            <a:r>
              <a:rPr lang="en-US" sz="1450" b="1" dirty="0">
                <a:solidFill>
                  <a:srgbClr val="1B4332"/>
                </a:solidFill>
                <a:latin typeface="Calibri" pitchFamily="34" charset="0"/>
                <a:ea typeface="Calibri" pitchFamily="34" charset="-122"/>
                <a:cs typeface="Calibri" pitchFamily="34" charset="-120"/>
              </a:rPr>
              <a:t>Discussion</a:t>
            </a:r>
            <a:endParaRPr lang="en-US" sz="1450" dirty="0"/>
          </a:p>
        </p:txBody>
      </p:sp>
      <p:sp>
        <p:nvSpPr>
          <p:cNvPr id="38" name="Text 36"/>
          <p:cNvSpPr/>
          <p:nvPr/>
        </p:nvSpPr>
        <p:spPr>
          <a:xfrm>
            <a:off x="1453896" y="5577840"/>
            <a:ext cx="7680960" cy="256032"/>
          </a:xfrm>
          <a:prstGeom prst="rect">
            <a:avLst/>
          </a:prstGeom>
          <a:noFill/>
          <a:ln/>
        </p:spPr>
        <p:txBody>
          <a:bodyPr wrap="square" lIns="0" tIns="0" rIns="0" bIns="0" rtlCol="0" anchor="ctr"/>
          <a:lstStyle/>
          <a:p>
            <a:pPr marL="0" indent="0">
              <a:buNone/>
            </a:pPr>
            <a:r>
              <a:rPr lang="en-US" sz="1200" dirty="0">
                <a:solidFill>
                  <a:srgbClr val="5A6B63"/>
                </a:solidFill>
                <a:latin typeface="Calibri" pitchFamily="34" charset="0"/>
                <a:ea typeface="Calibri" pitchFamily="34" charset="-122"/>
                <a:cs typeface="Calibri" pitchFamily="34" charset="-120"/>
              </a:rPr>
              <a:t>Your questions, and what we still owe you.</a:t>
            </a:r>
            <a:endParaRPr lang="en-US" sz="1200" dirty="0"/>
          </a:p>
        </p:txBody>
      </p:sp>
      <p:sp>
        <p:nvSpPr>
          <p:cNvPr id="39" name="Text 37"/>
          <p:cNvSpPr/>
          <p:nvPr/>
        </p:nvSpPr>
        <p:spPr>
          <a:xfrm>
            <a:off x="10515600" y="5413248"/>
            <a:ext cx="1097280" cy="292608"/>
          </a:xfrm>
          <a:prstGeom prst="rect">
            <a:avLst/>
          </a:prstGeom>
          <a:noFill/>
          <a:ln/>
        </p:spPr>
        <p:txBody>
          <a:bodyPr wrap="square" lIns="0" tIns="0" rIns="0" bIns="0" rtlCol="0" anchor="ctr"/>
          <a:lstStyle/>
          <a:p>
            <a:pPr marL="0" indent="0" algn="r">
              <a:buNone/>
            </a:pPr>
            <a:r>
              <a:rPr lang="en-US" sz="1300" b="1" dirty="0">
                <a:solidFill>
                  <a:srgbClr val="C9962B"/>
                </a:solidFill>
                <a:latin typeface="Calibri" pitchFamily="34" charset="0"/>
                <a:ea typeface="Calibri" pitchFamily="34" charset="-122"/>
                <a:cs typeface="Calibri" pitchFamily="34" charset="-120"/>
              </a:rPr>
              <a:t>12 min</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60" normalizeH="0" baseline="0" noProof="0" dirty="0">
                <a:ln>
                  <a:noFill/>
                </a:ln>
                <a:solidFill>
                  <a:srgbClr val="C9962B"/>
                </a:solidFill>
                <a:effectLst/>
                <a:uLnTx/>
                <a:uFillTx/>
                <a:latin typeface="Calibri" pitchFamily="34" charset="0"/>
                <a:ea typeface="Calibri" pitchFamily="34" charset="-122"/>
                <a:cs typeface="Calibri" pitchFamily="34" charset="-120"/>
              </a:rPr>
              <a:t>BOUNDARIES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94360" y="713232"/>
            <a:ext cx="11000232" cy="621792"/>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What this grid is not</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94360" y="1572768"/>
            <a:ext cx="5362956" cy="1920240"/>
          </a:xfrm>
          <a:prstGeom prst="roundRect">
            <a:avLst>
              <a:gd name="adj" fmla="val 2857"/>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50392" y="1828800"/>
            <a:ext cx="457200" cy="457200"/>
          </a:xfrm>
          <a:prstGeom prst="ellipse">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850392" y="1828800"/>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435608" y="1810512"/>
            <a:ext cx="4265676" cy="5120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Not a case valuation for clients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850392" y="2432304"/>
            <a:ext cx="4850892" cy="87782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These figures describe aggregate benefit for reporting purposes. Never quote them to a client as the value of their case.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6231636" y="1572768"/>
            <a:ext cx="5362956" cy="1920240"/>
          </a:xfrm>
          <a:prstGeom prst="roundRect">
            <a:avLst>
              <a:gd name="adj" fmla="val 2857"/>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8"/>
          <p:cNvSpPr/>
          <p:nvPr/>
        </p:nvSpPr>
        <p:spPr>
          <a:xfrm>
            <a:off x="6487668" y="1828800"/>
            <a:ext cx="457200" cy="457200"/>
          </a:xfrm>
          <a:prstGeom prst="ellipse">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6487668" y="1828800"/>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7072884" y="1810512"/>
            <a:ext cx="4265676" cy="5120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Not a fee calculation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6487668" y="2432304"/>
            <a:ext cx="4850892" cy="87782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The 33% estimates fees the client avoided — not fees we charged, could charge, or would ever seek.</a:t>
            </a:r>
          </a:p>
        </p:txBody>
      </p:sp>
      <p:sp>
        <p:nvSpPr>
          <p:cNvPr id="14" name="Shape 12"/>
          <p:cNvSpPr/>
          <p:nvPr/>
        </p:nvSpPr>
        <p:spPr>
          <a:xfrm>
            <a:off x="594360" y="3657600"/>
            <a:ext cx="5362956" cy="1920240"/>
          </a:xfrm>
          <a:prstGeom prst="roundRect">
            <a:avLst>
              <a:gd name="adj" fmla="val 2857"/>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3"/>
          <p:cNvSpPr/>
          <p:nvPr/>
        </p:nvSpPr>
        <p:spPr>
          <a:xfrm>
            <a:off x="850392" y="3913632"/>
            <a:ext cx="457200" cy="457200"/>
          </a:xfrm>
          <a:prstGeom prst="ellipse">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p:cNvSpPr/>
          <p:nvPr/>
        </p:nvSpPr>
        <p:spPr>
          <a:xfrm>
            <a:off x="850392" y="3913632"/>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1435608" y="3895344"/>
            <a:ext cx="4265676" cy="5120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Not a substitute for case reporting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850392" y="4517136"/>
            <a:ext cx="4850892" cy="87782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Case counts, closure codes, and funder-specific service categories are all unchanged.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6231636" y="3657600"/>
            <a:ext cx="5362956" cy="1920240"/>
          </a:xfrm>
          <a:prstGeom prst="roundRect">
            <a:avLst>
              <a:gd name="adj" fmla="val 2857"/>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6487668" y="3913632"/>
            <a:ext cx="457200" cy="457200"/>
          </a:xfrm>
          <a:prstGeom prst="ellipse">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6487668" y="3913632"/>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7072884" y="3895344"/>
            <a:ext cx="4265676" cy="5120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Not a staff performance measure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6487668" y="4517136"/>
            <a:ext cx="4850892" cy="87782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Practice areas produce very different figures for equally skilled work. Do not rank people on this axis.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60" normalizeH="0" baseline="0" noProof="0" dirty="0">
                <a:ln>
                  <a:noFill/>
                </a:ln>
                <a:solidFill>
                  <a:srgbClr val="C9962B"/>
                </a:solidFill>
                <a:effectLst/>
                <a:uLnTx/>
                <a:uFillTx/>
                <a:latin typeface="Calibri" pitchFamily="34" charset="0"/>
                <a:ea typeface="Calibri" pitchFamily="34" charset="-122"/>
                <a:cs typeface="Calibri" pitchFamily="34" charset="-120"/>
              </a:rPr>
              <a:t>SECTION 6</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94360" y="713232"/>
            <a:ext cx="11000232" cy="621792"/>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What happens next</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94360" y="1572768"/>
            <a:ext cx="11000232" cy="841248"/>
          </a:xfrm>
          <a:prstGeom prst="roundRect">
            <a:avLst>
              <a:gd name="adj" fmla="val 6522"/>
            </a:avLst>
          </a:prstGeom>
          <a:solidFill>
            <a:srgbClr val="1B4332"/>
          </a:solidFill>
          <a:ln w="12700">
            <a:solidFill>
              <a:srgbClr val="1B433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850392" y="1572768"/>
            <a:ext cx="1280160"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C9962B"/>
                </a:solidFill>
                <a:effectLst/>
                <a:uLnTx/>
                <a:uFillTx/>
                <a:latin typeface="Calibri" pitchFamily="34" charset="0"/>
                <a:ea typeface="Calibri" pitchFamily="34" charset="-122"/>
                <a:cs typeface="Calibri" pitchFamily="34" charset="-120"/>
              </a:rPr>
              <a:t>NOW</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2295144" y="1572768"/>
            <a:ext cx="3017520"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The grid is adopted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5458968" y="1572768"/>
            <a:ext cx="5879592"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This is 2026 version. Use it for outcomes for cases closed this year. Yes – please do revisit cases you’ve already closed this year.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594360" y="2487168"/>
            <a:ext cx="11000232" cy="841248"/>
          </a:xfrm>
          <a:prstGeom prst="roundRect">
            <a:avLst>
              <a:gd name="adj" fmla="val 6522"/>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850392" y="2487168"/>
            <a:ext cx="1280160"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C9962B"/>
                </a:solidFill>
                <a:effectLst/>
                <a:uLnTx/>
                <a:uFillTx/>
                <a:latin typeface="Calibri" pitchFamily="34" charset="0"/>
                <a:ea typeface="Calibri" pitchFamily="34" charset="-122"/>
                <a:cs typeface="Calibri" pitchFamily="34" charset="-120"/>
              </a:rPr>
              <a:t>NEXT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2295144" y="2487168"/>
            <a:ext cx="3017520"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Office-level training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5458968" y="2487168"/>
            <a:ext cx="5879592"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Walk your handlers through the rows that apply to their practice areas, using today’s examples.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594360" y="3401568"/>
            <a:ext cx="11000232" cy="841248"/>
          </a:xfrm>
          <a:prstGeom prst="roundRect">
            <a:avLst>
              <a:gd name="adj" fmla="val 6522"/>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850392" y="3401568"/>
            <a:ext cx="1280160"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C9962B"/>
                </a:solidFill>
                <a:effectLst/>
                <a:uLnTx/>
                <a:uFillTx/>
                <a:latin typeface="Calibri" pitchFamily="34" charset="0"/>
                <a:ea typeface="Calibri" pitchFamily="34" charset="-122"/>
                <a:cs typeface="Calibri" pitchFamily="34" charset="-120"/>
              </a:rPr>
              <a:t>THEN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2295144" y="3401568"/>
            <a:ext cx="3017520"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System configuration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5458968" y="3401568"/>
            <a:ext cx="5879592"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Confirm how the four columns map into your system, and that the multiplication is applied exactly once.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594360" y="4315968"/>
            <a:ext cx="11000232" cy="841248"/>
          </a:xfrm>
          <a:prstGeom prst="roundRect">
            <a:avLst>
              <a:gd name="adj" fmla="val 6522"/>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850392" y="4315968"/>
            <a:ext cx="1280160"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C9962B"/>
                </a:solidFill>
                <a:effectLst/>
                <a:uLnTx/>
                <a:uFillTx/>
                <a:latin typeface="Calibri" pitchFamily="34" charset="0"/>
                <a:ea typeface="Calibri" pitchFamily="34" charset="-122"/>
                <a:cs typeface="Calibri" pitchFamily="34" charset="-120"/>
              </a:rPr>
              <a:t>ONGOING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2295144" y="4315968"/>
            <a:ext cx="3017520"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Scheduled maintenance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5458968" y="4315968"/>
            <a:ext cx="5879592" cy="8412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TennCare, Medicare, and fair market rent figures get refreshed. New rows added as sourcing allows.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594360" y="5285232"/>
            <a:ext cx="11000232" cy="1024128"/>
          </a:xfrm>
          <a:prstGeom prst="roundRect">
            <a:avLst>
              <a:gd name="adj" fmla="val 5357"/>
            </a:avLst>
          </a:prstGeom>
          <a:solidFill>
            <a:srgbClr val="D8F3DC"/>
          </a:solidFill>
          <a:ln w="19050">
            <a:solidFill>
              <a:srgbClr val="2D6A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868680" y="5376672"/>
            <a:ext cx="10451592"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10" normalizeH="0" baseline="0" noProof="0" dirty="0">
                <a:ln>
                  <a:noFill/>
                </a:ln>
                <a:solidFill>
                  <a:srgbClr val="1B4332"/>
                </a:solidFill>
                <a:effectLst/>
                <a:uLnTx/>
                <a:uFillTx/>
                <a:latin typeface="Calibri" pitchFamily="34" charset="0"/>
                <a:ea typeface="Calibri" pitchFamily="34" charset="-122"/>
                <a:cs typeface="Calibri" pitchFamily="34" charset="-120"/>
              </a:rPr>
              <a:t>WHAT WE ARE ASKING EACH OFFICE TO DO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868680" y="5650992"/>
            <a:ext cx="10415016" cy="493776"/>
          </a:xfrm>
          <a:prstGeom prst="rect">
            <a:avLst/>
          </a:prstGeom>
          <a:noFill/>
          <a:ln/>
        </p:spPr>
        <p:txBody>
          <a:bodyPr wrap="square" lIns="0" tIns="0" rIns="0" bIns="0" rtlCol="0" anchor="t"/>
          <a:lstStyle/>
          <a:p>
            <a:pPr marL="342900" marR="0" lvl="0" indent="-342900" algn="l" defTabSz="914400" rtl="0" eaLnBrk="1" fontAlgn="auto" latinLnBrk="0" hangingPunct="1">
              <a:lnSpc>
                <a:spcPct val="100000"/>
              </a:lnSpc>
              <a:spcBef>
                <a:spcPts val="0"/>
              </a:spcBef>
              <a:spcAft>
                <a:spcPts val="300"/>
              </a:spcAft>
              <a:buClrTx/>
              <a:buSzPct val="100000"/>
              <a:buFontTx/>
              <a:buChar char="•"/>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Send hard cases to the workgroup instead of solving them locally. Local fixes are how we fragmented before.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p:cNvGrpSpPr/>
        <p:nvPr/>
      </p:nvGrpSpPr>
      <p:grpSpPr>
        <a:xfrm>
          <a:off x="0" y="0"/>
          <a:ext cx="0" cy="0"/>
          <a:chOff x="0" y="0"/>
          <a:chExt cx="0" cy="0"/>
        </a:xfrm>
      </p:grpSpPr>
      <p:sp>
        <p:nvSpPr>
          <p:cNvPr id="2" name="Shape 0"/>
          <p:cNvSpPr/>
          <p:nvPr/>
        </p:nvSpPr>
        <p:spPr>
          <a:xfrm>
            <a:off x="9144000" y="-1097280"/>
            <a:ext cx="4572000" cy="4572000"/>
          </a:xfrm>
          <a:prstGeom prst="ellipse">
            <a:avLst/>
          </a:prstGeom>
          <a:solidFill>
            <a:srgbClr val="2D6A4F">
              <a:alpha val="42000"/>
            </a:srgbClr>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1097280" y="4206240"/>
            <a:ext cx="3474720" cy="3474720"/>
          </a:xfrm>
          <a:prstGeom prst="ellipse">
            <a:avLst/>
          </a:prstGeom>
          <a:solidFill>
            <a:srgbClr val="74C69D">
              <a:alpha val="20000"/>
            </a:srgbClr>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594360" y="1188720"/>
            <a:ext cx="11000232"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80" normalizeH="0" baseline="0" noProof="0" dirty="0">
                <a:ln>
                  <a:noFill/>
                </a:ln>
                <a:solidFill>
                  <a:srgbClr val="C9962B"/>
                </a:solidFill>
                <a:effectLst/>
                <a:uLnTx/>
                <a:uFillTx/>
                <a:latin typeface="Calibri" pitchFamily="34" charset="0"/>
                <a:ea typeface="Calibri" pitchFamily="34" charset="-122"/>
                <a:cs typeface="Calibri" pitchFamily="34" charset="-120"/>
              </a:rPr>
              <a:t>DISCUSSION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594360" y="1591056"/>
            <a:ext cx="8961120" cy="1463040"/>
          </a:xfrm>
          <a:prstGeom prst="rect">
            <a:avLst/>
          </a:prstGeom>
          <a:noFill/>
          <a:ln/>
        </p:spPr>
        <p:txBody>
          <a:bodyPr wrap="square" lIns="0" tIns="0" rIns="0" bIns="0" rtlCol="0" anchor="ctr"/>
          <a:lstStyle/>
          <a:p>
            <a:pPr marL="0" marR="0" lvl="0" indent="0" algn="l" defTabSz="914400" rtl="0" eaLnBrk="1" fontAlgn="auto" latinLnBrk="0" hangingPunct="1">
              <a:lnSpc>
                <a:spcPts val="46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Where does this break</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46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for your practice?</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94360" y="3218688"/>
            <a:ext cx="10058400"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We want the cases that do not fit. Those are what the next version is built from.</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94360" y="3877056"/>
            <a:ext cx="9875520" cy="621792"/>
          </a:xfrm>
          <a:prstGeom prst="roundRect">
            <a:avLst>
              <a:gd name="adj" fmla="val 7353"/>
            </a:avLst>
          </a:prstGeom>
          <a:solidFill>
            <a:srgbClr val="2D6A4F"/>
          </a:solidFill>
          <a:ln w="12700">
            <a:solidFill>
              <a:srgbClr val="74C69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77240" y="3986784"/>
            <a:ext cx="402336" cy="402336"/>
          </a:xfrm>
          <a:prstGeom prst="ellipse">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77240" y="3986784"/>
            <a:ext cx="402336"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62456" y="3877056"/>
            <a:ext cx="886968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Which rows in your highest-volume practice areas feel wrong or missing?</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94360" y="4608576"/>
            <a:ext cx="9875520" cy="621792"/>
          </a:xfrm>
          <a:prstGeom prst="roundRect">
            <a:avLst>
              <a:gd name="adj" fmla="val 7353"/>
            </a:avLst>
          </a:prstGeom>
          <a:solidFill>
            <a:srgbClr val="2D6A4F"/>
          </a:solidFill>
          <a:ln w="12700">
            <a:solidFill>
              <a:srgbClr val="74C69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77240" y="4718304"/>
            <a:ext cx="402336" cy="402336"/>
          </a:xfrm>
          <a:prstGeom prst="ellipse">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77240" y="4718304"/>
            <a:ext cx="402336"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62456" y="4608576"/>
            <a:ext cx="886968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Where will your case handlers get stuck in the first month?</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94360" y="5340096"/>
            <a:ext cx="9875520" cy="621792"/>
          </a:xfrm>
          <a:prstGeom prst="roundRect">
            <a:avLst>
              <a:gd name="adj" fmla="val 7353"/>
            </a:avLst>
          </a:prstGeom>
          <a:solidFill>
            <a:srgbClr val="2D6A4F"/>
          </a:solidFill>
          <a:ln w="12700">
            <a:solidFill>
              <a:srgbClr val="74C69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77240" y="5449824"/>
            <a:ext cx="402336" cy="402336"/>
          </a:xfrm>
          <a:prstGeom prst="ellipse">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77240" y="5449824"/>
            <a:ext cx="402336"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62456" y="5340096"/>
            <a:ext cx="886968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What does your system need in order to capture all four columns?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60" normalizeH="0" baseline="0" noProof="0" dirty="0">
                <a:ln>
                  <a:noFill/>
                </a:ln>
                <a:solidFill>
                  <a:srgbClr val="C9962B"/>
                </a:solidFill>
                <a:effectLst/>
                <a:uLnTx/>
                <a:uFillTx/>
                <a:latin typeface="Calibri" pitchFamily="34" charset="0"/>
                <a:ea typeface="Calibri" pitchFamily="34" charset="-122"/>
                <a:cs typeface="Calibri" pitchFamily="34" charset="-120"/>
              </a:rPr>
              <a:t>QUESTIONS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94360" y="713232"/>
            <a:ext cx="11000232" cy="64008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What else do you need answered?</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594360" y="1426464"/>
            <a:ext cx="11000232" cy="36576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The floor is open. If it helps, these are the four we hear most often.</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594360" y="1975104"/>
            <a:ext cx="5362956" cy="1426464"/>
          </a:xfrm>
          <a:prstGeom prst="roundRect">
            <a:avLst>
              <a:gd name="adj" fmla="val 3846"/>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868680" y="2194560"/>
            <a:ext cx="4814316" cy="54864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“Aren’t we underselling our impact?”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868680" y="2798064"/>
            <a:ext cx="4814316"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Yes — deliberately. A smaller number we never have to retract beats a larger one we cannot defend.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6231636" y="1975104"/>
            <a:ext cx="5362956" cy="1426464"/>
          </a:xfrm>
          <a:prstGeom prst="roundRect">
            <a:avLst>
              <a:gd name="adj" fmla="val 3846"/>
            </a:avLst>
          </a:prstGeom>
          <a:solidFill>
            <a:srgbClr val="FFFFFF"/>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6505956" y="2194560"/>
            <a:ext cx="4814316" cy="54864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“Why 33% and not 30%?”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6505956" y="2798064"/>
            <a:ext cx="4814316"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It is a recognized convention within a narrow published range, and the grid labels it as one.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94360" y="3547872"/>
            <a:ext cx="5362956" cy="1426464"/>
          </a:xfrm>
          <a:prstGeom prst="roundRect">
            <a:avLst>
              <a:gd name="adj" fmla="val 3846"/>
            </a:avLst>
          </a:prstGeom>
          <a:solidFill>
            <a:srgbClr val="F1F7F4"/>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868680" y="3767328"/>
            <a:ext cx="4814316" cy="54864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“Will this be used to evaluate my staff?”</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868680" y="4370832"/>
            <a:ext cx="4814316"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No. Practice areas produce very different figures for equally skilled work.</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6231636" y="3547872"/>
            <a:ext cx="5362956" cy="1426464"/>
          </a:xfrm>
          <a:prstGeom prst="roundRect">
            <a:avLst>
              <a:gd name="adj" fmla="val 3846"/>
            </a:avLst>
          </a:prstGeom>
          <a:solidFill>
            <a:srgbClr val="FFFFFF"/>
          </a:solidFill>
          <a:ln w="12700">
            <a:solidFill>
              <a:srgbClr val="C9D2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6505956" y="3767328"/>
            <a:ext cx="4814316" cy="54864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“What about DV, wills, and driver’s licenses?”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6505956" y="4370832"/>
            <a:ext cx="4814316" cy="49377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Known gaps. The workgroup is active on them, and today’s discussion feeds that work.</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594360" y="5193792"/>
            <a:ext cx="11000232" cy="749808"/>
          </a:xfrm>
          <a:prstGeom prst="roundRect">
            <a:avLst>
              <a:gd name="adj" fmla="val 7317"/>
            </a:avLst>
          </a:prstGeom>
          <a:solidFill>
            <a:srgbClr val="D8F3DC"/>
          </a:solidFill>
          <a:ln w="19050">
            <a:solidFill>
              <a:srgbClr val="2D6A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6"/>
          <p:cNvSpPr/>
          <p:nvPr/>
        </p:nvSpPr>
        <p:spPr>
          <a:xfrm>
            <a:off x="868680" y="5193792"/>
            <a:ext cx="10451592" cy="7498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If we do not get to your question today, send it to any of us — contact information on the next slide. Do not solve it locally.</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p:cNvGrpSpPr/>
        <p:nvPr/>
      </p:nvGrpSpPr>
      <p:grpSpPr>
        <a:xfrm>
          <a:off x="0" y="0"/>
          <a:ext cx="0" cy="0"/>
          <a:chOff x="0" y="0"/>
          <a:chExt cx="0" cy="0"/>
        </a:xfrm>
      </p:grpSpPr>
      <p:sp>
        <p:nvSpPr>
          <p:cNvPr id="2" name="Shape 0"/>
          <p:cNvSpPr/>
          <p:nvPr/>
        </p:nvSpPr>
        <p:spPr>
          <a:xfrm>
            <a:off x="9692640" y="-1463040"/>
            <a:ext cx="4754880" cy="4754880"/>
          </a:xfrm>
          <a:prstGeom prst="ellipse">
            <a:avLst/>
          </a:prstGeom>
          <a:solidFill>
            <a:srgbClr val="2D6A4F">
              <a:alpha val="45000"/>
            </a:srgbClr>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1280160" y="4389120"/>
            <a:ext cx="3291840" cy="3291840"/>
          </a:xfrm>
          <a:prstGeom prst="ellipse">
            <a:avLst/>
          </a:prstGeom>
          <a:solidFill>
            <a:srgbClr val="74C69D">
              <a:alpha val="20000"/>
            </a:srgbClr>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594360" y="420624"/>
            <a:ext cx="11000232"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80" normalizeH="0" baseline="0" noProof="0" dirty="0">
                <a:ln>
                  <a:noFill/>
                </a:ln>
                <a:solidFill>
                  <a:srgbClr val="C9962B"/>
                </a:solidFill>
                <a:effectLst/>
                <a:uLnTx/>
                <a:uFillTx/>
                <a:latin typeface="Calibri" pitchFamily="34" charset="0"/>
                <a:ea typeface="Calibri" pitchFamily="34" charset="-122"/>
                <a:cs typeface="Calibri" pitchFamily="34" charset="-120"/>
              </a:rPr>
              <a:t>THANK YOU</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594360" y="768096"/>
            <a:ext cx="11000232" cy="69494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The Economic Benefits Workgroup</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94360" y="1517904"/>
            <a:ext cx="11000232" cy="36576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Bring us the cases that do not fit. That is how the next version gets built.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94360" y="2048256"/>
            <a:ext cx="3483864" cy="2249424"/>
          </a:xfrm>
          <a:prstGeom prst="roundRect">
            <a:avLst>
              <a:gd name="adj" fmla="val 2439"/>
            </a:avLst>
          </a:prstGeom>
          <a:solidFill>
            <a:srgbClr val="2D6A4F"/>
          </a:solidFill>
          <a:ln w="12700">
            <a:solidFill>
              <a:srgbClr val="74C69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850392" y="2194560"/>
            <a:ext cx="2971800" cy="566928"/>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80" normalizeH="0" baseline="0" noProof="0" dirty="0">
                <a:ln>
                  <a:noFill/>
                </a:ln>
                <a:solidFill>
                  <a:srgbClr val="C9962B"/>
                </a:solidFill>
                <a:effectLst/>
                <a:uLnTx/>
                <a:uFillTx/>
                <a:latin typeface="Calibri" pitchFamily="34" charset="0"/>
                <a:ea typeface="Calibri" pitchFamily="34" charset="-122"/>
                <a:cs typeface="Calibri" pitchFamily="34" charset="-120"/>
              </a:rPr>
              <a:t>LEGAL AID SOCIETY OF MIDDLE TENNESSEE &amp; THE CUMBERLANDS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850392" y="2871216"/>
            <a:ext cx="29718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Vince Morris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850392" y="3145536"/>
            <a:ext cx="2971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vmorris@las.org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850392" y="3547872"/>
            <a:ext cx="29718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Zac Oswald</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850392" y="3822192"/>
            <a:ext cx="2971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zoswald@las.org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4352544" y="2048256"/>
            <a:ext cx="3483864" cy="2249424"/>
          </a:xfrm>
          <a:prstGeom prst="roundRect">
            <a:avLst>
              <a:gd name="adj" fmla="val 2439"/>
            </a:avLst>
          </a:prstGeom>
          <a:solidFill>
            <a:srgbClr val="2D6A4F"/>
          </a:solidFill>
          <a:ln w="12700">
            <a:solidFill>
              <a:srgbClr val="74C69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p:cNvSpPr/>
          <p:nvPr/>
        </p:nvSpPr>
        <p:spPr>
          <a:xfrm>
            <a:off x="4608576" y="2194560"/>
            <a:ext cx="2971800" cy="566928"/>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80" normalizeH="0" baseline="0" noProof="0" dirty="0">
                <a:ln>
                  <a:noFill/>
                </a:ln>
                <a:solidFill>
                  <a:srgbClr val="C9962B"/>
                </a:solidFill>
                <a:effectLst/>
                <a:uLnTx/>
                <a:uFillTx/>
                <a:latin typeface="Calibri" pitchFamily="34" charset="0"/>
                <a:ea typeface="Calibri" pitchFamily="34" charset="-122"/>
                <a:cs typeface="Calibri" pitchFamily="34" charset="-120"/>
              </a:rPr>
              <a:t>WEST TENNESSEE LEGAL SERVICES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4608576" y="2871216"/>
            <a:ext cx="29718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Vanessa Bullock</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4608576" y="3145536"/>
            <a:ext cx="2971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vanessa@wtls.org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4608576" y="3547872"/>
            <a:ext cx="29718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Caitlin Hakim</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4608576" y="3822192"/>
            <a:ext cx="2971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caitlin@wtls.org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8110728" y="2048256"/>
            <a:ext cx="3483864" cy="2249424"/>
          </a:xfrm>
          <a:prstGeom prst="roundRect">
            <a:avLst>
              <a:gd name="adj" fmla="val 2439"/>
            </a:avLst>
          </a:prstGeom>
          <a:solidFill>
            <a:srgbClr val="2D6A4F"/>
          </a:solidFill>
          <a:ln w="12700">
            <a:solidFill>
              <a:srgbClr val="74C69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8"/>
          <p:cNvSpPr/>
          <p:nvPr/>
        </p:nvSpPr>
        <p:spPr>
          <a:xfrm>
            <a:off x="8366760" y="2194560"/>
            <a:ext cx="2971800" cy="566928"/>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80" normalizeH="0" baseline="0" noProof="0" dirty="0">
                <a:ln>
                  <a:noFill/>
                </a:ln>
                <a:solidFill>
                  <a:srgbClr val="C9962B"/>
                </a:solidFill>
                <a:effectLst/>
                <a:uLnTx/>
                <a:uFillTx/>
                <a:latin typeface="Calibri" pitchFamily="34" charset="0"/>
                <a:ea typeface="Calibri" pitchFamily="34" charset="-122"/>
                <a:cs typeface="Calibri" pitchFamily="34" charset="-120"/>
              </a:rPr>
              <a:t>LEGAL AID OF EAST TENNESSEE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8366760" y="2871216"/>
            <a:ext cx="29718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Charles McDaniel</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8366760" y="3145536"/>
            <a:ext cx="2971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cmcdaniel@laet.org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8366760" y="3547872"/>
            <a:ext cx="29718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Cathy Allshouse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8366760" y="3822192"/>
            <a:ext cx="2971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8F3DC"/>
                </a:solidFill>
                <a:effectLst/>
                <a:uLnTx/>
                <a:uFillTx/>
                <a:latin typeface="Calibri" pitchFamily="34" charset="0"/>
                <a:ea typeface="Calibri" pitchFamily="34" charset="-122"/>
                <a:cs typeface="Calibri" pitchFamily="34" charset="-120"/>
              </a:rPr>
              <a:t>callshouse@laet.org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B4332"/>
        </a:solidFill>
        <a:effectLst/>
      </p:bgPr>
    </p:bg>
    <p:spTree>
      <p:nvGrpSpPr>
        <p:cNvPr id="1" name=""/>
        <p:cNvGrpSpPr/>
        <p:nvPr/>
      </p:nvGrpSpPr>
      <p:grpSpPr>
        <a:xfrm>
          <a:off x="0" y="0"/>
          <a:ext cx="0" cy="0"/>
          <a:chOff x="0" y="0"/>
          <a:chExt cx="0" cy="0"/>
        </a:xfrm>
      </p:grpSpPr>
      <p:sp>
        <p:nvSpPr>
          <p:cNvPr id="2" name="Shape 0"/>
          <p:cNvSpPr/>
          <p:nvPr/>
        </p:nvSpPr>
        <p:spPr>
          <a:xfrm>
            <a:off x="-1280160" y="4023360"/>
            <a:ext cx="4206240" cy="4206240"/>
          </a:xfrm>
          <a:prstGeom prst="ellipse">
            <a:avLst/>
          </a:prstGeom>
          <a:solidFill>
            <a:srgbClr val="2D6A4F">
              <a:alpha val="40000"/>
            </a:srgbClr>
          </a:solidFill>
          <a:ln w="12700">
            <a:solidFill>
              <a:srgbClr val="333333"/>
            </a:solidFill>
            <a:prstDash val="solid"/>
          </a:ln>
        </p:spPr>
        <p:txBody>
          <a:bodyPr/>
          <a:lstStyle/>
          <a:p>
            <a:endParaRPr lang="en-US"/>
          </a:p>
        </p:txBody>
      </p:sp>
      <p:sp>
        <p:nvSpPr>
          <p:cNvPr id="3" name="Text 1"/>
          <p:cNvSpPr/>
          <p:nvPr/>
        </p:nvSpPr>
        <p:spPr>
          <a:xfrm>
            <a:off x="594360" y="658368"/>
            <a:ext cx="11000232" cy="256032"/>
          </a:xfrm>
          <a:prstGeom prst="rect">
            <a:avLst/>
          </a:prstGeom>
          <a:noFill/>
          <a:ln/>
        </p:spPr>
        <p:txBody>
          <a:bodyPr wrap="square" lIns="0" tIns="0" rIns="0" bIns="0" rtlCol="0" anchor="ctr"/>
          <a:lstStyle/>
          <a:p>
            <a:pPr marL="0" indent="0">
              <a:buNone/>
            </a:pPr>
            <a:r>
              <a:rPr lang="en-US" sz="1150" b="1" kern="0" spc="180" dirty="0">
                <a:solidFill>
                  <a:srgbClr val="C9962B"/>
                </a:solidFill>
                <a:latin typeface="Calibri" pitchFamily="34" charset="0"/>
                <a:ea typeface="Calibri" pitchFamily="34" charset="-122"/>
                <a:cs typeface="Calibri" pitchFamily="34" charset="-120"/>
              </a:rPr>
              <a:t>THE PROBLEM</a:t>
            </a:r>
            <a:endParaRPr lang="en-US" sz="1150" dirty="0"/>
          </a:p>
        </p:txBody>
      </p:sp>
      <p:sp>
        <p:nvSpPr>
          <p:cNvPr id="4" name="Text 2"/>
          <p:cNvSpPr/>
          <p:nvPr/>
        </p:nvSpPr>
        <p:spPr>
          <a:xfrm>
            <a:off x="594360" y="1060704"/>
            <a:ext cx="10607040" cy="1554480"/>
          </a:xfrm>
          <a:prstGeom prst="rect">
            <a:avLst/>
          </a:prstGeom>
          <a:noFill/>
          <a:ln/>
        </p:spPr>
        <p:txBody>
          <a:bodyPr wrap="square" lIns="0" tIns="0" rIns="0" bIns="0" rtlCol="0" anchor="ctr"/>
          <a:lstStyle/>
          <a:p>
            <a:pPr marL="0" indent="0">
              <a:lnSpc>
                <a:spcPts val="4400"/>
              </a:lnSpc>
              <a:buNone/>
            </a:pPr>
            <a:r>
              <a:rPr lang="en-US" sz="3800" b="1" dirty="0">
                <a:solidFill>
                  <a:srgbClr val="FFFFFF"/>
                </a:solidFill>
                <a:latin typeface="Cambria" pitchFamily="34" charset="0"/>
                <a:ea typeface="Cambria" pitchFamily="34" charset="-122"/>
                <a:cs typeface="Cambria" pitchFamily="34" charset="-120"/>
              </a:rPr>
              <a:t>"What did civil legal aid return</a:t>
            </a:r>
            <a:endParaRPr lang="en-US" sz="3800" dirty="0"/>
          </a:p>
          <a:p>
            <a:pPr marL="0" indent="0">
              <a:lnSpc>
                <a:spcPts val="4400"/>
              </a:lnSpc>
              <a:buNone/>
            </a:pPr>
            <a:r>
              <a:rPr lang="en-US" sz="3800" b="1" dirty="0">
                <a:solidFill>
                  <a:srgbClr val="FFFFFF"/>
                </a:solidFill>
                <a:latin typeface="Cambria" pitchFamily="34" charset="0"/>
                <a:ea typeface="Cambria" pitchFamily="34" charset="-122"/>
                <a:cs typeface="Cambria" pitchFamily="34" charset="-120"/>
              </a:rPr>
              <a:t>to Tennesseans last year?"</a:t>
            </a:r>
            <a:endParaRPr lang="en-US" sz="3800" dirty="0"/>
          </a:p>
        </p:txBody>
      </p:sp>
      <p:sp>
        <p:nvSpPr>
          <p:cNvPr id="5" name="Text 3"/>
          <p:cNvSpPr/>
          <p:nvPr/>
        </p:nvSpPr>
        <p:spPr>
          <a:xfrm>
            <a:off x="594360" y="2724912"/>
            <a:ext cx="10424160" cy="566928"/>
          </a:xfrm>
          <a:prstGeom prst="rect">
            <a:avLst/>
          </a:prstGeom>
          <a:noFill/>
          <a:ln/>
        </p:spPr>
        <p:txBody>
          <a:bodyPr wrap="square" lIns="0" tIns="0" rIns="0" bIns="0" rtlCol="0" anchor="ctr"/>
          <a:lstStyle/>
          <a:p>
            <a:pPr marL="0" indent="0">
              <a:buNone/>
            </a:pPr>
            <a:r>
              <a:rPr lang="en-US" sz="1550" dirty="0">
                <a:solidFill>
                  <a:srgbClr val="D8F3DC"/>
                </a:solidFill>
                <a:latin typeface="Calibri" pitchFamily="34" charset="0"/>
                <a:ea typeface="Calibri" pitchFamily="34" charset="-122"/>
                <a:cs typeface="Calibri" pitchFamily="34" charset="-120"/>
              </a:rPr>
              <a:t>It is the first question a legislator asks. It is on nearly every foundation application. Until now, Tennessee had no single defensible answer to it.</a:t>
            </a:r>
            <a:endParaRPr lang="en-US" sz="1550" dirty="0"/>
          </a:p>
        </p:txBody>
      </p:sp>
      <p:sp>
        <p:nvSpPr>
          <p:cNvPr id="6" name="Shape 4"/>
          <p:cNvSpPr/>
          <p:nvPr/>
        </p:nvSpPr>
        <p:spPr>
          <a:xfrm>
            <a:off x="594360" y="3803904"/>
            <a:ext cx="3483864" cy="2157984"/>
          </a:xfrm>
          <a:prstGeom prst="roundRect">
            <a:avLst>
              <a:gd name="adj" fmla="val 2542"/>
            </a:avLst>
          </a:prstGeom>
          <a:solidFill>
            <a:srgbClr val="2D6A4F"/>
          </a:solidFill>
          <a:ln w="12700">
            <a:solidFill>
              <a:srgbClr val="74C69D"/>
            </a:solidFill>
            <a:prstDash val="solid"/>
          </a:ln>
        </p:spPr>
        <p:txBody>
          <a:bodyPr/>
          <a:lstStyle/>
          <a:p>
            <a:endParaRPr lang="en-US"/>
          </a:p>
        </p:txBody>
      </p:sp>
      <p:sp>
        <p:nvSpPr>
          <p:cNvPr id="7" name="Text 5"/>
          <p:cNvSpPr/>
          <p:nvPr/>
        </p:nvSpPr>
        <p:spPr>
          <a:xfrm>
            <a:off x="594360" y="3986784"/>
            <a:ext cx="3483864" cy="822960"/>
          </a:xfrm>
          <a:prstGeom prst="rect">
            <a:avLst/>
          </a:prstGeom>
          <a:noFill/>
          <a:ln/>
        </p:spPr>
        <p:txBody>
          <a:bodyPr wrap="square" lIns="0" tIns="0" rIns="0" bIns="0" rtlCol="0" anchor="ctr"/>
          <a:lstStyle/>
          <a:p>
            <a:pPr marL="0" indent="0" algn="ctr">
              <a:buNone/>
            </a:pPr>
            <a:r>
              <a:rPr lang="en-US" sz="5600" b="1" dirty="0">
                <a:solidFill>
                  <a:srgbClr val="D8F3DC"/>
                </a:solidFill>
                <a:latin typeface="Cambria" pitchFamily="34" charset="0"/>
                <a:ea typeface="Cambria" pitchFamily="34" charset="-122"/>
                <a:cs typeface="Cambria" pitchFamily="34" charset="-120"/>
              </a:rPr>
              <a:t>0</a:t>
            </a:r>
            <a:endParaRPr lang="en-US" sz="5600" dirty="0"/>
          </a:p>
        </p:txBody>
      </p:sp>
      <p:sp>
        <p:nvSpPr>
          <p:cNvPr id="8" name="Text 6"/>
          <p:cNvSpPr/>
          <p:nvPr/>
        </p:nvSpPr>
        <p:spPr>
          <a:xfrm>
            <a:off x="777240" y="4864608"/>
            <a:ext cx="3118104" cy="274320"/>
          </a:xfrm>
          <a:prstGeom prst="rect">
            <a:avLst/>
          </a:prstGeom>
          <a:noFill/>
          <a:ln/>
        </p:spPr>
        <p:txBody>
          <a:bodyPr wrap="square" lIns="0" tIns="0" rIns="0" bIns="0" rtlCol="0" anchor="ctr"/>
          <a:lstStyle/>
          <a:p>
            <a:pPr marL="0" indent="0" algn="ctr">
              <a:buNone/>
            </a:pPr>
            <a:r>
              <a:rPr lang="en-US" sz="1450" b="1" dirty="0">
                <a:solidFill>
                  <a:srgbClr val="FFFFFF"/>
                </a:solidFill>
                <a:latin typeface="Calibri" pitchFamily="34" charset="0"/>
                <a:ea typeface="Calibri" pitchFamily="34" charset="-122"/>
                <a:cs typeface="Calibri" pitchFamily="34" charset="-120"/>
              </a:rPr>
              <a:t>shared definitions</a:t>
            </a:r>
            <a:endParaRPr lang="en-US" sz="1450" dirty="0"/>
          </a:p>
        </p:txBody>
      </p:sp>
      <p:sp>
        <p:nvSpPr>
          <p:cNvPr id="9" name="Text 7"/>
          <p:cNvSpPr/>
          <p:nvPr/>
        </p:nvSpPr>
        <p:spPr>
          <a:xfrm>
            <a:off x="813816" y="5193792"/>
            <a:ext cx="3044952" cy="548640"/>
          </a:xfrm>
          <a:prstGeom prst="rect">
            <a:avLst/>
          </a:prstGeom>
          <a:noFill/>
          <a:ln/>
        </p:spPr>
        <p:txBody>
          <a:bodyPr wrap="square" lIns="0" tIns="0" rIns="0" bIns="0" rtlCol="0" anchor="ctr"/>
          <a:lstStyle/>
          <a:p>
            <a:pPr marL="0" indent="0" algn="ctr">
              <a:buNone/>
            </a:pPr>
            <a:r>
              <a:rPr lang="en-US" sz="1200" dirty="0">
                <a:solidFill>
                  <a:srgbClr val="D8F3DC"/>
                </a:solidFill>
                <a:latin typeface="Calibri" pitchFamily="34" charset="0"/>
                <a:ea typeface="Calibri" pitchFamily="34" charset="-122"/>
                <a:cs typeface="Calibri" pitchFamily="34" charset="-120"/>
              </a:rPr>
              <a:t>of what any given outcome was worth</a:t>
            </a:r>
            <a:endParaRPr lang="en-US" sz="1200" dirty="0"/>
          </a:p>
        </p:txBody>
      </p:sp>
      <p:sp>
        <p:nvSpPr>
          <p:cNvPr id="10" name="Shape 8"/>
          <p:cNvSpPr/>
          <p:nvPr/>
        </p:nvSpPr>
        <p:spPr>
          <a:xfrm>
            <a:off x="4352544" y="3803904"/>
            <a:ext cx="3483864" cy="2157984"/>
          </a:xfrm>
          <a:prstGeom prst="roundRect">
            <a:avLst>
              <a:gd name="adj" fmla="val 2542"/>
            </a:avLst>
          </a:prstGeom>
          <a:solidFill>
            <a:srgbClr val="2D6A4F"/>
          </a:solidFill>
          <a:ln w="12700">
            <a:solidFill>
              <a:srgbClr val="74C69D"/>
            </a:solidFill>
            <a:prstDash val="solid"/>
          </a:ln>
        </p:spPr>
        <p:txBody>
          <a:bodyPr/>
          <a:lstStyle/>
          <a:p>
            <a:endParaRPr lang="en-US"/>
          </a:p>
        </p:txBody>
      </p:sp>
      <p:sp>
        <p:nvSpPr>
          <p:cNvPr id="11" name="Text 9"/>
          <p:cNvSpPr/>
          <p:nvPr/>
        </p:nvSpPr>
        <p:spPr>
          <a:xfrm>
            <a:off x="4352544" y="3986784"/>
            <a:ext cx="3483864" cy="822960"/>
          </a:xfrm>
          <a:prstGeom prst="rect">
            <a:avLst/>
          </a:prstGeom>
          <a:noFill/>
          <a:ln/>
        </p:spPr>
        <p:txBody>
          <a:bodyPr wrap="square" lIns="0" tIns="0" rIns="0" bIns="0" rtlCol="0" anchor="ctr"/>
          <a:lstStyle/>
          <a:p>
            <a:pPr marL="0" indent="0" algn="ctr">
              <a:buNone/>
            </a:pPr>
            <a:r>
              <a:rPr lang="en-US" sz="5600" b="1" dirty="0">
                <a:solidFill>
                  <a:srgbClr val="D8F3DC"/>
                </a:solidFill>
                <a:latin typeface="Cambria" pitchFamily="34" charset="0"/>
                <a:ea typeface="Cambria" pitchFamily="34" charset="-122"/>
                <a:cs typeface="Cambria" pitchFamily="34" charset="-120"/>
              </a:rPr>
              <a:t>0</a:t>
            </a:r>
            <a:endParaRPr lang="en-US" sz="5600" dirty="0"/>
          </a:p>
        </p:txBody>
      </p:sp>
      <p:sp>
        <p:nvSpPr>
          <p:cNvPr id="12" name="Text 10"/>
          <p:cNvSpPr/>
          <p:nvPr/>
        </p:nvSpPr>
        <p:spPr>
          <a:xfrm>
            <a:off x="4535424" y="4864608"/>
            <a:ext cx="3118104" cy="274320"/>
          </a:xfrm>
          <a:prstGeom prst="rect">
            <a:avLst/>
          </a:prstGeom>
          <a:noFill/>
          <a:ln/>
        </p:spPr>
        <p:txBody>
          <a:bodyPr wrap="square" lIns="0" tIns="0" rIns="0" bIns="0" rtlCol="0" anchor="ctr"/>
          <a:lstStyle/>
          <a:p>
            <a:pPr marL="0" indent="0" algn="ctr">
              <a:buNone/>
            </a:pPr>
            <a:r>
              <a:rPr lang="en-US" sz="1450" b="1" dirty="0">
                <a:solidFill>
                  <a:srgbClr val="FFFFFF"/>
                </a:solidFill>
                <a:latin typeface="Calibri" pitchFamily="34" charset="0"/>
                <a:ea typeface="Calibri" pitchFamily="34" charset="-122"/>
                <a:cs typeface="Calibri" pitchFamily="34" charset="-120"/>
              </a:rPr>
              <a:t>defensible statewide totals</a:t>
            </a:r>
            <a:endParaRPr lang="en-US" sz="1450" dirty="0"/>
          </a:p>
        </p:txBody>
      </p:sp>
      <p:sp>
        <p:nvSpPr>
          <p:cNvPr id="13" name="Text 11"/>
          <p:cNvSpPr/>
          <p:nvPr/>
        </p:nvSpPr>
        <p:spPr>
          <a:xfrm>
            <a:off x="4572000" y="5193792"/>
            <a:ext cx="3044952" cy="548640"/>
          </a:xfrm>
          <a:prstGeom prst="rect">
            <a:avLst/>
          </a:prstGeom>
          <a:noFill/>
          <a:ln/>
        </p:spPr>
        <p:txBody>
          <a:bodyPr wrap="square" lIns="0" tIns="0" rIns="0" bIns="0" rtlCol="0" anchor="ctr"/>
          <a:lstStyle/>
          <a:p>
            <a:pPr marL="0" indent="0" algn="ctr">
              <a:buNone/>
            </a:pPr>
            <a:r>
              <a:rPr lang="en-US" sz="1200" dirty="0">
                <a:solidFill>
                  <a:srgbClr val="D8F3DC"/>
                </a:solidFill>
                <a:latin typeface="Calibri" pitchFamily="34" charset="0"/>
                <a:ea typeface="Calibri" pitchFamily="34" charset="-122"/>
                <a:cs typeface="Calibri" pitchFamily="34" charset="-120"/>
              </a:rPr>
              <a:t>because different methods do not add up</a:t>
            </a:r>
            <a:endParaRPr lang="en-US" sz="1200" dirty="0"/>
          </a:p>
        </p:txBody>
      </p:sp>
      <p:sp>
        <p:nvSpPr>
          <p:cNvPr id="14" name="Shape 12"/>
          <p:cNvSpPr/>
          <p:nvPr/>
        </p:nvSpPr>
        <p:spPr>
          <a:xfrm>
            <a:off x="8110728" y="3803904"/>
            <a:ext cx="3483864" cy="2157984"/>
          </a:xfrm>
          <a:prstGeom prst="roundRect">
            <a:avLst>
              <a:gd name="adj" fmla="val 2542"/>
            </a:avLst>
          </a:prstGeom>
          <a:solidFill>
            <a:srgbClr val="2D6A4F"/>
          </a:solidFill>
          <a:ln w="12700">
            <a:solidFill>
              <a:srgbClr val="74C69D"/>
            </a:solidFill>
            <a:prstDash val="solid"/>
          </a:ln>
        </p:spPr>
        <p:txBody>
          <a:bodyPr/>
          <a:lstStyle/>
          <a:p>
            <a:endParaRPr lang="en-US"/>
          </a:p>
        </p:txBody>
      </p:sp>
      <p:sp>
        <p:nvSpPr>
          <p:cNvPr id="15" name="Text 13"/>
          <p:cNvSpPr/>
          <p:nvPr/>
        </p:nvSpPr>
        <p:spPr>
          <a:xfrm>
            <a:off x="8110728" y="3986784"/>
            <a:ext cx="3483864" cy="822960"/>
          </a:xfrm>
          <a:prstGeom prst="rect">
            <a:avLst/>
          </a:prstGeom>
          <a:noFill/>
          <a:ln/>
        </p:spPr>
        <p:txBody>
          <a:bodyPr wrap="square" lIns="0" tIns="0" rIns="0" bIns="0" rtlCol="0" anchor="ctr"/>
          <a:lstStyle/>
          <a:p>
            <a:pPr marL="0" indent="0" algn="ctr">
              <a:buNone/>
            </a:pPr>
            <a:r>
              <a:rPr lang="en-US" sz="5600" b="1" dirty="0">
                <a:solidFill>
                  <a:srgbClr val="D8F3DC"/>
                </a:solidFill>
                <a:latin typeface="Cambria" pitchFamily="34" charset="0"/>
                <a:ea typeface="Cambria" pitchFamily="34" charset="-122"/>
                <a:cs typeface="Cambria" pitchFamily="34" charset="-120"/>
              </a:rPr>
              <a:t>1</a:t>
            </a:r>
            <a:endParaRPr lang="en-US" sz="5600" dirty="0"/>
          </a:p>
        </p:txBody>
      </p:sp>
      <p:sp>
        <p:nvSpPr>
          <p:cNvPr id="16" name="Text 14"/>
          <p:cNvSpPr/>
          <p:nvPr/>
        </p:nvSpPr>
        <p:spPr>
          <a:xfrm>
            <a:off x="8293608" y="4864608"/>
            <a:ext cx="3118104" cy="274320"/>
          </a:xfrm>
          <a:prstGeom prst="rect">
            <a:avLst/>
          </a:prstGeom>
          <a:noFill/>
          <a:ln/>
        </p:spPr>
        <p:txBody>
          <a:bodyPr wrap="square" lIns="0" tIns="0" rIns="0" bIns="0" rtlCol="0" anchor="ctr"/>
          <a:lstStyle/>
          <a:p>
            <a:pPr marL="0" indent="0" algn="ctr">
              <a:buNone/>
            </a:pPr>
            <a:r>
              <a:rPr lang="en-US" sz="1450" b="1" dirty="0">
                <a:solidFill>
                  <a:srgbClr val="FFFFFF"/>
                </a:solidFill>
                <a:latin typeface="Calibri" pitchFamily="34" charset="0"/>
                <a:ea typeface="Calibri" pitchFamily="34" charset="-122"/>
                <a:cs typeface="Calibri" pitchFamily="34" charset="-120"/>
              </a:rPr>
              <a:t>chart</a:t>
            </a:r>
            <a:endParaRPr lang="en-US" sz="1450" dirty="0"/>
          </a:p>
        </p:txBody>
      </p:sp>
      <p:sp>
        <p:nvSpPr>
          <p:cNvPr id="17" name="Text 15"/>
          <p:cNvSpPr/>
          <p:nvPr/>
        </p:nvSpPr>
        <p:spPr>
          <a:xfrm>
            <a:off x="8330184" y="5193792"/>
            <a:ext cx="3044952" cy="548640"/>
          </a:xfrm>
          <a:prstGeom prst="rect">
            <a:avLst/>
          </a:prstGeom>
          <a:noFill/>
          <a:ln/>
        </p:spPr>
        <p:txBody>
          <a:bodyPr wrap="square" lIns="0" tIns="0" rIns="0" bIns="0" rtlCol="0" anchor="ctr"/>
          <a:lstStyle/>
          <a:p>
            <a:pPr marL="0" indent="0" algn="ctr">
              <a:buNone/>
            </a:pPr>
            <a:r>
              <a:rPr lang="en-US" sz="1200" dirty="0">
                <a:solidFill>
                  <a:srgbClr val="D8F3DC"/>
                </a:solidFill>
                <a:latin typeface="Calibri" pitchFamily="34" charset="0"/>
                <a:ea typeface="Calibri" pitchFamily="34" charset="-122"/>
                <a:cs typeface="Calibri" pitchFamily="34" charset="-120"/>
              </a:rPr>
              <a:t>that fixes both — starting now</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indent="0" algn="l">
              <a:buNone/>
            </a:pPr>
            <a:r>
              <a:rPr lang="en-US" sz="1150" b="1" kern="0" spc="160" dirty="0">
                <a:solidFill>
                  <a:srgbClr val="C9962B"/>
                </a:solidFill>
                <a:latin typeface="Calibri" pitchFamily="34" charset="0"/>
                <a:ea typeface="Calibri" pitchFamily="34" charset="-122"/>
                <a:cs typeface="Calibri" pitchFamily="34" charset="-120"/>
              </a:rPr>
              <a:t>THE PROBLEM, CONCRETELY</a:t>
            </a:r>
            <a:endParaRPr lang="en-US" sz="1150" dirty="0"/>
          </a:p>
        </p:txBody>
      </p:sp>
      <p:sp>
        <p:nvSpPr>
          <p:cNvPr id="3" name="Text 1"/>
          <p:cNvSpPr/>
          <p:nvPr/>
        </p:nvSpPr>
        <p:spPr>
          <a:xfrm>
            <a:off x="594360" y="658368"/>
            <a:ext cx="11000232" cy="713232"/>
          </a:xfrm>
          <a:prstGeom prst="rect">
            <a:avLst/>
          </a:prstGeom>
          <a:noFill/>
          <a:ln/>
        </p:spPr>
        <p:txBody>
          <a:bodyPr wrap="square" lIns="0" tIns="0" rIns="0" bIns="0" rtlCol="0" anchor="t"/>
          <a:lstStyle/>
          <a:p>
            <a:pPr marL="0" indent="0" algn="l">
              <a:buNone/>
            </a:pPr>
            <a:r>
              <a:rPr lang="en-US" sz="3300" b="1" dirty="0">
                <a:solidFill>
                  <a:srgbClr val="1B4332"/>
                </a:solidFill>
                <a:latin typeface="Cambria" pitchFamily="34" charset="0"/>
                <a:ea typeface="Cambria" pitchFamily="34" charset="-122"/>
                <a:cs typeface="Cambria" pitchFamily="34" charset="-120"/>
              </a:rPr>
              <a:t>Same case. Same result. Different number.</a:t>
            </a:r>
            <a:endParaRPr lang="en-US" sz="3300" dirty="0"/>
          </a:p>
        </p:txBody>
      </p:sp>
      <p:sp>
        <p:nvSpPr>
          <p:cNvPr id="4" name="Text 2"/>
          <p:cNvSpPr/>
          <p:nvPr/>
        </p:nvSpPr>
        <p:spPr>
          <a:xfrm>
            <a:off x="594360" y="1481328"/>
            <a:ext cx="11000232" cy="292608"/>
          </a:xfrm>
          <a:prstGeom prst="rect">
            <a:avLst/>
          </a:prstGeom>
          <a:noFill/>
          <a:ln/>
        </p:spPr>
        <p:txBody>
          <a:bodyPr wrap="square" lIns="0" tIns="0" rIns="0" bIns="0" rtlCol="0" anchor="ctr"/>
          <a:lstStyle/>
          <a:p>
            <a:pPr marL="0" indent="0">
              <a:buNone/>
            </a:pPr>
            <a:r>
              <a:rPr lang="en-US" sz="1400" dirty="0">
                <a:solidFill>
                  <a:srgbClr val="5A6B63"/>
                </a:solidFill>
                <a:latin typeface="Calibri" pitchFamily="34" charset="0"/>
                <a:ea typeface="Calibri" pitchFamily="34" charset="-122"/>
                <a:cs typeface="Calibri" pitchFamily="34" charset="-120"/>
              </a:rPr>
              <a:t>One client keeps a Section 8 voucher. Ask four offices what that was worth:</a:t>
            </a:r>
            <a:endParaRPr lang="en-US" sz="1400" dirty="0"/>
          </a:p>
        </p:txBody>
      </p:sp>
      <p:sp>
        <p:nvSpPr>
          <p:cNvPr id="5" name="Shape 3"/>
          <p:cNvSpPr/>
          <p:nvPr/>
        </p:nvSpPr>
        <p:spPr>
          <a:xfrm>
            <a:off x="594360" y="1920240"/>
            <a:ext cx="2585466" cy="2066544"/>
          </a:xfrm>
          <a:prstGeom prst="roundRect">
            <a:avLst>
              <a:gd name="adj" fmla="val 2655"/>
            </a:avLst>
          </a:prstGeom>
          <a:solidFill>
            <a:srgbClr val="F1F7F4"/>
          </a:solidFill>
          <a:ln w="12700">
            <a:solidFill>
              <a:srgbClr val="D8F3DC"/>
            </a:solidFill>
            <a:prstDash val="solid"/>
          </a:ln>
        </p:spPr>
        <p:txBody>
          <a:bodyPr/>
          <a:lstStyle/>
          <a:p>
            <a:endParaRPr lang="en-US"/>
          </a:p>
        </p:txBody>
      </p:sp>
      <p:sp>
        <p:nvSpPr>
          <p:cNvPr id="6" name="Text 4"/>
          <p:cNvSpPr/>
          <p:nvPr/>
        </p:nvSpPr>
        <p:spPr>
          <a:xfrm>
            <a:off x="594360" y="2066544"/>
            <a:ext cx="2585466" cy="256032"/>
          </a:xfrm>
          <a:prstGeom prst="rect">
            <a:avLst/>
          </a:prstGeom>
          <a:noFill/>
          <a:ln/>
        </p:spPr>
        <p:txBody>
          <a:bodyPr wrap="square" lIns="0" tIns="0" rIns="0" bIns="0" rtlCol="0" anchor="ctr"/>
          <a:lstStyle/>
          <a:p>
            <a:pPr marL="0" indent="0" algn="ctr">
              <a:buNone/>
            </a:pPr>
            <a:r>
              <a:rPr lang="en-US" sz="1250" b="1" dirty="0">
                <a:solidFill>
                  <a:srgbClr val="5A6B63"/>
                </a:solidFill>
                <a:latin typeface="Calibri" pitchFamily="34" charset="0"/>
                <a:ea typeface="Calibri" pitchFamily="34" charset="-122"/>
                <a:cs typeface="Calibri" pitchFamily="34" charset="-120"/>
              </a:rPr>
              <a:t>Office A</a:t>
            </a:r>
            <a:endParaRPr lang="en-US" sz="1250" dirty="0"/>
          </a:p>
        </p:txBody>
      </p:sp>
      <p:sp>
        <p:nvSpPr>
          <p:cNvPr id="7" name="Text 5"/>
          <p:cNvSpPr/>
          <p:nvPr/>
        </p:nvSpPr>
        <p:spPr>
          <a:xfrm>
            <a:off x="594360" y="2377440"/>
            <a:ext cx="2585466" cy="658368"/>
          </a:xfrm>
          <a:prstGeom prst="rect">
            <a:avLst/>
          </a:prstGeom>
          <a:noFill/>
          <a:ln/>
        </p:spPr>
        <p:txBody>
          <a:bodyPr wrap="square" lIns="0" tIns="0" rIns="0" bIns="0" rtlCol="0" anchor="ctr"/>
          <a:lstStyle/>
          <a:p>
            <a:pPr marL="0" indent="0" algn="ctr">
              <a:buNone/>
            </a:pPr>
            <a:r>
              <a:rPr lang="en-US" sz="3400" b="1" dirty="0">
                <a:solidFill>
                  <a:srgbClr val="1A1F1C"/>
                </a:solidFill>
                <a:latin typeface="Cambria" pitchFamily="34" charset="0"/>
                <a:ea typeface="Cambria" pitchFamily="34" charset="-122"/>
                <a:cs typeface="Cambria" pitchFamily="34" charset="-120"/>
              </a:rPr>
              <a:t>$0</a:t>
            </a:r>
            <a:endParaRPr lang="en-US" sz="3400" dirty="0"/>
          </a:p>
        </p:txBody>
      </p:sp>
      <p:sp>
        <p:nvSpPr>
          <p:cNvPr id="8" name="Text 6"/>
          <p:cNvSpPr/>
          <p:nvPr/>
        </p:nvSpPr>
        <p:spPr>
          <a:xfrm>
            <a:off x="758952" y="3108960"/>
            <a:ext cx="2256282" cy="749808"/>
          </a:xfrm>
          <a:prstGeom prst="rect">
            <a:avLst/>
          </a:prstGeom>
          <a:noFill/>
          <a:ln/>
        </p:spPr>
        <p:txBody>
          <a:bodyPr wrap="square" lIns="0" tIns="0" rIns="0" bIns="0" rtlCol="0" anchor="t"/>
          <a:lstStyle/>
          <a:p>
            <a:pPr marL="0" indent="0" algn="ctr">
              <a:buNone/>
            </a:pPr>
            <a:r>
              <a:rPr lang="en-US" sz="1150" dirty="0">
                <a:solidFill>
                  <a:srgbClr val="5A6B63"/>
                </a:solidFill>
                <a:latin typeface="Calibri" pitchFamily="34" charset="0"/>
                <a:ea typeface="Calibri" pitchFamily="34" charset="-122"/>
                <a:cs typeface="Calibri" pitchFamily="34" charset="-120"/>
              </a:rPr>
              <a:t>Not a monetary outcome — nothing recorded</a:t>
            </a:r>
            <a:endParaRPr lang="en-US" sz="1150" dirty="0"/>
          </a:p>
        </p:txBody>
      </p:sp>
      <p:sp>
        <p:nvSpPr>
          <p:cNvPr id="9" name="Shape 7"/>
          <p:cNvSpPr/>
          <p:nvPr/>
        </p:nvSpPr>
        <p:spPr>
          <a:xfrm>
            <a:off x="3399282" y="1920240"/>
            <a:ext cx="2585466" cy="2066544"/>
          </a:xfrm>
          <a:prstGeom prst="roundRect">
            <a:avLst>
              <a:gd name="adj" fmla="val 2655"/>
            </a:avLst>
          </a:prstGeom>
          <a:solidFill>
            <a:srgbClr val="F1F7F4"/>
          </a:solidFill>
          <a:ln w="12700">
            <a:solidFill>
              <a:srgbClr val="D8F3DC"/>
            </a:solidFill>
            <a:prstDash val="solid"/>
          </a:ln>
        </p:spPr>
        <p:txBody>
          <a:bodyPr/>
          <a:lstStyle/>
          <a:p>
            <a:endParaRPr lang="en-US"/>
          </a:p>
        </p:txBody>
      </p:sp>
      <p:sp>
        <p:nvSpPr>
          <p:cNvPr id="10" name="Text 8"/>
          <p:cNvSpPr/>
          <p:nvPr/>
        </p:nvSpPr>
        <p:spPr>
          <a:xfrm>
            <a:off x="3399282" y="2066544"/>
            <a:ext cx="2585466" cy="256032"/>
          </a:xfrm>
          <a:prstGeom prst="rect">
            <a:avLst/>
          </a:prstGeom>
          <a:noFill/>
          <a:ln/>
        </p:spPr>
        <p:txBody>
          <a:bodyPr wrap="square" lIns="0" tIns="0" rIns="0" bIns="0" rtlCol="0" anchor="ctr"/>
          <a:lstStyle/>
          <a:p>
            <a:pPr marL="0" indent="0" algn="ctr">
              <a:buNone/>
            </a:pPr>
            <a:r>
              <a:rPr lang="en-US" sz="1250" b="1" dirty="0">
                <a:solidFill>
                  <a:srgbClr val="5A6B63"/>
                </a:solidFill>
                <a:latin typeface="Calibri" pitchFamily="34" charset="0"/>
                <a:ea typeface="Calibri" pitchFamily="34" charset="-122"/>
                <a:cs typeface="Calibri" pitchFamily="34" charset="-120"/>
              </a:rPr>
              <a:t>Office B</a:t>
            </a:r>
            <a:endParaRPr lang="en-US" sz="1250" dirty="0"/>
          </a:p>
        </p:txBody>
      </p:sp>
      <p:sp>
        <p:nvSpPr>
          <p:cNvPr id="11" name="Text 9"/>
          <p:cNvSpPr/>
          <p:nvPr/>
        </p:nvSpPr>
        <p:spPr>
          <a:xfrm>
            <a:off x="3399282" y="2377440"/>
            <a:ext cx="2585466" cy="658368"/>
          </a:xfrm>
          <a:prstGeom prst="rect">
            <a:avLst/>
          </a:prstGeom>
          <a:noFill/>
          <a:ln/>
        </p:spPr>
        <p:txBody>
          <a:bodyPr wrap="square" lIns="0" tIns="0" rIns="0" bIns="0" rtlCol="0" anchor="ctr"/>
          <a:lstStyle/>
          <a:p>
            <a:pPr marL="0" indent="0" algn="ctr">
              <a:buNone/>
            </a:pPr>
            <a:r>
              <a:rPr lang="en-US" sz="3400" b="1" dirty="0">
                <a:solidFill>
                  <a:srgbClr val="1A1F1C"/>
                </a:solidFill>
                <a:latin typeface="Cambria" pitchFamily="34" charset="0"/>
                <a:ea typeface="Cambria" pitchFamily="34" charset="-122"/>
                <a:cs typeface="Cambria" pitchFamily="34" charset="-120"/>
              </a:rPr>
              <a:t>$9,600</a:t>
            </a:r>
            <a:endParaRPr lang="en-US" sz="3400" dirty="0"/>
          </a:p>
        </p:txBody>
      </p:sp>
      <p:sp>
        <p:nvSpPr>
          <p:cNvPr id="12" name="Text 10"/>
          <p:cNvSpPr/>
          <p:nvPr/>
        </p:nvSpPr>
        <p:spPr>
          <a:xfrm>
            <a:off x="3563874" y="3108960"/>
            <a:ext cx="2256282" cy="749808"/>
          </a:xfrm>
          <a:prstGeom prst="rect">
            <a:avLst/>
          </a:prstGeom>
          <a:noFill/>
          <a:ln/>
        </p:spPr>
        <p:txBody>
          <a:bodyPr wrap="square" lIns="0" tIns="0" rIns="0" bIns="0" rtlCol="0" anchor="t"/>
          <a:lstStyle/>
          <a:p>
            <a:pPr marL="0" indent="0" algn="ctr">
              <a:buNone/>
            </a:pPr>
            <a:r>
              <a:rPr lang="en-US" sz="1150" dirty="0">
                <a:solidFill>
                  <a:srgbClr val="5A6B63"/>
                </a:solidFill>
                <a:latin typeface="Calibri" pitchFamily="34" charset="0"/>
                <a:ea typeface="Calibri" pitchFamily="34" charset="-122"/>
                <a:cs typeface="Calibri" pitchFamily="34" charset="-120"/>
              </a:rPr>
              <a:t>Annual subsidy value, one year</a:t>
            </a:r>
            <a:endParaRPr lang="en-US" sz="1150" dirty="0"/>
          </a:p>
        </p:txBody>
      </p:sp>
      <p:sp>
        <p:nvSpPr>
          <p:cNvPr id="13" name="Shape 11"/>
          <p:cNvSpPr/>
          <p:nvPr/>
        </p:nvSpPr>
        <p:spPr>
          <a:xfrm>
            <a:off x="6204204" y="1920240"/>
            <a:ext cx="2585466" cy="2066544"/>
          </a:xfrm>
          <a:prstGeom prst="roundRect">
            <a:avLst>
              <a:gd name="adj" fmla="val 2655"/>
            </a:avLst>
          </a:prstGeom>
          <a:solidFill>
            <a:srgbClr val="F1F7F4"/>
          </a:solidFill>
          <a:ln w="12700">
            <a:solidFill>
              <a:srgbClr val="D8F3DC"/>
            </a:solidFill>
            <a:prstDash val="solid"/>
          </a:ln>
        </p:spPr>
        <p:txBody>
          <a:bodyPr/>
          <a:lstStyle/>
          <a:p>
            <a:endParaRPr lang="en-US"/>
          </a:p>
        </p:txBody>
      </p:sp>
      <p:sp>
        <p:nvSpPr>
          <p:cNvPr id="14" name="Text 12"/>
          <p:cNvSpPr/>
          <p:nvPr/>
        </p:nvSpPr>
        <p:spPr>
          <a:xfrm>
            <a:off x="6204204" y="2066544"/>
            <a:ext cx="2585466" cy="256032"/>
          </a:xfrm>
          <a:prstGeom prst="rect">
            <a:avLst/>
          </a:prstGeom>
          <a:noFill/>
          <a:ln/>
        </p:spPr>
        <p:txBody>
          <a:bodyPr wrap="square" lIns="0" tIns="0" rIns="0" bIns="0" rtlCol="0" anchor="ctr"/>
          <a:lstStyle/>
          <a:p>
            <a:pPr marL="0" indent="0" algn="ctr">
              <a:buNone/>
            </a:pPr>
            <a:r>
              <a:rPr lang="en-US" sz="1250" b="1" dirty="0">
                <a:solidFill>
                  <a:srgbClr val="5A6B63"/>
                </a:solidFill>
                <a:latin typeface="Calibri" pitchFamily="34" charset="0"/>
                <a:ea typeface="Calibri" pitchFamily="34" charset="-122"/>
                <a:cs typeface="Calibri" pitchFamily="34" charset="-120"/>
              </a:rPr>
              <a:t>Office C</a:t>
            </a:r>
            <a:endParaRPr lang="en-US" sz="1250" dirty="0"/>
          </a:p>
        </p:txBody>
      </p:sp>
      <p:sp>
        <p:nvSpPr>
          <p:cNvPr id="15" name="Text 13"/>
          <p:cNvSpPr/>
          <p:nvPr/>
        </p:nvSpPr>
        <p:spPr>
          <a:xfrm>
            <a:off x="6204204" y="2377440"/>
            <a:ext cx="2585466" cy="658368"/>
          </a:xfrm>
          <a:prstGeom prst="rect">
            <a:avLst/>
          </a:prstGeom>
          <a:noFill/>
          <a:ln/>
        </p:spPr>
        <p:txBody>
          <a:bodyPr wrap="square" lIns="0" tIns="0" rIns="0" bIns="0" rtlCol="0" anchor="ctr"/>
          <a:lstStyle/>
          <a:p>
            <a:pPr marL="0" indent="0" algn="ctr">
              <a:buNone/>
            </a:pPr>
            <a:r>
              <a:rPr lang="en-US" sz="3400" b="1" dirty="0">
                <a:solidFill>
                  <a:srgbClr val="1A1F1C"/>
                </a:solidFill>
                <a:latin typeface="Cambria" pitchFamily="34" charset="0"/>
                <a:ea typeface="Cambria" pitchFamily="34" charset="-122"/>
                <a:cs typeface="Cambria" pitchFamily="34" charset="-120"/>
              </a:rPr>
              <a:t>$48,000</a:t>
            </a:r>
            <a:endParaRPr lang="en-US" sz="3400" dirty="0"/>
          </a:p>
        </p:txBody>
      </p:sp>
      <p:sp>
        <p:nvSpPr>
          <p:cNvPr id="16" name="Text 14"/>
          <p:cNvSpPr/>
          <p:nvPr/>
        </p:nvSpPr>
        <p:spPr>
          <a:xfrm>
            <a:off x="6368796" y="3108960"/>
            <a:ext cx="2256282" cy="749808"/>
          </a:xfrm>
          <a:prstGeom prst="rect">
            <a:avLst/>
          </a:prstGeom>
          <a:noFill/>
          <a:ln/>
        </p:spPr>
        <p:txBody>
          <a:bodyPr wrap="square" lIns="0" tIns="0" rIns="0" bIns="0" rtlCol="0" anchor="t"/>
          <a:lstStyle/>
          <a:p>
            <a:pPr marL="0" indent="0" algn="ctr">
              <a:buNone/>
            </a:pPr>
            <a:r>
              <a:rPr lang="en-US" sz="1150" dirty="0">
                <a:solidFill>
                  <a:srgbClr val="5A6B63"/>
                </a:solidFill>
                <a:latin typeface="Calibri" pitchFamily="34" charset="0"/>
                <a:ea typeface="Calibri" pitchFamily="34" charset="-122"/>
                <a:cs typeface="Calibri" pitchFamily="34" charset="-120"/>
              </a:rPr>
              <a:t>Subsidy value projected over five years</a:t>
            </a:r>
            <a:endParaRPr lang="en-US" sz="1150" dirty="0"/>
          </a:p>
        </p:txBody>
      </p:sp>
      <p:sp>
        <p:nvSpPr>
          <p:cNvPr id="17" name="Shape 15"/>
          <p:cNvSpPr/>
          <p:nvPr/>
        </p:nvSpPr>
        <p:spPr>
          <a:xfrm>
            <a:off x="9009126" y="1920240"/>
            <a:ext cx="2585466" cy="2066544"/>
          </a:xfrm>
          <a:prstGeom prst="roundRect">
            <a:avLst>
              <a:gd name="adj" fmla="val 2655"/>
            </a:avLst>
          </a:prstGeom>
          <a:solidFill>
            <a:srgbClr val="D8F3DC"/>
          </a:solidFill>
          <a:ln w="19050">
            <a:solidFill>
              <a:srgbClr val="2D6A4F"/>
            </a:solidFill>
            <a:prstDash val="solid"/>
          </a:ln>
        </p:spPr>
        <p:txBody>
          <a:bodyPr/>
          <a:lstStyle/>
          <a:p>
            <a:endParaRPr lang="en-US"/>
          </a:p>
        </p:txBody>
      </p:sp>
      <p:sp>
        <p:nvSpPr>
          <p:cNvPr id="18" name="Text 16"/>
          <p:cNvSpPr/>
          <p:nvPr/>
        </p:nvSpPr>
        <p:spPr>
          <a:xfrm>
            <a:off x="9009126" y="2066544"/>
            <a:ext cx="2585466" cy="256032"/>
          </a:xfrm>
          <a:prstGeom prst="rect">
            <a:avLst/>
          </a:prstGeom>
          <a:noFill/>
          <a:ln/>
        </p:spPr>
        <p:txBody>
          <a:bodyPr wrap="square" lIns="0" tIns="0" rIns="0" bIns="0" rtlCol="0" anchor="ctr"/>
          <a:lstStyle/>
          <a:p>
            <a:pPr marL="0" indent="0" algn="ctr">
              <a:buNone/>
            </a:pPr>
            <a:r>
              <a:rPr lang="en-US" sz="1250" b="1" dirty="0">
                <a:solidFill>
                  <a:srgbClr val="5A6B63"/>
                </a:solidFill>
                <a:latin typeface="Calibri" pitchFamily="34" charset="0"/>
                <a:ea typeface="Calibri" pitchFamily="34" charset="-122"/>
                <a:cs typeface="Calibri" pitchFamily="34" charset="-120"/>
              </a:rPr>
              <a:t>Office D</a:t>
            </a:r>
            <a:endParaRPr lang="en-US" sz="1250" dirty="0"/>
          </a:p>
        </p:txBody>
      </p:sp>
      <p:sp>
        <p:nvSpPr>
          <p:cNvPr id="19" name="Text 17"/>
          <p:cNvSpPr/>
          <p:nvPr/>
        </p:nvSpPr>
        <p:spPr>
          <a:xfrm>
            <a:off x="9009126" y="2377440"/>
            <a:ext cx="2585466" cy="658368"/>
          </a:xfrm>
          <a:prstGeom prst="rect">
            <a:avLst/>
          </a:prstGeom>
          <a:noFill/>
          <a:ln/>
        </p:spPr>
        <p:txBody>
          <a:bodyPr wrap="square" lIns="0" tIns="0" rIns="0" bIns="0" rtlCol="0" anchor="ctr"/>
          <a:lstStyle/>
          <a:p>
            <a:pPr marL="0" indent="0" algn="ctr">
              <a:buNone/>
            </a:pPr>
            <a:r>
              <a:rPr lang="en-US" sz="3400" b="1" dirty="0">
                <a:solidFill>
                  <a:srgbClr val="1B4332"/>
                </a:solidFill>
                <a:latin typeface="Cambria" pitchFamily="34" charset="0"/>
                <a:ea typeface="Cambria" pitchFamily="34" charset="-122"/>
                <a:cs typeface="Cambria" pitchFamily="34" charset="-120"/>
              </a:rPr>
              <a:t>$11,450</a:t>
            </a:r>
            <a:endParaRPr lang="en-US" sz="3400" dirty="0"/>
          </a:p>
        </p:txBody>
      </p:sp>
      <p:sp>
        <p:nvSpPr>
          <p:cNvPr id="20" name="Text 18"/>
          <p:cNvSpPr/>
          <p:nvPr/>
        </p:nvSpPr>
        <p:spPr>
          <a:xfrm>
            <a:off x="9173718" y="3108960"/>
            <a:ext cx="2256282" cy="749808"/>
          </a:xfrm>
          <a:prstGeom prst="rect">
            <a:avLst/>
          </a:prstGeom>
          <a:noFill/>
          <a:ln/>
        </p:spPr>
        <p:txBody>
          <a:bodyPr wrap="square" lIns="0" tIns="0" rIns="0" bIns="0" rtlCol="0" anchor="t"/>
          <a:lstStyle/>
          <a:p>
            <a:pPr marL="0" indent="0" algn="ctr">
              <a:buNone/>
            </a:pPr>
            <a:r>
              <a:rPr lang="en-US" sz="1150" dirty="0">
                <a:solidFill>
                  <a:srgbClr val="5A6B63"/>
                </a:solidFill>
                <a:latin typeface="Calibri" pitchFamily="34" charset="0"/>
                <a:ea typeface="Calibri" pitchFamily="34" charset="-122"/>
                <a:cs typeface="Calibri" pitchFamily="34" charset="-120"/>
              </a:rPr>
              <a:t>Subsidy plus avoided moving and fee costs</a:t>
            </a:r>
            <a:endParaRPr lang="en-US" sz="1150" dirty="0"/>
          </a:p>
        </p:txBody>
      </p:sp>
      <p:sp>
        <p:nvSpPr>
          <p:cNvPr id="21" name="Shape 19"/>
          <p:cNvSpPr/>
          <p:nvPr/>
        </p:nvSpPr>
        <p:spPr>
          <a:xfrm>
            <a:off x="594360" y="4224528"/>
            <a:ext cx="11000232" cy="1572768"/>
          </a:xfrm>
          <a:prstGeom prst="roundRect">
            <a:avLst>
              <a:gd name="adj" fmla="val 3488"/>
            </a:avLst>
          </a:prstGeom>
          <a:solidFill>
            <a:srgbClr val="F1F7F4"/>
          </a:solidFill>
          <a:ln w="12700">
            <a:solidFill>
              <a:srgbClr val="D8F3DC"/>
            </a:solidFill>
            <a:prstDash val="solid"/>
          </a:ln>
        </p:spPr>
        <p:txBody>
          <a:bodyPr/>
          <a:lstStyle/>
          <a:p>
            <a:endParaRPr lang="en-US"/>
          </a:p>
        </p:txBody>
      </p:sp>
      <p:sp>
        <p:nvSpPr>
          <p:cNvPr id="22" name="Text 20"/>
          <p:cNvSpPr/>
          <p:nvPr/>
        </p:nvSpPr>
        <p:spPr>
          <a:xfrm>
            <a:off x="868680" y="4389120"/>
            <a:ext cx="10451592" cy="274320"/>
          </a:xfrm>
          <a:prstGeom prst="rect">
            <a:avLst/>
          </a:prstGeom>
          <a:noFill/>
          <a:ln/>
        </p:spPr>
        <p:txBody>
          <a:bodyPr wrap="square" lIns="0" tIns="0" rIns="0" bIns="0" rtlCol="0" anchor="ctr"/>
          <a:lstStyle/>
          <a:p>
            <a:pPr marL="0" indent="0">
              <a:buNone/>
            </a:pPr>
            <a:r>
              <a:rPr lang="en-US" sz="1450" b="1" dirty="0">
                <a:solidFill>
                  <a:srgbClr val="1B4332"/>
                </a:solidFill>
                <a:latin typeface="Calibri" pitchFamily="34" charset="0"/>
                <a:ea typeface="Calibri" pitchFamily="34" charset="-122"/>
                <a:cs typeface="Calibri" pitchFamily="34" charset="-120"/>
              </a:rPr>
              <a:t>Why this is a problem — not just an inconsistency</a:t>
            </a:r>
            <a:endParaRPr lang="en-US" sz="1450" dirty="0"/>
          </a:p>
        </p:txBody>
      </p:sp>
      <p:sp>
        <p:nvSpPr>
          <p:cNvPr id="23" name="Text 21"/>
          <p:cNvSpPr/>
          <p:nvPr/>
        </p:nvSpPr>
        <p:spPr>
          <a:xfrm>
            <a:off x="868680" y="4718304"/>
            <a:ext cx="10396728" cy="969264"/>
          </a:xfrm>
          <a:prstGeom prst="rect">
            <a:avLst/>
          </a:prstGeom>
          <a:noFill/>
          <a:ln/>
        </p:spPr>
        <p:txBody>
          <a:bodyPr wrap="square" lIns="0" tIns="0" rIns="0" bIns="0" rtlCol="0" anchor="t"/>
          <a:lstStyle/>
          <a:p>
            <a:pPr marL="342900" indent="-342900">
              <a:spcAft>
                <a:spcPts val="400"/>
              </a:spcAft>
              <a:buSzPct val="100000"/>
              <a:buChar char="•"/>
            </a:pPr>
            <a:r>
              <a:rPr lang="en-US" sz="1250" dirty="0">
                <a:solidFill>
                  <a:srgbClr val="1A1F1C"/>
                </a:solidFill>
                <a:latin typeface="Calibri" pitchFamily="34" charset="0"/>
                <a:ea typeface="Calibri" pitchFamily="34" charset="-122"/>
                <a:cs typeface="Calibri" pitchFamily="34" charset="-120"/>
              </a:rPr>
              <a:t>The numbers cannot be summed. A statewide total built from four methods is not a total — it is an average of four methods.</a:t>
            </a:r>
            <a:endParaRPr lang="en-US" sz="1250" dirty="0"/>
          </a:p>
          <a:p>
            <a:pPr marL="342900" indent="-342900">
              <a:spcAft>
                <a:spcPts val="400"/>
              </a:spcAft>
              <a:buSzPct val="100000"/>
              <a:buChar char="•"/>
            </a:pPr>
            <a:r>
              <a:rPr lang="en-US" sz="1250" dirty="0">
                <a:solidFill>
                  <a:srgbClr val="1A1F1C"/>
                </a:solidFill>
                <a:latin typeface="Calibri" pitchFamily="34" charset="0"/>
                <a:ea typeface="Calibri" pitchFamily="34" charset="-122"/>
                <a:cs typeface="Calibri" pitchFamily="34" charset="-120"/>
              </a:rPr>
              <a:t>The numbers cannot be compared. We cannot tell a funder which program delivers more value per dollar.</a:t>
            </a:r>
            <a:endParaRPr lang="en-US" sz="1250" dirty="0"/>
          </a:p>
          <a:p>
            <a:pPr marL="342900" indent="-342900">
              <a:spcAft>
                <a:spcPts val="400"/>
              </a:spcAft>
              <a:buSzPct val="100000"/>
              <a:buChar char="•"/>
            </a:pPr>
            <a:r>
              <a:rPr lang="en-US" sz="1250" dirty="0">
                <a:solidFill>
                  <a:srgbClr val="1A1F1C"/>
                </a:solidFill>
                <a:latin typeface="Calibri" pitchFamily="34" charset="0"/>
                <a:ea typeface="Calibri" pitchFamily="34" charset="-122"/>
                <a:cs typeface="Calibri" pitchFamily="34" charset="-120"/>
              </a:rPr>
              <a:t>The highest number sets the credibility ceiling for all of us. One figure a skeptic can pick apart discredits the whole sector.</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indent="0" algn="l">
              <a:buNone/>
            </a:pPr>
            <a:r>
              <a:rPr lang="en-US" sz="1150" b="1" kern="0" spc="160" dirty="0">
                <a:solidFill>
                  <a:srgbClr val="C9962B"/>
                </a:solidFill>
                <a:latin typeface="Calibri" pitchFamily="34" charset="0"/>
                <a:ea typeface="Calibri" pitchFamily="34" charset="-122"/>
                <a:cs typeface="Calibri" pitchFamily="34" charset="-120"/>
              </a:rPr>
              <a:t>SECTION 2</a:t>
            </a:r>
            <a:endParaRPr lang="en-US" sz="1150" dirty="0"/>
          </a:p>
        </p:txBody>
      </p:sp>
      <p:sp>
        <p:nvSpPr>
          <p:cNvPr id="3" name="Text 1"/>
          <p:cNvSpPr/>
          <p:nvPr/>
        </p:nvSpPr>
        <p:spPr>
          <a:xfrm>
            <a:off x="594360" y="658368"/>
            <a:ext cx="7863840" cy="713232"/>
          </a:xfrm>
          <a:prstGeom prst="rect">
            <a:avLst/>
          </a:prstGeom>
          <a:noFill/>
          <a:ln/>
        </p:spPr>
        <p:txBody>
          <a:bodyPr wrap="square" lIns="0" tIns="0" rIns="0" bIns="0" rtlCol="0" anchor="t"/>
          <a:lstStyle/>
          <a:p>
            <a:pPr marL="0" indent="0" algn="l">
              <a:buNone/>
            </a:pPr>
            <a:r>
              <a:rPr lang="en-US" sz="3300" b="1" dirty="0">
                <a:solidFill>
                  <a:srgbClr val="1B4332"/>
                </a:solidFill>
                <a:latin typeface="Cambria" pitchFamily="34" charset="0"/>
                <a:ea typeface="Cambria" pitchFamily="34" charset="-122"/>
                <a:cs typeface="Cambria" pitchFamily="34" charset="-120"/>
              </a:rPr>
              <a:t>What the Economic Benefits Grid is</a:t>
            </a:r>
            <a:endParaRPr lang="en-US" sz="3300" dirty="0"/>
          </a:p>
        </p:txBody>
      </p:sp>
      <p:sp>
        <p:nvSpPr>
          <p:cNvPr id="4" name="Text 2"/>
          <p:cNvSpPr/>
          <p:nvPr/>
        </p:nvSpPr>
        <p:spPr>
          <a:xfrm>
            <a:off x="594360" y="1517904"/>
            <a:ext cx="7772400" cy="841248"/>
          </a:xfrm>
          <a:prstGeom prst="rect">
            <a:avLst/>
          </a:prstGeom>
          <a:noFill/>
          <a:ln/>
        </p:spPr>
        <p:txBody>
          <a:bodyPr wrap="square" lIns="0" tIns="0" rIns="0" bIns="0" rtlCol="0" anchor="t"/>
          <a:lstStyle/>
          <a:p>
            <a:pPr marL="0" indent="0">
              <a:buNone/>
            </a:pPr>
            <a:r>
              <a:rPr lang="en-US" sz="1500" dirty="0">
                <a:solidFill>
                  <a:srgbClr val="1A1F1C"/>
                </a:solidFill>
                <a:latin typeface="Calibri" pitchFamily="34" charset="0"/>
                <a:ea typeface="Calibri" pitchFamily="34" charset="-122"/>
                <a:cs typeface="Calibri" pitchFamily="34" charset="-120"/>
              </a:rPr>
              <a:t>A single reference chart that tells any case handler in any Tennessee legal aid office what financial outcome to record for a given result — and in which of four columns to record it.</a:t>
            </a:r>
            <a:endParaRPr lang="en-US" sz="1500" dirty="0"/>
          </a:p>
        </p:txBody>
      </p:sp>
      <p:sp>
        <p:nvSpPr>
          <p:cNvPr id="5" name="Shape 3"/>
          <p:cNvSpPr/>
          <p:nvPr/>
        </p:nvSpPr>
        <p:spPr>
          <a:xfrm>
            <a:off x="594360" y="2560320"/>
            <a:ext cx="402336" cy="402336"/>
          </a:xfrm>
          <a:prstGeom prst="ellipse">
            <a:avLst/>
          </a:prstGeom>
          <a:solidFill>
            <a:srgbClr val="2D6A4F"/>
          </a:solidFill>
          <a:ln w="12700">
            <a:solidFill>
              <a:srgbClr val="2D6A4F"/>
            </a:solidFill>
            <a:prstDash val="solid"/>
          </a:ln>
        </p:spPr>
        <p:txBody>
          <a:bodyPr/>
          <a:lstStyle/>
          <a:p>
            <a:endParaRPr lang="en-US"/>
          </a:p>
        </p:txBody>
      </p:sp>
      <p:sp>
        <p:nvSpPr>
          <p:cNvPr id="6" name="Text 4"/>
          <p:cNvSpPr/>
          <p:nvPr/>
        </p:nvSpPr>
        <p:spPr>
          <a:xfrm>
            <a:off x="594360" y="2560320"/>
            <a:ext cx="402336" cy="402336"/>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7" name="Text 5"/>
          <p:cNvSpPr/>
          <p:nvPr/>
        </p:nvSpPr>
        <p:spPr>
          <a:xfrm>
            <a:off x="1161288" y="2542032"/>
            <a:ext cx="7132320" cy="256032"/>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It is a translation table</a:t>
            </a:r>
            <a:endParaRPr lang="en-US" sz="1400" dirty="0"/>
          </a:p>
        </p:txBody>
      </p:sp>
      <p:sp>
        <p:nvSpPr>
          <p:cNvPr id="8" name="Text 6"/>
          <p:cNvSpPr/>
          <p:nvPr/>
        </p:nvSpPr>
        <p:spPr>
          <a:xfrm>
            <a:off x="1161288" y="2798064"/>
            <a:ext cx="7132320" cy="457200"/>
          </a:xfrm>
          <a:prstGeom prst="rect">
            <a:avLst/>
          </a:prstGeom>
          <a:noFill/>
          <a:ln/>
        </p:spPr>
        <p:txBody>
          <a:bodyPr wrap="square" lIns="0" tIns="0" rIns="0" bIns="0" rtlCol="0" anchor="t"/>
          <a:lstStyle/>
          <a:p>
            <a:pPr marL="0" indent="0">
              <a:buNone/>
            </a:pPr>
            <a:r>
              <a:rPr lang="en-US" sz="1250" dirty="0">
                <a:solidFill>
                  <a:srgbClr val="5A6B63"/>
                </a:solidFill>
                <a:latin typeface="Calibri" pitchFamily="34" charset="0"/>
                <a:ea typeface="Calibri" pitchFamily="34" charset="-122"/>
                <a:cs typeface="Calibri" pitchFamily="34" charset="-120"/>
              </a:rPr>
              <a:t>Legal result in, dollar figure out. It does not ask you to estimate or to judge.</a:t>
            </a:r>
            <a:endParaRPr lang="en-US" sz="1250" dirty="0"/>
          </a:p>
        </p:txBody>
      </p:sp>
      <p:sp>
        <p:nvSpPr>
          <p:cNvPr id="9" name="Shape 7"/>
          <p:cNvSpPr/>
          <p:nvPr/>
        </p:nvSpPr>
        <p:spPr>
          <a:xfrm>
            <a:off x="594360" y="3419856"/>
            <a:ext cx="402336" cy="402336"/>
          </a:xfrm>
          <a:prstGeom prst="ellipse">
            <a:avLst/>
          </a:prstGeom>
          <a:solidFill>
            <a:srgbClr val="2D6A4F"/>
          </a:solidFill>
          <a:ln w="12700">
            <a:solidFill>
              <a:srgbClr val="2D6A4F"/>
            </a:solidFill>
            <a:prstDash val="solid"/>
          </a:ln>
        </p:spPr>
        <p:txBody>
          <a:bodyPr/>
          <a:lstStyle/>
          <a:p>
            <a:endParaRPr lang="en-US"/>
          </a:p>
        </p:txBody>
      </p:sp>
      <p:sp>
        <p:nvSpPr>
          <p:cNvPr id="10" name="Text 8"/>
          <p:cNvSpPr/>
          <p:nvPr/>
        </p:nvSpPr>
        <p:spPr>
          <a:xfrm>
            <a:off x="594360" y="3419856"/>
            <a:ext cx="402336" cy="402336"/>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1" name="Text 9"/>
          <p:cNvSpPr/>
          <p:nvPr/>
        </p:nvSpPr>
        <p:spPr>
          <a:xfrm>
            <a:off x="1161288" y="3401568"/>
            <a:ext cx="7132320" cy="256032"/>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It is closed, not open-ended</a:t>
            </a:r>
            <a:endParaRPr lang="en-US" sz="1400" dirty="0"/>
          </a:p>
        </p:txBody>
      </p:sp>
      <p:sp>
        <p:nvSpPr>
          <p:cNvPr id="12" name="Text 10"/>
          <p:cNvSpPr/>
          <p:nvPr/>
        </p:nvSpPr>
        <p:spPr>
          <a:xfrm>
            <a:off x="1161288" y="3657600"/>
            <a:ext cx="7132320" cy="457200"/>
          </a:xfrm>
          <a:prstGeom prst="rect">
            <a:avLst/>
          </a:prstGeom>
          <a:noFill/>
          <a:ln/>
        </p:spPr>
        <p:txBody>
          <a:bodyPr wrap="square" lIns="0" tIns="0" rIns="0" bIns="0" rtlCol="0" anchor="t"/>
          <a:lstStyle/>
          <a:p>
            <a:pPr marL="0" indent="0">
              <a:buNone/>
            </a:pPr>
            <a:r>
              <a:rPr lang="en-US" sz="1250" dirty="0">
                <a:solidFill>
                  <a:srgbClr val="5A6B63"/>
                </a:solidFill>
                <a:latin typeface="Calibri" pitchFamily="34" charset="0"/>
                <a:ea typeface="Calibri" pitchFamily="34" charset="-122"/>
                <a:cs typeface="Calibri" pitchFamily="34" charset="-120"/>
              </a:rPr>
              <a:t>If the grid says a row has no value in a column, the answer is zero — not your best guess.</a:t>
            </a:r>
            <a:endParaRPr lang="en-US" sz="1250" dirty="0"/>
          </a:p>
        </p:txBody>
      </p:sp>
      <p:sp>
        <p:nvSpPr>
          <p:cNvPr id="13" name="Shape 11"/>
          <p:cNvSpPr/>
          <p:nvPr/>
        </p:nvSpPr>
        <p:spPr>
          <a:xfrm>
            <a:off x="594360" y="4279392"/>
            <a:ext cx="402336" cy="402336"/>
          </a:xfrm>
          <a:prstGeom prst="ellipse">
            <a:avLst/>
          </a:prstGeom>
          <a:solidFill>
            <a:srgbClr val="2D6A4F"/>
          </a:solidFill>
          <a:ln w="12700">
            <a:solidFill>
              <a:srgbClr val="2D6A4F"/>
            </a:solidFill>
            <a:prstDash val="solid"/>
          </a:ln>
        </p:spPr>
        <p:txBody>
          <a:bodyPr/>
          <a:lstStyle/>
          <a:p>
            <a:endParaRPr lang="en-US"/>
          </a:p>
        </p:txBody>
      </p:sp>
      <p:sp>
        <p:nvSpPr>
          <p:cNvPr id="14" name="Text 12"/>
          <p:cNvSpPr/>
          <p:nvPr/>
        </p:nvSpPr>
        <p:spPr>
          <a:xfrm>
            <a:off x="594360" y="4279392"/>
            <a:ext cx="402336" cy="402336"/>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15" name="Text 13"/>
          <p:cNvSpPr/>
          <p:nvPr/>
        </p:nvSpPr>
        <p:spPr>
          <a:xfrm>
            <a:off x="1161288" y="4261104"/>
            <a:ext cx="7132320" cy="256032"/>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It is shared</a:t>
            </a:r>
            <a:endParaRPr lang="en-US" sz="1400" dirty="0"/>
          </a:p>
        </p:txBody>
      </p:sp>
      <p:sp>
        <p:nvSpPr>
          <p:cNvPr id="16" name="Text 14"/>
          <p:cNvSpPr/>
          <p:nvPr/>
        </p:nvSpPr>
        <p:spPr>
          <a:xfrm>
            <a:off x="1161288" y="4517136"/>
            <a:ext cx="7132320" cy="457200"/>
          </a:xfrm>
          <a:prstGeom prst="rect">
            <a:avLst/>
          </a:prstGeom>
          <a:noFill/>
          <a:ln/>
        </p:spPr>
        <p:txBody>
          <a:bodyPr wrap="square" lIns="0" tIns="0" rIns="0" bIns="0" rtlCol="0" anchor="t"/>
          <a:lstStyle/>
          <a:p>
            <a:pPr marL="0" indent="0">
              <a:buNone/>
            </a:pPr>
            <a:r>
              <a:rPr lang="en-US" sz="1250" dirty="0">
                <a:solidFill>
                  <a:srgbClr val="5A6B63"/>
                </a:solidFill>
                <a:latin typeface="Calibri" pitchFamily="34" charset="0"/>
                <a:ea typeface="Calibri" pitchFamily="34" charset="-122"/>
                <a:cs typeface="Calibri" pitchFamily="34" charset="-120"/>
              </a:rPr>
              <a:t>Every provider in the state uses the same rows, the same figures, and the same conventions.</a:t>
            </a:r>
            <a:endParaRPr lang="en-US" sz="1250" dirty="0"/>
          </a:p>
        </p:txBody>
      </p:sp>
      <p:sp>
        <p:nvSpPr>
          <p:cNvPr id="17" name="Shape 15"/>
          <p:cNvSpPr/>
          <p:nvPr/>
        </p:nvSpPr>
        <p:spPr>
          <a:xfrm>
            <a:off x="594360" y="5138928"/>
            <a:ext cx="402336" cy="402336"/>
          </a:xfrm>
          <a:prstGeom prst="ellipse">
            <a:avLst/>
          </a:prstGeom>
          <a:solidFill>
            <a:srgbClr val="2D6A4F"/>
          </a:solidFill>
          <a:ln w="12700">
            <a:solidFill>
              <a:srgbClr val="2D6A4F"/>
            </a:solidFill>
            <a:prstDash val="solid"/>
          </a:ln>
        </p:spPr>
        <p:txBody>
          <a:bodyPr/>
          <a:lstStyle/>
          <a:p>
            <a:endParaRPr lang="en-US"/>
          </a:p>
        </p:txBody>
      </p:sp>
      <p:sp>
        <p:nvSpPr>
          <p:cNvPr id="18" name="Text 16"/>
          <p:cNvSpPr/>
          <p:nvPr/>
        </p:nvSpPr>
        <p:spPr>
          <a:xfrm>
            <a:off x="594360" y="5138928"/>
            <a:ext cx="402336" cy="402336"/>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19" name="Text 17"/>
          <p:cNvSpPr/>
          <p:nvPr/>
        </p:nvSpPr>
        <p:spPr>
          <a:xfrm>
            <a:off x="1161288" y="5120640"/>
            <a:ext cx="7132320" cy="256032"/>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It is versioned</a:t>
            </a:r>
            <a:endParaRPr lang="en-US" sz="1400" dirty="0"/>
          </a:p>
        </p:txBody>
      </p:sp>
      <p:sp>
        <p:nvSpPr>
          <p:cNvPr id="20" name="Text 18"/>
          <p:cNvSpPr/>
          <p:nvPr/>
        </p:nvSpPr>
        <p:spPr>
          <a:xfrm>
            <a:off x="1161288" y="5376672"/>
            <a:ext cx="7132320" cy="457200"/>
          </a:xfrm>
          <a:prstGeom prst="rect">
            <a:avLst/>
          </a:prstGeom>
          <a:noFill/>
          <a:ln/>
        </p:spPr>
        <p:txBody>
          <a:bodyPr wrap="square" lIns="0" tIns="0" rIns="0" bIns="0" rtlCol="0" anchor="t"/>
          <a:lstStyle/>
          <a:p>
            <a:pPr marL="0" indent="0">
              <a:buNone/>
            </a:pPr>
            <a:r>
              <a:rPr lang="en-US" sz="1250" dirty="0">
                <a:solidFill>
                  <a:srgbClr val="5A6B63"/>
                </a:solidFill>
                <a:latin typeface="Calibri" pitchFamily="34" charset="0"/>
                <a:ea typeface="Calibri" pitchFamily="34" charset="-122"/>
                <a:cs typeface="Calibri" pitchFamily="34" charset="-120"/>
              </a:rPr>
              <a:t>This is the 2026 version. Our intention is to update yearly.</a:t>
            </a:r>
            <a:endParaRPr lang="en-US" sz="1250" dirty="0"/>
          </a:p>
        </p:txBody>
      </p:sp>
      <p:sp>
        <p:nvSpPr>
          <p:cNvPr id="21" name="Shape 19"/>
          <p:cNvSpPr/>
          <p:nvPr/>
        </p:nvSpPr>
        <p:spPr>
          <a:xfrm>
            <a:off x="8613648" y="1517904"/>
            <a:ext cx="2980944" cy="4498848"/>
          </a:xfrm>
          <a:prstGeom prst="roundRect">
            <a:avLst>
              <a:gd name="adj" fmla="val 1840"/>
            </a:avLst>
          </a:prstGeom>
          <a:solidFill>
            <a:srgbClr val="1B4332"/>
          </a:solidFill>
          <a:ln w="12700">
            <a:solidFill>
              <a:srgbClr val="333333"/>
            </a:solidFill>
            <a:prstDash val="solid"/>
          </a:ln>
        </p:spPr>
        <p:txBody>
          <a:bodyPr/>
          <a:lstStyle/>
          <a:p>
            <a:endParaRPr lang="en-US"/>
          </a:p>
        </p:txBody>
      </p:sp>
      <p:sp>
        <p:nvSpPr>
          <p:cNvPr id="22" name="Text 20"/>
          <p:cNvSpPr/>
          <p:nvPr/>
        </p:nvSpPr>
        <p:spPr>
          <a:xfrm>
            <a:off x="8833104" y="1737360"/>
            <a:ext cx="2542032" cy="237744"/>
          </a:xfrm>
          <a:prstGeom prst="rect">
            <a:avLst/>
          </a:prstGeom>
          <a:noFill/>
          <a:ln/>
        </p:spPr>
        <p:txBody>
          <a:bodyPr wrap="square" lIns="0" tIns="0" rIns="0" bIns="0" rtlCol="0" anchor="ctr"/>
          <a:lstStyle/>
          <a:p>
            <a:pPr marL="0" indent="0">
              <a:buNone/>
            </a:pPr>
            <a:r>
              <a:rPr lang="en-US" sz="1050" b="1" kern="0" spc="140" dirty="0">
                <a:solidFill>
                  <a:srgbClr val="C9962B"/>
                </a:solidFill>
                <a:latin typeface="Calibri" pitchFamily="34" charset="0"/>
                <a:ea typeface="Calibri" pitchFamily="34" charset="-122"/>
                <a:cs typeface="Calibri" pitchFamily="34" charset="-120"/>
              </a:rPr>
              <a:t>TEN PRACTICE AREAS</a:t>
            </a:r>
            <a:endParaRPr lang="en-US" sz="1050" dirty="0"/>
          </a:p>
        </p:txBody>
      </p:sp>
      <p:sp>
        <p:nvSpPr>
          <p:cNvPr id="23" name="Text 21"/>
          <p:cNvSpPr/>
          <p:nvPr/>
        </p:nvSpPr>
        <p:spPr>
          <a:xfrm>
            <a:off x="8833104" y="2066544"/>
            <a:ext cx="2560320" cy="3749040"/>
          </a:xfrm>
          <a:prstGeom prst="rect">
            <a:avLst/>
          </a:prstGeom>
          <a:noFill/>
          <a:ln/>
        </p:spPr>
        <p:txBody>
          <a:bodyPr wrap="square" lIns="0" tIns="0" rIns="0" bIns="0" rtlCol="0" anchor="t"/>
          <a:lstStyle/>
          <a:p>
            <a:pPr marL="0" indent="0">
              <a:lnSpc>
                <a:spcPts val="2500"/>
              </a:lnSpc>
              <a:buNone/>
            </a:pPr>
            <a:r>
              <a:rPr lang="en-US" sz="1300" dirty="0">
                <a:solidFill>
                  <a:srgbClr val="FFFFFF"/>
                </a:solidFill>
                <a:latin typeface="Calibri" pitchFamily="34" charset="0"/>
                <a:ea typeface="Calibri" pitchFamily="34" charset="-122"/>
                <a:cs typeface="Calibri" pitchFamily="34" charset="-120"/>
              </a:rPr>
              <a:t>Consumer &amp; Bankruptcy</a:t>
            </a:r>
            <a:endParaRPr lang="en-US" sz="1300" dirty="0"/>
          </a:p>
          <a:p>
            <a:pPr marL="0" indent="0">
              <a:lnSpc>
                <a:spcPts val="2500"/>
              </a:lnSpc>
              <a:buNone/>
            </a:pPr>
            <a:r>
              <a:rPr lang="en-US" sz="1300" dirty="0">
                <a:solidFill>
                  <a:srgbClr val="FFFFFF"/>
                </a:solidFill>
                <a:latin typeface="Calibri" pitchFamily="34" charset="0"/>
                <a:ea typeface="Calibri" pitchFamily="34" charset="-122"/>
                <a:cs typeface="Calibri" pitchFamily="34" charset="-120"/>
              </a:rPr>
              <a:t>Tax &amp; Employment</a:t>
            </a:r>
            <a:endParaRPr lang="en-US" sz="1300" dirty="0"/>
          </a:p>
          <a:p>
            <a:pPr marL="0" indent="0">
              <a:lnSpc>
                <a:spcPts val="2500"/>
              </a:lnSpc>
              <a:buNone/>
            </a:pPr>
            <a:r>
              <a:rPr lang="en-US" sz="1300" dirty="0">
                <a:solidFill>
                  <a:srgbClr val="FFFFFF"/>
                </a:solidFill>
                <a:latin typeface="Calibri" pitchFamily="34" charset="0"/>
                <a:ea typeface="Calibri" pitchFamily="34" charset="-122"/>
                <a:cs typeface="Calibri" pitchFamily="34" charset="-120"/>
              </a:rPr>
              <a:t>Family Law</a:t>
            </a:r>
            <a:endParaRPr lang="en-US" sz="1300" dirty="0"/>
          </a:p>
          <a:p>
            <a:pPr marL="0" indent="0">
              <a:lnSpc>
                <a:spcPts val="2500"/>
              </a:lnSpc>
              <a:buNone/>
            </a:pPr>
            <a:r>
              <a:rPr lang="en-US" sz="1300" dirty="0">
                <a:solidFill>
                  <a:srgbClr val="FFFFFF"/>
                </a:solidFill>
                <a:latin typeface="Calibri" pitchFamily="34" charset="0"/>
                <a:ea typeface="Calibri" pitchFamily="34" charset="-122"/>
                <a:cs typeface="Calibri" pitchFamily="34" charset="-120"/>
              </a:rPr>
              <a:t>Immigration</a:t>
            </a:r>
            <a:endParaRPr lang="en-US" sz="1300" dirty="0"/>
          </a:p>
          <a:p>
            <a:pPr marL="0" indent="0">
              <a:lnSpc>
                <a:spcPts val="2500"/>
              </a:lnSpc>
              <a:buNone/>
            </a:pPr>
            <a:r>
              <a:rPr lang="en-US" sz="1300" dirty="0">
                <a:solidFill>
                  <a:srgbClr val="FFFFFF"/>
                </a:solidFill>
                <a:latin typeface="Calibri" pitchFamily="34" charset="0"/>
                <a:ea typeface="Calibri" pitchFamily="34" charset="-122"/>
                <a:cs typeface="Calibri" pitchFamily="34" charset="-120"/>
              </a:rPr>
              <a:t>Health &amp; Long-Term Care</a:t>
            </a:r>
            <a:endParaRPr lang="en-US" sz="1300" dirty="0"/>
          </a:p>
          <a:p>
            <a:pPr marL="0" indent="0">
              <a:lnSpc>
                <a:spcPts val="2500"/>
              </a:lnSpc>
              <a:buNone/>
            </a:pPr>
            <a:r>
              <a:rPr lang="en-US" sz="1300" dirty="0">
                <a:solidFill>
                  <a:srgbClr val="FFFFFF"/>
                </a:solidFill>
                <a:latin typeface="Calibri" pitchFamily="34" charset="0"/>
                <a:ea typeface="Calibri" pitchFamily="34" charset="-122"/>
                <a:cs typeface="Calibri" pitchFamily="34" charset="-120"/>
              </a:rPr>
              <a:t>Housing</a:t>
            </a:r>
            <a:endParaRPr lang="en-US" sz="1300" dirty="0"/>
          </a:p>
          <a:p>
            <a:pPr marL="0" indent="0">
              <a:lnSpc>
                <a:spcPts val="2500"/>
              </a:lnSpc>
              <a:buNone/>
            </a:pPr>
            <a:r>
              <a:rPr lang="en-US" sz="1300" dirty="0">
                <a:solidFill>
                  <a:srgbClr val="FFFFFF"/>
                </a:solidFill>
                <a:latin typeface="Calibri" pitchFamily="34" charset="0"/>
                <a:ea typeface="Calibri" pitchFamily="34" charset="-122"/>
                <a:cs typeface="Calibri" pitchFamily="34" charset="-120"/>
              </a:rPr>
              <a:t>Income Maintenance</a:t>
            </a:r>
            <a:endParaRPr lang="en-US" sz="1300" dirty="0"/>
          </a:p>
          <a:p>
            <a:pPr marL="0" indent="0">
              <a:lnSpc>
                <a:spcPts val="2500"/>
              </a:lnSpc>
              <a:buNone/>
            </a:pPr>
            <a:r>
              <a:rPr lang="en-US" sz="1300" dirty="0">
                <a:solidFill>
                  <a:srgbClr val="FFFFFF"/>
                </a:solidFill>
                <a:latin typeface="Calibri" pitchFamily="34" charset="0"/>
                <a:ea typeface="Calibri" pitchFamily="34" charset="-122"/>
                <a:cs typeface="Calibri" pitchFamily="34" charset="-120"/>
              </a:rPr>
              <a:t>Other Income Maintenance</a:t>
            </a:r>
            <a:endParaRPr lang="en-US" sz="1300" dirty="0"/>
          </a:p>
          <a:p>
            <a:pPr marL="0" indent="0">
              <a:lnSpc>
                <a:spcPts val="2500"/>
              </a:lnSpc>
              <a:buNone/>
            </a:pPr>
            <a:r>
              <a:rPr lang="en-US" sz="1300" dirty="0">
                <a:solidFill>
                  <a:srgbClr val="FFFFFF"/>
                </a:solidFill>
                <a:latin typeface="Calibri" pitchFamily="34" charset="0"/>
                <a:ea typeface="Calibri" pitchFamily="34" charset="-122"/>
                <a:cs typeface="Calibri" pitchFamily="34" charset="-120"/>
              </a:rPr>
              <a:t>Reentry</a:t>
            </a:r>
            <a:endParaRPr lang="en-US" sz="1300" dirty="0"/>
          </a:p>
          <a:p>
            <a:pPr marL="0" indent="0">
              <a:lnSpc>
                <a:spcPts val="2500"/>
              </a:lnSpc>
              <a:buNone/>
            </a:pPr>
            <a:r>
              <a:rPr lang="en-US" sz="1300" dirty="0">
                <a:solidFill>
                  <a:srgbClr val="FFFFFF"/>
                </a:solidFill>
                <a:latin typeface="Calibri" pitchFamily="34" charset="0"/>
                <a:ea typeface="Calibri" pitchFamily="34" charset="-122"/>
                <a:cs typeface="Calibri" pitchFamily="34" charset="-120"/>
              </a:rPr>
              <a:t>Miscellaneous</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indent="0" algn="l">
              <a:buNone/>
            </a:pPr>
            <a:r>
              <a:rPr lang="en-US" sz="1150" b="1" kern="0" spc="160" dirty="0">
                <a:solidFill>
                  <a:srgbClr val="C9962B"/>
                </a:solidFill>
                <a:latin typeface="Calibri" pitchFamily="34" charset="0"/>
                <a:ea typeface="Calibri" pitchFamily="34" charset="-122"/>
                <a:cs typeface="Calibri" pitchFamily="34" charset="-120"/>
              </a:rPr>
              <a:t>HOW THE GRID IS ORGANIZED</a:t>
            </a:r>
            <a:endParaRPr lang="en-US" sz="1150" dirty="0"/>
          </a:p>
        </p:txBody>
      </p:sp>
      <p:sp>
        <p:nvSpPr>
          <p:cNvPr id="3" name="Text 1"/>
          <p:cNvSpPr/>
          <p:nvPr/>
        </p:nvSpPr>
        <p:spPr>
          <a:xfrm>
            <a:off x="594360" y="658368"/>
            <a:ext cx="11000232" cy="713232"/>
          </a:xfrm>
          <a:prstGeom prst="rect">
            <a:avLst/>
          </a:prstGeom>
          <a:noFill/>
          <a:ln/>
        </p:spPr>
        <p:txBody>
          <a:bodyPr wrap="square" lIns="0" tIns="0" rIns="0" bIns="0" rtlCol="0" anchor="t"/>
          <a:lstStyle/>
          <a:p>
            <a:pPr marL="0" indent="0" algn="l">
              <a:buNone/>
            </a:pPr>
            <a:r>
              <a:rPr lang="en-US" sz="3300" b="1" dirty="0">
                <a:solidFill>
                  <a:srgbClr val="1B4332"/>
                </a:solidFill>
                <a:latin typeface="Cambria" pitchFamily="34" charset="0"/>
                <a:ea typeface="Cambria" pitchFamily="34" charset="-122"/>
                <a:cs typeface="Cambria" pitchFamily="34" charset="-120"/>
              </a:rPr>
              <a:t>Four columns — and they never overlap</a:t>
            </a:r>
            <a:endParaRPr lang="en-US" sz="3300" dirty="0"/>
          </a:p>
        </p:txBody>
      </p:sp>
      <p:sp>
        <p:nvSpPr>
          <p:cNvPr id="4" name="Shape 2"/>
          <p:cNvSpPr/>
          <p:nvPr/>
        </p:nvSpPr>
        <p:spPr>
          <a:xfrm>
            <a:off x="594360" y="1572768"/>
            <a:ext cx="2599182" cy="3127248"/>
          </a:xfrm>
          <a:prstGeom prst="roundRect">
            <a:avLst>
              <a:gd name="adj" fmla="val 2111"/>
            </a:avLst>
          </a:prstGeom>
          <a:solidFill>
            <a:srgbClr val="F1F7F4"/>
          </a:solidFill>
          <a:ln w="12700">
            <a:solidFill>
              <a:srgbClr val="D8F3DC"/>
            </a:solidFill>
            <a:prstDash val="solid"/>
          </a:ln>
        </p:spPr>
        <p:txBody>
          <a:bodyPr/>
          <a:lstStyle/>
          <a:p>
            <a:endParaRPr lang="en-US"/>
          </a:p>
        </p:txBody>
      </p:sp>
      <p:sp>
        <p:nvSpPr>
          <p:cNvPr id="5" name="Shape 3"/>
          <p:cNvSpPr/>
          <p:nvPr/>
        </p:nvSpPr>
        <p:spPr>
          <a:xfrm>
            <a:off x="795528" y="1773936"/>
            <a:ext cx="420624" cy="420624"/>
          </a:xfrm>
          <a:prstGeom prst="ellipse">
            <a:avLst/>
          </a:prstGeom>
          <a:solidFill>
            <a:srgbClr val="2D6A4F"/>
          </a:solidFill>
          <a:ln w="12700">
            <a:solidFill>
              <a:srgbClr val="2D6A4F"/>
            </a:solidFill>
            <a:prstDash val="solid"/>
          </a:ln>
        </p:spPr>
        <p:txBody>
          <a:bodyPr/>
          <a:lstStyle/>
          <a:p>
            <a:endParaRPr lang="en-US"/>
          </a:p>
        </p:txBody>
      </p:sp>
      <p:sp>
        <p:nvSpPr>
          <p:cNvPr id="6" name="Text 4"/>
          <p:cNvSpPr/>
          <p:nvPr/>
        </p:nvSpPr>
        <p:spPr>
          <a:xfrm>
            <a:off x="795528" y="1773936"/>
            <a:ext cx="420624" cy="420624"/>
          </a:xfrm>
          <a:prstGeom prst="rect">
            <a:avLst/>
          </a:prstGeom>
          <a:noFill/>
          <a:ln/>
        </p:spPr>
        <p:txBody>
          <a:bodyPr wrap="square" lIns="0" tIns="0" rIns="0" bIns="0" rtlCol="0" anchor="ctr"/>
          <a:lstStyle/>
          <a:p>
            <a:pPr marL="0" indent="0" algn="ctr">
              <a:buNone/>
            </a:pPr>
            <a:r>
              <a:rPr lang="en-US" sz="1450" b="1" dirty="0">
                <a:solidFill>
                  <a:srgbClr val="FFFFFF"/>
                </a:solidFill>
                <a:latin typeface="Calibri" pitchFamily="34" charset="0"/>
                <a:ea typeface="Calibri" pitchFamily="34" charset="-122"/>
                <a:cs typeface="Calibri" pitchFamily="34" charset="-120"/>
              </a:rPr>
              <a:t>1</a:t>
            </a:r>
            <a:endParaRPr lang="en-US" sz="1450" dirty="0"/>
          </a:p>
        </p:txBody>
      </p:sp>
      <p:sp>
        <p:nvSpPr>
          <p:cNvPr id="7" name="Text 5"/>
          <p:cNvSpPr/>
          <p:nvPr/>
        </p:nvSpPr>
        <p:spPr>
          <a:xfrm>
            <a:off x="795528" y="2340864"/>
            <a:ext cx="2196846" cy="786384"/>
          </a:xfrm>
          <a:prstGeom prst="rect">
            <a:avLst/>
          </a:prstGeom>
          <a:noFill/>
          <a:ln/>
        </p:spPr>
        <p:txBody>
          <a:bodyPr wrap="square" lIns="0" tIns="0" rIns="0" bIns="0" rtlCol="0" anchor="t"/>
          <a:lstStyle/>
          <a:p>
            <a:pPr marL="0" indent="0">
              <a:buNone/>
            </a:pPr>
            <a:r>
              <a:rPr lang="en-US" sz="1500" b="1" dirty="0">
                <a:solidFill>
                  <a:srgbClr val="1B4332"/>
                </a:solidFill>
                <a:latin typeface="Cambria" pitchFamily="34" charset="0"/>
                <a:ea typeface="Cambria" pitchFamily="34" charset="-122"/>
                <a:cs typeface="Cambria" pitchFamily="34" charset="-120"/>
              </a:rPr>
              <a:t>Back Awards &amp;</a:t>
            </a:r>
            <a:endParaRPr lang="en-US" sz="1500" dirty="0"/>
          </a:p>
          <a:p>
            <a:pPr marL="0" indent="0">
              <a:buNone/>
            </a:pPr>
            <a:r>
              <a:rPr lang="en-US" sz="1500" b="1" dirty="0">
                <a:solidFill>
                  <a:srgbClr val="1B4332"/>
                </a:solidFill>
                <a:latin typeface="Cambria" pitchFamily="34" charset="0"/>
                <a:ea typeface="Cambria" pitchFamily="34" charset="-122"/>
                <a:cs typeface="Cambria" pitchFamily="34" charset="-120"/>
              </a:rPr>
              <a:t>Lump-Sum Settlement</a:t>
            </a:r>
            <a:endParaRPr lang="en-US" sz="1500" dirty="0"/>
          </a:p>
        </p:txBody>
      </p:sp>
      <p:sp>
        <p:nvSpPr>
          <p:cNvPr id="8" name="Text 6"/>
          <p:cNvSpPr/>
          <p:nvPr/>
        </p:nvSpPr>
        <p:spPr>
          <a:xfrm>
            <a:off x="795528" y="3145536"/>
            <a:ext cx="2196846" cy="548640"/>
          </a:xfrm>
          <a:prstGeom prst="rect">
            <a:avLst/>
          </a:prstGeom>
          <a:noFill/>
          <a:ln/>
        </p:spPr>
        <p:txBody>
          <a:bodyPr wrap="square" lIns="0" tIns="0" rIns="0" bIns="0" rtlCol="0" anchor="t"/>
          <a:lstStyle/>
          <a:p>
            <a:pPr marL="0" indent="0">
              <a:buNone/>
            </a:pPr>
            <a:r>
              <a:rPr lang="en-US" sz="1250" b="1" dirty="0">
                <a:solidFill>
                  <a:srgbClr val="1A1F1C"/>
                </a:solidFill>
                <a:latin typeface="Calibri" pitchFamily="34" charset="0"/>
                <a:ea typeface="Calibri" pitchFamily="34" charset="-122"/>
                <a:cs typeface="Calibri" pitchFamily="34" charset="-120"/>
              </a:rPr>
              <a:t>Money the client is awarded, once.</a:t>
            </a:r>
            <a:endParaRPr lang="en-US" sz="1250" dirty="0"/>
          </a:p>
        </p:txBody>
      </p:sp>
      <p:sp>
        <p:nvSpPr>
          <p:cNvPr id="9" name="Text 7"/>
          <p:cNvSpPr/>
          <p:nvPr/>
        </p:nvSpPr>
        <p:spPr>
          <a:xfrm>
            <a:off x="795528" y="3712464"/>
            <a:ext cx="2196846" cy="877824"/>
          </a:xfrm>
          <a:prstGeom prst="rect">
            <a:avLst/>
          </a:prstGeom>
          <a:noFill/>
          <a:ln/>
        </p:spPr>
        <p:txBody>
          <a:bodyPr wrap="square" lIns="0" tIns="0" rIns="0" bIns="0" rtlCol="0" anchor="t"/>
          <a:lstStyle/>
          <a:p>
            <a:pPr marL="0" indent="0">
              <a:buNone/>
            </a:pPr>
            <a:r>
              <a:rPr lang="en-US" sz="1150" i="1" dirty="0">
                <a:solidFill>
                  <a:srgbClr val="5A6B63"/>
                </a:solidFill>
                <a:latin typeface="Calibri" pitchFamily="34" charset="0"/>
                <a:ea typeface="Calibri" pitchFamily="34" charset="-122"/>
                <a:cs typeface="Calibri" pitchFamily="34" charset="-120"/>
              </a:rPr>
              <a:t>Retroactive SSI, a settlement, a tax refund, damages recovered.</a:t>
            </a:r>
            <a:endParaRPr lang="en-US" sz="1150" dirty="0"/>
          </a:p>
        </p:txBody>
      </p:sp>
      <p:sp>
        <p:nvSpPr>
          <p:cNvPr id="10" name="Shape 8"/>
          <p:cNvSpPr/>
          <p:nvPr/>
        </p:nvSpPr>
        <p:spPr>
          <a:xfrm>
            <a:off x="3394710" y="1572768"/>
            <a:ext cx="2599182" cy="3127248"/>
          </a:xfrm>
          <a:prstGeom prst="roundRect">
            <a:avLst>
              <a:gd name="adj" fmla="val 2111"/>
            </a:avLst>
          </a:prstGeom>
          <a:solidFill>
            <a:srgbClr val="F1F7F4"/>
          </a:solidFill>
          <a:ln w="12700">
            <a:solidFill>
              <a:srgbClr val="D8F3DC"/>
            </a:solidFill>
            <a:prstDash val="solid"/>
          </a:ln>
        </p:spPr>
        <p:txBody>
          <a:bodyPr/>
          <a:lstStyle/>
          <a:p>
            <a:endParaRPr lang="en-US"/>
          </a:p>
        </p:txBody>
      </p:sp>
      <p:sp>
        <p:nvSpPr>
          <p:cNvPr id="11" name="Shape 9"/>
          <p:cNvSpPr/>
          <p:nvPr/>
        </p:nvSpPr>
        <p:spPr>
          <a:xfrm>
            <a:off x="3595878" y="1773936"/>
            <a:ext cx="420624" cy="420624"/>
          </a:xfrm>
          <a:prstGeom prst="ellipse">
            <a:avLst/>
          </a:prstGeom>
          <a:solidFill>
            <a:srgbClr val="2D6A4F"/>
          </a:solidFill>
          <a:ln w="12700">
            <a:solidFill>
              <a:srgbClr val="2D6A4F"/>
            </a:solidFill>
            <a:prstDash val="solid"/>
          </a:ln>
        </p:spPr>
        <p:txBody>
          <a:bodyPr/>
          <a:lstStyle/>
          <a:p>
            <a:endParaRPr lang="en-US"/>
          </a:p>
        </p:txBody>
      </p:sp>
      <p:sp>
        <p:nvSpPr>
          <p:cNvPr id="12" name="Text 10"/>
          <p:cNvSpPr/>
          <p:nvPr/>
        </p:nvSpPr>
        <p:spPr>
          <a:xfrm>
            <a:off x="3595878" y="1773936"/>
            <a:ext cx="420624" cy="420624"/>
          </a:xfrm>
          <a:prstGeom prst="rect">
            <a:avLst/>
          </a:prstGeom>
          <a:noFill/>
          <a:ln/>
        </p:spPr>
        <p:txBody>
          <a:bodyPr wrap="square" lIns="0" tIns="0" rIns="0" bIns="0" rtlCol="0" anchor="ctr"/>
          <a:lstStyle/>
          <a:p>
            <a:pPr marL="0" indent="0" algn="ctr">
              <a:buNone/>
            </a:pPr>
            <a:r>
              <a:rPr lang="en-US" sz="1450" b="1" dirty="0">
                <a:solidFill>
                  <a:srgbClr val="FFFFFF"/>
                </a:solidFill>
                <a:latin typeface="Calibri" pitchFamily="34" charset="0"/>
                <a:ea typeface="Calibri" pitchFamily="34" charset="-122"/>
                <a:cs typeface="Calibri" pitchFamily="34" charset="-120"/>
              </a:rPr>
              <a:t>2</a:t>
            </a:r>
            <a:endParaRPr lang="en-US" sz="1450" dirty="0"/>
          </a:p>
        </p:txBody>
      </p:sp>
      <p:sp>
        <p:nvSpPr>
          <p:cNvPr id="13" name="Text 11"/>
          <p:cNvSpPr/>
          <p:nvPr/>
        </p:nvSpPr>
        <p:spPr>
          <a:xfrm>
            <a:off x="3595878" y="2340864"/>
            <a:ext cx="2196846" cy="786384"/>
          </a:xfrm>
          <a:prstGeom prst="rect">
            <a:avLst/>
          </a:prstGeom>
          <a:noFill/>
          <a:ln/>
        </p:spPr>
        <p:txBody>
          <a:bodyPr wrap="square" lIns="0" tIns="0" rIns="0" bIns="0" rtlCol="0" anchor="t"/>
          <a:lstStyle/>
          <a:p>
            <a:pPr marL="0" indent="0">
              <a:buNone/>
            </a:pPr>
            <a:r>
              <a:rPr lang="en-US" sz="1500" b="1" dirty="0">
                <a:solidFill>
                  <a:srgbClr val="1B4332"/>
                </a:solidFill>
                <a:latin typeface="Cambria" pitchFamily="34" charset="0"/>
                <a:ea typeface="Cambria" pitchFamily="34" charset="-122"/>
                <a:cs typeface="Cambria" pitchFamily="34" charset="-120"/>
              </a:rPr>
              <a:t>Monthly Benefits</a:t>
            </a:r>
            <a:endParaRPr lang="en-US" sz="1500" dirty="0"/>
          </a:p>
          <a:p>
            <a:pPr marL="0" indent="0">
              <a:buNone/>
            </a:pPr>
            <a:r>
              <a:rPr lang="en-US" sz="1500" b="1" dirty="0">
                <a:solidFill>
                  <a:srgbClr val="1B4332"/>
                </a:solidFill>
                <a:latin typeface="Cambria" pitchFamily="34" charset="0"/>
                <a:ea typeface="Cambria" pitchFamily="34" charset="-122"/>
                <a:cs typeface="Cambria" pitchFamily="34" charset="-120"/>
              </a:rPr>
              <a:t>Obtained</a:t>
            </a:r>
            <a:endParaRPr lang="en-US" sz="1500" dirty="0"/>
          </a:p>
        </p:txBody>
      </p:sp>
      <p:sp>
        <p:nvSpPr>
          <p:cNvPr id="14" name="Text 12"/>
          <p:cNvSpPr/>
          <p:nvPr/>
        </p:nvSpPr>
        <p:spPr>
          <a:xfrm>
            <a:off x="3595878" y="3145536"/>
            <a:ext cx="2196846" cy="548640"/>
          </a:xfrm>
          <a:prstGeom prst="rect">
            <a:avLst/>
          </a:prstGeom>
          <a:noFill/>
          <a:ln/>
        </p:spPr>
        <p:txBody>
          <a:bodyPr wrap="square" lIns="0" tIns="0" rIns="0" bIns="0" rtlCol="0" anchor="t"/>
          <a:lstStyle/>
          <a:p>
            <a:pPr marL="0" indent="0">
              <a:buNone/>
            </a:pPr>
            <a:r>
              <a:rPr lang="en-US" sz="1250" b="1" dirty="0">
                <a:solidFill>
                  <a:srgbClr val="1A1F1C"/>
                </a:solidFill>
                <a:latin typeface="Calibri" pitchFamily="34" charset="0"/>
                <a:ea typeface="Calibri" pitchFamily="34" charset="-122"/>
                <a:cs typeface="Calibri" pitchFamily="34" charset="-120"/>
              </a:rPr>
              <a:t>A recurring benefit the client is now entitled to.</a:t>
            </a:r>
            <a:endParaRPr lang="en-US" sz="1250" dirty="0"/>
          </a:p>
        </p:txBody>
      </p:sp>
      <p:sp>
        <p:nvSpPr>
          <p:cNvPr id="15" name="Text 13"/>
          <p:cNvSpPr/>
          <p:nvPr/>
        </p:nvSpPr>
        <p:spPr>
          <a:xfrm>
            <a:off x="3595878" y="3712464"/>
            <a:ext cx="2196846" cy="877824"/>
          </a:xfrm>
          <a:prstGeom prst="rect">
            <a:avLst/>
          </a:prstGeom>
          <a:noFill/>
          <a:ln/>
        </p:spPr>
        <p:txBody>
          <a:bodyPr wrap="square" lIns="0" tIns="0" rIns="0" bIns="0" rtlCol="0" anchor="t"/>
          <a:lstStyle/>
          <a:p>
            <a:pPr marL="0" indent="0">
              <a:buNone/>
            </a:pPr>
            <a:r>
              <a:rPr lang="en-US" sz="1150" i="1" dirty="0">
                <a:solidFill>
                  <a:srgbClr val="5A6B63"/>
                </a:solidFill>
                <a:latin typeface="Calibri" pitchFamily="34" charset="0"/>
                <a:ea typeface="Calibri" pitchFamily="34" charset="-122"/>
                <a:cs typeface="Calibri" pitchFamily="34" charset="-120"/>
              </a:rPr>
              <a:t>Monthly SSI award, TennCare coverage value, a child support order.</a:t>
            </a:r>
            <a:endParaRPr lang="en-US" sz="1150" dirty="0"/>
          </a:p>
        </p:txBody>
      </p:sp>
      <p:sp>
        <p:nvSpPr>
          <p:cNvPr id="16" name="Shape 14"/>
          <p:cNvSpPr/>
          <p:nvPr/>
        </p:nvSpPr>
        <p:spPr>
          <a:xfrm>
            <a:off x="6195060" y="1572768"/>
            <a:ext cx="2599182" cy="3127248"/>
          </a:xfrm>
          <a:prstGeom prst="roundRect">
            <a:avLst>
              <a:gd name="adj" fmla="val 2111"/>
            </a:avLst>
          </a:prstGeom>
          <a:solidFill>
            <a:srgbClr val="F1F7F4"/>
          </a:solidFill>
          <a:ln w="12700">
            <a:solidFill>
              <a:srgbClr val="D8F3DC"/>
            </a:solidFill>
            <a:prstDash val="solid"/>
          </a:ln>
        </p:spPr>
        <p:txBody>
          <a:bodyPr/>
          <a:lstStyle/>
          <a:p>
            <a:endParaRPr lang="en-US"/>
          </a:p>
        </p:txBody>
      </p:sp>
      <p:sp>
        <p:nvSpPr>
          <p:cNvPr id="17" name="Shape 15"/>
          <p:cNvSpPr/>
          <p:nvPr/>
        </p:nvSpPr>
        <p:spPr>
          <a:xfrm>
            <a:off x="6396228" y="1773936"/>
            <a:ext cx="420624" cy="420624"/>
          </a:xfrm>
          <a:prstGeom prst="ellipse">
            <a:avLst/>
          </a:prstGeom>
          <a:solidFill>
            <a:srgbClr val="2D6A4F"/>
          </a:solidFill>
          <a:ln w="12700">
            <a:solidFill>
              <a:srgbClr val="2D6A4F"/>
            </a:solidFill>
            <a:prstDash val="solid"/>
          </a:ln>
        </p:spPr>
        <p:txBody>
          <a:bodyPr/>
          <a:lstStyle/>
          <a:p>
            <a:endParaRPr lang="en-US"/>
          </a:p>
        </p:txBody>
      </p:sp>
      <p:sp>
        <p:nvSpPr>
          <p:cNvPr id="18" name="Text 16"/>
          <p:cNvSpPr/>
          <p:nvPr/>
        </p:nvSpPr>
        <p:spPr>
          <a:xfrm>
            <a:off x="6396228" y="1773936"/>
            <a:ext cx="420624" cy="420624"/>
          </a:xfrm>
          <a:prstGeom prst="rect">
            <a:avLst/>
          </a:prstGeom>
          <a:noFill/>
          <a:ln/>
        </p:spPr>
        <p:txBody>
          <a:bodyPr wrap="square" lIns="0" tIns="0" rIns="0" bIns="0" rtlCol="0" anchor="ctr"/>
          <a:lstStyle/>
          <a:p>
            <a:pPr marL="0" indent="0" algn="ctr">
              <a:buNone/>
            </a:pPr>
            <a:r>
              <a:rPr lang="en-US" sz="1450" b="1" dirty="0">
                <a:solidFill>
                  <a:srgbClr val="FFFFFF"/>
                </a:solidFill>
                <a:latin typeface="Calibri" pitchFamily="34" charset="0"/>
                <a:ea typeface="Calibri" pitchFamily="34" charset="-122"/>
                <a:cs typeface="Calibri" pitchFamily="34" charset="-120"/>
              </a:rPr>
              <a:t>3</a:t>
            </a:r>
            <a:endParaRPr lang="en-US" sz="1450" dirty="0"/>
          </a:p>
        </p:txBody>
      </p:sp>
      <p:sp>
        <p:nvSpPr>
          <p:cNvPr id="19" name="Text 17"/>
          <p:cNvSpPr/>
          <p:nvPr/>
        </p:nvSpPr>
        <p:spPr>
          <a:xfrm>
            <a:off x="6396228" y="2340864"/>
            <a:ext cx="2196846" cy="786384"/>
          </a:xfrm>
          <a:prstGeom prst="rect">
            <a:avLst/>
          </a:prstGeom>
          <a:noFill/>
          <a:ln/>
        </p:spPr>
        <p:txBody>
          <a:bodyPr wrap="square" lIns="0" tIns="0" rIns="0" bIns="0" rtlCol="0" anchor="t"/>
          <a:lstStyle/>
          <a:p>
            <a:pPr marL="0" indent="0">
              <a:buNone/>
            </a:pPr>
            <a:r>
              <a:rPr lang="en-US" sz="1500" b="1" dirty="0">
                <a:solidFill>
                  <a:srgbClr val="1B4332"/>
                </a:solidFill>
                <a:latin typeface="Cambria" pitchFamily="34" charset="0"/>
                <a:ea typeface="Cambria" pitchFamily="34" charset="-122"/>
                <a:cs typeface="Cambria" pitchFamily="34" charset="-120"/>
              </a:rPr>
              <a:t>Lump Sum</a:t>
            </a:r>
            <a:endParaRPr lang="en-US" sz="1500" dirty="0"/>
          </a:p>
          <a:p>
            <a:pPr marL="0" indent="0">
              <a:buNone/>
            </a:pPr>
            <a:r>
              <a:rPr lang="en-US" sz="1500" b="1" dirty="0">
                <a:solidFill>
                  <a:srgbClr val="1B4332"/>
                </a:solidFill>
                <a:latin typeface="Cambria" pitchFamily="34" charset="0"/>
                <a:ea typeface="Cambria" pitchFamily="34" charset="-122"/>
                <a:cs typeface="Cambria" pitchFamily="34" charset="-120"/>
              </a:rPr>
              <a:t>Amount Avoided</a:t>
            </a:r>
            <a:endParaRPr lang="en-US" sz="1500" dirty="0"/>
          </a:p>
        </p:txBody>
      </p:sp>
      <p:sp>
        <p:nvSpPr>
          <p:cNvPr id="20" name="Text 18"/>
          <p:cNvSpPr/>
          <p:nvPr/>
        </p:nvSpPr>
        <p:spPr>
          <a:xfrm>
            <a:off x="6396228" y="3145536"/>
            <a:ext cx="2196846" cy="548640"/>
          </a:xfrm>
          <a:prstGeom prst="rect">
            <a:avLst/>
          </a:prstGeom>
          <a:noFill/>
          <a:ln/>
        </p:spPr>
        <p:txBody>
          <a:bodyPr wrap="square" lIns="0" tIns="0" rIns="0" bIns="0" rtlCol="0" anchor="t"/>
          <a:lstStyle/>
          <a:p>
            <a:pPr marL="0" indent="0">
              <a:buNone/>
            </a:pPr>
            <a:r>
              <a:rPr lang="en-US" sz="1250" b="1" dirty="0">
                <a:solidFill>
                  <a:srgbClr val="1A1F1C"/>
                </a:solidFill>
                <a:latin typeface="Calibri" pitchFamily="34" charset="0"/>
                <a:ea typeface="Calibri" pitchFamily="34" charset="-122"/>
                <a:cs typeface="Calibri" pitchFamily="34" charset="-120"/>
              </a:rPr>
              <a:t>A one-time cost or liability the client will not pay.</a:t>
            </a:r>
            <a:endParaRPr lang="en-US" sz="1250" dirty="0"/>
          </a:p>
        </p:txBody>
      </p:sp>
      <p:sp>
        <p:nvSpPr>
          <p:cNvPr id="21" name="Text 19"/>
          <p:cNvSpPr/>
          <p:nvPr/>
        </p:nvSpPr>
        <p:spPr>
          <a:xfrm>
            <a:off x="6396228" y="3712464"/>
            <a:ext cx="2196846" cy="877824"/>
          </a:xfrm>
          <a:prstGeom prst="rect">
            <a:avLst/>
          </a:prstGeom>
          <a:noFill/>
          <a:ln/>
        </p:spPr>
        <p:txBody>
          <a:bodyPr wrap="square" lIns="0" tIns="0" rIns="0" bIns="0" rtlCol="0" anchor="t"/>
          <a:lstStyle/>
          <a:p>
            <a:pPr marL="0" indent="0">
              <a:buNone/>
            </a:pPr>
            <a:r>
              <a:rPr lang="en-US" sz="1150" i="1" dirty="0">
                <a:solidFill>
                  <a:srgbClr val="5A6B63"/>
                </a:solidFill>
                <a:latin typeface="Calibri" pitchFamily="34" charset="0"/>
                <a:ea typeface="Calibri" pitchFamily="34" charset="-122"/>
                <a:cs typeface="Calibri" pitchFamily="34" charset="-120"/>
              </a:rPr>
              <a:t>Debt discharged, back rent waived, a judgment defeated, fees avoided.</a:t>
            </a:r>
            <a:endParaRPr lang="en-US" sz="1150" dirty="0"/>
          </a:p>
        </p:txBody>
      </p:sp>
      <p:sp>
        <p:nvSpPr>
          <p:cNvPr id="22" name="Shape 20"/>
          <p:cNvSpPr/>
          <p:nvPr/>
        </p:nvSpPr>
        <p:spPr>
          <a:xfrm>
            <a:off x="8995410" y="1572768"/>
            <a:ext cx="2599182" cy="3127248"/>
          </a:xfrm>
          <a:prstGeom prst="roundRect">
            <a:avLst>
              <a:gd name="adj" fmla="val 2111"/>
            </a:avLst>
          </a:prstGeom>
          <a:solidFill>
            <a:srgbClr val="F1F7F4"/>
          </a:solidFill>
          <a:ln w="12700">
            <a:solidFill>
              <a:srgbClr val="D8F3DC"/>
            </a:solidFill>
            <a:prstDash val="solid"/>
          </a:ln>
        </p:spPr>
        <p:txBody>
          <a:bodyPr/>
          <a:lstStyle/>
          <a:p>
            <a:endParaRPr lang="en-US"/>
          </a:p>
        </p:txBody>
      </p:sp>
      <p:sp>
        <p:nvSpPr>
          <p:cNvPr id="23" name="Shape 21"/>
          <p:cNvSpPr/>
          <p:nvPr/>
        </p:nvSpPr>
        <p:spPr>
          <a:xfrm>
            <a:off x="9196578" y="1773936"/>
            <a:ext cx="420624" cy="420624"/>
          </a:xfrm>
          <a:prstGeom prst="ellipse">
            <a:avLst/>
          </a:prstGeom>
          <a:solidFill>
            <a:srgbClr val="2D6A4F"/>
          </a:solidFill>
          <a:ln w="12700">
            <a:solidFill>
              <a:srgbClr val="2D6A4F"/>
            </a:solidFill>
            <a:prstDash val="solid"/>
          </a:ln>
        </p:spPr>
        <p:txBody>
          <a:bodyPr/>
          <a:lstStyle/>
          <a:p>
            <a:endParaRPr lang="en-US"/>
          </a:p>
        </p:txBody>
      </p:sp>
      <p:sp>
        <p:nvSpPr>
          <p:cNvPr id="24" name="Text 22"/>
          <p:cNvSpPr/>
          <p:nvPr/>
        </p:nvSpPr>
        <p:spPr>
          <a:xfrm>
            <a:off x="9196578" y="1773936"/>
            <a:ext cx="420624" cy="420624"/>
          </a:xfrm>
          <a:prstGeom prst="rect">
            <a:avLst/>
          </a:prstGeom>
          <a:noFill/>
          <a:ln/>
        </p:spPr>
        <p:txBody>
          <a:bodyPr wrap="square" lIns="0" tIns="0" rIns="0" bIns="0" rtlCol="0" anchor="ctr"/>
          <a:lstStyle/>
          <a:p>
            <a:pPr marL="0" indent="0" algn="ctr">
              <a:buNone/>
            </a:pPr>
            <a:r>
              <a:rPr lang="en-US" sz="1450" b="1" dirty="0">
                <a:solidFill>
                  <a:srgbClr val="FFFFFF"/>
                </a:solidFill>
                <a:latin typeface="Calibri" pitchFamily="34" charset="0"/>
                <a:ea typeface="Calibri" pitchFamily="34" charset="-122"/>
                <a:cs typeface="Calibri" pitchFamily="34" charset="-120"/>
              </a:rPr>
              <a:t>4</a:t>
            </a:r>
            <a:endParaRPr lang="en-US" sz="1450" dirty="0"/>
          </a:p>
        </p:txBody>
      </p:sp>
      <p:sp>
        <p:nvSpPr>
          <p:cNvPr id="25" name="Text 23"/>
          <p:cNvSpPr/>
          <p:nvPr/>
        </p:nvSpPr>
        <p:spPr>
          <a:xfrm>
            <a:off x="9196578" y="2340864"/>
            <a:ext cx="2196846" cy="786384"/>
          </a:xfrm>
          <a:prstGeom prst="rect">
            <a:avLst/>
          </a:prstGeom>
          <a:noFill/>
          <a:ln/>
        </p:spPr>
        <p:txBody>
          <a:bodyPr wrap="square" lIns="0" tIns="0" rIns="0" bIns="0" rtlCol="0" anchor="t"/>
          <a:lstStyle/>
          <a:p>
            <a:pPr marL="0" indent="0">
              <a:buNone/>
            </a:pPr>
            <a:r>
              <a:rPr lang="en-US" sz="1500" b="1" dirty="0">
                <a:solidFill>
                  <a:srgbClr val="1B4332"/>
                </a:solidFill>
                <a:latin typeface="Cambria" pitchFamily="34" charset="0"/>
                <a:ea typeface="Cambria" pitchFamily="34" charset="-122"/>
                <a:cs typeface="Cambria" pitchFamily="34" charset="-120"/>
              </a:rPr>
              <a:t>Monthly Cost Savings &amp;</a:t>
            </a:r>
            <a:endParaRPr lang="en-US" sz="1500" dirty="0"/>
          </a:p>
          <a:p>
            <a:pPr marL="0" indent="0">
              <a:buNone/>
            </a:pPr>
            <a:r>
              <a:rPr lang="en-US" sz="1500" b="1" dirty="0">
                <a:solidFill>
                  <a:srgbClr val="1B4332"/>
                </a:solidFill>
                <a:latin typeface="Cambria" pitchFamily="34" charset="0"/>
                <a:ea typeface="Cambria" pitchFamily="34" charset="-122"/>
                <a:cs typeface="Cambria" pitchFamily="34" charset="-120"/>
              </a:rPr>
              <a:t>Payment Reductions</a:t>
            </a:r>
            <a:endParaRPr lang="en-US" sz="1500" dirty="0"/>
          </a:p>
        </p:txBody>
      </p:sp>
      <p:sp>
        <p:nvSpPr>
          <p:cNvPr id="26" name="Text 24"/>
          <p:cNvSpPr/>
          <p:nvPr/>
        </p:nvSpPr>
        <p:spPr>
          <a:xfrm>
            <a:off x="9196578" y="3145536"/>
            <a:ext cx="2196846" cy="548640"/>
          </a:xfrm>
          <a:prstGeom prst="rect">
            <a:avLst/>
          </a:prstGeom>
          <a:noFill/>
          <a:ln/>
        </p:spPr>
        <p:txBody>
          <a:bodyPr wrap="square" lIns="0" tIns="0" rIns="0" bIns="0" rtlCol="0" anchor="t"/>
          <a:lstStyle/>
          <a:p>
            <a:pPr marL="0" indent="0">
              <a:buNone/>
            </a:pPr>
            <a:r>
              <a:rPr lang="en-US" sz="1250" b="1" dirty="0">
                <a:solidFill>
                  <a:srgbClr val="1A1F1C"/>
                </a:solidFill>
                <a:latin typeface="Calibri" pitchFamily="34" charset="0"/>
                <a:ea typeface="Calibri" pitchFamily="34" charset="-122"/>
                <a:cs typeface="Calibri" pitchFamily="34" charset="-120"/>
              </a:rPr>
              <a:t>A recurring cost the client no longer owes.</a:t>
            </a:r>
            <a:endParaRPr lang="en-US" sz="1250" dirty="0"/>
          </a:p>
        </p:txBody>
      </p:sp>
      <p:sp>
        <p:nvSpPr>
          <p:cNvPr id="27" name="Text 25"/>
          <p:cNvSpPr/>
          <p:nvPr/>
        </p:nvSpPr>
        <p:spPr>
          <a:xfrm>
            <a:off x="9196578" y="3712464"/>
            <a:ext cx="2196846" cy="877824"/>
          </a:xfrm>
          <a:prstGeom prst="rect">
            <a:avLst/>
          </a:prstGeom>
          <a:noFill/>
          <a:ln/>
        </p:spPr>
        <p:txBody>
          <a:bodyPr wrap="square" lIns="0" tIns="0" rIns="0" bIns="0" rtlCol="0" anchor="t"/>
          <a:lstStyle/>
          <a:p>
            <a:pPr marL="0" indent="0">
              <a:buNone/>
            </a:pPr>
            <a:r>
              <a:rPr lang="en-US" sz="1150" i="1" dirty="0">
                <a:solidFill>
                  <a:srgbClr val="5A6B63"/>
                </a:solidFill>
                <a:latin typeface="Calibri" pitchFamily="34" charset="0"/>
                <a:ea typeface="Calibri" pitchFamily="34" charset="-122"/>
                <a:cs typeface="Calibri" pitchFamily="34" charset="-120"/>
              </a:rPr>
              <a:t>Garnishment released, rent reduced, subsidy value, utility discount.</a:t>
            </a:r>
            <a:endParaRPr lang="en-US" sz="1150" dirty="0"/>
          </a:p>
        </p:txBody>
      </p:sp>
      <p:sp>
        <p:nvSpPr>
          <p:cNvPr id="28" name="Shape 26"/>
          <p:cNvSpPr/>
          <p:nvPr/>
        </p:nvSpPr>
        <p:spPr>
          <a:xfrm>
            <a:off x="594360" y="4956048"/>
            <a:ext cx="11000232" cy="1097280"/>
          </a:xfrm>
          <a:prstGeom prst="roundRect">
            <a:avLst>
              <a:gd name="adj" fmla="val 5000"/>
            </a:avLst>
          </a:prstGeom>
          <a:solidFill>
            <a:srgbClr val="D8F3DC"/>
          </a:solidFill>
          <a:ln w="12700">
            <a:solidFill>
              <a:srgbClr val="2D6A4F"/>
            </a:solidFill>
            <a:prstDash val="solid"/>
          </a:ln>
        </p:spPr>
        <p:txBody>
          <a:bodyPr/>
          <a:lstStyle/>
          <a:p>
            <a:endParaRPr lang="en-US"/>
          </a:p>
        </p:txBody>
      </p:sp>
      <p:sp>
        <p:nvSpPr>
          <p:cNvPr id="29" name="Text 27"/>
          <p:cNvSpPr/>
          <p:nvPr/>
        </p:nvSpPr>
        <p:spPr>
          <a:xfrm>
            <a:off x="868680" y="4956048"/>
            <a:ext cx="4023360" cy="27432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The one rule that governs all four</a:t>
            </a:r>
            <a:endParaRPr lang="en-US" sz="1400" dirty="0"/>
          </a:p>
        </p:txBody>
      </p:sp>
      <p:sp>
        <p:nvSpPr>
          <p:cNvPr id="30" name="Text 28"/>
          <p:cNvSpPr/>
          <p:nvPr/>
        </p:nvSpPr>
        <p:spPr>
          <a:xfrm>
            <a:off x="868680" y="5230368"/>
            <a:ext cx="10396728" cy="548640"/>
          </a:xfrm>
          <a:prstGeom prst="rect">
            <a:avLst/>
          </a:prstGeom>
          <a:noFill/>
          <a:ln/>
        </p:spPr>
        <p:txBody>
          <a:bodyPr wrap="square" lIns="0" tIns="0" rIns="0" bIns="0" rtlCol="0" anchor="t"/>
          <a:lstStyle/>
          <a:p>
            <a:pPr marL="0" indent="0">
              <a:buNone/>
            </a:pPr>
            <a:r>
              <a:rPr lang="en-US" sz="1250" dirty="0">
                <a:solidFill>
                  <a:srgbClr val="1A1F1C"/>
                </a:solidFill>
                <a:latin typeface="Calibri" pitchFamily="34" charset="0"/>
                <a:ea typeface="Calibri" pitchFamily="34" charset="-122"/>
                <a:cs typeface="Calibri" pitchFamily="34" charset="-120"/>
              </a:rPr>
              <a:t>A single dollar of benefit belongs in exactly one column. If you are tempted to record the same relief as both a lump sum avoided and a monthly reduction, re-read the row — the grid has already decided which one it is.</a:t>
            </a:r>
          </a:p>
          <a:p>
            <a:pPr marL="0" indent="0">
              <a:buNone/>
            </a:pPr>
            <a:endParaRPr lang="en-US" sz="1250" dirty="0">
              <a:solidFill>
                <a:srgbClr val="1A1F1C"/>
              </a:solidFill>
              <a:latin typeface="Calibri" pitchFamily="34" charset="0"/>
              <a:ea typeface="Calibri" pitchFamily="34" charset="-122"/>
              <a:cs typeface="Calibri" pitchFamily="34" charset="-120"/>
            </a:endParaRPr>
          </a:p>
          <a:p>
            <a:pPr marL="0" indent="0">
              <a:buNone/>
            </a:pPr>
            <a:r>
              <a:rPr lang="en-US" sz="1250" dirty="0">
                <a:solidFill>
                  <a:srgbClr val="1A1F1C"/>
                </a:solidFill>
                <a:latin typeface="Calibri" pitchFamily="34" charset="0"/>
                <a:ea typeface="Calibri" pitchFamily="34" charset="-122"/>
                <a:cs typeface="Calibri" pitchFamily="34" charset="-120"/>
              </a:rPr>
              <a:t>There can and WILL be places where you are recording benefits in multiple columns. The intent is to ensure </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60" normalizeH="0" baseline="0" noProof="0" dirty="0">
                <a:ln>
                  <a:noFill/>
                </a:ln>
                <a:solidFill>
                  <a:srgbClr val="C9962B"/>
                </a:solidFill>
                <a:effectLst/>
                <a:uLnTx/>
                <a:uFillTx/>
                <a:latin typeface="Calibri" pitchFamily="34" charset="0"/>
                <a:ea typeface="Calibri" pitchFamily="34" charset="-122"/>
                <a:cs typeface="Calibri" pitchFamily="34" charset="-120"/>
              </a:rPr>
              <a:t>SECTION 3</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94360" y="658368"/>
            <a:ext cx="11000232" cy="713232"/>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Why a shared chart matters</a:t>
            </a:r>
            <a:endParaRPr kumimoji="0" lang="en-US" sz="3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94360" y="1572768"/>
            <a:ext cx="3483864" cy="3950208"/>
          </a:xfrm>
          <a:prstGeom prst="roundRect">
            <a:avLst>
              <a:gd name="adj" fmla="val 1575"/>
            </a:avLst>
          </a:prstGeom>
          <a:solidFill>
            <a:srgbClr val="F1F7F4"/>
          </a:solidFill>
          <a:ln w="12700">
            <a:solidFill>
              <a:srgbClr val="D8F3D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68680" y="1847088"/>
            <a:ext cx="914400" cy="914400"/>
          </a:xfrm>
          <a:prstGeom prst="ellipse">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preencoded.png"/>
          <p:cNvPicPr>
            <a:picLocks noChangeAspect="1"/>
          </p:cNvPicPr>
          <p:nvPr/>
        </p:nvPicPr>
        <p:blipFill>
          <a:blip r:embed="rId3"/>
          <a:stretch>
            <a:fillRect/>
          </a:stretch>
        </p:blipFill>
        <p:spPr>
          <a:xfrm>
            <a:off x="1097280" y="2075688"/>
            <a:ext cx="457200" cy="457200"/>
          </a:xfrm>
          <a:prstGeom prst="rect">
            <a:avLst/>
          </a:prstGeom>
        </p:spPr>
      </p:pic>
      <p:sp>
        <p:nvSpPr>
          <p:cNvPr id="7" name="Text 4"/>
          <p:cNvSpPr/>
          <p:nvPr/>
        </p:nvSpPr>
        <p:spPr>
          <a:xfrm>
            <a:off x="868680" y="2926080"/>
            <a:ext cx="2935224" cy="76809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Grant Funders and Donors</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868680" y="3712464"/>
            <a:ext cx="2935224" cy="603504"/>
          </a:xfrm>
          <a:prstGeom prst="rect">
            <a:avLst/>
          </a:prstGeom>
          <a:noFill/>
          <a:ln/>
        </p:spPr>
        <p:txBody>
          <a:bodyPr wrap="square" lIns="0" tIns="0" rIns="0" bIns="0" rtlCol="0" anchor="t"/>
          <a:lstStyle/>
          <a:p>
            <a:pPr lvl="0"/>
            <a:r>
              <a:rPr lang="en-US" sz="1400" b="1" dirty="0"/>
              <a:t>Case counts alone no longer answer all the questions</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868680" y="4407408"/>
            <a:ext cx="2971800" cy="969264"/>
          </a:xfrm>
          <a:prstGeom prst="rect">
            <a:avLst/>
          </a:prstGeom>
          <a:noFill/>
          <a:ln/>
        </p:spPr>
        <p:txBody>
          <a:bodyPr wrap="square" lIns="0" tIns="0" rIns="0" bIns="0" rtlCol="0" anchor="t"/>
          <a:lstStyle/>
          <a:p>
            <a:pPr marL="342900" marR="0" lvl="0" indent="-342900" algn="l" defTabSz="914400" rtl="0" eaLnBrk="1" fontAlgn="auto" latinLnBrk="0" hangingPunct="1">
              <a:lnSpc>
                <a:spcPct val="100000"/>
              </a:lnSpc>
              <a:spcBef>
                <a:spcPts val="0"/>
              </a:spcBef>
              <a:spcAft>
                <a:spcPts val="600"/>
              </a:spcAft>
              <a:buClrTx/>
              <a:buSzPct val="100000"/>
              <a:buFontTx/>
              <a:buChar char="•"/>
              <a:tabLst/>
              <a:defRPr/>
            </a:pPr>
            <a:r>
              <a:rPr kumimoji="0" lang="en-US" sz="1150" b="0" i="0" u="none" strike="noStrike" kern="1200" cap="none" spc="0" normalizeH="0" baseline="0" noProof="0" dirty="0">
                <a:ln>
                  <a:noFill/>
                </a:ln>
                <a:solidFill>
                  <a:srgbClr val="5A6B63"/>
                </a:solidFill>
                <a:effectLst/>
                <a:uLnTx/>
                <a:uFillTx/>
                <a:latin typeface="Calibri" pitchFamily="34" charset="0"/>
                <a:ea typeface="Calibri" pitchFamily="34" charset="-122"/>
                <a:cs typeface="Calibri" pitchFamily="34" charset="-120"/>
              </a:rPr>
              <a:t>A two-attorney office gets the same credible method as a fifty-attorney one.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600"/>
              </a:spcAft>
              <a:buClrTx/>
              <a:buSzPct val="100000"/>
              <a:buFontTx/>
              <a:buChar char="•"/>
              <a:tabLst/>
              <a:defRPr/>
            </a:pPr>
            <a:r>
              <a:rPr kumimoji="0" lang="en-US" sz="1150" b="0" i="0" u="none" strike="noStrike" kern="1200" cap="none" spc="0" normalizeH="0" baseline="0" noProof="0" dirty="0">
                <a:ln>
                  <a:noFill/>
                </a:ln>
                <a:solidFill>
                  <a:srgbClr val="5A6B63"/>
                </a:solidFill>
                <a:effectLst/>
                <a:uLnTx/>
                <a:uFillTx/>
                <a:latin typeface="Calibri" pitchFamily="34" charset="0"/>
                <a:ea typeface="Calibri" pitchFamily="34" charset="-122"/>
                <a:cs typeface="Calibri" pitchFamily="34" charset="-120"/>
              </a:rPr>
              <a:t>The grid is your methodology appendix. Just send it.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4352544" y="1572768"/>
            <a:ext cx="3483864" cy="3950208"/>
          </a:xfrm>
          <a:prstGeom prst="roundRect">
            <a:avLst>
              <a:gd name="adj" fmla="val 1575"/>
            </a:avLst>
          </a:prstGeom>
          <a:solidFill>
            <a:srgbClr val="D8F3DC"/>
          </a:solidFill>
          <a:ln w="19050">
            <a:solidFill>
              <a:srgbClr val="2D6A4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4626864" y="1847088"/>
            <a:ext cx="914400" cy="914400"/>
          </a:xfrm>
          <a:prstGeom prst="ellipse">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preencoded.png"/>
          <p:cNvPicPr>
            <a:picLocks noChangeAspect="1"/>
          </p:cNvPicPr>
          <p:nvPr/>
        </p:nvPicPr>
        <p:blipFill>
          <a:blip r:embed="rId4"/>
          <a:stretch>
            <a:fillRect/>
          </a:stretch>
        </p:blipFill>
        <p:spPr>
          <a:xfrm>
            <a:off x="4855464" y="2075688"/>
            <a:ext cx="457200" cy="457200"/>
          </a:xfrm>
          <a:prstGeom prst="rect">
            <a:avLst/>
          </a:prstGeom>
        </p:spPr>
      </p:pic>
      <p:sp>
        <p:nvSpPr>
          <p:cNvPr id="13" name="Text 9"/>
          <p:cNvSpPr/>
          <p:nvPr/>
        </p:nvSpPr>
        <p:spPr>
          <a:xfrm>
            <a:off x="4626864" y="2926080"/>
            <a:ext cx="2935224" cy="76809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Government Entities</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4626864" y="3391435"/>
            <a:ext cx="2935224" cy="60350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ROI is the language of federal appropriations and proving our “value” to decision makers.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1"/>
          <p:cNvSpPr/>
          <p:nvPr/>
        </p:nvSpPr>
        <p:spPr>
          <a:xfrm>
            <a:off x="4626864" y="4147916"/>
            <a:ext cx="2971800" cy="969264"/>
          </a:xfrm>
          <a:prstGeom prst="rect">
            <a:avLst/>
          </a:prstGeom>
          <a:noFill/>
          <a:ln/>
        </p:spPr>
        <p:txBody>
          <a:bodyPr wrap="square" lIns="0" tIns="0" rIns="0" bIns="0" rtlCol="0" anchor="t"/>
          <a:lstStyle/>
          <a:p>
            <a:pPr marL="342900" lvl="0" indent="-342900">
              <a:spcAft>
                <a:spcPts val="600"/>
              </a:spcAft>
              <a:buSzPct val="100000"/>
              <a:buFontTx/>
              <a:buChar char="•"/>
            </a:pPr>
            <a:r>
              <a:rPr lang="en-US" sz="1200"/>
              <a:t>The </a:t>
            </a:r>
            <a:r>
              <a:rPr lang="en-US" sz="1200" dirty="0"/>
              <a:t>same figure that supports an appropriation rebuts a detractor. </a:t>
            </a:r>
          </a:p>
          <a:p>
            <a:pPr marL="342900" lvl="0" indent="-342900">
              <a:spcAft>
                <a:spcPts val="600"/>
              </a:spcAft>
              <a:buSzPct val="100000"/>
              <a:buFontTx/>
              <a:buChar char="•"/>
            </a:pPr>
            <a:r>
              <a:rPr lang="en-US" sz="1200" dirty="0"/>
              <a:t>Shifts the argument from ideology to arithmetic. </a:t>
            </a:r>
          </a:p>
          <a:p>
            <a:pPr marL="342900" lvl="0" indent="-342900">
              <a:spcAft>
                <a:spcPts val="600"/>
              </a:spcAft>
              <a:buSzPct val="100000"/>
              <a:buFontTx/>
              <a:buChar char="•"/>
            </a:pPr>
            <a:r>
              <a:rPr lang="en-US" sz="1200" dirty="0"/>
              <a:t>Per-district totals: what we returned to their constituents.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2"/>
          <p:cNvSpPr/>
          <p:nvPr/>
        </p:nvSpPr>
        <p:spPr>
          <a:xfrm>
            <a:off x="8110728" y="1572768"/>
            <a:ext cx="3483864" cy="3950208"/>
          </a:xfrm>
          <a:prstGeom prst="roundRect">
            <a:avLst>
              <a:gd name="adj" fmla="val 1575"/>
            </a:avLst>
          </a:prstGeom>
          <a:solidFill>
            <a:srgbClr val="F1F7F4"/>
          </a:solidFill>
          <a:ln w="12700">
            <a:solidFill>
              <a:srgbClr val="D8F3D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3"/>
          <p:cNvSpPr/>
          <p:nvPr/>
        </p:nvSpPr>
        <p:spPr>
          <a:xfrm>
            <a:off x="8385048" y="1847088"/>
            <a:ext cx="914400" cy="914400"/>
          </a:xfrm>
          <a:prstGeom prst="ellipse">
            <a:avLst/>
          </a:prstGeom>
          <a:solidFill>
            <a:srgbClr val="1B4332"/>
          </a:solidFill>
          <a:ln w="12700">
            <a:solidFill>
              <a:srgbClr val="3333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Image 2" descr="preencoded.png"/>
          <p:cNvPicPr>
            <a:picLocks noChangeAspect="1"/>
          </p:cNvPicPr>
          <p:nvPr/>
        </p:nvPicPr>
        <p:blipFill>
          <a:blip r:embed="rId5"/>
          <a:stretch>
            <a:fillRect/>
          </a:stretch>
        </p:blipFill>
        <p:spPr>
          <a:xfrm>
            <a:off x="8613648" y="2075688"/>
            <a:ext cx="457200" cy="457200"/>
          </a:xfrm>
          <a:prstGeom prst="rect">
            <a:avLst/>
          </a:prstGeom>
        </p:spPr>
      </p:pic>
      <p:sp>
        <p:nvSpPr>
          <p:cNvPr id="19" name="Text 14"/>
          <p:cNvSpPr/>
          <p:nvPr/>
        </p:nvSpPr>
        <p:spPr>
          <a:xfrm>
            <a:off x="8385048" y="2926080"/>
            <a:ext cx="2935224" cy="76809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B4332"/>
                </a:solidFill>
                <a:effectLst/>
                <a:uLnTx/>
                <a:uFillTx/>
                <a:latin typeface="Cambria" pitchFamily="34" charset="0"/>
                <a:ea typeface="Cambria" pitchFamily="34" charset="-122"/>
                <a:cs typeface="Cambria" pitchFamily="34" charset="-120"/>
              </a:rPr>
              <a:t>Ourselves</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5"/>
          <p:cNvSpPr/>
          <p:nvPr/>
        </p:nvSpPr>
        <p:spPr>
          <a:xfrm>
            <a:off x="8385048" y="3712464"/>
            <a:ext cx="2935224" cy="60350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F1C"/>
                </a:solidFill>
                <a:effectLst/>
                <a:uLnTx/>
                <a:uFillTx/>
                <a:latin typeface="Calibri" pitchFamily="34" charset="0"/>
                <a:ea typeface="Calibri" pitchFamily="34" charset="-122"/>
                <a:cs typeface="Calibri" pitchFamily="34" charset="-120"/>
              </a:rPr>
              <a:t>Management data we have never had.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6"/>
          <p:cNvSpPr/>
          <p:nvPr/>
        </p:nvSpPr>
        <p:spPr>
          <a:xfrm>
            <a:off x="8385048" y="4407408"/>
            <a:ext cx="2971800" cy="969264"/>
          </a:xfrm>
          <a:prstGeom prst="rect">
            <a:avLst/>
          </a:prstGeom>
          <a:noFill/>
          <a:ln/>
        </p:spPr>
        <p:txBody>
          <a:bodyPr wrap="square" lIns="0" tIns="0" rIns="0" bIns="0" rtlCol="0" anchor="t"/>
          <a:lstStyle/>
          <a:p>
            <a:pPr marL="342900" marR="0" lvl="0" indent="-342900" algn="l" defTabSz="914400" rtl="0" eaLnBrk="1" fontAlgn="auto" latinLnBrk="0" hangingPunct="1">
              <a:lnSpc>
                <a:spcPct val="100000"/>
              </a:lnSpc>
              <a:spcBef>
                <a:spcPts val="0"/>
              </a:spcBef>
              <a:spcAft>
                <a:spcPts val="600"/>
              </a:spcAft>
              <a:buClrTx/>
              <a:buSzPct val="100000"/>
              <a:buFontTx/>
              <a:buChar char="•"/>
              <a:tabLst/>
              <a:defRPr/>
            </a:pPr>
            <a:r>
              <a:rPr kumimoji="0" lang="en-US" sz="1150" b="0" i="0" u="none" strike="noStrike" kern="1200" cap="none" spc="0" normalizeH="0" baseline="0" noProof="0" dirty="0">
                <a:ln>
                  <a:noFill/>
                </a:ln>
                <a:solidFill>
                  <a:srgbClr val="5A6B63"/>
                </a:solidFill>
                <a:effectLst/>
                <a:uLnTx/>
                <a:uFillTx/>
                <a:latin typeface="Calibri" pitchFamily="34" charset="0"/>
                <a:ea typeface="Calibri" pitchFamily="34" charset="-122"/>
                <a:cs typeface="Calibri" pitchFamily="34" charset="-120"/>
              </a:rPr>
              <a:t>Compare return across practice areas and offices.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600"/>
              </a:spcAft>
              <a:buClrTx/>
              <a:buSzPct val="100000"/>
              <a:buFontTx/>
              <a:buChar char="•"/>
              <a:tabLst/>
              <a:defRPr/>
            </a:pPr>
            <a:r>
              <a:rPr kumimoji="0" lang="en-US" sz="1150" b="0" i="0" u="none" strike="noStrike" kern="1200" cap="none" spc="0" normalizeH="0" baseline="0" noProof="0" dirty="0">
                <a:ln>
                  <a:noFill/>
                </a:ln>
                <a:solidFill>
                  <a:srgbClr val="5A6B63"/>
                </a:solidFill>
                <a:effectLst/>
                <a:uLnTx/>
                <a:uFillTx/>
                <a:latin typeface="Calibri" pitchFamily="34" charset="0"/>
                <a:ea typeface="Calibri" pitchFamily="34" charset="-122"/>
                <a:cs typeface="Calibri" pitchFamily="34" charset="-120"/>
              </a:rPr>
              <a:t>See where another attorney actually pays off.</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7"/>
          <p:cNvSpPr/>
          <p:nvPr/>
        </p:nvSpPr>
        <p:spPr>
          <a:xfrm>
            <a:off x="594360" y="6236208"/>
            <a:ext cx="11000232" cy="310896"/>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5A6B63"/>
                </a:solidFill>
                <a:effectLst/>
                <a:uLnTx/>
                <a:uFillTx/>
                <a:latin typeface="Calibri" pitchFamily="34" charset="0"/>
                <a:ea typeface="Calibri" pitchFamily="34" charset="-122"/>
                <a:cs typeface="Calibri" pitchFamily="34" charset="-120"/>
              </a:rPr>
              <a:t>A number you cannot explain is worse than no number at all. Standardization is what makes the number explainable.</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indent="0">
              <a:buNone/>
            </a:pPr>
            <a:r>
              <a:rPr lang="en-US" sz="1150" b="1" kern="0" spc="160" dirty="0">
                <a:solidFill>
                  <a:srgbClr val="C9962B"/>
                </a:solidFill>
                <a:latin typeface="Calibri" pitchFamily="34" charset="0"/>
                <a:ea typeface="Calibri" pitchFamily="34" charset="-122"/>
                <a:cs typeface="Calibri" pitchFamily="34" charset="-120"/>
              </a:rPr>
              <a:t>WHY IT MATTERS — THE GENERAL ASSEMBLY</a:t>
            </a:r>
            <a:endParaRPr lang="en-US" sz="1150" dirty="0"/>
          </a:p>
        </p:txBody>
      </p:sp>
      <p:sp>
        <p:nvSpPr>
          <p:cNvPr id="3" name="Text 1"/>
          <p:cNvSpPr/>
          <p:nvPr/>
        </p:nvSpPr>
        <p:spPr>
          <a:xfrm>
            <a:off x="594360" y="658368"/>
            <a:ext cx="11000232" cy="566928"/>
          </a:xfrm>
          <a:prstGeom prst="rect">
            <a:avLst/>
          </a:prstGeom>
          <a:noFill/>
          <a:ln/>
        </p:spPr>
        <p:txBody>
          <a:bodyPr wrap="square" lIns="0" tIns="0" rIns="0" bIns="0" rtlCol="0" anchor="t"/>
          <a:lstStyle/>
          <a:p>
            <a:pPr marL="0" indent="0">
              <a:buNone/>
            </a:pPr>
            <a:r>
              <a:rPr lang="en-US" sz="3300" b="1" dirty="0">
                <a:solidFill>
                  <a:srgbClr val="1B4332"/>
                </a:solidFill>
                <a:latin typeface="Cambria" pitchFamily="34" charset="0"/>
                <a:ea typeface="Cambria" pitchFamily="34" charset="-122"/>
                <a:cs typeface="Cambria" pitchFamily="34" charset="-120"/>
              </a:rPr>
              <a:t>Built to hold up under attack</a:t>
            </a:r>
            <a:endParaRPr lang="en-US" sz="3300" dirty="0"/>
          </a:p>
        </p:txBody>
      </p:sp>
      <p:sp>
        <p:nvSpPr>
          <p:cNvPr id="4" name="Text 2"/>
          <p:cNvSpPr/>
          <p:nvPr/>
        </p:nvSpPr>
        <p:spPr>
          <a:xfrm>
            <a:off x="813816" y="1316736"/>
            <a:ext cx="3886200" cy="219456"/>
          </a:xfrm>
          <a:prstGeom prst="rect">
            <a:avLst/>
          </a:prstGeom>
          <a:noFill/>
          <a:ln/>
        </p:spPr>
        <p:txBody>
          <a:bodyPr wrap="square" lIns="0" tIns="0" rIns="0" bIns="0" rtlCol="0" anchor="ctr"/>
          <a:lstStyle/>
          <a:p>
            <a:pPr marL="0" indent="0">
              <a:buNone/>
            </a:pPr>
            <a:r>
              <a:rPr lang="en-US" sz="1000" b="1" kern="0" spc="120" dirty="0">
                <a:solidFill>
                  <a:srgbClr val="5A6B63"/>
                </a:solidFill>
                <a:latin typeface="Calibri" pitchFamily="34" charset="0"/>
                <a:ea typeface="Calibri" pitchFamily="34" charset="-122"/>
                <a:cs typeface="Calibri" pitchFamily="34" charset="-120"/>
              </a:rPr>
              <a:t>THE ATTACK</a:t>
            </a:r>
            <a:endParaRPr lang="en-US" sz="1000" dirty="0"/>
          </a:p>
        </p:txBody>
      </p:sp>
      <p:sp>
        <p:nvSpPr>
          <p:cNvPr id="5" name="Text 3"/>
          <p:cNvSpPr/>
          <p:nvPr/>
        </p:nvSpPr>
        <p:spPr>
          <a:xfrm>
            <a:off x="4864608" y="1316736"/>
            <a:ext cx="6967728" cy="219456"/>
          </a:xfrm>
          <a:prstGeom prst="rect">
            <a:avLst/>
          </a:prstGeom>
          <a:noFill/>
          <a:ln/>
        </p:spPr>
        <p:txBody>
          <a:bodyPr wrap="square" lIns="0" tIns="0" rIns="0" bIns="0" rtlCol="0" anchor="ctr"/>
          <a:lstStyle/>
          <a:p>
            <a:pPr marL="0" indent="0">
              <a:buNone/>
            </a:pPr>
            <a:r>
              <a:rPr lang="en-US" sz="1000" b="1" kern="0" spc="120" dirty="0">
                <a:solidFill>
                  <a:srgbClr val="5A6B63"/>
                </a:solidFill>
                <a:latin typeface="Calibri" pitchFamily="34" charset="0"/>
                <a:ea typeface="Calibri" pitchFamily="34" charset="-122"/>
                <a:cs typeface="Calibri" pitchFamily="34" charset="-120"/>
              </a:rPr>
              <a:t>THE REBUTTAL</a:t>
            </a:r>
            <a:endParaRPr lang="en-US" sz="1000" dirty="0"/>
          </a:p>
        </p:txBody>
      </p:sp>
      <p:sp>
        <p:nvSpPr>
          <p:cNvPr id="6" name="Shape 4"/>
          <p:cNvSpPr/>
          <p:nvPr/>
        </p:nvSpPr>
        <p:spPr>
          <a:xfrm>
            <a:off x="594360" y="1609344"/>
            <a:ext cx="3886200" cy="969264"/>
          </a:xfrm>
          <a:prstGeom prst="roundRect">
            <a:avLst>
              <a:gd name="adj" fmla="val 5660"/>
            </a:avLst>
          </a:prstGeom>
          <a:solidFill>
            <a:srgbClr val="1B4332"/>
          </a:solidFill>
          <a:ln w="12700">
            <a:solidFill>
              <a:srgbClr val="333333"/>
            </a:solidFill>
            <a:prstDash val="solid"/>
          </a:ln>
        </p:spPr>
        <p:txBody>
          <a:bodyPr/>
          <a:lstStyle/>
          <a:p>
            <a:endParaRPr lang="en-US"/>
          </a:p>
        </p:txBody>
      </p:sp>
      <p:sp>
        <p:nvSpPr>
          <p:cNvPr id="7" name="Text 5"/>
          <p:cNvSpPr/>
          <p:nvPr/>
        </p:nvSpPr>
        <p:spPr>
          <a:xfrm>
            <a:off x="813816" y="1609344"/>
            <a:ext cx="3447288" cy="969264"/>
          </a:xfrm>
          <a:prstGeom prst="rect">
            <a:avLst/>
          </a:prstGeom>
          <a:noFill/>
          <a:ln/>
        </p:spPr>
        <p:txBody>
          <a:bodyPr wrap="square" lIns="0" tIns="0" rIns="0" bIns="0" rtlCol="0" anchor="ctr"/>
          <a:lstStyle/>
          <a:p>
            <a:pPr marL="0" indent="0">
              <a:buNone/>
            </a:pPr>
            <a:r>
              <a:rPr lang="en-US" sz="1500" i="1" dirty="0">
                <a:solidFill>
                  <a:srgbClr val="FFFFFF"/>
                </a:solidFill>
                <a:latin typeface="Cambria" pitchFamily="34" charset="0"/>
                <a:ea typeface="Cambria" pitchFamily="34" charset="-122"/>
                <a:cs typeface="Cambria" pitchFamily="34" charset="-120"/>
              </a:rPr>
              <a:t>“You’re inflating your impact.”</a:t>
            </a:r>
            <a:endParaRPr lang="en-US" sz="1500" dirty="0"/>
          </a:p>
        </p:txBody>
      </p:sp>
      <p:sp>
        <p:nvSpPr>
          <p:cNvPr id="8" name="Shape 6"/>
          <p:cNvSpPr/>
          <p:nvPr/>
        </p:nvSpPr>
        <p:spPr>
          <a:xfrm>
            <a:off x="4626864" y="1609344"/>
            <a:ext cx="6967728" cy="969264"/>
          </a:xfrm>
          <a:prstGeom prst="roundRect">
            <a:avLst>
              <a:gd name="adj" fmla="val 5660"/>
            </a:avLst>
          </a:prstGeom>
          <a:solidFill>
            <a:srgbClr val="F1F7F4"/>
          </a:solidFill>
          <a:ln w="12700">
            <a:solidFill>
              <a:srgbClr val="D8F3DC"/>
            </a:solidFill>
            <a:prstDash val="solid"/>
          </a:ln>
        </p:spPr>
        <p:txBody>
          <a:bodyPr/>
          <a:lstStyle/>
          <a:p>
            <a:endParaRPr lang="en-US"/>
          </a:p>
        </p:txBody>
      </p:sp>
      <p:sp>
        <p:nvSpPr>
          <p:cNvPr id="9" name="Text 7"/>
          <p:cNvSpPr/>
          <p:nvPr/>
        </p:nvSpPr>
        <p:spPr>
          <a:xfrm>
            <a:off x="4864608" y="1609344"/>
            <a:ext cx="6492240" cy="969264"/>
          </a:xfrm>
          <a:prstGeom prst="rect">
            <a:avLst/>
          </a:prstGeom>
          <a:noFill/>
          <a:ln/>
        </p:spPr>
        <p:txBody>
          <a:bodyPr wrap="square" lIns="0" tIns="0" rIns="0" bIns="0" rtlCol="0" anchor="ctr"/>
          <a:lstStyle/>
          <a:p>
            <a:pPr marL="0" indent="0">
              <a:buNone/>
            </a:pPr>
            <a:r>
              <a:rPr lang="en-US" sz="1300" dirty="0">
                <a:solidFill>
                  <a:srgbClr val="1A1F1C"/>
                </a:solidFill>
                <a:latin typeface="Calibri" pitchFamily="34" charset="0"/>
                <a:ea typeface="Calibri" pitchFamily="34" charset="-122"/>
                <a:cs typeface="Calibri" pitchFamily="34" charset="-120"/>
              </a:rPr>
              <a:t>Every figure is deliberately conservative. Even for benefits known to continue, we only claim twelve months of a multi-year benefit and cap earnings effects. The number is smaller than the truth, on purpose.</a:t>
            </a:r>
            <a:endParaRPr lang="en-US" sz="1300" dirty="0"/>
          </a:p>
        </p:txBody>
      </p:sp>
      <p:sp>
        <p:nvSpPr>
          <p:cNvPr id="10" name="Shape 8"/>
          <p:cNvSpPr/>
          <p:nvPr/>
        </p:nvSpPr>
        <p:spPr>
          <a:xfrm>
            <a:off x="594360" y="2688336"/>
            <a:ext cx="3886200" cy="969264"/>
          </a:xfrm>
          <a:prstGeom prst="roundRect">
            <a:avLst>
              <a:gd name="adj" fmla="val 5660"/>
            </a:avLst>
          </a:prstGeom>
          <a:solidFill>
            <a:srgbClr val="1B4332"/>
          </a:solidFill>
          <a:ln w="12700">
            <a:solidFill>
              <a:srgbClr val="333333"/>
            </a:solidFill>
            <a:prstDash val="solid"/>
          </a:ln>
        </p:spPr>
        <p:txBody>
          <a:bodyPr/>
          <a:lstStyle/>
          <a:p>
            <a:endParaRPr lang="en-US"/>
          </a:p>
        </p:txBody>
      </p:sp>
      <p:sp>
        <p:nvSpPr>
          <p:cNvPr id="11" name="Text 9"/>
          <p:cNvSpPr/>
          <p:nvPr/>
        </p:nvSpPr>
        <p:spPr>
          <a:xfrm>
            <a:off x="813816" y="2688336"/>
            <a:ext cx="3447288" cy="969264"/>
          </a:xfrm>
          <a:prstGeom prst="rect">
            <a:avLst/>
          </a:prstGeom>
          <a:noFill/>
          <a:ln/>
        </p:spPr>
        <p:txBody>
          <a:bodyPr wrap="square" lIns="0" tIns="0" rIns="0" bIns="0" rtlCol="0" anchor="ctr"/>
          <a:lstStyle/>
          <a:p>
            <a:pPr marL="0" indent="0">
              <a:buNone/>
            </a:pPr>
            <a:r>
              <a:rPr lang="en-US" sz="1500" i="1" dirty="0">
                <a:solidFill>
                  <a:srgbClr val="FFFFFF"/>
                </a:solidFill>
                <a:latin typeface="Cambria" pitchFamily="34" charset="0"/>
                <a:ea typeface="Cambria" pitchFamily="34" charset="-122"/>
                <a:cs typeface="Cambria" pitchFamily="34" charset="-120"/>
              </a:rPr>
              <a:t>“Those numbers are made up.”</a:t>
            </a:r>
            <a:endParaRPr lang="en-US" sz="1500" dirty="0"/>
          </a:p>
        </p:txBody>
      </p:sp>
      <p:sp>
        <p:nvSpPr>
          <p:cNvPr id="12" name="Shape 10"/>
          <p:cNvSpPr/>
          <p:nvPr/>
        </p:nvSpPr>
        <p:spPr>
          <a:xfrm>
            <a:off x="4626864" y="2688336"/>
            <a:ext cx="6967728" cy="969264"/>
          </a:xfrm>
          <a:prstGeom prst="roundRect">
            <a:avLst>
              <a:gd name="adj" fmla="val 5660"/>
            </a:avLst>
          </a:prstGeom>
          <a:solidFill>
            <a:srgbClr val="F1F7F4"/>
          </a:solidFill>
          <a:ln w="12700">
            <a:solidFill>
              <a:srgbClr val="D8F3DC"/>
            </a:solidFill>
            <a:prstDash val="solid"/>
          </a:ln>
        </p:spPr>
        <p:txBody>
          <a:bodyPr/>
          <a:lstStyle/>
          <a:p>
            <a:endParaRPr lang="en-US"/>
          </a:p>
        </p:txBody>
      </p:sp>
      <p:sp>
        <p:nvSpPr>
          <p:cNvPr id="13" name="Text 11"/>
          <p:cNvSpPr/>
          <p:nvPr/>
        </p:nvSpPr>
        <p:spPr>
          <a:xfrm>
            <a:off x="4864608" y="2688336"/>
            <a:ext cx="6492240" cy="969264"/>
          </a:xfrm>
          <a:prstGeom prst="rect">
            <a:avLst/>
          </a:prstGeom>
          <a:noFill/>
          <a:ln/>
        </p:spPr>
        <p:txBody>
          <a:bodyPr wrap="square" lIns="0" tIns="0" rIns="0" bIns="0" rtlCol="0" anchor="ctr"/>
          <a:lstStyle/>
          <a:p>
            <a:pPr marL="0" indent="0">
              <a:buNone/>
            </a:pPr>
            <a:r>
              <a:rPr lang="en-US" sz="1300" dirty="0">
                <a:solidFill>
                  <a:srgbClr val="1A1F1C"/>
                </a:solidFill>
                <a:latin typeface="Calibri" pitchFamily="34" charset="0"/>
                <a:ea typeface="Calibri" pitchFamily="34" charset="-122"/>
                <a:cs typeface="Calibri" pitchFamily="34" charset="-120"/>
              </a:rPr>
              <a:t>Footnotes and backup documentation — state actuarial reports, published regulations, federal program data. </a:t>
            </a:r>
            <a:endParaRPr lang="en-US" sz="1300" dirty="0"/>
          </a:p>
        </p:txBody>
      </p:sp>
      <p:sp>
        <p:nvSpPr>
          <p:cNvPr id="14" name="Shape 12"/>
          <p:cNvSpPr/>
          <p:nvPr/>
        </p:nvSpPr>
        <p:spPr>
          <a:xfrm>
            <a:off x="594360" y="3767328"/>
            <a:ext cx="3886200" cy="969264"/>
          </a:xfrm>
          <a:prstGeom prst="roundRect">
            <a:avLst>
              <a:gd name="adj" fmla="val 5660"/>
            </a:avLst>
          </a:prstGeom>
          <a:solidFill>
            <a:srgbClr val="1B4332"/>
          </a:solidFill>
          <a:ln w="12700">
            <a:solidFill>
              <a:srgbClr val="333333"/>
            </a:solidFill>
            <a:prstDash val="solid"/>
          </a:ln>
        </p:spPr>
        <p:txBody>
          <a:bodyPr/>
          <a:lstStyle/>
          <a:p>
            <a:endParaRPr lang="en-US"/>
          </a:p>
        </p:txBody>
      </p:sp>
      <p:sp>
        <p:nvSpPr>
          <p:cNvPr id="15" name="Text 13"/>
          <p:cNvSpPr/>
          <p:nvPr/>
        </p:nvSpPr>
        <p:spPr>
          <a:xfrm>
            <a:off x="813816" y="3767328"/>
            <a:ext cx="3447288" cy="969264"/>
          </a:xfrm>
          <a:prstGeom prst="rect">
            <a:avLst/>
          </a:prstGeom>
          <a:noFill/>
          <a:ln/>
        </p:spPr>
        <p:txBody>
          <a:bodyPr wrap="square" lIns="0" tIns="0" rIns="0" bIns="0" rtlCol="0" anchor="ctr"/>
          <a:lstStyle/>
          <a:p>
            <a:pPr marL="0" indent="0">
              <a:buNone/>
            </a:pPr>
            <a:r>
              <a:rPr lang="en-US" sz="1500" i="1" dirty="0">
                <a:solidFill>
                  <a:srgbClr val="FFFFFF"/>
                </a:solidFill>
                <a:latin typeface="Cambria" pitchFamily="34" charset="0"/>
                <a:ea typeface="Cambria" pitchFamily="34" charset="-122"/>
                <a:cs typeface="Cambria" pitchFamily="34" charset="-120"/>
              </a:rPr>
              <a:t>“Your own providers don’t even agree.”</a:t>
            </a:r>
            <a:endParaRPr lang="en-US" sz="1500" dirty="0"/>
          </a:p>
        </p:txBody>
      </p:sp>
      <p:sp>
        <p:nvSpPr>
          <p:cNvPr id="16" name="Shape 14"/>
          <p:cNvSpPr/>
          <p:nvPr/>
        </p:nvSpPr>
        <p:spPr>
          <a:xfrm>
            <a:off x="4626864" y="3767328"/>
            <a:ext cx="6967728" cy="969264"/>
          </a:xfrm>
          <a:prstGeom prst="roundRect">
            <a:avLst>
              <a:gd name="adj" fmla="val 5660"/>
            </a:avLst>
          </a:prstGeom>
          <a:solidFill>
            <a:srgbClr val="F1F7F4"/>
          </a:solidFill>
          <a:ln w="12700">
            <a:solidFill>
              <a:srgbClr val="D8F3DC"/>
            </a:solidFill>
            <a:prstDash val="solid"/>
          </a:ln>
        </p:spPr>
        <p:txBody>
          <a:bodyPr/>
          <a:lstStyle/>
          <a:p>
            <a:endParaRPr lang="en-US"/>
          </a:p>
        </p:txBody>
      </p:sp>
      <p:sp>
        <p:nvSpPr>
          <p:cNvPr id="17" name="Text 15"/>
          <p:cNvSpPr/>
          <p:nvPr/>
        </p:nvSpPr>
        <p:spPr>
          <a:xfrm>
            <a:off x="4864608" y="3767328"/>
            <a:ext cx="6492240" cy="969264"/>
          </a:xfrm>
          <a:prstGeom prst="rect">
            <a:avLst/>
          </a:prstGeom>
          <a:noFill/>
          <a:ln/>
        </p:spPr>
        <p:txBody>
          <a:bodyPr wrap="square" lIns="0" tIns="0" rIns="0" bIns="0" rtlCol="0" anchor="ctr"/>
          <a:lstStyle/>
          <a:p>
            <a:pPr marL="0" indent="0">
              <a:buNone/>
            </a:pPr>
            <a:r>
              <a:rPr lang="en-US" sz="1300" dirty="0">
                <a:solidFill>
                  <a:srgbClr val="1A1F1C"/>
                </a:solidFill>
                <a:latin typeface="Calibri" pitchFamily="34" charset="0"/>
                <a:ea typeface="Calibri" pitchFamily="34" charset="-122"/>
                <a:cs typeface="Calibri" pitchFamily="34" charset="-120"/>
              </a:rPr>
              <a:t>One chart, one method, statewide. Inconsistent numbers are ammunition, so we closed that gap on purpose.</a:t>
            </a:r>
            <a:endParaRPr lang="en-US" sz="1300" dirty="0"/>
          </a:p>
        </p:txBody>
      </p:sp>
      <p:sp>
        <p:nvSpPr>
          <p:cNvPr id="18" name="Shape 16"/>
          <p:cNvSpPr/>
          <p:nvPr/>
        </p:nvSpPr>
        <p:spPr>
          <a:xfrm>
            <a:off x="594360" y="4846320"/>
            <a:ext cx="3886200" cy="969264"/>
          </a:xfrm>
          <a:prstGeom prst="roundRect">
            <a:avLst>
              <a:gd name="adj" fmla="val 5660"/>
            </a:avLst>
          </a:prstGeom>
          <a:solidFill>
            <a:srgbClr val="1B4332"/>
          </a:solidFill>
          <a:ln w="12700">
            <a:solidFill>
              <a:srgbClr val="333333"/>
            </a:solidFill>
            <a:prstDash val="solid"/>
          </a:ln>
        </p:spPr>
        <p:txBody>
          <a:bodyPr/>
          <a:lstStyle/>
          <a:p>
            <a:endParaRPr lang="en-US"/>
          </a:p>
        </p:txBody>
      </p:sp>
      <p:sp>
        <p:nvSpPr>
          <p:cNvPr id="19" name="Text 17"/>
          <p:cNvSpPr/>
          <p:nvPr/>
        </p:nvSpPr>
        <p:spPr>
          <a:xfrm>
            <a:off x="813816" y="4846320"/>
            <a:ext cx="3447288" cy="969264"/>
          </a:xfrm>
          <a:prstGeom prst="rect">
            <a:avLst/>
          </a:prstGeom>
          <a:noFill/>
          <a:ln/>
        </p:spPr>
        <p:txBody>
          <a:bodyPr wrap="square" lIns="0" tIns="0" rIns="0" bIns="0" rtlCol="0" anchor="ctr"/>
          <a:lstStyle/>
          <a:p>
            <a:pPr marL="0" indent="0">
              <a:buNone/>
            </a:pPr>
            <a:r>
              <a:rPr lang="en-US" sz="1500" i="1" dirty="0">
                <a:solidFill>
                  <a:srgbClr val="FFFFFF"/>
                </a:solidFill>
                <a:latin typeface="Cambria" pitchFamily="34" charset="0"/>
                <a:ea typeface="Cambria" pitchFamily="34" charset="-122"/>
                <a:cs typeface="Cambria" pitchFamily="34" charset="-120"/>
              </a:rPr>
              <a:t>“This isn’t a good use of state money.”</a:t>
            </a:r>
            <a:endParaRPr lang="en-US" sz="1500" dirty="0"/>
          </a:p>
        </p:txBody>
      </p:sp>
      <p:sp>
        <p:nvSpPr>
          <p:cNvPr id="20" name="Shape 18"/>
          <p:cNvSpPr/>
          <p:nvPr/>
        </p:nvSpPr>
        <p:spPr>
          <a:xfrm>
            <a:off x="4626864" y="4846320"/>
            <a:ext cx="6967728" cy="969264"/>
          </a:xfrm>
          <a:prstGeom prst="roundRect">
            <a:avLst>
              <a:gd name="adj" fmla="val 5660"/>
            </a:avLst>
          </a:prstGeom>
          <a:solidFill>
            <a:srgbClr val="D8F3DC"/>
          </a:solidFill>
          <a:ln w="19050">
            <a:solidFill>
              <a:srgbClr val="2D6A4F"/>
            </a:solidFill>
            <a:prstDash val="solid"/>
          </a:ln>
        </p:spPr>
        <p:txBody>
          <a:bodyPr/>
          <a:lstStyle/>
          <a:p>
            <a:endParaRPr lang="en-US"/>
          </a:p>
        </p:txBody>
      </p:sp>
      <p:sp>
        <p:nvSpPr>
          <p:cNvPr id="21" name="Text 19"/>
          <p:cNvSpPr/>
          <p:nvPr/>
        </p:nvSpPr>
        <p:spPr>
          <a:xfrm>
            <a:off x="4864608" y="4846320"/>
            <a:ext cx="6492240" cy="969264"/>
          </a:xfrm>
          <a:prstGeom prst="rect">
            <a:avLst/>
          </a:prstGeom>
          <a:noFill/>
          <a:ln/>
        </p:spPr>
        <p:txBody>
          <a:bodyPr wrap="square" lIns="0" tIns="0" rIns="0" bIns="0" rtlCol="0" anchor="ctr"/>
          <a:lstStyle/>
          <a:p>
            <a:pPr marL="0" indent="0">
              <a:buNone/>
            </a:pPr>
            <a:r>
              <a:rPr lang="en-US" sz="1300" dirty="0">
                <a:solidFill>
                  <a:srgbClr val="1A1F1C"/>
                </a:solidFill>
                <a:latin typeface="Calibri" pitchFamily="34" charset="0"/>
                <a:ea typeface="Calibri" pitchFamily="34" charset="-122"/>
                <a:cs typeface="Calibri" pitchFamily="34" charset="-120"/>
              </a:rPr>
              <a:t>Here is what civil legal aid returned in your district, to your constituents, last year.</a:t>
            </a:r>
            <a:endParaRPr lang="en-US" sz="1300" dirty="0"/>
          </a:p>
        </p:txBody>
      </p:sp>
      <p:sp>
        <p:nvSpPr>
          <p:cNvPr id="22" name="Text 20"/>
          <p:cNvSpPr/>
          <p:nvPr/>
        </p:nvSpPr>
        <p:spPr>
          <a:xfrm>
            <a:off x="594360" y="5998464"/>
            <a:ext cx="11000232" cy="310896"/>
          </a:xfrm>
          <a:prstGeom prst="rect">
            <a:avLst/>
          </a:prstGeom>
          <a:noFill/>
          <a:ln/>
        </p:spPr>
        <p:txBody>
          <a:bodyPr wrap="square" lIns="0" tIns="0" rIns="0" bIns="0" rtlCol="0" anchor="ctr"/>
          <a:lstStyle/>
          <a:p>
            <a:pPr marL="0" indent="0">
              <a:buNone/>
            </a:pPr>
            <a:r>
              <a:rPr lang="en-US" sz="1250" b="1" i="1" dirty="0">
                <a:solidFill>
                  <a:srgbClr val="2D6A4F"/>
                </a:solidFill>
                <a:latin typeface="Calibri" pitchFamily="34" charset="0"/>
                <a:ea typeface="Calibri" pitchFamily="34" charset="-122"/>
                <a:cs typeface="Calibri" pitchFamily="34" charset="-120"/>
              </a:rPr>
              <a:t>Conservatism is not modesty. It is armor.</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B4332"/>
        </a:solidFill>
        <a:effectLst/>
      </p:bgPr>
    </p:bg>
    <p:spTree>
      <p:nvGrpSpPr>
        <p:cNvPr id="1" name=""/>
        <p:cNvGrpSpPr/>
        <p:nvPr/>
      </p:nvGrpSpPr>
      <p:grpSpPr>
        <a:xfrm>
          <a:off x="0" y="0"/>
          <a:ext cx="0" cy="0"/>
          <a:chOff x="0" y="0"/>
          <a:chExt cx="0" cy="0"/>
        </a:xfrm>
      </p:grpSpPr>
      <p:sp>
        <p:nvSpPr>
          <p:cNvPr id="2" name="Text 0"/>
          <p:cNvSpPr/>
          <p:nvPr/>
        </p:nvSpPr>
        <p:spPr>
          <a:xfrm>
            <a:off x="594360" y="384048"/>
            <a:ext cx="11000232" cy="237744"/>
          </a:xfrm>
          <a:prstGeom prst="rect">
            <a:avLst/>
          </a:prstGeom>
          <a:noFill/>
          <a:ln/>
        </p:spPr>
        <p:txBody>
          <a:bodyPr wrap="square" lIns="0" tIns="0" rIns="0" bIns="0" rtlCol="0" anchor="ctr"/>
          <a:lstStyle/>
          <a:p>
            <a:pPr marL="0" indent="0" algn="l">
              <a:buNone/>
            </a:pPr>
            <a:r>
              <a:rPr lang="en-US" sz="1150" b="1" kern="0" spc="160" dirty="0">
                <a:solidFill>
                  <a:srgbClr val="C9962B"/>
                </a:solidFill>
                <a:latin typeface="Calibri" pitchFamily="34" charset="0"/>
                <a:ea typeface="Calibri" pitchFamily="34" charset="-122"/>
                <a:cs typeface="Calibri" pitchFamily="34" charset="-120"/>
              </a:rPr>
              <a:t>SECTION 4</a:t>
            </a:r>
            <a:endParaRPr lang="en-US" sz="1150" dirty="0"/>
          </a:p>
        </p:txBody>
      </p:sp>
      <p:sp>
        <p:nvSpPr>
          <p:cNvPr id="3" name="Text 1"/>
          <p:cNvSpPr/>
          <p:nvPr/>
        </p:nvSpPr>
        <p:spPr>
          <a:xfrm>
            <a:off x="594360" y="658368"/>
            <a:ext cx="11000232" cy="713232"/>
          </a:xfrm>
          <a:prstGeom prst="rect">
            <a:avLst/>
          </a:prstGeom>
          <a:noFill/>
          <a:ln/>
        </p:spPr>
        <p:txBody>
          <a:bodyPr wrap="square" lIns="0" tIns="0" rIns="0" bIns="0" rtlCol="0" anchor="t"/>
          <a:lstStyle/>
          <a:p>
            <a:pPr marL="0" indent="0" algn="l">
              <a:buNone/>
            </a:pPr>
            <a:r>
              <a:rPr lang="en-US" sz="3300" b="1" dirty="0">
                <a:solidFill>
                  <a:srgbClr val="FFFFFF"/>
                </a:solidFill>
                <a:latin typeface="Cambria" pitchFamily="34" charset="0"/>
                <a:ea typeface="Cambria" pitchFamily="34" charset="-122"/>
                <a:cs typeface="Cambria" pitchFamily="34" charset="-120"/>
              </a:rPr>
              <a:t>How we built it: four design principles</a:t>
            </a:r>
            <a:endParaRPr lang="en-US" sz="3300" dirty="0"/>
          </a:p>
        </p:txBody>
      </p:sp>
      <p:sp>
        <p:nvSpPr>
          <p:cNvPr id="4" name="Shape 2"/>
          <p:cNvSpPr/>
          <p:nvPr/>
        </p:nvSpPr>
        <p:spPr>
          <a:xfrm>
            <a:off x="594360" y="1609344"/>
            <a:ext cx="5362956" cy="2048256"/>
          </a:xfrm>
          <a:prstGeom prst="roundRect">
            <a:avLst>
              <a:gd name="adj" fmla="val 2679"/>
            </a:avLst>
          </a:prstGeom>
          <a:solidFill>
            <a:srgbClr val="2D6A4F"/>
          </a:solidFill>
          <a:ln w="12700">
            <a:solidFill>
              <a:srgbClr val="74C69D"/>
            </a:solidFill>
            <a:prstDash val="solid"/>
          </a:ln>
        </p:spPr>
        <p:txBody>
          <a:bodyPr/>
          <a:lstStyle/>
          <a:p>
            <a:endParaRPr lang="en-US"/>
          </a:p>
        </p:txBody>
      </p:sp>
      <p:sp>
        <p:nvSpPr>
          <p:cNvPr id="5" name="Shape 3"/>
          <p:cNvSpPr/>
          <p:nvPr/>
        </p:nvSpPr>
        <p:spPr>
          <a:xfrm>
            <a:off x="850392" y="1865376"/>
            <a:ext cx="530352" cy="530352"/>
          </a:xfrm>
          <a:prstGeom prst="ellipse">
            <a:avLst/>
          </a:prstGeom>
          <a:solidFill>
            <a:srgbClr val="D8F3DC"/>
          </a:solidFill>
          <a:ln w="12700">
            <a:solidFill>
              <a:srgbClr val="74C69D"/>
            </a:solidFill>
            <a:prstDash val="solid"/>
          </a:ln>
        </p:spPr>
        <p:txBody>
          <a:bodyPr/>
          <a:lstStyle/>
          <a:p>
            <a:endParaRPr lang="en-US"/>
          </a:p>
        </p:txBody>
      </p:sp>
      <p:sp>
        <p:nvSpPr>
          <p:cNvPr id="6" name="Text 4"/>
          <p:cNvSpPr/>
          <p:nvPr/>
        </p:nvSpPr>
        <p:spPr>
          <a:xfrm>
            <a:off x="850392" y="1865376"/>
            <a:ext cx="530352" cy="530352"/>
          </a:xfrm>
          <a:prstGeom prst="rect">
            <a:avLst/>
          </a:prstGeom>
          <a:noFill/>
          <a:ln/>
        </p:spPr>
        <p:txBody>
          <a:bodyPr wrap="square" lIns="0" tIns="0" rIns="0" bIns="0" rtlCol="0" anchor="ctr"/>
          <a:lstStyle/>
          <a:p>
            <a:pPr marL="0" indent="0" algn="ctr">
              <a:buNone/>
            </a:pPr>
            <a:r>
              <a:rPr lang="en-US" sz="1800" b="1" dirty="0">
                <a:solidFill>
                  <a:srgbClr val="1B4332"/>
                </a:solidFill>
                <a:latin typeface="Calibri" pitchFamily="34" charset="0"/>
                <a:ea typeface="Calibri" pitchFamily="34" charset="-122"/>
                <a:cs typeface="Calibri" pitchFamily="34" charset="-120"/>
              </a:rPr>
              <a:t>1</a:t>
            </a:r>
            <a:endParaRPr lang="en-US" sz="1800" dirty="0"/>
          </a:p>
        </p:txBody>
      </p:sp>
      <p:sp>
        <p:nvSpPr>
          <p:cNvPr id="7" name="Text 5"/>
          <p:cNvSpPr/>
          <p:nvPr/>
        </p:nvSpPr>
        <p:spPr>
          <a:xfrm>
            <a:off x="1527048" y="1847088"/>
            <a:ext cx="4174236" cy="658368"/>
          </a:xfrm>
          <a:prstGeom prst="rect">
            <a:avLst/>
          </a:prstGeom>
          <a:noFill/>
          <a:ln/>
        </p:spPr>
        <p:txBody>
          <a:bodyPr wrap="square" lIns="0" tIns="0" rIns="0" bIns="0" rtlCol="0" anchor="t"/>
          <a:lstStyle/>
          <a:p>
            <a:pPr marL="0" indent="0">
              <a:buNone/>
            </a:pPr>
            <a:r>
              <a:rPr lang="en-US" sz="1700" b="1" dirty="0">
                <a:solidFill>
                  <a:srgbClr val="FFFFFF"/>
                </a:solidFill>
                <a:latin typeface="Cambria" pitchFamily="34" charset="0"/>
                <a:ea typeface="Cambria" pitchFamily="34" charset="-122"/>
                <a:cs typeface="Cambria" pitchFamily="34" charset="-120"/>
              </a:rPr>
              <a:t>Ground every figure in an identifiable source</a:t>
            </a:r>
            <a:endParaRPr lang="en-US" sz="1700" dirty="0"/>
          </a:p>
        </p:txBody>
      </p:sp>
      <p:sp>
        <p:nvSpPr>
          <p:cNvPr id="8" name="Text 6"/>
          <p:cNvSpPr/>
          <p:nvPr/>
        </p:nvSpPr>
        <p:spPr>
          <a:xfrm>
            <a:off x="850392" y="2596896"/>
            <a:ext cx="4850892" cy="914400"/>
          </a:xfrm>
          <a:prstGeom prst="rect">
            <a:avLst/>
          </a:prstGeom>
          <a:noFill/>
          <a:ln/>
        </p:spPr>
        <p:txBody>
          <a:bodyPr wrap="square" lIns="0" tIns="0" rIns="0" bIns="0" rtlCol="0" anchor="t"/>
          <a:lstStyle/>
          <a:p>
            <a:pPr marL="0" indent="0">
              <a:buNone/>
            </a:pPr>
            <a:r>
              <a:rPr lang="en-US" sz="1400" dirty="0">
                <a:solidFill>
                  <a:srgbClr val="D8F3DC"/>
                </a:solidFill>
                <a:latin typeface="Calibri" pitchFamily="34" charset="0"/>
                <a:ea typeface="Calibri" pitchFamily="34" charset="-122"/>
                <a:cs typeface="Calibri" pitchFamily="34" charset="-120"/>
              </a:rPr>
              <a:t>Peer-reviewed and policy research, state actuarial reports, published regulations, federal program data. If we could not cite it, we did not use it.</a:t>
            </a:r>
            <a:endParaRPr lang="en-US" sz="1400" dirty="0"/>
          </a:p>
        </p:txBody>
      </p:sp>
      <p:sp>
        <p:nvSpPr>
          <p:cNvPr id="9" name="Shape 7"/>
          <p:cNvSpPr/>
          <p:nvPr/>
        </p:nvSpPr>
        <p:spPr>
          <a:xfrm>
            <a:off x="6231636" y="1609344"/>
            <a:ext cx="5362956" cy="2048256"/>
          </a:xfrm>
          <a:prstGeom prst="roundRect">
            <a:avLst>
              <a:gd name="adj" fmla="val 2679"/>
            </a:avLst>
          </a:prstGeom>
          <a:solidFill>
            <a:srgbClr val="2D6A4F"/>
          </a:solidFill>
          <a:ln w="12700">
            <a:solidFill>
              <a:srgbClr val="74C69D"/>
            </a:solidFill>
            <a:prstDash val="solid"/>
          </a:ln>
        </p:spPr>
        <p:txBody>
          <a:bodyPr/>
          <a:lstStyle/>
          <a:p>
            <a:endParaRPr lang="en-US"/>
          </a:p>
        </p:txBody>
      </p:sp>
      <p:sp>
        <p:nvSpPr>
          <p:cNvPr id="10" name="Shape 8"/>
          <p:cNvSpPr/>
          <p:nvPr/>
        </p:nvSpPr>
        <p:spPr>
          <a:xfrm>
            <a:off x="6487668" y="1865376"/>
            <a:ext cx="530352" cy="530352"/>
          </a:xfrm>
          <a:prstGeom prst="ellipse">
            <a:avLst/>
          </a:prstGeom>
          <a:solidFill>
            <a:srgbClr val="D8F3DC"/>
          </a:solidFill>
          <a:ln w="12700">
            <a:solidFill>
              <a:srgbClr val="74C69D"/>
            </a:solidFill>
            <a:prstDash val="solid"/>
          </a:ln>
        </p:spPr>
        <p:txBody>
          <a:bodyPr/>
          <a:lstStyle/>
          <a:p>
            <a:endParaRPr lang="en-US"/>
          </a:p>
        </p:txBody>
      </p:sp>
      <p:sp>
        <p:nvSpPr>
          <p:cNvPr id="11" name="Text 9"/>
          <p:cNvSpPr/>
          <p:nvPr/>
        </p:nvSpPr>
        <p:spPr>
          <a:xfrm>
            <a:off x="6487668" y="1865376"/>
            <a:ext cx="530352" cy="530352"/>
          </a:xfrm>
          <a:prstGeom prst="rect">
            <a:avLst/>
          </a:prstGeom>
          <a:noFill/>
          <a:ln/>
        </p:spPr>
        <p:txBody>
          <a:bodyPr wrap="square" lIns="0" tIns="0" rIns="0" bIns="0" rtlCol="0" anchor="ctr"/>
          <a:lstStyle/>
          <a:p>
            <a:pPr marL="0" indent="0" algn="ctr">
              <a:buNone/>
            </a:pPr>
            <a:r>
              <a:rPr lang="en-US" sz="1800" b="1" dirty="0">
                <a:solidFill>
                  <a:srgbClr val="1B4332"/>
                </a:solidFill>
                <a:latin typeface="Calibri" pitchFamily="34" charset="0"/>
                <a:ea typeface="Calibri" pitchFamily="34" charset="-122"/>
                <a:cs typeface="Calibri" pitchFamily="34" charset="-120"/>
              </a:rPr>
              <a:t>2</a:t>
            </a:r>
            <a:endParaRPr lang="en-US" sz="1800" dirty="0"/>
          </a:p>
        </p:txBody>
      </p:sp>
      <p:sp>
        <p:nvSpPr>
          <p:cNvPr id="12" name="Text 10"/>
          <p:cNvSpPr/>
          <p:nvPr/>
        </p:nvSpPr>
        <p:spPr>
          <a:xfrm>
            <a:off x="7164324" y="1847088"/>
            <a:ext cx="4174236" cy="658368"/>
          </a:xfrm>
          <a:prstGeom prst="rect">
            <a:avLst/>
          </a:prstGeom>
          <a:noFill/>
          <a:ln/>
        </p:spPr>
        <p:txBody>
          <a:bodyPr wrap="square" lIns="0" tIns="0" rIns="0" bIns="0" rtlCol="0" anchor="t"/>
          <a:lstStyle/>
          <a:p>
            <a:pPr marL="0" indent="0">
              <a:buNone/>
            </a:pPr>
            <a:r>
              <a:rPr lang="en-US" sz="1700" b="1" dirty="0">
                <a:solidFill>
                  <a:srgbClr val="FFFFFF"/>
                </a:solidFill>
                <a:latin typeface="Cambria" pitchFamily="34" charset="0"/>
                <a:ea typeface="Cambria" pitchFamily="34" charset="-122"/>
                <a:cs typeface="Cambria" pitchFamily="34" charset="-120"/>
              </a:rPr>
              <a:t>When sources conflict, take the conservative one</a:t>
            </a:r>
            <a:endParaRPr lang="en-US" sz="1700" dirty="0"/>
          </a:p>
        </p:txBody>
      </p:sp>
      <p:sp>
        <p:nvSpPr>
          <p:cNvPr id="13" name="Text 11"/>
          <p:cNvSpPr/>
          <p:nvPr/>
        </p:nvSpPr>
        <p:spPr>
          <a:xfrm>
            <a:off x="6487668" y="2596896"/>
            <a:ext cx="4850892" cy="914400"/>
          </a:xfrm>
          <a:prstGeom prst="rect">
            <a:avLst/>
          </a:prstGeom>
          <a:noFill/>
          <a:ln/>
        </p:spPr>
        <p:txBody>
          <a:bodyPr wrap="square" lIns="0" tIns="0" rIns="0" bIns="0" rtlCol="0" anchor="t"/>
          <a:lstStyle/>
          <a:p>
            <a:pPr marL="0" indent="0">
              <a:buNone/>
            </a:pPr>
            <a:r>
              <a:rPr lang="en-US" sz="1400" dirty="0">
                <a:solidFill>
                  <a:srgbClr val="D8F3DC"/>
                </a:solidFill>
                <a:latin typeface="Calibri" pitchFamily="34" charset="0"/>
                <a:ea typeface="Calibri" pitchFamily="34" charset="-122"/>
                <a:cs typeface="Calibri" pitchFamily="34" charset="-120"/>
              </a:rPr>
              <a:t>Where a range or competing estimates existed, we chose the figure that understates the benefit. We would rather be low and unassailable.</a:t>
            </a:r>
            <a:endParaRPr lang="en-US" sz="1400" dirty="0"/>
          </a:p>
        </p:txBody>
      </p:sp>
      <p:sp>
        <p:nvSpPr>
          <p:cNvPr id="14" name="Shape 12"/>
          <p:cNvSpPr/>
          <p:nvPr/>
        </p:nvSpPr>
        <p:spPr>
          <a:xfrm>
            <a:off x="594360" y="3913632"/>
            <a:ext cx="5362956" cy="2048256"/>
          </a:xfrm>
          <a:prstGeom prst="roundRect">
            <a:avLst>
              <a:gd name="adj" fmla="val 2679"/>
            </a:avLst>
          </a:prstGeom>
          <a:solidFill>
            <a:srgbClr val="2D6A4F"/>
          </a:solidFill>
          <a:ln w="12700">
            <a:solidFill>
              <a:srgbClr val="74C69D"/>
            </a:solidFill>
            <a:prstDash val="solid"/>
          </a:ln>
        </p:spPr>
        <p:txBody>
          <a:bodyPr/>
          <a:lstStyle/>
          <a:p>
            <a:endParaRPr lang="en-US"/>
          </a:p>
        </p:txBody>
      </p:sp>
      <p:sp>
        <p:nvSpPr>
          <p:cNvPr id="15" name="Shape 13"/>
          <p:cNvSpPr/>
          <p:nvPr/>
        </p:nvSpPr>
        <p:spPr>
          <a:xfrm>
            <a:off x="850392" y="4169664"/>
            <a:ext cx="530352" cy="530352"/>
          </a:xfrm>
          <a:prstGeom prst="ellipse">
            <a:avLst/>
          </a:prstGeom>
          <a:solidFill>
            <a:srgbClr val="D8F3DC"/>
          </a:solidFill>
          <a:ln w="12700">
            <a:solidFill>
              <a:srgbClr val="74C69D"/>
            </a:solidFill>
            <a:prstDash val="solid"/>
          </a:ln>
        </p:spPr>
        <p:txBody>
          <a:bodyPr/>
          <a:lstStyle/>
          <a:p>
            <a:endParaRPr lang="en-US"/>
          </a:p>
        </p:txBody>
      </p:sp>
      <p:sp>
        <p:nvSpPr>
          <p:cNvPr id="16" name="Text 14"/>
          <p:cNvSpPr/>
          <p:nvPr/>
        </p:nvSpPr>
        <p:spPr>
          <a:xfrm>
            <a:off x="850392" y="4169664"/>
            <a:ext cx="530352" cy="530352"/>
          </a:xfrm>
          <a:prstGeom prst="rect">
            <a:avLst/>
          </a:prstGeom>
          <a:noFill/>
          <a:ln/>
        </p:spPr>
        <p:txBody>
          <a:bodyPr wrap="square" lIns="0" tIns="0" rIns="0" bIns="0" rtlCol="0" anchor="ctr"/>
          <a:lstStyle/>
          <a:p>
            <a:pPr marL="0" indent="0" algn="ctr">
              <a:buNone/>
            </a:pPr>
            <a:r>
              <a:rPr lang="en-US" sz="1800" b="1" dirty="0">
                <a:solidFill>
                  <a:srgbClr val="1B4332"/>
                </a:solidFill>
                <a:latin typeface="Calibri" pitchFamily="34" charset="0"/>
                <a:ea typeface="Calibri" pitchFamily="34" charset="-122"/>
                <a:cs typeface="Calibri" pitchFamily="34" charset="-120"/>
              </a:rPr>
              <a:t>3</a:t>
            </a:r>
            <a:endParaRPr lang="en-US" sz="1800" dirty="0"/>
          </a:p>
        </p:txBody>
      </p:sp>
      <p:sp>
        <p:nvSpPr>
          <p:cNvPr id="17" name="Text 15"/>
          <p:cNvSpPr/>
          <p:nvPr/>
        </p:nvSpPr>
        <p:spPr>
          <a:xfrm>
            <a:off x="1527048" y="4151376"/>
            <a:ext cx="4174236" cy="658368"/>
          </a:xfrm>
          <a:prstGeom prst="rect">
            <a:avLst/>
          </a:prstGeom>
          <a:noFill/>
          <a:ln/>
        </p:spPr>
        <p:txBody>
          <a:bodyPr wrap="square" lIns="0" tIns="0" rIns="0" bIns="0" rtlCol="0" anchor="t"/>
          <a:lstStyle/>
          <a:p>
            <a:pPr marL="0" indent="0">
              <a:buNone/>
            </a:pPr>
            <a:r>
              <a:rPr lang="en-US" sz="1700" b="1" dirty="0">
                <a:solidFill>
                  <a:srgbClr val="FFFFFF"/>
                </a:solidFill>
                <a:latin typeface="Cambria" pitchFamily="34" charset="0"/>
                <a:ea typeface="Cambria" pitchFamily="34" charset="-122"/>
                <a:cs typeface="Cambria" pitchFamily="34" charset="-120"/>
              </a:rPr>
              <a:t>Cap the forecast at twelve months</a:t>
            </a:r>
            <a:endParaRPr lang="en-US" sz="1700" dirty="0"/>
          </a:p>
        </p:txBody>
      </p:sp>
      <p:sp>
        <p:nvSpPr>
          <p:cNvPr id="18" name="Text 16"/>
          <p:cNvSpPr/>
          <p:nvPr/>
        </p:nvSpPr>
        <p:spPr>
          <a:xfrm>
            <a:off x="850392" y="4901184"/>
            <a:ext cx="4850892" cy="914400"/>
          </a:xfrm>
          <a:prstGeom prst="rect">
            <a:avLst/>
          </a:prstGeom>
          <a:noFill/>
          <a:ln/>
        </p:spPr>
        <p:txBody>
          <a:bodyPr wrap="square" lIns="0" tIns="0" rIns="0" bIns="0" rtlCol="0" anchor="t"/>
          <a:lstStyle/>
          <a:p>
            <a:pPr marL="0" indent="0">
              <a:buNone/>
            </a:pPr>
            <a:r>
              <a:rPr lang="en-US" sz="1400" dirty="0">
                <a:solidFill>
                  <a:srgbClr val="D8F3DC"/>
                </a:solidFill>
                <a:latin typeface="Calibri" pitchFamily="34" charset="0"/>
                <a:ea typeface="Calibri" pitchFamily="34" charset="-122"/>
                <a:cs typeface="Calibri" pitchFamily="34" charset="-120"/>
              </a:rPr>
              <a:t>We know a voucher or a disability award often lasts years. We generally claim one year anyway.</a:t>
            </a:r>
            <a:endParaRPr lang="en-US" sz="1400" dirty="0"/>
          </a:p>
        </p:txBody>
      </p:sp>
      <p:sp>
        <p:nvSpPr>
          <p:cNvPr id="19" name="Shape 17"/>
          <p:cNvSpPr/>
          <p:nvPr/>
        </p:nvSpPr>
        <p:spPr>
          <a:xfrm>
            <a:off x="6231636" y="3913632"/>
            <a:ext cx="5362956" cy="2048256"/>
          </a:xfrm>
          <a:prstGeom prst="roundRect">
            <a:avLst>
              <a:gd name="adj" fmla="val 2679"/>
            </a:avLst>
          </a:prstGeom>
          <a:solidFill>
            <a:srgbClr val="2D6A4F"/>
          </a:solidFill>
          <a:ln w="12700">
            <a:solidFill>
              <a:srgbClr val="74C69D"/>
            </a:solidFill>
            <a:prstDash val="solid"/>
          </a:ln>
        </p:spPr>
        <p:txBody>
          <a:bodyPr/>
          <a:lstStyle/>
          <a:p>
            <a:endParaRPr lang="en-US"/>
          </a:p>
        </p:txBody>
      </p:sp>
      <p:sp>
        <p:nvSpPr>
          <p:cNvPr id="20" name="Shape 18"/>
          <p:cNvSpPr/>
          <p:nvPr/>
        </p:nvSpPr>
        <p:spPr>
          <a:xfrm>
            <a:off x="6487668" y="4169664"/>
            <a:ext cx="530352" cy="530352"/>
          </a:xfrm>
          <a:prstGeom prst="ellipse">
            <a:avLst/>
          </a:prstGeom>
          <a:solidFill>
            <a:srgbClr val="D8F3DC"/>
          </a:solidFill>
          <a:ln w="12700">
            <a:solidFill>
              <a:srgbClr val="74C69D"/>
            </a:solidFill>
            <a:prstDash val="solid"/>
          </a:ln>
        </p:spPr>
        <p:txBody>
          <a:bodyPr/>
          <a:lstStyle/>
          <a:p>
            <a:endParaRPr lang="en-US"/>
          </a:p>
        </p:txBody>
      </p:sp>
      <p:sp>
        <p:nvSpPr>
          <p:cNvPr id="21" name="Text 19"/>
          <p:cNvSpPr/>
          <p:nvPr/>
        </p:nvSpPr>
        <p:spPr>
          <a:xfrm>
            <a:off x="6487668" y="4169664"/>
            <a:ext cx="530352" cy="530352"/>
          </a:xfrm>
          <a:prstGeom prst="rect">
            <a:avLst/>
          </a:prstGeom>
          <a:noFill/>
          <a:ln/>
        </p:spPr>
        <p:txBody>
          <a:bodyPr wrap="square" lIns="0" tIns="0" rIns="0" bIns="0" rtlCol="0" anchor="ctr"/>
          <a:lstStyle/>
          <a:p>
            <a:pPr marL="0" indent="0" algn="ctr">
              <a:buNone/>
            </a:pPr>
            <a:r>
              <a:rPr lang="en-US" sz="1800" b="1" dirty="0">
                <a:solidFill>
                  <a:srgbClr val="1B4332"/>
                </a:solidFill>
                <a:latin typeface="Calibri" pitchFamily="34" charset="0"/>
                <a:ea typeface="Calibri" pitchFamily="34" charset="-122"/>
                <a:cs typeface="Calibri" pitchFamily="34" charset="-120"/>
              </a:rPr>
              <a:t>4</a:t>
            </a:r>
            <a:endParaRPr lang="en-US" sz="1800" dirty="0"/>
          </a:p>
        </p:txBody>
      </p:sp>
      <p:sp>
        <p:nvSpPr>
          <p:cNvPr id="22" name="Text 20"/>
          <p:cNvSpPr/>
          <p:nvPr/>
        </p:nvSpPr>
        <p:spPr>
          <a:xfrm>
            <a:off x="7164324" y="4151376"/>
            <a:ext cx="4174236" cy="658368"/>
          </a:xfrm>
          <a:prstGeom prst="rect">
            <a:avLst/>
          </a:prstGeom>
          <a:noFill/>
          <a:ln/>
        </p:spPr>
        <p:txBody>
          <a:bodyPr wrap="square" lIns="0" tIns="0" rIns="0" bIns="0" rtlCol="0" anchor="t"/>
          <a:lstStyle/>
          <a:p>
            <a:pPr marL="0" indent="0">
              <a:buNone/>
            </a:pPr>
            <a:r>
              <a:rPr lang="en-US" sz="1700" b="1" dirty="0">
                <a:solidFill>
                  <a:srgbClr val="FFFFFF"/>
                </a:solidFill>
                <a:latin typeface="Cambria" pitchFamily="34" charset="0"/>
                <a:ea typeface="Cambria" pitchFamily="34" charset="-122"/>
                <a:cs typeface="Cambria" pitchFamily="34" charset="-120"/>
              </a:rPr>
              <a:t>Where research runs out, use settled legal convention</a:t>
            </a:r>
            <a:endParaRPr lang="en-US" sz="1700" dirty="0"/>
          </a:p>
        </p:txBody>
      </p:sp>
      <p:sp>
        <p:nvSpPr>
          <p:cNvPr id="23" name="Text 21"/>
          <p:cNvSpPr/>
          <p:nvPr/>
        </p:nvSpPr>
        <p:spPr>
          <a:xfrm>
            <a:off x="6487668" y="4901184"/>
            <a:ext cx="4850892" cy="914400"/>
          </a:xfrm>
          <a:prstGeom prst="rect">
            <a:avLst/>
          </a:prstGeom>
          <a:noFill/>
          <a:ln/>
        </p:spPr>
        <p:txBody>
          <a:bodyPr wrap="square" lIns="0" tIns="0" rIns="0" bIns="0" rtlCol="0" anchor="t"/>
          <a:lstStyle/>
          <a:p>
            <a:pPr marL="0" indent="0">
              <a:buNone/>
            </a:pPr>
            <a:r>
              <a:rPr lang="en-US" sz="1400" dirty="0">
                <a:solidFill>
                  <a:srgbClr val="D8F3DC"/>
                </a:solidFill>
                <a:latin typeface="Calibri" pitchFamily="34" charset="0"/>
                <a:ea typeface="Calibri" pitchFamily="34" charset="-122"/>
                <a:cs typeface="Calibri" pitchFamily="34" charset="-120"/>
              </a:rPr>
              <a:t>For some outcomes there is no academic marker. If there is a long-standing custom in the practice of law — we used that, and we labeled it as such.</a:t>
            </a:r>
            <a:endParaRPr lang="en-US" sz="1400" dirty="0"/>
          </a:p>
        </p:txBody>
      </p:sp>
      <p:sp>
        <p:nvSpPr>
          <p:cNvPr id="24" name="Text 22"/>
          <p:cNvSpPr/>
          <p:nvPr/>
        </p:nvSpPr>
        <p:spPr>
          <a:xfrm>
            <a:off x="594360" y="6236208"/>
            <a:ext cx="11000232" cy="310896"/>
          </a:xfrm>
          <a:prstGeom prst="rect">
            <a:avLst/>
          </a:prstGeom>
          <a:noFill/>
          <a:ln/>
        </p:spPr>
        <p:txBody>
          <a:bodyPr wrap="square" lIns="0" tIns="0" rIns="0" bIns="0" rtlCol="0" anchor="t"/>
          <a:lstStyle/>
          <a:p>
            <a:pPr marL="0" indent="0" algn="l">
              <a:buNone/>
            </a:pPr>
            <a:r>
              <a:rPr lang="en-US" sz="950" i="1" dirty="0">
                <a:solidFill>
                  <a:srgbClr val="74C69D"/>
                </a:solidFill>
                <a:latin typeface="Calibri" pitchFamily="34" charset="0"/>
                <a:ea typeface="Calibri" pitchFamily="34" charset="-122"/>
                <a:cs typeface="Calibri" pitchFamily="34" charset="-120"/>
              </a:rPr>
              <a:t>The next four slides take each principle in turn, with the actual sources and the actual choices.</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320</TotalTime>
  <Words>6908</Words>
  <Application>Microsoft Office PowerPoint</Application>
  <PresentationFormat>Widescreen</PresentationFormat>
  <Paragraphs>475</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Aptos</vt: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Tennessee Economic Benefits Grid</dc:title>
  <dc:subject>PptxGenJS Presentation</dc:subject>
  <dc:creator>Tennessee Economic Benefits Workgroup</dc:creator>
  <cp:lastModifiedBy>Zachary Oswald</cp:lastModifiedBy>
  <cp:revision>2</cp:revision>
  <dcterms:created xsi:type="dcterms:W3CDTF">2026-08-11T14:46:59Z</dcterms:created>
  <dcterms:modified xsi:type="dcterms:W3CDTF">2026-08-13T19:07:48Z</dcterms:modified>
</cp:coreProperties>
</file>